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2"/>
  </p:notesMasterIdLst>
  <p:sldIdLst>
    <p:sldId id="342" r:id="rId2"/>
    <p:sldId id="450" r:id="rId3"/>
    <p:sldId id="332" r:id="rId4"/>
    <p:sldId id="335" r:id="rId5"/>
    <p:sldId id="334" r:id="rId6"/>
    <p:sldId id="345" r:id="rId7"/>
    <p:sldId id="346" r:id="rId8"/>
    <p:sldId id="347" r:id="rId9"/>
    <p:sldId id="415" r:id="rId10"/>
    <p:sldId id="336" r:id="rId11"/>
    <p:sldId id="348" r:id="rId12"/>
    <p:sldId id="416" r:id="rId13"/>
    <p:sldId id="264" r:id="rId14"/>
    <p:sldId id="405" r:id="rId15"/>
    <p:sldId id="417" r:id="rId16"/>
    <p:sldId id="473" r:id="rId17"/>
    <p:sldId id="349" r:id="rId18"/>
    <p:sldId id="350" r:id="rId19"/>
    <p:sldId id="418" r:id="rId20"/>
    <p:sldId id="314" r:id="rId21"/>
    <p:sldId id="419" r:id="rId22"/>
    <p:sldId id="320" r:id="rId23"/>
    <p:sldId id="353" r:id="rId24"/>
    <p:sldId id="451" r:id="rId25"/>
    <p:sldId id="437" r:id="rId26"/>
    <p:sldId id="439" r:id="rId27"/>
    <p:sldId id="452" r:id="rId28"/>
    <p:sldId id="440" r:id="rId29"/>
    <p:sldId id="438" r:id="rId30"/>
    <p:sldId id="441" r:id="rId31"/>
    <p:sldId id="444" r:id="rId32"/>
    <p:sldId id="442" r:id="rId33"/>
    <p:sldId id="457" r:id="rId34"/>
    <p:sldId id="458" r:id="rId35"/>
    <p:sldId id="459" r:id="rId36"/>
    <p:sldId id="454" r:id="rId37"/>
    <p:sldId id="463" r:id="rId38"/>
    <p:sldId id="464" r:id="rId39"/>
    <p:sldId id="465" r:id="rId40"/>
    <p:sldId id="466" r:id="rId41"/>
    <p:sldId id="467" r:id="rId42"/>
    <p:sldId id="468" r:id="rId43"/>
    <p:sldId id="469" r:id="rId44"/>
    <p:sldId id="470" r:id="rId45"/>
    <p:sldId id="471" r:id="rId46"/>
    <p:sldId id="472" r:id="rId47"/>
    <p:sldId id="456" r:id="rId48"/>
    <p:sldId id="445" r:id="rId49"/>
    <p:sldId id="446" r:id="rId50"/>
    <p:sldId id="447" r:id="rId51"/>
    <p:sldId id="448" r:id="rId52"/>
    <p:sldId id="443" r:id="rId53"/>
    <p:sldId id="449" r:id="rId54"/>
    <p:sldId id="339" r:id="rId55"/>
    <p:sldId id="359" r:id="rId56"/>
    <p:sldId id="420" r:id="rId57"/>
    <p:sldId id="423" r:id="rId58"/>
    <p:sldId id="275" r:id="rId59"/>
    <p:sldId id="276" r:id="rId60"/>
    <p:sldId id="277" r:id="rId61"/>
    <p:sldId id="421" r:id="rId62"/>
    <p:sldId id="327" r:id="rId63"/>
    <p:sldId id="278" r:id="rId64"/>
    <p:sldId id="422" r:id="rId65"/>
    <p:sldId id="280" r:id="rId66"/>
    <p:sldId id="424" r:id="rId67"/>
    <p:sldId id="380" r:id="rId68"/>
    <p:sldId id="340" r:id="rId69"/>
    <p:sldId id="360" r:id="rId70"/>
    <p:sldId id="381" r:id="rId71"/>
    <p:sldId id="385" r:id="rId72"/>
    <p:sldId id="282" r:id="rId73"/>
    <p:sldId id="386" r:id="rId74"/>
    <p:sldId id="387" r:id="rId75"/>
    <p:sldId id="401" r:id="rId76"/>
    <p:sldId id="388" r:id="rId77"/>
    <p:sldId id="341" r:id="rId78"/>
    <p:sldId id="394" r:id="rId79"/>
    <p:sldId id="395" r:id="rId80"/>
    <p:sldId id="344" r:id="rId8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51" autoAdjust="0"/>
    <p:restoredTop sz="94660"/>
  </p:normalViewPr>
  <p:slideViewPr>
    <p:cSldViewPr>
      <p:cViewPr varScale="1">
        <p:scale>
          <a:sx n="90" d="100"/>
          <a:sy n="90" d="100"/>
        </p:scale>
        <p:origin x="208" y="10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F3E12258-3625-1742-A044-AE035DF0E88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0FB2B759-06EE-3D4F-81D1-30C9BFDD087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3A919378-A9B1-8442-9852-0F8E1F266C2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48C05566-0476-2C4A-843F-F0A14978B46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4694" name="Rectangle 6">
            <a:extLst>
              <a:ext uri="{FF2B5EF4-FFF2-40B4-BE49-F238E27FC236}">
                <a16:creationId xmlns:a16="http://schemas.microsoft.com/office/drawing/2014/main" id="{FACE04D7-B20A-F94D-8E10-77E359F24B0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D225C6AF-466F-D94D-840B-B6617E1701EA}"/>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B39CF3A-7ED4-9C4B-BC63-A16CA0CC992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009470FF-5DED-0143-90F1-72E54481B7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D2BBED-190C-D649-A6D3-2443E1A66977}" type="slidenum">
              <a:rPr lang="en-US" altLang="zh-CN">
                <a:latin typeface="Verdana" panose="020B0604030504040204" pitchFamily="34" charset="0"/>
              </a:rPr>
              <a:pPr>
                <a:spcBef>
                  <a:spcPct val="0"/>
                </a:spcBef>
              </a:pPr>
              <a:t>5</a:t>
            </a:fld>
            <a:endParaRPr lang="en-US" altLang="zh-CN">
              <a:latin typeface="Verdana" panose="020B0604030504040204" pitchFamily="34" charset="0"/>
            </a:endParaRPr>
          </a:p>
        </p:txBody>
      </p:sp>
      <p:sp>
        <p:nvSpPr>
          <p:cNvPr id="9219" name="Rectangle 2">
            <a:extLst>
              <a:ext uri="{FF2B5EF4-FFF2-40B4-BE49-F238E27FC236}">
                <a16:creationId xmlns:a16="http://schemas.microsoft.com/office/drawing/2014/main" id="{C02E49DF-384A-7B40-AC99-C15CFAB5900C}"/>
              </a:ext>
            </a:extLst>
          </p:cNvPr>
          <p:cNvSpPr>
            <a:spLocks noGrp="1" noRot="1" noChangeAspect="1" noChangeArrowheads="1" noTextEdit="1"/>
          </p:cNvSpPr>
          <p:nvPr>
            <p:ph type="sldImg"/>
          </p:nvPr>
        </p:nvSpPr>
        <p:spPr>
          <a:solidFill>
            <a:srgbClr val="FFFFFF"/>
          </a:solidFill>
          <a:ln/>
        </p:spPr>
      </p:sp>
      <p:sp>
        <p:nvSpPr>
          <p:cNvPr id="9220" name="Rectangle 3">
            <a:extLst>
              <a:ext uri="{FF2B5EF4-FFF2-40B4-BE49-F238E27FC236}">
                <a16:creationId xmlns:a16="http://schemas.microsoft.com/office/drawing/2014/main" id="{31375725-A296-1C42-B11B-97D160CCFA6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3DF19DD-5C2D-F24A-9C2E-E152FAA2A0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7568CD-2272-9D46-836A-9A34DD2B22F8}" type="slidenum">
              <a:rPr lang="en-US" altLang="zh-CN">
                <a:latin typeface="Verdana" panose="020B0604030504040204" pitchFamily="34" charset="0"/>
              </a:rPr>
              <a:pPr>
                <a:spcBef>
                  <a:spcPct val="0"/>
                </a:spcBef>
              </a:pPr>
              <a:t>38</a:t>
            </a:fld>
            <a:endParaRPr lang="en-US" altLang="zh-CN">
              <a:latin typeface="Verdana" panose="020B0604030504040204" pitchFamily="34" charset="0"/>
            </a:endParaRPr>
          </a:p>
        </p:txBody>
      </p:sp>
      <p:sp>
        <p:nvSpPr>
          <p:cNvPr id="52227" name="Rectangle 2">
            <a:extLst>
              <a:ext uri="{FF2B5EF4-FFF2-40B4-BE49-F238E27FC236}">
                <a16:creationId xmlns:a16="http://schemas.microsoft.com/office/drawing/2014/main" id="{63C2C4E9-D452-E44F-BEEF-F2C2BDF0999B}"/>
              </a:ext>
            </a:extLst>
          </p:cNvPr>
          <p:cNvSpPr>
            <a:spLocks noGrp="1" noRot="1" noChangeAspect="1" noChangeArrowheads="1" noTextEdit="1"/>
          </p:cNvSpPr>
          <p:nvPr>
            <p:ph type="sldImg"/>
          </p:nvPr>
        </p:nvSpPr>
        <p:spPr>
          <a:ln/>
        </p:spPr>
      </p:sp>
      <p:sp>
        <p:nvSpPr>
          <p:cNvPr id="52228" name="备注占位符 1">
            <a:extLst>
              <a:ext uri="{FF2B5EF4-FFF2-40B4-BE49-F238E27FC236}">
                <a16:creationId xmlns:a16="http://schemas.microsoft.com/office/drawing/2014/main" id="{D29BD60F-1F77-8948-88EE-F184B901FAAA}"/>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287B3A9-582F-874C-ACE2-0E14359CE6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07B5B9-A3FA-094A-8FC4-FBE8A208823D}" type="slidenum">
              <a:rPr lang="en-US" altLang="zh-CN">
                <a:latin typeface="Verdana" panose="020B0604030504040204" pitchFamily="34" charset="0"/>
              </a:rPr>
              <a:pPr>
                <a:spcBef>
                  <a:spcPct val="0"/>
                </a:spcBef>
              </a:pPr>
              <a:t>39</a:t>
            </a:fld>
            <a:endParaRPr lang="en-US" altLang="zh-CN">
              <a:latin typeface="Verdana" panose="020B0604030504040204" pitchFamily="34" charset="0"/>
            </a:endParaRPr>
          </a:p>
        </p:txBody>
      </p:sp>
      <p:sp>
        <p:nvSpPr>
          <p:cNvPr id="54275" name="Rectangle 2">
            <a:extLst>
              <a:ext uri="{FF2B5EF4-FFF2-40B4-BE49-F238E27FC236}">
                <a16:creationId xmlns:a16="http://schemas.microsoft.com/office/drawing/2014/main" id="{4F3F59E3-6FC2-3D42-87D9-7177E9200275}"/>
              </a:ext>
            </a:extLst>
          </p:cNvPr>
          <p:cNvSpPr>
            <a:spLocks noGrp="1" noRot="1" noChangeAspect="1" noChangeArrowheads="1" noTextEdit="1"/>
          </p:cNvSpPr>
          <p:nvPr>
            <p:ph type="sldImg"/>
          </p:nvPr>
        </p:nvSpPr>
        <p:spPr>
          <a:ln/>
        </p:spPr>
      </p:sp>
      <p:sp>
        <p:nvSpPr>
          <p:cNvPr id="54276" name="备注占位符 1">
            <a:extLst>
              <a:ext uri="{FF2B5EF4-FFF2-40B4-BE49-F238E27FC236}">
                <a16:creationId xmlns:a16="http://schemas.microsoft.com/office/drawing/2014/main" id="{3F1AF204-4FAD-8448-832B-6A89743C4A7A}"/>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03D4A14-6A4F-914A-A39E-0C67E6245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6D164E-3B02-CA4B-8B58-39587DF17654}" type="slidenum">
              <a:rPr lang="en-US" altLang="zh-CN">
                <a:latin typeface="Verdana" panose="020B0604030504040204" pitchFamily="34" charset="0"/>
              </a:rPr>
              <a:pPr>
                <a:spcBef>
                  <a:spcPct val="0"/>
                </a:spcBef>
              </a:pPr>
              <a:t>40</a:t>
            </a:fld>
            <a:endParaRPr lang="en-US" altLang="zh-CN">
              <a:latin typeface="Verdana" panose="020B0604030504040204" pitchFamily="34" charset="0"/>
            </a:endParaRPr>
          </a:p>
        </p:txBody>
      </p:sp>
      <p:sp>
        <p:nvSpPr>
          <p:cNvPr id="56323" name="Rectangle 2">
            <a:extLst>
              <a:ext uri="{FF2B5EF4-FFF2-40B4-BE49-F238E27FC236}">
                <a16:creationId xmlns:a16="http://schemas.microsoft.com/office/drawing/2014/main" id="{3AF59A25-BEF8-0549-B4BC-BE96FA944CAA}"/>
              </a:ext>
            </a:extLst>
          </p:cNvPr>
          <p:cNvSpPr>
            <a:spLocks noGrp="1" noRot="1" noChangeAspect="1" noChangeArrowheads="1" noTextEdit="1"/>
          </p:cNvSpPr>
          <p:nvPr>
            <p:ph type="sldImg"/>
          </p:nvPr>
        </p:nvSpPr>
        <p:spPr>
          <a:ln/>
        </p:spPr>
      </p:sp>
      <p:sp>
        <p:nvSpPr>
          <p:cNvPr id="56324" name="备注占位符 1">
            <a:extLst>
              <a:ext uri="{FF2B5EF4-FFF2-40B4-BE49-F238E27FC236}">
                <a16:creationId xmlns:a16="http://schemas.microsoft.com/office/drawing/2014/main" id="{961A7B39-20D2-8846-A598-77ACFC4794D3}"/>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C064BFE-F5D9-644D-837A-C64D64C9F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D2BE75C-DBAE-8245-971E-4ED10E0EA7F7}" type="slidenum">
              <a:rPr lang="en-US" altLang="zh-CN">
                <a:latin typeface="Verdana" panose="020B0604030504040204" pitchFamily="34" charset="0"/>
              </a:rPr>
              <a:pPr>
                <a:spcBef>
                  <a:spcPct val="0"/>
                </a:spcBef>
              </a:pPr>
              <a:t>41</a:t>
            </a:fld>
            <a:endParaRPr lang="en-US" altLang="zh-CN">
              <a:latin typeface="Verdana" panose="020B0604030504040204" pitchFamily="34" charset="0"/>
            </a:endParaRPr>
          </a:p>
        </p:txBody>
      </p:sp>
      <p:sp>
        <p:nvSpPr>
          <p:cNvPr id="58371" name="Rectangle 2">
            <a:extLst>
              <a:ext uri="{FF2B5EF4-FFF2-40B4-BE49-F238E27FC236}">
                <a16:creationId xmlns:a16="http://schemas.microsoft.com/office/drawing/2014/main" id="{5E5DF912-4BEE-B44D-8055-4C1FA02F6556}"/>
              </a:ext>
            </a:extLst>
          </p:cNvPr>
          <p:cNvSpPr>
            <a:spLocks noGrp="1" noRot="1" noChangeAspect="1" noChangeArrowheads="1" noTextEdit="1"/>
          </p:cNvSpPr>
          <p:nvPr>
            <p:ph type="sldImg"/>
          </p:nvPr>
        </p:nvSpPr>
        <p:spPr>
          <a:ln/>
        </p:spPr>
      </p:sp>
      <p:sp>
        <p:nvSpPr>
          <p:cNvPr id="58372" name="备注占位符 1">
            <a:extLst>
              <a:ext uri="{FF2B5EF4-FFF2-40B4-BE49-F238E27FC236}">
                <a16:creationId xmlns:a16="http://schemas.microsoft.com/office/drawing/2014/main" id="{D12F0DE0-530E-7E48-ACDD-62C281CD8795}"/>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BB090EA-B244-7641-9A1B-0602DC5F90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E33E304-2B03-5E40-98A9-46BCB2411231}" type="slidenum">
              <a:rPr lang="en-US" altLang="zh-CN">
                <a:latin typeface="Verdana" panose="020B0604030504040204" pitchFamily="34" charset="0"/>
              </a:rPr>
              <a:pPr>
                <a:spcBef>
                  <a:spcPct val="0"/>
                </a:spcBef>
              </a:pPr>
              <a:t>42</a:t>
            </a:fld>
            <a:endParaRPr lang="en-US" altLang="zh-CN">
              <a:latin typeface="Verdana" panose="020B0604030504040204" pitchFamily="34" charset="0"/>
            </a:endParaRPr>
          </a:p>
        </p:txBody>
      </p:sp>
      <p:sp>
        <p:nvSpPr>
          <p:cNvPr id="60419" name="Rectangle 2">
            <a:extLst>
              <a:ext uri="{FF2B5EF4-FFF2-40B4-BE49-F238E27FC236}">
                <a16:creationId xmlns:a16="http://schemas.microsoft.com/office/drawing/2014/main" id="{57C96B17-01A3-5640-9661-37D9E92CF93C}"/>
              </a:ext>
            </a:extLst>
          </p:cNvPr>
          <p:cNvSpPr>
            <a:spLocks noGrp="1" noRot="1" noChangeAspect="1" noChangeArrowheads="1" noTextEdit="1"/>
          </p:cNvSpPr>
          <p:nvPr>
            <p:ph type="sldImg"/>
          </p:nvPr>
        </p:nvSpPr>
        <p:spPr>
          <a:ln/>
        </p:spPr>
      </p:sp>
      <p:sp>
        <p:nvSpPr>
          <p:cNvPr id="60420" name="备注占位符 1">
            <a:extLst>
              <a:ext uri="{FF2B5EF4-FFF2-40B4-BE49-F238E27FC236}">
                <a16:creationId xmlns:a16="http://schemas.microsoft.com/office/drawing/2014/main" id="{7B800421-3847-9B41-A1E6-F48169748967}"/>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6953798-D4DD-BD47-B3E4-E1D8653468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9B0F53-D493-8745-BD79-0F31817AC3DC}" type="slidenum">
              <a:rPr lang="en-US" altLang="zh-CN">
                <a:latin typeface="Verdana" panose="020B0604030504040204" pitchFamily="34" charset="0"/>
              </a:rPr>
              <a:pPr>
                <a:spcBef>
                  <a:spcPct val="0"/>
                </a:spcBef>
              </a:pPr>
              <a:t>43</a:t>
            </a:fld>
            <a:endParaRPr lang="en-US" altLang="zh-CN">
              <a:latin typeface="Verdana" panose="020B0604030504040204" pitchFamily="34" charset="0"/>
            </a:endParaRPr>
          </a:p>
        </p:txBody>
      </p:sp>
      <p:sp>
        <p:nvSpPr>
          <p:cNvPr id="62467" name="Rectangle 2">
            <a:extLst>
              <a:ext uri="{FF2B5EF4-FFF2-40B4-BE49-F238E27FC236}">
                <a16:creationId xmlns:a16="http://schemas.microsoft.com/office/drawing/2014/main" id="{836FF3E5-A632-3743-8EF6-F1D3B849CBEE}"/>
              </a:ext>
            </a:extLst>
          </p:cNvPr>
          <p:cNvSpPr>
            <a:spLocks noGrp="1" noRot="1" noChangeAspect="1" noChangeArrowheads="1" noTextEdit="1"/>
          </p:cNvSpPr>
          <p:nvPr>
            <p:ph type="sldImg"/>
          </p:nvPr>
        </p:nvSpPr>
        <p:spPr>
          <a:ln/>
        </p:spPr>
      </p:sp>
      <p:sp>
        <p:nvSpPr>
          <p:cNvPr id="62468" name="备注占位符 1">
            <a:extLst>
              <a:ext uri="{FF2B5EF4-FFF2-40B4-BE49-F238E27FC236}">
                <a16:creationId xmlns:a16="http://schemas.microsoft.com/office/drawing/2014/main" id="{237F3F5E-084B-9244-821E-65D5D04111AE}"/>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FCD8D82-18F8-C147-ADE1-D4728803BA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E44FD5-A367-FC45-9552-24E13C16E42F}" type="slidenum">
              <a:rPr lang="en-US" altLang="zh-CN">
                <a:latin typeface="Verdana" panose="020B0604030504040204" pitchFamily="34" charset="0"/>
              </a:rPr>
              <a:pPr>
                <a:spcBef>
                  <a:spcPct val="0"/>
                </a:spcBef>
              </a:pPr>
              <a:t>44</a:t>
            </a:fld>
            <a:endParaRPr lang="en-US" altLang="zh-CN">
              <a:latin typeface="Verdana" panose="020B0604030504040204" pitchFamily="34" charset="0"/>
            </a:endParaRPr>
          </a:p>
        </p:txBody>
      </p:sp>
      <p:sp>
        <p:nvSpPr>
          <p:cNvPr id="64515" name="Rectangle 2">
            <a:extLst>
              <a:ext uri="{FF2B5EF4-FFF2-40B4-BE49-F238E27FC236}">
                <a16:creationId xmlns:a16="http://schemas.microsoft.com/office/drawing/2014/main" id="{D40F8D1E-9629-BD41-AC5A-B8626C1F5EB6}"/>
              </a:ext>
            </a:extLst>
          </p:cNvPr>
          <p:cNvSpPr>
            <a:spLocks noGrp="1" noRot="1" noChangeAspect="1" noChangeArrowheads="1" noTextEdit="1"/>
          </p:cNvSpPr>
          <p:nvPr>
            <p:ph type="sldImg"/>
          </p:nvPr>
        </p:nvSpPr>
        <p:spPr>
          <a:ln/>
        </p:spPr>
      </p:sp>
      <p:sp>
        <p:nvSpPr>
          <p:cNvPr id="64516" name="备注占位符 1">
            <a:extLst>
              <a:ext uri="{FF2B5EF4-FFF2-40B4-BE49-F238E27FC236}">
                <a16:creationId xmlns:a16="http://schemas.microsoft.com/office/drawing/2014/main" id="{F7EC7627-2466-7142-9BCC-137078630DD8}"/>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84F323A-5F39-124F-A563-9B819FF94D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889934-2AE6-C244-8D1D-137D0AD3647D}" type="slidenum">
              <a:rPr lang="en-US" altLang="zh-CN">
                <a:latin typeface="Verdana" panose="020B0604030504040204" pitchFamily="34" charset="0"/>
              </a:rPr>
              <a:pPr>
                <a:spcBef>
                  <a:spcPct val="0"/>
                </a:spcBef>
              </a:pPr>
              <a:t>45</a:t>
            </a:fld>
            <a:endParaRPr lang="en-US" altLang="zh-CN">
              <a:latin typeface="Verdana" panose="020B0604030504040204" pitchFamily="34" charset="0"/>
            </a:endParaRPr>
          </a:p>
        </p:txBody>
      </p:sp>
      <p:sp>
        <p:nvSpPr>
          <p:cNvPr id="66563" name="Rectangle 2">
            <a:extLst>
              <a:ext uri="{FF2B5EF4-FFF2-40B4-BE49-F238E27FC236}">
                <a16:creationId xmlns:a16="http://schemas.microsoft.com/office/drawing/2014/main" id="{D46D14F1-A1D2-E34E-9774-FE9160B21C1C}"/>
              </a:ext>
            </a:extLst>
          </p:cNvPr>
          <p:cNvSpPr>
            <a:spLocks noGrp="1" noRot="1" noChangeAspect="1" noChangeArrowheads="1" noTextEdit="1"/>
          </p:cNvSpPr>
          <p:nvPr>
            <p:ph type="sldImg"/>
          </p:nvPr>
        </p:nvSpPr>
        <p:spPr>
          <a:ln/>
        </p:spPr>
      </p:sp>
      <p:sp>
        <p:nvSpPr>
          <p:cNvPr id="66564" name="备注占位符 1">
            <a:extLst>
              <a:ext uri="{FF2B5EF4-FFF2-40B4-BE49-F238E27FC236}">
                <a16:creationId xmlns:a16="http://schemas.microsoft.com/office/drawing/2014/main" id="{94832855-1A7D-6D40-9A9F-EAA68AED1505}"/>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5EF32D8-F267-9240-AC3F-B35C2469D6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21B537-0221-A945-988B-7AA429A6F585}" type="slidenum">
              <a:rPr lang="en-US" altLang="zh-CN">
                <a:latin typeface="Verdana" panose="020B0604030504040204" pitchFamily="34" charset="0"/>
              </a:rPr>
              <a:pPr>
                <a:spcBef>
                  <a:spcPct val="0"/>
                </a:spcBef>
              </a:pPr>
              <a:t>46</a:t>
            </a:fld>
            <a:endParaRPr lang="en-US" altLang="zh-CN">
              <a:latin typeface="Verdana" panose="020B0604030504040204" pitchFamily="34" charset="0"/>
            </a:endParaRPr>
          </a:p>
        </p:txBody>
      </p:sp>
      <p:sp>
        <p:nvSpPr>
          <p:cNvPr id="68611" name="Rectangle 2">
            <a:extLst>
              <a:ext uri="{FF2B5EF4-FFF2-40B4-BE49-F238E27FC236}">
                <a16:creationId xmlns:a16="http://schemas.microsoft.com/office/drawing/2014/main" id="{6582ACE8-2272-9141-A29B-087869B186F8}"/>
              </a:ext>
            </a:extLst>
          </p:cNvPr>
          <p:cNvSpPr>
            <a:spLocks noGrp="1" noRot="1" noChangeAspect="1" noChangeArrowheads="1" noTextEdit="1"/>
          </p:cNvSpPr>
          <p:nvPr>
            <p:ph type="sldImg"/>
          </p:nvPr>
        </p:nvSpPr>
        <p:spPr>
          <a:ln/>
        </p:spPr>
      </p:sp>
      <p:sp>
        <p:nvSpPr>
          <p:cNvPr id="68612" name="备注占位符 1">
            <a:extLst>
              <a:ext uri="{FF2B5EF4-FFF2-40B4-BE49-F238E27FC236}">
                <a16:creationId xmlns:a16="http://schemas.microsoft.com/office/drawing/2014/main" id="{3CBEBFE8-F269-6B45-9E03-192E9496A3C1}"/>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72A4D7E9-DDF0-CF48-8D56-3D98852288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155838-DF4B-BE47-AE35-E0580E2DA2E7}" type="slidenum">
              <a:rPr lang="en-US" altLang="zh-CN">
                <a:latin typeface="Verdana" panose="020B0604030504040204" pitchFamily="34" charset="0"/>
              </a:rPr>
              <a:pPr>
                <a:spcBef>
                  <a:spcPct val="0"/>
                </a:spcBef>
              </a:pPr>
              <a:t>6</a:t>
            </a:fld>
            <a:endParaRPr lang="en-US" altLang="zh-CN">
              <a:latin typeface="Verdana" panose="020B0604030504040204" pitchFamily="34" charset="0"/>
            </a:endParaRPr>
          </a:p>
        </p:txBody>
      </p:sp>
      <p:sp>
        <p:nvSpPr>
          <p:cNvPr id="11267" name="Rectangle 2">
            <a:extLst>
              <a:ext uri="{FF2B5EF4-FFF2-40B4-BE49-F238E27FC236}">
                <a16:creationId xmlns:a16="http://schemas.microsoft.com/office/drawing/2014/main" id="{F8A36B85-8951-094A-BD7E-A9795D5B0E74}"/>
              </a:ext>
            </a:extLst>
          </p:cNvPr>
          <p:cNvSpPr>
            <a:spLocks noGrp="1" noRot="1" noChangeAspect="1" noChangeArrowheads="1" noTextEdit="1"/>
          </p:cNvSpPr>
          <p:nvPr>
            <p:ph type="sldImg"/>
          </p:nvPr>
        </p:nvSpPr>
        <p:spPr>
          <a:solidFill>
            <a:srgbClr val="FFFFFF"/>
          </a:solidFill>
          <a:ln/>
        </p:spPr>
      </p:sp>
      <p:sp>
        <p:nvSpPr>
          <p:cNvPr id="11268" name="Rectangle 3">
            <a:extLst>
              <a:ext uri="{FF2B5EF4-FFF2-40B4-BE49-F238E27FC236}">
                <a16:creationId xmlns:a16="http://schemas.microsoft.com/office/drawing/2014/main" id="{960668D8-4A55-844E-9C32-FB8E392B8B1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E8645CD-2054-0A45-9016-E1373522F7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629EAF-EE02-3943-AEDB-0AA7A78779C7}" type="slidenum">
              <a:rPr lang="en-US" altLang="zh-CN">
                <a:latin typeface="Verdana" panose="020B0604030504040204" pitchFamily="34" charset="0"/>
              </a:rPr>
              <a:pPr>
                <a:spcBef>
                  <a:spcPct val="0"/>
                </a:spcBef>
              </a:pPr>
              <a:t>7</a:t>
            </a:fld>
            <a:endParaRPr lang="en-US" altLang="zh-CN">
              <a:latin typeface="Verdana" panose="020B0604030504040204" pitchFamily="34" charset="0"/>
            </a:endParaRPr>
          </a:p>
        </p:txBody>
      </p:sp>
      <p:sp>
        <p:nvSpPr>
          <p:cNvPr id="13315" name="Rectangle 2">
            <a:extLst>
              <a:ext uri="{FF2B5EF4-FFF2-40B4-BE49-F238E27FC236}">
                <a16:creationId xmlns:a16="http://schemas.microsoft.com/office/drawing/2014/main" id="{07B89B66-F3F5-9745-85C2-C24AA57D074F}"/>
              </a:ext>
            </a:extLst>
          </p:cNvPr>
          <p:cNvSpPr>
            <a:spLocks noGrp="1" noRot="1" noChangeAspect="1" noChangeArrowheads="1" noTextEdit="1"/>
          </p:cNvSpPr>
          <p:nvPr>
            <p:ph type="sldImg"/>
          </p:nvPr>
        </p:nvSpPr>
        <p:spPr>
          <a:solidFill>
            <a:srgbClr val="FFFFFF"/>
          </a:solidFill>
          <a:ln/>
        </p:spPr>
      </p:sp>
      <p:sp>
        <p:nvSpPr>
          <p:cNvPr id="13316" name="Rectangle 3">
            <a:extLst>
              <a:ext uri="{FF2B5EF4-FFF2-40B4-BE49-F238E27FC236}">
                <a16:creationId xmlns:a16="http://schemas.microsoft.com/office/drawing/2014/main" id="{312E9E98-376C-3346-B10A-53A39B9A7BC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0A56740-2FDB-CD40-A117-00CBC7A3C9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1DB97F-DCE4-6542-ABED-860456117C77}" type="slidenum">
              <a:rPr lang="en-US" altLang="zh-CN">
                <a:latin typeface="Verdana" panose="020B0604030504040204" pitchFamily="34" charset="0"/>
              </a:rPr>
              <a:pPr>
                <a:spcBef>
                  <a:spcPct val="0"/>
                </a:spcBef>
              </a:pPr>
              <a:t>8</a:t>
            </a:fld>
            <a:endParaRPr lang="en-US" altLang="zh-CN">
              <a:latin typeface="Verdana" panose="020B0604030504040204" pitchFamily="34" charset="0"/>
            </a:endParaRPr>
          </a:p>
        </p:txBody>
      </p:sp>
      <p:sp>
        <p:nvSpPr>
          <p:cNvPr id="15363" name="Rectangle 2">
            <a:extLst>
              <a:ext uri="{FF2B5EF4-FFF2-40B4-BE49-F238E27FC236}">
                <a16:creationId xmlns:a16="http://schemas.microsoft.com/office/drawing/2014/main" id="{3265770D-86C3-A34D-8AC5-A7A52974EE93}"/>
              </a:ext>
            </a:extLst>
          </p:cNvPr>
          <p:cNvSpPr>
            <a:spLocks noGrp="1" noRot="1" noChangeAspect="1" noChangeArrowheads="1" noTextEdit="1"/>
          </p:cNvSpPr>
          <p:nvPr>
            <p:ph type="sldImg"/>
          </p:nvPr>
        </p:nvSpPr>
        <p:spPr>
          <a:solidFill>
            <a:srgbClr val="FFFFFF"/>
          </a:solidFill>
          <a:ln/>
        </p:spPr>
      </p:sp>
      <p:sp>
        <p:nvSpPr>
          <p:cNvPr id="15364" name="Rectangle 3">
            <a:extLst>
              <a:ext uri="{FF2B5EF4-FFF2-40B4-BE49-F238E27FC236}">
                <a16:creationId xmlns:a16="http://schemas.microsoft.com/office/drawing/2014/main" id="{BEED146B-C078-ED48-A711-D41CEB16CA1E}"/>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FA8C82C-6A83-0F4C-B650-DE43942D8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A20076-7460-EE4C-81A9-12A9314685A5}" type="slidenum">
              <a:rPr lang="en-US" altLang="zh-CN">
                <a:latin typeface="Verdana" panose="020B0604030504040204" pitchFamily="34" charset="0"/>
              </a:rPr>
              <a:pPr>
                <a:spcBef>
                  <a:spcPct val="0"/>
                </a:spcBef>
              </a:pPr>
              <a:t>9</a:t>
            </a:fld>
            <a:endParaRPr lang="en-US" altLang="zh-CN">
              <a:latin typeface="Verdana" panose="020B0604030504040204" pitchFamily="34" charset="0"/>
            </a:endParaRPr>
          </a:p>
        </p:txBody>
      </p:sp>
      <p:sp>
        <p:nvSpPr>
          <p:cNvPr id="17411" name="Rectangle 2">
            <a:extLst>
              <a:ext uri="{FF2B5EF4-FFF2-40B4-BE49-F238E27FC236}">
                <a16:creationId xmlns:a16="http://schemas.microsoft.com/office/drawing/2014/main" id="{2B33510B-DF9F-C141-9A82-74DBE6D081B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2503D65-4B40-D34D-A746-F0C34C367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04C3BC89-F641-6243-8C65-EA8C64284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C9E685-58C6-774A-93E7-86732C35C279}" type="slidenum">
              <a:rPr lang="en-US" altLang="zh-CN">
                <a:latin typeface="Verdana" panose="020B0604030504040204" pitchFamily="34" charset="0"/>
              </a:rPr>
              <a:pPr>
                <a:spcBef>
                  <a:spcPct val="0"/>
                </a:spcBef>
              </a:pPr>
              <a:t>33</a:t>
            </a:fld>
            <a:endParaRPr lang="en-US" altLang="zh-CN">
              <a:latin typeface="Verdana" panose="020B0604030504040204" pitchFamily="34" charset="0"/>
            </a:endParaRPr>
          </a:p>
        </p:txBody>
      </p:sp>
      <p:sp>
        <p:nvSpPr>
          <p:cNvPr id="43011" name="Rectangle 2">
            <a:extLst>
              <a:ext uri="{FF2B5EF4-FFF2-40B4-BE49-F238E27FC236}">
                <a16:creationId xmlns:a16="http://schemas.microsoft.com/office/drawing/2014/main" id="{7222A1E5-E081-8B43-A36A-FE3CC6284231}"/>
              </a:ext>
            </a:extLst>
          </p:cNvPr>
          <p:cNvSpPr>
            <a:spLocks noGrp="1" noRot="1" noChangeAspect="1" noChangeArrowheads="1" noTextEdit="1"/>
          </p:cNvSpPr>
          <p:nvPr>
            <p:ph type="sldImg"/>
          </p:nvPr>
        </p:nvSpPr>
        <p:spPr>
          <a:ln/>
        </p:spPr>
      </p:sp>
      <p:sp>
        <p:nvSpPr>
          <p:cNvPr id="43012" name="备注占位符 1">
            <a:extLst>
              <a:ext uri="{FF2B5EF4-FFF2-40B4-BE49-F238E27FC236}">
                <a16:creationId xmlns:a16="http://schemas.microsoft.com/office/drawing/2014/main" id="{F6A82A95-1D1C-8C4C-9C38-264629C0B00E}"/>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3825C1B-95B2-724E-9A09-54A69D5815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9C3097-8AB2-7E46-91F9-C86C93E76213}" type="slidenum">
              <a:rPr lang="en-US" altLang="zh-CN">
                <a:latin typeface="Verdana" panose="020B0604030504040204" pitchFamily="34" charset="0"/>
              </a:rPr>
              <a:pPr>
                <a:spcBef>
                  <a:spcPct val="0"/>
                </a:spcBef>
              </a:pPr>
              <a:t>34</a:t>
            </a:fld>
            <a:endParaRPr lang="en-US" altLang="zh-CN">
              <a:latin typeface="Verdana" panose="020B0604030504040204" pitchFamily="34" charset="0"/>
            </a:endParaRPr>
          </a:p>
        </p:txBody>
      </p:sp>
      <p:sp>
        <p:nvSpPr>
          <p:cNvPr id="45059" name="Rectangle 2">
            <a:extLst>
              <a:ext uri="{FF2B5EF4-FFF2-40B4-BE49-F238E27FC236}">
                <a16:creationId xmlns:a16="http://schemas.microsoft.com/office/drawing/2014/main" id="{6A7FBCB3-8CED-F64A-977F-87EF4BBDAFFC}"/>
              </a:ext>
            </a:extLst>
          </p:cNvPr>
          <p:cNvSpPr>
            <a:spLocks noGrp="1" noRot="1" noChangeAspect="1" noChangeArrowheads="1" noTextEdit="1"/>
          </p:cNvSpPr>
          <p:nvPr>
            <p:ph type="sldImg"/>
          </p:nvPr>
        </p:nvSpPr>
        <p:spPr>
          <a:ln/>
        </p:spPr>
      </p:sp>
      <p:sp>
        <p:nvSpPr>
          <p:cNvPr id="45060" name="备注占位符 1">
            <a:extLst>
              <a:ext uri="{FF2B5EF4-FFF2-40B4-BE49-F238E27FC236}">
                <a16:creationId xmlns:a16="http://schemas.microsoft.com/office/drawing/2014/main" id="{46EEC73D-DE02-FA46-819B-4DD17AC576C2}"/>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F7EA306-DA1C-704D-BCC5-1DCFA98B74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233546B-CD7C-7441-801C-402B17080A08}" type="slidenum">
              <a:rPr lang="en-US" altLang="zh-CN">
                <a:latin typeface="Verdana" panose="020B0604030504040204" pitchFamily="34" charset="0"/>
              </a:rPr>
              <a:pPr>
                <a:spcBef>
                  <a:spcPct val="0"/>
                </a:spcBef>
              </a:pPr>
              <a:t>35</a:t>
            </a:fld>
            <a:endParaRPr lang="en-US" altLang="zh-CN">
              <a:latin typeface="Verdana" panose="020B0604030504040204" pitchFamily="34" charset="0"/>
            </a:endParaRPr>
          </a:p>
        </p:txBody>
      </p:sp>
      <p:sp>
        <p:nvSpPr>
          <p:cNvPr id="47107" name="Rectangle 2">
            <a:extLst>
              <a:ext uri="{FF2B5EF4-FFF2-40B4-BE49-F238E27FC236}">
                <a16:creationId xmlns:a16="http://schemas.microsoft.com/office/drawing/2014/main" id="{427AFDC3-E91A-164E-96EC-0585B75D838C}"/>
              </a:ext>
            </a:extLst>
          </p:cNvPr>
          <p:cNvSpPr>
            <a:spLocks noGrp="1" noRot="1" noChangeAspect="1" noChangeArrowheads="1" noTextEdit="1"/>
          </p:cNvSpPr>
          <p:nvPr>
            <p:ph type="sldImg"/>
          </p:nvPr>
        </p:nvSpPr>
        <p:spPr>
          <a:ln/>
        </p:spPr>
      </p:sp>
      <p:sp>
        <p:nvSpPr>
          <p:cNvPr id="47108" name="备注占位符 1">
            <a:extLst>
              <a:ext uri="{FF2B5EF4-FFF2-40B4-BE49-F238E27FC236}">
                <a16:creationId xmlns:a16="http://schemas.microsoft.com/office/drawing/2014/main" id="{357D01DA-F4A2-074F-9207-F299F3AACB66}"/>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719424B-392B-EE4D-8092-7B5A7E13EA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4686C04-01F6-BF4E-BB2A-AA3988DC40B2}" type="slidenum">
              <a:rPr lang="en-US" altLang="zh-CN">
                <a:latin typeface="Verdana" panose="020B0604030504040204" pitchFamily="34" charset="0"/>
              </a:rPr>
              <a:pPr>
                <a:spcBef>
                  <a:spcPct val="0"/>
                </a:spcBef>
              </a:pPr>
              <a:t>37</a:t>
            </a:fld>
            <a:endParaRPr lang="en-US" altLang="zh-CN">
              <a:latin typeface="Verdana" panose="020B0604030504040204" pitchFamily="34" charset="0"/>
            </a:endParaRPr>
          </a:p>
        </p:txBody>
      </p:sp>
      <p:sp>
        <p:nvSpPr>
          <p:cNvPr id="50179" name="Rectangle 2">
            <a:extLst>
              <a:ext uri="{FF2B5EF4-FFF2-40B4-BE49-F238E27FC236}">
                <a16:creationId xmlns:a16="http://schemas.microsoft.com/office/drawing/2014/main" id="{F663DB33-00C0-254F-900B-F8AA2FEA5F8B}"/>
              </a:ext>
            </a:extLst>
          </p:cNvPr>
          <p:cNvSpPr>
            <a:spLocks noGrp="1" noRot="1" noChangeAspect="1" noChangeArrowheads="1" noTextEdit="1"/>
          </p:cNvSpPr>
          <p:nvPr>
            <p:ph type="sldImg"/>
          </p:nvPr>
        </p:nvSpPr>
        <p:spPr>
          <a:ln/>
        </p:spPr>
      </p:sp>
      <p:sp>
        <p:nvSpPr>
          <p:cNvPr id="50180" name="备注占位符 1">
            <a:extLst>
              <a:ext uri="{FF2B5EF4-FFF2-40B4-BE49-F238E27FC236}">
                <a16:creationId xmlns:a16="http://schemas.microsoft.com/office/drawing/2014/main" id="{4E058D6F-F4B8-AD43-963C-11FC954D30B8}"/>
              </a:ext>
            </a:extLst>
          </p:cNvPr>
          <p:cNvSpPr>
            <a:spLocks noGrp="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a:extLst>
              <a:ext uri="{FF2B5EF4-FFF2-40B4-BE49-F238E27FC236}">
                <a16:creationId xmlns:a16="http://schemas.microsoft.com/office/drawing/2014/main" id="{EE197028-025F-CE48-B051-74F0760CD7C6}"/>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a:extLst>
              <a:ext uri="{FF2B5EF4-FFF2-40B4-BE49-F238E27FC236}">
                <a16:creationId xmlns:a16="http://schemas.microsoft.com/office/drawing/2014/main" id="{DA2A4EE2-E62F-0248-BFFC-C8889E7BD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a:extLst>
              <a:ext uri="{FF2B5EF4-FFF2-40B4-BE49-F238E27FC236}">
                <a16:creationId xmlns:a16="http://schemas.microsoft.com/office/drawing/2014/main" id="{115D6F7D-388C-4347-AC17-D0ABF5F950E3}"/>
              </a:ext>
            </a:extLst>
          </p:cNvPr>
          <p:cNvSpPr>
            <a:spLocks noChangeArrowheads="1"/>
          </p:cNvSpPr>
          <p:nvPr/>
        </p:nvSpPr>
        <p:spPr bwMode="auto">
          <a:xfrm>
            <a:off x="685800" y="3395663"/>
            <a:ext cx="7772400" cy="109537"/>
          </a:xfrm>
          <a:custGeom>
            <a:avLst/>
            <a:gdLst>
              <a:gd name="T0" fmla="*/ 0 w 1000"/>
              <a:gd name="T1" fmla="*/ 0 h 1000"/>
              <a:gd name="T2" fmla="*/ 4803343 w 1000"/>
              <a:gd name="T3" fmla="*/ 0 h 1000"/>
              <a:gd name="T4" fmla="*/ 4803343 w 1000"/>
              <a:gd name="T5" fmla="*/ 109537 h 1000"/>
              <a:gd name="T6" fmla="*/ 0 w 1000"/>
              <a:gd name="T7" fmla="*/ 109537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en-US"/>
          </a:p>
        </p:txBody>
      </p:sp>
      <p:sp>
        <p:nvSpPr>
          <p:cNvPr id="7" name="Text Box 10">
            <a:extLst>
              <a:ext uri="{FF2B5EF4-FFF2-40B4-BE49-F238E27FC236}">
                <a16:creationId xmlns:a16="http://schemas.microsoft.com/office/drawing/2014/main" id="{14BC037F-4DC0-744F-AD44-11DC30764D46}"/>
              </a:ext>
            </a:extLst>
          </p:cNvPr>
          <p:cNvSpPr txBox="1">
            <a:spLocks noChangeArrowheads="1"/>
          </p:cNvSpPr>
          <p:nvPr userDrawn="1"/>
        </p:nvSpPr>
        <p:spPr bwMode="auto">
          <a:xfrm>
            <a:off x="0" y="76200"/>
            <a:ext cx="9144000" cy="396875"/>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defRPr/>
            </a:pPr>
            <a:r>
              <a:rPr lang="en-US" altLang="zh-CN" sz="2000">
                <a:solidFill>
                  <a:schemeClr val="accent2"/>
                </a:solidFill>
                <a:latin typeface="Arial" panose="020B0604020202020204" pitchFamily="34" charset="0"/>
              </a:rPr>
              <a:t>Introduction of Artificial Intelligence</a:t>
            </a:r>
          </a:p>
        </p:txBody>
      </p:sp>
      <p:sp>
        <p:nvSpPr>
          <p:cNvPr id="8" name="Line 11">
            <a:extLst>
              <a:ext uri="{FF2B5EF4-FFF2-40B4-BE49-F238E27FC236}">
                <a16:creationId xmlns:a16="http://schemas.microsoft.com/office/drawing/2014/main" id="{B4513498-7236-2A46-8A49-8B3F48F75CDA}"/>
              </a:ext>
            </a:extLst>
          </p:cNvPr>
          <p:cNvSpPr>
            <a:spLocks noChangeShapeType="1"/>
          </p:cNvSpPr>
          <p:nvPr userDrawn="1"/>
        </p:nvSpPr>
        <p:spPr bwMode="auto">
          <a:xfrm>
            <a:off x="228600" y="457200"/>
            <a:ext cx="86868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111621" name="Rectangle 5"/>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r>
              <a:rPr lang="ja-JP" altLang="en-US"/>
              <a:t>マスタ サブタイトルの書式設定</a:t>
            </a:r>
          </a:p>
        </p:txBody>
      </p:sp>
    </p:spTree>
    <p:extLst>
      <p:ext uri="{BB962C8B-B14F-4D97-AF65-F5344CB8AC3E}">
        <p14:creationId xmlns:p14="http://schemas.microsoft.com/office/powerpoint/2010/main" val="152766896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7FCD7E23-F384-4F48-8750-B9A8B6603D1C}"/>
              </a:ext>
            </a:extLst>
          </p:cNvPr>
          <p:cNvSpPr>
            <a:spLocks noGrp="1" noChangeArrowheads="1"/>
          </p:cNvSpPr>
          <p:nvPr>
            <p:ph type="sldNum" sz="quarter" idx="10"/>
          </p:nvPr>
        </p:nvSpPr>
        <p:spPr>
          <a:ln/>
        </p:spPr>
        <p:txBody>
          <a:bodyPr/>
          <a:lstStyle>
            <a:lvl1pPr>
              <a:defRPr/>
            </a:lvl1pPr>
          </a:lstStyle>
          <a:p>
            <a:fld id="{20B2AC41-BE53-A34F-9569-49F1227E2A60}" type="slidenum">
              <a:rPr lang="ja-JP" altLang="en-US"/>
              <a:pPr/>
              <a:t>‹#›</a:t>
            </a:fld>
            <a:endParaRPr lang="en-US" altLang="ja-JP"/>
          </a:p>
        </p:txBody>
      </p:sp>
    </p:spTree>
    <p:extLst>
      <p:ext uri="{BB962C8B-B14F-4D97-AF65-F5344CB8AC3E}">
        <p14:creationId xmlns:p14="http://schemas.microsoft.com/office/powerpoint/2010/main" val="77429824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F51BE6A5-EEA6-7345-8417-371A1BD8DFAF}"/>
              </a:ext>
            </a:extLst>
          </p:cNvPr>
          <p:cNvSpPr>
            <a:spLocks noGrp="1" noChangeArrowheads="1"/>
          </p:cNvSpPr>
          <p:nvPr>
            <p:ph type="sldNum" sz="quarter" idx="10"/>
          </p:nvPr>
        </p:nvSpPr>
        <p:spPr>
          <a:ln/>
        </p:spPr>
        <p:txBody>
          <a:bodyPr/>
          <a:lstStyle>
            <a:lvl1pPr>
              <a:defRPr/>
            </a:lvl1pPr>
          </a:lstStyle>
          <a:p>
            <a:fld id="{D51D20A9-C70C-B54C-AF40-3A4D1D0E223E}" type="slidenum">
              <a:rPr lang="ja-JP" altLang="en-US"/>
              <a:pPr/>
              <a:t>‹#›</a:t>
            </a:fld>
            <a:endParaRPr lang="en-US" altLang="ja-JP"/>
          </a:p>
        </p:txBody>
      </p:sp>
    </p:spTree>
    <p:extLst>
      <p:ext uri="{BB962C8B-B14F-4D97-AF65-F5344CB8AC3E}">
        <p14:creationId xmlns:p14="http://schemas.microsoft.com/office/powerpoint/2010/main" val="161271861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483952E3-261C-CC49-A002-BE669EEF6361}"/>
              </a:ext>
            </a:extLst>
          </p:cNvPr>
          <p:cNvSpPr>
            <a:spLocks noGrp="1" noChangeArrowheads="1"/>
          </p:cNvSpPr>
          <p:nvPr>
            <p:ph type="sldNum" sz="quarter" idx="10"/>
          </p:nvPr>
        </p:nvSpPr>
        <p:spPr>
          <a:ln/>
        </p:spPr>
        <p:txBody>
          <a:bodyPr/>
          <a:lstStyle>
            <a:lvl1pPr>
              <a:defRPr/>
            </a:lvl1pPr>
          </a:lstStyle>
          <a:p>
            <a:fld id="{F3C2484B-4045-2940-8038-4C177EBDB435}" type="slidenum">
              <a:rPr lang="ja-JP" altLang="en-US"/>
              <a:pPr/>
              <a:t>‹#›</a:t>
            </a:fld>
            <a:endParaRPr lang="en-US" altLang="ja-JP"/>
          </a:p>
        </p:txBody>
      </p:sp>
    </p:spTree>
    <p:extLst>
      <p:ext uri="{BB962C8B-B14F-4D97-AF65-F5344CB8AC3E}">
        <p14:creationId xmlns:p14="http://schemas.microsoft.com/office/powerpoint/2010/main" val="246372461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FBB09490-48F7-8940-A161-A938276D2D75}"/>
              </a:ext>
            </a:extLst>
          </p:cNvPr>
          <p:cNvSpPr>
            <a:spLocks noGrp="1" noChangeArrowheads="1"/>
          </p:cNvSpPr>
          <p:nvPr>
            <p:ph type="sldNum" sz="quarter" idx="10"/>
          </p:nvPr>
        </p:nvSpPr>
        <p:spPr>
          <a:ln/>
        </p:spPr>
        <p:txBody>
          <a:bodyPr/>
          <a:lstStyle>
            <a:lvl1pPr>
              <a:defRPr/>
            </a:lvl1pPr>
          </a:lstStyle>
          <a:p>
            <a:fld id="{2CF3ADE8-599C-124C-9132-70E680ADAA5B}" type="slidenum">
              <a:rPr lang="ja-JP" altLang="en-US"/>
              <a:pPr/>
              <a:t>‹#›</a:t>
            </a:fld>
            <a:endParaRPr lang="en-US" altLang="ja-JP"/>
          </a:p>
        </p:txBody>
      </p:sp>
    </p:spTree>
    <p:extLst>
      <p:ext uri="{BB962C8B-B14F-4D97-AF65-F5344CB8AC3E}">
        <p14:creationId xmlns:p14="http://schemas.microsoft.com/office/powerpoint/2010/main" val="8376506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710E61D1-DCEF-344B-AFD0-47439676B472}"/>
              </a:ext>
            </a:extLst>
          </p:cNvPr>
          <p:cNvSpPr>
            <a:spLocks noGrp="1" noChangeArrowheads="1"/>
          </p:cNvSpPr>
          <p:nvPr>
            <p:ph type="sldNum" sz="quarter" idx="10"/>
          </p:nvPr>
        </p:nvSpPr>
        <p:spPr>
          <a:ln/>
        </p:spPr>
        <p:txBody>
          <a:bodyPr/>
          <a:lstStyle>
            <a:lvl1pPr>
              <a:defRPr/>
            </a:lvl1pPr>
          </a:lstStyle>
          <a:p>
            <a:fld id="{826AB129-275D-AB42-82EA-8F734FC6258D}" type="slidenum">
              <a:rPr lang="ja-JP" altLang="en-US"/>
              <a:pPr/>
              <a:t>‹#›</a:t>
            </a:fld>
            <a:endParaRPr lang="en-US" altLang="ja-JP"/>
          </a:p>
        </p:txBody>
      </p:sp>
    </p:spTree>
    <p:extLst>
      <p:ext uri="{BB962C8B-B14F-4D97-AF65-F5344CB8AC3E}">
        <p14:creationId xmlns:p14="http://schemas.microsoft.com/office/powerpoint/2010/main" val="323525318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4205A380-5245-E146-904F-63B2E78A52A1}"/>
              </a:ext>
            </a:extLst>
          </p:cNvPr>
          <p:cNvSpPr>
            <a:spLocks noGrp="1" noChangeArrowheads="1"/>
          </p:cNvSpPr>
          <p:nvPr>
            <p:ph type="sldNum" sz="quarter" idx="10"/>
          </p:nvPr>
        </p:nvSpPr>
        <p:spPr>
          <a:ln/>
        </p:spPr>
        <p:txBody>
          <a:bodyPr/>
          <a:lstStyle>
            <a:lvl1pPr>
              <a:defRPr/>
            </a:lvl1pPr>
          </a:lstStyle>
          <a:p>
            <a:fld id="{782C57CE-3BD1-DC41-AD39-66DDD3EDCD6A}" type="slidenum">
              <a:rPr lang="ja-JP" altLang="en-US"/>
              <a:pPr/>
              <a:t>‹#›</a:t>
            </a:fld>
            <a:endParaRPr lang="en-US" altLang="ja-JP"/>
          </a:p>
        </p:txBody>
      </p:sp>
    </p:spTree>
    <p:extLst>
      <p:ext uri="{BB962C8B-B14F-4D97-AF65-F5344CB8AC3E}">
        <p14:creationId xmlns:p14="http://schemas.microsoft.com/office/powerpoint/2010/main" val="100304042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FA2A8C78-6ED9-484F-B965-D82B8CEB2F72}"/>
              </a:ext>
            </a:extLst>
          </p:cNvPr>
          <p:cNvSpPr>
            <a:spLocks noGrp="1" noChangeArrowheads="1"/>
          </p:cNvSpPr>
          <p:nvPr>
            <p:ph type="sldNum" sz="quarter" idx="10"/>
          </p:nvPr>
        </p:nvSpPr>
        <p:spPr>
          <a:ln/>
        </p:spPr>
        <p:txBody>
          <a:bodyPr/>
          <a:lstStyle>
            <a:lvl1pPr>
              <a:defRPr/>
            </a:lvl1pPr>
          </a:lstStyle>
          <a:p>
            <a:fld id="{02E65860-A9A5-8A40-8A42-254A0578EC29}" type="slidenum">
              <a:rPr lang="ja-JP" altLang="en-US"/>
              <a:pPr/>
              <a:t>‹#›</a:t>
            </a:fld>
            <a:endParaRPr lang="en-US" altLang="ja-JP"/>
          </a:p>
        </p:txBody>
      </p:sp>
    </p:spTree>
    <p:extLst>
      <p:ext uri="{BB962C8B-B14F-4D97-AF65-F5344CB8AC3E}">
        <p14:creationId xmlns:p14="http://schemas.microsoft.com/office/powerpoint/2010/main" val="429118128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0D55F32-D387-BE45-94CE-283DDED22771}"/>
              </a:ext>
            </a:extLst>
          </p:cNvPr>
          <p:cNvSpPr>
            <a:spLocks noGrp="1" noChangeArrowheads="1"/>
          </p:cNvSpPr>
          <p:nvPr>
            <p:ph type="sldNum" sz="quarter" idx="10"/>
          </p:nvPr>
        </p:nvSpPr>
        <p:spPr>
          <a:ln/>
        </p:spPr>
        <p:txBody>
          <a:bodyPr/>
          <a:lstStyle>
            <a:lvl1pPr>
              <a:defRPr/>
            </a:lvl1pPr>
          </a:lstStyle>
          <a:p>
            <a:fld id="{6D96FFFF-A310-1A46-AF8E-7D4CBDABC2CF}" type="slidenum">
              <a:rPr lang="ja-JP" altLang="en-US"/>
              <a:pPr/>
              <a:t>‹#›</a:t>
            </a:fld>
            <a:endParaRPr lang="en-US" altLang="ja-JP"/>
          </a:p>
        </p:txBody>
      </p:sp>
    </p:spTree>
    <p:extLst>
      <p:ext uri="{BB962C8B-B14F-4D97-AF65-F5344CB8AC3E}">
        <p14:creationId xmlns:p14="http://schemas.microsoft.com/office/powerpoint/2010/main" val="340665054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A900915D-43AE-C146-9EC6-2AFFC571A736}"/>
              </a:ext>
            </a:extLst>
          </p:cNvPr>
          <p:cNvSpPr>
            <a:spLocks noGrp="1" noChangeArrowheads="1"/>
          </p:cNvSpPr>
          <p:nvPr>
            <p:ph type="sldNum" sz="quarter" idx="10"/>
          </p:nvPr>
        </p:nvSpPr>
        <p:spPr>
          <a:ln/>
        </p:spPr>
        <p:txBody>
          <a:bodyPr/>
          <a:lstStyle>
            <a:lvl1pPr>
              <a:defRPr/>
            </a:lvl1pPr>
          </a:lstStyle>
          <a:p>
            <a:fld id="{6DF1D209-20D7-B344-9F9C-8F6D8F95D698}" type="slidenum">
              <a:rPr lang="ja-JP" altLang="en-US"/>
              <a:pPr/>
              <a:t>‹#›</a:t>
            </a:fld>
            <a:endParaRPr lang="en-US" altLang="ja-JP"/>
          </a:p>
        </p:txBody>
      </p:sp>
    </p:spTree>
    <p:extLst>
      <p:ext uri="{BB962C8B-B14F-4D97-AF65-F5344CB8AC3E}">
        <p14:creationId xmlns:p14="http://schemas.microsoft.com/office/powerpoint/2010/main" val="303808597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4A2BCF46-775B-4A48-B176-5E8E1EA1BE41}"/>
              </a:ext>
            </a:extLst>
          </p:cNvPr>
          <p:cNvSpPr>
            <a:spLocks noGrp="1" noChangeArrowheads="1"/>
          </p:cNvSpPr>
          <p:nvPr>
            <p:ph type="sldNum" sz="quarter" idx="10"/>
          </p:nvPr>
        </p:nvSpPr>
        <p:spPr>
          <a:ln/>
        </p:spPr>
        <p:txBody>
          <a:bodyPr/>
          <a:lstStyle>
            <a:lvl1pPr>
              <a:defRPr/>
            </a:lvl1pPr>
          </a:lstStyle>
          <a:p>
            <a:fld id="{C61E2761-626E-7947-AD0C-0A7F18D8C71D}" type="slidenum">
              <a:rPr lang="ja-JP" altLang="en-US"/>
              <a:pPr/>
              <a:t>‹#›</a:t>
            </a:fld>
            <a:endParaRPr lang="en-US" altLang="ja-JP"/>
          </a:p>
        </p:txBody>
      </p:sp>
    </p:spTree>
    <p:extLst>
      <p:ext uri="{BB962C8B-B14F-4D97-AF65-F5344CB8AC3E}">
        <p14:creationId xmlns:p14="http://schemas.microsoft.com/office/powerpoint/2010/main" val="87118476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03D2A9C-41AC-DD43-8AC6-421AFCCA8C89}"/>
              </a:ext>
            </a:extLst>
          </p:cNvPr>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BA14C551-6F95-8143-8693-093D42786C3A}"/>
              </a:ext>
            </a:extLst>
          </p:cNvPr>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0601" name="Rectangle 9">
            <a:extLst>
              <a:ext uri="{FF2B5EF4-FFF2-40B4-BE49-F238E27FC236}">
                <a16:creationId xmlns:a16="http://schemas.microsoft.com/office/drawing/2014/main" id="{8AE29A5E-4254-D440-AC41-8092178C3677}"/>
              </a:ext>
            </a:extLst>
          </p:cNvPr>
          <p:cNvSpPr>
            <a:spLocks noGrp="1" noChangeArrowheads="1"/>
          </p:cNvSpPr>
          <p:nvPr>
            <p:ph type="sldNum" sz="quarter" idx="4"/>
          </p:nvPr>
        </p:nvSpPr>
        <p:spPr bwMode="auto">
          <a:xfrm>
            <a:off x="6934200" y="6477000"/>
            <a:ext cx="19812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A50021"/>
                </a:solidFill>
                <a:latin typeface="Arial" panose="020B0604020202020204" pitchFamily="34" charset="0"/>
                <a:ea typeface="MS PGothic" panose="020B0600070205080204" pitchFamily="34" charset="-128"/>
              </a:defRPr>
            </a:lvl1pPr>
          </a:lstStyle>
          <a:p>
            <a:fld id="{DA75F340-8FDD-2549-817A-6233F3A50AD8}"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random/>
  </p:transition>
  <p:hf hdr="0" ftr="0" dt="0"/>
  <p:txStyles>
    <p:titleStyle>
      <a:lvl1pPr indent="176213" algn="l" rtl="0" eaLnBrk="0" fontAlgn="base" hangingPunct="0">
        <a:spcBef>
          <a:spcPct val="0"/>
        </a:spcBef>
        <a:spcAft>
          <a:spcPct val="0"/>
        </a:spcAft>
        <a:defRPr sz="3200" b="1">
          <a:solidFill>
            <a:schemeClr val="bg1"/>
          </a:solidFill>
          <a:latin typeface="+mj-lt"/>
          <a:ea typeface="+mj-ea"/>
          <a:cs typeface="+mj-cs"/>
        </a:defRPr>
      </a:lvl1pPr>
      <a:lvl2pPr indent="176213" algn="l" rtl="0" eaLnBrk="0" fontAlgn="base" hangingPunct="0">
        <a:spcBef>
          <a:spcPct val="0"/>
        </a:spcBef>
        <a:spcAft>
          <a:spcPct val="0"/>
        </a:spcAft>
        <a:defRPr sz="3200" b="1">
          <a:solidFill>
            <a:schemeClr val="bg1"/>
          </a:solidFill>
          <a:latin typeface="Arial" charset="0"/>
          <a:ea typeface="宋体" pitchFamily="2" charset="-122"/>
        </a:defRPr>
      </a:lvl2pPr>
      <a:lvl3pPr indent="176213" algn="l" rtl="0" eaLnBrk="0" fontAlgn="base" hangingPunct="0">
        <a:spcBef>
          <a:spcPct val="0"/>
        </a:spcBef>
        <a:spcAft>
          <a:spcPct val="0"/>
        </a:spcAft>
        <a:defRPr sz="3200" b="1">
          <a:solidFill>
            <a:schemeClr val="bg1"/>
          </a:solidFill>
          <a:latin typeface="Arial" charset="0"/>
          <a:ea typeface="宋体" pitchFamily="2" charset="-122"/>
        </a:defRPr>
      </a:lvl3pPr>
      <a:lvl4pPr indent="176213" algn="l" rtl="0" eaLnBrk="0" fontAlgn="base" hangingPunct="0">
        <a:spcBef>
          <a:spcPct val="0"/>
        </a:spcBef>
        <a:spcAft>
          <a:spcPct val="0"/>
        </a:spcAft>
        <a:defRPr sz="3200" b="1">
          <a:solidFill>
            <a:schemeClr val="bg1"/>
          </a:solidFill>
          <a:latin typeface="Arial" charset="0"/>
          <a:ea typeface="宋体" pitchFamily="2" charset="-122"/>
        </a:defRPr>
      </a:lvl4pPr>
      <a:lvl5pPr indent="176213" algn="l" rtl="0" eaLnBrk="0" fontAlgn="base" hangingPunct="0">
        <a:spcBef>
          <a:spcPct val="0"/>
        </a:spcBef>
        <a:spcAft>
          <a:spcPct val="0"/>
        </a:spcAft>
        <a:defRPr sz="3200" b="1">
          <a:solidFill>
            <a:schemeClr val="bg1"/>
          </a:solidFill>
          <a:latin typeface="Arial" charset="0"/>
          <a:ea typeface="宋体" pitchFamily="2" charset="-122"/>
        </a:defRPr>
      </a:lvl5pPr>
      <a:lvl6pPr marL="457200" indent="176213" algn="l" rtl="0" fontAlgn="base">
        <a:spcBef>
          <a:spcPct val="0"/>
        </a:spcBef>
        <a:spcAft>
          <a:spcPct val="0"/>
        </a:spcAft>
        <a:defRPr sz="3200" b="1">
          <a:solidFill>
            <a:schemeClr val="bg1"/>
          </a:solidFill>
          <a:latin typeface="Arial" charset="0"/>
          <a:ea typeface="宋体" pitchFamily="2" charset="-122"/>
        </a:defRPr>
      </a:lvl6pPr>
      <a:lvl7pPr marL="914400" indent="176213" algn="l" rtl="0" fontAlgn="base">
        <a:spcBef>
          <a:spcPct val="0"/>
        </a:spcBef>
        <a:spcAft>
          <a:spcPct val="0"/>
        </a:spcAft>
        <a:defRPr sz="3200" b="1">
          <a:solidFill>
            <a:schemeClr val="bg1"/>
          </a:solidFill>
          <a:latin typeface="Arial" charset="0"/>
          <a:ea typeface="宋体" pitchFamily="2" charset="-122"/>
        </a:defRPr>
      </a:lvl7pPr>
      <a:lvl8pPr marL="1371600" indent="176213" algn="l" rtl="0" fontAlgn="base">
        <a:spcBef>
          <a:spcPct val="0"/>
        </a:spcBef>
        <a:spcAft>
          <a:spcPct val="0"/>
        </a:spcAft>
        <a:defRPr sz="3200" b="1">
          <a:solidFill>
            <a:schemeClr val="bg1"/>
          </a:solidFill>
          <a:latin typeface="Arial" charset="0"/>
          <a:ea typeface="宋体" pitchFamily="2" charset="-122"/>
        </a:defRPr>
      </a:lvl8pPr>
      <a:lvl9pPr marL="1828800" indent="176213" algn="l" rtl="0" fontAlgn="base">
        <a:spcBef>
          <a:spcPct val="0"/>
        </a:spcBef>
        <a:spcAft>
          <a:spcPct val="0"/>
        </a:spcAft>
        <a:defRPr sz="3200" b="1">
          <a:solidFill>
            <a:schemeClr val="bg1"/>
          </a:solidFill>
          <a:latin typeface="Arial" charset="0"/>
          <a:ea typeface="宋体"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itchFamily="2" charset="2"/>
        <a:buChar char="o"/>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6774A17-56AF-2648-A6AB-3D60B07FF32C}"/>
              </a:ext>
            </a:extLst>
          </p:cNvPr>
          <p:cNvSpPr>
            <a:spLocks noGrp="1" noChangeArrowheads="1"/>
          </p:cNvSpPr>
          <p:nvPr>
            <p:ph type="ctrTitle"/>
          </p:nvPr>
        </p:nvSpPr>
        <p:spPr>
          <a:xfrm>
            <a:off x="457200" y="1181100"/>
            <a:ext cx="8153400" cy="2019300"/>
          </a:xfrm>
          <a:noFill/>
          <a:extLst>
            <a:ext uri="{909E8E84-426E-40DD-AFC4-6F175D3DCCD1}">
              <a14:hiddenFill xmlns:a14="http://schemas.microsoft.com/office/drawing/2010/main">
                <a:solidFill>
                  <a:srgbClr val="A50021"/>
                </a:solidFill>
              </a14:hiddenFill>
            </a:ext>
          </a:extLst>
        </p:spPr>
        <p:txBody>
          <a:bodyPr/>
          <a:lstStyle/>
          <a:p>
            <a:pPr algn="ctr" eaLnBrk="1" hangingPunct="1"/>
            <a:r>
              <a:rPr lang="zh-CN" altLang="en-US" sz="4600">
                <a:solidFill>
                  <a:schemeClr val="tx1"/>
                </a:solidFill>
                <a:latin typeface="Times New Roman" panose="02020603050405020304" pitchFamily="18" charset="0"/>
                <a:ea typeface="黑体" panose="02010609060101010101" pitchFamily="49" charset="-122"/>
              </a:rPr>
              <a:t>第 </a:t>
            </a:r>
            <a:r>
              <a:rPr lang="en-US" altLang="zh-CN" sz="4600">
                <a:solidFill>
                  <a:schemeClr val="tx1"/>
                </a:solidFill>
                <a:latin typeface="Times New Roman" panose="02020603050405020304" pitchFamily="18" charset="0"/>
                <a:ea typeface="黑体" panose="02010609060101010101" pitchFamily="49" charset="-122"/>
              </a:rPr>
              <a:t>7 </a:t>
            </a:r>
            <a:r>
              <a:rPr lang="zh-CN" altLang="en-US" sz="4600">
                <a:solidFill>
                  <a:schemeClr val="tx1"/>
                </a:solidFill>
                <a:latin typeface="Times New Roman" panose="02020603050405020304" pitchFamily="18" charset="0"/>
                <a:ea typeface="黑体" panose="02010609060101010101" pitchFamily="49" charset="-122"/>
              </a:rPr>
              <a:t>章   专家系统与机器学习</a:t>
            </a:r>
          </a:p>
        </p:txBody>
      </p:sp>
      <p:sp>
        <p:nvSpPr>
          <p:cNvPr id="4099" name="Rectangle 4">
            <a:extLst>
              <a:ext uri="{FF2B5EF4-FFF2-40B4-BE49-F238E27FC236}">
                <a16:creationId xmlns:a16="http://schemas.microsoft.com/office/drawing/2014/main" id="{4BBD7365-1B85-1E4C-BE77-7D3C162C7A63}"/>
              </a:ext>
            </a:extLst>
          </p:cNvPr>
          <p:cNvSpPr>
            <a:spLocks noGrp="1" noChangeArrowheads="1"/>
          </p:cNvSpPr>
          <p:nvPr>
            <p:ph type="subTitle" idx="1"/>
          </p:nvPr>
        </p:nvSpPr>
        <p:spPr>
          <a:xfrm>
            <a:off x="609600" y="3667125"/>
            <a:ext cx="8305800" cy="2192338"/>
          </a:xfrm>
          <a:noFill/>
        </p:spPr>
        <p:txBody>
          <a:bodyPr/>
          <a:lstStyle/>
          <a:p>
            <a:pPr algn="l" eaLnBrk="1" hangingPunct="1">
              <a:lnSpc>
                <a:spcPct val="110000"/>
              </a:lnSpc>
            </a:pPr>
            <a:r>
              <a:rPr lang="zh-CN" altLang="en-US" sz="3400" b="1">
                <a:solidFill>
                  <a:schemeClr val="accent2"/>
                </a:solidFill>
                <a:latin typeface="Times New Roman" panose="02020603050405020304" pitchFamily="18" charset="0"/>
                <a:ea typeface="华文琥珀" panose="02010800040101010101" pitchFamily="2" charset="-122"/>
              </a:rPr>
              <a:t>教材：</a:t>
            </a:r>
          </a:p>
          <a:p>
            <a:pPr eaLnBrk="1" hangingPunct="1">
              <a:lnSpc>
                <a:spcPct val="110000"/>
              </a:lnSpc>
            </a:pPr>
            <a:r>
              <a:rPr lang="zh-CN" altLang="en-US" sz="3200" b="1">
                <a:solidFill>
                  <a:srgbClr val="0000FF"/>
                </a:solidFill>
                <a:latin typeface="Times New Roman" panose="02020603050405020304" pitchFamily="18" charset="0"/>
                <a:ea typeface="楷体_GB2312" pitchFamily="49" charset="-122"/>
              </a:rPr>
              <a:t>         王万良</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人工智能导论</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（第</a:t>
            </a:r>
            <a:r>
              <a:rPr lang="en-US" altLang="zh-CN" sz="3200" b="1">
                <a:solidFill>
                  <a:srgbClr val="0000FF"/>
                </a:solidFill>
                <a:latin typeface="Times New Roman" panose="02020603050405020304" pitchFamily="18" charset="0"/>
                <a:ea typeface="楷体_GB2312" pitchFamily="49" charset="-122"/>
              </a:rPr>
              <a:t>5</a:t>
            </a:r>
            <a:r>
              <a:rPr lang="zh-CN" altLang="en-US" sz="3200" b="1">
                <a:solidFill>
                  <a:srgbClr val="0000FF"/>
                </a:solidFill>
                <a:latin typeface="Times New Roman" panose="02020603050405020304" pitchFamily="18" charset="0"/>
                <a:ea typeface="楷体_GB2312" pitchFamily="49" charset="-122"/>
              </a:rPr>
              <a:t>版）</a:t>
            </a:r>
          </a:p>
          <a:p>
            <a:pPr algn="l" eaLnBrk="1" hangingPunct="1">
              <a:lnSpc>
                <a:spcPct val="110000"/>
              </a:lnSpc>
            </a:pPr>
            <a:r>
              <a:rPr lang="zh-CN" altLang="en-US" sz="3200" b="1">
                <a:solidFill>
                  <a:srgbClr val="0000FF"/>
                </a:solidFill>
                <a:latin typeface="Times New Roman" panose="02020603050405020304" pitchFamily="18" charset="0"/>
                <a:ea typeface="楷体_GB2312" pitchFamily="49" charset="-122"/>
              </a:rPr>
              <a:t>          高等教育出版社，</a:t>
            </a:r>
            <a:r>
              <a:rPr lang="en-US" altLang="zh-CN" sz="3200" b="1">
                <a:solidFill>
                  <a:srgbClr val="0000FF"/>
                </a:solidFill>
                <a:latin typeface="Times New Roman" panose="02020603050405020304" pitchFamily="18" charset="0"/>
                <a:ea typeface="楷体_GB2312" pitchFamily="49" charset="-122"/>
              </a:rPr>
              <a:t>2020</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9CCE9171-9284-DE41-9F84-0B8FE689ED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FAA1AD1-CD7F-AC48-9A6C-58D739737581}" type="slidenum">
              <a:rPr lang="ja-JP" altLang="en-US" sz="1800">
                <a:solidFill>
                  <a:srgbClr val="A50021"/>
                </a:solidFill>
                <a:ea typeface="MS PGothic" panose="020B0600070205080204" pitchFamily="34" charset="-128"/>
              </a:rPr>
              <a:pPr>
                <a:lnSpc>
                  <a:spcPct val="100000"/>
                </a:lnSpc>
                <a:spcBef>
                  <a:spcPct val="0"/>
                </a:spcBef>
                <a:buClrTx/>
                <a:buFontTx/>
                <a:buNone/>
              </a:pPr>
              <a:t>10</a:t>
            </a:fld>
            <a:endParaRPr lang="en-US" altLang="ja-JP" sz="1800">
              <a:solidFill>
                <a:srgbClr val="A50021"/>
              </a:solidFill>
              <a:ea typeface="MS PGothic" panose="020B0600070205080204" pitchFamily="34" charset="-128"/>
            </a:endParaRPr>
          </a:p>
        </p:txBody>
      </p:sp>
      <p:sp>
        <p:nvSpPr>
          <p:cNvPr id="121862" name="Rectangle 1030">
            <a:extLst>
              <a:ext uri="{FF2B5EF4-FFF2-40B4-BE49-F238E27FC236}">
                <a16:creationId xmlns:a16="http://schemas.microsoft.com/office/drawing/2014/main" id="{766BBADD-6140-9C48-9383-0CBABBC3104E}"/>
              </a:ext>
            </a:extLst>
          </p:cNvPr>
          <p:cNvSpPr>
            <a:spLocks noChangeArrowheads="1"/>
          </p:cNvSpPr>
          <p:nvPr/>
        </p:nvSpPr>
        <p:spPr bwMode="auto">
          <a:xfrm>
            <a:off x="381000" y="990600"/>
            <a:ext cx="82835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30000"/>
              </a:spcBef>
            </a:pPr>
            <a:r>
              <a:rPr lang="en-US" altLang="zh-CN" b="1">
                <a:latin typeface="Times New Roman" panose="02020603050405020304" pitchFamily="18" charset="0"/>
              </a:rPr>
              <a:t>7.1  </a:t>
            </a:r>
            <a:r>
              <a:rPr lang="zh-CN" altLang="en-US" b="1">
                <a:latin typeface="Times New Roman" panose="02020603050405020304" pitchFamily="18" charset="0"/>
              </a:rPr>
              <a:t>专家系统的产生和发展 </a:t>
            </a:r>
          </a:p>
          <a:p>
            <a:pPr eaLnBrk="1" hangingPunct="1">
              <a:spcBef>
                <a:spcPct val="30000"/>
              </a:spcBef>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7.2  </a:t>
            </a:r>
            <a:r>
              <a:rPr lang="zh-CN" altLang="en-US" b="1">
                <a:solidFill>
                  <a:srgbClr val="0000FF"/>
                </a:solidFill>
                <a:latin typeface="Times New Roman" panose="02020603050405020304" pitchFamily="18" charset="0"/>
              </a:rPr>
              <a:t>专家系统的概念</a:t>
            </a:r>
          </a:p>
          <a:p>
            <a:pPr eaLnBrk="1" hangingPunct="1">
              <a:lnSpc>
                <a:spcPct val="110000"/>
              </a:lnSpc>
              <a:spcBef>
                <a:spcPct val="30000"/>
              </a:spcBef>
            </a:pPr>
            <a:r>
              <a:rPr lang="en-US" altLang="zh-CN" b="1">
                <a:latin typeface="Times New Roman" panose="02020603050405020304" pitchFamily="18" charset="0"/>
              </a:rPr>
              <a:t>7.3  </a:t>
            </a:r>
            <a:r>
              <a:rPr lang="zh-CN" altLang="en-US" b="1">
                <a:latin typeface="Times New Roman" panose="02020603050405020304" pitchFamily="18" charset="0"/>
              </a:rPr>
              <a:t>专家系统的工作原理</a:t>
            </a:r>
          </a:p>
          <a:p>
            <a:pPr eaLnBrk="1" hangingPunct="1">
              <a:lnSpc>
                <a:spcPct val="110000"/>
              </a:lnSpc>
              <a:spcBef>
                <a:spcPct val="30000"/>
              </a:spcBef>
            </a:pPr>
            <a:r>
              <a:rPr lang="en-US" altLang="zh-CN" b="1">
                <a:latin typeface="Times New Roman" panose="02020603050405020304" pitchFamily="18" charset="0"/>
              </a:rPr>
              <a:t>7.4  </a:t>
            </a:r>
            <a:r>
              <a:rPr lang="zh-CN" altLang="en-US" b="1">
                <a:latin typeface="Times New Roman" panose="02020603050405020304" pitchFamily="18" charset="0"/>
              </a:rPr>
              <a:t>知识获取的主要过程与模式</a:t>
            </a:r>
          </a:p>
          <a:p>
            <a:pPr eaLnBrk="1" hangingPunct="1">
              <a:lnSpc>
                <a:spcPct val="110000"/>
              </a:lnSpc>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lnSpc>
                <a:spcPct val="110000"/>
              </a:lnSpc>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lnSpc>
                <a:spcPct val="110000"/>
              </a:lnSpc>
              <a:spcBef>
                <a:spcPct val="30000"/>
              </a:spcBef>
            </a:pPr>
            <a:r>
              <a:rPr lang="en-US" altLang="zh-CN" b="1">
                <a:latin typeface="Times New Roman" panose="02020603050405020304" pitchFamily="18" charset="0"/>
              </a:rPr>
              <a:t>7.7  </a:t>
            </a:r>
            <a:r>
              <a:rPr lang="zh-CN" altLang="en-US" b="1">
                <a:latin typeface="Times New Roman" panose="02020603050405020304" pitchFamily="18" charset="0"/>
              </a:rPr>
              <a:t>专家系统的建立</a:t>
            </a:r>
          </a:p>
          <a:p>
            <a:pPr eaLnBrk="1" hangingPunct="1">
              <a:lnSpc>
                <a:spcPct val="110000"/>
              </a:lnSpc>
              <a:spcBef>
                <a:spcPct val="30000"/>
              </a:spcBef>
            </a:pPr>
            <a:r>
              <a:rPr lang="en-US" altLang="zh-CN" b="1">
                <a:latin typeface="Times New Roman" panose="02020603050405020304" pitchFamily="18" charset="0"/>
              </a:rPr>
              <a:t>7.8  </a:t>
            </a:r>
            <a:r>
              <a:rPr lang="zh-CN" altLang="en-US" b="1">
                <a:latin typeface="Times New Roman" panose="02020603050405020304" pitchFamily="18" charset="0"/>
              </a:rPr>
              <a:t>专家系统实例及其骨架系统</a:t>
            </a:r>
          </a:p>
          <a:p>
            <a:pPr eaLnBrk="1" hangingPunct="1">
              <a:lnSpc>
                <a:spcPct val="110000"/>
              </a:lnSpc>
              <a:spcBef>
                <a:spcPct val="30000"/>
              </a:spcBef>
            </a:pPr>
            <a:r>
              <a:rPr lang="en-US" altLang="zh-CN" b="1">
                <a:latin typeface="Times New Roman" panose="02020603050405020304" pitchFamily="18" charset="0"/>
              </a:rPr>
              <a:t>7.9  </a:t>
            </a:r>
            <a:r>
              <a:rPr lang="zh-CN" altLang="en-US" b="1">
                <a:latin typeface="Times New Roman" panose="02020603050405020304" pitchFamily="18" charset="0"/>
              </a:rPr>
              <a:t>专家系统的开发环境</a:t>
            </a:r>
          </a:p>
        </p:txBody>
      </p:sp>
      <p:sp>
        <p:nvSpPr>
          <p:cNvPr id="18436" name="Rectangle 1031">
            <a:extLst>
              <a:ext uri="{FF2B5EF4-FFF2-40B4-BE49-F238E27FC236}">
                <a16:creationId xmlns:a16="http://schemas.microsoft.com/office/drawing/2014/main" id="{62036432-00D4-1348-B97D-D1226150C5E5}"/>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7</a:t>
            </a:r>
            <a:r>
              <a:rPr lang="zh-CN" altLang="en-US" sz="3600" b="0">
                <a:latin typeface="Times New Roman" panose="02020603050405020304" pitchFamily="18" charset="0"/>
                <a:ea typeface="黑体" panose="02010609060101010101" pitchFamily="49" charset="-122"/>
              </a:rPr>
              <a:t>章  专家系统与机器学习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1862">
                                            <p:txEl>
                                              <p:pRg st="0" end="0"/>
                                            </p:txEl>
                                          </p:spTgt>
                                        </p:tgtEl>
                                        <p:attrNameLst>
                                          <p:attrName>style.visibility</p:attrName>
                                        </p:attrNameLst>
                                      </p:cBhvr>
                                      <p:to>
                                        <p:strVal val="visible"/>
                                      </p:to>
                                    </p:set>
                                    <p:anim calcmode="lin" valueType="num">
                                      <p:cBhvr additive="base">
                                        <p:cTn id="7" dur="500" fill="hold"/>
                                        <p:tgtEl>
                                          <p:spTgt spid="1218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62">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1862">
                                            <p:txEl>
                                              <p:pRg st="1" end="1"/>
                                            </p:txEl>
                                          </p:spTgt>
                                        </p:tgtEl>
                                        <p:attrNameLst>
                                          <p:attrName>style.visibility</p:attrName>
                                        </p:attrNameLst>
                                      </p:cBhvr>
                                      <p:to>
                                        <p:strVal val="visible"/>
                                      </p:to>
                                    </p:set>
                                    <p:anim calcmode="lin" valueType="num">
                                      <p:cBhvr additive="base">
                                        <p:cTn id="12" dur="500" fill="hold"/>
                                        <p:tgtEl>
                                          <p:spTgt spid="12186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1862">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1862">
                                            <p:txEl>
                                              <p:pRg st="2" end="2"/>
                                            </p:txEl>
                                          </p:spTgt>
                                        </p:tgtEl>
                                        <p:attrNameLst>
                                          <p:attrName>style.visibility</p:attrName>
                                        </p:attrNameLst>
                                      </p:cBhvr>
                                      <p:to>
                                        <p:strVal val="visible"/>
                                      </p:to>
                                    </p:set>
                                    <p:anim calcmode="lin" valueType="num">
                                      <p:cBhvr additive="base">
                                        <p:cTn id="17" dur="500" fill="hold"/>
                                        <p:tgtEl>
                                          <p:spTgt spid="12186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1862">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1862">
                                            <p:txEl>
                                              <p:pRg st="3" end="3"/>
                                            </p:txEl>
                                          </p:spTgt>
                                        </p:tgtEl>
                                        <p:attrNameLst>
                                          <p:attrName>style.visibility</p:attrName>
                                        </p:attrNameLst>
                                      </p:cBhvr>
                                      <p:to>
                                        <p:strVal val="visible"/>
                                      </p:to>
                                    </p:set>
                                    <p:anim calcmode="lin" valueType="num">
                                      <p:cBhvr additive="base">
                                        <p:cTn id="22" dur="500" fill="hold"/>
                                        <p:tgtEl>
                                          <p:spTgt spid="121862">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21862">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1862">
                                            <p:txEl>
                                              <p:pRg st="4" end="4"/>
                                            </p:txEl>
                                          </p:spTgt>
                                        </p:tgtEl>
                                        <p:attrNameLst>
                                          <p:attrName>style.visibility</p:attrName>
                                        </p:attrNameLst>
                                      </p:cBhvr>
                                      <p:to>
                                        <p:strVal val="visible"/>
                                      </p:to>
                                    </p:set>
                                    <p:anim calcmode="lin" valueType="num">
                                      <p:cBhvr additive="base">
                                        <p:cTn id="27" dur="500" fill="hold"/>
                                        <p:tgtEl>
                                          <p:spTgt spid="12186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1862">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1862">
                                            <p:txEl>
                                              <p:pRg st="5" end="5"/>
                                            </p:txEl>
                                          </p:spTgt>
                                        </p:tgtEl>
                                        <p:attrNameLst>
                                          <p:attrName>style.visibility</p:attrName>
                                        </p:attrNameLst>
                                      </p:cBhvr>
                                      <p:to>
                                        <p:strVal val="visible"/>
                                      </p:to>
                                    </p:set>
                                    <p:anim calcmode="lin" valueType="num">
                                      <p:cBhvr additive="base">
                                        <p:cTn id="32" dur="500" fill="hold"/>
                                        <p:tgtEl>
                                          <p:spTgt spid="121862">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1862">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21862">
                                            <p:txEl>
                                              <p:pRg st="6" end="6"/>
                                            </p:txEl>
                                          </p:spTgt>
                                        </p:tgtEl>
                                        <p:attrNameLst>
                                          <p:attrName>style.visibility</p:attrName>
                                        </p:attrNameLst>
                                      </p:cBhvr>
                                      <p:to>
                                        <p:strVal val="visible"/>
                                      </p:to>
                                    </p:set>
                                    <p:anim calcmode="lin" valueType="num">
                                      <p:cBhvr additive="base">
                                        <p:cTn id="37" dur="500" fill="hold"/>
                                        <p:tgtEl>
                                          <p:spTgt spid="12186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862">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21862">
                                            <p:txEl>
                                              <p:pRg st="7" end="7"/>
                                            </p:txEl>
                                          </p:spTgt>
                                        </p:tgtEl>
                                        <p:attrNameLst>
                                          <p:attrName>style.visibility</p:attrName>
                                        </p:attrNameLst>
                                      </p:cBhvr>
                                      <p:to>
                                        <p:strVal val="visible"/>
                                      </p:to>
                                    </p:set>
                                    <p:anim calcmode="lin" valueType="num">
                                      <p:cBhvr additive="base">
                                        <p:cTn id="42" dur="500" fill="hold"/>
                                        <p:tgtEl>
                                          <p:spTgt spid="121862">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1862">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21862">
                                            <p:txEl>
                                              <p:pRg st="8" end="8"/>
                                            </p:txEl>
                                          </p:spTgt>
                                        </p:tgtEl>
                                        <p:attrNameLst>
                                          <p:attrName>style.visibility</p:attrName>
                                        </p:attrNameLst>
                                      </p:cBhvr>
                                      <p:to>
                                        <p:strVal val="visible"/>
                                      </p:to>
                                    </p:set>
                                    <p:anim calcmode="lin" valueType="num">
                                      <p:cBhvr additive="base">
                                        <p:cTn id="47" dur="500" fill="hold"/>
                                        <p:tgtEl>
                                          <p:spTgt spid="121862">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186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009686C9-CFA4-174E-8A2E-AA84451425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F223D50-7F1D-864C-891F-5FA20EB786E5}" type="slidenum">
              <a:rPr lang="ja-JP" altLang="en-US" sz="1800">
                <a:solidFill>
                  <a:srgbClr val="A50021"/>
                </a:solidFill>
                <a:ea typeface="MS PGothic" panose="020B0600070205080204" pitchFamily="34" charset="-128"/>
              </a:rPr>
              <a:pPr>
                <a:lnSpc>
                  <a:spcPct val="100000"/>
                </a:lnSpc>
                <a:spcBef>
                  <a:spcPct val="0"/>
                </a:spcBef>
                <a:buClrTx/>
                <a:buFontTx/>
                <a:buNone/>
              </a:pPr>
              <a:t>11</a:t>
            </a:fld>
            <a:endParaRPr lang="en-US" altLang="ja-JP" sz="1800">
              <a:solidFill>
                <a:srgbClr val="A50021"/>
              </a:solidFill>
              <a:ea typeface="MS PGothic" panose="020B0600070205080204" pitchFamily="34" charset="-128"/>
            </a:endParaRPr>
          </a:p>
        </p:txBody>
      </p:sp>
      <p:sp>
        <p:nvSpPr>
          <p:cNvPr id="19459" name="Rectangle 2">
            <a:extLst>
              <a:ext uri="{FF2B5EF4-FFF2-40B4-BE49-F238E27FC236}">
                <a16:creationId xmlns:a16="http://schemas.microsoft.com/office/drawing/2014/main" id="{747F51FA-317E-474C-9F6B-E88BDC759177}"/>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137219" name="Rectangle 3">
            <a:extLst>
              <a:ext uri="{FF2B5EF4-FFF2-40B4-BE49-F238E27FC236}">
                <a16:creationId xmlns:a16="http://schemas.microsoft.com/office/drawing/2014/main" id="{F3EFF796-880D-5541-A794-B9D4C607BDCD}"/>
              </a:ext>
            </a:extLst>
          </p:cNvPr>
          <p:cNvSpPr>
            <a:spLocks noGrp="1" noChangeArrowheads="1"/>
          </p:cNvSpPr>
          <p:nvPr>
            <p:ph type="body" idx="1"/>
          </p:nvPr>
        </p:nvSpPr>
        <p:spPr>
          <a:xfrm>
            <a:off x="501650" y="1228725"/>
            <a:ext cx="8642350" cy="5400675"/>
          </a:xfrm>
        </p:spPr>
        <p:txBody>
          <a:bodyPr/>
          <a:lstStyle/>
          <a:p>
            <a:pPr eaLnBrk="1" hangingPunct="1">
              <a:buSzPct val="60000"/>
              <a:buFont typeface="Wingdings" pitchFamily="2" charset="2"/>
              <a:buBlip>
                <a:blip r:embed="rId2"/>
              </a:buBlip>
            </a:pPr>
            <a:r>
              <a:rPr lang="en-US" altLang="zh-CN" b="1">
                <a:latin typeface="Times New Roman" panose="02020603050405020304" pitchFamily="18" charset="0"/>
              </a:rPr>
              <a:t>7.2.1 </a:t>
            </a:r>
            <a:r>
              <a:rPr lang="zh-CN" altLang="en-US" b="1">
                <a:latin typeface="Times New Roman" panose="02020603050405020304" pitchFamily="18" charset="0"/>
              </a:rPr>
              <a:t>专家系统的定义</a:t>
            </a:r>
          </a:p>
          <a:p>
            <a:pPr eaLnBrk="1" hangingPunct="1">
              <a:buSzPct val="60000"/>
              <a:buFont typeface="Wingdings" pitchFamily="2" charset="2"/>
              <a:buBlip>
                <a:blip r:embed="rId2"/>
              </a:buBlip>
            </a:pPr>
            <a:r>
              <a:rPr lang="en-US" altLang="zh-CN" b="1">
                <a:latin typeface="Times New Roman" panose="02020603050405020304" pitchFamily="18" charset="0"/>
              </a:rPr>
              <a:t>7.2.2 </a:t>
            </a:r>
            <a:r>
              <a:rPr lang="zh-CN" altLang="en-US" b="1">
                <a:latin typeface="Times New Roman" panose="02020603050405020304" pitchFamily="18" charset="0"/>
              </a:rPr>
              <a:t>专家系统的特点</a:t>
            </a:r>
          </a:p>
          <a:p>
            <a:pPr eaLnBrk="1" hangingPunct="1">
              <a:buSzPct val="60000"/>
              <a:buFont typeface="Wingdings" pitchFamily="2" charset="2"/>
              <a:buBlip>
                <a:blip r:embed="rId2"/>
              </a:buBlip>
            </a:pPr>
            <a:r>
              <a:rPr lang="en-US" altLang="zh-CN" b="1">
                <a:latin typeface="Times New Roman" panose="02020603050405020304" pitchFamily="18" charset="0"/>
              </a:rPr>
              <a:t>7.2.3 </a:t>
            </a:r>
            <a:r>
              <a:rPr lang="zh-CN" altLang="en-US" b="1">
                <a:latin typeface="Times New Roman" panose="02020603050405020304" pitchFamily="18" charset="0"/>
              </a:rPr>
              <a:t>专家系统的类型</a:t>
            </a:r>
          </a:p>
          <a:p>
            <a:pPr eaLnBrk="1" hangingPunct="1">
              <a:buSzPct val="60000"/>
              <a:buFont typeface="Wingdings" pitchFamily="2" charset="2"/>
              <a:buBlip>
                <a:blip r:embed="rId2"/>
              </a:buBlip>
            </a:pPr>
            <a:r>
              <a:rPr lang="en-US" altLang="zh-CN" b="1">
                <a:latin typeface="Times New Roman" panose="02020603050405020304" pitchFamily="18" charset="0"/>
              </a:rPr>
              <a:t>7.2.4 </a:t>
            </a:r>
            <a:r>
              <a:rPr lang="zh-CN" altLang="en-US" b="1">
                <a:latin typeface="Times New Roman" panose="02020603050405020304" pitchFamily="18" charset="0"/>
              </a:rPr>
              <a:t>专家系统的应用</a:t>
            </a:r>
          </a:p>
        </p:txBody>
      </p:sp>
      <p:sp>
        <p:nvSpPr>
          <p:cNvPr id="19461" name="Rectangle 4">
            <a:extLst>
              <a:ext uri="{FF2B5EF4-FFF2-40B4-BE49-F238E27FC236}">
                <a16:creationId xmlns:a16="http://schemas.microsoft.com/office/drawing/2014/main" id="{9F2FBB56-EFE1-8246-A11B-31153C09D94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  </a:t>
            </a:r>
            <a:r>
              <a:rPr lang="zh-CN" altLang="en-US" sz="3600">
                <a:solidFill>
                  <a:schemeClr val="bg1"/>
                </a:solidFill>
                <a:latin typeface="Times New Roman" panose="02020603050405020304" pitchFamily="18" charset="0"/>
                <a:ea typeface="黑体" panose="02010609060101010101" pitchFamily="49" charset="-122"/>
              </a:rPr>
              <a:t>专家系统的概念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 calcmode="lin" valueType="num">
                                      <p:cBhvr additive="base">
                                        <p:cTn id="12"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 calcmode="lin" valueType="num">
                                      <p:cBhvr additive="base">
                                        <p:cTn id="17" dur="500" fill="hold"/>
                                        <p:tgtEl>
                                          <p:spTgt spid="1372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 calcmode="lin" valueType="num">
                                      <p:cBhvr additive="base">
                                        <p:cTn id="22" dur="500" fill="hold"/>
                                        <p:tgtEl>
                                          <p:spTgt spid="1372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72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9218CB3D-CB33-8844-A6F9-069F7E3685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4E2551C-0F94-EC42-91A5-CE847F237D9B}" type="slidenum">
              <a:rPr lang="ja-JP" altLang="en-US" sz="1800">
                <a:solidFill>
                  <a:srgbClr val="A50021"/>
                </a:solidFill>
                <a:ea typeface="MS PGothic" panose="020B0600070205080204" pitchFamily="34" charset="-128"/>
              </a:rPr>
              <a:pPr>
                <a:lnSpc>
                  <a:spcPct val="100000"/>
                </a:lnSpc>
                <a:spcBef>
                  <a:spcPct val="0"/>
                </a:spcBef>
                <a:buClrTx/>
                <a:buFontTx/>
                <a:buNone/>
              </a:pPr>
              <a:t>12</a:t>
            </a:fld>
            <a:endParaRPr lang="en-US" altLang="ja-JP" sz="1800">
              <a:solidFill>
                <a:srgbClr val="A50021"/>
              </a:solidFill>
              <a:ea typeface="MS PGothic" panose="020B0600070205080204" pitchFamily="34" charset="-128"/>
            </a:endParaRPr>
          </a:p>
        </p:txBody>
      </p:sp>
      <p:sp>
        <p:nvSpPr>
          <p:cNvPr id="20483" name="Rectangle 2">
            <a:extLst>
              <a:ext uri="{FF2B5EF4-FFF2-40B4-BE49-F238E27FC236}">
                <a16:creationId xmlns:a16="http://schemas.microsoft.com/office/drawing/2014/main" id="{2644E0F2-CF28-4E4E-8CED-93223633AD42}"/>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20484" name="Rectangle 3">
            <a:extLst>
              <a:ext uri="{FF2B5EF4-FFF2-40B4-BE49-F238E27FC236}">
                <a16:creationId xmlns:a16="http://schemas.microsoft.com/office/drawing/2014/main" id="{5F47A10D-CCE8-ED43-980D-A0D15DFEC694}"/>
              </a:ext>
            </a:extLst>
          </p:cNvPr>
          <p:cNvSpPr>
            <a:spLocks noGrp="1" noChangeArrowheads="1"/>
          </p:cNvSpPr>
          <p:nvPr>
            <p:ph type="body" idx="1"/>
          </p:nvPr>
        </p:nvSpPr>
        <p:spPr>
          <a:xfrm>
            <a:off x="577850" y="1152525"/>
            <a:ext cx="8642350" cy="5400675"/>
          </a:xfrm>
        </p:spPr>
        <p:txBody>
          <a:bodyPr/>
          <a:lstStyle/>
          <a:p>
            <a:pPr eaLnBrk="1" hangingPunct="1">
              <a:buSzPct val="60000"/>
              <a:buFont typeface="Wingdings" pitchFamily="2" charset="2"/>
              <a:buBlip>
                <a:blip r:embed="rId2"/>
              </a:buBlip>
            </a:pPr>
            <a:r>
              <a:rPr lang="en-US" altLang="zh-CN" b="1">
                <a:solidFill>
                  <a:srgbClr val="0000FF"/>
                </a:solidFill>
                <a:latin typeface="Times New Roman" panose="02020603050405020304" pitchFamily="18" charset="0"/>
              </a:rPr>
              <a:t>7.2.1 </a:t>
            </a:r>
            <a:r>
              <a:rPr lang="zh-CN" altLang="en-US" b="1">
                <a:solidFill>
                  <a:srgbClr val="0000FF"/>
                </a:solidFill>
                <a:latin typeface="Times New Roman" panose="02020603050405020304" pitchFamily="18" charset="0"/>
              </a:rPr>
              <a:t>专家系统的定义</a:t>
            </a:r>
          </a:p>
          <a:p>
            <a:pPr eaLnBrk="1" hangingPunct="1">
              <a:buSzPct val="60000"/>
              <a:buFont typeface="Wingdings" pitchFamily="2" charset="2"/>
              <a:buBlip>
                <a:blip r:embed="rId2"/>
              </a:buBlip>
            </a:pPr>
            <a:r>
              <a:rPr lang="en-US" altLang="zh-CN" b="1">
                <a:latin typeface="Times New Roman" panose="02020603050405020304" pitchFamily="18" charset="0"/>
              </a:rPr>
              <a:t>7.2.2 </a:t>
            </a:r>
            <a:r>
              <a:rPr lang="zh-CN" altLang="en-US" b="1">
                <a:latin typeface="Times New Roman" panose="02020603050405020304" pitchFamily="18" charset="0"/>
              </a:rPr>
              <a:t>专家系统的特点</a:t>
            </a:r>
          </a:p>
          <a:p>
            <a:pPr eaLnBrk="1" hangingPunct="1">
              <a:buSzPct val="60000"/>
              <a:buFont typeface="Wingdings" pitchFamily="2" charset="2"/>
              <a:buBlip>
                <a:blip r:embed="rId2"/>
              </a:buBlip>
            </a:pPr>
            <a:r>
              <a:rPr lang="en-US" altLang="zh-CN" b="1">
                <a:latin typeface="Times New Roman" panose="02020603050405020304" pitchFamily="18" charset="0"/>
              </a:rPr>
              <a:t>7.2.3 </a:t>
            </a:r>
            <a:r>
              <a:rPr lang="zh-CN" altLang="en-US" b="1">
                <a:latin typeface="Times New Roman" panose="02020603050405020304" pitchFamily="18" charset="0"/>
              </a:rPr>
              <a:t>专家系统的类型</a:t>
            </a:r>
          </a:p>
          <a:p>
            <a:pPr eaLnBrk="1" hangingPunct="1">
              <a:buSzPct val="60000"/>
              <a:buFont typeface="Wingdings" pitchFamily="2" charset="2"/>
              <a:buBlip>
                <a:blip r:embed="rId2"/>
              </a:buBlip>
            </a:pPr>
            <a:r>
              <a:rPr lang="en-US" altLang="zh-CN" b="1">
                <a:latin typeface="Times New Roman" panose="02020603050405020304" pitchFamily="18" charset="0"/>
              </a:rPr>
              <a:t>7.2.4 </a:t>
            </a:r>
            <a:r>
              <a:rPr lang="zh-CN" altLang="en-US" b="1">
                <a:latin typeface="Times New Roman" panose="02020603050405020304" pitchFamily="18" charset="0"/>
              </a:rPr>
              <a:t>专家系统的应用</a:t>
            </a:r>
          </a:p>
        </p:txBody>
      </p:sp>
      <p:sp>
        <p:nvSpPr>
          <p:cNvPr id="20485" name="Rectangle 4">
            <a:extLst>
              <a:ext uri="{FF2B5EF4-FFF2-40B4-BE49-F238E27FC236}">
                <a16:creationId xmlns:a16="http://schemas.microsoft.com/office/drawing/2014/main" id="{888F580A-B229-2542-AB3C-AEEC7DF7C65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  </a:t>
            </a:r>
            <a:r>
              <a:rPr lang="zh-CN" altLang="en-US" sz="3600">
                <a:solidFill>
                  <a:schemeClr val="bg1"/>
                </a:solidFill>
                <a:latin typeface="Times New Roman" panose="02020603050405020304" pitchFamily="18" charset="0"/>
                <a:ea typeface="黑体" panose="02010609060101010101" pitchFamily="49" charset="-122"/>
              </a:rPr>
              <a:t>专家系统的概念</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C7DADAC8-E82D-BC48-99C5-D89E3CA9E4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A30B46E-DDC7-3243-ACE9-6A2F14C38B74}" type="slidenum">
              <a:rPr lang="ja-JP" altLang="en-US" sz="1800">
                <a:solidFill>
                  <a:srgbClr val="A50021"/>
                </a:solidFill>
                <a:ea typeface="MS PGothic" panose="020B0600070205080204" pitchFamily="34" charset="-128"/>
              </a:rPr>
              <a:pPr>
                <a:lnSpc>
                  <a:spcPct val="100000"/>
                </a:lnSpc>
                <a:spcBef>
                  <a:spcPct val="0"/>
                </a:spcBef>
                <a:buClrTx/>
                <a:buFontTx/>
                <a:buNone/>
              </a:pPr>
              <a:t>13</a:t>
            </a:fld>
            <a:endParaRPr lang="en-US" altLang="ja-JP" sz="1800">
              <a:solidFill>
                <a:srgbClr val="A50021"/>
              </a:solidFill>
              <a:ea typeface="MS PGothic" panose="020B0600070205080204" pitchFamily="34" charset="-128"/>
            </a:endParaRPr>
          </a:p>
        </p:txBody>
      </p:sp>
      <p:sp>
        <p:nvSpPr>
          <p:cNvPr id="21507" name="Rectangle 2">
            <a:extLst>
              <a:ext uri="{FF2B5EF4-FFF2-40B4-BE49-F238E27FC236}">
                <a16:creationId xmlns:a16="http://schemas.microsoft.com/office/drawing/2014/main" id="{9B8DA3CC-F3A0-534B-A926-F15BBDCD3DF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7.2.1  </a:t>
            </a:r>
            <a:r>
              <a:rPr lang="zh-CN" altLang="en-US" sz="3600" b="0">
                <a:latin typeface="Times New Roman" panose="02020603050405020304" pitchFamily="18" charset="0"/>
                <a:ea typeface="黑体" panose="02010609060101010101" pitchFamily="49" charset="-122"/>
              </a:rPr>
              <a:t>专家系统的定义</a:t>
            </a:r>
            <a:endParaRPr lang="zh-CN" altLang="en-US">
              <a:latin typeface="Times New Roman" panose="02020603050405020304" pitchFamily="18" charset="0"/>
            </a:endParaRPr>
          </a:p>
        </p:txBody>
      </p:sp>
      <p:sp>
        <p:nvSpPr>
          <p:cNvPr id="21508" name="Rectangle 3">
            <a:extLst>
              <a:ext uri="{FF2B5EF4-FFF2-40B4-BE49-F238E27FC236}">
                <a16:creationId xmlns:a16="http://schemas.microsoft.com/office/drawing/2014/main" id="{236B4A33-B0DC-9F40-AECB-BF01C45EB471}"/>
              </a:ext>
            </a:extLst>
          </p:cNvPr>
          <p:cNvSpPr>
            <a:spLocks noGrp="1" noChangeArrowheads="1"/>
          </p:cNvSpPr>
          <p:nvPr>
            <p:ph type="body" idx="1"/>
          </p:nvPr>
        </p:nvSpPr>
        <p:spPr>
          <a:xfrm>
            <a:off x="304800" y="914400"/>
            <a:ext cx="8458200" cy="4038600"/>
          </a:xfrm>
        </p:spPr>
        <p:txBody>
          <a:bodyPr/>
          <a:lstStyle/>
          <a:p>
            <a:pPr marL="0" indent="0" algn="just" eaLnBrk="1" hangingPunct="1">
              <a:buFont typeface="Wingdings" pitchFamily="2" charset="2"/>
              <a:buNone/>
            </a:pPr>
            <a:r>
              <a:rPr lang="en-US" altLang="zh-CN" b="1">
                <a:solidFill>
                  <a:srgbClr val="0000FF"/>
                </a:solidFill>
                <a:latin typeface="Times New Roman" panose="02020603050405020304" pitchFamily="18" charset="0"/>
              </a:rPr>
              <a:t>1.  </a:t>
            </a:r>
            <a:r>
              <a:rPr lang="zh-CN" altLang="en-US" b="1">
                <a:solidFill>
                  <a:srgbClr val="0000FF"/>
                </a:solidFill>
                <a:latin typeface="Times New Roman" panose="02020603050405020304" pitchFamily="18" charset="0"/>
              </a:rPr>
              <a:t>定义</a:t>
            </a:r>
          </a:p>
          <a:p>
            <a:pPr marL="0" indent="0" algn="just" eaLnBrk="1" hangingPunct="1">
              <a:buFont typeface="Wingdings" pitchFamily="2" charset="2"/>
              <a:buNone/>
            </a:pPr>
            <a:endParaRPr lang="en-US" altLang="zh-CN" b="1">
              <a:solidFill>
                <a:srgbClr val="000000"/>
              </a:solidFill>
              <a:latin typeface="Times New Roman" panose="02020603050405020304" pitchFamily="18" charset="0"/>
            </a:endParaRPr>
          </a:p>
        </p:txBody>
      </p:sp>
      <p:sp>
        <p:nvSpPr>
          <p:cNvPr id="32773" name="Rectangle 5">
            <a:extLst>
              <a:ext uri="{FF2B5EF4-FFF2-40B4-BE49-F238E27FC236}">
                <a16:creationId xmlns:a16="http://schemas.microsoft.com/office/drawing/2014/main" id="{7DDDD121-586B-ED40-9732-08BD51DAC23E}"/>
              </a:ext>
            </a:extLst>
          </p:cNvPr>
          <p:cNvSpPr>
            <a:spLocks noChangeArrowheads="1"/>
          </p:cNvSpPr>
          <p:nvPr/>
        </p:nvSpPr>
        <p:spPr bwMode="auto">
          <a:xfrm>
            <a:off x="342900" y="1676400"/>
            <a:ext cx="8458200" cy="1752600"/>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Blip>
                <a:blip r:embed="rId2"/>
              </a:buBlip>
            </a:pPr>
            <a:r>
              <a:rPr lang="en-US" altLang="zh-CN" sz="2600" b="1">
                <a:solidFill>
                  <a:srgbClr val="000000"/>
                </a:solidFill>
                <a:latin typeface="Times New Roman" panose="02020603050405020304" pitchFamily="18" charset="0"/>
              </a:rPr>
              <a:t> </a:t>
            </a:r>
            <a:r>
              <a:rPr lang="zh-CN" altLang="en-US" sz="2600" b="1">
                <a:solidFill>
                  <a:srgbClr val="000000"/>
                </a:solidFill>
                <a:latin typeface="Times New Roman" panose="02020603050405020304" pitchFamily="18" charset="0"/>
              </a:rPr>
              <a:t>费根鲍姆（</a:t>
            </a:r>
            <a:r>
              <a:rPr lang="en-US" altLang="zh-CN" sz="2600" b="1">
                <a:solidFill>
                  <a:srgbClr val="000000"/>
                </a:solidFill>
                <a:latin typeface="Times New Roman" panose="02020603050405020304" pitchFamily="18" charset="0"/>
                <a:cs typeface="Times New Roman" panose="02020603050405020304" pitchFamily="18" charset="0"/>
              </a:rPr>
              <a:t>E. A. Feigenbaum</a:t>
            </a:r>
            <a:r>
              <a:rPr lang="zh-CN" altLang="en-US" sz="2600" b="1">
                <a:solidFill>
                  <a:srgbClr val="000000"/>
                </a:solidFill>
                <a:latin typeface="Times New Roman" panose="02020603050405020304" pitchFamily="18" charset="0"/>
              </a:rPr>
              <a:t>）： </a:t>
            </a:r>
          </a:p>
          <a:p>
            <a:pPr algn="just" eaLnBrk="1" hangingPunct="1">
              <a:buFont typeface="Wingdings" pitchFamily="2" charset="2"/>
              <a:buNone/>
            </a:pPr>
            <a:r>
              <a:rPr lang="zh-CN" altLang="en-US" sz="2600" b="1">
                <a:solidFill>
                  <a:srgbClr val="000000"/>
                </a:solidFill>
                <a:latin typeface="Times New Roman" panose="02020603050405020304" pitchFamily="18" charset="0"/>
              </a:rPr>
              <a:t> “</a:t>
            </a:r>
            <a:r>
              <a:rPr lang="zh-CN" altLang="en-US" sz="2600" b="1">
                <a:solidFill>
                  <a:srgbClr val="0000FF"/>
                </a:solidFill>
                <a:latin typeface="Times New Roman" panose="02020603050405020304" pitchFamily="18" charset="0"/>
              </a:rPr>
              <a:t>专家系统</a:t>
            </a:r>
            <a:r>
              <a:rPr lang="zh-CN" altLang="en-US" sz="2600" b="1">
                <a:solidFill>
                  <a:srgbClr val="000000"/>
                </a:solidFill>
                <a:latin typeface="Times New Roman" panose="02020603050405020304" pitchFamily="18" charset="0"/>
              </a:rPr>
              <a:t>是一种</a:t>
            </a:r>
            <a:r>
              <a:rPr lang="zh-CN" altLang="en-US" sz="2600" b="1">
                <a:solidFill>
                  <a:schemeClr val="accent2"/>
                </a:solidFill>
                <a:latin typeface="Times New Roman" panose="02020603050405020304" pitchFamily="18" charset="0"/>
              </a:rPr>
              <a:t>智能的计算机程序</a:t>
            </a:r>
            <a:r>
              <a:rPr lang="zh-CN" altLang="en-US" sz="2600" b="1">
                <a:solidFill>
                  <a:srgbClr val="000000"/>
                </a:solidFill>
                <a:latin typeface="Times New Roman" panose="02020603050405020304" pitchFamily="18" charset="0"/>
              </a:rPr>
              <a:t>，它运用</a:t>
            </a:r>
            <a:r>
              <a:rPr lang="zh-CN" altLang="en-US" sz="2600" b="1">
                <a:solidFill>
                  <a:schemeClr val="accent2"/>
                </a:solidFill>
                <a:latin typeface="Times New Roman" panose="02020603050405020304" pitchFamily="18" charset="0"/>
              </a:rPr>
              <a:t>知识</a:t>
            </a:r>
            <a:r>
              <a:rPr lang="zh-CN" altLang="en-US" sz="2600" b="1">
                <a:solidFill>
                  <a:srgbClr val="000000"/>
                </a:solidFill>
                <a:latin typeface="Times New Roman" panose="02020603050405020304" pitchFamily="18" charset="0"/>
              </a:rPr>
              <a:t>和</a:t>
            </a:r>
            <a:r>
              <a:rPr lang="zh-CN" altLang="en-US" sz="2600" b="1">
                <a:solidFill>
                  <a:schemeClr val="accent2"/>
                </a:solidFill>
                <a:latin typeface="Times New Roman" panose="02020603050405020304" pitchFamily="18" charset="0"/>
              </a:rPr>
              <a:t>推理</a:t>
            </a:r>
            <a:r>
              <a:rPr lang="zh-CN" altLang="en-US" sz="2600" b="1">
                <a:solidFill>
                  <a:srgbClr val="000000"/>
                </a:solidFill>
                <a:latin typeface="Times New Roman" panose="02020603050405020304" pitchFamily="18" charset="0"/>
              </a:rPr>
              <a:t>来解决只有专家才能解决的复杂问题。”</a:t>
            </a:r>
            <a:r>
              <a:rPr lang="zh-CN" altLang="en-US" sz="2600" b="1"/>
              <a:t> </a:t>
            </a:r>
            <a:endParaRPr lang="zh-CN" altLang="en-US" sz="2600" b="1">
              <a:solidFill>
                <a:srgbClr val="000000"/>
              </a:solidFill>
              <a:latin typeface="Times New Roman" panose="02020603050405020304" pitchFamily="18" charset="0"/>
            </a:endParaRPr>
          </a:p>
        </p:txBody>
      </p:sp>
      <p:sp>
        <p:nvSpPr>
          <p:cNvPr id="32809" name="Rectangle 41">
            <a:extLst>
              <a:ext uri="{FF2B5EF4-FFF2-40B4-BE49-F238E27FC236}">
                <a16:creationId xmlns:a16="http://schemas.microsoft.com/office/drawing/2014/main" id="{841D7703-2DA8-8342-9929-35823B95EE3B}"/>
              </a:ext>
            </a:extLst>
          </p:cNvPr>
          <p:cNvSpPr>
            <a:spLocks noChangeArrowheads="1"/>
          </p:cNvSpPr>
          <p:nvPr/>
        </p:nvSpPr>
        <p:spPr bwMode="auto">
          <a:xfrm>
            <a:off x="304800" y="3886200"/>
            <a:ext cx="8458200" cy="549275"/>
          </a:xfrm>
          <a:prstGeom prst="rect">
            <a:avLst/>
          </a:prstGeom>
          <a:gradFill rotWithShape="1">
            <a:gsLst>
              <a:gs pos="0">
                <a:srgbClr val="CCFFCC"/>
              </a:gs>
              <a:gs pos="100000">
                <a:schemeClr val="bg1"/>
              </a:gs>
            </a:gsLst>
            <a:path path="shape">
              <a:fillToRect l="50000" t="50000" r="50000" b="5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FontTx/>
              <a:buBlip>
                <a:blip r:embed="rId2"/>
              </a:buBlip>
            </a:pPr>
            <a:r>
              <a:rPr lang="en-US" altLang="zh-CN" sz="2600">
                <a:latin typeface="Verdana" panose="020B0604030504040204" pitchFamily="34" charset="0"/>
              </a:rPr>
              <a:t> </a:t>
            </a:r>
            <a:r>
              <a:rPr lang="zh-CN" altLang="en-US" sz="2600" b="1">
                <a:solidFill>
                  <a:srgbClr val="0000FF"/>
                </a:solidFill>
                <a:latin typeface="Verdana" panose="020B0604030504040204" pitchFamily="34" charset="0"/>
              </a:rPr>
              <a:t>专家系统：</a:t>
            </a:r>
            <a:r>
              <a:rPr lang="zh-CN" altLang="en-US" sz="2600" b="1">
                <a:latin typeface="Verdana" panose="020B0604030504040204" pitchFamily="34" charset="0"/>
              </a:rPr>
              <a:t>一类包含知识和推理的智能计算机程序</a:t>
            </a:r>
            <a:r>
              <a:rPr lang="zh-CN" altLang="en-US" sz="2600">
                <a:latin typeface="Verdana" panose="020B0604030504040204" pitchFamily="34" charset="0"/>
              </a:rPr>
              <a:t> </a:t>
            </a:r>
            <a:r>
              <a:rPr lang="zh-CN" altLang="en-US" sz="2600" b="1">
                <a:solidFill>
                  <a:srgbClr val="000000"/>
                </a:solidFill>
                <a:latin typeface="Verdana" panose="020B0604030504040204" pitchFamily="34"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 calcmode="lin" valueType="num">
                                      <p:cBhvr additive="base">
                                        <p:cTn id="7" dur="500" fill="hold"/>
                                        <p:tgtEl>
                                          <p:spTgt spid="327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 calcmode="lin" valueType="num">
                                      <p:cBhvr additive="base">
                                        <p:cTn id="12" dur="500" fill="hold"/>
                                        <p:tgtEl>
                                          <p:spTgt spid="3277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27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0" presetClass="entr" presetSubtype="0" fill="hold" grpId="0" nodeType="clickEffect">
                                  <p:stCondLst>
                                    <p:cond delay="0"/>
                                  </p:stCondLst>
                                  <p:childTnLst>
                                    <p:set>
                                      <p:cBhvr>
                                        <p:cTn id="17" dur="1" fill="hold">
                                          <p:stCondLst>
                                            <p:cond delay="0"/>
                                          </p:stCondLst>
                                        </p:cTn>
                                        <p:tgtEl>
                                          <p:spTgt spid="32809"/>
                                        </p:tgtEl>
                                        <p:attrNameLst>
                                          <p:attrName>style.visibility</p:attrName>
                                        </p:attrNameLst>
                                      </p:cBhvr>
                                      <p:to>
                                        <p:strVal val="visible"/>
                                      </p:to>
                                    </p:set>
                                    <p:animEffect transition="in" filter="fade">
                                      <p:cBhvr>
                                        <p:cTn id="18" dur="800" decel="100000"/>
                                        <p:tgtEl>
                                          <p:spTgt spid="32809"/>
                                        </p:tgtEl>
                                      </p:cBhvr>
                                    </p:animEffect>
                                    <p:anim calcmode="lin" valueType="num">
                                      <p:cBhvr>
                                        <p:cTn id="19" dur="800" decel="100000" fill="hold"/>
                                        <p:tgtEl>
                                          <p:spTgt spid="32809"/>
                                        </p:tgtEl>
                                        <p:attrNameLst>
                                          <p:attrName>style.rotation</p:attrName>
                                        </p:attrNameLst>
                                      </p:cBhvr>
                                      <p:tavLst>
                                        <p:tav tm="0">
                                          <p:val>
                                            <p:fltVal val="-90"/>
                                          </p:val>
                                        </p:tav>
                                        <p:tav tm="100000">
                                          <p:val>
                                            <p:fltVal val="0"/>
                                          </p:val>
                                        </p:tav>
                                      </p:tavLst>
                                    </p:anim>
                                    <p:anim calcmode="lin" valueType="num">
                                      <p:cBhvr>
                                        <p:cTn id="20" dur="800" decel="100000" fill="hold"/>
                                        <p:tgtEl>
                                          <p:spTgt spid="32809"/>
                                        </p:tgtEl>
                                        <p:attrNameLst>
                                          <p:attrName>ppt_x</p:attrName>
                                        </p:attrNameLst>
                                      </p:cBhvr>
                                      <p:tavLst>
                                        <p:tav tm="0">
                                          <p:val>
                                            <p:strVal val="#ppt_x+0.4"/>
                                          </p:val>
                                        </p:tav>
                                        <p:tav tm="100000">
                                          <p:val>
                                            <p:strVal val="#ppt_x-0.05"/>
                                          </p:val>
                                        </p:tav>
                                      </p:tavLst>
                                    </p:anim>
                                    <p:anim calcmode="lin" valueType="num">
                                      <p:cBhvr>
                                        <p:cTn id="21" dur="800" decel="100000" fill="hold"/>
                                        <p:tgtEl>
                                          <p:spTgt spid="32809"/>
                                        </p:tgtEl>
                                        <p:attrNameLst>
                                          <p:attrName>ppt_y</p:attrName>
                                        </p:attrNameLst>
                                      </p:cBhvr>
                                      <p:tavLst>
                                        <p:tav tm="0">
                                          <p:val>
                                            <p:strVal val="#ppt_y-0.4"/>
                                          </p:val>
                                        </p:tav>
                                        <p:tav tm="100000">
                                          <p:val>
                                            <p:strVal val="#ppt_y+0.1"/>
                                          </p:val>
                                        </p:tav>
                                      </p:tavLst>
                                    </p:anim>
                                    <p:anim calcmode="lin" valueType="num">
                                      <p:cBhvr>
                                        <p:cTn id="22" dur="200" accel="100000" fill="hold">
                                          <p:stCondLst>
                                            <p:cond delay="800"/>
                                          </p:stCondLst>
                                        </p:cTn>
                                        <p:tgtEl>
                                          <p:spTgt spid="32809"/>
                                        </p:tgtEl>
                                        <p:attrNameLst>
                                          <p:attrName>ppt_x</p:attrName>
                                        </p:attrNameLst>
                                      </p:cBhvr>
                                      <p:tavLst>
                                        <p:tav tm="0">
                                          <p:val>
                                            <p:strVal val="#ppt_x-0.05"/>
                                          </p:val>
                                        </p:tav>
                                        <p:tav tm="100000">
                                          <p:val>
                                            <p:strVal val="#ppt_x"/>
                                          </p:val>
                                        </p:tav>
                                      </p:tavLst>
                                    </p:anim>
                                    <p:anim calcmode="lin" valueType="num">
                                      <p:cBhvr>
                                        <p:cTn id="23" dur="200" accel="100000" fill="hold">
                                          <p:stCondLst>
                                            <p:cond delay="800"/>
                                          </p:stCondLst>
                                        </p:cTn>
                                        <p:tgtEl>
                                          <p:spTgt spid="3280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P spid="3280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318AE69D-6277-7946-8771-93216EAA20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E754DAF-0872-D743-B573-5E6848F97369}" type="slidenum">
              <a:rPr lang="ja-JP" altLang="en-US" sz="1800">
                <a:solidFill>
                  <a:srgbClr val="A50021"/>
                </a:solidFill>
                <a:ea typeface="MS PGothic" panose="020B0600070205080204" pitchFamily="34" charset="-128"/>
              </a:rPr>
              <a:pPr>
                <a:lnSpc>
                  <a:spcPct val="100000"/>
                </a:lnSpc>
                <a:spcBef>
                  <a:spcPct val="0"/>
                </a:spcBef>
                <a:buClrTx/>
                <a:buFontTx/>
                <a:buNone/>
              </a:pPr>
              <a:t>14</a:t>
            </a:fld>
            <a:endParaRPr lang="en-US" altLang="ja-JP" sz="1800">
              <a:solidFill>
                <a:srgbClr val="A50021"/>
              </a:solidFill>
              <a:ea typeface="MS PGothic" panose="020B0600070205080204" pitchFamily="34" charset="-128"/>
            </a:endParaRPr>
          </a:p>
        </p:txBody>
      </p:sp>
      <p:sp>
        <p:nvSpPr>
          <p:cNvPr id="22531" name="Rectangle 2">
            <a:extLst>
              <a:ext uri="{FF2B5EF4-FFF2-40B4-BE49-F238E27FC236}">
                <a16:creationId xmlns:a16="http://schemas.microsoft.com/office/drawing/2014/main" id="{A3A418FC-297B-9947-864D-B847B27B4D3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7.2.1  </a:t>
            </a:r>
            <a:r>
              <a:rPr lang="zh-CN" altLang="en-US" sz="3600" b="0">
                <a:latin typeface="Times New Roman" panose="02020603050405020304" pitchFamily="18" charset="0"/>
                <a:ea typeface="黑体" panose="02010609060101010101" pitchFamily="49" charset="-122"/>
              </a:rPr>
              <a:t>专家系统的定义</a:t>
            </a:r>
            <a:endParaRPr lang="zh-CN" altLang="en-US">
              <a:latin typeface="Times New Roman" panose="02020603050405020304" pitchFamily="18" charset="0"/>
            </a:endParaRPr>
          </a:p>
        </p:txBody>
      </p:sp>
      <p:sp>
        <p:nvSpPr>
          <p:cNvPr id="22532" name="Rectangle 3">
            <a:extLst>
              <a:ext uri="{FF2B5EF4-FFF2-40B4-BE49-F238E27FC236}">
                <a16:creationId xmlns:a16="http://schemas.microsoft.com/office/drawing/2014/main" id="{9062992F-925C-9845-916E-248F4E1F1F60}"/>
              </a:ext>
            </a:extLst>
          </p:cNvPr>
          <p:cNvSpPr>
            <a:spLocks noGrp="1" noChangeArrowheads="1"/>
          </p:cNvSpPr>
          <p:nvPr>
            <p:ph type="body" idx="1"/>
          </p:nvPr>
        </p:nvSpPr>
        <p:spPr>
          <a:xfrm>
            <a:off x="228600" y="838200"/>
            <a:ext cx="8458200" cy="6324600"/>
          </a:xfrm>
        </p:spPr>
        <p:txBody>
          <a:bodyPr/>
          <a:lstStyle/>
          <a:p>
            <a:pPr marL="0" indent="0" algn="just" eaLnBrk="1" hangingPunct="1">
              <a:buFont typeface="Wingdings" pitchFamily="2" charset="2"/>
              <a:buNone/>
            </a:pPr>
            <a:r>
              <a:rPr lang="en-US" altLang="zh-CN" b="1" dirty="0">
                <a:solidFill>
                  <a:srgbClr val="000000"/>
                </a:solidFill>
                <a:latin typeface="Times New Roman" panose="02020603050405020304" pitchFamily="18" charset="0"/>
              </a:rPr>
              <a:t>    </a:t>
            </a:r>
            <a:r>
              <a:rPr lang="en-US" altLang="zh-CN" b="1"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rPr>
              <a:t>专家系统的基本组成 </a:t>
            </a:r>
          </a:p>
        </p:txBody>
      </p:sp>
      <p:pic>
        <p:nvPicPr>
          <p:cNvPr id="3" name="Picture 2">
            <a:extLst>
              <a:ext uri="{FF2B5EF4-FFF2-40B4-BE49-F238E27FC236}">
                <a16:creationId xmlns:a16="http://schemas.microsoft.com/office/drawing/2014/main" id="{A3F33726-D043-6743-8502-C38F66909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6" y="1401762"/>
            <a:ext cx="7944948" cy="4997450"/>
          </a:xfrm>
          <a:prstGeom prst="rect">
            <a:avLst/>
          </a:prstGeom>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701904AF-8365-2A47-856F-40AD3F5D80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910B46A-6972-484B-AF88-3A566CFC6054}" type="slidenum">
              <a:rPr lang="ja-JP" altLang="en-US" sz="1800">
                <a:solidFill>
                  <a:srgbClr val="A50021"/>
                </a:solidFill>
                <a:ea typeface="MS PGothic" panose="020B0600070205080204" pitchFamily="34" charset="-128"/>
              </a:rPr>
              <a:pPr>
                <a:lnSpc>
                  <a:spcPct val="100000"/>
                </a:lnSpc>
                <a:spcBef>
                  <a:spcPct val="0"/>
                </a:spcBef>
                <a:buClrTx/>
                <a:buFontTx/>
                <a:buNone/>
              </a:pPr>
              <a:t>15</a:t>
            </a:fld>
            <a:endParaRPr lang="en-US" altLang="ja-JP" sz="1800">
              <a:solidFill>
                <a:srgbClr val="A50021"/>
              </a:solidFill>
              <a:ea typeface="MS PGothic" panose="020B0600070205080204" pitchFamily="34" charset="-128"/>
            </a:endParaRPr>
          </a:p>
        </p:txBody>
      </p:sp>
      <p:sp>
        <p:nvSpPr>
          <p:cNvPr id="23555" name="Rectangle 2">
            <a:extLst>
              <a:ext uri="{FF2B5EF4-FFF2-40B4-BE49-F238E27FC236}">
                <a16:creationId xmlns:a16="http://schemas.microsoft.com/office/drawing/2014/main" id="{D18CB502-B2BB-CF48-8856-EFF00B56A86D}"/>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23556" name="Rectangle 3">
            <a:extLst>
              <a:ext uri="{FF2B5EF4-FFF2-40B4-BE49-F238E27FC236}">
                <a16:creationId xmlns:a16="http://schemas.microsoft.com/office/drawing/2014/main" id="{438CF623-FF9E-9445-9904-4565AAE8BC95}"/>
              </a:ext>
            </a:extLst>
          </p:cNvPr>
          <p:cNvSpPr>
            <a:spLocks noGrp="1" noChangeArrowheads="1"/>
          </p:cNvSpPr>
          <p:nvPr>
            <p:ph type="body" idx="1"/>
          </p:nvPr>
        </p:nvSpPr>
        <p:spPr>
          <a:xfrm>
            <a:off x="501650" y="1143000"/>
            <a:ext cx="8642350" cy="5400675"/>
          </a:xfrm>
        </p:spPr>
        <p:txBody>
          <a:bodyPr/>
          <a:lstStyle/>
          <a:p>
            <a:pPr eaLnBrk="1" hangingPunct="1">
              <a:buSzPct val="60000"/>
              <a:buFont typeface="Wingdings" pitchFamily="2" charset="2"/>
              <a:buBlip>
                <a:blip r:embed="rId2"/>
              </a:buBlip>
            </a:pPr>
            <a:r>
              <a:rPr lang="en-US" altLang="zh-CN" b="1">
                <a:latin typeface="Times New Roman" panose="02020603050405020304" pitchFamily="18" charset="0"/>
              </a:rPr>
              <a:t>7.2.1 </a:t>
            </a:r>
            <a:r>
              <a:rPr lang="zh-CN" altLang="en-US" b="1">
                <a:latin typeface="Times New Roman" panose="02020603050405020304" pitchFamily="18" charset="0"/>
              </a:rPr>
              <a:t>专家系统的定义</a:t>
            </a:r>
          </a:p>
          <a:p>
            <a:pPr eaLnBrk="1" hangingPunct="1">
              <a:buSzPct val="60000"/>
              <a:buFont typeface="Wingdings" pitchFamily="2" charset="2"/>
              <a:buBlip>
                <a:blip r:embed="rId2"/>
              </a:buBlip>
            </a:pPr>
            <a:r>
              <a:rPr lang="en-US" altLang="zh-CN" b="1">
                <a:solidFill>
                  <a:srgbClr val="0000FF"/>
                </a:solidFill>
                <a:latin typeface="Times New Roman" panose="02020603050405020304" pitchFamily="18" charset="0"/>
              </a:rPr>
              <a:t>7.2.2 </a:t>
            </a:r>
            <a:r>
              <a:rPr lang="zh-CN" altLang="en-US" b="1">
                <a:solidFill>
                  <a:srgbClr val="0000FF"/>
                </a:solidFill>
                <a:latin typeface="Times New Roman" panose="02020603050405020304" pitchFamily="18" charset="0"/>
              </a:rPr>
              <a:t>专家系统的特点</a:t>
            </a:r>
          </a:p>
          <a:p>
            <a:pPr eaLnBrk="1" hangingPunct="1">
              <a:buSzPct val="60000"/>
              <a:buFont typeface="Wingdings" pitchFamily="2" charset="2"/>
              <a:buBlip>
                <a:blip r:embed="rId2"/>
              </a:buBlip>
            </a:pPr>
            <a:r>
              <a:rPr lang="en-US" altLang="zh-CN" b="1">
                <a:latin typeface="Times New Roman" panose="02020603050405020304" pitchFamily="18" charset="0"/>
              </a:rPr>
              <a:t>7.2.3 </a:t>
            </a:r>
            <a:r>
              <a:rPr lang="zh-CN" altLang="en-US" b="1">
                <a:latin typeface="Times New Roman" panose="02020603050405020304" pitchFamily="18" charset="0"/>
              </a:rPr>
              <a:t>专家系统的类型</a:t>
            </a:r>
          </a:p>
          <a:p>
            <a:pPr eaLnBrk="1" hangingPunct="1">
              <a:buSzPct val="60000"/>
              <a:buFont typeface="Wingdings" pitchFamily="2" charset="2"/>
              <a:buBlip>
                <a:blip r:embed="rId2"/>
              </a:buBlip>
            </a:pPr>
            <a:r>
              <a:rPr lang="en-US" altLang="zh-CN" b="1">
                <a:latin typeface="Times New Roman" panose="02020603050405020304" pitchFamily="18" charset="0"/>
              </a:rPr>
              <a:t>7.2.4 </a:t>
            </a:r>
            <a:r>
              <a:rPr lang="zh-CN" altLang="en-US" b="1">
                <a:latin typeface="Times New Roman" panose="02020603050405020304" pitchFamily="18" charset="0"/>
              </a:rPr>
              <a:t>专家系统的应用</a:t>
            </a:r>
          </a:p>
        </p:txBody>
      </p:sp>
      <p:sp>
        <p:nvSpPr>
          <p:cNvPr id="23557" name="Rectangle 4">
            <a:extLst>
              <a:ext uri="{FF2B5EF4-FFF2-40B4-BE49-F238E27FC236}">
                <a16:creationId xmlns:a16="http://schemas.microsoft.com/office/drawing/2014/main" id="{4D45C49A-C55B-1842-A4BF-11AA3228C0E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  </a:t>
            </a:r>
            <a:r>
              <a:rPr lang="zh-CN" altLang="en-US" sz="3600">
                <a:solidFill>
                  <a:schemeClr val="bg1"/>
                </a:solidFill>
                <a:latin typeface="Times New Roman" panose="02020603050405020304" pitchFamily="18" charset="0"/>
                <a:ea typeface="黑体" panose="02010609060101010101" pitchFamily="49" charset="-122"/>
              </a:rPr>
              <a:t>专家系统的概念</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FF60A19F-BD4A-6049-B045-119B358CEE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4052526-9419-324D-8FE7-BE8072F773A9}" type="slidenum">
              <a:rPr lang="ja-JP" altLang="en-US" sz="1800">
                <a:solidFill>
                  <a:srgbClr val="A50021"/>
                </a:solidFill>
                <a:ea typeface="MS PGothic" panose="020B0600070205080204" pitchFamily="34" charset="-128"/>
              </a:rPr>
              <a:pPr>
                <a:lnSpc>
                  <a:spcPct val="100000"/>
                </a:lnSpc>
                <a:spcBef>
                  <a:spcPct val="0"/>
                </a:spcBef>
                <a:buClrTx/>
                <a:buFontTx/>
                <a:buNone/>
              </a:pPr>
              <a:t>16</a:t>
            </a:fld>
            <a:endParaRPr lang="en-US" altLang="ja-JP" sz="1800">
              <a:solidFill>
                <a:srgbClr val="A50021"/>
              </a:solidFill>
              <a:ea typeface="MS PGothic" panose="020B0600070205080204" pitchFamily="34" charset="-128"/>
            </a:endParaRPr>
          </a:p>
        </p:txBody>
      </p:sp>
      <p:sp>
        <p:nvSpPr>
          <p:cNvPr id="24579" name="Rectangle 2">
            <a:extLst>
              <a:ext uri="{FF2B5EF4-FFF2-40B4-BE49-F238E27FC236}">
                <a16:creationId xmlns:a16="http://schemas.microsoft.com/office/drawing/2014/main" id="{5BB90F97-30FF-3A4A-B743-BB26782C905C}"/>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8" name="Rectangle 3">
            <a:extLst>
              <a:ext uri="{FF2B5EF4-FFF2-40B4-BE49-F238E27FC236}">
                <a16:creationId xmlns:a16="http://schemas.microsoft.com/office/drawing/2014/main" id="{5E1DFF21-3C60-504B-BAD1-D2916C59CF50}"/>
              </a:ext>
            </a:extLst>
          </p:cNvPr>
          <p:cNvSpPr txBox="1">
            <a:spLocks noChangeArrowheads="1"/>
          </p:cNvSpPr>
          <p:nvPr/>
        </p:nvSpPr>
        <p:spPr bwMode="auto">
          <a:xfrm>
            <a:off x="501650" y="1295400"/>
            <a:ext cx="6356350" cy="5172075"/>
          </a:xfrm>
          <a:prstGeom prst="rect">
            <a:avLst/>
          </a:prstGeom>
          <a:noFill/>
          <a:ln w="9525">
            <a:noFill/>
            <a:miter lim="800000"/>
            <a:headEnd/>
            <a:tailEnd/>
          </a:ln>
        </p:spPr>
        <p:txBody>
          <a:bodyPr/>
          <a:lstStyle>
            <a:lvl1pPr marL="469900" indent="-469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40000"/>
              </a:spcBef>
              <a:buClr>
                <a:schemeClr val="accent2"/>
              </a:buClr>
              <a:buFont typeface="Wingdings" pitchFamily="2" charset="2"/>
              <a:buChar char="o"/>
            </a:pPr>
            <a:r>
              <a:rPr lang="zh-CN" altLang="en-US" sz="2800" b="1">
                <a:solidFill>
                  <a:srgbClr val="000000"/>
                </a:solidFill>
                <a:latin typeface="Times New Roman" panose="02020603050405020304" pitchFamily="18" charset="0"/>
              </a:rPr>
              <a:t>（</a:t>
            </a:r>
            <a:r>
              <a:rPr lang="en-US" altLang="en-US" sz="2800" b="1">
                <a:solidFill>
                  <a:srgbClr val="000000"/>
                </a:solidFill>
                <a:latin typeface="Times New Roman" panose="02020603050405020304" pitchFamily="18" charset="0"/>
              </a:rPr>
              <a:t>1</a:t>
            </a:r>
            <a:r>
              <a:rPr lang="zh-CN" altLang="en-US" sz="2800" b="1">
                <a:solidFill>
                  <a:srgbClr val="000000"/>
                </a:solidFill>
                <a:latin typeface="Times New Roman" panose="02020603050405020304" pitchFamily="18" charset="0"/>
              </a:rPr>
              <a:t>）具有专家水平的专业知识</a:t>
            </a:r>
            <a:endParaRPr lang="en-US" altLang="zh-CN" sz="2800" b="1">
              <a:solidFill>
                <a:srgbClr val="000000"/>
              </a:solidFill>
              <a:latin typeface="Times New Roman" panose="02020603050405020304" pitchFamily="18" charset="0"/>
            </a:endParaRPr>
          </a:p>
          <a:p>
            <a:pPr eaLnBrk="1" hangingPunct="1">
              <a:lnSpc>
                <a:spcPct val="120000"/>
              </a:lnSpc>
              <a:spcBef>
                <a:spcPct val="40000"/>
              </a:spcBef>
              <a:buClr>
                <a:schemeClr val="accent2"/>
              </a:buClr>
              <a:buFont typeface="Wingdings" pitchFamily="2" charset="2"/>
              <a:buChar char="o"/>
            </a:pPr>
            <a:r>
              <a:rPr lang="zh-CN" altLang="en-US" sz="2800" b="1">
                <a:solidFill>
                  <a:srgbClr val="000000"/>
                </a:solidFill>
                <a:latin typeface="Times New Roman" panose="02020603050405020304" pitchFamily="18" charset="0"/>
              </a:rPr>
              <a:t>（</a:t>
            </a:r>
            <a:r>
              <a:rPr lang="en-US" altLang="en-US" sz="2800" b="1">
                <a:solidFill>
                  <a:srgbClr val="000000"/>
                </a:solidFill>
                <a:latin typeface="Times New Roman" panose="02020603050405020304" pitchFamily="18" charset="0"/>
              </a:rPr>
              <a:t>2</a:t>
            </a:r>
            <a:r>
              <a:rPr lang="zh-CN" altLang="en-US" sz="2800" b="1">
                <a:solidFill>
                  <a:srgbClr val="000000"/>
                </a:solidFill>
                <a:latin typeface="Times New Roman" panose="02020603050405020304" pitchFamily="18" charset="0"/>
              </a:rPr>
              <a:t>）能进行有效的推理</a:t>
            </a:r>
            <a:endParaRPr lang="en-US" altLang="zh-CN" sz="2800" b="1">
              <a:solidFill>
                <a:srgbClr val="000000"/>
              </a:solidFill>
              <a:latin typeface="Times New Roman" panose="02020603050405020304" pitchFamily="18" charset="0"/>
            </a:endParaRPr>
          </a:p>
          <a:p>
            <a:pPr eaLnBrk="1" hangingPunct="1">
              <a:lnSpc>
                <a:spcPct val="120000"/>
              </a:lnSpc>
              <a:spcBef>
                <a:spcPct val="40000"/>
              </a:spcBef>
              <a:buClr>
                <a:schemeClr val="accent2"/>
              </a:buClr>
              <a:buFont typeface="Wingdings" pitchFamily="2" charset="2"/>
              <a:buChar char="o"/>
            </a:pPr>
            <a:r>
              <a:rPr lang="zh-CN" altLang="en-US" sz="2800" b="1">
                <a:solidFill>
                  <a:srgbClr val="000000"/>
                </a:solidFill>
                <a:latin typeface="Times New Roman" panose="02020603050405020304" pitchFamily="18" charset="0"/>
              </a:rPr>
              <a:t>（</a:t>
            </a:r>
            <a:r>
              <a:rPr lang="en-US" altLang="en-US" sz="2800" b="1">
                <a:solidFill>
                  <a:srgbClr val="000000"/>
                </a:solidFill>
                <a:latin typeface="Times New Roman" panose="02020603050405020304" pitchFamily="18" charset="0"/>
              </a:rPr>
              <a:t>3</a:t>
            </a:r>
            <a:r>
              <a:rPr lang="zh-CN" altLang="en-US" sz="2800" b="1">
                <a:solidFill>
                  <a:srgbClr val="000000"/>
                </a:solidFill>
                <a:latin typeface="Times New Roman" panose="02020603050405020304" pitchFamily="18" charset="0"/>
              </a:rPr>
              <a:t>）具有启发性</a:t>
            </a:r>
          </a:p>
          <a:p>
            <a:pPr eaLnBrk="1" hangingPunct="1">
              <a:lnSpc>
                <a:spcPct val="120000"/>
              </a:lnSpc>
              <a:spcBef>
                <a:spcPct val="40000"/>
              </a:spcBef>
              <a:buClr>
                <a:schemeClr val="accent2"/>
              </a:buClr>
              <a:buFont typeface="Wingdings" pitchFamily="2" charset="2"/>
              <a:buChar char="o"/>
            </a:pPr>
            <a:r>
              <a:rPr lang="zh-CN" altLang="en-US" sz="2800" b="1">
                <a:solidFill>
                  <a:srgbClr val="000000"/>
                </a:solidFill>
                <a:latin typeface="Times New Roman" panose="02020603050405020304" pitchFamily="18" charset="0"/>
              </a:rPr>
              <a:t>（</a:t>
            </a:r>
            <a:r>
              <a:rPr lang="en-US" altLang="en-US" sz="2800" b="1">
                <a:solidFill>
                  <a:srgbClr val="000000"/>
                </a:solidFill>
                <a:latin typeface="Times New Roman" panose="02020603050405020304" pitchFamily="18" charset="0"/>
              </a:rPr>
              <a:t>4</a:t>
            </a:r>
            <a:r>
              <a:rPr lang="zh-CN" altLang="en-US" sz="2800" b="1">
                <a:solidFill>
                  <a:srgbClr val="000000"/>
                </a:solidFill>
                <a:latin typeface="Times New Roman" panose="02020603050405020304" pitchFamily="18" charset="0"/>
              </a:rPr>
              <a:t>）具有灵活性</a:t>
            </a:r>
            <a:endParaRPr lang="en-US" altLang="zh-CN" sz="2800" b="1">
              <a:solidFill>
                <a:srgbClr val="000000"/>
              </a:solidFill>
              <a:latin typeface="Times New Roman" panose="02020603050405020304" pitchFamily="18" charset="0"/>
            </a:endParaRPr>
          </a:p>
          <a:p>
            <a:pPr eaLnBrk="1" hangingPunct="1">
              <a:lnSpc>
                <a:spcPct val="120000"/>
              </a:lnSpc>
              <a:spcBef>
                <a:spcPct val="40000"/>
              </a:spcBef>
              <a:buClr>
                <a:schemeClr val="accent2"/>
              </a:buClr>
              <a:buFont typeface="Wingdings" pitchFamily="2" charset="2"/>
              <a:buChar char="o"/>
            </a:pPr>
            <a:r>
              <a:rPr lang="zh-CN" altLang="en-US" sz="2800" b="1">
                <a:solidFill>
                  <a:srgbClr val="000000"/>
                </a:solidFill>
                <a:latin typeface="Times New Roman" panose="02020603050405020304" pitchFamily="18" charset="0"/>
              </a:rPr>
              <a:t>（</a:t>
            </a:r>
            <a:r>
              <a:rPr lang="en-US" altLang="en-US" sz="2800" b="1">
                <a:solidFill>
                  <a:srgbClr val="000000"/>
                </a:solidFill>
                <a:latin typeface="Times New Roman" panose="02020603050405020304" pitchFamily="18" charset="0"/>
              </a:rPr>
              <a:t>5</a:t>
            </a:r>
            <a:r>
              <a:rPr lang="zh-CN" altLang="en-US" sz="2800" b="1">
                <a:solidFill>
                  <a:srgbClr val="000000"/>
                </a:solidFill>
                <a:latin typeface="Times New Roman" panose="02020603050405020304" pitchFamily="18" charset="0"/>
              </a:rPr>
              <a:t>）具有透明性</a:t>
            </a:r>
          </a:p>
          <a:p>
            <a:pPr eaLnBrk="1" hangingPunct="1">
              <a:lnSpc>
                <a:spcPct val="120000"/>
              </a:lnSpc>
              <a:spcBef>
                <a:spcPct val="40000"/>
              </a:spcBef>
              <a:buClr>
                <a:schemeClr val="accent2"/>
              </a:buClr>
              <a:buFont typeface="Wingdings" pitchFamily="2" charset="2"/>
              <a:buChar char="o"/>
            </a:pPr>
            <a:r>
              <a:rPr lang="zh-CN" altLang="en-US" sz="2800" b="1">
                <a:solidFill>
                  <a:srgbClr val="000000"/>
                </a:solidFill>
                <a:latin typeface="Times New Roman" panose="02020603050405020304" pitchFamily="18" charset="0"/>
              </a:rPr>
              <a:t>（</a:t>
            </a:r>
            <a:r>
              <a:rPr lang="en-US" altLang="en-US" sz="2800" b="1">
                <a:solidFill>
                  <a:srgbClr val="000000"/>
                </a:solidFill>
                <a:latin typeface="Times New Roman" panose="02020603050405020304" pitchFamily="18" charset="0"/>
              </a:rPr>
              <a:t>6</a:t>
            </a:r>
            <a:r>
              <a:rPr lang="zh-CN" altLang="en-US" sz="2800" b="1">
                <a:solidFill>
                  <a:srgbClr val="000000"/>
                </a:solidFill>
                <a:latin typeface="Times New Roman" panose="02020603050405020304" pitchFamily="18" charset="0"/>
              </a:rPr>
              <a:t>）具有交互性</a:t>
            </a:r>
          </a:p>
        </p:txBody>
      </p:sp>
      <p:sp>
        <p:nvSpPr>
          <p:cNvPr id="24581" name="Rectangle 4">
            <a:extLst>
              <a:ext uri="{FF2B5EF4-FFF2-40B4-BE49-F238E27FC236}">
                <a16:creationId xmlns:a16="http://schemas.microsoft.com/office/drawing/2014/main" id="{A8873F71-350E-D24A-9948-035CBC3FA3F9}"/>
              </a:ext>
            </a:extLst>
          </p:cNvPr>
          <p:cNvSpPr>
            <a:spLocks noChangeArrowheads="1"/>
          </p:cNvSpPr>
          <p:nvPr/>
        </p:nvSpPr>
        <p:spPr bwMode="auto">
          <a:xfrm>
            <a:off x="0" y="762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7.2.2  </a:t>
            </a:r>
            <a:r>
              <a:rPr lang="zh-CN" altLang="en-US" sz="3600">
                <a:solidFill>
                  <a:schemeClr val="bg1"/>
                </a:solidFill>
                <a:latin typeface="Times New Roman" panose="02020603050405020304" pitchFamily="18" charset="0"/>
                <a:ea typeface="黑体" panose="02010609060101010101" pitchFamily="49" charset="-122"/>
              </a:rPr>
              <a:t>专家系统的特点</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126B7CE8-E843-2D42-BCEA-D9CDC4CB1E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6C03C93-FA88-6747-A5C0-9E83BEB4A607}" type="slidenum">
              <a:rPr lang="ja-JP" altLang="en-US" sz="1800">
                <a:solidFill>
                  <a:srgbClr val="A50021"/>
                </a:solidFill>
                <a:ea typeface="MS PGothic" panose="020B0600070205080204" pitchFamily="34" charset="-128"/>
              </a:rPr>
              <a:pPr>
                <a:lnSpc>
                  <a:spcPct val="100000"/>
                </a:lnSpc>
                <a:spcBef>
                  <a:spcPct val="0"/>
                </a:spcBef>
                <a:buClrTx/>
                <a:buFontTx/>
                <a:buNone/>
              </a:pPr>
              <a:t>17</a:t>
            </a:fld>
            <a:endParaRPr lang="en-US" altLang="ja-JP" sz="1800">
              <a:solidFill>
                <a:srgbClr val="A50021"/>
              </a:solidFill>
              <a:ea typeface="MS PGothic" panose="020B0600070205080204" pitchFamily="34" charset="-128"/>
            </a:endParaRPr>
          </a:p>
        </p:txBody>
      </p:sp>
      <p:sp>
        <p:nvSpPr>
          <p:cNvPr id="25603" name="Rectangle 8">
            <a:extLst>
              <a:ext uri="{FF2B5EF4-FFF2-40B4-BE49-F238E27FC236}">
                <a16:creationId xmlns:a16="http://schemas.microsoft.com/office/drawing/2014/main" id="{21E2CA0A-7D48-914F-A6FF-B63023D847F0}"/>
              </a:ext>
            </a:extLst>
          </p:cNvPr>
          <p:cNvSpPr>
            <a:spLocks noChangeArrowheads="1"/>
          </p:cNvSpPr>
          <p:nvPr/>
        </p:nvSpPr>
        <p:spPr bwMode="auto">
          <a:xfrm>
            <a:off x="304800" y="1600200"/>
            <a:ext cx="8458200" cy="4876800"/>
          </a:xfrm>
          <a:prstGeom prst="rect">
            <a:avLst/>
          </a:prstGeom>
          <a:gradFill rotWithShape="1">
            <a:gsLst>
              <a:gs pos="0">
                <a:srgbClr val="00FF00"/>
              </a:gs>
              <a:gs pos="100000">
                <a:schemeClr val="bg1"/>
              </a:gs>
            </a:gsLst>
            <a:path path="rect">
              <a:fillToRect l="100000" t="100000"/>
            </a:path>
          </a:gradFill>
          <a:ln w="9525">
            <a:solidFill>
              <a:srgbClr val="808080"/>
            </a:solidFill>
            <a:miter lim="800000"/>
            <a:headEnd/>
            <a:tailEnd/>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25604" name="Rectangle 2">
            <a:extLst>
              <a:ext uri="{FF2B5EF4-FFF2-40B4-BE49-F238E27FC236}">
                <a16:creationId xmlns:a16="http://schemas.microsoft.com/office/drawing/2014/main" id="{3D398FDE-02F3-384A-A084-FAA02EB4E391}"/>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25605" name="Rectangle 3">
            <a:extLst>
              <a:ext uri="{FF2B5EF4-FFF2-40B4-BE49-F238E27FC236}">
                <a16:creationId xmlns:a16="http://schemas.microsoft.com/office/drawing/2014/main" id="{9171B475-6569-B442-A700-C62CE85044DC}"/>
              </a:ext>
            </a:extLst>
          </p:cNvPr>
          <p:cNvSpPr>
            <a:spLocks noGrp="1" noChangeArrowheads="1"/>
          </p:cNvSpPr>
          <p:nvPr>
            <p:ph type="body" idx="1"/>
          </p:nvPr>
        </p:nvSpPr>
        <p:spPr/>
        <p:txBody>
          <a:bodyPr/>
          <a:lstStyle/>
          <a:p>
            <a:pPr eaLnBrk="1" hangingPunct="1"/>
            <a:r>
              <a:rPr lang="zh-CN" altLang="en-US" b="1">
                <a:solidFill>
                  <a:srgbClr val="0000FF"/>
                </a:solidFill>
                <a:latin typeface="Times New Roman" panose="02020603050405020304" pitchFamily="18" charset="0"/>
              </a:rPr>
              <a:t>专家系统与传统程序的比较</a:t>
            </a:r>
          </a:p>
          <a:p>
            <a:pPr eaLnBrk="1" hangingPunct="1">
              <a:buFont typeface="Wingdings" pitchFamily="2" charset="2"/>
              <a:buNone/>
            </a:pPr>
            <a:r>
              <a:rPr lang="zh-CN" altLang="en-US" sz="2500" b="1">
                <a:solidFill>
                  <a:srgbClr val="000000"/>
                </a:solidFill>
                <a:latin typeface="Times New Roman" panose="02020603050405020304" pitchFamily="18" charset="0"/>
              </a:rPr>
              <a:t>（</a:t>
            </a:r>
            <a:r>
              <a:rPr lang="en-US" altLang="zh-CN" sz="2500" b="1">
                <a:solidFill>
                  <a:srgbClr val="000000"/>
                </a:solidFill>
                <a:latin typeface="Times New Roman" panose="02020603050405020304" pitchFamily="18" charset="0"/>
              </a:rPr>
              <a:t>1</a:t>
            </a:r>
            <a:r>
              <a:rPr lang="zh-CN" altLang="en-US" sz="2500" b="1">
                <a:solidFill>
                  <a:srgbClr val="000000"/>
                </a:solidFill>
                <a:latin typeface="Times New Roman" panose="02020603050405020304" pitchFamily="18" charset="0"/>
              </a:rPr>
              <a:t>）编程思想</a:t>
            </a:r>
            <a:r>
              <a:rPr lang="zh-CN" altLang="en-US" sz="2500">
                <a:solidFill>
                  <a:srgbClr val="000000"/>
                </a:solidFill>
                <a:latin typeface="Times New Roman" panose="02020603050405020304" pitchFamily="18" charset="0"/>
              </a:rPr>
              <a:t>：</a:t>
            </a:r>
            <a:r>
              <a:rPr lang="zh-CN" altLang="en-US">
                <a:solidFill>
                  <a:srgbClr val="000000"/>
                </a:solidFill>
                <a:latin typeface="Times New Roman" panose="02020603050405020304" pitchFamily="18" charset="0"/>
              </a:rPr>
              <a:t> </a:t>
            </a:r>
            <a:r>
              <a:rPr lang="zh-CN" altLang="en-US">
                <a:latin typeface="Times New Roman" panose="02020603050405020304" pitchFamily="18" charset="0"/>
              </a:rPr>
              <a:t> </a:t>
            </a:r>
          </a:p>
        </p:txBody>
      </p:sp>
      <p:sp>
        <p:nvSpPr>
          <p:cNvPr id="25606" name="Rectangle 4">
            <a:extLst>
              <a:ext uri="{FF2B5EF4-FFF2-40B4-BE49-F238E27FC236}">
                <a16:creationId xmlns:a16="http://schemas.microsoft.com/office/drawing/2014/main" id="{43857BB7-9863-7548-BB8A-682B93FACA23}"/>
              </a:ext>
            </a:extLst>
          </p:cNvPr>
          <p:cNvSpPr>
            <a:spLocks noChangeArrowheads="1"/>
          </p:cNvSpPr>
          <p:nvPr/>
        </p:nvSpPr>
        <p:spPr bwMode="auto">
          <a:xfrm>
            <a:off x="0" y="762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7.2.2  </a:t>
            </a:r>
            <a:r>
              <a:rPr lang="zh-CN" altLang="en-US" sz="3600">
                <a:solidFill>
                  <a:schemeClr val="bg1"/>
                </a:solidFill>
                <a:latin typeface="Times New Roman" panose="02020603050405020304" pitchFamily="18" charset="0"/>
                <a:ea typeface="黑体" panose="02010609060101010101" pitchFamily="49" charset="-122"/>
              </a:rPr>
              <a:t>专家系统的特点</a:t>
            </a:r>
          </a:p>
        </p:txBody>
      </p:sp>
      <p:sp>
        <p:nvSpPr>
          <p:cNvPr id="138245" name="Text Box 5">
            <a:extLst>
              <a:ext uri="{FF2B5EF4-FFF2-40B4-BE49-F238E27FC236}">
                <a16:creationId xmlns:a16="http://schemas.microsoft.com/office/drawing/2014/main" id="{5E9F0E49-1CC7-C443-9DAA-C5C8D48A6F12}"/>
              </a:ext>
            </a:extLst>
          </p:cNvPr>
          <p:cNvSpPr txBox="1">
            <a:spLocks noChangeArrowheads="1"/>
          </p:cNvSpPr>
          <p:nvPr/>
        </p:nvSpPr>
        <p:spPr bwMode="auto">
          <a:xfrm>
            <a:off x="1676400" y="2232025"/>
            <a:ext cx="6781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buClrTx/>
              <a:buFontTx/>
              <a:buNone/>
            </a:pPr>
            <a:r>
              <a:rPr lang="zh-CN" altLang="en-US" sz="2500" b="1">
                <a:solidFill>
                  <a:srgbClr val="0000FF"/>
                </a:solidFill>
                <a:latin typeface="宋体" panose="02010600030101010101" pitchFamily="2" charset="-122"/>
              </a:rPr>
              <a:t>传统程序 </a:t>
            </a:r>
            <a:r>
              <a:rPr lang="en-US" altLang="zh-CN" sz="2500" b="1">
                <a:solidFill>
                  <a:srgbClr val="0000FF"/>
                </a:solidFill>
                <a:latin typeface="Times New Roman" panose="02020603050405020304" pitchFamily="18" charset="0"/>
                <a:cs typeface="Times New Roman" panose="02020603050405020304" pitchFamily="18" charset="0"/>
              </a:rPr>
              <a:t>= </a:t>
            </a:r>
            <a:r>
              <a:rPr lang="zh-CN" altLang="en-US" sz="2500" b="1">
                <a:solidFill>
                  <a:srgbClr val="0000FF"/>
                </a:solidFill>
                <a:latin typeface="宋体" panose="02010600030101010101" pitchFamily="2" charset="-122"/>
              </a:rPr>
              <a:t>数据结构</a:t>
            </a:r>
            <a:r>
              <a:rPr lang="en-US" altLang="zh-CN" sz="2500" b="1">
                <a:solidFill>
                  <a:srgbClr val="0000FF"/>
                </a:solidFill>
                <a:latin typeface="Times New Roman" panose="02020603050405020304" pitchFamily="18" charset="0"/>
                <a:cs typeface="Times New Roman" panose="02020603050405020304" pitchFamily="18" charset="0"/>
              </a:rPr>
              <a:t>+</a:t>
            </a:r>
            <a:r>
              <a:rPr lang="zh-CN" altLang="en-US" sz="2500" b="1">
                <a:solidFill>
                  <a:srgbClr val="0000FF"/>
                </a:solidFill>
                <a:latin typeface="宋体" panose="02010600030101010101" pitchFamily="2" charset="-122"/>
              </a:rPr>
              <a:t>算法</a:t>
            </a:r>
            <a:endParaRPr lang="zh-CN" altLang="en-US" sz="2500" b="1">
              <a:solidFill>
                <a:srgbClr val="0000FF"/>
              </a:solidFill>
              <a:latin typeface="Times New Roman" panose="02020603050405020304" pitchFamily="18" charset="0"/>
              <a:cs typeface="Times New Roman" panose="02020603050405020304" pitchFamily="18" charset="0"/>
            </a:endParaRPr>
          </a:p>
          <a:p>
            <a:pPr algn="just" eaLnBrk="1" hangingPunct="1">
              <a:lnSpc>
                <a:spcPct val="100000"/>
              </a:lnSpc>
              <a:buClrTx/>
              <a:buFontTx/>
              <a:buNone/>
            </a:pPr>
            <a:r>
              <a:rPr lang="zh-CN" altLang="en-US" sz="2500" b="1">
                <a:solidFill>
                  <a:srgbClr val="0000FF"/>
                </a:solidFill>
                <a:latin typeface="宋体" panose="02010600030101010101" pitchFamily="2" charset="-122"/>
              </a:rPr>
              <a:t>专家系统 </a:t>
            </a:r>
            <a:r>
              <a:rPr lang="en-US" altLang="zh-CN" sz="2500" b="1">
                <a:solidFill>
                  <a:srgbClr val="0000FF"/>
                </a:solidFill>
                <a:latin typeface="Times New Roman" panose="02020603050405020304" pitchFamily="18" charset="0"/>
                <a:cs typeface="Times New Roman" panose="02020603050405020304" pitchFamily="18" charset="0"/>
              </a:rPr>
              <a:t>= </a:t>
            </a:r>
            <a:r>
              <a:rPr lang="zh-CN" altLang="en-US" sz="2500" b="1">
                <a:solidFill>
                  <a:srgbClr val="0000FF"/>
                </a:solidFill>
                <a:latin typeface="宋体" panose="02010600030101010101" pitchFamily="2" charset="-122"/>
              </a:rPr>
              <a:t>知识</a:t>
            </a:r>
            <a:r>
              <a:rPr lang="en-US" altLang="zh-CN" sz="2500" b="1">
                <a:solidFill>
                  <a:srgbClr val="0000FF"/>
                </a:solidFill>
                <a:latin typeface="Times New Roman" panose="02020603050405020304" pitchFamily="18" charset="0"/>
                <a:cs typeface="Times New Roman" panose="02020603050405020304" pitchFamily="18" charset="0"/>
              </a:rPr>
              <a:t>+</a:t>
            </a:r>
            <a:r>
              <a:rPr lang="zh-CN" altLang="en-US" sz="2500" b="1">
                <a:solidFill>
                  <a:srgbClr val="0000FF"/>
                </a:solidFill>
                <a:latin typeface="宋体" panose="02010600030101010101" pitchFamily="2" charset="-122"/>
              </a:rPr>
              <a:t>推理</a:t>
            </a:r>
            <a:endParaRPr lang="zh-CN" altLang="en-US" sz="2500" b="1">
              <a:solidFill>
                <a:srgbClr val="0000FF"/>
              </a:solidFill>
              <a:latin typeface="Verdana" panose="020B0604030504040204" pitchFamily="34" charset="0"/>
            </a:endParaRPr>
          </a:p>
        </p:txBody>
      </p:sp>
      <p:sp>
        <p:nvSpPr>
          <p:cNvPr id="138246" name="Text Box 6">
            <a:extLst>
              <a:ext uri="{FF2B5EF4-FFF2-40B4-BE49-F238E27FC236}">
                <a16:creationId xmlns:a16="http://schemas.microsoft.com/office/drawing/2014/main" id="{30F3D152-5B11-5E43-A358-79DE3660E179}"/>
              </a:ext>
            </a:extLst>
          </p:cNvPr>
          <p:cNvSpPr txBox="1">
            <a:spLocks noChangeArrowheads="1"/>
          </p:cNvSpPr>
          <p:nvPr/>
        </p:nvSpPr>
        <p:spPr bwMode="auto">
          <a:xfrm>
            <a:off x="228600" y="3527425"/>
            <a:ext cx="868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buClrTx/>
              <a:buFontTx/>
              <a:buNone/>
            </a:pPr>
            <a:r>
              <a:rPr lang="zh-CN" altLang="en-US" sz="2500" b="1">
                <a:solidFill>
                  <a:srgbClr val="000000"/>
                </a:solidFill>
                <a:latin typeface="宋体" panose="02010600030101010101" pitchFamily="2" charset="-122"/>
              </a:rPr>
              <a:t>（</a:t>
            </a:r>
            <a:r>
              <a:rPr lang="en-US" altLang="zh-CN" sz="2500" b="1">
                <a:solidFill>
                  <a:srgbClr val="000000"/>
                </a:solidFill>
                <a:latin typeface="Times New Roman" panose="02020603050405020304" pitchFamily="18" charset="0"/>
                <a:cs typeface="Times New Roman" panose="02020603050405020304" pitchFamily="18" charset="0"/>
              </a:rPr>
              <a:t>2</a:t>
            </a:r>
            <a:r>
              <a:rPr lang="zh-CN" altLang="en-US" sz="2500" b="1">
                <a:solidFill>
                  <a:srgbClr val="000000"/>
                </a:solidFill>
                <a:latin typeface="宋体" panose="02010600030101010101" pitchFamily="2" charset="-122"/>
              </a:rPr>
              <a:t>）传统程序：关于问题求解的知识隐含于程序中。</a:t>
            </a:r>
          </a:p>
          <a:p>
            <a:pPr eaLnBrk="1" hangingPunct="1">
              <a:lnSpc>
                <a:spcPct val="100000"/>
              </a:lnSpc>
              <a:buClrTx/>
              <a:buFontTx/>
              <a:buNone/>
            </a:pPr>
            <a:r>
              <a:rPr lang="zh-CN" altLang="en-US" sz="2500" b="1">
                <a:solidFill>
                  <a:srgbClr val="000000"/>
                </a:solidFill>
                <a:latin typeface="宋体" panose="02010600030101010101" pitchFamily="2" charset="-122"/>
              </a:rPr>
              <a:t>     专家系统：知识单独组成知识库，与推理机分离。</a:t>
            </a:r>
            <a:r>
              <a:rPr lang="zh-CN" altLang="en-US" sz="1800">
                <a:latin typeface="Verdana" panose="020B0604030504040204" pitchFamily="34" charset="0"/>
              </a:rPr>
              <a:t> </a:t>
            </a:r>
          </a:p>
        </p:txBody>
      </p:sp>
      <p:sp>
        <p:nvSpPr>
          <p:cNvPr id="138247" name="Text Box 7">
            <a:extLst>
              <a:ext uri="{FF2B5EF4-FFF2-40B4-BE49-F238E27FC236}">
                <a16:creationId xmlns:a16="http://schemas.microsoft.com/office/drawing/2014/main" id="{AF8E460D-AFB4-6C41-9468-1FBBF61B7401}"/>
              </a:ext>
            </a:extLst>
          </p:cNvPr>
          <p:cNvSpPr txBox="1">
            <a:spLocks noChangeArrowheads="1"/>
          </p:cNvSpPr>
          <p:nvPr/>
        </p:nvSpPr>
        <p:spPr bwMode="auto">
          <a:xfrm>
            <a:off x="228600" y="4760913"/>
            <a:ext cx="76200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buClrTx/>
              <a:buFontTx/>
              <a:buNone/>
            </a:pPr>
            <a:r>
              <a:rPr lang="zh-CN" altLang="en-US" sz="2500" b="1">
                <a:solidFill>
                  <a:srgbClr val="000000"/>
                </a:solidFill>
                <a:latin typeface="宋体" panose="02010600030101010101" pitchFamily="2" charset="-122"/>
              </a:rPr>
              <a:t>（</a:t>
            </a:r>
            <a:r>
              <a:rPr lang="en-US" altLang="zh-CN" sz="2500" b="1">
                <a:solidFill>
                  <a:srgbClr val="000000"/>
                </a:solidFill>
                <a:latin typeface="Times New Roman" panose="02020603050405020304" pitchFamily="18" charset="0"/>
                <a:cs typeface="Times New Roman" panose="02020603050405020304" pitchFamily="18" charset="0"/>
              </a:rPr>
              <a:t>3</a:t>
            </a:r>
            <a:r>
              <a:rPr lang="zh-CN" altLang="en-US" sz="2500" b="1">
                <a:solidFill>
                  <a:srgbClr val="000000"/>
                </a:solidFill>
                <a:latin typeface="宋体" panose="02010600030101010101" pitchFamily="2" charset="-122"/>
              </a:rPr>
              <a:t>）处理对象</a:t>
            </a:r>
            <a:r>
              <a:rPr lang="zh-CN" altLang="en-US" sz="2500">
                <a:solidFill>
                  <a:srgbClr val="000000"/>
                </a:solidFill>
                <a:latin typeface="宋体" panose="02010600030101010101" pitchFamily="2" charset="-122"/>
              </a:rPr>
              <a:t>：</a:t>
            </a:r>
          </a:p>
          <a:p>
            <a:pPr eaLnBrk="1" hangingPunct="1">
              <a:lnSpc>
                <a:spcPct val="100000"/>
              </a:lnSpc>
              <a:buClrTx/>
              <a:buFontTx/>
              <a:buNone/>
            </a:pPr>
            <a:r>
              <a:rPr lang="zh-CN" altLang="en-US" sz="2600">
                <a:solidFill>
                  <a:srgbClr val="000000"/>
                </a:solidFill>
                <a:latin typeface="宋体" panose="02010600030101010101" pitchFamily="2" charset="-122"/>
              </a:rPr>
              <a:t>         </a:t>
            </a:r>
            <a:r>
              <a:rPr lang="zh-CN" altLang="en-US" sz="2500" b="1">
                <a:solidFill>
                  <a:srgbClr val="000000"/>
                </a:solidFill>
                <a:latin typeface="宋体" panose="02010600030101010101" pitchFamily="2" charset="-122"/>
              </a:rPr>
              <a:t>传统程序：数值计算和数据处理。</a:t>
            </a:r>
          </a:p>
          <a:p>
            <a:pPr eaLnBrk="1" hangingPunct="1">
              <a:lnSpc>
                <a:spcPct val="100000"/>
              </a:lnSpc>
              <a:buClrTx/>
              <a:buFontTx/>
              <a:buNone/>
            </a:pPr>
            <a:r>
              <a:rPr lang="zh-CN" altLang="en-US" sz="2500" b="1">
                <a:solidFill>
                  <a:srgbClr val="000000"/>
                </a:solidFill>
                <a:latin typeface="宋体" panose="02010600030101010101" pitchFamily="2" charset="-122"/>
              </a:rPr>
              <a:t>         专家系统：符号处理。</a:t>
            </a:r>
            <a:r>
              <a:rPr lang="zh-CN" altLang="en-US" sz="2500" b="1">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1+#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38246"/>
                                        </p:tgtEl>
                                        <p:attrNameLst>
                                          <p:attrName>style.visibility</p:attrName>
                                        </p:attrNameLst>
                                      </p:cBhvr>
                                      <p:to>
                                        <p:strVal val="visible"/>
                                      </p:to>
                                    </p:set>
                                    <p:animEffect transition="in" filter="slide(fromTop)">
                                      <p:cBhvr>
                                        <p:cTn id="13" dur="500"/>
                                        <p:tgtEl>
                                          <p:spTgt spid="1382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38247"/>
                                        </p:tgtEl>
                                        <p:attrNameLst>
                                          <p:attrName>style.visibility</p:attrName>
                                        </p:attrNameLst>
                                      </p:cBhvr>
                                      <p:to>
                                        <p:strVal val="visible"/>
                                      </p:to>
                                    </p:set>
                                    <p:animEffect transition="in" filter="slide(fromBottom)">
                                      <p:cBhvr>
                                        <p:cTn id="18"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P spid="138246" grpId="0" autoUpdateAnimBg="0"/>
      <p:bldP spid="13824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98486BDB-8761-2846-B1A0-A1629D9264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FF67485-8320-6742-9A1A-78A4955CF2E9}" type="slidenum">
              <a:rPr lang="ja-JP" altLang="en-US" sz="1800">
                <a:solidFill>
                  <a:srgbClr val="A50021"/>
                </a:solidFill>
                <a:ea typeface="MS PGothic" panose="020B0600070205080204" pitchFamily="34" charset="-128"/>
              </a:rPr>
              <a:pPr>
                <a:lnSpc>
                  <a:spcPct val="100000"/>
                </a:lnSpc>
                <a:spcBef>
                  <a:spcPct val="0"/>
                </a:spcBef>
                <a:buClrTx/>
                <a:buFontTx/>
                <a:buNone/>
              </a:pPr>
              <a:t>18</a:t>
            </a:fld>
            <a:endParaRPr lang="en-US" altLang="ja-JP" sz="1800">
              <a:solidFill>
                <a:srgbClr val="A50021"/>
              </a:solidFill>
              <a:ea typeface="MS PGothic" panose="020B0600070205080204" pitchFamily="34" charset="-128"/>
            </a:endParaRPr>
          </a:p>
        </p:txBody>
      </p:sp>
      <p:sp>
        <p:nvSpPr>
          <p:cNvPr id="26627" name="Rectangle 8">
            <a:extLst>
              <a:ext uri="{FF2B5EF4-FFF2-40B4-BE49-F238E27FC236}">
                <a16:creationId xmlns:a16="http://schemas.microsoft.com/office/drawing/2014/main" id="{82D64427-B21C-D840-ACF8-FB010F1F11C0}"/>
              </a:ext>
            </a:extLst>
          </p:cNvPr>
          <p:cNvSpPr>
            <a:spLocks noChangeArrowheads="1"/>
          </p:cNvSpPr>
          <p:nvPr/>
        </p:nvSpPr>
        <p:spPr bwMode="auto">
          <a:xfrm>
            <a:off x="304800" y="1676400"/>
            <a:ext cx="8610600" cy="3581400"/>
          </a:xfrm>
          <a:prstGeom prst="rect">
            <a:avLst/>
          </a:prstGeom>
          <a:gradFill rotWithShape="1">
            <a:gsLst>
              <a:gs pos="0">
                <a:srgbClr val="00FF00"/>
              </a:gs>
              <a:gs pos="100000">
                <a:schemeClr val="bg1"/>
              </a:gs>
            </a:gsLst>
            <a:path path="rect">
              <a:fillToRect l="100000" t="100000"/>
            </a:path>
          </a:gradFill>
          <a:ln w="9525">
            <a:solidFill>
              <a:srgbClr val="808080"/>
            </a:solidFill>
            <a:miter lim="800000"/>
            <a:headEnd/>
            <a:tailEnd/>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26628" name="Rectangle 2">
            <a:extLst>
              <a:ext uri="{FF2B5EF4-FFF2-40B4-BE49-F238E27FC236}">
                <a16:creationId xmlns:a16="http://schemas.microsoft.com/office/drawing/2014/main" id="{9B029BDF-D80E-D24A-9C03-B3B2EF4548AA}"/>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26629" name="Rectangle 3">
            <a:extLst>
              <a:ext uri="{FF2B5EF4-FFF2-40B4-BE49-F238E27FC236}">
                <a16:creationId xmlns:a16="http://schemas.microsoft.com/office/drawing/2014/main" id="{4068611F-B522-B24F-99F3-97EDC59AC606}"/>
              </a:ext>
            </a:extLst>
          </p:cNvPr>
          <p:cNvSpPr>
            <a:spLocks noGrp="1" noChangeArrowheads="1"/>
          </p:cNvSpPr>
          <p:nvPr>
            <p:ph type="body" idx="1"/>
          </p:nvPr>
        </p:nvSpPr>
        <p:spPr>
          <a:xfrm>
            <a:off x="250825" y="908050"/>
            <a:ext cx="8664575" cy="5400675"/>
          </a:xfrm>
        </p:spPr>
        <p:txBody>
          <a:bodyPr/>
          <a:lstStyle/>
          <a:p>
            <a:pPr eaLnBrk="1" hangingPunct="1"/>
            <a:r>
              <a:rPr lang="zh-CN" altLang="en-US" b="1">
                <a:solidFill>
                  <a:srgbClr val="000000"/>
                </a:solidFill>
                <a:latin typeface="Times New Roman" panose="02020603050405020304" pitchFamily="18" charset="0"/>
              </a:rPr>
              <a:t>专家系统与传统程序的比较</a:t>
            </a:r>
          </a:p>
          <a:p>
            <a:pPr eaLnBrk="1" hangingPunct="1">
              <a:spcBef>
                <a:spcPct val="90000"/>
              </a:spcBef>
              <a:buFont typeface="Wingdings" pitchFamily="2" charset="2"/>
              <a:buNone/>
            </a:pPr>
            <a:r>
              <a:rPr lang="zh-CN" altLang="en-US" sz="2500" b="1">
                <a:solidFill>
                  <a:srgbClr val="000000"/>
                </a:solidFill>
                <a:latin typeface="Times New Roman" panose="02020603050405020304" pitchFamily="18" charset="0"/>
              </a:rPr>
              <a:t>（</a:t>
            </a:r>
            <a:r>
              <a:rPr lang="en-US" altLang="zh-CN" sz="2500" b="1">
                <a:solidFill>
                  <a:srgbClr val="000000"/>
                </a:solidFill>
                <a:latin typeface="Times New Roman" panose="02020603050405020304" pitchFamily="18" charset="0"/>
              </a:rPr>
              <a:t>4</a:t>
            </a:r>
            <a:r>
              <a:rPr lang="zh-CN" altLang="en-US" sz="2500" b="1">
                <a:solidFill>
                  <a:srgbClr val="000000"/>
                </a:solidFill>
                <a:latin typeface="Times New Roman" panose="02020603050405020304" pitchFamily="18" charset="0"/>
              </a:rPr>
              <a:t>）传统程序：不具有解释功能。</a:t>
            </a:r>
          </a:p>
          <a:p>
            <a:pPr eaLnBrk="1" hangingPunct="1">
              <a:buFont typeface="Wingdings" pitchFamily="2" charset="2"/>
              <a:buNone/>
            </a:pPr>
            <a:r>
              <a:rPr lang="zh-CN" altLang="en-US" sz="2500" b="1">
                <a:solidFill>
                  <a:srgbClr val="000000"/>
                </a:solidFill>
                <a:latin typeface="Times New Roman" panose="02020603050405020304" pitchFamily="18" charset="0"/>
              </a:rPr>
              <a:t>         专家系统：具有解释功能。</a:t>
            </a:r>
          </a:p>
        </p:txBody>
      </p:sp>
      <p:sp>
        <p:nvSpPr>
          <p:cNvPr id="26630" name="Rectangle 4">
            <a:extLst>
              <a:ext uri="{FF2B5EF4-FFF2-40B4-BE49-F238E27FC236}">
                <a16:creationId xmlns:a16="http://schemas.microsoft.com/office/drawing/2014/main" id="{78AD3EAD-522F-C844-85AC-070767BF3DF9}"/>
              </a:ext>
            </a:extLst>
          </p:cNvPr>
          <p:cNvSpPr>
            <a:spLocks noChangeArrowheads="1"/>
          </p:cNvSpPr>
          <p:nvPr/>
        </p:nvSpPr>
        <p:spPr bwMode="auto">
          <a:xfrm>
            <a:off x="0" y="76200"/>
            <a:ext cx="9144000" cy="765175"/>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7.2.2  </a:t>
            </a:r>
            <a:r>
              <a:rPr lang="zh-CN" altLang="en-US" sz="3600">
                <a:solidFill>
                  <a:schemeClr val="bg1"/>
                </a:solidFill>
                <a:latin typeface="Times New Roman" panose="02020603050405020304" pitchFamily="18" charset="0"/>
                <a:ea typeface="黑体" panose="02010609060101010101" pitchFamily="49" charset="-122"/>
              </a:rPr>
              <a:t>专家系统的特点</a:t>
            </a:r>
          </a:p>
        </p:txBody>
      </p:sp>
      <p:sp>
        <p:nvSpPr>
          <p:cNvPr id="139270" name="Text Box 6">
            <a:extLst>
              <a:ext uri="{FF2B5EF4-FFF2-40B4-BE49-F238E27FC236}">
                <a16:creationId xmlns:a16="http://schemas.microsoft.com/office/drawing/2014/main" id="{BEC9C476-3C26-2544-A5A6-1DA586BCC315}"/>
              </a:ext>
            </a:extLst>
          </p:cNvPr>
          <p:cNvSpPr txBox="1">
            <a:spLocks noChangeArrowheads="1"/>
          </p:cNvSpPr>
          <p:nvPr/>
        </p:nvSpPr>
        <p:spPr bwMode="auto">
          <a:xfrm>
            <a:off x="228600" y="3222625"/>
            <a:ext cx="9144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500" b="1">
                <a:solidFill>
                  <a:srgbClr val="000000"/>
                </a:solidFill>
                <a:latin typeface="宋体" panose="02010600030101010101" pitchFamily="2" charset="-122"/>
              </a:rPr>
              <a:t>（</a:t>
            </a:r>
            <a:r>
              <a:rPr lang="en-US" altLang="zh-CN" sz="2500" b="1">
                <a:solidFill>
                  <a:srgbClr val="000000"/>
                </a:solidFill>
                <a:latin typeface="Times New Roman" panose="02020603050405020304" pitchFamily="18" charset="0"/>
                <a:cs typeface="Times New Roman" panose="02020603050405020304" pitchFamily="18" charset="0"/>
              </a:rPr>
              <a:t>5</a:t>
            </a:r>
            <a:r>
              <a:rPr lang="zh-CN" altLang="en-US" sz="2500" b="1">
                <a:solidFill>
                  <a:srgbClr val="000000"/>
                </a:solidFill>
                <a:latin typeface="宋体" panose="02010600030101010101" pitchFamily="2" charset="-122"/>
              </a:rPr>
              <a:t>）传统程序：产生正确的答案。</a:t>
            </a:r>
          </a:p>
          <a:p>
            <a:pPr eaLnBrk="1" hangingPunct="1">
              <a:lnSpc>
                <a:spcPct val="100000"/>
              </a:lnSpc>
              <a:spcBef>
                <a:spcPct val="50000"/>
              </a:spcBef>
              <a:buClrTx/>
              <a:buFontTx/>
              <a:buNone/>
            </a:pPr>
            <a:r>
              <a:rPr lang="zh-CN" altLang="en-US" sz="2500" b="1">
                <a:solidFill>
                  <a:srgbClr val="000000"/>
                </a:solidFill>
                <a:latin typeface="宋体" panose="02010600030101010101" pitchFamily="2" charset="-122"/>
              </a:rPr>
              <a:t>     专家系统：通常产生正确的答案，有时产生错误的答案。 </a:t>
            </a:r>
          </a:p>
        </p:txBody>
      </p:sp>
      <p:sp>
        <p:nvSpPr>
          <p:cNvPr id="139271" name="Text Box 7">
            <a:extLst>
              <a:ext uri="{FF2B5EF4-FFF2-40B4-BE49-F238E27FC236}">
                <a16:creationId xmlns:a16="http://schemas.microsoft.com/office/drawing/2014/main" id="{8BC66D70-ADCE-AE47-87F4-B78759FA95A1}"/>
              </a:ext>
            </a:extLst>
          </p:cNvPr>
          <p:cNvSpPr txBox="1">
            <a:spLocks noChangeArrowheads="1"/>
          </p:cNvSpPr>
          <p:nvPr/>
        </p:nvSpPr>
        <p:spPr bwMode="auto">
          <a:xfrm>
            <a:off x="228600" y="4556125"/>
            <a:ext cx="7620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500" b="1">
                <a:solidFill>
                  <a:srgbClr val="000000"/>
                </a:solidFill>
                <a:latin typeface="宋体" panose="02010600030101010101" pitchFamily="2" charset="-122"/>
              </a:rPr>
              <a:t>（</a:t>
            </a:r>
            <a:r>
              <a:rPr lang="en-US" altLang="zh-CN" sz="2500" b="1">
                <a:solidFill>
                  <a:srgbClr val="000000"/>
                </a:solidFill>
                <a:latin typeface="Times New Roman" panose="02020603050405020304" pitchFamily="18" charset="0"/>
                <a:cs typeface="Times New Roman" panose="02020603050405020304" pitchFamily="18" charset="0"/>
              </a:rPr>
              <a:t>6</a:t>
            </a:r>
            <a:r>
              <a:rPr lang="zh-CN" altLang="en-US" sz="2500" b="1">
                <a:solidFill>
                  <a:srgbClr val="000000"/>
                </a:solidFill>
                <a:latin typeface="宋体" panose="02010600030101010101" pitchFamily="2" charset="-122"/>
              </a:rPr>
              <a:t>）系统的体系结构不同。</a:t>
            </a:r>
            <a:endParaRPr lang="zh-CN" altLang="en-US" sz="250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slide(fromTop)">
                                      <p:cBhvr>
                                        <p:cTn id="7" dur="500"/>
                                        <p:tgtEl>
                                          <p:spTgt spid="139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slide(fromBottom)">
                                      <p:cBhvr>
                                        <p:cTn id="12"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autoUpdateAnimBg="0"/>
      <p:bldP spid="13927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B5FBD14F-AA6B-6543-99DF-4AD6F0B6D6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E5DED15-D8FB-7A43-88B8-864F5EA746CF}" type="slidenum">
              <a:rPr lang="ja-JP" altLang="en-US" sz="1800">
                <a:solidFill>
                  <a:srgbClr val="A50021"/>
                </a:solidFill>
                <a:ea typeface="MS PGothic" panose="020B0600070205080204" pitchFamily="34" charset="-128"/>
              </a:rPr>
              <a:pPr>
                <a:lnSpc>
                  <a:spcPct val="100000"/>
                </a:lnSpc>
                <a:spcBef>
                  <a:spcPct val="0"/>
                </a:spcBef>
                <a:buClrTx/>
                <a:buFontTx/>
                <a:buNone/>
              </a:pPr>
              <a:t>19</a:t>
            </a:fld>
            <a:endParaRPr lang="en-US" altLang="ja-JP" sz="1800">
              <a:solidFill>
                <a:srgbClr val="A50021"/>
              </a:solidFill>
              <a:ea typeface="MS PGothic" panose="020B0600070205080204" pitchFamily="34" charset="-128"/>
            </a:endParaRPr>
          </a:p>
        </p:txBody>
      </p:sp>
      <p:sp>
        <p:nvSpPr>
          <p:cNvPr id="27651" name="Rectangle 2">
            <a:extLst>
              <a:ext uri="{FF2B5EF4-FFF2-40B4-BE49-F238E27FC236}">
                <a16:creationId xmlns:a16="http://schemas.microsoft.com/office/drawing/2014/main" id="{7D2A2D13-C453-3545-A303-2AE75B0F347C}"/>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27652" name="Rectangle 3">
            <a:extLst>
              <a:ext uri="{FF2B5EF4-FFF2-40B4-BE49-F238E27FC236}">
                <a16:creationId xmlns:a16="http://schemas.microsoft.com/office/drawing/2014/main" id="{495FB874-301A-E44E-8483-6B1F498B5A80}"/>
              </a:ext>
            </a:extLst>
          </p:cNvPr>
          <p:cNvSpPr>
            <a:spLocks noGrp="1" noChangeArrowheads="1"/>
          </p:cNvSpPr>
          <p:nvPr>
            <p:ph type="body" idx="1"/>
          </p:nvPr>
        </p:nvSpPr>
        <p:spPr>
          <a:xfrm>
            <a:off x="533400" y="1076325"/>
            <a:ext cx="8359775" cy="5400675"/>
          </a:xfrm>
        </p:spPr>
        <p:txBody>
          <a:bodyPr/>
          <a:lstStyle/>
          <a:p>
            <a:pPr eaLnBrk="1" hangingPunct="1">
              <a:buSzPct val="60000"/>
              <a:buFont typeface="Wingdings" pitchFamily="2" charset="2"/>
              <a:buBlip>
                <a:blip r:embed="rId2"/>
              </a:buBlip>
            </a:pPr>
            <a:r>
              <a:rPr lang="en-US" altLang="zh-CN" b="1">
                <a:latin typeface="Times New Roman" panose="02020603050405020304" pitchFamily="18" charset="0"/>
              </a:rPr>
              <a:t>7.2.1 </a:t>
            </a:r>
            <a:r>
              <a:rPr lang="zh-CN" altLang="en-US" b="1">
                <a:latin typeface="Times New Roman" panose="02020603050405020304" pitchFamily="18" charset="0"/>
              </a:rPr>
              <a:t>专家系统的定义</a:t>
            </a:r>
          </a:p>
          <a:p>
            <a:pPr eaLnBrk="1" hangingPunct="1">
              <a:buSzPct val="60000"/>
              <a:buFont typeface="Wingdings" pitchFamily="2" charset="2"/>
              <a:buBlip>
                <a:blip r:embed="rId2"/>
              </a:buBlip>
            </a:pPr>
            <a:r>
              <a:rPr lang="en-US" altLang="zh-CN" b="1">
                <a:latin typeface="Times New Roman" panose="02020603050405020304" pitchFamily="18" charset="0"/>
              </a:rPr>
              <a:t>7.2.2 </a:t>
            </a:r>
            <a:r>
              <a:rPr lang="zh-CN" altLang="en-US" b="1">
                <a:latin typeface="Times New Roman" panose="02020603050405020304" pitchFamily="18" charset="0"/>
              </a:rPr>
              <a:t>专家系统的特点</a:t>
            </a:r>
          </a:p>
          <a:p>
            <a:pPr eaLnBrk="1" hangingPunct="1">
              <a:buSzPct val="60000"/>
              <a:buFont typeface="Wingdings" pitchFamily="2" charset="2"/>
              <a:buBlip>
                <a:blip r:embed="rId2"/>
              </a:buBlip>
            </a:pPr>
            <a:r>
              <a:rPr lang="en-US" altLang="zh-CN" b="1">
                <a:solidFill>
                  <a:srgbClr val="0000FF"/>
                </a:solidFill>
                <a:latin typeface="Times New Roman" panose="02020603050405020304" pitchFamily="18" charset="0"/>
              </a:rPr>
              <a:t>7.2.3 </a:t>
            </a:r>
            <a:r>
              <a:rPr lang="zh-CN" altLang="en-US" b="1">
                <a:solidFill>
                  <a:srgbClr val="0000FF"/>
                </a:solidFill>
                <a:latin typeface="Times New Roman" panose="02020603050405020304" pitchFamily="18" charset="0"/>
              </a:rPr>
              <a:t>专家系统的类型</a:t>
            </a:r>
          </a:p>
          <a:p>
            <a:pPr eaLnBrk="1" hangingPunct="1">
              <a:buSzPct val="60000"/>
              <a:buFont typeface="Wingdings" pitchFamily="2" charset="2"/>
              <a:buBlip>
                <a:blip r:embed="rId2"/>
              </a:buBlip>
            </a:pPr>
            <a:r>
              <a:rPr lang="en-US" altLang="zh-CN" b="1">
                <a:latin typeface="Times New Roman" panose="02020603050405020304" pitchFamily="18" charset="0"/>
              </a:rPr>
              <a:t>7.2.4 </a:t>
            </a:r>
            <a:r>
              <a:rPr lang="zh-CN" altLang="en-US" b="1">
                <a:latin typeface="Times New Roman" panose="02020603050405020304" pitchFamily="18" charset="0"/>
              </a:rPr>
              <a:t>专家系统的应用</a:t>
            </a:r>
          </a:p>
        </p:txBody>
      </p:sp>
      <p:sp>
        <p:nvSpPr>
          <p:cNvPr id="27653" name="Rectangle 4">
            <a:extLst>
              <a:ext uri="{FF2B5EF4-FFF2-40B4-BE49-F238E27FC236}">
                <a16:creationId xmlns:a16="http://schemas.microsoft.com/office/drawing/2014/main" id="{CCC0CFEB-251D-E14B-9DC9-EB06E2AAAC3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  </a:t>
            </a:r>
            <a:r>
              <a:rPr lang="zh-CN" altLang="en-US" sz="3600">
                <a:solidFill>
                  <a:schemeClr val="bg1"/>
                </a:solidFill>
                <a:latin typeface="Times New Roman" panose="02020603050405020304" pitchFamily="18" charset="0"/>
                <a:ea typeface="黑体" panose="02010609060101010101" pitchFamily="49" charset="-122"/>
              </a:rPr>
              <a:t>专家系统的概念</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a:extLst>
              <a:ext uri="{FF2B5EF4-FFF2-40B4-BE49-F238E27FC236}">
                <a16:creationId xmlns:a16="http://schemas.microsoft.com/office/drawing/2014/main" id="{BD1F08A8-0B3E-2649-A013-C826107559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86870E3-4039-1B4F-946F-AD5F07C77D30}" type="slidenum">
              <a:rPr lang="ja-JP" altLang="en-US" sz="1800">
                <a:solidFill>
                  <a:srgbClr val="A50021"/>
                </a:solidFill>
                <a:ea typeface="MS PGothic" panose="020B0600070205080204" pitchFamily="34" charset="-128"/>
              </a:rPr>
              <a:pPr>
                <a:lnSpc>
                  <a:spcPct val="100000"/>
                </a:lnSpc>
                <a:spcBef>
                  <a:spcPct val="0"/>
                </a:spcBef>
                <a:buClrTx/>
                <a:buFontTx/>
                <a:buNone/>
              </a:pPr>
              <a:t>2</a:t>
            </a:fld>
            <a:endParaRPr lang="en-US" altLang="ja-JP" sz="1800">
              <a:solidFill>
                <a:srgbClr val="A50021"/>
              </a:solidFill>
              <a:ea typeface="MS PGothic" panose="020B0600070205080204" pitchFamily="34" charset="-128"/>
            </a:endParaRPr>
          </a:p>
        </p:txBody>
      </p:sp>
      <p:sp>
        <p:nvSpPr>
          <p:cNvPr id="5123" name="Rectangle 4">
            <a:extLst>
              <a:ext uri="{FF2B5EF4-FFF2-40B4-BE49-F238E27FC236}">
                <a16:creationId xmlns:a16="http://schemas.microsoft.com/office/drawing/2014/main" id="{B63B502E-0568-D940-A429-80C0B0A9BB3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7</a:t>
            </a:r>
            <a:r>
              <a:rPr lang="zh-CN" altLang="en-US" sz="3600">
                <a:solidFill>
                  <a:schemeClr val="bg1"/>
                </a:solidFill>
                <a:latin typeface="Times New Roman" panose="02020603050405020304" pitchFamily="18" charset="0"/>
                <a:ea typeface="黑体" panose="02010609060101010101" pitchFamily="49" charset="-122"/>
              </a:rPr>
              <a:t>章  专家系统与机器学习</a:t>
            </a:r>
          </a:p>
        </p:txBody>
      </p:sp>
      <p:sp>
        <p:nvSpPr>
          <p:cNvPr id="258053" name="Rectangle 5">
            <a:extLst>
              <a:ext uri="{FF2B5EF4-FFF2-40B4-BE49-F238E27FC236}">
                <a16:creationId xmlns:a16="http://schemas.microsoft.com/office/drawing/2014/main" id="{70B5A090-D5CF-7243-A9C2-6D2BC55A551E}"/>
              </a:ext>
            </a:extLst>
          </p:cNvPr>
          <p:cNvSpPr>
            <a:spLocks noChangeArrowheads="1"/>
          </p:cNvSpPr>
          <p:nvPr/>
        </p:nvSpPr>
        <p:spPr bwMode="auto">
          <a:xfrm>
            <a:off x="228600" y="1000125"/>
            <a:ext cx="85121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b="1"/>
              <a:t>专家系统已经应用到数学、物理、化学、医学、地质、气象、农业、法律、教育、交通运输、机械、艺术、以及计算机科学本身，甚至渗透到政治、经济、军事等重大决策部门，产生了巨大的社会效益和经济效益，成为人工智能的重要分支。</a:t>
            </a:r>
          </a:p>
          <a:p>
            <a:pPr eaLnBrk="1" hangingPunct="1"/>
            <a:r>
              <a:rPr lang="zh-CN" altLang="en-US" b="1"/>
              <a:t>下面首先介绍专家系统的基本概念、工作原理、机器学习的基本概念和方法，以及知识发现和数据挖掘的基本概念和方法、建立专家系统的方法以及几个著名的专家系统实例。这几个专家系统已经成为当前开发专家系统的骨架系统，具有很广泛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8053">
                                            <p:txEl>
                                              <p:pRg st="0" end="0"/>
                                            </p:txEl>
                                          </p:spTgt>
                                        </p:tgtEl>
                                        <p:attrNameLst>
                                          <p:attrName>style.visibility</p:attrName>
                                        </p:attrNameLst>
                                      </p:cBhvr>
                                      <p:to>
                                        <p:strVal val="visible"/>
                                      </p:to>
                                    </p:set>
                                    <p:anim calcmode="lin" valueType="num">
                                      <p:cBhvr additive="base">
                                        <p:cTn id="7" dur="500" fill="hold"/>
                                        <p:tgtEl>
                                          <p:spTgt spid="2580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805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58053">
                                            <p:txEl>
                                              <p:pRg st="1" end="1"/>
                                            </p:txEl>
                                          </p:spTgt>
                                        </p:tgtEl>
                                        <p:attrNameLst>
                                          <p:attrName>style.visibility</p:attrName>
                                        </p:attrNameLst>
                                      </p:cBhvr>
                                      <p:to>
                                        <p:strVal val="visible"/>
                                      </p:to>
                                    </p:set>
                                    <p:anim calcmode="lin" valueType="num">
                                      <p:cBhvr additive="base">
                                        <p:cTn id="12" dur="500" fill="hold"/>
                                        <p:tgtEl>
                                          <p:spTgt spid="25805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5805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116052D1-0709-E34F-BFB2-5FF26D8E48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FE228F0-4FE1-F740-A88A-9DEAB5F38877}" type="slidenum">
              <a:rPr lang="ja-JP" altLang="en-US" sz="1800">
                <a:solidFill>
                  <a:srgbClr val="A50021"/>
                </a:solidFill>
                <a:ea typeface="MS PGothic" panose="020B0600070205080204" pitchFamily="34" charset="-128"/>
              </a:rPr>
              <a:pPr>
                <a:lnSpc>
                  <a:spcPct val="100000"/>
                </a:lnSpc>
                <a:spcBef>
                  <a:spcPct val="0"/>
                </a:spcBef>
                <a:buClrTx/>
                <a:buFontTx/>
                <a:buNone/>
              </a:pPr>
              <a:t>20</a:t>
            </a:fld>
            <a:endParaRPr lang="en-US" altLang="ja-JP" sz="1800">
              <a:solidFill>
                <a:srgbClr val="A50021"/>
              </a:solidFill>
              <a:ea typeface="MS PGothic" panose="020B0600070205080204" pitchFamily="34" charset="-128"/>
            </a:endParaRPr>
          </a:p>
        </p:txBody>
      </p:sp>
      <p:sp>
        <p:nvSpPr>
          <p:cNvPr id="28675" name="Rectangle 4">
            <a:extLst>
              <a:ext uri="{FF2B5EF4-FFF2-40B4-BE49-F238E27FC236}">
                <a16:creationId xmlns:a16="http://schemas.microsoft.com/office/drawing/2014/main" id="{7BCDF590-EBFE-3C49-87C9-CCC28B8B439E}"/>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7.2.3  </a:t>
            </a:r>
            <a:r>
              <a:rPr lang="zh-CN" altLang="en-US" sz="3600" b="0">
                <a:latin typeface="Times New Roman" panose="02020603050405020304" pitchFamily="18" charset="0"/>
                <a:ea typeface="黑体" panose="02010609060101010101" pitchFamily="49" charset="-122"/>
              </a:rPr>
              <a:t>专家系统的类型</a:t>
            </a:r>
          </a:p>
        </p:txBody>
      </p:sp>
      <p:pic>
        <p:nvPicPr>
          <p:cNvPr id="87049" name="Picture 9">
            <a:extLst>
              <a:ext uri="{FF2B5EF4-FFF2-40B4-BE49-F238E27FC236}">
                <a16:creationId xmlns:a16="http://schemas.microsoft.com/office/drawing/2014/main" id="{8A44722A-0C9E-6949-A1E7-A5BBB1379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7049"/>
                                        </p:tgtEl>
                                        <p:attrNameLst>
                                          <p:attrName>style.visibility</p:attrName>
                                        </p:attrNameLst>
                                      </p:cBhvr>
                                      <p:to>
                                        <p:strVal val="visible"/>
                                      </p:to>
                                    </p:set>
                                    <p:anim calcmode="lin" valueType="num">
                                      <p:cBhvr>
                                        <p:cTn id="7" dur="500" fill="hold"/>
                                        <p:tgtEl>
                                          <p:spTgt spid="87049"/>
                                        </p:tgtEl>
                                        <p:attrNameLst>
                                          <p:attrName>ppt_w</p:attrName>
                                        </p:attrNameLst>
                                      </p:cBhvr>
                                      <p:tavLst>
                                        <p:tav tm="0">
                                          <p:val>
                                            <p:fltVal val="0"/>
                                          </p:val>
                                        </p:tav>
                                        <p:tav tm="100000">
                                          <p:val>
                                            <p:strVal val="#ppt_w"/>
                                          </p:val>
                                        </p:tav>
                                      </p:tavLst>
                                    </p:anim>
                                    <p:anim calcmode="lin" valueType="num">
                                      <p:cBhvr>
                                        <p:cTn id="8" dur="500" fill="hold"/>
                                        <p:tgtEl>
                                          <p:spTgt spid="87049"/>
                                        </p:tgtEl>
                                        <p:attrNameLst>
                                          <p:attrName>ppt_h</p:attrName>
                                        </p:attrNameLst>
                                      </p:cBhvr>
                                      <p:tavLst>
                                        <p:tav tm="0">
                                          <p:val>
                                            <p:fltVal val="0"/>
                                          </p:val>
                                        </p:tav>
                                        <p:tav tm="100000">
                                          <p:val>
                                            <p:strVal val="#ppt_h"/>
                                          </p:val>
                                        </p:tav>
                                      </p:tavLst>
                                    </p:anim>
                                    <p:animEffect transition="in" filter="fade">
                                      <p:cBhvr>
                                        <p:cTn id="9"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F529CBA1-A1B1-C84B-9EBF-187C20FC5D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5F35BC6-99BA-0A44-A7D8-0015A6882774}" type="slidenum">
              <a:rPr lang="ja-JP" altLang="en-US" sz="1800">
                <a:solidFill>
                  <a:srgbClr val="A50021"/>
                </a:solidFill>
                <a:ea typeface="MS PGothic" panose="020B0600070205080204" pitchFamily="34" charset="-128"/>
              </a:rPr>
              <a:pPr>
                <a:lnSpc>
                  <a:spcPct val="100000"/>
                </a:lnSpc>
                <a:spcBef>
                  <a:spcPct val="0"/>
                </a:spcBef>
                <a:buClrTx/>
                <a:buFontTx/>
                <a:buNone/>
              </a:pPr>
              <a:t>21</a:t>
            </a:fld>
            <a:endParaRPr lang="en-US" altLang="ja-JP" sz="1800">
              <a:solidFill>
                <a:srgbClr val="A50021"/>
              </a:solidFill>
              <a:ea typeface="MS PGothic" panose="020B0600070205080204" pitchFamily="34" charset="-128"/>
            </a:endParaRPr>
          </a:p>
        </p:txBody>
      </p:sp>
      <p:sp>
        <p:nvSpPr>
          <p:cNvPr id="29699" name="Rectangle 2">
            <a:extLst>
              <a:ext uri="{FF2B5EF4-FFF2-40B4-BE49-F238E27FC236}">
                <a16:creationId xmlns:a16="http://schemas.microsoft.com/office/drawing/2014/main" id="{E49A6CF5-E695-054F-8784-A52E86E442FD}"/>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29700" name="Rectangle 3">
            <a:extLst>
              <a:ext uri="{FF2B5EF4-FFF2-40B4-BE49-F238E27FC236}">
                <a16:creationId xmlns:a16="http://schemas.microsoft.com/office/drawing/2014/main" id="{0451BC2A-8766-6B4C-AD4B-4E19CEC56571}"/>
              </a:ext>
            </a:extLst>
          </p:cNvPr>
          <p:cNvSpPr>
            <a:spLocks noGrp="1" noChangeArrowheads="1"/>
          </p:cNvSpPr>
          <p:nvPr>
            <p:ph type="body" idx="1"/>
          </p:nvPr>
        </p:nvSpPr>
        <p:spPr>
          <a:xfrm>
            <a:off x="501650" y="1066800"/>
            <a:ext cx="8642350" cy="5400675"/>
          </a:xfrm>
        </p:spPr>
        <p:txBody>
          <a:bodyPr/>
          <a:lstStyle/>
          <a:p>
            <a:pPr eaLnBrk="1" hangingPunct="1">
              <a:buSzPct val="60000"/>
              <a:buFont typeface="Wingdings" pitchFamily="2" charset="2"/>
              <a:buBlip>
                <a:blip r:embed="rId2"/>
              </a:buBlip>
            </a:pPr>
            <a:r>
              <a:rPr lang="en-US" altLang="zh-CN" b="1">
                <a:latin typeface="Times New Roman" panose="02020603050405020304" pitchFamily="18" charset="0"/>
              </a:rPr>
              <a:t>7.2.1 </a:t>
            </a:r>
            <a:r>
              <a:rPr lang="zh-CN" altLang="en-US" b="1">
                <a:latin typeface="Times New Roman" panose="02020603050405020304" pitchFamily="18" charset="0"/>
              </a:rPr>
              <a:t>专家系统的定义</a:t>
            </a:r>
          </a:p>
          <a:p>
            <a:pPr eaLnBrk="1" hangingPunct="1">
              <a:buSzPct val="60000"/>
              <a:buFont typeface="Wingdings" pitchFamily="2" charset="2"/>
              <a:buBlip>
                <a:blip r:embed="rId2"/>
              </a:buBlip>
            </a:pPr>
            <a:r>
              <a:rPr lang="en-US" altLang="zh-CN" b="1">
                <a:latin typeface="Times New Roman" panose="02020603050405020304" pitchFamily="18" charset="0"/>
              </a:rPr>
              <a:t>7.2.2 </a:t>
            </a:r>
            <a:r>
              <a:rPr lang="zh-CN" altLang="en-US" b="1">
                <a:latin typeface="Times New Roman" panose="02020603050405020304" pitchFamily="18" charset="0"/>
              </a:rPr>
              <a:t>专家系统的特点</a:t>
            </a:r>
          </a:p>
          <a:p>
            <a:pPr eaLnBrk="1" hangingPunct="1">
              <a:buSzPct val="60000"/>
              <a:buFont typeface="Wingdings" pitchFamily="2" charset="2"/>
              <a:buBlip>
                <a:blip r:embed="rId2"/>
              </a:buBlip>
            </a:pPr>
            <a:r>
              <a:rPr lang="en-US" altLang="zh-CN" b="1">
                <a:latin typeface="Times New Roman" panose="02020603050405020304" pitchFamily="18" charset="0"/>
              </a:rPr>
              <a:t>7.2.3 </a:t>
            </a:r>
            <a:r>
              <a:rPr lang="zh-CN" altLang="en-US" b="1">
                <a:latin typeface="Times New Roman" panose="02020603050405020304" pitchFamily="18" charset="0"/>
              </a:rPr>
              <a:t>专家系统的类型</a:t>
            </a:r>
          </a:p>
          <a:p>
            <a:pPr eaLnBrk="1" hangingPunct="1">
              <a:buSzPct val="60000"/>
              <a:buFont typeface="Wingdings" pitchFamily="2" charset="2"/>
              <a:buBlip>
                <a:blip r:embed="rId2"/>
              </a:buBlip>
            </a:pPr>
            <a:r>
              <a:rPr lang="en-US" altLang="zh-CN" b="1">
                <a:solidFill>
                  <a:srgbClr val="0000FF"/>
                </a:solidFill>
                <a:latin typeface="Times New Roman" panose="02020603050405020304" pitchFamily="18" charset="0"/>
              </a:rPr>
              <a:t>7.2.4 </a:t>
            </a:r>
            <a:r>
              <a:rPr lang="zh-CN" altLang="en-US" b="1">
                <a:solidFill>
                  <a:srgbClr val="0000FF"/>
                </a:solidFill>
                <a:latin typeface="Times New Roman" panose="02020603050405020304" pitchFamily="18" charset="0"/>
              </a:rPr>
              <a:t>专家系统的应用</a:t>
            </a:r>
          </a:p>
        </p:txBody>
      </p:sp>
      <p:sp>
        <p:nvSpPr>
          <p:cNvPr id="29701" name="Rectangle 4">
            <a:extLst>
              <a:ext uri="{FF2B5EF4-FFF2-40B4-BE49-F238E27FC236}">
                <a16:creationId xmlns:a16="http://schemas.microsoft.com/office/drawing/2014/main" id="{BB9ED8B2-DAEB-6943-A213-82B054F4B7A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7.2  </a:t>
            </a:r>
            <a:r>
              <a:rPr lang="zh-CN" altLang="en-US" sz="3600">
                <a:solidFill>
                  <a:schemeClr val="bg1"/>
                </a:solidFill>
                <a:latin typeface="Times New Roman" panose="02020603050405020304" pitchFamily="18" charset="0"/>
                <a:ea typeface="黑体" panose="02010609060101010101" pitchFamily="49" charset="-122"/>
              </a:rPr>
              <a:t>专家系统的概念</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0C03D73B-EEF1-C746-A0C2-340DEE2D1D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36334D6-2DA3-E84D-A377-173FF68FC00D}" type="slidenum">
              <a:rPr lang="ja-JP" altLang="en-US" sz="1800">
                <a:solidFill>
                  <a:srgbClr val="A50021"/>
                </a:solidFill>
                <a:ea typeface="MS PGothic" panose="020B0600070205080204" pitchFamily="34" charset="-128"/>
              </a:rPr>
              <a:pPr>
                <a:lnSpc>
                  <a:spcPct val="100000"/>
                </a:lnSpc>
                <a:spcBef>
                  <a:spcPct val="0"/>
                </a:spcBef>
                <a:buClrTx/>
                <a:buFontTx/>
                <a:buNone/>
              </a:pPr>
              <a:t>22</a:t>
            </a:fld>
            <a:endParaRPr lang="en-US" altLang="ja-JP" sz="1800">
              <a:solidFill>
                <a:srgbClr val="A50021"/>
              </a:solidFill>
              <a:ea typeface="MS PGothic" panose="020B0600070205080204" pitchFamily="34" charset="-128"/>
            </a:endParaRPr>
          </a:p>
        </p:txBody>
      </p:sp>
      <p:sp>
        <p:nvSpPr>
          <p:cNvPr id="30723" name="Rectangle 4">
            <a:extLst>
              <a:ext uri="{FF2B5EF4-FFF2-40B4-BE49-F238E27FC236}">
                <a16:creationId xmlns:a16="http://schemas.microsoft.com/office/drawing/2014/main" id="{79A74849-C8B0-9841-9888-EDCB87A11318}"/>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7.2.4  </a:t>
            </a:r>
            <a:r>
              <a:rPr lang="zh-CN" altLang="en-US" sz="3600" b="0">
                <a:latin typeface="Times New Roman" panose="02020603050405020304" pitchFamily="18" charset="0"/>
                <a:ea typeface="黑体" panose="02010609060101010101" pitchFamily="49" charset="-122"/>
              </a:rPr>
              <a:t>专家系统的应用</a:t>
            </a:r>
          </a:p>
        </p:txBody>
      </p:sp>
      <p:pic>
        <p:nvPicPr>
          <p:cNvPr id="93212" name="Picture 28">
            <a:extLst>
              <a:ext uri="{FF2B5EF4-FFF2-40B4-BE49-F238E27FC236}">
                <a16:creationId xmlns:a16="http://schemas.microsoft.com/office/drawing/2014/main" id="{B50D54B5-F2BC-1149-B3B2-F8DF487C3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991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93212"/>
                                        </p:tgtEl>
                                        <p:attrNameLst>
                                          <p:attrName>style.visibility</p:attrName>
                                        </p:attrNameLst>
                                      </p:cBhvr>
                                      <p:to>
                                        <p:strVal val="visible"/>
                                      </p:to>
                                    </p:set>
                                    <p:animEffect transition="in" filter="fade">
                                      <p:cBhvr>
                                        <p:cTn id="7" dur="800" decel="100000"/>
                                        <p:tgtEl>
                                          <p:spTgt spid="93212"/>
                                        </p:tgtEl>
                                      </p:cBhvr>
                                    </p:animEffect>
                                    <p:anim calcmode="lin" valueType="num">
                                      <p:cBhvr>
                                        <p:cTn id="8" dur="800" decel="100000" fill="hold"/>
                                        <p:tgtEl>
                                          <p:spTgt spid="93212"/>
                                        </p:tgtEl>
                                        <p:attrNameLst>
                                          <p:attrName>style.rotation</p:attrName>
                                        </p:attrNameLst>
                                      </p:cBhvr>
                                      <p:tavLst>
                                        <p:tav tm="0">
                                          <p:val>
                                            <p:fltVal val="-90"/>
                                          </p:val>
                                        </p:tav>
                                        <p:tav tm="100000">
                                          <p:val>
                                            <p:fltVal val="0"/>
                                          </p:val>
                                        </p:tav>
                                      </p:tavLst>
                                    </p:anim>
                                    <p:anim calcmode="lin" valueType="num">
                                      <p:cBhvr>
                                        <p:cTn id="9" dur="800" decel="100000" fill="hold"/>
                                        <p:tgtEl>
                                          <p:spTgt spid="93212"/>
                                        </p:tgtEl>
                                        <p:attrNameLst>
                                          <p:attrName>ppt_x</p:attrName>
                                        </p:attrNameLst>
                                      </p:cBhvr>
                                      <p:tavLst>
                                        <p:tav tm="0">
                                          <p:val>
                                            <p:strVal val="#ppt_x+0.4"/>
                                          </p:val>
                                        </p:tav>
                                        <p:tav tm="100000">
                                          <p:val>
                                            <p:strVal val="#ppt_x-0.05"/>
                                          </p:val>
                                        </p:tav>
                                      </p:tavLst>
                                    </p:anim>
                                    <p:anim calcmode="lin" valueType="num">
                                      <p:cBhvr>
                                        <p:cTn id="10" dur="800" decel="100000" fill="hold"/>
                                        <p:tgtEl>
                                          <p:spTgt spid="9321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321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32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056EF289-BBA8-3641-A7AB-7E23A7C1C7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93ADA77-C47C-9F48-AE14-1CA1593B6336}" type="slidenum">
              <a:rPr lang="ja-JP" altLang="en-US" sz="1800">
                <a:solidFill>
                  <a:srgbClr val="A50021"/>
                </a:solidFill>
                <a:ea typeface="MS PGothic" panose="020B0600070205080204" pitchFamily="34" charset="-128"/>
              </a:rPr>
              <a:pPr>
                <a:lnSpc>
                  <a:spcPct val="100000"/>
                </a:lnSpc>
                <a:spcBef>
                  <a:spcPct val="0"/>
                </a:spcBef>
                <a:buClrTx/>
                <a:buFontTx/>
                <a:buNone/>
              </a:pPr>
              <a:t>23</a:t>
            </a:fld>
            <a:endParaRPr lang="en-US" altLang="ja-JP" sz="1800">
              <a:solidFill>
                <a:srgbClr val="A50021"/>
              </a:solidFill>
              <a:ea typeface="MS PGothic" panose="020B0600070205080204" pitchFamily="34" charset="-128"/>
            </a:endParaRPr>
          </a:p>
        </p:txBody>
      </p:sp>
      <p:sp>
        <p:nvSpPr>
          <p:cNvPr id="31747" name="Rectangle 2">
            <a:extLst>
              <a:ext uri="{FF2B5EF4-FFF2-40B4-BE49-F238E27FC236}">
                <a16:creationId xmlns:a16="http://schemas.microsoft.com/office/drawing/2014/main" id="{49CEB254-29E0-694A-BD3C-6AD6A88E669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7.2.4  </a:t>
            </a:r>
            <a:r>
              <a:rPr lang="zh-CN" altLang="en-US" sz="3600" b="0">
                <a:latin typeface="Times New Roman" panose="02020603050405020304" pitchFamily="18" charset="0"/>
                <a:ea typeface="黑体" panose="02010609060101010101" pitchFamily="49" charset="-122"/>
              </a:rPr>
              <a:t>专家系统的应用</a:t>
            </a:r>
          </a:p>
        </p:txBody>
      </p:sp>
      <p:pic>
        <p:nvPicPr>
          <p:cNvPr id="31748" name="Picture 25">
            <a:extLst>
              <a:ext uri="{FF2B5EF4-FFF2-40B4-BE49-F238E27FC236}">
                <a16:creationId xmlns:a16="http://schemas.microsoft.com/office/drawing/2014/main" id="{1CB4EAF3-24D0-214E-9C46-5E6583A70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686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40897F4F-F00A-5445-8327-AFCC9D23C40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93BEAEB-7EA9-8841-9749-F2E964A44A10}" type="slidenum">
              <a:rPr lang="ja-JP" altLang="en-US" sz="1800">
                <a:solidFill>
                  <a:srgbClr val="A50021"/>
                </a:solidFill>
                <a:ea typeface="MS PGothic" panose="020B0600070205080204" pitchFamily="34" charset="-128"/>
              </a:rPr>
              <a:pPr>
                <a:lnSpc>
                  <a:spcPct val="100000"/>
                </a:lnSpc>
                <a:spcBef>
                  <a:spcPct val="0"/>
                </a:spcBef>
                <a:buClrTx/>
                <a:buFontTx/>
                <a:buNone/>
              </a:pPr>
              <a:t>24</a:t>
            </a:fld>
            <a:endParaRPr lang="en-US" altLang="ja-JP" sz="1800">
              <a:solidFill>
                <a:srgbClr val="A50021"/>
              </a:solidFill>
              <a:ea typeface="MS PGothic" panose="020B0600070205080204" pitchFamily="34" charset="-128"/>
            </a:endParaRPr>
          </a:p>
        </p:txBody>
      </p:sp>
      <p:sp>
        <p:nvSpPr>
          <p:cNvPr id="32771" name="Rectangle 4">
            <a:extLst>
              <a:ext uri="{FF2B5EF4-FFF2-40B4-BE49-F238E27FC236}">
                <a16:creationId xmlns:a16="http://schemas.microsoft.com/office/drawing/2014/main" id="{646932F6-67C5-7548-AAF5-BCEE09A3844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7</a:t>
            </a:r>
            <a:r>
              <a:rPr lang="zh-CN" altLang="en-US" sz="3600">
                <a:solidFill>
                  <a:schemeClr val="bg1"/>
                </a:solidFill>
                <a:latin typeface="Times New Roman" panose="02020603050405020304" pitchFamily="18" charset="0"/>
                <a:ea typeface="黑体" panose="02010609060101010101" pitchFamily="49" charset="-122"/>
              </a:rPr>
              <a:t>章  专家系统与机器学习</a:t>
            </a:r>
          </a:p>
        </p:txBody>
      </p:sp>
      <p:sp>
        <p:nvSpPr>
          <p:cNvPr id="32772" name="Rectangle 5">
            <a:extLst>
              <a:ext uri="{FF2B5EF4-FFF2-40B4-BE49-F238E27FC236}">
                <a16:creationId xmlns:a16="http://schemas.microsoft.com/office/drawing/2014/main" id="{EA78258A-9695-2E48-808D-2560BEFA6D13}"/>
              </a:ext>
            </a:extLst>
          </p:cNvPr>
          <p:cNvSpPr>
            <a:spLocks noChangeArrowheads="1"/>
          </p:cNvSpPr>
          <p:nvPr/>
        </p:nvSpPr>
        <p:spPr bwMode="auto">
          <a:xfrm>
            <a:off x="1066800" y="2133600"/>
            <a:ext cx="7239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pPr>
            <a:r>
              <a:rPr lang="zh-CN" altLang="en-US" sz="3200" b="1">
                <a:solidFill>
                  <a:srgbClr val="0000FF"/>
                </a:solidFill>
                <a:latin typeface="Times New Roman" panose="02020603050405020304" pitchFamily="18" charset="0"/>
              </a:rPr>
              <a:t>课外作业：</a:t>
            </a:r>
            <a:endParaRPr lang="en-US" altLang="zh-CN" sz="3200" b="1">
              <a:solidFill>
                <a:srgbClr val="0000FF"/>
              </a:solidFill>
              <a:latin typeface="Times New Roman" panose="02020603050405020304" pitchFamily="18" charset="0"/>
            </a:endParaRPr>
          </a:p>
          <a:p>
            <a:pPr eaLnBrk="1" hangingPunct="1">
              <a:spcBef>
                <a:spcPct val="30000"/>
              </a:spcBef>
            </a:pPr>
            <a:r>
              <a:rPr lang="zh-CN" altLang="en-US" sz="3200" b="1">
                <a:latin typeface="Times New Roman" panose="02020603050405020304" pitchFamily="18" charset="0"/>
              </a:rPr>
              <a:t>阅读文献，介绍一个专家系统实例</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a:extLst>
              <a:ext uri="{FF2B5EF4-FFF2-40B4-BE49-F238E27FC236}">
                <a16:creationId xmlns:a16="http://schemas.microsoft.com/office/drawing/2014/main" id="{DAC93CFC-5AF3-B546-A94C-9B77396E67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BC7D3D9-DCD1-BD47-A6C0-E441CD71ABAC}" type="slidenum">
              <a:rPr lang="ja-JP" altLang="en-US" sz="1800">
                <a:solidFill>
                  <a:srgbClr val="A50021"/>
                </a:solidFill>
                <a:ea typeface="MS PGothic" panose="020B0600070205080204" pitchFamily="34" charset="-128"/>
              </a:rPr>
              <a:pPr>
                <a:lnSpc>
                  <a:spcPct val="100000"/>
                </a:lnSpc>
                <a:spcBef>
                  <a:spcPct val="0"/>
                </a:spcBef>
                <a:buClrTx/>
                <a:buFontTx/>
                <a:buNone/>
              </a:pPr>
              <a:t>25</a:t>
            </a:fld>
            <a:endParaRPr lang="en-US" altLang="ja-JP" sz="1800">
              <a:solidFill>
                <a:srgbClr val="A50021"/>
              </a:solidFill>
              <a:ea typeface="MS PGothic" panose="020B0600070205080204" pitchFamily="34" charset="-128"/>
            </a:endParaRPr>
          </a:p>
        </p:txBody>
      </p:sp>
      <p:sp>
        <p:nvSpPr>
          <p:cNvPr id="33795" name="Rectangle 4">
            <a:extLst>
              <a:ext uri="{FF2B5EF4-FFF2-40B4-BE49-F238E27FC236}">
                <a16:creationId xmlns:a16="http://schemas.microsoft.com/office/drawing/2014/main" id="{96AAFC12-E134-8E45-BD20-8632A98D086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7</a:t>
            </a:r>
            <a:r>
              <a:rPr lang="zh-CN" altLang="en-US" sz="3600">
                <a:solidFill>
                  <a:schemeClr val="bg1"/>
                </a:solidFill>
                <a:latin typeface="Times New Roman" panose="02020603050405020304" pitchFamily="18" charset="0"/>
                <a:ea typeface="黑体" panose="02010609060101010101" pitchFamily="49" charset="-122"/>
              </a:rPr>
              <a:t>章  专家系统与机器学习</a:t>
            </a:r>
          </a:p>
        </p:txBody>
      </p:sp>
      <p:sp>
        <p:nvSpPr>
          <p:cNvPr id="33796" name="Rectangle 5">
            <a:extLst>
              <a:ext uri="{FF2B5EF4-FFF2-40B4-BE49-F238E27FC236}">
                <a16:creationId xmlns:a16="http://schemas.microsoft.com/office/drawing/2014/main" id="{9D54CD8B-6081-CF4E-95C9-CA6F05F83481}"/>
              </a:ext>
            </a:extLst>
          </p:cNvPr>
          <p:cNvSpPr>
            <a:spLocks noChangeArrowheads="1"/>
          </p:cNvSpPr>
          <p:nvPr/>
        </p:nvSpPr>
        <p:spPr bwMode="auto">
          <a:xfrm>
            <a:off x="501650" y="106680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pPr>
            <a:r>
              <a:rPr lang="en-US" altLang="zh-CN" b="1">
                <a:latin typeface="Times New Roman" panose="02020603050405020304" pitchFamily="18" charset="0"/>
              </a:rPr>
              <a:t>7.1  </a:t>
            </a:r>
            <a:r>
              <a:rPr lang="zh-CN" altLang="en-US" b="1">
                <a:latin typeface="Times New Roman" panose="02020603050405020304" pitchFamily="18" charset="0"/>
              </a:rPr>
              <a:t>专家系统的产生和发展 </a:t>
            </a:r>
          </a:p>
          <a:p>
            <a:pPr eaLnBrk="1" hangingPunct="1">
              <a:spcBef>
                <a:spcPct val="30000"/>
              </a:spcBef>
            </a:pPr>
            <a:r>
              <a:rPr lang="en-US" altLang="zh-CN" b="1">
                <a:latin typeface="Times New Roman" panose="02020603050405020304" pitchFamily="18" charset="0"/>
              </a:rPr>
              <a:t>7.2  </a:t>
            </a:r>
            <a:r>
              <a:rPr lang="zh-CN" altLang="en-US" b="1">
                <a:latin typeface="Times New Roman" panose="02020603050405020304" pitchFamily="18" charset="0"/>
              </a:rPr>
              <a:t>专家系统的概念 </a:t>
            </a:r>
          </a:p>
          <a:p>
            <a:pPr eaLnBrk="1" hangingPunct="1">
              <a:spcBef>
                <a:spcPct val="30000"/>
              </a:spcBef>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7.3  </a:t>
            </a:r>
            <a:r>
              <a:rPr lang="zh-CN" altLang="en-US" b="1">
                <a:solidFill>
                  <a:srgbClr val="0000FF"/>
                </a:solidFill>
                <a:latin typeface="Times New Roman" panose="02020603050405020304" pitchFamily="18" charset="0"/>
              </a:rPr>
              <a:t>专家系统的工作原理</a:t>
            </a:r>
          </a:p>
          <a:p>
            <a:pPr eaLnBrk="1" hangingPunct="1">
              <a:spcBef>
                <a:spcPct val="30000"/>
              </a:spcBef>
            </a:pPr>
            <a:r>
              <a:rPr lang="en-US" altLang="zh-CN" b="1">
                <a:latin typeface="Times New Roman" panose="02020603050405020304" pitchFamily="18" charset="0"/>
              </a:rPr>
              <a:t>7.4  </a:t>
            </a:r>
            <a:r>
              <a:rPr lang="zh-CN" altLang="en-US" b="1">
                <a:latin typeface="Times New Roman" panose="02020603050405020304" pitchFamily="18" charset="0"/>
              </a:rPr>
              <a:t>知识获取的主要过程与模式</a:t>
            </a:r>
          </a:p>
          <a:p>
            <a:pPr eaLnBrk="1" hangingPunct="1">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spcBef>
                <a:spcPct val="30000"/>
              </a:spcBef>
            </a:pPr>
            <a:r>
              <a:rPr lang="en-US" altLang="zh-CN" b="1">
                <a:latin typeface="Times New Roman" panose="02020603050405020304" pitchFamily="18" charset="0"/>
              </a:rPr>
              <a:t>7.7  </a:t>
            </a:r>
            <a:r>
              <a:rPr lang="zh-CN" altLang="en-US" b="1">
                <a:latin typeface="Times New Roman" panose="02020603050405020304" pitchFamily="18" charset="0"/>
              </a:rPr>
              <a:t>专家系统的建立</a:t>
            </a:r>
          </a:p>
          <a:p>
            <a:pPr eaLnBrk="1" hangingPunct="1">
              <a:spcBef>
                <a:spcPct val="30000"/>
              </a:spcBef>
            </a:pPr>
            <a:r>
              <a:rPr lang="en-US" altLang="zh-CN" b="1">
                <a:latin typeface="Times New Roman" panose="02020603050405020304" pitchFamily="18" charset="0"/>
              </a:rPr>
              <a:t>7.8  </a:t>
            </a:r>
            <a:r>
              <a:rPr lang="zh-CN" altLang="en-US" b="1">
                <a:latin typeface="Times New Roman" panose="02020603050405020304" pitchFamily="18" charset="0"/>
              </a:rPr>
              <a:t>专家系统实例及其骨架系统</a:t>
            </a:r>
          </a:p>
          <a:p>
            <a:pPr eaLnBrk="1" hangingPunct="1">
              <a:spcBef>
                <a:spcPct val="30000"/>
              </a:spcBef>
            </a:pPr>
            <a:r>
              <a:rPr lang="en-US" altLang="zh-CN" b="1">
                <a:latin typeface="Times New Roman" panose="02020603050405020304" pitchFamily="18" charset="0"/>
              </a:rPr>
              <a:t>7.9  </a:t>
            </a:r>
            <a:r>
              <a:rPr lang="zh-CN" altLang="en-US" b="1">
                <a:latin typeface="Times New Roman" panose="02020603050405020304" pitchFamily="18" charset="0"/>
              </a:rPr>
              <a:t>专家系统的开发环境</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5AB7B0F0-8F5D-9D43-A7F2-188F3A69BD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502CFA3-6750-0641-A4C6-048C1FF9F0E8}" type="slidenum">
              <a:rPr lang="ja-JP" altLang="en-US" sz="1800">
                <a:solidFill>
                  <a:srgbClr val="A50021"/>
                </a:solidFill>
                <a:ea typeface="MS PGothic" panose="020B0600070205080204" pitchFamily="34" charset="-128"/>
              </a:rPr>
              <a:pPr>
                <a:lnSpc>
                  <a:spcPct val="100000"/>
                </a:lnSpc>
                <a:spcBef>
                  <a:spcPct val="0"/>
                </a:spcBef>
                <a:buClrTx/>
                <a:buFontTx/>
                <a:buNone/>
              </a:pPr>
              <a:t>26</a:t>
            </a:fld>
            <a:endParaRPr lang="en-US" altLang="ja-JP" sz="1800">
              <a:solidFill>
                <a:srgbClr val="A50021"/>
              </a:solidFill>
              <a:ea typeface="MS PGothic" panose="020B0600070205080204" pitchFamily="34" charset="-128"/>
            </a:endParaRPr>
          </a:p>
        </p:txBody>
      </p:sp>
      <p:sp>
        <p:nvSpPr>
          <p:cNvPr id="34819" name="Rectangle 4">
            <a:extLst>
              <a:ext uri="{FF2B5EF4-FFF2-40B4-BE49-F238E27FC236}">
                <a16:creationId xmlns:a16="http://schemas.microsoft.com/office/drawing/2014/main" id="{C81A4534-0365-EB45-B181-A35B31A8C70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7.3  </a:t>
            </a:r>
            <a:r>
              <a:rPr lang="zh-CN" altLang="en-US" sz="3600">
                <a:solidFill>
                  <a:schemeClr val="bg1"/>
                </a:solidFill>
                <a:latin typeface="Times New Roman" panose="02020603050405020304" pitchFamily="18" charset="0"/>
                <a:ea typeface="黑体" panose="02010609060101010101" pitchFamily="49" charset="-122"/>
              </a:rPr>
              <a:t>专家系统的工作原理</a:t>
            </a:r>
          </a:p>
        </p:txBody>
      </p:sp>
      <p:sp>
        <p:nvSpPr>
          <p:cNvPr id="34820" name="AutoShape 8">
            <a:extLst>
              <a:ext uri="{FF2B5EF4-FFF2-40B4-BE49-F238E27FC236}">
                <a16:creationId xmlns:a16="http://schemas.microsoft.com/office/drawing/2014/main" id="{1A159C4A-4EBC-6343-8CD8-18F5D973D28E}"/>
              </a:ext>
            </a:extLst>
          </p:cNvPr>
          <p:cNvSpPr>
            <a:spLocks noChangeAspect="1" noChangeArrowheads="1" noTextEdit="1"/>
          </p:cNvSpPr>
          <p:nvPr/>
        </p:nvSpPr>
        <p:spPr bwMode="auto">
          <a:xfrm>
            <a:off x="457200" y="1143000"/>
            <a:ext cx="8077200"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821" name="Rectangle 645">
            <a:extLst>
              <a:ext uri="{FF2B5EF4-FFF2-40B4-BE49-F238E27FC236}">
                <a16:creationId xmlns:a16="http://schemas.microsoft.com/office/drawing/2014/main" id="{D2BFD270-515E-BF44-BC36-6ED66951D30D}"/>
              </a:ext>
            </a:extLst>
          </p:cNvPr>
          <p:cNvSpPr>
            <a:spLocks noChangeArrowheads="1"/>
          </p:cNvSpPr>
          <p:nvPr/>
        </p:nvSpPr>
        <p:spPr bwMode="auto">
          <a:xfrm>
            <a:off x="2416175" y="5778500"/>
            <a:ext cx="358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4822" name="Rectangle 647">
            <a:extLst>
              <a:ext uri="{FF2B5EF4-FFF2-40B4-BE49-F238E27FC236}">
                <a16:creationId xmlns:a16="http://schemas.microsoft.com/office/drawing/2014/main" id="{383E35E0-3A3B-5A48-83B9-EC7F783909BA}"/>
              </a:ext>
            </a:extLst>
          </p:cNvPr>
          <p:cNvSpPr>
            <a:spLocks noChangeArrowheads="1"/>
          </p:cNvSpPr>
          <p:nvPr/>
        </p:nvSpPr>
        <p:spPr bwMode="auto">
          <a:xfrm>
            <a:off x="2800350" y="5857875"/>
            <a:ext cx="219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300">
                <a:solidFill>
                  <a:srgbClr val="000000"/>
                </a:solidFill>
                <a:latin typeface="Times New Roman" panose="02020603050405020304" pitchFamily="18" charset="0"/>
              </a:rPr>
              <a:t>   </a:t>
            </a:r>
            <a:endParaRPr lang="en-US" altLang="zh-CN" sz="1800">
              <a:latin typeface="Verdana" panose="020B0604030504040204" pitchFamily="34" charset="0"/>
            </a:endParaRPr>
          </a:p>
        </p:txBody>
      </p:sp>
      <p:sp>
        <p:nvSpPr>
          <p:cNvPr id="34823" name="Rectangle 648">
            <a:extLst>
              <a:ext uri="{FF2B5EF4-FFF2-40B4-BE49-F238E27FC236}">
                <a16:creationId xmlns:a16="http://schemas.microsoft.com/office/drawing/2014/main" id="{9AD66A02-A343-574D-973F-7C04AD8343F0}"/>
              </a:ext>
            </a:extLst>
          </p:cNvPr>
          <p:cNvSpPr>
            <a:spLocks noChangeArrowheads="1"/>
          </p:cNvSpPr>
          <p:nvPr/>
        </p:nvSpPr>
        <p:spPr bwMode="auto">
          <a:xfrm>
            <a:off x="3417888" y="5868988"/>
            <a:ext cx="26431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b="1">
                <a:solidFill>
                  <a:srgbClr val="000000"/>
                </a:solidFill>
                <a:latin typeface="宋体" panose="02010600030101010101" pitchFamily="2" charset="-122"/>
              </a:rPr>
              <a:t>专家系统的一般结构</a:t>
            </a:r>
            <a:endParaRPr lang="zh-CN" altLang="en-US" sz="1800" b="1">
              <a:latin typeface="Verdana" panose="020B0604030504040204" pitchFamily="34" charset="0"/>
            </a:endParaRPr>
          </a:p>
        </p:txBody>
      </p:sp>
      <p:sp>
        <p:nvSpPr>
          <p:cNvPr id="34824" name="Rectangle 1284">
            <a:extLst>
              <a:ext uri="{FF2B5EF4-FFF2-40B4-BE49-F238E27FC236}">
                <a16:creationId xmlns:a16="http://schemas.microsoft.com/office/drawing/2014/main" id="{5694A901-FFF4-364C-AB7D-174B32F20A74}"/>
              </a:ext>
            </a:extLst>
          </p:cNvPr>
          <p:cNvSpPr>
            <a:spLocks noChangeArrowheads="1"/>
          </p:cNvSpPr>
          <p:nvPr/>
        </p:nvSpPr>
        <p:spPr bwMode="auto">
          <a:xfrm>
            <a:off x="2416175" y="5778500"/>
            <a:ext cx="358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4825" name="Rectangle 1285">
            <a:extLst>
              <a:ext uri="{FF2B5EF4-FFF2-40B4-BE49-F238E27FC236}">
                <a16:creationId xmlns:a16="http://schemas.microsoft.com/office/drawing/2014/main" id="{637E249B-7AE6-7B46-BA01-D61A02CCB710}"/>
              </a:ext>
            </a:extLst>
          </p:cNvPr>
          <p:cNvSpPr>
            <a:spLocks noChangeArrowheads="1"/>
          </p:cNvSpPr>
          <p:nvPr/>
        </p:nvSpPr>
        <p:spPr bwMode="auto">
          <a:xfrm>
            <a:off x="2525713" y="5868988"/>
            <a:ext cx="1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Verdana" panose="020B0604030504040204" pitchFamily="34" charset="0"/>
            </a:endParaRPr>
          </a:p>
        </p:txBody>
      </p:sp>
      <p:pic>
        <p:nvPicPr>
          <p:cNvPr id="1277" name="Picture 6">
            <a:extLst>
              <a:ext uri="{FF2B5EF4-FFF2-40B4-BE49-F238E27FC236}">
                <a16:creationId xmlns:a16="http://schemas.microsoft.com/office/drawing/2014/main" id="{0ACE7F24-6D45-0940-8384-D264F9808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9642"/>
          <a:stretch>
            <a:fillRect/>
          </a:stretch>
        </p:blipFill>
        <p:spPr bwMode="auto">
          <a:xfrm>
            <a:off x="685800" y="1143000"/>
            <a:ext cx="79771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p:cTn id="7" dur="500" fill="hold"/>
                                        <p:tgtEl>
                                          <p:spTgt spid="1277"/>
                                        </p:tgtEl>
                                        <p:attrNameLst>
                                          <p:attrName>ppt_w</p:attrName>
                                        </p:attrNameLst>
                                      </p:cBhvr>
                                      <p:tavLst>
                                        <p:tav tm="0">
                                          <p:val>
                                            <p:fltVal val="0"/>
                                          </p:val>
                                        </p:tav>
                                        <p:tav tm="100000">
                                          <p:val>
                                            <p:strVal val="#ppt_w"/>
                                          </p:val>
                                        </p:tav>
                                      </p:tavLst>
                                    </p:anim>
                                    <p:anim calcmode="lin" valueType="num">
                                      <p:cBhvr>
                                        <p:cTn id="8" dur="500" fill="hold"/>
                                        <p:tgtEl>
                                          <p:spTgt spid="1277"/>
                                        </p:tgtEl>
                                        <p:attrNameLst>
                                          <p:attrName>ppt_h</p:attrName>
                                        </p:attrNameLst>
                                      </p:cBhvr>
                                      <p:tavLst>
                                        <p:tav tm="0">
                                          <p:val>
                                            <p:fltVal val="0"/>
                                          </p:val>
                                        </p:tav>
                                        <p:tav tm="100000">
                                          <p:val>
                                            <p:strVal val="#ppt_h"/>
                                          </p:val>
                                        </p:tav>
                                      </p:tavLst>
                                    </p:anim>
                                    <p:animEffect transition="in" filter="fade">
                                      <p:cBhvr>
                                        <p:cTn id="9" dur="500"/>
                                        <p:tgtEl>
                                          <p:spTgt spid="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a:extLst>
              <a:ext uri="{FF2B5EF4-FFF2-40B4-BE49-F238E27FC236}">
                <a16:creationId xmlns:a16="http://schemas.microsoft.com/office/drawing/2014/main" id="{28CFD9AB-DBB7-8043-96FC-075C8D818A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0F25903-202C-BE4E-8464-B35B9788A912}" type="slidenum">
              <a:rPr lang="ja-JP" altLang="en-US" sz="1800">
                <a:solidFill>
                  <a:srgbClr val="A50021"/>
                </a:solidFill>
                <a:ea typeface="MS PGothic" panose="020B0600070205080204" pitchFamily="34" charset="-128"/>
              </a:rPr>
              <a:pPr>
                <a:lnSpc>
                  <a:spcPct val="100000"/>
                </a:lnSpc>
                <a:spcBef>
                  <a:spcPct val="0"/>
                </a:spcBef>
                <a:buClrTx/>
                <a:buFontTx/>
                <a:buNone/>
              </a:pPr>
              <a:t>27</a:t>
            </a:fld>
            <a:endParaRPr lang="en-US" altLang="ja-JP" sz="1800">
              <a:solidFill>
                <a:srgbClr val="A50021"/>
              </a:solidFill>
              <a:ea typeface="MS PGothic" panose="020B0600070205080204" pitchFamily="34" charset="-128"/>
            </a:endParaRPr>
          </a:p>
        </p:txBody>
      </p:sp>
      <p:sp>
        <p:nvSpPr>
          <p:cNvPr id="35843" name="灯片编号占位符 1">
            <a:extLst>
              <a:ext uri="{FF2B5EF4-FFF2-40B4-BE49-F238E27FC236}">
                <a16:creationId xmlns:a16="http://schemas.microsoft.com/office/drawing/2014/main" id="{AEC6A952-5086-3C46-908C-8226A1506409}"/>
              </a:ext>
            </a:extLst>
          </p:cNvPr>
          <p:cNvSpPr txBox="1">
            <a:spLocks/>
          </p:cNvSpPr>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fld id="{D75248C1-92F9-BA4B-9C66-39F3E675F92A}" type="slidenum">
              <a:rPr lang="ja-JP" altLang="en-US" sz="1800">
                <a:solidFill>
                  <a:srgbClr val="A50021"/>
                </a:solidFill>
                <a:ea typeface="MS PGothic" panose="020B0600070205080204" pitchFamily="34" charset="-128"/>
              </a:rPr>
              <a:pPr algn="r" eaLnBrk="1" hangingPunct="1">
                <a:lnSpc>
                  <a:spcPct val="100000"/>
                </a:lnSpc>
                <a:spcBef>
                  <a:spcPct val="0"/>
                </a:spcBef>
                <a:buClrTx/>
                <a:buFontTx/>
                <a:buNone/>
              </a:pPr>
              <a:t>27</a:t>
            </a:fld>
            <a:endParaRPr lang="en-US" altLang="ja-JP" sz="1800">
              <a:solidFill>
                <a:srgbClr val="A50021"/>
              </a:solidFill>
              <a:ea typeface="MS PGothic" panose="020B0600070205080204" pitchFamily="34" charset="-128"/>
            </a:endParaRPr>
          </a:p>
        </p:txBody>
      </p:sp>
      <p:sp>
        <p:nvSpPr>
          <p:cNvPr id="35844" name="Rectangle 4">
            <a:extLst>
              <a:ext uri="{FF2B5EF4-FFF2-40B4-BE49-F238E27FC236}">
                <a16:creationId xmlns:a16="http://schemas.microsoft.com/office/drawing/2014/main" id="{2D39E502-09A9-2B4C-9B67-B3A5E99F4A0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35845" name="AutoShape 8">
            <a:extLst>
              <a:ext uri="{FF2B5EF4-FFF2-40B4-BE49-F238E27FC236}">
                <a16:creationId xmlns:a16="http://schemas.microsoft.com/office/drawing/2014/main" id="{BDA01627-D6C4-3349-8CBD-05704BD1642B}"/>
              </a:ext>
            </a:extLst>
          </p:cNvPr>
          <p:cNvSpPr>
            <a:spLocks noChangeAspect="1" noChangeArrowheads="1" noTextEdit="1"/>
          </p:cNvSpPr>
          <p:nvPr/>
        </p:nvSpPr>
        <p:spPr bwMode="auto">
          <a:xfrm>
            <a:off x="457200" y="1143000"/>
            <a:ext cx="8077200"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6" name="Rectangle 645">
            <a:extLst>
              <a:ext uri="{FF2B5EF4-FFF2-40B4-BE49-F238E27FC236}">
                <a16:creationId xmlns:a16="http://schemas.microsoft.com/office/drawing/2014/main" id="{104BCC87-10D3-1445-8633-6353CFD5806A}"/>
              </a:ext>
            </a:extLst>
          </p:cNvPr>
          <p:cNvSpPr>
            <a:spLocks noChangeArrowheads="1"/>
          </p:cNvSpPr>
          <p:nvPr/>
        </p:nvSpPr>
        <p:spPr bwMode="auto">
          <a:xfrm>
            <a:off x="2416175" y="5778500"/>
            <a:ext cx="358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5847" name="Rectangle 647">
            <a:extLst>
              <a:ext uri="{FF2B5EF4-FFF2-40B4-BE49-F238E27FC236}">
                <a16:creationId xmlns:a16="http://schemas.microsoft.com/office/drawing/2014/main" id="{EED30066-8B89-924B-A5FF-9804F19A3AAD}"/>
              </a:ext>
            </a:extLst>
          </p:cNvPr>
          <p:cNvSpPr>
            <a:spLocks noChangeArrowheads="1"/>
          </p:cNvSpPr>
          <p:nvPr/>
        </p:nvSpPr>
        <p:spPr bwMode="auto">
          <a:xfrm>
            <a:off x="2800350" y="5857875"/>
            <a:ext cx="2190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300">
                <a:solidFill>
                  <a:srgbClr val="000000"/>
                </a:solidFill>
                <a:latin typeface="Times New Roman" panose="02020603050405020304" pitchFamily="18" charset="0"/>
              </a:rPr>
              <a:t>   </a:t>
            </a:r>
            <a:endParaRPr lang="en-US" altLang="zh-CN" sz="1800">
              <a:latin typeface="Verdana" panose="020B0604030504040204" pitchFamily="34" charset="0"/>
            </a:endParaRPr>
          </a:p>
        </p:txBody>
      </p:sp>
      <p:sp>
        <p:nvSpPr>
          <p:cNvPr id="35848" name="Rectangle 648">
            <a:extLst>
              <a:ext uri="{FF2B5EF4-FFF2-40B4-BE49-F238E27FC236}">
                <a16:creationId xmlns:a16="http://schemas.microsoft.com/office/drawing/2014/main" id="{83D3E10A-7817-364E-922E-D71CCFC250E0}"/>
              </a:ext>
            </a:extLst>
          </p:cNvPr>
          <p:cNvSpPr>
            <a:spLocks noChangeArrowheads="1"/>
          </p:cNvSpPr>
          <p:nvPr/>
        </p:nvSpPr>
        <p:spPr bwMode="auto">
          <a:xfrm>
            <a:off x="2743200" y="6019800"/>
            <a:ext cx="35591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b="1" dirty="0">
                <a:solidFill>
                  <a:srgbClr val="000000"/>
                </a:solidFill>
                <a:latin typeface="宋体" panose="02010600030101010101" pitchFamily="2" charset="-122"/>
              </a:rPr>
              <a:t>网络环境下的专家系统结构</a:t>
            </a:r>
            <a:endParaRPr lang="zh-CN" altLang="en-US" sz="1800" b="1" dirty="0">
              <a:latin typeface="Verdana" panose="020B0604030504040204" pitchFamily="34" charset="0"/>
            </a:endParaRPr>
          </a:p>
        </p:txBody>
      </p:sp>
      <p:sp>
        <p:nvSpPr>
          <p:cNvPr id="35849" name="Rectangle 1285">
            <a:extLst>
              <a:ext uri="{FF2B5EF4-FFF2-40B4-BE49-F238E27FC236}">
                <a16:creationId xmlns:a16="http://schemas.microsoft.com/office/drawing/2014/main" id="{A5AE38EB-0957-D845-A5A1-2E32307FE906}"/>
              </a:ext>
            </a:extLst>
          </p:cNvPr>
          <p:cNvSpPr>
            <a:spLocks noChangeArrowheads="1"/>
          </p:cNvSpPr>
          <p:nvPr/>
        </p:nvSpPr>
        <p:spPr bwMode="auto">
          <a:xfrm>
            <a:off x="2525713" y="5868988"/>
            <a:ext cx="1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Verdana" panose="020B0604030504040204" pitchFamily="34" charset="0"/>
            </a:endParaRPr>
          </a:p>
        </p:txBody>
      </p:sp>
      <p:pic>
        <p:nvPicPr>
          <p:cNvPr id="3" name="Picture 2">
            <a:extLst>
              <a:ext uri="{FF2B5EF4-FFF2-40B4-BE49-F238E27FC236}">
                <a16:creationId xmlns:a16="http://schemas.microsoft.com/office/drawing/2014/main" id="{DF9D3A46-79D4-2943-A229-AA1D1B3A1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28" y="1028700"/>
            <a:ext cx="8314544" cy="4757703"/>
          </a:xfrm>
          <a:prstGeom prst="rect">
            <a:avLst/>
          </a:prstGeom>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47A1AE80-D72C-CF41-9FE6-16656D1215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0D39865-DB73-EE46-9C3E-DE52B74D16DD}" type="slidenum">
              <a:rPr lang="ja-JP" altLang="en-US" sz="1800">
                <a:solidFill>
                  <a:srgbClr val="A50021"/>
                </a:solidFill>
                <a:ea typeface="MS PGothic" panose="020B0600070205080204" pitchFamily="34" charset="-128"/>
              </a:rPr>
              <a:pPr>
                <a:lnSpc>
                  <a:spcPct val="100000"/>
                </a:lnSpc>
                <a:spcBef>
                  <a:spcPct val="0"/>
                </a:spcBef>
                <a:buClrTx/>
                <a:buFontTx/>
                <a:buNone/>
              </a:pPr>
              <a:t>28</a:t>
            </a:fld>
            <a:endParaRPr lang="en-US" altLang="ja-JP" sz="1800">
              <a:solidFill>
                <a:srgbClr val="A50021"/>
              </a:solidFill>
              <a:ea typeface="MS PGothic" panose="020B0600070205080204" pitchFamily="34" charset="-128"/>
            </a:endParaRPr>
          </a:p>
        </p:txBody>
      </p:sp>
      <p:sp>
        <p:nvSpPr>
          <p:cNvPr id="36867" name="Rectangle 4">
            <a:extLst>
              <a:ext uri="{FF2B5EF4-FFF2-40B4-BE49-F238E27FC236}">
                <a16:creationId xmlns:a16="http://schemas.microsoft.com/office/drawing/2014/main" id="{ECB23419-04E9-2444-9B0B-2C56B155E2B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7</a:t>
            </a:r>
            <a:r>
              <a:rPr lang="zh-CN" altLang="en-US" sz="3600">
                <a:solidFill>
                  <a:schemeClr val="bg1"/>
                </a:solidFill>
                <a:latin typeface="Times New Roman" panose="02020603050405020304" pitchFamily="18" charset="0"/>
                <a:ea typeface="黑体" panose="02010609060101010101" pitchFamily="49" charset="-122"/>
              </a:rPr>
              <a:t>章  专家系统</a:t>
            </a:r>
          </a:p>
        </p:txBody>
      </p:sp>
      <p:sp>
        <p:nvSpPr>
          <p:cNvPr id="36868" name="Rectangle 5">
            <a:extLst>
              <a:ext uri="{FF2B5EF4-FFF2-40B4-BE49-F238E27FC236}">
                <a16:creationId xmlns:a16="http://schemas.microsoft.com/office/drawing/2014/main" id="{355C00B7-E5FF-E74D-89A7-5A6A193B5B5C}"/>
              </a:ext>
            </a:extLst>
          </p:cNvPr>
          <p:cNvSpPr>
            <a:spLocks noChangeArrowheads="1"/>
          </p:cNvSpPr>
          <p:nvPr/>
        </p:nvSpPr>
        <p:spPr bwMode="auto">
          <a:xfrm>
            <a:off x="501650" y="106680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pPr>
            <a:r>
              <a:rPr lang="en-US" altLang="zh-CN" b="1">
                <a:latin typeface="Times New Roman" panose="02020603050405020304" pitchFamily="18" charset="0"/>
              </a:rPr>
              <a:t>7.1  </a:t>
            </a:r>
            <a:r>
              <a:rPr lang="zh-CN" altLang="en-US" b="1">
                <a:latin typeface="Times New Roman" panose="02020603050405020304" pitchFamily="18" charset="0"/>
              </a:rPr>
              <a:t>专家系统的产生和发展 </a:t>
            </a:r>
          </a:p>
          <a:p>
            <a:pPr eaLnBrk="1" hangingPunct="1">
              <a:spcBef>
                <a:spcPct val="30000"/>
              </a:spcBef>
            </a:pPr>
            <a:r>
              <a:rPr lang="en-US" altLang="zh-CN" b="1">
                <a:latin typeface="Times New Roman" panose="02020603050405020304" pitchFamily="18" charset="0"/>
              </a:rPr>
              <a:t>7.2  </a:t>
            </a:r>
            <a:r>
              <a:rPr lang="zh-CN" altLang="en-US" b="1">
                <a:latin typeface="Times New Roman" panose="02020603050405020304" pitchFamily="18" charset="0"/>
              </a:rPr>
              <a:t>专家系统的概念 </a:t>
            </a:r>
          </a:p>
          <a:p>
            <a:pPr eaLnBrk="1" hangingPunct="1">
              <a:spcBef>
                <a:spcPct val="30000"/>
              </a:spcBef>
            </a:pPr>
            <a:r>
              <a:rPr lang="en-US" altLang="zh-CN" b="1">
                <a:latin typeface="Times New Roman" panose="02020603050405020304" pitchFamily="18" charset="0"/>
              </a:rPr>
              <a:t>7.3  </a:t>
            </a:r>
            <a:r>
              <a:rPr lang="zh-CN" altLang="en-US" b="1">
                <a:latin typeface="Times New Roman" panose="02020603050405020304" pitchFamily="18" charset="0"/>
              </a:rPr>
              <a:t>专家系统的工作原理</a:t>
            </a:r>
          </a:p>
          <a:p>
            <a:pPr eaLnBrk="1" hangingPunct="1">
              <a:spcBef>
                <a:spcPct val="30000"/>
              </a:spcBef>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7.4  </a:t>
            </a:r>
            <a:r>
              <a:rPr lang="zh-CN" altLang="en-US" b="1">
                <a:solidFill>
                  <a:srgbClr val="0000FF"/>
                </a:solidFill>
                <a:latin typeface="Times New Roman" panose="02020603050405020304" pitchFamily="18" charset="0"/>
              </a:rPr>
              <a:t>知识获取的主要过程与模式</a:t>
            </a:r>
          </a:p>
          <a:p>
            <a:pPr eaLnBrk="1" hangingPunct="1">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spcBef>
                <a:spcPct val="30000"/>
              </a:spcBef>
            </a:pPr>
            <a:r>
              <a:rPr lang="en-US" altLang="zh-CN" b="1">
                <a:latin typeface="Times New Roman" panose="02020603050405020304" pitchFamily="18" charset="0"/>
              </a:rPr>
              <a:t>7.7  </a:t>
            </a:r>
            <a:r>
              <a:rPr lang="zh-CN" altLang="en-US" b="1">
                <a:latin typeface="Times New Roman" panose="02020603050405020304" pitchFamily="18" charset="0"/>
              </a:rPr>
              <a:t>专家系统的建立</a:t>
            </a:r>
          </a:p>
          <a:p>
            <a:pPr eaLnBrk="1" hangingPunct="1">
              <a:spcBef>
                <a:spcPct val="30000"/>
              </a:spcBef>
            </a:pPr>
            <a:r>
              <a:rPr lang="en-US" altLang="zh-CN" b="1">
                <a:latin typeface="Times New Roman" panose="02020603050405020304" pitchFamily="18" charset="0"/>
              </a:rPr>
              <a:t>7.8  </a:t>
            </a:r>
            <a:r>
              <a:rPr lang="zh-CN" altLang="en-US" b="1">
                <a:latin typeface="Times New Roman" panose="02020603050405020304" pitchFamily="18" charset="0"/>
              </a:rPr>
              <a:t>专家系统实例及其骨架系统</a:t>
            </a:r>
          </a:p>
          <a:p>
            <a:pPr eaLnBrk="1" hangingPunct="1">
              <a:spcBef>
                <a:spcPct val="30000"/>
              </a:spcBef>
            </a:pPr>
            <a:r>
              <a:rPr lang="en-US" altLang="zh-CN" b="1">
                <a:latin typeface="Times New Roman" panose="02020603050405020304" pitchFamily="18" charset="0"/>
              </a:rPr>
              <a:t>7.9  </a:t>
            </a:r>
            <a:r>
              <a:rPr lang="zh-CN" altLang="en-US" b="1">
                <a:latin typeface="Times New Roman" panose="02020603050405020304" pitchFamily="18" charset="0"/>
              </a:rPr>
              <a:t>专家系统的开发环境</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a:extLst>
              <a:ext uri="{FF2B5EF4-FFF2-40B4-BE49-F238E27FC236}">
                <a16:creationId xmlns:a16="http://schemas.microsoft.com/office/drawing/2014/main" id="{27D78298-7048-8E4B-BB97-40338878DE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69FB9B0-27EB-3D47-8B29-9E9002A86487}" type="slidenum">
              <a:rPr lang="ja-JP" altLang="en-US" sz="1800">
                <a:solidFill>
                  <a:srgbClr val="A50021"/>
                </a:solidFill>
                <a:ea typeface="MS PGothic" panose="020B0600070205080204" pitchFamily="34" charset="-128"/>
              </a:rPr>
              <a:pPr>
                <a:lnSpc>
                  <a:spcPct val="100000"/>
                </a:lnSpc>
                <a:spcBef>
                  <a:spcPct val="0"/>
                </a:spcBef>
                <a:buClrTx/>
                <a:buFontTx/>
                <a:buNone/>
              </a:pPr>
              <a:t>29</a:t>
            </a:fld>
            <a:endParaRPr lang="en-US" altLang="ja-JP" sz="1800">
              <a:solidFill>
                <a:srgbClr val="A50021"/>
              </a:solidFill>
              <a:ea typeface="MS PGothic" panose="020B0600070205080204" pitchFamily="34" charset="-128"/>
            </a:endParaRPr>
          </a:p>
        </p:txBody>
      </p:sp>
      <p:sp>
        <p:nvSpPr>
          <p:cNvPr id="37891" name="Rectangle 4">
            <a:extLst>
              <a:ext uri="{FF2B5EF4-FFF2-40B4-BE49-F238E27FC236}">
                <a16:creationId xmlns:a16="http://schemas.microsoft.com/office/drawing/2014/main" id="{1021CD49-BF54-CF4C-9CAF-5AF91A65299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7.4  </a:t>
            </a:r>
            <a:r>
              <a:rPr lang="zh-CN" altLang="en-US" sz="3600">
                <a:solidFill>
                  <a:schemeClr val="bg1"/>
                </a:solidFill>
                <a:latin typeface="Times New Roman" panose="02020603050405020304" pitchFamily="18" charset="0"/>
                <a:ea typeface="黑体" panose="02010609060101010101" pitchFamily="49" charset="-122"/>
              </a:rPr>
              <a:t>知识获取的主要过程与模式</a:t>
            </a:r>
          </a:p>
        </p:txBody>
      </p:sp>
      <p:sp>
        <p:nvSpPr>
          <p:cNvPr id="37892" name="Text Box 5">
            <a:extLst>
              <a:ext uri="{FF2B5EF4-FFF2-40B4-BE49-F238E27FC236}">
                <a16:creationId xmlns:a16="http://schemas.microsoft.com/office/drawing/2014/main" id="{702940DB-A45E-7D48-80D7-849B0838C940}"/>
              </a:ext>
            </a:extLst>
          </p:cNvPr>
          <p:cNvSpPr txBox="1">
            <a:spLocks noChangeArrowheads="1"/>
          </p:cNvSpPr>
          <p:nvPr/>
        </p:nvSpPr>
        <p:spPr bwMode="auto">
          <a:xfrm>
            <a:off x="365125" y="990600"/>
            <a:ext cx="82454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lang="en-US" altLang="zh-CN" sz="2600" b="1">
                <a:solidFill>
                  <a:srgbClr val="0000FF"/>
                </a:solidFill>
                <a:latin typeface="Times New Roman" panose="02020603050405020304" pitchFamily="18" charset="0"/>
              </a:rPr>
              <a:t>7.4.1  </a:t>
            </a:r>
            <a:r>
              <a:rPr lang="zh-CN" altLang="en-US" sz="2600" b="1">
                <a:solidFill>
                  <a:srgbClr val="0000FF"/>
                </a:solidFill>
                <a:latin typeface="Times New Roman" panose="02020603050405020304" pitchFamily="18" charset="0"/>
              </a:rPr>
              <a:t>知识获取的过程</a:t>
            </a:r>
          </a:p>
          <a:p>
            <a:pPr eaLnBrk="1" hangingPunct="1">
              <a:lnSpc>
                <a:spcPct val="140000"/>
              </a:lnSpc>
              <a:spcBef>
                <a:spcPct val="0"/>
              </a:spcBef>
              <a:buClrTx/>
              <a:buFontTx/>
              <a:buNone/>
            </a:pPr>
            <a:r>
              <a:rPr lang="zh-CN" altLang="en-US" sz="2600" b="1">
                <a:latin typeface="Times New Roman" panose="02020603050405020304" pitchFamily="18" charset="0"/>
              </a:rPr>
              <a:t>抽取知识、知识的转换、知识的输入、知识的检测</a:t>
            </a:r>
            <a:r>
              <a:rPr lang="zh-CN" altLang="en-US" sz="2600">
                <a:latin typeface="Times New Roman" panose="02020603050405020304" pitchFamily="18" charset="0"/>
              </a:rPr>
              <a:t> 。</a:t>
            </a:r>
          </a:p>
        </p:txBody>
      </p:sp>
      <p:sp>
        <p:nvSpPr>
          <p:cNvPr id="37893" name="AutoShape 7">
            <a:extLst>
              <a:ext uri="{FF2B5EF4-FFF2-40B4-BE49-F238E27FC236}">
                <a16:creationId xmlns:a16="http://schemas.microsoft.com/office/drawing/2014/main" id="{09A4711B-7495-5E4B-A2B7-CCF073B2D00A}"/>
              </a:ext>
            </a:extLst>
          </p:cNvPr>
          <p:cNvSpPr>
            <a:spLocks noChangeAspect="1" noChangeArrowheads="1" noTextEdit="1"/>
          </p:cNvSpPr>
          <p:nvPr/>
        </p:nvSpPr>
        <p:spPr bwMode="auto">
          <a:xfrm>
            <a:off x="685800" y="2819400"/>
            <a:ext cx="78486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4" name="Rectangle 9">
            <a:extLst>
              <a:ext uri="{FF2B5EF4-FFF2-40B4-BE49-F238E27FC236}">
                <a16:creationId xmlns:a16="http://schemas.microsoft.com/office/drawing/2014/main" id="{3234AB19-DCE1-6848-9A75-66B378398233}"/>
              </a:ext>
            </a:extLst>
          </p:cNvPr>
          <p:cNvSpPr>
            <a:spLocks noChangeArrowheads="1"/>
          </p:cNvSpPr>
          <p:nvPr/>
        </p:nvSpPr>
        <p:spPr bwMode="auto">
          <a:xfrm>
            <a:off x="692150" y="3884613"/>
            <a:ext cx="1397000" cy="476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895" name="Rectangle 10">
            <a:extLst>
              <a:ext uri="{FF2B5EF4-FFF2-40B4-BE49-F238E27FC236}">
                <a16:creationId xmlns:a16="http://schemas.microsoft.com/office/drawing/2014/main" id="{05F00C81-06DB-CB40-A6F9-AA6094299CAC}"/>
              </a:ext>
            </a:extLst>
          </p:cNvPr>
          <p:cNvSpPr>
            <a:spLocks noChangeArrowheads="1"/>
          </p:cNvSpPr>
          <p:nvPr/>
        </p:nvSpPr>
        <p:spPr bwMode="auto">
          <a:xfrm>
            <a:off x="812800" y="3916363"/>
            <a:ext cx="1168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领域专家</a:t>
            </a:r>
            <a:endParaRPr lang="zh-CN" altLang="en-US" sz="1800">
              <a:latin typeface="Verdana" panose="020B0604030504040204" pitchFamily="34" charset="0"/>
            </a:endParaRPr>
          </a:p>
        </p:txBody>
      </p:sp>
      <p:sp>
        <p:nvSpPr>
          <p:cNvPr id="37896" name="Rectangle 11">
            <a:extLst>
              <a:ext uri="{FF2B5EF4-FFF2-40B4-BE49-F238E27FC236}">
                <a16:creationId xmlns:a16="http://schemas.microsoft.com/office/drawing/2014/main" id="{1E939739-C567-374A-99D2-59FEFD4BE764}"/>
              </a:ext>
            </a:extLst>
          </p:cNvPr>
          <p:cNvSpPr>
            <a:spLocks noChangeArrowheads="1"/>
          </p:cNvSpPr>
          <p:nvPr/>
        </p:nvSpPr>
        <p:spPr bwMode="auto">
          <a:xfrm>
            <a:off x="4048125" y="3879850"/>
            <a:ext cx="1684338" cy="476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897" name="Rectangle 12">
            <a:extLst>
              <a:ext uri="{FF2B5EF4-FFF2-40B4-BE49-F238E27FC236}">
                <a16:creationId xmlns:a16="http://schemas.microsoft.com/office/drawing/2014/main" id="{38D18B08-5959-9044-8E1C-945EC17AC432}"/>
              </a:ext>
            </a:extLst>
          </p:cNvPr>
          <p:cNvSpPr>
            <a:spLocks noChangeArrowheads="1"/>
          </p:cNvSpPr>
          <p:nvPr/>
        </p:nvSpPr>
        <p:spPr bwMode="auto">
          <a:xfrm>
            <a:off x="4170363" y="3916363"/>
            <a:ext cx="14605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知识工程师</a:t>
            </a:r>
            <a:endParaRPr lang="zh-CN" altLang="en-US" sz="1800">
              <a:latin typeface="Verdana" panose="020B0604030504040204" pitchFamily="34" charset="0"/>
            </a:endParaRPr>
          </a:p>
        </p:txBody>
      </p:sp>
      <p:sp>
        <p:nvSpPr>
          <p:cNvPr id="37898" name="Rectangle 13">
            <a:extLst>
              <a:ext uri="{FF2B5EF4-FFF2-40B4-BE49-F238E27FC236}">
                <a16:creationId xmlns:a16="http://schemas.microsoft.com/office/drawing/2014/main" id="{53C13349-20FA-DA49-9A9C-7749A1DEBDD6}"/>
              </a:ext>
            </a:extLst>
          </p:cNvPr>
          <p:cNvSpPr>
            <a:spLocks noChangeArrowheads="1"/>
          </p:cNvSpPr>
          <p:nvPr/>
        </p:nvSpPr>
        <p:spPr bwMode="auto">
          <a:xfrm>
            <a:off x="7405688" y="3879850"/>
            <a:ext cx="1108075" cy="476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899" name="Rectangle 14">
            <a:extLst>
              <a:ext uri="{FF2B5EF4-FFF2-40B4-BE49-F238E27FC236}">
                <a16:creationId xmlns:a16="http://schemas.microsoft.com/office/drawing/2014/main" id="{FA4F150D-6998-8047-9509-DA1C99EBB6E6}"/>
              </a:ext>
            </a:extLst>
          </p:cNvPr>
          <p:cNvSpPr>
            <a:spLocks noChangeArrowheads="1"/>
          </p:cNvSpPr>
          <p:nvPr/>
        </p:nvSpPr>
        <p:spPr bwMode="auto">
          <a:xfrm>
            <a:off x="7527925" y="3916363"/>
            <a:ext cx="876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知识库</a:t>
            </a:r>
            <a:endParaRPr lang="zh-CN" altLang="en-US" sz="1800">
              <a:latin typeface="Verdana" panose="020B0604030504040204" pitchFamily="34" charset="0"/>
            </a:endParaRPr>
          </a:p>
        </p:txBody>
      </p:sp>
      <p:sp>
        <p:nvSpPr>
          <p:cNvPr id="37900" name="Rectangle 15">
            <a:extLst>
              <a:ext uri="{FF2B5EF4-FFF2-40B4-BE49-F238E27FC236}">
                <a16:creationId xmlns:a16="http://schemas.microsoft.com/office/drawing/2014/main" id="{3E07A986-B842-3F49-9EBD-457CC1F36298}"/>
              </a:ext>
            </a:extLst>
          </p:cNvPr>
          <p:cNvSpPr>
            <a:spLocks noChangeArrowheads="1"/>
          </p:cNvSpPr>
          <p:nvPr/>
        </p:nvSpPr>
        <p:spPr bwMode="auto">
          <a:xfrm>
            <a:off x="2665413" y="2819400"/>
            <a:ext cx="8096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01" name="Rectangle 16">
            <a:extLst>
              <a:ext uri="{FF2B5EF4-FFF2-40B4-BE49-F238E27FC236}">
                <a16:creationId xmlns:a16="http://schemas.microsoft.com/office/drawing/2014/main" id="{8BED9616-19F3-6840-8B36-A65DBF393133}"/>
              </a:ext>
            </a:extLst>
          </p:cNvPr>
          <p:cNvSpPr>
            <a:spLocks noChangeArrowheads="1"/>
          </p:cNvSpPr>
          <p:nvPr/>
        </p:nvSpPr>
        <p:spPr bwMode="auto">
          <a:xfrm>
            <a:off x="2781300" y="2927350"/>
            <a:ext cx="584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数据</a:t>
            </a:r>
            <a:endParaRPr lang="zh-CN" altLang="en-US" sz="1800">
              <a:latin typeface="Verdana" panose="020B0604030504040204" pitchFamily="34" charset="0"/>
            </a:endParaRPr>
          </a:p>
        </p:txBody>
      </p:sp>
      <p:sp>
        <p:nvSpPr>
          <p:cNvPr id="37902" name="Rectangle 17">
            <a:extLst>
              <a:ext uri="{FF2B5EF4-FFF2-40B4-BE49-F238E27FC236}">
                <a16:creationId xmlns:a16="http://schemas.microsoft.com/office/drawing/2014/main" id="{6EB86F8F-231E-AD49-91A5-2BB3F3FEF87E}"/>
              </a:ext>
            </a:extLst>
          </p:cNvPr>
          <p:cNvSpPr>
            <a:spLocks noChangeArrowheads="1"/>
          </p:cNvSpPr>
          <p:nvPr/>
        </p:nvSpPr>
        <p:spPr bwMode="auto">
          <a:xfrm>
            <a:off x="2781300" y="3275013"/>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问题</a:t>
            </a:r>
            <a:endParaRPr lang="zh-CN" altLang="en-US" sz="1800">
              <a:latin typeface="Verdana" panose="020B0604030504040204" pitchFamily="34" charset="0"/>
            </a:endParaRPr>
          </a:p>
        </p:txBody>
      </p:sp>
      <p:sp>
        <p:nvSpPr>
          <p:cNvPr id="37903" name="Rectangle 18">
            <a:extLst>
              <a:ext uri="{FF2B5EF4-FFF2-40B4-BE49-F238E27FC236}">
                <a16:creationId xmlns:a16="http://schemas.microsoft.com/office/drawing/2014/main" id="{4B2E7DF4-5FE4-B74B-AE36-BC53A83B1EB7}"/>
              </a:ext>
            </a:extLst>
          </p:cNvPr>
          <p:cNvSpPr>
            <a:spLocks noChangeArrowheads="1"/>
          </p:cNvSpPr>
          <p:nvPr/>
        </p:nvSpPr>
        <p:spPr bwMode="auto">
          <a:xfrm>
            <a:off x="2781300" y="362108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提问</a:t>
            </a:r>
            <a:endParaRPr lang="zh-CN" altLang="en-US" sz="1800">
              <a:latin typeface="Verdana" panose="020B0604030504040204" pitchFamily="34" charset="0"/>
            </a:endParaRPr>
          </a:p>
        </p:txBody>
      </p:sp>
      <p:sp>
        <p:nvSpPr>
          <p:cNvPr id="37904" name="Rectangle 19">
            <a:extLst>
              <a:ext uri="{FF2B5EF4-FFF2-40B4-BE49-F238E27FC236}">
                <a16:creationId xmlns:a16="http://schemas.microsoft.com/office/drawing/2014/main" id="{38CAE40E-CA32-9640-8E2F-59E80A7BB614}"/>
              </a:ext>
            </a:extLst>
          </p:cNvPr>
          <p:cNvSpPr>
            <a:spLocks noChangeArrowheads="1"/>
          </p:cNvSpPr>
          <p:nvPr/>
        </p:nvSpPr>
        <p:spPr bwMode="auto">
          <a:xfrm>
            <a:off x="2665413" y="4165600"/>
            <a:ext cx="8096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05" name="Rectangle 20">
            <a:extLst>
              <a:ext uri="{FF2B5EF4-FFF2-40B4-BE49-F238E27FC236}">
                <a16:creationId xmlns:a16="http://schemas.microsoft.com/office/drawing/2014/main" id="{E284D5D8-7C4E-424A-8036-1D6F10B6F965}"/>
              </a:ext>
            </a:extLst>
          </p:cNvPr>
          <p:cNvSpPr>
            <a:spLocks noChangeArrowheads="1"/>
          </p:cNvSpPr>
          <p:nvPr/>
        </p:nvSpPr>
        <p:spPr bwMode="auto">
          <a:xfrm>
            <a:off x="2781300" y="427513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a:t>
            </a:r>
            <a:endParaRPr lang="zh-CN" altLang="en-US" sz="1800">
              <a:latin typeface="Verdana" panose="020B0604030504040204" pitchFamily="34" charset="0"/>
            </a:endParaRPr>
          </a:p>
        </p:txBody>
      </p:sp>
      <p:sp>
        <p:nvSpPr>
          <p:cNvPr id="37906" name="Rectangle 21">
            <a:extLst>
              <a:ext uri="{FF2B5EF4-FFF2-40B4-BE49-F238E27FC236}">
                <a16:creationId xmlns:a16="http://schemas.microsoft.com/office/drawing/2014/main" id="{15C2DD02-9BE9-A54F-B119-8C410616E016}"/>
              </a:ext>
            </a:extLst>
          </p:cNvPr>
          <p:cNvSpPr>
            <a:spLocks noChangeArrowheads="1"/>
          </p:cNvSpPr>
          <p:nvPr/>
        </p:nvSpPr>
        <p:spPr bwMode="auto">
          <a:xfrm>
            <a:off x="2781300" y="4621213"/>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概念</a:t>
            </a:r>
            <a:endParaRPr lang="zh-CN" altLang="en-US" sz="1800">
              <a:latin typeface="Verdana" panose="020B0604030504040204" pitchFamily="34" charset="0"/>
            </a:endParaRPr>
          </a:p>
        </p:txBody>
      </p:sp>
      <p:sp>
        <p:nvSpPr>
          <p:cNvPr id="37907" name="Rectangle 22">
            <a:extLst>
              <a:ext uri="{FF2B5EF4-FFF2-40B4-BE49-F238E27FC236}">
                <a16:creationId xmlns:a16="http://schemas.microsoft.com/office/drawing/2014/main" id="{B8D600F1-396E-414C-B0BD-58C01CDD9D34}"/>
              </a:ext>
            </a:extLst>
          </p:cNvPr>
          <p:cNvSpPr>
            <a:spLocks noChangeArrowheads="1"/>
          </p:cNvSpPr>
          <p:nvPr/>
        </p:nvSpPr>
        <p:spPr bwMode="auto">
          <a:xfrm>
            <a:off x="2781300" y="496728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解答</a:t>
            </a:r>
            <a:endParaRPr lang="zh-CN" altLang="en-US" sz="1800">
              <a:latin typeface="Verdana" panose="020B0604030504040204" pitchFamily="34" charset="0"/>
            </a:endParaRPr>
          </a:p>
        </p:txBody>
      </p:sp>
      <p:sp>
        <p:nvSpPr>
          <p:cNvPr id="37908" name="Rectangle 23">
            <a:extLst>
              <a:ext uri="{FF2B5EF4-FFF2-40B4-BE49-F238E27FC236}">
                <a16:creationId xmlns:a16="http://schemas.microsoft.com/office/drawing/2014/main" id="{FFF171EC-8F62-B047-94D0-CD4101930427}"/>
              </a:ext>
            </a:extLst>
          </p:cNvPr>
          <p:cNvSpPr>
            <a:spLocks noChangeArrowheads="1"/>
          </p:cNvSpPr>
          <p:nvPr/>
        </p:nvSpPr>
        <p:spPr bwMode="auto">
          <a:xfrm>
            <a:off x="5870575" y="3165475"/>
            <a:ext cx="13843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09" name="Rectangle 24">
            <a:extLst>
              <a:ext uri="{FF2B5EF4-FFF2-40B4-BE49-F238E27FC236}">
                <a16:creationId xmlns:a16="http://schemas.microsoft.com/office/drawing/2014/main" id="{28B69949-4939-D841-AFB6-2DA18D666282}"/>
              </a:ext>
            </a:extLst>
          </p:cNvPr>
          <p:cNvSpPr>
            <a:spLocks noChangeArrowheads="1"/>
          </p:cNvSpPr>
          <p:nvPr/>
        </p:nvSpPr>
        <p:spPr bwMode="auto">
          <a:xfrm>
            <a:off x="6059488" y="3254375"/>
            <a:ext cx="8763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形式化</a:t>
            </a:r>
            <a:endParaRPr lang="zh-CN" altLang="en-US" sz="1800">
              <a:latin typeface="Verdana" panose="020B0604030504040204" pitchFamily="34" charset="0"/>
            </a:endParaRPr>
          </a:p>
        </p:txBody>
      </p:sp>
      <p:sp>
        <p:nvSpPr>
          <p:cNvPr id="37910" name="Rectangle 25">
            <a:extLst>
              <a:ext uri="{FF2B5EF4-FFF2-40B4-BE49-F238E27FC236}">
                <a16:creationId xmlns:a16="http://schemas.microsoft.com/office/drawing/2014/main" id="{EC8BF553-5901-3944-87B6-FC9516C82A2D}"/>
              </a:ext>
            </a:extLst>
          </p:cNvPr>
          <p:cNvSpPr>
            <a:spLocks noChangeArrowheads="1"/>
          </p:cNvSpPr>
          <p:nvPr/>
        </p:nvSpPr>
        <p:spPr bwMode="auto">
          <a:xfrm>
            <a:off x="5986463" y="3621088"/>
            <a:ext cx="1168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结构知识</a:t>
            </a:r>
            <a:endParaRPr lang="zh-CN" altLang="en-US" sz="1800">
              <a:latin typeface="Verdana" panose="020B0604030504040204" pitchFamily="34" charset="0"/>
            </a:endParaRPr>
          </a:p>
        </p:txBody>
      </p:sp>
      <p:grpSp>
        <p:nvGrpSpPr>
          <p:cNvPr id="37911" name="Group 28">
            <a:extLst>
              <a:ext uri="{FF2B5EF4-FFF2-40B4-BE49-F238E27FC236}">
                <a16:creationId xmlns:a16="http://schemas.microsoft.com/office/drawing/2014/main" id="{A7CD18FA-89A8-E248-A286-857E5F4D7777}"/>
              </a:ext>
            </a:extLst>
          </p:cNvPr>
          <p:cNvGrpSpPr>
            <a:grpSpLocks/>
          </p:cNvGrpSpPr>
          <p:nvPr/>
        </p:nvGrpSpPr>
        <p:grpSpPr bwMode="auto">
          <a:xfrm>
            <a:off x="2130425" y="4008438"/>
            <a:ext cx="1822450" cy="125412"/>
            <a:chOff x="1342" y="2525"/>
            <a:chExt cx="1148" cy="79"/>
          </a:xfrm>
        </p:grpSpPr>
        <p:sp>
          <p:nvSpPr>
            <p:cNvPr id="37941" name="Line 26">
              <a:extLst>
                <a:ext uri="{FF2B5EF4-FFF2-40B4-BE49-F238E27FC236}">
                  <a16:creationId xmlns:a16="http://schemas.microsoft.com/office/drawing/2014/main" id="{27E4C12B-84A5-E640-888E-B1260FBB621F}"/>
                </a:ext>
              </a:extLst>
            </p:cNvPr>
            <p:cNvSpPr>
              <a:spLocks noChangeShapeType="1"/>
            </p:cNvSpPr>
            <p:nvPr/>
          </p:nvSpPr>
          <p:spPr bwMode="auto">
            <a:xfrm>
              <a:off x="1342" y="2564"/>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2" name="Freeform 27">
              <a:extLst>
                <a:ext uri="{FF2B5EF4-FFF2-40B4-BE49-F238E27FC236}">
                  <a16:creationId xmlns:a16="http://schemas.microsoft.com/office/drawing/2014/main" id="{6F56DE23-4B3E-F94F-A1E5-0E40BF1E7F72}"/>
                </a:ext>
              </a:extLst>
            </p:cNvPr>
            <p:cNvSpPr>
              <a:spLocks/>
            </p:cNvSpPr>
            <p:nvPr/>
          </p:nvSpPr>
          <p:spPr bwMode="auto">
            <a:xfrm>
              <a:off x="2412" y="2525"/>
              <a:ext cx="78" cy="79"/>
            </a:xfrm>
            <a:custGeom>
              <a:avLst/>
              <a:gdLst>
                <a:gd name="T0" fmla="*/ 0 w 78"/>
                <a:gd name="T1" fmla="*/ 79 h 79"/>
                <a:gd name="T2" fmla="*/ 78 w 78"/>
                <a:gd name="T3" fmla="*/ 40 h 79"/>
                <a:gd name="T4" fmla="*/ 0 w 78"/>
                <a:gd name="T5" fmla="*/ 0 h 79"/>
                <a:gd name="T6" fmla="*/ 0 w 78"/>
                <a:gd name="T7" fmla="*/ 79 h 79"/>
                <a:gd name="T8" fmla="*/ 0 60000 65536"/>
                <a:gd name="T9" fmla="*/ 0 60000 65536"/>
                <a:gd name="T10" fmla="*/ 0 60000 65536"/>
                <a:gd name="T11" fmla="*/ 0 60000 65536"/>
                <a:gd name="T12" fmla="*/ 0 w 78"/>
                <a:gd name="T13" fmla="*/ 0 h 79"/>
                <a:gd name="T14" fmla="*/ 78 w 78"/>
                <a:gd name="T15" fmla="*/ 79 h 79"/>
              </a:gdLst>
              <a:ahLst/>
              <a:cxnLst>
                <a:cxn ang="T8">
                  <a:pos x="T0" y="T1"/>
                </a:cxn>
                <a:cxn ang="T9">
                  <a:pos x="T2" y="T3"/>
                </a:cxn>
                <a:cxn ang="T10">
                  <a:pos x="T4" y="T5"/>
                </a:cxn>
                <a:cxn ang="T11">
                  <a:pos x="T6" y="T7"/>
                </a:cxn>
              </a:cxnLst>
              <a:rect l="T12" t="T13" r="T14" b="T15"/>
              <a:pathLst>
                <a:path w="78" h="79">
                  <a:moveTo>
                    <a:pt x="0" y="79"/>
                  </a:moveTo>
                  <a:lnTo>
                    <a:pt x="78" y="40"/>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7912" name="Group 31">
            <a:extLst>
              <a:ext uri="{FF2B5EF4-FFF2-40B4-BE49-F238E27FC236}">
                <a16:creationId xmlns:a16="http://schemas.microsoft.com/office/drawing/2014/main" id="{3D1A6912-3FA5-3B4B-8D2B-30D470B9641A}"/>
              </a:ext>
            </a:extLst>
          </p:cNvPr>
          <p:cNvGrpSpPr>
            <a:grpSpLocks/>
          </p:cNvGrpSpPr>
          <p:nvPr/>
        </p:nvGrpSpPr>
        <p:grpSpPr bwMode="auto">
          <a:xfrm>
            <a:off x="2130425" y="4200525"/>
            <a:ext cx="1822450" cy="125413"/>
            <a:chOff x="1342" y="2646"/>
            <a:chExt cx="1148" cy="79"/>
          </a:xfrm>
        </p:grpSpPr>
        <p:sp>
          <p:nvSpPr>
            <p:cNvPr id="37939" name="Line 29">
              <a:extLst>
                <a:ext uri="{FF2B5EF4-FFF2-40B4-BE49-F238E27FC236}">
                  <a16:creationId xmlns:a16="http://schemas.microsoft.com/office/drawing/2014/main" id="{8B12E100-86B9-624B-AA87-55451F7600F5}"/>
                </a:ext>
              </a:extLst>
            </p:cNvPr>
            <p:cNvSpPr>
              <a:spLocks noChangeShapeType="1"/>
            </p:cNvSpPr>
            <p:nvPr/>
          </p:nvSpPr>
          <p:spPr bwMode="auto">
            <a:xfrm flipH="1">
              <a:off x="1418" y="2685"/>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0" name="Freeform 30">
              <a:extLst>
                <a:ext uri="{FF2B5EF4-FFF2-40B4-BE49-F238E27FC236}">
                  <a16:creationId xmlns:a16="http://schemas.microsoft.com/office/drawing/2014/main" id="{257B1C30-F264-CD43-9FD2-909AAA19DD84}"/>
                </a:ext>
              </a:extLst>
            </p:cNvPr>
            <p:cNvSpPr>
              <a:spLocks/>
            </p:cNvSpPr>
            <p:nvPr/>
          </p:nvSpPr>
          <p:spPr bwMode="auto">
            <a:xfrm>
              <a:off x="1342" y="2646"/>
              <a:ext cx="79" cy="79"/>
            </a:xfrm>
            <a:custGeom>
              <a:avLst/>
              <a:gdLst>
                <a:gd name="T0" fmla="*/ 79 w 79"/>
                <a:gd name="T1" fmla="*/ 0 h 79"/>
                <a:gd name="T2" fmla="*/ 0 w 79"/>
                <a:gd name="T3" fmla="*/ 40 h 79"/>
                <a:gd name="T4" fmla="*/ 79 w 79"/>
                <a:gd name="T5" fmla="*/ 79 h 79"/>
                <a:gd name="T6" fmla="*/ 79 w 79"/>
                <a:gd name="T7" fmla="*/ 0 h 79"/>
                <a:gd name="T8" fmla="*/ 0 60000 65536"/>
                <a:gd name="T9" fmla="*/ 0 60000 65536"/>
                <a:gd name="T10" fmla="*/ 0 60000 65536"/>
                <a:gd name="T11" fmla="*/ 0 60000 65536"/>
                <a:gd name="T12" fmla="*/ 0 w 79"/>
                <a:gd name="T13" fmla="*/ 0 h 79"/>
                <a:gd name="T14" fmla="*/ 79 w 79"/>
                <a:gd name="T15" fmla="*/ 79 h 79"/>
              </a:gdLst>
              <a:ahLst/>
              <a:cxnLst>
                <a:cxn ang="T8">
                  <a:pos x="T0" y="T1"/>
                </a:cxn>
                <a:cxn ang="T9">
                  <a:pos x="T2" y="T3"/>
                </a:cxn>
                <a:cxn ang="T10">
                  <a:pos x="T4" y="T5"/>
                </a:cxn>
                <a:cxn ang="T11">
                  <a:pos x="T6" y="T7"/>
                </a:cxn>
              </a:cxnLst>
              <a:rect l="T12" t="T13" r="T14" b="T15"/>
              <a:pathLst>
                <a:path w="79" h="79">
                  <a:moveTo>
                    <a:pt x="79" y="0"/>
                  </a:moveTo>
                  <a:lnTo>
                    <a:pt x="0" y="40"/>
                  </a:lnTo>
                  <a:lnTo>
                    <a:pt x="79" y="79"/>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913" name="Freeform 32">
            <a:extLst>
              <a:ext uri="{FF2B5EF4-FFF2-40B4-BE49-F238E27FC236}">
                <a16:creationId xmlns:a16="http://schemas.microsoft.com/office/drawing/2014/main" id="{78C987CD-0022-EC41-B2B4-5CFAAD8FC0B4}"/>
              </a:ext>
            </a:extLst>
          </p:cNvPr>
          <p:cNvSpPr>
            <a:spLocks/>
          </p:cNvSpPr>
          <p:nvPr/>
        </p:nvSpPr>
        <p:spPr bwMode="auto">
          <a:xfrm>
            <a:off x="5775325" y="4070350"/>
            <a:ext cx="1533525" cy="192088"/>
          </a:xfrm>
          <a:custGeom>
            <a:avLst/>
            <a:gdLst>
              <a:gd name="T0" fmla="*/ 2147483646 w 966"/>
              <a:gd name="T1" fmla="*/ 0 h 121"/>
              <a:gd name="T2" fmla="*/ 2147483646 w 966"/>
              <a:gd name="T3" fmla="*/ 2147483646 h 121"/>
              <a:gd name="T4" fmla="*/ 0 w 966"/>
              <a:gd name="T5" fmla="*/ 2147483646 h 121"/>
              <a:gd name="T6" fmla="*/ 0 w 966"/>
              <a:gd name="T7" fmla="*/ 2147483646 h 121"/>
              <a:gd name="T8" fmla="*/ 2147483646 w 966"/>
              <a:gd name="T9" fmla="*/ 2147483646 h 121"/>
              <a:gd name="T10" fmla="*/ 2147483646 w 966"/>
              <a:gd name="T11" fmla="*/ 2147483646 h 121"/>
              <a:gd name="T12" fmla="*/ 2147483646 w 966"/>
              <a:gd name="T13" fmla="*/ 2147483646 h 121"/>
              <a:gd name="T14" fmla="*/ 2147483646 w 966"/>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966"/>
              <a:gd name="T25" fmla="*/ 0 h 121"/>
              <a:gd name="T26" fmla="*/ 966 w 966"/>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6" h="121">
                <a:moveTo>
                  <a:pt x="725" y="0"/>
                </a:moveTo>
                <a:lnTo>
                  <a:pt x="725" y="30"/>
                </a:lnTo>
                <a:lnTo>
                  <a:pt x="0" y="30"/>
                </a:lnTo>
                <a:lnTo>
                  <a:pt x="0" y="91"/>
                </a:lnTo>
                <a:lnTo>
                  <a:pt x="725" y="91"/>
                </a:lnTo>
                <a:lnTo>
                  <a:pt x="725" y="121"/>
                </a:lnTo>
                <a:lnTo>
                  <a:pt x="966" y="60"/>
                </a:lnTo>
                <a:lnTo>
                  <a:pt x="725"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4" name="Rectangle 33">
            <a:extLst>
              <a:ext uri="{FF2B5EF4-FFF2-40B4-BE49-F238E27FC236}">
                <a16:creationId xmlns:a16="http://schemas.microsoft.com/office/drawing/2014/main" id="{2F13460A-8BA1-1847-AF3A-9BA3FBC921B9}"/>
              </a:ext>
            </a:extLst>
          </p:cNvPr>
          <p:cNvSpPr>
            <a:spLocks noChangeArrowheads="1"/>
          </p:cNvSpPr>
          <p:nvPr/>
        </p:nvSpPr>
        <p:spPr bwMode="auto">
          <a:xfrm>
            <a:off x="3376613" y="5703888"/>
            <a:ext cx="31829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15" name="Rectangle 35">
            <a:extLst>
              <a:ext uri="{FF2B5EF4-FFF2-40B4-BE49-F238E27FC236}">
                <a16:creationId xmlns:a16="http://schemas.microsoft.com/office/drawing/2014/main" id="{A39605D7-3ECD-454E-A4F2-E6308146F51A}"/>
              </a:ext>
            </a:extLst>
          </p:cNvPr>
          <p:cNvSpPr>
            <a:spLocks noChangeArrowheads="1"/>
          </p:cNvSpPr>
          <p:nvPr/>
        </p:nvSpPr>
        <p:spPr bwMode="auto">
          <a:xfrm>
            <a:off x="3852863" y="5780088"/>
            <a:ext cx="1460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300">
                <a:solidFill>
                  <a:srgbClr val="000000"/>
                </a:solidFill>
                <a:latin typeface="Times New Roman" panose="02020603050405020304" pitchFamily="18" charset="0"/>
              </a:rPr>
              <a:t>  </a:t>
            </a:r>
            <a:endParaRPr lang="en-US" altLang="zh-CN" sz="1800">
              <a:latin typeface="Verdana" panose="020B0604030504040204" pitchFamily="34" charset="0"/>
            </a:endParaRPr>
          </a:p>
        </p:txBody>
      </p:sp>
      <p:sp>
        <p:nvSpPr>
          <p:cNvPr id="37916" name="Rectangle 36">
            <a:extLst>
              <a:ext uri="{FF2B5EF4-FFF2-40B4-BE49-F238E27FC236}">
                <a16:creationId xmlns:a16="http://schemas.microsoft.com/office/drawing/2014/main" id="{619C6757-4CBA-3148-94F3-6BEFC7F0B3D7}"/>
              </a:ext>
            </a:extLst>
          </p:cNvPr>
          <p:cNvSpPr>
            <a:spLocks noChangeArrowheads="1"/>
          </p:cNvSpPr>
          <p:nvPr/>
        </p:nvSpPr>
        <p:spPr bwMode="auto">
          <a:xfrm>
            <a:off x="3581400" y="5791200"/>
            <a:ext cx="20558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b="1">
                <a:solidFill>
                  <a:srgbClr val="000000"/>
                </a:solidFill>
                <a:latin typeface="宋体" panose="02010600030101010101" pitchFamily="2" charset="-122"/>
              </a:rPr>
              <a:t>知识获取的过程</a:t>
            </a:r>
            <a:endParaRPr lang="zh-CN" altLang="en-US" sz="1800" b="1">
              <a:latin typeface="Verdana" panose="020B0604030504040204" pitchFamily="34" charset="0"/>
            </a:endParaRPr>
          </a:p>
        </p:txBody>
      </p:sp>
      <p:sp>
        <p:nvSpPr>
          <p:cNvPr id="37917" name="Rectangle 37">
            <a:extLst>
              <a:ext uri="{FF2B5EF4-FFF2-40B4-BE49-F238E27FC236}">
                <a16:creationId xmlns:a16="http://schemas.microsoft.com/office/drawing/2014/main" id="{7B2ADA31-D6BA-E649-9082-86838BBF43E0}"/>
              </a:ext>
            </a:extLst>
          </p:cNvPr>
          <p:cNvSpPr>
            <a:spLocks noChangeArrowheads="1"/>
          </p:cNvSpPr>
          <p:nvPr/>
        </p:nvSpPr>
        <p:spPr bwMode="auto">
          <a:xfrm>
            <a:off x="692150" y="3884613"/>
            <a:ext cx="1397000" cy="476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18" name="Rectangle 39">
            <a:extLst>
              <a:ext uri="{FF2B5EF4-FFF2-40B4-BE49-F238E27FC236}">
                <a16:creationId xmlns:a16="http://schemas.microsoft.com/office/drawing/2014/main" id="{B1180928-4001-0849-B6EB-80F5FD1480F5}"/>
              </a:ext>
            </a:extLst>
          </p:cNvPr>
          <p:cNvSpPr>
            <a:spLocks noChangeArrowheads="1"/>
          </p:cNvSpPr>
          <p:nvPr/>
        </p:nvSpPr>
        <p:spPr bwMode="auto">
          <a:xfrm>
            <a:off x="4048125" y="3879850"/>
            <a:ext cx="1684338" cy="476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19" name="Rectangle 41">
            <a:extLst>
              <a:ext uri="{FF2B5EF4-FFF2-40B4-BE49-F238E27FC236}">
                <a16:creationId xmlns:a16="http://schemas.microsoft.com/office/drawing/2014/main" id="{397B1738-CA62-7A4F-B2CD-B556AD9FEE06}"/>
              </a:ext>
            </a:extLst>
          </p:cNvPr>
          <p:cNvSpPr>
            <a:spLocks noChangeArrowheads="1"/>
          </p:cNvSpPr>
          <p:nvPr/>
        </p:nvSpPr>
        <p:spPr bwMode="auto">
          <a:xfrm>
            <a:off x="7405688" y="3879850"/>
            <a:ext cx="1108075" cy="476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20" name="Rectangle 43">
            <a:extLst>
              <a:ext uri="{FF2B5EF4-FFF2-40B4-BE49-F238E27FC236}">
                <a16:creationId xmlns:a16="http://schemas.microsoft.com/office/drawing/2014/main" id="{F1B3AF41-5F88-A24C-90B6-21A98B20E7A3}"/>
              </a:ext>
            </a:extLst>
          </p:cNvPr>
          <p:cNvSpPr>
            <a:spLocks noChangeArrowheads="1"/>
          </p:cNvSpPr>
          <p:nvPr/>
        </p:nvSpPr>
        <p:spPr bwMode="auto">
          <a:xfrm>
            <a:off x="2665413" y="2819400"/>
            <a:ext cx="8096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21" name="Rectangle 44">
            <a:extLst>
              <a:ext uri="{FF2B5EF4-FFF2-40B4-BE49-F238E27FC236}">
                <a16:creationId xmlns:a16="http://schemas.microsoft.com/office/drawing/2014/main" id="{642AB7E9-1C89-4040-9056-65412BE3A9EB}"/>
              </a:ext>
            </a:extLst>
          </p:cNvPr>
          <p:cNvSpPr>
            <a:spLocks noChangeArrowheads="1"/>
          </p:cNvSpPr>
          <p:nvPr/>
        </p:nvSpPr>
        <p:spPr bwMode="auto">
          <a:xfrm>
            <a:off x="2781300" y="2927350"/>
            <a:ext cx="584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数据</a:t>
            </a:r>
            <a:endParaRPr lang="zh-CN" altLang="en-US" sz="1800">
              <a:latin typeface="Verdana" panose="020B0604030504040204" pitchFamily="34" charset="0"/>
            </a:endParaRPr>
          </a:p>
        </p:txBody>
      </p:sp>
      <p:sp>
        <p:nvSpPr>
          <p:cNvPr id="37922" name="Rectangle 45">
            <a:extLst>
              <a:ext uri="{FF2B5EF4-FFF2-40B4-BE49-F238E27FC236}">
                <a16:creationId xmlns:a16="http://schemas.microsoft.com/office/drawing/2014/main" id="{1C1F721A-DECA-D04D-B4EB-08FEC33A7F5D}"/>
              </a:ext>
            </a:extLst>
          </p:cNvPr>
          <p:cNvSpPr>
            <a:spLocks noChangeArrowheads="1"/>
          </p:cNvSpPr>
          <p:nvPr/>
        </p:nvSpPr>
        <p:spPr bwMode="auto">
          <a:xfrm>
            <a:off x="2781300" y="3275013"/>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问题</a:t>
            </a:r>
            <a:endParaRPr lang="zh-CN" altLang="en-US" sz="1800">
              <a:latin typeface="Verdana" panose="020B0604030504040204" pitchFamily="34" charset="0"/>
            </a:endParaRPr>
          </a:p>
        </p:txBody>
      </p:sp>
      <p:sp>
        <p:nvSpPr>
          <p:cNvPr id="37923" name="Rectangle 46">
            <a:extLst>
              <a:ext uri="{FF2B5EF4-FFF2-40B4-BE49-F238E27FC236}">
                <a16:creationId xmlns:a16="http://schemas.microsoft.com/office/drawing/2014/main" id="{77A38E54-445F-FC40-A816-9E6AE4A70F72}"/>
              </a:ext>
            </a:extLst>
          </p:cNvPr>
          <p:cNvSpPr>
            <a:spLocks noChangeArrowheads="1"/>
          </p:cNvSpPr>
          <p:nvPr/>
        </p:nvSpPr>
        <p:spPr bwMode="auto">
          <a:xfrm>
            <a:off x="2781300" y="362108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提问</a:t>
            </a:r>
            <a:endParaRPr lang="zh-CN" altLang="en-US" sz="1800">
              <a:latin typeface="Verdana" panose="020B0604030504040204" pitchFamily="34" charset="0"/>
            </a:endParaRPr>
          </a:p>
        </p:txBody>
      </p:sp>
      <p:sp>
        <p:nvSpPr>
          <p:cNvPr id="37924" name="Rectangle 47">
            <a:extLst>
              <a:ext uri="{FF2B5EF4-FFF2-40B4-BE49-F238E27FC236}">
                <a16:creationId xmlns:a16="http://schemas.microsoft.com/office/drawing/2014/main" id="{E0F80EFE-0FEF-AB46-A490-F4515FCB5F6D}"/>
              </a:ext>
            </a:extLst>
          </p:cNvPr>
          <p:cNvSpPr>
            <a:spLocks noChangeArrowheads="1"/>
          </p:cNvSpPr>
          <p:nvPr/>
        </p:nvSpPr>
        <p:spPr bwMode="auto">
          <a:xfrm>
            <a:off x="2665413" y="4165600"/>
            <a:ext cx="8096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25" name="Rectangle 48">
            <a:extLst>
              <a:ext uri="{FF2B5EF4-FFF2-40B4-BE49-F238E27FC236}">
                <a16:creationId xmlns:a16="http://schemas.microsoft.com/office/drawing/2014/main" id="{33CA6CC9-490B-D243-94AC-F50681D48E8D}"/>
              </a:ext>
            </a:extLst>
          </p:cNvPr>
          <p:cNvSpPr>
            <a:spLocks noChangeArrowheads="1"/>
          </p:cNvSpPr>
          <p:nvPr/>
        </p:nvSpPr>
        <p:spPr bwMode="auto">
          <a:xfrm>
            <a:off x="2781300" y="427513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a:t>
            </a:r>
            <a:endParaRPr lang="zh-CN" altLang="en-US" sz="1800">
              <a:latin typeface="Verdana" panose="020B0604030504040204" pitchFamily="34" charset="0"/>
            </a:endParaRPr>
          </a:p>
        </p:txBody>
      </p:sp>
      <p:sp>
        <p:nvSpPr>
          <p:cNvPr id="37926" name="Rectangle 49">
            <a:extLst>
              <a:ext uri="{FF2B5EF4-FFF2-40B4-BE49-F238E27FC236}">
                <a16:creationId xmlns:a16="http://schemas.microsoft.com/office/drawing/2014/main" id="{FD0AF0CA-34C0-9A44-9653-0DF76CCBA580}"/>
              </a:ext>
            </a:extLst>
          </p:cNvPr>
          <p:cNvSpPr>
            <a:spLocks noChangeArrowheads="1"/>
          </p:cNvSpPr>
          <p:nvPr/>
        </p:nvSpPr>
        <p:spPr bwMode="auto">
          <a:xfrm>
            <a:off x="2781300" y="4621213"/>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概念</a:t>
            </a:r>
            <a:endParaRPr lang="zh-CN" altLang="en-US" sz="1800">
              <a:latin typeface="Verdana" panose="020B0604030504040204" pitchFamily="34" charset="0"/>
            </a:endParaRPr>
          </a:p>
        </p:txBody>
      </p:sp>
      <p:sp>
        <p:nvSpPr>
          <p:cNvPr id="37927" name="Rectangle 50">
            <a:extLst>
              <a:ext uri="{FF2B5EF4-FFF2-40B4-BE49-F238E27FC236}">
                <a16:creationId xmlns:a16="http://schemas.microsoft.com/office/drawing/2014/main" id="{ED356E4B-8955-2048-9CDA-86E43FFB72AA}"/>
              </a:ext>
            </a:extLst>
          </p:cNvPr>
          <p:cNvSpPr>
            <a:spLocks noChangeArrowheads="1"/>
          </p:cNvSpPr>
          <p:nvPr/>
        </p:nvSpPr>
        <p:spPr bwMode="auto">
          <a:xfrm>
            <a:off x="2781300" y="496728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解答</a:t>
            </a:r>
            <a:endParaRPr lang="zh-CN" altLang="en-US" sz="1800">
              <a:latin typeface="Verdana" panose="020B0604030504040204" pitchFamily="34" charset="0"/>
            </a:endParaRPr>
          </a:p>
        </p:txBody>
      </p:sp>
      <p:sp>
        <p:nvSpPr>
          <p:cNvPr id="37928" name="Rectangle 51">
            <a:extLst>
              <a:ext uri="{FF2B5EF4-FFF2-40B4-BE49-F238E27FC236}">
                <a16:creationId xmlns:a16="http://schemas.microsoft.com/office/drawing/2014/main" id="{0EC9B713-B0B7-E441-A127-DFCF527BF229}"/>
              </a:ext>
            </a:extLst>
          </p:cNvPr>
          <p:cNvSpPr>
            <a:spLocks noChangeArrowheads="1"/>
          </p:cNvSpPr>
          <p:nvPr/>
        </p:nvSpPr>
        <p:spPr bwMode="auto">
          <a:xfrm>
            <a:off x="5870575" y="3165475"/>
            <a:ext cx="13843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7929" name="Rectangle 52">
            <a:extLst>
              <a:ext uri="{FF2B5EF4-FFF2-40B4-BE49-F238E27FC236}">
                <a16:creationId xmlns:a16="http://schemas.microsoft.com/office/drawing/2014/main" id="{23F91D3A-1A80-744A-896A-371F00AD351F}"/>
              </a:ext>
            </a:extLst>
          </p:cNvPr>
          <p:cNvSpPr>
            <a:spLocks noChangeArrowheads="1"/>
          </p:cNvSpPr>
          <p:nvPr/>
        </p:nvSpPr>
        <p:spPr bwMode="auto">
          <a:xfrm>
            <a:off x="6059488" y="3254375"/>
            <a:ext cx="8763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形式化</a:t>
            </a:r>
            <a:endParaRPr lang="zh-CN" altLang="en-US" sz="1800">
              <a:latin typeface="Verdana" panose="020B0604030504040204" pitchFamily="34" charset="0"/>
            </a:endParaRPr>
          </a:p>
        </p:txBody>
      </p:sp>
      <p:sp>
        <p:nvSpPr>
          <p:cNvPr id="37930" name="Rectangle 53">
            <a:extLst>
              <a:ext uri="{FF2B5EF4-FFF2-40B4-BE49-F238E27FC236}">
                <a16:creationId xmlns:a16="http://schemas.microsoft.com/office/drawing/2014/main" id="{6872707A-50CD-E247-BF55-35557EC027C4}"/>
              </a:ext>
            </a:extLst>
          </p:cNvPr>
          <p:cNvSpPr>
            <a:spLocks noChangeArrowheads="1"/>
          </p:cNvSpPr>
          <p:nvPr/>
        </p:nvSpPr>
        <p:spPr bwMode="auto">
          <a:xfrm>
            <a:off x="5986463" y="3621088"/>
            <a:ext cx="1168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结构知识</a:t>
            </a:r>
            <a:endParaRPr lang="zh-CN" altLang="en-US" sz="1800">
              <a:latin typeface="Verdana" panose="020B0604030504040204" pitchFamily="34" charset="0"/>
            </a:endParaRPr>
          </a:p>
        </p:txBody>
      </p:sp>
      <p:grpSp>
        <p:nvGrpSpPr>
          <p:cNvPr id="37931" name="Group 56">
            <a:extLst>
              <a:ext uri="{FF2B5EF4-FFF2-40B4-BE49-F238E27FC236}">
                <a16:creationId xmlns:a16="http://schemas.microsoft.com/office/drawing/2014/main" id="{A6B661AF-E32F-ED41-BE9C-F735F6A3CD28}"/>
              </a:ext>
            </a:extLst>
          </p:cNvPr>
          <p:cNvGrpSpPr>
            <a:grpSpLocks/>
          </p:cNvGrpSpPr>
          <p:nvPr/>
        </p:nvGrpSpPr>
        <p:grpSpPr bwMode="auto">
          <a:xfrm>
            <a:off x="2130425" y="4008438"/>
            <a:ext cx="1822450" cy="125412"/>
            <a:chOff x="1342" y="2525"/>
            <a:chExt cx="1148" cy="79"/>
          </a:xfrm>
        </p:grpSpPr>
        <p:sp>
          <p:nvSpPr>
            <p:cNvPr id="37937" name="Line 54">
              <a:extLst>
                <a:ext uri="{FF2B5EF4-FFF2-40B4-BE49-F238E27FC236}">
                  <a16:creationId xmlns:a16="http://schemas.microsoft.com/office/drawing/2014/main" id="{95100E02-B0DE-8C43-880F-7A8E3255B081}"/>
                </a:ext>
              </a:extLst>
            </p:cNvPr>
            <p:cNvSpPr>
              <a:spLocks noChangeShapeType="1"/>
            </p:cNvSpPr>
            <p:nvPr/>
          </p:nvSpPr>
          <p:spPr bwMode="auto">
            <a:xfrm>
              <a:off x="1342" y="2564"/>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8" name="Freeform 55">
              <a:extLst>
                <a:ext uri="{FF2B5EF4-FFF2-40B4-BE49-F238E27FC236}">
                  <a16:creationId xmlns:a16="http://schemas.microsoft.com/office/drawing/2014/main" id="{B8981EEE-7D41-B949-94F7-1FF8008DACB1}"/>
                </a:ext>
              </a:extLst>
            </p:cNvPr>
            <p:cNvSpPr>
              <a:spLocks/>
            </p:cNvSpPr>
            <p:nvPr/>
          </p:nvSpPr>
          <p:spPr bwMode="auto">
            <a:xfrm>
              <a:off x="2412" y="2525"/>
              <a:ext cx="78" cy="79"/>
            </a:xfrm>
            <a:custGeom>
              <a:avLst/>
              <a:gdLst>
                <a:gd name="T0" fmla="*/ 0 w 78"/>
                <a:gd name="T1" fmla="*/ 79 h 79"/>
                <a:gd name="T2" fmla="*/ 78 w 78"/>
                <a:gd name="T3" fmla="*/ 40 h 79"/>
                <a:gd name="T4" fmla="*/ 0 w 78"/>
                <a:gd name="T5" fmla="*/ 0 h 79"/>
                <a:gd name="T6" fmla="*/ 0 w 78"/>
                <a:gd name="T7" fmla="*/ 79 h 79"/>
                <a:gd name="T8" fmla="*/ 0 60000 65536"/>
                <a:gd name="T9" fmla="*/ 0 60000 65536"/>
                <a:gd name="T10" fmla="*/ 0 60000 65536"/>
                <a:gd name="T11" fmla="*/ 0 60000 65536"/>
                <a:gd name="T12" fmla="*/ 0 w 78"/>
                <a:gd name="T13" fmla="*/ 0 h 79"/>
                <a:gd name="T14" fmla="*/ 78 w 78"/>
                <a:gd name="T15" fmla="*/ 79 h 79"/>
              </a:gdLst>
              <a:ahLst/>
              <a:cxnLst>
                <a:cxn ang="T8">
                  <a:pos x="T0" y="T1"/>
                </a:cxn>
                <a:cxn ang="T9">
                  <a:pos x="T2" y="T3"/>
                </a:cxn>
                <a:cxn ang="T10">
                  <a:pos x="T4" y="T5"/>
                </a:cxn>
                <a:cxn ang="T11">
                  <a:pos x="T6" y="T7"/>
                </a:cxn>
              </a:cxnLst>
              <a:rect l="T12" t="T13" r="T14" b="T15"/>
              <a:pathLst>
                <a:path w="78" h="79">
                  <a:moveTo>
                    <a:pt x="0" y="79"/>
                  </a:moveTo>
                  <a:lnTo>
                    <a:pt x="78" y="40"/>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7932" name="Group 59">
            <a:extLst>
              <a:ext uri="{FF2B5EF4-FFF2-40B4-BE49-F238E27FC236}">
                <a16:creationId xmlns:a16="http://schemas.microsoft.com/office/drawing/2014/main" id="{D1EDBE9F-175A-9246-B8F0-157E621C2E8C}"/>
              </a:ext>
            </a:extLst>
          </p:cNvPr>
          <p:cNvGrpSpPr>
            <a:grpSpLocks/>
          </p:cNvGrpSpPr>
          <p:nvPr/>
        </p:nvGrpSpPr>
        <p:grpSpPr bwMode="auto">
          <a:xfrm>
            <a:off x="2130425" y="4200525"/>
            <a:ext cx="1822450" cy="125413"/>
            <a:chOff x="1342" y="2646"/>
            <a:chExt cx="1148" cy="79"/>
          </a:xfrm>
        </p:grpSpPr>
        <p:sp>
          <p:nvSpPr>
            <p:cNvPr id="37935" name="Line 57">
              <a:extLst>
                <a:ext uri="{FF2B5EF4-FFF2-40B4-BE49-F238E27FC236}">
                  <a16:creationId xmlns:a16="http://schemas.microsoft.com/office/drawing/2014/main" id="{51827C97-0391-7D45-A747-2268538DC694}"/>
                </a:ext>
              </a:extLst>
            </p:cNvPr>
            <p:cNvSpPr>
              <a:spLocks noChangeShapeType="1"/>
            </p:cNvSpPr>
            <p:nvPr/>
          </p:nvSpPr>
          <p:spPr bwMode="auto">
            <a:xfrm flipH="1">
              <a:off x="1418" y="2685"/>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6" name="Freeform 58">
              <a:extLst>
                <a:ext uri="{FF2B5EF4-FFF2-40B4-BE49-F238E27FC236}">
                  <a16:creationId xmlns:a16="http://schemas.microsoft.com/office/drawing/2014/main" id="{1EED8E45-74F2-644F-B485-47A3CC7A6722}"/>
                </a:ext>
              </a:extLst>
            </p:cNvPr>
            <p:cNvSpPr>
              <a:spLocks/>
            </p:cNvSpPr>
            <p:nvPr/>
          </p:nvSpPr>
          <p:spPr bwMode="auto">
            <a:xfrm>
              <a:off x="1342" y="2646"/>
              <a:ext cx="79" cy="79"/>
            </a:xfrm>
            <a:custGeom>
              <a:avLst/>
              <a:gdLst>
                <a:gd name="T0" fmla="*/ 79 w 79"/>
                <a:gd name="T1" fmla="*/ 0 h 79"/>
                <a:gd name="T2" fmla="*/ 0 w 79"/>
                <a:gd name="T3" fmla="*/ 40 h 79"/>
                <a:gd name="T4" fmla="*/ 79 w 79"/>
                <a:gd name="T5" fmla="*/ 79 h 79"/>
                <a:gd name="T6" fmla="*/ 79 w 79"/>
                <a:gd name="T7" fmla="*/ 0 h 79"/>
                <a:gd name="T8" fmla="*/ 0 60000 65536"/>
                <a:gd name="T9" fmla="*/ 0 60000 65536"/>
                <a:gd name="T10" fmla="*/ 0 60000 65536"/>
                <a:gd name="T11" fmla="*/ 0 60000 65536"/>
                <a:gd name="T12" fmla="*/ 0 w 79"/>
                <a:gd name="T13" fmla="*/ 0 h 79"/>
                <a:gd name="T14" fmla="*/ 79 w 79"/>
                <a:gd name="T15" fmla="*/ 79 h 79"/>
              </a:gdLst>
              <a:ahLst/>
              <a:cxnLst>
                <a:cxn ang="T8">
                  <a:pos x="T0" y="T1"/>
                </a:cxn>
                <a:cxn ang="T9">
                  <a:pos x="T2" y="T3"/>
                </a:cxn>
                <a:cxn ang="T10">
                  <a:pos x="T4" y="T5"/>
                </a:cxn>
                <a:cxn ang="T11">
                  <a:pos x="T6" y="T7"/>
                </a:cxn>
              </a:cxnLst>
              <a:rect l="T12" t="T13" r="T14" b="T15"/>
              <a:pathLst>
                <a:path w="79" h="79">
                  <a:moveTo>
                    <a:pt x="79" y="0"/>
                  </a:moveTo>
                  <a:lnTo>
                    <a:pt x="0" y="40"/>
                  </a:lnTo>
                  <a:lnTo>
                    <a:pt x="79" y="79"/>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933" name="Freeform 60">
            <a:extLst>
              <a:ext uri="{FF2B5EF4-FFF2-40B4-BE49-F238E27FC236}">
                <a16:creationId xmlns:a16="http://schemas.microsoft.com/office/drawing/2014/main" id="{705D6EE1-BD17-8649-B2D8-0621CE5AC748}"/>
              </a:ext>
            </a:extLst>
          </p:cNvPr>
          <p:cNvSpPr>
            <a:spLocks/>
          </p:cNvSpPr>
          <p:nvPr/>
        </p:nvSpPr>
        <p:spPr bwMode="auto">
          <a:xfrm>
            <a:off x="5775325" y="4070350"/>
            <a:ext cx="1533525" cy="192088"/>
          </a:xfrm>
          <a:custGeom>
            <a:avLst/>
            <a:gdLst>
              <a:gd name="T0" fmla="*/ 2147483646 w 966"/>
              <a:gd name="T1" fmla="*/ 0 h 121"/>
              <a:gd name="T2" fmla="*/ 2147483646 w 966"/>
              <a:gd name="T3" fmla="*/ 2147483646 h 121"/>
              <a:gd name="T4" fmla="*/ 0 w 966"/>
              <a:gd name="T5" fmla="*/ 2147483646 h 121"/>
              <a:gd name="T6" fmla="*/ 0 w 966"/>
              <a:gd name="T7" fmla="*/ 2147483646 h 121"/>
              <a:gd name="T8" fmla="*/ 2147483646 w 966"/>
              <a:gd name="T9" fmla="*/ 2147483646 h 121"/>
              <a:gd name="T10" fmla="*/ 2147483646 w 966"/>
              <a:gd name="T11" fmla="*/ 2147483646 h 121"/>
              <a:gd name="T12" fmla="*/ 2147483646 w 966"/>
              <a:gd name="T13" fmla="*/ 2147483646 h 121"/>
              <a:gd name="T14" fmla="*/ 2147483646 w 966"/>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966"/>
              <a:gd name="T25" fmla="*/ 0 h 121"/>
              <a:gd name="T26" fmla="*/ 966 w 966"/>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6" h="121">
                <a:moveTo>
                  <a:pt x="725" y="0"/>
                </a:moveTo>
                <a:lnTo>
                  <a:pt x="725" y="30"/>
                </a:lnTo>
                <a:lnTo>
                  <a:pt x="0" y="30"/>
                </a:lnTo>
                <a:lnTo>
                  <a:pt x="0" y="91"/>
                </a:lnTo>
                <a:lnTo>
                  <a:pt x="725" y="91"/>
                </a:lnTo>
                <a:lnTo>
                  <a:pt x="725" y="121"/>
                </a:lnTo>
                <a:lnTo>
                  <a:pt x="966" y="60"/>
                </a:lnTo>
                <a:lnTo>
                  <a:pt x="725"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34" name="Rectangle 61">
            <a:extLst>
              <a:ext uri="{FF2B5EF4-FFF2-40B4-BE49-F238E27FC236}">
                <a16:creationId xmlns:a16="http://schemas.microsoft.com/office/drawing/2014/main" id="{2BC33857-A607-DF40-8781-0F55CBAC60B0}"/>
              </a:ext>
            </a:extLst>
          </p:cNvPr>
          <p:cNvSpPr>
            <a:spLocks noChangeArrowheads="1"/>
          </p:cNvSpPr>
          <p:nvPr/>
        </p:nvSpPr>
        <p:spPr bwMode="auto">
          <a:xfrm>
            <a:off x="3376613" y="5703888"/>
            <a:ext cx="31829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F11D05ED-E23F-4542-A102-EFF63F6264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4991FB0-77B5-8D4A-A67B-B3E04D7E43E9}" type="slidenum">
              <a:rPr lang="ja-JP" altLang="en-US" sz="1800">
                <a:solidFill>
                  <a:srgbClr val="A50021"/>
                </a:solidFill>
                <a:ea typeface="MS PGothic" panose="020B0600070205080204" pitchFamily="34" charset="-128"/>
              </a:rPr>
              <a:pPr>
                <a:lnSpc>
                  <a:spcPct val="100000"/>
                </a:lnSpc>
                <a:spcBef>
                  <a:spcPct val="0"/>
                </a:spcBef>
                <a:buClrTx/>
                <a:buFontTx/>
                <a:buNone/>
              </a:pPr>
              <a:t>3</a:t>
            </a:fld>
            <a:endParaRPr lang="en-US" altLang="ja-JP" sz="1800">
              <a:solidFill>
                <a:srgbClr val="A50021"/>
              </a:solidFill>
              <a:ea typeface="MS PGothic" panose="020B0600070205080204" pitchFamily="34" charset="-128"/>
            </a:endParaRPr>
          </a:p>
        </p:txBody>
      </p:sp>
      <p:sp>
        <p:nvSpPr>
          <p:cNvPr id="6147" name="Rectangle 2">
            <a:extLst>
              <a:ext uri="{FF2B5EF4-FFF2-40B4-BE49-F238E27FC236}">
                <a16:creationId xmlns:a16="http://schemas.microsoft.com/office/drawing/2014/main" id="{C30203B6-28DC-D649-843C-1363CCF091A0}"/>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7</a:t>
            </a:r>
            <a:r>
              <a:rPr lang="zh-CN" altLang="en-US" sz="3600" b="0">
                <a:latin typeface="Times New Roman" panose="02020603050405020304" pitchFamily="18" charset="0"/>
                <a:ea typeface="黑体" panose="02010609060101010101" pitchFamily="49" charset="-122"/>
              </a:rPr>
              <a:t>章  专家系统与机器学习</a:t>
            </a:r>
          </a:p>
        </p:txBody>
      </p:sp>
      <p:sp>
        <p:nvSpPr>
          <p:cNvPr id="116739" name="Rectangle 3">
            <a:extLst>
              <a:ext uri="{FF2B5EF4-FFF2-40B4-BE49-F238E27FC236}">
                <a16:creationId xmlns:a16="http://schemas.microsoft.com/office/drawing/2014/main" id="{8BC6BEB4-E38D-5D43-AD97-7BE335371288}"/>
              </a:ext>
            </a:extLst>
          </p:cNvPr>
          <p:cNvSpPr>
            <a:spLocks noGrp="1" noChangeArrowheads="1"/>
          </p:cNvSpPr>
          <p:nvPr>
            <p:ph type="body" idx="1"/>
          </p:nvPr>
        </p:nvSpPr>
        <p:spPr>
          <a:xfrm>
            <a:off x="457200" y="1000125"/>
            <a:ext cx="8283575" cy="5400675"/>
          </a:xfrm>
        </p:spPr>
        <p:txBody>
          <a:bodyPr/>
          <a:lstStyle/>
          <a:p>
            <a:pPr eaLnBrk="1" hangingPunct="1">
              <a:lnSpc>
                <a:spcPct val="110000"/>
              </a:lnSpc>
              <a:spcBef>
                <a:spcPct val="30000"/>
              </a:spcBef>
            </a:pPr>
            <a:r>
              <a:rPr lang="en-US" altLang="zh-CN" b="1">
                <a:latin typeface="Times New Roman" panose="02020603050405020304" pitchFamily="18" charset="0"/>
              </a:rPr>
              <a:t>7.1  </a:t>
            </a:r>
            <a:r>
              <a:rPr lang="zh-CN" altLang="en-US" b="1">
                <a:latin typeface="Times New Roman" panose="02020603050405020304" pitchFamily="18" charset="0"/>
              </a:rPr>
              <a:t>专家系统的产生和发展 </a:t>
            </a:r>
          </a:p>
          <a:p>
            <a:pPr eaLnBrk="1" hangingPunct="1">
              <a:lnSpc>
                <a:spcPct val="110000"/>
              </a:lnSpc>
              <a:spcBef>
                <a:spcPct val="30000"/>
              </a:spcBef>
            </a:pPr>
            <a:r>
              <a:rPr lang="en-US" altLang="zh-CN" b="1">
                <a:latin typeface="Times New Roman" panose="02020603050405020304" pitchFamily="18" charset="0"/>
              </a:rPr>
              <a:t>7.2  </a:t>
            </a:r>
            <a:r>
              <a:rPr lang="zh-CN" altLang="en-US" b="1">
                <a:latin typeface="Times New Roman" panose="02020603050405020304" pitchFamily="18" charset="0"/>
              </a:rPr>
              <a:t>专家系统的概念 </a:t>
            </a:r>
          </a:p>
          <a:p>
            <a:pPr eaLnBrk="1" hangingPunct="1">
              <a:lnSpc>
                <a:spcPct val="110000"/>
              </a:lnSpc>
              <a:spcBef>
                <a:spcPct val="30000"/>
              </a:spcBef>
            </a:pPr>
            <a:r>
              <a:rPr lang="en-US" altLang="zh-CN" b="1">
                <a:latin typeface="Times New Roman" panose="02020603050405020304" pitchFamily="18" charset="0"/>
              </a:rPr>
              <a:t>7.3  </a:t>
            </a:r>
            <a:r>
              <a:rPr lang="zh-CN" altLang="en-US" b="1">
                <a:latin typeface="Times New Roman" panose="02020603050405020304" pitchFamily="18" charset="0"/>
              </a:rPr>
              <a:t>专家系统的工作原理</a:t>
            </a:r>
          </a:p>
          <a:p>
            <a:pPr eaLnBrk="1" hangingPunct="1">
              <a:lnSpc>
                <a:spcPct val="110000"/>
              </a:lnSpc>
              <a:spcBef>
                <a:spcPct val="30000"/>
              </a:spcBef>
            </a:pPr>
            <a:r>
              <a:rPr lang="en-US" altLang="zh-CN" b="1">
                <a:latin typeface="Times New Roman" panose="02020603050405020304" pitchFamily="18" charset="0"/>
              </a:rPr>
              <a:t>7.4  </a:t>
            </a:r>
            <a:r>
              <a:rPr lang="zh-CN" altLang="en-US" b="1">
                <a:latin typeface="Times New Roman" panose="02020603050405020304" pitchFamily="18" charset="0"/>
              </a:rPr>
              <a:t>知识获取的主要过程与模式</a:t>
            </a:r>
          </a:p>
          <a:p>
            <a:pPr eaLnBrk="1" hangingPunct="1">
              <a:lnSpc>
                <a:spcPct val="110000"/>
              </a:lnSpc>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lnSpc>
                <a:spcPct val="110000"/>
              </a:lnSpc>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lnSpc>
                <a:spcPct val="110000"/>
              </a:lnSpc>
              <a:spcBef>
                <a:spcPct val="30000"/>
              </a:spcBef>
            </a:pPr>
            <a:r>
              <a:rPr lang="en-US" altLang="zh-CN" b="1">
                <a:latin typeface="Times New Roman" panose="02020603050405020304" pitchFamily="18" charset="0"/>
              </a:rPr>
              <a:t>7.7  </a:t>
            </a:r>
            <a:r>
              <a:rPr lang="zh-CN" altLang="en-US" b="1">
                <a:latin typeface="Times New Roman" panose="02020603050405020304" pitchFamily="18" charset="0"/>
              </a:rPr>
              <a:t>专家系统的建立</a:t>
            </a:r>
          </a:p>
          <a:p>
            <a:pPr eaLnBrk="1" hangingPunct="1">
              <a:lnSpc>
                <a:spcPct val="110000"/>
              </a:lnSpc>
              <a:spcBef>
                <a:spcPct val="30000"/>
              </a:spcBef>
            </a:pPr>
            <a:r>
              <a:rPr lang="en-US" altLang="zh-CN" b="1">
                <a:latin typeface="Times New Roman" panose="02020603050405020304" pitchFamily="18" charset="0"/>
              </a:rPr>
              <a:t>7.8  </a:t>
            </a:r>
            <a:r>
              <a:rPr lang="zh-CN" altLang="en-US" b="1">
                <a:latin typeface="Times New Roman" panose="02020603050405020304" pitchFamily="18" charset="0"/>
              </a:rPr>
              <a:t>专家系统实例及其骨架系统</a:t>
            </a:r>
          </a:p>
          <a:p>
            <a:pPr eaLnBrk="1" hangingPunct="1">
              <a:lnSpc>
                <a:spcPct val="110000"/>
              </a:lnSpc>
              <a:spcBef>
                <a:spcPct val="30000"/>
              </a:spcBef>
            </a:pPr>
            <a:r>
              <a:rPr lang="en-US" altLang="zh-CN" b="1">
                <a:latin typeface="Times New Roman" panose="02020603050405020304" pitchFamily="18" charset="0"/>
              </a:rPr>
              <a:t>7.9  </a:t>
            </a:r>
            <a:r>
              <a:rPr lang="zh-CN" altLang="en-US" b="1">
                <a:latin typeface="Times New Roman" panose="02020603050405020304" pitchFamily="18" charset="0"/>
              </a:rPr>
              <a:t>专家系统的开发环境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 calcmode="lin" valueType="num">
                                      <p:cBhvr additive="base">
                                        <p:cTn id="12" dur="500" fill="hold"/>
                                        <p:tgtEl>
                                          <p:spTgt spid="1167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673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 calcmode="lin" valueType="num">
                                      <p:cBhvr additive="base">
                                        <p:cTn id="17" dur="500" fill="hold"/>
                                        <p:tgtEl>
                                          <p:spTgt spid="1167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673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 calcmode="lin" valueType="num">
                                      <p:cBhvr additive="base">
                                        <p:cTn id="22" dur="500" fill="hold"/>
                                        <p:tgtEl>
                                          <p:spTgt spid="11673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673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 calcmode="lin" valueType="num">
                                      <p:cBhvr additive="base">
                                        <p:cTn id="27" dur="500" fill="hold"/>
                                        <p:tgtEl>
                                          <p:spTgt spid="1167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673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 calcmode="lin" valueType="num">
                                      <p:cBhvr additive="base">
                                        <p:cTn id="32" dur="500" fill="hold"/>
                                        <p:tgtEl>
                                          <p:spTgt spid="11673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673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 calcmode="lin" valueType="num">
                                      <p:cBhvr additive="base">
                                        <p:cTn id="37" dur="500" fill="hold"/>
                                        <p:tgtEl>
                                          <p:spTgt spid="11673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6739">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16739">
                                            <p:txEl>
                                              <p:pRg st="7" end="7"/>
                                            </p:txEl>
                                          </p:spTgt>
                                        </p:tgtEl>
                                        <p:attrNameLst>
                                          <p:attrName>style.visibility</p:attrName>
                                        </p:attrNameLst>
                                      </p:cBhvr>
                                      <p:to>
                                        <p:strVal val="visible"/>
                                      </p:to>
                                    </p:set>
                                    <p:anim calcmode="lin" valueType="num">
                                      <p:cBhvr additive="base">
                                        <p:cTn id="42" dur="500" fill="hold"/>
                                        <p:tgtEl>
                                          <p:spTgt spid="116739">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16739">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16739">
                                            <p:txEl>
                                              <p:pRg st="8" end="8"/>
                                            </p:txEl>
                                          </p:spTgt>
                                        </p:tgtEl>
                                        <p:attrNameLst>
                                          <p:attrName>style.visibility</p:attrName>
                                        </p:attrNameLst>
                                      </p:cBhvr>
                                      <p:to>
                                        <p:strVal val="visible"/>
                                      </p:to>
                                    </p:set>
                                    <p:anim calcmode="lin" valueType="num">
                                      <p:cBhvr additive="base">
                                        <p:cTn id="47" dur="500" fill="hold"/>
                                        <p:tgtEl>
                                          <p:spTgt spid="116739">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67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900A8E85-D31A-D748-8534-05D2CFD36B6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4D45A82-9BF4-F145-9808-6FBF2BFB6049}" type="slidenum">
              <a:rPr lang="ja-JP" altLang="en-US" sz="1800">
                <a:solidFill>
                  <a:srgbClr val="A50021"/>
                </a:solidFill>
                <a:ea typeface="MS PGothic" panose="020B0600070205080204" pitchFamily="34" charset="-128"/>
              </a:rPr>
              <a:pPr>
                <a:lnSpc>
                  <a:spcPct val="100000"/>
                </a:lnSpc>
                <a:spcBef>
                  <a:spcPct val="0"/>
                </a:spcBef>
                <a:buClrTx/>
                <a:buFontTx/>
                <a:buNone/>
              </a:pPr>
              <a:t>30</a:t>
            </a:fld>
            <a:endParaRPr lang="en-US" altLang="ja-JP" sz="1800">
              <a:solidFill>
                <a:srgbClr val="A50021"/>
              </a:solidFill>
              <a:ea typeface="MS PGothic" panose="020B0600070205080204" pitchFamily="34" charset="-128"/>
            </a:endParaRPr>
          </a:p>
        </p:txBody>
      </p:sp>
      <p:sp>
        <p:nvSpPr>
          <p:cNvPr id="38915" name="Rectangle 4">
            <a:extLst>
              <a:ext uri="{FF2B5EF4-FFF2-40B4-BE49-F238E27FC236}">
                <a16:creationId xmlns:a16="http://schemas.microsoft.com/office/drawing/2014/main" id="{AF030D19-4367-F347-A001-56B2EA9F49C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7.4  </a:t>
            </a:r>
            <a:r>
              <a:rPr lang="zh-CN" altLang="en-US" sz="3600">
                <a:solidFill>
                  <a:schemeClr val="bg1"/>
                </a:solidFill>
                <a:latin typeface="Times New Roman" panose="02020603050405020304" pitchFamily="18" charset="0"/>
                <a:ea typeface="黑体" panose="02010609060101010101" pitchFamily="49" charset="-122"/>
              </a:rPr>
              <a:t>知识获取的主要过程与模式</a:t>
            </a:r>
          </a:p>
        </p:txBody>
      </p:sp>
      <p:sp>
        <p:nvSpPr>
          <p:cNvPr id="38916" name="Text Box 5">
            <a:extLst>
              <a:ext uri="{FF2B5EF4-FFF2-40B4-BE49-F238E27FC236}">
                <a16:creationId xmlns:a16="http://schemas.microsoft.com/office/drawing/2014/main" id="{9712D810-32AF-234F-951F-72FE5D9A76E8}"/>
              </a:ext>
            </a:extLst>
          </p:cNvPr>
          <p:cNvSpPr txBox="1">
            <a:spLocks noChangeArrowheads="1"/>
          </p:cNvSpPr>
          <p:nvPr/>
        </p:nvSpPr>
        <p:spPr bwMode="auto">
          <a:xfrm>
            <a:off x="365125" y="990600"/>
            <a:ext cx="83216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lang="en-US" altLang="zh-CN" sz="2600" b="1">
                <a:solidFill>
                  <a:srgbClr val="0000FF"/>
                </a:solidFill>
                <a:latin typeface="Times New Roman" panose="02020603050405020304" pitchFamily="18" charset="0"/>
              </a:rPr>
              <a:t>7.4.2  </a:t>
            </a:r>
            <a:r>
              <a:rPr lang="zh-CN" altLang="en-US" sz="2600" b="1">
                <a:solidFill>
                  <a:srgbClr val="0000FF"/>
                </a:solidFill>
                <a:latin typeface="Times New Roman" panose="02020603050405020304" pitchFamily="18" charset="0"/>
              </a:rPr>
              <a:t>知识获取的模式</a:t>
            </a:r>
          </a:p>
          <a:p>
            <a:pPr eaLnBrk="1" hangingPunct="1">
              <a:lnSpc>
                <a:spcPct val="140000"/>
              </a:lnSpc>
              <a:spcBef>
                <a:spcPct val="0"/>
              </a:spcBef>
              <a:buClrTx/>
              <a:buFontTx/>
              <a:buNone/>
            </a:pPr>
            <a:r>
              <a:rPr lang="zh-CN" altLang="en-US" sz="2600" b="1">
                <a:latin typeface="Times New Roman" panose="02020603050405020304" pitchFamily="18" charset="0"/>
              </a:rPr>
              <a:t>非自动知识获取、自动知识获取、半自动知识获取。</a:t>
            </a:r>
          </a:p>
        </p:txBody>
      </p:sp>
      <p:sp>
        <p:nvSpPr>
          <p:cNvPr id="38917" name="AutoShape 8">
            <a:extLst>
              <a:ext uri="{FF2B5EF4-FFF2-40B4-BE49-F238E27FC236}">
                <a16:creationId xmlns:a16="http://schemas.microsoft.com/office/drawing/2014/main" id="{820C92DC-559E-B441-9EA4-1FB1C8B1F0E3}"/>
              </a:ext>
            </a:extLst>
          </p:cNvPr>
          <p:cNvSpPr>
            <a:spLocks noChangeAspect="1" noChangeArrowheads="1" noTextEdit="1"/>
          </p:cNvSpPr>
          <p:nvPr/>
        </p:nvSpPr>
        <p:spPr bwMode="auto">
          <a:xfrm>
            <a:off x="762000" y="2209800"/>
            <a:ext cx="74676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18" name="Rectangle 10">
            <a:extLst>
              <a:ext uri="{FF2B5EF4-FFF2-40B4-BE49-F238E27FC236}">
                <a16:creationId xmlns:a16="http://schemas.microsoft.com/office/drawing/2014/main" id="{7F7A5112-837C-8943-AA30-4CC41EEF53D7}"/>
              </a:ext>
            </a:extLst>
          </p:cNvPr>
          <p:cNvSpPr>
            <a:spLocks noChangeArrowheads="1"/>
          </p:cNvSpPr>
          <p:nvPr/>
        </p:nvSpPr>
        <p:spPr bwMode="auto">
          <a:xfrm>
            <a:off x="3005138" y="2378075"/>
            <a:ext cx="1360487" cy="79375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19" name="Rectangle 11">
            <a:extLst>
              <a:ext uri="{FF2B5EF4-FFF2-40B4-BE49-F238E27FC236}">
                <a16:creationId xmlns:a16="http://schemas.microsoft.com/office/drawing/2014/main" id="{2A1A1FBF-8264-F945-9F8D-962A2EC28613}"/>
              </a:ext>
            </a:extLst>
          </p:cNvPr>
          <p:cNvSpPr>
            <a:spLocks noChangeArrowheads="1"/>
          </p:cNvSpPr>
          <p:nvPr/>
        </p:nvSpPr>
        <p:spPr bwMode="auto">
          <a:xfrm>
            <a:off x="3432175"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知</a:t>
            </a:r>
            <a:endParaRPr lang="zh-CN" altLang="en-US" sz="1800">
              <a:latin typeface="Verdana" panose="020B0604030504040204" pitchFamily="34" charset="0"/>
            </a:endParaRPr>
          </a:p>
        </p:txBody>
      </p:sp>
      <p:sp>
        <p:nvSpPr>
          <p:cNvPr id="38920" name="Rectangle 12">
            <a:extLst>
              <a:ext uri="{FF2B5EF4-FFF2-40B4-BE49-F238E27FC236}">
                <a16:creationId xmlns:a16="http://schemas.microsoft.com/office/drawing/2014/main" id="{D90E3F6C-732A-9847-8CA7-C43AE2CDAC97}"/>
              </a:ext>
            </a:extLst>
          </p:cNvPr>
          <p:cNvSpPr>
            <a:spLocks noChangeArrowheads="1"/>
          </p:cNvSpPr>
          <p:nvPr/>
        </p:nvSpPr>
        <p:spPr bwMode="auto">
          <a:xfrm>
            <a:off x="3813175"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识</a:t>
            </a:r>
            <a:endParaRPr lang="zh-CN" altLang="en-US" sz="1800">
              <a:latin typeface="Verdana" panose="020B0604030504040204" pitchFamily="34" charset="0"/>
            </a:endParaRPr>
          </a:p>
        </p:txBody>
      </p:sp>
      <p:sp>
        <p:nvSpPr>
          <p:cNvPr id="38921" name="Rectangle 13">
            <a:extLst>
              <a:ext uri="{FF2B5EF4-FFF2-40B4-BE49-F238E27FC236}">
                <a16:creationId xmlns:a16="http://schemas.microsoft.com/office/drawing/2014/main" id="{C163229C-A15F-FE47-82EF-5F2553D8028A}"/>
              </a:ext>
            </a:extLst>
          </p:cNvPr>
          <p:cNvSpPr>
            <a:spLocks noChangeArrowheads="1"/>
          </p:cNvSpPr>
          <p:nvPr/>
        </p:nvSpPr>
        <p:spPr bwMode="auto">
          <a:xfrm>
            <a:off x="3303588"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工</a:t>
            </a:r>
            <a:endParaRPr lang="zh-CN" altLang="en-US" sz="1800">
              <a:latin typeface="Verdana" panose="020B0604030504040204" pitchFamily="34" charset="0"/>
            </a:endParaRPr>
          </a:p>
        </p:txBody>
      </p:sp>
      <p:sp>
        <p:nvSpPr>
          <p:cNvPr id="38922" name="Rectangle 14">
            <a:extLst>
              <a:ext uri="{FF2B5EF4-FFF2-40B4-BE49-F238E27FC236}">
                <a16:creationId xmlns:a16="http://schemas.microsoft.com/office/drawing/2014/main" id="{8887C72D-2F52-4B47-A746-4A4699C81F8B}"/>
              </a:ext>
            </a:extLst>
          </p:cNvPr>
          <p:cNvSpPr>
            <a:spLocks noChangeArrowheads="1"/>
          </p:cNvSpPr>
          <p:nvPr/>
        </p:nvSpPr>
        <p:spPr bwMode="auto">
          <a:xfrm>
            <a:off x="3622675"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程</a:t>
            </a:r>
            <a:endParaRPr lang="zh-CN" altLang="en-US" sz="1800">
              <a:latin typeface="Verdana" panose="020B0604030504040204" pitchFamily="34" charset="0"/>
            </a:endParaRPr>
          </a:p>
        </p:txBody>
      </p:sp>
      <p:sp>
        <p:nvSpPr>
          <p:cNvPr id="38923" name="Rectangle 15">
            <a:extLst>
              <a:ext uri="{FF2B5EF4-FFF2-40B4-BE49-F238E27FC236}">
                <a16:creationId xmlns:a16="http://schemas.microsoft.com/office/drawing/2014/main" id="{63E99FD7-710D-D745-99F2-789145251FDE}"/>
              </a:ext>
            </a:extLst>
          </p:cNvPr>
          <p:cNvSpPr>
            <a:spLocks noChangeArrowheads="1"/>
          </p:cNvSpPr>
          <p:nvPr/>
        </p:nvSpPr>
        <p:spPr bwMode="auto">
          <a:xfrm>
            <a:off x="3941763"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师</a:t>
            </a:r>
            <a:endParaRPr lang="zh-CN" altLang="en-US" sz="1800">
              <a:latin typeface="Verdana" panose="020B0604030504040204" pitchFamily="34" charset="0"/>
            </a:endParaRPr>
          </a:p>
        </p:txBody>
      </p:sp>
      <p:sp>
        <p:nvSpPr>
          <p:cNvPr id="38924" name="Rectangle 16">
            <a:extLst>
              <a:ext uri="{FF2B5EF4-FFF2-40B4-BE49-F238E27FC236}">
                <a16:creationId xmlns:a16="http://schemas.microsoft.com/office/drawing/2014/main" id="{9D744B30-BF4D-4F43-904C-50B443C2569B}"/>
              </a:ext>
            </a:extLst>
          </p:cNvPr>
          <p:cNvSpPr>
            <a:spLocks noChangeArrowheads="1"/>
          </p:cNvSpPr>
          <p:nvPr/>
        </p:nvSpPr>
        <p:spPr bwMode="auto">
          <a:xfrm>
            <a:off x="5043488" y="2378075"/>
            <a:ext cx="1360487" cy="79375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25" name="Rectangle 17">
            <a:extLst>
              <a:ext uri="{FF2B5EF4-FFF2-40B4-BE49-F238E27FC236}">
                <a16:creationId xmlns:a16="http://schemas.microsoft.com/office/drawing/2014/main" id="{25168BFC-7A84-2348-BB66-C5C8773BAA36}"/>
              </a:ext>
            </a:extLst>
          </p:cNvPr>
          <p:cNvSpPr>
            <a:spLocks noChangeArrowheads="1"/>
          </p:cNvSpPr>
          <p:nvPr/>
        </p:nvSpPr>
        <p:spPr bwMode="auto">
          <a:xfrm>
            <a:off x="5468938"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知</a:t>
            </a:r>
            <a:endParaRPr lang="zh-CN" altLang="en-US" sz="1800">
              <a:latin typeface="Verdana" panose="020B0604030504040204" pitchFamily="34" charset="0"/>
            </a:endParaRPr>
          </a:p>
        </p:txBody>
      </p:sp>
      <p:sp>
        <p:nvSpPr>
          <p:cNvPr id="38926" name="Rectangle 18">
            <a:extLst>
              <a:ext uri="{FF2B5EF4-FFF2-40B4-BE49-F238E27FC236}">
                <a16:creationId xmlns:a16="http://schemas.microsoft.com/office/drawing/2014/main" id="{63A6A265-7C34-1243-A2B6-BA920ED55AED}"/>
              </a:ext>
            </a:extLst>
          </p:cNvPr>
          <p:cNvSpPr>
            <a:spLocks noChangeArrowheads="1"/>
          </p:cNvSpPr>
          <p:nvPr/>
        </p:nvSpPr>
        <p:spPr bwMode="auto">
          <a:xfrm>
            <a:off x="5788025"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识</a:t>
            </a:r>
            <a:endParaRPr lang="zh-CN" altLang="en-US" sz="1800">
              <a:latin typeface="Verdana" panose="020B0604030504040204" pitchFamily="34" charset="0"/>
            </a:endParaRPr>
          </a:p>
        </p:txBody>
      </p:sp>
      <p:sp>
        <p:nvSpPr>
          <p:cNvPr id="38927" name="Rectangle 19">
            <a:extLst>
              <a:ext uri="{FF2B5EF4-FFF2-40B4-BE49-F238E27FC236}">
                <a16:creationId xmlns:a16="http://schemas.microsoft.com/office/drawing/2014/main" id="{F4D22CC9-BBA1-3541-9579-AA8782276279}"/>
              </a:ext>
            </a:extLst>
          </p:cNvPr>
          <p:cNvSpPr>
            <a:spLocks noChangeArrowheads="1"/>
          </p:cNvSpPr>
          <p:nvPr/>
        </p:nvSpPr>
        <p:spPr bwMode="auto">
          <a:xfrm>
            <a:off x="5341938"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编</a:t>
            </a:r>
            <a:endParaRPr lang="zh-CN" altLang="en-US" sz="1800">
              <a:latin typeface="Verdana" panose="020B0604030504040204" pitchFamily="34" charset="0"/>
            </a:endParaRPr>
          </a:p>
        </p:txBody>
      </p:sp>
      <p:sp>
        <p:nvSpPr>
          <p:cNvPr id="38928" name="Rectangle 20">
            <a:extLst>
              <a:ext uri="{FF2B5EF4-FFF2-40B4-BE49-F238E27FC236}">
                <a16:creationId xmlns:a16="http://schemas.microsoft.com/office/drawing/2014/main" id="{80022595-C49B-3240-9539-9B4B72B5F9C5}"/>
              </a:ext>
            </a:extLst>
          </p:cNvPr>
          <p:cNvSpPr>
            <a:spLocks noChangeArrowheads="1"/>
          </p:cNvSpPr>
          <p:nvPr/>
        </p:nvSpPr>
        <p:spPr bwMode="auto">
          <a:xfrm>
            <a:off x="5661025" y="2801938"/>
            <a:ext cx="558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辑器</a:t>
            </a:r>
            <a:endParaRPr lang="zh-CN" altLang="en-US" sz="1800">
              <a:latin typeface="Verdana" panose="020B0604030504040204" pitchFamily="34" charset="0"/>
            </a:endParaRPr>
          </a:p>
        </p:txBody>
      </p:sp>
      <p:sp>
        <p:nvSpPr>
          <p:cNvPr id="38929" name="Rectangle 21">
            <a:extLst>
              <a:ext uri="{FF2B5EF4-FFF2-40B4-BE49-F238E27FC236}">
                <a16:creationId xmlns:a16="http://schemas.microsoft.com/office/drawing/2014/main" id="{FD43F1C5-29E4-2A40-84FF-C8D94A290655}"/>
              </a:ext>
            </a:extLst>
          </p:cNvPr>
          <p:cNvSpPr>
            <a:spLocks noChangeArrowheads="1"/>
          </p:cNvSpPr>
          <p:nvPr/>
        </p:nvSpPr>
        <p:spPr bwMode="auto">
          <a:xfrm>
            <a:off x="7165975" y="2470150"/>
            <a:ext cx="1046163" cy="46037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30" name="Rectangle 22">
            <a:extLst>
              <a:ext uri="{FF2B5EF4-FFF2-40B4-BE49-F238E27FC236}">
                <a16:creationId xmlns:a16="http://schemas.microsoft.com/office/drawing/2014/main" id="{D8900FB7-160B-DF42-BABF-D079136BB1B1}"/>
              </a:ext>
            </a:extLst>
          </p:cNvPr>
          <p:cNvSpPr>
            <a:spLocks noChangeArrowheads="1"/>
          </p:cNvSpPr>
          <p:nvPr/>
        </p:nvSpPr>
        <p:spPr bwMode="auto">
          <a:xfrm>
            <a:off x="7315200" y="2514600"/>
            <a:ext cx="838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知识库</a:t>
            </a:r>
            <a:endParaRPr lang="zh-CN" altLang="en-US" sz="1800">
              <a:latin typeface="Verdana" panose="020B0604030504040204" pitchFamily="34" charset="0"/>
            </a:endParaRPr>
          </a:p>
        </p:txBody>
      </p:sp>
      <p:sp>
        <p:nvSpPr>
          <p:cNvPr id="38931" name="Rectangle 23">
            <a:extLst>
              <a:ext uri="{FF2B5EF4-FFF2-40B4-BE49-F238E27FC236}">
                <a16:creationId xmlns:a16="http://schemas.microsoft.com/office/drawing/2014/main" id="{28C7F6BB-123B-6C4F-97A2-E787D389E6AD}"/>
              </a:ext>
            </a:extLst>
          </p:cNvPr>
          <p:cNvSpPr>
            <a:spLocks noChangeArrowheads="1"/>
          </p:cNvSpPr>
          <p:nvPr/>
        </p:nvSpPr>
        <p:spPr bwMode="auto">
          <a:xfrm>
            <a:off x="762000" y="2395538"/>
            <a:ext cx="1225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32" name="Rectangle 24">
            <a:extLst>
              <a:ext uri="{FF2B5EF4-FFF2-40B4-BE49-F238E27FC236}">
                <a16:creationId xmlns:a16="http://schemas.microsoft.com/office/drawing/2014/main" id="{E4E1129E-D183-8541-9D18-5A2A244CF17A}"/>
              </a:ext>
            </a:extLst>
          </p:cNvPr>
          <p:cNvSpPr>
            <a:spLocks noChangeArrowheads="1"/>
          </p:cNvSpPr>
          <p:nvPr/>
        </p:nvSpPr>
        <p:spPr bwMode="auto">
          <a:xfrm>
            <a:off x="762000" y="2438400"/>
            <a:ext cx="1117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科技文献</a:t>
            </a:r>
            <a:endParaRPr lang="zh-CN" altLang="en-US" sz="1800">
              <a:latin typeface="Verdana" panose="020B0604030504040204" pitchFamily="34" charset="0"/>
            </a:endParaRPr>
          </a:p>
        </p:txBody>
      </p:sp>
      <p:sp>
        <p:nvSpPr>
          <p:cNvPr id="38933" name="Rectangle 25">
            <a:extLst>
              <a:ext uri="{FF2B5EF4-FFF2-40B4-BE49-F238E27FC236}">
                <a16:creationId xmlns:a16="http://schemas.microsoft.com/office/drawing/2014/main" id="{F1F58CD8-E59B-934B-B9B5-8FAFD675E66D}"/>
              </a:ext>
            </a:extLst>
          </p:cNvPr>
          <p:cNvSpPr>
            <a:spLocks noChangeArrowheads="1"/>
          </p:cNvSpPr>
          <p:nvPr/>
        </p:nvSpPr>
        <p:spPr bwMode="auto">
          <a:xfrm>
            <a:off x="762000" y="2747963"/>
            <a:ext cx="1225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34" name="Rectangle 26">
            <a:extLst>
              <a:ext uri="{FF2B5EF4-FFF2-40B4-BE49-F238E27FC236}">
                <a16:creationId xmlns:a16="http://schemas.microsoft.com/office/drawing/2014/main" id="{E75AAEAB-1487-C749-B864-E7CE2C93C328}"/>
              </a:ext>
            </a:extLst>
          </p:cNvPr>
          <p:cNvSpPr>
            <a:spLocks noChangeArrowheads="1"/>
          </p:cNvSpPr>
          <p:nvPr/>
        </p:nvSpPr>
        <p:spPr bwMode="auto">
          <a:xfrm>
            <a:off x="762000" y="2819400"/>
            <a:ext cx="1117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领域专家</a:t>
            </a:r>
            <a:endParaRPr lang="zh-CN" altLang="en-US" sz="1800">
              <a:latin typeface="Verdana" panose="020B0604030504040204" pitchFamily="34" charset="0"/>
            </a:endParaRPr>
          </a:p>
        </p:txBody>
      </p:sp>
      <p:sp>
        <p:nvSpPr>
          <p:cNvPr id="38935" name="Rectangle 27">
            <a:extLst>
              <a:ext uri="{FF2B5EF4-FFF2-40B4-BE49-F238E27FC236}">
                <a16:creationId xmlns:a16="http://schemas.microsoft.com/office/drawing/2014/main" id="{B608F451-02C9-B94D-8745-6D7276AFF51D}"/>
              </a:ext>
            </a:extLst>
          </p:cNvPr>
          <p:cNvSpPr>
            <a:spLocks noChangeArrowheads="1"/>
          </p:cNvSpPr>
          <p:nvPr/>
        </p:nvSpPr>
        <p:spPr bwMode="auto">
          <a:xfrm>
            <a:off x="2035175" y="2209800"/>
            <a:ext cx="717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36" name="Rectangle 28">
            <a:extLst>
              <a:ext uri="{FF2B5EF4-FFF2-40B4-BE49-F238E27FC236}">
                <a16:creationId xmlns:a16="http://schemas.microsoft.com/office/drawing/2014/main" id="{87AB3C74-3663-4D46-928D-0311D8DFB0EC}"/>
              </a:ext>
            </a:extLst>
          </p:cNvPr>
          <p:cNvSpPr>
            <a:spLocks noChangeArrowheads="1"/>
          </p:cNvSpPr>
          <p:nvPr/>
        </p:nvSpPr>
        <p:spPr bwMode="auto">
          <a:xfrm>
            <a:off x="2138363" y="2312988"/>
            <a:ext cx="558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阅读</a:t>
            </a:r>
            <a:endParaRPr lang="zh-CN" altLang="en-US" sz="1800">
              <a:latin typeface="Verdana" panose="020B0604030504040204" pitchFamily="34" charset="0"/>
            </a:endParaRPr>
          </a:p>
        </p:txBody>
      </p:sp>
      <p:sp>
        <p:nvSpPr>
          <p:cNvPr id="38937" name="Rectangle 29">
            <a:extLst>
              <a:ext uri="{FF2B5EF4-FFF2-40B4-BE49-F238E27FC236}">
                <a16:creationId xmlns:a16="http://schemas.microsoft.com/office/drawing/2014/main" id="{77018B17-0B51-0A49-99BD-B87B51A8C9D9}"/>
              </a:ext>
            </a:extLst>
          </p:cNvPr>
          <p:cNvSpPr>
            <a:spLocks noChangeArrowheads="1"/>
          </p:cNvSpPr>
          <p:nvPr/>
        </p:nvSpPr>
        <p:spPr bwMode="auto">
          <a:xfrm>
            <a:off x="2071688" y="2933700"/>
            <a:ext cx="7159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38" name="Rectangle 30">
            <a:extLst>
              <a:ext uri="{FF2B5EF4-FFF2-40B4-BE49-F238E27FC236}">
                <a16:creationId xmlns:a16="http://schemas.microsoft.com/office/drawing/2014/main" id="{4AD42508-3BA9-DB4A-8A76-219A0DC52A5F}"/>
              </a:ext>
            </a:extLst>
          </p:cNvPr>
          <p:cNvSpPr>
            <a:spLocks noChangeArrowheads="1"/>
          </p:cNvSpPr>
          <p:nvPr/>
        </p:nvSpPr>
        <p:spPr bwMode="auto">
          <a:xfrm>
            <a:off x="2173288" y="3038475"/>
            <a:ext cx="5588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对话</a:t>
            </a:r>
            <a:endParaRPr lang="zh-CN" altLang="en-US" sz="1800">
              <a:latin typeface="Verdana" panose="020B0604030504040204" pitchFamily="34" charset="0"/>
            </a:endParaRPr>
          </a:p>
        </p:txBody>
      </p:sp>
      <p:grpSp>
        <p:nvGrpSpPr>
          <p:cNvPr id="38939" name="Group 33">
            <a:extLst>
              <a:ext uri="{FF2B5EF4-FFF2-40B4-BE49-F238E27FC236}">
                <a16:creationId xmlns:a16="http://schemas.microsoft.com/office/drawing/2014/main" id="{C4407A47-F215-5F40-B6D7-14960F10209E}"/>
              </a:ext>
            </a:extLst>
          </p:cNvPr>
          <p:cNvGrpSpPr>
            <a:grpSpLocks/>
          </p:cNvGrpSpPr>
          <p:nvPr/>
        </p:nvGrpSpPr>
        <p:grpSpPr bwMode="auto">
          <a:xfrm>
            <a:off x="1901825" y="2595563"/>
            <a:ext cx="1103313" cy="122237"/>
            <a:chOff x="1198" y="1635"/>
            <a:chExt cx="695" cy="77"/>
          </a:xfrm>
        </p:grpSpPr>
        <p:sp>
          <p:nvSpPr>
            <p:cNvPr id="39050" name="Line 31">
              <a:extLst>
                <a:ext uri="{FF2B5EF4-FFF2-40B4-BE49-F238E27FC236}">
                  <a16:creationId xmlns:a16="http://schemas.microsoft.com/office/drawing/2014/main" id="{A5097BAB-5AEB-8C4B-A40D-DBF044077D70}"/>
                </a:ext>
              </a:extLst>
            </p:cNvPr>
            <p:cNvSpPr>
              <a:spLocks noChangeShapeType="1"/>
            </p:cNvSpPr>
            <p:nvPr/>
          </p:nvSpPr>
          <p:spPr bwMode="auto">
            <a:xfrm>
              <a:off x="1198" y="1673"/>
              <a:ext cx="62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51" name="Freeform 32">
              <a:extLst>
                <a:ext uri="{FF2B5EF4-FFF2-40B4-BE49-F238E27FC236}">
                  <a16:creationId xmlns:a16="http://schemas.microsoft.com/office/drawing/2014/main" id="{C8202E29-AA6B-5247-8282-EE9FD8956565}"/>
                </a:ext>
              </a:extLst>
            </p:cNvPr>
            <p:cNvSpPr>
              <a:spLocks/>
            </p:cNvSpPr>
            <p:nvPr/>
          </p:nvSpPr>
          <p:spPr bwMode="auto">
            <a:xfrm>
              <a:off x="1824" y="1635"/>
              <a:ext cx="69" cy="77"/>
            </a:xfrm>
            <a:custGeom>
              <a:avLst/>
              <a:gdLst>
                <a:gd name="T0" fmla="*/ 0 w 69"/>
                <a:gd name="T1" fmla="*/ 77 h 77"/>
                <a:gd name="T2" fmla="*/ 69 w 69"/>
                <a:gd name="T3" fmla="*/ 39 h 77"/>
                <a:gd name="T4" fmla="*/ 0 w 69"/>
                <a:gd name="T5" fmla="*/ 0 h 77"/>
                <a:gd name="T6" fmla="*/ 0 w 69"/>
                <a:gd name="T7" fmla="*/ 77 h 77"/>
                <a:gd name="T8" fmla="*/ 0 60000 65536"/>
                <a:gd name="T9" fmla="*/ 0 60000 65536"/>
                <a:gd name="T10" fmla="*/ 0 60000 65536"/>
                <a:gd name="T11" fmla="*/ 0 60000 65536"/>
                <a:gd name="T12" fmla="*/ 0 w 69"/>
                <a:gd name="T13" fmla="*/ 0 h 77"/>
                <a:gd name="T14" fmla="*/ 69 w 69"/>
                <a:gd name="T15" fmla="*/ 77 h 77"/>
              </a:gdLst>
              <a:ahLst/>
              <a:cxnLst>
                <a:cxn ang="T8">
                  <a:pos x="T0" y="T1"/>
                </a:cxn>
                <a:cxn ang="T9">
                  <a:pos x="T2" y="T3"/>
                </a:cxn>
                <a:cxn ang="T10">
                  <a:pos x="T4" y="T5"/>
                </a:cxn>
                <a:cxn ang="T11">
                  <a:pos x="T6" y="T7"/>
                </a:cxn>
              </a:cxnLst>
              <a:rect l="T12" t="T13" r="T14" b="T15"/>
              <a:pathLst>
                <a:path w="69" h="77">
                  <a:moveTo>
                    <a:pt x="0" y="77"/>
                  </a:moveTo>
                  <a:lnTo>
                    <a:pt x="69" y="39"/>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40" name="Group 37">
            <a:extLst>
              <a:ext uri="{FF2B5EF4-FFF2-40B4-BE49-F238E27FC236}">
                <a16:creationId xmlns:a16="http://schemas.microsoft.com/office/drawing/2014/main" id="{B7925655-1FBB-4541-8956-4620B16957DA}"/>
              </a:ext>
            </a:extLst>
          </p:cNvPr>
          <p:cNvGrpSpPr>
            <a:grpSpLocks/>
          </p:cNvGrpSpPr>
          <p:nvPr/>
        </p:nvGrpSpPr>
        <p:grpSpPr bwMode="auto">
          <a:xfrm>
            <a:off x="1901825" y="2967038"/>
            <a:ext cx="1103313" cy="120650"/>
            <a:chOff x="1198" y="1869"/>
            <a:chExt cx="695" cy="76"/>
          </a:xfrm>
        </p:grpSpPr>
        <p:sp>
          <p:nvSpPr>
            <p:cNvPr id="39047" name="Line 34">
              <a:extLst>
                <a:ext uri="{FF2B5EF4-FFF2-40B4-BE49-F238E27FC236}">
                  <a16:creationId xmlns:a16="http://schemas.microsoft.com/office/drawing/2014/main" id="{BF2BE7D3-30C2-5F49-AD23-ED76BB747268}"/>
                </a:ext>
              </a:extLst>
            </p:cNvPr>
            <p:cNvSpPr>
              <a:spLocks noChangeShapeType="1"/>
            </p:cNvSpPr>
            <p:nvPr/>
          </p:nvSpPr>
          <p:spPr bwMode="auto">
            <a:xfrm flipH="1">
              <a:off x="1265" y="1906"/>
              <a:ext cx="5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48" name="Freeform 35">
              <a:extLst>
                <a:ext uri="{FF2B5EF4-FFF2-40B4-BE49-F238E27FC236}">
                  <a16:creationId xmlns:a16="http://schemas.microsoft.com/office/drawing/2014/main" id="{52317C49-8DC6-F94D-A898-D3DE95A32316}"/>
                </a:ext>
              </a:extLst>
            </p:cNvPr>
            <p:cNvSpPr>
              <a:spLocks/>
            </p:cNvSpPr>
            <p:nvPr/>
          </p:nvSpPr>
          <p:spPr bwMode="auto">
            <a:xfrm>
              <a:off x="1824" y="1869"/>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9" name="Freeform 36">
              <a:extLst>
                <a:ext uri="{FF2B5EF4-FFF2-40B4-BE49-F238E27FC236}">
                  <a16:creationId xmlns:a16="http://schemas.microsoft.com/office/drawing/2014/main" id="{6276C6EC-D780-E745-8476-ADB3FD87D30E}"/>
                </a:ext>
              </a:extLst>
            </p:cNvPr>
            <p:cNvSpPr>
              <a:spLocks/>
            </p:cNvSpPr>
            <p:nvPr/>
          </p:nvSpPr>
          <p:spPr bwMode="auto">
            <a:xfrm>
              <a:off x="1198" y="1869"/>
              <a:ext cx="70" cy="76"/>
            </a:xfrm>
            <a:custGeom>
              <a:avLst/>
              <a:gdLst>
                <a:gd name="T0" fmla="*/ 70 w 70"/>
                <a:gd name="T1" fmla="*/ 0 h 76"/>
                <a:gd name="T2" fmla="*/ 0 w 70"/>
                <a:gd name="T3" fmla="*/ 39 h 76"/>
                <a:gd name="T4" fmla="*/ 70 w 70"/>
                <a:gd name="T5" fmla="*/ 76 h 76"/>
                <a:gd name="T6" fmla="*/ 70 w 70"/>
                <a:gd name="T7" fmla="*/ 0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0"/>
                  </a:moveTo>
                  <a:lnTo>
                    <a:pt x="0" y="39"/>
                  </a:lnTo>
                  <a:lnTo>
                    <a:pt x="70" y="76"/>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41" name="Group 40">
            <a:extLst>
              <a:ext uri="{FF2B5EF4-FFF2-40B4-BE49-F238E27FC236}">
                <a16:creationId xmlns:a16="http://schemas.microsoft.com/office/drawing/2014/main" id="{CC8E80C3-35ED-1243-86CB-DA1913BE6C54}"/>
              </a:ext>
            </a:extLst>
          </p:cNvPr>
          <p:cNvGrpSpPr>
            <a:grpSpLocks/>
          </p:cNvGrpSpPr>
          <p:nvPr/>
        </p:nvGrpSpPr>
        <p:grpSpPr bwMode="auto">
          <a:xfrm>
            <a:off x="4364038" y="2689225"/>
            <a:ext cx="679450" cy="120650"/>
            <a:chOff x="2749" y="1694"/>
            <a:chExt cx="428" cy="76"/>
          </a:xfrm>
        </p:grpSpPr>
        <p:sp>
          <p:nvSpPr>
            <p:cNvPr id="39045" name="Line 38">
              <a:extLst>
                <a:ext uri="{FF2B5EF4-FFF2-40B4-BE49-F238E27FC236}">
                  <a16:creationId xmlns:a16="http://schemas.microsoft.com/office/drawing/2014/main" id="{83BC7338-1160-9A44-8F9D-83E8CFEC6B4E}"/>
                </a:ext>
              </a:extLst>
            </p:cNvPr>
            <p:cNvSpPr>
              <a:spLocks noChangeShapeType="1"/>
            </p:cNvSpPr>
            <p:nvPr/>
          </p:nvSpPr>
          <p:spPr bwMode="auto">
            <a:xfrm>
              <a:off x="2749"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46" name="Freeform 39">
              <a:extLst>
                <a:ext uri="{FF2B5EF4-FFF2-40B4-BE49-F238E27FC236}">
                  <a16:creationId xmlns:a16="http://schemas.microsoft.com/office/drawing/2014/main" id="{92A4F47E-D4AC-394D-A0FA-51780752B12D}"/>
                </a:ext>
              </a:extLst>
            </p:cNvPr>
            <p:cNvSpPr>
              <a:spLocks/>
            </p:cNvSpPr>
            <p:nvPr/>
          </p:nvSpPr>
          <p:spPr bwMode="auto">
            <a:xfrm>
              <a:off x="3108"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42" name="Group 43">
            <a:extLst>
              <a:ext uri="{FF2B5EF4-FFF2-40B4-BE49-F238E27FC236}">
                <a16:creationId xmlns:a16="http://schemas.microsoft.com/office/drawing/2014/main" id="{572C21D1-9852-C447-85BE-50E0CE89870A}"/>
              </a:ext>
            </a:extLst>
          </p:cNvPr>
          <p:cNvGrpSpPr>
            <a:grpSpLocks/>
          </p:cNvGrpSpPr>
          <p:nvPr/>
        </p:nvGrpSpPr>
        <p:grpSpPr bwMode="auto">
          <a:xfrm>
            <a:off x="6402388" y="2689225"/>
            <a:ext cx="679450" cy="120650"/>
            <a:chOff x="4033" y="1694"/>
            <a:chExt cx="428" cy="76"/>
          </a:xfrm>
        </p:grpSpPr>
        <p:sp>
          <p:nvSpPr>
            <p:cNvPr id="39043" name="Line 41">
              <a:extLst>
                <a:ext uri="{FF2B5EF4-FFF2-40B4-BE49-F238E27FC236}">
                  <a16:creationId xmlns:a16="http://schemas.microsoft.com/office/drawing/2014/main" id="{CEA23682-BFD4-014E-8D54-9B03C0B0E7BB}"/>
                </a:ext>
              </a:extLst>
            </p:cNvPr>
            <p:cNvSpPr>
              <a:spLocks noChangeShapeType="1"/>
            </p:cNvSpPr>
            <p:nvPr/>
          </p:nvSpPr>
          <p:spPr bwMode="auto">
            <a:xfrm>
              <a:off x="4033"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44" name="Freeform 42">
              <a:extLst>
                <a:ext uri="{FF2B5EF4-FFF2-40B4-BE49-F238E27FC236}">
                  <a16:creationId xmlns:a16="http://schemas.microsoft.com/office/drawing/2014/main" id="{A81ECF30-2126-D741-B286-0CB8C024B35E}"/>
                </a:ext>
              </a:extLst>
            </p:cNvPr>
            <p:cNvSpPr>
              <a:spLocks/>
            </p:cNvSpPr>
            <p:nvPr/>
          </p:nvSpPr>
          <p:spPr bwMode="auto">
            <a:xfrm>
              <a:off x="4392"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943" name="Rectangle 44">
            <a:extLst>
              <a:ext uri="{FF2B5EF4-FFF2-40B4-BE49-F238E27FC236}">
                <a16:creationId xmlns:a16="http://schemas.microsoft.com/office/drawing/2014/main" id="{CC10DECC-32AE-5947-AAF9-40EA73859E7D}"/>
              </a:ext>
            </a:extLst>
          </p:cNvPr>
          <p:cNvSpPr>
            <a:spLocks noChangeArrowheads="1"/>
          </p:cNvSpPr>
          <p:nvPr/>
        </p:nvSpPr>
        <p:spPr bwMode="auto">
          <a:xfrm>
            <a:off x="3090863" y="3784600"/>
            <a:ext cx="30083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44" name="Rectangle 47">
            <a:extLst>
              <a:ext uri="{FF2B5EF4-FFF2-40B4-BE49-F238E27FC236}">
                <a16:creationId xmlns:a16="http://schemas.microsoft.com/office/drawing/2014/main" id="{6950A508-6763-2740-AB91-0358C1DD314E}"/>
              </a:ext>
            </a:extLst>
          </p:cNvPr>
          <p:cNvSpPr>
            <a:spLocks noChangeArrowheads="1"/>
          </p:cNvSpPr>
          <p:nvPr/>
        </p:nvSpPr>
        <p:spPr bwMode="auto">
          <a:xfrm>
            <a:off x="3048000" y="3475038"/>
            <a:ext cx="2247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b="1">
                <a:solidFill>
                  <a:srgbClr val="000000"/>
                </a:solidFill>
                <a:latin typeface="宋体" panose="02010600030101010101" pitchFamily="2" charset="-122"/>
              </a:rPr>
              <a:t>非自动化知识获取</a:t>
            </a:r>
            <a:endParaRPr lang="zh-CN" altLang="en-US" sz="1800" b="1">
              <a:latin typeface="Verdana" panose="020B0604030504040204" pitchFamily="34" charset="0"/>
            </a:endParaRPr>
          </a:p>
        </p:txBody>
      </p:sp>
      <p:sp>
        <p:nvSpPr>
          <p:cNvPr id="38945" name="Rectangle 48">
            <a:extLst>
              <a:ext uri="{FF2B5EF4-FFF2-40B4-BE49-F238E27FC236}">
                <a16:creationId xmlns:a16="http://schemas.microsoft.com/office/drawing/2014/main" id="{3819892B-FE3D-2B48-BA1A-9C696CB835BB}"/>
              </a:ext>
            </a:extLst>
          </p:cNvPr>
          <p:cNvSpPr>
            <a:spLocks noChangeArrowheads="1"/>
          </p:cNvSpPr>
          <p:nvPr/>
        </p:nvSpPr>
        <p:spPr bwMode="auto">
          <a:xfrm>
            <a:off x="3005138" y="2378075"/>
            <a:ext cx="1360487" cy="79375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46" name="Rectangle 49">
            <a:extLst>
              <a:ext uri="{FF2B5EF4-FFF2-40B4-BE49-F238E27FC236}">
                <a16:creationId xmlns:a16="http://schemas.microsoft.com/office/drawing/2014/main" id="{005BFFB4-E47D-964F-B13A-E1CFBB1CC000}"/>
              </a:ext>
            </a:extLst>
          </p:cNvPr>
          <p:cNvSpPr>
            <a:spLocks noChangeArrowheads="1"/>
          </p:cNvSpPr>
          <p:nvPr/>
        </p:nvSpPr>
        <p:spPr bwMode="auto">
          <a:xfrm>
            <a:off x="3432175"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知</a:t>
            </a:r>
            <a:endParaRPr lang="zh-CN" altLang="en-US" sz="1800">
              <a:latin typeface="Verdana" panose="020B0604030504040204" pitchFamily="34" charset="0"/>
            </a:endParaRPr>
          </a:p>
        </p:txBody>
      </p:sp>
      <p:sp>
        <p:nvSpPr>
          <p:cNvPr id="38947" name="Rectangle 50">
            <a:extLst>
              <a:ext uri="{FF2B5EF4-FFF2-40B4-BE49-F238E27FC236}">
                <a16:creationId xmlns:a16="http://schemas.microsoft.com/office/drawing/2014/main" id="{00046BCF-33C7-8046-990D-8DE2A5D8B176}"/>
              </a:ext>
            </a:extLst>
          </p:cNvPr>
          <p:cNvSpPr>
            <a:spLocks noChangeArrowheads="1"/>
          </p:cNvSpPr>
          <p:nvPr/>
        </p:nvSpPr>
        <p:spPr bwMode="auto">
          <a:xfrm>
            <a:off x="3813175"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识</a:t>
            </a:r>
            <a:endParaRPr lang="zh-CN" altLang="en-US" sz="1800">
              <a:latin typeface="Verdana" panose="020B0604030504040204" pitchFamily="34" charset="0"/>
            </a:endParaRPr>
          </a:p>
        </p:txBody>
      </p:sp>
      <p:sp>
        <p:nvSpPr>
          <p:cNvPr id="38948" name="Rectangle 51">
            <a:extLst>
              <a:ext uri="{FF2B5EF4-FFF2-40B4-BE49-F238E27FC236}">
                <a16:creationId xmlns:a16="http://schemas.microsoft.com/office/drawing/2014/main" id="{A44D59D2-C76E-A441-AF24-7C4DA1936370}"/>
              </a:ext>
            </a:extLst>
          </p:cNvPr>
          <p:cNvSpPr>
            <a:spLocks noChangeArrowheads="1"/>
          </p:cNvSpPr>
          <p:nvPr/>
        </p:nvSpPr>
        <p:spPr bwMode="auto">
          <a:xfrm>
            <a:off x="3303588"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工</a:t>
            </a:r>
            <a:endParaRPr lang="zh-CN" altLang="en-US" sz="1800">
              <a:latin typeface="Verdana" panose="020B0604030504040204" pitchFamily="34" charset="0"/>
            </a:endParaRPr>
          </a:p>
        </p:txBody>
      </p:sp>
      <p:sp>
        <p:nvSpPr>
          <p:cNvPr id="38949" name="Rectangle 52">
            <a:extLst>
              <a:ext uri="{FF2B5EF4-FFF2-40B4-BE49-F238E27FC236}">
                <a16:creationId xmlns:a16="http://schemas.microsoft.com/office/drawing/2014/main" id="{A6BB7B88-6CE2-F24F-86DE-9050565EAF1E}"/>
              </a:ext>
            </a:extLst>
          </p:cNvPr>
          <p:cNvSpPr>
            <a:spLocks noChangeArrowheads="1"/>
          </p:cNvSpPr>
          <p:nvPr/>
        </p:nvSpPr>
        <p:spPr bwMode="auto">
          <a:xfrm>
            <a:off x="3622675"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程</a:t>
            </a:r>
            <a:endParaRPr lang="zh-CN" altLang="en-US" sz="1800">
              <a:latin typeface="Verdana" panose="020B0604030504040204" pitchFamily="34" charset="0"/>
            </a:endParaRPr>
          </a:p>
        </p:txBody>
      </p:sp>
      <p:sp>
        <p:nvSpPr>
          <p:cNvPr id="38950" name="Rectangle 53">
            <a:extLst>
              <a:ext uri="{FF2B5EF4-FFF2-40B4-BE49-F238E27FC236}">
                <a16:creationId xmlns:a16="http://schemas.microsoft.com/office/drawing/2014/main" id="{A74D2F80-6D78-A04E-9589-A9189119ADE2}"/>
              </a:ext>
            </a:extLst>
          </p:cNvPr>
          <p:cNvSpPr>
            <a:spLocks noChangeArrowheads="1"/>
          </p:cNvSpPr>
          <p:nvPr/>
        </p:nvSpPr>
        <p:spPr bwMode="auto">
          <a:xfrm>
            <a:off x="3941763"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师</a:t>
            </a:r>
            <a:endParaRPr lang="zh-CN" altLang="en-US" sz="1800">
              <a:latin typeface="Verdana" panose="020B0604030504040204" pitchFamily="34" charset="0"/>
            </a:endParaRPr>
          </a:p>
        </p:txBody>
      </p:sp>
      <p:sp>
        <p:nvSpPr>
          <p:cNvPr id="38951" name="Rectangle 54">
            <a:extLst>
              <a:ext uri="{FF2B5EF4-FFF2-40B4-BE49-F238E27FC236}">
                <a16:creationId xmlns:a16="http://schemas.microsoft.com/office/drawing/2014/main" id="{707E1400-2AA0-3C44-85E6-58BE8F48EF1B}"/>
              </a:ext>
            </a:extLst>
          </p:cNvPr>
          <p:cNvSpPr>
            <a:spLocks noChangeArrowheads="1"/>
          </p:cNvSpPr>
          <p:nvPr/>
        </p:nvSpPr>
        <p:spPr bwMode="auto">
          <a:xfrm>
            <a:off x="5043488" y="2378075"/>
            <a:ext cx="1360487" cy="79375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52" name="Rectangle 55">
            <a:extLst>
              <a:ext uri="{FF2B5EF4-FFF2-40B4-BE49-F238E27FC236}">
                <a16:creationId xmlns:a16="http://schemas.microsoft.com/office/drawing/2014/main" id="{8A528E14-B76D-874D-8882-84984AA4406B}"/>
              </a:ext>
            </a:extLst>
          </p:cNvPr>
          <p:cNvSpPr>
            <a:spLocks noChangeArrowheads="1"/>
          </p:cNvSpPr>
          <p:nvPr/>
        </p:nvSpPr>
        <p:spPr bwMode="auto">
          <a:xfrm>
            <a:off x="5468938"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知</a:t>
            </a:r>
            <a:endParaRPr lang="zh-CN" altLang="en-US" sz="1800">
              <a:latin typeface="Verdana" panose="020B0604030504040204" pitchFamily="34" charset="0"/>
            </a:endParaRPr>
          </a:p>
        </p:txBody>
      </p:sp>
      <p:sp>
        <p:nvSpPr>
          <p:cNvPr id="38953" name="Rectangle 56">
            <a:extLst>
              <a:ext uri="{FF2B5EF4-FFF2-40B4-BE49-F238E27FC236}">
                <a16:creationId xmlns:a16="http://schemas.microsoft.com/office/drawing/2014/main" id="{A0D6E199-F40F-B14F-A27B-21B7E09DEFD8}"/>
              </a:ext>
            </a:extLst>
          </p:cNvPr>
          <p:cNvSpPr>
            <a:spLocks noChangeArrowheads="1"/>
          </p:cNvSpPr>
          <p:nvPr/>
        </p:nvSpPr>
        <p:spPr bwMode="auto">
          <a:xfrm>
            <a:off x="5788025" y="2468563"/>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识</a:t>
            </a:r>
            <a:endParaRPr lang="zh-CN" altLang="en-US" sz="1800">
              <a:latin typeface="Verdana" panose="020B0604030504040204" pitchFamily="34" charset="0"/>
            </a:endParaRPr>
          </a:p>
        </p:txBody>
      </p:sp>
      <p:sp>
        <p:nvSpPr>
          <p:cNvPr id="38954" name="Rectangle 57">
            <a:extLst>
              <a:ext uri="{FF2B5EF4-FFF2-40B4-BE49-F238E27FC236}">
                <a16:creationId xmlns:a16="http://schemas.microsoft.com/office/drawing/2014/main" id="{9CDD4805-EFEC-7E4F-9F36-3CC64B034022}"/>
              </a:ext>
            </a:extLst>
          </p:cNvPr>
          <p:cNvSpPr>
            <a:spLocks noChangeArrowheads="1"/>
          </p:cNvSpPr>
          <p:nvPr/>
        </p:nvSpPr>
        <p:spPr bwMode="auto">
          <a:xfrm>
            <a:off x="5341938" y="2801938"/>
            <a:ext cx="279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编</a:t>
            </a:r>
            <a:endParaRPr lang="zh-CN" altLang="en-US" sz="1800">
              <a:latin typeface="Verdana" panose="020B0604030504040204" pitchFamily="34" charset="0"/>
            </a:endParaRPr>
          </a:p>
        </p:txBody>
      </p:sp>
      <p:sp>
        <p:nvSpPr>
          <p:cNvPr id="38955" name="Rectangle 58">
            <a:extLst>
              <a:ext uri="{FF2B5EF4-FFF2-40B4-BE49-F238E27FC236}">
                <a16:creationId xmlns:a16="http://schemas.microsoft.com/office/drawing/2014/main" id="{B5379623-4AF9-5D41-AC62-417E2CC184B6}"/>
              </a:ext>
            </a:extLst>
          </p:cNvPr>
          <p:cNvSpPr>
            <a:spLocks noChangeArrowheads="1"/>
          </p:cNvSpPr>
          <p:nvPr/>
        </p:nvSpPr>
        <p:spPr bwMode="auto">
          <a:xfrm>
            <a:off x="5661025" y="2801938"/>
            <a:ext cx="558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辑器</a:t>
            </a:r>
            <a:endParaRPr lang="zh-CN" altLang="en-US" sz="1800">
              <a:latin typeface="Verdana" panose="020B0604030504040204" pitchFamily="34" charset="0"/>
            </a:endParaRPr>
          </a:p>
        </p:txBody>
      </p:sp>
      <p:sp>
        <p:nvSpPr>
          <p:cNvPr id="38956" name="Rectangle 59">
            <a:extLst>
              <a:ext uri="{FF2B5EF4-FFF2-40B4-BE49-F238E27FC236}">
                <a16:creationId xmlns:a16="http://schemas.microsoft.com/office/drawing/2014/main" id="{BC6413F9-4D3F-F943-B2C6-60869E57157C}"/>
              </a:ext>
            </a:extLst>
          </p:cNvPr>
          <p:cNvSpPr>
            <a:spLocks noChangeArrowheads="1"/>
          </p:cNvSpPr>
          <p:nvPr/>
        </p:nvSpPr>
        <p:spPr bwMode="auto">
          <a:xfrm>
            <a:off x="7165975" y="2470150"/>
            <a:ext cx="1046163" cy="46037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57" name="Rectangle 61">
            <a:extLst>
              <a:ext uri="{FF2B5EF4-FFF2-40B4-BE49-F238E27FC236}">
                <a16:creationId xmlns:a16="http://schemas.microsoft.com/office/drawing/2014/main" id="{0E75BB83-B0CE-D644-B083-2FDB1FBC0834}"/>
              </a:ext>
            </a:extLst>
          </p:cNvPr>
          <p:cNvSpPr>
            <a:spLocks noChangeArrowheads="1"/>
          </p:cNvSpPr>
          <p:nvPr/>
        </p:nvSpPr>
        <p:spPr bwMode="auto">
          <a:xfrm>
            <a:off x="762000" y="2395538"/>
            <a:ext cx="1225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58" name="Rectangle 63">
            <a:extLst>
              <a:ext uri="{FF2B5EF4-FFF2-40B4-BE49-F238E27FC236}">
                <a16:creationId xmlns:a16="http://schemas.microsoft.com/office/drawing/2014/main" id="{A883D5D9-9B5F-2E4F-AAEA-6E207EE24F88}"/>
              </a:ext>
            </a:extLst>
          </p:cNvPr>
          <p:cNvSpPr>
            <a:spLocks noChangeArrowheads="1"/>
          </p:cNvSpPr>
          <p:nvPr/>
        </p:nvSpPr>
        <p:spPr bwMode="auto">
          <a:xfrm>
            <a:off x="762000" y="2747963"/>
            <a:ext cx="1225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59" name="Rectangle 65">
            <a:extLst>
              <a:ext uri="{FF2B5EF4-FFF2-40B4-BE49-F238E27FC236}">
                <a16:creationId xmlns:a16="http://schemas.microsoft.com/office/drawing/2014/main" id="{405762D4-7F9F-4A49-9D42-41FFFFDD15E3}"/>
              </a:ext>
            </a:extLst>
          </p:cNvPr>
          <p:cNvSpPr>
            <a:spLocks noChangeArrowheads="1"/>
          </p:cNvSpPr>
          <p:nvPr/>
        </p:nvSpPr>
        <p:spPr bwMode="auto">
          <a:xfrm>
            <a:off x="2035175" y="2209800"/>
            <a:ext cx="7175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60" name="Rectangle 66">
            <a:extLst>
              <a:ext uri="{FF2B5EF4-FFF2-40B4-BE49-F238E27FC236}">
                <a16:creationId xmlns:a16="http://schemas.microsoft.com/office/drawing/2014/main" id="{F4469165-7D83-AD4E-9D56-E8FFE99B6472}"/>
              </a:ext>
            </a:extLst>
          </p:cNvPr>
          <p:cNvSpPr>
            <a:spLocks noChangeArrowheads="1"/>
          </p:cNvSpPr>
          <p:nvPr/>
        </p:nvSpPr>
        <p:spPr bwMode="auto">
          <a:xfrm>
            <a:off x="2138363" y="2312988"/>
            <a:ext cx="558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阅读</a:t>
            </a:r>
            <a:endParaRPr lang="zh-CN" altLang="en-US" sz="1800">
              <a:latin typeface="Verdana" panose="020B0604030504040204" pitchFamily="34" charset="0"/>
            </a:endParaRPr>
          </a:p>
        </p:txBody>
      </p:sp>
      <p:sp>
        <p:nvSpPr>
          <p:cNvPr id="38961" name="Rectangle 67">
            <a:extLst>
              <a:ext uri="{FF2B5EF4-FFF2-40B4-BE49-F238E27FC236}">
                <a16:creationId xmlns:a16="http://schemas.microsoft.com/office/drawing/2014/main" id="{8D314342-C17E-9941-8C83-D6538B48BD6F}"/>
              </a:ext>
            </a:extLst>
          </p:cNvPr>
          <p:cNvSpPr>
            <a:spLocks noChangeArrowheads="1"/>
          </p:cNvSpPr>
          <p:nvPr/>
        </p:nvSpPr>
        <p:spPr bwMode="auto">
          <a:xfrm>
            <a:off x="2071688" y="2933700"/>
            <a:ext cx="7159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62" name="Rectangle 68">
            <a:extLst>
              <a:ext uri="{FF2B5EF4-FFF2-40B4-BE49-F238E27FC236}">
                <a16:creationId xmlns:a16="http://schemas.microsoft.com/office/drawing/2014/main" id="{99401D79-15C5-3748-BF1B-C86F6C132139}"/>
              </a:ext>
            </a:extLst>
          </p:cNvPr>
          <p:cNvSpPr>
            <a:spLocks noChangeArrowheads="1"/>
          </p:cNvSpPr>
          <p:nvPr/>
        </p:nvSpPr>
        <p:spPr bwMode="auto">
          <a:xfrm>
            <a:off x="2173288" y="3038475"/>
            <a:ext cx="5588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200">
                <a:solidFill>
                  <a:srgbClr val="000000"/>
                </a:solidFill>
                <a:latin typeface="宋体" panose="02010600030101010101" pitchFamily="2" charset="-122"/>
              </a:rPr>
              <a:t>对话</a:t>
            </a:r>
            <a:endParaRPr lang="zh-CN" altLang="en-US" sz="1800">
              <a:latin typeface="Verdana" panose="020B0604030504040204" pitchFamily="34" charset="0"/>
            </a:endParaRPr>
          </a:p>
        </p:txBody>
      </p:sp>
      <p:grpSp>
        <p:nvGrpSpPr>
          <p:cNvPr id="38963" name="Group 71">
            <a:extLst>
              <a:ext uri="{FF2B5EF4-FFF2-40B4-BE49-F238E27FC236}">
                <a16:creationId xmlns:a16="http://schemas.microsoft.com/office/drawing/2014/main" id="{EB215DBF-64D8-3D42-B497-BC0D5FA4014F}"/>
              </a:ext>
            </a:extLst>
          </p:cNvPr>
          <p:cNvGrpSpPr>
            <a:grpSpLocks/>
          </p:cNvGrpSpPr>
          <p:nvPr/>
        </p:nvGrpSpPr>
        <p:grpSpPr bwMode="auto">
          <a:xfrm>
            <a:off x="1901825" y="2595563"/>
            <a:ext cx="1103313" cy="122237"/>
            <a:chOff x="1198" y="1635"/>
            <a:chExt cx="695" cy="77"/>
          </a:xfrm>
        </p:grpSpPr>
        <p:sp>
          <p:nvSpPr>
            <p:cNvPr id="39041" name="Line 69">
              <a:extLst>
                <a:ext uri="{FF2B5EF4-FFF2-40B4-BE49-F238E27FC236}">
                  <a16:creationId xmlns:a16="http://schemas.microsoft.com/office/drawing/2014/main" id="{73724886-EA0F-B947-9267-5EEFCB07BDFD}"/>
                </a:ext>
              </a:extLst>
            </p:cNvPr>
            <p:cNvSpPr>
              <a:spLocks noChangeShapeType="1"/>
            </p:cNvSpPr>
            <p:nvPr/>
          </p:nvSpPr>
          <p:spPr bwMode="auto">
            <a:xfrm>
              <a:off x="1198" y="1673"/>
              <a:ext cx="62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42" name="Freeform 70">
              <a:extLst>
                <a:ext uri="{FF2B5EF4-FFF2-40B4-BE49-F238E27FC236}">
                  <a16:creationId xmlns:a16="http://schemas.microsoft.com/office/drawing/2014/main" id="{B9F8AB34-161A-174E-A270-E9066839A212}"/>
                </a:ext>
              </a:extLst>
            </p:cNvPr>
            <p:cNvSpPr>
              <a:spLocks/>
            </p:cNvSpPr>
            <p:nvPr/>
          </p:nvSpPr>
          <p:spPr bwMode="auto">
            <a:xfrm>
              <a:off x="1824" y="1635"/>
              <a:ext cx="69" cy="77"/>
            </a:xfrm>
            <a:custGeom>
              <a:avLst/>
              <a:gdLst>
                <a:gd name="T0" fmla="*/ 0 w 69"/>
                <a:gd name="T1" fmla="*/ 77 h 77"/>
                <a:gd name="T2" fmla="*/ 69 w 69"/>
                <a:gd name="T3" fmla="*/ 39 h 77"/>
                <a:gd name="T4" fmla="*/ 0 w 69"/>
                <a:gd name="T5" fmla="*/ 0 h 77"/>
                <a:gd name="T6" fmla="*/ 0 w 69"/>
                <a:gd name="T7" fmla="*/ 77 h 77"/>
                <a:gd name="T8" fmla="*/ 0 60000 65536"/>
                <a:gd name="T9" fmla="*/ 0 60000 65536"/>
                <a:gd name="T10" fmla="*/ 0 60000 65536"/>
                <a:gd name="T11" fmla="*/ 0 60000 65536"/>
                <a:gd name="T12" fmla="*/ 0 w 69"/>
                <a:gd name="T13" fmla="*/ 0 h 77"/>
                <a:gd name="T14" fmla="*/ 69 w 69"/>
                <a:gd name="T15" fmla="*/ 77 h 77"/>
              </a:gdLst>
              <a:ahLst/>
              <a:cxnLst>
                <a:cxn ang="T8">
                  <a:pos x="T0" y="T1"/>
                </a:cxn>
                <a:cxn ang="T9">
                  <a:pos x="T2" y="T3"/>
                </a:cxn>
                <a:cxn ang="T10">
                  <a:pos x="T4" y="T5"/>
                </a:cxn>
                <a:cxn ang="T11">
                  <a:pos x="T6" y="T7"/>
                </a:cxn>
              </a:cxnLst>
              <a:rect l="T12" t="T13" r="T14" b="T15"/>
              <a:pathLst>
                <a:path w="69" h="77">
                  <a:moveTo>
                    <a:pt x="0" y="77"/>
                  </a:moveTo>
                  <a:lnTo>
                    <a:pt x="69" y="39"/>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64" name="Group 75">
            <a:extLst>
              <a:ext uri="{FF2B5EF4-FFF2-40B4-BE49-F238E27FC236}">
                <a16:creationId xmlns:a16="http://schemas.microsoft.com/office/drawing/2014/main" id="{9D9AED84-15CB-A948-BA65-2E3E021A5A1D}"/>
              </a:ext>
            </a:extLst>
          </p:cNvPr>
          <p:cNvGrpSpPr>
            <a:grpSpLocks/>
          </p:cNvGrpSpPr>
          <p:nvPr/>
        </p:nvGrpSpPr>
        <p:grpSpPr bwMode="auto">
          <a:xfrm>
            <a:off x="1901825" y="2967038"/>
            <a:ext cx="1103313" cy="120650"/>
            <a:chOff x="1198" y="1869"/>
            <a:chExt cx="695" cy="76"/>
          </a:xfrm>
        </p:grpSpPr>
        <p:sp>
          <p:nvSpPr>
            <p:cNvPr id="39038" name="Line 72">
              <a:extLst>
                <a:ext uri="{FF2B5EF4-FFF2-40B4-BE49-F238E27FC236}">
                  <a16:creationId xmlns:a16="http://schemas.microsoft.com/office/drawing/2014/main" id="{6E13E81F-C5D6-CC4F-8B8D-5BCE88CAAADA}"/>
                </a:ext>
              </a:extLst>
            </p:cNvPr>
            <p:cNvSpPr>
              <a:spLocks noChangeShapeType="1"/>
            </p:cNvSpPr>
            <p:nvPr/>
          </p:nvSpPr>
          <p:spPr bwMode="auto">
            <a:xfrm flipH="1">
              <a:off x="1265" y="1906"/>
              <a:ext cx="5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39" name="Freeform 73">
              <a:extLst>
                <a:ext uri="{FF2B5EF4-FFF2-40B4-BE49-F238E27FC236}">
                  <a16:creationId xmlns:a16="http://schemas.microsoft.com/office/drawing/2014/main" id="{DA91C131-8879-4641-A37E-3A432AEB4AA2}"/>
                </a:ext>
              </a:extLst>
            </p:cNvPr>
            <p:cNvSpPr>
              <a:spLocks/>
            </p:cNvSpPr>
            <p:nvPr/>
          </p:nvSpPr>
          <p:spPr bwMode="auto">
            <a:xfrm>
              <a:off x="1824" y="1869"/>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40" name="Freeform 74">
              <a:extLst>
                <a:ext uri="{FF2B5EF4-FFF2-40B4-BE49-F238E27FC236}">
                  <a16:creationId xmlns:a16="http://schemas.microsoft.com/office/drawing/2014/main" id="{9A7CFDDF-2941-9448-B62E-E3F31C6CEFA7}"/>
                </a:ext>
              </a:extLst>
            </p:cNvPr>
            <p:cNvSpPr>
              <a:spLocks/>
            </p:cNvSpPr>
            <p:nvPr/>
          </p:nvSpPr>
          <p:spPr bwMode="auto">
            <a:xfrm>
              <a:off x="1198" y="1869"/>
              <a:ext cx="70" cy="76"/>
            </a:xfrm>
            <a:custGeom>
              <a:avLst/>
              <a:gdLst>
                <a:gd name="T0" fmla="*/ 70 w 70"/>
                <a:gd name="T1" fmla="*/ 0 h 76"/>
                <a:gd name="T2" fmla="*/ 0 w 70"/>
                <a:gd name="T3" fmla="*/ 39 h 76"/>
                <a:gd name="T4" fmla="*/ 70 w 70"/>
                <a:gd name="T5" fmla="*/ 76 h 76"/>
                <a:gd name="T6" fmla="*/ 70 w 70"/>
                <a:gd name="T7" fmla="*/ 0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0"/>
                  </a:moveTo>
                  <a:lnTo>
                    <a:pt x="0" y="39"/>
                  </a:lnTo>
                  <a:lnTo>
                    <a:pt x="70" y="76"/>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65" name="Group 78">
            <a:extLst>
              <a:ext uri="{FF2B5EF4-FFF2-40B4-BE49-F238E27FC236}">
                <a16:creationId xmlns:a16="http://schemas.microsoft.com/office/drawing/2014/main" id="{156C6623-A7CF-9F4C-8FA5-50367471B9FF}"/>
              </a:ext>
            </a:extLst>
          </p:cNvPr>
          <p:cNvGrpSpPr>
            <a:grpSpLocks/>
          </p:cNvGrpSpPr>
          <p:nvPr/>
        </p:nvGrpSpPr>
        <p:grpSpPr bwMode="auto">
          <a:xfrm>
            <a:off x="4364038" y="2689225"/>
            <a:ext cx="679450" cy="120650"/>
            <a:chOff x="2749" y="1694"/>
            <a:chExt cx="428" cy="76"/>
          </a:xfrm>
        </p:grpSpPr>
        <p:sp>
          <p:nvSpPr>
            <p:cNvPr id="39036" name="Line 76">
              <a:extLst>
                <a:ext uri="{FF2B5EF4-FFF2-40B4-BE49-F238E27FC236}">
                  <a16:creationId xmlns:a16="http://schemas.microsoft.com/office/drawing/2014/main" id="{7A792334-1106-6949-8796-17359595400D}"/>
                </a:ext>
              </a:extLst>
            </p:cNvPr>
            <p:cNvSpPr>
              <a:spLocks noChangeShapeType="1"/>
            </p:cNvSpPr>
            <p:nvPr/>
          </p:nvSpPr>
          <p:spPr bwMode="auto">
            <a:xfrm>
              <a:off x="2749"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37" name="Freeform 77">
              <a:extLst>
                <a:ext uri="{FF2B5EF4-FFF2-40B4-BE49-F238E27FC236}">
                  <a16:creationId xmlns:a16="http://schemas.microsoft.com/office/drawing/2014/main" id="{C73F6835-A617-4D40-93A3-7919EC280FD0}"/>
                </a:ext>
              </a:extLst>
            </p:cNvPr>
            <p:cNvSpPr>
              <a:spLocks/>
            </p:cNvSpPr>
            <p:nvPr/>
          </p:nvSpPr>
          <p:spPr bwMode="auto">
            <a:xfrm>
              <a:off x="3108"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66" name="Group 81">
            <a:extLst>
              <a:ext uri="{FF2B5EF4-FFF2-40B4-BE49-F238E27FC236}">
                <a16:creationId xmlns:a16="http://schemas.microsoft.com/office/drawing/2014/main" id="{FDE02477-C8B6-C94B-8A88-09E81860F753}"/>
              </a:ext>
            </a:extLst>
          </p:cNvPr>
          <p:cNvGrpSpPr>
            <a:grpSpLocks/>
          </p:cNvGrpSpPr>
          <p:nvPr/>
        </p:nvGrpSpPr>
        <p:grpSpPr bwMode="auto">
          <a:xfrm>
            <a:off x="6402388" y="2689225"/>
            <a:ext cx="679450" cy="120650"/>
            <a:chOff x="4033" y="1694"/>
            <a:chExt cx="428" cy="76"/>
          </a:xfrm>
        </p:grpSpPr>
        <p:sp>
          <p:nvSpPr>
            <p:cNvPr id="39034" name="Line 79">
              <a:extLst>
                <a:ext uri="{FF2B5EF4-FFF2-40B4-BE49-F238E27FC236}">
                  <a16:creationId xmlns:a16="http://schemas.microsoft.com/office/drawing/2014/main" id="{0C7245B2-74F5-5A4B-8B78-1F03772A10A2}"/>
                </a:ext>
              </a:extLst>
            </p:cNvPr>
            <p:cNvSpPr>
              <a:spLocks noChangeShapeType="1"/>
            </p:cNvSpPr>
            <p:nvPr/>
          </p:nvSpPr>
          <p:spPr bwMode="auto">
            <a:xfrm>
              <a:off x="4033"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35" name="Freeform 80">
              <a:extLst>
                <a:ext uri="{FF2B5EF4-FFF2-40B4-BE49-F238E27FC236}">
                  <a16:creationId xmlns:a16="http://schemas.microsoft.com/office/drawing/2014/main" id="{19D768ED-DE81-ED44-AA26-9094C23B7E47}"/>
                </a:ext>
              </a:extLst>
            </p:cNvPr>
            <p:cNvSpPr>
              <a:spLocks/>
            </p:cNvSpPr>
            <p:nvPr/>
          </p:nvSpPr>
          <p:spPr bwMode="auto">
            <a:xfrm>
              <a:off x="4392"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967" name="Rectangle 82">
            <a:extLst>
              <a:ext uri="{FF2B5EF4-FFF2-40B4-BE49-F238E27FC236}">
                <a16:creationId xmlns:a16="http://schemas.microsoft.com/office/drawing/2014/main" id="{0ACC7F50-03E7-E541-8DE5-D3FB3696D219}"/>
              </a:ext>
            </a:extLst>
          </p:cNvPr>
          <p:cNvSpPr>
            <a:spLocks noChangeArrowheads="1"/>
          </p:cNvSpPr>
          <p:nvPr/>
        </p:nvSpPr>
        <p:spPr bwMode="auto">
          <a:xfrm>
            <a:off x="3090863" y="3784600"/>
            <a:ext cx="30083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68" name="AutoShape 86">
            <a:extLst>
              <a:ext uri="{FF2B5EF4-FFF2-40B4-BE49-F238E27FC236}">
                <a16:creationId xmlns:a16="http://schemas.microsoft.com/office/drawing/2014/main" id="{AFC518BE-A443-B64C-874D-304454A4CC02}"/>
              </a:ext>
            </a:extLst>
          </p:cNvPr>
          <p:cNvSpPr>
            <a:spLocks noChangeAspect="1" noChangeArrowheads="1" noTextEdit="1"/>
          </p:cNvSpPr>
          <p:nvPr/>
        </p:nvSpPr>
        <p:spPr bwMode="auto">
          <a:xfrm>
            <a:off x="685800" y="4267200"/>
            <a:ext cx="80010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8969" name="Rectangle 88">
            <a:extLst>
              <a:ext uri="{FF2B5EF4-FFF2-40B4-BE49-F238E27FC236}">
                <a16:creationId xmlns:a16="http://schemas.microsoft.com/office/drawing/2014/main" id="{5F95791F-8850-BA49-B353-48EAB01161B0}"/>
              </a:ext>
            </a:extLst>
          </p:cNvPr>
          <p:cNvSpPr>
            <a:spLocks noChangeArrowheads="1"/>
          </p:cNvSpPr>
          <p:nvPr/>
        </p:nvSpPr>
        <p:spPr bwMode="auto">
          <a:xfrm>
            <a:off x="2782888" y="4273550"/>
            <a:ext cx="2560637" cy="476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70" name="Rectangle 89">
            <a:extLst>
              <a:ext uri="{FF2B5EF4-FFF2-40B4-BE49-F238E27FC236}">
                <a16:creationId xmlns:a16="http://schemas.microsoft.com/office/drawing/2014/main" id="{191EBD42-C036-6B40-9674-2ED4EF5BFE20}"/>
              </a:ext>
            </a:extLst>
          </p:cNvPr>
          <p:cNvSpPr>
            <a:spLocks noChangeArrowheads="1"/>
          </p:cNvSpPr>
          <p:nvPr/>
        </p:nvSpPr>
        <p:spPr bwMode="auto">
          <a:xfrm>
            <a:off x="3048000" y="4343400"/>
            <a:ext cx="20447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文字、图象识别</a:t>
            </a:r>
            <a:endParaRPr lang="zh-CN" altLang="en-US" sz="1800">
              <a:latin typeface="Verdana" panose="020B0604030504040204" pitchFamily="34" charset="0"/>
            </a:endParaRPr>
          </a:p>
        </p:txBody>
      </p:sp>
      <p:sp>
        <p:nvSpPr>
          <p:cNvPr id="38971" name="Rectangle 90">
            <a:extLst>
              <a:ext uri="{FF2B5EF4-FFF2-40B4-BE49-F238E27FC236}">
                <a16:creationId xmlns:a16="http://schemas.microsoft.com/office/drawing/2014/main" id="{0ACE1B15-A97D-F24F-8946-63DE44DA7E43}"/>
              </a:ext>
            </a:extLst>
          </p:cNvPr>
          <p:cNvSpPr>
            <a:spLocks noChangeArrowheads="1"/>
          </p:cNvSpPr>
          <p:nvPr/>
        </p:nvSpPr>
        <p:spPr bwMode="auto">
          <a:xfrm>
            <a:off x="2782888" y="5233988"/>
            <a:ext cx="2560637" cy="476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72" name="Rectangle 91">
            <a:extLst>
              <a:ext uri="{FF2B5EF4-FFF2-40B4-BE49-F238E27FC236}">
                <a16:creationId xmlns:a16="http://schemas.microsoft.com/office/drawing/2014/main" id="{D03F015E-B2FB-3949-8C30-97A0AC1920C4}"/>
              </a:ext>
            </a:extLst>
          </p:cNvPr>
          <p:cNvSpPr>
            <a:spLocks noChangeArrowheads="1"/>
          </p:cNvSpPr>
          <p:nvPr/>
        </p:nvSpPr>
        <p:spPr bwMode="auto">
          <a:xfrm>
            <a:off x="3213100" y="52578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语</a:t>
            </a:r>
            <a:endParaRPr lang="zh-CN" altLang="en-US" sz="1800">
              <a:latin typeface="Verdana" panose="020B0604030504040204" pitchFamily="34" charset="0"/>
            </a:endParaRPr>
          </a:p>
        </p:txBody>
      </p:sp>
      <p:sp>
        <p:nvSpPr>
          <p:cNvPr id="38973" name="Rectangle 92">
            <a:extLst>
              <a:ext uri="{FF2B5EF4-FFF2-40B4-BE49-F238E27FC236}">
                <a16:creationId xmlns:a16="http://schemas.microsoft.com/office/drawing/2014/main" id="{24D2A095-AA8C-E54F-B300-B278D813C7A0}"/>
              </a:ext>
            </a:extLst>
          </p:cNvPr>
          <p:cNvSpPr>
            <a:spLocks noChangeArrowheads="1"/>
          </p:cNvSpPr>
          <p:nvPr/>
        </p:nvSpPr>
        <p:spPr bwMode="auto">
          <a:xfrm>
            <a:off x="3594100" y="52578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音</a:t>
            </a:r>
            <a:endParaRPr lang="zh-CN" altLang="en-US" sz="1800">
              <a:latin typeface="Verdana" panose="020B0604030504040204" pitchFamily="34" charset="0"/>
            </a:endParaRPr>
          </a:p>
        </p:txBody>
      </p:sp>
      <p:sp>
        <p:nvSpPr>
          <p:cNvPr id="38974" name="Rectangle 93">
            <a:extLst>
              <a:ext uri="{FF2B5EF4-FFF2-40B4-BE49-F238E27FC236}">
                <a16:creationId xmlns:a16="http://schemas.microsoft.com/office/drawing/2014/main" id="{CFF730BF-15EE-844B-93F6-D4D921F98F29}"/>
              </a:ext>
            </a:extLst>
          </p:cNvPr>
          <p:cNvSpPr>
            <a:spLocks noChangeArrowheads="1"/>
          </p:cNvSpPr>
          <p:nvPr/>
        </p:nvSpPr>
        <p:spPr bwMode="auto">
          <a:xfrm>
            <a:off x="3975100" y="52578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识</a:t>
            </a:r>
            <a:endParaRPr lang="zh-CN" altLang="en-US" sz="1800">
              <a:latin typeface="Verdana" panose="020B0604030504040204" pitchFamily="34" charset="0"/>
            </a:endParaRPr>
          </a:p>
        </p:txBody>
      </p:sp>
      <p:sp>
        <p:nvSpPr>
          <p:cNvPr id="38975" name="Rectangle 94">
            <a:extLst>
              <a:ext uri="{FF2B5EF4-FFF2-40B4-BE49-F238E27FC236}">
                <a16:creationId xmlns:a16="http://schemas.microsoft.com/office/drawing/2014/main" id="{13F21DFC-5C72-B741-A970-035E80B7966A}"/>
              </a:ext>
            </a:extLst>
          </p:cNvPr>
          <p:cNvSpPr>
            <a:spLocks noChangeArrowheads="1"/>
          </p:cNvSpPr>
          <p:nvPr/>
        </p:nvSpPr>
        <p:spPr bwMode="auto">
          <a:xfrm>
            <a:off x="4356100" y="52578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别</a:t>
            </a:r>
            <a:endParaRPr lang="zh-CN" altLang="en-US" sz="1800">
              <a:latin typeface="Verdana" panose="020B0604030504040204" pitchFamily="34" charset="0"/>
            </a:endParaRPr>
          </a:p>
        </p:txBody>
      </p:sp>
      <p:sp>
        <p:nvSpPr>
          <p:cNvPr id="38976" name="Rectangle 95">
            <a:extLst>
              <a:ext uri="{FF2B5EF4-FFF2-40B4-BE49-F238E27FC236}">
                <a16:creationId xmlns:a16="http://schemas.microsoft.com/office/drawing/2014/main" id="{8895D5DC-9AF8-AF4D-BE19-938E6A8B8EB5}"/>
              </a:ext>
            </a:extLst>
          </p:cNvPr>
          <p:cNvSpPr>
            <a:spLocks noChangeArrowheads="1"/>
          </p:cNvSpPr>
          <p:nvPr/>
        </p:nvSpPr>
        <p:spPr bwMode="auto">
          <a:xfrm>
            <a:off x="6081713" y="4367213"/>
            <a:ext cx="830262" cy="1171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77" name="Rectangle 96">
            <a:extLst>
              <a:ext uri="{FF2B5EF4-FFF2-40B4-BE49-F238E27FC236}">
                <a16:creationId xmlns:a16="http://schemas.microsoft.com/office/drawing/2014/main" id="{5D8B8A84-FA1A-EC44-8341-2F49FD032AA8}"/>
              </a:ext>
            </a:extLst>
          </p:cNvPr>
          <p:cNvSpPr>
            <a:spLocks noChangeArrowheads="1"/>
          </p:cNvSpPr>
          <p:nvPr/>
        </p:nvSpPr>
        <p:spPr bwMode="auto">
          <a:xfrm>
            <a:off x="6248400" y="4460875"/>
            <a:ext cx="584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归纳</a:t>
            </a:r>
            <a:endParaRPr lang="zh-CN" altLang="en-US" sz="1800">
              <a:latin typeface="Verdana" panose="020B0604030504040204" pitchFamily="34" charset="0"/>
            </a:endParaRPr>
          </a:p>
        </p:txBody>
      </p:sp>
      <p:sp>
        <p:nvSpPr>
          <p:cNvPr id="38978" name="Rectangle 97">
            <a:extLst>
              <a:ext uri="{FF2B5EF4-FFF2-40B4-BE49-F238E27FC236}">
                <a16:creationId xmlns:a16="http://schemas.microsoft.com/office/drawing/2014/main" id="{F6560636-D1CC-7E47-96EB-94A6FDE79E8E}"/>
              </a:ext>
            </a:extLst>
          </p:cNvPr>
          <p:cNvSpPr>
            <a:spLocks noChangeArrowheads="1"/>
          </p:cNvSpPr>
          <p:nvPr/>
        </p:nvSpPr>
        <p:spPr bwMode="auto">
          <a:xfrm>
            <a:off x="6248400" y="480853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理解</a:t>
            </a:r>
            <a:endParaRPr lang="zh-CN" altLang="en-US" sz="1800">
              <a:latin typeface="Verdana" panose="020B0604030504040204" pitchFamily="34" charset="0"/>
            </a:endParaRPr>
          </a:p>
        </p:txBody>
      </p:sp>
      <p:sp>
        <p:nvSpPr>
          <p:cNvPr id="38979" name="Rectangle 98">
            <a:extLst>
              <a:ext uri="{FF2B5EF4-FFF2-40B4-BE49-F238E27FC236}">
                <a16:creationId xmlns:a16="http://schemas.microsoft.com/office/drawing/2014/main" id="{A373C3E7-3C80-594A-9E6A-98F7E0658770}"/>
              </a:ext>
            </a:extLst>
          </p:cNvPr>
          <p:cNvSpPr>
            <a:spLocks noChangeArrowheads="1"/>
          </p:cNvSpPr>
          <p:nvPr/>
        </p:nvSpPr>
        <p:spPr bwMode="auto">
          <a:xfrm>
            <a:off x="6248400" y="5154613"/>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翻译</a:t>
            </a:r>
            <a:endParaRPr lang="zh-CN" altLang="en-US" sz="1800">
              <a:latin typeface="Verdana" panose="020B0604030504040204" pitchFamily="34" charset="0"/>
            </a:endParaRPr>
          </a:p>
        </p:txBody>
      </p:sp>
      <p:sp>
        <p:nvSpPr>
          <p:cNvPr id="38980" name="Rectangle 99">
            <a:extLst>
              <a:ext uri="{FF2B5EF4-FFF2-40B4-BE49-F238E27FC236}">
                <a16:creationId xmlns:a16="http://schemas.microsoft.com/office/drawing/2014/main" id="{6EE0D278-4E3E-E349-8A7B-FE08CAF9165F}"/>
              </a:ext>
            </a:extLst>
          </p:cNvPr>
          <p:cNvSpPr>
            <a:spLocks noChangeArrowheads="1"/>
          </p:cNvSpPr>
          <p:nvPr/>
        </p:nvSpPr>
        <p:spPr bwMode="auto">
          <a:xfrm>
            <a:off x="7653338" y="4752975"/>
            <a:ext cx="1016000" cy="476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81" name="Rectangle 100">
            <a:extLst>
              <a:ext uri="{FF2B5EF4-FFF2-40B4-BE49-F238E27FC236}">
                <a16:creationId xmlns:a16="http://schemas.microsoft.com/office/drawing/2014/main" id="{93B501F3-889A-8A4B-8C57-3CE3960BB769}"/>
              </a:ext>
            </a:extLst>
          </p:cNvPr>
          <p:cNvSpPr>
            <a:spLocks noChangeArrowheads="1"/>
          </p:cNvSpPr>
          <p:nvPr/>
        </p:nvSpPr>
        <p:spPr bwMode="auto">
          <a:xfrm>
            <a:off x="7772400" y="4800600"/>
            <a:ext cx="8763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知识库</a:t>
            </a:r>
            <a:endParaRPr lang="zh-CN" altLang="en-US" sz="1800">
              <a:latin typeface="Verdana" panose="020B0604030504040204" pitchFamily="34" charset="0"/>
            </a:endParaRPr>
          </a:p>
        </p:txBody>
      </p:sp>
      <p:sp>
        <p:nvSpPr>
          <p:cNvPr id="38982" name="Rectangle 101">
            <a:extLst>
              <a:ext uri="{FF2B5EF4-FFF2-40B4-BE49-F238E27FC236}">
                <a16:creationId xmlns:a16="http://schemas.microsoft.com/office/drawing/2014/main" id="{8651132F-06AE-2449-849D-7185951DF909}"/>
              </a:ext>
            </a:extLst>
          </p:cNvPr>
          <p:cNvSpPr>
            <a:spLocks noChangeArrowheads="1"/>
          </p:cNvSpPr>
          <p:nvPr/>
        </p:nvSpPr>
        <p:spPr bwMode="auto">
          <a:xfrm>
            <a:off x="685800" y="4271963"/>
            <a:ext cx="14398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83" name="Rectangle 102">
            <a:extLst>
              <a:ext uri="{FF2B5EF4-FFF2-40B4-BE49-F238E27FC236}">
                <a16:creationId xmlns:a16="http://schemas.microsoft.com/office/drawing/2014/main" id="{EDC0E4CD-5F8B-FF47-99FA-38D6EC3691E3}"/>
              </a:ext>
            </a:extLst>
          </p:cNvPr>
          <p:cNvSpPr>
            <a:spLocks noChangeArrowheads="1"/>
          </p:cNvSpPr>
          <p:nvPr/>
        </p:nvSpPr>
        <p:spPr bwMode="auto">
          <a:xfrm>
            <a:off x="533400" y="4267200"/>
            <a:ext cx="1460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文字、图象</a:t>
            </a:r>
            <a:endParaRPr lang="zh-CN" altLang="en-US" sz="1800">
              <a:latin typeface="Verdana" panose="020B0604030504040204" pitchFamily="34" charset="0"/>
            </a:endParaRPr>
          </a:p>
        </p:txBody>
      </p:sp>
      <p:sp>
        <p:nvSpPr>
          <p:cNvPr id="38984" name="Rectangle 103">
            <a:extLst>
              <a:ext uri="{FF2B5EF4-FFF2-40B4-BE49-F238E27FC236}">
                <a16:creationId xmlns:a16="http://schemas.microsoft.com/office/drawing/2014/main" id="{6870D8EE-1E93-C54A-A74E-E2A9656C0D13}"/>
              </a:ext>
            </a:extLst>
          </p:cNvPr>
          <p:cNvSpPr>
            <a:spLocks noChangeArrowheads="1"/>
          </p:cNvSpPr>
          <p:nvPr/>
        </p:nvSpPr>
        <p:spPr bwMode="auto">
          <a:xfrm>
            <a:off x="933450" y="5154613"/>
            <a:ext cx="11922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85" name="Rectangle 104">
            <a:extLst>
              <a:ext uri="{FF2B5EF4-FFF2-40B4-BE49-F238E27FC236}">
                <a16:creationId xmlns:a16="http://schemas.microsoft.com/office/drawing/2014/main" id="{986F2E0B-2924-1748-9268-8190488B5B0E}"/>
              </a:ext>
            </a:extLst>
          </p:cNvPr>
          <p:cNvSpPr>
            <a:spLocks noChangeArrowheads="1"/>
          </p:cNvSpPr>
          <p:nvPr/>
        </p:nvSpPr>
        <p:spPr bwMode="auto">
          <a:xfrm>
            <a:off x="762000" y="5181600"/>
            <a:ext cx="11684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领域专家</a:t>
            </a:r>
            <a:endParaRPr lang="zh-CN" altLang="en-US" sz="1800">
              <a:latin typeface="Verdana" panose="020B0604030504040204" pitchFamily="34" charset="0"/>
            </a:endParaRPr>
          </a:p>
        </p:txBody>
      </p:sp>
      <p:sp>
        <p:nvSpPr>
          <p:cNvPr id="38986" name="Rectangle 105">
            <a:extLst>
              <a:ext uri="{FF2B5EF4-FFF2-40B4-BE49-F238E27FC236}">
                <a16:creationId xmlns:a16="http://schemas.microsoft.com/office/drawing/2014/main" id="{CD46CD4A-A44F-DC42-BD67-43B8240AD06D}"/>
              </a:ext>
            </a:extLst>
          </p:cNvPr>
          <p:cNvSpPr>
            <a:spLocks noChangeArrowheads="1"/>
          </p:cNvSpPr>
          <p:nvPr/>
        </p:nvSpPr>
        <p:spPr bwMode="auto">
          <a:xfrm>
            <a:off x="3389313" y="6213475"/>
            <a:ext cx="25527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87" name="Rectangle 108">
            <a:extLst>
              <a:ext uri="{FF2B5EF4-FFF2-40B4-BE49-F238E27FC236}">
                <a16:creationId xmlns:a16="http://schemas.microsoft.com/office/drawing/2014/main" id="{81B13959-674A-1F42-92C5-BAC673617ACC}"/>
              </a:ext>
            </a:extLst>
          </p:cNvPr>
          <p:cNvSpPr>
            <a:spLocks noChangeArrowheads="1"/>
          </p:cNvSpPr>
          <p:nvPr/>
        </p:nvSpPr>
        <p:spPr bwMode="auto">
          <a:xfrm>
            <a:off x="3352800" y="6019800"/>
            <a:ext cx="17621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b="1">
                <a:solidFill>
                  <a:srgbClr val="000000"/>
                </a:solidFill>
                <a:latin typeface="宋体" panose="02010600030101010101" pitchFamily="2" charset="-122"/>
              </a:rPr>
              <a:t>自动知识获取</a:t>
            </a:r>
            <a:endParaRPr lang="zh-CN" altLang="en-US" sz="1800" b="1">
              <a:latin typeface="Verdana" panose="020B0604030504040204" pitchFamily="34" charset="0"/>
            </a:endParaRPr>
          </a:p>
        </p:txBody>
      </p:sp>
      <p:grpSp>
        <p:nvGrpSpPr>
          <p:cNvPr id="38988" name="Group 111">
            <a:extLst>
              <a:ext uri="{FF2B5EF4-FFF2-40B4-BE49-F238E27FC236}">
                <a16:creationId xmlns:a16="http://schemas.microsoft.com/office/drawing/2014/main" id="{F2E2842A-E72E-1840-8C71-57A3AD419857}"/>
              </a:ext>
            </a:extLst>
          </p:cNvPr>
          <p:cNvGrpSpPr>
            <a:grpSpLocks/>
          </p:cNvGrpSpPr>
          <p:nvPr/>
        </p:nvGrpSpPr>
        <p:grpSpPr bwMode="auto">
          <a:xfrm>
            <a:off x="2041525" y="4402138"/>
            <a:ext cx="741363" cy="125412"/>
            <a:chOff x="1286" y="2773"/>
            <a:chExt cx="467" cy="79"/>
          </a:xfrm>
        </p:grpSpPr>
        <p:sp>
          <p:nvSpPr>
            <p:cNvPr id="39032" name="Line 109">
              <a:extLst>
                <a:ext uri="{FF2B5EF4-FFF2-40B4-BE49-F238E27FC236}">
                  <a16:creationId xmlns:a16="http://schemas.microsoft.com/office/drawing/2014/main" id="{21EDFBC0-3CE1-3546-B00E-D0C8F7329D3C}"/>
                </a:ext>
              </a:extLst>
            </p:cNvPr>
            <p:cNvSpPr>
              <a:spLocks noChangeShapeType="1"/>
            </p:cNvSpPr>
            <p:nvPr/>
          </p:nvSpPr>
          <p:spPr bwMode="auto">
            <a:xfrm>
              <a:off x="1286" y="2812"/>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33" name="Freeform 110">
              <a:extLst>
                <a:ext uri="{FF2B5EF4-FFF2-40B4-BE49-F238E27FC236}">
                  <a16:creationId xmlns:a16="http://schemas.microsoft.com/office/drawing/2014/main" id="{17B34D11-9FE6-6F48-8DA5-1537FCE1E2C1}"/>
                </a:ext>
              </a:extLst>
            </p:cNvPr>
            <p:cNvSpPr>
              <a:spLocks/>
            </p:cNvSpPr>
            <p:nvPr/>
          </p:nvSpPr>
          <p:spPr bwMode="auto">
            <a:xfrm>
              <a:off x="1686" y="2773"/>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89" name="Group 114">
            <a:extLst>
              <a:ext uri="{FF2B5EF4-FFF2-40B4-BE49-F238E27FC236}">
                <a16:creationId xmlns:a16="http://schemas.microsoft.com/office/drawing/2014/main" id="{F9A4E402-6487-534C-9627-5315885F12B1}"/>
              </a:ext>
            </a:extLst>
          </p:cNvPr>
          <p:cNvGrpSpPr>
            <a:grpSpLocks/>
          </p:cNvGrpSpPr>
          <p:nvPr/>
        </p:nvGrpSpPr>
        <p:grpSpPr bwMode="auto">
          <a:xfrm>
            <a:off x="5341938" y="4497388"/>
            <a:ext cx="742950" cy="127000"/>
            <a:chOff x="3365" y="2833"/>
            <a:chExt cx="468" cy="80"/>
          </a:xfrm>
        </p:grpSpPr>
        <p:sp>
          <p:nvSpPr>
            <p:cNvPr id="39030" name="Line 112">
              <a:extLst>
                <a:ext uri="{FF2B5EF4-FFF2-40B4-BE49-F238E27FC236}">
                  <a16:creationId xmlns:a16="http://schemas.microsoft.com/office/drawing/2014/main" id="{5945624D-5852-DF4E-939F-542DFFF79867}"/>
                </a:ext>
              </a:extLst>
            </p:cNvPr>
            <p:cNvSpPr>
              <a:spLocks noChangeShapeType="1"/>
            </p:cNvSpPr>
            <p:nvPr/>
          </p:nvSpPr>
          <p:spPr bwMode="auto">
            <a:xfrm>
              <a:off x="3365" y="2872"/>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31" name="Freeform 113">
              <a:extLst>
                <a:ext uri="{FF2B5EF4-FFF2-40B4-BE49-F238E27FC236}">
                  <a16:creationId xmlns:a16="http://schemas.microsoft.com/office/drawing/2014/main" id="{B4DFB011-5187-BD4E-BCA2-C5EDDBAA4D7D}"/>
                </a:ext>
              </a:extLst>
            </p:cNvPr>
            <p:cNvSpPr>
              <a:spLocks/>
            </p:cNvSpPr>
            <p:nvPr/>
          </p:nvSpPr>
          <p:spPr bwMode="auto">
            <a:xfrm>
              <a:off x="3766" y="2833"/>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90" name="Group 117">
            <a:extLst>
              <a:ext uri="{FF2B5EF4-FFF2-40B4-BE49-F238E27FC236}">
                <a16:creationId xmlns:a16="http://schemas.microsoft.com/office/drawing/2014/main" id="{14ACFB36-C17A-EB40-B4B1-185610A26521}"/>
              </a:ext>
            </a:extLst>
          </p:cNvPr>
          <p:cNvGrpSpPr>
            <a:grpSpLocks/>
          </p:cNvGrpSpPr>
          <p:nvPr/>
        </p:nvGrpSpPr>
        <p:grpSpPr bwMode="auto">
          <a:xfrm>
            <a:off x="5341938" y="5364163"/>
            <a:ext cx="742950" cy="125412"/>
            <a:chOff x="3365" y="3379"/>
            <a:chExt cx="468" cy="79"/>
          </a:xfrm>
        </p:grpSpPr>
        <p:sp>
          <p:nvSpPr>
            <p:cNvPr id="39028" name="Line 115">
              <a:extLst>
                <a:ext uri="{FF2B5EF4-FFF2-40B4-BE49-F238E27FC236}">
                  <a16:creationId xmlns:a16="http://schemas.microsoft.com/office/drawing/2014/main" id="{52B1B317-B5F8-A247-BAAE-B1C0ADA9D232}"/>
                </a:ext>
              </a:extLst>
            </p:cNvPr>
            <p:cNvSpPr>
              <a:spLocks noChangeShapeType="1"/>
            </p:cNvSpPr>
            <p:nvPr/>
          </p:nvSpPr>
          <p:spPr bwMode="auto">
            <a:xfrm>
              <a:off x="3365" y="3418"/>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29" name="Freeform 116">
              <a:extLst>
                <a:ext uri="{FF2B5EF4-FFF2-40B4-BE49-F238E27FC236}">
                  <a16:creationId xmlns:a16="http://schemas.microsoft.com/office/drawing/2014/main" id="{193A606D-EEC7-F94E-8682-AC5F936CB3CF}"/>
                </a:ext>
              </a:extLst>
            </p:cNvPr>
            <p:cNvSpPr>
              <a:spLocks/>
            </p:cNvSpPr>
            <p:nvPr/>
          </p:nvSpPr>
          <p:spPr bwMode="auto">
            <a:xfrm>
              <a:off x="3766" y="3379"/>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91" name="Group 120">
            <a:extLst>
              <a:ext uri="{FF2B5EF4-FFF2-40B4-BE49-F238E27FC236}">
                <a16:creationId xmlns:a16="http://schemas.microsoft.com/office/drawing/2014/main" id="{9B4181FB-03FA-664D-BCE2-9267513579D2}"/>
              </a:ext>
            </a:extLst>
          </p:cNvPr>
          <p:cNvGrpSpPr>
            <a:grpSpLocks/>
          </p:cNvGrpSpPr>
          <p:nvPr/>
        </p:nvGrpSpPr>
        <p:grpSpPr bwMode="auto">
          <a:xfrm>
            <a:off x="6910388" y="4978400"/>
            <a:ext cx="742950" cy="127000"/>
            <a:chOff x="4353" y="3136"/>
            <a:chExt cx="468" cy="80"/>
          </a:xfrm>
        </p:grpSpPr>
        <p:sp>
          <p:nvSpPr>
            <p:cNvPr id="39026" name="Line 118">
              <a:extLst>
                <a:ext uri="{FF2B5EF4-FFF2-40B4-BE49-F238E27FC236}">
                  <a16:creationId xmlns:a16="http://schemas.microsoft.com/office/drawing/2014/main" id="{6C2BDB0F-8087-7D44-B31A-D861CFC2C735}"/>
                </a:ext>
              </a:extLst>
            </p:cNvPr>
            <p:cNvSpPr>
              <a:spLocks noChangeShapeType="1"/>
            </p:cNvSpPr>
            <p:nvPr/>
          </p:nvSpPr>
          <p:spPr bwMode="auto">
            <a:xfrm>
              <a:off x="4353" y="3175"/>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27" name="Freeform 119">
              <a:extLst>
                <a:ext uri="{FF2B5EF4-FFF2-40B4-BE49-F238E27FC236}">
                  <a16:creationId xmlns:a16="http://schemas.microsoft.com/office/drawing/2014/main" id="{8FE101EE-A048-4B42-B50B-4D66862AD85F}"/>
                </a:ext>
              </a:extLst>
            </p:cNvPr>
            <p:cNvSpPr>
              <a:spLocks/>
            </p:cNvSpPr>
            <p:nvPr/>
          </p:nvSpPr>
          <p:spPr bwMode="auto">
            <a:xfrm>
              <a:off x="4754" y="3136"/>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92" name="Group 123">
            <a:extLst>
              <a:ext uri="{FF2B5EF4-FFF2-40B4-BE49-F238E27FC236}">
                <a16:creationId xmlns:a16="http://schemas.microsoft.com/office/drawing/2014/main" id="{D157C4D4-8AB1-A640-8DFD-F747A284307D}"/>
              </a:ext>
            </a:extLst>
          </p:cNvPr>
          <p:cNvGrpSpPr>
            <a:grpSpLocks/>
          </p:cNvGrpSpPr>
          <p:nvPr/>
        </p:nvGrpSpPr>
        <p:grpSpPr bwMode="auto">
          <a:xfrm>
            <a:off x="2041525" y="5267325"/>
            <a:ext cx="741363" cy="127000"/>
            <a:chOff x="1286" y="3318"/>
            <a:chExt cx="467" cy="80"/>
          </a:xfrm>
        </p:grpSpPr>
        <p:sp>
          <p:nvSpPr>
            <p:cNvPr id="39024" name="Line 121">
              <a:extLst>
                <a:ext uri="{FF2B5EF4-FFF2-40B4-BE49-F238E27FC236}">
                  <a16:creationId xmlns:a16="http://schemas.microsoft.com/office/drawing/2014/main" id="{0B45F760-E050-3845-8075-426E0579FBE7}"/>
                </a:ext>
              </a:extLst>
            </p:cNvPr>
            <p:cNvSpPr>
              <a:spLocks noChangeShapeType="1"/>
            </p:cNvSpPr>
            <p:nvPr/>
          </p:nvSpPr>
          <p:spPr bwMode="auto">
            <a:xfrm>
              <a:off x="1286" y="3357"/>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25" name="Freeform 122">
              <a:extLst>
                <a:ext uri="{FF2B5EF4-FFF2-40B4-BE49-F238E27FC236}">
                  <a16:creationId xmlns:a16="http://schemas.microsoft.com/office/drawing/2014/main" id="{A5812CE2-23B8-AB44-AAD1-E6DF7F168859}"/>
                </a:ext>
              </a:extLst>
            </p:cNvPr>
            <p:cNvSpPr>
              <a:spLocks/>
            </p:cNvSpPr>
            <p:nvPr/>
          </p:nvSpPr>
          <p:spPr bwMode="auto">
            <a:xfrm>
              <a:off x="1686" y="3318"/>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8993" name="Group 126">
            <a:extLst>
              <a:ext uri="{FF2B5EF4-FFF2-40B4-BE49-F238E27FC236}">
                <a16:creationId xmlns:a16="http://schemas.microsoft.com/office/drawing/2014/main" id="{24F1DCC5-7DCF-C142-B68C-985D99A6AA14}"/>
              </a:ext>
            </a:extLst>
          </p:cNvPr>
          <p:cNvGrpSpPr>
            <a:grpSpLocks/>
          </p:cNvGrpSpPr>
          <p:nvPr/>
        </p:nvGrpSpPr>
        <p:grpSpPr bwMode="auto">
          <a:xfrm>
            <a:off x="2041525" y="5459413"/>
            <a:ext cx="741363" cy="127000"/>
            <a:chOff x="1286" y="3439"/>
            <a:chExt cx="467" cy="80"/>
          </a:xfrm>
        </p:grpSpPr>
        <p:sp>
          <p:nvSpPr>
            <p:cNvPr id="39022" name="Line 124">
              <a:extLst>
                <a:ext uri="{FF2B5EF4-FFF2-40B4-BE49-F238E27FC236}">
                  <a16:creationId xmlns:a16="http://schemas.microsoft.com/office/drawing/2014/main" id="{BE8A5DD7-1F00-CD4B-9D14-322981936DBA}"/>
                </a:ext>
              </a:extLst>
            </p:cNvPr>
            <p:cNvSpPr>
              <a:spLocks noChangeShapeType="1"/>
            </p:cNvSpPr>
            <p:nvPr/>
          </p:nvSpPr>
          <p:spPr bwMode="auto">
            <a:xfrm flipH="1">
              <a:off x="1351" y="3479"/>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23" name="Freeform 125">
              <a:extLst>
                <a:ext uri="{FF2B5EF4-FFF2-40B4-BE49-F238E27FC236}">
                  <a16:creationId xmlns:a16="http://schemas.microsoft.com/office/drawing/2014/main" id="{631353FD-BC1C-7E4C-BF01-E3A8495C25E6}"/>
                </a:ext>
              </a:extLst>
            </p:cNvPr>
            <p:cNvSpPr>
              <a:spLocks/>
            </p:cNvSpPr>
            <p:nvPr/>
          </p:nvSpPr>
          <p:spPr bwMode="auto">
            <a:xfrm>
              <a:off x="1286" y="3439"/>
              <a:ext cx="68" cy="80"/>
            </a:xfrm>
            <a:custGeom>
              <a:avLst/>
              <a:gdLst>
                <a:gd name="T0" fmla="*/ 68 w 68"/>
                <a:gd name="T1" fmla="*/ 0 h 80"/>
                <a:gd name="T2" fmla="*/ 0 w 68"/>
                <a:gd name="T3" fmla="*/ 40 h 80"/>
                <a:gd name="T4" fmla="*/ 68 w 68"/>
                <a:gd name="T5" fmla="*/ 80 h 80"/>
                <a:gd name="T6" fmla="*/ 68 w 68"/>
                <a:gd name="T7" fmla="*/ 0 h 80"/>
                <a:gd name="T8" fmla="*/ 0 60000 65536"/>
                <a:gd name="T9" fmla="*/ 0 60000 65536"/>
                <a:gd name="T10" fmla="*/ 0 60000 65536"/>
                <a:gd name="T11" fmla="*/ 0 60000 65536"/>
                <a:gd name="T12" fmla="*/ 0 w 68"/>
                <a:gd name="T13" fmla="*/ 0 h 80"/>
                <a:gd name="T14" fmla="*/ 68 w 68"/>
                <a:gd name="T15" fmla="*/ 80 h 80"/>
              </a:gdLst>
              <a:ahLst/>
              <a:cxnLst>
                <a:cxn ang="T8">
                  <a:pos x="T0" y="T1"/>
                </a:cxn>
                <a:cxn ang="T9">
                  <a:pos x="T2" y="T3"/>
                </a:cxn>
                <a:cxn ang="T10">
                  <a:pos x="T4" y="T5"/>
                </a:cxn>
                <a:cxn ang="T11">
                  <a:pos x="T6" y="T7"/>
                </a:cxn>
              </a:cxnLst>
              <a:rect l="T12" t="T13" r="T14" b="T15"/>
              <a:pathLst>
                <a:path w="68" h="80">
                  <a:moveTo>
                    <a:pt x="68" y="0"/>
                  </a:moveTo>
                  <a:lnTo>
                    <a:pt x="0" y="40"/>
                  </a:lnTo>
                  <a:lnTo>
                    <a:pt x="68" y="8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994" name="Rectangle 127">
            <a:extLst>
              <a:ext uri="{FF2B5EF4-FFF2-40B4-BE49-F238E27FC236}">
                <a16:creationId xmlns:a16="http://schemas.microsoft.com/office/drawing/2014/main" id="{1E544F7A-A1F8-1E4C-92FE-AE61031DF9C4}"/>
              </a:ext>
            </a:extLst>
          </p:cNvPr>
          <p:cNvSpPr>
            <a:spLocks noChangeArrowheads="1"/>
          </p:cNvSpPr>
          <p:nvPr/>
        </p:nvSpPr>
        <p:spPr bwMode="auto">
          <a:xfrm>
            <a:off x="2782888" y="4273550"/>
            <a:ext cx="2560637" cy="476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95" name="Rectangle 129">
            <a:extLst>
              <a:ext uri="{FF2B5EF4-FFF2-40B4-BE49-F238E27FC236}">
                <a16:creationId xmlns:a16="http://schemas.microsoft.com/office/drawing/2014/main" id="{8FEC5890-D421-4D48-9B0C-8D48CEEAB594}"/>
              </a:ext>
            </a:extLst>
          </p:cNvPr>
          <p:cNvSpPr>
            <a:spLocks noChangeArrowheads="1"/>
          </p:cNvSpPr>
          <p:nvPr/>
        </p:nvSpPr>
        <p:spPr bwMode="auto">
          <a:xfrm>
            <a:off x="2782888" y="5233988"/>
            <a:ext cx="2560637" cy="476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96" name="Rectangle 134">
            <a:extLst>
              <a:ext uri="{FF2B5EF4-FFF2-40B4-BE49-F238E27FC236}">
                <a16:creationId xmlns:a16="http://schemas.microsoft.com/office/drawing/2014/main" id="{312D849D-8ECB-1342-8F4B-7623F2BC292B}"/>
              </a:ext>
            </a:extLst>
          </p:cNvPr>
          <p:cNvSpPr>
            <a:spLocks noChangeArrowheads="1"/>
          </p:cNvSpPr>
          <p:nvPr/>
        </p:nvSpPr>
        <p:spPr bwMode="auto">
          <a:xfrm>
            <a:off x="6081713" y="4367213"/>
            <a:ext cx="830262" cy="1171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8997" name="Rectangle 135">
            <a:extLst>
              <a:ext uri="{FF2B5EF4-FFF2-40B4-BE49-F238E27FC236}">
                <a16:creationId xmlns:a16="http://schemas.microsoft.com/office/drawing/2014/main" id="{AAFDE1BE-63A7-3B4A-A2E0-ADE5F8972B0D}"/>
              </a:ext>
            </a:extLst>
          </p:cNvPr>
          <p:cNvSpPr>
            <a:spLocks noChangeArrowheads="1"/>
          </p:cNvSpPr>
          <p:nvPr/>
        </p:nvSpPr>
        <p:spPr bwMode="auto">
          <a:xfrm>
            <a:off x="6248400" y="4460875"/>
            <a:ext cx="584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归纳</a:t>
            </a:r>
            <a:endParaRPr lang="zh-CN" altLang="en-US" sz="1800">
              <a:latin typeface="Verdana" panose="020B0604030504040204" pitchFamily="34" charset="0"/>
            </a:endParaRPr>
          </a:p>
        </p:txBody>
      </p:sp>
      <p:sp>
        <p:nvSpPr>
          <p:cNvPr id="38998" name="Rectangle 136">
            <a:extLst>
              <a:ext uri="{FF2B5EF4-FFF2-40B4-BE49-F238E27FC236}">
                <a16:creationId xmlns:a16="http://schemas.microsoft.com/office/drawing/2014/main" id="{DA0750B2-EFF1-204E-8DDD-EA59C7E0571A}"/>
              </a:ext>
            </a:extLst>
          </p:cNvPr>
          <p:cNvSpPr>
            <a:spLocks noChangeArrowheads="1"/>
          </p:cNvSpPr>
          <p:nvPr/>
        </p:nvSpPr>
        <p:spPr bwMode="auto">
          <a:xfrm>
            <a:off x="6248400" y="4808538"/>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理解</a:t>
            </a:r>
            <a:endParaRPr lang="zh-CN" altLang="en-US" sz="1800">
              <a:latin typeface="Verdana" panose="020B0604030504040204" pitchFamily="34" charset="0"/>
            </a:endParaRPr>
          </a:p>
        </p:txBody>
      </p:sp>
      <p:sp>
        <p:nvSpPr>
          <p:cNvPr id="38999" name="Rectangle 137">
            <a:extLst>
              <a:ext uri="{FF2B5EF4-FFF2-40B4-BE49-F238E27FC236}">
                <a16:creationId xmlns:a16="http://schemas.microsoft.com/office/drawing/2014/main" id="{A97129FC-801A-384C-AAB4-54297875F5E1}"/>
              </a:ext>
            </a:extLst>
          </p:cNvPr>
          <p:cNvSpPr>
            <a:spLocks noChangeArrowheads="1"/>
          </p:cNvSpPr>
          <p:nvPr/>
        </p:nvSpPr>
        <p:spPr bwMode="auto">
          <a:xfrm>
            <a:off x="6248400" y="5154613"/>
            <a:ext cx="584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翻译</a:t>
            </a:r>
            <a:endParaRPr lang="zh-CN" altLang="en-US" sz="1800">
              <a:latin typeface="Verdana" panose="020B0604030504040204" pitchFamily="34" charset="0"/>
            </a:endParaRPr>
          </a:p>
        </p:txBody>
      </p:sp>
      <p:sp>
        <p:nvSpPr>
          <p:cNvPr id="39000" name="Rectangle 138">
            <a:extLst>
              <a:ext uri="{FF2B5EF4-FFF2-40B4-BE49-F238E27FC236}">
                <a16:creationId xmlns:a16="http://schemas.microsoft.com/office/drawing/2014/main" id="{FF1A8D51-D585-ED47-B3F3-BF02024F5FF6}"/>
              </a:ext>
            </a:extLst>
          </p:cNvPr>
          <p:cNvSpPr>
            <a:spLocks noChangeArrowheads="1"/>
          </p:cNvSpPr>
          <p:nvPr/>
        </p:nvSpPr>
        <p:spPr bwMode="auto">
          <a:xfrm>
            <a:off x="7653338" y="4752975"/>
            <a:ext cx="1016000" cy="476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9001" name="Rectangle 140">
            <a:extLst>
              <a:ext uri="{FF2B5EF4-FFF2-40B4-BE49-F238E27FC236}">
                <a16:creationId xmlns:a16="http://schemas.microsoft.com/office/drawing/2014/main" id="{D3A6FD0E-CCF2-704C-BD60-962438C845F5}"/>
              </a:ext>
            </a:extLst>
          </p:cNvPr>
          <p:cNvSpPr>
            <a:spLocks noChangeArrowheads="1"/>
          </p:cNvSpPr>
          <p:nvPr/>
        </p:nvSpPr>
        <p:spPr bwMode="auto">
          <a:xfrm>
            <a:off x="685800" y="4271963"/>
            <a:ext cx="14398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9002" name="Rectangle 142">
            <a:extLst>
              <a:ext uri="{FF2B5EF4-FFF2-40B4-BE49-F238E27FC236}">
                <a16:creationId xmlns:a16="http://schemas.microsoft.com/office/drawing/2014/main" id="{A7E69901-3B13-7743-806A-9215FDEA1590}"/>
              </a:ext>
            </a:extLst>
          </p:cNvPr>
          <p:cNvSpPr>
            <a:spLocks noChangeArrowheads="1"/>
          </p:cNvSpPr>
          <p:nvPr/>
        </p:nvSpPr>
        <p:spPr bwMode="auto">
          <a:xfrm>
            <a:off x="933450" y="5154613"/>
            <a:ext cx="11922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39003" name="Rectangle 144">
            <a:extLst>
              <a:ext uri="{FF2B5EF4-FFF2-40B4-BE49-F238E27FC236}">
                <a16:creationId xmlns:a16="http://schemas.microsoft.com/office/drawing/2014/main" id="{70F6E60A-2884-6248-8F2D-B30C740450E7}"/>
              </a:ext>
            </a:extLst>
          </p:cNvPr>
          <p:cNvSpPr>
            <a:spLocks noChangeArrowheads="1"/>
          </p:cNvSpPr>
          <p:nvPr/>
        </p:nvSpPr>
        <p:spPr bwMode="auto">
          <a:xfrm>
            <a:off x="3389313" y="6213475"/>
            <a:ext cx="25527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nvGrpSpPr>
          <p:cNvPr id="39004" name="Group 150">
            <a:extLst>
              <a:ext uri="{FF2B5EF4-FFF2-40B4-BE49-F238E27FC236}">
                <a16:creationId xmlns:a16="http://schemas.microsoft.com/office/drawing/2014/main" id="{A5A0D010-B741-3C43-9EDF-3DB55D1E31EA}"/>
              </a:ext>
            </a:extLst>
          </p:cNvPr>
          <p:cNvGrpSpPr>
            <a:grpSpLocks/>
          </p:cNvGrpSpPr>
          <p:nvPr/>
        </p:nvGrpSpPr>
        <p:grpSpPr bwMode="auto">
          <a:xfrm>
            <a:off x="2041525" y="4402138"/>
            <a:ext cx="741363" cy="125412"/>
            <a:chOff x="1286" y="2773"/>
            <a:chExt cx="467" cy="79"/>
          </a:xfrm>
        </p:grpSpPr>
        <p:sp>
          <p:nvSpPr>
            <p:cNvPr id="39020" name="Line 148">
              <a:extLst>
                <a:ext uri="{FF2B5EF4-FFF2-40B4-BE49-F238E27FC236}">
                  <a16:creationId xmlns:a16="http://schemas.microsoft.com/office/drawing/2014/main" id="{C7AA023A-F9C0-3848-8786-4CCC71B33292}"/>
                </a:ext>
              </a:extLst>
            </p:cNvPr>
            <p:cNvSpPr>
              <a:spLocks noChangeShapeType="1"/>
            </p:cNvSpPr>
            <p:nvPr/>
          </p:nvSpPr>
          <p:spPr bwMode="auto">
            <a:xfrm>
              <a:off x="1286" y="2812"/>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21" name="Freeform 149">
              <a:extLst>
                <a:ext uri="{FF2B5EF4-FFF2-40B4-BE49-F238E27FC236}">
                  <a16:creationId xmlns:a16="http://schemas.microsoft.com/office/drawing/2014/main" id="{8981E027-A903-7B43-9732-6167676E4E28}"/>
                </a:ext>
              </a:extLst>
            </p:cNvPr>
            <p:cNvSpPr>
              <a:spLocks/>
            </p:cNvSpPr>
            <p:nvPr/>
          </p:nvSpPr>
          <p:spPr bwMode="auto">
            <a:xfrm>
              <a:off x="1686" y="2773"/>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9005" name="Group 153">
            <a:extLst>
              <a:ext uri="{FF2B5EF4-FFF2-40B4-BE49-F238E27FC236}">
                <a16:creationId xmlns:a16="http://schemas.microsoft.com/office/drawing/2014/main" id="{F4BEA9F8-6389-FD47-A568-2D706A92D7C3}"/>
              </a:ext>
            </a:extLst>
          </p:cNvPr>
          <p:cNvGrpSpPr>
            <a:grpSpLocks/>
          </p:cNvGrpSpPr>
          <p:nvPr/>
        </p:nvGrpSpPr>
        <p:grpSpPr bwMode="auto">
          <a:xfrm>
            <a:off x="5341938" y="4497388"/>
            <a:ext cx="742950" cy="127000"/>
            <a:chOff x="3365" y="2833"/>
            <a:chExt cx="468" cy="80"/>
          </a:xfrm>
        </p:grpSpPr>
        <p:sp>
          <p:nvSpPr>
            <p:cNvPr id="39018" name="Line 151">
              <a:extLst>
                <a:ext uri="{FF2B5EF4-FFF2-40B4-BE49-F238E27FC236}">
                  <a16:creationId xmlns:a16="http://schemas.microsoft.com/office/drawing/2014/main" id="{1BAC3CFF-38C2-0544-B1F0-884DB1CD2E85}"/>
                </a:ext>
              </a:extLst>
            </p:cNvPr>
            <p:cNvSpPr>
              <a:spLocks noChangeShapeType="1"/>
            </p:cNvSpPr>
            <p:nvPr/>
          </p:nvSpPr>
          <p:spPr bwMode="auto">
            <a:xfrm>
              <a:off x="3365" y="2872"/>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9" name="Freeform 152">
              <a:extLst>
                <a:ext uri="{FF2B5EF4-FFF2-40B4-BE49-F238E27FC236}">
                  <a16:creationId xmlns:a16="http://schemas.microsoft.com/office/drawing/2014/main" id="{5B855572-3EA8-3D48-A54E-D1FDBCF802F9}"/>
                </a:ext>
              </a:extLst>
            </p:cNvPr>
            <p:cNvSpPr>
              <a:spLocks/>
            </p:cNvSpPr>
            <p:nvPr/>
          </p:nvSpPr>
          <p:spPr bwMode="auto">
            <a:xfrm>
              <a:off x="3766" y="2833"/>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9006" name="Group 156">
            <a:extLst>
              <a:ext uri="{FF2B5EF4-FFF2-40B4-BE49-F238E27FC236}">
                <a16:creationId xmlns:a16="http://schemas.microsoft.com/office/drawing/2014/main" id="{2BCDD5CA-B301-2C40-A384-FF880B52B1CD}"/>
              </a:ext>
            </a:extLst>
          </p:cNvPr>
          <p:cNvGrpSpPr>
            <a:grpSpLocks/>
          </p:cNvGrpSpPr>
          <p:nvPr/>
        </p:nvGrpSpPr>
        <p:grpSpPr bwMode="auto">
          <a:xfrm>
            <a:off x="5341938" y="5364163"/>
            <a:ext cx="742950" cy="125412"/>
            <a:chOff x="3365" y="3379"/>
            <a:chExt cx="468" cy="79"/>
          </a:xfrm>
        </p:grpSpPr>
        <p:sp>
          <p:nvSpPr>
            <p:cNvPr id="39016" name="Line 154">
              <a:extLst>
                <a:ext uri="{FF2B5EF4-FFF2-40B4-BE49-F238E27FC236}">
                  <a16:creationId xmlns:a16="http://schemas.microsoft.com/office/drawing/2014/main" id="{B66BE643-E190-1E4A-94EE-48898968D2A7}"/>
                </a:ext>
              </a:extLst>
            </p:cNvPr>
            <p:cNvSpPr>
              <a:spLocks noChangeShapeType="1"/>
            </p:cNvSpPr>
            <p:nvPr/>
          </p:nvSpPr>
          <p:spPr bwMode="auto">
            <a:xfrm>
              <a:off x="3365" y="3418"/>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7" name="Freeform 155">
              <a:extLst>
                <a:ext uri="{FF2B5EF4-FFF2-40B4-BE49-F238E27FC236}">
                  <a16:creationId xmlns:a16="http://schemas.microsoft.com/office/drawing/2014/main" id="{03805A53-8184-7241-B7DC-FC53824FC030}"/>
                </a:ext>
              </a:extLst>
            </p:cNvPr>
            <p:cNvSpPr>
              <a:spLocks/>
            </p:cNvSpPr>
            <p:nvPr/>
          </p:nvSpPr>
          <p:spPr bwMode="auto">
            <a:xfrm>
              <a:off x="3766" y="3379"/>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9007" name="Group 159">
            <a:extLst>
              <a:ext uri="{FF2B5EF4-FFF2-40B4-BE49-F238E27FC236}">
                <a16:creationId xmlns:a16="http://schemas.microsoft.com/office/drawing/2014/main" id="{35385687-9715-754F-9317-8EAADE4215F2}"/>
              </a:ext>
            </a:extLst>
          </p:cNvPr>
          <p:cNvGrpSpPr>
            <a:grpSpLocks/>
          </p:cNvGrpSpPr>
          <p:nvPr/>
        </p:nvGrpSpPr>
        <p:grpSpPr bwMode="auto">
          <a:xfrm>
            <a:off x="6910388" y="4978400"/>
            <a:ext cx="742950" cy="127000"/>
            <a:chOff x="4353" y="3136"/>
            <a:chExt cx="468" cy="80"/>
          </a:xfrm>
        </p:grpSpPr>
        <p:sp>
          <p:nvSpPr>
            <p:cNvPr id="39014" name="Line 157">
              <a:extLst>
                <a:ext uri="{FF2B5EF4-FFF2-40B4-BE49-F238E27FC236}">
                  <a16:creationId xmlns:a16="http://schemas.microsoft.com/office/drawing/2014/main" id="{7C05C32A-90E0-ED46-A985-9BD3C6E2E6A8}"/>
                </a:ext>
              </a:extLst>
            </p:cNvPr>
            <p:cNvSpPr>
              <a:spLocks noChangeShapeType="1"/>
            </p:cNvSpPr>
            <p:nvPr/>
          </p:nvSpPr>
          <p:spPr bwMode="auto">
            <a:xfrm>
              <a:off x="4353" y="3175"/>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5" name="Freeform 158">
              <a:extLst>
                <a:ext uri="{FF2B5EF4-FFF2-40B4-BE49-F238E27FC236}">
                  <a16:creationId xmlns:a16="http://schemas.microsoft.com/office/drawing/2014/main" id="{392560C7-C007-5044-8947-757A61A7702B}"/>
                </a:ext>
              </a:extLst>
            </p:cNvPr>
            <p:cNvSpPr>
              <a:spLocks/>
            </p:cNvSpPr>
            <p:nvPr/>
          </p:nvSpPr>
          <p:spPr bwMode="auto">
            <a:xfrm>
              <a:off x="4754" y="3136"/>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9008" name="Group 162">
            <a:extLst>
              <a:ext uri="{FF2B5EF4-FFF2-40B4-BE49-F238E27FC236}">
                <a16:creationId xmlns:a16="http://schemas.microsoft.com/office/drawing/2014/main" id="{3B531898-D854-D84A-99A3-274B426AAC61}"/>
              </a:ext>
            </a:extLst>
          </p:cNvPr>
          <p:cNvGrpSpPr>
            <a:grpSpLocks/>
          </p:cNvGrpSpPr>
          <p:nvPr/>
        </p:nvGrpSpPr>
        <p:grpSpPr bwMode="auto">
          <a:xfrm>
            <a:off x="2041525" y="5267325"/>
            <a:ext cx="741363" cy="127000"/>
            <a:chOff x="1286" y="3318"/>
            <a:chExt cx="467" cy="80"/>
          </a:xfrm>
        </p:grpSpPr>
        <p:sp>
          <p:nvSpPr>
            <p:cNvPr id="39012" name="Line 160">
              <a:extLst>
                <a:ext uri="{FF2B5EF4-FFF2-40B4-BE49-F238E27FC236}">
                  <a16:creationId xmlns:a16="http://schemas.microsoft.com/office/drawing/2014/main" id="{E8CF7271-3579-E742-8764-3274E2164417}"/>
                </a:ext>
              </a:extLst>
            </p:cNvPr>
            <p:cNvSpPr>
              <a:spLocks noChangeShapeType="1"/>
            </p:cNvSpPr>
            <p:nvPr/>
          </p:nvSpPr>
          <p:spPr bwMode="auto">
            <a:xfrm>
              <a:off x="1286" y="3357"/>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3" name="Freeform 161">
              <a:extLst>
                <a:ext uri="{FF2B5EF4-FFF2-40B4-BE49-F238E27FC236}">
                  <a16:creationId xmlns:a16="http://schemas.microsoft.com/office/drawing/2014/main" id="{C6B6CF04-F281-E445-AD50-F1A4976111BE}"/>
                </a:ext>
              </a:extLst>
            </p:cNvPr>
            <p:cNvSpPr>
              <a:spLocks/>
            </p:cNvSpPr>
            <p:nvPr/>
          </p:nvSpPr>
          <p:spPr bwMode="auto">
            <a:xfrm>
              <a:off x="1686" y="3318"/>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9009" name="Group 165">
            <a:extLst>
              <a:ext uri="{FF2B5EF4-FFF2-40B4-BE49-F238E27FC236}">
                <a16:creationId xmlns:a16="http://schemas.microsoft.com/office/drawing/2014/main" id="{EF20EAC4-C6A2-9F4C-B355-5C6B9767E16F}"/>
              </a:ext>
            </a:extLst>
          </p:cNvPr>
          <p:cNvGrpSpPr>
            <a:grpSpLocks/>
          </p:cNvGrpSpPr>
          <p:nvPr/>
        </p:nvGrpSpPr>
        <p:grpSpPr bwMode="auto">
          <a:xfrm>
            <a:off x="2041525" y="5459413"/>
            <a:ext cx="741363" cy="127000"/>
            <a:chOff x="1286" y="3439"/>
            <a:chExt cx="467" cy="80"/>
          </a:xfrm>
        </p:grpSpPr>
        <p:sp>
          <p:nvSpPr>
            <p:cNvPr id="39010" name="Line 163">
              <a:extLst>
                <a:ext uri="{FF2B5EF4-FFF2-40B4-BE49-F238E27FC236}">
                  <a16:creationId xmlns:a16="http://schemas.microsoft.com/office/drawing/2014/main" id="{14E12424-5FA9-F54F-8873-4F72792773B2}"/>
                </a:ext>
              </a:extLst>
            </p:cNvPr>
            <p:cNvSpPr>
              <a:spLocks noChangeShapeType="1"/>
            </p:cNvSpPr>
            <p:nvPr/>
          </p:nvSpPr>
          <p:spPr bwMode="auto">
            <a:xfrm flipH="1">
              <a:off x="1351" y="3479"/>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1" name="Freeform 164">
              <a:extLst>
                <a:ext uri="{FF2B5EF4-FFF2-40B4-BE49-F238E27FC236}">
                  <a16:creationId xmlns:a16="http://schemas.microsoft.com/office/drawing/2014/main" id="{B9961B53-DD1E-7C40-8C50-69D569A6A61B}"/>
                </a:ext>
              </a:extLst>
            </p:cNvPr>
            <p:cNvSpPr>
              <a:spLocks/>
            </p:cNvSpPr>
            <p:nvPr/>
          </p:nvSpPr>
          <p:spPr bwMode="auto">
            <a:xfrm>
              <a:off x="1286" y="3439"/>
              <a:ext cx="68" cy="80"/>
            </a:xfrm>
            <a:custGeom>
              <a:avLst/>
              <a:gdLst>
                <a:gd name="T0" fmla="*/ 68 w 68"/>
                <a:gd name="T1" fmla="*/ 0 h 80"/>
                <a:gd name="T2" fmla="*/ 0 w 68"/>
                <a:gd name="T3" fmla="*/ 40 h 80"/>
                <a:gd name="T4" fmla="*/ 68 w 68"/>
                <a:gd name="T5" fmla="*/ 80 h 80"/>
                <a:gd name="T6" fmla="*/ 68 w 68"/>
                <a:gd name="T7" fmla="*/ 0 h 80"/>
                <a:gd name="T8" fmla="*/ 0 60000 65536"/>
                <a:gd name="T9" fmla="*/ 0 60000 65536"/>
                <a:gd name="T10" fmla="*/ 0 60000 65536"/>
                <a:gd name="T11" fmla="*/ 0 60000 65536"/>
                <a:gd name="T12" fmla="*/ 0 w 68"/>
                <a:gd name="T13" fmla="*/ 0 h 80"/>
                <a:gd name="T14" fmla="*/ 68 w 68"/>
                <a:gd name="T15" fmla="*/ 80 h 80"/>
              </a:gdLst>
              <a:ahLst/>
              <a:cxnLst>
                <a:cxn ang="T8">
                  <a:pos x="T0" y="T1"/>
                </a:cxn>
                <a:cxn ang="T9">
                  <a:pos x="T2" y="T3"/>
                </a:cxn>
                <a:cxn ang="T10">
                  <a:pos x="T4" y="T5"/>
                </a:cxn>
                <a:cxn ang="T11">
                  <a:pos x="T6" y="T7"/>
                </a:cxn>
              </a:cxnLst>
              <a:rect l="T12" t="T13" r="T14" b="T15"/>
              <a:pathLst>
                <a:path w="68" h="80">
                  <a:moveTo>
                    <a:pt x="68" y="0"/>
                  </a:moveTo>
                  <a:lnTo>
                    <a:pt x="0" y="40"/>
                  </a:lnTo>
                  <a:lnTo>
                    <a:pt x="68" y="8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a:extLst>
              <a:ext uri="{FF2B5EF4-FFF2-40B4-BE49-F238E27FC236}">
                <a16:creationId xmlns:a16="http://schemas.microsoft.com/office/drawing/2014/main" id="{EEC496AE-C09E-2D4F-BD00-08266B1FF7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D77F45C-6300-C947-BBA4-A06B2A1ED5D6}" type="slidenum">
              <a:rPr lang="ja-JP" altLang="en-US" sz="1800">
                <a:solidFill>
                  <a:srgbClr val="A50021"/>
                </a:solidFill>
                <a:ea typeface="MS PGothic" panose="020B0600070205080204" pitchFamily="34" charset="-128"/>
              </a:rPr>
              <a:pPr>
                <a:lnSpc>
                  <a:spcPct val="100000"/>
                </a:lnSpc>
                <a:spcBef>
                  <a:spcPct val="0"/>
                </a:spcBef>
                <a:buClrTx/>
                <a:buFontTx/>
                <a:buNone/>
              </a:pPr>
              <a:t>31</a:t>
            </a:fld>
            <a:endParaRPr lang="en-US" altLang="ja-JP" sz="1800">
              <a:solidFill>
                <a:srgbClr val="A50021"/>
              </a:solidFill>
              <a:ea typeface="MS PGothic" panose="020B0600070205080204" pitchFamily="34" charset="-128"/>
            </a:endParaRPr>
          </a:p>
        </p:txBody>
      </p:sp>
      <p:sp>
        <p:nvSpPr>
          <p:cNvPr id="249861" name="Rectangle 5">
            <a:extLst>
              <a:ext uri="{FF2B5EF4-FFF2-40B4-BE49-F238E27FC236}">
                <a16:creationId xmlns:a16="http://schemas.microsoft.com/office/drawing/2014/main" id="{38DC6AB4-75E6-4C4A-893C-07FC98875533}"/>
              </a:ext>
            </a:extLst>
          </p:cNvPr>
          <p:cNvSpPr>
            <a:spLocks noChangeArrowheads="1"/>
          </p:cNvSpPr>
          <p:nvPr/>
        </p:nvSpPr>
        <p:spPr bwMode="auto">
          <a:xfrm>
            <a:off x="228600" y="17526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SzPct val="60000"/>
              <a:buFont typeface="Wingdings" pitchFamily="2" charset="2"/>
              <a:buBlip>
                <a:blip r:embed="rId2"/>
              </a:buBlip>
            </a:pPr>
            <a:r>
              <a:rPr lang="en-US" altLang="zh-CN" sz="2600" b="1">
                <a:solidFill>
                  <a:srgbClr val="0000FF"/>
                </a:solidFill>
                <a:latin typeface="宋体" panose="02010600030101010101" pitchFamily="2" charset="-122"/>
              </a:rPr>
              <a:t> </a:t>
            </a:r>
            <a:r>
              <a:rPr lang="zh-CN" altLang="en-US" sz="2600" b="1">
                <a:solidFill>
                  <a:srgbClr val="0000FF"/>
                </a:solidFill>
                <a:latin typeface="宋体" panose="02010600030101010101" pitchFamily="2" charset="-122"/>
              </a:rPr>
              <a:t>机器学习</a:t>
            </a:r>
            <a:r>
              <a:rPr lang="zh-CN" altLang="en-US" sz="2600" b="1">
                <a:latin typeface="宋体" panose="02010600030101010101" pitchFamily="2" charset="-122"/>
              </a:rPr>
              <a:t>：</a:t>
            </a:r>
            <a:r>
              <a:rPr lang="zh-CN" altLang="en-US" sz="2600" b="1"/>
              <a:t>机器学习（</a:t>
            </a:r>
            <a:r>
              <a:rPr lang="en-US" altLang="zh-CN" sz="2600" b="1"/>
              <a:t>Machine learning</a:t>
            </a:r>
            <a:r>
              <a:rPr lang="zh-CN" altLang="en-US" sz="2600" b="1"/>
              <a:t>）使计算机能模拟人的学习行为，自动地通过学习来获取知识和技能，不断改善性能，实现自我完善。</a:t>
            </a:r>
            <a:r>
              <a:rPr lang="zh-CN" altLang="en-US" sz="2600" b="1">
                <a:latin typeface="宋体" panose="02010600030101010101" pitchFamily="2" charset="-122"/>
              </a:rPr>
              <a:t> </a:t>
            </a:r>
          </a:p>
        </p:txBody>
      </p:sp>
      <p:sp>
        <p:nvSpPr>
          <p:cNvPr id="39940" name="Rectangle 6">
            <a:extLst>
              <a:ext uri="{FF2B5EF4-FFF2-40B4-BE49-F238E27FC236}">
                <a16:creationId xmlns:a16="http://schemas.microsoft.com/office/drawing/2014/main" id="{4C169D1A-1D18-3749-ABBB-54A66321928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7.5  </a:t>
            </a:r>
            <a:r>
              <a:rPr lang="zh-CN" altLang="en-US" sz="3600">
                <a:solidFill>
                  <a:schemeClr val="bg1"/>
                </a:solidFill>
                <a:latin typeface="Times New Roman" panose="02020603050405020304" pitchFamily="18" charset="0"/>
                <a:ea typeface="黑体" panose="02010609060101010101" pitchFamily="49" charset="-122"/>
              </a:rPr>
              <a:t>机器学习</a:t>
            </a:r>
          </a:p>
        </p:txBody>
      </p:sp>
      <p:sp>
        <p:nvSpPr>
          <p:cNvPr id="249863" name="Text Box 7">
            <a:extLst>
              <a:ext uri="{FF2B5EF4-FFF2-40B4-BE49-F238E27FC236}">
                <a16:creationId xmlns:a16="http://schemas.microsoft.com/office/drawing/2014/main" id="{7A48B73F-E25E-604B-A77F-A5D692688A22}"/>
              </a:ext>
            </a:extLst>
          </p:cNvPr>
          <p:cNvSpPr txBox="1">
            <a:spLocks noChangeArrowheads="1"/>
          </p:cNvSpPr>
          <p:nvPr/>
        </p:nvSpPr>
        <p:spPr bwMode="auto">
          <a:xfrm>
            <a:off x="228600" y="3505200"/>
            <a:ext cx="8610600" cy="2530475"/>
          </a:xfrm>
          <a:prstGeom prst="rect">
            <a:avLst/>
          </a:prstGeom>
          <a:gradFill rotWithShape="0">
            <a:gsLst>
              <a:gs pos="0">
                <a:schemeClr val="bg1"/>
              </a:gs>
              <a:gs pos="50000">
                <a:srgbClr val="D9FFD9"/>
              </a:gs>
              <a:gs pos="100000">
                <a:schemeClr val="bg1"/>
              </a:gs>
            </a:gsLst>
            <a:lin ang="18900000" scaled="1"/>
          </a:gradFill>
          <a:ln w="9525">
            <a:solidFill>
              <a:srgbClr val="008000"/>
            </a:solidFill>
            <a:miter lim="800000"/>
            <a:headEnd/>
            <a:tailEnd/>
          </a:ln>
          <a:effec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buClr>
                <a:schemeClr val="tx1"/>
              </a:buClr>
            </a:pPr>
            <a:r>
              <a:rPr lang="zh-CN" altLang="en-US" sz="2400" b="1">
                <a:latin typeface="Times New Roman" panose="02020603050405020304" pitchFamily="18" charset="0"/>
              </a:rPr>
              <a:t>机器学习主要研究以下三方面问题：</a:t>
            </a:r>
            <a:endParaRPr lang="en-US" altLang="zh-CN" sz="2400" b="1">
              <a:latin typeface="Times New Roman" panose="02020603050405020304" pitchFamily="18" charset="0"/>
            </a:endParaRPr>
          </a:p>
          <a:p>
            <a:pPr eaLnBrk="1" hangingPunct="1">
              <a:lnSpc>
                <a:spcPct val="120000"/>
              </a:lnSpc>
              <a:spcBef>
                <a:spcPct val="20000"/>
              </a:spcBef>
              <a:buClr>
                <a:schemeClr val="tx1"/>
              </a:buClr>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）学习机理：</a:t>
            </a:r>
            <a:r>
              <a:rPr lang="zh-CN" altLang="en-US" sz="2400" b="1">
                <a:latin typeface="Times New Roman" panose="02020603050405020304" pitchFamily="18" charset="0"/>
              </a:rPr>
              <a:t>人类获取知识、技能和抽象概念的天赋能力。 </a:t>
            </a:r>
          </a:p>
          <a:p>
            <a:pPr eaLnBrk="1" hangingPunct="1">
              <a:lnSpc>
                <a:spcPct val="120000"/>
              </a:lnSpc>
              <a:spcBef>
                <a:spcPct val="20000"/>
              </a:spcBef>
              <a:buClr>
                <a:schemeClr val="tx1"/>
              </a:buClr>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）学习方法：</a:t>
            </a:r>
            <a:r>
              <a:rPr lang="zh-CN" altLang="en-US" sz="2400" b="1"/>
              <a:t>机器学习方法的构造是在对生物学习机理进行简化的基础上，用计算的方法进行再现。</a:t>
            </a:r>
            <a:r>
              <a:rPr lang="zh-CN" altLang="en-US" sz="2400"/>
              <a:t> </a:t>
            </a:r>
            <a:endParaRPr lang="zh-CN" altLang="en-US" sz="2400" b="1">
              <a:latin typeface="Times New Roman" panose="02020603050405020304" pitchFamily="18" charset="0"/>
            </a:endParaRPr>
          </a:p>
          <a:p>
            <a:pPr eaLnBrk="1" hangingPunct="1">
              <a:lnSpc>
                <a:spcPct val="120000"/>
              </a:lnSpc>
              <a:spcBef>
                <a:spcPct val="20000"/>
              </a:spcBef>
              <a:buClr>
                <a:schemeClr val="tx1"/>
              </a:buClr>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3</a:t>
            </a:r>
            <a:r>
              <a:rPr lang="zh-CN" altLang="en-US" sz="2400" b="1">
                <a:solidFill>
                  <a:srgbClr val="0000FF"/>
                </a:solidFill>
                <a:latin typeface="Times New Roman" panose="02020603050405020304" pitchFamily="18" charset="0"/>
              </a:rPr>
              <a:t>）学习系统 ：</a:t>
            </a:r>
            <a:r>
              <a:rPr kumimoji="1" lang="zh-CN" altLang="en-US" sz="2400" b="1"/>
              <a:t>能够在一定程度上实现机器学习的系统。</a:t>
            </a:r>
            <a:endParaRPr kumimoji="1" lang="zh-CN" altLang="en-US" sz="2400">
              <a:latin typeface="Times New Roman" panose="02020603050405020304" pitchFamily="18" charset="0"/>
            </a:endParaRPr>
          </a:p>
        </p:txBody>
      </p:sp>
      <p:sp>
        <p:nvSpPr>
          <p:cNvPr id="39942" name="Text Box 5">
            <a:extLst>
              <a:ext uri="{FF2B5EF4-FFF2-40B4-BE49-F238E27FC236}">
                <a16:creationId xmlns:a16="http://schemas.microsoft.com/office/drawing/2014/main" id="{D61B4E68-9EB1-4F4B-8BEF-A1BFBA58811B}"/>
              </a:ext>
            </a:extLst>
          </p:cNvPr>
          <p:cNvSpPr txBox="1">
            <a:spLocks noChangeArrowheads="1"/>
          </p:cNvSpPr>
          <p:nvPr/>
        </p:nvSpPr>
        <p:spPr bwMode="auto">
          <a:xfrm>
            <a:off x="365125" y="990600"/>
            <a:ext cx="8321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lang="en-US" altLang="zh-CN" sz="2600" b="1">
                <a:solidFill>
                  <a:srgbClr val="0000FF"/>
                </a:solidFill>
                <a:latin typeface="Times New Roman" panose="02020603050405020304" pitchFamily="18" charset="0"/>
              </a:rPr>
              <a:t>7.5.1 </a:t>
            </a:r>
            <a:r>
              <a:rPr lang="zh-CN" altLang="en-US" sz="2600" b="1">
                <a:solidFill>
                  <a:srgbClr val="0000FF"/>
                </a:solidFill>
                <a:latin typeface="Times New Roman" panose="02020603050405020304" pitchFamily="18" charset="0"/>
              </a:rPr>
              <a:t>机器学习的基本概念</a:t>
            </a:r>
            <a:endParaRPr lang="zh-CN" altLang="en-US" sz="26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1">
                                            <p:txEl>
                                              <p:pRg st="0" end="0"/>
                                            </p:txEl>
                                          </p:spTgt>
                                        </p:tgtEl>
                                        <p:attrNameLst>
                                          <p:attrName>style.visibility</p:attrName>
                                        </p:attrNameLst>
                                      </p:cBhvr>
                                      <p:to>
                                        <p:strVal val="visible"/>
                                      </p:to>
                                    </p:set>
                                    <p:anim calcmode="lin" valueType="num">
                                      <p:cBhvr additive="base">
                                        <p:cTn id="7" dur="500" fill="hold"/>
                                        <p:tgtEl>
                                          <p:spTgt spid="24986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49863"/>
                                        </p:tgtEl>
                                        <p:attrNameLst>
                                          <p:attrName>style.visibility</p:attrName>
                                        </p:attrNameLst>
                                      </p:cBhvr>
                                      <p:to>
                                        <p:strVal val="visible"/>
                                      </p:to>
                                    </p:set>
                                    <p:animEffect transition="in" filter="slide(fromBottom)">
                                      <p:cBhvr>
                                        <p:cTn id="13" dur="500"/>
                                        <p:tgtEl>
                                          <p:spTgt spid="249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1" grpId="0" build="p" autoUpdateAnimBg="0"/>
      <p:bldP spid="249863"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ED5826DF-D1AD-B146-9E0C-5436142E28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C06EDF5-1EB3-5A44-9D5F-9088B51DC46A}" type="slidenum">
              <a:rPr lang="ja-JP" altLang="en-US" sz="1800">
                <a:solidFill>
                  <a:srgbClr val="A50021"/>
                </a:solidFill>
                <a:ea typeface="MS PGothic" panose="020B0600070205080204" pitchFamily="34" charset="-128"/>
              </a:rPr>
              <a:pPr>
                <a:lnSpc>
                  <a:spcPct val="100000"/>
                </a:lnSpc>
                <a:spcBef>
                  <a:spcPct val="0"/>
                </a:spcBef>
                <a:buClrTx/>
                <a:buFontTx/>
                <a:buNone/>
              </a:pPr>
              <a:t>32</a:t>
            </a:fld>
            <a:endParaRPr lang="en-US" altLang="ja-JP" sz="1800">
              <a:solidFill>
                <a:srgbClr val="A50021"/>
              </a:solidFill>
              <a:ea typeface="MS PGothic" panose="020B0600070205080204" pitchFamily="34" charset="-128"/>
            </a:endParaRPr>
          </a:p>
        </p:txBody>
      </p:sp>
      <p:sp>
        <p:nvSpPr>
          <p:cNvPr id="246788" name="Rectangle 4">
            <a:extLst>
              <a:ext uri="{FF2B5EF4-FFF2-40B4-BE49-F238E27FC236}">
                <a16:creationId xmlns:a16="http://schemas.microsoft.com/office/drawing/2014/main" id="{18BB8558-DD71-9C4F-A485-1B10D2E31951}"/>
              </a:ext>
            </a:extLst>
          </p:cNvPr>
          <p:cNvSpPr>
            <a:spLocks noChangeArrowheads="1"/>
          </p:cNvSpPr>
          <p:nvPr/>
        </p:nvSpPr>
        <p:spPr bwMode="auto">
          <a:xfrm>
            <a:off x="457200" y="1066800"/>
            <a:ext cx="82089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SzPct val="60000"/>
              <a:buFont typeface="Wingdings" pitchFamily="2" charset="2"/>
              <a:buBlip>
                <a:blip r:embed="rId2"/>
              </a:buBlip>
            </a:pPr>
            <a:r>
              <a:rPr lang="zh-CN" altLang="en-US" sz="2600" b="1">
                <a:solidFill>
                  <a:srgbClr val="0000FF"/>
                </a:solidFill>
              </a:rPr>
              <a:t>一个学习系统一般应该有环境、学习、知识库、执行与评价等四个基本部分组成。</a:t>
            </a:r>
            <a:endParaRPr lang="zh-CN" altLang="en-US" sz="2600" b="1">
              <a:solidFill>
                <a:srgbClr val="0000FF"/>
              </a:solidFill>
              <a:latin typeface="宋体" panose="02010600030101010101" pitchFamily="2" charset="-122"/>
            </a:endParaRPr>
          </a:p>
        </p:txBody>
      </p:sp>
      <p:sp>
        <p:nvSpPr>
          <p:cNvPr id="40964" name="Rectangle 5">
            <a:extLst>
              <a:ext uri="{FF2B5EF4-FFF2-40B4-BE49-F238E27FC236}">
                <a16:creationId xmlns:a16="http://schemas.microsoft.com/office/drawing/2014/main" id="{4A0FDC5E-1680-0D4F-A71D-31FEC72A869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7.5.1  </a:t>
            </a:r>
            <a:r>
              <a:rPr lang="zh-CN" altLang="en-US" sz="3600">
                <a:solidFill>
                  <a:schemeClr val="bg1"/>
                </a:solidFill>
                <a:latin typeface="Times New Roman" panose="02020603050405020304" pitchFamily="18" charset="0"/>
                <a:ea typeface="黑体" panose="02010609060101010101" pitchFamily="49" charset="-122"/>
              </a:rPr>
              <a:t>机器学习的基本概念</a:t>
            </a:r>
          </a:p>
        </p:txBody>
      </p:sp>
      <p:pic>
        <p:nvPicPr>
          <p:cNvPr id="40965" name="Picture 10">
            <a:extLst>
              <a:ext uri="{FF2B5EF4-FFF2-40B4-BE49-F238E27FC236}">
                <a16:creationId xmlns:a16="http://schemas.microsoft.com/office/drawing/2014/main" id="{3BA641D4-5F52-F741-BD48-BCACE0B18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06767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88">
                                            <p:txEl>
                                              <p:pRg st="0" end="0"/>
                                            </p:txEl>
                                          </p:spTgt>
                                        </p:tgtEl>
                                        <p:attrNameLst>
                                          <p:attrName>style.visibility</p:attrName>
                                        </p:attrNameLst>
                                      </p:cBhvr>
                                      <p:to>
                                        <p:strVal val="visible"/>
                                      </p:to>
                                    </p:set>
                                    <p:anim calcmode="lin" valueType="num">
                                      <p:cBhvr additive="base">
                                        <p:cTn id="7" dur="500" fill="hold"/>
                                        <p:tgtEl>
                                          <p:spTgt spid="24678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678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a:extLst>
              <a:ext uri="{FF2B5EF4-FFF2-40B4-BE49-F238E27FC236}">
                <a16:creationId xmlns:a16="http://schemas.microsoft.com/office/drawing/2014/main" id="{42D4037F-78FE-5449-9106-40DAC54455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87AAF22E-4DCF-DB46-89ED-1232CF02DB22}" type="slidenum">
              <a:rPr lang="en-US" altLang="ja-JP" sz="1800">
                <a:solidFill>
                  <a:srgbClr val="A50021"/>
                </a:solidFill>
                <a:ea typeface="MS PGothic" panose="020B0600070205080204" pitchFamily="34" charset="-128"/>
              </a:rPr>
              <a:pPr>
                <a:lnSpc>
                  <a:spcPct val="100000"/>
                </a:lnSpc>
                <a:spcBef>
                  <a:spcPct val="0"/>
                </a:spcBef>
                <a:buClrTx/>
                <a:buFontTx/>
                <a:buNone/>
              </a:pPr>
              <a:t>33</a:t>
            </a:fld>
            <a:endParaRPr lang="en-US" altLang="ja-JP" sz="1800">
              <a:solidFill>
                <a:srgbClr val="A50021"/>
              </a:solidFill>
              <a:ea typeface="MS PGothic" panose="020B0600070205080204" pitchFamily="34" charset="-128"/>
            </a:endParaRPr>
          </a:p>
        </p:txBody>
      </p:sp>
      <p:sp>
        <p:nvSpPr>
          <p:cNvPr id="41987" name="Rectangle 2">
            <a:extLst>
              <a:ext uri="{FF2B5EF4-FFF2-40B4-BE49-F238E27FC236}">
                <a16:creationId xmlns:a16="http://schemas.microsoft.com/office/drawing/2014/main" id="{33F77C3F-7ADF-184B-9D7B-90FA85EA2B6E}"/>
              </a:ext>
            </a:extLst>
          </p:cNvPr>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71747" name="Rectangle 3">
            <a:extLst>
              <a:ext uri="{FF2B5EF4-FFF2-40B4-BE49-F238E27FC236}">
                <a16:creationId xmlns:a16="http://schemas.microsoft.com/office/drawing/2014/main" id="{E47B623A-9ADB-664A-8740-F3418AE778B9}"/>
              </a:ext>
            </a:extLst>
          </p:cNvPr>
          <p:cNvSpPr>
            <a:spLocks noChangeArrowheads="1"/>
          </p:cNvSpPr>
          <p:nvPr/>
        </p:nvSpPr>
        <p:spPr bwMode="auto">
          <a:xfrm>
            <a:off x="468313" y="765175"/>
            <a:ext cx="8229600" cy="54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en-US" altLang="zh-CN" sz="2600" b="1">
                <a:solidFill>
                  <a:srgbClr val="0000FF"/>
                </a:solidFill>
                <a:latin typeface="Times New Roman" panose="02020603050405020304" pitchFamily="18" charset="0"/>
              </a:rPr>
              <a:t>1. </a:t>
            </a:r>
            <a:r>
              <a:rPr lang="zh-CN" altLang="en-US" sz="2600" b="1">
                <a:solidFill>
                  <a:srgbClr val="0000FF"/>
                </a:solidFill>
                <a:latin typeface="Times New Roman" panose="02020603050405020304" pitchFamily="18" charset="0"/>
              </a:rPr>
              <a:t>按学习方法分类（温斯顿，</a:t>
            </a:r>
            <a:r>
              <a:rPr lang="en-US" altLang="zh-CN" sz="2600" b="1">
                <a:solidFill>
                  <a:srgbClr val="0000FF"/>
                </a:solidFill>
                <a:latin typeface="Times New Roman" panose="02020603050405020304" pitchFamily="18" charset="0"/>
                <a:cs typeface="Times New Roman" panose="02020603050405020304" pitchFamily="18" charset="0"/>
              </a:rPr>
              <a:t>1977</a:t>
            </a:r>
            <a:r>
              <a:rPr lang="en-US" altLang="zh-CN" sz="2600" b="1">
                <a:solidFill>
                  <a:srgbClr val="0000FF"/>
                </a:solidFill>
                <a:latin typeface="Times New Roman" panose="02020603050405020304" pitchFamily="18" charset="0"/>
              </a:rPr>
              <a:t> </a:t>
            </a:r>
            <a:r>
              <a:rPr lang="zh-CN" altLang="en-US" sz="2600" b="1">
                <a:solidFill>
                  <a:srgbClr val="0000FF"/>
                </a:solidFill>
                <a:latin typeface="Times New Roman" panose="02020603050405020304" pitchFamily="18" charset="0"/>
              </a:rPr>
              <a:t>）</a:t>
            </a:r>
          </a:p>
          <a:p>
            <a:pPr eaLnBrk="1" hangingPunct="1">
              <a:buFont typeface="Wingdings" pitchFamily="2" charset="2"/>
              <a:buChar char="§"/>
            </a:pPr>
            <a:r>
              <a:rPr lang="zh-CN" altLang="en-US" sz="2600" b="1">
                <a:latin typeface="Times New Roman" panose="02020603050405020304" pitchFamily="18" charset="0"/>
              </a:rPr>
              <a:t>机械式学习、指导式学习、示例学习、类比学习、 解释学习等。</a:t>
            </a:r>
          </a:p>
          <a:p>
            <a:pPr eaLnBrk="1" hangingPunct="1">
              <a:buFont typeface="Wingdings" pitchFamily="2" charset="2"/>
              <a:buNone/>
            </a:pPr>
            <a:r>
              <a:rPr lang="en-US" altLang="zh-CN" sz="2600" b="1">
                <a:solidFill>
                  <a:srgbClr val="0000FF"/>
                </a:solidFill>
                <a:latin typeface="Times New Roman" panose="02020603050405020304" pitchFamily="18" charset="0"/>
              </a:rPr>
              <a:t>2. </a:t>
            </a:r>
            <a:r>
              <a:rPr lang="zh-CN" altLang="en-US" sz="2600" b="1">
                <a:solidFill>
                  <a:srgbClr val="0000FF"/>
                </a:solidFill>
                <a:latin typeface="Times New Roman" panose="02020603050405020304" pitchFamily="18" charset="0"/>
              </a:rPr>
              <a:t>按学习能力分类：</a:t>
            </a:r>
          </a:p>
          <a:p>
            <a:pPr eaLnBrk="1" hangingPunct="1">
              <a:buFont typeface="Wingdings" pitchFamily="2" charset="2"/>
              <a:buChar char="§"/>
            </a:pPr>
            <a:r>
              <a:rPr lang="zh-CN" altLang="en-US" sz="2600" b="1">
                <a:solidFill>
                  <a:srgbClr val="0000FF"/>
                </a:solidFill>
                <a:latin typeface="Times New Roman" panose="02020603050405020304" pitchFamily="18" charset="0"/>
              </a:rPr>
              <a:t>监督学习（有教师学习）</a:t>
            </a:r>
          </a:p>
        </p:txBody>
      </p:sp>
      <p:pic>
        <p:nvPicPr>
          <p:cNvPr id="671748" name="Picture 4">
            <a:extLst>
              <a:ext uri="{FF2B5EF4-FFF2-40B4-BE49-F238E27FC236}">
                <a16:creationId xmlns:a16="http://schemas.microsoft.com/office/drawing/2014/main" id="{DCEFF406-C4E4-894B-A3F1-DBCFA7631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757613"/>
            <a:ext cx="5184775"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1747">
                                            <p:txEl>
                                              <p:pRg st="1" end="1"/>
                                            </p:txEl>
                                          </p:spTgt>
                                        </p:tgtEl>
                                        <p:attrNameLst>
                                          <p:attrName>style.visibility</p:attrName>
                                        </p:attrNameLst>
                                      </p:cBhvr>
                                      <p:to>
                                        <p:strVal val="visible"/>
                                      </p:to>
                                    </p:set>
                                    <p:animEffect transition="in" filter="blinds(horizontal)">
                                      <p:cBhvr>
                                        <p:cTn id="7" dur="500"/>
                                        <p:tgtEl>
                                          <p:spTgt spid="67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1747">
                                            <p:txEl>
                                              <p:pRg st="2" end="2"/>
                                            </p:txEl>
                                          </p:spTgt>
                                        </p:tgtEl>
                                        <p:attrNameLst>
                                          <p:attrName>style.visibility</p:attrName>
                                        </p:attrNameLst>
                                      </p:cBhvr>
                                      <p:to>
                                        <p:strVal val="visible"/>
                                      </p:to>
                                    </p:set>
                                    <p:animEffect transition="in" filter="blinds(horizontal)">
                                      <p:cBhvr>
                                        <p:cTn id="12" dur="500"/>
                                        <p:tgtEl>
                                          <p:spTgt spid="671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1747">
                                            <p:txEl>
                                              <p:pRg st="3" end="3"/>
                                            </p:txEl>
                                          </p:spTgt>
                                        </p:tgtEl>
                                        <p:attrNameLst>
                                          <p:attrName>style.visibility</p:attrName>
                                        </p:attrNameLst>
                                      </p:cBhvr>
                                      <p:to>
                                        <p:strVal val="visible"/>
                                      </p:to>
                                    </p:set>
                                    <p:animEffect transition="in" filter="blinds(horizontal)">
                                      <p:cBhvr>
                                        <p:cTn id="17" dur="500"/>
                                        <p:tgtEl>
                                          <p:spTgt spid="6717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1748"/>
                                        </p:tgtEl>
                                        <p:attrNameLst>
                                          <p:attrName>style.visibility</p:attrName>
                                        </p:attrNameLst>
                                      </p:cBhvr>
                                      <p:to>
                                        <p:strVal val="visible"/>
                                      </p:to>
                                    </p:set>
                                    <p:animEffect transition="in" filter="blinds(horizontal)">
                                      <p:cBhvr>
                                        <p:cTn id="22" dur="500"/>
                                        <p:tgtEl>
                                          <p:spTgt spid="67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a:extLst>
              <a:ext uri="{FF2B5EF4-FFF2-40B4-BE49-F238E27FC236}">
                <a16:creationId xmlns:a16="http://schemas.microsoft.com/office/drawing/2014/main" id="{1BDC2DB8-C105-0942-8883-BAEB09A4DF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110E832D-5208-1F48-8A8B-470C17DD245C}" type="slidenum">
              <a:rPr lang="en-US" altLang="ja-JP" sz="1800">
                <a:solidFill>
                  <a:srgbClr val="A50021"/>
                </a:solidFill>
                <a:ea typeface="MS PGothic" panose="020B0600070205080204" pitchFamily="34" charset="-128"/>
              </a:rPr>
              <a:pPr>
                <a:lnSpc>
                  <a:spcPct val="100000"/>
                </a:lnSpc>
                <a:spcBef>
                  <a:spcPct val="0"/>
                </a:spcBef>
                <a:buClrTx/>
                <a:buFontTx/>
                <a:buNone/>
              </a:pPr>
              <a:t>34</a:t>
            </a:fld>
            <a:endParaRPr lang="en-US" altLang="ja-JP" sz="1800">
              <a:solidFill>
                <a:srgbClr val="A50021"/>
              </a:solidFill>
              <a:ea typeface="MS PGothic" panose="020B0600070205080204" pitchFamily="34" charset="-128"/>
            </a:endParaRPr>
          </a:p>
        </p:txBody>
      </p:sp>
      <p:sp>
        <p:nvSpPr>
          <p:cNvPr id="44035" name="Rectangle 2">
            <a:extLst>
              <a:ext uri="{FF2B5EF4-FFF2-40B4-BE49-F238E27FC236}">
                <a16:creationId xmlns:a16="http://schemas.microsoft.com/office/drawing/2014/main" id="{23D6566F-6548-EA43-8BC0-2DF42E3BB154}"/>
              </a:ext>
            </a:extLst>
          </p:cNvPr>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73795" name="Rectangle 3">
            <a:extLst>
              <a:ext uri="{FF2B5EF4-FFF2-40B4-BE49-F238E27FC236}">
                <a16:creationId xmlns:a16="http://schemas.microsoft.com/office/drawing/2014/main" id="{D8A3ED4A-E052-D948-87E5-0109D48D60CF}"/>
              </a:ext>
            </a:extLst>
          </p:cNvPr>
          <p:cNvSpPr>
            <a:spLocks noChangeArrowheads="1"/>
          </p:cNvSpPr>
          <p:nvPr/>
        </p:nvSpPr>
        <p:spPr bwMode="auto">
          <a:xfrm>
            <a:off x="519113" y="1028700"/>
            <a:ext cx="8229600" cy="54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5763" indent="-38576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AutoNum type="arabicPeriod" startAt="2"/>
            </a:pPr>
            <a:r>
              <a:rPr lang="zh-CN" altLang="en-US" sz="2600" b="1">
                <a:solidFill>
                  <a:srgbClr val="0000FF"/>
                </a:solidFill>
                <a:latin typeface="Times New Roman" panose="02020603050405020304" pitchFamily="18" charset="0"/>
              </a:rPr>
              <a:t>按学习能力分类：</a:t>
            </a:r>
          </a:p>
          <a:p>
            <a:pPr eaLnBrk="1" hangingPunct="1">
              <a:buFont typeface="Wingdings" pitchFamily="2" charset="2"/>
              <a:buChar char="§"/>
            </a:pPr>
            <a:r>
              <a:rPr lang="zh-CN" altLang="en-US" sz="2600" b="1">
                <a:solidFill>
                  <a:srgbClr val="0000FF"/>
                </a:solidFill>
                <a:latin typeface="Times New Roman" panose="02020603050405020304" pitchFamily="18" charset="0"/>
              </a:rPr>
              <a:t>强化学习（再励学习或增强学习）</a:t>
            </a:r>
          </a:p>
        </p:txBody>
      </p:sp>
      <p:pic>
        <p:nvPicPr>
          <p:cNvPr id="673796" name="Picture 4">
            <a:extLst>
              <a:ext uri="{FF2B5EF4-FFF2-40B4-BE49-F238E27FC236}">
                <a16:creationId xmlns:a16="http://schemas.microsoft.com/office/drawing/2014/main" id="{62B41A9D-F7F2-224B-A8C3-2D2A28A81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43200"/>
            <a:ext cx="58245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3795">
                                            <p:txEl>
                                              <p:pRg st="1" end="1"/>
                                            </p:txEl>
                                          </p:spTgt>
                                        </p:tgtEl>
                                        <p:attrNameLst>
                                          <p:attrName>style.visibility</p:attrName>
                                        </p:attrNameLst>
                                      </p:cBhvr>
                                      <p:to>
                                        <p:strVal val="visible"/>
                                      </p:to>
                                    </p:set>
                                    <p:animEffect transition="in" filter="blinds(horizontal)">
                                      <p:cBhvr>
                                        <p:cTn id="7" dur="500"/>
                                        <p:tgtEl>
                                          <p:spTgt spid="673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3796"/>
                                        </p:tgtEl>
                                        <p:attrNameLst>
                                          <p:attrName>style.visibility</p:attrName>
                                        </p:attrNameLst>
                                      </p:cBhvr>
                                      <p:to>
                                        <p:strVal val="visible"/>
                                      </p:to>
                                    </p:set>
                                    <p:animEffect transition="in" filter="blinds(horizontal)">
                                      <p:cBhvr>
                                        <p:cTn id="12" dur="500"/>
                                        <p:tgtEl>
                                          <p:spTgt spid="67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0739FF5C-EE86-5F4C-9EB3-5292740850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237CA463-A0A2-4040-957F-5D9EF9BADF79}" type="slidenum">
              <a:rPr lang="en-US" altLang="ja-JP" sz="1800">
                <a:solidFill>
                  <a:srgbClr val="A50021"/>
                </a:solidFill>
                <a:ea typeface="MS PGothic" panose="020B0600070205080204" pitchFamily="34" charset="-128"/>
              </a:rPr>
              <a:pPr>
                <a:lnSpc>
                  <a:spcPct val="100000"/>
                </a:lnSpc>
                <a:spcBef>
                  <a:spcPct val="0"/>
                </a:spcBef>
                <a:buClrTx/>
                <a:buFontTx/>
                <a:buNone/>
              </a:pPr>
              <a:t>35</a:t>
            </a:fld>
            <a:endParaRPr lang="en-US" altLang="ja-JP" sz="1800">
              <a:solidFill>
                <a:srgbClr val="A50021"/>
              </a:solidFill>
              <a:ea typeface="MS PGothic" panose="020B0600070205080204" pitchFamily="34" charset="-128"/>
            </a:endParaRPr>
          </a:p>
        </p:txBody>
      </p:sp>
      <p:sp>
        <p:nvSpPr>
          <p:cNvPr id="46083" name="Rectangle 2">
            <a:extLst>
              <a:ext uri="{FF2B5EF4-FFF2-40B4-BE49-F238E27FC236}">
                <a16:creationId xmlns:a16="http://schemas.microsoft.com/office/drawing/2014/main" id="{FD1443C1-3EA1-4C47-864E-F884608C3C38}"/>
              </a:ext>
            </a:extLst>
          </p:cNvPr>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75843" name="Rectangle 3">
            <a:extLst>
              <a:ext uri="{FF2B5EF4-FFF2-40B4-BE49-F238E27FC236}">
                <a16:creationId xmlns:a16="http://schemas.microsoft.com/office/drawing/2014/main" id="{0BACF677-506D-DA49-AE9F-683988C303C5}"/>
              </a:ext>
            </a:extLst>
          </p:cNvPr>
          <p:cNvSpPr>
            <a:spLocks noChangeArrowheads="1"/>
          </p:cNvSpPr>
          <p:nvPr/>
        </p:nvSpPr>
        <p:spPr bwMode="auto">
          <a:xfrm>
            <a:off x="468313" y="1219200"/>
            <a:ext cx="82296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5763" indent="-38576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AutoNum type="arabicPeriod" startAt="2"/>
            </a:pPr>
            <a:r>
              <a:rPr lang="zh-CN" altLang="en-US" sz="2600" b="1">
                <a:solidFill>
                  <a:srgbClr val="0000FF"/>
                </a:solidFill>
                <a:latin typeface="Times New Roman" panose="02020603050405020304" pitchFamily="18" charset="0"/>
              </a:rPr>
              <a:t>按学习能力分类：</a:t>
            </a:r>
          </a:p>
          <a:p>
            <a:pPr eaLnBrk="1" hangingPunct="1">
              <a:buFont typeface="Wingdings" pitchFamily="2" charset="2"/>
              <a:buChar char="§"/>
            </a:pPr>
            <a:r>
              <a:rPr lang="zh-CN" altLang="en-US" sz="2600" b="1">
                <a:solidFill>
                  <a:srgbClr val="0000FF"/>
                </a:solidFill>
                <a:latin typeface="Times New Roman" panose="02020603050405020304" pitchFamily="18" charset="0"/>
              </a:rPr>
              <a:t>非监督学习（无教师学习）</a:t>
            </a:r>
          </a:p>
        </p:txBody>
      </p:sp>
      <p:pic>
        <p:nvPicPr>
          <p:cNvPr id="675845" name="Picture 5">
            <a:extLst>
              <a:ext uri="{FF2B5EF4-FFF2-40B4-BE49-F238E27FC236}">
                <a16:creationId xmlns:a16="http://schemas.microsoft.com/office/drawing/2014/main" id="{88567D54-BE41-1049-903D-249000445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29000"/>
            <a:ext cx="65706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45"/>
                                        </p:tgtEl>
                                        <p:attrNameLst>
                                          <p:attrName>style.visibility</p:attrName>
                                        </p:attrNameLst>
                                      </p:cBhvr>
                                      <p:to>
                                        <p:strVal val="visible"/>
                                      </p:to>
                                    </p:set>
                                    <p:animEffect transition="in" filter="blinds(horizontal)">
                                      <p:cBhvr>
                                        <p:cTn id="7" dur="500"/>
                                        <p:tgtEl>
                                          <p:spTgt spid="67584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11" dur="500"/>
                                        <p:tgtEl>
                                          <p:spTgt spid="675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a:extLst>
              <a:ext uri="{FF2B5EF4-FFF2-40B4-BE49-F238E27FC236}">
                <a16:creationId xmlns:a16="http://schemas.microsoft.com/office/drawing/2014/main" id="{05A3D176-5A09-5444-82DE-B6E876C53E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9114178-936A-E74F-9DC1-80819998F16E}" type="slidenum">
              <a:rPr lang="ja-JP" altLang="en-US" sz="1800">
                <a:solidFill>
                  <a:srgbClr val="A50021"/>
                </a:solidFill>
                <a:ea typeface="MS PGothic" panose="020B0600070205080204" pitchFamily="34" charset="-128"/>
              </a:rPr>
              <a:pPr>
                <a:lnSpc>
                  <a:spcPct val="100000"/>
                </a:lnSpc>
                <a:spcBef>
                  <a:spcPct val="0"/>
                </a:spcBef>
                <a:buClrTx/>
                <a:buFontTx/>
                <a:buNone/>
              </a:pPr>
              <a:t>36</a:t>
            </a:fld>
            <a:endParaRPr lang="en-US" altLang="ja-JP" sz="1800">
              <a:solidFill>
                <a:srgbClr val="A50021"/>
              </a:solidFill>
              <a:ea typeface="MS PGothic" panose="020B0600070205080204" pitchFamily="34" charset="-128"/>
            </a:endParaRPr>
          </a:p>
        </p:txBody>
      </p:sp>
      <p:sp>
        <p:nvSpPr>
          <p:cNvPr id="48131" name="灯片编号占位符 1">
            <a:extLst>
              <a:ext uri="{FF2B5EF4-FFF2-40B4-BE49-F238E27FC236}">
                <a16:creationId xmlns:a16="http://schemas.microsoft.com/office/drawing/2014/main" id="{D31065D9-2BFF-EF4C-ABE2-E4D77C9B74E9}"/>
              </a:ext>
            </a:extLst>
          </p:cNvPr>
          <p:cNvSpPr txBox="1">
            <a:spLocks/>
          </p:cNvSpPr>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r>
              <a:rPr lang="en-US" altLang="zh-CN" sz="1800">
                <a:solidFill>
                  <a:srgbClr val="A50021"/>
                </a:solidFill>
                <a:ea typeface="MS PGothic" panose="020B0600070205080204" pitchFamily="34" charset="-128"/>
              </a:rPr>
              <a:t>Char 6   pp. </a:t>
            </a:r>
            <a:fld id="{33388493-573F-ED4F-802F-38026F0A9D82}" type="slidenum">
              <a:rPr lang="en-US" altLang="ja-JP" sz="1800">
                <a:solidFill>
                  <a:srgbClr val="A50021"/>
                </a:solidFill>
                <a:ea typeface="MS PGothic" panose="020B0600070205080204" pitchFamily="34" charset="-128"/>
              </a:rPr>
              <a:pPr algn="r" eaLnBrk="1" hangingPunct="1">
                <a:lnSpc>
                  <a:spcPct val="100000"/>
                </a:lnSpc>
                <a:spcBef>
                  <a:spcPct val="0"/>
                </a:spcBef>
                <a:buClrTx/>
                <a:buFontTx/>
                <a:buNone/>
              </a:pPr>
              <a:t>36</a:t>
            </a:fld>
            <a:endParaRPr lang="en-US" altLang="ja-JP" sz="1800">
              <a:solidFill>
                <a:srgbClr val="A50021"/>
              </a:solidFill>
              <a:ea typeface="MS PGothic" panose="020B0600070205080204" pitchFamily="34" charset="-128"/>
            </a:endParaRPr>
          </a:p>
        </p:txBody>
      </p:sp>
      <p:sp>
        <p:nvSpPr>
          <p:cNvPr id="48132" name="Rectangle 2">
            <a:extLst>
              <a:ext uri="{FF2B5EF4-FFF2-40B4-BE49-F238E27FC236}">
                <a16:creationId xmlns:a16="http://schemas.microsoft.com/office/drawing/2014/main" id="{8742150D-0DDA-6B48-A4C9-455E7E949D7A}"/>
              </a:ext>
            </a:extLst>
          </p:cNvPr>
          <p:cNvSpPr>
            <a:spLocks noChangeArrowheads="1"/>
          </p:cNvSpPr>
          <p:nvPr/>
        </p:nvSpPr>
        <p:spPr bwMode="auto">
          <a:xfrm>
            <a:off x="0" y="0"/>
            <a:ext cx="9144000" cy="76200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solidFill>
                  <a:schemeClr val="bg1"/>
                </a:solidFill>
                <a:latin typeface="Times New Roman" panose="02020603050405020304" pitchFamily="18" charset="0"/>
              </a:rPr>
              <a:t>7.5.2  </a:t>
            </a:r>
            <a:r>
              <a:rPr lang="zh-CN" altLang="en-US" sz="3200">
                <a:solidFill>
                  <a:schemeClr val="bg1"/>
                </a:solidFill>
                <a:latin typeface="Times New Roman" panose="02020603050405020304" pitchFamily="18" charset="0"/>
              </a:rPr>
              <a:t>机器学习的分类</a:t>
            </a:r>
            <a:r>
              <a:rPr lang="zh-CN" altLang="en-US" sz="3000">
                <a:solidFill>
                  <a:schemeClr val="bg1"/>
                </a:solidFill>
                <a:latin typeface="Times New Roman" panose="02020603050405020304" pitchFamily="18" charset="0"/>
              </a:rPr>
              <a:t> </a:t>
            </a:r>
          </a:p>
        </p:txBody>
      </p:sp>
      <p:sp>
        <p:nvSpPr>
          <p:cNvPr id="6" name="Text Box 4">
            <a:extLst>
              <a:ext uri="{FF2B5EF4-FFF2-40B4-BE49-F238E27FC236}">
                <a16:creationId xmlns:a16="http://schemas.microsoft.com/office/drawing/2014/main" id="{9DA2B664-48E3-D843-AAC5-6B2C75D8E7C7}"/>
              </a:ext>
            </a:extLst>
          </p:cNvPr>
          <p:cNvSpPr txBox="1">
            <a:spLocks noChangeArrowheads="1"/>
          </p:cNvSpPr>
          <p:nvPr/>
        </p:nvSpPr>
        <p:spPr bwMode="auto">
          <a:xfrm>
            <a:off x="381000" y="1219200"/>
            <a:ext cx="8467725"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en-US" altLang="zh-CN" sz="2600" b="1">
                <a:solidFill>
                  <a:srgbClr val="0000FF"/>
                </a:solidFill>
                <a:latin typeface="Times New Roman" panose="02020603050405020304" pitchFamily="18" charset="0"/>
              </a:rPr>
              <a:t>3.  </a:t>
            </a:r>
            <a:r>
              <a:rPr lang="zh-CN" altLang="en-US" sz="2600" b="1">
                <a:solidFill>
                  <a:srgbClr val="0000FF"/>
                </a:solidFill>
                <a:latin typeface="Times New Roman" panose="02020603050405020304" pitchFamily="18" charset="0"/>
              </a:rPr>
              <a:t>按推理方式分类：</a:t>
            </a:r>
          </a:p>
          <a:p>
            <a:pPr eaLnBrk="1" hangingPunct="1">
              <a:buSzPct val="50000"/>
              <a:buFont typeface="Wingdings" pitchFamily="2" charset="2"/>
              <a:buChar char="n"/>
            </a:pPr>
            <a:r>
              <a:rPr lang="zh-CN" altLang="en-US" sz="2600" b="1">
                <a:latin typeface="Times New Roman" panose="02020603050405020304" pitchFamily="18" charset="0"/>
              </a:rPr>
              <a:t>基于演绎的学习（解释学习）。</a:t>
            </a:r>
          </a:p>
          <a:p>
            <a:pPr eaLnBrk="1" hangingPunct="1">
              <a:buSzPct val="50000"/>
              <a:buFont typeface="Wingdings" pitchFamily="2" charset="2"/>
              <a:buChar char="n"/>
            </a:pPr>
            <a:r>
              <a:rPr lang="zh-CN" altLang="en-US" sz="2600" b="1">
                <a:latin typeface="Times New Roman" panose="02020603050405020304" pitchFamily="18" charset="0"/>
              </a:rPr>
              <a:t>基于归纳的学习 （示例学习、发现学习等 ）。</a:t>
            </a:r>
          </a:p>
          <a:p>
            <a:pPr eaLnBrk="1" hangingPunct="1">
              <a:buClrTx/>
              <a:buFontTx/>
              <a:buNone/>
            </a:pPr>
            <a:endParaRPr lang="en-US" altLang="zh-CN" sz="2600" b="1">
              <a:solidFill>
                <a:srgbClr val="0000FF"/>
              </a:solidFill>
              <a:latin typeface="Times New Roman" panose="02020603050405020304" pitchFamily="18" charset="0"/>
            </a:endParaRPr>
          </a:p>
          <a:p>
            <a:pPr eaLnBrk="1" hangingPunct="1">
              <a:buClrTx/>
              <a:buFontTx/>
              <a:buNone/>
            </a:pPr>
            <a:r>
              <a:rPr lang="en-US" altLang="zh-CN" sz="2600" b="1">
                <a:solidFill>
                  <a:srgbClr val="0000FF"/>
                </a:solidFill>
                <a:latin typeface="Times New Roman" panose="02020603050405020304" pitchFamily="18" charset="0"/>
              </a:rPr>
              <a:t>4.  </a:t>
            </a:r>
            <a:r>
              <a:rPr lang="zh-CN" altLang="en-US" sz="2600" b="1">
                <a:solidFill>
                  <a:srgbClr val="0000FF"/>
                </a:solidFill>
                <a:latin typeface="Times New Roman" panose="02020603050405020304" pitchFamily="18" charset="0"/>
              </a:rPr>
              <a:t>按综合属性分类：</a:t>
            </a:r>
          </a:p>
          <a:p>
            <a:pPr eaLnBrk="1" hangingPunct="1">
              <a:buClr>
                <a:srgbClr val="A50021"/>
              </a:buClr>
              <a:buSzPct val="50000"/>
              <a:buFont typeface="Wingdings" pitchFamily="2" charset="2"/>
              <a:buChar char="n"/>
            </a:pPr>
            <a:r>
              <a:rPr lang="zh-CN" altLang="en-US" sz="2600" b="1">
                <a:latin typeface="Times New Roman" panose="02020603050405020304" pitchFamily="18" charset="0"/>
              </a:rPr>
              <a:t>归纳学习、分析学习、连接学习、  遗传式学习等。</a:t>
            </a:r>
            <a:endParaRPr kumimoji="1" lang="zh-CN" altLang="en-US" sz="26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98D5C0B1-D980-1440-A6B4-AEDBC4248A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5DE2EF14-31AC-2E4D-A92C-780844C529DC}" type="slidenum">
              <a:rPr lang="en-US" altLang="ja-JP" sz="1800">
                <a:solidFill>
                  <a:srgbClr val="A50021"/>
                </a:solidFill>
                <a:ea typeface="MS PGothic" panose="020B0600070205080204" pitchFamily="34" charset="-128"/>
              </a:rPr>
              <a:pPr>
                <a:lnSpc>
                  <a:spcPct val="100000"/>
                </a:lnSpc>
                <a:spcBef>
                  <a:spcPct val="0"/>
                </a:spcBef>
                <a:buClrTx/>
                <a:buFontTx/>
                <a:buNone/>
              </a:pPr>
              <a:t>37</a:t>
            </a:fld>
            <a:endParaRPr lang="en-US" altLang="ja-JP" sz="1800">
              <a:solidFill>
                <a:srgbClr val="A50021"/>
              </a:solidFill>
              <a:ea typeface="MS PGothic" panose="020B0600070205080204" pitchFamily="34" charset="-128"/>
            </a:endParaRPr>
          </a:p>
        </p:txBody>
      </p:sp>
      <p:sp>
        <p:nvSpPr>
          <p:cNvPr id="49155" name="Rectangle 2">
            <a:extLst>
              <a:ext uri="{FF2B5EF4-FFF2-40B4-BE49-F238E27FC236}">
                <a16:creationId xmlns:a16="http://schemas.microsoft.com/office/drawing/2014/main" id="{382BBCF0-6511-1543-A4C6-2CB3019F1D9C}"/>
              </a:ext>
            </a:extLst>
          </p:cNvPr>
          <p:cNvSpPr>
            <a:spLocks noGrp="1" noChangeArrowheads="1"/>
          </p:cNvSpPr>
          <p:nvPr>
            <p:ph type="title"/>
          </p:nvPr>
        </p:nvSpPr>
        <p:spPr/>
        <p:txBody>
          <a:bodyPr/>
          <a:lstStyle/>
          <a:p>
            <a:pPr eaLnBrk="1" hangingPunct="1"/>
            <a:r>
              <a:rPr lang="en-US" altLang="zh-CN" b="0">
                <a:latin typeface="Times New Roman" panose="02020603050405020304" pitchFamily="18" charset="0"/>
              </a:rPr>
              <a:t>7.5.3  </a:t>
            </a:r>
            <a:r>
              <a:rPr lang="zh-CN" altLang="en-US" b="0">
                <a:latin typeface="Times New Roman" panose="02020603050405020304" pitchFamily="18" charset="0"/>
              </a:rPr>
              <a:t>机械式学习</a:t>
            </a:r>
            <a:r>
              <a:rPr lang="zh-CN" altLang="en-US" sz="3000" b="0">
                <a:latin typeface="Times New Roman" panose="02020603050405020304" pitchFamily="18" charset="0"/>
              </a:rPr>
              <a:t> </a:t>
            </a:r>
          </a:p>
        </p:txBody>
      </p:sp>
      <p:sp>
        <p:nvSpPr>
          <p:cNvPr id="679939" name="Rectangle 3">
            <a:extLst>
              <a:ext uri="{FF2B5EF4-FFF2-40B4-BE49-F238E27FC236}">
                <a16:creationId xmlns:a16="http://schemas.microsoft.com/office/drawing/2014/main" id="{F280D5DF-9E56-4944-B066-7D02D9EEF375}"/>
              </a:ext>
            </a:extLst>
          </p:cNvPr>
          <p:cNvSpPr>
            <a:spLocks noGrp="1" noChangeArrowheads="1"/>
          </p:cNvSpPr>
          <p:nvPr>
            <p:ph type="body" idx="1"/>
          </p:nvPr>
        </p:nvSpPr>
        <p:spPr>
          <a:xfrm>
            <a:off x="395288" y="1123950"/>
            <a:ext cx="8299450" cy="5400675"/>
          </a:xfrm>
        </p:spPr>
        <p:txBody>
          <a:bodyPr/>
          <a:lstStyle/>
          <a:p>
            <a:pPr marL="0" indent="0" algn="just" eaLnBrk="1" hangingPunct="1"/>
            <a:r>
              <a:rPr lang="en-US" altLang="zh-CN" b="1"/>
              <a:t> </a:t>
            </a:r>
            <a:r>
              <a:rPr lang="zh-CN" altLang="en-US" b="1">
                <a:solidFill>
                  <a:srgbClr val="0000FF"/>
                </a:solidFill>
              </a:rPr>
              <a:t>机械式学习（</a:t>
            </a:r>
            <a:r>
              <a:rPr lang="en-US" altLang="zh-CN" b="1">
                <a:solidFill>
                  <a:srgbClr val="0000FF"/>
                </a:solidFill>
              </a:rPr>
              <a:t>rote learning</a:t>
            </a:r>
            <a:r>
              <a:rPr lang="zh-CN" altLang="en-US" b="1">
                <a:solidFill>
                  <a:srgbClr val="0000FF"/>
                </a:solidFill>
              </a:rPr>
              <a:t>）</a:t>
            </a:r>
            <a:r>
              <a:rPr lang="zh-CN" altLang="en-US" b="1"/>
              <a:t>又称记忆学习，或死记式学习：通过直接</a:t>
            </a:r>
            <a:r>
              <a:rPr lang="zh-CN" altLang="en-US" b="1">
                <a:solidFill>
                  <a:srgbClr val="009900"/>
                </a:solidFill>
              </a:rPr>
              <a:t>记忆</a:t>
            </a:r>
            <a:r>
              <a:rPr lang="zh-CN" altLang="en-US" b="1"/>
              <a:t>或者</a:t>
            </a:r>
            <a:r>
              <a:rPr lang="zh-CN" altLang="en-US" b="1">
                <a:solidFill>
                  <a:srgbClr val="009900"/>
                </a:solidFill>
              </a:rPr>
              <a:t>存储</a:t>
            </a:r>
            <a:r>
              <a:rPr lang="zh-CN" altLang="en-US" b="1"/>
              <a:t>外部环境所提供的信息达到学习的目的，并在以后通过对知识库的</a:t>
            </a:r>
            <a:r>
              <a:rPr lang="zh-CN" altLang="en-US" b="1">
                <a:solidFill>
                  <a:srgbClr val="009900"/>
                </a:solidFill>
              </a:rPr>
              <a:t>检索</a:t>
            </a:r>
            <a:r>
              <a:rPr lang="zh-CN" altLang="en-US" b="1"/>
              <a:t>得到相应的知识直接用来求解问题。 </a:t>
            </a:r>
          </a:p>
          <a:p>
            <a:pPr marL="0" indent="0" eaLnBrk="1" hangingPunct="1"/>
            <a:r>
              <a:rPr lang="zh-CN" altLang="en-US" b="1"/>
              <a:t> 机械式学习实质是</a:t>
            </a:r>
            <a:r>
              <a:rPr lang="zh-CN" altLang="en-US" b="1">
                <a:solidFill>
                  <a:schemeClr val="accent2"/>
                </a:solidFill>
              </a:rPr>
              <a:t>用存储空间来换取处理时间</a:t>
            </a:r>
            <a:r>
              <a:rPr lang="zh-CN" altLang="en-US" b="1"/>
              <a:t>。</a:t>
            </a:r>
          </a:p>
          <a:p>
            <a:pPr marL="0" indent="0" eaLnBrk="1" hangingPunct="1"/>
            <a:r>
              <a:rPr lang="zh-CN" altLang="en-US" b="1">
                <a:solidFill>
                  <a:srgbClr val="0000FF"/>
                </a:solidFill>
              </a:rPr>
              <a:t>  典型例子： </a:t>
            </a:r>
            <a:r>
              <a:rPr lang="en-US" altLang="zh-CN" b="1"/>
              <a:t>1959</a:t>
            </a:r>
            <a:r>
              <a:rPr lang="zh-CN" altLang="en-US" b="1"/>
              <a:t>年，塞缪尔</a:t>
            </a:r>
            <a:r>
              <a:rPr lang="en-US" altLang="zh-CN" b="1"/>
              <a:t>(</a:t>
            </a:r>
            <a:r>
              <a:rPr lang="zh-CN" altLang="en-US" b="1"/>
              <a:t>Ａ．Ｌ．</a:t>
            </a:r>
            <a:r>
              <a:rPr lang="en-US" altLang="zh-CN" b="1"/>
              <a:t>Samuel)</a:t>
            </a:r>
            <a:r>
              <a:rPr lang="zh-CN" altLang="en-US" b="1"/>
              <a:t>的跳棋程序</a:t>
            </a:r>
            <a:r>
              <a:rPr kumimoji="1" lang="en-US" altLang="zh-CN" b="1"/>
              <a:t>CHECKERS</a:t>
            </a:r>
            <a:r>
              <a:rPr lang="en-US" altLang="zh-CN" b="1"/>
              <a:t> </a:t>
            </a:r>
            <a:r>
              <a:rPr lang="zh-CN" altLang="en-US" b="1"/>
              <a:t>。 </a:t>
            </a:r>
          </a:p>
          <a:p>
            <a:pPr marL="0" indent="0" eaLnBrk="1" hangingPunct="1"/>
            <a:endParaRPr lang="en-US" altLang="zh-CN"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animEffect transition="in" filter="blinds(horizontal)">
                                      <p:cBhvr>
                                        <p:cTn id="7" dur="500"/>
                                        <p:tgtEl>
                                          <p:spTgt spid="67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9939">
                                            <p:txEl>
                                              <p:pRg st="1" end="1"/>
                                            </p:txEl>
                                          </p:spTgt>
                                        </p:tgtEl>
                                        <p:attrNameLst>
                                          <p:attrName>style.visibility</p:attrName>
                                        </p:attrNameLst>
                                      </p:cBhvr>
                                      <p:to>
                                        <p:strVal val="visible"/>
                                      </p:to>
                                    </p:set>
                                    <p:animEffect transition="in" filter="blinds(horizontal)">
                                      <p:cBhvr>
                                        <p:cTn id="12" dur="500"/>
                                        <p:tgtEl>
                                          <p:spTgt spid="67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9939">
                                            <p:txEl>
                                              <p:pRg st="2" end="2"/>
                                            </p:txEl>
                                          </p:spTgt>
                                        </p:tgtEl>
                                        <p:attrNameLst>
                                          <p:attrName>style.visibility</p:attrName>
                                        </p:attrNameLst>
                                      </p:cBhvr>
                                      <p:to>
                                        <p:strVal val="visible"/>
                                      </p:to>
                                    </p:set>
                                    <p:animEffect transition="in" filter="blinds(horizontal)">
                                      <p:cBhvr>
                                        <p:cTn id="17" dur="500"/>
                                        <p:tgtEl>
                                          <p:spTgt spid="67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41419825-21DF-A94B-AA91-54FFCE125F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5429D607-1EAB-1D4E-A657-40D6D40E5B43}" type="slidenum">
              <a:rPr lang="en-US" altLang="ja-JP" sz="1800">
                <a:solidFill>
                  <a:srgbClr val="A50021"/>
                </a:solidFill>
                <a:ea typeface="MS PGothic" panose="020B0600070205080204" pitchFamily="34" charset="-128"/>
              </a:rPr>
              <a:pPr>
                <a:lnSpc>
                  <a:spcPct val="100000"/>
                </a:lnSpc>
                <a:spcBef>
                  <a:spcPct val="0"/>
                </a:spcBef>
                <a:buClrTx/>
                <a:buFontTx/>
                <a:buNone/>
              </a:pPr>
              <a:t>38</a:t>
            </a:fld>
            <a:endParaRPr lang="en-US" altLang="ja-JP" sz="1800">
              <a:solidFill>
                <a:srgbClr val="A50021"/>
              </a:solidFill>
              <a:ea typeface="MS PGothic" panose="020B0600070205080204" pitchFamily="34" charset="-128"/>
            </a:endParaRPr>
          </a:p>
        </p:txBody>
      </p:sp>
      <p:sp>
        <p:nvSpPr>
          <p:cNvPr id="51203" name="Rectangle 2">
            <a:extLst>
              <a:ext uri="{FF2B5EF4-FFF2-40B4-BE49-F238E27FC236}">
                <a16:creationId xmlns:a16="http://schemas.microsoft.com/office/drawing/2014/main" id="{FF7C3531-D84B-C341-8E30-1698F9F6577C}"/>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7.5.3  </a:t>
            </a:r>
            <a:r>
              <a:rPr lang="zh-CN" altLang="en-US">
                <a:latin typeface="Times New Roman" panose="02020603050405020304" pitchFamily="18" charset="0"/>
              </a:rPr>
              <a:t>机械式学习</a:t>
            </a:r>
            <a:r>
              <a:rPr lang="zh-CN" altLang="en-US" sz="3000">
                <a:latin typeface="Times New Roman" panose="02020603050405020304" pitchFamily="18" charset="0"/>
              </a:rPr>
              <a:t> </a:t>
            </a:r>
          </a:p>
        </p:txBody>
      </p:sp>
      <p:sp>
        <p:nvSpPr>
          <p:cNvPr id="681987" name="AutoShape 3" descr="蓝色面巾纸">
            <a:extLst>
              <a:ext uri="{FF2B5EF4-FFF2-40B4-BE49-F238E27FC236}">
                <a16:creationId xmlns:a16="http://schemas.microsoft.com/office/drawing/2014/main" id="{AE50CF0D-F5D2-AD40-8CA2-DE44AA685487}"/>
              </a:ext>
            </a:extLst>
          </p:cNvPr>
          <p:cNvSpPr>
            <a:spLocks noChangeArrowheads="1"/>
          </p:cNvSpPr>
          <p:nvPr/>
        </p:nvSpPr>
        <p:spPr bwMode="auto">
          <a:xfrm>
            <a:off x="5126038" y="-26988"/>
            <a:ext cx="4046537" cy="2632076"/>
          </a:xfrm>
          <a:prstGeom prst="flowChartAlternateProcess">
            <a:avLst/>
          </a:prstGeom>
          <a:blipFill dpi="0" rotWithShape="1">
            <a:blip r:embed="rId3"/>
            <a:srcRect/>
            <a:tile tx="0" ty="0" sx="100000" sy="100000" flip="none" algn="tl"/>
          </a:blipFill>
          <a:ln w="9525">
            <a:solidFill>
              <a:schemeClr val="tx1"/>
            </a:solidFill>
            <a:miter lim="800000"/>
            <a:headEnd/>
            <a:tailEnd/>
          </a:ln>
        </p:spPr>
        <p:txBody>
          <a:bodyPr anchor="ct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
                <a:srgbClr val="FF0000"/>
              </a:buClr>
              <a:buSzPct val="60000"/>
              <a:buFont typeface="Wingdings" pitchFamily="2" charset="2"/>
              <a:buChar char="l"/>
            </a:pPr>
            <a:r>
              <a:rPr kumimoji="1" lang="zh-CN" altLang="en-US" sz="2200">
                <a:latin typeface="Times New Roman" panose="02020603050405020304" pitchFamily="18" charset="0"/>
              </a:rPr>
              <a:t>在</a:t>
            </a:r>
            <a:r>
              <a:rPr kumimoji="1" lang="zh-CN" altLang="en-US" sz="2200">
                <a:solidFill>
                  <a:srgbClr val="0000FF"/>
                </a:solidFill>
                <a:latin typeface="Times New Roman" panose="02020603050405020304" pitchFamily="18" charset="0"/>
              </a:rPr>
              <a:t>给定搜索深度</a:t>
            </a:r>
            <a:r>
              <a:rPr kumimoji="1" lang="zh-CN" altLang="en-US" sz="2200">
                <a:latin typeface="Times New Roman" panose="02020603050405020304" pitchFamily="18" charset="0"/>
              </a:rPr>
              <a:t>下用估价函数对格局进行评分，通过倒推计算求出上层节点的</a:t>
            </a:r>
            <a:r>
              <a:rPr kumimoji="1" lang="zh-CN" altLang="en-US" sz="2200">
                <a:solidFill>
                  <a:srgbClr val="0000FF"/>
                </a:solidFill>
                <a:latin typeface="Times New Roman" panose="02020603050405020304" pitchFamily="18" charset="0"/>
              </a:rPr>
              <a:t>倒推值</a:t>
            </a:r>
            <a:r>
              <a:rPr kumimoji="1" lang="zh-CN" altLang="en-US" sz="2200">
                <a:latin typeface="Times New Roman" panose="02020603050405020304" pitchFamily="18" charset="0"/>
              </a:rPr>
              <a:t>，决定当前的</a:t>
            </a:r>
            <a:r>
              <a:rPr kumimoji="1" lang="zh-CN" altLang="en-US" sz="2200">
                <a:solidFill>
                  <a:srgbClr val="0000FF"/>
                </a:solidFill>
                <a:latin typeface="Times New Roman" panose="02020603050405020304" pitchFamily="18" charset="0"/>
              </a:rPr>
              <a:t>最佳走步</a:t>
            </a:r>
            <a:r>
              <a:rPr kumimoji="1" lang="zh-CN" altLang="en-US" sz="2200">
                <a:latin typeface="Times New Roman" panose="02020603050405020304" pitchFamily="18" charset="0"/>
              </a:rPr>
              <a:t>。</a:t>
            </a:r>
          </a:p>
          <a:p>
            <a:pPr eaLnBrk="1" hangingPunct="1">
              <a:lnSpc>
                <a:spcPct val="100000"/>
              </a:lnSpc>
              <a:spcBef>
                <a:spcPct val="0"/>
              </a:spcBef>
              <a:buClr>
                <a:srgbClr val="FF0000"/>
              </a:buClr>
              <a:buSzPct val="60000"/>
              <a:buFont typeface="Wingdings" pitchFamily="2" charset="2"/>
              <a:buChar char="l"/>
            </a:pPr>
            <a:r>
              <a:rPr kumimoji="1" lang="zh-CN" altLang="en-US" sz="2200">
                <a:latin typeface="Times New Roman" panose="02020603050405020304" pitchFamily="18" charset="0"/>
              </a:rPr>
              <a:t> 下次遇到相同情况，直接利用倒推值决定最佳走步，不需重新计算。</a:t>
            </a:r>
          </a:p>
        </p:txBody>
      </p:sp>
      <p:sp>
        <p:nvSpPr>
          <p:cNvPr id="51205" name="Rectangle 4">
            <a:extLst>
              <a:ext uri="{FF2B5EF4-FFF2-40B4-BE49-F238E27FC236}">
                <a16:creationId xmlns:a16="http://schemas.microsoft.com/office/drawing/2014/main" id="{AFBCD333-EDF2-AD4E-A9E3-8091BD7AB6C8}"/>
              </a:ext>
            </a:extLst>
          </p:cNvPr>
          <p:cNvSpPr>
            <a:spLocks noGrp="1" noChangeArrowheads="1"/>
          </p:cNvSpPr>
          <p:nvPr>
            <p:ph type="body" idx="1"/>
          </p:nvPr>
        </p:nvSpPr>
        <p:spPr/>
        <p:txBody>
          <a:bodyPr/>
          <a:lstStyle/>
          <a:p>
            <a:pPr eaLnBrk="1" hangingPunct="1"/>
            <a:r>
              <a:rPr kumimoji="1" lang="zh-CN" altLang="en-US" sz="2400" b="1"/>
              <a:t>塞缪尔的跳棋程序 </a:t>
            </a:r>
            <a:r>
              <a:rPr kumimoji="1" lang="en-US" altLang="zh-CN" sz="2400" b="1"/>
              <a:t>CHECKERS</a:t>
            </a:r>
          </a:p>
        </p:txBody>
      </p:sp>
      <p:sp>
        <p:nvSpPr>
          <p:cNvPr id="51206" name="Rectangle 5">
            <a:extLst>
              <a:ext uri="{FF2B5EF4-FFF2-40B4-BE49-F238E27FC236}">
                <a16:creationId xmlns:a16="http://schemas.microsoft.com/office/drawing/2014/main" id="{E4FA0D20-1961-714C-A668-54FE9BD2BF17}"/>
              </a:ext>
            </a:extLst>
          </p:cNvPr>
          <p:cNvSpPr>
            <a:spLocks noChangeArrowheads="1"/>
          </p:cNvSpPr>
          <p:nvPr/>
        </p:nvSpPr>
        <p:spPr bwMode="auto">
          <a:xfrm>
            <a:off x="1985963"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207" name="Rectangle 6">
            <a:extLst>
              <a:ext uri="{FF2B5EF4-FFF2-40B4-BE49-F238E27FC236}">
                <a16:creationId xmlns:a16="http://schemas.microsoft.com/office/drawing/2014/main" id="{0DF7CB8B-5A8F-9742-AC43-A114A43EC5A6}"/>
              </a:ext>
            </a:extLst>
          </p:cNvPr>
          <p:cNvSpPr>
            <a:spLocks noChangeArrowheads="1"/>
          </p:cNvSpPr>
          <p:nvPr/>
        </p:nvSpPr>
        <p:spPr bwMode="auto">
          <a:xfrm>
            <a:off x="1985963"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208" name="Rectangle 7">
            <a:extLst>
              <a:ext uri="{FF2B5EF4-FFF2-40B4-BE49-F238E27FC236}">
                <a16:creationId xmlns:a16="http://schemas.microsoft.com/office/drawing/2014/main" id="{45FE7A1D-32E4-174D-AA7C-F064021F52B8}"/>
              </a:ext>
            </a:extLst>
          </p:cNvPr>
          <p:cNvSpPr>
            <a:spLocks noChangeArrowheads="1"/>
          </p:cNvSpPr>
          <p:nvPr/>
        </p:nvSpPr>
        <p:spPr bwMode="auto">
          <a:xfrm>
            <a:off x="3879850" y="6048375"/>
            <a:ext cx="455136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209" name="Rectangle 8">
            <a:extLst>
              <a:ext uri="{FF2B5EF4-FFF2-40B4-BE49-F238E27FC236}">
                <a16:creationId xmlns:a16="http://schemas.microsoft.com/office/drawing/2014/main" id="{09BE6F0C-45EA-1D4A-BD34-FE1AB39773A5}"/>
              </a:ext>
            </a:extLst>
          </p:cNvPr>
          <p:cNvSpPr>
            <a:spLocks noChangeArrowheads="1"/>
          </p:cNvSpPr>
          <p:nvPr/>
        </p:nvSpPr>
        <p:spPr bwMode="auto">
          <a:xfrm>
            <a:off x="6073775" y="6161088"/>
            <a:ext cx="2921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宋体" panose="02010600030101010101" pitchFamily="2" charset="-122"/>
              </a:rPr>
              <a:t>　</a:t>
            </a:r>
            <a:endParaRPr kumimoji="1" lang="zh-CN" altLang="en-US" sz="1800">
              <a:latin typeface="Times New Roman" panose="02020603050405020304" pitchFamily="18" charset="0"/>
            </a:endParaRPr>
          </a:p>
        </p:txBody>
      </p:sp>
      <p:sp>
        <p:nvSpPr>
          <p:cNvPr id="681993" name="Rectangle 9">
            <a:extLst>
              <a:ext uri="{FF2B5EF4-FFF2-40B4-BE49-F238E27FC236}">
                <a16:creationId xmlns:a16="http://schemas.microsoft.com/office/drawing/2014/main" id="{B1FDBAD4-BE7C-DB45-A7AF-02CDEA0CEA07}"/>
              </a:ext>
            </a:extLst>
          </p:cNvPr>
          <p:cNvSpPr>
            <a:spLocks noChangeArrowheads="1"/>
          </p:cNvSpPr>
          <p:nvPr/>
        </p:nvSpPr>
        <p:spPr bwMode="auto">
          <a:xfrm>
            <a:off x="6011863" y="6092825"/>
            <a:ext cx="27749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楷体_GB2312" pitchFamily="49" charset="-122"/>
              </a:rPr>
              <a:t>以 </a:t>
            </a:r>
            <a:r>
              <a:rPr kumimoji="1" lang="en-US" altLang="zh-CN" sz="1800" i="1">
                <a:solidFill>
                  <a:srgbClr val="000000"/>
                </a:solidFill>
                <a:latin typeface="楷体_GB2312" pitchFamily="49" charset="-122"/>
              </a:rPr>
              <a:t>A </a:t>
            </a:r>
            <a:r>
              <a:rPr kumimoji="1" lang="zh-CN" altLang="en-US" sz="1800">
                <a:solidFill>
                  <a:srgbClr val="000000"/>
                </a:solidFill>
                <a:latin typeface="楷体_GB2312" pitchFamily="49" charset="-122"/>
              </a:rPr>
              <a:t>为结点的博弈树</a:t>
            </a:r>
            <a:endParaRPr kumimoji="1" lang="zh-CN" altLang="en-US" sz="1800">
              <a:latin typeface="Times New Roman" panose="02020603050405020304" pitchFamily="18" charset="0"/>
            </a:endParaRPr>
          </a:p>
        </p:txBody>
      </p:sp>
      <p:sp>
        <p:nvSpPr>
          <p:cNvPr id="51211" name="Rectangle 10">
            <a:extLst>
              <a:ext uri="{FF2B5EF4-FFF2-40B4-BE49-F238E27FC236}">
                <a16:creationId xmlns:a16="http://schemas.microsoft.com/office/drawing/2014/main" id="{29E55686-7A96-B14A-AF77-E635EE307097}"/>
              </a:ext>
            </a:extLst>
          </p:cNvPr>
          <p:cNvSpPr>
            <a:spLocks noChangeArrowheads="1"/>
          </p:cNvSpPr>
          <p:nvPr/>
        </p:nvSpPr>
        <p:spPr bwMode="auto">
          <a:xfrm>
            <a:off x="-471488" y="5248275"/>
            <a:ext cx="4476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nvGrpSpPr>
          <p:cNvPr id="2" name="Group 11">
            <a:extLst>
              <a:ext uri="{FF2B5EF4-FFF2-40B4-BE49-F238E27FC236}">
                <a16:creationId xmlns:a16="http://schemas.microsoft.com/office/drawing/2014/main" id="{85045E51-8D15-F640-9D66-475EAF2FC6EA}"/>
              </a:ext>
            </a:extLst>
          </p:cNvPr>
          <p:cNvGrpSpPr>
            <a:grpSpLocks/>
          </p:cNvGrpSpPr>
          <p:nvPr/>
        </p:nvGrpSpPr>
        <p:grpSpPr bwMode="auto">
          <a:xfrm>
            <a:off x="5427663" y="1885950"/>
            <a:ext cx="4545012" cy="4495800"/>
            <a:chOff x="3372" y="935"/>
            <a:chExt cx="2863" cy="2832"/>
          </a:xfrm>
        </p:grpSpPr>
        <p:sp>
          <p:nvSpPr>
            <p:cNvPr id="51303" name="Oval 12">
              <a:extLst>
                <a:ext uri="{FF2B5EF4-FFF2-40B4-BE49-F238E27FC236}">
                  <a16:creationId xmlns:a16="http://schemas.microsoft.com/office/drawing/2014/main" id="{DABA1ADA-7795-E041-8886-C1EDB1A2273E}"/>
                </a:ext>
              </a:extLst>
            </p:cNvPr>
            <p:cNvSpPr>
              <a:spLocks noChangeArrowheads="1"/>
            </p:cNvSpPr>
            <p:nvPr/>
          </p:nvSpPr>
          <p:spPr bwMode="auto">
            <a:xfrm>
              <a:off x="4656" y="3216"/>
              <a:ext cx="144" cy="144"/>
            </a:xfrm>
            <a:prstGeom prst="ellipse">
              <a:avLst/>
            </a:prstGeom>
            <a:solidFill>
              <a:schemeClr val="accent2"/>
            </a:solidFill>
            <a:ln w="9525">
              <a:solidFill>
                <a:schemeClr val="accent2"/>
              </a:solidFill>
              <a:round/>
              <a:headEnd/>
              <a:tailEnd/>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04" name="AutoShape 13">
              <a:extLst>
                <a:ext uri="{FF2B5EF4-FFF2-40B4-BE49-F238E27FC236}">
                  <a16:creationId xmlns:a16="http://schemas.microsoft.com/office/drawing/2014/main" id="{686C5C2B-5C74-4743-90B4-902C933A0125}"/>
                </a:ext>
              </a:extLst>
            </p:cNvPr>
            <p:cNvSpPr>
              <a:spLocks noChangeAspect="1" noChangeArrowheads="1" noTextEdit="1"/>
            </p:cNvSpPr>
            <p:nvPr/>
          </p:nvSpPr>
          <p:spPr bwMode="auto">
            <a:xfrm>
              <a:off x="3787" y="935"/>
              <a:ext cx="2448"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5" name="Oval 14">
              <a:extLst>
                <a:ext uri="{FF2B5EF4-FFF2-40B4-BE49-F238E27FC236}">
                  <a16:creationId xmlns:a16="http://schemas.microsoft.com/office/drawing/2014/main" id="{B2221EB5-6AFD-D241-9B18-454BDAB9B5DE}"/>
                </a:ext>
              </a:extLst>
            </p:cNvPr>
            <p:cNvSpPr>
              <a:spLocks noChangeArrowheads="1"/>
            </p:cNvSpPr>
            <p:nvPr/>
          </p:nvSpPr>
          <p:spPr bwMode="auto">
            <a:xfrm>
              <a:off x="3978" y="1743"/>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06" name="Oval 15">
              <a:extLst>
                <a:ext uri="{FF2B5EF4-FFF2-40B4-BE49-F238E27FC236}">
                  <a16:creationId xmlns:a16="http://schemas.microsoft.com/office/drawing/2014/main" id="{EC96BB2E-BB69-3C4F-88D5-42B568933630}"/>
                </a:ext>
              </a:extLst>
            </p:cNvPr>
            <p:cNvSpPr>
              <a:spLocks noChangeArrowheads="1"/>
            </p:cNvSpPr>
            <p:nvPr/>
          </p:nvSpPr>
          <p:spPr bwMode="auto">
            <a:xfrm>
              <a:off x="5169" y="1743"/>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07" name="Oval 16">
              <a:extLst>
                <a:ext uri="{FF2B5EF4-FFF2-40B4-BE49-F238E27FC236}">
                  <a16:creationId xmlns:a16="http://schemas.microsoft.com/office/drawing/2014/main" id="{0242B856-2840-AB40-8D30-923EA47165AC}"/>
                </a:ext>
              </a:extLst>
            </p:cNvPr>
            <p:cNvSpPr>
              <a:spLocks noChangeArrowheads="1"/>
            </p:cNvSpPr>
            <p:nvPr/>
          </p:nvSpPr>
          <p:spPr bwMode="auto">
            <a:xfrm>
              <a:off x="4315" y="2387"/>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08" name="Oval 17">
              <a:extLst>
                <a:ext uri="{FF2B5EF4-FFF2-40B4-BE49-F238E27FC236}">
                  <a16:creationId xmlns:a16="http://schemas.microsoft.com/office/drawing/2014/main" id="{354FBD54-0A87-9848-8806-07E1F11DA2E3}"/>
                </a:ext>
              </a:extLst>
            </p:cNvPr>
            <p:cNvSpPr>
              <a:spLocks noChangeArrowheads="1"/>
            </p:cNvSpPr>
            <p:nvPr/>
          </p:nvSpPr>
          <p:spPr bwMode="auto">
            <a:xfrm>
              <a:off x="3627" y="2387"/>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09" name="Oval 18">
              <a:extLst>
                <a:ext uri="{FF2B5EF4-FFF2-40B4-BE49-F238E27FC236}">
                  <a16:creationId xmlns:a16="http://schemas.microsoft.com/office/drawing/2014/main" id="{0FEA77F5-DE9F-0A48-9220-6591759B6467}"/>
                </a:ext>
              </a:extLst>
            </p:cNvPr>
            <p:cNvSpPr>
              <a:spLocks noChangeArrowheads="1"/>
            </p:cNvSpPr>
            <p:nvPr/>
          </p:nvSpPr>
          <p:spPr bwMode="auto">
            <a:xfrm>
              <a:off x="4608" y="1192"/>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10" name="Line 19">
              <a:extLst>
                <a:ext uri="{FF2B5EF4-FFF2-40B4-BE49-F238E27FC236}">
                  <a16:creationId xmlns:a16="http://schemas.microsoft.com/office/drawing/2014/main" id="{D90A1674-5E6D-734E-AD03-2B79DFFEE193}"/>
                </a:ext>
              </a:extLst>
            </p:cNvPr>
            <p:cNvSpPr>
              <a:spLocks noChangeShapeType="1"/>
            </p:cNvSpPr>
            <p:nvPr/>
          </p:nvSpPr>
          <p:spPr bwMode="auto">
            <a:xfrm flipH="1">
              <a:off x="4048" y="1284"/>
              <a:ext cx="560" cy="45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1" name="Line 20">
              <a:extLst>
                <a:ext uri="{FF2B5EF4-FFF2-40B4-BE49-F238E27FC236}">
                  <a16:creationId xmlns:a16="http://schemas.microsoft.com/office/drawing/2014/main" id="{3508E995-B2DC-4C40-B9E7-7205C5E99780}"/>
                </a:ext>
              </a:extLst>
            </p:cNvPr>
            <p:cNvSpPr>
              <a:spLocks noChangeShapeType="1"/>
            </p:cNvSpPr>
            <p:nvPr/>
          </p:nvSpPr>
          <p:spPr bwMode="auto">
            <a:xfrm>
              <a:off x="4695" y="1303"/>
              <a:ext cx="560" cy="46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2" name="Line 21">
              <a:extLst>
                <a:ext uri="{FF2B5EF4-FFF2-40B4-BE49-F238E27FC236}">
                  <a16:creationId xmlns:a16="http://schemas.microsoft.com/office/drawing/2014/main" id="{A27E41F5-D7E7-1649-B452-B41F68DDD820}"/>
                </a:ext>
              </a:extLst>
            </p:cNvPr>
            <p:cNvSpPr>
              <a:spLocks noChangeShapeType="1"/>
            </p:cNvSpPr>
            <p:nvPr/>
          </p:nvSpPr>
          <p:spPr bwMode="auto">
            <a:xfrm flipH="1">
              <a:off x="3697" y="1835"/>
              <a:ext cx="281" cy="55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3" name="Line 22">
              <a:extLst>
                <a:ext uri="{FF2B5EF4-FFF2-40B4-BE49-F238E27FC236}">
                  <a16:creationId xmlns:a16="http://schemas.microsoft.com/office/drawing/2014/main" id="{6EB949BB-B8B3-AE45-B66A-D1D77DD6B402}"/>
                </a:ext>
              </a:extLst>
            </p:cNvPr>
            <p:cNvSpPr>
              <a:spLocks noChangeShapeType="1"/>
            </p:cNvSpPr>
            <p:nvPr/>
          </p:nvSpPr>
          <p:spPr bwMode="auto">
            <a:xfrm>
              <a:off x="4062" y="1851"/>
              <a:ext cx="281" cy="5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4" name="Line 23">
              <a:extLst>
                <a:ext uri="{FF2B5EF4-FFF2-40B4-BE49-F238E27FC236}">
                  <a16:creationId xmlns:a16="http://schemas.microsoft.com/office/drawing/2014/main" id="{8385F3D9-ECCF-C74B-94F2-3DA060F852C1}"/>
                </a:ext>
              </a:extLst>
            </p:cNvPr>
            <p:cNvSpPr>
              <a:spLocks noChangeShapeType="1"/>
            </p:cNvSpPr>
            <p:nvPr/>
          </p:nvSpPr>
          <p:spPr bwMode="auto">
            <a:xfrm flipH="1">
              <a:off x="3435" y="2523"/>
              <a:ext cx="210" cy="70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5" name="Line 24">
              <a:extLst>
                <a:ext uri="{FF2B5EF4-FFF2-40B4-BE49-F238E27FC236}">
                  <a16:creationId xmlns:a16="http://schemas.microsoft.com/office/drawing/2014/main" id="{E8697DA3-A8F6-3F45-8F99-9034D8E820C0}"/>
                </a:ext>
              </a:extLst>
            </p:cNvPr>
            <p:cNvSpPr>
              <a:spLocks noChangeShapeType="1"/>
            </p:cNvSpPr>
            <p:nvPr/>
          </p:nvSpPr>
          <p:spPr bwMode="auto">
            <a:xfrm>
              <a:off x="3678" y="2536"/>
              <a:ext cx="1" cy="67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6" name="Line 25">
              <a:extLst>
                <a:ext uri="{FF2B5EF4-FFF2-40B4-BE49-F238E27FC236}">
                  <a16:creationId xmlns:a16="http://schemas.microsoft.com/office/drawing/2014/main" id="{0BFE0D76-9B65-664C-BAC5-1D9FF7F09F7C}"/>
                </a:ext>
              </a:extLst>
            </p:cNvPr>
            <p:cNvSpPr>
              <a:spLocks noChangeShapeType="1"/>
            </p:cNvSpPr>
            <p:nvPr/>
          </p:nvSpPr>
          <p:spPr bwMode="auto">
            <a:xfrm>
              <a:off x="3712" y="2523"/>
              <a:ext cx="210" cy="70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7" name="Oval 26">
              <a:extLst>
                <a:ext uri="{FF2B5EF4-FFF2-40B4-BE49-F238E27FC236}">
                  <a16:creationId xmlns:a16="http://schemas.microsoft.com/office/drawing/2014/main" id="{A9B3BB16-C868-7240-9BC1-555CAF08BFB6}"/>
                </a:ext>
              </a:extLst>
            </p:cNvPr>
            <p:cNvSpPr>
              <a:spLocks noChangeArrowheads="1"/>
            </p:cNvSpPr>
            <p:nvPr/>
          </p:nvSpPr>
          <p:spPr bwMode="auto">
            <a:xfrm>
              <a:off x="3864"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18" name="Oval 27">
              <a:extLst>
                <a:ext uri="{FF2B5EF4-FFF2-40B4-BE49-F238E27FC236}">
                  <a16:creationId xmlns:a16="http://schemas.microsoft.com/office/drawing/2014/main" id="{A4E9D3CC-7AEA-5745-A0A4-E41185A436C6}"/>
                </a:ext>
              </a:extLst>
            </p:cNvPr>
            <p:cNvSpPr>
              <a:spLocks noChangeArrowheads="1"/>
            </p:cNvSpPr>
            <p:nvPr/>
          </p:nvSpPr>
          <p:spPr bwMode="auto">
            <a:xfrm>
              <a:off x="3627"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19" name="Oval 28">
              <a:extLst>
                <a:ext uri="{FF2B5EF4-FFF2-40B4-BE49-F238E27FC236}">
                  <a16:creationId xmlns:a16="http://schemas.microsoft.com/office/drawing/2014/main" id="{52D4B6FD-428D-E349-A99A-C0BA80BA7F0D}"/>
                </a:ext>
              </a:extLst>
            </p:cNvPr>
            <p:cNvSpPr>
              <a:spLocks noChangeArrowheads="1"/>
            </p:cNvSpPr>
            <p:nvPr/>
          </p:nvSpPr>
          <p:spPr bwMode="auto">
            <a:xfrm>
              <a:off x="3372"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20" name="Line 29">
              <a:extLst>
                <a:ext uri="{FF2B5EF4-FFF2-40B4-BE49-F238E27FC236}">
                  <a16:creationId xmlns:a16="http://schemas.microsoft.com/office/drawing/2014/main" id="{4B0E1B73-87E4-634C-8525-A2B59A978C6F}"/>
                </a:ext>
              </a:extLst>
            </p:cNvPr>
            <p:cNvSpPr>
              <a:spLocks noChangeShapeType="1"/>
            </p:cNvSpPr>
            <p:nvPr/>
          </p:nvSpPr>
          <p:spPr bwMode="auto">
            <a:xfrm flipH="1">
              <a:off x="4188" y="2523"/>
              <a:ext cx="152" cy="6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1" name="Line 30">
              <a:extLst>
                <a:ext uri="{FF2B5EF4-FFF2-40B4-BE49-F238E27FC236}">
                  <a16:creationId xmlns:a16="http://schemas.microsoft.com/office/drawing/2014/main" id="{2A23D6FF-18A2-8E44-9C4A-322647F9E49F}"/>
                </a:ext>
              </a:extLst>
            </p:cNvPr>
            <p:cNvSpPr>
              <a:spLocks noChangeShapeType="1"/>
            </p:cNvSpPr>
            <p:nvPr/>
          </p:nvSpPr>
          <p:spPr bwMode="auto">
            <a:xfrm>
              <a:off x="4394" y="2523"/>
              <a:ext cx="140" cy="70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2" name="Oval 31">
              <a:extLst>
                <a:ext uri="{FF2B5EF4-FFF2-40B4-BE49-F238E27FC236}">
                  <a16:creationId xmlns:a16="http://schemas.microsoft.com/office/drawing/2014/main" id="{17A8C5D4-5D88-1D4D-AE07-DE15022EFA21}"/>
                </a:ext>
              </a:extLst>
            </p:cNvPr>
            <p:cNvSpPr>
              <a:spLocks noChangeArrowheads="1"/>
            </p:cNvSpPr>
            <p:nvPr/>
          </p:nvSpPr>
          <p:spPr bwMode="auto">
            <a:xfrm>
              <a:off x="4468"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23" name="Oval 32">
              <a:extLst>
                <a:ext uri="{FF2B5EF4-FFF2-40B4-BE49-F238E27FC236}">
                  <a16:creationId xmlns:a16="http://schemas.microsoft.com/office/drawing/2014/main" id="{E57BFAC2-F0A9-C24D-8DCF-B765514AD935}"/>
                </a:ext>
              </a:extLst>
            </p:cNvPr>
            <p:cNvSpPr>
              <a:spLocks noChangeArrowheads="1"/>
            </p:cNvSpPr>
            <p:nvPr/>
          </p:nvSpPr>
          <p:spPr bwMode="auto">
            <a:xfrm>
              <a:off x="4118"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24" name="Line 33">
              <a:extLst>
                <a:ext uri="{FF2B5EF4-FFF2-40B4-BE49-F238E27FC236}">
                  <a16:creationId xmlns:a16="http://schemas.microsoft.com/office/drawing/2014/main" id="{90388033-814E-4F41-A77A-6381B6DEA78C}"/>
                </a:ext>
              </a:extLst>
            </p:cNvPr>
            <p:cNvSpPr>
              <a:spLocks noChangeShapeType="1"/>
            </p:cNvSpPr>
            <p:nvPr/>
          </p:nvSpPr>
          <p:spPr bwMode="auto">
            <a:xfrm flipH="1">
              <a:off x="4973" y="1851"/>
              <a:ext cx="211" cy="55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5" name="Line 34">
              <a:extLst>
                <a:ext uri="{FF2B5EF4-FFF2-40B4-BE49-F238E27FC236}">
                  <a16:creationId xmlns:a16="http://schemas.microsoft.com/office/drawing/2014/main" id="{463808B4-D218-4B4C-B4CD-E614B10C15C7}"/>
                </a:ext>
              </a:extLst>
            </p:cNvPr>
            <p:cNvSpPr>
              <a:spLocks noChangeShapeType="1"/>
            </p:cNvSpPr>
            <p:nvPr/>
          </p:nvSpPr>
          <p:spPr bwMode="auto">
            <a:xfrm>
              <a:off x="5255" y="1872"/>
              <a:ext cx="210" cy="52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6" name="Oval 35">
              <a:extLst>
                <a:ext uri="{FF2B5EF4-FFF2-40B4-BE49-F238E27FC236}">
                  <a16:creationId xmlns:a16="http://schemas.microsoft.com/office/drawing/2014/main" id="{D70E1D51-82A5-8947-8CE8-BA16DE630FB9}"/>
                </a:ext>
              </a:extLst>
            </p:cNvPr>
            <p:cNvSpPr>
              <a:spLocks noChangeArrowheads="1"/>
            </p:cNvSpPr>
            <p:nvPr/>
          </p:nvSpPr>
          <p:spPr bwMode="auto">
            <a:xfrm>
              <a:off x="4679" y="3214"/>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27" name="Oval 36">
              <a:extLst>
                <a:ext uri="{FF2B5EF4-FFF2-40B4-BE49-F238E27FC236}">
                  <a16:creationId xmlns:a16="http://schemas.microsoft.com/office/drawing/2014/main" id="{5BA4C614-AE2B-CF4B-B285-569660B87CE0}"/>
                </a:ext>
              </a:extLst>
            </p:cNvPr>
            <p:cNvSpPr>
              <a:spLocks noChangeArrowheads="1"/>
            </p:cNvSpPr>
            <p:nvPr/>
          </p:nvSpPr>
          <p:spPr bwMode="auto">
            <a:xfrm>
              <a:off x="5400" y="2387"/>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28" name="Oval 37">
              <a:extLst>
                <a:ext uri="{FF2B5EF4-FFF2-40B4-BE49-F238E27FC236}">
                  <a16:creationId xmlns:a16="http://schemas.microsoft.com/office/drawing/2014/main" id="{ED25FCE8-9FE9-B14C-8890-2F2CC63B7519}"/>
                </a:ext>
              </a:extLst>
            </p:cNvPr>
            <p:cNvSpPr>
              <a:spLocks noChangeArrowheads="1"/>
            </p:cNvSpPr>
            <p:nvPr/>
          </p:nvSpPr>
          <p:spPr bwMode="auto">
            <a:xfrm>
              <a:off x="4911" y="2387"/>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29" name="Line 38">
              <a:extLst>
                <a:ext uri="{FF2B5EF4-FFF2-40B4-BE49-F238E27FC236}">
                  <a16:creationId xmlns:a16="http://schemas.microsoft.com/office/drawing/2014/main" id="{E456ED01-65DD-E849-AF3F-EB31E9DAE251}"/>
                </a:ext>
              </a:extLst>
            </p:cNvPr>
            <p:cNvSpPr>
              <a:spLocks noChangeShapeType="1"/>
            </p:cNvSpPr>
            <p:nvPr/>
          </p:nvSpPr>
          <p:spPr bwMode="auto">
            <a:xfrm flipH="1">
              <a:off x="4728" y="2523"/>
              <a:ext cx="210"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0" name="Line 39">
              <a:extLst>
                <a:ext uri="{FF2B5EF4-FFF2-40B4-BE49-F238E27FC236}">
                  <a16:creationId xmlns:a16="http://schemas.microsoft.com/office/drawing/2014/main" id="{2D180E27-367D-B04C-9262-0486DEA4A297}"/>
                </a:ext>
              </a:extLst>
            </p:cNvPr>
            <p:cNvSpPr>
              <a:spLocks noChangeShapeType="1"/>
            </p:cNvSpPr>
            <p:nvPr/>
          </p:nvSpPr>
          <p:spPr bwMode="auto">
            <a:xfrm>
              <a:off x="4973" y="2523"/>
              <a:ext cx="141"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1" name="Line 40">
              <a:extLst>
                <a:ext uri="{FF2B5EF4-FFF2-40B4-BE49-F238E27FC236}">
                  <a16:creationId xmlns:a16="http://schemas.microsoft.com/office/drawing/2014/main" id="{B6BE6AB0-0746-874C-8CA7-A78EFDDA4FC9}"/>
                </a:ext>
              </a:extLst>
            </p:cNvPr>
            <p:cNvSpPr>
              <a:spLocks noChangeShapeType="1"/>
            </p:cNvSpPr>
            <p:nvPr/>
          </p:nvSpPr>
          <p:spPr bwMode="auto">
            <a:xfrm flipH="1">
              <a:off x="5287" y="2523"/>
              <a:ext cx="140"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2" name="Line 41">
              <a:extLst>
                <a:ext uri="{FF2B5EF4-FFF2-40B4-BE49-F238E27FC236}">
                  <a16:creationId xmlns:a16="http://schemas.microsoft.com/office/drawing/2014/main" id="{5F72EB76-89CA-CE48-BA28-255D572ADAEB}"/>
                </a:ext>
              </a:extLst>
            </p:cNvPr>
            <p:cNvSpPr>
              <a:spLocks noChangeShapeType="1"/>
            </p:cNvSpPr>
            <p:nvPr/>
          </p:nvSpPr>
          <p:spPr bwMode="auto">
            <a:xfrm>
              <a:off x="5467" y="2523"/>
              <a:ext cx="140" cy="69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3" name="Oval 42">
              <a:extLst>
                <a:ext uri="{FF2B5EF4-FFF2-40B4-BE49-F238E27FC236}">
                  <a16:creationId xmlns:a16="http://schemas.microsoft.com/office/drawing/2014/main" id="{FF67DBF1-6589-B54B-B5A7-C755B0A4CF8F}"/>
                </a:ext>
              </a:extLst>
            </p:cNvPr>
            <p:cNvSpPr>
              <a:spLocks noChangeArrowheads="1"/>
            </p:cNvSpPr>
            <p:nvPr/>
          </p:nvSpPr>
          <p:spPr bwMode="auto">
            <a:xfrm>
              <a:off x="5546" y="3214"/>
              <a:ext cx="103"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34" name="Oval 43">
              <a:extLst>
                <a:ext uri="{FF2B5EF4-FFF2-40B4-BE49-F238E27FC236}">
                  <a16:creationId xmlns:a16="http://schemas.microsoft.com/office/drawing/2014/main" id="{EF6912EB-84AD-7D44-AC7E-CA995A0D2E94}"/>
                </a:ext>
              </a:extLst>
            </p:cNvPr>
            <p:cNvSpPr>
              <a:spLocks noChangeArrowheads="1"/>
            </p:cNvSpPr>
            <p:nvPr/>
          </p:nvSpPr>
          <p:spPr bwMode="auto">
            <a:xfrm>
              <a:off x="5239"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35" name="Oval 44">
              <a:extLst>
                <a:ext uri="{FF2B5EF4-FFF2-40B4-BE49-F238E27FC236}">
                  <a16:creationId xmlns:a16="http://schemas.microsoft.com/office/drawing/2014/main" id="{61EB2686-E848-A24B-98B3-DC8F95AEFD80}"/>
                </a:ext>
              </a:extLst>
            </p:cNvPr>
            <p:cNvSpPr>
              <a:spLocks noChangeArrowheads="1"/>
            </p:cNvSpPr>
            <p:nvPr/>
          </p:nvSpPr>
          <p:spPr bwMode="auto">
            <a:xfrm>
              <a:off x="5062" y="3214"/>
              <a:ext cx="104" cy="136"/>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36" name="Freeform 45">
              <a:extLst>
                <a:ext uri="{FF2B5EF4-FFF2-40B4-BE49-F238E27FC236}">
                  <a16:creationId xmlns:a16="http://schemas.microsoft.com/office/drawing/2014/main" id="{CF701089-EC5D-244F-9B7E-BE60CBF0BC63}"/>
                </a:ext>
              </a:extLst>
            </p:cNvPr>
            <p:cNvSpPr>
              <a:spLocks/>
            </p:cNvSpPr>
            <p:nvPr/>
          </p:nvSpPr>
          <p:spPr bwMode="auto">
            <a:xfrm>
              <a:off x="3921" y="1962"/>
              <a:ext cx="220" cy="61"/>
            </a:xfrm>
            <a:custGeom>
              <a:avLst/>
              <a:gdLst>
                <a:gd name="T0" fmla="*/ 220 w 220"/>
                <a:gd name="T1" fmla="*/ 21 h 61"/>
                <a:gd name="T2" fmla="*/ 188 w 220"/>
                <a:gd name="T3" fmla="*/ 40 h 61"/>
                <a:gd name="T4" fmla="*/ 156 w 220"/>
                <a:gd name="T5" fmla="*/ 53 h 61"/>
                <a:gd name="T6" fmla="*/ 125 w 220"/>
                <a:gd name="T7" fmla="*/ 59 h 61"/>
                <a:gd name="T8" fmla="*/ 96 w 220"/>
                <a:gd name="T9" fmla="*/ 61 h 61"/>
                <a:gd name="T10" fmla="*/ 68 w 220"/>
                <a:gd name="T11" fmla="*/ 57 h 61"/>
                <a:gd name="T12" fmla="*/ 44 w 220"/>
                <a:gd name="T13" fmla="*/ 48 h 61"/>
                <a:gd name="T14" fmla="*/ 23 w 220"/>
                <a:gd name="T15" fmla="*/ 30 h 61"/>
                <a:gd name="T16" fmla="*/ 6 w 220"/>
                <a:gd name="T17" fmla="*/ 9 h 61"/>
                <a:gd name="T18" fmla="*/ 3 w 220"/>
                <a:gd name="T19" fmla="*/ 5 h 61"/>
                <a:gd name="T20" fmla="*/ 0 w 220"/>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
                <a:gd name="T34" fmla="*/ 0 h 61"/>
                <a:gd name="T35" fmla="*/ 220 w 220"/>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 h="61">
                  <a:moveTo>
                    <a:pt x="220" y="21"/>
                  </a:moveTo>
                  <a:lnTo>
                    <a:pt x="188" y="40"/>
                  </a:lnTo>
                  <a:lnTo>
                    <a:pt x="156" y="53"/>
                  </a:lnTo>
                  <a:lnTo>
                    <a:pt x="125" y="59"/>
                  </a:lnTo>
                  <a:lnTo>
                    <a:pt x="96" y="61"/>
                  </a:lnTo>
                  <a:lnTo>
                    <a:pt x="68" y="57"/>
                  </a:lnTo>
                  <a:lnTo>
                    <a:pt x="44" y="48"/>
                  </a:lnTo>
                  <a:lnTo>
                    <a:pt x="23" y="30"/>
                  </a:lnTo>
                  <a:lnTo>
                    <a:pt x="6" y="9"/>
                  </a:lnTo>
                  <a:lnTo>
                    <a:pt x="3" y="5"/>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337" name="Freeform 46">
              <a:extLst>
                <a:ext uri="{FF2B5EF4-FFF2-40B4-BE49-F238E27FC236}">
                  <a16:creationId xmlns:a16="http://schemas.microsoft.com/office/drawing/2014/main" id="{D04BD0D4-86D3-4848-B439-A67F4AE1EA3F}"/>
                </a:ext>
              </a:extLst>
            </p:cNvPr>
            <p:cNvSpPr>
              <a:spLocks/>
            </p:cNvSpPr>
            <p:nvPr/>
          </p:nvSpPr>
          <p:spPr bwMode="auto">
            <a:xfrm>
              <a:off x="5137" y="2006"/>
              <a:ext cx="177" cy="36"/>
            </a:xfrm>
            <a:custGeom>
              <a:avLst/>
              <a:gdLst>
                <a:gd name="T0" fmla="*/ 177 w 177"/>
                <a:gd name="T1" fmla="*/ 2 h 36"/>
                <a:gd name="T2" fmla="*/ 159 w 177"/>
                <a:gd name="T3" fmla="*/ 17 h 36"/>
                <a:gd name="T4" fmla="*/ 139 w 177"/>
                <a:gd name="T5" fmla="*/ 27 h 36"/>
                <a:gd name="T6" fmla="*/ 118 w 177"/>
                <a:gd name="T7" fmla="*/ 34 h 36"/>
                <a:gd name="T8" fmla="*/ 96 w 177"/>
                <a:gd name="T9" fmla="*/ 36 h 36"/>
                <a:gd name="T10" fmla="*/ 74 w 177"/>
                <a:gd name="T11" fmla="*/ 34 h 36"/>
                <a:gd name="T12" fmla="*/ 51 w 177"/>
                <a:gd name="T13" fmla="*/ 28 h 36"/>
                <a:gd name="T14" fmla="*/ 29 w 177"/>
                <a:gd name="T15" fmla="*/ 19 h 36"/>
                <a:gd name="T16" fmla="*/ 7 w 177"/>
                <a:gd name="T17" fmla="*/ 5 h 36"/>
                <a:gd name="T18" fmla="*/ 4 w 177"/>
                <a:gd name="T19" fmla="*/ 4 h 36"/>
                <a:gd name="T20" fmla="*/ 0 w 177"/>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
                <a:gd name="T34" fmla="*/ 0 h 36"/>
                <a:gd name="T35" fmla="*/ 177 w 177"/>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 h="36">
                  <a:moveTo>
                    <a:pt x="177" y="2"/>
                  </a:moveTo>
                  <a:lnTo>
                    <a:pt x="159" y="17"/>
                  </a:lnTo>
                  <a:lnTo>
                    <a:pt x="139" y="27"/>
                  </a:lnTo>
                  <a:lnTo>
                    <a:pt x="118" y="34"/>
                  </a:lnTo>
                  <a:lnTo>
                    <a:pt x="96" y="36"/>
                  </a:lnTo>
                  <a:lnTo>
                    <a:pt x="74" y="34"/>
                  </a:lnTo>
                  <a:lnTo>
                    <a:pt x="51" y="28"/>
                  </a:lnTo>
                  <a:lnTo>
                    <a:pt x="29" y="19"/>
                  </a:lnTo>
                  <a:lnTo>
                    <a:pt x="7" y="5"/>
                  </a:lnTo>
                  <a:lnTo>
                    <a:pt x="4" y="4"/>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338" name="Rectangle 47">
              <a:extLst>
                <a:ext uri="{FF2B5EF4-FFF2-40B4-BE49-F238E27FC236}">
                  <a16:creationId xmlns:a16="http://schemas.microsoft.com/office/drawing/2014/main" id="{92FC5618-5FD4-D247-9589-B20B4C771B3D}"/>
                </a:ext>
              </a:extLst>
            </p:cNvPr>
            <p:cNvSpPr>
              <a:spLocks noChangeArrowheads="1"/>
            </p:cNvSpPr>
            <p:nvPr/>
          </p:nvSpPr>
          <p:spPr bwMode="auto">
            <a:xfrm>
              <a:off x="4679" y="1100"/>
              <a:ext cx="21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39" name="Rectangle 48">
              <a:extLst>
                <a:ext uri="{FF2B5EF4-FFF2-40B4-BE49-F238E27FC236}">
                  <a16:creationId xmlns:a16="http://schemas.microsoft.com/office/drawing/2014/main" id="{9C4AB742-75FB-084F-8B0C-26505B623E1D}"/>
                </a:ext>
              </a:extLst>
            </p:cNvPr>
            <p:cNvSpPr>
              <a:spLocks noChangeArrowheads="1"/>
            </p:cNvSpPr>
            <p:nvPr/>
          </p:nvSpPr>
          <p:spPr bwMode="auto">
            <a:xfrm>
              <a:off x="4763" y="116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Q</a:t>
              </a:r>
              <a:endParaRPr kumimoji="1" lang="en-US" altLang="zh-CN" sz="2400" i="1">
                <a:latin typeface="Times New Roman" panose="02020603050405020304" pitchFamily="18" charset="0"/>
              </a:endParaRPr>
            </a:p>
          </p:txBody>
        </p:sp>
        <p:sp>
          <p:nvSpPr>
            <p:cNvPr id="51340" name="Rectangle 49">
              <a:extLst>
                <a:ext uri="{FF2B5EF4-FFF2-40B4-BE49-F238E27FC236}">
                  <a16:creationId xmlns:a16="http://schemas.microsoft.com/office/drawing/2014/main" id="{B9BA17D9-C441-F441-BC6C-BF47D79A12C8}"/>
                </a:ext>
              </a:extLst>
            </p:cNvPr>
            <p:cNvSpPr>
              <a:spLocks noChangeArrowheads="1"/>
            </p:cNvSpPr>
            <p:nvPr/>
          </p:nvSpPr>
          <p:spPr bwMode="auto">
            <a:xfrm>
              <a:off x="4608" y="3306"/>
              <a:ext cx="28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1341" name="Rectangle 50">
              <a:extLst>
                <a:ext uri="{FF2B5EF4-FFF2-40B4-BE49-F238E27FC236}">
                  <a16:creationId xmlns:a16="http://schemas.microsoft.com/office/drawing/2014/main" id="{6B0CB4DE-5A1E-FE40-89C0-843598D903D2}"/>
                </a:ext>
              </a:extLst>
            </p:cNvPr>
            <p:cNvSpPr>
              <a:spLocks noChangeArrowheads="1"/>
            </p:cNvSpPr>
            <p:nvPr/>
          </p:nvSpPr>
          <p:spPr bwMode="auto">
            <a:xfrm>
              <a:off x="4693" y="3373"/>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A</a:t>
              </a:r>
              <a:endParaRPr kumimoji="1" lang="en-US" altLang="zh-CN" sz="2400" i="1">
                <a:latin typeface="Times New Roman" panose="02020603050405020304" pitchFamily="18" charset="0"/>
              </a:endParaRPr>
            </a:p>
          </p:txBody>
        </p:sp>
      </p:grpSp>
      <p:sp>
        <p:nvSpPr>
          <p:cNvPr id="682035" name="Oval 51">
            <a:extLst>
              <a:ext uri="{FF2B5EF4-FFF2-40B4-BE49-F238E27FC236}">
                <a16:creationId xmlns:a16="http://schemas.microsoft.com/office/drawing/2014/main" id="{C9D96FEF-E263-CF4A-9429-8DEB4849579A}"/>
              </a:ext>
            </a:extLst>
          </p:cNvPr>
          <p:cNvSpPr>
            <a:spLocks noChangeArrowheads="1"/>
          </p:cNvSpPr>
          <p:nvPr/>
        </p:nvSpPr>
        <p:spPr bwMode="auto">
          <a:xfrm>
            <a:off x="2693988" y="1981200"/>
            <a:ext cx="222250" cy="228600"/>
          </a:xfrm>
          <a:prstGeom prst="ellipse">
            <a:avLst/>
          </a:prstGeom>
          <a:solidFill>
            <a:schemeClr val="accent2"/>
          </a:solidFill>
          <a:ln w="9525">
            <a:solidFill>
              <a:schemeClr val="accent2"/>
            </a:solidFill>
            <a:round/>
            <a:headEnd/>
            <a:tailEnd/>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36" name="Rectangle 52">
            <a:extLst>
              <a:ext uri="{FF2B5EF4-FFF2-40B4-BE49-F238E27FC236}">
                <a16:creationId xmlns:a16="http://schemas.microsoft.com/office/drawing/2014/main" id="{A88183A7-D759-4E49-A0B0-2A5DB3A93B1D}"/>
              </a:ext>
            </a:extLst>
          </p:cNvPr>
          <p:cNvSpPr>
            <a:spLocks noChangeArrowheads="1"/>
          </p:cNvSpPr>
          <p:nvPr/>
        </p:nvSpPr>
        <p:spPr bwMode="auto">
          <a:xfrm>
            <a:off x="2376488" y="1820863"/>
            <a:ext cx="3254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37" name="Rectangle 53">
            <a:extLst>
              <a:ext uri="{FF2B5EF4-FFF2-40B4-BE49-F238E27FC236}">
                <a16:creationId xmlns:a16="http://schemas.microsoft.com/office/drawing/2014/main" id="{A57D67A6-4B84-6143-BD85-4036A7640C79}"/>
              </a:ext>
            </a:extLst>
          </p:cNvPr>
          <p:cNvSpPr>
            <a:spLocks noChangeArrowheads="1"/>
          </p:cNvSpPr>
          <p:nvPr/>
        </p:nvSpPr>
        <p:spPr bwMode="auto">
          <a:xfrm>
            <a:off x="2505075" y="1927225"/>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038" name="Rectangle 54">
            <a:extLst>
              <a:ext uri="{FF2B5EF4-FFF2-40B4-BE49-F238E27FC236}">
                <a16:creationId xmlns:a16="http://schemas.microsoft.com/office/drawing/2014/main" id="{B62017EF-90CB-4047-AE81-C02AEEDB85D4}"/>
              </a:ext>
            </a:extLst>
          </p:cNvPr>
          <p:cNvSpPr>
            <a:spLocks noChangeArrowheads="1"/>
          </p:cNvSpPr>
          <p:nvPr/>
        </p:nvSpPr>
        <p:spPr bwMode="auto">
          <a:xfrm>
            <a:off x="2978150" y="1847850"/>
            <a:ext cx="1476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A</a:t>
            </a:r>
            <a:endParaRPr kumimoji="1" lang="en-US" altLang="zh-CN" sz="2400" i="1">
              <a:latin typeface="Times New Roman" panose="02020603050405020304" pitchFamily="18" charset="0"/>
            </a:endParaRPr>
          </a:p>
        </p:txBody>
      </p:sp>
      <p:sp>
        <p:nvSpPr>
          <p:cNvPr id="51217" name="Rectangle 55">
            <a:extLst>
              <a:ext uri="{FF2B5EF4-FFF2-40B4-BE49-F238E27FC236}">
                <a16:creationId xmlns:a16="http://schemas.microsoft.com/office/drawing/2014/main" id="{E10640DD-71B1-4F48-8050-0A37330D967E}"/>
              </a:ext>
            </a:extLst>
          </p:cNvPr>
          <p:cNvSpPr>
            <a:spLocks noChangeArrowheads="1"/>
          </p:cNvSpPr>
          <p:nvPr/>
        </p:nvSpPr>
        <p:spPr bwMode="auto">
          <a:xfrm>
            <a:off x="4967288" y="5468938"/>
            <a:ext cx="5413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0" name="Oval 56">
            <a:extLst>
              <a:ext uri="{FF2B5EF4-FFF2-40B4-BE49-F238E27FC236}">
                <a16:creationId xmlns:a16="http://schemas.microsoft.com/office/drawing/2014/main" id="{5C5828C1-CFA6-0545-8A22-4FF58AD62640}"/>
              </a:ext>
            </a:extLst>
          </p:cNvPr>
          <p:cNvSpPr>
            <a:spLocks noChangeArrowheads="1"/>
          </p:cNvSpPr>
          <p:nvPr/>
        </p:nvSpPr>
        <p:spPr bwMode="auto">
          <a:xfrm>
            <a:off x="2700338" y="1989138"/>
            <a:ext cx="21590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kumimoji="1" lang="zh-CN" altLang="zh-CN" sz="2400">
              <a:latin typeface="Times New Roman" panose="02020603050405020304" pitchFamily="18" charset="0"/>
            </a:endParaRPr>
          </a:p>
        </p:txBody>
      </p:sp>
      <p:sp>
        <p:nvSpPr>
          <p:cNvPr id="682041" name="Line 57">
            <a:extLst>
              <a:ext uri="{FF2B5EF4-FFF2-40B4-BE49-F238E27FC236}">
                <a16:creationId xmlns:a16="http://schemas.microsoft.com/office/drawing/2014/main" id="{C93C9FA1-9F8F-0643-B996-9FFBC5970D1E}"/>
              </a:ext>
            </a:extLst>
          </p:cNvPr>
          <p:cNvSpPr>
            <a:spLocks noChangeShapeType="1"/>
          </p:cNvSpPr>
          <p:nvPr/>
        </p:nvSpPr>
        <p:spPr bwMode="auto">
          <a:xfrm flipH="1">
            <a:off x="1403350" y="2112963"/>
            <a:ext cx="1296988" cy="72866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42" name="Oval 58">
            <a:extLst>
              <a:ext uri="{FF2B5EF4-FFF2-40B4-BE49-F238E27FC236}">
                <a16:creationId xmlns:a16="http://schemas.microsoft.com/office/drawing/2014/main" id="{D9BF990F-E9EE-6148-8800-82CF1AE74225}"/>
              </a:ext>
            </a:extLst>
          </p:cNvPr>
          <p:cNvSpPr>
            <a:spLocks noChangeArrowheads="1"/>
          </p:cNvSpPr>
          <p:nvPr/>
        </p:nvSpPr>
        <p:spPr bwMode="auto">
          <a:xfrm>
            <a:off x="1295400" y="28416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3" name="Oval 59">
            <a:extLst>
              <a:ext uri="{FF2B5EF4-FFF2-40B4-BE49-F238E27FC236}">
                <a16:creationId xmlns:a16="http://schemas.microsoft.com/office/drawing/2014/main" id="{B71D36BE-C24D-3D4D-B2AB-C11FAE92B55B}"/>
              </a:ext>
            </a:extLst>
          </p:cNvPr>
          <p:cNvSpPr>
            <a:spLocks noChangeArrowheads="1"/>
          </p:cNvSpPr>
          <p:nvPr/>
        </p:nvSpPr>
        <p:spPr bwMode="auto">
          <a:xfrm>
            <a:off x="3995738" y="2987675"/>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4" name="Oval 60">
            <a:extLst>
              <a:ext uri="{FF2B5EF4-FFF2-40B4-BE49-F238E27FC236}">
                <a16:creationId xmlns:a16="http://schemas.microsoft.com/office/drawing/2014/main" id="{5ADECFA3-0D08-D54B-BE39-B9484484A891}"/>
              </a:ext>
            </a:extLst>
          </p:cNvPr>
          <p:cNvSpPr>
            <a:spLocks noChangeArrowheads="1"/>
          </p:cNvSpPr>
          <p:nvPr/>
        </p:nvSpPr>
        <p:spPr bwMode="auto">
          <a:xfrm>
            <a:off x="539750" y="40100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5" name="Oval 61">
            <a:extLst>
              <a:ext uri="{FF2B5EF4-FFF2-40B4-BE49-F238E27FC236}">
                <a16:creationId xmlns:a16="http://schemas.microsoft.com/office/drawing/2014/main" id="{71570049-660D-064A-A7CA-EBF54E4B78EF}"/>
              </a:ext>
            </a:extLst>
          </p:cNvPr>
          <p:cNvSpPr>
            <a:spLocks noChangeArrowheads="1"/>
          </p:cNvSpPr>
          <p:nvPr/>
        </p:nvSpPr>
        <p:spPr bwMode="auto">
          <a:xfrm>
            <a:off x="1943100" y="40100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6" name="Oval 62">
            <a:extLst>
              <a:ext uri="{FF2B5EF4-FFF2-40B4-BE49-F238E27FC236}">
                <a16:creationId xmlns:a16="http://schemas.microsoft.com/office/drawing/2014/main" id="{50E033F2-383A-064D-B840-B5E99082719E}"/>
              </a:ext>
            </a:extLst>
          </p:cNvPr>
          <p:cNvSpPr>
            <a:spLocks noChangeArrowheads="1"/>
          </p:cNvSpPr>
          <p:nvPr/>
        </p:nvSpPr>
        <p:spPr bwMode="auto">
          <a:xfrm>
            <a:off x="1079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7" name="Oval 63">
            <a:extLst>
              <a:ext uri="{FF2B5EF4-FFF2-40B4-BE49-F238E27FC236}">
                <a16:creationId xmlns:a16="http://schemas.microsoft.com/office/drawing/2014/main" id="{7C1691D1-F1C3-E641-979B-548EBE0BC8E9}"/>
              </a:ext>
            </a:extLst>
          </p:cNvPr>
          <p:cNvSpPr>
            <a:spLocks noChangeArrowheads="1"/>
          </p:cNvSpPr>
          <p:nvPr/>
        </p:nvSpPr>
        <p:spPr bwMode="auto">
          <a:xfrm>
            <a:off x="7572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8" name="Oval 64">
            <a:extLst>
              <a:ext uri="{FF2B5EF4-FFF2-40B4-BE49-F238E27FC236}">
                <a16:creationId xmlns:a16="http://schemas.microsoft.com/office/drawing/2014/main" id="{B964502F-87C9-A44C-A659-01FD4B5703BE}"/>
              </a:ext>
            </a:extLst>
          </p:cNvPr>
          <p:cNvSpPr>
            <a:spLocks noChangeArrowheads="1"/>
          </p:cNvSpPr>
          <p:nvPr/>
        </p:nvSpPr>
        <p:spPr bwMode="auto">
          <a:xfrm>
            <a:off x="14033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49" name="Oval 65">
            <a:extLst>
              <a:ext uri="{FF2B5EF4-FFF2-40B4-BE49-F238E27FC236}">
                <a16:creationId xmlns:a16="http://schemas.microsoft.com/office/drawing/2014/main" id="{D40E89E6-77AE-AA45-B0ED-CA91DD3D8B18}"/>
              </a:ext>
            </a:extLst>
          </p:cNvPr>
          <p:cNvSpPr>
            <a:spLocks noChangeArrowheads="1"/>
          </p:cNvSpPr>
          <p:nvPr/>
        </p:nvSpPr>
        <p:spPr bwMode="auto">
          <a:xfrm>
            <a:off x="194310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0" name="Oval 66">
            <a:extLst>
              <a:ext uri="{FF2B5EF4-FFF2-40B4-BE49-F238E27FC236}">
                <a16:creationId xmlns:a16="http://schemas.microsoft.com/office/drawing/2014/main" id="{4865F585-9CA0-9C48-9B13-99E83F2C567D}"/>
              </a:ext>
            </a:extLst>
          </p:cNvPr>
          <p:cNvSpPr>
            <a:spLocks noChangeArrowheads="1"/>
          </p:cNvSpPr>
          <p:nvPr/>
        </p:nvSpPr>
        <p:spPr bwMode="auto">
          <a:xfrm>
            <a:off x="24844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1" name="Oval 67">
            <a:extLst>
              <a:ext uri="{FF2B5EF4-FFF2-40B4-BE49-F238E27FC236}">
                <a16:creationId xmlns:a16="http://schemas.microsoft.com/office/drawing/2014/main" id="{6D8EB433-5DFE-9D47-8489-E64C8CF3F6F8}"/>
              </a:ext>
            </a:extLst>
          </p:cNvPr>
          <p:cNvSpPr>
            <a:spLocks noChangeArrowheads="1"/>
          </p:cNvSpPr>
          <p:nvPr/>
        </p:nvSpPr>
        <p:spPr bwMode="auto">
          <a:xfrm>
            <a:off x="3238500" y="4010025"/>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2" name="Oval 68">
            <a:extLst>
              <a:ext uri="{FF2B5EF4-FFF2-40B4-BE49-F238E27FC236}">
                <a16:creationId xmlns:a16="http://schemas.microsoft.com/office/drawing/2014/main" id="{7BEB4283-4CE3-BE4C-9E9B-8A9C2DDEE221}"/>
              </a:ext>
            </a:extLst>
          </p:cNvPr>
          <p:cNvSpPr>
            <a:spLocks noChangeArrowheads="1"/>
          </p:cNvSpPr>
          <p:nvPr/>
        </p:nvSpPr>
        <p:spPr bwMode="auto">
          <a:xfrm>
            <a:off x="3995738" y="4052888"/>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3" name="Oval 69">
            <a:extLst>
              <a:ext uri="{FF2B5EF4-FFF2-40B4-BE49-F238E27FC236}">
                <a16:creationId xmlns:a16="http://schemas.microsoft.com/office/drawing/2014/main" id="{D2335F34-BE0B-1E4D-AA4B-4DF519B08636}"/>
              </a:ext>
            </a:extLst>
          </p:cNvPr>
          <p:cNvSpPr>
            <a:spLocks noChangeArrowheads="1"/>
          </p:cNvSpPr>
          <p:nvPr/>
        </p:nvSpPr>
        <p:spPr bwMode="auto">
          <a:xfrm>
            <a:off x="4859338" y="4010025"/>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4" name="Oval 70">
            <a:extLst>
              <a:ext uri="{FF2B5EF4-FFF2-40B4-BE49-F238E27FC236}">
                <a16:creationId xmlns:a16="http://schemas.microsoft.com/office/drawing/2014/main" id="{FFC33A8D-238D-2148-A010-2C04C6477121}"/>
              </a:ext>
            </a:extLst>
          </p:cNvPr>
          <p:cNvSpPr>
            <a:spLocks noChangeArrowheads="1"/>
          </p:cNvSpPr>
          <p:nvPr/>
        </p:nvSpPr>
        <p:spPr bwMode="auto">
          <a:xfrm>
            <a:off x="29146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5" name="Oval 71">
            <a:extLst>
              <a:ext uri="{FF2B5EF4-FFF2-40B4-BE49-F238E27FC236}">
                <a16:creationId xmlns:a16="http://schemas.microsoft.com/office/drawing/2014/main" id="{2A71A6A5-CBF9-D040-91FD-1180FA769397}"/>
              </a:ext>
            </a:extLst>
          </p:cNvPr>
          <p:cNvSpPr>
            <a:spLocks noChangeArrowheads="1"/>
          </p:cNvSpPr>
          <p:nvPr/>
        </p:nvSpPr>
        <p:spPr bwMode="auto">
          <a:xfrm>
            <a:off x="3346450" y="5322888"/>
            <a:ext cx="160338"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6" name="Oval 72">
            <a:extLst>
              <a:ext uri="{FF2B5EF4-FFF2-40B4-BE49-F238E27FC236}">
                <a16:creationId xmlns:a16="http://schemas.microsoft.com/office/drawing/2014/main" id="{0570D046-FBDC-E14C-8995-56B6FC32D965}"/>
              </a:ext>
            </a:extLst>
          </p:cNvPr>
          <p:cNvSpPr>
            <a:spLocks noChangeArrowheads="1"/>
          </p:cNvSpPr>
          <p:nvPr/>
        </p:nvSpPr>
        <p:spPr bwMode="auto">
          <a:xfrm>
            <a:off x="367188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7" name="Oval 73">
            <a:extLst>
              <a:ext uri="{FF2B5EF4-FFF2-40B4-BE49-F238E27FC236}">
                <a16:creationId xmlns:a16="http://schemas.microsoft.com/office/drawing/2014/main" id="{0DDE3C2A-80CB-414E-AFED-4B064C39D9D4}"/>
              </a:ext>
            </a:extLst>
          </p:cNvPr>
          <p:cNvSpPr>
            <a:spLocks noChangeArrowheads="1"/>
          </p:cNvSpPr>
          <p:nvPr/>
        </p:nvSpPr>
        <p:spPr bwMode="auto">
          <a:xfrm>
            <a:off x="3995738" y="5322888"/>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8" name="Oval 74">
            <a:extLst>
              <a:ext uri="{FF2B5EF4-FFF2-40B4-BE49-F238E27FC236}">
                <a16:creationId xmlns:a16="http://schemas.microsoft.com/office/drawing/2014/main" id="{D998001D-3E2B-AB40-B37D-A9C738869D0D}"/>
              </a:ext>
            </a:extLst>
          </p:cNvPr>
          <p:cNvSpPr>
            <a:spLocks noChangeArrowheads="1"/>
          </p:cNvSpPr>
          <p:nvPr/>
        </p:nvSpPr>
        <p:spPr bwMode="auto">
          <a:xfrm>
            <a:off x="4319588" y="5322888"/>
            <a:ext cx="160337"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59" name="Oval 75">
            <a:extLst>
              <a:ext uri="{FF2B5EF4-FFF2-40B4-BE49-F238E27FC236}">
                <a16:creationId xmlns:a16="http://schemas.microsoft.com/office/drawing/2014/main" id="{9177D714-FEB7-6540-8933-55B839A9110A}"/>
              </a:ext>
            </a:extLst>
          </p:cNvPr>
          <p:cNvSpPr>
            <a:spLocks noChangeArrowheads="1"/>
          </p:cNvSpPr>
          <p:nvPr/>
        </p:nvSpPr>
        <p:spPr bwMode="auto">
          <a:xfrm>
            <a:off x="46434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60" name="Oval 76">
            <a:extLst>
              <a:ext uri="{FF2B5EF4-FFF2-40B4-BE49-F238E27FC236}">
                <a16:creationId xmlns:a16="http://schemas.microsoft.com/office/drawing/2014/main" id="{73E7FFE1-77DA-C847-841A-835AF920724B}"/>
              </a:ext>
            </a:extLst>
          </p:cNvPr>
          <p:cNvSpPr>
            <a:spLocks noChangeArrowheads="1"/>
          </p:cNvSpPr>
          <p:nvPr/>
        </p:nvSpPr>
        <p:spPr bwMode="auto">
          <a:xfrm>
            <a:off x="5075238" y="5322888"/>
            <a:ext cx="158750" cy="215900"/>
          </a:xfrm>
          <a:prstGeom prst="ellipse">
            <a:avLst/>
          </a:pr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61" name="Line 77">
            <a:extLst>
              <a:ext uri="{FF2B5EF4-FFF2-40B4-BE49-F238E27FC236}">
                <a16:creationId xmlns:a16="http://schemas.microsoft.com/office/drawing/2014/main" id="{5449CD34-707D-364E-8C67-215D06D11528}"/>
              </a:ext>
            </a:extLst>
          </p:cNvPr>
          <p:cNvSpPr>
            <a:spLocks noChangeShapeType="1"/>
          </p:cNvSpPr>
          <p:nvPr/>
        </p:nvSpPr>
        <p:spPr bwMode="auto">
          <a:xfrm flipH="1">
            <a:off x="647700" y="2987675"/>
            <a:ext cx="647700" cy="10493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2" name="Line 78">
            <a:extLst>
              <a:ext uri="{FF2B5EF4-FFF2-40B4-BE49-F238E27FC236}">
                <a16:creationId xmlns:a16="http://schemas.microsoft.com/office/drawing/2014/main" id="{58AA0E0D-B9E0-EE4D-BA9A-7A7880299DAE}"/>
              </a:ext>
            </a:extLst>
          </p:cNvPr>
          <p:cNvSpPr>
            <a:spLocks noChangeShapeType="1"/>
          </p:cNvSpPr>
          <p:nvPr/>
        </p:nvSpPr>
        <p:spPr bwMode="auto">
          <a:xfrm>
            <a:off x="1444625" y="3006725"/>
            <a:ext cx="606425" cy="10207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3" name="Line 79">
            <a:extLst>
              <a:ext uri="{FF2B5EF4-FFF2-40B4-BE49-F238E27FC236}">
                <a16:creationId xmlns:a16="http://schemas.microsoft.com/office/drawing/2014/main" id="{921FEC07-F5ED-9A43-9223-265B626BA7B0}"/>
              </a:ext>
            </a:extLst>
          </p:cNvPr>
          <p:cNvSpPr>
            <a:spLocks noChangeShapeType="1"/>
          </p:cNvSpPr>
          <p:nvPr/>
        </p:nvSpPr>
        <p:spPr bwMode="auto">
          <a:xfrm flipH="1">
            <a:off x="215900" y="4203700"/>
            <a:ext cx="339725" cy="11318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4" name="Line 80">
            <a:extLst>
              <a:ext uri="{FF2B5EF4-FFF2-40B4-BE49-F238E27FC236}">
                <a16:creationId xmlns:a16="http://schemas.microsoft.com/office/drawing/2014/main" id="{8D21C41C-C57E-0C4D-87F5-91BEB60CAEE4}"/>
              </a:ext>
            </a:extLst>
          </p:cNvPr>
          <p:cNvSpPr>
            <a:spLocks noChangeShapeType="1"/>
          </p:cNvSpPr>
          <p:nvPr/>
        </p:nvSpPr>
        <p:spPr bwMode="auto">
          <a:xfrm>
            <a:off x="647700" y="4203700"/>
            <a:ext cx="217488" cy="11318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5" name="Line 81">
            <a:extLst>
              <a:ext uri="{FF2B5EF4-FFF2-40B4-BE49-F238E27FC236}">
                <a16:creationId xmlns:a16="http://schemas.microsoft.com/office/drawing/2014/main" id="{4A3E4A2E-0FFA-7444-8485-5216286237C0}"/>
              </a:ext>
            </a:extLst>
          </p:cNvPr>
          <p:cNvSpPr>
            <a:spLocks noChangeShapeType="1"/>
          </p:cNvSpPr>
          <p:nvPr/>
        </p:nvSpPr>
        <p:spPr bwMode="auto">
          <a:xfrm flipH="1">
            <a:off x="1511300" y="4156075"/>
            <a:ext cx="431800" cy="116681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6" name="Line 82">
            <a:extLst>
              <a:ext uri="{FF2B5EF4-FFF2-40B4-BE49-F238E27FC236}">
                <a16:creationId xmlns:a16="http://schemas.microsoft.com/office/drawing/2014/main" id="{2FA38541-7833-2841-9ECA-954167D905F4}"/>
              </a:ext>
            </a:extLst>
          </p:cNvPr>
          <p:cNvSpPr>
            <a:spLocks noChangeShapeType="1"/>
          </p:cNvSpPr>
          <p:nvPr/>
        </p:nvSpPr>
        <p:spPr bwMode="auto">
          <a:xfrm>
            <a:off x="2025650" y="4232275"/>
            <a:ext cx="1588" cy="10874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7" name="Line 83">
            <a:extLst>
              <a:ext uri="{FF2B5EF4-FFF2-40B4-BE49-F238E27FC236}">
                <a16:creationId xmlns:a16="http://schemas.microsoft.com/office/drawing/2014/main" id="{023A48B6-0596-4048-9DA6-13CDFE1C9121}"/>
              </a:ext>
            </a:extLst>
          </p:cNvPr>
          <p:cNvSpPr>
            <a:spLocks noChangeShapeType="1"/>
          </p:cNvSpPr>
          <p:nvPr/>
        </p:nvSpPr>
        <p:spPr bwMode="auto">
          <a:xfrm>
            <a:off x="2076450" y="4192588"/>
            <a:ext cx="515938" cy="11430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8" name="Line 84">
            <a:extLst>
              <a:ext uri="{FF2B5EF4-FFF2-40B4-BE49-F238E27FC236}">
                <a16:creationId xmlns:a16="http://schemas.microsoft.com/office/drawing/2014/main" id="{395B95CF-E632-7647-A3FE-DF140243BA93}"/>
              </a:ext>
            </a:extLst>
          </p:cNvPr>
          <p:cNvSpPr>
            <a:spLocks noChangeShapeType="1"/>
          </p:cNvSpPr>
          <p:nvPr/>
        </p:nvSpPr>
        <p:spPr bwMode="auto">
          <a:xfrm flipH="1">
            <a:off x="3346450" y="3133725"/>
            <a:ext cx="649288" cy="8969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69" name="Line 85">
            <a:extLst>
              <a:ext uri="{FF2B5EF4-FFF2-40B4-BE49-F238E27FC236}">
                <a16:creationId xmlns:a16="http://schemas.microsoft.com/office/drawing/2014/main" id="{0F1BC658-9D2D-1848-A313-042998E6F4F7}"/>
              </a:ext>
            </a:extLst>
          </p:cNvPr>
          <p:cNvSpPr>
            <a:spLocks noChangeShapeType="1"/>
          </p:cNvSpPr>
          <p:nvPr/>
        </p:nvSpPr>
        <p:spPr bwMode="auto">
          <a:xfrm>
            <a:off x="4079875" y="3198813"/>
            <a:ext cx="1588" cy="8413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0" name="Line 86">
            <a:extLst>
              <a:ext uri="{FF2B5EF4-FFF2-40B4-BE49-F238E27FC236}">
                <a16:creationId xmlns:a16="http://schemas.microsoft.com/office/drawing/2014/main" id="{7444CCB6-D5BC-614C-818B-235F5E8BD95D}"/>
              </a:ext>
            </a:extLst>
          </p:cNvPr>
          <p:cNvSpPr>
            <a:spLocks noChangeShapeType="1"/>
          </p:cNvSpPr>
          <p:nvPr/>
        </p:nvSpPr>
        <p:spPr bwMode="auto">
          <a:xfrm>
            <a:off x="4137025" y="3159125"/>
            <a:ext cx="830263" cy="87471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1" name="Line 87">
            <a:extLst>
              <a:ext uri="{FF2B5EF4-FFF2-40B4-BE49-F238E27FC236}">
                <a16:creationId xmlns:a16="http://schemas.microsoft.com/office/drawing/2014/main" id="{DBA80724-1C9F-304D-B10A-534A83D36F37}"/>
              </a:ext>
            </a:extLst>
          </p:cNvPr>
          <p:cNvSpPr>
            <a:spLocks noChangeShapeType="1"/>
          </p:cNvSpPr>
          <p:nvPr/>
        </p:nvSpPr>
        <p:spPr bwMode="auto">
          <a:xfrm flipH="1">
            <a:off x="3022600" y="4192588"/>
            <a:ext cx="234950" cy="11430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2" name="Line 88">
            <a:extLst>
              <a:ext uri="{FF2B5EF4-FFF2-40B4-BE49-F238E27FC236}">
                <a16:creationId xmlns:a16="http://schemas.microsoft.com/office/drawing/2014/main" id="{ED515967-47AA-8A4A-9CA5-221F3DE1D20D}"/>
              </a:ext>
            </a:extLst>
          </p:cNvPr>
          <p:cNvSpPr>
            <a:spLocks noChangeShapeType="1"/>
          </p:cNvSpPr>
          <p:nvPr/>
        </p:nvSpPr>
        <p:spPr bwMode="auto">
          <a:xfrm>
            <a:off x="3322638" y="4225925"/>
            <a:ext cx="131762" cy="11096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3" name="Line 89">
            <a:extLst>
              <a:ext uri="{FF2B5EF4-FFF2-40B4-BE49-F238E27FC236}">
                <a16:creationId xmlns:a16="http://schemas.microsoft.com/office/drawing/2014/main" id="{E0CA1936-FB4D-4449-9B14-2AC5F4437A50}"/>
              </a:ext>
            </a:extLst>
          </p:cNvPr>
          <p:cNvSpPr>
            <a:spLocks noChangeShapeType="1"/>
          </p:cNvSpPr>
          <p:nvPr/>
        </p:nvSpPr>
        <p:spPr bwMode="auto">
          <a:xfrm flipH="1">
            <a:off x="3779838" y="4225925"/>
            <a:ext cx="227012" cy="110966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4" name="Line 90">
            <a:extLst>
              <a:ext uri="{FF2B5EF4-FFF2-40B4-BE49-F238E27FC236}">
                <a16:creationId xmlns:a16="http://schemas.microsoft.com/office/drawing/2014/main" id="{F7ACD233-EA10-A44F-8AE8-96F97FD6652E}"/>
              </a:ext>
            </a:extLst>
          </p:cNvPr>
          <p:cNvSpPr>
            <a:spLocks noChangeShapeType="1"/>
          </p:cNvSpPr>
          <p:nvPr/>
        </p:nvSpPr>
        <p:spPr bwMode="auto">
          <a:xfrm>
            <a:off x="4087813" y="4273550"/>
            <a:ext cx="1587" cy="10763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5" name="Line 91">
            <a:extLst>
              <a:ext uri="{FF2B5EF4-FFF2-40B4-BE49-F238E27FC236}">
                <a16:creationId xmlns:a16="http://schemas.microsoft.com/office/drawing/2014/main" id="{A08ED776-3BF3-5F47-A29D-C67D5941F476}"/>
              </a:ext>
            </a:extLst>
          </p:cNvPr>
          <p:cNvSpPr>
            <a:spLocks noChangeShapeType="1"/>
          </p:cNvSpPr>
          <p:nvPr/>
        </p:nvSpPr>
        <p:spPr bwMode="auto">
          <a:xfrm>
            <a:off x="4152900" y="4232275"/>
            <a:ext cx="274638" cy="110331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6" name="Line 92">
            <a:extLst>
              <a:ext uri="{FF2B5EF4-FFF2-40B4-BE49-F238E27FC236}">
                <a16:creationId xmlns:a16="http://schemas.microsoft.com/office/drawing/2014/main" id="{1B37E279-2E13-7843-83A8-FFDAE0BF439F}"/>
              </a:ext>
            </a:extLst>
          </p:cNvPr>
          <p:cNvSpPr>
            <a:spLocks noChangeShapeType="1"/>
          </p:cNvSpPr>
          <p:nvPr/>
        </p:nvSpPr>
        <p:spPr bwMode="auto">
          <a:xfrm flipH="1">
            <a:off x="4724400" y="4203700"/>
            <a:ext cx="215900" cy="11255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7" name="Line 93">
            <a:extLst>
              <a:ext uri="{FF2B5EF4-FFF2-40B4-BE49-F238E27FC236}">
                <a16:creationId xmlns:a16="http://schemas.microsoft.com/office/drawing/2014/main" id="{AB2A56C9-3421-2646-85E1-FEAA39341001}"/>
              </a:ext>
            </a:extLst>
          </p:cNvPr>
          <p:cNvSpPr>
            <a:spLocks noChangeShapeType="1"/>
          </p:cNvSpPr>
          <p:nvPr/>
        </p:nvSpPr>
        <p:spPr bwMode="auto">
          <a:xfrm>
            <a:off x="4967288" y="4219575"/>
            <a:ext cx="215900" cy="11303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078" name="Freeform 94">
            <a:extLst>
              <a:ext uri="{FF2B5EF4-FFF2-40B4-BE49-F238E27FC236}">
                <a16:creationId xmlns:a16="http://schemas.microsoft.com/office/drawing/2014/main" id="{71CA3886-AD50-674C-B6DE-66C5226808FF}"/>
              </a:ext>
            </a:extLst>
          </p:cNvPr>
          <p:cNvSpPr>
            <a:spLocks/>
          </p:cNvSpPr>
          <p:nvPr/>
        </p:nvSpPr>
        <p:spPr bwMode="auto">
          <a:xfrm>
            <a:off x="1214438" y="3109913"/>
            <a:ext cx="327025" cy="122237"/>
          </a:xfrm>
          <a:custGeom>
            <a:avLst/>
            <a:gdLst>
              <a:gd name="T0" fmla="*/ 2147483646 w 212"/>
              <a:gd name="T1" fmla="*/ 2147483646 h 77"/>
              <a:gd name="T2" fmla="*/ 2147483646 w 212"/>
              <a:gd name="T3" fmla="*/ 2147483646 h 77"/>
              <a:gd name="T4" fmla="*/ 2147483646 w 212"/>
              <a:gd name="T5" fmla="*/ 2147483646 h 77"/>
              <a:gd name="T6" fmla="*/ 2147483646 w 212"/>
              <a:gd name="T7" fmla="*/ 2147483646 h 77"/>
              <a:gd name="T8" fmla="*/ 2147483646 w 212"/>
              <a:gd name="T9" fmla="*/ 2147483646 h 77"/>
              <a:gd name="T10" fmla="*/ 2147483646 w 212"/>
              <a:gd name="T11" fmla="*/ 2147483646 h 77"/>
              <a:gd name="T12" fmla="*/ 2147483646 w 212"/>
              <a:gd name="T13" fmla="*/ 2147483646 h 77"/>
              <a:gd name="T14" fmla="*/ 2147483646 w 212"/>
              <a:gd name="T15" fmla="*/ 2147483646 h 77"/>
              <a:gd name="T16" fmla="*/ 2147483646 w 212"/>
              <a:gd name="T17" fmla="*/ 2147483646 h 77"/>
              <a:gd name="T18" fmla="*/ 2147483646 w 212"/>
              <a:gd name="T19" fmla="*/ 2147483646 h 77"/>
              <a:gd name="T20" fmla="*/ 0 w 21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2"/>
              <a:gd name="T34" fmla="*/ 0 h 77"/>
              <a:gd name="T35" fmla="*/ 212 w 21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2" h="77">
                <a:moveTo>
                  <a:pt x="212" y="52"/>
                </a:moveTo>
                <a:lnTo>
                  <a:pt x="180" y="65"/>
                </a:lnTo>
                <a:lnTo>
                  <a:pt x="148" y="73"/>
                </a:lnTo>
                <a:lnTo>
                  <a:pt x="119" y="77"/>
                </a:lnTo>
                <a:lnTo>
                  <a:pt x="89" y="73"/>
                </a:lnTo>
                <a:lnTo>
                  <a:pt x="65" y="65"/>
                </a:lnTo>
                <a:lnTo>
                  <a:pt x="41" y="52"/>
                </a:lnTo>
                <a:lnTo>
                  <a:pt x="22" y="33"/>
                </a:lnTo>
                <a:lnTo>
                  <a:pt x="6" y="10"/>
                </a:lnTo>
                <a:lnTo>
                  <a:pt x="3" y="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2079" name="Freeform 95">
            <a:extLst>
              <a:ext uri="{FF2B5EF4-FFF2-40B4-BE49-F238E27FC236}">
                <a16:creationId xmlns:a16="http://schemas.microsoft.com/office/drawing/2014/main" id="{E443EE87-6666-5C48-940C-DCA98F8C1A8D}"/>
              </a:ext>
            </a:extLst>
          </p:cNvPr>
          <p:cNvSpPr>
            <a:spLocks/>
          </p:cNvSpPr>
          <p:nvPr/>
        </p:nvSpPr>
        <p:spPr bwMode="auto">
          <a:xfrm>
            <a:off x="3894138" y="3289300"/>
            <a:ext cx="384175" cy="100013"/>
          </a:xfrm>
          <a:custGeom>
            <a:avLst/>
            <a:gdLst>
              <a:gd name="T0" fmla="*/ 2147483646 w 250"/>
              <a:gd name="T1" fmla="*/ 2147483646 h 63"/>
              <a:gd name="T2" fmla="*/ 2147483646 w 250"/>
              <a:gd name="T3" fmla="*/ 2147483646 h 63"/>
              <a:gd name="T4" fmla="*/ 2147483646 w 250"/>
              <a:gd name="T5" fmla="*/ 2147483646 h 63"/>
              <a:gd name="T6" fmla="*/ 2147483646 w 250"/>
              <a:gd name="T7" fmla="*/ 2147483646 h 63"/>
              <a:gd name="T8" fmla="*/ 2147483646 w 250"/>
              <a:gd name="T9" fmla="*/ 2147483646 h 63"/>
              <a:gd name="T10" fmla="*/ 2147483646 w 250"/>
              <a:gd name="T11" fmla="*/ 2147483646 h 63"/>
              <a:gd name="T12" fmla="*/ 2147483646 w 250"/>
              <a:gd name="T13" fmla="*/ 2147483646 h 63"/>
              <a:gd name="T14" fmla="*/ 2147483646 w 250"/>
              <a:gd name="T15" fmla="*/ 2147483646 h 63"/>
              <a:gd name="T16" fmla="*/ 2147483646 w 250"/>
              <a:gd name="T17" fmla="*/ 2147483646 h 63"/>
              <a:gd name="T18" fmla="*/ 2147483646 w 250"/>
              <a:gd name="T19" fmla="*/ 2147483646 h 63"/>
              <a:gd name="T20" fmla="*/ 0 w 250"/>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0"/>
              <a:gd name="T34" fmla="*/ 0 h 63"/>
              <a:gd name="T35" fmla="*/ 250 w 250"/>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0" h="63">
                <a:moveTo>
                  <a:pt x="250" y="17"/>
                </a:moveTo>
                <a:lnTo>
                  <a:pt x="209" y="38"/>
                </a:lnTo>
                <a:lnTo>
                  <a:pt x="170" y="54"/>
                </a:lnTo>
                <a:lnTo>
                  <a:pt x="133" y="61"/>
                </a:lnTo>
                <a:lnTo>
                  <a:pt x="99" y="63"/>
                </a:lnTo>
                <a:lnTo>
                  <a:pt x="70" y="59"/>
                </a:lnTo>
                <a:lnTo>
                  <a:pt x="44" y="50"/>
                </a:lnTo>
                <a:lnTo>
                  <a:pt x="22" y="33"/>
                </a:lnTo>
                <a:lnTo>
                  <a:pt x="5" y="10"/>
                </a:lnTo>
                <a:lnTo>
                  <a:pt x="3" y="6"/>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2080" name="Rectangle 96">
            <a:extLst>
              <a:ext uri="{FF2B5EF4-FFF2-40B4-BE49-F238E27FC236}">
                <a16:creationId xmlns:a16="http://schemas.microsoft.com/office/drawing/2014/main" id="{EAAD4228-08C8-514E-AC2B-DF87311E4088}"/>
              </a:ext>
            </a:extLst>
          </p:cNvPr>
          <p:cNvSpPr>
            <a:spLocks noChangeArrowheads="1"/>
          </p:cNvSpPr>
          <p:nvPr/>
        </p:nvSpPr>
        <p:spPr bwMode="auto">
          <a:xfrm>
            <a:off x="131763" y="6053138"/>
            <a:ext cx="36496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1" name="Rectangle 97">
            <a:extLst>
              <a:ext uri="{FF2B5EF4-FFF2-40B4-BE49-F238E27FC236}">
                <a16:creationId xmlns:a16="http://schemas.microsoft.com/office/drawing/2014/main" id="{EBBD2507-E9C6-E643-915B-7E13743F7623}"/>
              </a:ext>
            </a:extLst>
          </p:cNvPr>
          <p:cNvSpPr>
            <a:spLocks noChangeArrowheads="1"/>
          </p:cNvSpPr>
          <p:nvPr/>
        </p:nvSpPr>
        <p:spPr bwMode="auto">
          <a:xfrm>
            <a:off x="2049463" y="616585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宋体" panose="02010600030101010101" pitchFamily="2" charset="-122"/>
              </a:rPr>
              <a:t>　</a:t>
            </a:r>
            <a:endParaRPr kumimoji="1" lang="zh-CN" altLang="en-US" sz="1800">
              <a:latin typeface="Times New Roman" panose="02020603050405020304" pitchFamily="18" charset="0"/>
            </a:endParaRPr>
          </a:p>
        </p:txBody>
      </p:sp>
      <p:sp>
        <p:nvSpPr>
          <p:cNvPr id="682082" name="Rectangle 98">
            <a:extLst>
              <a:ext uri="{FF2B5EF4-FFF2-40B4-BE49-F238E27FC236}">
                <a16:creationId xmlns:a16="http://schemas.microsoft.com/office/drawing/2014/main" id="{E5B249CA-71E7-D548-9A15-4E87D305CD40}"/>
              </a:ext>
            </a:extLst>
          </p:cNvPr>
          <p:cNvSpPr>
            <a:spLocks noChangeArrowheads="1"/>
          </p:cNvSpPr>
          <p:nvPr/>
        </p:nvSpPr>
        <p:spPr bwMode="auto">
          <a:xfrm>
            <a:off x="1187450" y="6170613"/>
            <a:ext cx="2473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1800">
                <a:solidFill>
                  <a:srgbClr val="000000"/>
                </a:solidFill>
                <a:latin typeface="宋体" panose="02010600030101010101" pitchFamily="2" charset="-122"/>
              </a:rPr>
              <a:t>博弈搜索树</a:t>
            </a:r>
            <a:endParaRPr kumimoji="1" lang="zh-CN" altLang="en-US" sz="1800">
              <a:latin typeface="宋体" panose="02010600030101010101" pitchFamily="2" charset="-122"/>
            </a:endParaRPr>
          </a:p>
        </p:txBody>
      </p:sp>
      <p:sp>
        <p:nvSpPr>
          <p:cNvPr id="682083" name="Rectangle 99">
            <a:extLst>
              <a:ext uri="{FF2B5EF4-FFF2-40B4-BE49-F238E27FC236}">
                <a16:creationId xmlns:a16="http://schemas.microsoft.com/office/drawing/2014/main" id="{D71D7651-5CCC-CD45-A352-4E3D31609C84}"/>
              </a:ext>
            </a:extLst>
          </p:cNvPr>
          <p:cNvSpPr>
            <a:spLocks noChangeArrowheads="1"/>
          </p:cNvSpPr>
          <p:nvPr/>
        </p:nvSpPr>
        <p:spPr bwMode="auto">
          <a:xfrm>
            <a:off x="973138" y="2697163"/>
            <a:ext cx="4318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4" name="Rectangle 100">
            <a:extLst>
              <a:ext uri="{FF2B5EF4-FFF2-40B4-BE49-F238E27FC236}">
                <a16:creationId xmlns:a16="http://schemas.microsoft.com/office/drawing/2014/main" id="{81EE5006-F08D-0A43-9A27-5F12BC14E4AE}"/>
              </a:ext>
            </a:extLst>
          </p:cNvPr>
          <p:cNvSpPr>
            <a:spLocks noChangeArrowheads="1"/>
          </p:cNvSpPr>
          <p:nvPr/>
        </p:nvSpPr>
        <p:spPr bwMode="auto">
          <a:xfrm>
            <a:off x="1101725" y="2803525"/>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682085" name="Rectangle 101">
            <a:extLst>
              <a:ext uri="{FF2B5EF4-FFF2-40B4-BE49-F238E27FC236}">
                <a16:creationId xmlns:a16="http://schemas.microsoft.com/office/drawing/2014/main" id="{B5B23A25-B011-F74F-9953-9D2530B0EBA7}"/>
              </a:ext>
            </a:extLst>
          </p:cNvPr>
          <p:cNvSpPr>
            <a:spLocks noChangeArrowheads="1"/>
          </p:cNvSpPr>
          <p:nvPr/>
        </p:nvSpPr>
        <p:spPr bwMode="auto">
          <a:xfrm>
            <a:off x="1403350" y="2697163"/>
            <a:ext cx="65087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6" name="Rectangle 102">
            <a:extLst>
              <a:ext uri="{FF2B5EF4-FFF2-40B4-BE49-F238E27FC236}">
                <a16:creationId xmlns:a16="http://schemas.microsoft.com/office/drawing/2014/main" id="{30F177D4-C785-0643-869D-D3E86F3FCB4A}"/>
              </a:ext>
            </a:extLst>
          </p:cNvPr>
          <p:cNvSpPr>
            <a:spLocks noChangeArrowheads="1"/>
          </p:cNvSpPr>
          <p:nvPr/>
        </p:nvSpPr>
        <p:spPr bwMode="auto">
          <a:xfrm>
            <a:off x="1535113" y="2803525"/>
            <a:ext cx="1476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B</a:t>
            </a:r>
            <a:endParaRPr kumimoji="1" lang="en-US" altLang="zh-CN" sz="2400" i="1">
              <a:latin typeface="Times New Roman" panose="02020603050405020304" pitchFamily="18" charset="0"/>
            </a:endParaRPr>
          </a:p>
        </p:txBody>
      </p:sp>
      <p:sp>
        <p:nvSpPr>
          <p:cNvPr id="682087" name="Rectangle 103">
            <a:extLst>
              <a:ext uri="{FF2B5EF4-FFF2-40B4-BE49-F238E27FC236}">
                <a16:creationId xmlns:a16="http://schemas.microsoft.com/office/drawing/2014/main" id="{D64B2DEC-A954-7842-A8BB-D24FEE33ACAF}"/>
              </a:ext>
            </a:extLst>
          </p:cNvPr>
          <p:cNvSpPr>
            <a:spLocks noChangeArrowheads="1"/>
          </p:cNvSpPr>
          <p:nvPr/>
        </p:nvSpPr>
        <p:spPr bwMode="auto">
          <a:xfrm>
            <a:off x="3671888" y="2841625"/>
            <a:ext cx="54133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88" name="Rectangle 104">
            <a:extLst>
              <a:ext uri="{FF2B5EF4-FFF2-40B4-BE49-F238E27FC236}">
                <a16:creationId xmlns:a16="http://schemas.microsoft.com/office/drawing/2014/main" id="{3D01232E-5EDC-2247-8FD9-D79D256B0C5C}"/>
              </a:ext>
            </a:extLst>
          </p:cNvPr>
          <p:cNvSpPr>
            <a:spLocks noChangeArrowheads="1"/>
          </p:cNvSpPr>
          <p:nvPr/>
        </p:nvSpPr>
        <p:spPr bwMode="auto">
          <a:xfrm>
            <a:off x="3802063" y="294798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089" name="Rectangle 105">
            <a:extLst>
              <a:ext uri="{FF2B5EF4-FFF2-40B4-BE49-F238E27FC236}">
                <a16:creationId xmlns:a16="http://schemas.microsoft.com/office/drawing/2014/main" id="{96816E4E-F9B2-5540-A30F-6A4B96221509}"/>
              </a:ext>
            </a:extLst>
          </p:cNvPr>
          <p:cNvSpPr>
            <a:spLocks noChangeArrowheads="1"/>
          </p:cNvSpPr>
          <p:nvPr/>
        </p:nvSpPr>
        <p:spPr bwMode="auto">
          <a:xfrm>
            <a:off x="4103688" y="2841625"/>
            <a:ext cx="4349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0" name="Rectangle 106">
            <a:extLst>
              <a:ext uri="{FF2B5EF4-FFF2-40B4-BE49-F238E27FC236}">
                <a16:creationId xmlns:a16="http://schemas.microsoft.com/office/drawing/2014/main" id="{5B4253E6-04DD-3B40-BDF0-4360BD50B358}"/>
              </a:ext>
            </a:extLst>
          </p:cNvPr>
          <p:cNvSpPr>
            <a:spLocks noChangeArrowheads="1"/>
          </p:cNvSpPr>
          <p:nvPr/>
        </p:nvSpPr>
        <p:spPr bwMode="auto">
          <a:xfrm>
            <a:off x="4233863" y="2947988"/>
            <a:ext cx="160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i="1">
                <a:solidFill>
                  <a:srgbClr val="000000"/>
                </a:solidFill>
                <a:latin typeface="Times New Roman" panose="02020603050405020304" pitchFamily="18" charset="0"/>
              </a:rPr>
              <a:t>C</a:t>
            </a:r>
            <a:endParaRPr kumimoji="1" lang="en-US" altLang="zh-CN" sz="2400" i="1">
              <a:latin typeface="Times New Roman" panose="02020603050405020304" pitchFamily="18" charset="0"/>
            </a:endParaRPr>
          </a:p>
        </p:txBody>
      </p:sp>
      <p:sp>
        <p:nvSpPr>
          <p:cNvPr id="682091" name="Rectangle 107">
            <a:extLst>
              <a:ext uri="{FF2B5EF4-FFF2-40B4-BE49-F238E27FC236}">
                <a16:creationId xmlns:a16="http://schemas.microsoft.com/office/drawing/2014/main" id="{216B4104-6795-DD43-A930-521FBEF94E36}"/>
              </a:ext>
            </a:extLst>
          </p:cNvPr>
          <p:cNvSpPr>
            <a:spLocks noChangeArrowheads="1"/>
          </p:cNvSpPr>
          <p:nvPr/>
        </p:nvSpPr>
        <p:spPr bwMode="auto">
          <a:xfrm>
            <a:off x="215900" y="3863975"/>
            <a:ext cx="5429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2" name="Rectangle 108">
            <a:extLst>
              <a:ext uri="{FF2B5EF4-FFF2-40B4-BE49-F238E27FC236}">
                <a16:creationId xmlns:a16="http://schemas.microsoft.com/office/drawing/2014/main" id="{B989CD39-79C5-214E-B8F4-97DF227F3361}"/>
              </a:ext>
            </a:extLst>
          </p:cNvPr>
          <p:cNvSpPr>
            <a:spLocks noChangeArrowheads="1"/>
          </p:cNvSpPr>
          <p:nvPr/>
        </p:nvSpPr>
        <p:spPr bwMode="auto">
          <a:xfrm>
            <a:off x="346075"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682093" name="Rectangle 109">
            <a:extLst>
              <a:ext uri="{FF2B5EF4-FFF2-40B4-BE49-F238E27FC236}">
                <a16:creationId xmlns:a16="http://schemas.microsoft.com/office/drawing/2014/main" id="{7CDE036A-43ED-F143-9A54-AD840ED180AD}"/>
              </a:ext>
            </a:extLst>
          </p:cNvPr>
          <p:cNvSpPr>
            <a:spLocks noChangeArrowheads="1"/>
          </p:cNvSpPr>
          <p:nvPr/>
        </p:nvSpPr>
        <p:spPr bwMode="auto">
          <a:xfrm>
            <a:off x="1619250" y="3863975"/>
            <a:ext cx="4349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4" name="Rectangle 110">
            <a:extLst>
              <a:ext uri="{FF2B5EF4-FFF2-40B4-BE49-F238E27FC236}">
                <a16:creationId xmlns:a16="http://schemas.microsoft.com/office/drawing/2014/main" id="{1DF9E5F4-1983-8A47-91B4-83E5912D9A28}"/>
              </a:ext>
            </a:extLst>
          </p:cNvPr>
          <p:cNvSpPr>
            <a:spLocks noChangeArrowheads="1"/>
          </p:cNvSpPr>
          <p:nvPr/>
        </p:nvSpPr>
        <p:spPr bwMode="auto">
          <a:xfrm>
            <a:off x="175101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682095" name="Rectangle 111">
            <a:extLst>
              <a:ext uri="{FF2B5EF4-FFF2-40B4-BE49-F238E27FC236}">
                <a16:creationId xmlns:a16="http://schemas.microsoft.com/office/drawing/2014/main" id="{D44681AE-2CB3-6049-88EB-E07B2F1C5E6F}"/>
              </a:ext>
            </a:extLst>
          </p:cNvPr>
          <p:cNvSpPr>
            <a:spLocks noChangeArrowheads="1"/>
          </p:cNvSpPr>
          <p:nvPr/>
        </p:nvSpPr>
        <p:spPr bwMode="auto">
          <a:xfrm>
            <a:off x="2914650" y="3863975"/>
            <a:ext cx="5429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6" name="Rectangle 112">
            <a:extLst>
              <a:ext uri="{FF2B5EF4-FFF2-40B4-BE49-F238E27FC236}">
                <a16:creationId xmlns:a16="http://schemas.microsoft.com/office/drawing/2014/main" id="{CA337784-868A-3A45-A14E-45270650AFBF}"/>
              </a:ext>
            </a:extLst>
          </p:cNvPr>
          <p:cNvSpPr>
            <a:spLocks noChangeArrowheads="1"/>
          </p:cNvSpPr>
          <p:nvPr/>
        </p:nvSpPr>
        <p:spPr bwMode="auto">
          <a:xfrm>
            <a:off x="304641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682097" name="Rectangle 113">
            <a:extLst>
              <a:ext uri="{FF2B5EF4-FFF2-40B4-BE49-F238E27FC236}">
                <a16:creationId xmlns:a16="http://schemas.microsoft.com/office/drawing/2014/main" id="{4D05BB4B-043E-B541-9828-5FB5C56D15E0}"/>
              </a:ext>
            </a:extLst>
          </p:cNvPr>
          <p:cNvSpPr>
            <a:spLocks noChangeArrowheads="1"/>
          </p:cNvSpPr>
          <p:nvPr/>
        </p:nvSpPr>
        <p:spPr bwMode="auto">
          <a:xfrm>
            <a:off x="3671888" y="3863975"/>
            <a:ext cx="4333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098" name="Rectangle 114">
            <a:extLst>
              <a:ext uri="{FF2B5EF4-FFF2-40B4-BE49-F238E27FC236}">
                <a16:creationId xmlns:a16="http://schemas.microsoft.com/office/drawing/2014/main" id="{C165D78B-8008-9342-898A-5AC821EE8113}"/>
              </a:ext>
            </a:extLst>
          </p:cNvPr>
          <p:cNvSpPr>
            <a:spLocks noChangeArrowheads="1"/>
          </p:cNvSpPr>
          <p:nvPr/>
        </p:nvSpPr>
        <p:spPr bwMode="auto">
          <a:xfrm>
            <a:off x="380206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099" name="Rectangle 115">
            <a:extLst>
              <a:ext uri="{FF2B5EF4-FFF2-40B4-BE49-F238E27FC236}">
                <a16:creationId xmlns:a16="http://schemas.microsoft.com/office/drawing/2014/main" id="{A9F90963-404F-D44A-BD96-93812FE79AD9}"/>
              </a:ext>
            </a:extLst>
          </p:cNvPr>
          <p:cNvSpPr>
            <a:spLocks noChangeArrowheads="1"/>
          </p:cNvSpPr>
          <p:nvPr/>
        </p:nvSpPr>
        <p:spPr bwMode="auto">
          <a:xfrm>
            <a:off x="4535488" y="3863975"/>
            <a:ext cx="4333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0" name="Rectangle 116">
            <a:extLst>
              <a:ext uri="{FF2B5EF4-FFF2-40B4-BE49-F238E27FC236}">
                <a16:creationId xmlns:a16="http://schemas.microsoft.com/office/drawing/2014/main" id="{30E0E6AF-9DC8-1C47-B7ED-08DFE3988E52}"/>
              </a:ext>
            </a:extLst>
          </p:cNvPr>
          <p:cNvSpPr>
            <a:spLocks noChangeArrowheads="1"/>
          </p:cNvSpPr>
          <p:nvPr/>
        </p:nvSpPr>
        <p:spPr bwMode="auto">
          <a:xfrm>
            <a:off x="4665663" y="3970338"/>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682101" name="Rectangle 117">
            <a:extLst>
              <a:ext uri="{FF2B5EF4-FFF2-40B4-BE49-F238E27FC236}">
                <a16:creationId xmlns:a16="http://schemas.microsoft.com/office/drawing/2014/main" id="{03088F56-0CA9-CF49-9D46-8FA7C1EC8132}"/>
              </a:ext>
            </a:extLst>
          </p:cNvPr>
          <p:cNvSpPr>
            <a:spLocks noChangeArrowheads="1"/>
          </p:cNvSpPr>
          <p:nvPr/>
        </p:nvSpPr>
        <p:spPr bwMode="auto">
          <a:xfrm>
            <a:off x="1317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682102" name="Rectangle 118">
            <a:extLst>
              <a:ext uri="{FF2B5EF4-FFF2-40B4-BE49-F238E27FC236}">
                <a16:creationId xmlns:a16="http://schemas.microsoft.com/office/drawing/2014/main" id="{916C377E-AAA9-7E43-9D6C-7389A22C06D2}"/>
              </a:ext>
            </a:extLst>
          </p:cNvPr>
          <p:cNvSpPr>
            <a:spLocks noChangeArrowheads="1"/>
          </p:cNvSpPr>
          <p:nvPr/>
        </p:nvSpPr>
        <p:spPr bwMode="auto">
          <a:xfrm>
            <a:off x="647700" y="5468938"/>
            <a:ext cx="43338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3" name="Rectangle 119">
            <a:extLst>
              <a:ext uri="{FF2B5EF4-FFF2-40B4-BE49-F238E27FC236}">
                <a16:creationId xmlns:a16="http://schemas.microsoft.com/office/drawing/2014/main" id="{321CC0EE-6B39-E94C-ACE2-C269FF482CD1}"/>
              </a:ext>
            </a:extLst>
          </p:cNvPr>
          <p:cNvSpPr>
            <a:spLocks noChangeArrowheads="1"/>
          </p:cNvSpPr>
          <p:nvPr/>
        </p:nvSpPr>
        <p:spPr bwMode="auto">
          <a:xfrm>
            <a:off x="777875"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682104" name="Rectangle 120">
            <a:extLst>
              <a:ext uri="{FF2B5EF4-FFF2-40B4-BE49-F238E27FC236}">
                <a16:creationId xmlns:a16="http://schemas.microsoft.com/office/drawing/2014/main" id="{143FADF8-0282-D94B-9579-FD04C4710DAE}"/>
              </a:ext>
            </a:extLst>
          </p:cNvPr>
          <p:cNvSpPr>
            <a:spLocks noChangeArrowheads="1"/>
          </p:cNvSpPr>
          <p:nvPr/>
        </p:nvSpPr>
        <p:spPr bwMode="auto">
          <a:xfrm>
            <a:off x="1295400" y="5468938"/>
            <a:ext cx="4349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5" name="Rectangle 121">
            <a:extLst>
              <a:ext uri="{FF2B5EF4-FFF2-40B4-BE49-F238E27FC236}">
                <a16:creationId xmlns:a16="http://schemas.microsoft.com/office/drawing/2014/main" id="{4EFEFCCC-9513-8B4A-968B-21E895EBFF36}"/>
              </a:ext>
            </a:extLst>
          </p:cNvPr>
          <p:cNvSpPr>
            <a:spLocks noChangeArrowheads="1"/>
          </p:cNvSpPr>
          <p:nvPr/>
        </p:nvSpPr>
        <p:spPr bwMode="auto">
          <a:xfrm>
            <a:off x="14271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682106" name="Rectangle 122">
            <a:extLst>
              <a:ext uri="{FF2B5EF4-FFF2-40B4-BE49-F238E27FC236}">
                <a16:creationId xmlns:a16="http://schemas.microsoft.com/office/drawing/2014/main" id="{A1CDB86D-FCA5-2B44-A372-EFEC116E69F0}"/>
              </a:ext>
            </a:extLst>
          </p:cNvPr>
          <p:cNvSpPr>
            <a:spLocks noChangeArrowheads="1"/>
          </p:cNvSpPr>
          <p:nvPr/>
        </p:nvSpPr>
        <p:spPr bwMode="auto">
          <a:xfrm>
            <a:off x="1835150" y="5468938"/>
            <a:ext cx="4349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7" name="Rectangle 123">
            <a:extLst>
              <a:ext uri="{FF2B5EF4-FFF2-40B4-BE49-F238E27FC236}">
                <a16:creationId xmlns:a16="http://schemas.microsoft.com/office/drawing/2014/main" id="{0636FB72-E6B0-4145-9EB6-4BB707F0EB13}"/>
              </a:ext>
            </a:extLst>
          </p:cNvPr>
          <p:cNvSpPr>
            <a:spLocks noChangeArrowheads="1"/>
          </p:cNvSpPr>
          <p:nvPr/>
        </p:nvSpPr>
        <p:spPr bwMode="auto">
          <a:xfrm>
            <a:off x="196691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682108" name="Rectangle 124">
            <a:extLst>
              <a:ext uri="{FF2B5EF4-FFF2-40B4-BE49-F238E27FC236}">
                <a16:creationId xmlns:a16="http://schemas.microsoft.com/office/drawing/2014/main" id="{7B8E68BF-0F1E-CD4B-BA0A-2C0D1BCAF0B4}"/>
              </a:ext>
            </a:extLst>
          </p:cNvPr>
          <p:cNvSpPr>
            <a:spLocks noChangeArrowheads="1"/>
          </p:cNvSpPr>
          <p:nvPr/>
        </p:nvSpPr>
        <p:spPr bwMode="auto">
          <a:xfrm>
            <a:off x="2376488" y="5468938"/>
            <a:ext cx="3476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09" name="Rectangle 125">
            <a:extLst>
              <a:ext uri="{FF2B5EF4-FFF2-40B4-BE49-F238E27FC236}">
                <a16:creationId xmlns:a16="http://schemas.microsoft.com/office/drawing/2014/main" id="{4F080A75-4E33-4848-BB2B-784FA942DCF7}"/>
              </a:ext>
            </a:extLst>
          </p:cNvPr>
          <p:cNvSpPr>
            <a:spLocks noChangeArrowheads="1"/>
          </p:cNvSpPr>
          <p:nvPr/>
        </p:nvSpPr>
        <p:spPr bwMode="auto">
          <a:xfrm>
            <a:off x="2505075"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682110" name="Rectangle 126">
            <a:extLst>
              <a:ext uri="{FF2B5EF4-FFF2-40B4-BE49-F238E27FC236}">
                <a16:creationId xmlns:a16="http://schemas.microsoft.com/office/drawing/2014/main" id="{6D754D26-3ED6-E04E-8AC9-C67B47C033BC}"/>
              </a:ext>
            </a:extLst>
          </p:cNvPr>
          <p:cNvSpPr>
            <a:spLocks noChangeArrowheads="1"/>
          </p:cNvSpPr>
          <p:nvPr/>
        </p:nvSpPr>
        <p:spPr bwMode="auto">
          <a:xfrm>
            <a:off x="2808288" y="5468938"/>
            <a:ext cx="4333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1" name="Rectangle 127">
            <a:extLst>
              <a:ext uri="{FF2B5EF4-FFF2-40B4-BE49-F238E27FC236}">
                <a16:creationId xmlns:a16="http://schemas.microsoft.com/office/drawing/2014/main" id="{FE95987B-26F7-F94A-9F86-69A0EC3C28E3}"/>
              </a:ext>
            </a:extLst>
          </p:cNvPr>
          <p:cNvSpPr>
            <a:spLocks noChangeArrowheads="1"/>
          </p:cNvSpPr>
          <p:nvPr/>
        </p:nvSpPr>
        <p:spPr bwMode="auto">
          <a:xfrm>
            <a:off x="29384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8</a:t>
            </a:r>
            <a:endParaRPr kumimoji="1" lang="en-US" altLang="zh-CN" sz="2400">
              <a:latin typeface="Times New Roman" panose="02020603050405020304" pitchFamily="18" charset="0"/>
            </a:endParaRPr>
          </a:p>
        </p:txBody>
      </p:sp>
      <p:sp>
        <p:nvSpPr>
          <p:cNvPr id="682112" name="Rectangle 128">
            <a:extLst>
              <a:ext uri="{FF2B5EF4-FFF2-40B4-BE49-F238E27FC236}">
                <a16:creationId xmlns:a16="http://schemas.microsoft.com/office/drawing/2014/main" id="{4784D17F-4F1A-B246-9AC2-EBF304C9A29C}"/>
              </a:ext>
            </a:extLst>
          </p:cNvPr>
          <p:cNvSpPr>
            <a:spLocks noChangeArrowheads="1"/>
          </p:cNvSpPr>
          <p:nvPr/>
        </p:nvSpPr>
        <p:spPr bwMode="auto">
          <a:xfrm>
            <a:off x="3238500" y="5468938"/>
            <a:ext cx="5429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3" name="Rectangle 129">
            <a:extLst>
              <a:ext uri="{FF2B5EF4-FFF2-40B4-BE49-F238E27FC236}">
                <a16:creationId xmlns:a16="http://schemas.microsoft.com/office/drawing/2014/main" id="{7F44E71F-B2CB-AD44-AC01-330F40927CED}"/>
              </a:ext>
            </a:extLst>
          </p:cNvPr>
          <p:cNvSpPr>
            <a:spLocks noChangeArrowheads="1"/>
          </p:cNvSpPr>
          <p:nvPr/>
        </p:nvSpPr>
        <p:spPr bwMode="auto">
          <a:xfrm>
            <a:off x="33702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114" name="Rectangle 130">
            <a:extLst>
              <a:ext uri="{FF2B5EF4-FFF2-40B4-BE49-F238E27FC236}">
                <a16:creationId xmlns:a16="http://schemas.microsoft.com/office/drawing/2014/main" id="{E31460F4-29F6-0145-8BC8-E59C05D285BD}"/>
              </a:ext>
            </a:extLst>
          </p:cNvPr>
          <p:cNvSpPr>
            <a:spLocks noChangeArrowheads="1"/>
          </p:cNvSpPr>
          <p:nvPr/>
        </p:nvSpPr>
        <p:spPr bwMode="auto">
          <a:xfrm>
            <a:off x="3563938" y="5468938"/>
            <a:ext cx="4333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5" name="Rectangle 131">
            <a:extLst>
              <a:ext uri="{FF2B5EF4-FFF2-40B4-BE49-F238E27FC236}">
                <a16:creationId xmlns:a16="http://schemas.microsoft.com/office/drawing/2014/main" id="{F50DDBAB-C9F5-6D4D-B232-FE45C888ED9E}"/>
              </a:ext>
            </a:extLst>
          </p:cNvPr>
          <p:cNvSpPr>
            <a:spLocks noChangeArrowheads="1"/>
          </p:cNvSpPr>
          <p:nvPr/>
        </p:nvSpPr>
        <p:spPr bwMode="auto">
          <a:xfrm>
            <a:off x="369411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682116" name="Rectangle 132">
            <a:extLst>
              <a:ext uri="{FF2B5EF4-FFF2-40B4-BE49-F238E27FC236}">
                <a16:creationId xmlns:a16="http://schemas.microsoft.com/office/drawing/2014/main" id="{E1A6AD6F-FB3B-4145-B048-F0F8E6098768}"/>
              </a:ext>
            </a:extLst>
          </p:cNvPr>
          <p:cNvSpPr>
            <a:spLocks noChangeArrowheads="1"/>
          </p:cNvSpPr>
          <p:nvPr/>
        </p:nvSpPr>
        <p:spPr bwMode="auto">
          <a:xfrm>
            <a:off x="3887788" y="5468938"/>
            <a:ext cx="5429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7" name="Rectangle 133">
            <a:extLst>
              <a:ext uri="{FF2B5EF4-FFF2-40B4-BE49-F238E27FC236}">
                <a16:creationId xmlns:a16="http://schemas.microsoft.com/office/drawing/2014/main" id="{C861B8F2-D454-F048-9389-E0F134F67963}"/>
              </a:ext>
            </a:extLst>
          </p:cNvPr>
          <p:cNvSpPr>
            <a:spLocks noChangeArrowheads="1"/>
          </p:cNvSpPr>
          <p:nvPr/>
        </p:nvSpPr>
        <p:spPr bwMode="auto">
          <a:xfrm>
            <a:off x="4016375"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118" name="Rectangle 134">
            <a:extLst>
              <a:ext uri="{FF2B5EF4-FFF2-40B4-BE49-F238E27FC236}">
                <a16:creationId xmlns:a16="http://schemas.microsoft.com/office/drawing/2014/main" id="{0BB6E5B6-80F2-9E4E-A04E-D1848F482D9C}"/>
              </a:ext>
            </a:extLst>
          </p:cNvPr>
          <p:cNvSpPr>
            <a:spLocks noChangeArrowheads="1"/>
          </p:cNvSpPr>
          <p:nvPr/>
        </p:nvSpPr>
        <p:spPr bwMode="auto">
          <a:xfrm>
            <a:off x="4211638" y="5468938"/>
            <a:ext cx="34766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19" name="Rectangle 135">
            <a:extLst>
              <a:ext uri="{FF2B5EF4-FFF2-40B4-BE49-F238E27FC236}">
                <a16:creationId xmlns:a16="http://schemas.microsoft.com/office/drawing/2014/main" id="{479BD840-7010-2A42-A69A-8289A650FD92}"/>
              </a:ext>
            </a:extLst>
          </p:cNvPr>
          <p:cNvSpPr>
            <a:spLocks noChangeArrowheads="1"/>
          </p:cNvSpPr>
          <p:nvPr/>
        </p:nvSpPr>
        <p:spPr bwMode="auto">
          <a:xfrm>
            <a:off x="434181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4</a:t>
            </a:r>
            <a:endParaRPr kumimoji="1" lang="en-US" altLang="zh-CN" sz="2400">
              <a:latin typeface="Times New Roman" panose="02020603050405020304" pitchFamily="18" charset="0"/>
            </a:endParaRPr>
          </a:p>
        </p:txBody>
      </p:sp>
      <p:sp>
        <p:nvSpPr>
          <p:cNvPr id="682120" name="Rectangle 136">
            <a:extLst>
              <a:ext uri="{FF2B5EF4-FFF2-40B4-BE49-F238E27FC236}">
                <a16:creationId xmlns:a16="http://schemas.microsoft.com/office/drawing/2014/main" id="{75038330-45E6-8944-B1CA-84F4530E4820}"/>
              </a:ext>
            </a:extLst>
          </p:cNvPr>
          <p:cNvSpPr>
            <a:spLocks noChangeArrowheads="1"/>
          </p:cNvSpPr>
          <p:nvPr/>
        </p:nvSpPr>
        <p:spPr bwMode="auto">
          <a:xfrm>
            <a:off x="4535488" y="5468938"/>
            <a:ext cx="43338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82121" name="Rectangle 137">
            <a:extLst>
              <a:ext uri="{FF2B5EF4-FFF2-40B4-BE49-F238E27FC236}">
                <a16:creationId xmlns:a16="http://schemas.microsoft.com/office/drawing/2014/main" id="{C049180C-E59C-B843-AD49-EC6D2F178FC8}"/>
              </a:ext>
            </a:extLst>
          </p:cNvPr>
          <p:cNvSpPr>
            <a:spLocks noChangeArrowheads="1"/>
          </p:cNvSpPr>
          <p:nvPr/>
        </p:nvSpPr>
        <p:spPr bwMode="auto">
          <a:xfrm>
            <a:off x="46656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9</a:t>
            </a:r>
            <a:endParaRPr kumimoji="1" lang="en-US" altLang="zh-CN" sz="2400">
              <a:latin typeface="Times New Roman" panose="02020603050405020304" pitchFamily="18" charset="0"/>
            </a:endParaRPr>
          </a:p>
        </p:txBody>
      </p:sp>
      <p:sp>
        <p:nvSpPr>
          <p:cNvPr id="682122" name="Rectangle 138">
            <a:extLst>
              <a:ext uri="{FF2B5EF4-FFF2-40B4-BE49-F238E27FC236}">
                <a16:creationId xmlns:a16="http://schemas.microsoft.com/office/drawing/2014/main" id="{B11C5284-7A4B-6949-B89E-034FB0192CF3}"/>
              </a:ext>
            </a:extLst>
          </p:cNvPr>
          <p:cNvSpPr>
            <a:spLocks noChangeArrowheads="1"/>
          </p:cNvSpPr>
          <p:nvPr/>
        </p:nvSpPr>
        <p:spPr bwMode="auto">
          <a:xfrm>
            <a:off x="5097463" y="5575300"/>
            <a:ext cx="1206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1900">
                <a:solidFill>
                  <a:srgbClr val="000000"/>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682123" name="Line 139">
            <a:extLst>
              <a:ext uri="{FF2B5EF4-FFF2-40B4-BE49-F238E27FC236}">
                <a16:creationId xmlns:a16="http://schemas.microsoft.com/office/drawing/2014/main" id="{601064F3-C3BD-534E-9F26-DC66C9620F36}"/>
              </a:ext>
            </a:extLst>
          </p:cNvPr>
          <p:cNvSpPr>
            <a:spLocks noChangeShapeType="1"/>
          </p:cNvSpPr>
          <p:nvPr/>
        </p:nvSpPr>
        <p:spPr bwMode="auto">
          <a:xfrm>
            <a:off x="2868613" y="2209800"/>
            <a:ext cx="1117600" cy="7921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2124" name="Line 140">
            <a:extLst>
              <a:ext uri="{FF2B5EF4-FFF2-40B4-BE49-F238E27FC236}">
                <a16:creationId xmlns:a16="http://schemas.microsoft.com/office/drawing/2014/main" id="{8028D5BB-5D60-0D47-A5A2-E9FA00F74D73}"/>
              </a:ext>
            </a:extLst>
          </p:cNvPr>
          <p:cNvSpPr>
            <a:spLocks noChangeShapeType="1"/>
          </p:cNvSpPr>
          <p:nvPr/>
        </p:nvSpPr>
        <p:spPr bwMode="auto">
          <a:xfrm>
            <a:off x="2878138" y="2205038"/>
            <a:ext cx="1117600" cy="7921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682036"/>
                                        </p:tgtEl>
                                        <p:attrNameLst>
                                          <p:attrName>style.visibility</p:attrName>
                                        </p:attrNameLst>
                                      </p:cBhvr>
                                      <p:to>
                                        <p:strVal val="visible"/>
                                      </p:to>
                                    </p:set>
                                    <p:animEffect transition="in" filter="blinds(horizontal)">
                                      <p:cBhvr>
                                        <p:cTn id="7" dur="500"/>
                                        <p:tgtEl>
                                          <p:spTgt spid="6820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2037"/>
                                        </p:tgtEl>
                                        <p:attrNameLst>
                                          <p:attrName>style.visibility</p:attrName>
                                        </p:attrNameLst>
                                      </p:cBhvr>
                                      <p:to>
                                        <p:strVal val="visible"/>
                                      </p:to>
                                    </p:set>
                                    <p:animEffect transition="in" filter="blinds(horizontal)">
                                      <p:cBhvr>
                                        <p:cTn id="10" dur="500"/>
                                        <p:tgtEl>
                                          <p:spTgt spid="6820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2038"/>
                                        </p:tgtEl>
                                        <p:attrNameLst>
                                          <p:attrName>style.visibility</p:attrName>
                                        </p:attrNameLst>
                                      </p:cBhvr>
                                      <p:to>
                                        <p:strVal val="visible"/>
                                      </p:to>
                                    </p:set>
                                    <p:animEffect transition="in" filter="blinds(horizontal)">
                                      <p:cBhvr>
                                        <p:cTn id="13" dur="500"/>
                                        <p:tgtEl>
                                          <p:spTgt spid="6820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2040"/>
                                        </p:tgtEl>
                                        <p:attrNameLst>
                                          <p:attrName>style.visibility</p:attrName>
                                        </p:attrNameLst>
                                      </p:cBhvr>
                                      <p:to>
                                        <p:strVal val="visible"/>
                                      </p:to>
                                    </p:set>
                                    <p:animEffect transition="in" filter="blinds(horizontal)">
                                      <p:cBhvr>
                                        <p:cTn id="16" dur="500"/>
                                        <p:tgtEl>
                                          <p:spTgt spid="682040"/>
                                        </p:tgtEl>
                                      </p:cBhvr>
                                    </p:animEffect>
                                  </p:childTnLst>
                                </p:cTn>
                              </p:par>
                              <p:par>
                                <p:cTn id="17" presetID="3" presetClass="entr" presetSubtype="10" fill="hold" nodeType="withEffect">
                                  <p:stCondLst>
                                    <p:cond delay="0"/>
                                  </p:stCondLst>
                                  <p:childTnLst>
                                    <p:set>
                                      <p:cBhvr>
                                        <p:cTn id="18" dur="1" fill="hold">
                                          <p:stCondLst>
                                            <p:cond delay="0"/>
                                          </p:stCondLst>
                                        </p:cTn>
                                        <p:tgtEl>
                                          <p:spTgt spid="682041"/>
                                        </p:tgtEl>
                                        <p:attrNameLst>
                                          <p:attrName>style.visibility</p:attrName>
                                        </p:attrNameLst>
                                      </p:cBhvr>
                                      <p:to>
                                        <p:strVal val="visible"/>
                                      </p:to>
                                    </p:set>
                                    <p:animEffect transition="in" filter="blinds(horizontal)">
                                      <p:cBhvr>
                                        <p:cTn id="19" dur="500"/>
                                        <p:tgtEl>
                                          <p:spTgt spid="68204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82042"/>
                                        </p:tgtEl>
                                        <p:attrNameLst>
                                          <p:attrName>style.visibility</p:attrName>
                                        </p:attrNameLst>
                                      </p:cBhvr>
                                      <p:to>
                                        <p:strVal val="visible"/>
                                      </p:to>
                                    </p:set>
                                    <p:animEffect transition="in" filter="blinds(horizontal)">
                                      <p:cBhvr>
                                        <p:cTn id="22" dur="500"/>
                                        <p:tgtEl>
                                          <p:spTgt spid="6820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82043"/>
                                        </p:tgtEl>
                                        <p:attrNameLst>
                                          <p:attrName>style.visibility</p:attrName>
                                        </p:attrNameLst>
                                      </p:cBhvr>
                                      <p:to>
                                        <p:strVal val="visible"/>
                                      </p:to>
                                    </p:set>
                                    <p:animEffect transition="in" filter="blinds(horizontal)">
                                      <p:cBhvr>
                                        <p:cTn id="25" dur="500"/>
                                        <p:tgtEl>
                                          <p:spTgt spid="6820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82044"/>
                                        </p:tgtEl>
                                        <p:attrNameLst>
                                          <p:attrName>style.visibility</p:attrName>
                                        </p:attrNameLst>
                                      </p:cBhvr>
                                      <p:to>
                                        <p:strVal val="visible"/>
                                      </p:to>
                                    </p:set>
                                    <p:animEffect transition="in" filter="blinds(horizontal)">
                                      <p:cBhvr>
                                        <p:cTn id="28" dur="500"/>
                                        <p:tgtEl>
                                          <p:spTgt spid="6820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2045"/>
                                        </p:tgtEl>
                                        <p:attrNameLst>
                                          <p:attrName>style.visibility</p:attrName>
                                        </p:attrNameLst>
                                      </p:cBhvr>
                                      <p:to>
                                        <p:strVal val="visible"/>
                                      </p:to>
                                    </p:set>
                                    <p:animEffect transition="in" filter="blinds(horizontal)">
                                      <p:cBhvr>
                                        <p:cTn id="31" dur="500"/>
                                        <p:tgtEl>
                                          <p:spTgt spid="68204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82046"/>
                                        </p:tgtEl>
                                        <p:attrNameLst>
                                          <p:attrName>style.visibility</p:attrName>
                                        </p:attrNameLst>
                                      </p:cBhvr>
                                      <p:to>
                                        <p:strVal val="visible"/>
                                      </p:to>
                                    </p:set>
                                    <p:animEffect transition="in" filter="blinds(horizontal)">
                                      <p:cBhvr>
                                        <p:cTn id="34" dur="500"/>
                                        <p:tgtEl>
                                          <p:spTgt spid="68204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82047"/>
                                        </p:tgtEl>
                                        <p:attrNameLst>
                                          <p:attrName>style.visibility</p:attrName>
                                        </p:attrNameLst>
                                      </p:cBhvr>
                                      <p:to>
                                        <p:strVal val="visible"/>
                                      </p:to>
                                    </p:set>
                                    <p:animEffect transition="in" filter="blinds(horizontal)">
                                      <p:cBhvr>
                                        <p:cTn id="37" dur="500"/>
                                        <p:tgtEl>
                                          <p:spTgt spid="68204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82048"/>
                                        </p:tgtEl>
                                        <p:attrNameLst>
                                          <p:attrName>style.visibility</p:attrName>
                                        </p:attrNameLst>
                                      </p:cBhvr>
                                      <p:to>
                                        <p:strVal val="visible"/>
                                      </p:to>
                                    </p:set>
                                    <p:animEffect transition="in" filter="blinds(horizontal)">
                                      <p:cBhvr>
                                        <p:cTn id="40" dur="500"/>
                                        <p:tgtEl>
                                          <p:spTgt spid="68204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82049"/>
                                        </p:tgtEl>
                                        <p:attrNameLst>
                                          <p:attrName>style.visibility</p:attrName>
                                        </p:attrNameLst>
                                      </p:cBhvr>
                                      <p:to>
                                        <p:strVal val="visible"/>
                                      </p:to>
                                    </p:set>
                                    <p:animEffect transition="in" filter="blinds(horizontal)">
                                      <p:cBhvr>
                                        <p:cTn id="43" dur="500"/>
                                        <p:tgtEl>
                                          <p:spTgt spid="68204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82050"/>
                                        </p:tgtEl>
                                        <p:attrNameLst>
                                          <p:attrName>style.visibility</p:attrName>
                                        </p:attrNameLst>
                                      </p:cBhvr>
                                      <p:to>
                                        <p:strVal val="visible"/>
                                      </p:to>
                                    </p:set>
                                    <p:animEffect transition="in" filter="blinds(horizontal)">
                                      <p:cBhvr>
                                        <p:cTn id="46" dur="500"/>
                                        <p:tgtEl>
                                          <p:spTgt spid="68205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82051"/>
                                        </p:tgtEl>
                                        <p:attrNameLst>
                                          <p:attrName>style.visibility</p:attrName>
                                        </p:attrNameLst>
                                      </p:cBhvr>
                                      <p:to>
                                        <p:strVal val="visible"/>
                                      </p:to>
                                    </p:set>
                                    <p:animEffect transition="in" filter="blinds(horizontal)">
                                      <p:cBhvr>
                                        <p:cTn id="49" dur="500"/>
                                        <p:tgtEl>
                                          <p:spTgt spid="68205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82052"/>
                                        </p:tgtEl>
                                        <p:attrNameLst>
                                          <p:attrName>style.visibility</p:attrName>
                                        </p:attrNameLst>
                                      </p:cBhvr>
                                      <p:to>
                                        <p:strVal val="visible"/>
                                      </p:to>
                                    </p:set>
                                    <p:animEffect transition="in" filter="blinds(horizontal)">
                                      <p:cBhvr>
                                        <p:cTn id="52" dur="500"/>
                                        <p:tgtEl>
                                          <p:spTgt spid="6820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82053"/>
                                        </p:tgtEl>
                                        <p:attrNameLst>
                                          <p:attrName>style.visibility</p:attrName>
                                        </p:attrNameLst>
                                      </p:cBhvr>
                                      <p:to>
                                        <p:strVal val="visible"/>
                                      </p:to>
                                    </p:set>
                                    <p:animEffect transition="in" filter="blinds(horizontal)">
                                      <p:cBhvr>
                                        <p:cTn id="55" dur="500"/>
                                        <p:tgtEl>
                                          <p:spTgt spid="68205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82054"/>
                                        </p:tgtEl>
                                        <p:attrNameLst>
                                          <p:attrName>style.visibility</p:attrName>
                                        </p:attrNameLst>
                                      </p:cBhvr>
                                      <p:to>
                                        <p:strVal val="visible"/>
                                      </p:to>
                                    </p:set>
                                    <p:animEffect transition="in" filter="blinds(horizontal)">
                                      <p:cBhvr>
                                        <p:cTn id="58" dur="500"/>
                                        <p:tgtEl>
                                          <p:spTgt spid="68205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82055"/>
                                        </p:tgtEl>
                                        <p:attrNameLst>
                                          <p:attrName>style.visibility</p:attrName>
                                        </p:attrNameLst>
                                      </p:cBhvr>
                                      <p:to>
                                        <p:strVal val="visible"/>
                                      </p:to>
                                    </p:set>
                                    <p:animEffect transition="in" filter="blinds(horizontal)">
                                      <p:cBhvr>
                                        <p:cTn id="61" dur="500"/>
                                        <p:tgtEl>
                                          <p:spTgt spid="68205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82056"/>
                                        </p:tgtEl>
                                        <p:attrNameLst>
                                          <p:attrName>style.visibility</p:attrName>
                                        </p:attrNameLst>
                                      </p:cBhvr>
                                      <p:to>
                                        <p:strVal val="visible"/>
                                      </p:to>
                                    </p:set>
                                    <p:animEffect transition="in" filter="blinds(horizontal)">
                                      <p:cBhvr>
                                        <p:cTn id="64" dur="500"/>
                                        <p:tgtEl>
                                          <p:spTgt spid="682056"/>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82057"/>
                                        </p:tgtEl>
                                        <p:attrNameLst>
                                          <p:attrName>style.visibility</p:attrName>
                                        </p:attrNameLst>
                                      </p:cBhvr>
                                      <p:to>
                                        <p:strVal val="visible"/>
                                      </p:to>
                                    </p:set>
                                    <p:animEffect transition="in" filter="blinds(horizontal)">
                                      <p:cBhvr>
                                        <p:cTn id="67" dur="500"/>
                                        <p:tgtEl>
                                          <p:spTgt spid="68205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682058"/>
                                        </p:tgtEl>
                                        <p:attrNameLst>
                                          <p:attrName>style.visibility</p:attrName>
                                        </p:attrNameLst>
                                      </p:cBhvr>
                                      <p:to>
                                        <p:strVal val="visible"/>
                                      </p:to>
                                    </p:set>
                                    <p:animEffect transition="in" filter="blinds(horizontal)">
                                      <p:cBhvr>
                                        <p:cTn id="70" dur="500"/>
                                        <p:tgtEl>
                                          <p:spTgt spid="68205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82059"/>
                                        </p:tgtEl>
                                        <p:attrNameLst>
                                          <p:attrName>style.visibility</p:attrName>
                                        </p:attrNameLst>
                                      </p:cBhvr>
                                      <p:to>
                                        <p:strVal val="visible"/>
                                      </p:to>
                                    </p:set>
                                    <p:animEffect transition="in" filter="blinds(horizontal)">
                                      <p:cBhvr>
                                        <p:cTn id="73" dur="500"/>
                                        <p:tgtEl>
                                          <p:spTgt spid="68205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682060"/>
                                        </p:tgtEl>
                                        <p:attrNameLst>
                                          <p:attrName>style.visibility</p:attrName>
                                        </p:attrNameLst>
                                      </p:cBhvr>
                                      <p:to>
                                        <p:strVal val="visible"/>
                                      </p:to>
                                    </p:set>
                                    <p:animEffect transition="in" filter="blinds(horizontal)">
                                      <p:cBhvr>
                                        <p:cTn id="76" dur="500"/>
                                        <p:tgtEl>
                                          <p:spTgt spid="682060"/>
                                        </p:tgtEl>
                                      </p:cBhvr>
                                    </p:animEffect>
                                  </p:childTnLst>
                                </p:cTn>
                              </p:par>
                              <p:par>
                                <p:cTn id="77" presetID="3" presetClass="entr" presetSubtype="10" fill="hold" nodeType="withEffect">
                                  <p:stCondLst>
                                    <p:cond delay="0"/>
                                  </p:stCondLst>
                                  <p:childTnLst>
                                    <p:set>
                                      <p:cBhvr>
                                        <p:cTn id="78" dur="1" fill="hold">
                                          <p:stCondLst>
                                            <p:cond delay="0"/>
                                          </p:stCondLst>
                                        </p:cTn>
                                        <p:tgtEl>
                                          <p:spTgt spid="682061"/>
                                        </p:tgtEl>
                                        <p:attrNameLst>
                                          <p:attrName>style.visibility</p:attrName>
                                        </p:attrNameLst>
                                      </p:cBhvr>
                                      <p:to>
                                        <p:strVal val="visible"/>
                                      </p:to>
                                    </p:set>
                                    <p:animEffect transition="in" filter="blinds(horizontal)">
                                      <p:cBhvr>
                                        <p:cTn id="79" dur="500"/>
                                        <p:tgtEl>
                                          <p:spTgt spid="682061"/>
                                        </p:tgtEl>
                                      </p:cBhvr>
                                    </p:animEffect>
                                  </p:childTnLst>
                                </p:cTn>
                              </p:par>
                              <p:par>
                                <p:cTn id="80" presetID="3" presetClass="entr" presetSubtype="10" fill="hold" nodeType="withEffect">
                                  <p:stCondLst>
                                    <p:cond delay="0"/>
                                  </p:stCondLst>
                                  <p:childTnLst>
                                    <p:set>
                                      <p:cBhvr>
                                        <p:cTn id="81" dur="1" fill="hold">
                                          <p:stCondLst>
                                            <p:cond delay="0"/>
                                          </p:stCondLst>
                                        </p:cTn>
                                        <p:tgtEl>
                                          <p:spTgt spid="682062"/>
                                        </p:tgtEl>
                                        <p:attrNameLst>
                                          <p:attrName>style.visibility</p:attrName>
                                        </p:attrNameLst>
                                      </p:cBhvr>
                                      <p:to>
                                        <p:strVal val="visible"/>
                                      </p:to>
                                    </p:set>
                                    <p:animEffect transition="in" filter="blinds(horizontal)">
                                      <p:cBhvr>
                                        <p:cTn id="82" dur="500"/>
                                        <p:tgtEl>
                                          <p:spTgt spid="682062"/>
                                        </p:tgtEl>
                                      </p:cBhvr>
                                    </p:animEffect>
                                  </p:childTnLst>
                                </p:cTn>
                              </p:par>
                              <p:par>
                                <p:cTn id="83" presetID="3" presetClass="entr" presetSubtype="10" fill="hold" nodeType="withEffect">
                                  <p:stCondLst>
                                    <p:cond delay="0"/>
                                  </p:stCondLst>
                                  <p:childTnLst>
                                    <p:set>
                                      <p:cBhvr>
                                        <p:cTn id="84" dur="1" fill="hold">
                                          <p:stCondLst>
                                            <p:cond delay="0"/>
                                          </p:stCondLst>
                                        </p:cTn>
                                        <p:tgtEl>
                                          <p:spTgt spid="682063"/>
                                        </p:tgtEl>
                                        <p:attrNameLst>
                                          <p:attrName>style.visibility</p:attrName>
                                        </p:attrNameLst>
                                      </p:cBhvr>
                                      <p:to>
                                        <p:strVal val="visible"/>
                                      </p:to>
                                    </p:set>
                                    <p:animEffect transition="in" filter="blinds(horizontal)">
                                      <p:cBhvr>
                                        <p:cTn id="85" dur="500"/>
                                        <p:tgtEl>
                                          <p:spTgt spid="682063"/>
                                        </p:tgtEl>
                                      </p:cBhvr>
                                    </p:animEffect>
                                  </p:childTnLst>
                                </p:cTn>
                              </p:par>
                              <p:par>
                                <p:cTn id="86" presetID="3" presetClass="entr" presetSubtype="10" fill="hold" nodeType="withEffect">
                                  <p:stCondLst>
                                    <p:cond delay="0"/>
                                  </p:stCondLst>
                                  <p:childTnLst>
                                    <p:set>
                                      <p:cBhvr>
                                        <p:cTn id="87" dur="1" fill="hold">
                                          <p:stCondLst>
                                            <p:cond delay="0"/>
                                          </p:stCondLst>
                                        </p:cTn>
                                        <p:tgtEl>
                                          <p:spTgt spid="682064"/>
                                        </p:tgtEl>
                                        <p:attrNameLst>
                                          <p:attrName>style.visibility</p:attrName>
                                        </p:attrNameLst>
                                      </p:cBhvr>
                                      <p:to>
                                        <p:strVal val="visible"/>
                                      </p:to>
                                    </p:set>
                                    <p:animEffect transition="in" filter="blinds(horizontal)">
                                      <p:cBhvr>
                                        <p:cTn id="88" dur="500"/>
                                        <p:tgtEl>
                                          <p:spTgt spid="682064"/>
                                        </p:tgtEl>
                                      </p:cBhvr>
                                    </p:animEffect>
                                  </p:childTnLst>
                                </p:cTn>
                              </p:par>
                              <p:par>
                                <p:cTn id="89" presetID="3" presetClass="entr" presetSubtype="10" fill="hold" nodeType="withEffect">
                                  <p:stCondLst>
                                    <p:cond delay="0"/>
                                  </p:stCondLst>
                                  <p:childTnLst>
                                    <p:set>
                                      <p:cBhvr>
                                        <p:cTn id="90" dur="1" fill="hold">
                                          <p:stCondLst>
                                            <p:cond delay="0"/>
                                          </p:stCondLst>
                                        </p:cTn>
                                        <p:tgtEl>
                                          <p:spTgt spid="682065"/>
                                        </p:tgtEl>
                                        <p:attrNameLst>
                                          <p:attrName>style.visibility</p:attrName>
                                        </p:attrNameLst>
                                      </p:cBhvr>
                                      <p:to>
                                        <p:strVal val="visible"/>
                                      </p:to>
                                    </p:set>
                                    <p:animEffect transition="in" filter="blinds(horizontal)">
                                      <p:cBhvr>
                                        <p:cTn id="91" dur="500"/>
                                        <p:tgtEl>
                                          <p:spTgt spid="682065"/>
                                        </p:tgtEl>
                                      </p:cBhvr>
                                    </p:animEffect>
                                  </p:childTnLst>
                                </p:cTn>
                              </p:par>
                              <p:par>
                                <p:cTn id="92" presetID="3" presetClass="entr" presetSubtype="10" fill="hold" nodeType="withEffect">
                                  <p:stCondLst>
                                    <p:cond delay="0"/>
                                  </p:stCondLst>
                                  <p:childTnLst>
                                    <p:set>
                                      <p:cBhvr>
                                        <p:cTn id="93" dur="1" fill="hold">
                                          <p:stCondLst>
                                            <p:cond delay="0"/>
                                          </p:stCondLst>
                                        </p:cTn>
                                        <p:tgtEl>
                                          <p:spTgt spid="682066"/>
                                        </p:tgtEl>
                                        <p:attrNameLst>
                                          <p:attrName>style.visibility</p:attrName>
                                        </p:attrNameLst>
                                      </p:cBhvr>
                                      <p:to>
                                        <p:strVal val="visible"/>
                                      </p:to>
                                    </p:set>
                                    <p:animEffect transition="in" filter="blinds(horizontal)">
                                      <p:cBhvr>
                                        <p:cTn id="94" dur="500"/>
                                        <p:tgtEl>
                                          <p:spTgt spid="682066"/>
                                        </p:tgtEl>
                                      </p:cBhvr>
                                    </p:animEffect>
                                  </p:childTnLst>
                                </p:cTn>
                              </p:par>
                              <p:par>
                                <p:cTn id="95" presetID="3" presetClass="entr" presetSubtype="10" fill="hold" nodeType="withEffect">
                                  <p:stCondLst>
                                    <p:cond delay="0"/>
                                  </p:stCondLst>
                                  <p:childTnLst>
                                    <p:set>
                                      <p:cBhvr>
                                        <p:cTn id="96" dur="1" fill="hold">
                                          <p:stCondLst>
                                            <p:cond delay="0"/>
                                          </p:stCondLst>
                                        </p:cTn>
                                        <p:tgtEl>
                                          <p:spTgt spid="682067"/>
                                        </p:tgtEl>
                                        <p:attrNameLst>
                                          <p:attrName>style.visibility</p:attrName>
                                        </p:attrNameLst>
                                      </p:cBhvr>
                                      <p:to>
                                        <p:strVal val="visible"/>
                                      </p:to>
                                    </p:set>
                                    <p:animEffect transition="in" filter="blinds(horizontal)">
                                      <p:cBhvr>
                                        <p:cTn id="97" dur="500"/>
                                        <p:tgtEl>
                                          <p:spTgt spid="682067"/>
                                        </p:tgtEl>
                                      </p:cBhvr>
                                    </p:animEffect>
                                  </p:childTnLst>
                                </p:cTn>
                              </p:par>
                              <p:par>
                                <p:cTn id="98" presetID="3" presetClass="entr" presetSubtype="10" fill="hold" nodeType="withEffect">
                                  <p:stCondLst>
                                    <p:cond delay="0"/>
                                  </p:stCondLst>
                                  <p:childTnLst>
                                    <p:set>
                                      <p:cBhvr>
                                        <p:cTn id="99" dur="1" fill="hold">
                                          <p:stCondLst>
                                            <p:cond delay="0"/>
                                          </p:stCondLst>
                                        </p:cTn>
                                        <p:tgtEl>
                                          <p:spTgt spid="682068"/>
                                        </p:tgtEl>
                                        <p:attrNameLst>
                                          <p:attrName>style.visibility</p:attrName>
                                        </p:attrNameLst>
                                      </p:cBhvr>
                                      <p:to>
                                        <p:strVal val="visible"/>
                                      </p:to>
                                    </p:set>
                                    <p:animEffect transition="in" filter="blinds(horizontal)">
                                      <p:cBhvr>
                                        <p:cTn id="100" dur="500"/>
                                        <p:tgtEl>
                                          <p:spTgt spid="682068"/>
                                        </p:tgtEl>
                                      </p:cBhvr>
                                    </p:animEffect>
                                  </p:childTnLst>
                                </p:cTn>
                              </p:par>
                              <p:par>
                                <p:cTn id="101" presetID="3" presetClass="entr" presetSubtype="10" fill="hold" nodeType="withEffect">
                                  <p:stCondLst>
                                    <p:cond delay="0"/>
                                  </p:stCondLst>
                                  <p:childTnLst>
                                    <p:set>
                                      <p:cBhvr>
                                        <p:cTn id="102" dur="1" fill="hold">
                                          <p:stCondLst>
                                            <p:cond delay="0"/>
                                          </p:stCondLst>
                                        </p:cTn>
                                        <p:tgtEl>
                                          <p:spTgt spid="682069"/>
                                        </p:tgtEl>
                                        <p:attrNameLst>
                                          <p:attrName>style.visibility</p:attrName>
                                        </p:attrNameLst>
                                      </p:cBhvr>
                                      <p:to>
                                        <p:strVal val="visible"/>
                                      </p:to>
                                    </p:set>
                                    <p:animEffect transition="in" filter="blinds(horizontal)">
                                      <p:cBhvr>
                                        <p:cTn id="103" dur="500"/>
                                        <p:tgtEl>
                                          <p:spTgt spid="682069"/>
                                        </p:tgtEl>
                                      </p:cBhvr>
                                    </p:animEffect>
                                  </p:childTnLst>
                                </p:cTn>
                              </p:par>
                              <p:par>
                                <p:cTn id="104" presetID="3" presetClass="entr" presetSubtype="10" fill="hold" nodeType="withEffect">
                                  <p:stCondLst>
                                    <p:cond delay="0"/>
                                  </p:stCondLst>
                                  <p:childTnLst>
                                    <p:set>
                                      <p:cBhvr>
                                        <p:cTn id="105" dur="1" fill="hold">
                                          <p:stCondLst>
                                            <p:cond delay="0"/>
                                          </p:stCondLst>
                                        </p:cTn>
                                        <p:tgtEl>
                                          <p:spTgt spid="682070"/>
                                        </p:tgtEl>
                                        <p:attrNameLst>
                                          <p:attrName>style.visibility</p:attrName>
                                        </p:attrNameLst>
                                      </p:cBhvr>
                                      <p:to>
                                        <p:strVal val="visible"/>
                                      </p:to>
                                    </p:set>
                                    <p:animEffect transition="in" filter="blinds(horizontal)">
                                      <p:cBhvr>
                                        <p:cTn id="106" dur="500"/>
                                        <p:tgtEl>
                                          <p:spTgt spid="682070"/>
                                        </p:tgtEl>
                                      </p:cBhvr>
                                    </p:animEffect>
                                  </p:childTnLst>
                                </p:cTn>
                              </p:par>
                              <p:par>
                                <p:cTn id="107" presetID="3" presetClass="entr" presetSubtype="10" fill="hold" nodeType="withEffect">
                                  <p:stCondLst>
                                    <p:cond delay="0"/>
                                  </p:stCondLst>
                                  <p:childTnLst>
                                    <p:set>
                                      <p:cBhvr>
                                        <p:cTn id="108" dur="1" fill="hold">
                                          <p:stCondLst>
                                            <p:cond delay="0"/>
                                          </p:stCondLst>
                                        </p:cTn>
                                        <p:tgtEl>
                                          <p:spTgt spid="682071"/>
                                        </p:tgtEl>
                                        <p:attrNameLst>
                                          <p:attrName>style.visibility</p:attrName>
                                        </p:attrNameLst>
                                      </p:cBhvr>
                                      <p:to>
                                        <p:strVal val="visible"/>
                                      </p:to>
                                    </p:set>
                                    <p:animEffect transition="in" filter="blinds(horizontal)">
                                      <p:cBhvr>
                                        <p:cTn id="109" dur="500"/>
                                        <p:tgtEl>
                                          <p:spTgt spid="682071"/>
                                        </p:tgtEl>
                                      </p:cBhvr>
                                    </p:animEffect>
                                  </p:childTnLst>
                                </p:cTn>
                              </p:par>
                              <p:par>
                                <p:cTn id="110" presetID="3" presetClass="entr" presetSubtype="10" fill="hold" nodeType="withEffect">
                                  <p:stCondLst>
                                    <p:cond delay="0"/>
                                  </p:stCondLst>
                                  <p:childTnLst>
                                    <p:set>
                                      <p:cBhvr>
                                        <p:cTn id="111" dur="1" fill="hold">
                                          <p:stCondLst>
                                            <p:cond delay="0"/>
                                          </p:stCondLst>
                                        </p:cTn>
                                        <p:tgtEl>
                                          <p:spTgt spid="682072"/>
                                        </p:tgtEl>
                                        <p:attrNameLst>
                                          <p:attrName>style.visibility</p:attrName>
                                        </p:attrNameLst>
                                      </p:cBhvr>
                                      <p:to>
                                        <p:strVal val="visible"/>
                                      </p:to>
                                    </p:set>
                                    <p:animEffect transition="in" filter="blinds(horizontal)">
                                      <p:cBhvr>
                                        <p:cTn id="112" dur="500"/>
                                        <p:tgtEl>
                                          <p:spTgt spid="682072"/>
                                        </p:tgtEl>
                                      </p:cBhvr>
                                    </p:animEffect>
                                  </p:childTnLst>
                                </p:cTn>
                              </p:par>
                              <p:par>
                                <p:cTn id="113" presetID="3" presetClass="entr" presetSubtype="10" fill="hold" nodeType="withEffect">
                                  <p:stCondLst>
                                    <p:cond delay="0"/>
                                  </p:stCondLst>
                                  <p:childTnLst>
                                    <p:set>
                                      <p:cBhvr>
                                        <p:cTn id="114" dur="1" fill="hold">
                                          <p:stCondLst>
                                            <p:cond delay="0"/>
                                          </p:stCondLst>
                                        </p:cTn>
                                        <p:tgtEl>
                                          <p:spTgt spid="682073"/>
                                        </p:tgtEl>
                                        <p:attrNameLst>
                                          <p:attrName>style.visibility</p:attrName>
                                        </p:attrNameLst>
                                      </p:cBhvr>
                                      <p:to>
                                        <p:strVal val="visible"/>
                                      </p:to>
                                    </p:set>
                                    <p:animEffect transition="in" filter="blinds(horizontal)">
                                      <p:cBhvr>
                                        <p:cTn id="115" dur="500"/>
                                        <p:tgtEl>
                                          <p:spTgt spid="682073"/>
                                        </p:tgtEl>
                                      </p:cBhvr>
                                    </p:animEffect>
                                  </p:childTnLst>
                                </p:cTn>
                              </p:par>
                              <p:par>
                                <p:cTn id="116" presetID="3" presetClass="entr" presetSubtype="10" fill="hold" nodeType="withEffect">
                                  <p:stCondLst>
                                    <p:cond delay="0"/>
                                  </p:stCondLst>
                                  <p:childTnLst>
                                    <p:set>
                                      <p:cBhvr>
                                        <p:cTn id="117" dur="1" fill="hold">
                                          <p:stCondLst>
                                            <p:cond delay="0"/>
                                          </p:stCondLst>
                                        </p:cTn>
                                        <p:tgtEl>
                                          <p:spTgt spid="682074"/>
                                        </p:tgtEl>
                                        <p:attrNameLst>
                                          <p:attrName>style.visibility</p:attrName>
                                        </p:attrNameLst>
                                      </p:cBhvr>
                                      <p:to>
                                        <p:strVal val="visible"/>
                                      </p:to>
                                    </p:set>
                                    <p:animEffect transition="in" filter="blinds(horizontal)">
                                      <p:cBhvr>
                                        <p:cTn id="118" dur="500"/>
                                        <p:tgtEl>
                                          <p:spTgt spid="682074"/>
                                        </p:tgtEl>
                                      </p:cBhvr>
                                    </p:animEffect>
                                  </p:childTnLst>
                                </p:cTn>
                              </p:par>
                              <p:par>
                                <p:cTn id="119" presetID="3" presetClass="entr" presetSubtype="10" fill="hold" nodeType="withEffect">
                                  <p:stCondLst>
                                    <p:cond delay="0"/>
                                  </p:stCondLst>
                                  <p:childTnLst>
                                    <p:set>
                                      <p:cBhvr>
                                        <p:cTn id="120" dur="1" fill="hold">
                                          <p:stCondLst>
                                            <p:cond delay="0"/>
                                          </p:stCondLst>
                                        </p:cTn>
                                        <p:tgtEl>
                                          <p:spTgt spid="682075"/>
                                        </p:tgtEl>
                                        <p:attrNameLst>
                                          <p:attrName>style.visibility</p:attrName>
                                        </p:attrNameLst>
                                      </p:cBhvr>
                                      <p:to>
                                        <p:strVal val="visible"/>
                                      </p:to>
                                    </p:set>
                                    <p:animEffect transition="in" filter="blinds(horizontal)">
                                      <p:cBhvr>
                                        <p:cTn id="121" dur="500"/>
                                        <p:tgtEl>
                                          <p:spTgt spid="682075"/>
                                        </p:tgtEl>
                                      </p:cBhvr>
                                    </p:animEffect>
                                  </p:childTnLst>
                                </p:cTn>
                              </p:par>
                              <p:par>
                                <p:cTn id="122" presetID="3" presetClass="entr" presetSubtype="10" fill="hold" nodeType="withEffect">
                                  <p:stCondLst>
                                    <p:cond delay="0"/>
                                  </p:stCondLst>
                                  <p:childTnLst>
                                    <p:set>
                                      <p:cBhvr>
                                        <p:cTn id="123" dur="1" fill="hold">
                                          <p:stCondLst>
                                            <p:cond delay="0"/>
                                          </p:stCondLst>
                                        </p:cTn>
                                        <p:tgtEl>
                                          <p:spTgt spid="682076"/>
                                        </p:tgtEl>
                                        <p:attrNameLst>
                                          <p:attrName>style.visibility</p:attrName>
                                        </p:attrNameLst>
                                      </p:cBhvr>
                                      <p:to>
                                        <p:strVal val="visible"/>
                                      </p:to>
                                    </p:set>
                                    <p:animEffect transition="in" filter="blinds(horizontal)">
                                      <p:cBhvr>
                                        <p:cTn id="124" dur="500"/>
                                        <p:tgtEl>
                                          <p:spTgt spid="682076"/>
                                        </p:tgtEl>
                                      </p:cBhvr>
                                    </p:animEffect>
                                  </p:childTnLst>
                                </p:cTn>
                              </p:par>
                              <p:par>
                                <p:cTn id="125" presetID="3" presetClass="entr" presetSubtype="10" fill="hold" nodeType="withEffect">
                                  <p:stCondLst>
                                    <p:cond delay="0"/>
                                  </p:stCondLst>
                                  <p:childTnLst>
                                    <p:set>
                                      <p:cBhvr>
                                        <p:cTn id="126" dur="1" fill="hold">
                                          <p:stCondLst>
                                            <p:cond delay="0"/>
                                          </p:stCondLst>
                                        </p:cTn>
                                        <p:tgtEl>
                                          <p:spTgt spid="682077"/>
                                        </p:tgtEl>
                                        <p:attrNameLst>
                                          <p:attrName>style.visibility</p:attrName>
                                        </p:attrNameLst>
                                      </p:cBhvr>
                                      <p:to>
                                        <p:strVal val="visible"/>
                                      </p:to>
                                    </p:set>
                                    <p:animEffect transition="in" filter="blinds(horizontal)">
                                      <p:cBhvr>
                                        <p:cTn id="127" dur="500"/>
                                        <p:tgtEl>
                                          <p:spTgt spid="682077"/>
                                        </p:tgtEl>
                                      </p:cBhvr>
                                    </p:animEffect>
                                  </p:childTnLst>
                                </p:cTn>
                              </p:par>
                              <p:par>
                                <p:cTn id="128" presetID="3" presetClass="entr" presetSubtype="10" fill="hold" nodeType="withEffect">
                                  <p:stCondLst>
                                    <p:cond delay="0"/>
                                  </p:stCondLst>
                                  <p:childTnLst>
                                    <p:set>
                                      <p:cBhvr>
                                        <p:cTn id="129" dur="1" fill="hold">
                                          <p:stCondLst>
                                            <p:cond delay="0"/>
                                          </p:stCondLst>
                                        </p:cTn>
                                        <p:tgtEl>
                                          <p:spTgt spid="682078"/>
                                        </p:tgtEl>
                                        <p:attrNameLst>
                                          <p:attrName>style.visibility</p:attrName>
                                        </p:attrNameLst>
                                      </p:cBhvr>
                                      <p:to>
                                        <p:strVal val="visible"/>
                                      </p:to>
                                    </p:set>
                                    <p:animEffect transition="in" filter="blinds(horizontal)">
                                      <p:cBhvr>
                                        <p:cTn id="130" dur="500"/>
                                        <p:tgtEl>
                                          <p:spTgt spid="682078"/>
                                        </p:tgtEl>
                                      </p:cBhvr>
                                    </p:animEffect>
                                  </p:childTnLst>
                                </p:cTn>
                              </p:par>
                              <p:par>
                                <p:cTn id="131" presetID="3" presetClass="entr" presetSubtype="10" fill="hold" nodeType="withEffect">
                                  <p:stCondLst>
                                    <p:cond delay="0"/>
                                  </p:stCondLst>
                                  <p:childTnLst>
                                    <p:set>
                                      <p:cBhvr>
                                        <p:cTn id="132" dur="1" fill="hold">
                                          <p:stCondLst>
                                            <p:cond delay="0"/>
                                          </p:stCondLst>
                                        </p:cTn>
                                        <p:tgtEl>
                                          <p:spTgt spid="682079"/>
                                        </p:tgtEl>
                                        <p:attrNameLst>
                                          <p:attrName>style.visibility</p:attrName>
                                        </p:attrNameLst>
                                      </p:cBhvr>
                                      <p:to>
                                        <p:strVal val="visible"/>
                                      </p:to>
                                    </p:set>
                                    <p:animEffect transition="in" filter="blinds(horizontal)">
                                      <p:cBhvr>
                                        <p:cTn id="133" dur="500"/>
                                        <p:tgtEl>
                                          <p:spTgt spid="682079"/>
                                        </p:tgtEl>
                                      </p:cBhvr>
                                    </p:animEffect>
                                  </p:childTnLst>
                                </p:cTn>
                              </p:par>
                              <p:par>
                                <p:cTn id="134" presetID="3" presetClass="entr" presetSubtype="10" fill="hold" grpId="0" nodeType="withEffect" nodePh="1">
                                  <p:stCondLst>
                                    <p:cond delay="0"/>
                                  </p:stCondLst>
                                  <p:endCondLst>
                                    <p:cond evt="begin" delay="0">
                                      <p:tn val="134"/>
                                    </p:cond>
                                  </p:endCondLst>
                                  <p:childTnLst>
                                    <p:set>
                                      <p:cBhvr>
                                        <p:cTn id="135" dur="1" fill="hold">
                                          <p:stCondLst>
                                            <p:cond delay="0"/>
                                          </p:stCondLst>
                                        </p:cTn>
                                        <p:tgtEl>
                                          <p:spTgt spid="682080"/>
                                        </p:tgtEl>
                                        <p:attrNameLst>
                                          <p:attrName>style.visibility</p:attrName>
                                        </p:attrNameLst>
                                      </p:cBhvr>
                                      <p:to>
                                        <p:strVal val="visible"/>
                                      </p:to>
                                    </p:set>
                                    <p:animEffect transition="in" filter="blinds(horizontal)">
                                      <p:cBhvr>
                                        <p:cTn id="136" dur="500"/>
                                        <p:tgtEl>
                                          <p:spTgt spid="682080"/>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682081"/>
                                        </p:tgtEl>
                                        <p:attrNameLst>
                                          <p:attrName>style.visibility</p:attrName>
                                        </p:attrNameLst>
                                      </p:cBhvr>
                                      <p:to>
                                        <p:strVal val="visible"/>
                                      </p:to>
                                    </p:set>
                                    <p:animEffect transition="in" filter="blinds(horizontal)">
                                      <p:cBhvr>
                                        <p:cTn id="139" dur="500"/>
                                        <p:tgtEl>
                                          <p:spTgt spid="682081"/>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682082"/>
                                        </p:tgtEl>
                                        <p:attrNameLst>
                                          <p:attrName>style.visibility</p:attrName>
                                        </p:attrNameLst>
                                      </p:cBhvr>
                                      <p:to>
                                        <p:strVal val="visible"/>
                                      </p:to>
                                    </p:set>
                                    <p:animEffect transition="in" filter="blinds(horizontal)">
                                      <p:cBhvr>
                                        <p:cTn id="142" dur="500"/>
                                        <p:tgtEl>
                                          <p:spTgt spid="682082"/>
                                        </p:tgtEl>
                                      </p:cBhvr>
                                    </p:animEffect>
                                  </p:childTnLst>
                                </p:cTn>
                              </p:par>
                              <p:par>
                                <p:cTn id="143" presetID="3" presetClass="entr" presetSubtype="10" fill="hold" grpId="0" nodeType="withEffect" nodePh="1">
                                  <p:stCondLst>
                                    <p:cond delay="0"/>
                                  </p:stCondLst>
                                  <p:endCondLst>
                                    <p:cond evt="begin" delay="0">
                                      <p:tn val="143"/>
                                    </p:cond>
                                  </p:endCondLst>
                                  <p:childTnLst>
                                    <p:set>
                                      <p:cBhvr>
                                        <p:cTn id="144" dur="1" fill="hold">
                                          <p:stCondLst>
                                            <p:cond delay="0"/>
                                          </p:stCondLst>
                                        </p:cTn>
                                        <p:tgtEl>
                                          <p:spTgt spid="682083"/>
                                        </p:tgtEl>
                                        <p:attrNameLst>
                                          <p:attrName>style.visibility</p:attrName>
                                        </p:attrNameLst>
                                      </p:cBhvr>
                                      <p:to>
                                        <p:strVal val="visible"/>
                                      </p:to>
                                    </p:set>
                                    <p:animEffect transition="in" filter="blinds(horizontal)">
                                      <p:cBhvr>
                                        <p:cTn id="145" dur="500"/>
                                        <p:tgtEl>
                                          <p:spTgt spid="682083"/>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682084"/>
                                        </p:tgtEl>
                                        <p:attrNameLst>
                                          <p:attrName>style.visibility</p:attrName>
                                        </p:attrNameLst>
                                      </p:cBhvr>
                                      <p:to>
                                        <p:strVal val="visible"/>
                                      </p:to>
                                    </p:set>
                                    <p:animEffect transition="in" filter="blinds(horizontal)">
                                      <p:cBhvr>
                                        <p:cTn id="148" dur="500"/>
                                        <p:tgtEl>
                                          <p:spTgt spid="682084"/>
                                        </p:tgtEl>
                                      </p:cBhvr>
                                    </p:animEffect>
                                  </p:childTnLst>
                                </p:cTn>
                              </p:par>
                              <p:par>
                                <p:cTn id="149" presetID="3" presetClass="entr" presetSubtype="10" fill="hold" grpId="0" nodeType="withEffect" nodePh="1">
                                  <p:stCondLst>
                                    <p:cond delay="0"/>
                                  </p:stCondLst>
                                  <p:endCondLst>
                                    <p:cond evt="begin" delay="0">
                                      <p:tn val="149"/>
                                    </p:cond>
                                  </p:endCondLst>
                                  <p:childTnLst>
                                    <p:set>
                                      <p:cBhvr>
                                        <p:cTn id="150" dur="1" fill="hold">
                                          <p:stCondLst>
                                            <p:cond delay="0"/>
                                          </p:stCondLst>
                                        </p:cTn>
                                        <p:tgtEl>
                                          <p:spTgt spid="682085"/>
                                        </p:tgtEl>
                                        <p:attrNameLst>
                                          <p:attrName>style.visibility</p:attrName>
                                        </p:attrNameLst>
                                      </p:cBhvr>
                                      <p:to>
                                        <p:strVal val="visible"/>
                                      </p:to>
                                    </p:set>
                                    <p:animEffect transition="in" filter="blinds(horizontal)">
                                      <p:cBhvr>
                                        <p:cTn id="151" dur="500"/>
                                        <p:tgtEl>
                                          <p:spTgt spid="682085"/>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682086"/>
                                        </p:tgtEl>
                                        <p:attrNameLst>
                                          <p:attrName>style.visibility</p:attrName>
                                        </p:attrNameLst>
                                      </p:cBhvr>
                                      <p:to>
                                        <p:strVal val="visible"/>
                                      </p:to>
                                    </p:set>
                                    <p:animEffect transition="in" filter="blinds(horizontal)">
                                      <p:cBhvr>
                                        <p:cTn id="154" dur="500"/>
                                        <p:tgtEl>
                                          <p:spTgt spid="682086"/>
                                        </p:tgtEl>
                                      </p:cBhvr>
                                    </p:animEffect>
                                  </p:childTnLst>
                                </p:cTn>
                              </p:par>
                              <p:par>
                                <p:cTn id="155" presetID="3" presetClass="entr" presetSubtype="10" fill="hold" grpId="0" nodeType="withEffect" nodePh="1">
                                  <p:stCondLst>
                                    <p:cond delay="0"/>
                                  </p:stCondLst>
                                  <p:endCondLst>
                                    <p:cond evt="begin" delay="0">
                                      <p:tn val="155"/>
                                    </p:cond>
                                  </p:endCondLst>
                                  <p:childTnLst>
                                    <p:set>
                                      <p:cBhvr>
                                        <p:cTn id="156" dur="1" fill="hold">
                                          <p:stCondLst>
                                            <p:cond delay="0"/>
                                          </p:stCondLst>
                                        </p:cTn>
                                        <p:tgtEl>
                                          <p:spTgt spid="682087"/>
                                        </p:tgtEl>
                                        <p:attrNameLst>
                                          <p:attrName>style.visibility</p:attrName>
                                        </p:attrNameLst>
                                      </p:cBhvr>
                                      <p:to>
                                        <p:strVal val="visible"/>
                                      </p:to>
                                    </p:set>
                                    <p:animEffect transition="in" filter="blinds(horizontal)">
                                      <p:cBhvr>
                                        <p:cTn id="157" dur="500"/>
                                        <p:tgtEl>
                                          <p:spTgt spid="682087"/>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682088"/>
                                        </p:tgtEl>
                                        <p:attrNameLst>
                                          <p:attrName>style.visibility</p:attrName>
                                        </p:attrNameLst>
                                      </p:cBhvr>
                                      <p:to>
                                        <p:strVal val="visible"/>
                                      </p:to>
                                    </p:set>
                                    <p:animEffect transition="in" filter="blinds(horizontal)">
                                      <p:cBhvr>
                                        <p:cTn id="160" dur="500"/>
                                        <p:tgtEl>
                                          <p:spTgt spid="682088"/>
                                        </p:tgtEl>
                                      </p:cBhvr>
                                    </p:animEffect>
                                  </p:childTnLst>
                                </p:cTn>
                              </p:par>
                              <p:par>
                                <p:cTn id="161" presetID="3" presetClass="entr" presetSubtype="10" fill="hold" grpId="0" nodeType="withEffect" nodePh="1">
                                  <p:stCondLst>
                                    <p:cond delay="0"/>
                                  </p:stCondLst>
                                  <p:endCondLst>
                                    <p:cond evt="begin" delay="0">
                                      <p:tn val="161"/>
                                    </p:cond>
                                  </p:endCondLst>
                                  <p:childTnLst>
                                    <p:set>
                                      <p:cBhvr>
                                        <p:cTn id="162" dur="1" fill="hold">
                                          <p:stCondLst>
                                            <p:cond delay="0"/>
                                          </p:stCondLst>
                                        </p:cTn>
                                        <p:tgtEl>
                                          <p:spTgt spid="682089"/>
                                        </p:tgtEl>
                                        <p:attrNameLst>
                                          <p:attrName>style.visibility</p:attrName>
                                        </p:attrNameLst>
                                      </p:cBhvr>
                                      <p:to>
                                        <p:strVal val="visible"/>
                                      </p:to>
                                    </p:set>
                                    <p:animEffect transition="in" filter="blinds(horizontal)">
                                      <p:cBhvr>
                                        <p:cTn id="163" dur="500"/>
                                        <p:tgtEl>
                                          <p:spTgt spid="682089"/>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682090"/>
                                        </p:tgtEl>
                                        <p:attrNameLst>
                                          <p:attrName>style.visibility</p:attrName>
                                        </p:attrNameLst>
                                      </p:cBhvr>
                                      <p:to>
                                        <p:strVal val="visible"/>
                                      </p:to>
                                    </p:set>
                                    <p:animEffect transition="in" filter="blinds(horizontal)">
                                      <p:cBhvr>
                                        <p:cTn id="166" dur="500"/>
                                        <p:tgtEl>
                                          <p:spTgt spid="682090"/>
                                        </p:tgtEl>
                                      </p:cBhvr>
                                    </p:animEffect>
                                  </p:childTnLst>
                                </p:cTn>
                              </p:par>
                              <p:par>
                                <p:cTn id="167" presetID="3" presetClass="entr" presetSubtype="10" fill="hold" grpId="0" nodeType="withEffect" nodePh="1">
                                  <p:stCondLst>
                                    <p:cond delay="0"/>
                                  </p:stCondLst>
                                  <p:endCondLst>
                                    <p:cond evt="begin" delay="0">
                                      <p:tn val="167"/>
                                    </p:cond>
                                  </p:endCondLst>
                                  <p:childTnLst>
                                    <p:set>
                                      <p:cBhvr>
                                        <p:cTn id="168" dur="1" fill="hold">
                                          <p:stCondLst>
                                            <p:cond delay="0"/>
                                          </p:stCondLst>
                                        </p:cTn>
                                        <p:tgtEl>
                                          <p:spTgt spid="682091"/>
                                        </p:tgtEl>
                                        <p:attrNameLst>
                                          <p:attrName>style.visibility</p:attrName>
                                        </p:attrNameLst>
                                      </p:cBhvr>
                                      <p:to>
                                        <p:strVal val="visible"/>
                                      </p:to>
                                    </p:set>
                                    <p:animEffect transition="in" filter="blinds(horizontal)">
                                      <p:cBhvr>
                                        <p:cTn id="169" dur="500"/>
                                        <p:tgtEl>
                                          <p:spTgt spid="682091"/>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682092"/>
                                        </p:tgtEl>
                                        <p:attrNameLst>
                                          <p:attrName>style.visibility</p:attrName>
                                        </p:attrNameLst>
                                      </p:cBhvr>
                                      <p:to>
                                        <p:strVal val="visible"/>
                                      </p:to>
                                    </p:set>
                                    <p:animEffect transition="in" filter="blinds(horizontal)">
                                      <p:cBhvr>
                                        <p:cTn id="172" dur="500"/>
                                        <p:tgtEl>
                                          <p:spTgt spid="682092"/>
                                        </p:tgtEl>
                                      </p:cBhvr>
                                    </p:animEffect>
                                  </p:childTnLst>
                                </p:cTn>
                              </p:par>
                              <p:par>
                                <p:cTn id="173" presetID="3" presetClass="entr" presetSubtype="10" fill="hold" grpId="0" nodeType="withEffect" nodePh="1">
                                  <p:stCondLst>
                                    <p:cond delay="0"/>
                                  </p:stCondLst>
                                  <p:endCondLst>
                                    <p:cond evt="begin" delay="0">
                                      <p:tn val="173"/>
                                    </p:cond>
                                  </p:endCondLst>
                                  <p:childTnLst>
                                    <p:set>
                                      <p:cBhvr>
                                        <p:cTn id="174" dur="1" fill="hold">
                                          <p:stCondLst>
                                            <p:cond delay="0"/>
                                          </p:stCondLst>
                                        </p:cTn>
                                        <p:tgtEl>
                                          <p:spTgt spid="682093"/>
                                        </p:tgtEl>
                                        <p:attrNameLst>
                                          <p:attrName>style.visibility</p:attrName>
                                        </p:attrNameLst>
                                      </p:cBhvr>
                                      <p:to>
                                        <p:strVal val="visible"/>
                                      </p:to>
                                    </p:set>
                                    <p:animEffect transition="in" filter="blinds(horizontal)">
                                      <p:cBhvr>
                                        <p:cTn id="175" dur="500"/>
                                        <p:tgtEl>
                                          <p:spTgt spid="682093"/>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682094"/>
                                        </p:tgtEl>
                                        <p:attrNameLst>
                                          <p:attrName>style.visibility</p:attrName>
                                        </p:attrNameLst>
                                      </p:cBhvr>
                                      <p:to>
                                        <p:strVal val="visible"/>
                                      </p:to>
                                    </p:set>
                                    <p:animEffect transition="in" filter="blinds(horizontal)">
                                      <p:cBhvr>
                                        <p:cTn id="178" dur="500"/>
                                        <p:tgtEl>
                                          <p:spTgt spid="682094"/>
                                        </p:tgtEl>
                                      </p:cBhvr>
                                    </p:animEffect>
                                  </p:childTnLst>
                                </p:cTn>
                              </p:par>
                              <p:par>
                                <p:cTn id="179" presetID="3" presetClass="entr" presetSubtype="10" fill="hold" grpId="0" nodeType="withEffect" nodePh="1">
                                  <p:stCondLst>
                                    <p:cond delay="0"/>
                                  </p:stCondLst>
                                  <p:endCondLst>
                                    <p:cond evt="begin" delay="0">
                                      <p:tn val="179"/>
                                    </p:cond>
                                  </p:endCondLst>
                                  <p:childTnLst>
                                    <p:set>
                                      <p:cBhvr>
                                        <p:cTn id="180" dur="1" fill="hold">
                                          <p:stCondLst>
                                            <p:cond delay="0"/>
                                          </p:stCondLst>
                                        </p:cTn>
                                        <p:tgtEl>
                                          <p:spTgt spid="682095"/>
                                        </p:tgtEl>
                                        <p:attrNameLst>
                                          <p:attrName>style.visibility</p:attrName>
                                        </p:attrNameLst>
                                      </p:cBhvr>
                                      <p:to>
                                        <p:strVal val="visible"/>
                                      </p:to>
                                    </p:set>
                                    <p:animEffect transition="in" filter="blinds(horizontal)">
                                      <p:cBhvr>
                                        <p:cTn id="181" dur="500"/>
                                        <p:tgtEl>
                                          <p:spTgt spid="682095"/>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682096"/>
                                        </p:tgtEl>
                                        <p:attrNameLst>
                                          <p:attrName>style.visibility</p:attrName>
                                        </p:attrNameLst>
                                      </p:cBhvr>
                                      <p:to>
                                        <p:strVal val="visible"/>
                                      </p:to>
                                    </p:set>
                                    <p:animEffect transition="in" filter="blinds(horizontal)">
                                      <p:cBhvr>
                                        <p:cTn id="184" dur="500"/>
                                        <p:tgtEl>
                                          <p:spTgt spid="682096"/>
                                        </p:tgtEl>
                                      </p:cBhvr>
                                    </p:animEffect>
                                  </p:childTnLst>
                                </p:cTn>
                              </p:par>
                              <p:par>
                                <p:cTn id="185" presetID="3" presetClass="entr" presetSubtype="10" fill="hold" grpId="0" nodeType="withEffect" nodePh="1">
                                  <p:stCondLst>
                                    <p:cond delay="0"/>
                                  </p:stCondLst>
                                  <p:endCondLst>
                                    <p:cond evt="begin" delay="0">
                                      <p:tn val="185"/>
                                    </p:cond>
                                  </p:endCondLst>
                                  <p:childTnLst>
                                    <p:set>
                                      <p:cBhvr>
                                        <p:cTn id="186" dur="1" fill="hold">
                                          <p:stCondLst>
                                            <p:cond delay="0"/>
                                          </p:stCondLst>
                                        </p:cTn>
                                        <p:tgtEl>
                                          <p:spTgt spid="682097"/>
                                        </p:tgtEl>
                                        <p:attrNameLst>
                                          <p:attrName>style.visibility</p:attrName>
                                        </p:attrNameLst>
                                      </p:cBhvr>
                                      <p:to>
                                        <p:strVal val="visible"/>
                                      </p:to>
                                    </p:set>
                                    <p:animEffect transition="in" filter="blinds(horizontal)">
                                      <p:cBhvr>
                                        <p:cTn id="187" dur="500"/>
                                        <p:tgtEl>
                                          <p:spTgt spid="682097"/>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682098"/>
                                        </p:tgtEl>
                                        <p:attrNameLst>
                                          <p:attrName>style.visibility</p:attrName>
                                        </p:attrNameLst>
                                      </p:cBhvr>
                                      <p:to>
                                        <p:strVal val="visible"/>
                                      </p:to>
                                    </p:set>
                                    <p:animEffect transition="in" filter="blinds(horizontal)">
                                      <p:cBhvr>
                                        <p:cTn id="190" dur="500"/>
                                        <p:tgtEl>
                                          <p:spTgt spid="682098"/>
                                        </p:tgtEl>
                                      </p:cBhvr>
                                    </p:animEffect>
                                  </p:childTnLst>
                                </p:cTn>
                              </p:par>
                              <p:par>
                                <p:cTn id="191" presetID="3" presetClass="entr" presetSubtype="10" fill="hold" grpId="0" nodeType="withEffect" nodePh="1">
                                  <p:stCondLst>
                                    <p:cond delay="0"/>
                                  </p:stCondLst>
                                  <p:endCondLst>
                                    <p:cond evt="begin" delay="0">
                                      <p:tn val="191"/>
                                    </p:cond>
                                  </p:endCondLst>
                                  <p:childTnLst>
                                    <p:set>
                                      <p:cBhvr>
                                        <p:cTn id="192" dur="1" fill="hold">
                                          <p:stCondLst>
                                            <p:cond delay="0"/>
                                          </p:stCondLst>
                                        </p:cTn>
                                        <p:tgtEl>
                                          <p:spTgt spid="682099"/>
                                        </p:tgtEl>
                                        <p:attrNameLst>
                                          <p:attrName>style.visibility</p:attrName>
                                        </p:attrNameLst>
                                      </p:cBhvr>
                                      <p:to>
                                        <p:strVal val="visible"/>
                                      </p:to>
                                    </p:set>
                                    <p:animEffect transition="in" filter="blinds(horizontal)">
                                      <p:cBhvr>
                                        <p:cTn id="193" dur="500"/>
                                        <p:tgtEl>
                                          <p:spTgt spid="682099"/>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682100"/>
                                        </p:tgtEl>
                                        <p:attrNameLst>
                                          <p:attrName>style.visibility</p:attrName>
                                        </p:attrNameLst>
                                      </p:cBhvr>
                                      <p:to>
                                        <p:strVal val="visible"/>
                                      </p:to>
                                    </p:set>
                                    <p:animEffect transition="in" filter="blinds(horizontal)">
                                      <p:cBhvr>
                                        <p:cTn id="196" dur="500"/>
                                        <p:tgtEl>
                                          <p:spTgt spid="682100"/>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682101"/>
                                        </p:tgtEl>
                                        <p:attrNameLst>
                                          <p:attrName>style.visibility</p:attrName>
                                        </p:attrNameLst>
                                      </p:cBhvr>
                                      <p:to>
                                        <p:strVal val="visible"/>
                                      </p:to>
                                    </p:set>
                                    <p:animEffect transition="in" filter="blinds(horizontal)">
                                      <p:cBhvr>
                                        <p:cTn id="199" dur="500"/>
                                        <p:tgtEl>
                                          <p:spTgt spid="682101"/>
                                        </p:tgtEl>
                                      </p:cBhvr>
                                    </p:animEffect>
                                  </p:childTnLst>
                                </p:cTn>
                              </p:par>
                              <p:par>
                                <p:cTn id="200" presetID="3" presetClass="entr" presetSubtype="10" fill="hold" grpId="0" nodeType="withEffect" nodePh="1">
                                  <p:stCondLst>
                                    <p:cond delay="0"/>
                                  </p:stCondLst>
                                  <p:endCondLst>
                                    <p:cond evt="begin" delay="0">
                                      <p:tn val="200"/>
                                    </p:cond>
                                  </p:endCondLst>
                                  <p:childTnLst>
                                    <p:set>
                                      <p:cBhvr>
                                        <p:cTn id="201" dur="1" fill="hold">
                                          <p:stCondLst>
                                            <p:cond delay="0"/>
                                          </p:stCondLst>
                                        </p:cTn>
                                        <p:tgtEl>
                                          <p:spTgt spid="682102"/>
                                        </p:tgtEl>
                                        <p:attrNameLst>
                                          <p:attrName>style.visibility</p:attrName>
                                        </p:attrNameLst>
                                      </p:cBhvr>
                                      <p:to>
                                        <p:strVal val="visible"/>
                                      </p:to>
                                    </p:set>
                                    <p:animEffect transition="in" filter="blinds(horizontal)">
                                      <p:cBhvr>
                                        <p:cTn id="202" dur="500"/>
                                        <p:tgtEl>
                                          <p:spTgt spid="682102"/>
                                        </p:tgtEl>
                                      </p:cBhvr>
                                    </p:animEffect>
                                  </p:childTnLst>
                                </p:cTn>
                              </p:par>
                              <p:par>
                                <p:cTn id="203" presetID="3" presetClass="entr" presetSubtype="10" fill="hold" grpId="0" nodeType="withEffect">
                                  <p:stCondLst>
                                    <p:cond delay="0"/>
                                  </p:stCondLst>
                                  <p:childTnLst>
                                    <p:set>
                                      <p:cBhvr>
                                        <p:cTn id="204" dur="1" fill="hold">
                                          <p:stCondLst>
                                            <p:cond delay="0"/>
                                          </p:stCondLst>
                                        </p:cTn>
                                        <p:tgtEl>
                                          <p:spTgt spid="682103"/>
                                        </p:tgtEl>
                                        <p:attrNameLst>
                                          <p:attrName>style.visibility</p:attrName>
                                        </p:attrNameLst>
                                      </p:cBhvr>
                                      <p:to>
                                        <p:strVal val="visible"/>
                                      </p:to>
                                    </p:set>
                                    <p:animEffect transition="in" filter="blinds(horizontal)">
                                      <p:cBhvr>
                                        <p:cTn id="205" dur="500"/>
                                        <p:tgtEl>
                                          <p:spTgt spid="682103"/>
                                        </p:tgtEl>
                                      </p:cBhvr>
                                    </p:animEffect>
                                  </p:childTnLst>
                                </p:cTn>
                              </p:par>
                              <p:par>
                                <p:cTn id="206" presetID="3" presetClass="entr" presetSubtype="10" fill="hold" grpId="0" nodeType="withEffect" nodePh="1">
                                  <p:stCondLst>
                                    <p:cond delay="0"/>
                                  </p:stCondLst>
                                  <p:endCondLst>
                                    <p:cond evt="begin" delay="0">
                                      <p:tn val="206"/>
                                    </p:cond>
                                  </p:endCondLst>
                                  <p:childTnLst>
                                    <p:set>
                                      <p:cBhvr>
                                        <p:cTn id="207" dur="1" fill="hold">
                                          <p:stCondLst>
                                            <p:cond delay="0"/>
                                          </p:stCondLst>
                                        </p:cTn>
                                        <p:tgtEl>
                                          <p:spTgt spid="682104"/>
                                        </p:tgtEl>
                                        <p:attrNameLst>
                                          <p:attrName>style.visibility</p:attrName>
                                        </p:attrNameLst>
                                      </p:cBhvr>
                                      <p:to>
                                        <p:strVal val="visible"/>
                                      </p:to>
                                    </p:set>
                                    <p:animEffect transition="in" filter="blinds(horizontal)">
                                      <p:cBhvr>
                                        <p:cTn id="208" dur="500"/>
                                        <p:tgtEl>
                                          <p:spTgt spid="682104"/>
                                        </p:tgtEl>
                                      </p:cBhvr>
                                    </p:animEffect>
                                  </p:childTnLst>
                                </p:cTn>
                              </p:par>
                              <p:par>
                                <p:cTn id="209" presetID="3" presetClass="entr" presetSubtype="10" fill="hold" grpId="0" nodeType="withEffect">
                                  <p:stCondLst>
                                    <p:cond delay="0"/>
                                  </p:stCondLst>
                                  <p:childTnLst>
                                    <p:set>
                                      <p:cBhvr>
                                        <p:cTn id="210" dur="1" fill="hold">
                                          <p:stCondLst>
                                            <p:cond delay="0"/>
                                          </p:stCondLst>
                                        </p:cTn>
                                        <p:tgtEl>
                                          <p:spTgt spid="682105"/>
                                        </p:tgtEl>
                                        <p:attrNameLst>
                                          <p:attrName>style.visibility</p:attrName>
                                        </p:attrNameLst>
                                      </p:cBhvr>
                                      <p:to>
                                        <p:strVal val="visible"/>
                                      </p:to>
                                    </p:set>
                                    <p:animEffect transition="in" filter="blinds(horizontal)">
                                      <p:cBhvr>
                                        <p:cTn id="211" dur="500"/>
                                        <p:tgtEl>
                                          <p:spTgt spid="682105"/>
                                        </p:tgtEl>
                                      </p:cBhvr>
                                    </p:animEffect>
                                  </p:childTnLst>
                                </p:cTn>
                              </p:par>
                              <p:par>
                                <p:cTn id="212" presetID="3" presetClass="entr" presetSubtype="10" fill="hold" grpId="0" nodeType="withEffect" nodePh="1">
                                  <p:stCondLst>
                                    <p:cond delay="0"/>
                                  </p:stCondLst>
                                  <p:endCondLst>
                                    <p:cond evt="begin" delay="0">
                                      <p:tn val="212"/>
                                    </p:cond>
                                  </p:endCondLst>
                                  <p:childTnLst>
                                    <p:set>
                                      <p:cBhvr>
                                        <p:cTn id="213" dur="1" fill="hold">
                                          <p:stCondLst>
                                            <p:cond delay="0"/>
                                          </p:stCondLst>
                                        </p:cTn>
                                        <p:tgtEl>
                                          <p:spTgt spid="682106"/>
                                        </p:tgtEl>
                                        <p:attrNameLst>
                                          <p:attrName>style.visibility</p:attrName>
                                        </p:attrNameLst>
                                      </p:cBhvr>
                                      <p:to>
                                        <p:strVal val="visible"/>
                                      </p:to>
                                    </p:set>
                                    <p:animEffect transition="in" filter="blinds(horizontal)">
                                      <p:cBhvr>
                                        <p:cTn id="214" dur="500"/>
                                        <p:tgtEl>
                                          <p:spTgt spid="682106"/>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682107"/>
                                        </p:tgtEl>
                                        <p:attrNameLst>
                                          <p:attrName>style.visibility</p:attrName>
                                        </p:attrNameLst>
                                      </p:cBhvr>
                                      <p:to>
                                        <p:strVal val="visible"/>
                                      </p:to>
                                    </p:set>
                                    <p:animEffect transition="in" filter="blinds(horizontal)">
                                      <p:cBhvr>
                                        <p:cTn id="217" dur="500"/>
                                        <p:tgtEl>
                                          <p:spTgt spid="682107"/>
                                        </p:tgtEl>
                                      </p:cBhvr>
                                    </p:animEffect>
                                  </p:childTnLst>
                                </p:cTn>
                              </p:par>
                              <p:par>
                                <p:cTn id="218" presetID="3" presetClass="entr" presetSubtype="10" fill="hold" grpId="0" nodeType="withEffect" nodePh="1">
                                  <p:stCondLst>
                                    <p:cond delay="0"/>
                                  </p:stCondLst>
                                  <p:endCondLst>
                                    <p:cond evt="begin" delay="0">
                                      <p:tn val="218"/>
                                    </p:cond>
                                  </p:endCondLst>
                                  <p:childTnLst>
                                    <p:set>
                                      <p:cBhvr>
                                        <p:cTn id="219" dur="1" fill="hold">
                                          <p:stCondLst>
                                            <p:cond delay="0"/>
                                          </p:stCondLst>
                                        </p:cTn>
                                        <p:tgtEl>
                                          <p:spTgt spid="682108"/>
                                        </p:tgtEl>
                                        <p:attrNameLst>
                                          <p:attrName>style.visibility</p:attrName>
                                        </p:attrNameLst>
                                      </p:cBhvr>
                                      <p:to>
                                        <p:strVal val="visible"/>
                                      </p:to>
                                    </p:set>
                                    <p:animEffect transition="in" filter="blinds(horizontal)">
                                      <p:cBhvr>
                                        <p:cTn id="220" dur="500"/>
                                        <p:tgtEl>
                                          <p:spTgt spid="682108"/>
                                        </p:tgtEl>
                                      </p:cBhvr>
                                    </p:animEffect>
                                  </p:childTnLst>
                                </p:cTn>
                              </p:par>
                              <p:par>
                                <p:cTn id="221" presetID="3" presetClass="entr" presetSubtype="10" fill="hold" grpId="0" nodeType="withEffect">
                                  <p:stCondLst>
                                    <p:cond delay="0"/>
                                  </p:stCondLst>
                                  <p:childTnLst>
                                    <p:set>
                                      <p:cBhvr>
                                        <p:cTn id="222" dur="1" fill="hold">
                                          <p:stCondLst>
                                            <p:cond delay="0"/>
                                          </p:stCondLst>
                                        </p:cTn>
                                        <p:tgtEl>
                                          <p:spTgt spid="682109"/>
                                        </p:tgtEl>
                                        <p:attrNameLst>
                                          <p:attrName>style.visibility</p:attrName>
                                        </p:attrNameLst>
                                      </p:cBhvr>
                                      <p:to>
                                        <p:strVal val="visible"/>
                                      </p:to>
                                    </p:set>
                                    <p:animEffect transition="in" filter="blinds(horizontal)">
                                      <p:cBhvr>
                                        <p:cTn id="223" dur="500"/>
                                        <p:tgtEl>
                                          <p:spTgt spid="682109"/>
                                        </p:tgtEl>
                                      </p:cBhvr>
                                    </p:animEffect>
                                  </p:childTnLst>
                                </p:cTn>
                              </p:par>
                              <p:par>
                                <p:cTn id="224" presetID="3" presetClass="entr" presetSubtype="10" fill="hold" grpId="0" nodeType="withEffect" nodePh="1">
                                  <p:stCondLst>
                                    <p:cond delay="0"/>
                                  </p:stCondLst>
                                  <p:endCondLst>
                                    <p:cond evt="begin" delay="0">
                                      <p:tn val="224"/>
                                    </p:cond>
                                  </p:endCondLst>
                                  <p:childTnLst>
                                    <p:set>
                                      <p:cBhvr>
                                        <p:cTn id="225" dur="1" fill="hold">
                                          <p:stCondLst>
                                            <p:cond delay="0"/>
                                          </p:stCondLst>
                                        </p:cTn>
                                        <p:tgtEl>
                                          <p:spTgt spid="682110"/>
                                        </p:tgtEl>
                                        <p:attrNameLst>
                                          <p:attrName>style.visibility</p:attrName>
                                        </p:attrNameLst>
                                      </p:cBhvr>
                                      <p:to>
                                        <p:strVal val="visible"/>
                                      </p:to>
                                    </p:set>
                                    <p:animEffect transition="in" filter="blinds(horizontal)">
                                      <p:cBhvr>
                                        <p:cTn id="226" dur="500"/>
                                        <p:tgtEl>
                                          <p:spTgt spid="682110"/>
                                        </p:tgtEl>
                                      </p:cBhvr>
                                    </p:animEffect>
                                  </p:childTnLst>
                                </p:cTn>
                              </p:par>
                              <p:par>
                                <p:cTn id="227" presetID="3" presetClass="entr" presetSubtype="10" fill="hold" grpId="0" nodeType="withEffect">
                                  <p:stCondLst>
                                    <p:cond delay="0"/>
                                  </p:stCondLst>
                                  <p:childTnLst>
                                    <p:set>
                                      <p:cBhvr>
                                        <p:cTn id="228" dur="1" fill="hold">
                                          <p:stCondLst>
                                            <p:cond delay="0"/>
                                          </p:stCondLst>
                                        </p:cTn>
                                        <p:tgtEl>
                                          <p:spTgt spid="682111"/>
                                        </p:tgtEl>
                                        <p:attrNameLst>
                                          <p:attrName>style.visibility</p:attrName>
                                        </p:attrNameLst>
                                      </p:cBhvr>
                                      <p:to>
                                        <p:strVal val="visible"/>
                                      </p:to>
                                    </p:set>
                                    <p:animEffect transition="in" filter="blinds(horizontal)">
                                      <p:cBhvr>
                                        <p:cTn id="229" dur="500"/>
                                        <p:tgtEl>
                                          <p:spTgt spid="682111"/>
                                        </p:tgtEl>
                                      </p:cBhvr>
                                    </p:animEffect>
                                  </p:childTnLst>
                                </p:cTn>
                              </p:par>
                              <p:par>
                                <p:cTn id="230" presetID="3" presetClass="entr" presetSubtype="10" fill="hold" grpId="0" nodeType="withEffect" nodePh="1">
                                  <p:stCondLst>
                                    <p:cond delay="0"/>
                                  </p:stCondLst>
                                  <p:endCondLst>
                                    <p:cond evt="begin" delay="0">
                                      <p:tn val="230"/>
                                    </p:cond>
                                  </p:endCondLst>
                                  <p:childTnLst>
                                    <p:set>
                                      <p:cBhvr>
                                        <p:cTn id="231" dur="1" fill="hold">
                                          <p:stCondLst>
                                            <p:cond delay="0"/>
                                          </p:stCondLst>
                                        </p:cTn>
                                        <p:tgtEl>
                                          <p:spTgt spid="682112"/>
                                        </p:tgtEl>
                                        <p:attrNameLst>
                                          <p:attrName>style.visibility</p:attrName>
                                        </p:attrNameLst>
                                      </p:cBhvr>
                                      <p:to>
                                        <p:strVal val="visible"/>
                                      </p:to>
                                    </p:set>
                                    <p:animEffect transition="in" filter="blinds(horizontal)">
                                      <p:cBhvr>
                                        <p:cTn id="232" dur="500"/>
                                        <p:tgtEl>
                                          <p:spTgt spid="682112"/>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682113"/>
                                        </p:tgtEl>
                                        <p:attrNameLst>
                                          <p:attrName>style.visibility</p:attrName>
                                        </p:attrNameLst>
                                      </p:cBhvr>
                                      <p:to>
                                        <p:strVal val="visible"/>
                                      </p:to>
                                    </p:set>
                                    <p:animEffect transition="in" filter="blinds(horizontal)">
                                      <p:cBhvr>
                                        <p:cTn id="235" dur="500"/>
                                        <p:tgtEl>
                                          <p:spTgt spid="682113"/>
                                        </p:tgtEl>
                                      </p:cBhvr>
                                    </p:animEffect>
                                  </p:childTnLst>
                                </p:cTn>
                              </p:par>
                              <p:par>
                                <p:cTn id="236" presetID="3" presetClass="entr" presetSubtype="10" fill="hold" grpId="0" nodeType="withEffect" nodePh="1">
                                  <p:stCondLst>
                                    <p:cond delay="0"/>
                                  </p:stCondLst>
                                  <p:endCondLst>
                                    <p:cond evt="begin" delay="0">
                                      <p:tn val="236"/>
                                    </p:cond>
                                  </p:endCondLst>
                                  <p:childTnLst>
                                    <p:set>
                                      <p:cBhvr>
                                        <p:cTn id="237" dur="1" fill="hold">
                                          <p:stCondLst>
                                            <p:cond delay="0"/>
                                          </p:stCondLst>
                                        </p:cTn>
                                        <p:tgtEl>
                                          <p:spTgt spid="682114"/>
                                        </p:tgtEl>
                                        <p:attrNameLst>
                                          <p:attrName>style.visibility</p:attrName>
                                        </p:attrNameLst>
                                      </p:cBhvr>
                                      <p:to>
                                        <p:strVal val="visible"/>
                                      </p:to>
                                    </p:set>
                                    <p:animEffect transition="in" filter="blinds(horizontal)">
                                      <p:cBhvr>
                                        <p:cTn id="238" dur="500"/>
                                        <p:tgtEl>
                                          <p:spTgt spid="682114"/>
                                        </p:tgtEl>
                                      </p:cBhvr>
                                    </p:animEffect>
                                  </p:childTnLst>
                                </p:cTn>
                              </p:par>
                              <p:par>
                                <p:cTn id="239" presetID="3" presetClass="entr" presetSubtype="10" fill="hold" grpId="0" nodeType="withEffect">
                                  <p:stCondLst>
                                    <p:cond delay="0"/>
                                  </p:stCondLst>
                                  <p:childTnLst>
                                    <p:set>
                                      <p:cBhvr>
                                        <p:cTn id="240" dur="1" fill="hold">
                                          <p:stCondLst>
                                            <p:cond delay="0"/>
                                          </p:stCondLst>
                                        </p:cTn>
                                        <p:tgtEl>
                                          <p:spTgt spid="682115"/>
                                        </p:tgtEl>
                                        <p:attrNameLst>
                                          <p:attrName>style.visibility</p:attrName>
                                        </p:attrNameLst>
                                      </p:cBhvr>
                                      <p:to>
                                        <p:strVal val="visible"/>
                                      </p:to>
                                    </p:set>
                                    <p:animEffect transition="in" filter="blinds(horizontal)">
                                      <p:cBhvr>
                                        <p:cTn id="241" dur="500"/>
                                        <p:tgtEl>
                                          <p:spTgt spid="682115"/>
                                        </p:tgtEl>
                                      </p:cBhvr>
                                    </p:animEffect>
                                  </p:childTnLst>
                                </p:cTn>
                              </p:par>
                              <p:par>
                                <p:cTn id="242" presetID="3" presetClass="entr" presetSubtype="10" fill="hold" grpId="0" nodeType="withEffect" nodePh="1">
                                  <p:stCondLst>
                                    <p:cond delay="0"/>
                                  </p:stCondLst>
                                  <p:endCondLst>
                                    <p:cond evt="begin" delay="0">
                                      <p:tn val="242"/>
                                    </p:cond>
                                  </p:endCondLst>
                                  <p:childTnLst>
                                    <p:set>
                                      <p:cBhvr>
                                        <p:cTn id="243" dur="1" fill="hold">
                                          <p:stCondLst>
                                            <p:cond delay="0"/>
                                          </p:stCondLst>
                                        </p:cTn>
                                        <p:tgtEl>
                                          <p:spTgt spid="682116"/>
                                        </p:tgtEl>
                                        <p:attrNameLst>
                                          <p:attrName>style.visibility</p:attrName>
                                        </p:attrNameLst>
                                      </p:cBhvr>
                                      <p:to>
                                        <p:strVal val="visible"/>
                                      </p:to>
                                    </p:set>
                                    <p:animEffect transition="in" filter="blinds(horizontal)">
                                      <p:cBhvr>
                                        <p:cTn id="244" dur="500"/>
                                        <p:tgtEl>
                                          <p:spTgt spid="682116"/>
                                        </p:tgtEl>
                                      </p:cBhvr>
                                    </p:animEffect>
                                  </p:childTnLst>
                                </p:cTn>
                              </p:par>
                              <p:par>
                                <p:cTn id="245" presetID="3" presetClass="entr" presetSubtype="10" fill="hold" grpId="0" nodeType="withEffect">
                                  <p:stCondLst>
                                    <p:cond delay="0"/>
                                  </p:stCondLst>
                                  <p:childTnLst>
                                    <p:set>
                                      <p:cBhvr>
                                        <p:cTn id="246" dur="1" fill="hold">
                                          <p:stCondLst>
                                            <p:cond delay="0"/>
                                          </p:stCondLst>
                                        </p:cTn>
                                        <p:tgtEl>
                                          <p:spTgt spid="682117"/>
                                        </p:tgtEl>
                                        <p:attrNameLst>
                                          <p:attrName>style.visibility</p:attrName>
                                        </p:attrNameLst>
                                      </p:cBhvr>
                                      <p:to>
                                        <p:strVal val="visible"/>
                                      </p:to>
                                    </p:set>
                                    <p:animEffect transition="in" filter="blinds(horizontal)">
                                      <p:cBhvr>
                                        <p:cTn id="247" dur="500"/>
                                        <p:tgtEl>
                                          <p:spTgt spid="682117"/>
                                        </p:tgtEl>
                                      </p:cBhvr>
                                    </p:animEffect>
                                  </p:childTnLst>
                                </p:cTn>
                              </p:par>
                              <p:par>
                                <p:cTn id="248" presetID="3" presetClass="entr" presetSubtype="10" fill="hold" grpId="0" nodeType="withEffect" nodePh="1">
                                  <p:stCondLst>
                                    <p:cond delay="0"/>
                                  </p:stCondLst>
                                  <p:endCondLst>
                                    <p:cond evt="begin" delay="0">
                                      <p:tn val="248"/>
                                    </p:cond>
                                  </p:endCondLst>
                                  <p:childTnLst>
                                    <p:set>
                                      <p:cBhvr>
                                        <p:cTn id="249" dur="1" fill="hold">
                                          <p:stCondLst>
                                            <p:cond delay="0"/>
                                          </p:stCondLst>
                                        </p:cTn>
                                        <p:tgtEl>
                                          <p:spTgt spid="682118"/>
                                        </p:tgtEl>
                                        <p:attrNameLst>
                                          <p:attrName>style.visibility</p:attrName>
                                        </p:attrNameLst>
                                      </p:cBhvr>
                                      <p:to>
                                        <p:strVal val="visible"/>
                                      </p:to>
                                    </p:set>
                                    <p:animEffect transition="in" filter="blinds(horizontal)">
                                      <p:cBhvr>
                                        <p:cTn id="250" dur="500"/>
                                        <p:tgtEl>
                                          <p:spTgt spid="682118"/>
                                        </p:tgtEl>
                                      </p:cBhvr>
                                    </p:animEffect>
                                  </p:childTnLst>
                                </p:cTn>
                              </p:par>
                              <p:par>
                                <p:cTn id="251" presetID="3" presetClass="entr" presetSubtype="10" fill="hold" grpId="0" nodeType="withEffect">
                                  <p:stCondLst>
                                    <p:cond delay="0"/>
                                  </p:stCondLst>
                                  <p:childTnLst>
                                    <p:set>
                                      <p:cBhvr>
                                        <p:cTn id="252" dur="1" fill="hold">
                                          <p:stCondLst>
                                            <p:cond delay="0"/>
                                          </p:stCondLst>
                                        </p:cTn>
                                        <p:tgtEl>
                                          <p:spTgt spid="682119"/>
                                        </p:tgtEl>
                                        <p:attrNameLst>
                                          <p:attrName>style.visibility</p:attrName>
                                        </p:attrNameLst>
                                      </p:cBhvr>
                                      <p:to>
                                        <p:strVal val="visible"/>
                                      </p:to>
                                    </p:set>
                                    <p:animEffect transition="in" filter="blinds(horizontal)">
                                      <p:cBhvr>
                                        <p:cTn id="253" dur="500"/>
                                        <p:tgtEl>
                                          <p:spTgt spid="682119"/>
                                        </p:tgtEl>
                                      </p:cBhvr>
                                    </p:animEffect>
                                  </p:childTnLst>
                                </p:cTn>
                              </p:par>
                              <p:par>
                                <p:cTn id="254" presetID="3" presetClass="entr" presetSubtype="10" fill="hold" grpId="0" nodeType="withEffect" nodePh="1">
                                  <p:stCondLst>
                                    <p:cond delay="0"/>
                                  </p:stCondLst>
                                  <p:endCondLst>
                                    <p:cond evt="begin" delay="0">
                                      <p:tn val="254"/>
                                    </p:cond>
                                  </p:endCondLst>
                                  <p:childTnLst>
                                    <p:set>
                                      <p:cBhvr>
                                        <p:cTn id="255" dur="1" fill="hold">
                                          <p:stCondLst>
                                            <p:cond delay="0"/>
                                          </p:stCondLst>
                                        </p:cTn>
                                        <p:tgtEl>
                                          <p:spTgt spid="682120"/>
                                        </p:tgtEl>
                                        <p:attrNameLst>
                                          <p:attrName>style.visibility</p:attrName>
                                        </p:attrNameLst>
                                      </p:cBhvr>
                                      <p:to>
                                        <p:strVal val="visible"/>
                                      </p:to>
                                    </p:set>
                                    <p:animEffect transition="in" filter="blinds(horizontal)">
                                      <p:cBhvr>
                                        <p:cTn id="256" dur="500"/>
                                        <p:tgtEl>
                                          <p:spTgt spid="682120"/>
                                        </p:tgtEl>
                                      </p:cBhvr>
                                    </p:animEffect>
                                  </p:childTnLst>
                                </p:cTn>
                              </p:par>
                              <p:par>
                                <p:cTn id="257" presetID="3" presetClass="entr" presetSubtype="10" fill="hold" grpId="0" nodeType="withEffect">
                                  <p:stCondLst>
                                    <p:cond delay="0"/>
                                  </p:stCondLst>
                                  <p:childTnLst>
                                    <p:set>
                                      <p:cBhvr>
                                        <p:cTn id="258" dur="1" fill="hold">
                                          <p:stCondLst>
                                            <p:cond delay="0"/>
                                          </p:stCondLst>
                                        </p:cTn>
                                        <p:tgtEl>
                                          <p:spTgt spid="682121"/>
                                        </p:tgtEl>
                                        <p:attrNameLst>
                                          <p:attrName>style.visibility</p:attrName>
                                        </p:attrNameLst>
                                      </p:cBhvr>
                                      <p:to>
                                        <p:strVal val="visible"/>
                                      </p:to>
                                    </p:set>
                                    <p:animEffect transition="in" filter="blinds(horizontal)">
                                      <p:cBhvr>
                                        <p:cTn id="259" dur="500"/>
                                        <p:tgtEl>
                                          <p:spTgt spid="682121"/>
                                        </p:tgtEl>
                                      </p:cBhvr>
                                    </p:animEffect>
                                  </p:childTnLst>
                                </p:cTn>
                              </p:par>
                              <p:par>
                                <p:cTn id="260" presetID="3" presetClass="entr" presetSubtype="10" fill="hold" grpId="0" nodeType="withEffect">
                                  <p:stCondLst>
                                    <p:cond delay="0"/>
                                  </p:stCondLst>
                                  <p:childTnLst>
                                    <p:set>
                                      <p:cBhvr>
                                        <p:cTn id="261" dur="1" fill="hold">
                                          <p:stCondLst>
                                            <p:cond delay="0"/>
                                          </p:stCondLst>
                                        </p:cTn>
                                        <p:tgtEl>
                                          <p:spTgt spid="682122"/>
                                        </p:tgtEl>
                                        <p:attrNameLst>
                                          <p:attrName>style.visibility</p:attrName>
                                        </p:attrNameLst>
                                      </p:cBhvr>
                                      <p:to>
                                        <p:strVal val="visible"/>
                                      </p:to>
                                    </p:set>
                                    <p:animEffect transition="in" filter="blinds(horizontal)">
                                      <p:cBhvr>
                                        <p:cTn id="262" dur="500"/>
                                        <p:tgtEl>
                                          <p:spTgt spid="682122"/>
                                        </p:tgtEl>
                                      </p:cBhvr>
                                    </p:animEffect>
                                  </p:childTnLst>
                                </p:cTn>
                              </p:par>
                              <p:par>
                                <p:cTn id="263" presetID="3" presetClass="entr" presetSubtype="10" fill="hold" nodeType="withEffect">
                                  <p:stCondLst>
                                    <p:cond delay="0"/>
                                  </p:stCondLst>
                                  <p:childTnLst>
                                    <p:set>
                                      <p:cBhvr>
                                        <p:cTn id="264" dur="1" fill="hold">
                                          <p:stCondLst>
                                            <p:cond delay="0"/>
                                          </p:stCondLst>
                                        </p:cTn>
                                        <p:tgtEl>
                                          <p:spTgt spid="682123"/>
                                        </p:tgtEl>
                                        <p:attrNameLst>
                                          <p:attrName>style.visibility</p:attrName>
                                        </p:attrNameLst>
                                      </p:cBhvr>
                                      <p:to>
                                        <p:strVal val="visible"/>
                                      </p:to>
                                    </p:set>
                                    <p:animEffect transition="in" filter="blinds(horizontal)">
                                      <p:cBhvr>
                                        <p:cTn id="265" dur="500"/>
                                        <p:tgtEl>
                                          <p:spTgt spid="682123"/>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3" presetClass="entr" presetSubtype="10" fill="hold" nodeType="clickEffect">
                                  <p:stCondLst>
                                    <p:cond delay="0"/>
                                  </p:stCondLst>
                                  <p:childTnLst>
                                    <p:set>
                                      <p:cBhvr>
                                        <p:cTn id="269" dur="1" fill="hold">
                                          <p:stCondLst>
                                            <p:cond delay="0"/>
                                          </p:stCondLst>
                                        </p:cTn>
                                        <p:tgtEl>
                                          <p:spTgt spid="681987">
                                            <p:txEl>
                                              <p:pRg st="0" end="0"/>
                                            </p:txEl>
                                          </p:spTgt>
                                        </p:tgtEl>
                                        <p:attrNameLst>
                                          <p:attrName>style.visibility</p:attrName>
                                        </p:attrNameLst>
                                      </p:cBhvr>
                                      <p:to>
                                        <p:strVal val="visible"/>
                                      </p:to>
                                    </p:set>
                                    <p:animEffect transition="in" filter="blinds(horizontal)">
                                      <p:cBhvr>
                                        <p:cTn id="270" dur="500"/>
                                        <p:tgtEl>
                                          <p:spTgt spid="681987">
                                            <p:txEl>
                                              <p:pRg st="0" end="0"/>
                                            </p:txEl>
                                          </p:spTgt>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682035"/>
                                        </p:tgtEl>
                                        <p:attrNameLst>
                                          <p:attrName>style.visibility</p:attrName>
                                        </p:attrNameLst>
                                      </p:cBhvr>
                                      <p:to>
                                        <p:strVal val="visible"/>
                                      </p:to>
                                    </p:se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3" presetClass="entr" presetSubtype="10" fill="hold" nodeType="clickEffect">
                                  <p:stCondLst>
                                    <p:cond delay="0"/>
                                  </p:stCondLst>
                                  <p:childTnLst>
                                    <p:set>
                                      <p:cBhvr>
                                        <p:cTn id="278" dur="1" fill="hold">
                                          <p:stCondLst>
                                            <p:cond delay="0"/>
                                          </p:stCondLst>
                                        </p:cTn>
                                        <p:tgtEl>
                                          <p:spTgt spid="682124"/>
                                        </p:tgtEl>
                                        <p:attrNameLst>
                                          <p:attrName>style.visibility</p:attrName>
                                        </p:attrNameLst>
                                      </p:cBhvr>
                                      <p:to>
                                        <p:strVal val="visible"/>
                                      </p:to>
                                    </p:set>
                                    <p:animEffect transition="in" filter="blinds(horizontal)">
                                      <p:cBhvr>
                                        <p:cTn id="279" dur="500"/>
                                        <p:tgtEl>
                                          <p:spTgt spid="682124"/>
                                        </p:tgtEl>
                                      </p:cBhvr>
                                    </p:animEffect>
                                  </p:childTnLst>
                                </p:cTn>
                              </p:par>
                            </p:childTnLst>
                          </p:cTn>
                        </p:par>
                      </p:childTnLst>
                    </p:cTn>
                  </p:par>
                  <p:par>
                    <p:cTn id="280" fill="hold" nodeType="clickPar">
                      <p:stCondLst>
                        <p:cond delay="indefinite"/>
                      </p:stCondLst>
                      <p:childTnLst>
                        <p:par>
                          <p:cTn id="281" fill="hold" nodeType="withGroup">
                            <p:stCondLst>
                              <p:cond delay="0"/>
                            </p:stCondLst>
                            <p:childTnLst>
                              <p:par>
                                <p:cTn id="282" presetID="3" presetClass="entr" presetSubtype="10" fill="hold" nodeType="clickEffect">
                                  <p:stCondLst>
                                    <p:cond delay="0"/>
                                  </p:stCondLst>
                                  <p:childTnLst>
                                    <p:set>
                                      <p:cBhvr>
                                        <p:cTn id="283"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284" dur="500"/>
                                        <p:tgtEl>
                                          <p:spTgt spid="681987">
                                            <p:txEl>
                                              <p:pRg st="1" end="1"/>
                                            </p:txEl>
                                          </p:spTgt>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3" presetClass="entr" presetSubtype="10" fill="hold" nodeType="clickEffect">
                                  <p:stCondLst>
                                    <p:cond delay="0"/>
                                  </p:stCondLst>
                                  <p:childTnLst>
                                    <p:set>
                                      <p:cBhvr>
                                        <p:cTn id="288" dur="1" fill="hold">
                                          <p:stCondLst>
                                            <p:cond delay="0"/>
                                          </p:stCondLst>
                                        </p:cTn>
                                        <p:tgtEl>
                                          <p:spTgt spid="2"/>
                                        </p:tgtEl>
                                        <p:attrNameLst>
                                          <p:attrName>style.visibility</p:attrName>
                                        </p:attrNameLst>
                                      </p:cBhvr>
                                      <p:to>
                                        <p:strVal val="visible"/>
                                      </p:to>
                                    </p:set>
                                    <p:animEffect transition="in" filter="blinds(horizontal)">
                                      <p:cBhvr>
                                        <p:cTn id="289" dur="500"/>
                                        <p:tgtEl>
                                          <p:spTgt spid="2"/>
                                        </p:tgtEl>
                                      </p:cBhvr>
                                    </p:animEffect>
                                  </p:childTnLst>
                                </p:cTn>
                              </p:par>
                              <p:par>
                                <p:cTn id="290" presetID="3" presetClass="entr" presetSubtype="10" fill="hold" grpId="0" nodeType="withEffect">
                                  <p:stCondLst>
                                    <p:cond delay="0"/>
                                  </p:stCondLst>
                                  <p:childTnLst>
                                    <p:set>
                                      <p:cBhvr>
                                        <p:cTn id="291" dur="1" fill="hold">
                                          <p:stCondLst>
                                            <p:cond delay="0"/>
                                          </p:stCondLst>
                                        </p:cTn>
                                        <p:tgtEl>
                                          <p:spTgt spid="681993"/>
                                        </p:tgtEl>
                                        <p:attrNameLst>
                                          <p:attrName>style.visibility</p:attrName>
                                        </p:attrNameLst>
                                      </p:cBhvr>
                                      <p:to>
                                        <p:strVal val="visible"/>
                                      </p:to>
                                    </p:set>
                                    <p:animEffect transition="in" filter="blinds(horizontal)">
                                      <p:cBhvr>
                                        <p:cTn id="292" dur="500"/>
                                        <p:tgtEl>
                                          <p:spTgt spid="68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3" grpId="0"/>
      <p:bldP spid="682035" grpId="0" animBg="1"/>
      <p:bldP spid="682036" grpId="0" animBg="1"/>
      <p:bldP spid="682037" grpId="0"/>
      <p:bldP spid="682038" grpId="0"/>
      <p:bldP spid="682040" grpId="0" animBg="1"/>
      <p:bldP spid="682042" grpId="0" animBg="1"/>
      <p:bldP spid="682043" grpId="0" animBg="1"/>
      <p:bldP spid="682044" grpId="0" animBg="1"/>
      <p:bldP spid="682045" grpId="0" animBg="1"/>
      <p:bldP spid="682046" grpId="0" animBg="1"/>
      <p:bldP spid="682047" grpId="0" animBg="1"/>
      <p:bldP spid="682048" grpId="0" animBg="1"/>
      <p:bldP spid="682049" grpId="0" animBg="1"/>
      <p:bldP spid="682050" grpId="0" animBg="1"/>
      <p:bldP spid="682051" grpId="0" animBg="1"/>
      <p:bldP spid="682052" grpId="0" animBg="1"/>
      <p:bldP spid="682053" grpId="0" animBg="1"/>
      <p:bldP spid="682054" grpId="0" animBg="1"/>
      <p:bldP spid="682055" grpId="0" animBg="1"/>
      <p:bldP spid="682056" grpId="0" animBg="1"/>
      <p:bldP spid="682057" grpId="0" animBg="1"/>
      <p:bldP spid="682058" grpId="0" animBg="1"/>
      <p:bldP spid="682059" grpId="0" animBg="1"/>
      <p:bldP spid="682060" grpId="0" animBg="1"/>
      <p:bldP spid="682080" grpId="0" animBg="1"/>
      <p:bldP spid="682081" grpId="0"/>
      <p:bldP spid="682082" grpId="0"/>
      <p:bldP spid="682083" grpId="0" animBg="1"/>
      <p:bldP spid="682084" grpId="0"/>
      <p:bldP spid="682085" grpId="0" animBg="1"/>
      <p:bldP spid="682086" grpId="0"/>
      <p:bldP spid="682087" grpId="0" animBg="1"/>
      <p:bldP spid="682088" grpId="0"/>
      <p:bldP spid="682089" grpId="0" animBg="1"/>
      <p:bldP spid="682090" grpId="0"/>
      <p:bldP spid="682091" grpId="0" animBg="1"/>
      <p:bldP spid="682092" grpId="0"/>
      <p:bldP spid="682093" grpId="0" animBg="1"/>
      <p:bldP spid="682094" grpId="0"/>
      <p:bldP spid="682095" grpId="0" animBg="1"/>
      <p:bldP spid="682096" grpId="0"/>
      <p:bldP spid="682097" grpId="0" animBg="1"/>
      <p:bldP spid="682098" grpId="0"/>
      <p:bldP spid="682099" grpId="0" animBg="1"/>
      <p:bldP spid="682100" grpId="0"/>
      <p:bldP spid="682101" grpId="0"/>
      <p:bldP spid="682102" grpId="0" animBg="1"/>
      <p:bldP spid="682103" grpId="0"/>
      <p:bldP spid="682104" grpId="0" animBg="1"/>
      <p:bldP spid="682105" grpId="0"/>
      <p:bldP spid="682106" grpId="0" animBg="1"/>
      <p:bldP spid="682107" grpId="0"/>
      <p:bldP spid="682108" grpId="0" animBg="1"/>
      <p:bldP spid="682109" grpId="0"/>
      <p:bldP spid="682110" grpId="0" animBg="1"/>
      <p:bldP spid="682111" grpId="0"/>
      <p:bldP spid="682112" grpId="0" animBg="1"/>
      <p:bldP spid="682113" grpId="0"/>
      <p:bldP spid="682114" grpId="0" animBg="1"/>
      <p:bldP spid="682115" grpId="0"/>
      <p:bldP spid="682116" grpId="0" animBg="1"/>
      <p:bldP spid="682117" grpId="0"/>
      <p:bldP spid="682118" grpId="0" animBg="1"/>
      <p:bldP spid="682119" grpId="0"/>
      <p:bldP spid="682120" grpId="0" animBg="1"/>
      <p:bldP spid="682121" grpId="0"/>
      <p:bldP spid="682122"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2DCA2545-4D61-2D49-A5CC-89DBAC5FA5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598417C7-BC36-AF44-B968-7AB90994B39F}" type="slidenum">
              <a:rPr lang="en-US" altLang="ja-JP" sz="1800">
                <a:solidFill>
                  <a:srgbClr val="A50021"/>
                </a:solidFill>
                <a:ea typeface="MS PGothic" panose="020B0600070205080204" pitchFamily="34" charset="-128"/>
              </a:rPr>
              <a:pPr>
                <a:lnSpc>
                  <a:spcPct val="100000"/>
                </a:lnSpc>
                <a:spcBef>
                  <a:spcPct val="0"/>
                </a:spcBef>
                <a:buClrTx/>
                <a:buFontTx/>
                <a:buNone/>
              </a:pPr>
              <a:t>39</a:t>
            </a:fld>
            <a:endParaRPr lang="en-US" altLang="ja-JP" sz="1800">
              <a:solidFill>
                <a:srgbClr val="A50021"/>
              </a:solidFill>
              <a:ea typeface="MS PGothic" panose="020B0600070205080204" pitchFamily="34" charset="-128"/>
            </a:endParaRPr>
          </a:p>
        </p:txBody>
      </p:sp>
      <p:sp>
        <p:nvSpPr>
          <p:cNvPr id="53251" name="Rectangle 2">
            <a:extLst>
              <a:ext uri="{FF2B5EF4-FFF2-40B4-BE49-F238E27FC236}">
                <a16:creationId xmlns:a16="http://schemas.microsoft.com/office/drawing/2014/main" id="{2D00786A-B541-2340-AFDF-61EEC3224BA1}"/>
              </a:ext>
            </a:extLst>
          </p:cNvPr>
          <p:cNvSpPr>
            <a:spLocks noGrp="1" noChangeArrowheads="1"/>
          </p:cNvSpPr>
          <p:nvPr>
            <p:ph type="title"/>
          </p:nvPr>
        </p:nvSpPr>
        <p:spPr/>
        <p:txBody>
          <a:bodyPr/>
          <a:lstStyle/>
          <a:p>
            <a:pPr eaLnBrk="1" hangingPunct="1"/>
            <a:r>
              <a:rPr lang="en-US" altLang="zh-CN" b="0">
                <a:latin typeface="Times New Roman" panose="02020603050405020304" pitchFamily="18" charset="0"/>
              </a:rPr>
              <a:t>7.5.3  </a:t>
            </a:r>
            <a:r>
              <a:rPr lang="zh-CN" altLang="en-US" b="0">
                <a:latin typeface="Times New Roman" panose="02020603050405020304" pitchFamily="18" charset="0"/>
              </a:rPr>
              <a:t>机械式学习</a:t>
            </a:r>
            <a:r>
              <a:rPr lang="zh-CN" altLang="en-US" sz="3000" b="0">
                <a:latin typeface="Times New Roman" panose="02020603050405020304" pitchFamily="18" charset="0"/>
              </a:rPr>
              <a:t> </a:t>
            </a:r>
          </a:p>
        </p:txBody>
      </p:sp>
      <p:sp>
        <p:nvSpPr>
          <p:cNvPr id="684035" name="Rectangle 3">
            <a:extLst>
              <a:ext uri="{FF2B5EF4-FFF2-40B4-BE49-F238E27FC236}">
                <a16:creationId xmlns:a16="http://schemas.microsoft.com/office/drawing/2014/main" id="{84453A61-D3A3-7A43-91A2-45559FE5976D}"/>
              </a:ext>
            </a:extLst>
          </p:cNvPr>
          <p:cNvSpPr>
            <a:spLocks noGrp="1" noChangeArrowheads="1"/>
          </p:cNvSpPr>
          <p:nvPr>
            <p:ph type="body" idx="1"/>
          </p:nvPr>
        </p:nvSpPr>
        <p:spPr>
          <a:xfrm>
            <a:off x="323850" y="1052513"/>
            <a:ext cx="8496300" cy="5400675"/>
          </a:xfrm>
        </p:spPr>
        <p:txBody>
          <a:bodyPr/>
          <a:lstStyle/>
          <a:p>
            <a:pPr marL="0" indent="0" algn="just" eaLnBrk="1" hangingPunct="1">
              <a:lnSpc>
                <a:spcPct val="110000"/>
              </a:lnSpc>
              <a:spcBef>
                <a:spcPct val="20000"/>
              </a:spcBef>
            </a:pPr>
            <a:r>
              <a:rPr lang="en-US" altLang="zh-CN" b="1">
                <a:latin typeface="宋体" panose="02010600030101010101" pitchFamily="2" charset="-122"/>
              </a:rPr>
              <a:t> </a:t>
            </a:r>
            <a:r>
              <a:rPr lang="zh-CN" altLang="en-US" b="1">
                <a:solidFill>
                  <a:srgbClr val="0000FF"/>
                </a:solidFill>
                <a:latin typeface="宋体" panose="02010600030101010101" pitchFamily="2" charset="-122"/>
              </a:rPr>
              <a:t>机械式</a:t>
            </a:r>
            <a:r>
              <a:rPr lang="zh-CN" altLang="en-US" b="1">
                <a:solidFill>
                  <a:srgbClr val="0000FF"/>
                </a:solidFill>
              </a:rPr>
              <a:t>学习（</a:t>
            </a:r>
            <a:r>
              <a:rPr lang="en-US" altLang="zh-CN" b="1">
                <a:solidFill>
                  <a:srgbClr val="0000FF"/>
                </a:solidFill>
              </a:rPr>
              <a:t>rote learning</a:t>
            </a:r>
            <a:r>
              <a:rPr lang="zh-CN" altLang="en-US" b="1">
                <a:solidFill>
                  <a:srgbClr val="0000FF"/>
                </a:solidFill>
              </a:rPr>
              <a:t>）</a:t>
            </a:r>
            <a:r>
              <a:rPr lang="zh-CN" altLang="en-US" b="1"/>
              <a:t>又称记忆学习，或死记式学习：通过直接记忆或者</a:t>
            </a:r>
            <a:r>
              <a:rPr lang="zh-CN" altLang="en-US" b="1">
                <a:solidFill>
                  <a:srgbClr val="009900"/>
                </a:solidFill>
              </a:rPr>
              <a:t>存储</a:t>
            </a:r>
            <a:r>
              <a:rPr lang="zh-CN" altLang="en-US" b="1"/>
              <a:t>外部环境所提供的信息达到学习的目的，并在以后通过对知识库的</a:t>
            </a:r>
            <a:r>
              <a:rPr lang="zh-CN" altLang="en-US" b="1">
                <a:solidFill>
                  <a:srgbClr val="009900"/>
                </a:solidFill>
              </a:rPr>
              <a:t>检索</a:t>
            </a:r>
            <a:r>
              <a:rPr lang="zh-CN" altLang="en-US" b="1"/>
              <a:t>得到相应的知识直接用来求解问题。 </a:t>
            </a:r>
          </a:p>
          <a:p>
            <a:pPr marL="0" indent="0" algn="just" eaLnBrk="1" hangingPunct="1">
              <a:lnSpc>
                <a:spcPct val="110000"/>
              </a:lnSpc>
            </a:pPr>
            <a:r>
              <a:rPr lang="zh-CN" altLang="en-US" sz="2400" b="1"/>
              <a:t> </a:t>
            </a:r>
            <a:r>
              <a:rPr lang="zh-CN" altLang="en-US" b="1"/>
              <a:t>机械学习的主要问题：</a:t>
            </a:r>
          </a:p>
          <a:p>
            <a:pPr marL="0" indent="0" algn="just" eaLnBrk="1" hangingPunct="1">
              <a:lnSpc>
                <a:spcPct val="110000"/>
              </a:lnSpc>
              <a:spcBef>
                <a:spcPct val="20000"/>
              </a:spcBef>
              <a:buClr>
                <a:srgbClr val="0000FF"/>
              </a:buClr>
              <a:buSzPct val="80000"/>
              <a:buFont typeface="Wingdings" pitchFamily="2" charset="2"/>
              <a:buChar char="l"/>
            </a:pPr>
            <a:r>
              <a:rPr lang="zh-CN" altLang="en-US" sz="2400" b="1"/>
              <a:t> </a:t>
            </a:r>
            <a:r>
              <a:rPr lang="zh-CN" altLang="en-US" sz="2400" b="1">
                <a:solidFill>
                  <a:srgbClr val="0000FF"/>
                </a:solidFill>
              </a:rPr>
              <a:t>存储组织信息</a:t>
            </a:r>
            <a:r>
              <a:rPr lang="zh-CN" altLang="en-US" sz="2400" b="1"/>
              <a:t>：要采用适当的存储方式，使检索速度尽可能地快。</a:t>
            </a:r>
          </a:p>
          <a:p>
            <a:pPr marL="0" indent="0" algn="just" eaLnBrk="1" hangingPunct="1">
              <a:lnSpc>
                <a:spcPct val="110000"/>
              </a:lnSpc>
              <a:spcBef>
                <a:spcPct val="20000"/>
              </a:spcBef>
              <a:buClr>
                <a:srgbClr val="0000FF"/>
              </a:buClr>
              <a:buSzPct val="80000"/>
              <a:buFont typeface="Wingdings" pitchFamily="2" charset="2"/>
              <a:buChar char="l"/>
            </a:pPr>
            <a:r>
              <a:rPr lang="zh-CN" altLang="en-US" sz="2400" b="1"/>
              <a:t> </a:t>
            </a:r>
            <a:r>
              <a:rPr lang="zh-CN" altLang="en-US" sz="2400" b="1">
                <a:solidFill>
                  <a:srgbClr val="0000FF"/>
                </a:solidFill>
              </a:rPr>
              <a:t>环境的稳定性与存储信息的适用性问题</a:t>
            </a:r>
            <a:r>
              <a:rPr lang="zh-CN" altLang="en-US" sz="2400" b="1"/>
              <a:t>：机械学习系统必须保证所保存的信息适应于外界环境变化的需要。</a:t>
            </a:r>
          </a:p>
          <a:p>
            <a:pPr marL="0" indent="0" algn="just" eaLnBrk="1" hangingPunct="1">
              <a:lnSpc>
                <a:spcPct val="110000"/>
              </a:lnSpc>
              <a:spcBef>
                <a:spcPct val="20000"/>
              </a:spcBef>
              <a:buClr>
                <a:srgbClr val="0000FF"/>
              </a:buClr>
              <a:buSzPct val="80000"/>
              <a:buFont typeface="Wingdings" pitchFamily="2" charset="2"/>
              <a:buChar char="l"/>
            </a:pPr>
            <a:r>
              <a:rPr lang="zh-CN" altLang="en-US" sz="2400" b="1"/>
              <a:t> </a:t>
            </a:r>
            <a:r>
              <a:rPr lang="zh-CN" altLang="en-US" sz="2400" b="1">
                <a:solidFill>
                  <a:srgbClr val="0000FF"/>
                </a:solidFill>
              </a:rPr>
              <a:t>存储与计算之间的权衡</a:t>
            </a:r>
            <a:r>
              <a:rPr lang="zh-CN" altLang="en-US" sz="2400" b="1"/>
              <a:t>：对于机械学习来说很重要的一点是它不能降低系统的效率。</a:t>
            </a:r>
            <a:endParaRPr lang="zh-CN" altLang="en-US" sz="24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4035">
                                            <p:txEl>
                                              <p:pRg st="2" end="2"/>
                                            </p:txEl>
                                          </p:spTgt>
                                        </p:tgtEl>
                                        <p:attrNameLst>
                                          <p:attrName>style.visibility</p:attrName>
                                        </p:attrNameLst>
                                      </p:cBhvr>
                                      <p:to>
                                        <p:strVal val="visible"/>
                                      </p:to>
                                    </p:set>
                                    <p:animEffect transition="in" filter="blinds(horizontal)">
                                      <p:cBhvr>
                                        <p:cTn id="7" dur="500"/>
                                        <p:tgtEl>
                                          <p:spTgt spid="6840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4035">
                                            <p:txEl>
                                              <p:pRg st="3" end="3"/>
                                            </p:txEl>
                                          </p:spTgt>
                                        </p:tgtEl>
                                        <p:attrNameLst>
                                          <p:attrName>style.visibility</p:attrName>
                                        </p:attrNameLst>
                                      </p:cBhvr>
                                      <p:to>
                                        <p:strVal val="visible"/>
                                      </p:to>
                                    </p:set>
                                    <p:animEffect transition="in" filter="blinds(horizontal)">
                                      <p:cBhvr>
                                        <p:cTn id="12" dur="500"/>
                                        <p:tgtEl>
                                          <p:spTgt spid="6840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84035">
                                            <p:txEl>
                                              <p:pRg st="4" end="4"/>
                                            </p:txEl>
                                          </p:spTgt>
                                        </p:tgtEl>
                                        <p:attrNameLst>
                                          <p:attrName>style.visibility</p:attrName>
                                        </p:attrNameLst>
                                      </p:cBhvr>
                                      <p:to>
                                        <p:strVal val="visible"/>
                                      </p:to>
                                    </p:set>
                                    <p:animEffect transition="in" filter="blinds(horizontal)">
                                      <p:cBhvr>
                                        <p:cTn id="17" dur="500"/>
                                        <p:tgtEl>
                                          <p:spTgt spid="68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D5F1D5A4-89AA-2E4F-913A-4AADE80B20A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7BB46F3-0870-8B42-BF11-1C1A593E74AB}" type="slidenum">
              <a:rPr lang="ja-JP" altLang="en-US" sz="1800">
                <a:solidFill>
                  <a:srgbClr val="A50021"/>
                </a:solidFill>
                <a:ea typeface="MS PGothic" panose="020B0600070205080204" pitchFamily="34" charset="-128"/>
              </a:rPr>
              <a:pPr>
                <a:lnSpc>
                  <a:spcPct val="100000"/>
                </a:lnSpc>
                <a:spcBef>
                  <a:spcPct val="0"/>
                </a:spcBef>
                <a:buClrTx/>
                <a:buFontTx/>
                <a:buNone/>
              </a:pPr>
              <a:t>4</a:t>
            </a:fld>
            <a:endParaRPr lang="en-US" altLang="ja-JP" sz="1800">
              <a:solidFill>
                <a:srgbClr val="A50021"/>
              </a:solidFill>
              <a:ea typeface="MS PGothic" panose="020B0600070205080204" pitchFamily="34" charset="-128"/>
            </a:endParaRPr>
          </a:p>
        </p:txBody>
      </p:sp>
      <p:sp>
        <p:nvSpPr>
          <p:cNvPr id="120836" name="Rectangle 4">
            <a:extLst>
              <a:ext uri="{FF2B5EF4-FFF2-40B4-BE49-F238E27FC236}">
                <a16:creationId xmlns:a16="http://schemas.microsoft.com/office/drawing/2014/main" id="{0450D5A6-70CC-894E-BB0A-F73091A04338}"/>
              </a:ext>
            </a:extLst>
          </p:cNvPr>
          <p:cNvSpPr>
            <a:spLocks noChangeArrowheads="1"/>
          </p:cNvSpPr>
          <p:nvPr/>
        </p:nvSpPr>
        <p:spPr bwMode="auto">
          <a:xfrm>
            <a:off x="457200" y="1000125"/>
            <a:ext cx="82835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7.1  </a:t>
            </a:r>
            <a:r>
              <a:rPr lang="zh-CN" altLang="en-US" b="1">
                <a:solidFill>
                  <a:srgbClr val="0000FF"/>
                </a:solidFill>
                <a:latin typeface="Times New Roman" panose="02020603050405020304" pitchFamily="18" charset="0"/>
              </a:rPr>
              <a:t>专家系统的产生和发展</a:t>
            </a:r>
            <a:r>
              <a:rPr lang="zh-CN" altLang="en-US" b="1">
                <a:latin typeface="Times New Roman" panose="02020603050405020304" pitchFamily="18" charset="0"/>
              </a:rPr>
              <a:t> </a:t>
            </a:r>
          </a:p>
          <a:p>
            <a:pPr eaLnBrk="1" hangingPunct="1">
              <a:lnSpc>
                <a:spcPct val="110000"/>
              </a:lnSpc>
              <a:spcBef>
                <a:spcPct val="30000"/>
              </a:spcBef>
            </a:pPr>
            <a:r>
              <a:rPr lang="en-US" altLang="zh-CN" b="1">
                <a:latin typeface="Times New Roman" panose="02020603050405020304" pitchFamily="18" charset="0"/>
              </a:rPr>
              <a:t>7.2  </a:t>
            </a:r>
            <a:r>
              <a:rPr lang="zh-CN" altLang="en-US" b="1">
                <a:latin typeface="Times New Roman" panose="02020603050405020304" pitchFamily="18" charset="0"/>
              </a:rPr>
              <a:t>专家系统的概念 </a:t>
            </a:r>
          </a:p>
          <a:p>
            <a:pPr eaLnBrk="1" hangingPunct="1">
              <a:lnSpc>
                <a:spcPct val="110000"/>
              </a:lnSpc>
              <a:spcBef>
                <a:spcPct val="30000"/>
              </a:spcBef>
            </a:pPr>
            <a:r>
              <a:rPr lang="en-US" altLang="zh-CN" b="1">
                <a:latin typeface="Times New Roman" panose="02020603050405020304" pitchFamily="18" charset="0"/>
              </a:rPr>
              <a:t>7.3  </a:t>
            </a:r>
            <a:r>
              <a:rPr lang="zh-CN" altLang="en-US" b="1">
                <a:latin typeface="Times New Roman" panose="02020603050405020304" pitchFamily="18" charset="0"/>
              </a:rPr>
              <a:t>专家系统的工作原理</a:t>
            </a:r>
          </a:p>
          <a:p>
            <a:pPr eaLnBrk="1" hangingPunct="1">
              <a:lnSpc>
                <a:spcPct val="110000"/>
              </a:lnSpc>
              <a:spcBef>
                <a:spcPct val="30000"/>
              </a:spcBef>
            </a:pPr>
            <a:r>
              <a:rPr lang="en-US" altLang="zh-CN" b="1">
                <a:latin typeface="Times New Roman" panose="02020603050405020304" pitchFamily="18" charset="0"/>
              </a:rPr>
              <a:t>7.4  </a:t>
            </a:r>
            <a:r>
              <a:rPr lang="zh-CN" altLang="en-US" b="1">
                <a:latin typeface="Times New Roman" panose="02020603050405020304" pitchFamily="18" charset="0"/>
              </a:rPr>
              <a:t>知识获取的主要过程与模式</a:t>
            </a:r>
          </a:p>
          <a:p>
            <a:pPr eaLnBrk="1" hangingPunct="1">
              <a:lnSpc>
                <a:spcPct val="110000"/>
              </a:lnSpc>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lnSpc>
                <a:spcPct val="110000"/>
              </a:lnSpc>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lnSpc>
                <a:spcPct val="110000"/>
              </a:lnSpc>
              <a:spcBef>
                <a:spcPct val="30000"/>
              </a:spcBef>
            </a:pPr>
            <a:r>
              <a:rPr lang="en-US" altLang="zh-CN" b="1">
                <a:latin typeface="Times New Roman" panose="02020603050405020304" pitchFamily="18" charset="0"/>
              </a:rPr>
              <a:t>7.7  </a:t>
            </a:r>
            <a:r>
              <a:rPr lang="zh-CN" altLang="en-US" b="1">
                <a:latin typeface="Times New Roman" panose="02020603050405020304" pitchFamily="18" charset="0"/>
              </a:rPr>
              <a:t>专家系统的建立</a:t>
            </a:r>
          </a:p>
          <a:p>
            <a:pPr eaLnBrk="1" hangingPunct="1">
              <a:lnSpc>
                <a:spcPct val="110000"/>
              </a:lnSpc>
              <a:spcBef>
                <a:spcPct val="30000"/>
              </a:spcBef>
            </a:pPr>
            <a:r>
              <a:rPr lang="en-US" altLang="zh-CN" b="1">
                <a:latin typeface="Times New Roman" panose="02020603050405020304" pitchFamily="18" charset="0"/>
              </a:rPr>
              <a:t>7.8  </a:t>
            </a:r>
            <a:r>
              <a:rPr lang="zh-CN" altLang="en-US" b="1">
                <a:latin typeface="Times New Roman" panose="02020603050405020304" pitchFamily="18" charset="0"/>
              </a:rPr>
              <a:t>专家系统实例及其骨架系统</a:t>
            </a:r>
          </a:p>
          <a:p>
            <a:pPr eaLnBrk="1" hangingPunct="1">
              <a:lnSpc>
                <a:spcPct val="110000"/>
              </a:lnSpc>
              <a:spcBef>
                <a:spcPct val="30000"/>
              </a:spcBef>
            </a:pPr>
            <a:r>
              <a:rPr lang="en-US" altLang="zh-CN" b="1">
                <a:latin typeface="Times New Roman" panose="02020603050405020304" pitchFamily="18" charset="0"/>
              </a:rPr>
              <a:t>7.9  </a:t>
            </a:r>
            <a:r>
              <a:rPr lang="zh-CN" altLang="en-US" b="1">
                <a:latin typeface="Times New Roman" panose="02020603050405020304" pitchFamily="18" charset="0"/>
              </a:rPr>
              <a:t>专家系统的开发环境</a:t>
            </a:r>
          </a:p>
        </p:txBody>
      </p:sp>
      <p:sp>
        <p:nvSpPr>
          <p:cNvPr id="7172" name="Rectangle 7">
            <a:extLst>
              <a:ext uri="{FF2B5EF4-FFF2-40B4-BE49-F238E27FC236}">
                <a16:creationId xmlns:a16="http://schemas.microsoft.com/office/drawing/2014/main" id="{40F9B8FB-BBD9-DC43-87FE-DBBB380EE407}"/>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7</a:t>
            </a:r>
            <a:r>
              <a:rPr lang="zh-CN" altLang="en-US" sz="3600" b="0">
                <a:latin typeface="Times New Roman" panose="02020603050405020304" pitchFamily="18" charset="0"/>
                <a:ea typeface="黑体" panose="02010609060101010101" pitchFamily="49" charset="-122"/>
              </a:rPr>
              <a:t>章  专家系统与机器学习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0836">
                                            <p:txEl>
                                              <p:pRg st="0" end="0"/>
                                            </p:txEl>
                                          </p:spTgt>
                                        </p:tgtEl>
                                        <p:attrNameLst>
                                          <p:attrName>style.visibility</p:attrName>
                                        </p:attrNameLst>
                                      </p:cBhvr>
                                      <p:to>
                                        <p:strVal val="visible"/>
                                      </p:to>
                                    </p:set>
                                    <p:anim calcmode="lin" valueType="num">
                                      <p:cBhvr additive="base">
                                        <p:cTn id="7" dur="500" fill="hold"/>
                                        <p:tgtEl>
                                          <p:spTgt spid="1208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0836">
                                            <p:txEl>
                                              <p:pRg st="1" end="1"/>
                                            </p:txEl>
                                          </p:spTgt>
                                        </p:tgtEl>
                                        <p:attrNameLst>
                                          <p:attrName>style.visibility</p:attrName>
                                        </p:attrNameLst>
                                      </p:cBhvr>
                                      <p:to>
                                        <p:strVal val="visible"/>
                                      </p:to>
                                    </p:set>
                                    <p:anim calcmode="lin" valueType="num">
                                      <p:cBhvr additive="base">
                                        <p:cTn id="12" dur="500" fill="hold"/>
                                        <p:tgtEl>
                                          <p:spTgt spid="12083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083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0836">
                                            <p:txEl>
                                              <p:pRg st="2" end="2"/>
                                            </p:txEl>
                                          </p:spTgt>
                                        </p:tgtEl>
                                        <p:attrNameLst>
                                          <p:attrName>style.visibility</p:attrName>
                                        </p:attrNameLst>
                                      </p:cBhvr>
                                      <p:to>
                                        <p:strVal val="visible"/>
                                      </p:to>
                                    </p:set>
                                    <p:anim calcmode="lin" valueType="num">
                                      <p:cBhvr additive="base">
                                        <p:cTn id="17" dur="500" fill="hold"/>
                                        <p:tgtEl>
                                          <p:spTgt spid="12083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083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0836">
                                            <p:txEl>
                                              <p:pRg st="3" end="3"/>
                                            </p:txEl>
                                          </p:spTgt>
                                        </p:tgtEl>
                                        <p:attrNameLst>
                                          <p:attrName>style.visibility</p:attrName>
                                        </p:attrNameLst>
                                      </p:cBhvr>
                                      <p:to>
                                        <p:strVal val="visible"/>
                                      </p:to>
                                    </p:set>
                                    <p:anim calcmode="lin" valueType="num">
                                      <p:cBhvr additive="base">
                                        <p:cTn id="22" dur="500" fill="hold"/>
                                        <p:tgtEl>
                                          <p:spTgt spid="12083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2083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0836">
                                            <p:txEl>
                                              <p:pRg st="4" end="4"/>
                                            </p:txEl>
                                          </p:spTgt>
                                        </p:tgtEl>
                                        <p:attrNameLst>
                                          <p:attrName>style.visibility</p:attrName>
                                        </p:attrNameLst>
                                      </p:cBhvr>
                                      <p:to>
                                        <p:strVal val="visible"/>
                                      </p:to>
                                    </p:set>
                                    <p:anim calcmode="lin" valueType="num">
                                      <p:cBhvr additive="base">
                                        <p:cTn id="27" dur="500" fill="hold"/>
                                        <p:tgtEl>
                                          <p:spTgt spid="12083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083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0836">
                                            <p:txEl>
                                              <p:pRg st="5" end="5"/>
                                            </p:txEl>
                                          </p:spTgt>
                                        </p:tgtEl>
                                        <p:attrNameLst>
                                          <p:attrName>style.visibility</p:attrName>
                                        </p:attrNameLst>
                                      </p:cBhvr>
                                      <p:to>
                                        <p:strVal val="visible"/>
                                      </p:to>
                                    </p:set>
                                    <p:anim calcmode="lin" valueType="num">
                                      <p:cBhvr additive="base">
                                        <p:cTn id="32" dur="500" fill="hold"/>
                                        <p:tgtEl>
                                          <p:spTgt spid="12083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083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20836">
                                            <p:txEl>
                                              <p:pRg st="6" end="6"/>
                                            </p:txEl>
                                          </p:spTgt>
                                        </p:tgtEl>
                                        <p:attrNameLst>
                                          <p:attrName>style.visibility</p:attrName>
                                        </p:attrNameLst>
                                      </p:cBhvr>
                                      <p:to>
                                        <p:strVal val="visible"/>
                                      </p:to>
                                    </p:set>
                                    <p:anim calcmode="lin" valueType="num">
                                      <p:cBhvr additive="base">
                                        <p:cTn id="37" dur="500" fill="hold"/>
                                        <p:tgtEl>
                                          <p:spTgt spid="12083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0836">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20836">
                                            <p:txEl>
                                              <p:pRg st="7" end="7"/>
                                            </p:txEl>
                                          </p:spTgt>
                                        </p:tgtEl>
                                        <p:attrNameLst>
                                          <p:attrName>style.visibility</p:attrName>
                                        </p:attrNameLst>
                                      </p:cBhvr>
                                      <p:to>
                                        <p:strVal val="visible"/>
                                      </p:to>
                                    </p:set>
                                    <p:anim calcmode="lin" valueType="num">
                                      <p:cBhvr additive="base">
                                        <p:cTn id="42" dur="500" fill="hold"/>
                                        <p:tgtEl>
                                          <p:spTgt spid="120836">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0836">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120836">
                                            <p:txEl>
                                              <p:pRg st="8" end="8"/>
                                            </p:txEl>
                                          </p:spTgt>
                                        </p:tgtEl>
                                        <p:attrNameLst>
                                          <p:attrName>style.visibility</p:attrName>
                                        </p:attrNameLst>
                                      </p:cBhvr>
                                      <p:to>
                                        <p:strVal val="visible"/>
                                      </p:to>
                                    </p:set>
                                    <p:anim calcmode="lin" valueType="num">
                                      <p:cBhvr additive="base">
                                        <p:cTn id="47" dur="500" fill="hold"/>
                                        <p:tgtEl>
                                          <p:spTgt spid="120836">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083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CB040186-16A7-004F-9B4D-0B61D482A6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F34F57CB-90FE-E74D-8D84-664295DBF559}" type="slidenum">
              <a:rPr lang="en-US" altLang="ja-JP" sz="1800">
                <a:solidFill>
                  <a:srgbClr val="A50021"/>
                </a:solidFill>
                <a:ea typeface="MS PGothic" panose="020B0600070205080204" pitchFamily="34" charset="-128"/>
              </a:rPr>
              <a:pPr>
                <a:lnSpc>
                  <a:spcPct val="100000"/>
                </a:lnSpc>
                <a:spcBef>
                  <a:spcPct val="0"/>
                </a:spcBef>
                <a:buClrTx/>
                <a:buFontTx/>
                <a:buNone/>
              </a:pPr>
              <a:t>40</a:t>
            </a:fld>
            <a:endParaRPr lang="en-US" altLang="ja-JP" sz="1800">
              <a:solidFill>
                <a:srgbClr val="A50021"/>
              </a:solidFill>
              <a:ea typeface="MS PGothic" panose="020B0600070205080204" pitchFamily="34" charset="-128"/>
            </a:endParaRPr>
          </a:p>
        </p:txBody>
      </p:sp>
      <p:sp>
        <p:nvSpPr>
          <p:cNvPr id="55299" name="Rectangle 2">
            <a:extLst>
              <a:ext uri="{FF2B5EF4-FFF2-40B4-BE49-F238E27FC236}">
                <a16:creationId xmlns:a16="http://schemas.microsoft.com/office/drawing/2014/main" id="{B5BA3531-C0A6-6143-9179-F4D4925BA950}"/>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7.5  </a:t>
            </a:r>
            <a:r>
              <a:rPr lang="zh-CN" altLang="en-US">
                <a:latin typeface="Times New Roman" panose="02020603050405020304" pitchFamily="18" charset="0"/>
              </a:rPr>
              <a:t>机器学习</a:t>
            </a:r>
          </a:p>
        </p:txBody>
      </p:sp>
      <p:sp>
        <p:nvSpPr>
          <p:cNvPr id="806915" name="Rectangle 3">
            <a:extLst>
              <a:ext uri="{FF2B5EF4-FFF2-40B4-BE49-F238E27FC236}">
                <a16:creationId xmlns:a16="http://schemas.microsoft.com/office/drawing/2014/main" id="{D7E2CC8F-5637-794C-ADB4-E51E3ABD4A3C}"/>
              </a:ext>
            </a:extLst>
          </p:cNvPr>
          <p:cNvSpPr>
            <a:spLocks noGrp="1" noChangeArrowheads="1"/>
          </p:cNvSpPr>
          <p:nvPr>
            <p:ph type="body" idx="1"/>
          </p:nvPr>
        </p:nvSpPr>
        <p:spPr>
          <a:xfrm>
            <a:off x="539750" y="981075"/>
            <a:ext cx="8353425" cy="5400675"/>
          </a:xfrm>
        </p:spPr>
        <p:txBody>
          <a:bodyPr/>
          <a:lstStyle/>
          <a:p>
            <a:pPr eaLnBrk="1" hangingPunct="1">
              <a:lnSpc>
                <a:spcPct val="140000"/>
              </a:lnSpc>
              <a:spcBef>
                <a:spcPct val="20000"/>
              </a:spcBef>
            </a:pPr>
            <a:r>
              <a:rPr lang="en-US" altLang="zh-CN" b="1"/>
              <a:t>7.5.1  </a:t>
            </a:r>
            <a:r>
              <a:rPr lang="zh-CN" altLang="en-US" b="1"/>
              <a:t>机器学习的基本概念</a:t>
            </a:r>
          </a:p>
          <a:p>
            <a:pPr eaLnBrk="1" hangingPunct="1">
              <a:lnSpc>
                <a:spcPct val="140000"/>
              </a:lnSpc>
              <a:spcBef>
                <a:spcPct val="20000"/>
              </a:spcBef>
            </a:pPr>
            <a:r>
              <a:rPr lang="en-US" altLang="zh-CN" b="1"/>
              <a:t>7.5.2  </a:t>
            </a:r>
            <a:r>
              <a:rPr lang="zh-CN" altLang="en-US" b="1"/>
              <a:t>机器学习的分类</a:t>
            </a:r>
          </a:p>
          <a:p>
            <a:pPr eaLnBrk="1" hangingPunct="1">
              <a:lnSpc>
                <a:spcPct val="140000"/>
              </a:lnSpc>
              <a:spcBef>
                <a:spcPct val="20000"/>
              </a:spcBef>
            </a:pPr>
            <a:r>
              <a:rPr lang="en-US" altLang="zh-CN" b="1"/>
              <a:t>7.5.3  </a:t>
            </a:r>
            <a:r>
              <a:rPr lang="zh-CN" altLang="en-US" b="1"/>
              <a:t>机械式学习</a:t>
            </a:r>
          </a:p>
          <a:p>
            <a:pPr eaLnBrk="1" hangingPunct="1">
              <a:lnSpc>
                <a:spcPct val="140000"/>
              </a:lnSpc>
              <a:spcBef>
                <a:spcPct val="20000"/>
              </a:spcBef>
            </a:pPr>
            <a:r>
              <a:rPr lang="en-US" altLang="zh-CN" b="1">
                <a:solidFill>
                  <a:srgbClr val="0000FF"/>
                </a:solidFill>
              </a:rPr>
              <a:t>7.5.4  </a:t>
            </a:r>
            <a:r>
              <a:rPr lang="zh-CN" altLang="en-US" b="1">
                <a:solidFill>
                  <a:srgbClr val="0000FF"/>
                </a:solidFill>
              </a:rPr>
              <a:t>指导式学习</a:t>
            </a:r>
          </a:p>
          <a:p>
            <a:pPr eaLnBrk="1" hangingPunct="1">
              <a:lnSpc>
                <a:spcPct val="140000"/>
              </a:lnSpc>
              <a:spcBef>
                <a:spcPct val="20000"/>
              </a:spcBef>
            </a:pPr>
            <a:r>
              <a:rPr lang="en-US" altLang="zh-CN" b="1"/>
              <a:t>7.5.5  </a:t>
            </a:r>
            <a:r>
              <a:rPr lang="zh-CN" altLang="en-US" b="1"/>
              <a:t>示例学习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6915">
                                            <p:txEl>
                                              <p:pRg st="0" end="0"/>
                                            </p:txEl>
                                          </p:spTgt>
                                        </p:tgtEl>
                                        <p:attrNameLst>
                                          <p:attrName>style.visibility</p:attrName>
                                        </p:attrNameLst>
                                      </p:cBhvr>
                                      <p:to>
                                        <p:strVal val="visible"/>
                                      </p:to>
                                    </p:set>
                                    <p:anim calcmode="lin" valueType="num">
                                      <p:cBhvr additive="base">
                                        <p:cTn id="7" dur="500" fill="hold"/>
                                        <p:tgtEl>
                                          <p:spTgt spid="80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691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06915">
                                            <p:txEl>
                                              <p:pRg st="1" end="1"/>
                                            </p:txEl>
                                          </p:spTgt>
                                        </p:tgtEl>
                                        <p:attrNameLst>
                                          <p:attrName>style.visibility</p:attrName>
                                        </p:attrNameLst>
                                      </p:cBhvr>
                                      <p:to>
                                        <p:strVal val="visible"/>
                                      </p:to>
                                    </p:set>
                                    <p:anim calcmode="lin" valueType="num">
                                      <p:cBhvr additive="base">
                                        <p:cTn id="12" dur="500" fill="hold"/>
                                        <p:tgtEl>
                                          <p:spTgt spid="80691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0691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06915">
                                            <p:txEl>
                                              <p:pRg st="2" end="2"/>
                                            </p:txEl>
                                          </p:spTgt>
                                        </p:tgtEl>
                                        <p:attrNameLst>
                                          <p:attrName>style.visibility</p:attrName>
                                        </p:attrNameLst>
                                      </p:cBhvr>
                                      <p:to>
                                        <p:strVal val="visible"/>
                                      </p:to>
                                    </p:set>
                                    <p:anim calcmode="lin" valueType="num">
                                      <p:cBhvr additive="base">
                                        <p:cTn id="17" dur="500" fill="hold"/>
                                        <p:tgtEl>
                                          <p:spTgt spid="8069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6915">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06915">
                                            <p:txEl>
                                              <p:pRg st="3" end="3"/>
                                            </p:txEl>
                                          </p:spTgt>
                                        </p:tgtEl>
                                        <p:attrNameLst>
                                          <p:attrName>style.visibility</p:attrName>
                                        </p:attrNameLst>
                                      </p:cBhvr>
                                      <p:to>
                                        <p:strVal val="visible"/>
                                      </p:to>
                                    </p:set>
                                    <p:anim calcmode="lin" valueType="num">
                                      <p:cBhvr additive="base">
                                        <p:cTn id="22" dur="500" fill="hold"/>
                                        <p:tgtEl>
                                          <p:spTgt spid="80691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06915">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06915">
                                            <p:txEl>
                                              <p:pRg st="4" end="4"/>
                                            </p:txEl>
                                          </p:spTgt>
                                        </p:tgtEl>
                                        <p:attrNameLst>
                                          <p:attrName>style.visibility</p:attrName>
                                        </p:attrNameLst>
                                      </p:cBhvr>
                                      <p:to>
                                        <p:strVal val="visible"/>
                                      </p:to>
                                    </p:set>
                                    <p:anim calcmode="lin" valueType="num">
                                      <p:cBhvr additive="base">
                                        <p:cTn id="27" dur="500" fill="hold"/>
                                        <p:tgtEl>
                                          <p:spTgt spid="80691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069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5"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D2B34B95-3B74-F44C-8C81-0506A13F5A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02487279-B418-FD44-9F83-09A1CDE5FD96}" type="slidenum">
              <a:rPr lang="en-US" altLang="ja-JP" sz="1800">
                <a:solidFill>
                  <a:srgbClr val="A50021"/>
                </a:solidFill>
                <a:ea typeface="MS PGothic" panose="020B0600070205080204" pitchFamily="34" charset="-128"/>
              </a:rPr>
              <a:pPr>
                <a:lnSpc>
                  <a:spcPct val="100000"/>
                </a:lnSpc>
                <a:spcBef>
                  <a:spcPct val="0"/>
                </a:spcBef>
                <a:buClrTx/>
                <a:buFontTx/>
                <a:buNone/>
              </a:pPr>
              <a:t>41</a:t>
            </a:fld>
            <a:endParaRPr lang="en-US" altLang="ja-JP" sz="1800">
              <a:solidFill>
                <a:srgbClr val="A50021"/>
              </a:solidFill>
              <a:ea typeface="MS PGothic" panose="020B0600070205080204" pitchFamily="34" charset="-128"/>
            </a:endParaRPr>
          </a:p>
        </p:txBody>
      </p:sp>
      <p:sp>
        <p:nvSpPr>
          <p:cNvPr id="57347" name="Rectangle 2">
            <a:extLst>
              <a:ext uri="{FF2B5EF4-FFF2-40B4-BE49-F238E27FC236}">
                <a16:creationId xmlns:a16="http://schemas.microsoft.com/office/drawing/2014/main" id="{957F7115-9E5B-804C-89AD-8408F49A0D84}"/>
              </a:ext>
            </a:extLst>
          </p:cNvPr>
          <p:cNvSpPr>
            <a:spLocks noGrp="1" noChangeArrowheads="1"/>
          </p:cNvSpPr>
          <p:nvPr>
            <p:ph type="title"/>
          </p:nvPr>
        </p:nvSpPr>
        <p:spPr/>
        <p:txBody>
          <a:bodyPr/>
          <a:lstStyle/>
          <a:p>
            <a:pPr eaLnBrk="1" hangingPunct="1"/>
            <a:r>
              <a:rPr lang="en-US" altLang="zh-CN" b="0">
                <a:latin typeface="Times New Roman" panose="02020603050405020304" pitchFamily="18" charset="0"/>
              </a:rPr>
              <a:t>7.5.4  </a:t>
            </a:r>
            <a:r>
              <a:rPr lang="zh-CN" altLang="en-US" b="0">
                <a:latin typeface="Times New Roman" panose="02020603050405020304" pitchFamily="18" charset="0"/>
              </a:rPr>
              <a:t>指导式学习</a:t>
            </a:r>
            <a:r>
              <a:rPr lang="zh-CN" altLang="en-US" sz="3000" b="0">
                <a:latin typeface="Times New Roman" panose="02020603050405020304" pitchFamily="18" charset="0"/>
              </a:rPr>
              <a:t> </a:t>
            </a:r>
          </a:p>
        </p:txBody>
      </p:sp>
      <p:sp>
        <p:nvSpPr>
          <p:cNvPr id="688131" name="Rectangle 3">
            <a:extLst>
              <a:ext uri="{FF2B5EF4-FFF2-40B4-BE49-F238E27FC236}">
                <a16:creationId xmlns:a16="http://schemas.microsoft.com/office/drawing/2014/main" id="{87DFD1C0-22BC-474A-9202-6A1C3702D58A}"/>
              </a:ext>
            </a:extLst>
          </p:cNvPr>
          <p:cNvSpPr>
            <a:spLocks noGrp="1" noChangeArrowheads="1"/>
          </p:cNvSpPr>
          <p:nvPr>
            <p:ph type="body" idx="1"/>
          </p:nvPr>
        </p:nvSpPr>
        <p:spPr>
          <a:xfrm>
            <a:off x="395288" y="1066800"/>
            <a:ext cx="8280400" cy="5400675"/>
          </a:xfrm>
        </p:spPr>
        <p:txBody>
          <a:bodyPr/>
          <a:lstStyle/>
          <a:p>
            <a:pPr marL="0" indent="0" algn="just" eaLnBrk="1" hangingPunct="1">
              <a:spcBef>
                <a:spcPct val="30000"/>
              </a:spcBef>
            </a:pPr>
            <a:r>
              <a:rPr lang="en-US" altLang="zh-CN" sz="2600" b="1"/>
              <a:t> </a:t>
            </a:r>
            <a:r>
              <a:rPr lang="zh-CN" altLang="en-US" b="1">
                <a:solidFill>
                  <a:srgbClr val="0000FF"/>
                </a:solidFill>
              </a:rPr>
              <a:t>指导式学习</a:t>
            </a:r>
            <a:r>
              <a:rPr lang="zh-CN" altLang="en-US" b="1"/>
              <a:t>（</a:t>
            </a:r>
            <a:r>
              <a:rPr lang="en-US" altLang="zh-CN" b="1"/>
              <a:t>l</a:t>
            </a:r>
            <a:r>
              <a:rPr lang="en-US" altLang="zh-CN" b="1">
                <a:cs typeface="Times New Roman" panose="02020603050405020304" pitchFamily="18" charset="0"/>
              </a:rPr>
              <a:t>earning by being told</a:t>
            </a:r>
            <a:r>
              <a:rPr lang="zh-CN" altLang="en-US" b="1"/>
              <a:t>）又称</a:t>
            </a:r>
            <a:r>
              <a:rPr lang="zh-CN" altLang="en-US" b="1">
                <a:solidFill>
                  <a:srgbClr val="009900"/>
                </a:solidFill>
              </a:rPr>
              <a:t>嘱咐式学习</a:t>
            </a:r>
            <a:r>
              <a:rPr lang="zh-CN" altLang="en-US" b="1"/>
              <a:t>或</a:t>
            </a:r>
            <a:r>
              <a:rPr lang="zh-CN" altLang="en-US" b="1">
                <a:solidFill>
                  <a:srgbClr val="009900"/>
                </a:solidFill>
              </a:rPr>
              <a:t>教授式学习</a:t>
            </a:r>
            <a:r>
              <a:rPr lang="zh-CN" altLang="en-US" b="1"/>
              <a:t>：由外部环境向系统提供一般性的指示或建议，系统把它们具体地转化为细节知识并送入知识库中。在学习过程中要反复对形成的知识进行评价，使其不断完善。</a:t>
            </a:r>
          </a:p>
          <a:p>
            <a:pPr marL="0" indent="0" algn="just" eaLnBrk="1" hangingPunct="1">
              <a:spcBef>
                <a:spcPct val="30000"/>
              </a:spcBef>
            </a:pPr>
            <a:r>
              <a:rPr lang="zh-CN" altLang="en-US" b="1"/>
              <a:t> </a:t>
            </a:r>
            <a:r>
              <a:rPr lang="zh-CN" altLang="en-US" b="1">
                <a:solidFill>
                  <a:srgbClr val="0000FF"/>
                </a:solidFill>
              </a:rPr>
              <a:t>指导式学习的学习过程：</a:t>
            </a:r>
            <a:r>
              <a:rPr lang="zh-CN" altLang="en-US" b="1"/>
              <a:t>征询指导者的指示或建议 、把征询意见转换为可执行的内部形式 、加入知识库、评价。</a:t>
            </a:r>
            <a:r>
              <a:rPr lang="zh-CN" altLang="en-US" sz="2600" b="1"/>
              <a:t>  </a:t>
            </a:r>
            <a:r>
              <a:rPr lang="zh-CN" altLang="en-US"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animEffect transition="in" filter="checkerboard(across)">
                                      <p:cBhvr>
                                        <p:cTn id="7" dur="500"/>
                                        <p:tgtEl>
                                          <p:spTgt spid="68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8131">
                                            <p:txEl>
                                              <p:pRg st="1" end="1"/>
                                            </p:txEl>
                                          </p:spTgt>
                                        </p:tgtEl>
                                        <p:attrNameLst>
                                          <p:attrName>style.visibility</p:attrName>
                                        </p:attrNameLst>
                                      </p:cBhvr>
                                      <p:to>
                                        <p:strVal val="visible"/>
                                      </p:to>
                                    </p:set>
                                    <p:animEffect transition="in" filter="checkerboard(across)">
                                      <p:cBhvr>
                                        <p:cTn id="12" dur="500"/>
                                        <p:tgtEl>
                                          <p:spTgt spid="688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320A8B7B-0DB3-3B4F-AC22-BF7473AA92F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800">
                <a:solidFill>
                  <a:srgbClr val="A50021"/>
                </a:solidFill>
                <a:ea typeface="MS PGothic" panose="020B0600070205080204" pitchFamily="34" charset="-128"/>
              </a:rPr>
              <a:t>Char 6   pp. </a:t>
            </a:r>
            <a:fld id="{12C7A0A0-55BD-F648-BC79-387E56F53B44}" type="slidenum">
              <a:rPr lang="en-US" altLang="ja-JP" sz="1800">
                <a:solidFill>
                  <a:srgbClr val="A50021"/>
                </a:solidFill>
                <a:ea typeface="MS PGothic" panose="020B0600070205080204" pitchFamily="34" charset="-128"/>
              </a:rPr>
              <a:pPr>
                <a:lnSpc>
                  <a:spcPct val="100000"/>
                </a:lnSpc>
                <a:spcBef>
                  <a:spcPct val="0"/>
                </a:spcBef>
                <a:buClrTx/>
                <a:buFontTx/>
                <a:buNone/>
              </a:pPr>
              <a:t>42</a:t>
            </a:fld>
            <a:endParaRPr lang="en-US" altLang="ja-JP" sz="1800">
              <a:solidFill>
                <a:srgbClr val="A50021"/>
              </a:solidFill>
              <a:ea typeface="MS PGothic" panose="020B0600070205080204" pitchFamily="34" charset="-128"/>
            </a:endParaRPr>
          </a:p>
        </p:txBody>
      </p:sp>
      <p:sp>
        <p:nvSpPr>
          <p:cNvPr id="59395" name="Rectangle 2">
            <a:extLst>
              <a:ext uri="{FF2B5EF4-FFF2-40B4-BE49-F238E27FC236}">
                <a16:creationId xmlns:a16="http://schemas.microsoft.com/office/drawing/2014/main" id="{01E2FBE6-C0E1-4E45-98B3-6AD559100D99}"/>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7.5.4  </a:t>
            </a:r>
            <a:r>
              <a:rPr lang="zh-CN" altLang="en-US">
                <a:latin typeface="Times New Roman" panose="02020603050405020304" pitchFamily="18" charset="0"/>
              </a:rPr>
              <a:t>指导式学习</a:t>
            </a:r>
          </a:p>
        </p:txBody>
      </p:sp>
      <p:sp>
        <p:nvSpPr>
          <p:cNvPr id="690179" name="Rectangle 3">
            <a:extLst>
              <a:ext uri="{FF2B5EF4-FFF2-40B4-BE49-F238E27FC236}">
                <a16:creationId xmlns:a16="http://schemas.microsoft.com/office/drawing/2014/main" id="{62277C34-3D0E-484A-BD72-8649A7EC4C07}"/>
              </a:ext>
            </a:extLst>
          </p:cNvPr>
          <p:cNvSpPr>
            <a:spLocks noGrp="1" noChangeArrowheads="1"/>
          </p:cNvSpPr>
          <p:nvPr>
            <p:ph type="body" idx="1"/>
          </p:nvPr>
        </p:nvSpPr>
        <p:spPr>
          <a:xfrm>
            <a:off x="250825" y="1676400"/>
            <a:ext cx="8642350" cy="3697288"/>
          </a:xfrm>
          <a:solidFill>
            <a:srgbClr val="FFFFFF"/>
          </a:solidFill>
          <a:ln>
            <a:solidFill>
              <a:srgbClr val="808080"/>
            </a:solidFill>
            <a:miter lim="800000"/>
            <a:headEnd/>
            <a:tailEnd/>
          </a:ln>
        </p:spPr>
        <p:txBody>
          <a:bodyPr/>
          <a:lstStyle/>
          <a:p>
            <a:pPr marL="0" indent="0" algn="just" eaLnBrk="1" hangingPunct="1">
              <a:lnSpc>
                <a:spcPct val="110000"/>
              </a:lnSpc>
            </a:pPr>
            <a:r>
              <a:rPr lang="en-US" altLang="zh-CN" sz="2600" b="1"/>
              <a:t> </a:t>
            </a:r>
            <a:r>
              <a:rPr lang="zh-CN" altLang="en-US" sz="2600" b="1">
                <a:solidFill>
                  <a:srgbClr val="0000FF"/>
                </a:solidFill>
              </a:rPr>
              <a:t>简单征询：</a:t>
            </a:r>
            <a:r>
              <a:rPr lang="zh-CN" altLang="en-US" sz="2600" b="1"/>
              <a:t>指导者给出一般性的意见，系统将其具体化。</a:t>
            </a:r>
          </a:p>
          <a:p>
            <a:pPr marL="0" indent="0" algn="just" eaLnBrk="1" hangingPunct="1">
              <a:lnSpc>
                <a:spcPct val="110000"/>
              </a:lnSpc>
            </a:pPr>
            <a:r>
              <a:rPr lang="zh-CN" altLang="en-US" sz="2600" b="1"/>
              <a:t> 复杂征询：系统不仅要求指导者给出一般性的建议，而且还要具体地鉴别知识库中可能存在的问题，并给出修改意见。</a:t>
            </a:r>
          </a:p>
          <a:p>
            <a:pPr marL="0" indent="0" algn="just" eaLnBrk="1" hangingPunct="1">
              <a:lnSpc>
                <a:spcPct val="110000"/>
              </a:lnSpc>
            </a:pPr>
            <a:r>
              <a:rPr lang="zh-CN" altLang="en-US" sz="2600" b="1"/>
              <a:t> </a:t>
            </a:r>
            <a:r>
              <a:rPr lang="zh-CN" altLang="en-US" sz="2600" b="1">
                <a:solidFill>
                  <a:srgbClr val="0000FF"/>
                </a:solidFill>
              </a:rPr>
              <a:t>被动征询：</a:t>
            </a:r>
            <a:r>
              <a:rPr lang="zh-CN" altLang="en-US" sz="2600" b="1"/>
              <a:t>系统只是被动地等待指导者提供意见。</a:t>
            </a:r>
          </a:p>
          <a:p>
            <a:pPr marL="0" indent="0" algn="just" eaLnBrk="1" hangingPunct="1">
              <a:lnSpc>
                <a:spcPct val="110000"/>
              </a:lnSpc>
            </a:pPr>
            <a:r>
              <a:rPr lang="zh-CN" altLang="en-US" sz="2600" b="1">
                <a:solidFill>
                  <a:srgbClr val="0000FF"/>
                </a:solidFill>
              </a:rPr>
              <a:t> 主动征询：</a:t>
            </a:r>
            <a:r>
              <a:rPr lang="zh-CN" altLang="en-US" sz="2600" b="1"/>
              <a:t>系统不只是被动地接受指示，而且还能主动地提出询问，把指导者的注意力集中在特定的问题上。</a:t>
            </a:r>
          </a:p>
        </p:txBody>
      </p:sp>
      <p:sp>
        <p:nvSpPr>
          <p:cNvPr id="59397" name="Text Box 4">
            <a:extLst>
              <a:ext uri="{FF2B5EF4-FFF2-40B4-BE49-F238E27FC236}">
                <a16:creationId xmlns:a16="http://schemas.microsoft.com/office/drawing/2014/main" id="{CBCAD746-36FE-E643-943C-D7CB350058C5}"/>
              </a:ext>
            </a:extLst>
          </p:cNvPr>
          <p:cNvSpPr txBox="1">
            <a:spLocks noChangeArrowheads="1"/>
          </p:cNvSpPr>
          <p:nvPr/>
        </p:nvSpPr>
        <p:spPr bwMode="auto">
          <a:xfrm>
            <a:off x="107950" y="990600"/>
            <a:ext cx="495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b="1">
                <a:solidFill>
                  <a:srgbClr val="0000FF"/>
                </a:solidFill>
                <a:latin typeface="Times New Roman" panose="02020603050405020304" pitchFamily="18" charset="0"/>
              </a:rPr>
              <a:t> 1. </a:t>
            </a:r>
            <a:r>
              <a:rPr kumimoji="1" lang="zh-CN" altLang="en-US" b="1">
                <a:solidFill>
                  <a:srgbClr val="0000FF"/>
                </a:solidFill>
                <a:latin typeface="宋体" panose="02010600030101010101" pitchFamily="2" charset="-122"/>
              </a:rPr>
              <a:t>征询指导者的指示或建议</a:t>
            </a:r>
            <a:r>
              <a:rPr kumimoji="1" lang="zh-CN" altLang="en-US" b="1">
                <a:solidFill>
                  <a:srgbClr val="0000FF"/>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blinds(horizontal)">
                                      <p:cBhvr>
                                        <p:cTn id="7" dur="500"/>
                                        <p:tgtEl>
                                          <p:spTgt spid="690179">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11" dur="500"/>
                                        <p:tgtEl>
                                          <p:spTgt spid="69017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6" dur="500"/>
                                        <p:tgtEl>
                                          <p:spTgt spid="690179">
                                            <p:txEl>
                                              <p:pRg st="2" end="2"/>
                                            </p:txEl>
                                          </p:spTgt>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20" dur="500"/>
                                        <p:tgtEl>
                                          <p:spTgt spid="69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33AD61C-882E-9B45-9ED0-4C3A1BADD423}"/>
              </a:ext>
            </a:extLst>
          </p:cNvPr>
          <p:cNvSpPr>
            <a:spLocks noGrp="1" noChangeArrowheads="1"/>
          </p:cNvSpPr>
          <p:nvPr>
            <p:ph type="title"/>
          </p:nvPr>
        </p:nvSpPr>
        <p:spPr/>
        <p:txBody>
          <a:bodyPr/>
          <a:lstStyle/>
          <a:p>
            <a:pPr eaLnBrk="1" hangingPunct="1"/>
            <a:r>
              <a:rPr lang="en-US" altLang="zh-CN" b="0">
                <a:latin typeface="Times New Roman" panose="02020603050405020304" pitchFamily="18" charset="0"/>
              </a:rPr>
              <a:t>7.5.4  </a:t>
            </a:r>
            <a:r>
              <a:rPr lang="zh-CN" altLang="en-US" b="0">
                <a:latin typeface="Times New Roman" panose="02020603050405020304" pitchFamily="18" charset="0"/>
              </a:rPr>
              <a:t>指导式学习</a:t>
            </a:r>
          </a:p>
        </p:txBody>
      </p:sp>
      <p:sp>
        <p:nvSpPr>
          <p:cNvPr id="692227" name="Rectangle 3">
            <a:extLst>
              <a:ext uri="{FF2B5EF4-FFF2-40B4-BE49-F238E27FC236}">
                <a16:creationId xmlns:a16="http://schemas.microsoft.com/office/drawing/2014/main" id="{76E1D311-8007-5C46-9B1D-53CCB172ECBB}"/>
              </a:ext>
            </a:extLst>
          </p:cNvPr>
          <p:cNvSpPr>
            <a:spLocks noGrp="1" noChangeArrowheads="1"/>
          </p:cNvSpPr>
          <p:nvPr>
            <p:ph type="body" idx="1"/>
          </p:nvPr>
        </p:nvSpPr>
        <p:spPr>
          <a:xfrm>
            <a:off x="250825" y="1447800"/>
            <a:ext cx="8642350" cy="1524000"/>
          </a:xfrm>
          <a:gradFill rotWithShape="0">
            <a:gsLst>
              <a:gs pos="0">
                <a:srgbClr val="D9FFD9"/>
              </a:gs>
              <a:gs pos="100000">
                <a:schemeClr val="bg1"/>
              </a:gs>
            </a:gsLst>
            <a:path path="rect">
              <a:fillToRect l="100000" t="100000"/>
            </a:path>
          </a:gradFill>
          <a:ln>
            <a:solidFill>
              <a:srgbClr val="808080"/>
            </a:solidFill>
            <a:miter lim="800000"/>
            <a:headEnd/>
            <a:tailEnd/>
          </a:ln>
        </p:spPr>
        <p:txBody>
          <a:bodyPr/>
          <a:lstStyle/>
          <a:p>
            <a:pPr marL="0" indent="0" algn="just" eaLnBrk="1" hangingPunct="1"/>
            <a:r>
              <a:rPr lang="en-US" altLang="zh-CN" sz="2400" b="1"/>
              <a:t> </a:t>
            </a:r>
            <a:r>
              <a:rPr lang="zh-CN" altLang="en-US" sz="2400" b="1"/>
              <a:t>学习系统应具有把用约定形式表示的征询意见转化为计算机内部可执行形式的能力，并且能在转化过程中进行语法检查及适当的语义分析。</a:t>
            </a:r>
          </a:p>
        </p:txBody>
      </p:sp>
      <p:sp>
        <p:nvSpPr>
          <p:cNvPr id="61444" name="Text Box 4">
            <a:extLst>
              <a:ext uri="{FF2B5EF4-FFF2-40B4-BE49-F238E27FC236}">
                <a16:creationId xmlns:a16="http://schemas.microsoft.com/office/drawing/2014/main" id="{74E5C5CD-A7F9-CB44-A696-BB118B8BFA39}"/>
              </a:ext>
            </a:extLst>
          </p:cNvPr>
          <p:cNvSpPr txBox="1">
            <a:spLocks noChangeArrowheads="1"/>
          </p:cNvSpPr>
          <p:nvPr/>
        </p:nvSpPr>
        <p:spPr bwMode="auto">
          <a:xfrm>
            <a:off x="228600" y="8382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b="1">
                <a:solidFill>
                  <a:srgbClr val="0000FF"/>
                </a:solidFill>
                <a:latin typeface="Times New Roman" panose="02020603050405020304" pitchFamily="18" charset="0"/>
              </a:rPr>
              <a:t> 2. </a:t>
            </a:r>
            <a:r>
              <a:rPr kumimoji="1" lang="zh-CN" altLang="en-US" b="1">
                <a:solidFill>
                  <a:srgbClr val="0000FF"/>
                </a:solidFill>
                <a:latin typeface="宋体" panose="02010600030101010101" pitchFamily="2" charset="-122"/>
              </a:rPr>
              <a:t>把征询意见转换为可执行的内部形式 </a:t>
            </a:r>
          </a:p>
        </p:txBody>
      </p:sp>
      <p:sp>
        <p:nvSpPr>
          <p:cNvPr id="692229" name="Rectangle 5">
            <a:extLst>
              <a:ext uri="{FF2B5EF4-FFF2-40B4-BE49-F238E27FC236}">
                <a16:creationId xmlns:a16="http://schemas.microsoft.com/office/drawing/2014/main" id="{5F4DB2A1-21ED-9741-B889-8015A8DCCC65}"/>
              </a:ext>
            </a:extLst>
          </p:cNvPr>
          <p:cNvSpPr>
            <a:spLocks noChangeArrowheads="1"/>
          </p:cNvSpPr>
          <p:nvPr/>
        </p:nvSpPr>
        <p:spPr bwMode="auto">
          <a:xfrm>
            <a:off x="250825" y="3657600"/>
            <a:ext cx="8642350" cy="914400"/>
          </a:xfrm>
          <a:prstGeom prst="rect">
            <a:avLst/>
          </a:prstGeom>
          <a:solidFill>
            <a:srgbClr val="FFFFFF"/>
          </a:solidFill>
          <a:ln w="9525">
            <a:solidFill>
              <a:srgbClr val="80808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 typeface="Wingdings" pitchFamily="2" charset="2"/>
              <a:buBlip>
                <a:blip r:embed="rId3"/>
              </a:buBlip>
            </a:pPr>
            <a:r>
              <a:rPr lang="en-US" altLang="zh-CN" sz="2600">
                <a:latin typeface="Times New Roman" panose="02020603050405020304" pitchFamily="18" charset="0"/>
              </a:rPr>
              <a:t> </a:t>
            </a:r>
            <a:r>
              <a:rPr lang="zh-CN" altLang="en-US" sz="2400">
                <a:latin typeface="Times New Roman" panose="02020603050405020304" pitchFamily="18" charset="0"/>
              </a:rPr>
              <a:t>在加入过程中要对知识进行一致性检查，以防止出现矛盾、冗余、环路等问题。</a:t>
            </a:r>
            <a:endParaRPr lang="zh-CN" altLang="en-US" sz="2400"/>
          </a:p>
        </p:txBody>
      </p:sp>
      <p:sp>
        <p:nvSpPr>
          <p:cNvPr id="692230" name="Text Box 6">
            <a:extLst>
              <a:ext uri="{FF2B5EF4-FFF2-40B4-BE49-F238E27FC236}">
                <a16:creationId xmlns:a16="http://schemas.microsoft.com/office/drawing/2014/main" id="{8E98E4EA-E5FF-BF49-B197-3FF687715138}"/>
              </a:ext>
            </a:extLst>
          </p:cNvPr>
          <p:cNvSpPr txBox="1">
            <a:spLocks noChangeArrowheads="1"/>
          </p:cNvSpPr>
          <p:nvPr/>
        </p:nvSpPr>
        <p:spPr bwMode="auto">
          <a:xfrm>
            <a:off x="228600" y="30480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b="1">
                <a:solidFill>
                  <a:srgbClr val="0000FF"/>
                </a:solidFill>
                <a:latin typeface="Times New Roman" panose="02020603050405020304" pitchFamily="18" charset="0"/>
              </a:rPr>
              <a:t> 3. </a:t>
            </a:r>
            <a:r>
              <a:rPr kumimoji="1" lang="zh-CN" altLang="en-US" b="1">
                <a:solidFill>
                  <a:srgbClr val="0000FF"/>
                </a:solidFill>
                <a:latin typeface="宋体" panose="02010600030101010101" pitchFamily="2" charset="-122"/>
              </a:rPr>
              <a:t>加入知识库 </a:t>
            </a:r>
          </a:p>
        </p:txBody>
      </p:sp>
      <p:sp>
        <p:nvSpPr>
          <p:cNvPr id="692231" name="Rectangle 7">
            <a:extLst>
              <a:ext uri="{FF2B5EF4-FFF2-40B4-BE49-F238E27FC236}">
                <a16:creationId xmlns:a16="http://schemas.microsoft.com/office/drawing/2014/main" id="{383213F6-CC88-8445-8D66-310557070C84}"/>
              </a:ext>
            </a:extLst>
          </p:cNvPr>
          <p:cNvSpPr>
            <a:spLocks noChangeArrowheads="1"/>
          </p:cNvSpPr>
          <p:nvPr/>
        </p:nvSpPr>
        <p:spPr bwMode="auto">
          <a:xfrm>
            <a:off x="250825" y="5334000"/>
            <a:ext cx="8642350" cy="990600"/>
          </a:xfrm>
          <a:prstGeom prst="rect">
            <a:avLst/>
          </a:prstGeom>
          <a:gradFill rotWithShape="0">
            <a:gsLst>
              <a:gs pos="0">
                <a:srgbClr val="CCFFFF"/>
              </a:gs>
              <a:gs pos="100000">
                <a:schemeClr val="bg1"/>
              </a:gs>
            </a:gsLst>
            <a:path path="rect">
              <a:fillToRect l="100000" t="100000"/>
            </a:path>
          </a:gradFill>
          <a:ln w="9525">
            <a:solidFill>
              <a:srgbClr val="80808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 typeface="Wingdings" pitchFamily="2" charset="2"/>
              <a:buBlip>
                <a:blip r:embed="rId3"/>
              </a:buBlip>
            </a:pPr>
            <a:r>
              <a:rPr lang="en-US" altLang="zh-CN" sz="2600">
                <a:latin typeface="宋体" panose="02010600030101010101" pitchFamily="2" charset="-122"/>
              </a:rPr>
              <a:t> </a:t>
            </a:r>
            <a:r>
              <a:rPr lang="zh-CN" altLang="en-US" sz="2400">
                <a:latin typeface="宋体" panose="02010600030101010101" pitchFamily="2" charset="-122"/>
              </a:rPr>
              <a:t>评价方法：对新知识进行经验测试，即执行一些标准例子，然后检查执行情况是否与已知情况一致。</a:t>
            </a:r>
            <a:r>
              <a:rPr lang="zh-CN" altLang="en-US" sz="2600"/>
              <a:t> </a:t>
            </a:r>
          </a:p>
        </p:txBody>
      </p:sp>
      <p:sp>
        <p:nvSpPr>
          <p:cNvPr id="692232" name="Text Box 8">
            <a:extLst>
              <a:ext uri="{FF2B5EF4-FFF2-40B4-BE49-F238E27FC236}">
                <a16:creationId xmlns:a16="http://schemas.microsoft.com/office/drawing/2014/main" id="{C9DCA0F5-D561-6148-A6F4-8CC624727F01}"/>
              </a:ext>
            </a:extLst>
          </p:cNvPr>
          <p:cNvSpPr txBox="1">
            <a:spLocks noChangeArrowheads="1"/>
          </p:cNvSpPr>
          <p:nvPr/>
        </p:nvSpPr>
        <p:spPr bwMode="auto">
          <a:xfrm>
            <a:off x="304800" y="47244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b="1">
                <a:solidFill>
                  <a:srgbClr val="0000FF"/>
                </a:solidFill>
                <a:latin typeface="Times New Roman" panose="02020603050405020304" pitchFamily="18" charset="0"/>
              </a:rPr>
              <a:t> 4. </a:t>
            </a:r>
            <a:r>
              <a:rPr kumimoji="1" lang="zh-CN" altLang="en-US" b="1">
                <a:solidFill>
                  <a:srgbClr val="0000FF"/>
                </a:solidFill>
                <a:latin typeface="宋体" panose="02010600030101010101" pitchFamily="2" charset="-122"/>
              </a:rPr>
              <a:t>评价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9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92230"/>
                                        </p:tgtEl>
                                        <p:attrNameLst>
                                          <p:attrName>style.visibility</p:attrName>
                                        </p:attrNameLst>
                                      </p:cBhvr>
                                      <p:to>
                                        <p:strVal val="visible"/>
                                      </p:to>
                                    </p:set>
                                    <p:anim calcmode="lin" valueType="num">
                                      <p:cBhvr additive="base">
                                        <p:cTn id="11" dur="500" fill="hold"/>
                                        <p:tgtEl>
                                          <p:spTgt spid="692230"/>
                                        </p:tgtEl>
                                        <p:attrNameLst>
                                          <p:attrName>ppt_x</p:attrName>
                                        </p:attrNameLst>
                                      </p:cBhvr>
                                      <p:tavLst>
                                        <p:tav tm="0">
                                          <p:val>
                                            <p:strVal val="0-#ppt_w/2"/>
                                          </p:val>
                                        </p:tav>
                                        <p:tav tm="100000">
                                          <p:val>
                                            <p:strVal val="#ppt_x"/>
                                          </p:val>
                                        </p:tav>
                                      </p:tavLst>
                                    </p:anim>
                                    <p:anim calcmode="lin" valueType="num">
                                      <p:cBhvr additive="base">
                                        <p:cTn id="12" dur="500" fill="hold"/>
                                        <p:tgtEl>
                                          <p:spTgt spid="69223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69222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92232"/>
                                        </p:tgtEl>
                                        <p:attrNameLst>
                                          <p:attrName>style.visibility</p:attrName>
                                        </p:attrNameLst>
                                      </p:cBhvr>
                                      <p:to>
                                        <p:strVal val="visible"/>
                                      </p:to>
                                    </p:set>
                                    <p:anim calcmode="lin" valueType="num">
                                      <p:cBhvr additive="base">
                                        <p:cTn id="20" dur="500" fill="hold"/>
                                        <p:tgtEl>
                                          <p:spTgt spid="692232"/>
                                        </p:tgtEl>
                                        <p:attrNameLst>
                                          <p:attrName>ppt_x</p:attrName>
                                        </p:attrNameLst>
                                      </p:cBhvr>
                                      <p:tavLst>
                                        <p:tav tm="0">
                                          <p:val>
                                            <p:strVal val="0-#ppt_w/2"/>
                                          </p:val>
                                        </p:tav>
                                        <p:tav tm="100000">
                                          <p:val>
                                            <p:strVal val="#ppt_x"/>
                                          </p:val>
                                        </p:tav>
                                      </p:tavLst>
                                    </p:anim>
                                    <p:anim calcmode="lin" valueType="num">
                                      <p:cBhvr additive="base">
                                        <p:cTn id="21" dur="500" fill="hold"/>
                                        <p:tgtEl>
                                          <p:spTgt spid="692232"/>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69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autoUpdateAnimBg="0"/>
      <p:bldP spid="692229" grpId="0" animBg="1" autoUpdateAnimBg="0"/>
      <p:bldP spid="692230" grpId="0" autoUpdateAnimBg="0"/>
      <p:bldP spid="692231" grpId="0" animBg="1" autoUpdateAnimBg="0"/>
      <p:bldP spid="69223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4A8B2C9-0271-6A43-832D-CB92845C658F}"/>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7.5  </a:t>
            </a:r>
            <a:r>
              <a:rPr lang="zh-CN" altLang="en-US">
                <a:latin typeface="Times New Roman" panose="02020603050405020304" pitchFamily="18" charset="0"/>
              </a:rPr>
              <a:t>机器学习</a:t>
            </a:r>
          </a:p>
        </p:txBody>
      </p:sp>
      <p:sp>
        <p:nvSpPr>
          <p:cNvPr id="808963" name="Rectangle 3">
            <a:extLst>
              <a:ext uri="{FF2B5EF4-FFF2-40B4-BE49-F238E27FC236}">
                <a16:creationId xmlns:a16="http://schemas.microsoft.com/office/drawing/2014/main" id="{38C9BF28-728A-874C-B4C5-0E2F966A7C5E}"/>
              </a:ext>
            </a:extLst>
          </p:cNvPr>
          <p:cNvSpPr>
            <a:spLocks noGrp="1" noChangeArrowheads="1"/>
          </p:cNvSpPr>
          <p:nvPr>
            <p:ph type="body" idx="1"/>
          </p:nvPr>
        </p:nvSpPr>
        <p:spPr>
          <a:xfrm>
            <a:off x="539750" y="981075"/>
            <a:ext cx="8353425" cy="5400675"/>
          </a:xfrm>
        </p:spPr>
        <p:txBody>
          <a:bodyPr/>
          <a:lstStyle/>
          <a:p>
            <a:pPr eaLnBrk="1" hangingPunct="1">
              <a:lnSpc>
                <a:spcPct val="140000"/>
              </a:lnSpc>
              <a:spcBef>
                <a:spcPct val="20000"/>
              </a:spcBef>
            </a:pPr>
            <a:r>
              <a:rPr lang="en-US" altLang="zh-CN" b="1"/>
              <a:t>7.5.1  </a:t>
            </a:r>
            <a:r>
              <a:rPr lang="zh-CN" altLang="en-US" b="1"/>
              <a:t>机器学习的基本概念</a:t>
            </a:r>
          </a:p>
          <a:p>
            <a:pPr eaLnBrk="1" hangingPunct="1">
              <a:lnSpc>
                <a:spcPct val="140000"/>
              </a:lnSpc>
              <a:spcBef>
                <a:spcPct val="20000"/>
              </a:spcBef>
            </a:pPr>
            <a:r>
              <a:rPr lang="en-US" altLang="zh-CN" b="1"/>
              <a:t>7.5.2  </a:t>
            </a:r>
            <a:r>
              <a:rPr lang="zh-CN" altLang="en-US" b="1"/>
              <a:t>机器学习的分类</a:t>
            </a:r>
          </a:p>
          <a:p>
            <a:pPr eaLnBrk="1" hangingPunct="1">
              <a:lnSpc>
                <a:spcPct val="140000"/>
              </a:lnSpc>
              <a:spcBef>
                <a:spcPct val="20000"/>
              </a:spcBef>
            </a:pPr>
            <a:r>
              <a:rPr lang="en-US" altLang="zh-CN" b="1"/>
              <a:t>7.5.3  </a:t>
            </a:r>
            <a:r>
              <a:rPr lang="zh-CN" altLang="en-US" b="1"/>
              <a:t>机械式学习</a:t>
            </a:r>
          </a:p>
          <a:p>
            <a:pPr eaLnBrk="1" hangingPunct="1">
              <a:lnSpc>
                <a:spcPct val="140000"/>
              </a:lnSpc>
              <a:spcBef>
                <a:spcPct val="20000"/>
              </a:spcBef>
            </a:pPr>
            <a:r>
              <a:rPr lang="en-US" altLang="zh-CN" b="1"/>
              <a:t>7.5.4  </a:t>
            </a:r>
            <a:r>
              <a:rPr lang="zh-CN" altLang="en-US" b="1"/>
              <a:t>指导式学习</a:t>
            </a:r>
          </a:p>
          <a:p>
            <a:pPr eaLnBrk="1" hangingPunct="1">
              <a:lnSpc>
                <a:spcPct val="140000"/>
              </a:lnSpc>
              <a:spcBef>
                <a:spcPct val="20000"/>
              </a:spcBef>
            </a:pPr>
            <a:r>
              <a:rPr lang="en-US" altLang="zh-CN" b="1">
                <a:solidFill>
                  <a:srgbClr val="0000FF"/>
                </a:solidFill>
              </a:rPr>
              <a:t>7.5.5  </a:t>
            </a:r>
            <a:r>
              <a:rPr lang="zh-CN" altLang="en-US" b="1">
                <a:solidFill>
                  <a:srgbClr val="0000FF"/>
                </a:solidFill>
              </a:rPr>
              <a:t>示例学习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 calcmode="lin" valueType="num">
                                      <p:cBhvr additive="base">
                                        <p:cTn id="7" dur="500" fill="hold"/>
                                        <p:tgtEl>
                                          <p:spTgt spid="808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08963">
                                            <p:txEl>
                                              <p:pRg st="1" end="1"/>
                                            </p:txEl>
                                          </p:spTgt>
                                        </p:tgtEl>
                                        <p:attrNameLst>
                                          <p:attrName>style.visibility</p:attrName>
                                        </p:attrNameLst>
                                      </p:cBhvr>
                                      <p:to>
                                        <p:strVal val="visible"/>
                                      </p:to>
                                    </p:set>
                                    <p:anim calcmode="lin" valueType="num">
                                      <p:cBhvr additive="base">
                                        <p:cTn id="12" dur="500" fill="hold"/>
                                        <p:tgtEl>
                                          <p:spTgt spid="8089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089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08963">
                                            <p:txEl>
                                              <p:pRg st="2" end="2"/>
                                            </p:txEl>
                                          </p:spTgt>
                                        </p:tgtEl>
                                        <p:attrNameLst>
                                          <p:attrName>style.visibility</p:attrName>
                                        </p:attrNameLst>
                                      </p:cBhvr>
                                      <p:to>
                                        <p:strVal val="visible"/>
                                      </p:to>
                                    </p:set>
                                    <p:anim calcmode="lin" valueType="num">
                                      <p:cBhvr additive="base">
                                        <p:cTn id="17" dur="500" fill="hold"/>
                                        <p:tgtEl>
                                          <p:spTgt spid="8089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896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08963">
                                            <p:txEl>
                                              <p:pRg st="3" end="3"/>
                                            </p:txEl>
                                          </p:spTgt>
                                        </p:tgtEl>
                                        <p:attrNameLst>
                                          <p:attrName>style.visibility</p:attrName>
                                        </p:attrNameLst>
                                      </p:cBhvr>
                                      <p:to>
                                        <p:strVal val="visible"/>
                                      </p:to>
                                    </p:set>
                                    <p:anim calcmode="lin" valueType="num">
                                      <p:cBhvr additive="base">
                                        <p:cTn id="22" dur="500" fill="hold"/>
                                        <p:tgtEl>
                                          <p:spTgt spid="80896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08963">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08963">
                                            <p:txEl>
                                              <p:pRg st="4" end="4"/>
                                            </p:txEl>
                                          </p:spTgt>
                                        </p:tgtEl>
                                        <p:attrNameLst>
                                          <p:attrName>style.visibility</p:attrName>
                                        </p:attrNameLst>
                                      </p:cBhvr>
                                      <p:to>
                                        <p:strVal val="visible"/>
                                      </p:to>
                                    </p:set>
                                    <p:anim calcmode="lin" valueType="num">
                                      <p:cBhvr additive="base">
                                        <p:cTn id="27" dur="500" fill="hold"/>
                                        <p:tgtEl>
                                          <p:spTgt spid="80896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089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E67A338-F581-EF41-B31D-C6E59C26264B}"/>
              </a:ext>
            </a:extLst>
          </p:cNvPr>
          <p:cNvSpPr>
            <a:spLocks noGrp="1" noChangeArrowheads="1"/>
          </p:cNvSpPr>
          <p:nvPr>
            <p:ph type="title"/>
          </p:nvPr>
        </p:nvSpPr>
        <p:spPr/>
        <p:txBody>
          <a:bodyPr/>
          <a:lstStyle/>
          <a:p>
            <a:pPr eaLnBrk="1" hangingPunct="1"/>
            <a:r>
              <a:rPr lang="en-US" altLang="zh-CN" b="0">
                <a:latin typeface="Times New Roman" panose="02020603050405020304" pitchFamily="18" charset="0"/>
              </a:rPr>
              <a:t>7.5.5  </a:t>
            </a:r>
            <a:r>
              <a:rPr lang="zh-CN" altLang="en-US" b="0">
                <a:latin typeface="Times New Roman" panose="02020603050405020304" pitchFamily="18" charset="0"/>
              </a:rPr>
              <a:t>示例学习</a:t>
            </a:r>
          </a:p>
        </p:txBody>
      </p:sp>
      <p:sp>
        <p:nvSpPr>
          <p:cNvPr id="716803" name="Rectangle 3">
            <a:extLst>
              <a:ext uri="{FF2B5EF4-FFF2-40B4-BE49-F238E27FC236}">
                <a16:creationId xmlns:a16="http://schemas.microsoft.com/office/drawing/2014/main" id="{63D8D542-37A7-A640-84F6-B5B1246EFF1A}"/>
              </a:ext>
            </a:extLst>
          </p:cNvPr>
          <p:cNvSpPr>
            <a:spLocks noGrp="1" noChangeArrowheads="1"/>
          </p:cNvSpPr>
          <p:nvPr>
            <p:ph type="body" idx="1"/>
          </p:nvPr>
        </p:nvSpPr>
        <p:spPr>
          <a:xfrm>
            <a:off x="250825" y="765175"/>
            <a:ext cx="8659813" cy="5400675"/>
          </a:xfrm>
        </p:spPr>
        <p:txBody>
          <a:bodyPr/>
          <a:lstStyle/>
          <a:p>
            <a:pPr marL="0" indent="0" algn="just" eaLnBrk="1" hangingPunct="1">
              <a:lnSpc>
                <a:spcPct val="110000"/>
              </a:lnSpc>
              <a:spcBef>
                <a:spcPct val="20000"/>
              </a:spcBef>
            </a:pPr>
            <a:r>
              <a:rPr lang="en-US" altLang="zh-CN" sz="2400" b="1">
                <a:latin typeface="宋体" panose="02010600030101010101" pitchFamily="2" charset="-122"/>
              </a:rPr>
              <a:t> </a:t>
            </a:r>
            <a:r>
              <a:rPr lang="zh-CN" altLang="en-US" sz="2400" b="1">
                <a:solidFill>
                  <a:schemeClr val="accent2"/>
                </a:solidFill>
                <a:latin typeface="宋体" panose="02010600030101010101" pitchFamily="2" charset="-122"/>
              </a:rPr>
              <a:t>示例学习</a:t>
            </a:r>
            <a:r>
              <a:rPr lang="zh-CN" altLang="en-US" sz="2400" b="1">
                <a:latin typeface="宋体" panose="02010600030101010101" pitchFamily="2" charset="-122"/>
              </a:rPr>
              <a:t>（</a:t>
            </a:r>
            <a:r>
              <a:rPr lang="en-US" altLang="zh-CN" sz="2400" b="1">
                <a:solidFill>
                  <a:srgbClr val="0000FF"/>
                </a:solidFill>
                <a:cs typeface="Times New Roman" panose="02020603050405020304" pitchFamily="18" charset="0"/>
              </a:rPr>
              <a:t>learning from examples</a:t>
            </a:r>
            <a:r>
              <a:rPr lang="zh-CN" altLang="en-US" sz="2400" b="1">
                <a:latin typeface="宋体" panose="02010600030101010101" pitchFamily="2" charset="-122"/>
              </a:rPr>
              <a:t>，</a:t>
            </a:r>
            <a:r>
              <a:rPr lang="zh-CN" altLang="en-US" sz="2400" b="1">
                <a:solidFill>
                  <a:srgbClr val="009900"/>
                </a:solidFill>
                <a:latin typeface="宋体" panose="02010600030101010101" pitchFamily="2" charset="-122"/>
              </a:rPr>
              <a:t>实例学习</a:t>
            </a:r>
            <a:r>
              <a:rPr lang="zh-CN" altLang="en-US" sz="2400" b="1">
                <a:latin typeface="宋体" panose="02010600030101010101" pitchFamily="2" charset="-122"/>
              </a:rPr>
              <a:t>或</a:t>
            </a:r>
            <a:r>
              <a:rPr lang="zh-CN" altLang="en-US" sz="2400" b="1">
                <a:solidFill>
                  <a:srgbClr val="009900"/>
                </a:solidFill>
                <a:latin typeface="宋体" panose="02010600030101010101" pitchFamily="2" charset="-122"/>
              </a:rPr>
              <a:t>从例子中学习</a:t>
            </a:r>
            <a:r>
              <a:rPr lang="zh-CN" altLang="en-US" sz="2400" b="1">
                <a:latin typeface="宋体" panose="02010600030101010101" pitchFamily="2" charset="-122"/>
              </a:rPr>
              <a:t>） ：通过从环境中取得若干与某概念有关的例子，经归纳得出一般性概念的一种学习方法。</a:t>
            </a:r>
          </a:p>
          <a:p>
            <a:pPr marL="0" indent="0" algn="just" eaLnBrk="1" hangingPunct="1">
              <a:lnSpc>
                <a:spcPct val="110000"/>
              </a:lnSpc>
              <a:spcBef>
                <a:spcPct val="20000"/>
              </a:spcBef>
            </a:pPr>
            <a:r>
              <a:rPr lang="zh-CN" altLang="en-US" sz="2400" b="1">
                <a:latin typeface="宋体" panose="02010600030101010101" pitchFamily="2" charset="-122"/>
              </a:rPr>
              <a:t> 示例学习中，外部环境（教师）提供一组例子（</a:t>
            </a:r>
            <a:r>
              <a:rPr lang="zh-CN" altLang="en-US" sz="2400" b="1">
                <a:solidFill>
                  <a:srgbClr val="0000FF"/>
                </a:solidFill>
                <a:latin typeface="宋体" panose="02010600030101010101" pitchFamily="2" charset="-122"/>
              </a:rPr>
              <a:t>正例和反例</a:t>
            </a:r>
            <a:r>
              <a:rPr lang="zh-CN" altLang="en-US" sz="2400" b="1">
                <a:latin typeface="宋体" panose="02010600030101010101" pitchFamily="2" charset="-122"/>
              </a:rPr>
              <a:t>），然后从这些特殊知识中归纳出</a:t>
            </a:r>
            <a:r>
              <a:rPr lang="zh-CN" altLang="en-US" sz="2400" b="1">
                <a:solidFill>
                  <a:srgbClr val="0000FF"/>
                </a:solidFill>
                <a:latin typeface="宋体" panose="02010600030101010101" pitchFamily="2" charset="-122"/>
              </a:rPr>
              <a:t>适用于更大范围的一般性知识</a:t>
            </a:r>
            <a:r>
              <a:rPr lang="zh-CN" altLang="en-US" sz="2400" b="1">
                <a:latin typeface="宋体" panose="02010600030101010101" pitchFamily="2" charset="-122"/>
              </a:rPr>
              <a:t>，它将</a:t>
            </a:r>
            <a:r>
              <a:rPr lang="zh-CN" altLang="en-US" sz="2400" b="1">
                <a:solidFill>
                  <a:srgbClr val="0000FF"/>
                </a:solidFill>
                <a:latin typeface="宋体" panose="02010600030101010101" pitchFamily="2" charset="-122"/>
              </a:rPr>
              <a:t>覆盖所有的正例并排除所有反例</a:t>
            </a:r>
            <a:r>
              <a:rPr lang="zh-CN" altLang="en-US" sz="2400" b="1">
                <a:latin typeface="宋体" panose="02010600030101010101" pitchFamily="2" charset="-122"/>
              </a:rPr>
              <a:t>。 </a:t>
            </a:r>
            <a:r>
              <a:rPr lang="zh-CN" altLang="en-US" sz="2400" b="1"/>
              <a:t> </a:t>
            </a:r>
          </a:p>
        </p:txBody>
      </p:sp>
      <p:pic>
        <p:nvPicPr>
          <p:cNvPr id="716804" name="Picture 4" descr="animal-4">
            <a:extLst>
              <a:ext uri="{FF2B5EF4-FFF2-40B4-BE49-F238E27FC236}">
                <a16:creationId xmlns:a16="http://schemas.microsoft.com/office/drawing/2014/main" id="{9004A973-9062-DF4F-87A6-B5F7BBA8A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098" b="11111"/>
          <a:stretch>
            <a:fillRect/>
          </a:stretch>
        </p:blipFill>
        <p:spPr bwMode="auto">
          <a:xfrm>
            <a:off x="3819525" y="3471863"/>
            <a:ext cx="2592388"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5" name="Picture 5" descr="wjqb">
            <a:extLst>
              <a:ext uri="{FF2B5EF4-FFF2-40B4-BE49-F238E27FC236}">
                <a16:creationId xmlns:a16="http://schemas.microsoft.com/office/drawing/2014/main" id="{D47E31AC-CD07-5B4C-A338-BAF11B9B75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556" t="7434" b="14951"/>
          <a:stretch>
            <a:fillRect/>
          </a:stretch>
        </p:blipFill>
        <p:spPr bwMode="auto">
          <a:xfrm>
            <a:off x="827088" y="5300663"/>
            <a:ext cx="2801937"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6" name="Picture 6" descr="15_26_5967">
            <a:extLst>
              <a:ext uri="{FF2B5EF4-FFF2-40B4-BE49-F238E27FC236}">
                <a16:creationId xmlns:a16="http://schemas.microsoft.com/office/drawing/2014/main" id="{533512D5-AD47-D748-BED3-C349D98D8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8880" t="11406" b="20319"/>
          <a:stretch>
            <a:fillRect/>
          </a:stretch>
        </p:blipFill>
        <p:spPr bwMode="auto">
          <a:xfrm>
            <a:off x="833438" y="3473450"/>
            <a:ext cx="28590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7" name="Picture 7" descr="changjinglu2">
            <a:extLst>
              <a:ext uri="{FF2B5EF4-FFF2-40B4-BE49-F238E27FC236}">
                <a16:creationId xmlns:a16="http://schemas.microsoft.com/office/drawing/2014/main" id="{14046372-38FB-2E46-880A-3FBFDB2ED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428" b="5933"/>
          <a:stretch>
            <a:fillRect/>
          </a:stretch>
        </p:blipFill>
        <p:spPr bwMode="auto">
          <a:xfrm>
            <a:off x="6761163" y="3471863"/>
            <a:ext cx="205898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08" name="Picture 8" descr="u=3462107839,4191927326&amp;gp=1">
            <a:extLst>
              <a:ext uri="{FF2B5EF4-FFF2-40B4-BE49-F238E27FC236}">
                <a16:creationId xmlns:a16="http://schemas.microsoft.com/office/drawing/2014/main" id="{B9D2E46D-99A5-184F-88F7-BA8CC8A3FD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5373688"/>
            <a:ext cx="2592388"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 calcmode="lin" valueType="num">
                                      <p:cBhvr additive="base">
                                        <p:cTn id="7" dur="500" fill="hold"/>
                                        <p:tgtEl>
                                          <p:spTgt spid="71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0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6803">
                                            <p:txEl>
                                              <p:pRg st="1" end="1"/>
                                            </p:txEl>
                                          </p:spTgt>
                                        </p:tgtEl>
                                        <p:attrNameLst>
                                          <p:attrName>style.visibility</p:attrName>
                                        </p:attrNameLst>
                                      </p:cBhvr>
                                      <p:to>
                                        <p:strVal val="visible"/>
                                      </p:to>
                                    </p:set>
                                    <p:anim calcmode="lin" valueType="num">
                                      <p:cBhvr additive="base">
                                        <p:cTn id="12" dur="500" fill="hold"/>
                                        <p:tgtEl>
                                          <p:spTgt spid="71680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16806"/>
                                        </p:tgtEl>
                                        <p:attrNameLst>
                                          <p:attrName>style.visibility</p:attrName>
                                        </p:attrNameLst>
                                      </p:cBhvr>
                                      <p:to>
                                        <p:strVal val="visible"/>
                                      </p:to>
                                    </p:set>
                                    <p:animEffect transition="in" filter="blinds(horizontal)">
                                      <p:cBhvr>
                                        <p:cTn id="18" dur="500"/>
                                        <p:tgtEl>
                                          <p:spTgt spid="716806"/>
                                        </p:tgtEl>
                                      </p:cBhvr>
                                    </p:animEffect>
                                  </p:childTnLst>
                                </p:cTn>
                              </p:par>
                              <p:par>
                                <p:cTn id="19" presetID="3" presetClass="entr" presetSubtype="10" fill="hold" nodeType="withEffect">
                                  <p:stCondLst>
                                    <p:cond delay="0"/>
                                  </p:stCondLst>
                                  <p:childTnLst>
                                    <p:set>
                                      <p:cBhvr>
                                        <p:cTn id="20" dur="1" fill="hold">
                                          <p:stCondLst>
                                            <p:cond delay="0"/>
                                          </p:stCondLst>
                                        </p:cTn>
                                        <p:tgtEl>
                                          <p:spTgt spid="716805"/>
                                        </p:tgtEl>
                                        <p:attrNameLst>
                                          <p:attrName>style.visibility</p:attrName>
                                        </p:attrNameLst>
                                      </p:cBhvr>
                                      <p:to>
                                        <p:strVal val="visible"/>
                                      </p:to>
                                    </p:set>
                                    <p:animEffect transition="in" filter="blinds(horizontal)">
                                      <p:cBhvr>
                                        <p:cTn id="21" dur="500"/>
                                        <p:tgtEl>
                                          <p:spTgt spid="716805"/>
                                        </p:tgtEl>
                                      </p:cBhvr>
                                    </p:animEffect>
                                  </p:childTnLst>
                                </p:cTn>
                              </p:par>
                              <p:par>
                                <p:cTn id="22" presetID="3" presetClass="entr" presetSubtype="10" fill="hold" nodeType="withEffect">
                                  <p:stCondLst>
                                    <p:cond delay="0"/>
                                  </p:stCondLst>
                                  <p:childTnLst>
                                    <p:set>
                                      <p:cBhvr>
                                        <p:cTn id="23" dur="1" fill="hold">
                                          <p:stCondLst>
                                            <p:cond delay="0"/>
                                          </p:stCondLst>
                                        </p:cTn>
                                        <p:tgtEl>
                                          <p:spTgt spid="716804"/>
                                        </p:tgtEl>
                                        <p:attrNameLst>
                                          <p:attrName>style.visibility</p:attrName>
                                        </p:attrNameLst>
                                      </p:cBhvr>
                                      <p:to>
                                        <p:strVal val="visible"/>
                                      </p:to>
                                    </p:set>
                                    <p:animEffect transition="in" filter="blinds(horizontal)">
                                      <p:cBhvr>
                                        <p:cTn id="24" dur="500"/>
                                        <p:tgtEl>
                                          <p:spTgt spid="716804"/>
                                        </p:tgtEl>
                                      </p:cBhvr>
                                    </p:animEffect>
                                  </p:childTnLst>
                                </p:cTn>
                              </p:par>
                              <p:par>
                                <p:cTn id="25" presetID="3" presetClass="entr" presetSubtype="10" fill="hold" nodeType="withEffect">
                                  <p:stCondLst>
                                    <p:cond delay="0"/>
                                  </p:stCondLst>
                                  <p:childTnLst>
                                    <p:set>
                                      <p:cBhvr>
                                        <p:cTn id="26" dur="1" fill="hold">
                                          <p:stCondLst>
                                            <p:cond delay="0"/>
                                          </p:stCondLst>
                                        </p:cTn>
                                        <p:tgtEl>
                                          <p:spTgt spid="716807"/>
                                        </p:tgtEl>
                                        <p:attrNameLst>
                                          <p:attrName>style.visibility</p:attrName>
                                        </p:attrNameLst>
                                      </p:cBhvr>
                                      <p:to>
                                        <p:strVal val="visible"/>
                                      </p:to>
                                    </p:set>
                                    <p:animEffect transition="in" filter="blinds(horizontal)">
                                      <p:cBhvr>
                                        <p:cTn id="27" dur="500"/>
                                        <p:tgtEl>
                                          <p:spTgt spid="716807"/>
                                        </p:tgtEl>
                                      </p:cBhvr>
                                    </p:animEffect>
                                  </p:childTnLst>
                                </p:cTn>
                              </p:par>
                              <p:par>
                                <p:cTn id="28" presetID="3" presetClass="entr" presetSubtype="10" fill="hold" nodeType="withEffect">
                                  <p:stCondLst>
                                    <p:cond delay="0"/>
                                  </p:stCondLst>
                                  <p:childTnLst>
                                    <p:set>
                                      <p:cBhvr>
                                        <p:cTn id="29" dur="1" fill="hold">
                                          <p:stCondLst>
                                            <p:cond delay="0"/>
                                          </p:stCondLst>
                                        </p:cTn>
                                        <p:tgtEl>
                                          <p:spTgt spid="716808"/>
                                        </p:tgtEl>
                                        <p:attrNameLst>
                                          <p:attrName>style.visibility</p:attrName>
                                        </p:attrNameLst>
                                      </p:cBhvr>
                                      <p:to>
                                        <p:strVal val="visible"/>
                                      </p:to>
                                    </p:set>
                                    <p:animEffect transition="in" filter="blinds(horizontal)">
                                      <p:cBhvr>
                                        <p:cTn id="30" dur="500"/>
                                        <p:tgtEl>
                                          <p:spTgt spid="71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1437FF9-1D23-644F-876A-E568C437B5BE}"/>
              </a:ext>
            </a:extLst>
          </p:cNvPr>
          <p:cNvSpPr>
            <a:spLocks noGrp="1" noChangeArrowheads="1"/>
          </p:cNvSpPr>
          <p:nvPr>
            <p:ph type="title"/>
          </p:nvPr>
        </p:nvSpPr>
        <p:spPr/>
        <p:txBody>
          <a:bodyPr/>
          <a:lstStyle/>
          <a:p>
            <a:pPr eaLnBrk="1" hangingPunct="1"/>
            <a:r>
              <a:rPr lang="en-US" altLang="zh-CN">
                <a:latin typeface="Times New Roman" panose="02020603050405020304" pitchFamily="18" charset="0"/>
              </a:rPr>
              <a:t>7.5.5   </a:t>
            </a:r>
            <a:r>
              <a:rPr lang="zh-CN" altLang="en-US">
                <a:latin typeface="Times New Roman" panose="02020603050405020304" pitchFamily="18" charset="0"/>
              </a:rPr>
              <a:t>示例学习</a:t>
            </a:r>
          </a:p>
        </p:txBody>
      </p:sp>
      <p:sp>
        <p:nvSpPr>
          <p:cNvPr id="67587" name="Rectangle 3">
            <a:extLst>
              <a:ext uri="{FF2B5EF4-FFF2-40B4-BE49-F238E27FC236}">
                <a16:creationId xmlns:a16="http://schemas.microsoft.com/office/drawing/2014/main" id="{60C8251D-18EE-1E40-B691-9567DFC27FBA}"/>
              </a:ext>
            </a:extLst>
          </p:cNvPr>
          <p:cNvSpPr>
            <a:spLocks noGrp="1" noChangeArrowheads="1"/>
          </p:cNvSpPr>
          <p:nvPr>
            <p:ph type="body" idx="1"/>
          </p:nvPr>
        </p:nvSpPr>
        <p:spPr>
          <a:xfrm>
            <a:off x="250825" y="923925"/>
            <a:ext cx="8642350" cy="5400675"/>
          </a:xfrm>
        </p:spPr>
        <p:txBody>
          <a:bodyPr/>
          <a:lstStyle/>
          <a:p>
            <a:pPr eaLnBrk="1" hangingPunct="1">
              <a:buFont typeface="Wingdings" pitchFamily="2" charset="2"/>
              <a:buNone/>
            </a:pPr>
            <a:r>
              <a:rPr lang="zh-CN" altLang="en-US" b="1">
                <a:solidFill>
                  <a:srgbClr val="0000FF"/>
                </a:solidFill>
              </a:rPr>
              <a:t>示例学习的学习模型</a:t>
            </a:r>
            <a:r>
              <a:rPr lang="zh-CN" altLang="en-US">
                <a:solidFill>
                  <a:srgbClr val="0000FF"/>
                </a:solidFill>
              </a:rPr>
              <a:t> </a:t>
            </a:r>
          </a:p>
        </p:txBody>
      </p:sp>
      <p:sp>
        <p:nvSpPr>
          <p:cNvPr id="67588" name="Rectangle 4">
            <a:extLst>
              <a:ext uri="{FF2B5EF4-FFF2-40B4-BE49-F238E27FC236}">
                <a16:creationId xmlns:a16="http://schemas.microsoft.com/office/drawing/2014/main" id="{36E4953E-B1AC-8246-A531-9C9D6FEA30BF}"/>
              </a:ext>
            </a:extLst>
          </p:cNvPr>
          <p:cNvSpPr>
            <a:spLocks noChangeArrowheads="1"/>
          </p:cNvSpPr>
          <p:nvPr/>
        </p:nvSpPr>
        <p:spPr bwMode="auto">
          <a:xfrm>
            <a:off x="2652713" y="2700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589" name="AutoShape 5">
            <a:extLst>
              <a:ext uri="{FF2B5EF4-FFF2-40B4-BE49-F238E27FC236}">
                <a16:creationId xmlns:a16="http://schemas.microsoft.com/office/drawing/2014/main" id="{B4D58898-9E01-C841-9E4E-8F94144B3E4D}"/>
              </a:ext>
            </a:extLst>
          </p:cNvPr>
          <p:cNvSpPr>
            <a:spLocks noChangeAspect="1" noChangeArrowheads="1" noTextEdit="1"/>
          </p:cNvSpPr>
          <p:nvPr/>
        </p:nvSpPr>
        <p:spPr bwMode="auto">
          <a:xfrm>
            <a:off x="381000" y="2133600"/>
            <a:ext cx="8534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590" name="Rectangle 6">
            <a:extLst>
              <a:ext uri="{FF2B5EF4-FFF2-40B4-BE49-F238E27FC236}">
                <a16:creationId xmlns:a16="http://schemas.microsoft.com/office/drawing/2014/main" id="{C1E2388A-1D70-3943-943A-1C6F006F7145}"/>
              </a:ext>
            </a:extLst>
          </p:cNvPr>
          <p:cNvSpPr>
            <a:spLocks noChangeArrowheads="1"/>
          </p:cNvSpPr>
          <p:nvPr/>
        </p:nvSpPr>
        <p:spPr bwMode="auto">
          <a:xfrm>
            <a:off x="390525" y="3227388"/>
            <a:ext cx="1195388"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591" name="Rectangle 7">
            <a:extLst>
              <a:ext uri="{FF2B5EF4-FFF2-40B4-BE49-F238E27FC236}">
                <a16:creationId xmlns:a16="http://schemas.microsoft.com/office/drawing/2014/main" id="{517CCA24-9925-5442-9236-EF61D677834F}"/>
              </a:ext>
            </a:extLst>
          </p:cNvPr>
          <p:cNvSpPr>
            <a:spLocks noChangeArrowheads="1"/>
          </p:cNvSpPr>
          <p:nvPr/>
        </p:nvSpPr>
        <p:spPr bwMode="auto">
          <a:xfrm>
            <a:off x="395288" y="3279775"/>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示例空间</a:t>
            </a:r>
            <a:endParaRPr kumimoji="1" lang="zh-CN" altLang="en-US" sz="2400">
              <a:latin typeface="Times New Roman" panose="02020603050405020304" pitchFamily="18" charset="0"/>
            </a:endParaRPr>
          </a:p>
        </p:txBody>
      </p:sp>
      <p:sp>
        <p:nvSpPr>
          <p:cNvPr id="67592" name="Rectangle 8">
            <a:extLst>
              <a:ext uri="{FF2B5EF4-FFF2-40B4-BE49-F238E27FC236}">
                <a16:creationId xmlns:a16="http://schemas.microsoft.com/office/drawing/2014/main" id="{B506ADF5-5C9C-BA43-910D-5093934DD433}"/>
              </a:ext>
            </a:extLst>
          </p:cNvPr>
          <p:cNvSpPr>
            <a:spLocks noChangeArrowheads="1"/>
          </p:cNvSpPr>
          <p:nvPr/>
        </p:nvSpPr>
        <p:spPr bwMode="auto">
          <a:xfrm>
            <a:off x="3221038" y="2144713"/>
            <a:ext cx="1641475"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593" name="Rectangle 9">
            <a:extLst>
              <a:ext uri="{FF2B5EF4-FFF2-40B4-BE49-F238E27FC236}">
                <a16:creationId xmlns:a16="http://schemas.microsoft.com/office/drawing/2014/main" id="{2D56F170-8DD3-9D44-820B-07D6CF46E4E7}"/>
              </a:ext>
            </a:extLst>
          </p:cNvPr>
          <p:cNvSpPr>
            <a:spLocks noChangeArrowheads="1"/>
          </p:cNvSpPr>
          <p:nvPr/>
        </p:nvSpPr>
        <p:spPr bwMode="auto">
          <a:xfrm>
            <a:off x="3779838" y="2205038"/>
            <a:ext cx="609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验证</a:t>
            </a:r>
            <a:endParaRPr kumimoji="1" lang="zh-CN" altLang="en-US" sz="2400">
              <a:latin typeface="Times New Roman" panose="02020603050405020304" pitchFamily="18" charset="0"/>
            </a:endParaRPr>
          </a:p>
        </p:txBody>
      </p:sp>
      <p:sp>
        <p:nvSpPr>
          <p:cNvPr id="67594" name="Rectangle 10">
            <a:extLst>
              <a:ext uri="{FF2B5EF4-FFF2-40B4-BE49-F238E27FC236}">
                <a16:creationId xmlns:a16="http://schemas.microsoft.com/office/drawing/2014/main" id="{9F8ACFE0-F015-F948-9541-80F50BCC5D73}"/>
              </a:ext>
            </a:extLst>
          </p:cNvPr>
          <p:cNvSpPr>
            <a:spLocks noChangeArrowheads="1"/>
          </p:cNvSpPr>
          <p:nvPr/>
        </p:nvSpPr>
        <p:spPr bwMode="auto">
          <a:xfrm>
            <a:off x="2028825" y="4129088"/>
            <a:ext cx="1046163"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595" name="Rectangle 11">
            <a:extLst>
              <a:ext uri="{FF2B5EF4-FFF2-40B4-BE49-F238E27FC236}">
                <a16:creationId xmlns:a16="http://schemas.microsoft.com/office/drawing/2014/main" id="{C10D61D4-AB05-A548-AE66-8DB361E282A1}"/>
              </a:ext>
            </a:extLst>
          </p:cNvPr>
          <p:cNvSpPr>
            <a:spLocks noChangeArrowheads="1"/>
          </p:cNvSpPr>
          <p:nvPr/>
        </p:nvSpPr>
        <p:spPr bwMode="auto">
          <a:xfrm>
            <a:off x="2233613" y="4216400"/>
            <a:ext cx="609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搜索</a:t>
            </a:r>
            <a:endParaRPr kumimoji="1" lang="zh-CN" altLang="en-US" sz="2400">
              <a:latin typeface="Times New Roman" panose="02020603050405020304" pitchFamily="18" charset="0"/>
            </a:endParaRPr>
          </a:p>
        </p:txBody>
      </p:sp>
      <p:sp>
        <p:nvSpPr>
          <p:cNvPr id="67596" name="Rectangle 12">
            <a:extLst>
              <a:ext uri="{FF2B5EF4-FFF2-40B4-BE49-F238E27FC236}">
                <a16:creationId xmlns:a16="http://schemas.microsoft.com/office/drawing/2014/main" id="{1480BF04-0965-3944-ACE6-F4C7C9E09EC5}"/>
              </a:ext>
            </a:extLst>
          </p:cNvPr>
          <p:cNvSpPr>
            <a:spLocks noChangeArrowheads="1"/>
          </p:cNvSpPr>
          <p:nvPr/>
        </p:nvSpPr>
        <p:spPr bwMode="auto">
          <a:xfrm>
            <a:off x="3667125" y="4129088"/>
            <a:ext cx="1195388"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597" name="Rectangle 13">
            <a:extLst>
              <a:ext uri="{FF2B5EF4-FFF2-40B4-BE49-F238E27FC236}">
                <a16:creationId xmlns:a16="http://schemas.microsoft.com/office/drawing/2014/main" id="{3669E107-D237-E849-9FE8-3DF72FC12ED4}"/>
              </a:ext>
            </a:extLst>
          </p:cNvPr>
          <p:cNvSpPr>
            <a:spLocks noChangeArrowheads="1"/>
          </p:cNvSpPr>
          <p:nvPr/>
        </p:nvSpPr>
        <p:spPr bwMode="auto">
          <a:xfrm>
            <a:off x="3962400" y="4216400"/>
            <a:ext cx="609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解释</a:t>
            </a:r>
            <a:endParaRPr kumimoji="1" lang="zh-CN" altLang="en-US" sz="2400">
              <a:latin typeface="Times New Roman" panose="02020603050405020304" pitchFamily="18" charset="0"/>
            </a:endParaRPr>
          </a:p>
        </p:txBody>
      </p:sp>
      <p:sp>
        <p:nvSpPr>
          <p:cNvPr id="67598" name="Rectangle 14">
            <a:extLst>
              <a:ext uri="{FF2B5EF4-FFF2-40B4-BE49-F238E27FC236}">
                <a16:creationId xmlns:a16="http://schemas.microsoft.com/office/drawing/2014/main" id="{801A3507-CA35-ED49-9A01-453D78075623}"/>
              </a:ext>
            </a:extLst>
          </p:cNvPr>
          <p:cNvSpPr>
            <a:spLocks noChangeArrowheads="1"/>
          </p:cNvSpPr>
          <p:nvPr/>
        </p:nvSpPr>
        <p:spPr bwMode="auto">
          <a:xfrm>
            <a:off x="5305425" y="4129088"/>
            <a:ext cx="1939925"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599" name="Rectangle 15">
            <a:extLst>
              <a:ext uri="{FF2B5EF4-FFF2-40B4-BE49-F238E27FC236}">
                <a16:creationId xmlns:a16="http://schemas.microsoft.com/office/drawing/2014/main" id="{944FCB40-7620-714A-A584-E3F68BEBB709}"/>
              </a:ext>
            </a:extLst>
          </p:cNvPr>
          <p:cNvSpPr>
            <a:spLocks noChangeArrowheads="1"/>
          </p:cNvSpPr>
          <p:nvPr/>
        </p:nvSpPr>
        <p:spPr bwMode="auto">
          <a:xfrm>
            <a:off x="5651500" y="4216400"/>
            <a:ext cx="1219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形成知识</a:t>
            </a:r>
            <a:endParaRPr kumimoji="1" lang="zh-CN" altLang="en-US" sz="2400">
              <a:latin typeface="Times New Roman" panose="02020603050405020304" pitchFamily="18" charset="0"/>
            </a:endParaRPr>
          </a:p>
        </p:txBody>
      </p:sp>
      <p:sp>
        <p:nvSpPr>
          <p:cNvPr id="67600" name="Rectangle 16">
            <a:extLst>
              <a:ext uri="{FF2B5EF4-FFF2-40B4-BE49-F238E27FC236}">
                <a16:creationId xmlns:a16="http://schemas.microsoft.com/office/drawing/2014/main" id="{0A93DDFA-E549-8246-B4A2-0947A5BB76CD}"/>
              </a:ext>
            </a:extLst>
          </p:cNvPr>
          <p:cNvSpPr>
            <a:spLocks noChangeArrowheads="1"/>
          </p:cNvSpPr>
          <p:nvPr/>
        </p:nvSpPr>
        <p:spPr bwMode="auto">
          <a:xfrm>
            <a:off x="7689850" y="3046413"/>
            <a:ext cx="1193800" cy="5445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601" name="Rectangle 17">
            <a:extLst>
              <a:ext uri="{FF2B5EF4-FFF2-40B4-BE49-F238E27FC236}">
                <a16:creationId xmlns:a16="http://schemas.microsoft.com/office/drawing/2014/main" id="{8607FE8B-11B0-1142-9508-72CFA3260BD3}"/>
              </a:ext>
            </a:extLst>
          </p:cNvPr>
          <p:cNvSpPr>
            <a:spLocks noChangeArrowheads="1"/>
          </p:cNvSpPr>
          <p:nvPr/>
        </p:nvSpPr>
        <p:spPr bwMode="auto">
          <a:xfrm>
            <a:off x="7812088" y="3141663"/>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知识库</a:t>
            </a:r>
            <a:endParaRPr kumimoji="1" lang="zh-CN" altLang="en-US" sz="2400">
              <a:latin typeface="Times New Roman" panose="02020603050405020304" pitchFamily="18" charset="0"/>
            </a:endParaRPr>
          </a:p>
        </p:txBody>
      </p:sp>
      <p:sp>
        <p:nvSpPr>
          <p:cNvPr id="67602" name="Line 18">
            <a:extLst>
              <a:ext uri="{FF2B5EF4-FFF2-40B4-BE49-F238E27FC236}">
                <a16:creationId xmlns:a16="http://schemas.microsoft.com/office/drawing/2014/main" id="{7201FB45-EF04-D144-A522-9EB21048B9B6}"/>
              </a:ext>
            </a:extLst>
          </p:cNvPr>
          <p:cNvSpPr>
            <a:spLocks noChangeShapeType="1"/>
          </p:cNvSpPr>
          <p:nvPr/>
        </p:nvSpPr>
        <p:spPr bwMode="auto">
          <a:xfrm>
            <a:off x="985838" y="3767138"/>
            <a:ext cx="1587" cy="639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3" name="Line 19">
            <a:extLst>
              <a:ext uri="{FF2B5EF4-FFF2-40B4-BE49-F238E27FC236}">
                <a16:creationId xmlns:a16="http://schemas.microsoft.com/office/drawing/2014/main" id="{90A7CA97-2239-5C43-9C25-56EA424B8410}"/>
              </a:ext>
            </a:extLst>
          </p:cNvPr>
          <p:cNvSpPr>
            <a:spLocks noChangeShapeType="1"/>
          </p:cNvSpPr>
          <p:nvPr/>
        </p:nvSpPr>
        <p:spPr bwMode="auto">
          <a:xfrm>
            <a:off x="985838" y="4402138"/>
            <a:ext cx="7699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4" name="Freeform 20">
            <a:extLst>
              <a:ext uri="{FF2B5EF4-FFF2-40B4-BE49-F238E27FC236}">
                <a16:creationId xmlns:a16="http://schemas.microsoft.com/office/drawing/2014/main" id="{F44F0CAC-29FE-1F49-9451-516916C42562}"/>
              </a:ext>
            </a:extLst>
          </p:cNvPr>
          <p:cNvSpPr>
            <a:spLocks/>
          </p:cNvSpPr>
          <p:nvPr/>
        </p:nvSpPr>
        <p:spPr bwMode="auto">
          <a:xfrm>
            <a:off x="1749425" y="4327525"/>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50"/>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05" name="Line 21">
            <a:extLst>
              <a:ext uri="{FF2B5EF4-FFF2-40B4-BE49-F238E27FC236}">
                <a16:creationId xmlns:a16="http://schemas.microsoft.com/office/drawing/2014/main" id="{DE2086C8-4569-134D-B6CB-2113F8DAC1AF}"/>
              </a:ext>
            </a:extLst>
          </p:cNvPr>
          <p:cNvSpPr>
            <a:spLocks noChangeShapeType="1"/>
          </p:cNvSpPr>
          <p:nvPr/>
        </p:nvSpPr>
        <p:spPr bwMode="auto">
          <a:xfrm>
            <a:off x="4859338" y="4402138"/>
            <a:ext cx="1730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6" name="Freeform 22">
            <a:extLst>
              <a:ext uri="{FF2B5EF4-FFF2-40B4-BE49-F238E27FC236}">
                <a16:creationId xmlns:a16="http://schemas.microsoft.com/office/drawing/2014/main" id="{492CD3D7-03B1-D94B-B48A-ED0A3FCAF85E}"/>
              </a:ext>
            </a:extLst>
          </p:cNvPr>
          <p:cNvSpPr>
            <a:spLocks/>
          </p:cNvSpPr>
          <p:nvPr/>
        </p:nvSpPr>
        <p:spPr bwMode="auto">
          <a:xfrm>
            <a:off x="5026025" y="4327525"/>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50"/>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07" name="Line 23">
            <a:extLst>
              <a:ext uri="{FF2B5EF4-FFF2-40B4-BE49-F238E27FC236}">
                <a16:creationId xmlns:a16="http://schemas.microsoft.com/office/drawing/2014/main" id="{8B767FB9-8F96-E94A-B0EA-BC1D91C08029}"/>
              </a:ext>
            </a:extLst>
          </p:cNvPr>
          <p:cNvSpPr>
            <a:spLocks noChangeShapeType="1"/>
          </p:cNvSpPr>
          <p:nvPr/>
        </p:nvSpPr>
        <p:spPr bwMode="auto">
          <a:xfrm>
            <a:off x="3071813" y="4402138"/>
            <a:ext cx="322262"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8" name="Freeform 24">
            <a:extLst>
              <a:ext uri="{FF2B5EF4-FFF2-40B4-BE49-F238E27FC236}">
                <a16:creationId xmlns:a16="http://schemas.microsoft.com/office/drawing/2014/main" id="{F6DA87AF-F8DB-FC42-9208-71E262678EB1}"/>
              </a:ext>
            </a:extLst>
          </p:cNvPr>
          <p:cNvSpPr>
            <a:spLocks/>
          </p:cNvSpPr>
          <p:nvPr/>
        </p:nvSpPr>
        <p:spPr bwMode="auto">
          <a:xfrm>
            <a:off x="3387725" y="4327525"/>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50"/>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09" name="Line 25">
            <a:extLst>
              <a:ext uri="{FF2B5EF4-FFF2-40B4-BE49-F238E27FC236}">
                <a16:creationId xmlns:a16="http://schemas.microsoft.com/office/drawing/2014/main" id="{D17B278C-55FC-FB4E-BE44-5A1F4B4207F6}"/>
              </a:ext>
            </a:extLst>
          </p:cNvPr>
          <p:cNvSpPr>
            <a:spLocks noChangeShapeType="1"/>
          </p:cNvSpPr>
          <p:nvPr/>
        </p:nvSpPr>
        <p:spPr bwMode="auto">
          <a:xfrm>
            <a:off x="7242175" y="4402138"/>
            <a:ext cx="1027113"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0" name="Line 26">
            <a:extLst>
              <a:ext uri="{FF2B5EF4-FFF2-40B4-BE49-F238E27FC236}">
                <a16:creationId xmlns:a16="http://schemas.microsoft.com/office/drawing/2014/main" id="{AD1D6DB3-23D5-B346-9FAD-6E7C9F7FE2ED}"/>
              </a:ext>
            </a:extLst>
          </p:cNvPr>
          <p:cNvSpPr>
            <a:spLocks noChangeShapeType="1"/>
          </p:cNvSpPr>
          <p:nvPr/>
        </p:nvSpPr>
        <p:spPr bwMode="auto">
          <a:xfrm flipV="1">
            <a:off x="8285163" y="3917950"/>
            <a:ext cx="1587" cy="4778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1" name="Freeform 27">
            <a:extLst>
              <a:ext uri="{FF2B5EF4-FFF2-40B4-BE49-F238E27FC236}">
                <a16:creationId xmlns:a16="http://schemas.microsoft.com/office/drawing/2014/main" id="{B636596D-2F14-E341-AB4D-DE37627818E6}"/>
              </a:ext>
            </a:extLst>
          </p:cNvPr>
          <p:cNvSpPr>
            <a:spLocks/>
          </p:cNvSpPr>
          <p:nvPr/>
        </p:nvSpPr>
        <p:spPr bwMode="auto">
          <a:xfrm>
            <a:off x="8223250" y="3587750"/>
            <a:ext cx="127000" cy="341313"/>
          </a:xfrm>
          <a:custGeom>
            <a:avLst/>
            <a:gdLst>
              <a:gd name="T0" fmla="*/ 2147483646 w 80"/>
              <a:gd name="T1" fmla="*/ 2147483646 h 215"/>
              <a:gd name="T2" fmla="*/ 2147483646 w 80"/>
              <a:gd name="T3" fmla="*/ 0 h 215"/>
              <a:gd name="T4" fmla="*/ 0 w 80"/>
              <a:gd name="T5" fmla="*/ 2147483646 h 215"/>
              <a:gd name="T6" fmla="*/ 2147483646 w 80"/>
              <a:gd name="T7" fmla="*/ 2147483646 h 215"/>
              <a:gd name="T8" fmla="*/ 0 60000 65536"/>
              <a:gd name="T9" fmla="*/ 0 60000 65536"/>
              <a:gd name="T10" fmla="*/ 0 60000 65536"/>
              <a:gd name="T11" fmla="*/ 0 60000 65536"/>
              <a:gd name="T12" fmla="*/ 0 w 80"/>
              <a:gd name="T13" fmla="*/ 0 h 215"/>
              <a:gd name="T14" fmla="*/ 80 w 80"/>
              <a:gd name="T15" fmla="*/ 215 h 215"/>
            </a:gdLst>
            <a:ahLst/>
            <a:cxnLst>
              <a:cxn ang="T8">
                <a:pos x="T0" y="T1"/>
              </a:cxn>
              <a:cxn ang="T9">
                <a:pos x="T2" y="T3"/>
              </a:cxn>
              <a:cxn ang="T10">
                <a:pos x="T4" y="T5"/>
              </a:cxn>
              <a:cxn ang="T11">
                <a:pos x="T6" y="T7"/>
              </a:cxn>
            </a:cxnLst>
            <a:rect l="T12" t="T13" r="T14" b="T15"/>
            <a:pathLst>
              <a:path w="80" h="215">
                <a:moveTo>
                  <a:pt x="80" y="215"/>
                </a:moveTo>
                <a:lnTo>
                  <a:pt x="39" y="0"/>
                </a:lnTo>
                <a:lnTo>
                  <a:pt x="0" y="215"/>
                </a:lnTo>
                <a:lnTo>
                  <a:pt x="80" y="2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12" name="Line 28">
            <a:extLst>
              <a:ext uri="{FF2B5EF4-FFF2-40B4-BE49-F238E27FC236}">
                <a16:creationId xmlns:a16="http://schemas.microsoft.com/office/drawing/2014/main" id="{AF8A48DB-02EE-9A40-82BC-8386359ABA6A}"/>
              </a:ext>
            </a:extLst>
          </p:cNvPr>
          <p:cNvSpPr>
            <a:spLocks noChangeShapeType="1"/>
          </p:cNvSpPr>
          <p:nvPr/>
        </p:nvSpPr>
        <p:spPr bwMode="auto">
          <a:xfrm>
            <a:off x="985838" y="2411413"/>
            <a:ext cx="1587" cy="819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3" name="Line 29">
            <a:extLst>
              <a:ext uri="{FF2B5EF4-FFF2-40B4-BE49-F238E27FC236}">
                <a16:creationId xmlns:a16="http://schemas.microsoft.com/office/drawing/2014/main" id="{5098132F-18A8-3F42-B251-ABB21F16856A}"/>
              </a:ext>
            </a:extLst>
          </p:cNvPr>
          <p:cNvSpPr>
            <a:spLocks noChangeShapeType="1"/>
          </p:cNvSpPr>
          <p:nvPr/>
        </p:nvSpPr>
        <p:spPr bwMode="auto">
          <a:xfrm>
            <a:off x="985838" y="2411413"/>
            <a:ext cx="19621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4" name="Freeform 30">
            <a:extLst>
              <a:ext uri="{FF2B5EF4-FFF2-40B4-BE49-F238E27FC236}">
                <a16:creationId xmlns:a16="http://schemas.microsoft.com/office/drawing/2014/main" id="{260146E7-2A40-5D44-8A8B-05CDF861E0D9}"/>
              </a:ext>
            </a:extLst>
          </p:cNvPr>
          <p:cNvSpPr>
            <a:spLocks/>
          </p:cNvSpPr>
          <p:nvPr/>
        </p:nvSpPr>
        <p:spPr bwMode="auto">
          <a:xfrm>
            <a:off x="2941638" y="2336800"/>
            <a:ext cx="279400" cy="153988"/>
          </a:xfrm>
          <a:custGeom>
            <a:avLst/>
            <a:gdLst>
              <a:gd name="T0" fmla="*/ 0 w 176"/>
              <a:gd name="T1" fmla="*/ 2147483646 h 97"/>
              <a:gd name="T2" fmla="*/ 2147483646 w 176"/>
              <a:gd name="T3" fmla="*/ 2147483646 h 97"/>
              <a:gd name="T4" fmla="*/ 0 w 176"/>
              <a:gd name="T5" fmla="*/ 0 h 97"/>
              <a:gd name="T6" fmla="*/ 0 w 176"/>
              <a:gd name="T7" fmla="*/ 2147483646 h 97"/>
              <a:gd name="T8" fmla="*/ 0 60000 65536"/>
              <a:gd name="T9" fmla="*/ 0 60000 65536"/>
              <a:gd name="T10" fmla="*/ 0 60000 65536"/>
              <a:gd name="T11" fmla="*/ 0 60000 65536"/>
              <a:gd name="T12" fmla="*/ 0 w 176"/>
              <a:gd name="T13" fmla="*/ 0 h 97"/>
              <a:gd name="T14" fmla="*/ 176 w 176"/>
              <a:gd name="T15" fmla="*/ 97 h 97"/>
            </a:gdLst>
            <a:ahLst/>
            <a:cxnLst>
              <a:cxn ang="T8">
                <a:pos x="T0" y="T1"/>
              </a:cxn>
              <a:cxn ang="T9">
                <a:pos x="T2" y="T3"/>
              </a:cxn>
              <a:cxn ang="T10">
                <a:pos x="T4" y="T5"/>
              </a:cxn>
              <a:cxn ang="T11">
                <a:pos x="T6" y="T7"/>
              </a:cxn>
            </a:cxnLst>
            <a:rect l="T12" t="T13" r="T14" b="T15"/>
            <a:pathLst>
              <a:path w="176" h="97">
                <a:moveTo>
                  <a:pt x="0" y="97"/>
                </a:moveTo>
                <a:lnTo>
                  <a:pt x="176" y="49"/>
                </a:lnTo>
                <a:lnTo>
                  <a:pt x="0" y="0"/>
                </a:lnTo>
                <a:lnTo>
                  <a:pt x="0"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15" name="Line 31">
            <a:extLst>
              <a:ext uri="{FF2B5EF4-FFF2-40B4-BE49-F238E27FC236}">
                <a16:creationId xmlns:a16="http://schemas.microsoft.com/office/drawing/2014/main" id="{6D227401-DB1F-7D49-83FC-E03B35734D91}"/>
              </a:ext>
            </a:extLst>
          </p:cNvPr>
          <p:cNvSpPr>
            <a:spLocks noChangeShapeType="1"/>
          </p:cNvSpPr>
          <p:nvPr/>
        </p:nvSpPr>
        <p:spPr bwMode="auto">
          <a:xfrm flipV="1">
            <a:off x="8285163" y="2411413"/>
            <a:ext cx="1587" cy="638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6" name="Line 32">
            <a:extLst>
              <a:ext uri="{FF2B5EF4-FFF2-40B4-BE49-F238E27FC236}">
                <a16:creationId xmlns:a16="http://schemas.microsoft.com/office/drawing/2014/main" id="{F2692ED8-5BCD-654D-9A40-41C104460696}"/>
              </a:ext>
            </a:extLst>
          </p:cNvPr>
          <p:cNvSpPr>
            <a:spLocks noChangeShapeType="1"/>
          </p:cNvSpPr>
          <p:nvPr/>
        </p:nvSpPr>
        <p:spPr bwMode="auto">
          <a:xfrm flipH="1">
            <a:off x="5132388" y="2411413"/>
            <a:ext cx="31527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7" name="Freeform 33">
            <a:extLst>
              <a:ext uri="{FF2B5EF4-FFF2-40B4-BE49-F238E27FC236}">
                <a16:creationId xmlns:a16="http://schemas.microsoft.com/office/drawing/2014/main" id="{D9281A9D-4611-B14A-B415-E769F7D660FF}"/>
              </a:ext>
            </a:extLst>
          </p:cNvPr>
          <p:cNvSpPr>
            <a:spLocks/>
          </p:cNvSpPr>
          <p:nvPr/>
        </p:nvSpPr>
        <p:spPr bwMode="auto">
          <a:xfrm>
            <a:off x="4859338" y="2336800"/>
            <a:ext cx="282575" cy="153988"/>
          </a:xfrm>
          <a:custGeom>
            <a:avLst/>
            <a:gdLst>
              <a:gd name="T0" fmla="*/ 2147483646 w 178"/>
              <a:gd name="T1" fmla="*/ 0 h 97"/>
              <a:gd name="T2" fmla="*/ 0 w 178"/>
              <a:gd name="T3" fmla="*/ 2147483646 h 97"/>
              <a:gd name="T4" fmla="*/ 2147483646 w 178"/>
              <a:gd name="T5" fmla="*/ 2147483646 h 97"/>
              <a:gd name="T6" fmla="*/ 2147483646 w 178"/>
              <a:gd name="T7" fmla="*/ 0 h 97"/>
              <a:gd name="T8" fmla="*/ 0 60000 65536"/>
              <a:gd name="T9" fmla="*/ 0 60000 65536"/>
              <a:gd name="T10" fmla="*/ 0 60000 65536"/>
              <a:gd name="T11" fmla="*/ 0 60000 65536"/>
              <a:gd name="T12" fmla="*/ 0 w 178"/>
              <a:gd name="T13" fmla="*/ 0 h 97"/>
              <a:gd name="T14" fmla="*/ 178 w 178"/>
              <a:gd name="T15" fmla="*/ 97 h 97"/>
            </a:gdLst>
            <a:ahLst/>
            <a:cxnLst>
              <a:cxn ang="T8">
                <a:pos x="T0" y="T1"/>
              </a:cxn>
              <a:cxn ang="T9">
                <a:pos x="T2" y="T3"/>
              </a:cxn>
              <a:cxn ang="T10">
                <a:pos x="T4" y="T5"/>
              </a:cxn>
              <a:cxn ang="T11">
                <a:pos x="T6" y="T7"/>
              </a:cxn>
            </a:cxnLst>
            <a:rect l="T12" t="T13" r="T14" b="T15"/>
            <a:pathLst>
              <a:path w="178" h="97">
                <a:moveTo>
                  <a:pt x="178" y="0"/>
                </a:moveTo>
                <a:lnTo>
                  <a:pt x="0" y="49"/>
                </a:lnTo>
                <a:lnTo>
                  <a:pt x="178" y="97"/>
                </a:lnTo>
                <a:lnTo>
                  <a:pt x="1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18" name="Rectangle 34">
            <a:extLst>
              <a:ext uri="{FF2B5EF4-FFF2-40B4-BE49-F238E27FC236}">
                <a16:creationId xmlns:a16="http://schemas.microsoft.com/office/drawing/2014/main" id="{197E0C3A-A39A-D540-8DD0-EB1F53AFA1A0}"/>
              </a:ext>
            </a:extLst>
          </p:cNvPr>
          <p:cNvSpPr>
            <a:spLocks noChangeArrowheads="1"/>
          </p:cNvSpPr>
          <p:nvPr/>
        </p:nvSpPr>
        <p:spPr bwMode="auto">
          <a:xfrm>
            <a:off x="688975" y="5030788"/>
            <a:ext cx="4918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619" name="Rectangle 35">
            <a:extLst>
              <a:ext uri="{FF2B5EF4-FFF2-40B4-BE49-F238E27FC236}">
                <a16:creationId xmlns:a16="http://schemas.microsoft.com/office/drawing/2014/main" id="{81A37F4A-8075-7043-9C0C-EA4957F24271}"/>
              </a:ext>
            </a:extLst>
          </p:cNvPr>
          <p:cNvSpPr>
            <a:spLocks noChangeArrowheads="1"/>
          </p:cNvSpPr>
          <p:nvPr/>
        </p:nvSpPr>
        <p:spPr bwMode="auto">
          <a:xfrm>
            <a:off x="2935288" y="51609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2400">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67620" name="Rectangle 36">
            <a:extLst>
              <a:ext uri="{FF2B5EF4-FFF2-40B4-BE49-F238E27FC236}">
                <a16:creationId xmlns:a16="http://schemas.microsoft.com/office/drawing/2014/main" id="{DF1E4FBD-83D8-5E4B-9DFC-F7596B69B21F}"/>
              </a:ext>
            </a:extLst>
          </p:cNvPr>
          <p:cNvSpPr>
            <a:spLocks noChangeArrowheads="1"/>
          </p:cNvSpPr>
          <p:nvPr/>
        </p:nvSpPr>
        <p:spPr bwMode="auto">
          <a:xfrm>
            <a:off x="2797175" y="5168900"/>
            <a:ext cx="3521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400">
                <a:solidFill>
                  <a:srgbClr val="000000"/>
                </a:solidFill>
                <a:latin typeface="Times New Roman" panose="02020603050405020304" pitchFamily="18" charset="0"/>
              </a:rPr>
              <a:t>图</a:t>
            </a:r>
            <a:r>
              <a:rPr kumimoji="1" lang="en-US" altLang="zh-CN" sz="2400">
                <a:solidFill>
                  <a:srgbClr val="000000"/>
                </a:solidFill>
                <a:latin typeface="Times New Roman" panose="02020603050405020304" pitchFamily="18" charset="0"/>
              </a:rPr>
              <a:t>7.7 </a:t>
            </a:r>
            <a:r>
              <a:rPr kumimoji="1" lang="zh-CN" altLang="en-US" sz="2400">
                <a:solidFill>
                  <a:srgbClr val="000000"/>
                </a:solidFill>
                <a:latin typeface="Times New Roman" panose="02020603050405020304" pitchFamily="18" charset="0"/>
              </a:rPr>
              <a:t>示例学习的学习模型</a:t>
            </a:r>
            <a:endParaRPr kumimoji="1" lang="zh-CN" altLang="en-US" sz="2400">
              <a:latin typeface="Times New Roman" panose="02020603050405020304" pitchFamily="18" charset="0"/>
            </a:endParaRPr>
          </a:p>
        </p:txBody>
      </p:sp>
      <p:sp>
        <p:nvSpPr>
          <p:cNvPr id="67621" name="Rectangle 37">
            <a:extLst>
              <a:ext uri="{FF2B5EF4-FFF2-40B4-BE49-F238E27FC236}">
                <a16:creationId xmlns:a16="http://schemas.microsoft.com/office/drawing/2014/main" id="{FCC9D224-F71F-8C46-9D07-86774FA76C20}"/>
              </a:ext>
            </a:extLst>
          </p:cNvPr>
          <p:cNvSpPr>
            <a:spLocks noChangeArrowheads="1"/>
          </p:cNvSpPr>
          <p:nvPr/>
        </p:nvSpPr>
        <p:spPr bwMode="auto">
          <a:xfrm>
            <a:off x="395288" y="3213100"/>
            <a:ext cx="1223962" cy="57626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622" name="Rectangle 38">
            <a:extLst>
              <a:ext uri="{FF2B5EF4-FFF2-40B4-BE49-F238E27FC236}">
                <a16:creationId xmlns:a16="http://schemas.microsoft.com/office/drawing/2014/main" id="{52E9C224-B6DA-C046-8599-23B9DB50AB03}"/>
              </a:ext>
            </a:extLst>
          </p:cNvPr>
          <p:cNvSpPr>
            <a:spLocks noChangeArrowheads="1"/>
          </p:cNvSpPr>
          <p:nvPr/>
        </p:nvSpPr>
        <p:spPr bwMode="auto">
          <a:xfrm>
            <a:off x="7667625" y="3068638"/>
            <a:ext cx="1223963" cy="504825"/>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7623" name="Rectangle 39">
            <a:extLst>
              <a:ext uri="{FF2B5EF4-FFF2-40B4-BE49-F238E27FC236}">
                <a16:creationId xmlns:a16="http://schemas.microsoft.com/office/drawing/2014/main" id="{EB68561C-CDCF-AC41-8D15-CF43D6CDECCF}"/>
              </a:ext>
            </a:extLst>
          </p:cNvPr>
          <p:cNvSpPr>
            <a:spLocks noChangeArrowheads="1"/>
          </p:cNvSpPr>
          <p:nvPr/>
        </p:nvSpPr>
        <p:spPr bwMode="auto">
          <a:xfrm>
            <a:off x="5292725" y="4149725"/>
            <a:ext cx="1943100" cy="50323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FDE2311E-3E0E-614E-9D41-2E7A554FB2CB}"/>
              </a:ext>
            </a:extLst>
          </p:cNvPr>
          <p:cNvSpPr>
            <a:spLocks noChangeArrowheads="1"/>
          </p:cNvSpPr>
          <p:nvPr/>
        </p:nvSpPr>
        <p:spPr bwMode="auto">
          <a:xfrm>
            <a:off x="381000" y="1066800"/>
            <a:ext cx="8382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ts val="1200"/>
              </a:spcBef>
              <a:buSzPct val="60000"/>
              <a:buFontTx/>
              <a:buNone/>
            </a:pPr>
            <a:r>
              <a:rPr lang="en-US" altLang="zh-CN" sz="2600" b="1">
                <a:solidFill>
                  <a:srgbClr val="0000FF"/>
                </a:solidFill>
                <a:latin typeface="宋体" panose="02010600030101010101" pitchFamily="2" charset="-122"/>
              </a:rPr>
              <a:t>7.6.1</a:t>
            </a:r>
            <a:r>
              <a:rPr lang="zh-CN" altLang="en-US" sz="2600" b="1">
                <a:solidFill>
                  <a:srgbClr val="0000FF"/>
                </a:solidFill>
                <a:latin typeface="宋体" panose="02010600030101010101" pitchFamily="2" charset="-122"/>
              </a:rPr>
              <a:t>  知识发现与数据挖掘的概念</a:t>
            </a:r>
            <a:endParaRPr lang="en-US" altLang="zh-CN" sz="2600" b="1">
              <a:solidFill>
                <a:srgbClr val="0000FF"/>
              </a:solidFill>
              <a:latin typeface="宋体" panose="02010600030101010101" pitchFamily="2" charset="-122"/>
            </a:endParaRPr>
          </a:p>
          <a:p>
            <a:pPr eaLnBrk="1" hangingPunct="1">
              <a:spcBef>
                <a:spcPts val="1200"/>
              </a:spcBef>
              <a:buSzPct val="60000"/>
              <a:buFontTx/>
              <a:buNone/>
            </a:pPr>
            <a:r>
              <a:rPr lang="zh-CN" altLang="en-US" sz="2600" b="1"/>
              <a:t>知识发现的全称是从数据库中发现知识（</a:t>
            </a:r>
            <a:r>
              <a:rPr lang="en-US" altLang="en-US" sz="2600" b="1"/>
              <a:t>KDD</a:t>
            </a:r>
            <a:r>
              <a:rPr lang="zh-CN" altLang="en-US" sz="2600" b="1"/>
              <a:t>）。</a:t>
            </a:r>
            <a:endParaRPr lang="en-US" altLang="zh-CN" sz="2600" b="1"/>
          </a:p>
          <a:p>
            <a:pPr eaLnBrk="1" hangingPunct="1">
              <a:spcBef>
                <a:spcPts val="1200"/>
              </a:spcBef>
              <a:buSzPct val="60000"/>
              <a:buFontTx/>
              <a:buNone/>
            </a:pPr>
            <a:r>
              <a:rPr lang="zh-CN" altLang="en-US" sz="2600" b="1"/>
              <a:t>数据挖掘（</a:t>
            </a:r>
            <a:r>
              <a:rPr lang="en-US" altLang="en-US" sz="2600" b="1"/>
              <a:t>DM</a:t>
            </a:r>
            <a:r>
              <a:rPr lang="zh-CN" altLang="en-US" sz="2600" b="1"/>
              <a:t>）是从数据库中挖掘知识。</a:t>
            </a:r>
            <a:endParaRPr lang="en-US" altLang="zh-CN" sz="2600" b="1"/>
          </a:p>
          <a:p>
            <a:pPr eaLnBrk="1" hangingPunct="1">
              <a:spcBef>
                <a:spcPts val="1200"/>
              </a:spcBef>
              <a:buSzPct val="60000"/>
              <a:buFontTx/>
              <a:buNone/>
            </a:pPr>
            <a:r>
              <a:rPr lang="zh-CN" altLang="en-US" sz="2600" b="1">
                <a:solidFill>
                  <a:srgbClr val="0000FF"/>
                </a:solidFill>
              </a:rPr>
              <a:t>知识发现和数据挖掘的目的：</a:t>
            </a:r>
            <a:r>
              <a:rPr lang="zh-CN" altLang="en-US" sz="2600" b="1"/>
              <a:t>从数据集中抽取和精化一般规律或模式。</a:t>
            </a:r>
          </a:p>
          <a:p>
            <a:pPr algn="just" eaLnBrk="1" hangingPunct="1">
              <a:spcBef>
                <a:spcPts val="1200"/>
              </a:spcBef>
              <a:buSzPct val="60000"/>
              <a:buFontTx/>
              <a:buNone/>
            </a:pPr>
            <a:r>
              <a:rPr lang="en-US" altLang="zh-CN" sz="2600" b="1">
                <a:solidFill>
                  <a:srgbClr val="0000FF"/>
                </a:solidFill>
                <a:latin typeface="宋体" panose="02010600030101010101" pitchFamily="2" charset="-122"/>
              </a:rPr>
              <a:t>7.6.2</a:t>
            </a:r>
            <a:r>
              <a:rPr lang="zh-CN" altLang="en-US" sz="2600" b="1">
                <a:solidFill>
                  <a:srgbClr val="0000FF"/>
                </a:solidFill>
                <a:latin typeface="宋体" panose="02010600030101010101" pitchFamily="2" charset="-122"/>
              </a:rPr>
              <a:t>  知识发现的一般过程</a:t>
            </a:r>
            <a:endParaRPr lang="en-US" altLang="zh-CN" sz="2600" b="1">
              <a:solidFill>
                <a:srgbClr val="0000FF"/>
              </a:solidFill>
              <a:latin typeface="宋体" panose="02010600030101010101" pitchFamily="2" charset="-122"/>
            </a:endParaRPr>
          </a:p>
          <a:p>
            <a:pPr algn="just" eaLnBrk="1" hangingPunct="1">
              <a:spcBef>
                <a:spcPts val="1200"/>
              </a:spcBef>
              <a:buSzPct val="60000"/>
              <a:buFont typeface="Wingdings" pitchFamily="2" charset="2"/>
              <a:buBlip>
                <a:blip r:embed="rId2"/>
              </a:buBlip>
            </a:pPr>
            <a:r>
              <a:rPr lang="zh-CN" altLang="en-US" sz="2600" b="1">
                <a:solidFill>
                  <a:srgbClr val="000000"/>
                </a:solidFill>
                <a:latin typeface="宋体" panose="02010600030101010101" pitchFamily="2" charset="-122"/>
              </a:rPr>
              <a:t>数据准备</a:t>
            </a:r>
            <a:endParaRPr lang="en-US" altLang="zh-CN" sz="2600" b="1">
              <a:solidFill>
                <a:srgbClr val="000000"/>
              </a:solidFill>
              <a:latin typeface="宋体" panose="02010600030101010101" pitchFamily="2" charset="-122"/>
            </a:endParaRPr>
          </a:p>
          <a:p>
            <a:pPr algn="just" eaLnBrk="1" hangingPunct="1">
              <a:spcBef>
                <a:spcPts val="1200"/>
              </a:spcBef>
              <a:buSzPct val="60000"/>
              <a:buFont typeface="Wingdings" pitchFamily="2" charset="2"/>
              <a:buBlip>
                <a:blip r:embed="rId2"/>
              </a:buBlip>
            </a:pPr>
            <a:r>
              <a:rPr lang="zh-CN" altLang="en-US" sz="2600" b="1">
                <a:solidFill>
                  <a:srgbClr val="000000"/>
                </a:solidFill>
                <a:latin typeface="宋体" panose="02010600030101010101" pitchFamily="2" charset="-122"/>
              </a:rPr>
              <a:t>数据挖掘</a:t>
            </a:r>
            <a:endParaRPr lang="en-US" altLang="zh-CN" sz="2600" b="1">
              <a:solidFill>
                <a:srgbClr val="000000"/>
              </a:solidFill>
              <a:latin typeface="宋体" panose="02010600030101010101" pitchFamily="2" charset="-122"/>
            </a:endParaRPr>
          </a:p>
          <a:p>
            <a:pPr algn="just" eaLnBrk="1" hangingPunct="1">
              <a:spcBef>
                <a:spcPts val="1200"/>
              </a:spcBef>
              <a:buSzPct val="60000"/>
              <a:buFont typeface="Wingdings" pitchFamily="2" charset="2"/>
              <a:buBlip>
                <a:blip r:embed="rId2"/>
              </a:buBlip>
            </a:pPr>
            <a:r>
              <a:rPr lang="zh-CN" altLang="en-US" sz="2600" b="1">
                <a:solidFill>
                  <a:srgbClr val="000000"/>
                </a:solidFill>
                <a:latin typeface="宋体" panose="02010600030101010101" pitchFamily="2" charset="-122"/>
              </a:rPr>
              <a:t>结果的解释评估</a:t>
            </a:r>
            <a:endParaRPr lang="zh-CN" altLang="en-US" sz="2600" b="1">
              <a:solidFill>
                <a:srgbClr val="000000"/>
              </a:solidFill>
              <a:latin typeface="Times New Roman" panose="02020603050405020304" pitchFamily="18" charset="0"/>
              <a:cs typeface="Times New Roman" panose="02020603050405020304" pitchFamily="18" charset="0"/>
            </a:endParaRPr>
          </a:p>
        </p:txBody>
      </p:sp>
      <p:sp>
        <p:nvSpPr>
          <p:cNvPr id="69635" name="Rectangle 5">
            <a:extLst>
              <a:ext uri="{FF2B5EF4-FFF2-40B4-BE49-F238E27FC236}">
                <a16:creationId xmlns:a16="http://schemas.microsoft.com/office/drawing/2014/main" id="{5F75099D-3884-E748-8FAA-BCC68556BA8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7.6  </a:t>
            </a:r>
            <a:r>
              <a:rPr lang="zh-CN" altLang="en-US" sz="3600">
                <a:solidFill>
                  <a:schemeClr val="bg1"/>
                </a:solidFill>
                <a:latin typeface="Times New Roman" panose="02020603050405020304" pitchFamily="18" charset="0"/>
                <a:ea typeface="黑体" panose="02010609060101010101" pitchFamily="49" charset="-122"/>
              </a:rPr>
              <a:t>知识发现与数据挖掘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a:extLst>
              <a:ext uri="{FF2B5EF4-FFF2-40B4-BE49-F238E27FC236}">
                <a16:creationId xmlns:a16="http://schemas.microsoft.com/office/drawing/2014/main" id="{0C59E618-6AC5-E34B-A3C3-FDEDCC0D53B1}"/>
              </a:ext>
            </a:extLst>
          </p:cNvPr>
          <p:cNvSpPr>
            <a:spLocks noChangeArrowheads="1"/>
          </p:cNvSpPr>
          <p:nvPr/>
        </p:nvSpPr>
        <p:spPr bwMode="auto">
          <a:xfrm>
            <a:off x="381000" y="1066800"/>
            <a:ext cx="8458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buSzPct val="60000"/>
              <a:buFontTx/>
              <a:buNone/>
            </a:pPr>
            <a:r>
              <a:rPr lang="en-US" altLang="zh-CN" sz="3200" b="1">
                <a:solidFill>
                  <a:srgbClr val="0000FF"/>
                </a:solidFill>
                <a:latin typeface="Times New Roman" panose="02020603050405020304" pitchFamily="18" charset="0"/>
                <a:cs typeface="Times New Roman" panose="02020603050405020304" pitchFamily="18" charset="0"/>
              </a:rPr>
              <a:t>1.</a:t>
            </a:r>
            <a:r>
              <a:rPr lang="zh-CN" altLang="en-US" sz="3200" b="1">
                <a:solidFill>
                  <a:srgbClr val="0000FF"/>
                </a:solidFill>
                <a:latin typeface="宋体" panose="02010600030101010101" pitchFamily="2" charset="-122"/>
              </a:rPr>
              <a:t>数据准备：</a:t>
            </a:r>
            <a:r>
              <a:rPr lang="zh-CN" altLang="en-US" sz="3200" b="1">
                <a:solidFill>
                  <a:srgbClr val="000000"/>
                </a:solidFill>
                <a:latin typeface="宋体" panose="02010600030101010101" pitchFamily="2" charset="-122"/>
              </a:rPr>
              <a:t>数据选、数据预处理和数据变换。</a:t>
            </a:r>
          </a:p>
          <a:p>
            <a:pPr algn="just" eaLnBrk="1" hangingPunct="1">
              <a:spcBef>
                <a:spcPct val="30000"/>
              </a:spcBef>
              <a:buSzPct val="60000"/>
              <a:buFont typeface="Wingdings" pitchFamily="2" charset="2"/>
              <a:buBlip>
                <a:blip r:embed="rId2"/>
              </a:buBlip>
            </a:pPr>
            <a:r>
              <a:rPr lang="zh-CN" altLang="en-US" sz="2600" b="1">
                <a:solidFill>
                  <a:srgbClr val="0000FF"/>
                </a:solidFill>
                <a:latin typeface="宋体" panose="02010600030101010101" pitchFamily="2" charset="-122"/>
              </a:rPr>
              <a:t>（</a:t>
            </a:r>
            <a:r>
              <a:rPr lang="en-US" altLang="zh-CN" sz="2600" b="1">
                <a:solidFill>
                  <a:srgbClr val="0000FF"/>
                </a:solidFill>
                <a:latin typeface="宋体" panose="02010600030101010101" pitchFamily="2" charset="-122"/>
              </a:rPr>
              <a:t>1</a:t>
            </a:r>
            <a:r>
              <a:rPr lang="zh-CN" altLang="en-US" sz="2600" b="1">
                <a:solidFill>
                  <a:srgbClr val="0000FF"/>
                </a:solidFill>
                <a:latin typeface="宋体" panose="02010600030101010101" pitchFamily="2" charset="-122"/>
              </a:rPr>
              <a:t>）数据选取</a:t>
            </a:r>
            <a:r>
              <a:rPr lang="zh-CN" altLang="en-US" sz="2600" b="1">
                <a:solidFill>
                  <a:srgbClr val="000000"/>
                </a:solidFill>
                <a:latin typeface="宋体" panose="02010600030101010101" pitchFamily="2" charset="-122"/>
              </a:rPr>
              <a:t>就是根据用户的需要从原始数据库中抽取的一组数据。</a:t>
            </a:r>
          </a:p>
          <a:p>
            <a:pPr algn="just" eaLnBrk="1" hangingPunct="1">
              <a:spcBef>
                <a:spcPct val="30000"/>
              </a:spcBef>
              <a:buSzPct val="60000"/>
              <a:buFont typeface="Wingdings" pitchFamily="2" charset="2"/>
              <a:buBlip>
                <a:blip r:embed="rId2"/>
              </a:buBlip>
            </a:pPr>
            <a:r>
              <a:rPr lang="zh-CN" altLang="en-US" sz="2600" b="1">
                <a:solidFill>
                  <a:srgbClr val="0000FF"/>
                </a:solidFill>
                <a:latin typeface="宋体" panose="02010600030101010101" pitchFamily="2" charset="-122"/>
              </a:rPr>
              <a:t>（</a:t>
            </a:r>
            <a:r>
              <a:rPr lang="en-US" altLang="zh-CN" sz="2600" b="1">
                <a:solidFill>
                  <a:srgbClr val="0000FF"/>
                </a:solidFill>
                <a:latin typeface="宋体" panose="02010600030101010101" pitchFamily="2" charset="-122"/>
              </a:rPr>
              <a:t>2</a:t>
            </a:r>
            <a:r>
              <a:rPr lang="zh-CN" altLang="en-US" sz="2600" b="1">
                <a:solidFill>
                  <a:srgbClr val="0000FF"/>
                </a:solidFill>
                <a:latin typeface="宋体" panose="02010600030101010101" pitchFamily="2" charset="-122"/>
              </a:rPr>
              <a:t>）数据预处理</a:t>
            </a:r>
            <a:r>
              <a:rPr lang="zh-CN" altLang="en-US" sz="2600" b="1">
                <a:solidFill>
                  <a:srgbClr val="000000"/>
                </a:solidFill>
                <a:latin typeface="宋体" panose="02010600030101010101" pitchFamily="2" charset="-122"/>
              </a:rPr>
              <a:t>一般可能包括消除噪声、推导计算缺值数据、消除重复记录、完成数据类型转换等。</a:t>
            </a:r>
          </a:p>
          <a:p>
            <a:pPr algn="just" eaLnBrk="1" hangingPunct="1">
              <a:spcBef>
                <a:spcPct val="30000"/>
              </a:spcBef>
              <a:buSzPct val="60000"/>
              <a:buFont typeface="Wingdings" pitchFamily="2" charset="2"/>
              <a:buBlip>
                <a:blip r:embed="rId2"/>
              </a:buBlip>
            </a:pPr>
            <a:r>
              <a:rPr lang="zh-CN" altLang="en-US" sz="2600" b="1">
                <a:solidFill>
                  <a:srgbClr val="0000FF"/>
                </a:solidFill>
                <a:latin typeface="宋体" panose="02010600030101010101" pitchFamily="2" charset="-122"/>
              </a:rPr>
              <a:t>（</a:t>
            </a:r>
            <a:r>
              <a:rPr lang="en-US" altLang="zh-CN" sz="2600" b="1">
                <a:solidFill>
                  <a:srgbClr val="0000FF"/>
                </a:solidFill>
                <a:latin typeface="宋体" panose="02010600030101010101" pitchFamily="2" charset="-122"/>
              </a:rPr>
              <a:t>3</a:t>
            </a:r>
            <a:r>
              <a:rPr lang="zh-CN" altLang="en-US" sz="2600" b="1">
                <a:solidFill>
                  <a:srgbClr val="0000FF"/>
                </a:solidFill>
                <a:latin typeface="宋体" panose="02010600030101010101" pitchFamily="2" charset="-122"/>
              </a:rPr>
              <a:t>）数据变换</a:t>
            </a:r>
            <a:r>
              <a:rPr lang="zh-CN" altLang="en-US" sz="2600" b="1">
                <a:solidFill>
                  <a:srgbClr val="000000"/>
                </a:solidFill>
                <a:latin typeface="宋体" panose="02010600030101010101" pitchFamily="2" charset="-122"/>
              </a:rPr>
              <a:t>是从初始特征中找出真正有用的特征以减少数据开采时要考虑的特征或变量个数。</a:t>
            </a:r>
            <a:endParaRPr lang="zh-CN" altLang="en-US" sz="2600" b="1">
              <a:solidFill>
                <a:srgbClr val="000000"/>
              </a:solidFill>
              <a:latin typeface="Times New Roman" panose="02020603050405020304" pitchFamily="18" charset="0"/>
              <a:cs typeface="Times New Roman" panose="02020603050405020304" pitchFamily="18" charset="0"/>
            </a:endParaRPr>
          </a:p>
        </p:txBody>
      </p:sp>
      <p:sp>
        <p:nvSpPr>
          <p:cNvPr id="70659" name="Rectangle 5">
            <a:extLst>
              <a:ext uri="{FF2B5EF4-FFF2-40B4-BE49-F238E27FC236}">
                <a16:creationId xmlns:a16="http://schemas.microsoft.com/office/drawing/2014/main" id="{0D69DAD5-861F-DE44-9053-0CA8895DD5F8}"/>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7.6  </a:t>
            </a:r>
            <a:r>
              <a:rPr lang="zh-CN" altLang="en-US" sz="3600">
                <a:solidFill>
                  <a:schemeClr val="bg1"/>
                </a:solidFill>
                <a:latin typeface="Times New Roman" panose="02020603050405020304" pitchFamily="18" charset="0"/>
                <a:ea typeface="黑体" panose="02010609060101010101" pitchFamily="49" charset="-122"/>
              </a:rPr>
              <a:t>知识发现与数据挖掘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0884">
                                            <p:txEl>
                                              <p:pRg st="0" end="0"/>
                                            </p:txEl>
                                          </p:spTgt>
                                        </p:tgtEl>
                                        <p:attrNameLst>
                                          <p:attrName>style.visibility</p:attrName>
                                        </p:attrNameLst>
                                      </p:cBhvr>
                                      <p:to>
                                        <p:strVal val="visible"/>
                                      </p:to>
                                    </p:set>
                                    <p:anim calcmode="lin" valueType="num">
                                      <p:cBhvr additive="base">
                                        <p:cTn id="7" dur="500" fill="hold"/>
                                        <p:tgtEl>
                                          <p:spTgt spid="2508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0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884">
                                            <p:txEl>
                                              <p:pRg st="1" end="1"/>
                                            </p:txEl>
                                          </p:spTgt>
                                        </p:tgtEl>
                                        <p:attrNameLst>
                                          <p:attrName>style.visibility</p:attrName>
                                        </p:attrNameLst>
                                      </p:cBhvr>
                                      <p:to>
                                        <p:strVal val="visible"/>
                                      </p:to>
                                    </p:set>
                                    <p:anim calcmode="lin" valueType="num">
                                      <p:cBhvr additive="base">
                                        <p:cTn id="13" dur="500" fill="hold"/>
                                        <p:tgtEl>
                                          <p:spTgt spid="2508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08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0884">
                                            <p:txEl>
                                              <p:pRg st="2" end="2"/>
                                            </p:txEl>
                                          </p:spTgt>
                                        </p:tgtEl>
                                        <p:attrNameLst>
                                          <p:attrName>style.visibility</p:attrName>
                                        </p:attrNameLst>
                                      </p:cBhvr>
                                      <p:to>
                                        <p:strVal val="visible"/>
                                      </p:to>
                                    </p:set>
                                    <p:anim calcmode="lin" valueType="num">
                                      <p:cBhvr additive="base">
                                        <p:cTn id="19" dur="500" fill="hold"/>
                                        <p:tgtEl>
                                          <p:spTgt spid="2508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08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4">
                                            <p:txEl>
                                              <p:pRg st="3" end="3"/>
                                            </p:txEl>
                                          </p:spTgt>
                                        </p:tgtEl>
                                        <p:attrNameLst>
                                          <p:attrName>style.visibility</p:attrName>
                                        </p:attrNameLst>
                                      </p:cBhvr>
                                      <p:to>
                                        <p:strVal val="visible"/>
                                      </p:to>
                                    </p:set>
                                    <p:anim calcmode="lin" valueType="num">
                                      <p:cBhvr additive="base">
                                        <p:cTn id="25" dur="500" fill="hold"/>
                                        <p:tgtEl>
                                          <p:spTgt spid="25088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088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CE5C7758-1CEF-9545-A5F9-85467C2742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D1847F4-FFED-A649-809B-F001EEB0401E}" type="slidenum">
              <a:rPr lang="ja-JP" altLang="en-US" sz="1800">
                <a:solidFill>
                  <a:srgbClr val="A50021"/>
                </a:solidFill>
                <a:ea typeface="MS PGothic" panose="020B0600070205080204" pitchFamily="34" charset="-128"/>
              </a:rPr>
              <a:pPr>
                <a:lnSpc>
                  <a:spcPct val="100000"/>
                </a:lnSpc>
                <a:spcBef>
                  <a:spcPct val="0"/>
                </a:spcBef>
                <a:buClrTx/>
                <a:buFontTx/>
                <a:buNone/>
              </a:pPr>
              <a:t>49</a:t>
            </a:fld>
            <a:endParaRPr lang="en-US" altLang="ja-JP" sz="1800">
              <a:solidFill>
                <a:srgbClr val="A50021"/>
              </a:solidFill>
              <a:ea typeface="MS PGothic" panose="020B0600070205080204" pitchFamily="34" charset="-128"/>
            </a:endParaRPr>
          </a:p>
        </p:txBody>
      </p:sp>
      <p:sp>
        <p:nvSpPr>
          <p:cNvPr id="251908" name="Rectangle 4">
            <a:extLst>
              <a:ext uri="{FF2B5EF4-FFF2-40B4-BE49-F238E27FC236}">
                <a16:creationId xmlns:a16="http://schemas.microsoft.com/office/drawing/2014/main" id="{FA3BD3B2-BBB9-9E4B-B957-1929C88AF1C2}"/>
              </a:ext>
            </a:extLst>
          </p:cNvPr>
          <p:cNvSpPr>
            <a:spLocks noChangeArrowheads="1"/>
          </p:cNvSpPr>
          <p:nvPr/>
        </p:nvSpPr>
        <p:spPr bwMode="auto">
          <a:xfrm>
            <a:off x="228600" y="838200"/>
            <a:ext cx="8686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buSzPct val="60000"/>
              <a:buFontTx/>
              <a:buNone/>
            </a:pPr>
            <a:r>
              <a:rPr lang="en-US" altLang="zh-CN" sz="3200" b="1">
                <a:solidFill>
                  <a:srgbClr val="0000FF"/>
                </a:solidFill>
                <a:latin typeface="Times New Roman" panose="02020603050405020304" pitchFamily="18" charset="0"/>
                <a:cs typeface="Times New Roman" panose="02020603050405020304" pitchFamily="18" charset="0"/>
              </a:rPr>
              <a:t>2.</a:t>
            </a:r>
            <a:r>
              <a:rPr lang="zh-CN" altLang="en-US" sz="3200" b="1">
                <a:solidFill>
                  <a:srgbClr val="0000FF"/>
                </a:solidFill>
                <a:latin typeface="宋体" panose="02010600030101010101" pitchFamily="2" charset="-122"/>
              </a:rPr>
              <a:t>数据挖掘</a:t>
            </a:r>
            <a:endParaRPr lang="zh-CN" altLang="en-US" sz="3200" b="1">
              <a:solidFill>
                <a:srgbClr val="0000FF"/>
              </a:solidFill>
              <a:latin typeface="Times New Roman" panose="02020603050405020304" pitchFamily="18" charset="0"/>
              <a:cs typeface="Times New Roman" panose="02020603050405020304" pitchFamily="18" charset="0"/>
            </a:endParaRPr>
          </a:p>
          <a:p>
            <a:pPr algn="just" eaLnBrk="1" hangingPunct="1">
              <a:spcBef>
                <a:spcPct val="30000"/>
              </a:spcBef>
              <a:buSzPct val="60000"/>
              <a:buFontTx/>
              <a:buNone/>
            </a:pPr>
            <a:r>
              <a:rPr lang="zh-CN" altLang="en-US" sz="2600" b="1">
                <a:solidFill>
                  <a:srgbClr val="0000FF"/>
                </a:solidFill>
                <a:latin typeface="宋体" panose="02010600030101010101" pitchFamily="2" charset="-122"/>
              </a:rPr>
              <a:t>（</a:t>
            </a:r>
            <a:r>
              <a:rPr lang="en-US" altLang="zh-CN" sz="2600" b="1">
                <a:solidFill>
                  <a:srgbClr val="0000FF"/>
                </a:solidFill>
                <a:latin typeface="宋体" panose="02010600030101010101" pitchFamily="2" charset="-122"/>
              </a:rPr>
              <a:t>1</a:t>
            </a:r>
            <a:r>
              <a:rPr lang="zh-CN" altLang="en-US" sz="2600" b="1">
                <a:solidFill>
                  <a:srgbClr val="0000FF"/>
                </a:solidFill>
                <a:latin typeface="宋体" panose="02010600030101010101" pitchFamily="2" charset="-122"/>
              </a:rPr>
              <a:t>）确定挖掘的任务或目的是什么。</a:t>
            </a:r>
            <a:r>
              <a:rPr lang="zh-CN" altLang="en-US" sz="2600" b="1">
                <a:solidFill>
                  <a:srgbClr val="000000"/>
                </a:solidFill>
                <a:latin typeface="宋体" panose="02010600030101010101" pitchFamily="2" charset="-122"/>
              </a:rPr>
              <a:t>如数据总结、分类、聚类、关联规则或序列模式等。</a:t>
            </a:r>
          </a:p>
          <a:p>
            <a:pPr algn="just" eaLnBrk="1" hangingPunct="1">
              <a:spcBef>
                <a:spcPct val="30000"/>
              </a:spcBef>
              <a:buSzPct val="60000"/>
              <a:buFontTx/>
              <a:buNone/>
            </a:pPr>
            <a:r>
              <a:rPr lang="zh-CN" altLang="en-US" sz="2600" b="1">
                <a:solidFill>
                  <a:srgbClr val="0000FF"/>
                </a:solidFill>
                <a:latin typeface="宋体" panose="02010600030101010101" pitchFamily="2" charset="-122"/>
              </a:rPr>
              <a:t>（</a:t>
            </a:r>
            <a:r>
              <a:rPr lang="en-US" altLang="zh-CN" sz="2600" b="1">
                <a:solidFill>
                  <a:srgbClr val="0000FF"/>
                </a:solidFill>
                <a:latin typeface="宋体" panose="02010600030101010101" pitchFamily="2" charset="-122"/>
              </a:rPr>
              <a:t>2</a:t>
            </a:r>
            <a:r>
              <a:rPr lang="zh-CN" altLang="en-US" sz="2600" b="1">
                <a:solidFill>
                  <a:srgbClr val="0000FF"/>
                </a:solidFill>
                <a:latin typeface="宋体" panose="02010600030101010101" pitchFamily="2" charset="-122"/>
              </a:rPr>
              <a:t>）使用什么样的挖掘算法。</a:t>
            </a:r>
            <a:r>
              <a:rPr lang="zh-CN" altLang="en-US" sz="2600" b="1">
                <a:solidFill>
                  <a:srgbClr val="000000"/>
                </a:solidFill>
                <a:latin typeface="宋体" panose="02010600030101010101" pitchFamily="2" charset="-122"/>
              </a:rPr>
              <a:t>同样的任务可以用不同的算法来实现。</a:t>
            </a:r>
          </a:p>
          <a:p>
            <a:pPr algn="just" eaLnBrk="1" hangingPunct="1">
              <a:spcBef>
                <a:spcPct val="30000"/>
              </a:spcBef>
              <a:buSzPct val="60000"/>
              <a:buFontTx/>
              <a:buNone/>
            </a:pPr>
            <a:r>
              <a:rPr lang="zh-CN" altLang="en-US" sz="2600" b="1">
                <a:solidFill>
                  <a:srgbClr val="000000"/>
                </a:solidFill>
                <a:latin typeface="宋体" panose="02010600030101010101" pitchFamily="2" charset="-122"/>
              </a:rPr>
              <a:t>选择实现算法有两个考虑因素：</a:t>
            </a:r>
          </a:p>
          <a:p>
            <a:pPr algn="just" eaLnBrk="1" hangingPunct="1">
              <a:spcBef>
                <a:spcPct val="30000"/>
              </a:spcBef>
              <a:buSzPct val="60000"/>
              <a:buFontTx/>
              <a:buNone/>
            </a:pPr>
            <a:r>
              <a:rPr lang="zh-CN" altLang="en-US" sz="2600" b="1">
                <a:solidFill>
                  <a:srgbClr val="0000FF"/>
                </a:solidFill>
                <a:latin typeface="宋体" panose="02010600030101010101" pitchFamily="2" charset="-122"/>
              </a:rPr>
              <a:t>（</a:t>
            </a:r>
            <a:r>
              <a:rPr lang="en-US" altLang="zh-CN" sz="2600" b="1">
                <a:solidFill>
                  <a:srgbClr val="0000FF"/>
                </a:solidFill>
                <a:latin typeface="宋体" panose="02010600030101010101" pitchFamily="2" charset="-122"/>
              </a:rPr>
              <a:t>1</a:t>
            </a:r>
            <a:r>
              <a:rPr lang="zh-CN" altLang="en-US" sz="2600" b="1">
                <a:solidFill>
                  <a:srgbClr val="0000FF"/>
                </a:solidFill>
                <a:latin typeface="宋体" panose="02010600030101010101" pitchFamily="2" charset="-122"/>
              </a:rPr>
              <a:t>）不同的数据的特点，</a:t>
            </a:r>
            <a:r>
              <a:rPr lang="zh-CN" altLang="en-US" sz="2600" b="1">
                <a:solidFill>
                  <a:srgbClr val="000000"/>
                </a:solidFill>
                <a:latin typeface="宋体" panose="02010600030101010101" pitchFamily="2" charset="-122"/>
              </a:rPr>
              <a:t>因此需要用与之相关的算法来挖掘；</a:t>
            </a:r>
          </a:p>
          <a:p>
            <a:pPr algn="just" eaLnBrk="1" hangingPunct="1">
              <a:spcBef>
                <a:spcPct val="30000"/>
              </a:spcBef>
              <a:buSzPct val="60000"/>
              <a:buFontTx/>
              <a:buNone/>
            </a:pPr>
            <a:r>
              <a:rPr lang="zh-CN" altLang="en-US" sz="2600" b="1">
                <a:solidFill>
                  <a:srgbClr val="0000FF"/>
                </a:solidFill>
                <a:latin typeface="宋体" panose="02010600030101010101" pitchFamily="2" charset="-122"/>
              </a:rPr>
              <a:t>（</a:t>
            </a:r>
            <a:r>
              <a:rPr lang="en-US" altLang="zh-CN" sz="2600" b="1">
                <a:solidFill>
                  <a:srgbClr val="0000FF"/>
                </a:solidFill>
                <a:latin typeface="宋体" panose="02010600030101010101" pitchFamily="2" charset="-122"/>
              </a:rPr>
              <a:t>2</a:t>
            </a:r>
            <a:r>
              <a:rPr lang="zh-CN" altLang="en-US" sz="2600" b="1">
                <a:solidFill>
                  <a:srgbClr val="0000FF"/>
                </a:solidFill>
                <a:latin typeface="宋体" panose="02010600030101010101" pitchFamily="2" charset="-122"/>
              </a:rPr>
              <a:t>）用户或实际系统的要求，</a:t>
            </a:r>
            <a:r>
              <a:rPr lang="zh-CN" altLang="en-US" sz="2600" b="1">
                <a:solidFill>
                  <a:srgbClr val="000000"/>
                </a:solidFill>
                <a:latin typeface="宋体" panose="02010600030101010101" pitchFamily="2" charset="-122"/>
              </a:rPr>
              <a:t>有的用户可能希望获取描述型的、容易理解的知识，而有的用户系统的目的是获取预测准确度尽可能高的预测型知识。</a:t>
            </a:r>
            <a:endParaRPr lang="zh-CN" altLang="en-US" sz="2600" b="1">
              <a:latin typeface="宋体" panose="02010600030101010101" pitchFamily="2" charset="-122"/>
            </a:endParaRPr>
          </a:p>
        </p:txBody>
      </p:sp>
      <p:sp>
        <p:nvSpPr>
          <p:cNvPr id="71684" name="Rectangle 5">
            <a:extLst>
              <a:ext uri="{FF2B5EF4-FFF2-40B4-BE49-F238E27FC236}">
                <a16:creationId xmlns:a16="http://schemas.microsoft.com/office/drawing/2014/main" id="{6F40835E-E416-F141-9015-46635E3095F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7.6  </a:t>
            </a:r>
            <a:r>
              <a:rPr lang="zh-CN" altLang="en-US" sz="3600">
                <a:solidFill>
                  <a:schemeClr val="bg1"/>
                </a:solidFill>
                <a:latin typeface="Times New Roman" panose="02020603050405020304" pitchFamily="18" charset="0"/>
                <a:ea typeface="黑体" panose="02010609060101010101" pitchFamily="49" charset="-122"/>
              </a:rPr>
              <a:t>知识发现与数据挖掘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08">
                                            <p:txEl>
                                              <p:pRg st="0" end="0"/>
                                            </p:txEl>
                                          </p:spTgt>
                                        </p:tgtEl>
                                        <p:attrNameLst>
                                          <p:attrName>style.visibility</p:attrName>
                                        </p:attrNameLst>
                                      </p:cBhvr>
                                      <p:to>
                                        <p:strVal val="visible"/>
                                      </p:to>
                                    </p:set>
                                    <p:anim calcmode="lin" valueType="num">
                                      <p:cBhvr additive="base">
                                        <p:cTn id="7" dur="500" fill="hold"/>
                                        <p:tgtEl>
                                          <p:spTgt spid="251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1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1908">
                                            <p:txEl>
                                              <p:pRg st="1" end="1"/>
                                            </p:txEl>
                                          </p:spTgt>
                                        </p:tgtEl>
                                        <p:attrNameLst>
                                          <p:attrName>style.visibility</p:attrName>
                                        </p:attrNameLst>
                                      </p:cBhvr>
                                      <p:to>
                                        <p:strVal val="visible"/>
                                      </p:to>
                                    </p:set>
                                    <p:anim calcmode="lin" valueType="num">
                                      <p:cBhvr additive="base">
                                        <p:cTn id="13" dur="500" fill="hold"/>
                                        <p:tgtEl>
                                          <p:spTgt spid="251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1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1908">
                                            <p:txEl>
                                              <p:pRg st="2" end="2"/>
                                            </p:txEl>
                                          </p:spTgt>
                                        </p:tgtEl>
                                        <p:attrNameLst>
                                          <p:attrName>style.visibility</p:attrName>
                                        </p:attrNameLst>
                                      </p:cBhvr>
                                      <p:to>
                                        <p:strVal val="visible"/>
                                      </p:to>
                                    </p:set>
                                    <p:anim calcmode="lin" valueType="num">
                                      <p:cBhvr additive="base">
                                        <p:cTn id="19" dur="500" fill="hold"/>
                                        <p:tgtEl>
                                          <p:spTgt spid="251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1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1908">
                                            <p:txEl>
                                              <p:pRg st="3" end="3"/>
                                            </p:txEl>
                                          </p:spTgt>
                                        </p:tgtEl>
                                        <p:attrNameLst>
                                          <p:attrName>style.visibility</p:attrName>
                                        </p:attrNameLst>
                                      </p:cBhvr>
                                      <p:to>
                                        <p:strVal val="visible"/>
                                      </p:to>
                                    </p:set>
                                    <p:anim calcmode="lin" valueType="num">
                                      <p:cBhvr additive="base">
                                        <p:cTn id="25" dur="500" fill="hold"/>
                                        <p:tgtEl>
                                          <p:spTgt spid="251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1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1908">
                                            <p:txEl>
                                              <p:pRg st="4" end="4"/>
                                            </p:txEl>
                                          </p:spTgt>
                                        </p:tgtEl>
                                        <p:attrNameLst>
                                          <p:attrName>style.visibility</p:attrName>
                                        </p:attrNameLst>
                                      </p:cBhvr>
                                      <p:to>
                                        <p:strVal val="visible"/>
                                      </p:to>
                                    </p:set>
                                    <p:anim calcmode="lin" valueType="num">
                                      <p:cBhvr additive="base">
                                        <p:cTn id="31" dur="500" fill="hold"/>
                                        <p:tgtEl>
                                          <p:spTgt spid="251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1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1908">
                                            <p:txEl>
                                              <p:pRg st="5" end="5"/>
                                            </p:txEl>
                                          </p:spTgt>
                                        </p:tgtEl>
                                        <p:attrNameLst>
                                          <p:attrName>style.visibility</p:attrName>
                                        </p:attrNameLst>
                                      </p:cBhvr>
                                      <p:to>
                                        <p:strVal val="visible"/>
                                      </p:to>
                                    </p:set>
                                    <p:anim calcmode="lin" valueType="num">
                                      <p:cBhvr additive="base">
                                        <p:cTn id="37" dur="500" fill="hold"/>
                                        <p:tgtEl>
                                          <p:spTgt spid="251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190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C9FC4587-7104-BA46-9157-B7830FE26F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E605E79-F8B0-274A-9642-DA17F01F3E8B}" type="slidenum">
              <a:rPr lang="ja-JP" altLang="en-US" sz="1800">
                <a:solidFill>
                  <a:srgbClr val="A50021"/>
                </a:solidFill>
                <a:ea typeface="MS PGothic" panose="020B0600070205080204" pitchFamily="34" charset="-128"/>
              </a:rPr>
              <a:pPr>
                <a:lnSpc>
                  <a:spcPct val="100000"/>
                </a:lnSpc>
                <a:spcBef>
                  <a:spcPct val="0"/>
                </a:spcBef>
                <a:buClrTx/>
                <a:buFontTx/>
                <a:buNone/>
              </a:pPr>
              <a:t>5</a:t>
            </a:fld>
            <a:endParaRPr lang="en-US" altLang="ja-JP" sz="1800">
              <a:solidFill>
                <a:srgbClr val="A50021"/>
              </a:solidFill>
              <a:ea typeface="MS PGothic" panose="020B0600070205080204" pitchFamily="34" charset="-128"/>
            </a:endParaRPr>
          </a:p>
        </p:txBody>
      </p:sp>
      <p:sp>
        <p:nvSpPr>
          <p:cNvPr id="8195" name="Rectangle 2">
            <a:extLst>
              <a:ext uri="{FF2B5EF4-FFF2-40B4-BE49-F238E27FC236}">
                <a16:creationId xmlns:a16="http://schemas.microsoft.com/office/drawing/2014/main" id="{38E9C2FA-B38A-E84D-8CBA-EF739F2365B9}"/>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7.1  </a:t>
            </a:r>
            <a:r>
              <a:rPr lang="zh-CN" altLang="en-US" sz="3600" b="0">
                <a:latin typeface="Times New Roman" panose="02020603050405020304" pitchFamily="18" charset="0"/>
                <a:ea typeface="黑体" panose="02010609060101010101" pitchFamily="49" charset="-122"/>
              </a:rPr>
              <a:t>专家系统的产生和发展</a:t>
            </a:r>
          </a:p>
        </p:txBody>
      </p:sp>
      <p:sp>
        <p:nvSpPr>
          <p:cNvPr id="8196" name="Rectangle 3">
            <a:extLst>
              <a:ext uri="{FF2B5EF4-FFF2-40B4-BE49-F238E27FC236}">
                <a16:creationId xmlns:a16="http://schemas.microsoft.com/office/drawing/2014/main" id="{3DAC3CD7-EB0A-C841-BD3A-90D4D7290953}"/>
              </a:ext>
            </a:extLst>
          </p:cNvPr>
          <p:cNvSpPr>
            <a:spLocks noGrp="1" noChangeArrowheads="1"/>
          </p:cNvSpPr>
          <p:nvPr>
            <p:ph type="body" idx="1"/>
          </p:nvPr>
        </p:nvSpPr>
        <p:spPr>
          <a:xfrm>
            <a:off x="250825" y="838200"/>
            <a:ext cx="8642350" cy="5400675"/>
          </a:xfrm>
        </p:spPr>
        <p:txBody>
          <a:bodyPr/>
          <a:lstStyle/>
          <a:p>
            <a:pPr eaLnBrk="1" hangingPunct="1">
              <a:lnSpc>
                <a:spcPct val="140000"/>
              </a:lnSpc>
              <a:buSzPct val="60000"/>
              <a:buFontTx/>
              <a:buBlip>
                <a:blip r:embed="rId3"/>
              </a:buBlip>
            </a:pPr>
            <a:r>
              <a:rPr lang="zh-CN" altLang="en-US" sz="2400" b="1">
                <a:solidFill>
                  <a:srgbClr val="0000FF"/>
                </a:solidFill>
                <a:latin typeface="Times New Roman" panose="02020603050405020304" pitchFamily="18" charset="0"/>
              </a:rPr>
              <a:t>第一阶段 </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初创期</a:t>
            </a:r>
            <a:r>
              <a:rPr lang="zh-CN" altLang="en-US" sz="2400" b="1">
                <a:latin typeface="Times New Roman" panose="02020603050405020304" pitchFamily="18" charset="0"/>
              </a:rPr>
              <a:t>（</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60</a:t>
            </a:r>
            <a:r>
              <a:rPr lang="zh-CN" altLang="en-US" sz="2400" b="1">
                <a:latin typeface="Times New Roman" panose="02020603050405020304" pitchFamily="18" charset="0"/>
              </a:rPr>
              <a:t>年代中期－ </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70</a:t>
            </a:r>
            <a:r>
              <a:rPr lang="zh-CN" altLang="en-US" sz="2400" b="1">
                <a:latin typeface="Times New Roman" panose="02020603050405020304" pitchFamily="18" charset="0"/>
              </a:rPr>
              <a:t>年代初）</a:t>
            </a:r>
            <a:r>
              <a:rPr lang="zh-CN" altLang="en-US">
                <a:latin typeface="Times New Roman" panose="02020603050405020304" pitchFamily="18" charset="0"/>
              </a:rPr>
              <a:t> </a:t>
            </a:r>
          </a:p>
        </p:txBody>
      </p:sp>
      <p:sp>
        <p:nvSpPr>
          <p:cNvPr id="118788" name="Text Box 4">
            <a:extLst>
              <a:ext uri="{FF2B5EF4-FFF2-40B4-BE49-F238E27FC236}">
                <a16:creationId xmlns:a16="http://schemas.microsoft.com/office/drawing/2014/main" id="{5073ACDF-ABCE-CD4C-859C-C3E8D07FA163}"/>
              </a:ext>
            </a:extLst>
          </p:cNvPr>
          <p:cNvSpPr txBox="1">
            <a:spLocks noChangeArrowheads="1"/>
          </p:cNvSpPr>
          <p:nvPr/>
        </p:nvSpPr>
        <p:spPr bwMode="auto">
          <a:xfrm>
            <a:off x="228600" y="1600200"/>
            <a:ext cx="8686800" cy="2330450"/>
          </a:xfrm>
          <a:prstGeom prst="rect">
            <a:avLst/>
          </a:prstGeom>
          <a:gradFill rotWithShape="1">
            <a:gsLst>
              <a:gs pos="0">
                <a:srgbClr val="00FFFF"/>
              </a:gs>
              <a:gs pos="100000">
                <a:srgbClr val="FFFFFF"/>
              </a:gs>
            </a:gsLst>
            <a:path path="shape">
              <a:fillToRect l="50000" t="50000" r="50000" b="5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
            </a:pPr>
            <a:r>
              <a:rPr lang="en-US" altLang="zh-CN" sz="2600" b="1">
                <a:solidFill>
                  <a:srgbClr val="000000"/>
                </a:solidFill>
                <a:latin typeface="Times New Roman" panose="02020603050405020304" pitchFamily="18" charset="0"/>
              </a:rPr>
              <a:t> </a:t>
            </a:r>
            <a:r>
              <a:rPr lang="en-US" altLang="zh-CN" sz="2400" b="1">
                <a:solidFill>
                  <a:srgbClr val="0000FF"/>
                </a:solidFill>
                <a:latin typeface="Times New Roman" panose="02020603050405020304" pitchFamily="18" charset="0"/>
              </a:rPr>
              <a:t>DENDRAL</a:t>
            </a:r>
            <a:r>
              <a:rPr lang="zh-CN" altLang="en-US" sz="2400" b="1">
                <a:solidFill>
                  <a:srgbClr val="0000FF"/>
                </a:solidFill>
                <a:latin typeface="Times New Roman" panose="02020603050405020304" pitchFamily="18" charset="0"/>
              </a:rPr>
              <a:t>系统</a:t>
            </a: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1968</a:t>
            </a:r>
            <a:r>
              <a:rPr lang="zh-CN" altLang="en-US" sz="2400" b="1">
                <a:solidFill>
                  <a:srgbClr val="000000"/>
                </a:solidFill>
                <a:latin typeface="Times New Roman" panose="02020603050405020304" pitchFamily="18" charset="0"/>
              </a:rPr>
              <a:t>年，</a:t>
            </a:r>
            <a:r>
              <a:rPr lang="zh-CN" altLang="en-US" sz="2400" b="1">
                <a:latin typeface="Verdana" panose="020B0604030504040204" pitchFamily="34" charset="0"/>
              </a:rPr>
              <a:t>斯坦福大学</a:t>
            </a:r>
            <a:r>
              <a:rPr lang="zh-CN" altLang="en-US" sz="2400" b="1">
                <a:solidFill>
                  <a:srgbClr val="000000"/>
                </a:solidFill>
                <a:latin typeface="Times New Roman" panose="02020603050405020304" pitchFamily="18" charset="0"/>
              </a:rPr>
              <a:t>费根鲍姆等人）</a:t>
            </a:r>
            <a:r>
              <a:rPr lang="en-US" altLang="zh-CN" sz="2400" b="1">
                <a:solidFill>
                  <a:srgbClr val="000000"/>
                </a:solidFill>
                <a:latin typeface="Times New Roman" panose="02020603050405020304" pitchFamily="18" charset="0"/>
              </a:rPr>
              <a:t>——</a:t>
            </a:r>
            <a:r>
              <a:rPr lang="zh-CN" altLang="en-US" sz="2400" b="1">
                <a:latin typeface="Times New Roman" panose="02020603050405020304" pitchFamily="18" charset="0"/>
              </a:rPr>
              <a:t>推 </a:t>
            </a:r>
          </a:p>
          <a:p>
            <a:pPr algn="just" eaLnBrk="1" hangingPunct="1">
              <a:buFont typeface="Wingdings" pitchFamily="2" charset="2"/>
              <a:buNone/>
            </a:pPr>
            <a:r>
              <a:rPr lang="zh-CN" altLang="en-US" sz="2400" b="1">
                <a:latin typeface="Times New Roman" panose="02020603050405020304" pitchFamily="18" charset="0"/>
              </a:rPr>
              <a:t>   断化学分子结构的专家系统</a:t>
            </a:r>
            <a:endParaRPr lang="zh-CN" altLang="en-US" sz="2400" b="1">
              <a:solidFill>
                <a:srgbClr val="000000"/>
              </a:solidFill>
              <a:latin typeface="Times New Roman" panose="02020603050405020304" pitchFamily="18" charset="0"/>
            </a:endParaRPr>
          </a:p>
          <a:p>
            <a:pPr algn="just" eaLnBrk="1" hangingPunct="1">
              <a:buFont typeface="Wingdings" pitchFamily="2" charset="2"/>
              <a:buChar char="§"/>
            </a:pPr>
            <a:r>
              <a:rPr lang="zh-CN" altLang="en-US" sz="2400" b="1">
                <a:solidFill>
                  <a:srgbClr val="000000"/>
                </a:solidFill>
                <a:latin typeface="Times New Roman" panose="02020603050405020304" pitchFamily="18" charset="0"/>
              </a:rPr>
              <a:t> </a:t>
            </a:r>
            <a:r>
              <a:rPr lang="en-US" altLang="zh-CN" sz="2400" b="1">
                <a:solidFill>
                  <a:srgbClr val="0000FF"/>
                </a:solidFill>
                <a:latin typeface="Times New Roman" panose="02020603050405020304" pitchFamily="18" charset="0"/>
              </a:rPr>
              <a:t>MYCSYMA</a:t>
            </a:r>
            <a:r>
              <a:rPr lang="zh-CN" altLang="en-US" sz="2400" b="1">
                <a:solidFill>
                  <a:srgbClr val="0000FF"/>
                </a:solidFill>
                <a:latin typeface="Times New Roman" panose="02020603050405020304" pitchFamily="18" charset="0"/>
              </a:rPr>
              <a:t>系统</a:t>
            </a: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1971</a:t>
            </a:r>
            <a:r>
              <a:rPr lang="zh-CN" altLang="en-US" sz="2400" b="1">
                <a:solidFill>
                  <a:srgbClr val="000000"/>
                </a:solidFill>
                <a:latin typeface="Times New Roman" panose="02020603050405020304" pitchFamily="18" charset="0"/>
              </a:rPr>
              <a:t>年，</a:t>
            </a:r>
            <a:r>
              <a:rPr lang="zh-CN" altLang="en-US" sz="2400" b="1">
                <a:latin typeface="Verdana" panose="020B0604030504040204" pitchFamily="34" charset="0"/>
              </a:rPr>
              <a:t>麻省理工学院</a:t>
            </a:r>
            <a:r>
              <a:rPr lang="zh-CN" altLang="en-US" sz="2400">
                <a:latin typeface="Verdana" panose="020B0604030504040204" pitchFamily="34" charset="0"/>
              </a:rPr>
              <a:t> </a:t>
            </a: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a:t>
            </a:r>
            <a:r>
              <a:rPr lang="zh-CN" altLang="en-US" sz="2400" b="1">
                <a:latin typeface="Times New Roman" panose="02020603050405020304" pitchFamily="18" charset="0"/>
              </a:rPr>
              <a:t>用于数学运</a:t>
            </a:r>
          </a:p>
          <a:p>
            <a:pPr algn="just" eaLnBrk="1" hangingPunct="1">
              <a:buFont typeface="Wingdings" pitchFamily="2" charset="2"/>
              <a:buNone/>
            </a:pPr>
            <a:r>
              <a:rPr lang="zh-CN" altLang="en-US" sz="2400" b="1">
                <a:latin typeface="Times New Roman" panose="02020603050405020304" pitchFamily="18" charset="0"/>
              </a:rPr>
              <a:t>   算的数学专家系统 </a:t>
            </a:r>
          </a:p>
        </p:txBody>
      </p:sp>
      <p:sp>
        <p:nvSpPr>
          <p:cNvPr id="118789" name="Text Box 5">
            <a:extLst>
              <a:ext uri="{FF2B5EF4-FFF2-40B4-BE49-F238E27FC236}">
                <a16:creationId xmlns:a16="http://schemas.microsoft.com/office/drawing/2014/main" id="{0461EA44-0C82-7A4D-A6A3-975E48B5F697}"/>
              </a:ext>
            </a:extLst>
          </p:cNvPr>
          <p:cNvSpPr txBox="1">
            <a:spLocks noChangeArrowheads="1"/>
          </p:cNvSpPr>
          <p:nvPr/>
        </p:nvSpPr>
        <p:spPr bwMode="auto">
          <a:xfrm>
            <a:off x="228600" y="4114800"/>
            <a:ext cx="8686800" cy="2657475"/>
          </a:xfrm>
          <a:prstGeom prst="rect">
            <a:avLst/>
          </a:prstGeom>
          <a:gradFill rotWithShape="1">
            <a:gsLst>
              <a:gs pos="0">
                <a:srgbClr val="FFFF00"/>
              </a:gs>
              <a:gs pos="100000">
                <a:srgbClr val="FFFFFF"/>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Font typeface="Wingdings" pitchFamily="2" charset="2"/>
              <a:buChar char="§"/>
            </a:pPr>
            <a:r>
              <a:rPr lang="en-US" altLang="zh-CN" sz="2400">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特点：高度的专业化。</a:t>
            </a:r>
          </a:p>
          <a:p>
            <a:pPr algn="just" eaLnBrk="1" hangingPunct="1">
              <a:lnSpc>
                <a:spcPct val="100000"/>
              </a:lnSpc>
              <a:spcBef>
                <a:spcPct val="50000"/>
              </a:spcBef>
              <a:buFont typeface="Wingdings" pitchFamily="2" charset="2"/>
              <a:buNone/>
            </a:pPr>
            <a:r>
              <a:rPr lang="zh-CN" altLang="en-US" sz="2400" b="1">
                <a:solidFill>
                  <a:srgbClr val="000000"/>
                </a:solidFill>
                <a:latin typeface="宋体" panose="02010600030101010101" pitchFamily="2" charset="-122"/>
              </a:rPr>
              <a:t>        专门问题求解能力强。</a:t>
            </a:r>
          </a:p>
          <a:p>
            <a:pPr algn="just" eaLnBrk="1" hangingPunct="1">
              <a:lnSpc>
                <a:spcPct val="100000"/>
              </a:lnSpc>
              <a:spcBef>
                <a:spcPct val="50000"/>
              </a:spcBef>
              <a:buFont typeface="Wingdings" pitchFamily="2" charset="2"/>
              <a:buNone/>
            </a:pPr>
            <a:r>
              <a:rPr lang="zh-CN" altLang="en-US" sz="2400" b="1">
                <a:solidFill>
                  <a:srgbClr val="000000"/>
                </a:solidFill>
                <a:latin typeface="宋体" panose="02010600030101010101" pitchFamily="2" charset="-122"/>
              </a:rPr>
              <a:t>        结构、功能不完整。</a:t>
            </a:r>
          </a:p>
          <a:p>
            <a:pPr algn="just" eaLnBrk="1" hangingPunct="1">
              <a:lnSpc>
                <a:spcPct val="100000"/>
              </a:lnSpc>
              <a:spcBef>
                <a:spcPct val="50000"/>
              </a:spcBef>
              <a:buFont typeface="Wingdings" pitchFamily="2" charset="2"/>
              <a:buNone/>
            </a:pPr>
            <a:r>
              <a:rPr lang="zh-CN" altLang="en-US" sz="2400" b="1">
                <a:solidFill>
                  <a:srgbClr val="000000"/>
                </a:solidFill>
                <a:latin typeface="宋体" panose="02010600030101010101" pitchFamily="2" charset="-122"/>
              </a:rPr>
              <a:t>        移植性差。</a:t>
            </a:r>
          </a:p>
          <a:p>
            <a:pPr algn="just" eaLnBrk="1" hangingPunct="1">
              <a:lnSpc>
                <a:spcPct val="100000"/>
              </a:lnSpc>
              <a:spcBef>
                <a:spcPct val="50000"/>
              </a:spcBef>
              <a:buFont typeface="Wingdings" pitchFamily="2" charset="2"/>
              <a:buNone/>
            </a:pPr>
            <a:r>
              <a:rPr lang="zh-CN" altLang="en-US" sz="2400" b="1">
                <a:solidFill>
                  <a:srgbClr val="000000"/>
                </a:solidFill>
                <a:latin typeface="宋体" panose="02010600030101010101" pitchFamily="2" charset="-122"/>
              </a:rPr>
              <a:t>        缺乏解释功能。</a:t>
            </a:r>
            <a:endParaRPr lang="zh-CN" altLang="en-US" sz="2400" b="1">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checkerboard(across)">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box(in)">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autoUpdateAnimBg="0"/>
      <p:bldP spid="118789"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a:extLst>
              <a:ext uri="{FF2B5EF4-FFF2-40B4-BE49-F238E27FC236}">
                <a16:creationId xmlns:a16="http://schemas.microsoft.com/office/drawing/2014/main" id="{C45DA405-75E9-A448-B643-BE809BC3DD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022EC49-2E5A-384A-8C05-002ECBE70B27}" type="slidenum">
              <a:rPr lang="ja-JP" altLang="en-US" sz="1800">
                <a:solidFill>
                  <a:srgbClr val="A50021"/>
                </a:solidFill>
                <a:ea typeface="MS PGothic" panose="020B0600070205080204" pitchFamily="34" charset="-128"/>
              </a:rPr>
              <a:pPr>
                <a:lnSpc>
                  <a:spcPct val="100000"/>
                </a:lnSpc>
                <a:spcBef>
                  <a:spcPct val="0"/>
                </a:spcBef>
                <a:buClrTx/>
                <a:buFontTx/>
                <a:buNone/>
              </a:pPr>
              <a:t>50</a:t>
            </a:fld>
            <a:endParaRPr lang="en-US" altLang="ja-JP" sz="1800">
              <a:solidFill>
                <a:srgbClr val="A50021"/>
              </a:solidFill>
              <a:ea typeface="MS PGothic" panose="020B0600070205080204" pitchFamily="34" charset="-128"/>
            </a:endParaRPr>
          </a:p>
        </p:txBody>
      </p:sp>
      <p:sp>
        <p:nvSpPr>
          <p:cNvPr id="252932" name="Rectangle 4">
            <a:extLst>
              <a:ext uri="{FF2B5EF4-FFF2-40B4-BE49-F238E27FC236}">
                <a16:creationId xmlns:a16="http://schemas.microsoft.com/office/drawing/2014/main" id="{7B757CED-E744-D043-A898-B5B9BB56282B}"/>
              </a:ext>
            </a:extLst>
          </p:cNvPr>
          <p:cNvSpPr>
            <a:spLocks noChangeArrowheads="1"/>
          </p:cNvSpPr>
          <p:nvPr/>
        </p:nvSpPr>
        <p:spPr bwMode="auto">
          <a:xfrm>
            <a:off x="304800" y="990600"/>
            <a:ext cx="8686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buSzPct val="60000"/>
              <a:buFontTx/>
              <a:buNone/>
            </a:pPr>
            <a:r>
              <a:rPr lang="en-US" altLang="zh-CN" sz="3200" b="1">
                <a:solidFill>
                  <a:srgbClr val="0000FF"/>
                </a:solidFill>
                <a:latin typeface="Times New Roman" panose="02020603050405020304" pitchFamily="18" charset="0"/>
                <a:cs typeface="Times New Roman" panose="02020603050405020304" pitchFamily="18" charset="0"/>
              </a:rPr>
              <a:t>3.</a:t>
            </a:r>
            <a:r>
              <a:rPr lang="zh-CN" altLang="en-US" sz="3200" b="1">
                <a:solidFill>
                  <a:srgbClr val="0000FF"/>
                </a:solidFill>
                <a:latin typeface="宋体" panose="02010600030101010101" pitchFamily="2" charset="-122"/>
              </a:rPr>
              <a:t>结果解释和评价</a:t>
            </a:r>
            <a:endParaRPr lang="zh-CN" altLang="en-US" sz="3200" b="1">
              <a:solidFill>
                <a:srgbClr val="0000FF"/>
              </a:solidFill>
              <a:latin typeface="Times New Roman" panose="02020603050405020304" pitchFamily="18" charset="0"/>
              <a:cs typeface="Times New Roman" panose="02020603050405020304" pitchFamily="18" charset="0"/>
            </a:endParaRPr>
          </a:p>
          <a:p>
            <a:pPr algn="just" eaLnBrk="1" hangingPunct="1">
              <a:spcBef>
                <a:spcPct val="30000"/>
              </a:spcBef>
              <a:buSzPct val="60000"/>
              <a:buFont typeface="Wingdings" pitchFamily="2" charset="2"/>
              <a:buBlip>
                <a:blip r:embed="rId2"/>
              </a:buBlip>
            </a:pPr>
            <a:r>
              <a:rPr lang="zh-CN" altLang="en-US" sz="2600" b="1">
                <a:solidFill>
                  <a:srgbClr val="000000"/>
                </a:solidFill>
                <a:latin typeface="宋体" panose="02010600030101010101" pitchFamily="2" charset="-122"/>
              </a:rPr>
              <a:t>数据挖掘阶段发现的知识模式中可能存在冗余或无关的模式，所以还要经过用户或机器的评价。</a:t>
            </a:r>
          </a:p>
          <a:p>
            <a:pPr algn="just" eaLnBrk="1" hangingPunct="1">
              <a:spcBef>
                <a:spcPct val="30000"/>
              </a:spcBef>
              <a:buSzPct val="60000"/>
              <a:buFont typeface="Wingdings" pitchFamily="2" charset="2"/>
              <a:buBlip>
                <a:blip r:embed="rId2"/>
              </a:buBlip>
            </a:pPr>
            <a:r>
              <a:rPr lang="zh-CN" altLang="en-US" sz="2600" b="1">
                <a:solidFill>
                  <a:srgbClr val="000000"/>
                </a:solidFill>
                <a:latin typeface="宋体" panose="02010600030101010101" pitchFamily="2" charset="-122"/>
              </a:rPr>
              <a:t>若发现所得模式不满足用户要求，则需要退回到发现阶段之前，如重新选取数据，采用新的数据变换方法，设定新的数据挖掘参数值，甚至换一种挖掘算法。</a:t>
            </a:r>
          </a:p>
          <a:p>
            <a:pPr algn="just" eaLnBrk="1" hangingPunct="1">
              <a:spcBef>
                <a:spcPct val="30000"/>
              </a:spcBef>
              <a:buSzPct val="60000"/>
              <a:buFont typeface="Wingdings" pitchFamily="2" charset="2"/>
              <a:buBlip>
                <a:blip r:embed="rId2"/>
              </a:buBlip>
            </a:pPr>
            <a:r>
              <a:rPr lang="zh-CN" altLang="en-US" sz="2600" b="1">
                <a:solidFill>
                  <a:srgbClr val="000000"/>
                </a:solidFill>
                <a:latin typeface="宋体" panose="02010600030101010101" pitchFamily="2" charset="-122"/>
              </a:rPr>
              <a:t>对发现的模式进行可视化，或者把结果转换为用户易懂的另一种表示，如把分类决策树转换为</a:t>
            </a:r>
            <a:r>
              <a:rPr lang="zh-CN" altLang="en-US" sz="2600" b="1">
                <a:solidFill>
                  <a:srgbClr val="000000"/>
                </a:solidFill>
                <a:latin typeface="Times New Roman" panose="02020603050405020304" pitchFamily="18" charset="0"/>
              </a:rPr>
              <a:t>“</a:t>
            </a:r>
            <a:r>
              <a:rPr lang="en-US" altLang="zh-CN" sz="2600" b="1">
                <a:solidFill>
                  <a:srgbClr val="000000"/>
                </a:solidFill>
                <a:latin typeface="Times New Roman" panose="02020603050405020304" pitchFamily="18" charset="0"/>
                <a:cs typeface="Times New Roman" panose="02020603050405020304" pitchFamily="18" charset="0"/>
              </a:rPr>
              <a:t>if-then</a:t>
            </a:r>
            <a:r>
              <a:rPr lang="en-US" altLang="zh-CN" sz="2600" b="1">
                <a:solidFill>
                  <a:srgbClr val="000000"/>
                </a:solidFill>
                <a:cs typeface="Times New Roman" panose="02020603050405020304" pitchFamily="18" charset="0"/>
              </a:rPr>
              <a:t>…</a:t>
            </a:r>
            <a:r>
              <a:rPr lang="en-US" altLang="zh-CN" sz="2600" b="1">
                <a:solidFill>
                  <a:srgbClr val="000000"/>
                </a:solidFill>
                <a:latin typeface="Times New Roman" panose="02020603050405020304" pitchFamily="18" charset="0"/>
              </a:rPr>
              <a:t>”</a:t>
            </a:r>
            <a:r>
              <a:rPr lang="zh-CN" altLang="en-US" sz="2600" b="1">
                <a:solidFill>
                  <a:srgbClr val="000000"/>
                </a:solidFill>
                <a:latin typeface="宋体" panose="02010600030101010101" pitchFamily="2" charset="-122"/>
              </a:rPr>
              <a:t>规则。</a:t>
            </a:r>
            <a:r>
              <a:rPr lang="zh-CN" altLang="en-US" sz="2600" b="1">
                <a:latin typeface="宋体" panose="02010600030101010101" pitchFamily="2" charset="-122"/>
              </a:rPr>
              <a:t> </a:t>
            </a:r>
          </a:p>
        </p:txBody>
      </p:sp>
      <p:sp>
        <p:nvSpPr>
          <p:cNvPr id="72708" name="Rectangle 5">
            <a:extLst>
              <a:ext uri="{FF2B5EF4-FFF2-40B4-BE49-F238E27FC236}">
                <a16:creationId xmlns:a16="http://schemas.microsoft.com/office/drawing/2014/main" id="{F13918D6-9A42-0140-8BD1-6C275128D5C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7.6  </a:t>
            </a:r>
            <a:r>
              <a:rPr lang="zh-CN" altLang="en-US" sz="3600">
                <a:solidFill>
                  <a:schemeClr val="bg1"/>
                </a:solidFill>
                <a:latin typeface="Times New Roman" panose="02020603050405020304" pitchFamily="18" charset="0"/>
                <a:ea typeface="黑体" panose="02010609060101010101" pitchFamily="49" charset="-122"/>
              </a:rPr>
              <a:t>知识发现与数据挖掘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2">
                                            <p:txEl>
                                              <p:pRg st="0" end="0"/>
                                            </p:txEl>
                                          </p:spTgt>
                                        </p:tgtEl>
                                        <p:attrNameLst>
                                          <p:attrName>style.visibility</p:attrName>
                                        </p:attrNameLst>
                                      </p:cBhvr>
                                      <p:to>
                                        <p:strVal val="visible"/>
                                      </p:to>
                                    </p:set>
                                    <p:anim calcmode="lin" valueType="num">
                                      <p:cBhvr additive="base">
                                        <p:cTn id="7" dur="500" fill="hold"/>
                                        <p:tgtEl>
                                          <p:spTgt spid="2529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2">
                                            <p:txEl>
                                              <p:pRg st="1" end="1"/>
                                            </p:txEl>
                                          </p:spTgt>
                                        </p:tgtEl>
                                        <p:attrNameLst>
                                          <p:attrName>style.visibility</p:attrName>
                                        </p:attrNameLst>
                                      </p:cBhvr>
                                      <p:to>
                                        <p:strVal val="visible"/>
                                      </p:to>
                                    </p:set>
                                    <p:anim calcmode="lin" valueType="num">
                                      <p:cBhvr additive="base">
                                        <p:cTn id="13" dur="500" fill="hold"/>
                                        <p:tgtEl>
                                          <p:spTgt spid="2529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2">
                                            <p:txEl>
                                              <p:pRg st="2" end="2"/>
                                            </p:txEl>
                                          </p:spTgt>
                                        </p:tgtEl>
                                        <p:attrNameLst>
                                          <p:attrName>style.visibility</p:attrName>
                                        </p:attrNameLst>
                                      </p:cBhvr>
                                      <p:to>
                                        <p:strVal val="visible"/>
                                      </p:to>
                                    </p:set>
                                    <p:anim calcmode="lin" valueType="num">
                                      <p:cBhvr additive="base">
                                        <p:cTn id="19" dur="500" fill="hold"/>
                                        <p:tgtEl>
                                          <p:spTgt spid="25293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2">
                                            <p:txEl>
                                              <p:pRg st="3" end="3"/>
                                            </p:txEl>
                                          </p:spTgt>
                                        </p:tgtEl>
                                        <p:attrNameLst>
                                          <p:attrName>style.visibility</p:attrName>
                                        </p:attrNameLst>
                                      </p:cBhvr>
                                      <p:to>
                                        <p:strVal val="visible"/>
                                      </p:to>
                                    </p:set>
                                    <p:anim calcmode="lin" valueType="num">
                                      <p:cBhvr additive="base">
                                        <p:cTn id="25" dur="500" fill="hold"/>
                                        <p:tgtEl>
                                          <p:spTgt spid="2529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a:extLst>
              <a:ext uri="{FF2B5EF4-FFF2-40B4-BE49-F238E27FC236}">
                <a16:creationId xmlns:a16="http://schemas.microsoft.com/office/drawing/2014/main" id="{2122E747-F4CA-8145-A59F-9A43E79F10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F20E077-19DC-4647-92A2-DE7218358F43}" type="slidenum">
              <a:rPr lang="ja-JP" altLang="en-US" sz="1800">
                <a:solidFill>
                  <a:srgbClr val="A50021"/>
                </a:solidFill>
                <a:ea typeface="MS PGothic" panose="020B0600070205080204" pitchFamily="34" charset="-128"/>
              </a:rPr>
              <a:pPr>
                <a:lnSpc>
                  <a:spcPct val="100000"/>
                </a:lnSpc>
                <a:spcBef>
                  <a:spcPct val="0"/>
                </a:spcBef>
                <a:buClrTx/>
                <a:buFontTx/>
                <a:buNone/>
              </a:pPr>
              <a:t>51</a:t>
            </a:fld>
            <a:endParaRPr lang="en-US" altLang="ja-JP" sz="1800">
              <a:solidFill>
                <a:srgbClr val="A50021"/>
              </a:solidFill>
              <a:ea typeface="MS PGothic" panose="020B0600070205080204" pitchFamily="34" charset="-128"/>
            </a:endParaRPr>
          </a:p>
        </p:txBody>
      </p:sp>
      <p:sp>
        <p:nvSpPr>
          <p:cNvPr id="253956" name="Rectangle 4">
            <a:extLst>
              <a:ext uri="{FF2B5EF4-FFF2-40B4-BE49-F238E27FC236}">
                <a16:creationId xmlns:a16="http://schemas.microsoft.com/office/drawing/2014/main" id="{3FAF1FEB-A03A-8940-8568-DC615DA4911B}"/>
              </a:ext>
            </a:extLst>
          </p:cNvPr>
          <p:cNvSpPr>
            <a:spLocks noChangeArrowheads="1"/>
          </p:cNvSpPr>
          <p:nvPr/>
        </p:nvSpPr>
        <p:spPr bwMode="auto">
          <a:xfrm>
            <a:off x="152400" y="838200"/>
            <a:ext cx="8839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buSzPct val="60000"/>
              <a:buFontTx/>
              <a:buNone/>
            </a:pPr>
            <a:r>
              <a:rPr lang="en-US" altLang="zh-CN" sz="3200" b="1">
                <a:solidFill>
                  <a:srgbClr val="0000FF"/>
                </a:solidFill>
                <a:latin typeface="Times New Roman" panose="02020603050405020304" pitchFamily="18" charset="0"/>
              </a:rPr>
              <a:t>7.6.3</a:t>
            </a:r>
            <a:r>
              <a:rPr lang="zh-CN" altLang="en-US" sz="3200" b="1">
                <a:solidFill>
                  <a:srgbClr val="0000FF"/>
                </a:solidFill>
                <a:latin typeface="Times New Roman" panose="02020603050405020304" pitchFamily="18" charset="0"/>
              </a:rPr>
              <a:t> 知识发现的任务</a:t>
            </a:r>
            <a:endParaRPr lang="zh-CN" altLang="en-US" sz="3200" b="1">
              <a:solidFill>
                <a:srgbClr val="0000FF"/>
              </a:solidFill>
              <a:latin typeface="宋体" panose="02010600030101010101" pitchFamily="2" charset="-122"/>
            </a:endParaRPr>
          </a:p>
          <a:p>
            <a:pPr algn="just" eaLnBrk="1" hangingPunct="1">
              <a:spcBef>
                <a:spcPct val="30000"/>
              </a:spcBef>
              <a:buSzPct val="60000"/>
              <a:buFont typeface="Wingdings" pitchFamily="2" charset="2"/>
              <a:buBlip>
                <a:blip r:embed="rId2"/>
              </a:buBlip>
            </a:pPr>
            <a:r>
              <a:rPr lang="zh-CN" altLang="en-US" sz="2400" b="1">
                <a:solidFill>
                  <a:srgbClr val="0000FF"/>
                </a:solidFill>
                <a:latin typeface="Times New Roman" panose="02020603050405020304" pitchFamily="18" charset="0"/>
              </a:rPr>
              <a:t>数据总结：</a:t>
            </a:r>
            <a:r>
              <a:rPr lang="zh-CN" altLang="en-US" sz="2400" b="1">
                <a:solidFill>
                  <a:srgbClr val="000000"/>
                </a:solidFill>
                <a:latin typeface="Times New Roman" panose="02020603050405020304" pitchFamily="18" charset="0"/>
              </a:rPr>
              <a:t>对数据进行浓缩，给出它的紧凑描述。</a:t>
            </a:r>
            <a:endParaRPr lang="zh-CN" altLang="en-US" sz="2400" b="1">
              <a:solidFill>
                <a:srgbClr val="000000"/>
              </a:solidFill>
              <a:latin typeface="宋体" panose="02010600030101010101" pitchFamily="2" charset="-122"/>
            </a:endParaRPr>
          </a:p>
          <a:p>
            <a:pPr algn="just" eaLnBrk="1" hangingPunct="1">
              <a:spcBef>
                <a:spcPct val="30000"/>
              </a:spcBef>
              <a:buSzPct val="60000"/>
              <a:buFont typeface="Wingdings" pitchFamily="2" charset="2"/>
              <a:buBlip>
                <a:blip r:embed="rId2"/>
              </a:buBlip>
            </a:pPr>
            <a:r>
              <a:rPr lang="zh-CN" altLang="en-US" sz="2400" b="1">
                <a:solidFill>
                  <a:srgbClr val="0000FF"/>
                </a:solidFill>
                <a:latin typeface="Times New Roman" panose="02020603050405020304" pitchFamily="18" charset="0"/>
              </a:rPr>
              <a:t>概念描述：</a:t>
            </a:r>
            <a:r>
              <a:rPr lang="zh-CN" altLang="en-US" sz="2400" b="1">
                <a:solidFill>
                  <a:srgbClr val="000000"/>
                </a:solidFill>
                <a:latin typeface="Times New Roman" panose="02020603050405020304" pitchFamily="18" charset="0"/>
              </a:rPr>
              <a:t>从学习任务相关的数据中提取总体特征。</a:t>
            </a:r>
            <a:endParaRPr lang="zh-CN" altLang="en-US" sz="2400" b="1">
              <a:solidFill>
                <a:srgbClr val="000000"/>
              </a:solidFill>
              <a:latin typeface="宋体" panose="02010600030101010101" pitchFamily="2" charset="-122"/>
            </a:endParaRPr>
          </a:p>
          <a:p>
            <a:pPr algn="just" eaLnBrk="1" hangingPunct="1">
              <a:spcBef>
                <a:spcPct val="30000"/>
              </a:spcBef>
              <a:buSzPct val="60000"/>
              <a:buFont typeface="Wingdings" pitchFamily="2" charset="2"/>
              <a:buBlip>
                <a:blip r:embed="rId2"/>
              </a:buBlip>
            </a:pPr>
            <a:r>
              <a:rPr lang="zh-CN" altLang="en-US" sz="2400" b="1">
                <a:solidFill>
                  <a:srgbClr val="0000FF"/>
                </a:solidFill>
                <a:latin typeface="Times New Roman" panose="02020603050405020304" pitchFamily="18" charset="0"/>
              </a:rPr>
              <a:t>分类：</a:t>
            </a:r>
            <a:r>
              <a:rPr lang="zh-CN" altLang="en-US" sz="2400" b="1">
                <a:solidFill>
                  <a:srgbClr val="000000"/>
                </a:solidFill>
                <a:latin typeface="Times New Roman" panose="02020603050405020304" pitchFamily="18" charset="0"/>
              </a:rPr>
              <a:t>提出一个分类函数或分类模型（也常常称作分类器），该模型能把数据库中的数据项映射到给定类别中的一个。</a:t>
            </a:r>
            <a:endParaRPr lang="zh-CN" altLang="en-US" sz="2400" b="1">
              <a:solidFill>
                <a:srgbClr val="000000"/>
              </a:solidFill>
              <a:latin typeface="宋体" panose="02010600030101010101" pitchFamily="2" charset="-122"/>
            </a:endParaRPr>
          </a:p>
          <a:p>
            <a:pPr algn="just" eaLnBrk="1" hangingPunct="1">
              <a:spcBef>
                <a:spcPct val="30000"/>
              </a:spcBef>
              <a:buSzPct val="60000"/>
              <a:buFont typeface="Wingdings" pitchFamily="2" charset="2"/>
              <a:buBlip>
                <a:blip r:embed="rId2"/>
              </a:buBlip>
            </a:pPr>
            <a:r>
              <a:rPr lang="zh-CN" altLang="en-US" sz="2400" b="1">
                <a:solidFill>
                  <a:srgbClr val="0000FF"/>
                </a:solidFill>
                <a:latin typeface="Times New Roman" panose="02020603050405020304" pitchFamily="18" charset="0"/>
              </a:rPr>
              <a:t>聚类：</a:t>
            </a:r>
            <a:r>
              <a:rPr lang="zh-CN" altLang="en-US" sz="2400" b="1">
                <a:solidFill>
                  <a:srgbClr val="000000"/>
                </a:solidFill>
                <a:latin typeface="Times New Roman" panose="02020603050405020304" pitchFamily="18" charset="0"/>
              </a:rPr>
              <a:t>根据数据的不同特征，将其划分为不同的类。包括统计方法、机器学习方法、神经网络方法和面向数据库的聚类方法等。</a:t>
            </a:r>
            <a:endParaRPr lang="zh-CN" altLang="en-US" sz="2400" b="1">
              <a:solidFill>
                <a:srgbClr val="000000"/>
              </a:solidFill>
              <a:latin typeface="宋体" panose="02010600030101010101" pitchFamily="2" charset="-122"/>
            </a:endParaRPr>
          </a:p>
          <a:p>
            <a:pPr algn="just" eaLnBrk="1" hangingPunct="1">
              <a:spcBef>
                <a:spcPct val="30000"/>
              </a:spcBef>
              <a:buSzPct val="60000"/>
              <a:buFont typeface="Wingdings" pitchFamily="2" charset="2"/>
              <a:buBlip>
                <a:blip r:embed="rId2"/>
              </a:buBlip>
            </a:pPr>
            <a:r>
              <a:rPr lang="zh-CN" altLang="en-US" sz="2400" b="1">
                <a:solidFill>
                  <a:srgbClr val="0000FF"/>
                </a:solidFill>
                <a:latin typeface="Times New Roman" panose="02020603050405020304" pitchFamily="18" charset="0"/>
              </a:rPr>
              <a:t>相关性分析：</a:t>
            </a:r>
            <a:r>
              <a:rPr lang="zh-CN" altLang="en-US" sz="2400" b="1">
                <a:solidFill>
                  <a:srgbClr val="000000"/>
                </a:solidFill>
                <a:latin typeface="Times New Roman" panose="02020603050405020304" pitchFamily="18" charset="0"/>
              </a:rPr>
              <a:t>发现特征之间或数据之间的相互依赖关系。</a:t>
            </a:r>
            <a:endParaRPr lang="zh-CN" altLang="en-US" sz="2400" b="1">
              <a:solidFill>
                <a:srgbClr val="000000"/>
              </a:solidFill>
              <a:latin typeface="宋体" panose="02010600030101010101" pitchFamily="2" charset="-122"/>
            </a:endParaRPr>
          </a:p>
          <a:p>
            <a:pPr algn="just" eaLnBrk="1" hangingPunct="1">
              <a:spcBef>
                <a:spcPct val="30000"/>
              </a:spcBef>
              <a:buSzPct val="60000"/>
              <a:buFont typeface="Wingdings" pitchFamily="2" charset="2"/>
              <a:buBlip>
                <a:blip r:embed="rId2"/>
              </a:buBlip>
            </a:pPr>
            <a:r>
              <a:rPr lang="zh-CN" altLang="en-US" sz="2400" b="1">
                <a:solidFill>
                  <a:srgbClr val="0000FF"/>
                </a:solidFill>
                <a:latin typeface="Times New Roman" panose="02020603050405020304" pitchFamily="18" charset="0"/>
              </a:rPr>
              <a:t>偏差分析：</a:t>
            </a:r>
            <a:r>
              <a:rPr lang="zh-CN" altLang="en-US" sz="2400" b="1">
                <a:solidFill>
                  <a:srgbClr val="000000"/>
                </a:solidFill>
                <a:latin typeface="Times New Roman" panose="02020603050405020304" pitchFamily="18" charset="0"/>
              </a:rPr>
              <a:t>寻找观察结果与参照量之间的有意义的差别。</a:t>
            </a:r>
            <a:endParaRPr lang="zh-CN" altLang="en-US" sz="2400" b="1">
              <a:solidFill>
                <a:srgbClr val="000000"/>
              </a:solidFill>
              <a:latin typeface="宋体" panose="02010600030101010101" pitchFamily="2" charset="-122"/>
            </a:endParaRPr>
          </a:p>
          <a:p>
            <a:pPr algn="just" eaLnBrk="1" hangingPunct="1">
              <a:spcBef>
                <a:spcPct val="30000"/>
              </a:spcBef>
              <a:buSzPct val="60000"/>
              <a:buFont typeface="Wingdings" pitchFamily="2" charset="2"/>
              <a:buBlip>
                <a:blip r:embed="rId2"/>
              </a:buBlip>
            </a:pPr>
            <a:r>
              <a:rPr lang="zh-CN" altLang="en-US" sz="2400" b="1">
                <a:solidFill>
                  <a:srgbClr val="0000FF"/>
                </a:solidFill>
                <a:latin typeface="Times New Roman" panose="02020603050405020304" pitchFamily="18" charset="0"/>
              </a:rPr>
              <a:t>建模：</a:t>
            </a:r>
            <a:r>
              <a:rPr lang="zh-CN" altLang="en-US" sz="2400" b="1">
                <a:solidFill>
                  <a:srgbClr val="000000"/>
                </a:solidFill>
                <a:latin typeface="Times New Roman" panose="02020603050405020304" pitchFamily="18" charset="0"/>
              </a:rPr>
              <a:t>通过数据挖掘，构造出能描述一种活动、状态或现象的数学模型。</a:t>
            </a:r>
          </a:p>
        </p:txBody>
      </p:sp>
      <p:sp>
        <p:nvSpPr>
          <p:cNvPr id="73732" name="Rectangle 5">
            <a:extLst>
              <a:ext uri="{FF2B5EF4-FFF2-40B4-BE49-F238E27FC236}">
                <a16:creationId xmlns:a16="http://schemas.microsoft.com/office/drawing/2014/main" id="{D5756906-524D-9A4B-B1A5-56BC7E490A17}"/>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7.6  </a:t>
            </a:r>
            <a:r>
              <a:rPr lang="zh-CN" altLang="en-US" sz="3600">
                <a:solidFill>
                  <a:schemeClr val="bg1"/>
                </a:solidFill>
                <a:latin typeface="Times New Roman" panose="02020603050405020304" pitchFamily="18" charset="0"/>
                <a:ea typeface="黑体" panose="02010609060101010101" pitchFamily="49" charset="-122"/>
              </a:rPr>
              <a:t>知识发现与数据挖掘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6">
                                            <p:txEl>
                                              <p:pRg st="0" end="0"/>
                                            </p:txEl>
                                          </p:spTgt>
                                        </p:tgtEl>
                                        <p:attrNameLst>
                                          <p:attrName>style.visibility</p:attrName>
                                        </p:attrNameLst>
                                      </p:cBhvr>
                                      <p:to>
                                        <p:strVal val="visible"/>
                                      </p:to>
                                    </p:set>
                                    <p:anim calcmode="lin" valueType="num">
                                      <p:cBhvr additive="base">
                                        <p:cTn id="7" dur="500" fill="hold"/>
                                        <p:tgtEl>
                                          <p:spTgt spid="2539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39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6">
                                            <p:txEl>
                                              <p:pRg st="1" end="1"/>
                                            </p:txEl>
                                          </p:spTgt>
                                        </p:tgtEl>
                                        <p:attrNameLst>
                                          <p:attrName>style.visibility</p:attrName>
                                        </p:attrNameLst>
                                      </p:cBhvr>
                                      <p:to>
                                        <p:strVal val="visible"/>
                                      </p:to>
                                    </p:set>
                                    <p:anim calcmode="lin" valueType="num">
                                      <p:cBhvr additive="base">
                                        <p:cTn id="13" dur="500" fill="hold"/>
                                        <p:tgtEl>
                                          <p:spTgt spid="25395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39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3956">
                                            <p:txEl>
                                              <p:pRg st="2" end="2"/>
                                            </p:txEl>
                                          </p:spTgt>
                                        </p:tgtEl>
                                        <p:attrNameLst>
                                          <p:attrName>style.visibility</p:attrName>
                                        </p:attrNameLst>
                                      </p:cBhvr>
                                      <p:to>
                                        <p:strVal val="visible"/>
                                      </p:to>
                                    </p:set>
                                    <p:anim calcmode="lin" valueType="num">
                                      <p:cBhvr additive="base">
                                        <p:cTn id="19" dur="500" fill="hold"/>
                                        <p:tgtEl>
                                          <p:spTgt spid="25395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39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3956">
                                            <p:txEl>
                                              <p:pRg st="3" end="3"/>
                                            </p:txEl>
                                          </p:spTgt>
                                        </p:tgtEl>
                                        <p:attrNameLst>
                                          <p:attrName>style.visibility</p:attrName>
                                        </p:attrNameLst>
                                      </p:cBhvr>
                                      <p:to>
                                        <p:strVal val="visible"/>
                                      </p:to>
                                    </p:set>
                                    <p:anim calcmode="lin" valueType="num">
                                      <p:cBhvr additive="base">
                                        <p:cTn id="25" dur="500" fill="hold"/>
                                        <p:tgtEl>
                                          <p:spTgt spid="25395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39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3956">
                                            <p:txEl>
                                              <p:pRg st="4" end="4"/>
                                            </p:txEl>
                                          </p:spTgt>
                                        </p:tgtEl>
                                        <p:attrNameLst>
                                          <p:attrName>style.visibility</p:attrName>
                                        </p:attrNameLst>
                                      </p:cBhvr>
                                      <p:to>
                                        <p:strVal val="visible"/>
                                      </p:to>
                                    </p:set>
                                    <p:anim calcmode="lin" valueType="num">
                                      <p:cBhvr additive="base">
                                        <p:cTn id="31" dur="500" fill="hold"/>
                                        <p:tgtEl>
                                          <p:spTgt spid="25395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39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3956">
                                            <p:txEl>
                                              <p:pRg st="5" end="5"/>
                                            </p:txEl>
                                          </p:spTgt>
                                        </p:tgtEl>
                                        <p:attrNameLst>
                                          <p:attrName>style.visibility</p:attrName>
                                        </p:attrNameLst>
                                      </p:cBhvr>
                                      <p:to>
                                        <p:strVal val="visible"/>
                                      </p:to>
                                    </p:set>
                                    <p:anim calcmode="lin" valueType="num">
                                      <p:cBhvr additive="base">
                                        <p:cTn id="37" dur="500" fill="hold"/>
                                        <p:tgtEl>
                                          <p:spTgt spid="25395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395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3956">
                                            <p:txEl>
                                              <p:pRg st="6" end="6"/>
                                            </p:txEl>
                                          </p:spTgt>
                                        </p:tgtEl>
                                        <p:attrNameLst>
                                          <p:attrName>style.visibility</p:attrName>
                                        </p:attrNameLst>
                                      </p:cBhvr>
                                      <p:to>
                                        <p:strVal val="visible"/>
                                      </p:to>
                                    </p:set>
                                    <p:anim calcmode="lin" valueType="num">
                                      <p:cBhvr additive="base">
                                        <p:cTn id="43" dur="500" fill="hold"/>
                                        <p:tgtEl>
                                          <p:spTgt spid="25395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395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3956">
                                            <p:txEl>
                                              <p:pRg st="7" end="7"/>
                                            </p:txEl>
                                          </p:spTgt>
                                        </p:tgtEl>
                                        <p:attrNameLst>
                                          <p:attrName>style.visibility</p:attrName>
                                        </p:attrNameLst>
                                      </p:cBhvr>
                                      <p:to>
                                        <p:strVal val="visible"/>
                                      </p:to>
                                    </p:set>
                                    <p:anim calcmode="lin" valueType="num">
                                      <p:cBhvr additive="base">
                                        <p:cTn id="49" dur="500" fill="hold"/>
                                        <p:tgtEl>
                                          <p:spTgt spid="25395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395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a:extLst>
              <a:ext uri="{FF2B5EF4-FFF2-40B4-BE49-F238E27FC236}">
                <a16:creationId xmlns:a16="http://schemas.microsoft.com/office/drawing/2014/main" id="{9AA32416-D073-D740-9C7F-32B51D7ECB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1DF9062-0B03-4540-B681-A75D61AD7B72}" type="slidenum">
              <a:rPr lang="ja-JP" altLang="en-US" sz="1800">
                <a:solidFill>
                  <a:srgbClr val="A50021"/>
                </a:solidFill>
                <a:ea typeface="MS PGothic" panose="020B0600070205080204" pitchFamily="34" charset="-128"/>
              </a:rPr>
              <a:pPr>
                <a:lnSpc>
                  <a:spcPct val="100000"/>
                </a:lnSpc>
                <a:spcBef>
                  <a:spcPct val="0"/>
                </a:spcBef>
                <a:buClrTx/>
                <a:buFontTx/>
                <a:buNone/>
              </a:pPr>
              <a:t>52</a:t>
            </a:fld>
            <a:endParaRPr lang="en-US" altLang="ja-JP" sz="1800">
              <a:solidFill>
                <a:srgbClr val="A50021"/>
              </a:solidFill>
              <a:ea typeface="MS PGothic" panose="020B0600070205080204" pitchFamily="34" charset="-128"/>
            </a:endParaRPr>
          </a:p>
        </p:txBody>
      </p:sp>
      <p:sp>
        <p:nvSpPr>
          <p:cNvPr id="247812" name="Rectangle 4">
            <a:extLst>
              <a:ext uri="{FF2B5EF4-FFF2-40B4-BE49-F238E27FC236}">
                <a16:creationId xmlns:a16="http://schemas.microsoft.com/office/drawing/2014/main" id="{88C9C6F5-0A6D-8349-AA1E-28E471F5D36F}"/>
              </a:ext>
            </a:extLst>
          </p:cNvPr>
          <p:cNvSpPr>
            <a:spLocks noChangeArrowheads="1"/>
          </p:cNvSpPr>
          <p:nvPr/>
        </p:nvSpPr>
        <p:spPr bwMode="auto">
          <a:xfrm>
            <a:off x="304800" y="990600"/>
            <a:ext cx="8458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buSzPct val="60000"/>
              <a:buFontTx/>
              <a:buNone/>
            </a:pPr>
            <a:r>
              <a:rPr lang="en-US" altLang="zh-CN" sz="3200" b="1">
                <a:solidFill>
                  <a:srgbClr val="0000FF"/>
                </a:solidFill>
                <a:latin typeface="Times New Roman" panose="02020603050405020304" pitchFamily="18" charset="0"/>
              </a:rPr>
              <a:t>7.6.4</a:t>
            </a:r>
            <a:r>
              <a:rPr lang="zh-CN" altLang="en-US" sz="3200" b="1">
                <a:solidFill>
                  <a:srgbClr val="0000FF"/>
                </a:solidFill>
                <a:latin typeface="Times New Roman" panose="02020603050405020304" pitchFamily="18" charset="0"/>
              </a:rPr>
              <a:t> 知识发现的主要方法：</a:t>
            </a:r>
          </a:p>
          <a:p>
            <a:pPr algn="just" eaLnBrk="1" hangingPunct="1">
              <a:spcBef>
                <a:spcPct val="50000"/>
              </a:spcBef>
              <a:buSzPct val="60000"/>
              <a:buFont typeface="Wingdings" pitchFamily="2" charset="2"/>
              <a:buBlip>
                <a:blip r:embed="rId2"/>
              </a:buBlip>
            </a:pP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统计方法：</a:t>
            </a:r>
            <a:r>
              <a:rPr lang="zh-CN" altLang="en-US" sz="2400" b="1">
                <a:solidFill>
                  <a:srgbClr val="000000"/>
                </a:solidFill>
                <a:latin typeface="Times New Roman" panose="02020603050405020304" pitchFamily="18" charset="0"/>
              </a:rPr>
              <a:t>从事物的外在数量上的表现去推断事物可能的规律性。常见的有回归分析、判别分析、聚类分析以及探索分析等。</a:t>
            </a:r>
          </a:p>
          <a:p>
            <a:pPr algn="just" eaLnBrk="1" hangingPunct="1">
              <a:spcBef>
                <a:spcPct val="50000"/>
              </a:spcBef>
              <a:buSzPct val="60000"/>
              <a:buFont typeface="Wingdings" pitchFamily="2" charset="2"/>
              <a:buBlip>
                <a:blip r:embed="rId2"/>
              </a:buBlip>
            </a:pP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粗糙集：</a:t>
            </a:r>
            <a:r>
              <a:rPr lang="zh-CN" altLang="en-US" sz="2400" b="1">
                <a:solidFill>
                  <a:srgbClr val="000000"/>
                </a:solidFill>
                <a:latin typeface="Times New Roman" panose="02020603050405020304" pitchFamily="18" charset="0"/>
              </a:rPr>
              <a:t>粗糙集是具有三值隶属函数的模糊集，即是、不是、也许。常与规则归纳、分类和聚类方法结合起来使用。</a:t>
            </a:r>
          </a:p>
          <a:p>
            <a:pPr algn="just" eaLnBrk="1" hangingPunct="1">
              <a:spcBef>
                <a:spcPct val="50000"/>
              </a:spcBef>
              <a:buSzPct val="60000"/>
              <a:buFont typeface="Wingdings" pitchFamily="2" charset="2"/>
              <a:buBlip>
                <a:blip r:embed="rId2"/>
              </a:buBlip>
            </a:pPr>
            <a:r>
              <a:rPr lang="en-US" altLang="zh-CN" sz="2400" b="1">
                <a:solidFill>
                  <a:srgbClr val="0000FF"/>
                </a:solidFill>
                <a:latin typeface="Times New Roman" panose="02020603050405020304" pitchFamily="18" charset="0"/>
              </a:rPr>
              <a:t>3.</a:t>
            </a:r>
            <a:r>
              <a:rPr lang="zh-CN" altLang="en-US" sz="2400" b="1">
                <a:solidFill>
                  <a:srgbClr val="0000FF"/>
                </a:solidFill>
                <a:latin typeface="Times New Roman" panose="02020603050405020304" pitchFamily="18" charset="0"/>
              </a:rPr>
              <a:t>可视化：</a:t>
            </a:r>
            <a:r>
              <a:rPr lang="zh-CN" altLang="en-US" sz="2400" b="1">
                <a:solidFill>
                  <a:srgbClr val="000000"/>
                </a:solidFill>
                <a:latin typeface="Times New Roman" panose="02020603050405020304" pitchFamily="18" charset="0"/>
              </a:rPr>
              <a:t>把数据、信息和知识转化为图形等，使抽象的数据信息形象化。信息可视化也是知识发现的一个有用的手段。</a:t>
            </a:r>
          </a:p>
          <a:p>
            <a:pPr algn="just" eaLnBrk="1" hangingPunct="1">
              <a:spcBef>
                <a:spcPct val="50000"/>
              </a:spcBef>
              <a:buSzPct val="60000"/>
              <a:buFont typeface="Wingdings" pitchFamily="2" charset="2"/>
              <a:buBlip>
                <a:blip r:embed="rId2"/>
              </a:buBlip>
            </a:pPr>
            <a:r>
              <a:rPr lang="en-US" altLang="zh-CN" sz="2400" b="1">
                <a:solidFill>
                  <a:srgbClr val="0000FF"/>
                </a:solidFill>
                <a:latin typeface="Times New Roman" panose="02020603050405020304" pitchFamily="18" charset="0"/>
              </a:rPr>
              <a:t>4.</a:t>
            </a:r>
            <a:r>
              <a:rPr lang="zh-CN" altLang="en-US" sz="2400" b="1">
                <a:solidFill>
                  <a:srgbClr val="0000FF"/>
                </a:solidFill>
                <a:latin typeface="Times New Roman" panose="02020603050405020304" pitchFamily="18" charset="0"/>
              </a:rPr>
              <a:t>机器学习方法：</a:t>
            </a:r>
            <a:r>
              <a:rPr lang="zh-CN" altLang="en-US" sz="2400" b="1">
                <a:solidFill>
                  <a:srgbClr val="000000"/>
                </a:solidFill>
                <a:latin typeface="Times New Roman" panose="02020603050405020304" pitchFamily="18" charset="0"/>
              </a:rPr>
              <a:t>包括符号学习和连接学习。</a:t>
            </a:r>
          </a:p>
        </p:txBody>
      </p:sp>
      <p:sp>
        <p:nvSpPr>
          <p:cNvPr id="74756" name="Rectangle 5">
            <a:extLst>
              <a:ext uri="{FF2B5EF4-FFF2-40B4-BE49-F238E27FC236}">
                <a16:creationId xmlns:a16="http://schemas.microsoft.com/office/drawing/2014/main" id="{38666037-B4E6-704E-A47F-83B5B9E9408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7.6  </a:t>
            </a:r>
            <a:r>
              <a:rPr lang="zh-CN" altLang="en-US" sz="3600">
                <a:solidFill>
                  <a:schemeClr val="bg1"/>
                </a:solidFill>
                <a:latin typeface="Times New Roman" panose="02020603050405020304" pitchFamily="18" charset="0"/>
                <a:ea typeface="黑体" panose="02010609060101010101" pitchFamily="49" charset="-122"/>
              </a:rPr>
              <a:t>知识发现与数据挖掘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2">
                                            <p:txEl>
                                              <p:pRg st="0" end="0"/>
                                            </p:txEl>
                                          </p:spTgt>
                                        </p:tgtEl>
                                        <p:attrNameLst>
                                          <p:attrName>style.visibility</p:attrName>
                                        </p:attrNameLst>
                                      </p:cBhvr>
                                      <p:to>
                                        <p:strVal val="visible"/>
                                      </p:to>
                                    </p:set>
                                    <p:anim calcmode="lin" valueType="num">
                                      <p:cBhvr additive="base">
                                        <p:cTn id="7" dur="500" fill="hold"/>
                                        <p:tgtEl>
                                          <p:spTgt spid="2478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78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2">
                                            <p:txEl>
                                              <p:pRg st="1" end="1"/>
                                            </p:txEl>
                                          </p:spTgt>
                                        </p:tgtEl>
                                        <p:attrNameLst>
                                          <p:attrName>style.visibility</p:attrName>
                                        </p:attrNameLst>
                                      </p:cBhvr>
                                      <p:to>
                                        <p:strVal val="visible"/>
                                      </p:to>
                                    </p:set>
                                    <p:anim calcmode="lin" valueType="num">
                                      <p:cBhvr additive="base">
                                        <p:cTn id="13" dur="500" fill="hold"/>
                                        <p:tgtEl>
                                          <p:spTgt spid="2478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78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7812">
                                            <p:txEl>
                                              <p:pRg st="2" end="2"/>
                                            </p:txEl>
                                          </p:spTgt>
                                        </p:tgtEl>
                                        <p:attrNameLst>
                                          <p:attrName>style.visibility</p:attrName>
                                        </p:attrNameLst>
                                      </p:cBhvr>
                                      <p:to>
                                        <p:strVal val="visible"/>
                                      </p:to>
                                    </p:set>
                                    <p:anim calcmode="lin" valueType="num">
                                      <p:cBhvr additive="base">
                                        <p:cTn id="19" dur="500" fill="hold"/>
                                        <p:tgtEl>
                                          <p:spTgt spid="24781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78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7812">
                                            <p:txEl>
                                              <p:pRg st="3" end="3"/>
                                            </p:txEl>
                                          </p:spTgt>
                                        </p:tgtEl>
                                        <p:attrNameLst>
                                          <p:attrName>style.visibility</p:attrName>
                                        </p:attrNameLst>
                                      </p:cBhvr>
                                      <p:to>
                                        <p:strVal val="visible"/>
                                      </p:to>
                                    </p:set>
                                    <p:anim calcmode="lin" valueType="num">
                                      <p:cBhvr additive="base">
                                        <p:cTn id="25" dur="500" fill="hold"/>
                                        <p:tgtEl>
                                          <p:spTgt spid="24781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78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7812">
                                            <p:txEl>
                                              <p:pRg st="4" end="4"/>
                                            </p:txEl>
                                          </p:spTgt>
                                        </p:tgtEl>
                                        <p:attrNameLst>
                                          <p:attrName>style.visibility</p:attrName>
                                        </p:attrNameLst>
                                      </p:cBhvr>
                                      <p:to>
                                        <p:strVal val="visible"/>
                                      </p:to>
                                    </p:set>
                                    <p:anim calcmode="lin" valueType="num">
                                      <p:cBhvr additive="base">
                                        <p:cTn id="31" dur="500" fill="hold"/>
                                        <p:tgtEl>
                                          <p:spTgt spid="24781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78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a:extLst>
              <a:ext uri="{FF2B5EF4-FFF2-40B4-BE49-F238E27FC236}">
                <a16:creationId xmlns:a16="http://schemas.microsoft.com/office/drawing/2014/main" id="{09C18FDB-C2B3-4F48-8A04-A1EE3D85F3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944997B-1D7D-9A4F-8A79-A9A3D38623B3}" type="slidenum">
              <a:rPr lang="ja-JP" altLang="en-US" sz="1800">
                <a:solidFill>
                  <a:srgbClr val="A50021"/>
                </a:solidFill>
                <a:ea typeface="MS PGothic" panose="020B0600070205080204" pitchFamily="34" charset="-128"/>
              </a:rPr>
              <a:pPr>
                <a:lnSpc>
                  <a:spcPct val="100000"/>
                </a:lnSpc>
                <a:spcBef>
                  <a:spcPct val="0"/>
                </a:spcBef>
                <a:buClrTx/>
                <a:buFontTx/>
                <a:buNone/>
              </a:pPr>
              <a:t>53</a:t>
            </a:fld>
            <a:endParaRPr lang="en-US" altLang="ja-JP" sz="1800">
              <a:solidFill>
                <a:srgbClr val="A50021"/>
              </a:solidFill>
              <a:ea typeface="MS PGothic" panose="020B0600070205080204" pitchFamily="34" charset="-128"/>
            </a:endParaRPr>
          </a:p>
        </p:txBody>
      </p:sp>
      <p:sp>
        <p:nvSpPr>
          <p:cNvPr id="254978" name="Rectangle 2">
            <a:extLst>
              <a:ext uri="{FF2B5EF4-FFF2-40B4-BE49-F238E27FC236}">
                <a16:creationId xmlns:a16="http://schemas.microsoft.com/office/drawing/2014/main" id="{83EA3CF3-9418-6448-BDE9-D367E364C819}"/>
              </a:ext>
            </a:extLst>
          </p:cNvPr>
          <p:cNvSpPr>
            <a:spLocks noChangeArrowheads="1"/>
          </p:cNvSpPr>
          <p:nvPr/>
        </p:nvSpPr>
        <p:spPr bwMode="auto">
          <a:xfrm>
            <a:off x="304800" y="990600"/>
            <a:ext cx="84582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buSzPct val="60000"/>
              <a:buFont typeface="Wingdings" pitchFamily="2" charset="2"/>
              <a:buBlip>
                <a:blip r:embed="rId2"/>
              </a:buBlip>
            </a:pPr>
            <a:r>
              <a:rPr lang="en-US" altLang="zh-CN" sz="3200" b="1">
                <a:solidFill>
                  <a:srgbClr val="0000FF"/>
                </a:solidFill>
                <a:latin typeface="Times New Roman" panose="02020603050405020304" pitchFamily="18" charset="0"/>
              </a:rPr>
              <a:t>7.6.5</a:t>
            </a:r>
            <a:r>
              <a:rPr lang="zh-CN" altLang="en-US" sz="3200" b="1">
                <a:solidFill>
                  <a:srgbClr val="0000FF"/>
                </a:solidFill>
                <a:latin typeface="Times New Roman" panose="02020603050405020304" pitchFamily="18" charset="0"/>
              </a:rPr>
              <a:t> 知识发现的对象：</a:t>
            </a:r>
          </a:p>
          <a:p>
            <a:pPr algn="just" eaLnBrk="1" hangingPunct="1">
              <a:spcBef>
                <a:spcPct val="50000"/>
              </a:spcBef>
              <a:buSzPct val="60000"/>
              <a:buFontTx/>
              <a:buNone/>
            </a:pP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数据库：</a:t>
            </a:r>
            <a:r>
              <a:rPr lang="zh-CN" altLang="en-US" sz="2400" b="1">
                <a:solidFill>
                  <a:srgbClr val="000000"/>
                </a:solidFill>
                <a:latin typeface="Times New Roman" panose="02020603050405020304" pitchFamily="18" charset="0"/>
              </a:rPr>
              <a:t>当前研究比较多的是关系数据库的知识发现。</a:t>
            </a:r>
          </a:p>
          <a:p>
            <a:pPr algn="just" eaLnBrk="1" hangingPunct="1">
              <a:spcBef>
                <a:spcPct val="50000"/>
              </a:spcBef>
              <a:buSzPct val="60000"/>
              <a:buFontTx/>
              <a:buNone/>
            </a:pP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数据仓库：</a:t>
            </a:r>
            <a:r>
              <a:rPr lang="zh-CN" altLang="en-US" sz="2400" b="1">
                <a:solidFill>
                  <a:srgbClr val="000000"/>
                </a:solidFill>
                <a:latin typeface="Times New Roman" panose="02020603050405020304" pitchFamily="18" charset="0"/>
              </a:rPr>
              <a:t>数据挖掘为数据仓库提供深层次数据分析的手段，数据仓库为数据挖掘提供经过良好预处理的数据源。</a:t>
            </a:r>
          </a:p>
          <a:p>
            <a:pPr algn="just" eaLnBrk="1" hangingPunct="1">
              <a:spcBef>
                <a:spcPct val="50000"/>
              </a:spcBef>
              <a:buSzPct val="60000"/>
              <a:buFontTx/>
              <a:buNone/>
            </a:pPr>
            <a:r>
              <a:rPr lang="en-US" altLang="zh-CN" sz="2400" b="1">
                <a:solidFill>
                  <a:srgbClr val="0000FF"/>
                </a:solidFill>
                <a:latin typeface="Times New Roman" panose="02020603050405020304" pitchFamily="18" charset="0"/>
              </a:rPr>
              <a:t>3. Web</a:t>
            </a:r>
            <a:r>
              <a:rPr lang="zh-CN" altLang="en-US" sz="2400" b="1">
                <a:solidFill>
                  <a:srgbClr val="0000FF"/>
                </a:solidFill>
                <a:latin typeface="Times New Roman" panose="02020603050405020304" pitchFamily="18" charset="0"/>
              </a:rPr>
              <a:t>信息：</a:t>
            </a:r>
            <a:r>
              <a:rPr lang="en-US" altLang="zh-CN" sz="2400" b="1">
                <a:solidFill>
                  <a:srgbClr val="000000"/>
                </a:solidFill>
                <a:latin typeface="Times New Roman" panose="02020603050405020304" pitchFamily="18" charset="0"/>
              </a:rPr>
              <a:t>Web</a:t>
            </a:r>
            <a:r>
              <a:rPr lang="zh-CN" altLang="en-US" sz="2400" b="1">
                <a:solidFill>
                  <a:srgbClr val="000000"/>
                </a:solidFill>
                <a:latin typeface="Times New Roman" panose="02020603050405020304" pitchFamily="18" charset="0"/>
              </a:rPr>
              <a:t>知识发现主要分内容发现和结构发现。内容发现是指从</a:t>
            </a:r>
            <a:r>
              <a:rPr lang="en-US" altLang="zh-CN" sz="2400" b="1">
                <a:solidFill>
                  <a:srgbClr val="000000"/>
                </a:solidFill>
                <a:latin typeface="Times New Roman" panose="02020603050405020304" pitchFamily="18" charset="0"/>
              </a:rPr>
              <a:t>Web</a:t>
            </a:r>
            <a:r>
              <a:rPr lang="zh-CN" altLang="en-US" sz="2400" b="1">
                <a:solidFill>
                  <a:srgbClr val="000000"/>
                </a:solidFill>
                <a:latin typeface="Times New Roman" panose="02020603050405020304" pitchFamily="18" charset="0"/>
              </a:rPr>
              <a:t>文档的内容中提取知识</a:t>
            </a:r>
            <a:r>
              <a:rPr lang="en-US" altLang="zh-CN" sz="2400" b="1">
                <a:solidFill>
                  <a:srgbClr val="000000"/>
                </a:solidFill>
                <a:latin typeface="Times New Roman" panose="02020603050405020304" pitchFamily="18" charset="0"/>
              </a:rPr>
              <a:t>;</a:t>
            </a:r>
            <a:r>
              <a:rPr lang="zh-CN" altLang="en-US" sz="2400" b="1">
                <a:solidFill>
                  <a:srgbClr val="000000"/>
                </a:solidFill>
                <a:latin typeface="Times New Roman" panose="02020603050405020304" pitchFamily="18" charset="0"/>
              </a:rPr>
              <a:t>结构发现是指从</a:t>
            </a:r>
            <a:r>
              <a:rPr lang="en-US" altLang="zh-CN" sz="2400" b="1">
                <a:solidFill>
                  <a:srgbClr val="000000"/>
                </a:solidFill>
                <a:latin typeface="Times New Roman" panose="02020603050405020304" pitchFamily="18" charset="0"/>
              </a:rPr>
              <a:t>Web</a:t>
            </a:r>
            <a:r>
              <a:rPr lang="zh-CN" altLang="en-US" sz="2400" b="1">
                <a:solidFill>
                  <a:srgbClr val="000000"/>
                </a:solidFill>
                <a:latin typeface="Times New Roman" panose="02020603050405020304" pitchFamily="18" charset="0"/>
              </a:rPr>
              <a:t>文档的结构信息中推导知识。</a:t>
            </a:r>
          </a:p>
          <a:p>
            <a:pPr algn="just" eaLnBrk="1" hangingPunct="1">
              <a:spcBef>
                <a:spcPct val="50000"/>
              </a:spcBef>
              <a:buSzPct val="60000"/>
              <a:buFontTx/>
              <a:buNone/>
            </a:pPr>
            <a:r>
              <a:rPr lang="en-US" altLang="zh-CN" sz="2400" b="1">
                <a:solidFill>
                  <a:srgbClr val="0000FF"/>
                </a:solidFill>
                <a:latin typeface="Times New Roman" panose="02020603050405020304" pitchFamily="18" charset="0"/>
              </a:rPr>
              <a:t>4. </a:t>
            </a:r>
            <a:r>
              <a:rPr lang="zh-CN" altLang="en-US" sz="2400" b="1">
                <a:solidFill>
                  <a:srgbClr val="0000FF"/>
                </a:solidFill>
                <a:latin typeface="Times New Roman" panose="02020603050405020304" pitchFamily="18" charset="0"/>
              </a:rPr>
              <a:t>图像和视频数据：</a:t>
            </a:r>
            <a:r>
              <a:rPr lang="zh-CN" altLang="en-US" sz="2400" b="1">
                <a:solidFill>
                  <a:srgbClr val="000000"/>
                </a:solidFill>
                <a:latin typeface="Times New Roman" panose="02020603050405020304" pitchFamily="18" charset="0"/>
              </a:rPr>
              <a:t>图像和视频数据中也存在有用的信息。比如，地球资源卫星每天都要拍摄大量的图像或录像。</a:t>
            </a:r>
          </a:p>
        </p:txBody>
      </p:sp>
      <p:sp>
        <p:nvSpPr>
          <p:cNvPr id="75780" name="Rectangle 3">
            <a:extLst>
              <a:ext uri="{FF2B5EF4-FFF2-40B4-BE49-F238E27FC236}">
                <a16:creationId xmlns:a16="http://schemas.microsoft.com/office/drawing/2014/main" id="{23645A47-E5D9-AA47-AE34-6BD7C7871C2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7.6  </a:t>
            </a:r>
            <a:r>
              <a:rPr lang="zh-CN" altLang="en-US" sz="3600">
                <a:solidFill>
                  <a:schemeClr val="bg1"/>
                </a:solidFill>
                <a:latin typeface="Times New Roman" panose="02020603050405020304" pitchFamily="18" charset="0"/>
                <a:ea typeface="黑体" panose="02010609060101010101" pitchFamily="49" charset="-122"/>
              </a:rPr>
              <a:t>知识发现与数据挖掘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 calcmode="lin" valueType="num">
                                      <p:cBhvr additive="base">
                                        <p:cTn id="7" dur="500" fill="hold"/>
                                        <p:tgtEl>
                                          <p:spTgt spid="2549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49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4978">
                                            <p:txEl>
                                              <p:pRg st="1" end="1"/>
                                            </p:txEl>
                                          </p:spTgt>
                                        </p:tgtEl>
                                        <p:attrNameLst>
                                          <p:attrName>style.visibility</p:attrName>
                                        </p:attrNameLst>
                                      </p:cBhvr>
                                      <p:to>
                                        <p:strVal val="visible"/>
                                      </p:to>
                                    </p:set>
                                    <p:anim calcmode="lin" valueType="num">
                                      <p:cBhvr additive="base">
                                        <p:cTn id="13" dur="500" fill="hold"/>
                                        <p:tgtEl>
                                          <p:spTgt spid="2549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49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4978">
                                            <p:txEl>
                                              <p:pRg st="2" end="2"/>
                                            </p:txEl>
                                          </p:spTgt>
                                        </p:tgtEl>
                                        <p:attrNameLst>
                                          <p:attrName>style.visibility</p:attrName>
                                        </p:attrNameLst>
                                      </p:cBhvr>
                                      <p:to>
                                        <p:strVal val="visible"/>
                                      </p:to>
                                    </p:set>
                                    <p:anim calcmode="lin" valueType="num">
                                      <p:cBhvr additive="base">
                                        <p:cTn id="19" dur="500" fill="hold"/>
                                        <p:tgtEl>
                                          <p:spTgt spid="2549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49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4978">
                                            <p:txEl>
                                              <p:pRg st="3" end="3"/>
                                            </p:txEl>
                                          </p:spTgt>
                                        </p:tgtEl>
                                        <p:attrNameLst>
                                          <p:attrName>style.visibility</p:attrName>
                                        </p:attrNameLst>
                                      </p:cBhvr>
                                      <p:to>
                                        <p:strVal val="visible"/>
                                      </p:to>
                                    </p:set>
                                    <p:anim calcmode="lin" valueType="num">
                                      <p:cBhvr additive="base">
                                        <p:cTn id="25" dur="500" fill="hold"/>
                                        <p:tgtEl>
                                          <p:spTgt spid="2549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49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4978">
                                            <p:txEl>
                                              <p:pRg st="4" end="4"/>
                                            </p:txEl>
                                          </p:spTgt>
                                        </p:tgtEl>
                                        <p:attrNameLst>
                                          <p:attrName>style.visibility</p:attrName>
                                        </p:attrNameLst>
                                      </p:cBhvr>
                                      <p:to>
                                        <p:strVal val="visible"/>
                                      </p:to>
                                    </p:set>
                                    <p:anim calcmode="lin" valueType="num">
                                      <p:cBhvr additive="base">
                                        <p:cTn id="31" dur="500" fill="hold"/>
                                        <p:tgtEl>
                                          <p:spTgt spid="2549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497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5866E029-FCA2-CE4C-9486-393C3C3E20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E4660A0-7E85-AA47-8F8C-227CE81909CA}" type="slidenum">
              <a:rPr lang="ja-JP" altLang="en-US" sz="1800">
                <a:solidFill>
                  <a:srgbClr val="A50021"/>
                </a:solidFill>
                <a:ea typeface="MS PGothic" panose="020B0600070205080204" pitchFamily="34" charset="-128"/>
              </a:rPr>
              <a:pPr>
                <a:lnSpc>
                  <a:spcPct val="100000"/>
                </a:lnSpc>
                <a:spcBef>
                  <a:spcPct val="0"/>
                </a:spcBef>
                <a:buClrTx/>
                <a:buFontTx/>
                <a:buNone/>
              </a:pPr>
              <a:t>54</a:t>
            </a:fld>
            <a:endParaRPr lang="en-US" altLang="ja-JP" sz="1800">
              <a:solidFill>
                <a:srgbClr val="A50021"/>
              </a:solidFill>
              <a:ea typeface="MS PGothic" panose="020B0600070205080204" pitchFamily="34" charset="-128"/>
            </a:endParaRPr>
          </a:p>
        </p:txBody>
      </p:sp>
      <p:sp>
        <p:nvSpPr>
          <p:cNvPr id="76803" name="Rectangle 2">
            <a:extLst>
              <a:ext uri="{FF2B5EF4-FFF2-40B4-BE49-F238E27FC236}">
                <a16:creationId xmlns:a16="http://schemas.microsoft.com/office/drawing/2014/main" id="{8738768A-8458-294B-9821-175D6B4B0D92}"/>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7</a:t>
            </a:r>
            <a:r>
              <a:rPr lang="zh-CN" altLang="en-US" sz="3600" b="0">
                <a:latin typeface="Times New Roman" panose="02020603050405020304" pitchFamily="18" charset="0"/>
                <a:ea typeface="黑体" panose="02010609060101010101" pitchFamily="49" charset="-122"/>
              </a:rPr>
              <a:t>章  专家系统与机器学习</a:t>
            </a:r>
          </a:p>
        </p:txBody>
      </p:sp>
      <p:sp>
        <p:nvSpPr>
          <p:cNvPr id="76804" name="Rectangle 3">
            <a:extLst>
              <a:ext uri="{FF2B5EF4-FFF2-40B4-BE49-F238E27FC236}">
                <a16:creationId xmlns:a16="http://schemas.microsoft.com/office/drawing/2014/main" id="{F9F2B154-2C84-2648-9B6E-7F796757666A}"/>
              </a:ext>
            </a:extLst>
          </p:cNvPr>
          <p:cNvSpPr>
            <a:spLocks noGrp="1" noChangeArrowheads="1"/>
          </p:cNvSpPr>
          <p:nvPr>
            <p:ph type="body" idx="1"/>
          </p:nvPr>
        </p:nvSpPr>
        <p:spPr>
          <a:xfrm>
            <a:off x="501650" y="1066800"/>
            <a:ext cx="8642350" cy="5400675"/>
          </a:xfrm>
        </p:spPr>
        <p:txBody>
          <a:bodyPr/>
          <a:lstStyle/>
          <a:p>
            <a:pPr eaLnBrk="1" hangingPunct="1">
              <a:lnSpc>
                <a:spcPct val="110000"/>
              </a:lnSpc>
              <a:spcBef>
                <a:spcPct val="30000"/>
              </a:spcBef>
            </a:pPr>
            <a:r>
              <a:rPr lang="en-US" altLang="zh-CN" b="1">
                <a:latin typeface="Times New Roman" panose="02020603050405020304" pitchFamily="18" charset="0"/>
              </a:rPr>
              <a:t>7.1  </a:t>
            </a:r>
            <a:r>
              <a:rPr lang="zh-CN" altLang="en-US" b="1">
                <a:latin typeface="Times New Roman" panose="02020603050405020304" pitchFamily="18" charset="0"/>
              </a:rPr>
              <a:t>专家系统的产生和发展 </a:t>
            </a:r>
          </a:p>
          <a:p>
            <a:pPr eaLnBrk="1" hangingPunct="1">
              <a:lnSpc>
                <a:spcPct val="110000"/>
              </a:lnSpc>
              <a:spcBef>
                <a:spcPct val="30000"/>
              </a:spcBef>
            </a:pPr>
            <a:r>
              <a:rPr lang="en-US" altLang="zh-CN" b="1">
                <a:latin typeface="Times New Roman" panose="02020603050405020304" pitchFamily="18" charset="0"/>
              </a:rPr>
              <a:t>7.2  </a:t>
            </a:r>
            <a:r>
              <a:rPr lang="zh-CN" altLang="en-US" b="1">
                <a:latin typeface="Times New Roman" panose="02020603050405020304" pitchFamily="18" charset="0"/>
              </a:rPr>
              <a:t>专家系统的概念 </a:t>
            </a:r>
          </a:p>
          <a:p>
            <a:pPr eaLnBrk="1" hangingPunct="1">
              <a:lnSpc>
                <a:spcPct val="110000"/>
              </a:lnSpc>
              <a:spcBef>
                <a:spcPct val="30000"/>
              </a:spcBef>
            </a:pPr>
            <a:r>
              <a:rPr lang="en-US" altLang="zh-CN" b="1">
                <a:latin typeface="Times New Roman" panose="02020603050405020304" pitchFamily="18" charset="0"/>
              </a:rPr>
              <a:t>7.3  </a:t>
            </a:r>
            <a:r>
              <a:rPr lang="zh-CN" altLang="en-US" b="1">
                <a:latin typeface="Times New Roman" panose="02020603050405020304" pitchFamily="18" charset="0"/>
              </a:rPr>
              <a:t>专家系统的工作原理</a:t>
            </a:r>
          </a:p>
          <a:p>
            <a:pPr eaLnBrk="1" hangingPunct="1">
              <a:lnSpc>
                <a:spcPct val="110000"/>
              </a:lnSpc>
              <a:spcBef>
                <a:spcPct val="30000"/>
              </a:spcBef>
            </a:pPr>
            <a:r>
              <a:rPr lang="en-US" altLang="zh-CN" b="1">
                <a:latin typeface="Times New Roman" panose="02020603050405020304" pitchFamily="18" charset="0"/>
              </a:rPr>
              <a:t>7.4  </a:t>
            </a:r>
            <a:r>
              <a:rPr lang="zh-CN" altLang="en-US" b="1">
                <a:latin typeface="Times New Roman" panose="02020603050405020304" pitchFamily="18" charset="0"/>
              </a:rPr>
              <a:t>知识获取的主要过程与模式</a:t>
            </a:r>
          </a:p>
          <a:p>
            <a:pPr eaLnBrk="1" hangingPunct="1">
              <a:lnSpc>
                <a:spcPct val="110000"/>
              </a:lnSpc>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lnSpc>
                <a:spcPct val="110000"/>
              </a:lnSpc>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lnSpc>
                <a:spcPct val="110000"/>
              </a:lnSpc>
              <a:spcBef>
                <a:spcPct val="30000"/>
              </a:spcBef>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7.7  </a:t>
            </a:r>
            <a:r>
              <a:rPr lang="zh-CN" altLang="en-US" b="1">
                <a:solidFill>
                  <a:srgbClr val="0000FF"/>
                </a:solidFill>
                <a:latin typeface="Times New Roman" panose="02020603050405020304" pitchFamily="18" charset="0"/>
              </a:rPr>
              <a:t>专家系统的建立</a:t>
            </a:r>
          </a:p>
          <a:p>
            <a:pPr eaLnBrk="1" hangingPunct="1">
              <a:lnSpc>
                <a:spcPct val="110000"/>
              </a:lnSpc>
              <a:spcBef>
                <a:spcPct val="30000"/>
              </a:spcBef>
            </a:pPr>
            <a:r>
              <a:rPr lang="en-US" altLang="zh-CN" b="1">
                <a:latin typeface="Times New Roman" panose="02020603050405020304" pitchFamily="18" charset="0"/>
              </a:rPr>
              <a:t>7.8  </a:t>
            </a:r>
            <a:r>
              <a:rPr lang="zh-CN" altLang="en-US" b="1">
                <a:latin typeface="Times New Roman" panose="02020603050405020304" pitchFamily="18" charset="0"/>
              </a:rPr>
              <a:t>专家系统实例及其骨架系统</a:t>
            </a:r>
          </a:p>
          <a:p>
            <a:pPr eaLnBrk="1" hangingPunct="1">
              <a:lnSpc>
                <a:spcPct val="110000"/>
              </a:lnSpc>
              <a:spcBef>
                <a:spcPct val="30000"/>
              </a:spcBef>
            </a:pPr>
            <a:r>
              <a:rPr lang="en-US" altLang="zh-CN" b="1">
                <a:latin typeface="Times New Roman" panose="02020603050405020304" pitchFamily="18" charset="0"/>
              </a:rPr>
              <a:t>7.9  </a:t>
            </a:r>
            <a:r>
              <a:rPr lang="zh-CN" altLang="en-US" b="1">
                <a:latin typeface="Times New Roman" panose="02020603050405020304" pitchFamily="18" charset="0"/>
              </a:rPr>
              <a:t>专家系统的开发环境</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E5997623-8F4E-1849-851B-E72682467D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9053F9B-9B68-774F-9C97-DBDC9A2A7227}" type="slidenum">
              <a:rPr lang="ja-JP" altLang="en-US" sz="1800">
                <a:solidFill>
                  <a:srgbClr val="A50021"/>
                </a:solidFill>
                <a:ea typeface="MS PGothic" panose="020B0600070205080204" pitchFamily="34" charset="-128"/>
              </a:rPr>
              <a:pPr>
                <a:lnSpc>
                  <a:spcPct val="100000"/>
                </a:lnSpc>
                <a:spcBef>
                  <a:spcPct val="0"/>
                </a:spcBef>
                <a:buClrTx/>
                <a:buFontTx/>
                <a:buNone/>
              </a:pPr>
              <a:t>55</a:t>
            </a:fld>
            <a:endParaRPr lang="en-US" altLang="ja-JP" sz="1800">
              <a:solidFill>
                <a:srgbClr val="A50021"/>
              </a:solidFill>
              <a:ea typeface="MS PGothic" panose="020B0600070205080204" pitchFamily="34" charset="-128"/>
            </a:endParaRPr>
          </a:p>
        </p:txBody>
      </p:sp>
      <p:sp>
        <p:nvSpPr>
          <p:cNvPr id="77827" name="Rectangle 2">
            <a:extLst>
              <a:ext uri="{FF2B5EF4-FFF2-40B4-BE49-F238E27FC236}">
                <a16:creationId xmlns:a16="http://schemas.microsoft.com/office/drawing/2014/main" id="{E19C5C04-94A1-CA42-B011-B1AEFD1FD3BD}"/>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150531" name="Rectangle 3">
            <a:extLst>
              <a:ext uri="{FF2B5EF4-FFF2-40B4-BE49-F238E27FC236}">
                <a16:creationId xmlns:a16="http://schemas.microsoft.com/office/drawing/2014/main" id="{67D9D6AC-925D-0445-B7F5-9B28C63332B4}"/>
              </a:ext>
            </a:extLst>
          </p:cNvPr>
          <p:cNvSpPr>
            <a:spLocks noGrp="1" noChangeArrowheads="1"/>
          </p:cNvSpPr>
          <p:nvPr>
            <p:ph type="body" idx="1"/>
          </p:nvPr>
        </p:nvSpPr>
        <p:spPr>
          <a:xfrm>
            <a:off x="501650" y="1143000"/>
            <a:ext cx="8642350" cy="5400675"/>
          </a:xfrm>
        </p:spPr>
        <p:txBody>
          <a:bodyPr/>
          <a:lstStyle/>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7.7.1 </a:t>
            </a:r>
            <a:r>
              <a:rPr lang="zh-CN" altLang="en-US" b="1">
                <a:latin typeface="Times New Roman" panose="02020603050405020304" pitchFamily="18" charset="0"/>
              </a:rPr>
              <a:t>适合于专家系统求解的问题</a:t>
            </a:r>
          </a:p>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7.7.2 </a:t>
            </a:r>
            <a:r>
              <a:rPr lang="zh-CN" altLang="en-US" b="1">
                <a:latin typeface="Times New Roman" panose="02020603050405020304" pitchFamily="18" charset="0"/>
              </a:rPr>
              <a:t>专家系统的设计原则与开发步骤</a:t>
            </a:r>
          </a:p>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7.7.3 </a:t>
            </a:r>
            <a:r>
              <a:rPr lang="zh-CN" altLang="en-US" b="1">
                <a:latin typeface="Times New Roman" panose="02020603050405020304" pitchFamily="18" charset="0"/>
              </a:rPr>
              <a:t>专家系统的评价</a:t>
            </a:r>
          </a:p>
        </p:txBody>
      </p:sp>
      <p:sp>
        <p:nvSpPr>
          <p:cNvPr id="77829" name="Rectangle 4">
            <a:extLst>
              <a:ext uri="{FF2B5EF4-FFF2-40B4-BE49-F238E27FC236}">
                <a16:creationId xmlns:a16="http://schemas.microsoft.com/office/drawing/2014/main" id="{6F8C746B-595C-7E42-9604-CBF5EFA6489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7.7  </a:t>
            </a:r>
            <a:r>
              <a:rPr lang="zh-CN" altLang="en-US" sz="3600">
                <a:solidFill>
                  <a:schemeClr val="bg1"/>
                </a:solidFill>
                <a:latin typeface="Times New Roman" panose="02020603050405020304" pitchFamily="18" charset="0"/>
                <a:ea typeface="黑体" panose="02010609060101010101" pitchFamily="49" charset="-122"/>
              </a:rPr>
              <a:t>专家系统的建立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 calcmode="lin" valueType="num">
                                      <p:cBhvr additive="base">
                                        <p:cTn id="12"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 calcmode="lin" valueType="num">
                                      <p:cBhvr additive="base">
                                        <p:cTn id="17"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advAuto="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29D2B99F-9DBE-F744-BB1A-A5FE8EAE4F6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2235D9D-0B9A-734A-87BA-58EC6083AE66}" type="slidenum">
              <a:rPr lang="ja-JP" altLang="en-US" sz="1800">
                <a:solidFill>
                  <a:srgbClr val="A50021"/>
                </a:solidFill>
                <a:ea typeface="MS PGothic" panose="020B0600070205080204" pitchFamily="34" charset="-128"/>
              </a:rPr>
              <a:pPr>
                <a:lnSpc>
                  <a:spcPct val="100000"/>
                </a:lnSpc>
                <a:spcBef>
                  <a:spcPct val="0"/>
                </a:spcBef>
                <a:buClrTx/>
                <a:buFontTx/>
                <a:buNone/>
              </a:pPr>
              <a:t>56</a:t>
            </a:fld>
            <a:endParaRPr lang="en-US" altLang="ja-JP" sz="1800">
              <a:solidFill>
                <a:srgbClr val="A50021"/>
              </a:solidFill>
              <a:ea typeface="MS PGothic" panose="020B0600070205080204" pitchFamily="34" charset="-128"/>
            </a:endParaRPr>
          </a:p>
        </p:txBody>
      </p:sp>
      <p:sp>
        <p:nvSpPr>
          <p:cNvPr id="78851" name="Rectangle 2">
            <a:extLst>
              <a:ext uri="{FF2B5EF4-FFF2-40B4-BE49-F238E27FC236}">
                <a16:creationId xmlns:a16="http://schemas.microsoft.com/office/drawing/2014/main" id="{E1E471CC-AC41-AA4A-870F-85846D68B793}"/>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78852" name="Rectangle 3">
            <a:extLst>
              <a:ext uri="{FF2B5EF4-FFF2-40B4-BE49-F238E27FC236}">
                <a16:creationId xmlns:a16="http://schemas.microsoft.com/office/drawing/2014/main" id="{5462A674-FACA-1B40-B880-141DCE678D96}"/>
              </a:ext>
            </a:extLst>
          </p:cNvPr>
          <p:cNvSpPr>
            <a:spLocks noGrp="1" noChangeArrowheads="1"/>
          </p:cNvSpPr>
          <p:nvPr>
            <p:ph type="body" idx="1"/>
          </p:nvPr>
        </p:nvSpPr>
        <p:spPr>
          <a:xfrm>
            <a:off x="501650" y="1143000"/>
            <a:ext cx="8642350" cy="5400675"/>
          </a:xfrm>
        </p:spPr>
        <p:txBody>
          <a:bodyPr/>
          <a:lstStyle/>
          <a:p>
            <a:pPr eaLnBrk="1" hangingPunct="1">
              <a:spcBef>
                <a:spcPct val="30000"/>
              </a:spcBef>
              <a:buSzPct val="60000"/>
              <a:buFont typeface="Wingdings" pitchFamily="2" charset="2"/>
              <a:buBlip>
                <a:blip r:embed="rId2"/>
              </a:buBlip>
            </a:pPr>
            <a:r>
              <a:rPr lang="en-US" altLang="zh-CN" b="1">
                <a:solidFill>
                  <a:srgbClr val="0000FF"/>
                </a:solidFill>
                <a:latin typeface="Times New Roman" panose="02020603050405020304" pitchFamily="18" charset="0"/>
              </a:rPr>
              <a:t>7.7.1 </a:t>
            </a:r>
            <a:r>
              <a:rPr lang="zh-CN" altLang="en-US" b="1">
                <a:solidFill>
                  <a:srgbClr val="0000FF"/>
                </a:solidFill>
                <a:latin typeface="Times New Roman" panose="02020603050405020304" pitchFamily="18" charset="0"/>
              </a:rPr>
              <a:t>适合于专家系统求解的问题</a:t>
            </a:r>
          </a:p>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7.7.2 </a:t>
            </a:r>
            <a:r>
              <a:rPr lang="zh-CN" altLang="en-US" b="1">
                <a:latin typeface="Times New Roman" panose="02020603050405020304" pitchFamily="18" charset="0"/>
              </a:rPr>
              <a:t>专家系统的设计原则与开发步骤</a:t>
            </a:r>
          </a:p>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7.7.3 </a:t>
            </a:r>
            <a:r>
              <a:rPr lang="zh-CN" altLang="en-US" b="1">
                <a:latin typeface="Times New Roman" panose="02020603050405020304" pitchFamily="18" charset="0"/>
              </a:rPr>
              <a:t>专家系统的评价</a:t>
            </a:r>
          </a:p>
        </p:txBody>
      </p:sp>
      <p:sp>
        <p:nvSpPr>
          <p:cNvPr id="78853" name="Rectangle 4">
            <a:extLst>
              <a:ext uri="{FF2B5EF4-FFF2-40B4-BE49-F238E27FC236}">
                <a16:creationId xmlns:a16="http://schemas.microsoft.com/office/drawing/2014/main" id="{E6C01975-E622-7845-8182-F050C598941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7.7  </a:t>
            </a:r>
            <a:r>
              <a:rPr lang="zh-CN" altLang="en-US" sz="3600">
                <a:solidFill>
                  <a:schemeClr val="bg1"/>
                </a:solidFill>
                <a:latin typeface="Times New Roman" panose="02020603050405020304" pitchFamily="18" charset="0"/>
                <a:ea typeface="黑体" panose="02010609060101010101" pitchFamily="49" charset="-122"/>
              </a:rPr>
              <a:t>专家系统的建立</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511E118A-BEFB-7445-9C9C-F402999E45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4CF6F0C-E76F-EB46-8AA6-3B5089E8AA5C}" type="slidenum">
              <a:rPr lang="ja-JP" altLang="en-US" sz="1800">
                <a:solidFill>
                  <a:srgbClr val="A50021"/>
                </a:solidFill>
                <a:ea typeface="MS PGothic" panose="020B0600070205080204" pitchFamily="34" charset="-128"/>
              </a:rPr>
              <a:pPr>
                <a:lnSpc>
                  <a:spcPct val="100000"/>
                </a:lnSpc>
                <a:spcBef>
                  <a:spcPct val="0"/>
                </a:spcBef>
                <a:buClrTx/>
                <a:buFontTx/>
                <a:buNone/>
              </a:pPr>
              <a:t>57</a:t>
            </a:fld>
            <a:endParaRPr lang="en-US" altLang="ja-JP" sz="1800">
              <a:solidFill>
                <a:srgbClr val="A50021"/>
              </a:solidFill>
              <a:ea typeface="MS PGothic" panose="020B0600070205080204" pitchFamily="34" charset="-128"/>
            </a:endParaRPr>
          </a:p>
        </p:txBody>
      </p:sp>
      <p:sp>
        <p:nvSpPr>
          <p:cNvPr id="79875" name="Rectangle 2">
            <a:extLst>
              <a:ext uri="{FF2B5EF4-FFF2-40B4-BE49-F238E27FC236}">
                <a16:creationId xmlns:a16="http://schemas.microsoft.com/office/drawing/2014/main" id="{6636E2AB-27BB-C74F-95F3-B703063DBA0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7.7.1  </a:t>
            </a:r>
            <a:r>
              <a:rPr lang="zh-CN" altLang="en-US" sz="3600" b="0">
                <a:latin typeface="Times New Roman" panose="02020603050405020304" pitchFamily="18" charset="0"/>
                <a:ea typeface="黑体" panose="02010609060101010101" pitchFamily="49" charset="-122"/>
              </a:rPr>
              <a:t>适合于专家系统求解的问题</a:t>
            </a:r>
          </a:p>
        </p:txBody>
      </p:sp>
      <p:sp>
        <p:nvSpPr>
          <p:cNvPr id="79876" name="Rectangle 3">
            <a:extLst>
              <a:ext uri="{FF2B5EF4-FFF2-40B4-BE49-F238E27FC236}">
                <a16:creationId xmlns:a16="http://schemas.microsoft.com/office/drawing/2014/main" id="{6177C253-D1A2-584D-8490-C77ED44EE7CC}"/>
              </a:ext>
            </a:extLst>
          </p:cNvPr>
          <p:cNvSpPr>
            <a:spLocks noGrp="1" noChangeArrowheads="1"/>
          </p:cNvSpPr>
          <p:nvPr>
            <p:ph type="body" idx="1"/>
          </p:nvPr>
        </p:nvSpPr>
        <p:spPr>
          <a:xfrm>
            <a:off x="327025" y="1365250"/>
            <a:ext cx="8512175" cy="3282950"/>
          </a:xfrm>
        </p:spPr>
        <p:txBody>
          <a:bodyPr/>
          <a:lstStyle/>
          <a:p>
            <a:pPr eaLnBrk="1" hangingPunct="1"/>
            <a:r>
              <a:rPr lang="zh-CN" altLang="en-US" b="1">
                <a:solidFill>
                  <a:srgbClr val="0000FF"/>
                </a:solidFill>
              </a:rPr>
              <a:t>如何选择适合专家系统开发的问题</a:t>
            </a:r>
            <a:r>
              <a:rPr lang="en-US" altLang="zh-CN" b="1"/>
              <a:t>——</a:t>
            </a:r>
            <a:r>
              <a:rPr lang="zh-CN" altLang="en-US" b="1"/>
              <a:t>威特曼</a:t>
            </a:r>
            <a:r>
              <a:rPr lang="en-US" altLang="zh-CN" b="1">
                <a:latin typeface="Times New Roman" panose="02020603050405020304" pitchFamily="18" charset="0"/>
              </a:rPr>
              <a:t>(Waterman)</a:t>
            </a:r>
          </a:p>
        </p:txBody>
      </p:sp>
      <p:sp>
        <p:nvSpPr>
          <p:cNvPr id="224260" name="Rectangle 4">
            <a:extLst>
              <a:ext uri="{FF2B5EF4-FFF2-40B4-BE49-F238E27FC236}">
                <a16:creationId xmlns:a16="http://schemas.microsoft.com/office/drawing/2014/main" id="{A6B96174-654B-1F44-B694-E0AC8C1F3701}"/>
              </a:ext>
            </a:extLst>
          </p:cNvPr>
          <p:cNvSpPr>
            <a:spLocks noChangeArrowheads="1"/>
          </p:cNvSpPr>
          <p:nvPr/>
        </p:nvSpPr>
        <p:spPr bwMode="auto">
          <a:xfrm>
            <a:off x="914400" y="2667000"/>
            <a:ext cx="6705600" cy="1981200"/>
          </a:xfrm>
          <a:prstGeom prst="rect">
            <a:avLst/>
          </a:prstGeom>
          <a:gradFill rotWithShape="1">
            <a:gsLst>
              <a:gs pos="0">
                <a:srgbClr val="00FFFF"/>
              </a:gs>
              <a:gs pos="100000">
                <a:schemeClr val="bg1"/>
              </a:gs>
            </a:gsLst>
            <a:path path="rect">
              <a:fillToRect l="100000" t="100000"/>
            </a:path>
          </a:gradFill>
          <a:ln w="9525">
            <a:solidFill>
              <a:srgbClr val="808080"/>
            </a:solidFill>
            <a:miter lim="800000"/>
            <a:headEnd/>
            <a:tailEnd/>
          </a:ln>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rgbClr val="0000FF"/>
              </a:buClr>
              <a:buSzPct val="60000"/>
              <a:buFont typeface="Wingdings" pitchFamily="2" charset="2"/>
              <a:buChar char="l"/>
            </a:pPr>
            <a:r>
              <a:rPr lang="zh-CN" altLang="en-US" sz="2600" b="1"/>
              <a:t>什么情况下开发专家系统是可能的？</a:t>
            </a:r>
          </a:p>
          <a:p>
            <a:pPr eaLnBrk="1" hangingPunct="1">
              <a:buClr>
                <a:srgbClr val="0000FF"/>
              </a:buClr>
              <a:buSzPct val="60000"/>
              <a:buFont typeface="Wingdings" pitchFamily="2" charset="2"/>
              <a:buChar char="l"/>
            </a:pPr>
            <a:r>
              <a:rPr lang="zh-CN" altLang="en-US" sz="2600" b="1"/>
              <a:t>什么情况下开发专家系统是合理的？</a:t>
            </a:r>
          </a:p>
          <a:p>
            <a:pPr eaLnBrk="1" hangingPunct="1">
              <a:buClr>
                <a:srgbClr val="0000FF"/>
              </a:buClr>
              <a:buSzPct val="60000"/>
              <a:buFont typeface="Wingdings" pitchFamily="2" charset="2"/>
              <a:buChar char="l"/>
            </a:pPr>
            <a:r>
              <a:rPr lang="zh-CN" altLang="en-US" sz="2600" b="1"/>
              <a:t>什么情况下开发专家系统是合适的？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224260">
                                            <p:txEl>
                                              <p:pRg st="0" end="0"/>
                                            </p:txEl>
                                          </p:spTgt>
                                        </p:tgtEl>
                                        <p:attrNameLst>
                                          <p:attrName>style.visibility</p:attrName>
                                        </p:attrNameLst>
                                      </p:cBhvr>
                                      <p:to>
                                        <p:strVal val="visible"/>
                                      </p:to>
                                    </p:set>
                                    <p:animEffect transition="in" filter="fade">
                                      <p:cBhvr>
                                        <p:cTn id="7" dur="800" decel="100000"/>
                                        <p:tgtEl>
                                          <p:spTgt spid="224260">
                                            <p:txEl>
                                              <p:pRg st="0" end="0"/>
                                            </p:txEl>
                                          </p:spTgt>
                                        </p:tgtEl>
                                      </p:cBhvr>
                                    </p:animEffect>
                                    <p:anim calcmode="lin" valueType="num">
                                      <p:cBhvr>
                                        <p:cTn id="8" dur="800" decel="100000" fill="hold"/>
                                        <p:tgtEl>
                                          <p:spTgt spid="224260">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24260">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24260">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4260">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4260">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24260">
                                            <p:txEl>
                                              <p:pRg st="1" end="1"/>
                                            </p:txEl>
                                          </p:spTgt>
                                        </p:tgtEl>
                                        <p:attrNameLst>
                                          <p:attrName>style.visibility</p:attrName>
                                        </p:attrNameLst>
                                      </p:cBhvr>
                                      <p:to>
                                        <p:strVal val="visible"/>
                                      </p:to>
                                    </p:set>
                                    <p:animEffect transition="in" filter="fade">
                                      <p:cBhvr>
                                        <p:cTn id="15" dur="800" decel="100000"/>
                                        <p:tgtEl>
                                          <p:spTgt spid="224260">
                                            <p:txEl>
                                              <p:pRg st="1" end="1"/>
                                            </p:txEl>
                                          </p:spTgt>
                                        </p:tgtEl>
                                      </p:cBhvr>
                                    </p:animEffect>
                                    <p:anim calcmode="lin" valueType="num">
                                      <p:cBhvr>
                                        <p:cTn id="16" dur="800" decel="100000" fill="hold"/>
                                        <p:tgtEl>
                                          <p:spTgt spid="224260">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224260">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224260">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24260">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24260">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224260">
                                            <p:txEl>
                                              <p:pRg st="2" end="2"/>
                                            </p:txEl>
                                          </p:spTgt>
                                        </p:tgtEl>
                                        <p:attrNameLst>
                                          <p:attrName>style.visibility</p:attrName>
                                        </p:attrNameLst>
                                      </p:cBhvr>
                                      <p:to>
                                        <p:strVal val="visible"/>
                                      </p:to>
                                    </p:set>
                                    <p:animEffect transition="in" filter="fade">
                                      <p:cBhvr>
                                        <p:cTn id="23" dur="800" decel="100000"/>
                                        <p:tgtEl>
                                          <p:spTgt spid="224260">
                                            <p:txEl>
                                              <p:pRg st="2" end="2"/>
                                            </p:txEl>
                                          </p:spTgt>
                                        </p:tgtEl>
                                      </p:cBhvr>
                                    </p:animEffect>
                                    <p:anim calcmode="lin" valueType="num">
                                      <p:cBhvr>
                                        <p:cTn id="24" dur="800" decel="100000" fill="hold"/>
                                        <p:tgtEl>
                                          <p:spTgt spid="224260">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224260">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224260">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24260">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24260">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3120CA53-0A1B-0349-9C1D-55CF9A4E64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2A3FE29-4A93-FD49-BA61-4799DAD5017B}" type="slidenum">
              <a:rPr lang="ja-JP" altLang="en-US" sz="1800">
                <a:solidFill>
                  <a:srgbClr val="A50021"/>
                </a:solidFill>
                <a:ea typeface="MS PGothic" panose="020B0600070205080204" pitchFamily="34" charset="-128"/>
              </a:rPr>
              <a:pPr>
                <a:lnSpc>
                  <a:spcPct val="100000"/>
                </a:lnSpc>
                <a:spcBef>
                  <a:spcPct val="0"/>
                </a:spcBef>
                <a:buClrTx/>
                <a:buFontTx/>
                <a:buNone/>
              </a:pPr>
              <a:t>58</a:t>
            </a:fld>
            <a:endParaRPr lang="en-US" altLang="ja-JP" sz="1800">
              <a:solidFill>
                <a:srgbClr val="A50021"/>
              </a:solidFill>
              <a:ea typeface="MS PGothic" panose="020B0600070205080204" pitchFamily="34" charset="-128"/>
            </a:endParaRPr>
          </a:p>
        </p:txBody>
      </p:sp>
      <p:sp>
        <p:nvSpPr>
          <p:cNvPr id="80899" name="Rectangle 4">
            <a:extLst>
              <a:ext uri="{FF2B5EF4-FFF2-40B4-BE49-F238E27FC236}">
                <a16:creationId xmlns:a16="http://schemas.microsoft.com/office/drawing/2014/main" id="{8759EE9A-ABC6-474A-90B9-76F262F02A10}"/>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7.7.1  </a:t>
            </a:r>
            <a:r>
              <a:rPr lang="zh-CN" altLang="en-US" sz="3600" b="0">
                <a:latin typeface="Times New Roman" panose="02020603050405020304" pitchFamily="18" charset="0"/>
                <a:ea typeface="黑体" panose="02010609060101010101" pitchFamily="49" charset="-122"/>
              </a:rPr>
              <a:t>适合于专家系统求解的问题</a:t>
            </a:r>
            <a:r>
              <a:rPr lang="zh-CN" altLang="en-US">
                <a:latin typeface="Times New Roman" panose="02020603050405020304" pitchFamily="18" charset="0"/>
              </a:rPr>
              <a:t> </a:t>
            </a:r>
          </a:p>
        </p:txBody>
      </p:sp>
      <p:sp>
        <p:nvSpPr>
          <p:cNvPr id="80900" name="Rectangle 5">
            <a:extLst>
              <a:ext uri="{FF2B5EF4-FFF2-40B4-BE49-F238E27FC236}">
                <a16:creationId xmlns:a16="http://schemas.microsoft.com/office/drawing/2014/main" id="{AD9B7855-E038-804E-8673-DC036F6EA86C}"/>
              </a:ext>
            </a:extLst>
          </p:cNvPr>
          <p:cNvSpPr>
            <a:spLocks noGrp="1" noChangeArrowheads="1"/>
          </p:cNvSpPr>
          <p:nvPr>
            <p:ph type="body" idx="1"/>
          </p:nvPr>
        </p:nvSpPr>
        <p:spPr>
          <a:xfrm>
            <a:off x="250825" y="1219200"/>
            <a:ext cx="8642350" cy="3505200"/>
          </a:xfrm>
        </p:spPr>
        <p:txBody>
          <a:bodyPr/>
          <a:lstStyle/>
          <a:p>
            <a:pPr eaLnBrk="1" hangingPunct="1">
              <a:buFont typeface="Wingdings" pitchFamily="2" charset="2"/>
              <a:buNone/>
            </a:pPr>
            <a:r>
              <a:rPr lang="en-US" altLang="zh-CN" b="1">
                <a:latin typeface="Times New Roman" panose="02020603050405020304" pitchFamily="18" charset="0"/>
              </a:rPr>
              <a:t>1.  </a:t>
            </a:r>
            <a:r>
              <a:rPr lang="zh-CN" altLang="en-US" b="1">
                <a:solidFill>
                  <a:srgbClr val="0000FF"/>
                </a:solidFill>
                <a:latin typeface="Times New Roman" panose="02020603050405020304" pitchFamily="18" charset="0"/>
              </a:rPr>
              <a:t>什么情况下开发专家系统是可能的？</a:t>
            </a:r>
            <a:endParaRPr lang="zh-CN" altLang="en-US" sz="2600" b="1">
              <a:solidFill>
                <a:srgbClr val="0000FF"/>
              </a:solidFill>
              <a:latin typeface="Times New Roman" panose="02020603050405020304" pitchFamily="18" charset="0"/>
            </a:endParaRPr>
          </a:p>
        </p:txBody>
      </p:sp>
      <p:sp>
        <p:nvSpPr>
          <p:cNvPr id="44038" name="Rectangle 6">
            <a:extLst>
              <a:ext uri="{FF2B5EF4-FFF2-40B4-BE49-F238E27FC236}">
                <a16:creationId xmlns:a16="http://schemas.microsoft.com/office/drawing/2014/main" id="{A47F6FE3-84ED-444C-A5CA-127ED21FB22B}"/>
              </a:ext>
            </a:extLst>
          </p:cNvPr>
          <p:cNvSpPr>
            <a:spLocks noChangeArrowheads="1"/>
          </p:cNvSpPr>
          <p:nvPr/>
        </p:nvSpPr>
        <p:spPr bwMode="auto">
          <a:xfrm>
            <a:off x="381000" y="2057400"/>
            <a:ext cx="8382000" cy="2514600"/>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1</a:t>
            </a:r>
            <a:r>
              <a:rPr lang="zh-CN" altLang="en-US" sz="2600" b="1">
                <a:latin typeface="Times New Roman" panose="02020603050405020304" pitchFamily="18" charset="0"/>
              </a:rPr>
              <a:t>）主要依靠经验性知识，不需运用大量常识性知识就  </a:t>
            </a:r>
          </a:p>
          <a:p>
            <a:pPr algn="just" eaLnBrk="1" hangingPunct="1">
              <a:buFont typeface="Wingdings" pitchFamily="2" charset="2"/>
              <a:buNone/>
            </a:pPr>
            <a:r>
              <a:rPr lang="zh-CN" altLang="en-US" sz="2600" b="1">
                <a:latin typeface="Times New Roman" panose="02020603050405020304" pitchFamily="18" charset="0"/>
              </a:rPr>
              <a:t>          可解决的任务。</a:t>
            </a:r>
          </a:p>
          <a:p>
            <a:pPr algn="just"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2</a:t>
            </a:r>
            <a:r>
              <a:rPr lang="zh-CN" altLang="en-US" sz="2600" b="1">
                <a:latin typeface="Times New Roman" panose="02020603050405020304" pitchFamily="18" charset="0"/>
              </a:rPr>
              <a:t>）存在真正的领域专家。</a:t>
            </a:r>
          </a:p>
          <a:p>
            <a:pPr algn="just"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3</a:t>
            </a:r>
            <a:r>
              <a:rPr lang="zh-CN" altLang="en-US" sz="2600" b="1">
                <a:latin typeface="Times New Roman" panose="02020603050405020304" pitchFamily="18" charset="0"/>
              </a:rPr>
              <a:t>）有明确的开发目标，且任务不太难实现。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xEl>
                                              <p:pRg st="0" end="0"/>
                                            </p:txEl>
                                          </p:spTgt>
                                        </p:tgtEl>
                                        <p:attrNameLst>
                                          <p:attrName>style.visibility</p:attrName>
                                        </p:attrNameLst>
                                      </p:cBhvr>
                                      <p:to>
                                        <p:strVal val="visible"/>
                                      </p:to>
                                    </p:set>
                                    <p:anim calcmode="lin" valueType="num">
                                      <p:cBhvr additive="base">
                                        <p:cTn id="7" dur="500" fill="hold"/>
                                        <p:tgtEl>
                                          <p:spTgt spid="440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038">
                                            <p:txEl>
                                              <p:pRg st="1" end="1"/>
                                            </p:txEl>
                                          </p:spTgt>
                                        </p:tgtEl>
                                        <p:attrNameLst>
                                          <p:attrName>style.visibility</p:attrName>
                                        </p:attrNameLst>
                                      </p:cBhvr>
                                      <p:to>
                                        <p:strVal val="visible"/>
                                      </p:to>
                                    </p:set>
                                    <p:anim calcmode="lin" valueType="num">
                                      <p:cBhvr additive="base">
                                        <p:cTn id="12" dur="500" fill="hold"/>
                                        <p:tgtEl>
                                          <p:spTgt spid="4403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40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038">
                                            <p:txEl>
                                              <p:pRg st="2" end="2"/>
                                            </p:txEl>
                                          </p:spTgt>
                                        </p:tgtEl>
                                        <p:attrNameLst>
                                          <p:attrName>style.visibility</p:attrName>
                                        </p:attrNameLst>
                                      </p:cBhvr>
                                      <p:to>
                                        <p:strVal val="visible"/>
                                      </p:to>
                                    </p:set>
                                    <p:anim calcmode="lin" valueType="num">
                                      <p:cBhvr additive="base">
                                        <p:cTn id="18" dur="500" fill="hold"/>
                                        <p:tgtEl>
                                          <p:spTgt spid="44038">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40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038">
                                            <p:txEl>
                                              <p:pRg st="3" end="3"/>
                                            </p:txEl>
                                          </p:spTgt>
                                        </p:tgtEl>
                                        <p:attrNameLst>
                                          <p:attrName>style.visibility</p:attrName>
                                        </p:attrNameLst>
                                      </p:cBhvr>
                                      <p:to>
                                        <p:strVal val="visible"/>
                                      </p:to>
                                    </p:set>
                                    <p:anim calcmode="lin" valueType="num">
                                      <p:cBhvr additive="base">
                                        <p:cTn id="24" dur="500" fill="hold"/>
                                        <p:tgtEl>
                                          <p:spTgt spid="44038">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403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25C6BCDC-E13A-9840-9167-33D4AD3DA1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1F73283-B202-C343-BBCB-D82282426E25}" type="slidenum">
              <a:rPr lang="ja-JP" altLang="en-US" sz="1800">
                <a:solidFill>
                  <a:srgbClr val="A50021"/>
                </a:solidFill>
                <a:ea typeface="MS PGothic" panose="020B0600070205080204" pitchFamily="34" charset="-128"/>
              </a:rPr>
              <a:pPr>
                <a:lnSpc>
                  <a:spcPct val="100000"/>
                </a:lnSpc>
                <a:spcBef>
                  <a:spcPct val="0"/>
                </a:spcBef>
                <a:buClrTx/>
                <a:buFontTx/>
                <a:buNone/>
              </a:pPr>
              <a:t>59</a:t>
            </a:fld>
            <a:endParaRPr lang="en-US" altLang="ja-JP" sz="1800">
              <a:solidFill>
                <a:srgbClr val="A50021"/>
              </a:solidFill>
              <a:ea typeface="MS PGothic" panose="020B0600070205080204" pitchFamily="34" charset="-128"/>
            </a:endParaRPr>
          </a:p>
        </p:txBody>
      </p:sp>
      <p:sp>
        <p:nvSpPr>
          <p:cNvPr id="81923" name="Rectangle 5">
            <a:extLst>
              <a:ext uri="{FF2B5EF4-FFF2-40B4-BE49-F238E27FC236}">
                <a16:creationId xmlns:a16="http://schemas.microsoft.com/office/drawing/2014/main" id="{B18F8811-BABF-6F4C-8C0B-C3BC0AE8E8B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7.7.1  </a:t>
            </a:r>
            <a:r>
              <a:rPr lang="zh-CN" altLang="en-US" sz="3600" b="0">
                <a:latin typeface="Times New Roman" panose="02020603050405020304" pitchFamily="18" charset="0"/>
                <a:ea typeface="黑体" panose="02010609060101010101" pitchFamily="49" charset="-122"/>
              </a:rPr>
              <a:t>适合于专家系统求解的问题</a:t>
            </a:r>
          </a:p>
        </p:txBody>
      </p:sp>
      <p:sp>
        <p:nvSpPr>
          <p:cNvPr id="81924" name="Rectangle 6">
            <a:extLst>
              <a:ext uri="{FF2B5EF4-FFF2-40B4-BE49-F238E27FC236}">
                <a16:creationId xmlns:a16="http://schemas.microsoft.com/office/drawing/2014/main" id="{E8330D65-155E-DB49-A48F-A3C8B052EE18}"/>
              </a:ext>
            </a:extLst>
          </p:cNvPr>
          <p:cNvSpPr>
            <a:spLocks noGrp="1" noChangeArrowheads="1"/>
          </p:cNvSpPr>
          <p:nvPr>
            <p:ph type="body" idx="1"/>
          </p:nvPr>
        </p:nvSpPr>
        <p:spPr>
          <a:xfrm>
            <a:off x="228600" y="1254125"/>
            <a:ext cx="8642350" cy="3435350"/>
          </a:xfrm>
        </p:spPr>
        <p:txBody>
          <a:bodyPr/>
          <a:lstStyle/>
          <a:p>
            <a:pPr eaLnBrk="1" hangingPunct="1">
              <a:buFont typeface="Wingdings" pitchFamily="2" charset="2"/>
              <a:buNone/>
            </a:pPr>
            <a:r>
              <a:rPr lang="en-US" altLang="zh-CN" b="1">
                <a:latin typeface="Times New Roman" panose="02020603050405020304" pitchFamily="18" charset="0"/>
              </a:rPr>
              <a:t>2.  </a:t>
            </a:r>
            <a:r>
              <a:rPr lang="zh-CN" altLang="en-US" b="1">
                <a:solidFill>
                  <a:srgbClr val="0000FF"/>
                </a:solidFill>
                <a:latin typeface="Times New Roman" panose="02020603050405020304" pitchFamily="18" charset="0"/>
              </a:rPr>
              <a:t>什么情况下开发专家系统是合理的？</a:t>
            </a:r>
            <a:endParaRPr lang="zh-CN" altLang="en-US" sz="2700" b="1">
              <a:solidFill>
                <a:srgbClr val="0000FF"/>
              </a:solidFill>
              <a:latin typeface="Times New Roman" panose="02020603050405020304" pitchFamily="18" charset="0"/>
            </a:endParaRPr>
          </a:p>
        </p:txBody>
      </p:sp>
      <p:sp>
        <p:nvSpPr>
          <p:cNvPr id="45063" name="Rectangle 7">
            <a:extLst>
              <a:ext uri="{FF2B5EF4-FFF2-40B4-BE49-F238E27FC236}">
                <a16:creationId xmlns:a16="http://schemas.microsoft.com/office/drawing/2014/main" id="{A7853C29-99AE-734A-ABF8-22D1D235B3A9}"/>
              </a:ext>
            </a:extLst>
          </p:cNvPr>
          <p:cNvSpPr>
            <a:spLocks noChangeArrowheads="1"/>
          </p:cNvSpPr>
          <p:nvPr/>
        </p:nvSpPr>
        <p:spPr bwMode="auto">
          <a:xfrm>
            <a:off x="304800" y="2209800"/>
            <a:ext cx="8229600" cy="2708275"/>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1</a:t>
            </a:r>
            <a:r>
              <a:rPr lang="zh-CN" altLang="en-US" sz="2600" b="1">
                <a:latin typeface="Times New Roman" panose="02020603050405020304" pitchFamily="18" charset="0"/>
              </a:rPr>
              <a:t>）具有较高的经济效益。 </a:t>
            </a:r>
          </a:p>
          <a:p>
            <a:pPr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2</a:t>
            </a:r>
            <a:r>
              <a:rPr lang="zh-CN" altLang="en-US" sz="2600" b="1">
                <a:latin typeface="Times New Roman" panose="02020603050405020304" pitchFamily="18" charset="0"/>
              </a:rPr>
              <a:t>）人类专家奇缺，但在许多地方又十分需要。</a:t>
            </a:r>
          </a:p>
          <a:p>
            <a:pPr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3</a:t>
            </a:r>
            <a:r>
              <a:rPr lang="zh-CN" altLang="en-US" sz="2600" b="1">
                <a:latin typeface="Times New Roman" panose="02020603050405020304" pitchFamily="18" charset="0"/>
              </a:rPr>
              <a:t>）人类专家经验不断丢失。 </a:t>
            </a:r>
          </a:p>
          <a:p>
            <a:pPr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4</a:t>
            </a:r>
            <a:r>
              <a:rPr lang="zh-CN" altLang="en-US" sz="2600" b="1">
                <a:latin typeface="Times New Roman" panose="02020603050405020304" pitchFamily="18" charset="0"/>
              </a:rPr>
              <a:t>）危险场合需要专业知识 。 </a:t>
            </a:r>
          </a:p>
          <a:p>
            <a:pPr eaLnBrk="1" hangingPunct="1"/>
            <a:endParaRPr lang="en-US" altLang="zh-CN" sz="26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3">
                                            <p:txEl>
                                              <p:pRg st="0" end="0"/>
                                            </p:txEl>
                                          </p:spTgt>
                                        </p:tgtEl>
                                        <p:attrNameLst>
                                          <p:attrName>style.visibility</p:attrName>
                                        </p:attrNameLst>
                                      </p:cBhvr>
                                      <p:to>
                                        <p:strVal val="visible"/>
                                      </p:to>
                                    </p:set>
                                    <p:anim calcmode="lin" valueType="num">
                                      <p:cBhvr additive="base">
                                        <p:cTn id="7" dur="500" fill="hold"/>
                                        <p:tgtEl>
                                          <p:spTgt spid="450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3">
                                            <p:txEl>
                                              <p:pRg st="1" end="1"/>
                                            </p:txEl>
                                          </p:spTgt>
                                        </p:tgtEl>
                                        <p:attrNameLst>
                                          <p:attrName>style.visibility</p:attrName>
                                        </p:attrNameLst>
                                      </p:cBhvr>
                                      <p:to>
                                        <p:strVal val="visible"/>
                                      </p:to>
                                    </p:set>
                                    <p:anim calcmode="lin" valueType="num">
                                      <p:cBhvr additive="base">
                                        <p:cTn id="13" dur="500" fill="hold"/>
                                        <p:tgtEl>
                                          <p:spTgt spid="450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63">
                                            <p:txEl>
                                              <p:pRg st="2" end="2"/>
                                            </p:txEl>
                                          </p:spTgt>
                                        </p:tgtEl>
                                        <p:attrNameLst>
                                          <p:attrName>style.visibility</p:attrName>
                                        </p:attrNameLst>
                                      </p:cBhvr>
                                      <p:to>
                                        <p:strVal val="visible"/>
                                      </p:to>
                                    </p:set>
                                    <p:anim calcmode="lin" valueType="num">
                                      <p:cBhvr additive="base">
                                        <p:cTn id="19" dur="500" fill="hold"/>
                                        <p:tgtEl>
                                          <p:spTgt spid="450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3">
                                            <p:txEl>
                                              <p:pRg st="3" end="3"/>
                                            </p:txEl>
                                          </p:spTgt>
                                        </p:tgtEl>
                                        <p:attrNameLst>
                                          <p:attrName>style.visibility</p:attrName>
                                        </p:attrNameLst>
                                      </p:cBhvr>
                                      <p:to>
                                        <p:strVal val="visible"/>
                                      </p:to>
                                    </p:set>
                                    <p:anim calcmode="lin" valueType="num">
                                      <p:cBhvr additive="base">
                                        <p:cTn id="25" dur="500" fill="hold"/>
                                        <p:tgtEl>
                                          <p:spTgt spid="450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945475F8-5935-3B40-9EB6-F12A055108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BA28505-A847-9B49-A0C0-159563EB1F59}" type="slidenum">
              <a:rPr lang="ja-JP" altLang="en-US" sz="1800">
                <a:solidFill>
                  <a:srgbClr val="A50021"/>
                </a:solidFill>
                <a:ea typeface="MS PGothic" panose="020B0600070205080204" pitchFamily="34" charset="-128"/>
              </a:rPr>
              <a:pPr>
                <a:lnSpc>
                  <a:spcPct val="100000"/>
                </a:lnSpc>
                <a:spcBef>
                  <a:spcPct val="0"/>
                </a:spcBef>
                <a:buClrTx/>
                <a:buFontTx/>
                <a:buNone/>
              </a:pPr>
              <a:t>6</a:t>
            </a:fld>
            <a:endParaRPr lang="en-US" altLang="ja-JP" sz="1800">
              <a:solidFill>
                <a:srgbClr val="A50021"/>
              </a:solidFill>
              <a:ea typeface="MS PGothic" panose="020B0600070205080204" pitchFamily="34" charset="-128"/>
            </a:endParaRPr>
          </a:p>
        </p:txBody>
      </p:sp>
      <p:sp>
        <p:nvSpPr>
          <p:cNvPr id="10243" name="Rectangle 2">
            <a:extLst>
              <a:ext uri="{FF2B5EF4-FFF2-40B4-BE49-F238E27FC236}">
                <a16:creationId xmlns:a16="http://schemas.microsoft.com/office/drawing/2014/main" id="{3CA3A97B-247B-E344-927C-CB5D8BE414E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7.1  </a:t>
            </a:r>
            <a:r>
              <a:rPr lang="zh-CN" altLang="en-US" sz="3600" b="0">
                <a:latin typeface="Times New Roman" panose="02020603050405020304" pitchFamily="18" charset="0"/>
                <a:ea typeface="黑体" panose="02010609060101010101" pitchFamily="49" charset="-122"/>
              </a:rPr>
              <a:t>专家系统的产生和发展</a:t>
            </a:r>
          </a:p>
        </p:txBody>
      </p:sp>
      <p:sp>
        <p:nvSpPr>
          <p:cNvPr id="10244" name="Rectangle 3">
            <a:extLst>
              <a:ext uri="{FF2B5EF4-FFF2-40B4-BE49-F238E27FC236}">
                <a16:creationId xmlns:a16="http://schemas.microsoft.com/office/drawing/2014/main" id="{1733666B-8F1C-2048-9C06-474CF01F83C3}"/>
              </a:ext>
            </a:extLst>
          </p:cNvPr>
          <p:cNvSpPr>
            <a:spLocks noGrp="1" noChangeArrowheads="1"/>
          </p:cNvSpPr>
          <p:nvPr>
            <p:ph type="body" idx="1"/>
          </p:nvPr>
        </p:nvSpPr>
        <p:spPr/>
        <p:txBody>
          <a:bodyPr/>
          <a:lstStyle/>
          <a:p>
            <a:pPr eaLnBrk="1" hangingPunct="1">
              <a:lnSpc>
                <a:spcPct val="140000"/>
              </a:lnSpc>
              <a:buSzPct val="60000"/>
              <a:buFontTx/>
              <a:buBlip>
                <a:blip r:embed="rId3"/>
              </a:buBlip>
            </a:pPr>
            <a:r>
              <a:rPr lang="zh-CN" altLang="en-US" sz="2400" b="1">
                <a:solidFill>
                  <a:srgbClr val="0000FF"/>
                </a:solidFill>
                <a:latin typeface="Times New Roman" panose="02020603050405020304" pitchFamily="18" charset="0"/>
              </a:rPr>
              <a:t>第二阶段</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rPr>
              <a:t>成熟期</a:t>
            </a:r>
            <a:r>
              <a:rPr lang="zh-CN" altLang="en-US" sz="2400" b="1">
                <a:latin typeface="Times New Roman" panose="02020603050405020304" pitchFamily="18" charset="0"/>
              </a:rPr>
              <a:t>（</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70</a:t>
            </a:r>
            <a:r>
              <a:rPr lang="zh-CN" altLang="en-US" sz="2400" b="1">
                <a:latin typeface="Times New Roman" panose="02020603050405020304" pitchFamily="18" charset="0"/>
              </a:rPr>
              <a:t>年代中期－ </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80</a:t>
            </a:r>
            <a:r>
              <a:rPr lang="zh-CN" altLang="en-US" sz="2400" b="1">
                <a:latin typeface="Times New Roman" panose="02020603050405020304" pitchFamily="18" charset="0"/>
              </a:rPr>
              <a:t>年代初）</a:t>
            </a:r>
            <a:r>
              <a:rPr lang="zh-CN" altLang="en-US">
                <a:latin typeface="Times New Roman" panose="02020603050405020304" pitchFamily="18" charset="0"/>
              </a:rPr>
              <a:t> </a:t>
            </a:r>
          </a:p>
        </p:txBody>
      </p:sp>
      <p:sp>
        <p:nvSpPr>
          <p:cNvPr id="131076" name="Text Box 4">
            <a:extLst>
              <a:ext uri="{FF2B5EF4-FFF2-40B4-BE49-F238E27FC236}">
                <a16:creationId xmlns:a16="http://schemas.microsoft.com/office/drawing/2014/main" id="{8848CB1B-9F87-F944-AFC4-4CE80E1AA332}"/>
              </a:ext>
            </a:extLst>
          </p:cNvPr>
          <p:cNvSpPr txBox="1">
            <a:spLocks noChangeArrowheads="1"/>
          </p:cNvSpPr>
          <p:nvPr/>
        </p:nvSpPr>
        <p:spPr bwMode="auto">
          <a:xfrm>
            <a:off x="228600" y="1943100"/>
            <a:ext cx="8763000" cy="3314700"/>
          </a:xfrm>
          <a:prstGeom prst="rect">
            <a:avLst/>
          </a:prstGeom>
          <a:gradFill rotWithShape="1">
            <a:gsLst>
              <a:gs pos="0">
                <a:srgbClr val="00FFFF"/>
              </a:gs>
              <a:gs pos="100000">
                <a:srgbClr val="FFFFFF"/>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
            </a:pPr>
            <a:r>
              <a:rPr lang="en-US" altLang="zh-CN" sz="2400">
                <a:solidFill>
                  <a:srgbClr val="000000"/>
                </a:solidFill>
                <a:latin typeface="Times New Roman" panose="02020603050405020304" pitchFamily="18" charset="0"/>
              </a:rPr>
              <a:t> </a:t>
            </a:r>
            <a:r>
              <a:rPr lang="en-US" altLang="zh-CN" sz="2400" b="1">
                <a:solidFill>
                  <a:srgbClr val="0000FF"/>
                </a:solidFill>
                <a:latin typeface="Times New Roman" panose="02020603050405020304" pitchFamily="18" charset="0"/>
              </a:rPr>
              <a:t>MYCIN</a:t>
            </a:r>
            <a:r>
              <a:rPr lang="zh-CN" altLang="en-US" sz="2400" b="1">
                <a:solidFill>
                  <a:srgbClr val="0000FF"/>
                </a:solidFill>
                <a:latin typeface="Times New Roman" panose="02020603050405020304" pitchFamily="18" charset="0"/>
              </a:rPr>
              <a:t>系统</a:t>
            </a:r>
            <a:r>
              <a:rPr lang="zh-CN" altLang="en-US" sz="2400" b="1">
                <a:solidFill>
                  <a:srgbClr val="000000"/>
                </a:solidFill>
                <a:latin typeface="Times New Roman" panose="02020603050405020304" pitchFamily="18" charset="0"/>
              </a:rPr>
              <a:t>（</a:t>
            </a:r>
            <a:r>
              <a:rPr lang="zh-CN" altLang="en-US" sz="2400" b="1">
                <a:latin typeface="Times New Roman" panose="02020603050405020304" pitchFamily="18" charset="0"/>
              </a:rPr>
              <a:t>斯坦福大学</a:t>
            </a:r>
            <a:r>
              <a:rPr lang="zh-CN" altLang="en-US" sz="2400">
                <a:latin typeface="Times New Roman" panose="02020603050405020304" pitchFamily="18" charset="0"/>
              </a:rPr>
              <a:t> ）</a:t>
            </a:r>
            <a:r>
              <a:rPr lang="en-US" altLang="zh-CN" sz="2400" b="1">
                <a:solidFill>
                  <a:srgbClr val="000000"/>
                </a:solidFill>
                <a:latin typeface="Times New Roman" panose="02020603050405020304" pitchFamily="18" charset="0"/>
              </a:rPr>
              <a:t>——</a:t>
            </a:r>
            <a:r>
              <a:rPr lang="zh-CN" altLang="en-US" sz="2400" b="1">
                <a:latin typeface="Times New Roman" panose="02020603050405020304" pitchFamily="18" charset="0"/>
              </a:rPr>
              <a:t>血液感染病诊断专家系统 </a:t>
            </a:r>
            <a:endParaRPr lang="zh-CN" altLang="en-US" sz="2400" b="1">
              <a:solidFill>
                <a:srgbClr val="000000"/>
              </a:solidFill>
              <a:latin typeface="Times New Roman" panose="02020603050405020304" pitchFamily="18" charset="0"/>
            </a:endParaRPr>
          </a:p>
          <a:p>
            <a:pPr algn="just" eaLnBrk="1" hangingPunct="1">
              <a:buFont typeface="Wingdings" pitchFamily="2" charset="2"/>
              <a:buChar char="§"/>
            </a:pPr>
            <a:r>
              <a:rPr lang="zh-CN" altLang="en-US" sz="2400" b="1">
                <a:solidFill>
                  <a:srgbClr val="000000"/>
                </a:solidFill>
                <a:latin typeface="Times New Roman" panose="02020603050405020304" pitchFamily="18" charset="0"/>
              </a:rPr>
              <a:t> </a:t>
            </a:r>
            <a:r>
              <a:rPr lang="en-US" altLang="zh-CN" sz="2400" b="1">
                <a:solidFill>
                  <a:srgbClr val="0000FF"/>
                </a:solidFill>
                <a:latin typeface="Times New Roman" panose="02020603050405020304" pitchFamily="18" charset="0"/>
              </a:rPr>
              <a:t>PROSPECTOR</a:t>
            </a:r>
            <a:r>
              <a:rPr lang="zh-CN" altLang="en-US" sz="2400" b="1">
                <a:solidFill>
                  <a:srgbClr val="0000FF"/>
                </a:solidFill>
                <a:latin typeface="Times New Roman" panose="02020603050405020304" pitchFamily="18" charset="0"/>
              </a:rPr>
              <a:t>系统</a:t>
            </a:r>
            <a:r>
              <a:rPr lang="zh-CN" altLang="en-US" sz="2400" b="1">
                <a:solidFill>
                  <a:srgbClr val="000000"/>
                </a:solidFill>
                <a:latin typeface="Times New Roman" panose="02020603050405020304" pitchFamily="18" charset="0"/>
              </a:rPr>
              <a:t>（</a:t>
            </a:r>
            <a:r>
              <a:rPr lang="zh-CN" altLang="en-US" sz="2400" b="1">
                <a:latin typeface="Times New Roman" panose="02020603050405020304" pitchFamily="18" charset="0"/>
              </a:rPr>
              <a:t>斯坦福研究所</a:t>
            </a:r>
            <a:r>
              <a:rPr lang="zh-CN" altLang="en-US" sz="2400">
                <a:latin typeface="Times New Roman" panose="02020603050405020304" pitchFamily="18" charset="0"/>
              </a:rPr>
              <a:t> ）</a:t>
            </a:r>
            <a:r>
              <a:rPr lang="en-US" altLang="zh-CN" sz="2400" b="1">
                <a:solidFill>
                  <a:srgbClr val="000000"/>
                </a:solidFill>
                <a:latin typeface="Times New Roman" panose="02020603050405020304" pitchFamily="18" charset="0"/>
              </a:rPr>
              <a:t>——</a:t>
            </a:r>
            <a:r>
              <a:rPr lang="zh-CN" altLang="en-US" sz="2400" b="1">
                <a:solidFill>
                  <a:srgbClr val="000000"/>
                </a:solidFill>
                <a:latin typeface="Times New Roman" panose="02020603050405020304" pitchFamily="18" charset="0"/>
              </a:rPr>
              <a:t>探矿专家系统</a:t>
            </a:r>
          </a:p>
          <a:p>
            <a:pPr algn="just" eaLnBrk="1" hangingPunct="1">
              <a:buFont typeface="Wingdings" pitchFamily="2" charset="2"/>
              <a:buChar char="§"/>
            </a:pPr>
            <a:r>
              <a:rPr lang="zh-CN" altLang="en-US" sz="2400" b="1">
                <a:solidFill>
                  <a:srgbClr val="000000"/>
                </a:solidFill>
                <a:latin typeface="Times New Roman" panose="02020603050405020304" pitchFamily="18" charset="0"/>
              </a:rPr>
              <a:t> </a:t>
            </a:r>
            <a:r>
              <a:rPr lang="en-US" altLang="zh-CN" sz="2400" b="1">
                <a:solidFill>
                  <a:srgbClr val="0000FF"/>
                </a:solidFill>
                <a:latin typeface="Times New Roman" panose="02020603050405020304" pitchFamily="18" charset="0"/>
              </a:rPr>
              <a:t>CASNET</a:t>
            </a:r>
            <a:r>
              <a:rPr lang="zh-CN" altLang="en-US" sz="2400" b="1">
                <a:solidFill>
                  <a:srgbClr val="0000FF"/>
                </a:solidFill>
                <a:latin typeface="Times New Roman" panose="02020603050405020304" pitchFamily="18" charset="0"/>
              </a:rPr>
              <a:t>系统</a:t>
            </a:r>
            <a:r>
              <a:rPr lang="zh-CN" altLang="en-US" sz="2400" b="1">
                <a:solidFill>
                  <a:srgbClr val="000000"/>
                </a:solidFill>
                <a:latin typeface="Times New Roman" panose="02020603050405020304" pitchFamily="18" charset="0"/>
              </a:rPr>
              <a:t>（拉特格尔大学）：用于青光眼诊断与治疗。</a:t>
            </a:r>
          </a:p>
          <a:p>
            <a:pPr algn="just" eaLnBrk="1" hangingPunct="1">
              <a:buFont typeface="Wingdings" pitchFamily="2" charset="2"/>
              <a:buChar char="§"/>
            </a:pPr>
            <a:r>
              <a:rPr lang="zh-CN" altLang="en-US" sz="2400" b="1">
                <a:solidFill>
                  <a:srgbClr val="000000"/>
                </a:solidFill>
                <a:latin typeface="Times New Roman" panose="02020603050405020304" pitchFamily="18" charset="0"/>
              </a:rPr>
              <a:t> </a:t>
            </a:r>
            <a:r>
              <a:rPr lang="en-US" altLang="zh-CN" sz="2400" b="1">
                <a:solidFill>
                  <a:srgbClr val="0000FF"/>
                </a:solidFill>
                <a:latin typeface="Times New Roman" panose="02020603050405020304" pitchFamily="18" charset="0"/>
              </a:rPr>
              <a:t>AM</a:t>
            </a:r>
            <a:r>
              <a:rPr lang="zh-CN" altLang="en-US" sz="2400" b="1">
                <a:solidFill>
                  <a:srgbClr val="0000FF"/>
                </a:solidFill>
                <a:latin typeface="Times New Roman" panose="02020603050405020304" pitchFamily="18" charset="0"/>
              </a:rPr>
              <a:t>系统</a:t>
            </a:r>
            <a:r>
              <a:rPr lang="zh-CN" altLang="en-US" sz="2400" b="1">
                <a:solidFill>
                  <a:srgbClr val="000000"/>
                </a:solidFill>
                <a:latin typeface="Times New Roman" panose="02020603050405020304" pitchFamily="18" charset="0"/>
              </a:rPr>
              <a:t>（ </a:t>
            </a:r>
            <a:r>
              <a:rPr lang="en-US" altLang="zh-CN" sz="2400" b="1">
                <a:latin typeface="Times New Roman" panose="02020603050405020304" pitchFamily="18" charset="0"/>
              </a:rPr>
              <a:t>1981</a:t>
            </a:r>
            <a:r>
              <a:rPr lang="zh-CN" altLang="en-US" sz="2400" b="1">
                <a:latin typeface="Times New Roman" panose="02020603050405020304" pitchFamily="18" charset="0"/>
              </a:rPr>
              <a:t>年，斯坦福大学</a:t>
            </a:r>
            <a:r>
              <a:rPr lang="zh-CN" altLang="en-US" sz="2400">
                <a:latin typeface="Times New Roman" panose="02020603050405020304" pitchFamily="18" charset="0"/>
              </a:rPr>
              <a:t>）</a:t>
            </a:r>
            <a:r>
              <a:rPr lang="zh-CN" altLang="en-US" sz="2400" b="1">
                <a:solidFill>
                  <a:srgbClr val="000000"/>
                </a:solidFill>
                <a:latin typeface="Times New Roman" panose="02020603050405020304" pitchFamily="18" charset="0"/>
              </a:rPr>
              <a:t>：模拟人类进行概括、抽象和归纳推理，发现某些数论的概念和定理。</a:t>
            </a:r>
          </a:p>
          <a:p>
            <a:pPr algn="just" eaLnBrk="1" hangingPunct="1">
              <a:buFont typeface="Wingdings" pitchFamily="2" charset="2"/>
              <a:buChar char="§"/>
            </a:pPr>
            <a:r>
              <a:rPr lang="zh-CN" altLang="en-US" sz="2400" b="1">
                <a:latin typeface="Times New Roman" panose="02020603050405020304" pitchFamily="18" charset="0"/>
              </a:rPr>
              <a:t> </a:t>
            </a:r>
            <a:r>
              <a:rPr lang="en-US" altLang="zh-CN" sz="2400" b="1">
                <a:solidFill>
                  <a:srgbClr val="0000FF"/>
                </a:solidFill>
                <a:latin typeface="Times New Roman" panose="02020603050405020304" pitchFamily="18" charset="0"/>
              </a:rPr>
              <a:t>HEARSAY</a:t>
            </a:r>
            <a:r>
              <a:rPr lang="zh-CN" altLang="en-US" sz="2400" b="1">
                <a:solidFill>
                  <a:srgbClr val="0000FF"/>
                </a:solidFill>
                <a:latin typeface="Times New Roman" panose="02020603050405020304" pitchFamily="18" charset="0"/>
              </a:rPr>
              <a:t>系统</a:t>
            </a:r>
            <a:r>
              <a:rPr lang="zh-CN" altLang="en-US" sz="2400" b="1">
                <a:latin typeface="Times New Roman" panose="02020603050405020304" pitchFamily="18" charset="0"/>
              </a:rPr>
              <a:t>（卡内基－梅隆大学）</a:t>
            </a:r>
            <a:r>
              <a:rPr lang="en-US" altLang="zh-CN" sz="2400" b="1">
                <a:latin typeface="Times New Roman" panose="02020603050405020304" pitchFamily="18" charset="0"/>
              </a:rPr>
              <a:t>——</a:t>
            </a:r>
            <a:r>
              <a:rPr lang="zh-CN" altLang="en-US" sz="2400" b="1">
                <a:latin typeface="Times New Roman" panose="02020603050405020304" pitchFamily="18" charset="0"/>
              </a:rPr>
              <a:t>语音识别专家系统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checkerboard(across)">
                                      <p:cBhvr>
                                        <p:cTn id="7"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D46399F1-D6BA-984F-B13D-0C37D94363A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56C972B-8204-DD49-95B2-AC130347B20E}" type="slidenum">
              <a:rPr lang="ja-JP" altLang="en-US" sz="1800">
                <a:solidFill>
                  <a:srgbClr val="A50021"/>
                </a:solidFill>
                <a:ea typeface="MS PGothic" panose="020B0600070205080204" pitchFamily="34" charset="-128"/>
              </a:rPr>
              <a:pPr>
                <a:lnSpc>
                  <a:spcPct val="100000"/>
                </a:lnSpc>
                <a:spcBef>
                  <a:spcPct val="0"/>
                </a:spcBef>
                <a:buClrTx/>
                <a:buFontTx/>
                <a:buNone/>
              </a:pPr>
              <a:t>60</a:t>
            </a:fld>
            <a:endParaRPr lang="en-US" altLang="ja-JP" sz="1800">
              <a:solidFill>
                <a:srgbClr val="A50021"/>
              </a:solidFill>
              <a:ea typeface="MS PGothic" panose="020B0600070205080204" pitchFamily="34" charset="-128"/>
            </a:endParaRPr>
          </a:p>
        </p:txBody>
      </p:sp>
      <p:sp>
        <p:nvSpPr>
          <p:cNvPr id="82947" name="Rectangle 5">
            <a:extLst>
              <a:ext uri="{FF2B5EF4-FFF2-40B4-BE49-F238E27FC236}">
                <a16:creationId xmlns:a16="http://schemas.microsoft.com/office/drawing/2014/main" id="{D32F5A82-1ABE-E34D-AAD7-B8829D358919}"/>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7.7.1  </a:t>
            </a:r>
            <a:r>
              <a:rPr lang="zh-CN" altLang="en-US" sz="3600" b="0">
                <a:latin typeface="Times New Roman" panose="02020603050405020304" pitchFamily="18" charset="0"/>
                <a:ea typeface="黑体" panose="02010609060101010101" pitchFamily="49" charset="-122"/>
              </a:rPr>
              <a:t>适合于专家系统求解的问题</a:t>
            </a:r>
          </a:p>
        </p:txBody>
      </p:sp>
      <p:sp>
        <p:nvSpPr>
          <p:cNvPr id="82948" name="Rectangle 6">
            <a:extLst>
              <a:ext uri="{FF2B5EF4-FFF2-40B4-BE49-F238E27FC236}">
                <a16:creationId xmlns:a16="http://schemas.microsoft.com/office/drawing/2014/main" id="{5BB0BF86-37B2-3E4B-A762-5A2BBF2000B0}"/>
              </a:ext>
            </a:extLst>
          </p:cNvPr>
          <p:cNvSpPr>
            <a:spLocks noGrp="1" noChangeArrowheads="1"/>
          </p:cNvSpPr>
          <p:nvPr>
            <p:ph type="body" idx="1"/>
          </p:nvPr>
        </p:nvSpPr>
        <p:spPr>
          <a:xfrm>
            <a:off x="250825" y="1143000"/>
            <a:ext cx="8642350" cy="3892550"/>
          </a:xfrm>
        </p:spPr>
        <p:txBody>
          <a:bodyPr/>
          <a:lstStyle/>
          <a:p>
            <a:pPr eaLnBrk="1" hangingPunct="1">
              <a:buFont typeface="Wingdings" pitchFamily="2" charset="2"/>
              <a:buNone/>
            </a:pPr>
            <a:r>
              <a:rPr lang="en-US" altLang="zh-CN" b="1">
                <a:latin typeface="Times New Roman" panose="02020603050405020304" pitchFamily="18" charset="0"/>
              </a:rPr>
              <a:t> 3.  </a:t>
            </a:r>
            <a:r>
              <a:rPr lang="zh-CN" altLang="en-US" b="1">
                <a:solidFill>
                  <a:srgbClr val="0000FF"/>
                </a:solidFill>
                <a:latin typeface="Times New Roman" panose="02020603050405020304" pitchFamily="18" charset="0"/>
              </a:rPr>
              <a:t>什么情况下开发专家系统是合适的？</a:t>
            </a:r>
            <a:endParaRPr lang="zh-CN" altLang="en-US" sz="2700" b="1">
              <a:solidFill>
                <a:srgbClr val="0000FF"/>
              </a:solidFill>
              <a:latin typeface="Times New Roman" panose="02020603050405020304" pitchFamily="18" charset="0"/>
            </a:endParaRPr>
          </a:p>
        </p:txBody>
      </p:sp>
      <p:sp>
        <p:nvSpPr>
          <p:cNvPr id="46087" name="Rectangle 7">
            <a:extLst>
              <a:ext uri="{FF2B5EF4-FFF2-40B4-BE49-F238E27FC236}">
                <a16:creationId xmlns:a16="http://schemas.microsoft.com/office/drawing/2014/main" id="{8D47D154-70DF-024A-BFAD-6E1BCFC76E95}"/>
              </a:ext>
            </a:extLst>
          </p:cNvPr>
          <p:cNvSpPr>
            <a:spLocks noChangeArrowheads="1"/>
          </p:cNvSpPr>
          <p:nvPr/>
        </p:nvSpPr>
        <p:spPr bwMode="auto">
          <a:xfrm>
            <a:off x="381000" y="1981200"/>
            <a:ext cx="8413750" cy="2514600"/>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1</a:t>
            </a:r>
            <a:r>
              <a:rPr lang="zh-CN" altLang="en-US" sz="2600" b="1">
                <a:latin typeface="Times New Roman" panose="02020603050405020304" pitchFamily="18" charset="0"/>
              </a:rPr>
              <a:t>）本质：</a:t>
            </a:r>
            <a:r>
              <a:rPr lang="zh-CN" altLang="en-US" sz="2600" b="1">
                <a:solidFill>
                  <a:srgbClr val="000000"/>
                </a:solidFill>
                <a:latin typeface="Times New Roman" panose="02020603050405020304" pitchFamily="18" charset="0"/>
              </a:rPr>
              <a:t>问题能通过符号操作和符号结构进行求解，</a:t>
            </a:r>
          </a:p>
          <a:p>
            <a:pPr eaLnBrk="1" hangingPunct="1">
              <a:buFont typeface="Wingdings" pitchFamily="2" charset="2"/>
              <a:buNone/>
            </a:pPr>
            <a:r>
              <a:rPr lang="zh-CN" altLang="en-US" sz="2600" b="1">
                <a:solidFill>
                  <a:srgbClr val="000000"/>
                </a:solidFill>
                <a:latin typeface="Times New Roman" panose="02020603050405020304" pitchFamily="18" charset="0"/>
              </a:rPr>
              <a:t>          且需使用启发式知识、经验规则才能得到答案。</a:t>
            </a:r>
            <a:r>
              <a:rPr lang="zh-CN" altLang="en-US" sz="2600" b="1">
                <a:latin typeface="Times New Roman" panose="02020603050405020304" pitchFamily="18" charset="0"/>
              </a:rPr>
              <a:t>  </a:t>
            </a:r>
          </a:p>
          <a:p>
            <a:pPr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2</a:t>
            </a:r>
            <a:r>
              <a:rPr lang="zh-CN" altLang="en-US" sz="2600" b="1">
                <a:latin typeface="Times New Roman" panose="02020603050405020304" pitchFamily="18" charset="0"/>
              </a:rPr>
              <a:t>）复杂性。 </a:t>
            </a:r>
          </a:p>
          <a:p>
            <a:pPr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3</a:t>
            </a:r>
            <a:r>
              <a:rPr lang="zh-CN" altLang="en-US" sz="2600" b="1">
                <a:latin typeface="Times New Roman" panose="02020603050405020304" pitchFamily="18" charset="0"/>
              </a:rPr>
              <a:t>）范围：</a:t>
            </a:r>
            <a:r>
              <a:rPr lang="zh-CN" altLang="en-US" sz="2600" b="1">
                <a:solidFill>
                  <a:srgbClr val="000000"/>
                </a:solidFill>
                <a:latin typeface="Times New Roman" panose="02020603050405020304" pitchFamily="18" charset="0"/>
              </a:rPr>
              <a:t>所选任务的大小可驾驭、 任务有实用价值。</a:t>
            </a:r>
            <a:r>
              <a:rPr lang="zh-CN" altLang="en-US" sz="2700" b="1">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7">
                                            <p:txEl>
                                              <p:pRg st="0" end="0"/>
                                            </p:txEl>
                                          </p:spTgt>
                                        </p:tgtEl>
                                        <p:attrNameLst>
                                          <p:attrName>style.visibility</p:attrName>
                                        </p:attrNameLst>
                                      </p:cBhvr>
                                      <p:to>
                                        <p:strVal val="visible"/>
                                      </p:to>
                                    </p:set>
                                    <p:animEffect transition="in" filter="box(in)">
                                      <p:cBhvr>
                                        <p:cTn id="7" dur="500"/>
                                        <p:tgtEl>
                                          <p:spTgt spid="46087">
                                            <p:txEl>
                                              <p:pRg st="0" end="0"/>
                                            </p:txEl>
                                          </p:spTgt>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7">
                                            <p:txEl>
                                              <p:pRg st="1" end="1"/>
                                            </p:txEl>
                                          </p:spTgt>
                                        </p:tgtEl>
                                        <p:attrNameLst>
                                          <p:attrName>style.visibility</p:attrName>
                                        </p:attrNameLst>
                                      </p:cBhvr>
                                      <p:to>
                                        <p:strVal val="visible"/>
                                      </p:to>
                                    </p:set>
                                    <p:animEffect transition="in" filter="box(in)">
                                      <p:cBhvr>
                                        <p:cTn id="11" dur="500"/>
                                        <p:tgtEl>
                                          <p:spTgt spid="4608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6087">
                                            <p:txEl>
                                              <p:pRg st="2" end="2"/>
                                            </p:txEl>
                                          </p:spTgt>
                                        </p:tgtEl>
                                        <p:attrNameLst>
                                          <p:attrName>style.visibility</p:attrName>
                                        </p:attrNameLst>
                                      </p:cBhvr>
                                      <p:to>
                                        <p:strVal val="visible"/>
                                      </p:to>
                                    </p:set>
                                    <p:animEffect transition="in" filter="box(in)">
                                      <p:cBhvr>
                                        <p:cTn id="16" dur="500"/>
                                        <p:tgtEl>
                                          <p:spTgt spid="4608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6087">
                                            <p:txEl>
                                              <p:pRg st="3" end="3"/>
                                            </p:txEl>
                                          </p:spTgt>
                                        </p:tgtEl>
                                        <p:attrNameLst>
                                          <p:attrName>style.visibility</p:attrName>
                                        </p:attrNameLst>
                                      </p:cBhvr>
                                      <p:to>
                                        <p:strVal val="visible"/>
                                      </p:to>
                                    </p:set>
                                    <p:animEffect transition="in" filter="box(in)">
                                      <p:cBhvr>
                                        <p:cTn id="21" dur="500"/>
                                        <p:tgtEl>
                                          <p:spTgt spid="460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801484D9-B159-3D43-ADF0-45BE2F348F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98065AE-9688-8147-92B3-157CC37E380C}" type="slidenum">
              <a:rPr lang="ja-JP" altLang="en-US" sz="1800">
                <a:solidFill>
                  <a:srgbClr val="A50021"/>
                </a:solidFill>
                <a:ea typeface="MS PGothic" panose="020B0600070205080204" pitchFamily="34" charset="-128"/>
              </a:rPr>
              <a:pPr>
                <a:lnSpc>
                  <a:spcPct val="100000"/>
                </a:lnSpc>
                <a:spcBef>
                  <a:spcPct val="0"/>
                </a:spcBef>
                <a:buClrTx/>
                <a:buFontTx/>
                <a:buNone/>
              </a:pPr>
              <a:t>61</a:t>
            </a:fld>
            <a:endParaRPr lang="en-US" altLang="ja-JP" sz="1800">
              <a:solidFill>
                <a:srgbClr val="A50021"/>
              </a:solidFill>
              <a:ea typeface="MS PGothic" panose="020B0600070205080204" pitchFamily="34" charset="-128"/>
            </a:endParaRPr>
          </a:p>
        </p:txBody>
      </p:sp>
      <p:sp>
        <p:nvSpPr>
          <p:cNvPr id="83971" name="Rectangle 2">
            <a:extLst>
              <a:ext uri="{FF2B5EF4-FFF2-40B4-BE49-F238E27FC236}">
                <a16:creationId xmlns:a16="http://schemas.microsoft.com/office/drawing/2014/main" id="{45CA632C-9E5D-AC43-AFC0-2B3CA28BF2CE}"/>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83972" name="Rectangle 3">
            <a:extLst>
              <a:ext uri="{FF2B5EF4-FFF2-40B4-BE49-F238E27FC236}">
                <a16:creationId xmlns:a16="http://schemas.microsoft.com/office/drawing/2014/main" id="{2670A320-C650-DD44-94A1-F13679529BC3}"/>
              </a:ext>
            </a:extLst>
          </p:cNvPr>
          <p:cNvSpPr>
            <a:spLocks noGrp="1" noChangeArrowheads="1"/>
          </p:cNvSpPr>
          <p:nvPr>
            <p:ph type="body" idx="1"/>
          </p:nvPr>
        </p:nvSpPr>
        <p:spPr>
          <a:xfrm>
            <a:off x="501650" y="1219200"/>
            <a:ext cx="8642350" cy="5400675"/>
          </a:xfrm>
        </p:spPr>
        <p:txBody>
          <a:bodyPr/>
          <a:lstStyle/>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7.7.1 </a:t>
            </a:r>
            <a:r>
              <a:rPr lang="zh-CN" altLang="en-US" b="1">
                <a:latin typeface="Times New Roman" panose="02020603050405020304" pitchFamily="18" charset="0"/>
              </a:rPr>
              <a:t>适合于专家系统求解的问题</a:t>
            </a:r>
          </a:p>
          <a:p>
            <a:pPr eaLnBrk="1" hangingPunct="1">
              <a:spcBef>
                <a:spcPct val="30000"/>
              </a:spcBef>
              <a:buSzPct val="60000"/>
              <a:buFont typeface="Wingdings" pitchFamily="2" charset="2"/>
              <a:buBlip>
                <a:blip r:embed="rId2"/>
              </a:buBlip>
            </a:pPr>
            <a:r>
              <a:rPr lang="en-US" altLang="zh-CN" b="1">
                <a:solidFill>
                  <a:srgbClr val="0000FF"/>
                </a:solidFill>
                <a:latin typeface="Times New Roman" panose="02020603050405020304" pitchFamily="18" charset="0"/>
              </a:rPr>
              <a:t>7.7.2 </a:t>
            </a:r>
            <a:r>
              <a:rPr lang="zh-CN" altLang="en-US" b="1">
                <a:solidFill>
                  <a:srgbClr val="0000FF"/>
                </a:solidFill>
                <a:latin typeface="Times New Roman" panose="02020603050405020304" pitchFamily="18" charset="0"/>
              </a:rPr>
              <a:t>专家系统的设计原则与开发步骤</a:t>
            </a:r>
          </a:p>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7.7.3 </a:t>
            </a:r>
            <a:r>
              <a:rPr lang="zh-CN" altLang="en-US" b="1">
                <a:latin typeface="Times New Roman" panose="02020603050405020304" pitchFamily="18" charset="0"/>
              </a:rPr>
              <a:t>专家系统的评价</a:t>
            </a:r>
          </a:p>
        </p:txBody>
      </p:sp>
      <p:sp>
        <p:nvSpPr>
          <p:cNvPr id="83973" name="Rectangle 4">
            <a:extLst>
              <a:ext uri="{FF2B5EF4-FFF2-40B4-BE49-F238E27FC236}">
                <a16:creationId xmlns:a16="http://schemas.microsoft.com/office/drawing/2014/main" id="{90450475-E6BB-AE4D-A568-707A77DFC9C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7.7  </a:t>
            </a:r>
            <a:r>
              <a:rPr lang="zh-CN" altLang="en-US" sz="3600">
                <a:solidFill>
                  <a:schemeClr val="bg1"/>
                </a:solidFill>
                <a:latin typeface="Times New Roman" panose="02020603050405020304" pitchFamily="18" charset="0"/>
                <a:ea typeface="黑体" panose="02010609060101010101" pitchFamily="49" charset="-122"/>
              </a:rPr>
              <a:t>专家系统的建立</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42F0AB32-1C0A-8F4D-AAB8-0526B300BB9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EC5B913-24B5-F942-9895-BBA09B4320D2}" type="slidenum">
              <a:rPr lang="ja-JP" altLang="en-US" sz="1800">
                <a:solidFill>
                  <a:srgbClr val="A50021"/>
                </a:solidFill>
                <a:ea typeface="MS PGothic" panose="020B0600070205080204" pitchFamily="34" charset="-128"/>
              </a:rPr>
              <a:pPr>
                <a:lnSpc>
                  <a:spcPct val="100000"/>
                </a:lnSpc>
                <a:spcBef>
                  <a:spcPct val="0"/>
                </a:spcBef>
                <a:buClrTx/>
                <a:buFontTx/>
                <a:buNone/>
              </a:pPr>
              <a:t>62</a:t>
            </a:fld>
            <a:endParaRPr lang="en-US" altLang="ja-JP" sz="1800">
              <a:solidFill>
                <a:srgbClr val="A50021"/>
              </a:solidFill>
              <a:ea typeface="MS PGothic" panose="020B0600070205080204" pitchFamily="34" charset="-128"/>
            </a:endParaRPr>
          </a:p>
        </p:txBody>
      </p:sp>
      <p:sp>
        <p:nvSpPr>
          <p:cNvPr id="84995" name="Rectangle 6">
            <a:extLst>
              <a:ext uri="{FF2B5EF4-FFF2-40B4-BE49-F238E27FC236}">
                <a16:creationId xmlns:a16="http://schemas.microsoft.com/office/drawing/2014/main" id="{3431B80C-03C6-CE4A-840F-863F75ADC839}"/>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7.7.2  </a:t>
            </a:r>
            <a:r>
              <a:rPr lang="zh-CN" altLang="en-US" sz="3600" b="0">
                <a:latin typeface="Times New Roman" panose="02020603050405020304" pitchFamily="18" charset="0"/>
                <a:ea typeface="黑体" panose="02010609060101010101" pitchFamily="49" charset="-122"/>
              </a:rPr>
              <a:t>专家系统的设计原则与开发步骤</a:t>
            </a:r>
          </a:p>
        </p:txBody>
      </p:sp>
      <p:sp>
        <p:nvSpPr>
          <p:cNvPr id="84996" name="Rectangle 7">
            <a:extLst>
              <a:ext uri="{FF2B5EF4-FFF2-40B4-BE49-F238E27FC236}">
                <a16:creationId xmlns:a16="http://schemas.microsoft.com/office/drawing/2014/main" id="{5238ABC4-7CCE-8B48-BB9C-134D2BBA7558}"/>
              </a:ext>
            </a:extLst>
          </p:cNvPr>
          <p:cNvSpPr>
            <a:spLocks noGrp="1" noChangeArrowheads="1"/>
          </p:cNvSpPr>
          <p:nvPr>
            <p:ph type="body" idx="1"/>
          </p:nvPr>
        </p:nvSpPr>
        <p:spPr>
          <a:xfrm>
            <a:off x="349250" y="914400"/>
            <a:ext cx="8642350" cy="685800"/>
          </a:xfrm>
        </p:spPr>
        <p:txBody>
          <a:bodyPr/>
          <a:lstStyle/>
          <a:p>
            <a:pPr eaLnBrk="1" hangingPunct="1">
              <a:buFont typeface="Wingdings" pitchFamily="2" charset="2"/>
              <a:buNone/>
            </a:pPr>
            <a:r>
              <a:rPr lang="en-US" altLang="zh-CN" b="1">
                <a:latin typeface="Times New Roman" panose="02020603050405020304" pitchFamily="18" charset="0"/>
              </a:rPr>
              <a:t> 1. </a:t>
            </a:r>
            <a:r>
              <a:rPr lang="zh-CN" altLang="en-US" b="1">
                <a:solidFill>
                  <a:srgbClr val="0000FF"/>
                </a:solidFill>
                <a:latin typeface="Times New Roman" panose="02020603050405020304" pitchFamily="18" charset="0"/>
              </a:rPr>
              <a:t>专家系统的设计原则</a:t>
            </a:r>
          </a:p>
          <a:p>
            <a:pPr eaLnBrk="1" hangingPunct="1">
              <a:buFont typeface="Wingdings" pitchFamily="2" charset="2"/>
              <a:buNone/>
            </a:pPr>
            <a:endParaRPr lang="en-US" altLang="zh-CN">
              <a:latin typeface="Times New Roman" panose="02020603050405020304" pitchFamily="18" charset="0"/>
            </a:endParaRPr>
          </a:p>
        </p:txBody>
      </p:sp>
      <p:sp>
        <p:nvSpPr>
          <p:cNvPr id="103432" name="Rectangle 8">
            <a:extLst>
              <a:ext uri="{FF2B5EF4-FFF2-40B4-BE49-F238E27FC236}">
                <a16:creationId xmlns:a16="http://schemas.microsoft.com/office/drawing/2014/main" id="{1CA31BF7-414A-E546-9820-1A78D02E43C2}"/>
              </a:ext>
            </a:extLst>
          </p:cNvPr>
          <p:cNvSpPr>
            <a:spLocks noChangeArrowheads="1"/>
          </p:cNvSpPr>
          <p:nvPr/>
        </p:nvSpPr>
        <p:spPr bwMode="auto">
          <a:xfrm>
            <a:off x="403225" y="1676400"/>
            <a:ext cx="8359775" cy="4114800"/>
          </a:xfrm>
          <a:prstGeom prst="rect">
            <a:avLst/>
          </a:prstGeom>
          <a:gradFill rotWithShape="1">
            <a:gsLst>
              <a:gs pos="0">
                <a:srgbClr val="00FFFF"/>
              </a:gs>
              <a:gs pos="100000">
                <a:schemeClr val="bg1"/>
              </a:gs>
            </a:gsLst>
            <a:path path="rect">
              <a:fillToRect l="100000" t="100000"/>
            </a:path>
          </a:gradFill>
          <a:ln w="9525">
            <a:solidFill>
              <a:srgbClr val="808080"/>
            </a:solidFill>
            <a:miter lim="800000"/>
            <a:headEnd/>
            <a:tailEnd/>
          </a:ln>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2700" b="1">
                <a:latin typeface="Times New Roman" panose="02020603050405020304" pitchFamily="18" charset="0"/>
              </a:rPr>
              <a:t>（</a:t>
            </a:r>
            <a:r>
              <a:rPr lang="en-US" altLang="zh-CN" sz="2700" b="1">
                <a:latin typeface="Times New Roman" panose="02020603050405020304" pitchFamily="18" charset="0"/>
              </a:rPr>
              <a:t>1</a:t>
            </a:r>
            <a:r>
              <a:rPr lang="zh-CN" altLang="en-US" sz="2700" b="1">
                <a:latin typeface="Times New Roman" panose="02020603050405020304" pitchFamily="18" charset="0"/>
              </a:rPr>
              <a:t>）专门的任务</a:t>
            </a:r>
          </a:p>
          <a:p>
            <a:pPr eaLnBrk="1" hangingPunct="1">
              <a:buFont typeface="Wingdings" pitchFamily="2" charset="2"/>
              <a:buNone/>
            </a:pPr>
            <a:r>
              <a:rPr lang="zh-CN" altLang="en-US" sz="2700" b="1">
                <a:solidFill>
                  <a:srgbClr val="000000"/>
                </a:solidFill>
                <a:latin typeface="Times New Roman" panose="02020603050405020304" pitchFamily="18" charset="0"/>
              </a:rPr>
              <a:t>（</a:t>
            </a:r>
            <a:r>
              <a:rPr lang="en-US" altLang="zh-CN" sz="2700" b="1">
                <a:solidFill>
                  <a:srgbClr val="000000"/>
                </a:solidFill>
                <a:latin typeface="Times New Roman" panose="02020603050405020304" pitchFamily="18" charset="0"/>
                <a:cs typeface="Times New Roman" panose="02020603050405020304" pitchFamily="18" charset="0"/>
              </a:rPr>
              <a:t>2</a:t>
            </a:r>
            <a:r>
              <a:rPr lang="zh-CN" altLang="en-US" sz="2700" b="1">
                <a:solidFill>
                  <a:srgbClr val="000000"/>
                </a:solidFill>
                <a:latin typeface="Times New Roman" panose="02020603050405020304" pitchFamily="18" charset="0"/>
              </a:rPr>
              <a:t>）专家合作</a:t>
            </a:r>
            <a:r>
              <a:rPr lang="zh-CN" altLang="en-US" sz="2700" b="1">
                <a:latin typeface="Times New Roman" panose="02020603050405020304" pitchFamily="18" charset="0"/>
              </a:rPr>
              <a:t> </a:t>
            </a:r>
          </a:p>
          <a:p>
            <a:pPr eaLnBrk="1" hangingPunct="1">
              <a:buFont typeface="Wingdings" pitchFamily="2" charset="2"/>
              <a:buNone/>
            </a:pPr>
            <a:r>
              <a:rPr lang="zh-CN" altLang="en-US" sz="2700" b="1">
                <a:solidFill>
                  <a:srgbClr val="000000"/>
                </a:solidFill>
                <a:latin typeface="Times New Roman" panose="02020603050405020304" pitchFamily="18" charset="0"/>
              </a:rPr>
              <a:t>（</a:t>
            </a:r>
            <a:r>
              <a:rPr lang="en-US" altLang="zh-CN" sz="2700" b="1">
                <a:solidFill>
                  <a:srgbClr val="000000"/>
                </a:solidFill>
                <a:latin typeface="Times New Roman" panose="02020603050405020304" pitchFamily="18" charset="0"/>
                <a:cs typeface="Times New Roman" panose="02020603050405020304" pitchFamily="18" charset="0"/>
              </a:rPr>
              <a:t>3</a:t>
            </a:r>
            <a:r>
              <a:rPr lang="zh-CN" altLang="en-US" sz="2700" b="1">
                <a:solidFill>
                  <a:srgbClr val="000000"/>
                </a:solidFill>
                <a:latin typeface="Times New Roman" panose="02020603050405020304" pitchFamily="18" charset="0"/>
              </a:rPr>
              <a:t>）原型设计</a:t>
            </a:r>
            <a:r>
              <a:rPr lang="zh-CN" altLang="en-US" sz="2700" b="1">
                <a:latin typeface="Times New Roman" panose="02020603050405020304" pitchFamily="18" charset="0"/>
              </a:rPr>
              <a:t> </a:t>
            </a:r>
          </a:p>
          <a:p>
            <a:pPr eaLnBrk="1" hangingPunct="1">
              <a:buFont typeface="Wingdings" pitchFamily="2" charset="2"/>
              <a:buNone/>
            </a:pPr>
            <a:r>
              <a:rPr lang="zh-CN" altLang="en-US" sz="2700" b="1">
                <a:solidFill>
                  <a:srgbClr val="000000"/>
                </a:solidFill>
                <a:latin typeface="Times New Roman" panose="02020603050405020304" pitchFamily="18" charset="0"/>
              </a:rPr>
              <a:t>（</a:t>
            </a:r>
            <a:r>
              <a:rPr lang="en-US" altLang="zh-CN" sz="2700" b="1">
                <a:solidFill>
                  <a:srgbClr val="000000"/>
                </a:solidFill>
                <a:latin typeface="Times New Roman" panose="02020603050405020304" pitchFamily="18" charset="0"/>
                <a:cs typeface="Times New Roman" panose="02020603050405020304" pitchFamily="18" charset="0"/>
              </a:rPr>
              <a:t>4</a:t>
            </a:r>
            <a:r>
              <a:rPr lang="zh-CN" altLang="en-US" sz="2700" b="1">
                <a:solidFill>
                  <a:srgbClr val="000000"/>
                </a:solidFill>
                <a:latin typeface="Times New Roman" panose="02020603050405020304" pitchFamily="18" charset="0"/>
              </a:rPr>
              <a:t>）用户参与</a:t>
            </a:r>
            <a:r>
              <a:rPr lang="zh-CN" altLang="en-US" sz="2700" b="1">
                <a:latin typeface="Times New Roman" panose="02020603050405020304" pitchFamily="18" charset="0"/>
              </a:rPr>
              <a:t> </a:t>
            </a:r>
          </a:p>
          <a:p>
            <a:pPr eaLnBrk="1" hangingPunct="1">
              <a:buFont typeface="Wingdings" pitchFamily="2" charset="2"/>
              <a:buNone/>
            </a:pPr>
            <a:r>
              <a:rPr lang="zh-CN" altLang="en-US" sz="2700" b="1">
                <a:solidFill>
                  <a:srgbClr val="000000"/>
                </a:solidFill>
                <a:latin typeface="Times New Roman" panose="02020603050405020304" pitchFamily="18" charset="0"/>
              </a:rPr>
              <a:t>（</a:t>
            </a:r>
            <a:r>
              <a:rPr lang="en-US" altLang="zh-CN" sz="2700" b="1">
                <a:solidFill>
                  <a:srgbClr val="000000"/>
                </a:solidFill>
                <a:latin typeface="Times New Roman" panose="02020603050405020304" pitchFamily="18" charset="0"/>
                <a:cs typeface="Times New Roman" panose="02020603050405020304" pitchFamily="18" charset="0"/>
              </a:rPr>
              <a:t>5</a:t>
            </a:r>
            <a:r>
              <a:rPr lang="zh-CN" altLang="en-US" sz="2700" b="1">
                <a:solidFill>
                  <a:srgbClr val="000000"/>
                </a:solidFill>
                <a:latin typeface="Times New Roman" panose="02020603050405020304" pitchFamily="18" charset="0"/>
              </a:rPr>
              <a:t>）辅助工具</a:t>
            </a:r>
            <a:r>
              <a:rPr lang="zh-CN" altLang="en-US" sz="2700" b="1">
                <a:latin typeface="Times New Roman" panose="02020603050405020304" pitchFamily="18" charset="0"/>
              </a:rPr>
              <a:t> </a:t>
            </a:r>
          </a:p>
          <a:p>
            <a:pPr eaLnBrk="1" hangingPunct="1">
              <a:buFont typeface="Wingdings" pitchFamily="2" charset="2"/>
              <a:buNone/>
            </a:pPr>
            <a:r>
              <a:rPr lang="zh-CN" altLang="en-US" sz="2700" b="1">
                <a:solidFill>
                  <a:srgbClr val="000000"/>
                </a:solidFill>
                <a:latin typeface="Times New Roman" panose="02020603050405020304" pitchFamily="18" charset="0"/>
              </a:rPr>
              <a:t>（</a:t>
            </a:r>
            <a:r>
              <a:rPr lang="en-US" altLang="zh-CN" sz="2700" b="1">
                <a:solidFill>
                  <a:srgbClr val="000000"/>
                </a:solidFill>
                <a:latin typeface="Times New Roman" panose="02020603050405020304" pitchFamily="18" charset="0"/>
                <a:cs typeface="Times New Roman" panose="02020603050405020304" pitchFamily="18" charset="0"/>
              </a:rPr>
              <a:t>6</a:t>
            </a:r>
            <a:r>
              <a:rPr lang="zh-CN" altLang="en-US" sz="2700" b="1">
                <a:solidFill>
                  <a:srgbClr val="000000"/>
                </a:solidFill>
                <a:latin typeface="Times New Roman" panose="02020603050405020304" pitchFamily="18" charset="0"/>
              </a:rPr>
              <a:t>）知识库与推理机分离</a:t>
            </a:r>
            <a:r>
              <a:rPr lang="zh-CN" altLang="en-US">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2">
                                            <p:txEl>
                                              <p:pRg st="0" end="0"/>
                                            </p:txEl>
                                          </p:spTgt>
                                        </p:tgtEl>
                                        <p:attrNameLst>
                                          <p:attrName>style.visibility</p:attrName>
                                        </p:attrNameLst>
                                      </p:cBhvr>
                                      <p:to>
                                        <p:strVal val="visible"/>
                                      </p:to>
                                    </p:set>
                                    <p:anim calcmode="lin" valueType="num">
                                      <p:cBhvr additive="base">
                                        <p:cTn id="7" dur="500" fill="hold"/>
                                        <p:tgtEl>
                                          <p:spTgt spid="1034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2">
                                            <p:txEl>
                                              <p:pRg st="1" end="1"/>
                                            </p:txEl>
                                          </p:spTgt>
                                        </p:tgtEl>
                                        <p:attrNameLst>
                                          <p:attrName>style.visibility</p:attrName>
                                        </p:attrNameLst>
                                      </p:cBhvr>
                                      <p:to>
                                        <p:strVal val="visible"/>
                                      </p:to>
                                    </p:set>
                                    <p:anim calcmode="lin" valueType="num">
                                      <p:cBhvr additive="base">
                                        <p:cTn id="13" dur="500" fill="hold"/>
                                        <p:tgtEl>
                                          <p:spTgt spid="1034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32">
                                            <p:txEl>
                                              <p:pRg st="2" end="2"/>
                                            </p:txEl>
                                          </p:spTgt>
                                        </p:tgtEl>
                                        <p:attrNameLst>
                                          <p:attrName>style.visibility</p:attrName>
                                        </p:attrNameLst>
                                      </p:cBhvr>
                                      <p:to>
                                        <p:strVal val="visible"/>
                                      </p:to>
                                    </p:set>
                                    <p:anim calcmode="lin" valueType="num">
                                      <p:cBhvr additive="base">
                                        <p:cTn id="19" dur="500" fill="hold"/>
                                        <p:tgtEl>
                                          <p:spTgt spid="10343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32">
                                            <p:txEl>
                                              <p:pRg st="3" end="3"/>
                                            </p:txEl>
                                          </p:spTgt>
                                        </p:tgtEl>
                                        <p:attrNameLst>
                                          <p:attrName>style.visibility</p:attrName>
                                        </p:attrNameLst>
                                      </p:cBhvr>
                                      <p:to>
                                        <p:strVal val="visible"/>
                                      </p:to>
                                    </p:set>
                                    <p:anim calcmode="lin" valueType="num">
                                      <p:cBhvr additive="base">
                                        <p:cTn id="25" dur="500" fill="hold"/>
                                        <p:tgtEl>
                                          <p:spTgt spid="1034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34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3432">
                                            <p:txEl>
                                              <p:pRg st="4" end="4"/>
                                            </p:txEl>
                                          </p:spTgt>
                                        </p:tgtEl>
                                        <p:attrNameLst>
                                          <p:attrName>style.visibility</p:attrName>
                                        </p:attrNameLst>
                                      </p:cBhvr>
                                      <p:to>
                                        <p:strVal val="visible"/>
                                      </p:to>
                                    </p:set>
                                    <p:anim calcmode="lin" valueType="num">
                                      <p:cBhvr additive="base">
                                        <p:cTn id="31" dur="500" fill="hold"/>
                                        <p:tgtEl>
                                          <p:spTgt spid="10343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34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432">
                                            <p:txEl>
                                              <p:pRg st="5" end="5"/>
                                            </p:txEl>
                                          </p:spTgt>
                                        </p:tgtEl>
                                        <p:attrNameLst>
                                          <p:attrName>style.visibility</p:attrName>
                                        </p:attrNameLst>
                                      </p:cBhvr>
                                      <p:to>
                                        <p:strVal val="visible"/>
                                      </p:to>
                                    </p:set>
                                    <p:anim calcmode="lin" valueType="num">
                                      <p:cBhvr additive="base">
                                        <p:cTn id="37" dur="500" fill="hold"/>
                                        <p:tgtEl>
                                          <p:spTgt spid="10343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343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2"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9134B3E9-EB31-7640-8597-79FB49A536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4ACEB2E-B197-1949-AE3F-28E08EE3684D}" type="slidenum">
              <a:rPr lang="ja-JP" altLang="en-US" sz="1800">
                <a:solidFill>
                  <a:srgbClr val="A50021"/>
                </a:solidFill>
                <a:ea typeface="MS PGothic" panose="020B0600070205080204" pitchFamily="34" charset="-128"/>
              </a:rPr>
              <a:pPr>
                <a:lnSpc>
                  <a:spcPct val="100000"/>
                </a:lnSpc>
                <a:spcBef>
                  <a:spcPct val="0"/>
                </a:spcBef>
                <a:buClrTx/>
                <a:buFontTx/>
                <a:buNone/>
              </a:pPr>
              <a:t>63</a:t>
            </a:fld>
            <a:endParaRPr lang="en-US" altLang="ja-JP" sz="1800">
              <a:solidFill>
                <a:srgbClr val="A50021"/>
              </a:solidFill>
              <a:ea typeface="MS PGothic" panose="020B0600070205080204" pitchFamily="34" charset="-128"/>
            </a:endParaRPr>
          </a:p>
        </p:txBody>
      </p:sp>
      <p:sp>
        <p:nvSpPr>
          <p:cNvPr id="86019" name="Rectangle 10">
            <a:extLst>
              <a:ext uri="{FF2B5EF4-FFF2-40B4-BE49-F238E27FC236}">
                <a16:creationId xmlns:a16="http://schemas.microsoft.com/office/drawing/2014/main" id="{7D262833-17D6-1445-B9C0-9B265AB3F4ED}"/>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7.7.2  </a:t>
            </a:r>
            <a:r>
              <a:rPr lang="zh-CN" altLang="en-US" sz="3600" b="0">
                <a:latin typeface="Times New Roman" panose="02020603050405020304" pitchFamily="18" charset="0"/>
                <a:ea typeface="黑体" panose="02010609060101010101" pitchFamily="49" charset="-122"/>
              </a:rPr>
              <a:t>专家系统的设计原则与开发步骤</a:t>
            </a:r>
          </a:p>
        </p:txBody>
      </p:sp>
      <p:sp>
        <p:nvSpPr>
          <p:cNvPr id="86020" name="Rectangle 11">
            <a:extLst>
              <a:ext uri="{FF2B5EF4-FFF2-40B4-BE49-F238E27FC236}">
                <a16:creationId xmlns:a16="http://schemas.microsoft.com/office/drawing/2014/main" id="{A8B5233E-C3AA-DA47-B32E-705B5772E809}"/>
              </a:ext>
            </a:extLst>
          </p:cNvPr>
          <p:cNvSpPr>
            <a:spLocks noGrp="1" noChangeArrowheads="1"/>
          </p:cNvSpPr>
          <p:nvPr>
            <p:ph type="body" idx="1"/>
          </p:nvPr>
        </p:nvSpPr>
        <p:spPr/>
        <p:txBody>
          <a:bodyPr/>
          <a:lstStyle/>
          <a:p>
            <a:pPr eaLnBrk="1" hangingPunct="1">
              <a:buFont typeface="Wingdings" pitchFamily="2" charset="2"/>
              <a:buNone/>
            </a:pPr>
            <a:r>
              <a:rPr lang="en-US" altLang="zh-CN" b="1">
                <a:latin typeface="Times New Roman" panose="02020603050405020304" pitchFamily="18" charset="0"/>
              </a:rPr>
              <a:t>2. </a:t>
            </a:r>
            <a:r>
              <a:rPr lang="zh-CN" altLang="en-US" b="1">
                <a:solidFill>
                  <a:srgbClr val="0000FF"/>
                </a:solidFill>
                <a:latin typeface="Times New Roman" panose="02020603050405020304" pitchFamily="18" charset="0"/>
              </a:rPr>
              <a:t>专家系统的开发步骤</a:t>
            </a:r>
          </a:p>
        </p:txBody>
      </p:sp>
      <p:pic>
        <p:nvPicPr>
          <p:cNvPr id="86021" name="Picture 13">
            <a:extLst>
              <a:ext uri="{FF2B5EF4-FFF2-40B4-BE49-F238E27FC236}">
                <a16:creationId xmlns:a16="http://schemas.microsoft.com/office/drawing/2014/main" id="{E9804B6E-28DB-D34C-8D48-5B9EE0C4D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743075"/>
            <a:ext cx="8875713"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灯片编号占位符 3">
            <a:extLst>
              <a:ext uri="{FF2B5EF4-FFF2-40B4-BE49-F238E27FC236}">
                <a16:creationId xmlns:a16="http://schemas.microsoft.com/office/drawing/2014/main" id="{8786394F-6421-1D48-81DA-B3A79E0E7F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AA279BF-4CC3-C049-864D-3DBF7A322D60}" type="slidenum">
              <a:rPr lang="ja-JP" altLang="en-US" sz="1800">
                <a:solidFill>
                  <a:srgbClr val="A50021"/>
                </a:solidFill>
                <a:ea typeface="MS PGothic" panose="020B0600070205080204" pitchFamily="34" charset="-128"/>
              </a:rPr>
              <a:pPr>
                <a:lnSpc>
                  <a:spcPct val="100000"/>
                </a:lnSpc>
                <a:spcBef>
                  <a:spcPct val="0"/>
                </a:spcBef>
                <a:buClrTx/>
                <a:buFontTx/>
                <a:buNone/>
              </a:pPr>
              <a:t>64</a:t>
            </a:fld>
            <a:endParaRPr lang="en-US" altLang="ja-JP" sz="1800">
              <a:solidFill>
                <a:srgbClr val="A50021"/>
              </a:solidFill>
              <a:ea typeface="MS PGothic" panose="020B0600070205080204" pitchFamily="34" charset="-128"/>
            </a:endParaRPr>
          </a:p>
        </p:txBody>
      </p:sp>
      <p:sp>
        <p:nvSpPr>
          <p:cNvPr id="87043" name="Rectangle 2">
            <a:extLst>
              <a:ext uri="{FF2B5EF4-FFF2-40B4-BE49-F238E27FC236}">
                <a16:creationId xmlns:a16="http://schemas.microsoft.com/office/drawing/2014/main" id="{E4E89130-A7B5-6147-B173-5649DDFD8725}"/>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87044" name="Rectangle 3">
            <a:extLst>
              <a:ext uri="{FF2B5EF4-FFF2-40B4-BE49-F238E27FC236}">
                <a16:creationId xmlns:a16="http://schemas.microsoft.com/office/drawing/2014/main" id="{ACEB083C-43C2-5B44-ABC0-09FEA6B7D0A5}"/>
              </a:ext>
            </a:extLst>
          </p:cNvPr>
          <p:cNvSpPr>
            <a:spLocks noGrp="1" noChangeArrowheads="1"/>
          </p:cNvSpPr>
          <p:nvPr>
            <p:ph type="body" idx="1"/>
          </p:nvPr>
        </p:nvSpPr>
        <p:spPr>
          <a:xfrm>
            <a:off x="501650" y="1143000"/>
            <a:ext cx="8642350" cy="5400675"/>
          </a:xfrm>
        </p:spPr>
        <p:txBody>
          <a:bodyPr/>
          <a:lstStyle/>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7.7.1 </a:t>
            </a:r>
            <a:r>
              <a:rPr lang="zh-CN" altLang="en-US" b="1">
                <a:latin typeface="Times New Roman" panose="02020603050405020304" pitchFamily="18" charset="0"/>
              </a:rPr>
              <a:t>适合于专家系统求解的问题</a:t>
            </a:r>
          </a:p>
          <a:p>
            <a:pPr eaLnBrk="1" hangingPunct="1">
              <a:spcBef>
                <a:spcPct val="30000"/>
              </a:spcBef>
              <a:buSzPct val="60000"/>
              <a:buFont typeface="Wingdings" pitchFamily="2" charset="2"/>
              <a:buBlip>
                <a:blip r:embed="rId2"/>
              </a:buBlip>
            </a:pPr>
            <a:r>
              <a:rPr lang="en-US" altLang="zh-CN" b="1">
                <a:latin typeface="Times New Roman" panose="02020603050405020304" pitchFamily="18" charset="0"/>
              </a:rPr>
              <a:t>7.7.2 </a:t>
            </a:r>
            <a:r>
              <a:rPr lang="zh-CN" altLang="en-US" b="1">
                <a:latin typeface="Times New Roman" panose="02020603050405020304" pitchFamily="18" charset="0"/>
              </a:rPr>
              <a:t>专家系统的设计原则与开发步骤</a:t>
            </a:r>
          </a:p>
          <a:p>
            <a:pPr eaLnBrk="1" hangingPunct="1">
              <a:spcBef>
                <a:spcPct val="30000"/>
              </a:spcBef>
              <a:buSzPct val="60000"/>
              <a:buFont typeface="Wingdings" pitchFamily="2" charset="2"/>
              <a:buBlip>
                <a:blip r:embed="rId2"/>
              </a:buBlip>
            </a:pPr>
            <a:r>
              <a:rPr lang="en-US" altLang="zh-CN" b="1">
                <a:solidFill>
                  <a:srgbClr val="0000FF"/>
                </a:solidFill>
                <a:latin typeface="Times New Roman" panose="02020603050405020304" pitchFamily="18" charset="0"/>
              </a:rPr>
              <a:t>7.7.3 </a:t>
            </a:r>
            <a:r>
              <a:rPr lang="zh-CN" altLang="en-US" b="1">
                <a:solidFill>
                  <a:srgbClr val="0000FF"/>
                </a:solidFill>
                <a:latin typeface="Times New Roman" panose="02020603050405020304" pitchFamily="18" charset="0"/>
              </a:rPr>
              <a:t>专家系统的评价</a:t>
            </a:r>
          </a:p>
        </p:txBody>
      </p:sp>
      <p:sp>
        <p:nvSpPr>
          <p:cNvPr id="87045" name="Rectangle 4">
            <a:extLst>
              <a:ext uri="{FF2B5EF4-FFF2-40B4-BE49-F238E27FC236}">
                <a16:creationId xmlns:a16="http://schemas.microsoft.com/office/drawing/2014/main" id="{6C728577-ED20-D04C-B171-C68DF3B0204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7.7  </a:t>
            </a:r>
            <a:r>
              <a:rPr lang="zh-CN" altLang="en-US" sz="3600">
                <a:solidFill>
                  <a:schemeClr val="bg1"/>
                </a:solidFill>
                <a:latin typeface="Times New Roman" panose="02020603050405020304" pitchFamily="18" charset="0"/>
                <a:ea typeface="黑体" panose="02010609060101010101" pitchFamily="49" charset="-122"/>
              </a:rPr>
              <a:t>专家系统的建立</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2C409E9F-AD25-744E-8249-1C384FE3BE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3FDF168-9007-CC41-8905-0BA8FAB4BC87}" type="slidenum">
              <a:rPr lang="ja-JP" altLang="en-US" sz="1800">
                <a:solidFill>
                  <a:srgbClr val="A50021"/>
                </a:solidFill>
                <a:ea typeface="MS PGothic" panose="020B0600070205080204" pitchFamily="34" charset="-128"/>
              </a:rPr>
              <a:pPr>
                <a:lnSpc>
                  <a:spcPct val="100000"/>
                </a:lnSpc>
                <a:spcBef>
                  <a:spcPct val="0"/>
                </a:spcBef>
                <a:buClrTx/>
                <a:buFontTx/>
                <a:buNone/>
              </a:pPr>
              <a:t>65</a:t>
            </a:fld>
            <a:endParaRPr lang="en-US" altLang="ja-JP" sz="1800">
              <a:solidFill>
                <a:srgbClr val="A50021"/>
              </a:solidFill>
              <a:ea typeface="MS PGothic" panose="020B0600070205080204" pitchFamily="34" charset="-128"/>
            </a:endParaRPr>
          </a:p>
        </p:txBody>
      </p:sp>
      <p:sp>
        <p:nvSpPr>
          <p:cNvPr id="88067" name="Rectangle 4">
            <a:extLst>
              <a:ext uri="{FF2B5EF4-FFF2-40B4-BE49-F238E27FC236}">
                <a16:creationId xmlns:a16="http://schemas.microsoft.com/office/drawing/2014/main" id="{393B7A91-2155-B041-8083-9E7D886A6A30}"/>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7.7.3  </a:t>
            </a:r>
            <a:r>
              <a:rPr lang="zh-CN" altLang="en-US" sz="3600" b="0">
                <a:latin typeface="Times New Roman" panose="02020603050405020304" pitchFamily="18" charset="0"/>
                <a:ea typeface="黑体" panose="02010609060101010101" pitchFamily="49" charset="-122"/>
              </a:rPr>
              <a:t>专家系统的评价</a:t>
            </a:r>
          </a:p>
        </p:txBody>
      </p:sp>
      <p:sp>
        <p:nvSpPr>
          <p:cNvPr id="88068" name="Rectangle 5">
            <a:extLst>
              <a:ext uri="{FF2B5EF4-FFF2-40B4-BE49-F238E27FC236}">
                <a16:creationId xmlns:a16="http://schemas.microsoft.com/office/drawing/2014/main" id="{2306B7B5-D8D3-CE44-926D-5DB60134FBEC}"/>
              </a:ext>
            </a:extLst>
          </p:cNvPr>
          <p:cNvSpPr>
            <a:spLocks noGrp="1" noChangeArrowheads="1"/>
          </p:cNvSpPr>
          <p:nvPr>
            <p:ph type="body" idx="1"/>
          </p:nvPr>
        </p:nvSpPr>
        <p:spPr>
          <a:xfrm>
            <a:off x="501650" y="914400"/>
            <a:ext cx="8642350" cy="5400675"/>
          </a:xfrm>
        </p:spPr>
        <p:txBody>
          <a:bodyPr/>
          <a:lstStyle/>
          <a:p>
            <a:pPr eaLnBrk="1" hangingPunct="1">
              <a:buFont typeface="Wingdings" pitchFamily="2" charset="2"/>
              <a:buNone/>
            </a:pPr>
            <a:r>
              <a:rPr lang="en-US" altLang="zh-CN" b="1">
                <a:solidFill>
                  <a:srgbClr val="000000"/>
                </a:solidFill>
                <a:latin typeface="Times New Roman" panose="02020603050405020304" pitchFamily="18" charset="0"/>
              </a:rPr>
              <a:t>1.  </a:t>
            </a:r>
            <a:r>
              <a:rPr lang="zh-CN" altLang="en-US" b="1">
                <a:solidFill>
                  <a:srgbClr val="0000FF"/>
                </a:solidFill>
                <a:latin typeface="Times New Roman" panose="02020603050405020304" pitchFamily="18" charset="0"/>
              </a:rPr>
              <a:t>正确性</a:t>
            </a:r>
            <a:r>
              <a:rPr lang="zh-CN" altLang="en-US">
                <a:latin typeface="Times New Roman" panose="02020603050405020304" pitchFamily="18" charset="0"/>
              </a:rPr>
              <a:t> </a:t>
            </a:r>
          </a:p>
        </p:txBody>
      </p:sp>
      <p:sp>
        <p:nvSpPr>
          <p:cNvPr id="49158" name="Text Box 6">
            <a:extLst>
              <a:ext uri="{FF2B5EF4-FFF2-40B4-BE49-F238E27FC236}">
                <a16:creationId xmlns:a16="http://schemas.microsoft.com/office/drawing/2014/main" id="{2E7F1214-B9ED-5547-928B-AC400111B9A7}"/>
              </a:ext>
            </a:extLst>
          </p:cNvPr>
          <p:cNvSpPr txBox="1">
            <a:spLocks noChangeArrowheads="1"/>
          </p:cNvSpPr>
          <p:nvPr/>
        </p:nvSpPr>
        <p:spPr bwMode="auto">
          <a:xfrm>
            <a:off x="609600" y="1627188"/>
            <a:ext cx="7772400" cy="2182812"/>
          </a:xfrm>
          <a:prstGeom prst="rect">
            <a:avLst/>
          </a:prstGeom>
          <a:gradFill rotWithShape="0">
            <a:gsLst>
              <a:gs pos="0">
                <a:srgbClr val="99CCFF"/>
              </a:gs>
              <a:gs pos="100000">
                <a:schemeClr val="bg1"/>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Tx/>
              <a:buNone/>
            </a:pPr>
            <a:r>
              <a:rPr lang="zh-CN" altLang="en-US" sz="2400" b="1">
                <a:solidFill>
                  <a:srgbClr val="000000"/>
                </a:solidFill>
                <a:latin typeface="Times New Roman" panose="02020603050405020304" pitchFamily="18" charset="0"/>
                <a:cs typeface="Times New Roman" panose="02020603050405020304" pitchFamily="18" charset="0"/>
              </a:rPr>
              <a:t>（</a:t>
            </a:r>
            <a:r>
              <a:rPr lang="en-US" altLang="zh-CN" sz="2400" b="1">
                <a:solidFill>
                  <a:srgbClr val="000000"/>
                </a:solidFill>
                <a:latin typeface="Times New Roman" panose="02020603050405020304" pitchFamily="18" charset="0"/>
                <a:cs typeface="Times New Roman" panose="02020603050405020304" pitchFamily="18" charset="0"/>
              </a:rPr>
              <a:t>1</a:t>
            </a:r>
            <a:r>
              <a:rPr lang="zh-CN" altLang="en-US" sz="2400" b="1">
                <a:solidFill>
                  <a:srgbClr val="000000"/>
                </a:solidFill>
                <a:latin typeface="Times New Roman" panose="02020603050405020304" pitchFamily="18" charset="0"/>
                <a:cs typeface="Times New Roman" panose="02020603050405020304" pitchFamily="18" charset="0"/>
              </a:rPr>
              <a:t>）</a:t>
            </a:r>
            <a:r>
              <a:rPr lang="zh-CN" altLang="en-US" sz="2400" b="1">
                <a:solidFill>
                  <a:srgbClr val="000000"/>
                </a:solidFill>
                <a:latin typeface="宋体" panose="02010600030101010101" pitchFamily="2" charset="-122"/>
              </a:rPr>
              <a:t>系统设计的正确性</a:t>
            </a:r>
            <a:r>
              <a:rPr lang="en-US" altLang="zh-CN" sz="2400" b="1">
                <a:solidFill>
                  <a:srgbClr val="000000"/>
                </a:solidFill>
                <a:latin typeface="宋体" panose="02010600030101010101" pitchFamily="2" charset="-122"/>
              </a:rPr>
              <a:t>:</a:t>
            </a:r>
            <a:r>
              <a:rPr lang="en-US" altLang="zh-CN" sz="2400" b="1">
                <a:latin typeface="Verdana" panose="020B0604030504040204" pitchFamily="34" charset="0"/>
              </a:rPr>
              <a:t> </a:t>
            </a:r>
          </a:p>
          <a:p>
            <a:pPr eaLnBrk="1" hangingPunct="1">
              <a:spcBef>
                <a:spcPct val="30000"/>
              </a:spcBef>
              <a:buClr>
                <a:srgbClr val="0000FF"/>
              </a:buClr>
              <a:buSzPct val="50000"/>
              <a:buFont typeface="Wingdings" pitchFamily="2" charset="2"/>
              <a:buChar char="l"/>
            </a:pPr>
            <a:r>
              <a:rPr lang="en-US" altLang="zh-CN" sz="2400" b="1">
                <a:latin typeface="Verdana" panose="020B0604030504040204" pitchFamily="34" charset="0"/>
              </a:rPr>
              <a:t>  </a:t>
            </a:r>
            <a:r>
              <a:rPr lang="zh-CN" altLang="en-US" sz="2400" b="1">
                <a:solidFill>
                  <a:srgbClr val="000000"/>
                </a:solidFill>
                <a:latin typeface="宋体" panose="02010600030101010101" pitchFamily="2" charset="-122"/>
              </a:rPr>
              <a:t>系统设计思想的正确性。</a:t>
            </a:r>
            <a:endParaRPr lang="zh-CN" altLang="en-US" sz="2400" b="1">
              <a:solidFill>
                <a:srgbClr val="000000"/>
              </a:solidFill>
              <a:latin typeface="Times New Roman" panose="02020603050405020304" pitchFamily="18" charset="0"/>
              <a:cs typeface="Times New Roman" panose="02020603050405020304" pitchFamily="18" charset="0"/>
            </a:endParaRPr>
          </a:p>
          <a:p>
            <a:pPr algn="just" eaLnBrk="1" hangingPunct="1">
              <a:spcBef>
                <a:spcPct val="3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cs typeface="Times New Roman" panose="02020603050405020304" pitchFamily="18" charset="0"/>
              </a:rPr>
              <a:t>   </a:t>
            </a:r>
            <a:r>
              <a:rPr lang="zh-CN" altLang="en-US" sz="2400" b="1">
                <a:solidFill>
                  <a:srgbClr val="000000"/>
                </a:solidFill>
                <a:latin typeface="宋体" panose="02010600030101010101" pitchFamily="2" charset="-122"/>
              </a:rPr>
              <a:t>系统设计方法的正确性。</a:t>
            </a:r>
            <a:endParaRPr lang="zh-CN" altLang="en-US" sz="2400" b="1">
              <a:solidFill>
                <a:srgbClr val="000000"/>
              </a:solidFill>
              <a:latin typeface="Times New Roman" panose="02020603050405020304" pitchFamily="18" charset="0"/>
              <a:cs typeface="Times New Roman" panose="02020603050405020304" pitchFamily="18" charset="0"/>
            </a:endParaRPr>
          </a:p>
          <a:p>
            <a:pPr eaLnBrk="1" hangingPunct="1">
              <a:spcBef>
                <a:spcPct val="3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cs typeface="Times New Roman" panose="02020603050405020304" pitchFamily="18" charset="0"/>
              </a:rPr>
              <a:t>   </a:t>
            </a:r>
            <a:r>
              <a:rPr lang="zh-CN" altLang="en-US" sz="2400" b="1">
                <a:solidFill>
                  <a:srgbClr val="000000"/>
                </a:solidFill>
                <a:latin typeface="宋体" panose="02010600030101010101" pitchFamily="2" charset="-122"/>
              </a:rPr>
              <a:t>设计开发工具的正确性。</a:t>
            </a:r>
            <a:r>
              <a:rPr lang="zh-CN" altLang="en-US" sz="1800">
                <a:latin typeface="Verdana" panose="020B0604030504040204" pitchFamily="34" charset="0"/>
              </a:rPr>
              <a:t> </a:t>
            </a:r>
          </a:p>
        </p:txBody>
      </p:sp>
      <p:sp>
        <p:nvSpPr>
          <p:cNvPr id="49159" name="Text Box 7">
            <a:extLst>
              <a:ext uri="{FF2B5EF4-FFF2-40B4-BE49-F238E27FC236}">
                <a16:creationId xmlns:a16="http://schemas.microsoft.com/office/drawing/2014/main" id="{9E122A8F-8B46-6546-8E97-27E8BC24B55F}"/>
              </a:ext>
            </a:extLst>
          </p:cNvPr>
          <p:cNvSpPr txBox="1">
            <a:spLocks noChangeArrowheads="1"/>
          </p:cNvSpPr>
          <p:nvPr/>
        </p:nvSpPr>
        <p:spPr bwMode="auto">
          <a:xfrm>
            <a:off x="609600" y="4232275"/>
            <a:ext cx="7772400" cy="1635125"/>
          </a:xfrm>
          <a:prstGeom prst="rect">
            <a:avLst/>
          </a:prstGeom>
          <a:gradFill rotWithShape="0">
            <a:gsLst>
              <a:gs pos="0">
                <a:srgbClr val="99CCFF"/>
              </a:gs>
              <a:gs pos="100000">
                <a:schemeClr val="bg1"/>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Tx/>
              <a:buNone/>
            </a:pPr>
            <a:r>
              <a:rPr lang="zh-CN" altLang="en-US" sz="2400" b="1">
                <a:solidFill>
                  <a:srgbClr val="000000"/>
                </a:solidFill>
                <a:latin typeface="Times New Roman" panose="02020603050405020304" pitchFamily="18" charset="0"/>
                <a:cs typeface="Times New Roman" panose="02020603050405020304" pitchFamily="18" charset="0"/>
              </a:rPr>
              <a:t>（</a:t>
            </a:r>
            <a:r>
              <a:rPr lang="en-US" altLang="zh-CN" sz="2400" b="1">
                <a:solidFill>
                  <a:srgbClr val="000000"/>
                </a:solidFill>
                <a:latin typeface="Times New Roman" panose="02020603050405020304" pitchFamily="18" charset="0"/>
                <a:cs typeface="Times New Roman" panose="02020603050405020304" pitchFamily="18" charset="0"/>
              </a:rPr>
              <a:t>2</a:t>
            </a:r>
            <a:r>
              <a:rPr lang="zh-CN" altLang="en-US" sz="2400" b="1">
                <a:solidFill>
                  <a:srgbClr val="000000"/>
                </a:solidFill>
                <a:latin typeface="Times New Roman" panose="02020603050405020304" pitchFamily="18" charset="0"/>
                <a:cs typeface="Times New Roman" panose="02020603050405020304" pitchFamily="18" charset="0"/>
              </a:rPr>
              <a:t>）</a:t>
            </a:r>
            <a:r>
              <a:rPr lang="zh-CN" altLang="en-US" sz="2400" b="1">
                <a:solidFill>
                  <a:srgbClr val="000000"/>
                </a:solidFill>
                <a:latin typeface="宋体" panose="02010600030101010101" pitchFamily="2" charset="-122"/>
              </a:rPr>
              <a:t>系统测试的正确性</a:t>
            </a:r>
            <a:r>
              <a:rPr lang="en-US" altLang="zh-CN" sz="2400" b="1">
                <a:solidFill>
                  <a:srgbClr val="000000"/>
                </a:solidFill>
                <a:latin typeface="宋体" panose="02010600030101010101" pitchFamily="2" charset="-122"/>
              </a:rPr>
              <a:t>:</a:t>
            </a:r>
            <a:endParaRPr lang="en-US" altLang="zh-CN" sz="2400" b="1">
              <a:solidFill>
                <a:srgbClr val="000000"/>
              </a:solidFill>
              <a:latin typeface="Times New Roman" panose="02020603050405020304" pitchFamily="18" charset="0"/>
              <a:cs typeface="Times New Roman" panose="02020603050405020304" pitchFamily="18" charset="0"/>
            </a:endParaRPr>
          </a:p>
          <a:p>
            <a:pPr algn="just" eaLnBrk="1" hangingPunct="1">
              <a:spcBef>
                <a:spcPct val="30000"/>
              </a:spcBef>
              <a:buClr>
                <a:srgbClr val="0000FF"/>
              </a:buClr>
              <a:buSzPct val="50000"/>
              <a:buFont typeface="Wingdings" pitchFamily="2" charset="2"/>
              <a:buChar char="l"/>
            </a:pPr>
            <a:r>
              <a:rPr lang="en-US" altLang="zh-CN" sz="2400" b="1">
                <a:solidFill>
                  <a:srgbClr val="000000"/>
                </a:solidFill>
                <a:latin typeface="Times New Roman" panose="02020603050405020304" pitchFamily="18" charset="0"/>
                <a:cs typeface="Times New Roman" panose="02020603050405020304" pitchFamily="18" charset="0"/>
              </a:rPr>
              <a:t>   </a:t>
            </a:r>
            <a:r>
              <a:rPr lang="zh-CN" altLang="en-US" sz="2400" b="1">
                <a:solidFill>
                  <a:srgbClr val="000000"/>
                </a:solidFill>
                <a:latin typeface="宋体" panose="02010600030101010101" pitchFamily="2" charset="-122"/>
              </a:rPr>
              <a:t>测试目的、方法、条件的正确性。</a:t>
            </a:r>
            <a:endParaRPr lang="zh-CN" altLang="en-US" sz="2400" b="1">
              <a:solidFill>
                <a:srgbClr val="000000"/>
              </a:solidFill>
              <a:latin typeface="Times New Roman" panose="02020603050405020304" pitchFamily="18" charset="0"/>
              <a:cs typeface="Times New Roman" panose="02020603050405020304" pitchFamily="18" charset="0"/>
            </a:endParaRPr>
          </a:p>
          <a:p>
            <a:pPr eaLnBrk="1" hangingPunct="1">
              <a:spcBef>
                <a:spcPct val="3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cs typeface="Times New Roman" panose="02020603050405020304" pitchFamily="18" charset="0"/>
              </a:rPr>
              <a:t>   </a:t>
            </a:r>
            <a:r>
              <a:rPr lang="zh-CN" altLang="en-US" sz="2400" b="1">
                <a:solidFill>
                  <a:srgbClr val="000000"/>
                </a:solidFill>
                <a:latin typeface="宋体" panose="02010600030101010101" pitchFamily="2" charset="-122"/>
              </a:rPr>
              <a:t>测试结果、数据、记录的正确性。</a:t>
            </a:r>
            <a:r>
              <a:rPr lang="zh-CN" altLang="en-US" sz="2400">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box(in)">
                                      <p:cBhvr>
                                        <p:cTn id="7" dur="500"/>
                                        <p:tgtEl>
                                          <p:spTgt spid="49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9"/>
                                        </p:tgtEl>
                                        <p:attrNameLst>
                                          <p:attrName>style.visibility</p:attrName>
                                        </p:attrNameLst>
                                      </p:cBhvr>
                                      <p:to>
                                        <p:strVal val="visible"/>
                                      </p:to>
                                    </p:set>
                                    <p:animEffect transition="in" filter="box(in)">
                                      <p:cBhvr>
                                        <p:cTn id="12"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autoUpdateAnimBg="0"/>
      <p:bldP spid="49159"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a:extLst>
              <a:ext uri="{FF2B5EF4-FFF2-40B4-BE49-F238E27FC236}">
                <a16:creationId xmlns:a16="http://schemas.microsoft.com/office/drawing/2014/main" id="{257CDBAB-06EF-B140-AD12-437A576B34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2F8D54D-8A61-BA4F-95EA-4E5708BF71C1}" type="slidenum">
              <a:rPr lang="ja-JP" altLang="en-US" sz="1800">
                <a:solidFill>
                  <a:srgbClr val="A50021"/>
                </a:solidFill>
                <a:ea typeface="MS PGothic" panose="020B0600070205080204" pitchFamily="34" charset="-128"/>
              </a:rPr>
              <a:pPr>
                <a:lnSpc>
                  <a:spcPct val="100000"/>
                </a:lnSpc>
                <a:spcBef>
                  <a:spcPct val="0"/>
                </a:spcBef>
                <a:buClrTx/>
                <a:buFontTx/>
                <a:buNone/>
              </a:pPr>
              <a:t>66</a:t>
            </a:fld>
            <a:endParaRPr lang="en-US" altLang="ja-JP" sz="1800">
              <a:solidFill>
                <a:srgbClr val="A50021"/>
              </a:solidFill>
              <a:ea typeface="MS PGothic" panose="020B0600070205080204" pitchFamily="34" charset="-128"/>
            </a:endParaRPr>
          </a:p>
        </p:txBody>
      </p:sp>
      <p:sp>
        <p:nvSpPr>
          <p:cNvPr id="89091" name="Rectangle 2">
            <a:extLst>
              <a:ext uri="{FF2B5EF4-FFF2-40B4-BE49-F238E27FC236}">
                <a16:creationId xmlns:a16="http://schemas.microsoft.com/office/drawing/2014/main" id="{F89072DE-252E-3645-81B7-A60336569896}"/>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7.7.3  </a:t>
            </a:r>
            <a:r>
              <a:rPr lang="zh-CN" altLang="en-US" sz="3600" b="0">
                <a:latin typeface="Times New Roman" panose="02020603050405020304" pitchFamily="18" charset="0"/>
                <a:ea typeface="黑体" panose="02010609060101010101" pitchFamily="49" charset="-122"/>
              </a:rPr>
              <a:t>专家系统的评价</a:t>
            </a:r>
          </a:p>
        </p:txBody>
      </p:sp>
      <p:sp>
        <p:nvSpPr>
          <p:cNvPr id="89092" name="Rectangle 3">
            <a:extLst>
              <a:ext uri="{FF2B5EF4-FFF2-40B4-BE49-F238E27FC236}">
                <a16:creationId xmlns:a16="http://schemas.microsoft.com/office/drawing/2014/main" id="{5E26EF30-C55A-C041-A180-15C9756AC181}"/>
              </a:ext>
            </a:extLst>
          </p:cNvPr>
          <p:cNvSpPr>
            <a:spLocks noGrp="1" noChangeArrowheads="1"/>
          </p:cNvSpPr>
          <p:nvPr>
            <p:ph type="body" idx="1"/>
          </p:nvPr>
        </p:nvSpPr>
        <p:spPr>
          <a:xfrm>
            <a:off x="654050" y="1066800"/>
            <a:ext cx="8108950" cy="5400675"/>
          </a:xfrm>
        </p:spPr>
        <p:txBody>
          <a:bodyPr/>
          <a:lstStyle/>
          <a:p>
            <a:pPr eaLnBrk="1" hangingPunct="1">
              <a:buFont typeface="Wingdings" pitchFamily="2" charset="2"/>
              <a:buNone/>
            </a:pPr>
            <a:r>
              <a:rPr lang="en-US" altLang="zh-CN" b="1">
                <a:solidFill>
                  <a:srgbClr val="000000"/>
                </a:solidFill>
                <a:latin typeface="Times New Roman" panose="02020603050405020304" pitchFamily="18" charset="0"/>
              </a:rPr>
              <a:t>1.  </a:t>
            </a:r>
            <a:r>
              <a:rPr lang="zh-CN" altLang="en-US" b="1">
                <a:solidFill>
                  <a:srgbClr val="000000"/>
                </a:solidFill>
                <a:latin typeface="Times New Roman" panose="02020603050405020304" pitchFamily="18" charset="0"/>
              </a:rPr>
              <a:t>正确性</a:t>
            </a:r>
            <a:r>
              <a:rPr lang="zh-CN" altLang="en-US">
                <a:latin typeface="Times New Roman" panose="02020603050405020304" pitchFamily="18" charset="0"/>
              </a:rPr>
              <a:t> </a:t>
            </a:r>
          </a:p>
        </p:txBody>
      </p:sp>
      <p:sp>
        <p:nvSpPr>
          <p:cNvPr id="225286" name="Text Box 6">
            <a:extLst>
              <a:ext uri="{FF2B5EF4-FFF2-40B4-BE49-F238E27FC236}">
                <a16:creationId xmlns:a16="http://schemas.microsoft.com/office/drawing/2014/main" id="{948FB15E-AB9C-A84B-A3ED-FB448C910C44}"/>
              </a:ext>
            </a:extLst>
          </p:cNvPr>
          <p:cNvSpPr txBox="1">
            <a:spLocks noChangeArrowheads="1"/>
          </p:cNvSpPr>
          <p:nvPr/>
        </p:nvSpPr>
        <p:spPr bwMode="auto">
          <a:xfrm>
            <a:off x="762000" y="1855788"/>
            <a:ext cx="7429500" cy="2182812"/>
          </a:xfrm>
          <a:prstGeom prst="rect">
            <a:avLst/>
          </a:prstGeom>
          <a:gradFill rotWithShape="0">
            <a:gsLst>
              <a:gs pos="0">
                <a:srgbClr val="99CCFF"/>
              </a:gs>
              <a:gs pos="100000">
                <a:schemeClr val="bg1"/>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Tx/>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3</a:t>
            </a:r>
            <a:r>
              <a:rPr lang="zh-CN" altLang="en-US" sz="2400" b="1">
                <a:solidFill>
                  <a:srgbClr val="000000"/>
                </a:solidFill>
                <a:latin typeface="Times New Roman" panose="02020603050405020304" pitchFamily="18" charset="0"/>
              </a:rPr>
              <a:t>）系统运行的正确性：</a:t>
            </a:r>
          </a:p>
          <a:p>
            <a:pPr algn="just" eaLnBrk="1" hangingPunct="1">
              <a:spcBef>
                <a:spcPct val="3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rPr>
              <a:t>  推理结论、求解结果、咨询建议的正确性。</a:t>
            </a:r>
          </a:p>
          <a:p>
            <a:pPr algn="just" eaLnBrk="1" hangingPunct="1">
              <a:spcBef>
                <a:spcPct val="3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rPr>
              <a:t>  推理解释及可信度估算的正确性。</a:t>
            </a:r>
          </a:p>
          <a:p>
            <a:pPr algn="just" eaLnBrk="1" hangingPunct="1">
              <a:spcBef>
                <a:spcPct val="3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rPr>
              <a:t>   知识库知识的正确性。</a:t>
            </a:r>
            <a:endParaRPr lang="zh-CN" altLang="en-US" sz="2400" b="1">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286"/>
                                        </p:tgtEl>
                                        <p:attrNameLst>
                                          <p:attrName>style.visibility</p:attrName>
                                        </p:attrNameLst>
                                      </p:cBhvr>
                                      <p:to>
                                        <p:strVal val="visible"/>
                                      </p:to>
                                    </p:set>
                                    <p:animEffect transition="in" filter="box(in)">
                                      <p:cBhvr>
                                        <p:cTn id="7"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6"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D6707765-A88C-E243-96E8-B4567A40AC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C7A255B-AD77-0A45-BDE3-F719D41A9DC1}" type="slidenum">
              <a:rPr lang="ja-JP" altLang="en-US" sz="1800">
                <a:solidFill>
                  <a:srgbClr val="A50021"/>
                </a:solidFill>
                <a:ea typeface="MS PGothic" panose="020B0600070205080204" pitchFamily="34" charset="-128"/>
              </a:rPr>
              <a:pPr>
                <a:lnSpc>
                  <a:spcPct val="100000"/>
                </a:lnSpc>
                <a:spcBef>
                  <a:spcPct val="0"/>
                </a:spcBef>
                <a:buClrTx/>
                <a:buFontTx/>
                <a:buNone/>
              </a:pPr>
              <a:t>67</a:t>
            </a:fld>
            <a:endParaRPr lang="en-US" altLang="ja-JP" sz="1800">
              <a:solidFill>
                <a:srgbClr val="A50021"/>
              </a:solidFill>
              <a:ea typeface="MS PGothic" panose="020B0600070205080204" pitchFamily="34" charset="-128"/>
            </a:endParaRPr>
          </a:p>
        </p:txBody>
      </p:sp>
      <p:sp>
        <p:nvSpPr>
          <p:cNvPr id="90115" name="Rectangle 2">
            <a:extLst>
              <a:ext uri="{FF2B5EF4-FFF2-40B4-BE49-F238E27FC236}">
                <a16:creationId xmlns:a16="http://schemas.microsoft.com/office/drawing/2014/main" id="{1CF863D9-3C16-CD4B-A819-DC7BDDA0784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7.7.3  </a:t>
            </a:r>
            <a:r>
              <a:rPr lang="zh-CN" altLang="en-US" sz="3600" b="0">
                <a:latin typeface="Times New Roman" panose="02020603050405020304" pitchFamily="18" charset="0"/>
                <a:ea typeface="黑体" panose="02010609060101010101" pitchFamily="49" charset="-122"/>
              </a:rPr>
              <a:t>专家系统的评价</a:t>
            </a:r>
          </a:p>
        </p:txBody>
      </p:sp>
      <p:sp>
        <p:nvSpPr>
          <p:cNvPr id="90116" name="Rectangle 3">
            <a:extLst>
              <a:ext uri="{FF2B5EF4-FFF2-40B4-BE49-F238E27FC236}">
                <a16:creationId xmlns:a16="http://schemas.microsoft.com/office/drawing/2014/main" id="{13327E63-86EC-534A-848F-7BA14C231BC4}"/>
              </a:ext>
            </a:extLst>
          </p:cNvPr>
          <p:cNvSpPr>
            <a:spLocks noGrp="1" noChangeArrowheads="1"/>
          </p:cNvSpPr>
          <p:nvPr>
            <p:ph type="body" idx="1"/>
          </p:nvPr>
        </p:nvSpPr>
        <p:spPr>
          <a:xfrm>
            <a:off x="273050" y="1066800"/>
            <a:ext cx="8642350" cy="5400675"/>
          </a:xfrm>
        </p:spPr>
        <p:txBody>
          <a:bodyPr/>
          <a:lstStyle/>
          <a:p>
            <a:pPr eaLnBrk="1" hangingPunct="1">
              <a:buFont typeface="Wingdings" pitchFamily="2" charset="2"/>
              <a:buNone/>
            </a:pPr>
            <a:r>
              <a:rPr lang="en-US" altLang="zh-CN" b="1">
                <a:solidFill>
                  <a:srgbClr val="000000"/>
                </a:solidFill>
                <a:latin typeface="Times New Roman" panose="02020603050405020304" pitchFamily="18" charset="0"/>
              </a:rPr>
              <a:t> 2.  </a:t>
            </a:r>
            <a:r>
              <a:rPr lang="zh-CN" altLang="en-US" b="1">
                <a:solidFill>
                  <a:srgbClr val="0000FF"/>
                </a:solidFill>
                <a:latin typeface="Times New Roman" panose="02020603050405020304" pitchFamily="18" charset="0"/>
              </a:rPr>
              <a:t>有用性 </a:t>
            </a:r>
          </a:p>
        </p:txBody>
      </p:sp>
      <p:sp>
        <p:nvSpPr>
          <p:cNvPr id="172036" name="Text Box 4">
            <a:extLst>
              <a:ext uri="{FF2B5EF4-FFF2-40B4-BE49-F238E27FC236}">
                <a16:creationId xmlns:a16="http://schemas.microsoft.com/office/drawing/2014/main" id="{B652515F-3E72-9D44-B9F5-60308E154F92}"/>
              </a:ext>
            </a:extLst>
          </p:cNvPr>
          <p:cNvSpPr txBox="1">
            <a:spLocks noChangeArrowheads="1"/>
          </p:cNvSpPr>
          <p:nvPr/>
        </p:nvSpPr>
        <p:spPr bwMode="auto">
          <a:xfrm>
            <a:off x="381000" y="1854200"/>
            <a:ext cx="8305800" cy="3022600"/>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buClr>
                <a:srgbClr val="0000FF"/>
              </a:buClr>
              <a:buSzPct val="50000"/>
              <a:buFontTx/>
              <a:buNone/>
            </a:pPr>
            <a:r>
              <a:rPr lang="en-US" altLang="zh-CN" sz="2400" b="1">
                <a:solidFill>
                  <a:srgbClr val="000000"/>
                </a:solidFill>
                <a:latin typeface="Times New Roman" panose="02020603050405020304" pitchFamily="18" charset="0"/>
                <a:cs typeface="Times New Roman" panose="02020603050405020304" pitchFamily="18" charset="0"/>
              </a:rPr>
              <a:t>  (1) </a:t>
            </a:r>
            <a:r>
              <a:rPr lang="zh-CN" altLang="en-US" sz="2400" b="1">
                <a:solidFill>
                  <a:srgbClr val="000000"/>
                </a:solidFill>
                <a:latin typeface="宋体" panose="02010600030101010101" pitchFamily="2" charset="-122"/>
              </a:rPr>
              <a:t>推理结论、求解结果、咨询建议的有用性。</a:t>
            </a:r>
            <a:endParaRPr lang="zh-CN" altLang="en-US" sz="2400" b="1">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buClr>
                <a:srgbClr val="0000FF"/>
              </a:buClr>
              <a:buSzPct val="50000"/>
              <a:buFontTx/>
              <a:buNone/>
            </a:pPr>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(2) </a:t>
            </a:r>
            <a:r>
              <a:rPr lang="zh-CN" altLang="en-US" sz="2400" b="1">
                <a:solidFill>
                  <a:srgbClr val="000000"/>
                </a:solidFill>
                <a:latin typeface="宋体" panose="02010600030101010101" pitchFamily="2" charset="-122"/>
              </a:rPr>
              <a:t>系统的知识水平、可用范围、易扩展性、易更新性等。</a:t>
            </a:r>
            <a:endParaRPr lang="zh-CN" altLang="en-US" sz="2400" b="1">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buClr>
                <a:srgbClr val="0000FF"/>
              </a:buClr>
              <a:buSzPct val="50000"/>
              <a:buFontTx/>
              <a:buNone/>
            </a:pPr>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(3) </a:t>
            </a:r>
            <a:r>
              <a:rPr lang="zh-CN" altLang="en-US" sz="2400" b="1">
                <a:solidFill>
                  <a:srgbClr val="000000"/>
                </a:solidFill>
                <a:latin typeface="宋体" panose="02010600030101010101" pitchFamily="2" charset="-122"/>
              </a:rPr>
              <a:t>问题的求解能力，可能场合和环境。</a:t>
            </a:r>
            <a:endParaRPr lang="zh-CN" altLang="en-US" sz="2400" b="1">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buClr>
                <a:srgbClr val="0000FF"/>
              </a:buClr>
              <a:buSzPct val="50000"/>
              <a:buFontTx/>
              <a:buNone/>
            </a:pPr>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(4)  </a:t>
            </a:r>
            <a:r>
              <a:rPr lang="zh-CN" altLang="en-US" sz="2400" b="1">
                <a:solidFill>
                  <a:srgbClr val="000000"/>
                </a:solidFill>
                <a:latin typeface="宋体" panose="02010600030101010101" pitchFamily="2" charset="-122"/>
              </a:rPr>
              <a:t>人机交互的友好性。</a:t>
            </a:r>
            <a:endParaRPr lang="zh-CN" altLang="en-US" sz="2400" b="1">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buClr>
                <a:srgbClr val="0000FF"/>
              </a:buClr>
              <a:buSzPct val="50000"/>
              <a:buFontTx/>
              <a:buNone/>
            </a:pPr>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(5)  </a:t>
            </a:r>
            <a:r>
              <a:rPr lang="zh-CN" altLang="en-US" sz="2400" b="1">
                <a:solidFill>
                  <a:srgbClr val="000000"/>
                </a:solidFill>
                <a:latin typeface="宋体" panose="02010600030101010101" pitchFamily="2" charset="-122"/>
              </a:rPr>
              <a:t>运行可靠性、易维护性、可移植性。</a:t>
            </a:r>
            <a:endParaRPr lang="zh-CN" altLang="en-US" sz="2400" b="1">
              <a:solidFill>
                <a:srgbClr val="000000"/>
              </a:solidFill>
              <a:latin typeface="Times New Roman" panose="02020603050405020304" pitchFamily="18" charset="0"/>
              <a:cs typeface="Times New Roman" panose="02020603050405020304" pitchFamily="18" charset="0"/>
            </a:endParaRPr>
          </a:p>
          <a:p>
            <a:pPr algn="just" eaLnBrk="1" hangingPunct="1">
              <a:lnSpc>
                <a:spcPct val="100000"/>
              </a:lnSpc>
              <a:buClr>
                <a:srgbClr val="0000FF"/>
              </a:buClr>
              <a:buSzPct val="50000"/>
              <a:buFontTx/>
              <a:buNone/>
            </a:pPr>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(6) </a:t>
            </a:r>
            <a:r>
              <a:rPr lang="zh-CN" altLang="en-US" sz="2400" b="1">
                <a:solidFill>
                  <a:srgbClr val="000000"/>
                </a:solidFill>
                <a:latin typeface="宋体" panose="02010600030101010101" pitchFamily="2" charset="-122"/>
              </a:rPr>
              <a:t>系统的经济性。</a:t>
            </a:r>
            <a:endParaRPr lang="zh-CN" altLang="en-US" sz="2400" b="1">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ox(in)">
                                      <p:cBhvr>
                                        <p:cTn id="7"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6AF64414-A20D-0741-99B0-80E7F1CDEA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4B51993-F9C5-6E4F-85F9-CBC235CF6DF5}" type="slidenum">
              <a:rPr lang="ja-JP" altLang="en-US" sz="1800">
                <a:solidFill>
                  <a:srgbClr val="A50021"/>
                </a:solidFill>
                <a:ea typeface="MS PGothic" panose="020B0600070205080204" pitchFamily="34" charset="-128"/>
              </a:rPr>
              <a:pPr>
                <a:lnSpc>
                  <a:spcPct val="100000"/>
                </a:lnSpc>
                <a:spcBef>
                  <a:spcPct val="0"/>
                </a:spcBef>
                <a:buClrTx/>
                <a:buFontTx/>
                <a:buNone/>
              </a:pPr>
              <a:t>68</a:t>
            </a:fld>
            <a:endParaRPr lang="en-US" altLang="ja-JP" sz="1800">
              <a:solidFill>
                <a:srgbClr val="A50021"/>
              </a:solidFill>
              <a:ea typeface="MS PGothic" panose="020B0600070205080204" pitchFamily="34" charset="-128"/>
            </a:endParaRPr>
          </a:p>
        </p:txBody>
      </p:sp>
      <p:sp>
        <p:nvSpPr>
          <p:cNvPr id="91139" name="Rectangle 2">
            <a:extLst>
              <a:ext uri="{FF2B5EF4-FFF2-40B4-BE49-F238E27FC236}">
                <a16:creationId xmlns:a16="http://schemas.microsoft.com/office/drawing/2014/main" id="{585E427D-7F27-904B-93EB-EE2C9EC84AA8}"/>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7</a:t>
            </a:r>
            <a:r>
              <a:rPr lang="zh-CN" altLang="en-US" sz="3600" b="0">
                <a:latin typeface="Times New Roman" panose="02020603050405020304" pitchFamily="18" charset="0"/>
                <a:ea typeface="黑体" panose="02010609060101010101" pitchFamily="49" charset="-122"/>
              </a:rPr>
              <a:t>章  专家系统与机器学习</a:t>
            </a:r>
          </a:p>
        </p:txBody>
      </p:sp>
      <p:sp>
        <p:nvSpPr>
          <p:cNvPr id="91140" name="Rectangle 3">
            <a:extLst>
              <a:ext uri="{FF2B5EF4-FFF2-40B4-BE49-F238E27FC236}">
                <a16:creationId xmlns:a16="http://schemas.microsoft.com/office/drawing/2014/main" id="{28DB34F4-61AB-2642-B2ED-03603A6CBFF1}"/>
              </a:ext>
            </a:extLst>
          </p:cNvPr>
          <p:cNvSpPr>
            <a:spLocks noGrp="1" noChangeArrowheads="1"/>
          </p:cNvSpPr>
          <p:nvPr>
            <p:ph type="body" idx="1"/>
          </p:nvPr>
        </p:nvSpPr>
        <p:spPr>
          <a:xfrm>
            <a:off x="501650" y="1076325"/>
            <a:ext cx="8642350" cy="5400675"/>
          </a:xfrm>
        </p:spPr>
        <p:txBody>
          <a:bodyPr/>
          <a:lstStyle/>
          <a:p>
            <a:pPr eaLnBrk="1" hangingPunct="1">
              <a:spcBef>
                <a:spcPct val="30000"/>
              </a:spcBef>
            </a:pPr>
            <a:r>
              <a:rPr lang="en-US" altLang="zh-CN" b="1">
                <a:latin typeface="Times New Roman" panose="02020603050405020304" pitchFamily="18" charset="0"/>
              </a:rPr>
              <a:t>7.1  </a:t>
            </a:r>
            <a:r>
              <a:rPr lang="zh-CN" altLang="en-US" b="1">
                <a:latin typeface="Times New Roman" panose="02020603050405020304" pitchFamily="18" charset="0"/>
              </a:rPr>
              <a:t>专家系统的产生和发展 </a:t>
            </a:r>
          </a:p>
          <a:p>
            <a:pPr eaLnBrk="1" hangingPunct="1">
              <a:spcBef>
                <a:spcPct val="30000"/>
              </a:spcBef>
            </a:pPr>
            <a:r>
              <a:rPr lang="en-US" altLang="zh-CN" b="1">
                <a:latin typeface="Times New Roman" panose="02020603050405020304" pitchFamily="18" charset="0"/>
              </a:rPr>
              <a:t>7.2  </a:t>
            </a:r>
            <a:r>
              <a:rPr lang="zh-CN" altLang="en-US" b="1">
                <a:latin typeface="Times New Roman" panose="02020603050405020304" pitchFamily="18" charset="0"/>
              </a:rPr>
              <a:t>专家系统的概念 </a:t>
            </a:r>
          </a:p>
          <a:p>
            <a:pPr eaLnBrk="1" hangingPunct="1">
              <a:spcBef>
                <a:spcPct val="30000"/>
              </a:spcBef>
            </a:pPr>
            <a:r>
              <a:rPr lang="en-US" altLang="zh-CN" b="1">
                <a:latin typeface="Times New Roman" panose="02020603050405020304" pitchFamily="18" charset="0"/>
              </a:rPr>
              <a:t>7.3  </a:t>
            </a:r>
            <a:r>
              <a:rPr lang="zh-CN" altLang="en-US" b="1">
                <a:latin typeface="Times New Roman" panose="02020603050405020304" pitchFamily="18" charset="0"/>
              </a:rPr>
              <a:t>专家系统的工作原理</a:t>
            </a:r>
          </a:p>
          <a:p>
            <a:pPr eaLnBrk="1" hangingPunct="1">
              <a:spcBef>
                <a:spcPct val="30000"/>
              </a:spcBef>
            </a:pPr>
            <a:r>
              <a:rPr lang="en-US" altLang="zh-CN" b="1">
                <a:latin typeface="Times New Roman" panose="02020603050405020304" pitchFamily="18" charset="0"/>
              </a:rPr>
              <a:t>7.4  </a:t>
            </a:r>
            <a:r>
              <a:rPr lang="zh-CN" altLang="en-US" b="1">
                <a:latin typeface="Times New Roman" panose="02020603050405020304" pitchFamily="18" charset="0"/>
              </a:rPr>
              <a:t>知识获取的主要过程与模式</a:t>
            </a:r>
          </a:p>
          <a:p>
            <a:pPr eaLnBrk="1" hangingPunct="1">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spcBef>
                <a:spcPct val="30000"/>
              </a:spcBef>
            </a:pPr>
            <a:r>
              <a:rPr lang="en-US" altLang="zh-CN" b="1">
                <a:latin typeface="Times New Roman" panose="02020603050405020304" pitchFamily="18" charset="0"/>
              </a:rPr>
              <a:t>7.7  </a:t>
            </a:r>
            <a:r>
              <a:rPr lang="zh-CN" altLang="en-US" b="1">
                <a:latin typeface="Times New Roman" panose="02020603050405020304" pitchFamily="18" charset="0"/>
              </a:rPr>
              <a:t>专家系统的建立</a:t>
            </a:r>
          </a:p>
          <a:p>
            <a:pPr eaLnBrk="1" hangingPunct="1">
              <a:spcBef>
                <a:spcPct val="30000"/>
              </a:spcBef>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7.8  </a:t>
            </a:r>
            <a:r>
              <a:rPr lang="zh-CN" altLang="en-US" b="1">
                <a:solidFill>
                  <a:srgbClr val="0000FF"/>
                </a:solidFill>
                <a:latin typeface="Times New Roman" panose="02020603050405020304" pitchFamily="18" charset="0"/>
              </a:rPr>
              <a:t>专家系统实例及其骨架系统</a:t>
            </a:r>
          </a:p>
          <a:p>
            <a:pPr eaLnBrk="1" hangingPunct="1">
              <a:spcBef>
                <a:spcPct val="30000"/>
              </a:spcBef>
            </a:pPr>
            <a:r>
              <a:rPr lang="en-US" altLang="zh-CN" b="1">
                <a:latin typeface="Times New Roman" panose="02020603050405020304" pitchFamily="18" charset="0"/>
              </a:rPr>
              <a:t>7.9  </a:t>
            </a:r>
            <a:r>
              <a:rPr lang="zh-CN" altLang="en-US" b="1">
                <a:latin typeface="Times New Roman" panose="02020603050405020304" pitchFamily="18" charset="0"/>
              </a:rPr>
              <a:t>专家系统的开发环境</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3D84474E-7276-8A48-ADB3-7E27D16ADD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024D4CD-CA8A-7249-A7BA-8F5B1BA644AF}" type="slidenum">
              <a:rPr lang="ja-JP" altLang="en-US" sz="1800">
                <a:solidFill>
                  <a:srgbClr val="A50021"/>
                </a:solidFill>
                <a:ea typeface="MS PGothic" panose="020B0600070205080204" pitchFamily="34" charset="-128"/>
              </a:rPr>
              <a:pPr>
                <a:lnSpc>
                  <a:spcPct val="100000"/>
                </a:lnSpc>
                <a:spcBef>
                  <a:spcPct val="0"/>
                </a:spcBef>
                <a:buClrTx/>
                <a:buFontTx/>
                <a:buNone/>
              </a:pPr>
              <a:t>69</a:t>
            </a:fld>
            <a:endParaRPr lang="en-US" altLang="ja-JP" sz="1800">
              <a:solidFill>
                <a:srgbClr val="A50021"/>
              </a:solidFill>
              <a:ea typeface="MS PGothic" panose="020B0600070205080204" pitchFamily="34" charset="-128"/>
            </a:endParaRPr>
          </a:p>
        </p:txBody>
      </p:sp>
      <p:sp>
        <p:nvSpPr>
          <p:cNvPr id="92163" name="Rectangle 2">
            <a:extLst>
              <a:ext uri="{FF2B5EF4-FFF2-40B4-BE49-F238E27FC236}">
                <a16:creationId xmlns:a16="http://schemas.microsoft.com/office/drawing/2014/main" id="{7C2953F7-D1EC-C345-AF4E-3CD20FE104D3}"/>
              </a:ext>
            </a:extLst>
          </p:cNvPr>
          <p:cNvSpPr>
            <a:spLocks noGrp="1" noChangeArrowheads="1"/>
          </p:cNvSpPr>
          <p:nvPr>
            <p:ph type="title"/>
          </p:nvPr>
        </p:nvSpPr>
        <p:spPr/>
        <p:txBody>
          <a:bodyPr/>
          <a:lstStyle/>
          <a:p>
            <a:pPr eaLnBrk="1" hangingPunct="1"/>
            <a:endParaRPr lang="zh-CN" altLang="zh-CN">
              <a:latin typeface="Times New Roman" panose="02020603050405020304" pitchFamily="18" charset="0"/>
            </a:endParaRPr>
          </a:p>
        </p:txBody>
      </p:sp>
      <p:sp>
        <p:nvSpPr>
          <p:cNvPr id="151555" name="Rectangle 3">
            <a:extLst>
              <a:ext uri="{FF2B5EF4-FFF2-40B4-BE49-F238E27FC236}">
                <a16:creationId xmlns:a16="http://schemas.microsoft.com/office/drawing/2014/main" id="{CBDE6798-68F8-CC4E-B6A0-6A0CC77FA0F3}"/>
              </a:ext>
            </a:extLst>
          </p:cNvPr>
          <p:cNvSpPr>
            <a:spLocks noGrp="1" noChangeArrowheads="1"/>
          </p:cNvSpPr>
          <p:nvPr>
            <p:ph type="body" idx="1"/>
          </p:nvPr>
        </p:nvSpPr>
        <p:spPr>
          <a:xfrm>
            <a:off x="762000" y="1152525"/>
            <a:ext cx="7086600" cy="5400675"/>
          </a:xfrm>
        </p:spPr>
        <p:txBody>
          <a:bodyPr/>
          <a:lstStyle/>
          <a:p>
            <a:pPr eaLnBrk="1" hangingPunct="1">
              <a:spcBef>
                <a:spcPct val="30000"/>
              </a:spcBef>
              <a:buSzPct val="60000"/>
              <a:buFont typeface="Wingdings" pitchFamily="2" charset="2"/>
              <a:buBlip>
                <a:blip r:embed="rId2"/>
              </a:buBlip>
            </a:pPr>
            <a:r>
              <a:rPr lang="en-US" altLang="zh-CN" sz="3000" b="1">
                <a:latin typeface="Times New Roman" panose="02020603050405020304" pitchFamily="18" charset="0"/>
              </a:rPr>
              <a:t>7.8.1 </a:t>
            </a:r>
            <a:r>
              <a:rPr lang="zh-CN" altLang="en-US" sz="3000" b="1">
                <a:solidFill>
                  <a:srgbClr val="000000"/>
                </a:solidFill>
                <a:latin typeface="Times New Roman" panose="02020603050405020304" pitchFamily="18" charset="0"/>
              </a:rPr>
              <a:t>骨架系统的概念</a:t>
            </a:r>
            <a:r>
              <a:rPr lang="en-US" altLang="zh-CN" sz="3000" b="1">
                <a:latin typeface="Times New Roman" panose="02020603050405020304" pitchFamily="18" charset="0"/>
              </a:rPr>
              <a:t> </a:t>
            </a:r>
          </a:p>
          <a:p>
            <a:pPr eaLnBrk="1" hangingPunct="1">
              <a:spcBef>
                <a:spcPct val="30000"/>
              </a:spcBef>
              <a:buSzPct val="60000"/>
              <a:buFont typeface="Wingdings" pitchFamily="2" charset="2"/>
              <a:buBlip>
                <a:blip r:embed="rId2"/>
              </a:buBlip>
            </a:pPr>
            <a:r>
              <a:rPr lang="en-US" altLang="zh-CN" sz="3000" b="1">
                <a:latin typeface="Times New Roman" panose="02020603050405020304" pitchFamily="18" charset="0"/>
              </a:rPr>
              <a:t>7.8.2 </a:t>
            </a:r>
            <a:r>
              <a:rPr lang="en-US" altLang="zh-CN" sz="3000" b="1">
                <a:solidFill>
                  <a:srgbClr val="000000"/>
                </a:solidFill>
                <a:latin typeface="Times New Roman" panose="02020603050405020304" pitchFamily="18" charset="0"/>
              </a:rPr>
              <a:t>E</a:t>
            </a:r>
            <a:r>
              <a:rPr lang="en-US" altLang="zh-CN" sz="3000" b="1">
                <a:solidFill>
                  <a:srgbClr val="000000"/>
                </a:solidFill>
                <a:latin typeface="Times New Roman" panose="02020603050405020304" pitchFamily="18" charset="0"/>
                <a:cs typeface="Times New Roman" panose="02020603050405020304" pitchFamily="18" charset="0"/>
              </a:rPr>
              <a:t>MYCIN</a:t>
            </a:r>
            <a:r>
              <a:rPr lang="zh-CN" altLang="en-US" sz="3000" b="1">
                <a:solidFill>
                  <a:srgbClr val="000000"/>
                </a:solidFill>
                <a:latin typeface="Times New Roman" panose="02020603050405020304" pitchFamily="18" charset="0"/>
                <a:cs typeface="Times New Roman" panose="02020603050405020304" pitchFamily="18" charset="0"/>
              </a:rPr>
              <a:t>骨架系统</a:t>
            </a:r>
            <a:r>
              <a:rPr lang="en-US" altLang="zh-CN" sz="3000" b="1">
                <a:latin typeface="Times New Roman" panose="02020603050405020304" pitchFamily="18" charset="0"/>
              </a:rPr>
              <a:t> </a:t>
            </a:r>
          </a:p>
          <a:p>
            <a:pPr eaLnBrk="1" hangingPunct="1">
              <a:spcBef>
                <a:spcPct val="30000"/>
              </a:spcBef>
              <a:buSzPct val="60000"/>
              <a:buFont typeface="Wingdings" pitchFamily="2" charset="2"/>
              <a:buBlip>
                <a:blip r:embed="rId2"/>
              </a:buBlip>
            </a:pPr>
            <a:r>
              <a:rPr lang="en-US" altLang="zh-CN" sz="3000" b="1">
                <a:solidFill>
                  <a:srgbClr val="000000"/>
                </a:solidFill>
                <a:latin typeface="Times New Roman" panose="02020603050405020304" pitchFamily="18" charset="0"/>
                <a:cs typeface="Times New Roman" panose="02020603050405020304" pitchFamily="18" charset="0"/>
              </a:rPr>
              <a:t>7.8.3 KAS</a:t>
            </a:r>
            <a:r>
              <a:rPr lang="zh-CN" altLang="en-US" sz="3000" b="1">
                <a:solidFill>
                  <a:srgbClr val="000000"/>
                </a:solidFill>
                <a:latin typeface="Times New Roman" panose="02020603050405020304" pitchFamily="18" charset="0"/>
                <a:cs typeface="Times New Roman" panose="02020603050405020304" pitchFamily="18" charset="0"/>
              </a:rPr>
              <a:t>骨架系统</a:t>
            </a:r>
            <a:r>
              <a:rPr lang="en-US" altLang="zh-CN">
                <a:latin typeface="Times New Roman" panose="02020603050405020304" pitchFamily="18" charset="0"/>
              </a:rPr>
              <a:t> </a:t>
            </a:r>
          </a:p>
        </p:txBody>
      </p:sp>
      <p:sp>
        <p:nvSpPr>
          <p:cNvPr id="92165" name="Rectangle 4">
            <a:extLst>
              <a:ext uri="{FF2B5EF4-FFF2-40B4-BE49-F238E27FC236}">
                <a16:creationId xmlns:a16="http://schemas.microsoft.com/office/drawing/2014/main" id="{F3B9C3CE-E3DE-8B42-A021-AAE64FE21AE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7.8  </a:t>
            </a:r>
            <a:r>
              <a:rPr lang="zh-CN" altLang="en-US" sz="3600">
                <a:solidFill>
                  <a:schemeClr val="bg1"/>
                </a:solidFill>
                <a:latin typeface="Times New Roman" panose="02020603050405020304" pitchFamily="18" charset="0"/>
                <a:ea typeface="黑体" panose="02010609060101010101" pitchFamily="49" charset="-122"/>
              </a:rPr>
              <a:t>专家系统实例及其骨架系统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 calcmode="lin" valueType="num">
                                      <p:cBhvr additive="base">
                                        <p:cTn id="12"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155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 calcmode="lin" valueType="num">
                                      <p:cBhvr additive="base">
                                        <p:cTn id="17"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15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E6BB97C8-0294-2B4C-982C-B68BD13866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3D3F3A4-E63D-BA49-A4C2-D0B2241C86A9}" type="slidenum">
              <a:rPr lang="ja-JP" altLang="en-US" sz="1800">
                <a:solidFill>
                  <a:srgbClr val="A50021"/>
                </a:solidFill>
                <a:ea typeface="MS PGothic" panose="020B0600070205080204" pitchFamily="34" charset="-128"/>
              </a:rPr>
              <a:pPr>
                <a:lnSpc>
                  <a:spcPct val="100000"/>
                </a:lnSpc>
                <a:spcBef>
                  <a:spcPct val="0"/>
                </a:spcBef>
                <a:buClrTx/>
                <a:buFontTx/>
                <a:buNone/>
              </a:pPr>
              <a:t>7</a:t>
            </a:fld>
            <a:endParaRPr lang="en-US" altLang="ja-JP" sz="1800">
              <a:solidFill>
                <a:srgbClr val="A50021"/>
              </a:solidFill>
              <a:ea typeface="MS PGothic" panose="020B0600070205080204" pitchFamily="34" charset="-128"/>
            </a:endParaRPr>
          </a:p>
        </p:txBody>
      </p:sp>
      <p:sp>
        <p:nvSpPr>
          <p:cNvPr id="12291" name="Rectangle 2">
            <a:extLst>
              <a:ext uri="{FF2B5EF4-FFF2-40B4-BE49-F238E27FC236}">
                <a16:creationId xmlns:a16="http://schemas.microsoft.com/office/drawing/2014/main" id="{08790439-C6AC-E641-9702-43F2A3D16F88}"/>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7.1  </a:t>
            </a:r>
            <a:r>
              <a:rPr lang="zh-CN" altLang="en-US" sz="3600" b="0">
                <a:latin typeface="Times New Roman" panose="02020603050405020304" pitchFamily="18" charset="0"/>
                <a:ea typeface="黑体" panose="02010609060101010101" pitchFamily="49" charset="-122"/>
              </a:rPr>
              <a:t>专家系统的产生和发展</a:t>
            </a:r>
          </a:p>
        </p:txBody>
      </p:sp>
      <p:sp>
        <p:nvSpPr>
          <p:cNvPr id="12292" name="Rectangle 3">
            <a:extLst>
              <a:ext uri="{FF2B5EF4-FFF2-40B4-BE49-F238E27FC236}">
                <a16:creationId xmlns:a16="http://schemas.microsoft.com/office/drawing/2014/main" id="{4D3417E8-3EAC-894F-9398-F1621A4CF28F}"/>
              </a:ext>
            </a:extLst>
          </p:cNvPr>
          <p:cNvSpPr>
            <a:spLocks noGrp="1" noChangeArrowheads="1"/>
          </p:cNvSpPr>
          <p:nvPr>
            <p:ph type="body" idx="1"/>
          </p:nvPr>
        </p:nvSpPr>
        <p:spPr/>
        <p:txBody>
          <a:bodyPr/>
          <a:lstStyle/>
          <a:p>
            <a:pPr eaLnBrk="1" hangingPunct="1">
              <a:lnSpc>
                <a:spcPct val="140000"/>
              </a:lnSpc>
              <a:buSzPct val="60000"/>
              <a:buFontTx/>
              <a:buBlip>
                <a:blip r:embed="rId3"/>
              </a:buBlip>
            </a:pPr>
            <a:r>
              <a:rPr lang="zh-CN" altLang="en-US" sz="2400" b="1">
                <a:solidFill>
                  <a:srgbClr val="000000"/>
                </a:solidFill>
                <a:latin typeface="Times New Roman" panose="02020603050405020304" pitchFamily="18" charset="0"/>
              </a:rPr>
              <a:t>第二阶段</a:t>
            </a:r>
            <a:r>
              <a:rPr lang="en-US" altLang="zh-CN" sz="2400" b="1">
                <a:solidFill>
                  <a:srgbClr val="000000"/>
                </a:solidFill>
                <a:latin typeface="Times New Roman" panose="02020603050405020304" pitchFamily="18" charset="0"/>
              </a:rPr>
              <a:t>: </a:t>
            </a:r>
            <a:r>
              <a:rPr lang="zh-CN" altLang="en-US" sz="2400" b="1">
                <a:solidFill>
                  <a:srgbClr val="000000"/>
                </a:solidFill>
                <a:latin typeface="Times New Roman" panose="02020603050405020304" pitchFamily="18" charset="0"/>
              </a:rPr>
              <a:t>成熟期</a:t>
            </a:r>
            <a:r>
              <a:rPr lang="zh-CN" altLang="en-US" sz="2400" b="1">
                <a:latin typeface="Times New Roman" panose="02020603050405020304" pitchFamily="18" charset="0"/>
              </a:rPr>
              <a:t>（</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70</a:t>
            </a:r>
            <a:r>
              <a:rPr lang="zh-CN" altLang="en-US" sz="2400" b="1">
                <a:latin typeface="Times New Roman" panose="02020603050405020304" pitchFamily="18" charset="0"/>
              </a:rPr>
              <a:t>年代中期－ </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80</a:t>
            </a:r>
            <a:r>
              <a:rPr lang="zh-CN" altLang="en-US" sz="2400" b="1">
                <a:latin typeface="Times New Roman" panose="02020603050405020304" pitchFamily="18" charset="0"/>
              </a:rPr>
              <a:t>年代初）</a:t>
            </a:r>
            <a:r>
              <a:rPr lang="zh-CN" altLang="en-US">
                <a:latin typeface="Times New Roman" panose="02020603050405020304" pitchFamily="18" charset="0"/>
              </a:rPr>
              <a:t> </a:t>
            </a:r>
          </a:p>
        </p:txBody>
      </p:sp>
      <p:sp>
        <p:nvSpPr>
          <p:cNvPr id="133124" name="Text Box 4">
            <a:extLst>
              <a:ext uri="{FF2B5EF4-FFF2-40B4-BE49-F238E27FC236}">
                <a16:creationId xmlns:a16="http://schemas.microsoft.com/office/drawing/2014/main" id="{8AD14038-EF40-6744-BF4E-CB6114EC7400}"/>
              </a:ext>
            </a:extLst>
          </p:cNvPr>
          <p:cNvSpPr txBox="1">
            <a:spLocks noChangeArrowheads="1"/>
          </p:cNvSpPr>
          <p:nvPr/>
        </p:nvSpPr>
        <p:spPr bwMode="auto">
          <a:xfrm>
            <a:off x="685800" y="1822450"/>
            <a:ext cx="8001000" cy="3625850"/>
          </a:xfrm>
          <a:prstGeom prst="rect">
            <a:avLst/>
          </a:prstGeom>
          <a:gradFill rotWithShape="1">
            <a:gsLst>
              <a:gs pos="0">
                <a:srgbClr val="FFFF00"/>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buFont typeface="Wingdings" pitchFamily="2" charset="2"/>
              <a:buChar char="§"/>
            </a:pPr>
            <a:r>
              <a:rPr lang="en-US" altLang="zh-CN" sz="2500">
                <a:solidFill>
                  <a:srgbClr val="000000"/>
                </a:solidFill>
                <a:latin typeface="Times New Roman" panose="02020603050405020304" pitchFamily="18" charset="0"/>
              </a:rPr>
              <a:t>  </a:t>
            </a:r>
            <a:r>
              <a:rPr lang="zh-CN" altLang="en-US" sz="2500" b="1">
                <a:solidFill>
                  <a:srgbClr val="000000"/>
                </a:solidFill>
                <a:latin typeface="Times New Roman" panose="02020603050405020304" pitchFamily="18" charset="0"/>
              </a:rPr>
              <a:t>特点： </a:t>
            </a:r>
          </a:p>
          <a:p>
            <a:pPr algn="just" eaLnBrk="1" hangingPunct="1">
              <a:spcBef>
                <a:spcPct val="2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1</a:t>
            </a:r>
            <a:r>
              <a:rPr lang="zh-CN" altLang="en-US" sz="2400" b="1">
                <a:solidFill>
                  <a:srgbClr val="000000"/>
                </a:solidFill>
                <a:latin typeface="Times New Roman" panose="02020603050405020304" pitchFamily="18" charset="0"/>
              </a:rPr>
              <a:t>）单学科专业型专家系统。</a:t>
            </a:r>
          </a:p>
          <a:p>
            <a:pPr algn="just" eaLnBrk="1" hangingPunct="1">
              <a:spcBef>
                <a:spcPct val="2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2</a:t>
            </a:r>
            <a:r>
              <a:rPr lang="zh-CN" altLang="en-US" sz="2400" b="1">
                <a:solidFill>
                  <a:srgbClr val="000000"/>
                </a:solidFill>
                <a:latin typeface="Times New Roman" panose="02020603050405020304" pitchFamily="18" charset="0"/>
              </a:rPr>
              <a:t>）系统结构完整，功能较全面，移植性好。</a:t>
            </a:r>
          </a:p>
          <a:p>
            <a:pPr algn="just" eaLnBrk="1" hangingPunct="1">
              <a:spcBef>
                <a:spcPct val="2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3</a:t>
            </a:r>
            <a:r>
              <a:rPr lang="zh-CN" altLang="en-US" sz="2400" b="1">
                <a:solidFill>
                  <a:srgbClr val="000000"/>
                </a:solidFill>
                <a:latin typeface="Times New Roman" panose="02020603050405020304" pitchFamily="18" charset="0"/>
              </a:rPr>
              <a:t>）具有推理解释功能，透明性好。</a:t>
            </a:r>
          </a:p>
          <a:p>
            <a:pPr algn="just" eaLnBrk="1" hangingPunct="1">
              <a:spcBef>
                <a:spcPct val="2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4</a:t>
            </a:r>
            <a:r>
              <a:rPr lang="zh-CN" altLang="en-US" sz="2400" b="1">
                <a:solidFill>
                  <a:srgbClr val="000000"/>
                </a:solidFill>
                <a:latin typeface="Times New Roman" panose="02020603050405020304" pitchFamily="18" charset="0"/>
              </a:rPr>
              <a:t>）采用启发式推理、不精确推理。</a:t>
            </a:r>
          </a:p>
          <a:p>
            <a:pPr algn="just" eaLnBrk="1" hangingPunct="1">
              <a:spcBef>
                <a:spcPct val="2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5</a:t>
            </a:r>
            <a:r>
              <a:rPr lang="zh-CN" altLang="en-US" sz="2400" b="1">
                <a:solidFill>
                  <a:srgbClr val="000000"/>
                </a:solidFill>
                <a:latin typeface="Times New Roman" panose="02020603050405020304" pitchFamily="18" charset="0"/>
              </a:rPr>
              <a:t>）用产生式规则、框架、语义网络表达知识。</a:t>
            </a:r>
          </a:p>
          <a:p>
            <a:pPr algn="just" eaLnBrk="1" hangingPunct="1">
              <a:spcBef>
                <a:spcPct val="2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6</a:t>
            </a:r>
            <a:r>
              <a:rPr lang="zh-CN" altLang="en-US" sz="2400" b="1">
                <a:solidFill>
                  <a:srgbClr val="000000"/>
                </a:solidFill>
                <a:latin typeface="Times New Roman" panose="02020603050405020304" pitchFamily="18" charset="0"/>
              </a:rPr>
              <a:t>）用限定性英语进行人－机交互。</a:t>
            </a:r>
            <a:endParaRPr lang="zh-CN" altLang="en-US" sz="2400" b="1">
              <a:solidFill>
                <a:srgbClr val="000000"/>
              </a:solidFill>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checkerboard(across)">
                                      <p:cBhvr>
                                        <p:cTn id="7"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灯片编号占位符 3">
            <a:extLst>
              <a:ext uri="{FF2B5EF4-FFF2-40B4-BE49-F238E27FC236}">
                <a16:creationId xmlns:a16="http://schemas.microsoft.com/office/drawing/2014/main" id="{F181AF4E-E8FC-E848-9465-3BFDFE51F6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A7FEAEE-05A0-674E-9791-68275CFF6749}" type="slidenum">
              <a:rPr lang="ja-JP" altLang="en-US" sz="1800">
                <a:solidFill>
                  <a:srgbClr val="A50021"/>
                </a:solidFill>
                <a:ea typeface="MS PGothic" panose="020B0600070205080204" pitchFamily="34" charset="-128"/>
              </a:rPr>
              <a:pPr>
                <a:lnSpc>
                  <a:spcPct val="100000"/>
                </a:lnSpc>
                <a:spcBef>
                  <a:spcPct val="0"/>
                </a:spcBef>
                <a:buClrTx/>
                <a:buFontTx/>
                <a:buNone/>
              </a:pPr>
              <a:t>70</a:t>
            </a:fld>
            <a:endParaRPr lang="en-US" altLang="ja-JP" sz="1800">
              <a:solidFill>
                <a:srgbClr val="A50021"/>
              </a:solidFill>
              <a:ea typeface="MS PGothic" panose="020B0600070205080204" pitchFamily="34" charset="-128"/>
            </a:endParaRPr>
          </a:p>
        </p:txBody>
      </p:sp>
      <p:sp>
        <p:nvSpPr>
          <p:cNvPr id="93187" name="Rectangle 2">
            <a:extLst>
              <a:ext uri="{FF2B5EF4-FFF2-40B4-BE49-F238E27FC236}">
                <a16:creationId xmlns:a16="http://schemas.microsoft.com/office/drawing/2014/main" id="{1CCB3FA3-616C-714F-A7BC-0A8B89CA074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7.8.2  </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MYCIN</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骨架系统</a:t>
            </a:r>
            <a:endParaRPr lang="en-US" altLang="zh-CN"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3188" name="Rectangle 3">
            <a:extLst>
              <a:ext uri="{FF2B5EF4-FFF2-40B4-BE49-F238E27FC236}">
                <a16:creationId xmlns:a16="http://schemas.microsoft.com/office/drawing/2014/main" id="{F20B7B56-544D-EF42-AA9D-590C3C2CEA18}"/>
              </a:ext>
            </a:extLst>
          </p:cNvPr>
          <p:cNvSpPr>
            <a:spLocks noGrp="1" noChangeArrowheads="1"/>
          </p:cNvSpPr>
          <p:nvPr>
            <p:ph type="body" idx="1"/>
          </p:nvPr>
        </p:nvSpPr>
        <p:spPr>
          <a:xfrm>
            <a:off x="250825" y="838200"/>
            <a:ext cx="8642350" cy="768350"/>
          </a:xfrm>
        </p:spPr>
        <p:txBody>
          <a:bodyPr/>
          <a:lstStyle/>
          <a:p>
            <a:pPr eaLnBrk="1" hangingPunct="1">
              <a:buFont typeface="Wingdings" pitchFamily="2" charset="2"/>
              <a:buNone/>
            </a:pPr>
            <a:r>
              <a:rPr lang="en-US" altLang="zh-CN" sz="2600" b="1">
                <a:solidFill>
                  <a:srgbClr val="0000FF"/>
                </a:solidFill>
                <a:latin typeface="Times New Roman" panose="02020603050405020304" pitchFamily="18" charset="0"/>
                <a:cs typeface="Times New Roman" panose="02020603050405020304" pitchFamily="18" charset="0"/>
              </a:rPr>
              <a:t>1.  </a:t>
            </a:r>
            <a:r>
              <a:rPr lang="zh-CN" altLang="en-US" sz="2600" b="1">
                <a:solidFill>
                  <a:srgbClr val="0000FF"/>
                </a:solidFill>
                <a:latin typeface="Times New Roman" panose="02020603050405020304" pitchFamily="18" charset="0"/>
              </a:rPr>
              <a:t>系统结构</a:t>
            </a:r>
          </a:p>
          <a:p>
            <a:pPr eaLnBrk="1" hangingPunct="1">
              <a:spcBef>
                <a:spcPct val="20000"/>
              </a:spcBef>
            </a:pPr>
            <a:endParaRPr lang="en-US" altLang="zh-CN" sz="2600">
              <a:latin typeface="Times New Roman" panose="02020603050405020304" pitchFamily="18" charset="0"/>
            </a:endParaRPr>
          </a:p>
        </p:txBody>
      </p:sp>
      <p:sp>
        <p:nvSpPr>
          <p:cNvPr id="173061" name="Rectangle 5">
            <a:extLst>
              <a:ext uri="{FF2B5EF4-FFF2-40B4-BE49-F238E27FC236}">
                <a16:creationId xmlns:a16="http://schemas.microsoft.com/office/drawing/2014/main" id="{33994F24-8C2E-2D43-9EC9-0739FA048936}"/>
              </a:ext>
            </a:extLst>
          </p:cNvPr>
          <p:cNvSpPr>
            <a:spLocks noChangeArrowheads="1"/>
          </p:cNvSpPr>
          <p:nvPr/>
        </p:nvSpPr>
        <p:spPr bwMode="auto">
          <a:xfrm>
            <a:off x="273050" y="1600200"/>
            <a:ext cx="8642350" cy="2514600"/>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solidFill>
                  <a:srgbClr val="000000"/>
                </a:solidFill>
                <a:latin typeface="Times New Roman" panose="02020603050405020304" pitchFamily="18" charset="0"/>
              </a:rPr>
              <a:t> MYCIN</a:t>
            </a:r>
            <a:r>
              <a:rPr lang="zh-CN" altLang="en-US" sz="2400" b="1">
                <a:solidFill>
                  <a:srgbClr val="000000"/>
                </a:solidFill>
                <a:latin typeface="Times New Roman" panose="02020603050405020304" pitchFamily="18" charset="0"/>
              </a:rPr>
              <a:t>系统由斯坦福大学</a:t>
            </a:r>
            <a:r>
              <a:rPr lang="en-US" altLang="zh-CN" sz="2400" b="1">
                <a:solidFill>
                  <a:srgbClr val="000000"/>
                </a:solidFill>
                <a:latin typeface="Times New Roman" panose="02020603050405020304" pitchFamily="18" charset="0"/>
              </a:rPr>
              <a:t>1972</a:t>
            </a:r>
            <a:r>
              <a:rPr lang="zh-CN" altLang="en-US" sz="2400" b="1">
                <a:solidFill>
                  <a:srgbClr val="000000"/>
                </a:solidFill>
                <a:latin typeface="Times New Roman" panose="02020603050405020304" pitchFamily="18" charset="0"/>
              </a:rPr>
              <a:t>年开始建造，</a:t>
            </a:r>
            <a:r>
              <a:rPr lang="en-US" altLang="zh-CN" sz="2400" b="1">
                <a:solidFill>
                  <a:srgbClr val="000000"/>
                </a:solidFill>
                <a:latin typeface="Times New Roman" panose="02020603050405020304" pitchFamily="18" charset="0"/>
              </a:rPr>
              <a:t>1978</a:t>
            </a:r>
            <a:r>
              <a:rPr lang="zh-CN" altLang="en-US" sz="2400" b="1">
                <a:solidFill>
                  <a:srgbClr val="000000"/>
                </a:solidFill>
                <a:latin typeface="Times New Roman" panose="02020603050405020304" pitchFamily="18" charset="0"/>
              </a:rPr>
              <a:t>年最终完成。</a:t>
            </a:r>
          </a:p>
          <a:p>
            <a:pPr eaLnBrk="1" hangingPunct="1">
              <a:spcBef>
                <a:spcPct val="20000"/>
              </a:spcBef>
            </a:pPr>
            <a:r>
              <a:rPr lang="zh-CN" altLang="en-US" sz="2400" b="1">
                <a:solidFill>
                  <a:srgbClr val="000000"/>
                </a:solidFill>
                <a:latin typeface="Times New Roman" panose="02020603050405020304" pitchFamily="18" charset="0"/>
              </a:rPr>
              <a:t>系统用</a:t>
            </a:r>
            <a:r>
              <a:rPr lang="en-US" altLang="zh-CN" sz="2400" b="1">
                <a:solidFill>
                  <a:srgbClr val="000000"/>
                </a:solidFill>
                <a:latin typeface="Times New Roman" panose="02020603050405020304" pitchFamily="18" charset="0"/>
              </a:rPr>
              <a:t>INTER LISP</a:t>
            </a:r>
            <a:r>
              <a:rPr lang="zh-CN" altLang="en-US" sz="2400" b="1">
                <a:solidFill>
                  <a:srgbClr val="000000"/>
                </a:solidFill>
                <a:latin typeface="Times New Roman" panose="02020603050405020304" pitchFamily="18" charset="0"/>
              </a:rPr>
              <a:t>语言编写。</a:t>
            </a:r>
          </a:p>
          <a:p>
            <a:pPr eaLnBrk="1" hangingPunct="1">
              <a:spcBef>
                <a:spcPct val="20000"/>
              </a:spcBef>
            </a:pPr>
            <a:r>
              <a:rPr lang="zh-CN" altLang="en-US" sz="2400" b="1">
                <a:solidFill>
                  <a:srgbClr val="000000"/>
                </a:solidFill>
                <a:latin typeface="Times New Roman" panose="02020603050405020304" pitchFamily="18" charset="0"/>
              </a:rPr>
              <a:t>知识库有二百多条规则，可识别</a:t>
            </a:r>
            <a:r>
              <a:rPr lang="en-US" altLang="zh-CN" sz="2400" b="1">
                <a:solidFill>
                  <a:srgbClr val="000000"/>
                </a:solidFill>
                <a:latin typeface="Times New Roman" panose="02020603050405020304" pitchFamily="18" charset="0"/>
              </a:rPr>
              <a:t>51</a:t>
            </a:r>
            <a:r>
              <a:rPr lang="zh-CN" altLang="en-US" sz="2400" b="1">
                <a:solidFill>
                  <a:srgbClr val="000000"/>
                </a:solidFill>
                <a:latin typeface="Times New Roman" panose="02020603050405020304" pitchFamily="18" charset="0"/>
              </a:rPr>
              <a:t>种病菌，正确处理</a:t>
            </a:r>
            <a:r>
              <a:rPr lang="en-US" altLang="zh-CN" sz="2400" b="1">
                <a:solidFill>
                  <a:srgbClr val="000000"/>
                </a:solidFill>
                <a:latin typeface="Times New Roman" panose="02020603050405020304" pitchFamily="18" charset="0"/>
              </a:rPr>
              <a:t>23</a:t>
            </a:r>
            <a:r>
              <a:rPr lang="zh-CN" altLang="en-US" sz="2400" b="1">
                <a:solidFill>
                  <a:srgbClr val="000000"/>
                </a:solidFill>
                <a:latin typeface="Times New Roman" panose="02020603050405020304" pitchFamily="18" charset="0"/>
              </a:rPr>
              <a:t>种抗生素。</a:t>
            </a:r>
          </a:p>
        </p:txBody>
      </p:sp>
      <p:grpSp>
        <p:nvGrpSpPr>
          <p:cNvPr id="2" name="Group 64">
            <a:extLst>
              <a:ext uri="{FF2B5EF4-FFF2-40B4-BE49-F238E27FC236}">
                <a16:creationId xmlns:a16="http://schemas.microsoft.com/office/drawing/2014/main" id="{C9D91F3B-C67F-7C43-A479-F8ADA929004F}"/>
              </a:ext>
            </a:extLst>
          </p:cNvPr>
          <p:cNvGrpSpPr>
            <a:grpSpLocks/>
          </p:cNvGrpSpPr>
          <p:nvPr/>
        </p:nvGrpSpPr>
        <p:grpSpPr bwMode="auto">
          <a:xfrm>
            <a:off x="457200" y="4446588"/>
            <a:ext cx="8305800" cy="2106612"/>
            <a:chOff x="336" y="2801"/>
            <a:chExt cx="5232" cy="1327"/>
          </a:xfrm>
        </p:grpSpPr>
        <p:sp>
          <p:nvSpPr>
            <p:cNvPr id="93191" name="AutoShape 6">
              <a:extLst>
                <a:ext uri="{FF2B5EF4-FFF2-40B4-BE49-F238E27FC236}">
                  <a16:creationId xmlns:a16="http://schemas.microsoft.com/office/drawing/2014/main" id="{CCA554F8-F4E1-D740-B8F1-B94AA72F42DE}"/>
                </a:ext>
              </a:extLst>
            </p:cNvPr>
            <p:cNvSpPr>
              <a:spLocks noChangeAspect="1" noChangeArrowheads="1" noTextEdit="1"/>
            </p:cNvSpPr>
            <p:nvPr/>
          </p:nvSpPr>
          <p:spPr bwMode="auto">
            <a:xfrm>
              <a:off x="336" y="2801"/>
              <a:ext cx="5232"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92" name="Rectangle 8">
              <a:extLst>
                <a:ext uri="{FF2B5EF4-FFF2-40B4-BE49-F238E27FC236}">
                  <a16:creationId xmlns:a16="http://schemas.microsoft.com/office/drawing/2014/main" id="{A5E0B6F1-042B-7047-8F8D-871A810E3005}"/>
                </a:ext>
              </a:extLst>
            </p:cNvPr>
            <p:cNvSpPr>
              <a:spLocks noChangeArrowheads="1"/>
            </p:cNvSpPr>
            <p:nvPr/>
          </p:nvSpPr>
          <p:spPr bwMode="auto">
            <a:xfrm>
              <a:off x="340" y="2805"/>
              <a:ext cx="1237"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193" name="Rectangle 9">
              <a:extLst>
                <a:ext uri="{FF2B5EF4-FFF2-40B4-BE49-F238E27FC236}">
                  <a16:creationId xmlns:a16="http://schemas.microsoft.com/office/drawing/2014/main" id="{BC5B4583-BFF6-0F47-9184-82C6335CB203}"/>
                </a:ext>
              </a:extLst>
            </p:cNvPr>
            <p:cNvSpPr>
              <a:spLocks noChangeArrowheads="1"/>
            </p:cNvSpPr>
            <p:nvPr/>
          </p:nvSpPr>
          <p:spPr bwMode="auto">
            <a:xfrm>
              <a:off x="384" y="2866"/>
              <a:ext cx="11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确定病人是否</a:t>
              </a:r>
              <a:endParaRPr lang="zh-CN" altLang="en-US" sz="1800">
                <a:latin typeface="Verdana" panose="020B0604030504040204" pitchFamily="34" charset="0"/>
              </a:endParaRPr>
            </a:p>
          </p:txBody>
        </p:sp>
        <p:sp>
          <p:nvSpPr>
            <p:cNvPr id="93194" name="Rectangle 10">
              <a:extLst>
                <a:ext uri="{FF2B5EF4-FFF2-40B4-BE49-F238E27FC236}">
                  <a16:creationId xmlns:a16="http://schemas.microsoft.com/office/drawing/2014/main" id="{644AFCD9-C7D5-194F-8EF7-A05D935972A1}"/>
                </a:ext>
              </a:extLst>
            </p:cNvPr>
            <p:cNvSpPr>
              <a:spLocks noChangeArrowheads="1"/>
            </p:cNvSpPr>
            <p:nvPr/>
          </p:nvSpPr>
          <p:spPr bwMode="auto">
            <a:xfrm>
              <a:off x="384" y="3092"/>
              <a:ext cx="11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存在需要治疗</a:t>
              </a:r>
              <a:endParaRPr lang="zh-CN" altLang="en-US" sz="1800">
                <a:latin typeface="Verdana" panose="020B0604030504040204" pitchFamily="34" charset="0"/>
              </a:endParaRPr>
            </a:p>
          </p:txBody>
        </p:sp>
        <p:sp>
          <p:nvSpPr>
            <p:cNvPr id="93195" name="Rectangle 11">
              <a:extLst>
                <a:ext uri="{FF2B5EF4-FFF2-40B4-BE49-F238E27FC236}">
                  <a16:creationId xmlns:a16="http://schemas.microsoft.com/office/drawing/2014/main" id="{E443D120-1155-F64D-921F-590B7B88CB0A}"/>
                </a:ext>
              </a:extLst>
            </p:cNvPr>
            <p:cNvSpPr>
              <a:spLocks noChangeArrowheads="1"/>
            </p:cNvSpPr>
            <p:nvPr/>
          </p:nvSpPr>
          <p:spPr bwMode="auto">
            <a:xfrm>
              <a:off x="480" y="3318"/>
              <a:ext cx="9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的细菌感染</a:t>
              </a:r>
              <a:endParaRPr lang="zh-CN" altLang="en-US" sz="1800">
                <a:latin typeface="Verdana" panose="020B0604030504040204" pitchFamily="34" charset="0"/>
              </a:endParaRPr>
            </a:p>
          </p:txBody>
        </p:sp>
        <p:sp>
          <p:nvSpPr>
            <p:cNvPr id="93196" name="Rectangle 12">
              <a:extLst>
                <a:ext uri="{FF2B5EF4-FFF2-40B4-BE49-F238E27FC236}">
                  <a16:creationId xmlns:a16="http://schemas.microsoft.com/office/drawing/2014/main" id="{778FA19B-FC88-A949-A90D-329F13FD817E}"/>
                </a:ext>
              </a:extLst>
            </p:cNvPr>
            <p:cNvSpPr>
              <a:spLocks noChangeArrowheads="1"/>
            </p:cNvSpPr>
            <p:nvPr/>
          </p:nvSpPr>
          <p:spPr bwMode="auto">
            <a:xfrm>
              <a:off x="2082" y="2905"/>
              <a:ext cx="759"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197" name="Rectangle 13">
              <a:extLst>
                <a:ext uri="{FF2B5EF4-FFF2-40B4-BE49-F238E27FC236}">
                  <a16:creationId xmlns:a16="http://schemas.microsoft.com/office/drawing/2014/main" id="{5BB47D36-41A2-594F-89A0-1F67E1295295}"/>
                </a:ext>
              </a:extLst>
            </p:cNvPr>
            <p:cNvSpPr>
              <a:spLocks noChangeArrowheads="1"/>
            </p:cNvSpPr>
            <p:nvPr/>
          </p:nvSpPr>
          <p:spPr bwMode="auto">
            <a:xfrm>
              <a:off x="2160" y="2967"/>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确定细</a:t>
              </a:r>
              <a:endParaRPr lang="zh-CN" altLang="en-US" sz="1800">
                <a:latin typeface="Verdana" panose="020B0604030504040204" pitchFamily="34" charset="0"/>
              </a:endParaRPr>
            </a:p>
          </p:txBody>
        </p:sp>
        <p:sp>
          <p:nvSpPr>
            <p:cNvPr id="93198" name="Rectangle 14">
              <a:extLst>
                <a:ext uri="{FF2B5EF4-FFF2-40B4-BE49-F238E27FC236}">
                  <a16:creationId xmlns:a16="http://schemas.microsoft.com/office/drawing/2014/main" id="{BAABFB6D-344F-DF4A-AE5E-2291D6CF8199}"/>
                </a:ext>
              </a:extLst>
            </p:cNvPr>
            <p:cNvSpPr>
              <a:spLocks noChangeArrowheads="1"/>
            </p:cNvSpPr>
            <p:nvPr/>
          </p:nvSpPr>
          <p:spPr bwMode="auto">
            <a:xfrm>
              <a:off x="2172" y="3192"/>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菌类型</a:t>
              </a:r>
              <a:endParaRPr lang="zh-CN" altLang="en-US" sz="1800">
                <a:latin typeface="Verdana" panose="020B0604030504040204" pitchFamily="34" charset="0"/>
              </a:endParaRPr>
            </a:p>
          </p:txBody>
        </p:sp>
        <p:sp>
          <p:nvSpPr>
            <p:cNvPr id="93199" name="Rectangle 15">
              <a:extLst>
                <a:ext uri="{FF2B5EF4-FFF2-40B4-BE49-F238E27FC236}">
                  <a16:creationId xmlns:a16="http://schemas.microsoft.com/office/drawing/2014/main" id="{3A3CE6E4-B343-2742-B9AF-D59537C81DEA}"/>
                </a:ext>
              </a:extLst>
            </p:cNvPr>
            <p:cNvSpPr>
              <a:spLocks noChangeArrowheads="1"/>
            </p:cNvSpPr>
            <p:nvPr/>
          </p:nvSpPr>
          <p:spPr bwMode="auto">
            <a:xfrm>
              <a:off x="4754" y="2939"/>
              <a:ext cx="802"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00" name="Rectangle 16">
              <a:extLst>
                <a:ext uri="{FF2B5EF4-FFF2-40B4-BE49-F238E27FC236}">
                  <a16:creationId xmlns:a16="http://schemas.microsoft.com/office/drawing/2014/main" id="{007EC348-755C-A943-A8F5-F13EB843A09C}"/>
                </a:ext>
              </a:extLst>
            </p:cNvPr>
            <p:cNvSpPr>
              <a:spLocks noChangeArrowheads="1"/>
            </p:cNvSpPr>
            <p:nvPr/>
          </p:nvSpPr>
          <p:spPr bwMode="auto">
            <a:xfrm>
              <a:off x="4848" y="300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优选治</a:t>
              </a:r>
              <a:endParaRPr lang="zh-CN" altLang="en-US" sz="1800">
                <a:latin typeface="Verdana" panose="020B0604030504040204" pitchFamily="34" charset="0"/>
              </a:endParaRPr>
            </a:p>
          </p:txBody>
        </p:sp>
        <p:sp>
          <p:nvSpPr>
            <p:cNvPr id="93201" name="Rectangle 17">
              <a:extLst>
                <a:ext uri="{FF2B5EF4-FFF2-40B4-BE49-F238E27FC236}">
                  <a16:creationId xmlns:a16="http://schemas.microsoft.com/office/drawing/2014/main" id="{EB433A3B-F97B-624C-AEE7-AED9B9B6A53C}"/>
                </a:ext>
              </a:extLst>
            </p:cNvPr>
            <p:cNvSpPr>
              <a:spLocks noChangeArrowheads="1"/>
            </p:cNvSpPr>
            <p:nvPr/>
          </p:nvSpPr>
          <p:spPr bwMode="auto">
            <a:xfrm>
              <a:off x="4866" y="3226"/>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疗处方</a:t>
              </a:r>
              <a:endParaRPr lang="zh-CN" altLang="en-US" sz="1800">
                <a:latin typeface="Verdana" panose="020B0604030504040204" pitchFamily="34" charset="0"/>
              </a:endParaRPr>
            </a:p>
          </p:txBody>
        </p:sp>
        <p:sp>
          <p:nvSpPr>
            <p:cNvPr id="93202" name="Rectangle 18">
              <a:extLst>
                <a:ext uri="{FF2B5EF4-FFF2-40B4-BE49-F238E27FC236}">
                  <a16:creationId xmlns:a16="http://schemas.microsoft.com/office/drawing/2014/main" id="{9839CB6A-67A4-CE43-8266-237FDD4A4739}"/>
                </a:ext>
              </a:extLst>
            </p:cNvPr>
            <p:cNvSpPr>
              <a:spLocks noChangeArrowheads="1"/>
            </p:cNvSpPr>
            <p:nvPr/>
          </p:nvSpPr>
          <p:spPr bwMode="auto">
            <a:xfrm>
              <a:off x="3360" y="2814"/>
              <a:ext cx="889"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03" name="Rectangle 19">
              <a:extLst>
                <a:ext uri="{FF2B5EF4-FFF2-40B4-BE49-F238E27FC236}">
                  <a16:creationId xmlns:a16="http://schemas.microsoft.com/office/drawing/2014/main" id="{05F82D50-6CB9-DA4B-93F7-0A63939D5D9C}"/>
                </a:ext>
              </a:extLst>
            </p:cNvPr>
            <p:cNvSpPr>
              <a:spLocks noChangeArrowheads="1"/>
            </p:cNvSpPr>
            <p:nvPr/>
          </p:nvSpPr>
          <p:spPr bwMode="auto">
            <a:xfrm>
              <a:off x="3408" y="2875"/>
              <a:ext cx="7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确定用于</a:t>
              </a:r>
              <a:endParaRPr lang="zh-CN" altLang="en-US" sz="1800">
                <a:latin typeface="Verdana" panose="020B0604030504040204" pitchFamily="34" charset="0"/>
              </a:endParaRPr>
            </a:p>
          </p:txBody>
        </p:sp>
        <p:sp>
          <p:nvSpPr>
            <p:cNvPr id="93204" name="Rectangle 20">
              <a:extLst>
                <a:ext uri="{FF2B5EF4-FFF2-40B4-BE49-F238E27FC236}">
                  <a16:creationId xmlns:a16="http://schemas.microsoft.com/office/drawing/2014/main" id="{D2BAF590-E50B-4849-A54E-44ECBEDC77B4}"/>
                </a:ext>
              </a:extLst>
            </p:cNvPr>
            <p:cNvSpPr>
              <a:spLocks noChangeArrowheads="1"/>
            </p:cNvSpPr>
            <p:nvPr/>
          </p:nvSpPr>
          <p:spPr bwMode="auto">
            <a:xfrm>
              <a:off x="3408" y="3101"/>
              <a:ext cx="7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治疗的菌</a:t>
              </a:r>
              <a:endParaRPr lang="zh-CN" altLang="en-US" sz="1800">
                <a:latin typeface="Verdana" panose="020B0604030504040204" pitchFamily="34" charset="0"/>
              </a:endParaRPr>
            </a:p>
          </p:txBody>
        </p:sp>
        <p:sp>
          <p:nvSpPr>
            <p:cNvPr id="93205" name="Rectangle 21">
              <a:extLst>
                <a:ext uri="{FF2B5EF4-FFF2-40B4-BE49-F238E27FC236}">
                  <a16:creationId xmlns:a16="http://schemas.microsoft.com/office/drawing/2014/main" id="{F88D5EBB-7495-EC48-9E32-648E2C80215C}"/>
                </a:ext>
              </a:extLst>
            </p:cNvPr>
            <p:cNvSpPr>
              <a:spLocks noChangeArrowheads="1"/>
            </p:cNvSpPr>
            <p:nvPr/>
          </p:nvSpPr>
          <p:spPr bwMode="auto">
            <a:xfrm>
              <a:off x="3521" y="3327"/>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solidFill>
                    <a:srgbClr val="000000"/>
                  </a:solidFill>
                  <a:latin typeface="宋体" panose="02010600030101010101" pitchFamily="2" charset="-122"/>
                </a:rPr>
                <a:t>素药物</a:t>
              </a:r>
              <a:endParaRPr lang="zh-CN" altLang="en-US" sz="1800">
                <a:latin typeface="Verdana" panose="020B0604030504040204" pitchFamily="34" charset="0"/>
              </a:endParaRPr>
            </a:p>
          </p:txBody>
        </p:sp>
        <p:sp>
          <p:nvSpPr>
            <p:cNvPr id="93206" name="Rectangle 22">
              <a:extLst>
                <a:ext uri="{FF2B5EF4-FFF2-40B4-BE49-F238E27FC236}">
                  <a16:creationId xmlns:a16="http://schemas.microsoft.com/office/drawing/2014/main" id="{A3CFED07-8F4E-314E-800F-EB242A23DA5B}"/>
                </a:ext>
              </a:extLst>
            </p:cNvPr>
            <p:cNvSpPr>
              <a:spLocks noChangeArrowheads="1"/>
            </p:cNvSpPr>
            <p:nvPr/>
          </p:nvSpPr>
          <p:spPr bwMode="auto">
            <a:xfrm>
              <a:off x="1942" y="3816"/>
              <a:ext cx="24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07" name="Rectangle 23">
              <a:extLst>
                <a:ext uri="{FF2B5EF4-FFF2-40B4-BE49-F238E27FC236}">
                  <a16:creationId xmlns:a16="http://schemas.microsoft.com/office/drawing/2014/main" id="{55E51963-2A36-114A-AE3F-DB439EB8CEA7}"/>
                </a:ext>
              </a:extLst>
            </p:cNvPr>
            <p:cNvSpPr>
              <a:spLocks noChangeArrowheads="1"/>
            </p:cNvSpPr>
            <p:nvPr/>
          </p:nvSpPr>
          <p:spPr bwMode="auto">
            <a:xfrm>
              <a:off x="2012" y="3873"/>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Verdana" panose="020B0604030504040204" pitchFamily="34" charset="0"/>
              </a:endParaRPr>
            </a:p>
          </p:txBody>
        </p:sp>
        <p:sp>
          <p:nvSpPr>
            <p:cNvPr id="93208" name="Rectangle 24">
              <a:extLst>
                <a:ext uri="{FF2B5EF4-FFF2-40B4-BE49-F238E27FC236}">
                  <a16:creationId xmlns:a16="http://schemas.microsoft.com/office/drawing/2014/main" id="{26B4B1E9-4F12-5543-A772-7D1DFEC63E78}"/>
                </a:ext>
              </a:extLst>
            </p:cNvPr>
            <p:cNvSpPr>
              <a:spLocks noChangeArrowheads="1"/>
            </p:cNvSpPr>
            <p:nvPr/>
          </p:nvSpPr>
          <p:spPr bwMode="auto">
            <a:xfrm>
              <a:off x="2186" y="3867"/>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a:solidFill>
                    <a:srgbClr val="000000"/>
                  </a:solidFill>
                  <a:latin typeface="Times New Roman" panose="02020603050405020304" pitchFamily="18" charset="0"/>
                </a:rPr>
                <a:t>   </a:t>
              </a:r>
              <a:endParaRPr lang="en-US" altLang="zh-CN" sz="1800">
                <a:latin typeface="Verdana" panose="020B0604030504040204" pitchFamily="34" charset="0"/>
              </a:endParaRPr>
            </a:p>
          </p:txBody>
        </p:sp>
        <p:sp>
          <p:nvSpPr>
            <p:cNvPr id="93209" name="Rectangle 25">
              <a:extLst>
                <a:ext uri="{FF2B5EF4-FFF2-40B4-BE49-F238E27FC236}">
                  <a16:creationId xmlns:a16="http://schemas.microsoft.com/office/drawing/2014/main" id="{B22771E1-A797-E643-9F1C-50941A1AA89E}"/>
                </a:ext>
              </a:extLst>
            </p:cNvPr>
            <p:cNvSpPr>
              <a:spLocks noChangeArrowheads="1"/>
            </p:cNvSpPr>
            <p:nvPr/>
          </p:nvSpPr>
          <p:spPr bwMode="auto">
            <a:xfrm>
              <a:off x="2208" y="3792"/>
              <a:ext cx="64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a:solidFill>
                    <a:srgbClr val="000000"/>
                  </a:solidFill>
                  <a:latin typeface="Times New Roman" panose="02020603050405020304" pitchFamily="18" charset="0"/>
                </a:rPr>
                <a:t>MYCIN</a:t>
              </a:r>
              <a:endParaRPr lang="en-US" altLang="zh-CN" sz="1800">
                <a:latin typeface="Verdana" panose="020B0604030504040204" pitchFamily="34" charset="0"/>
              </a:endParaRPr>
            </a:p>
          </p:txBody>
        </p:sp>
        <p:sp>
          <p:nvSpPr>
            <p:cNvPr id="93210" name="Rectangle 26">
              <a:extLst>
                <a:ext uri="{FF2B5EF4-FFF2-40B4-BE49-F238E27FC236}">
                  <a16:creationId xmlns:a16="http://schemas.microsoft.com/office/drawing/2014/main" id="{7BAA2A76-B47C-FE44-A715-8D563D1942A4}"/>
                </a:ext>
              </a:extLst>
            </p:cNvPr>
            <p:cNvSpPr>
              <a:spLocks noChangeArrowheads="1"/>
            </p:cNvSpPr>
            <p:nvPr/>
          </p:nvSpPr>
          <p:spPr bwMode="auto">
            <a:xfrm>
              <a:off x="2850" y="3784"/>
              <a:ext cx="1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b="1">
                  <a:solidFill>
                    <a:srgbClr val="000000"/>
                  </a:solidFill>
                  <a:latin typeface="宋体" panose="02010600030101010101" pitchFamily="2" charset="-122"/>
                </a:rPr>
                <a:t>系统的咨询过程</a:t>
              </a:r>
              <a:endParaRPr lang="zh-CN" altLang="en-US" sz="1800" b="1">
                <a:latin typeface="Verdana" panose="020B0604030504040204" pitchFamily="34" charset="0"/>
              </a:endParaRPr>
            </a:p>
          </p:txBody>
        </p:sp>
        <p:grpSp>
          <p:nvGrpSpPr>
            <p:cNvPr id="93211" name="Group 29">
              <a:extLst>
                <a:ext uri="{FF2B5EF4-FFF2-40B4-BE49-F238E27FC236}">
                  <a16:creationId xmlns:a16="http://schemas.microsoft.com/office/drawing/2014/main" id="{CC99866D-51BB-1A4C-8550-BA2D07A3E572}"/>
                </a:ext>
              </a:extLst>
            </p:cNvPr>
            <p:cNvGrpSpPr>
              <a:grpSpLocks/>
            </p:cNvGrpSpPr>
            <p:nvPr/>
          </p:nvGrpSpPr>
          <p:grpSpPr bwMode="auto">
            <a:xfrm>
              <a:off x="1584" y="3149"/>
              <a:ext cx="465" cy="83"/>
              <a:chOff x="1569" y="3149"/>
              <a:chExt cx="465" cy="83"/>
            </a:xfrm>
          </p:grpSpPr>
          <p:sp>
            <p:nvSpPr>
              <p:cNvPr id="93225" name="Line 27">
                <a:extLst>
                  <a:ext uri="{FF2B5EF4-FFF2-40B4-BE49-F238E27FC236}">
                    <a16:creationId xmlns:a16="http://schemas.microsoft.com/office/drawing/2014/main" id="{34EE1978-0D4D-8344-B9B2-70B5C754E77B}"/>
                  </a:ext>
                </a:extLst>
              </p:cNvPr>
              <p:cNvSpPr>
                <a:spLocks noChangeShapeType="1"/>
              </p:cNvSpPr>
              <p:nvPr/>
            </p:nvSpPr>
            <p:spPr bwMode="auto">
              <a:xfrm>
                <a:off x="1569" y="3190"/>
                <a:ext cx="39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26" name="Freeform 28">
                <a:extLst>
                  <a:ext uri="{FF2B5EF4-FFF2-40B4-BE49-F238E27FC236}">
                    <a16:creationId xmlns:a16="http://schemas.microsoft.com/office/drawing/2014/main" id="{BF181937-2D3D-4341-BAAB-6E24433D73F1}"/>
                  </a:ext>
                </a:extLst>
              </p:cNvPr>
              <p:cNvSpPr>
                <a:spLocks/>
              </p:cNvSpPr>
              <p:nvPr/>
            </p:nvSpPr>
            <p:spPr bwMode="auto">
              <a:xfrm>
                <a:off x="1959" y="3149"/>
                <a:ext cx="75" cy="83"/>
              </a:xfrm>
              <a:custGeom>
                <a:avLst/>
                <a:gdLst>
                  <a:gd name="T0" fmla="*/ 0 w 75"/>
                  <a:gd name="T1" fmla="*/ 83 h 83"/>
                  <a:gd name="T2" fmla="*/ 75 w 75"/>
                  <a:gd name="T3" fmla="*/ 42 h 83"/>
                  <a:gd name="T4" fmla="*/ 0 w 75"/>
                  <a:gd name="T5" fmla="*/ 0 h 83"/>
                  <a:gd name="T6" fmla="*/ 0 w 75"/>
                  <a:gd name="T7" fmla="*/ 83 h 83"/>
                  <a:gd name="T8" fmla="*/ 0 60000 65536"/>
                  <a:gd name="T9" fmla="*/ 0 60000 65536"/>
                  <a:gd name="T10" fmla="*/ 0 60000 65536"/>
                  <a:gd name="T11" fmla="*/ 0 60000 65536"/>
                  <a:gd name="T12" fmla="*/ 0 w 75"/>
                  <a:gd name="T13" fmla="*/ 0 h 83"/>
                  <a:gd name="T14" fmla="*/ 75 w 75"/>
                  <a:gd name="T15" fmla="*/ 83 h 83"/>
                </a:gdLst>
                <a:ahLst/>
                <a:cxnLst>
                  <a:cxn ang="T8">
                    <a:pos x="T0" y="T1"/>
                  </a:cxn>
                  <a:cxn ang="T9">
                    <a:pos x="T2" y="T3"/>
                  </a:cxn>
                  <a:cxn ang="T10">
                    <a:pos x="T4" y="T5"/>
                  </a:cxn>
                  <a:cxn ang="T11">
                    <a:pos x="T6" y="T7"/>
                  </a:cxn>
                </a:cxnLst>
                <a:rect l="T12" t="T13" r="T14" b="T15"/>
                <a:pathLst>
                  <a:path w="75" h="83">
                    <a:moveTo>
                      <a:pt x="0" y="83"/>
                    </a:moveTo>
                    <a:lnTo>
                      <a:pt x="75" y="42"/>
                    </a:lnTo>
                    <a:lnTo>
                      <a:pt x="0" y="0"/>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212" name="Group 32">
              <a:extLst>
                <a:ext uri="{FF2B5EF4-FFF2-40B4-BE49-F238E27FC236}">
                  <a16:creationId xmlns:a16="http://schemas.microsoft.com/office/drawing/2014/main" id="{74B44B7E-8EF8-2F4C-B251-766CBA657C14}"/>
                </a:ext>
              </a:extLst>
            </p:cNvPr>
            <p:cNvGrpSpPr>
              <a:grpSpLocks/>
            </p:cNvGrpSpPr>
            <p:nvPr/>
          </p:nvGrpSpPr>
          <p:grpSpPr bwMode="auto">
            <a:xfrm>
              <a:off x="2868" y="3149"/>
              <a:ext cx="465" cy="83"/>
              <a:chOff x="2847" y="3149"/>
              <a:chExt cx="465" cy="83"/>
            </a:xfrm>
          </p:grpSpPr>
          <p:sp>
            <p:nvSpPr>
              <p:cNvPr id="93223" name="Line 30">
                <a:extLst>
                  <a:ext uri="{FF2B5EF4-FFF2-40B4-BE49-F238E27FC236}">
                    <a16:creationId xmlns:a16="http://schemas.microsoft.com/office/drawing/2014/main" id="{EB272491-FE20-8940-BC11-CBE840B23BAB}"/>
                  </a:ext>
                </a:extLst>
              </p:cNvPr>
              <p:cNvSpPr>
                <a:spLocks noChangeShapeType="1"/>
              </p:cNvSpPr>
              <p:nvPr/>
            </p:nvSpPr>
            <p:spPr bwMode="auto">
              <a:xfrm>
                <a:off x="2847" y="3190"/>
                <a:ext cx="39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24" name="Freeform 31">
                <a:extLst>
                  <a:ext uri="{FF2B5EF4-FFF2-40B4-BE49-F238E27FC236}">
                    <a16:creationId xmlns:a16="http://schemas.microsoft.com/office/drawing/2014/main" id="{32259839-F08D-274F-9130-289CFE56F7C5}"/>
                  </a:ext>
                </a:extLst>
              </p:cNvPr>
              <p:cNvSpPr>
                <a:spLocks/>
              </p:cNvSpPr>
              <p:nvPr/>
            </p:nvSpPr>
            <p:spPr bwMode="auto">
              <a:xfrm>
                <a:off x="3237" y="3149"/>
                <a:ext cx="75" cy="83"/>
              </a:xfrm>
              <a:custGeom>
                <a:avLst/>
                <a:gdLst>
                  <a:gd name="T0" fmla="*/ 0 w 75"/>
                  <a:gd name="T1" fmla="*/ 83 h 83"/>
                  <a:gd name="T2" fmla="*/ 75 w 75"/>
                  <a:gd name="T3" fmla="*/ 42 h 83"/>
                  <a:gd name="T4" fmla="*/ 0 w 75"/>
                  <a:gd name="T5" fmla="*/ 0 h 83"/>
                  <a:gd name="T6" fmla="*/ 0 w 75"/>
                  <a:gd name="T7" fmla="*/ 83 h 83"/>
                  <a:gd name="T8" fmla="*/ 0 60000 65536"/>
                  <a:gd name="T9" fmla="*/ 0 60000 65536"/>
                  <a:gd name="T10" fmla="*/ 0 60000 65536"/>
                  <a:gd name="T11" fmla="*/ 0 60000 65536"/>
                  <a:gd name="T12" fmla="*/ 0 w 75"/>
                  <a:gd name="T13" fmla="*/ 0 h 83"/>
                  <a:gd name="T14" fmla="*/ 75 w 75"/>
                  <a:gd name="T15" fmla="*/ 83 h 83"/>
                </a:gdLst>
                <a:ahLst/>
                <a:cxnLst>
                  <a:cxn ang="T8">
                    <a:pos x="T0" y="T1"/>
                  </a:cxn>
                  <a:cxn ang="T9">
                    <a:pos x="T2" y="T3"/>
                  </a:cxn>
                  <a:cxn ang="T10">
                    <a:pos x="T4" y="T5"/>
                  </a:cxn>
                  <a:cxn ang="T11">
                    <a:pos x="T6" y="T7"/>
                  </a:cxn>
                </a:cxnLst>
                <a:rect l="T12" t="T13" r="T14" b="T15"/>
                <a:pathLst>
                  <a:path w="75" h="83">
                    <a:moveTo>
                      <a:pt x="0" y="83"/>
                    </a:moveTo>
                    <a:lnTo>
                      <a:pt x="75" y="42"/>
                    </a:lnTo>
                    <a:lnTo>
                      <a:pt x="0" y="0"/>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213" name="Group 35">
              <a:extLst>
                <a:ext uri="{FF2B5EF4-FFF2-40B4-BE49-F238E27FC236}">
                  <a16:creationId xmlns:a16="http://schemas.microsoft.com/office/drawing/2014/main" id="{A035A629-6E5A-694B-84AC-273B2A52EC3F}"/>
                </a:ext>
              </a:extLst>
            </p:cNvPr>
            <p:cNvGrpSpPr>
              <a:grpSpLocks/>
            </p:cNvGrpSpPr>
            <p:nvPr/>
          </p:nvGrpSpPr>
          <p:grpSpPr bwMode="auto">
            <a:xfrm>
              <a:off x="4272" y="3149"/>
              <a:ext cx="465" cy="83"/>
              <a:chOff x="4183" y="3149"/>
              <a:chExt cx="465" cy="83"/>
            </a:xfrm>
          </p:grpSpPr>
          <p:sp>
            <p:nvSpPr>
              <p:cNvPr id="93221" name="Line 33">
                <a:extLst>
                  <a:ext uri="{FF2B5EF4-FFF2-40B4-BE49-F238E27FC236}">
                    <a16:creationId xmlns:a16="http://schemas.microsoft.com/office/drawing/2014/main" id="{788BB874-07AB-F24B-B781-304B780201A2}"/>
                  </a:ext>
                </a:extLst>
              </p:cNvPr>
              <p:cNvSpPr>
                <a:spLocks noChangeShapeType="1"/>
              </p:cNvSpPr>
              <p:nvPr/>
            </p:nvSpPr>
            <p:spPr bwMode="auto">
              <a:xfrm>
                <a:off x="4183" y="3190"/>
                <a:ext cx="39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22" name="Freeform 34">
                <a:extLst>
                  <a:ext uri="{FF2B5EF4-FFF2-40B4-BE49-F238E27FC236}">
                    <a16:creationId xmlns:a16="http://schemas.microsoft.com/office/drawing/2014/main" id="{48134C86-F4DC-6B40-8FFD-06BB1BE871B8}"/>
                  </a:ext>
                </a:extLst>
              </p:cNvPr>
              <p:cNvSpPr>
                <a:spLocks/>
              </p:cNvSpPr>
              <p:nvPr/>
            </p:nvSpPr>
            <p:spPr bwMode="auto">
              <a:xfrm>
                <a:off x="4573" y="3149"/>
                <a:ext cx="75" cy="83"/>
              </a:xfrm>
              <a:custGeom>
                <a:avLst/>
                <a:gdLst>
                  <a:gd name="T0" fmla="*/ 0 w 75"/>
                  <a:gd name="T1" fmla="*/ 83 h 83"/>
                  <a:gd name="T2" fmla="*/ 75 w 75"/>
                  <a:gd name="T3" fmla="*/ 42 h 83"/>
                  <a:gd name="T4" fmla="*/ 0 w 75"/>
                  <a:gd name="T5" fmla="*/ 0 h 83"/>
                  <a:gd name="T6" fmla="*/ 0 w 75"/>
                  <a:gd name="T7" fmla="*/ 83 h 83"/>
                  <a:gd name="T8" fmla="*/ 0 60000 65536"/>
                  <a:gd name="T9" fmla="*/ 0 60000 65536"/>
                  <a:gd name="T10" fmla="*/ 0 60000 65536"/>
                  <a:gd name="T11" fmla="*/ 0 60000 65536"/>
                  <a:gd name="T12" fmla="*/ 0 w 75"/>
                  <a:gd name="T13" fmla="*/ 0 h 83"/>
                  <a:gd name="T14" fmla="*/ 75 w 75"/>
                  <a:gd name="T15" fmla="*/ 83 h 83"/>
                </a:gdLst>
                <a:ahLst/>
                <a:cxnLst>
                  <a:cxn ang="T8">
                    <a:pos x="T0" y="T1"/>
                  </a:cxn>
                  <a:cxn ang="T9">
                    <a:pos x="T2" y="T3"/>
                  </a:cxn>
                  <a:cxn ang="T10">
                    <a:pos x="T4" y="T5"/>
                  </a:cxn>
                  <a:cxn ang="T11">
                    <a:pos x="T6" y="T7"/>
                  </a:cxn>
                </a:cxnLst>
                <a:rect l="T12" t="T13" r="T14" b="T15"/>
                <a:pathLst>
                  <a:path w="75" h="83">
                    <a:moveTo>
                      <a:pt x="0" y="83"/>
                    </a:moveTo>
                    <a:lnTo>
                      <a:pt x="75" y="42"/>
                    </a:lnTo>
                    <a:lnTo>
                      <a:pt x="0" y="0"/>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3214" name="Rectangle 36">
              <a:extLst>
                <a:ext uri="{FF2B5EF4-FFF2-40B4-BE49-F238E27FC236}">
                  <a16:creationId xmlns:a16="http://schemas.microsoft.com/office/drawing/2014/main" id="{DF13701E-DA0E-A543-BAE2-8999C83A1F5C}"/>
                </a:ext>
              </a:extLst>
            </p:cNvPr>
            <p:cNvSpPr>
              <a:spLocks noChangeArrowheads="1"/>
            </p:cNvSpPr>
            <p:nvPr/>
          </p:nvSpPr>
          <p:spPr bwMode="auto">
            <a:xfrm>
              <a:off x="340" y="2805"/>
              <a:ext cx="1237"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15" name="Rectangle 40">
              <a:extLst>
                <a:ext uri="{FF2B5EF4-FFF2-40B4-BE49-F238E27FC236}">
                  <a16:creationId xmlns:a16="http://schemas.microsoft.com/office/drawing/2014/main" id="{ADD7323C-48C3-8C46-B2E8-ED8DD6DCD5BD}"/>
                </a:ext>
              </a:extLst>
            </p:cNvPr>
            <p:cNvSpPr>
              <a:spLocks noChangeArrowheads="1"/>
            </p:cNvSpPr>
            <p:nvPr/>
          </p:nvSpPr>
          <p:spPr bwMode="auto">
            <a:xfrm>
              <a:off x="2082" y="2905"/>
              <a:ext cx="759"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16" name="Rectangle 43">
              <a:extLst>
                <a:ext uri="{FF2B5EF4-FFF2-40B4-BE49-F238E27FC236}">
                  <a16:creationId xmlns:a16="http://schemas.microsoft.com/office/drawing/2014/main" id="{15A7760F-3330-1E41-B077-FEC61CA50778}"/>
                </a:ext>
              </a:extLst>
            </p:cNvPr>
            <p:cNvSpPr>
              <a:spLocks noChangeArrowheads="1"/>
            </p:cNvSpPr>
            <p:nvPr/>
          </p:nvSpPr>
          <p:spPr bwMode="auto">
            <a:xfrm>
              <a:off x="4754" y="2939"/>
              <a:ext cx="802"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17" name="Rectangle 46">
              <a:extLst>
                <a:ext uri="{FF2B5EF4-FFF2-40B4-BE49-F238E27FC236}">
                  <a16:creationId xmlns:a16="http://schemas.microsoft.com/office/drawing/2014/main" id="{F9134E3F-E210-EF43-A07A-FC1233F5CDBB}"/>
                </a:ext>
              </a:extLst>
            </p:cNvPr>
            <p:cNvSpPr>
              <a:spLocks noChangeArrowheads="1"/>
            </p:cNvSpPr>
            <p:nvPr/>
          </p:nvSpPr>
          <p:spPr bwMode="auto">
            <a:xfrm>
              <a:off x="3360" y="2814"/>
              <a:ext cx="889"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18" name="Rectangle 50">
              <a:extLst>
                <a:ext uri="{FF2B5EF4-FFF2-40B4-BE49-F238E27FC236}">
                  <a16:creationId xmlns:a16="http://schemas.microsoft.com/office/drawing/2014/main" id="{9FCC6E5B-72E5-DE4B-B337-A5C42DB0C643}"/>
                </a:ext>
              </a:extLst>
            </p:cNvPr>
            <p:cNvSpPr>
              <a:spLocks noChangeArrowheads="1"/>
            </p:cNvSpPr>
            <p:nvPr/>
          </p:nvSpPr>
          <p:spPr bwMode="auto">
            <a:xfrm>
              <a:off x="1942" y="3816"/>
              <a:ext cx="24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3219" name="Rectangle 51">
              <a:extLst>
                <a:ext uri="{FF2B5EF4-FFF2-40B4-BE49-F238E27FC236}">
                  <a16:creationId xmlns:a16="http://schemas.microsoft.com/office/drawing/2014/main" id="{593CAB32-F201-F347-9C94-D1EFB1F7C906}"/>
                </a:ext>
              </a:extLst>
            </p:cNvPr>
            <p:cNvSpPr>
              <a:spLocks noChangeArrowheads="1"/>
            </p:cNvSpPr>
            <p:nvPr/>
          </p:nvSpPr>
          <p:spPr bwMode="auto">
            <a:xfrm>
              <a:off x="2012" y="3873"/>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Verdana" panose="020B0604030504040204" pitchFamily="34" charset="0"/>
              </a:endParaRPr>
            </a:p>
          </p:txBody>
        </p:sp>
        <p:sp>
          <p:nvSpPr>
            <p:cNvPr id="93220" name="Rectangle 52">
              <a:extLst>
                <a:ext uri="{FF2B5EF4-FFF2-40B4-BE49-F238E27FC236}">
                  <a16:creationId xmlns:a16="http://schemas.microsoft.com/office/drawing/2014/main" id="{4553D3E7-65CE-3A48-84F5-AE873BF0ED86}"/>
                </a:ext>
              </a:extLst>
            </p:cNvPr>
            <p:cNvSpPr>
              <a:spLocks noChangeArrowheads="1"/>
            </p:cNvSpPr>
            <p:nvPr/>
          </p:nvSpPr>
          <p:spPr bwMode="auto">
            <a:xfrm>
              <a:off x="2186" y="3867"/>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Verdana" panose="020B060403050404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down)">
                                      <p:cBhvr>
                                        <p:cTn id="7" dur="500"/>
                                        <p:tgtEl>
                                          <p:spTgt spid="173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a:extLst>
              <a:ext uri="{FF2B5EF4-FFF2-40B4-BE49-F238E27FC236}">
                <a16:creationId xmlns:a16="http://schemas.microsoft.com/office/drawing/2014/main" id="{89E1990B-D141-E24B-B99F-3EF6308974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401F319-2DE6-9443-A733-98F97B6EB1D7}" type="slidenum">
              <a:rPr lang="ja-JP" altLang="en-US" sz="1800">
                <a:solidFill>
                  <a:srgbClr val="A50021"/>
                </a:solidFill>
                <a:ea typeface="MS PGothic" panose="020B0600070205080204" pitchFamily="34" charset="-128"/>
              </a:rPr>
              <a:pPr>
                <a:lnSpc>
                  <a:spcPct val="100000"/>
                </a:lnSpc>
                <a:spcBef>
                  <a:spcPct val="0"/>
                </a:spcBef>
                <a:buClrTx/>
                <a:buFontTx/>
                <a:buNone/>
              </a:pPr>
              <a:t>71</a:t>
            </a:fld>
            <a:endParaRPr lang="en-US" altLang="ja-JP" sz="1800">
              <a:solidFill>
                <a:srgbClr val="A50021"/>
              </a:solidFill>
              <a:ea typeface="MS PGothic" panose="020B0600070205080204" pitchFamily="34" charset="-128"/>
            </a:endParaRPr>
          </a:p>
        </p:txBody>
      </p:sp>
      <p:sp>
        <p:nvSpPr>
          <p:cNvPr id="94211" name="Rectangle 2">
            <a:extLst>
              <a:ext uri="{FF2B5EF4-FFF2-40B4-BE49-F238E27FC236}">
                <a16:creationId xmlns:a16="http://schemas.microsoft.com/office/drawing/2014/main" id="{121B548F-EE21-BF42-8CE7-F1590405571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7.8.2  </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MYCIN</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骨架系统</a:t>
            </a:r>
            <a:endParaRPr lang="en-US" altLang="zh-CN"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4212" name="Rectangle 4">
            <a:extLst>
              <a:ext uri="{FF2B5EF4-FFF2-40B4-BE49-F238E27FC236}">
                <a16:creationId xmlns:a16="http://schemas.microsoft.com/office/drawing/2014/main" id="{E3A8FBE8-F8FB-EF4F-B72A-B07C41E3E2D1}"/>
              </a:ext>
            </a:extLst>
          </p:cNvPr>
          <p:cNvSpPr>
            <a:spLocks noChangeArrowheads="1"/>
          </p:cNvSpPr>
          <p:nvPr/>
        </p:nvSpPr>
        <p:spPr bwMode="auto">
          <a:xfrm>
            <a:off x="267176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94213" name="Rectangle 7">
            <a:extLst>
              <a:ext uri="{FF2B5EF4-FFF2-40B4-BE49-F238E27FC236}">
                <a16:creationId xmlns:a16="http://schemas.microsoft.com/office/drawing/2014/main" id="{4C0679C3-A0B9-AA43-B176-9E2017CA88E2}"/>
              </a:ext>
            </a:extLst>
          </p:cNvPr>
          <p:cNvSpPr>
            <a:spLocks noChangeArrowheads="1"/>
          </p:cNvSpPr>
          <p:nvPr/>
        </p:nvSpPr>
        <p:spPr bwMode="auto">
          <a:xfrm>
            <a:off x="283845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pic>
        <p:nvPicPr>
          <p:cNvPr id="94214" name="Picture 8">
            <a:extLst>
              <a:ext uri="{FF2B5EF4-FFF2-40B4-BE49-F238E27FC236}">
                <a16:creationId xmlns:a16="http://schemas.microsoft.com/office/drawing/2014/main" id="{C72C54BC-567C-8143-BE13-0CAC5C127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1154113"/>
            <a:ext cx="8869363"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Rectangle 9">
            <a:extLst>
              <a:ext uri="{FF2B5EF4-FFF2-40B4-BE49-F238E27FC236}">
                <a16:creationId xmlns:a16="http://schemas.microsoft.com/office/drawing/2014/main" id="{5A991B4A-68D3-C740-91C7-CE4AA48AC905}"/>
              </a:ext>
            </a:extLst>
          </p:cNvPr>
          <p:cNvSpPr>
            <a:spLocks noChangeArrowheads="1"/>
          </p:cNvSpPr>
          <p:nvPr/>
        </p:nvSpPr>
        <p:spPr bwMode="auto">
          <a:xfrm>
            <a:off x="2514600" y="5943600"/>
            <a:ext cx="8382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70080398-28D0-904B-9BB4-EE24C21060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F2D529C-5001-B944-AB00-7232CA8FB461}" type="slidenum">
              <a:rPr lang="ja-JP" altLang="en-US" sz="1800">
                <a:solidFill>
                  <a:srgbClr val="A50021"/>
                </a:solidFill>
                <a:ea typeface="MS PGothic" panose="020B0600070205080204" pitchFamily="34" charset="-128"/>
              </a:rPr>
              <a:pPr>
                <a:lnSpc>
                  <a:spcPct val="100000"/>
                </a:lnSpc>
                <a:spcBef>
                  <a:spcPct val="0"/>
                </a:spcBef>
                <a:buClrTx/>
                <a:buFontTx/>
                <a:buNone/>
              </a:pPr>
              <a:t>72</a:t>
            </a:fld>
            <a:endParaRPr lang="en-US" altLang="ja-JP" sz="1800">
              <a:solidFill>
                <a:srgbClr val="A50021"/>
              </a:solidFill>
              <a:ea typeface="MS PGothic" panose="020B0600070205080204" pitchFamily="34" charset="-128"/>
            </a:endParaRPr>
          </a:p>
        </p:txBody>
      </p:sp>
      <p:sp>
        <p:nvSpPr>
          <p:cNvPr id="95235" name="Rectangle 2">
            <a:extLst>
              <a:ext uri="{FF2B5EF4-FFF2-40B4-BE49-F238E27FC236}">
                <a16:creationId xmlns:a16="http://schemas.microsoft.com/office/drawing/2014/main" id="{981B22D8-91C7-8B4A-8B73-4BC2C77E4F2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7.8.2 EMYCIN</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骨架系统</a:t>
            </a:r>
          </a:p>
        </p:txBody>
      </p:sp>
      <p:sp>
        <p:nvSpPr>
          <p:cNvPr id="51205" name="Text Box 5">
            <a:extLst>
              <a:ext uri="{FF2B5EF4-FFF2-40B4-BE49-F238E27FC236}">
                <a16:creationId xmlns:a16="http://schemas.microsoft.com/office/drawing/2014/main" id="{F0D59C20-1CDE-7245-AB39-B79F06CC66FD}"/>
              </a:ext>
            </a:extLst>
          </p:cNvPr>
          <p:cNvSpPr txBox="1">
            <a:spLocks noChangeArrowheads="1"/>
          </p:cNvSpPr>
          <p:nvPr/>
        </p:nvSpPr>
        <p:spPr bwMode="auto">
          <a:xfrm>
            <a:off x="342900" y="1143000"/>
            <a:ext cx="8458200" cy="2438400"/>
          </a:xfrm>
          <a:prstGeom prst="rect">
            <a:avLst/>
          </a:prstGeom>
          <a:gradFill rotWithShape="1">
            <a:gsLst>
              <a:gs pos="0">
                <a:srgbClr val="00FFFF"/>
              </a:gs>
              <a:gs pos="100000">
                <a:schemeClr val="bg1"/>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10000"/>
              </a:spcBef>
              <a:buFont typeface="Wingdings" pitchFamily="2" charset="2"/>
              <a:buChar char="§"/>
            </a:pPr>
            <a:r>
              <a:rPr lang="en-US" altLang="zh-CN" sz="2400">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EMYCIN</a:t>
            </a:r>
            <a:r>
              <a:rPr lang="zh-CN" altLang="en-US" sz="2400" b="1">
                <a:solidFill>
                  <a:srgbClr val="000000"/>
                </a:solidFill>
                <a:latin typeface="宋体" panose="02010600030101010101" pitchFamily="2" charset="-122"/>
              </a:rPr>
              <a:t>系统的功能</a:t>
            </a:r>
            <a:r>
              <a:rPr lang="zh-CN" altLang="en-US" sz="2400">
                <a:solidFill>
                  <a:srgbClr val="000000"/>
                </a:solidFill>
                <a:latin typeface="宋体" panose="02010600030101010101" pitchFamily="2" charset="-122"/>
              </a:rPr>
              <a:t>：</a:t>
            </a:r>
            <a:endParaRPr lang="zh-CN" altLang="en-US" sz="2400">
              <a:solidFill>
                <a:srgbClr val="000000"/>
              </a:solidFill>
              <a:latin typeface="Times New Roman" panose="02020603050405020304" pitchFamily="18" charset="0"/>
              <a:cs typeface="Times New Roman" panose="02020603050405020304" pitchFamily="18" charset="0"/>
            </a:endParaRPr>
          </a:p>
          <a:p>
            <a:pPr algn="just" eaLnBrk="1" hangingPunct="1">
              <a:spcBef>
                <a:spcPct val="10000"/>
              </a:spcBef>
              <a:buClrTx/>
              <a:buFontTx/>
              <a:buNone/>
            </a:pPr>
            <a:r>
              <a:rPr lang="zh-CN" altLang="en-US" sz="2400" b="1">
                <a:solidFill>
                  <a:srgbClr val="000000"/>
                </a:solidFill>
                <a:latin typeface="宋体" panose="02010600030101010101" pitchFamily="2" charset="-122"/>
              </a:rPr>
              <a:t>（</a:t>
            </a:r>
            <a:r>
              <a:rPr lang="en-US" altLang="zh-CN" sz="2400" b="1">
                <a:solidFill>
                  <a:srgbClr val="000000"/>
                </a:solidFill>
                <a:latin typeface="Times New Roman" panose="02020603050405020304" pitchFamily="18" charset="0"/>
                <a:cs typeface="Times New Roman" panose="02020603050405020304" pitchFamily="18" charset="0"/>
              </a:rPr>
              <a:t>1</a:t>
            </a:r>
            <a:r>
              <a:rPr lang="zh-CN" altLang="en-US" sz="2400" b="1">
                <a:solidFill>
                  <a:srgbClr val="000000"/>
                </a:solidFill>
                <a:latin typeface="宋体" panose="02010600030101010101" pitchFamily="2" charset="-122"/>
              </a:rPr>
              <a:t>）解释程序。</a:t>
            </a:r>
            <a:endParaRPr lang="zh-CN" altLang="en-US" sz="2400" b="1">
              <a:solidFill>
                <a:srgbClr val="000000"/>
              </a:solidFill>
              <a:latin typeface="Times New Roman" panose="02020603050405020304" pitchFamily="18" charset="0"/>
              <a:cs typeface="Times New Roman" panose="02020603050405020304" pitchFamily="18" charset="0"/>
            </a:endParaRPr>
          </a:p>
          <a:p>
            <a:pPr algn="just" eaLnBrk="1" hangingPunct="1">
              <a:spcBef>
                <a:spcPct val="10000"/>
              </a:spcBef>
              <a:buClrTx/>
              <a:buFontTx/>
              <a:buNone/>
            </a:pPr>
            <a:r>
              <a:rPr lang="zh-CN" altLang="en-US" sz="2400" b="1">
                <a:solidFill>
                  <a:srgbClr val="000000"/>
                </a:solidFill>
                <a:latin typeface="宋体" panose="02010600030101010101" pitchFamily="2" charset="-122"/>
              </a:rPr>
              <a:t>（</a:t>
            </a:r>
            <a:r>
              <a:rPr lang="en-US" altLang="zh-CN" sz="2400" b="1">
                <a:solidFill>
                  <a:srgbClr val="000000"/>
                </a:solidFill>
                <a:latin typeface="Times New Roman" panose="02020603050405020304" pitchFamily="18" charset="0"/>
                <a:cs typeface="Times New Roman" panose="02020603050405020304" pitchFamily="18" charset="0"/>
              </a:rPr>
              <a:t>2</a:t>
            </a:r>
            <a:r>
              <a:rPr lang="zh-CN" altLang="en-US" sz="2400" b="1">
                <a:solidFill>
                  <a:srgbClr val="000000"/>
                </a:solidFill>
                <a:latin typeface="宋体" panose="02010600030101010101" pitchFamily="2" charset="-122"/>
              </a:rPr>
              <a:t>）知识编辑程序及类英语的简化会话语言。</a:t>
            </a:r>
          </a:p>
          <a:p>
            <a:pPr algn="just" eaLnBrk="1" hangingPunct="1">
              <a:spcBef>
                <a:spcPct val="10000"/>
              </a:spcBef>
              <a:buClrTx/>
              <a:buFontTx/>
              <a:buNone/>
            </a:pPr>
            <a:r>
              <a:rPr lang="zh-CN" altLang="en-US" sz="2400" b="1">
                <a:solidFill>
                  <a:srgbClr val="000000"/>
                </a:solidFill>
                <a:latin typeface="宋体" panose="02010600030101010101" pitchFamily="2" charset="-122"/>
              </a:rPr>
              <a:t>（</a:t>
            </a:r>
            <a:r>
              <a:rPr lang="en-US" altLang="zh-CN" sz="2400" b="1">
                <a:solidFill>
                  <a:srgbClr val="000000"/>
                </a:solidFill>
                <a:latin typeface="Times New Roman" panose="02020603050405020304" pitchFamily="18" charset="0"/>
                <a:cs typeface="Times New Roman" panose="02020603050405020304" pitchFamily="18" charset="0"/>
              </a:rPr>
              <a:t>3</a:t>
            </a:r>
            <a:r>
              <a:rPr lang="zh-CN" altLang="en-US" sz="2400" b="1">
                <a:solidFill>
                  <a:srgbClr val="000000"/>
                </a:solidFill>
                <a:latin typeface="宋体" panose="02010600030101010101" pitchFamily="2" charset="-122"/>
              </a:rPr>
              <a:t>）知识库管理和维护手段。</a:t>
            </a:r>
          </a:p>
          <a:p>
            <a:pPr algn="just" eaLnBrk="1" hangingPunct="1">
              <a:spcBef>
                <a:spcPct val="10000"/>
              </a:spcBef>
              <a:buClrTx/>
              <a:buFontTx/>
              <a:buNone/>
            </a:pPr>
            <a:r>
              <a:rPr lang="zh-CN" altLang="en-US" sz="2400" b="1">
                <a:solidFill>
                  <a:srgbClr val="000000"/>
                </a:solidFill>
                <a:latin typeface="宋体" panose="02010600030101010101" pitchFamily="2" charset="-122"/>
              </a:rPr>
              <a:t>（</a:t>
            </a:r>
            <a:r>
              <a:rPr lang="en-US" altLang="zh-CN" sz="2400" b="1">
                <a:solidFill>
                  <a:srgbClr val="000000"/>
                </a:solidFill>
                <a:latin typeface="Times New Roman" panose="02020603050405020304" pitchFamily="18" charset="0"/>
                <a:cs typeface="Times New Roman" panose="02020603050405020304" pitchFamily="18" charset="0"/>
              </a:rPr>
              <a:t>4</a:t>
            </a:r>
            <a:r>
              <a:rPr lang="zh-CN" altLang="en-US" sz="2400" b="1">
                <a:solidFill>
                  <a:srgbClr val="000000"/>
                </a:solidFill>
                <a:latin typeface="宋体" panose="02010600030101010101" pitchFamily="2" charset="-122"/>
              </a:rPr>
              <a:t>）跟踪和调试功能。</a:t>
            </a:r>
            <a:r>
              <a:rPr lang="zh-CN" altLang="en-US" sz="2400" b="1">
                <a:latin typeface="Verdana" panose="020B0604030504040204" pitchFamily="34" charset="0"/>
              </a:rPr>
              <a:t> </a:t>
            </a:r>
          </a:p>
        </p:txBody>
      </p:sp>
      <p:sp>
        <p:nvSpPr>
          <p:cNvPr id="51206" name="Text Box 6">
            <a:extLst>
              <a:ext uri="{FF2B5EF4-FFF2-40B4-BE49-F238E27FC236}">
                <a16:creationId xmlns:a16="http://schemas.microsoft.com/office/drawing/2014/main" id="{DB7BFA6C-AB14-D14C-98AC-5E86BEBE3C03}"/>
              </a:ext>
            </a:extLst>
          </p:cNvPr>
          <p:cNvSpPr txBox="1">
            <a:spLocks noChangeArrowheads="1"/>
          </p:cNvSpPr>
          <p:nvPr/>
        </p:nvSpPr>
        <p:spPr bwMode="auto">
          <a:xfrm>
            <a:off x="381000" y="3962400"/>
            <a:ext cx="8458200" cy="1489075"/>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10000"/>
              </a:spcBef>
              <a:buFont typeface="Wingdings" pitchFamily="2" charset="2"/>
              <a:buChar char="§"/>
            </a:pPr>
            <a:r>
              <a:rPr lang="en-US" altLang="zh-CN" sz="2400" b="1">
                <a:solidFill>
                  <a:srgbClr val="000000"/>
                </a:solidFill>
                <a:latin typeface="Times New Roman" panose="02020603050405020304" pitchFamily="18" charset="0"/>
              </a:rPr>
              <a:t> EMYCIN</a:t>
            </a:r>
            <a:r>
              <a:rPr lang="zh-CN" altLang="en-US" sz="2400" b="1">
                <a:solidFill>
                  <a:srgbClr val="000000"/>
                </a:solidFill>
                <a:latin typeface="宋体" panose="02010600030101010101" pitchFamily="2" charset="-122"/>
              </a:rPr>
              <a:t>系统的工作过程</a:t>
            </a:r>
            <a:r>
              <a:rPr lang="zh-CN" altLang="en-US" sz="2400">
                <a:solidFill>
                  <a:srgbClr val="000000"/>
                </a:solidFill>
                <a:latin typeface="宋体" panose="02010600030101010101" pitchFamily="2" charset="-122"/>
              </a:rPr>
              <a:t>：</a:t>
            </a:r>
          </a:p>
          <a:p>
            <a:pPr algn="just" eaLnBrk="1" hangingPunct="1">
              <a:spcBef>
                <a:spcPct val="1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1</a:t>
            </a:r>
            <a:r>
              <a:rPr lang="zh-CN" altLang="en-US" sz="2400" b="1">
                <a:solidFill>
                  <a:srgbClr val="000000"/>
                </a:solidFill>
                <a:latin typeface="Times New Roman" panose="02020603050405020304" pitchFamily="18" charset="0"/>
              </a:rPr>
              <a:t>）专家系统建立过程。</a:t>
            </a:r>
          </a:p>
          <a:p>
            <a:pPr algn="just" eaLnBrk="1" hangingPunct="1">
              <a:spcBef>
                <a:spcPct val="10000"/>
              </a:spcBef>
              <a:buFont typeface="Wingdings" pitchFamily="2" charset="2"/>
              <a:buNone/>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2</a:t>
            </a:r>
            <a:r>
              <a:rPr lang="zh-CN" altLang="en-US" sz="2400" b="1">
                <a:solidFill>
                  <a:srgbClr val="000000"/>
                </a:solidFill>
                <a:latin typeface="Times New Roman" panose="02020603050405020304" pitchFamily="18" charset="0"/>
              </a:rPr>
              <a:t>）咨询过程。</a:t>
            </a:r>
            <a:r>
              <a:rPr lang="zh-CN" altLang="en-US" sz="2400">
                <a:solidFill>
                  <a:srgbClr val="000000"/>
                </a:solidFill>
                <a:latin typeface="宋体" panose="02010600030101010101" pitchFamily="2" charset="-122"/>
              </a:rPr>
              <a:t> </a:t>
            </a:r>
            <a:r>
              <a:rPr lang="zh-CN" altLang="en-US" sz="240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checkerboard(across)">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checkerboard(across)">
                                      <p:cBhvr>
                                        <p:cTn id="12"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autoUpdateAnimBg="0"/>
      <p:bldP spid="5120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2CEA7945-D89A-324A-A3A5-275AEA571E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BEBF498-A5C5-C048-883F-64DAD20FE5E7}" type="slidenum">
              <a:rPr lang="ja-JP" altLang="en-US" sz="1800">
                <a:solidFill>
                  <a:srgbClr val="A50021"/>
                </a:solidFill>
                <a:ea typeface="MS PGothic" panose="020B0600070205080204" pitchFamily="34" charset="-128"/>
              </a:rPr>
              <a:pPr>
                <a:lnSpc>
                  <a:spcPct val="100000"/>
                </a:lnSpc>
                <a:spcBef>
                  <a:spcPct val="0"/>
                </a:spcBef>
                <a:buClrTx/>
                <a:buFontTx/>
                <a:buNone/>
              </a:pPr>
              <a:t>73</a:t>
            </a:fld>
            <a:endParaRPr lang="en-US" altLang="ja-JP" sz="1800">
              <a:solidFill>
                <a:srgbClr val="A50021"/>
              </a:solidFill>
              <a:ea typeface="MS PGothic" panose="020B0600070205080204" pitchFamily="34" charset="-128"/>
            </a:endParaRPr>
          </a:p>
        </p:txBody>
      </p:sp>
      <p:sp>
        <p:nvSpPr>
          <p:cNvPr id="96259" name="Rectangle 2">
            <a:extLst>
              <a:ext uri="{FF2B5EF4-FFF2-40B4-BE49-F238E27FC236}">
                <a16:creationId xmlns:a16="http://schemas.microsoft.com/office/drawing/2014/main" id="{4345F8FA-361F-2949-BD7A-780052B7D58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7.8.2 EMYCIN</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骨架系统</a:t>
            </a:r>
          </a:p>
        </p:txBody>
      </p:sp>
      <p:sp>
        <p:nvSpPr>
          <p:cNvPr id="96260" name="Rectangle 7">
            <a:extLst>
              <a:ext uri="{FF2B5EF4-FFF2-40B4-BE49-F238E27FC236}">
                <a16:creationId xmlns:a16="http://schemas.microsoft.com/office/drawing/2014/main" id="{80F5820F-370B-784C-87D7-7CFAD4D6FA3B}"/>
              </a:ext>
            </a:extLst>
          </p:cNvPr>
          <p:cNvSpPr>
            <a:spLocks noChangeArrowheads="1"/>
          </p:cNvSpPr>
          <p:nvPr/>
        </p:nvSpPr>
        <p:spPr bwMode="auto">
          <a:xfrm>
            <a:off x="2619375"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pic>
        <p:nvPicPr>
          <p:cNvPr id="96261" name="Picture 9">
            <a:extLst>
              <a:ext uri="{FF2B5EF4-FFF2-40B4-BE49-F238E27FC236}">
                <a16:creationId xmlns:a16="http://schemas.microsoft.com/office/drawing/2014/main" id="{5A8AF2B8-5A19-AA40-B828-1FD78857C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1676400"/>
            <a:ext cx="8713787"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Rectangle 10">
            <a:extLst>
              <a:ext uri="{FF2B5EF4-FFF2-40B4-BE49-F238E27FC236}">
                <a16:creationId xmlns:a16="http://schemas.microsoft.com/office/drawing/2014/main" id="{C2972BD9-4CE4-7847-A02B-2DE1F554A183}"/>
              </a:ext>
            </a:extLst>
          </p:cNvPr>
          <p:cNvSpPr>
            <a:spLocks noChangeArrowheads="1"/>
          </p:cNvSpPr>
          <p:nvPr/>
        </p:nvSpPr>
        <p:spPr bwMode="auto">
          <a:xfrm>
            <a:off x="2667000" y="60198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a:extLst>
              <a:ext uri="{FF2B5EF4-FFF2-40B4-BE49-F238E27FC236}">
                <a16:creationId xmlns:a16="http://schemas.microsoft.com/office/drawing/2014/main" id="{36DB777F-0C72-4E4A-9183-849C2BD8CA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40BE5A5-0887-D84F-B15A-207B46D0748F}" type="slidenum">
              <a:rPr lang="ja-JP" altLang="en-US" sz="1800">
                <a:solidFill>
                  <a:srgbClr val="A50021"/>
                </a:solidFill>
                <a:ea typeface="MS PGothic" panose="020B0600070205080204" pitchFamily="34" charset="-128"/>
              </a:rPr>
              <a:pPr>
                <a:lnSpc>
                  <a:spcPct val="100000"/>
                </a:lnSpc>
                <a:spcBef>
                  <a:spcPct val="0"/>
                </a:spcBef>
                <a:buClrTx/>
                <a:buFontTx/>
                <a:buNone/>
              </a:pPr>
              <a:t>74</a:t>
            </a:fld>
            <a:endParaRPr lang="en-US" altLang="ja-JP" sz="1800">
              <a:solidFill>
                <a:srgbClr val="A50021"/>
              </a:solidFill>
              <a:ea typeface="MS PGothic" panose="020B0600070205080204" pitchFamily="34" charset="-128"/>
            </a:endParaRPr>
          </a:p>
        </p:txBody>
      </p:sp>
      <p:sp>
        <p:nvSpPr>
          <p:cNvPr id="97283" name="Rectangle 2">
            <a:extLst>
              <a:ext uri="{FF2B5EF4-FFF2-40B4-BE49-F238E27FC236}">
                <a16:creationId xmlns:a16="http://schemas.microsoft.com/office/drawing/2014/main" id="{12C22E7A-B0E4-C74C-ABDE-F6826B76771E}"/>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7.8.3  KAS</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骨架系统</a:t>
            </a:r>
          </a:p>
        </p:txBody>
      </p:sp>
      <p:sp>
        <p:nvSpPr>
          <p:cNvPr id="97284" name="Rectangle 3">
            <a:extLst>
              <a:ext uri="{FF2B5EF4-FFF2-40B4-BE49-F238E27FC236}">
                <a16:creationId xmlns:a16="http://schemas.microsoft.com/office/drawing/2014/main" id="{E3B12A3C-E9F6-9A48-8EF2-F713DFE3CE0E}"/>
              </a:ext>
            </a:extLst>
          </p:cNvPr>
          <p:cNvSpPr>
            <a:spLocks noGrp="1" noChangeArrowheads="1"/>
          </p:cNvSpPr>
          <p:nvPr>
            <p:ph type="body" idx="1"/>
          </p:nvPr>
        </p:nvSpPr>
        <p:spPr/>
        <p:txBody>
          <a:bodyPr/>
          <a:lstStyle/>
          <a:p>
            <a:pPr eaLnBrk="1" hangingPunct="1">
              <a:buFont typeface="Wingdings" pitchFamily="2" charset="2"/>
              <a:buNone/>
            </a:pPr>
            <a:r>
              <a:rPr lang="en-US" altLang="zh-CN" sz="2600" b="1">
                <a:solidFill>
                  <a:srgbClr val="0000FF"/>
                </a:solidFill>
                <a:latin typeface="Times New Roman" panose="02020603050405020304" pitchFamily="18" charset="0"/>
                <a:cs typeface="Times New Roman" panose="02020603050405020304" pitchFamily="18" charset="0"/>
              </a:rPr>
              <a:t>  KAS</a:t>
            </a:r>
            <a:r>
              <a:rPr lang="zh-CN" altLang="en-US" sz="2600" b="1">
                <a:solidFill>
                  <a:srgbClr val="0000FF"/>
                </a:solidFill>
                <a:latin typeface="Times New Roman" panose="02020603050405020304" pitchFamily="18" charset="0"/>
                <a:cs typeface="Times New Roman" panose="02020603050405020304" pitchFamily="18" charset="0"/>
              </a:rPr>
              <a:t>系统</a:t>
            </a:r>
            <a:r>
              <a:rPr lang="zh-CN" altLang="en-US" b="1">
                <a:solidFill>
                  <a:srgbClr val="0000FF"/>
                </a:solidFill>
                <a:latin typeface="Times New Roman" panose="02020603050405020304" pitchFamily="18" charset="0"/>
              </a:rPr>
              <a:t> </a:t>
            </a:r>
          </a:p>
        </p:txBody>
      </p:sp>
      <p:sp>
        <p:nvSpPr>
          <p:cNvPr id="183300" name="Text Box 4">
            <a:extLst>
              <a:ext uri="{FF2B5EF4-FFF2-40B4-BE49-F238E27FC236}">
                <a16:creationId xmlns:a16="http://schemas.microsoft.com/office/drawing/2014/main" id="{29A137C9-0E24-1948-B0C9-C20C82C2406C}"/>
              </a:ext>
            </a:extLst>
          </p:cNvPr>
          <p:cNvSpPr txBox="1">
            <a:spLocks noChangeArrowheads="1"/>
          </p:cNvSpPr>
          <p:nvPr/>
        </p:nvSpPr>
        <p:spPr bwMode="auto">
          <a:xfrm>
            <a:off x="304800" y="1676400"/>
            <a:ext cx="8458200" cy="1890713"/>
          </a:xfrm>
          <a:prstGeom prst="rect">
            <a:avLst/>
          </a:prstGeom>
          <a:gradFill rotWithShape="1">
            <a:gsLst>
              <a:gs pos="0">
                <a:srgbClr val="00FF00"/>
              </a:gs>
              <a:gs pos="100000">
                <a:schemeClr val="bg1"/>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10000"/>
              </a:spcBef>
              <a:buFont typeface="Wingdings" pitchFamily="2" charset="2"/>
              <a:buChar char="§"/>
            </a:pPr>
            <a:r>
              <a:rPr lang="en-US" altLang="zh-CN" sz="2400">
                <a:solidFill>
                  <a:srgbClr val="000000"/>
                </a:solidFill>
                <a:latin typeface="Times New Roman" panose="02020603050405020304" pitchFamily="18" charset="0"/>
              </a:rPr>
              <a:t> </a:t>
            </a:r>
            <a:r>
              <a:rPr lang="en-US" altLang="zh-CN" sz="2400" b="1">
                <a:solidFill>
                  <a:srgbClr val="000000"/>
                </a:solidFill>
                <a:latin typeface="Times New Roman" panose="02020603050405020304" pitchFamily="18" charset="0"/>
              </a:rPr>
              <a:t>KAS</a:t>
            </a:r>
            <a:r>
              <a:rPr lang="zh-CN" altLang="en-US" sz="2400" b="1">
                <a:solidFill>
                  <a:srgbClr val="000000"/>
                </a:solidFill>
                <a:latin typeface="Times New Roman" panose="02020603050405020304" pitchFamily="18" charset="0"/>
              </a:rPr>
              <a:t>系统：由</a:t>
            </a:r>
            <a:r>
              <a:rPr lang="en-US" altLang="zh-CN" sz="2400" b="1">
                <a:solidFill>
                  <a:srgbClr val="000000"/>
                </a:solidFill>
                <a:latin typeface="Times New Roman" panose="02020603050405020304" pitchFamily="18" charset="0"/>
              </a:rPr>
              <a:t>PROSPECTOR</a:t>
            </a:r>
            <a:r>
              <a:rPr lang="zh-CN" altLang="en-US" sz="2400" b="1">
                <a:solidFill>
                  <a:srgbClr val="000000"/>
                </a:solidFill>
                <a:latin typeface="Times New Roman" panose="02020603050405020304" pitchFamily="18" charset="0"/>
              </a:rPr>
              <a:t>系统抽去原有的地质勘探知识而形成的，适用于开发解释型专家系统。</a:t>
            </a:r>
          </a:p>
          <a:p>
            <a:pPr algn="just" eaLnBrk="1" hangingPunct="1">
              <a:spcBef>
                <a:spcPct val="10000"/>
              </a:spcBef>
              <a:buFont typeface="Wingdings" pitchFamily="2" charset="2"/>
              <a:buChar char="§"/>
            </a:pPr>
            <a:r>
              <a:rPr lang="zh-CN" altLang="en-US" sz="2400" b="1">
                <a:solidFill>
                  <a:srgbClr val="000000"/>
                </a:solidFill>
                <a:latin typeface="Times New Roman" panose="02020603050405020304" pitchFamily="18" charset="0"/>
              </a:rPr>
              <a:t> </a:t>
            </a:r>
            <a:r>
              <a:rPr lang="en-US" altLang="zh-CN" sz="2400" b="1">
                <a:solidFill>
                  <a:srgbClr val="000000"/>
                </a:solidFill>
                <a:latin typeface="Times New Roman" panose="02020603050405020304" pitchFamily="18" charset="0"/>
              </a:rPr>
              <a:t>KAS</a:t>
            </a:r>
            <a:r>
              <a:rPr lang="zh-CN" altLang="en-US" sz="2400" b="1">
                <a:solidFill>
                  <a:srgbClr val="000000"/>
                </a:solidFill>
                <a:latin typeface="Times New Roman" panose="02020603050405020304" pitchFamily="18" charset="0"/>
              </a:rPr>
              <a:t>系统：采用</a:t>
            </a:r>
            <a:r>
              <a:rPr lang="zh-CN" altLang="en-US" sz="2400" b="1">
                <a:solidFill>
                  <a:srgbClr val="0000FF"/>
                </a:solidFill>
                <a:latin typeface="Times New Roman" panose="02020603050405020304" pitchFamily="18" charset="0"/>
              </a:rPr>
              <a:t>产生式规则</a:t>
            </a:r>
            <a:r>
              <a:rPr lang="zh-CN" altLang="en-US" sz="2400" b="1">
                <a:latin typeface="Times New Roman" panose="02020603050405020304" pitchFamily="18" charset="0"/>
              </a:rPr>
              <a:t>和</a:t>
            </a:r>
            <a:r>
              <a:rPr lang="zh-CN" altLang="en-US" sz="2400" b="1">
                <a:solidFill>
                  <a:srgbClr val="0000FF"/>
                </a:solidFill>
                <a:latin typeface="Times New Roman" panose="02020603050405020304" pitchFamily="18" charset="0"/>
              </a:rPr>
              <a:t>语义网络</a:t>
            </a:r>
            <a:r>
              <a:rPr lang="zh-CN" altLang="en-US" sz="2400" b="1">
                <a:latin typeface="Times New Roman" panose="02020603050405020304" pitchFamily="18" charset="0"/>
              </a:rPr>
              <a:t>相结合</a:t>
            </a:r>
            <a:r>
              <a:rPr lang="zh-CN" altLang="en-US" sz="2400" b="1">
                <a:solidFill>
                  <a:srgbClr val="000000"/>
                </a:solidFill>
                <a:latin typeface="Times New Roman" panose="02020603050405020304" pitchFamily="18" charset="0"/>
              </a:rPr>
              <a:t>的知识表达方法及</a:t>
            </a:r>
            <a:r>
              <a:rPr lang="zh-CN" altLang="en-US" sz="2400" b="1">
                <a:solidFill>
                  <a:srgbClr val="0000FF"/>
                </a:solidFill>
                <a:latin typeface="Times New Roman" panose="02020603050405020304" pitchFamily="18" charset="0"/>
              </a:rPr>
              <a:t>启发式正反向混合推理</a:t>
            </a:r>
            <a:r>
              <a:rPr lang="zh-CN" altLang="en-US" sz="2400" b="1">
                <a:latin typeface="Times New Roman" panose="02020603050405020304" pitchFamily="18" charset="0"/>
              </a:rPr>
              <a:t>控制</a:t>
            </a:r>
            <a:r>
              <a:rPr lang="zh-CN" altLang="en-US" sz="2400" b="1">
                <a:solidFill>
                  <a:srgbClr val="000000"/>
                </a:solidFill>
                <a:latin typeface="Times New Roman" panose="02020603050405020304" pitchFamily="18" charset="0"/>
              </a:rPr>
              <a:t>策略。</a:t>
            </a:r>
            <a:r>
              <a:rPr lang="zh-CN" altLang="en-US" sz="2400">
                <a:solidFill>
                  <a:srgbClr val="000000"/>
                </a:solidFill>
                <a:latin typeface="Times New Roman" panose="02020603050405020304" pitchFamily="18" charset="0"/>
              </a:rPr>
              <a:t> </a:t>
            </a:r>
          </a:p>
        </p:txBody>
      </p:sp>
      <p:sp>
        <p:nvSpPr>
          <p:cNvPr id="183301" name="Text Box 5">
            <a:extLst>
              <a:ext uri="{FF2B5EF4-FFF2-40B4-BE49-F238E27FC236}">
                <a16:creationId xmlns:a16="http://schemas.microsoft.com/office/drawing/2014/main" id="{913F011A-0EF8-3944-B87F-2AF1EE21C593}"/>
              </a:ext>
            </a:extLst>
          </p:cNvPr>
          <p:cNvSpPr txBox="1">
            <a:spLocks noChangeArrowheads="1"/>
          </p:cNvSpPr>
          <p:nvPr/>
        </p:nvSpPr>
        <p:spPr bwMode="auto">
          <a:xfrm>
            <a:off x="342900" y="3886200"/>
            <a:ext cx="8458200" cy="2328863"/>
          </a:xfrm>
          <a:prstGeom prst="rect">
            <a:avLst/>
          </a:prstGeom>
          <a:gradFill rotWithShape="1">
            <a:gsLst>
              <a:gs pos="0">
                <a:srgbClr val="00FFFF"/>
              </a:gs>
              <a:gs pos="50000">
                <a:schemeClr val="bg1"/>
              </a:gs>
              <a:gs pos="100000">
                <a:srgbClr val="00FFFF"/>
              </a:gs>
            </a:gsLst>
            <a:lin ang="2700000" scaled="1"/>
          </a:gradFill>
          <a:ln w="9525">
            <a:solidFill>
              <a:srgbClr val="808080"/>
            </a:solidFill>
            <a:miter lim="800000"/>
            <a:headEnd/>
            <a:tailEnd/>
          </a:ln>
          <a:effec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10000"/>
              </a:spcBef>
              <a:buClr>
                <a:schemeClr val="accent2"/>
              </a:buClr>
              <a:buFont typeface="Wingdings" pitchFamily="2" charset="2"/>
              <a:buChar char="§"/>
            </a:pPr>
            <a:r>
              <a:rPr lang="en-US" altLang="zh-CN" sz="2400">
                <a:solidFill>
                  <a:srgbClr val="000000"/>
                </a:solidFill>
                <a:latin typeface="宋体" panose="02010600030101010101" pitchFamily="2" charset="-122"/>
              </a:rPr>
              <a:t> </a:t>
            </a:r>
            <a:r>
              <a:rPr lang="zh-CN" altLang="en-US" sz="2400" b="1">
                <a:solidFill>
                  <a:srgbClr val="0000FF"/>
                </a:solidFill>
                <a:latin typeface="宋体" panose="02010600030101010101" pitchFamily="2" charset="-122"/>
              </a:rPr>
              <a:t>网络编辑程序</a:t>
            </a:r>
            <a:r>
              <a:rPr lang="zh-CN" altLang="en-US" sz="2400" b="1">
                <a:solidFill>
                  <a:srgbClr val="000000"/>
                </a:solidFill>
                <a:latin typeface="宋体" panose="02010600030101010101" pitchFamily="2" charset="-122"/>
              </a:rPr>
              <a:t>：把用户输入的信息转化为相应的语义网络，并检测语法错误和一致性等。</a:t>
            </a:r>
          </a:p>
          <a:p>
            <a:pPr algn="just" eaLnBrk="1" hangingPunct="1">
              <a:lnSpc>
                <a:spcPct val="120000"/>
              </a:lnSpc>
              <a:spcBef>
                <a:spcPct val="10000"/>
              </a:spcBef>
              <a:buClr>
                <a:schemeClr val="accent2"/>
              </a:buClr>
              <a:buFont typeface="Wingdings" pitchFamily="2" charset="2"/>
              <a:buChar char="§"/>
            </a:pPr>
            <a:r>
              <a:rPr lang="zh-CN" altLang="en-US" sz="2400" b="1">
                <a:solidFill>
                  <a:srgbClr val="000000"/>
                </a:solidFill>
                <a:latin typeface="宋体" panose="02010600030101010101" pitchFamily="2" charset="-122"/>
              </a:rPr>
              <a:t> </a:t>
            </a:r>
            <a:r>
              <a:rPr lang="zh-CN" altLang="en-US" sz="2400" b="1">
                <a:solidFill>
                  <a:srgbClr val="0000FF"/>
                </a:solidFill>
                <a:latin typeface="宋体" panose="02010600030101010101" pitchFamily="2" charset="-122"/>
              </a:rPr>
              <a:t>网络匹配程序</a:t>
            </a:r>
            <a:r>
              <a:rPr lang="zh-CN" altLang="en-US" sz="2400" b="1">
                <a:solidFill>
                  <a:srgbClr val="000000"/>
                </a:solidFill>
                <a:latin typeface="宋体" panose="02010600030101010101" pitchFamily="2" charset="-122"/>
              </a:rPr>
              <a:t>：分析任意两个语义网络之间的关系，是否具有等价、包含、相交等关系，从而决定是否匹配，同时检测知识库中的知识是否存在矛盾、冗余等。</a:t>
            </a:r>
            <a:r>
              <a:rPr lang="zh-CN" altLang="en-US" sz="2400">
                <a:solidFill>
                  <a:srgbClr val="000000"/>
                </a:solidFill>
                <a:latin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checkerboard(across)">
                                      <p:cBhvr>
                                        <p:cTn id="7" dur="500"/>
                                        <p:tgtEl>
                                          <p:spTgt spid="183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3301"/>
                                        </p:tgtEl>
                                        <p:attrNameLst>
                                          <p:attrName>style.visibility</p:attrName>
                                        </p:attrNameLst>
                                      </p:cBhvr>
                                      <p:to>
                                        <p:strVal val="visible"/>
                                      </p:to>
                                    </p:set>
                                    <p:animEffect transition="in" filter="checkerboard(across)">
                                      <p:cBhvr>
                                        <p:cTn id="12" dur="500"/>
                                        <p:tgtEl>
                                          <p:spTgt spid="183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nimBg="1" autoUpdateAnimBg="0"/>
      <p:bldP spid="183301"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D3BFADAA-3C08-BE43-966F-D77B450329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F26C7EC-2C85-2545-A1DB-C1819469FCAD}" type="slidenum">
              <a:rPr lang="ja-JP" altLang="en-US" sz="1800">
                <a:solidFill>
                  <a:srgbClr val="A50021"/>
                </a:solidFill>
                <a:ea typeface="MS PGothic" panose="020B0600070205080204" pitchFamily="34" charset="-128"/>
              </a:rPr>
              <a:pPr>
                <a:lnSpc>
                  <a:spcPct val="100000"/>
                </a:lnSpc>
                <a:spcBef>
                  <a:spcPct val="0"/>
                </a:spcBef>
                <a:buClrTx/>
                <a:buFontTx/>
                <a:buNone/>
              </a:pPr>
              <a:t>75</a:t>
            </a:fld>
            <a:endParaRPr lang="en-US" altLang="ja-JP" sz="1800">
              <a:solidFill>
                <a:srgbClr val="A50021"/>
              </a:solidFill>
              <a:ea typeface="MS PGothic" panose="020B0600070205080204" pitchFamily="34" charset="-128"/>
            </a:endParaRPr>
          </a:p>
        </p:txBody>
      </p:sp>
      <p:sp>
        <p:nvSpPr>
          <p:cNvPr id="98307" name="Rectangle 2">
            <a:extLst>
              <a:ext uri="{FF2B5EF4-FFF2-40B4-BE49-F238E27FC236}">
                <a16:creationId xmlns:a16="http://schemas.microsoft.com/office/drawing/2014/main" id="{6DA73846-24D4-984B-851F-29CFFB897131}"/>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7.8.3  KAS</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骨架系统</a:t>
            </a:r>
            <a:r>
              <a:rPr lang="en-US" altLang="zh-CN" sz="360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98308" name="Rectangle 3">
            <a:extLst>
              <a:ext uri="{FF2B5EF4-FFF2-40B4-BE49-F238E27FC236}">
                <a16:creationId xmlns:a16="http://schemas.microsoft.com/office/drawing/2014/main" id="{CEA626A3-9B73-CE44-B03A-F3A027183FB1}"/>
              </a:ext>
            </a:extLst>
          </p:cNvPr>
          <p:cNvSpPr>
            <a:spLocks noGrp="1" noChangeArrowheads="1"/>
          </p:cNvSpPr>
          <p:nvPr>
            <p:ph type="body" idx="1"/>
          </p:nvPr>
        </p:nvSpPr>
        <p:spPr>
          <a:xfrm>
            <a:off x="152400" y="849313"/>
            <a:ext cx="8642350" cy="598487"/>
          </a:xfrm>
        </p:spPr>
        <p:txBody>
          <a:bodyPr/>
          <a:lstStyle/>
          <a:p>
            <a:pPr marL="261938" indent="-261938" eaLnBrk="1" hangingPunct="1">
              <a:buSzPct val="50000"/>
              <a:buFont typeface="Wingdings" pitchFamily="2" charset="2"/>
              <a:buChar char="n"/>
            </a:pPr>
            <a:r>
              <a:rPr lang="en-US" altLang="zh-CN" sz="2600" b="1">
                <a:solidFill>
                  <a:srgbClr val="000000"/>
                </a:solidFill>
                <a:latin typeface="Times New Roman" panose="02020603050405020304" pitchFamily="18" charset="0"/>
                <a:cs typeface="Times New Roman" panose="02020603050405020304" pitchFamily="18" charset="0"/>
              </a:rPr>
              <a:t>(1) </a:t>
            </a:r>
            <a:r>
              <a:rPr lang="zh-CN" altLang="en-US" sz="2600" b="1">
                <a:solidFill>
                  <a:srgbClr val="0000FF"/>
                </a:solidFill>
                <a:latin typeface="Times New Roman" panose="02020603050405020304" pitchFamily="18" charset="0"/>
              </a:rPr>
              <a:t>系统结构</a:t>
            </a:r>
            <a:r>
              <a:rPr lang="zh-CN" altLang="en-US">
                <a:solidFill>
                  <a:srgbClr val="0000FF"/>
                </a:solidFill>
                <a:latin typeface="Times New Roman" panose="02020603050405020304" pitchFamily="18" charset="0"/>
              </a:rPr>
              <a:t>  </a:t>
            </a:r>
          </a:p>
        </p:txBody>
      </p:sp>
      <p:sp>
        <p:nvSpPr>
          <p:cNvPr id="98309" name="Rectangle 5">
            <a:extLst>
              <a:ext uri="{FF2B5EF4-FFF2-40B4-BE49-F238E27FC236}">
                <a16:creationId xmlns:a16="http://schemas.microsoft.com/office/drawing/2014/main" id="{70D8C005-803E-6342-860B-511327C76DAF}"/>
              </a:ext>
            </a:extLst>
          </p:cNvPr>
          <p:cNvSpPr>
            <a:spLocks noChangeArrowheads="1"/>
          </p:cNvSpPr>
          <p:nvPr/>
        </p:nvSpPr>
        <p:spPr bwMode="auto">
          <a:xfrm>
            <a:off x="3067050" y="1814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pic>
        <p:nvPicPr>
          <p:cNvPr id="198660" name="Picture 4">
            <a:extLst>
              <a:ext uri="{FF2B5EF4-FFF2-40B4-BE49-F238E27FC236}">
                <a16:creationId xmlns:a16="http://schemas.microsoft.com/office/drawing/2014/main" id="{970EA6D8-A585-6542-B0FB-6D4039C5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696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1" name="Rectangle 273">
            <a:extLst>
              <a:ext uri="{FF2B5EF4-FFF2-40B4-BE49-F238E27FC236}">
                <a16:creationId xmlns:a16="http://schemas.microsoft.com/office/drawing/2014/main" id="{47F0698D-18B8-ED4C-B6B7-8BCAAA5DA84E}"/>
              </a:ext>
            </a:extLst>
          </p:cNvPr>
          <p:cNvSpPr>
            <a:spLocks noChangeArrowheads="1"/>
          </p:cNvSpPr>
          <p:nvPr/>
        </p:nvSpPr>
        <p:spPr bwMode="auto">
          <a:xfrm>
            <a:off x="2743200" y="6400800"/>
            <a:ext cx="762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5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37823003-FE14-0542-9C7E-77FF597446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55681A6-AC69-0A44-8EF3-1F854A160033}" type="slidenum">
              <a:rPr lang="ja-JP" altLang="en-US" sz="1800">
                <a:solidFill>
                  <a:srgbClr val="A50021"/>
                </a:solidFill>
                <a:ea typeface="MS PGothic" panose="020B0600070205080204" pitchFamily="34" charset="-128"/>
              </a:rPr>
              <a:pPr>
                <a:lnSpc>
                  <a:spcPct val="100000"/>
                </a:lnSpc>
                <a:spcBef>
                  <a:spcPct val="0"/>
                </a:spcBef>
                <a:buClrTx/>
                <a:buFontTx/>
                <a:buNone/>
              </a:pPr>
              <a:t>76</a:t>
            </a:fld>
            <a:endParaRPr lang="en-US" altLang="ja-JP" sz="1800">
              <a:solidFill>
                <a:srgbClr val="A50021"/>
              </a:solidFill>
              <a:ea typeface="MS PGothic" panose="020B0600070205080204" pitchFamily="34" charset="-128"/>
            </a:endParaRPr>
          </a:p>
        </p:txBody>
      </p:sp>
      <p:sp>
        <p:nvSpPr>
          <p:cNvPr id="99331" name="Rectangle 2">
            <a:extLst>
              <a:ext uri="{FF2B5EF4-FFF2-40B4-BE49-F238E27FC236}">
                <a16:creationId xmlns:a16="http://schemas.microsoft.com/office/drawing/2014/main" id="{A9A5C926-8DB8-0646-A240-B7C8CFD7BEED}"/>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7.8.3 KAS</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骨架系统</a:t>
            </a:r>
          </a:p>
        </p:txBody>
      </p:sp>
      <p:sp>
        <p:nvSpPr>
          <p:cNvPr id="99332" name="Rectangle 3">
            <a:extLst>
              <a:ext uri="{FF2B5EF4-FFF2-40B4-BE49-F238E27FC236}">
                <a16:creationId xmlns:a16="http://schemas.microsoft.com/office/drawing/2014/main" id="{F050603E-4216-C64C-A7CA-FD3597CA2EE3}"/>
              </a:ext>
            </a:extLst>
          </p:cNvPr>
          <p:cNvSpPr>
            <a:spLocks noGrp="1" noChangeArrowheads="1"/>
          </p:cNvSpPr>
          <p:nvPr>
            <p:ph type="body" idx="1"/>
          </p:nvPr>
        </p:nvSpPr>
        <p:spPr/>
        <p:txBody>
          <a:bodyPr/>
          <a:lstStyle/>
          <a:p>
            <a:pPr eaLnBrk="1" hangingPunct="1">
              <a:buFont typeface="Wingdings" pitchFamily="2" charset="2"/>
              <a:buNone/>
            </a:pPr>
            <a:r>
              <a:rPr lang="en-US" altLang="zh-CN" sz="2600" b="1">
                <a:solidFill>
                  <a:srgbClr val="0000FF"/>
                </a:solidFill>
                <a:latin typeface="Times New Roman" panose="02020603050405020304" pitchFamily="18" charset="0"/>
                <a:cs typeface="Times New Roman" panose="02020603050405020304" pitchFamily="18" charset="0"/>
              </a:rPr>
              <a:t>2. KAS</a:t>
            </a:r>
            <a:r>
              <a:rPr lang="zh-CN" altLang="en-US" sz="2600" b="1">
                <a:solidFill>
                  <a:srgbClr val="0000FF"/>
                </a:solidFill>
                <a:latin typeface="Times New Roman" panose="02020603050405020304" pitchFamily="18" charset="0"/>
                <a:cs typeface="Times New Roman" panose="02020603050405020304" pitchFamily="18" charset="0"/>
              </a:rPr>
              <a:t>系统应用</a:t>
            </a:r>
            <a:r>
              <a:rPr lang="zh-CN" altLang="en-US" b="1">
                <a:solidFill>
                  <a:srgbClr val="0000FF"/>
                </a:solidFill>
                <a:latin typeface="Times New Roman" panose="02020603050405020304" pitchFamily="18" charset="0"/>
              </a:rPr>
              <a:t> </a:t>
            </a:r>
          </a:p>
        </p:txBody>
      </p:sp>
      <p:sp>
        <p:nvSpPr>
          <p:cNvPr id="99333" name="Rectangle 7">
            <a:extLst>
              <a:ext uri="{FF2B5EF4-FFF2-40B4-BE49-F238E27FC236}">
                <a16:creationId xmlns:a16="http://schemas.microsoft.com/office/drawing/2014/main" id="{79FC4255-384A-0A46-99D5-AF0ED19B5E43}"/>
              </a:ext>
            </a:extLst>
          </p:cNvPr>
          <p:cNvSpPr>
            <a:spLocks noChangeArrowheads="1"/>
          </p:cNvSpPr>
          <p:nvPr/>
        </p:nvSpPr>
        <p:spPr bwMode="auto">
          <a:xfrm>
            <a:off x="2624138" y="2752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pic>
        <p:nvPicPr>
          <p:cNvPr id="99334" name="Picture 8">
            <a:extLst>
              <a:ext uri="{FF2B5EF4-FFF2-40B4-BE49-F238E27FC236}">
                <a16:creationId xmlns:a16="http://schemas.microsoft.com/office/drawing/2014/main" id="{8B4ABABE-8BFE-A340-A887-692AB6B52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657350"/>
            <a:ext cx="8659812"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5" name="Rectangle 9">
            <a:extLst>
              <a:ext uri="{FF2B5EF4-FFF2-40B4-BE49-F238E27FC236}">
                <a16:creationId xmlns:a16="http://schemas.microsoft.com/office/drawing/2014/main" id="{4BC45D37-832B-1E43-BA41-F5D216ACAC16}"/>
              </a:ext>
            </a:extLst>
          </p:cNvPr>
          <p:cNvSpPr>
            <a:spLocks noChangeArrowheads="1"/>
          </p:cNvSpPr>
          <p:nvPr/>
        </p:nvSpPr>
        <p:spPr bwMode="auto">
          <a:xfrm>
            <a:off x="3048000" y="4572000"/>
            <a:ext cx="838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9A68D05E-CEAE-7F4E-AC67-6E0B61440C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844CE41-7386-3645-8242-910EC487B6A8}" type="slidenum">
              <a:rPr lang="ja-JP" altLang="en-US" sz="1800">
                <a:solidFill>
                  <a:srgbClr val="A50021"/>
                </a:solidFill>
                <a:ea typeface="MS PGothic" panose="020B0600070205080204" pitchFamily="34" charset="-128"/>
              </a:rPr>
              <a:pPr>
                <a:lnSpc>
                  <a:spcPct val="100000"/>
                </a:lnSpc>
                <a:spcBef>
                  <a:spcPct val="0"/>
                </a:spcBef>
                <a:buClrTx/>
                <a:buFontTx/>
                <a:buNone/>
              </a:pPr>
              <a:t>77</a:t>
            </a:fld>
            <a:endParaRPr lang="en-US" altLang="ja-JP" sz="1800">
              <a:solidFill>
                <a:srgbClr val="A50021"/>
              </a:solidFill>
              <a:ea typeface="MS PGothic" panose="020B0600070205080204" pitchFamily="34" charset="-128"/>
            </a:endParaRPr>
          </a:p>
        </p:txBody>
      </p:sp>
      <p:sp>
        <p:nvSpPr>
          <p:cNvPr id="100355" name="Rectangle 2">
            <a:extLst>
              <a:ext uri="{FF2B5EF4-FFF2-40B4-BE49-F238E27FC236}">
                <a16:creationId xmlns:a16="http://schemas.microsoft.com/office/drawing/2014/main" id="{AEB821D7-4659-5441-B004-D942BC469A90}"/>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7</a:t>
            </a:r>
            <a:r>
              <a:rPr lang="zh-CN" altLang="en-US" sz="3600" b="0">
                <a:latin typeface="Times New Roman" panose="02020603050405020304" pitchFamily="18" charset="0"/>
                <a:ea typeface="黑体" panose="02010609060101010101" pitchFamily="49" charset="-122"/>
              </a:rPr>
              <a:t>章  专家系统与机器学习</a:t>
            </a:r>
          </a:p>
        </p:txBody>
      </p:sp>
      <p:sp>
        <p:nvSpPr>
          <p:cNvPr id="100356" name="Rectangle 3">
            <a:extLst>
              <a:ext uri="{FF2B5EF4-FFF2-40B4-BE49-F238E27FC236}">
                <a16:creationId xmlns:a16="http://schemas.microsoft.com/office/drawing/2014/main" id="{55C015CD-B7E5-FB46-8CB6-73D6D7A2F2F7}"/>
              </a:ext>
            </a:extLst>
          </p:cNvPr>
          <p:cNvSpPr>
            <a:spLocks noGrp="1" noChangeArrowheads="1"/>
          </p:cNvSpPr>
          <p:nvPr>
            <p:ph type="body" idx="1"/>
          </p:nvPr>
        </p:nvSpPr>
        <p:spPr>
          <a:xfrm>
            <a:off x="533400" y="1076325"/>
            <a:ext cx="8642350" cy="5400675"/>
          </a:xfrm>
        </p:spPr>
        <p:txBody>
          <a:bodyPr/>
          <a:lstStyle/>
          <a:p>
            <a:pPr eaLnBrk="1" hangingPunct="1">
              <a:lnSpc>
                <a:spcPct val="110000"/>
              </a:lnSpc>
              <a:spcBef>
                <a:spcPct val="30000"/>
              </a:spcBef>
            </a:pPr>
            <a:r>
              <a:rPr lang="en-US" altLang="zh-CN" b="1">
                <a:latin typeface="Times New Roman" panose="02020603050405020304" pitchFamily="18" charset="0"/>
              </a:rPr>
              <a:t>7.1  </a:t>
            </a:r>
            <a:r>
              <a:rPr lang="zh-CN" altLang="en-US" b="1">
                <a:latin typeface="Times New Roman" panose="02020603050405020304" pitchFamily="18" charset="0"/>
              </a:rPr>
              <a:t>专家系统的产生和发展 </a:t>
            </a:r>
          </a:p>
          <a:p>
            <a:pPr eaLnBrk="1" hangingPunct="1">
              <a:lnSpc>
                <a:spcPct val="110000"/>
              </a:lnSpc>
              <a:spcBef>
                <a:spcPct val="30000"/>
              </a:spcBef>
            </a:pPr>
            <a:r>
              <a:rPr lang="en-US" altLang="zh-CN" b="1">
                <a:latin typeface="Times New Roman" panose="02020603050405020304" pitchFamily="18" charset="0"/>
              </a:rPr>
              <a:t>7.2  </a:t>
            </a:r>
            <a:r>
              <a:rPr lang="zh-CN" altLang="en-US" b="1">
                <a:latin typeface="Times New Roman" panose="02020603050405020304" pitchFamily="18" charset="0"/>
              </a:rPr>
              <a:t>专家系统的概念 </a:t>
            </a:r>
          </a:p>
          <a:p>
            <a:pPr eaLnBrk="1" hangingPunct="1">
              <a:lnSpc>
                <a:spcPct val="110000"/>
              </a:lnSpc>
              <a:spcBef>
                <a:spcPct val="30000"/>
              </a:spcBef>
            </a:pPr>
            <a:r>
              <a:rPr lang="en-US" altLang="zh-CN" b="1">
                <a:latin typeface="Times New Roman" panose="02020603050405020304" pitchFamily="18" charset="0"/>
              </a:rPr>
              <a:t>7.3  </a:t>
            </a:r>
            <a:r>
              <a:rPr lang="zh-CN" altLang="en-US" b="1">
                <a:latin typeface="Times New Roman" panose="02020603050405020304" pitchFamily="18" charset="0"/>
              </a:rPr>
              <a:t>专家系统的工作原理</a:t>
            </a:r>
          </a:p>
          <a:p>
            <a:pPr eaLnBrk="1" hangingPunct="1">
              <a:lnSpc>
                <a:spcPct val="110000"/>
              </a:lnSpc>
              <a:spcBef>
                <a:spcPct val="30000"/>
              </a:spcBef>
            </a:pPr>
            <a:r>
              <a:rPr lang="en-US" altLang="zh-CN" b="1">
                <a:latin typeface="Times New Roman" panose="02020603050405020304" pitchFamily="18" charset="0"/>
              </a:rPr>
              <a:t>7.4  </a:t>
            </a:r>
            <a:r>
              <a:rPr lang="zh-CN" altLang="en-US" b="1">
                <a:latin typeface="Times New Roman" panose="02020603050405020304" pitchFamily="18" charset="0"/>
              </a:rPr>
              <a:t>知识获取的主要过程与模式</a:t>
            </a:r>
          </a:p>
          <a:p>
            <a:pPr eaLnBrk="1" hangingPunct="1">
              <a:lnSpc>
                <a:spcPct val="110000"/>
              </a:lnSpc>
              <a:spcBef>
                <a:spcPct val="30000"/>
              </a:spcBef>
            </a:pPr>
            <a:r>
              <a:rPr lang="en-US" altLang="zh-CN" b="1">
                <a:latin typeface="Times New Roman" panose="02020603050405020304" pitchFamily="18" charset="0"/>
              </a:rPr>
              <a:t>7.5  </a:t>
            </a:r>
            <a:r>
              <a:rPr lang="zh-CN" altLang="en-US" b="1">
                <a:latin typeface="Times New Roman" panose="02020603050405020304" pitchFamily="18" charset="0"/>
              </a:rPr>
              <a:t>机器学习</a:t>
            </a:r>
          </a:p>
          <a:p>
            <a:pPr eaLnBrk="1" hangingPunct="1">
              <a:lnSpc>
                <a:spcPct val="110000"/>
              </a:lnSpc>
              <a:spcBef>
                <a:spcPct val="30000"/>
              </a:spcBef>
            </a:pPr>
            <a:r>
              <a:rPr lang="en-US" altLang="zh-CN" b="1">
                <a:latin typeface="Times New Roman" panose="02020603050405020304" pitchFamily="18" charset="0"/>
              </a:rPr>
              <a:t>7.6  </a:t>
            </a:r>
            <a:r>
              <a:rPr lang="zh-CN" altLang="en-US" b="1">
                <a:latin typeface="Times New Roman" panose="02020603050405020304" pitchFamily="18" charset="0"/>
              </a:rPr>
              <a:t>知识发现与数据挖掘</a:t>
            </a:r>
          </a:p>
          <a:p>
            <a:pPr eaLnBrk="1" hangingPunct="1">
              <a:lnSpc>
                <a:spcPct val="110000"/>
              </a:lnSpc>
              <a:spcBef>
                <a:spcPct val="30000"/>
              </a:spcBef>
            </a:pPr>
            <a:r>
              <a:rPr lang="en-US" altLang="zh-CN" b="1">
                <a:latin typeface="Times New Roman" panose="02020603050405020304" pitchFamily="18" charset="0"/>
              </a:rPr>
              <a:t>7.7  </a:t>
            </a:r>
            <a:r>
              <a:rPr lang="zh-CN" altLang="en-US" b="1">
                <a:latin typeface="Times New Roman" panose="02020603050405020304" pitchFamily="18" charset="0"/>
              </a:rPr>
              <a:t>专家系统的建立</a:t>
            </a:r>
          </a:p>
          <a:p>
            <a:pPr eaLnBrk="1" hangingPunct="1">
              <a:lnSpc>
                <a:spcPct val="110000"/>
              </a:lnSpc>
              <a:spcBef>
                <a:spcPct val="30000"/>
              </a:spcBef>
            </a:pPr>
            <a:r>
              <a:rPr lang="en-US" altLang="zh-CN" b="1">
                <a:latin typeface="Times New Roman" panose="02020603050405020304" pitchFamily="18" charset="0"/>
              </a:rPr>
              <a:t>7.8  </a:t>
            </a:r>
            <a:r>
              <a:rPr lang="zh-CN" altLang="en-US" b="1">
                <a:latin typeface="Times New Roman" panose="02020603050405020304" pitchFamily="18" charset="0"/>
              </a:rPr>
              <a:t>专家系统实例及其骨架系统</a:t>
            </a:r>
          </a:p>
          <a:p>
            <a:pPr eaLnBrk="1" hangingPunct="1">
              <a:lnSpc>
                <a:spcPct val="110000"/>
              </a:lnSpc>
              <a:spcBef>
                <a:spcPct val="30000"/>
              </a:spcBef>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7.9  </a:t>
            </a:r>
            <a:r>
              <a:rPr lang="zh-CN" altLang="en-US" b="1">
                <a:solidFill>
                  <a:srgbClr val="0000FF"/>
                </a:solidFill>
                <a:latin typeface="Times New Roman" panose="02020603050405020304" pitchFamily="18" charset="0"/>
              </a:rPr>
              <a:t>专家系统的开发环境</a:t>
            </a: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9526F75F-3F15-2547-BA2D-9C4C36B906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E2A8035-81CD-BA4D-A3FE-E3E8E12DE084}" type="slidenum">
              <a:rPr lang="ja-JP" altLang="en-US" sz="1800">
                <a:solidFill>
                  <a:srgbClr val="A50021"/>
                </a:solidFill>
                <a:ea typeface="MS PGothic" panose="020B0600070205080204" pitchFamily="34" charset="-128"/>
              </a:rPr>
              <a:pPr>
                <a:lnSpc>
                  <a:spcPct val="100000"/>
                </a:lnSpc>
                <a:spcBef>
                  <a:spcPct val="0"/>
                </a:spcBef>
                <a:buClrTx/>
                <a:buFontTx/>
                <a:buNone/>
              </a:pPr>
              <a:t>78</a:t>
            </a:fld>
            <a:endParaRPr lang="en-US" altLang="ja-JP" sz="1800">
              <a:solidFill>
                <a:srgbClr val="A50021"/>
              </a:solidFill>
              <a:ea typeface="MS PGothic" panose="020B0600070205080204" pitchFamily="34" charset="-128"/>
            </a:endParaRPr>
          </a:p>
        </p:txBody>
      </p:sp>
      <p:sp>
        <p:nvSpPr>
          <p:cNvPr id="101379" name="Rectangle 2">
            <a:extLst>
              <a:ext uri="{FF2B5EF4-FFF2-40B4-BE49-F238E27FC236}">
                <a16:creationId xmlns:a16="http://schemas.microsoft.com/office/drawing/2014/main" id="{2FAD2773-6D1B-A045-8352-A69F6A9A88D8}"/>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7.9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专家系统开发环境</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90467" name="Rectangle 3">
            <a:extLst>
              <a:ext uri="{FF2B5EF4-FFF2-40B4-BE49-F238E27FC236}">
                <a16:creationId xmlns:a16="http://schemas.microsoft.com/office/drawing/2014/main" id="{5CCD17B0-C6F4-2446-A6AE-EEFA0B9F83EA}"/>
              </a:ext>
            </a:extLst>
          </p:cNvPr>
          <p:cNvSpPr>
            <a:spLocks noGrp="1" noChangeArrowheads="1"/>
          </p:cNvSpPr>
          <p:nvPr>
            <p:ph type="body" idx="1"/>
          </p:nvPr>
        </p:nvSpPr>
        <p:spPr>
          <a:xfrm>
            <a:off x="152400" y="908050"/>
            <a:ext cx="8740775" cy="5797550"/>
          </a:xfrm>
        </p:spPr>
        <p:txBody>
          <a:bodyPr/>
          <a:lstStyle/>
          <a:p>
            <a:pPr marL="261938" indent="-261938" algn="just" eaLnBrk="1" hangingPunct="1"/>
            <a:r>
              <a:rPr lang="en-US" altLang="zh-CN" sz="2400" b="1">
                <a:solidFill>
                  <a:srgbClr val="000000"/>
                </a:solidFill>
                <a:latin typeface="Times New Roman" panose="02020603050405020304" pitchFamily="18" charset="0"/>
              </a:rPr>
              <a:t> </a:t>
            </a:r>
            <a:r>
              <a:rPr lang="zh-CN" altLang="en-US" sz="2400" b="1">
                <a:solidFill>
                  <a:srgbClr val="000000"/>
                </a:solidFill>
                <a:latin typeface="Times New Roman" panose="02020603050405020304" pitchFamily="18" charset="0"/>
              </a:rPr>
              <a:t>专家系统开发环境（专家系统开发工具包）：</a:t>
            </a:r>
            <a:r>
              <a:rPr lang="zh-CN" altLang="en-US" sz="2400" b="1"/>
              <a:t>可为专家系统的开发提供多种方便的构件，例如知识获取的辅助工具、适用各种不同知识结构的知识表示模式、各种不同的不确定推理机制、知识库管理系统等。</a:t>
            </a:r>
            <a:r>
              <a:rPr lang="zh-CN" altLang="en-US" sz="2400"/>
              <a:t> </a:t>
            </a:r>
          </a:p>
          <a:p>
            <a:pPr marL="261938" indent="-261938" algn="just" eaLnBrk="1" hangingPunct="1"/>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AGE</a:t>
            </a:r>
            <a:r>
              <a:rPr lang="zh-CN" altLang="en-US" sz="2400" b="1">
                <a:solidFill>
                  <a:srgbClr val="000000"/>
                </a:solidFill>
                <a:latin typeface="Times New Roman" panose="02020603050405020304" pitchFamily="18" charset="0"/>
                <a:cs typeface="Times New Roman" panose="02020603050405020304" pitchFamily="18" charset="0"/>
              </a:rPr>
              <a:t>（</a:t>
            </a:r>
            <a:r>
              <a:rPr lang="en-US" altLang="zh-CN" sz="2400" b="1">
                <a:solidFill>
                  <a:srgbClr val="000000"/>
                </a:solidFill>
                <a:latin typeface="Times New Roman" panose="02020603050405020304" pitchFamily="18" charset="0"/>
                <a:cs typeface="Times New Roman" panose="02020603050405020304" pitchFamily="18" charset="0"/>
              </a:rPr>
              <a:t>attempt to generalize)</a:t>
            </a:r>
            <a:r>
              <a:rPr lang="zh-CN" altLang="en-US" sz="2400" b="1">
                <a:solidFill>
                  <a:srgbClr val="000000"/>
                </a:solidFill>
                <a:latin typeface="Times New Roman" panose="02020603050405020304" pitchFamily="18" charset="0"/>
              </a:rPr>
              <a:t>：一种典型的模块组合式开发工具。</a:t>
            </a:r>
            <a:endParaRPr lang="zh-CN" altLang="en-US" sz="2400">
              <a:latin typeface="Times New Roman" panose="02020603050405020304" pitchFamily="18" charset="0"/>
            </a:endParaRPr>
          </a:p>
        </p:txBody>
      </p:sp>
      <p:sp>
        <p:nvSpPr>
          <p:cNvPr id="190468" name="Text Box 4">
            <a:extLst>
              <a:ext uri="{FF2B5EF4-FFF2-40B4-BE49-F238E27FC236}">
                <a16:creationId xmlns:a16="http://schemas.microsoft.com/office/drawing/2014/main" id="{9D9CF21A-D06A-D746-92FD-D7B6D48CF447}"/>
              </a:ext>
            </a:extLst>
          </p:cNvPr>
          <p:cNvSpPr txBox="1">
            <a:spLocks noChangeArrowheads="1"/>
          </p:cNvSpPr>
          <p:nvPr/>
        </p:nvSpPr>
        <p:spPr bwMode="auto">
          <a:xfrm>
            <a:off x="304800" y="3810000"/>
            <a:ext cx="8534400" cy="2689225"/>
          </a:xfrm>
          <a:prstGeom prst="rect">
            <a:avLst/>
          </a:prstGeom>
          <a:gradFill rotWithShape="1">
            <a:gsLst>
              <a:gs pos="0">
                <a:srgbClr val="00FF00"/>
              </a:gs>
              <a:gs pos="100000">
                <a:srgbClr val="FFFFFF"/>
              </a:gs>
            </a:gsLst>
            <a:path path="rect">
              <a:fillToRect l="100000" t="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Font typeface="Wingdings" pitchFamily="2" charset="2"/>
              <a:buChar char="§"/>
            </a:pPr>
            <a:r>
              <a:rPr lang="en-US" altLang="zh-CN" sz="2600">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通过</a:t>
            </a:r>
            <a:r>
              <a:rPr lang="en-US" altLang="zh-CN" sz="2400" b="1">
                <a:solidFill>
                  <a:srgbClr val="000000"/>
                </a:solidFill>
                <a:latin typeface="Times New Roman" panose="02020603050405020304" pitchFamily="18" charset="0"/>
                <a:cs typeface="Times New Roman" panose="02020603050405020304" pitchFamily="18" charset="0"/>
              </a:rPr>
              <a:t>AGE</a:t>
            </a:r>
            <a:r>
              <a:rPr lang="zh-CN" altLang="en-US" sz="2400" b="1">
                <a:solidFill>
                  <a:srgbClr val="000000"/>
                </a:solidFill>
                <a:latin typeface="宋体" panose="02010600030101010101" pitchFamily="2" charset="-122"/>
              </a:rPr>
              <a:t>构造专家系统的途径</a:t>
            </a:r>
            <a:r>
              <a:rPr lang="zh-CN" altLang="en-US" sz="2400">
                <a:solidFill>
                  <a:srgbClr val="000000"/>
                </a:solidFill>
                <a:latin typeface="宋体" panose="02010600030101010101" pitchFamily="2" charset="-122"/>
              </a:rPr>
              <a:t>：</a:t>
            </a:r>
            <a:r>
              <a:rPr lang="zh-CN" altLang="en-US" sz="2400">
                <a:solidFill>
                  <a:srgbClr val="000000"/>
                </a:solidFill>
                <a:latin typeface="Times New Roman" panose="02020603050405020304" pitchFamily="18" charset="0"/>
                <a:cs typeface="Times New Roman" panose="02020603050405020304" pitchFamily="18" charset="0"/>
              </a:rPr>
              <a:t> </a:t>
            </a:r>
          </a:p>
          <a:p>
            <a:pPr algn="just" eaLnBrk="1" hangingPunct="1">
              <a:lnSpc>
                <a:spcPct val="100000"/>
              </a:lnSpc>
              <a:spcBef>
                <a:spcPct val="5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(1) </a:t>
            </a:r>
            <a:r>
              <a:rPr lang="zh-CN" altLang="en-US" sz="2400" b="1">
                <a:solidFill>
                  <a:srgbClr val="000000"/>
                </a:solidFill>
                <a:latin typeface="宋体" panose="02010600030101010101" pitchFamily="2" charset="-122"/>
              </a:rPr>
              <a:t>用户使用</a:t>
            </a:r>
            <a:r>
              <a:rPr lang="en-US" altLang="zh-CN" sz="2400" b="1">
                <a:solidFill>
                  <a:srgbClr val="000000"/>
                </a:solidFill>
                <a:latin typeface="Times New Roman" panose="02020603050405020304" pitchFamily="18" charset="0"/>
                <a:cs typeface="Times New Roman" panose="02020603050405020304" pitchFamily="18" charset="0"/>
              </a:rPr>
              <a:t>AGE</a:t>
            </a:r>
            <a:r>
              <a:rPr lang="zh-CN" altLang="en-US" sz="2400" b="1">
                <a:solidFill>
                  <a:srgbClr val="000000"/>
                </a:solidFill>
                <a:latin typeface="宋体" panose="02010600030101010101" pitchFamily="2" charset="-122"/>
              </a:rPr>
              <a:t>现有的各种组件作为构造材料，方便地组 </a:t>
            </a:r>
          </a:p>
          <a:p>
            <a:pPr algn="just" eaLnBrk="1" hangingPunct="1">
              <a:lnSpc>
                <a:spcPct val="100000"/>
              </a:lnSpc>
              <a:spcBef>
                <a:spcPct val="50000"/>
              </a:spcBef>
              <a:buClr>
                <a:srgbClr val="0000FF"/>
              </a:buClr>
              <a:buSzPct val="50000"/>
              <a:buFont typeface="Wingdings" pitchFamily="2" charset="2"/>
              <a:buNone/>
            </a:pPr>
            <a:r>
              <a:rPr lang="zh-CN" altLang="en-US" sz="2400" b="1">
                <a:solidFill>
                  <a:srgbClr val="000000"/>
                </a:solidFill>
                <a:latin typeface="宋体" panose="02010600030101010101" pitchFamily="2" charset="-122"/>
              </a:rPr>
              <a:t>    合设计所需系统。</a:t>
            </a:r>
          </a:p>
          <a:p>
            <a:pPr algn="just" eaLnBrk="1" hangingPunct="1">
              <a:lnSpc>
                <a:spcPct val="100000"/>
              </a:lnSpc>
              <a:spcBef>
                <a:spcPct val="50000"/>
              </a:spcBef>
              <a:buClr>
                <a:srgbClr val="0000FF"/>
              </a:buClr>
              <a:buSzPct val="50000"/>
              <a:buFont typeface="Wingdings" pitchFamily="2" charset="2"/>
              <a:buChar char="l"/>
            </a:pPr>
            <a:r>
              <a:rPr lang="zh-CN" altLang="en-US" sz="2400" b="1">
                <a:solidFill>
                  <a:srgbClr val="000000"/>
                </a:solidFill>
                <a:latin typeface="Times New Roman" panose="02020603050405020304" pitchFamily="18" charset="0"/>
                <a:cs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rPr>
              <a:t>(2) </a:t>
            </a:r>
            <a:r>
              <a:rPr lang="zh-CN" altLang="en-US" sz="2400" b="1">
                <a:solidFill>
                  <a:srgbClr val="000000"/>
                </a:solidFill>
                <a:latin typeface="宋体" panose="02010600030101010101" pitchFamily="2" charset="-122"/>
              </a:rPr>
              <a:t>用户通过</a:t>
            </a:r>
            <a:r>
              <a:rPr lang="en-US" altLang="zh-CN" sz="2400" b="1">
                <a:solidFill>
                  <a:srgbClr val="000000"/>
                </a:solidFill>
                <a:latin typeface="Times New Roman" panose="02020603050405020304" pitchFamily="18" charset="0"/>
                <a:cs typeface="Times New Roman" panose="02020603050405020304" pitchFamily="18" charset="0"/>
              </a:rPr>
              <a:t>AGE</a:t>
            </a:r>
            <a:r>
              <a:rPr lang="zh-CN" altLang="en-US" sz="2400" b="1">
                <a:solidFill>
                  <a:srgbClr val="000000"/>
                </a:solidFill>
                <a:latin typeface="宋体" panose="02010600030101010101" pitchFamily="2" charset="-122"/>
              </a:rPr>
              <a:t>的工具界面，定义和设计各种所需的组成</a:t>
            </a:r>
          </a:p>
          <a:p>
            <a:pPr algn="just" eaLnBrk="1" hangingPunct="1">
              <a:lnSpc>
                <a:spcPct val="100000"/>
              </a:lnSpc>
              <a:spcBef>
                <a:spcPct val="50000"/>
              </a:spcBef>
              <a:buClr>
                <a:srgbClr val="0000FF"/>
              </a:buClr>
              <a:buSzPct val="50000"/>
              <a:buFont typeface="Wingdings" pitchFamily="2" charset="2"/>
              <a:buNone/>
            </a:pPr>
            <a:r>
              <a:rPr lang="zh-CN" altLang="en-US" sz="2400" b="1">
                <a:solidFill>
                  <a:srgbClr val="000000"/>
                </a:solidFill>
                <a:latin typeface="宋体" panose="02010600030101010101" pitchFamily="2" charset="-122"/>
              </a:rPr>
              <a:t>    部件，以构成自己的专家系统。</a:t>
            </a:r>
            <a:r>
              <a:rPr lang="zh-CN" altLang="en-US" sz="2400">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90468"/>
                                        </p:tgtEl>
                                        <p:attrNameLst>
                                          <p:attrName>style.visibility</p:attrName>
                                        </p:attrNameLst>
                                      </p:cBhvr>
                                      <p:to>
                                        <p:strVal val="visible"/>
                                      </p:to>
                                    </p:set>
                                    <p:animEffect transition="in" filter="checkerboard(across)">
                                      <p:cBhvr>
                                        <p:cTn id="19"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P spid="190468"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E9D19866-02F2-8E42-A42C-063720D099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E715C0C-3C28-2C43-9C85-44921B0B7BBF}" type="slidenum">
              <a:rPr lang="ja-JP" altLang="en-US" sz="1800">
                <a:solidFill>
                  <a:srgbClr val="A50021"/>
                </a:solidFill>
                <a:ea typeface="MS PGothic" panose="020B0600070205080204" pitchFamily="34" charset="-128"/>
              </a:rPr>
              <a:pPr>
                <a:lnSpc>
                  <a:spcPct val="100000"/>
                </a:lnSpc>
                <a:spcBef>
                  <a:spcPct val="0"/>
                </a:spcBef>
                <a:buClrTx/>
                <a:buFontTx/>
                <a:buNone/>
              </a:pPr>
              <a:t>79</a:t>
            </a:fld>
            <a:endParaRPr lang="en-US" altLang="ja-JP" sz="1800">
              <a:solidFill>
                <a:srgbClr val="A50021"/>
              </a:solidFill>
              <a:ea typeface="MS PGothic" panose="020B0600070205080204" pitchFamily="34" charset="-128"/>
            </a:endParaRPr>
          </a:p>
        </p:txBody>
      </p:sp>
      <p:sp>
        <p:nvSpPr>
          <p:cNvPr id="102403" name="Rectangle 2">
            <a:extLst>
              <a:ext uri="{FF2B5EF4-FFF2-40B4-BE49-F238E27FC236}">
                <a16:creationId xmlns:a16="http://schemas.microsoft.com/office/drawing/2014/main" id="{834AD6D5-EAA5-7A42-B3D8-75051B9C5F9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7.9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专家系统开发环境</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02404" name="Rectangle 3">
            <a:extLst>
              <a:ext uri="{FF2B5EF4-FFF2-40B4-BE49-F238E27FC236}">
                <a16:creationId xmlns:a16="http://schemas.microsoft.com/office/drawing/2014/main" id="{EAF1846A-5FE9-3841-A400-74BDAE928850}"/>
              </a:ext>
            </a:extLst>
          </p:cNvPr>
          <p:cNvSpPr>
            <a:spLocks noGrp="1" noChangeArrowheads="1"/>
          </p:cNvSpPr>
          <p:nvPr>
            <p:ph type="body" idx="1"/>
          </p:nvPr>
        </p:nvSpPr>
        <p:spPr>
          <a:xfrm>
            <a:off x="152400" y="1000125"/>
            <a:ext cx="8642350" cy="752475"/>
          </a:xfrm>
        </p:spPr>
        <p:txBody>
          <a:bodyPr/>
          <a:lstStyle/>
          <a:p>
            <a:pPr algn="just" eaLnBrk="1" hangingPunct="1">
              <a:buFont typeface="Wingdings" pitchFamily="2" charset="2"/>
              <a:buNone/>
            </a:pPr>
            <a:r>
              <a:rPr lang="en-US" altLang="zh-CN" sz="2600" b="1">
                <a:latin typeface="Times New Roman" panose="02020603050405020304" pitchFamily="18" charset="0"/>
              </a:rPr>
              <a:t>  1.  </a:t>
            </a:r>
            <a:r>
              <a:rPr lang="zh-CN" altLang="en-US" sz="2600" b="1">
                <a:latin typeface="Times New Roman" panose="02020603050405020304" pitchFamily="18" charset="0"/>
              </a:rPr>
              <a:t>符号处理语言（面向 </a:t>
            </a:r>
            <a:r>
              <a:rPr lang="en-US" altLang="zh-CN" sz="2600" b="1">
                <a:latin typeface="Times New Roman" panose="02020603050405020304" pitchFamily="18" charset="0"/>
              </a:rPr>
              <a:t>AI </a:t>
            </a:r>
            <a:r>
              <a:rPr lang="zh-CN" altLang="en-US" sz="2600" b="1">
                <a:latin typeface="Times New Roman" panose="02020603050405020304" pitchFamily="18" charset="0"/>
              </a:rPr>
              <a:t>的语言或 </a:t>
            </a:r>
            <a:r>
              <a:rPr lang="en-US" altLang="zh-CN" sz="2600" b="1">
                <a:latin typeface="Times New Roman" panose="02020603050405020304" pitchFamily="18" charset="0"/>
              </a:rPr>
              <a:t>AI </a:t>
            </a:r>
            <a:r>
              <a:rPr lang="zh-CN" altLang="en-US" sz="2600" b="1">
                <a:latin typeface="Times New Roman" panose="02020603050405020304" pitchFamily="18" charset="0"/>
              </a:rPr>
              <a:t>语言 ）</a:t>
            </a:r>
            <a:endParaRPr lang="zh-CN" altLang="en-US" sz="2600" b="1">
              <a:solidFill>
                <a:srgbClr val="000000"/>
              </a:solidFill>
              <a:latin typeface="Times New Roman" panose="02020603050405020304" pitchFamily="18" charset="0"/>
            </a:endParaRPr>
          </a:p>
        </p:txBody>
      </p:sp>
      <p:sp>
        <p:nvSpPr>
          <p:cNvPr id="191493" name="Rectangle 5">
            <a:extLst>
              <a:ext uri="{FF2B5EF4-FFF2-40B4-BE49-F238E27FC236}">
                <a16:creationId xmlns:a16="http://schemas.microsoft.com/office/drawing/2014/main" id="{83FD5709-7A83-EE45-BF05-0FF2A3CC256D}"/>
              </a:ext>
            </a:extLst>
          </p:cNvPr>
          <p:cNvSpPr>
            <a:spLocks noChangeArrowheads="1"/>
          </p:cNvSpPr>
          <p:nvPr/>
        </p:nvSpPr>
        <p:spPr bwMode="auto">
          <a:xfrm>
            <a:off x="381000" y="1752600"/>
            <a:ext cx="8382000" cy="3200400"/>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Clr>
                <a:srgbClr val="0000FF"/>
              </a:buClr>
              <a:buSzPct val="50000"/>
              <a:buFont typeface="Wingdings" pitchFamily="2" charset="2"/>
              <a:buChar char="l"/>
            </a:pPr>
            <a:r>
              <a:rPr lang="en-US" altLang="zh-CN" sz="2600" b="1">
                <a:solidFill>
                  <a:srgbClr val="0000FF"/>
                </a:solidFill>
                <a:latin typeface="Times New Roman" panose="02020603050405020304" pitchFamily="18" charset="0"/>
              </a:rPr>
              <a:t>PROLOG</a:t>
            </a:r>
            <a:r>
              <a:rPr lang="zh-CN" altLang="en-US" sz="2600" b="1">
                <a:solidFill>
                  <a:srgbClr val="0000FF"/>
                </a:solidFill>
                <a:latin typeface="Times New Roman" panose="02020603050405020304" pitchFamily="18" charset="0"/>
              </a:rPr>
              <a:t>语言</a:t>
            </a:r>
            <a:r>
              <a:rPr lang="zh-CN" altLang="en-US" sz="2600" b="1">
                <a:latin typeface="Times New Roman" panose="02020603050405020304" pitchFamily="18" charset="0"/>
              </a:rPr>
              <a:t>（</a:t>
            </a:r>
            <a:r>
              <a:rPr lang="en-US" altLang="zh-CN" sz="2600" b="1">
                <a:latin typeface="Times New Roman" panose="02020603050405020304" pitchFamily="18" charset="0"/>
              </a:rPr>
              <a:t>R. Kowalski</a:t>
            </a:r>
            <a:r>
              <a:rPr lang="zh-CN" altLang="en-US" sz="2600" b="1">
                <a:latin typeface="Times New Roman" panose="02020603050405020304" pitchFamily="18" charset="0"/>
              </a:rPr>
              <a:t>首先提出；</a:t>
            </a:r>
            <a:r>
              <a:rPr lang="en-US" altLang="zh-CN" sz="2600" b="1">
                <a:latin typeface="Times New Roman" panose="02020603050405020304" pitchFamily="18" charset="0"/>
              </a:rPr>
              <a:t>1972</a:t>
            </a:r>
            <a:r>
              <a:rPr lang="zh-CN" altLang="en-US" sz="2600" b="1">
                <a:latin typeface="Times New Roman" panose="02020603050405020304" pitchFamily="18" charset="0"/>
              </a:rPr>
              <a:t>年，</a:t>
            </a:r>
            <a:r>
              <a:rPr lang="en-US" altLang="zh-CN" sz="2600" b="1">
                <a:latin typeface="Times New Roman" panose="02020603050405020304" pitchFamily="18" charset="0"/>
              </a:rPr>
              <a:t>A. Comerauer</a:t>
            </a:r>
            <a:r>
              <a:rPr lang="zh-CN" altLang="en-US" sz="2600" b="1">
                <a:latin typeface="Times New Roman" panose="02020603050405020304" pitchFamily="18" charset="0"/>
              </a:rPr>
              <a:t>及其研究小组研制成功）：基于演绎推理的逻辑型程序设计语言。</a:t>
            </a:r>
          </a:p>
          <a:p>
            <a:pPr algn="just" eaLnBrk="1" hangingPunct="1">
              <a:buClr>
                <a:srgbClr val="0000FF"/>
              </a:buClr>
              <a:buSzPct val="50000"/>
              <a:buFont typeface="Wingdings" pitchFamily="2" charset="2"/>
              <a:buChar char="l"/>
            </a:pPr>
            <a:r>
              <a:rPr lang="en-US" altLang="zh-CN" sz="2600" b="1">
                <a:solidFill>
                  <a:srgbClr val="0000FF"/>
                </a:solidFill>
                <a:latin typeface="Times New Roman" panose="02020603050405020304" pitchFamily="18" charset="0"/>
                <a:cs typeface="Times New Roman" panose="02020603050405020304" pitchFamily="18" charset="0"/>
              </a:rPr>
              <a:t>LISP</a:t>
            </a:r>
            <a:r>
              <a:rPr lang="zh-CN" altLang="en-US" sz="2600" b="1">
                <a:solidFill>
                  <a:srgbClr val="0000FF"/>
                </a:solidFill>
                <a:latin typeface="Times New Roman" panose="02020603050405020304" pitchFamily="18" charset="0"/>
              </a:rPr>
              <a:t>语言</a:t>
            </a:r>
            <a:r>
              <a:rPr lang="zh-CN" altLang="en-US" sz="2600" b="1">
                <a:solidFill>
                  <a:srgbClr val="000000"/>
                </a:solidFill>
                <a:latin typeface="Times New Roman" panose="02020603050405020304" pitchFamily="18" charset="0"/>
              </a:rPr>
              <a:t>（</a:t>
            </a:r>
            <a:r>
              <a:rPr lang="en-US" altLang="zh-CN" sz="2600" b="1">
                <a:solidFill>
                  <a:srgbClr val="000000"/>
                </a:solidFill>
                <a:latin typeface="Times New Roman" panose="02020603050405020304" pitchFamily="18" charset="0"/>
              </a:rPr>
              <a:t>1960</a:t>
            </a:r>
            <a:r>
              <a:rPr lang="zh-CN" altLang="en-US" sz="2600" b="1">
                <a:solidFill>
                  <a:srgbClr val="000000"/>
                </a:solidFill>
                <a:latin typeface="Times New Roman" panose="02020603050405020304" pitchFamily="18" charset="0"/>
              </a:rPr>
              <a:t>年，麦卡锡及其研究小组研制成功）：表处理语言，许多早期专家系统（</a:t>
            </a:r>
            <a:r>
              <a:rPr lang="en-US" altLang="zh-CN" sz="2600" b="1">
                <a:solidFill>
                  <a:srgbClr val="000000"/>
                </a:solidFill>
                <a:latin typeface="Times New Roman" panose="02020603050405020304" pitchFamily="18" charset="0"/>
              </a:rPr>
              <a:t>MYCIN</a:t>
            </a:r>
            <a:r>
              <a:rPr lang="zh-CN" altLang="en-US" sz="2600" b="1">
                <a:solidFill>
                  <a:srgbClr val="000000"/>
                </a:solidFill>
                <a:latin typeface="Times New Roman" panose="02020603050405020304" pitchFamily="18" charset="0"/>
              </a:rPr>
              <a:t>、</a:t>
            </a:r>
            <a:r>
              <a:rPr lang="en-US" altLang="zh-CN" sz="2600" b="1">
                <a:solidFill>
                  <a:srgbClr val="000000"/>
                </a:solidFill>
                <a:latin typeface="Times New Roman" panose="02020603050405020304" pitchFamily="18" charset="0"/>
              </a:rPr>
              <a:t>PROSPECTOR</a:t>
            </a:r>
            <a:r>
              <a:rPr lang="zh-CN" altLang="en-US" sz="2600" b="1">
                <a:solidFill>
                  <a:srgbClr val="000000"/>
                </a:solidFill>
                <a:latin typeface="Times New Roman" panose="02020603050405020304" pitchFamily="18" charset="0"/>
              </a:rPr>
              <a:t>）是用</a:t>
            </a:r>
            <a:r>
              <a:rPr lang="en-US" altLang="zh-CN" sz="2600" b="1">
                <a:solidFill>
                  <a:srgbClr val="000000"/>
                </a:solidFill>
                <a:latin typeface="Times New Roman" panose="02020603050405020304" pitchFamily="18" charset="0"/>
                <a:cs typeface="Times New Roman" panose="02020603050405020304" pitchFamily="18" charset="0"/>
              </a:rPr>
              <a:t>LISP</a:t>
            </a:r>
            <a:r>
              <a:rPr lang="zh-CN" altLang="en-US" sz="2600" b="1">
                <a:solidFill>
                  <a:srgbClr val="000000"/>
                </a:solidFill>
                <a:latin typeface="Times New Roman" panose="02020603050405020304" pitchFamily="18" charset="0"/>
              </a:rPr>
              <a:t>建立的。</a:t>
            </a:r>
          </a:p>
        </p:txBody>
      </p:sp>
      <p:sp>
        <p:nvSpPr>
          <p:cNvPr id="191494" name="Rectangle 6">
            <a:extLst>
              <a:ext uri="{FF2B5EF4-FFF2-40B4-BE49-F238E27FC236}">
                <a16:creationId xmlns:a16="http://schemas.microsoft.com/office/drawing/2014/main" id="{033C035A-D8A9-6C46-BBB1-F3C87F3B3454}"/>
              </a:ext>
            </a:extLst>
          </p:cNvPr>
          <p:cNvSpPr>
            <a:spLocks noChangeArrowheads="1"/>
          </p:cNvSpPr>
          <p:nvPr/>
        </p:nvSpPr>
        <p:spPr bwMode="auto">
          <a:xfrm>
            <a:off x="228600" y="5257800"/>
            <a:ext cx="8642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None/>
            </a:pPr>
            <a:r>
              <a:rPr lang="en-US" altLang="zh-CN" sz="2600" b="1">
                <a:solidFill>
                  <a:srgbClr val="000000"/>
                </a:solidFill>
                <a:latin typeface="Times New Roman" panose="02020603050405020304" pitchFamily="18" charset="0"/>
              </a:rPr>
              <a:t> 2.  </a:t>
            </a:r>
            <a:r>
              <a:rPr lang="zh-CN" altLang="en-US" sz="2600" b="1">
                <a:solidFill>
                  <a:srgbClr val="000000"/>
                </a:solidFill>
                <a:latin typeface="Times New Roman" panose="02020603050405020304" pitchFamily="18" charset="0"/>
              </a:rPr>
              <a:t>面向对象的语言：</a:t>
            </a:r>
            <a:r>
              <a:rPr lang="en-US" altLang="zh-CN" sz="2600" b="1">
                <a:solidFill>
                  <a:srgbClr val="0000FF"/>
                </a:solidFill>
                <a:latin typeface="Times New Roman" panose="02020603050405020304" pitchFamily="18" charset="0"/>
              </a:rPr>
              <a:t>Python</a:t>
            </a:r>
            <a:r>
              <a:rPr lang="zh-CN" altLang="en-US" sz="2600" b="1">
                <a:solidFill>
                  <a:srgbClr val="0000FF"/>
                </a:solidFill>
                <a:latin typeface="Times New Roman" panose="02020603050405020304" pitchFamily="18" charset="0"/>
              </a:rPr>
              <a:t>、</a:t>
            </a:r>
            <a:r>
              <a:rPr lang="en-US" altLang="zh-CN" sz="2600" b="1">
                <a:solidFill>
                  <a:srgbClr val="0000FF"/>
                </a:solidFill>
                <a:latin typeface="Times New Roman" panose="02020603050405020304" pitchFamily="18" charset="0"/>
              </a:rPr>
              <a:t>C</a:t>
            </a:r>
            <a:r>
              <a:rPr lang="zh-CN" altLang="en-US" sz="2600" b="1">
                <a:solidFill>
                  <a:srgbClr val="0000FF"/>
                </a:solidFill>
                <a:latin typeface="Times New Roman" panose="02020603050405020304" pitchFamily="18" charset="0"/>
              </a:rPr>
              <a:t>语言、 </a:t>
            </a:r>
            <a:r>
              <a:rPr lang="en-US" altLang="zh-CN" sz="2600" b="1">
                <a:solidFill>
                  <a:srgbClr val="0000FF"/>
                </a:solidFill>
                <a:latin typeface="Times New Roman" panose="02020603050405020304" pitchFamily="18" charset="0"/>
              </a:rPr>
              <a:t>C</a:t>
            </a:r>
            <a:r>
              <a:rPr lang="zh-CN" altLang="en-US" sz="2600" b="1">
                <a:solidFill>
                  <a:srgbClr val="0000FF"/>
                </a:solidFill>
                <a:latin typeface="Times New Roman" panose="02020603050405020304" pitchFamily="18" charset="0"/>
              </a:rPr>
              <a:t>＋＋语言</a:t>
            </a:r>
            <a:r>
              <a:rPr lang="zh-CN" altLang="en-US" sz="2600" b="1">
                <a:solidFill>
                  <a:srgbClr val="000000"/>
                </a:solidFill>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1494">
                                            <p:txEl>
                                              <p:pRg st="0" end="0"/>
                                            </p:txEl>
                                          </p:spTgt>
                                        </p:tgtEl>
                                        <p:attrNameLst>
                                          <p:attrName>style.visibility</p:attrName>
                                        </p:attrNameLst>
                                      </p:cBhvr>
                                      <p:to>
                                        <p:strVal val="visible"/>
                                      </p:to>
                                    </p:set>
                                    <p:anim calcmode="lin" valueType="num">
                                      <p:cBhvr additive="base">
                                        <p:cTn id="7" dur="500" fill="hold"/>
                                        <p:tgtEl>
                                          <p:spTgt spid="1914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4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1493">
                                            <p:bg/>
                                          </p:spTgt>
                                        </p:tgtEl>
                                        <p:attrNameLst>
                                          <p:attrName>style.visibility</p:attrName>
                                        </p:attrNameLst>
                                      </p:cBhvr>
                                      <p:to>
                                        <p:strVal val="visible"/>
                                      </p:to>
                                    </p:set>
                                    <p:anim calcmode="lin" valueType="num">
                                      <p:cBhvr additive="base">
                                        <p:cTn id="13" dur="500" fill="hold"/>
                                        <p:tgtEl>
                                          <p:spTgt spid="19149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91493">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1493">
                                            <p:txEl>
                                              <p:pRg st="0" end="0"/>
                                            </p:txEl>
                                          </p:spTgt>
                                        </p:tgtEl>
                                        <p:attrNameLst>
                                          <p:attrName>style.visibility</p:attrName>
                                        </p:attrNameLst>
                                      </p:cBhvr>
                                      <p:to>
                                        <p:strVal val="visible"/>
                                      </p:to>
                                    </p:set>
                                    <p:anim calcmode="lin" valueType="num">
                                      <p:cBhvr additive="base">
                                        <p:cTn id="17" dur="500" fill="hold"/>
                                        <p:tgtEl>
                                          <p:spTgt spid="19149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149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1493">
                                            <p:txEl>
                                              <p:pRg st="1" end="1"/>
                                            </p:txEl>
                                          </p:spTgt>
                                        </p:tgtEl>
                                        <p:attrNameLst>
                                          <p:attrName>style.visibility</p:attrName>
                                        </p:attrNameLst>
                                      </p:cBhvr>
                                      <p:to>
                                        <p:strVal val="visible"/>
                                      </p:to>
                                    </p:set>
                                    <p:anim calcmode="lin" valueType="num">
                                      <p:cBhvr additive="base">
                                        <p:cTn id="21" dur="500" fill="hold"/>
                                        <p:tgtEl>
                                          <p:spTgt spid="19149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149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build="allAtOnce" animBg="1"/>
      <p:bldP spid="19149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B35297E6-CAE5-4443-B672-E44F60CD8B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E56BFDA-D35D-8E4E-A1F0-424E7630E3B4}" type="slidenum">
              <a:rPr lang="ja-JP" altLang="en-US" sz="1800">
                <a:solidFill>
                  <a:srgbClr val="A50021"/>
                </a:solidFill>
                <a:ea typeface="MS PGothic" panose="020B0600070205080204" pitchFamily="34" charset="-128"/>
              </a:rPr>
              <a:pPr>
                <a:lnSpc>
                  <a:spcPct val="100000"/>
                </a:lnSpc>
                <a:spcBef>
                  <a:spcPct val="0"/>
                </a:spcBef>
                <a:buClrTx/>
                <a:buFontTx/>
                <a:buNone/>
              </a:pPr>
              <a:t>8</a:t>
            </a:fld>
            <a:endParaRPr lang="en-US" altLang="ja-JP" sz="1800">
              <a:solidFill>
                <a:srgbClr val="A50021"/>
              </a:solidFill>
              <a:ea typeface="MS PGothic" panose="020B0600070205080204" pitchFamily="34" charset="-128"/>
            </a:endParaRPr>
          </a:p>
        </p:txBody>
      </p:sp>
      <p:sp>
        <p:nvSpPr>
          <p:cNvPr id="14339" name="Rectangle 2">
            <a:extLst>
              <a:ext uri="{FF2B5EF4-FFF2-40B4-BE49-F238E27FC236}">
                <a16:creationId xmlns:a16="http://schemas.microsoft.com/office/drawing/2014/main" id="{A52AD3C8-5D4B-7344-A8A7-A111621751F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7.1  </a:t>
            </a:r>
            <a:r>
              <a:rPr lang="zh-CN" altLang="en-US" sz="3600" b="0">
                <a:latin typeface="Times New Roman" panose="02020603050405020304" pitchFamily="18" charset="0"/>
                <a:ea typeface="黑体" panose="02010609060101010101" pitchFamily="49" charset="-122"/>
              </a:rPr>
              <a:t>专家系统的产生和发展</a:t>
            </a:r>
          </a:p>
        </p:txBody>
      </p:sp>
      <p:sp>
        <p:nvSpPr>
          <p:cNvPr id="14340" name="Rectangle 3">
            <a:extLst>
              <a:ext uri="{FF2B5EF4-FFF2-40B4-BE49-F238E27FC236}">
                <a16:creationId xmlns:a16="http://schemas.microsoft.com/office/drawing/2014/main" id="{AFD57B24-678A-1D49-B13C-DD808D396ED3}"/>
              </a:ext>
            </a:extLst>
          </p:cNvPr>
          <p:cNvSpPr>
            <a:spLocks noGrp="1" noChangeArrowheads="1"/>
          </p:cNvSpPr>
          <p:nvPr>
            <p:ph type="body" idx="1"/>
          </p:nvPr>
        </p:nvSpPr>
        <p:spPr/>
        <p:txBody>
          <a:bodyPr/>
          <a:lstStyle/>
          <a:p>
            <a:pPr eaLnBrk="1" hangingPunct="1">
              <a:lnSpc>
                <a:spcPct val="140000"/>
              </a:lnSpc>
              <a:buSzPct val="60000"/>
              <a:buFontTx/>
              <a:buBlip>
                <a:blip r:embed="rId3"/>
              </a:buBlip>
            </a:pPr>
            <a:r>
              <a:rPr lang="zh-CN" altLang="en-US" sz="2400" b="1">
                <a:solidFill>
                  <a:srgbClr val="0000FF"/>
                </a:solidFill>
              </a:rPr>
              <a:t>第三阶段：发展期</a:t>
            </a:r>
            <a:r>
              <a:rPr lang="zh-CN" altLang="en-US" sz="2400" b="1">
                <a:latin typeface="Times New Roman" panose="02020603050405020304" pitchFamily="18" charset="0"/>
              </a:rPr>
              <a:t>（</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80</a:t>
            </a:r>
            <a:r>
              <a:rPr lang="zh-CN" altLang="en-US" sz="2400" b="1">
                <a:latin typeface="Times New Roman" panose="02020603050405020304" pitchFamily="18" charset="0"/>
              </a:rPr>
              <a:t>年代至今）</a:t>
            </a:r>
            <a:r>
              <a:rPr lang="zh-CN" altLang="en-US">
                <a:latin typeface="Times New Roman" panose="02020603050405020304" pitchFamily="18" charset="0"/>
              </a:rPr>
              <a:t> </a:t>
            </a:r>
          </a:p>
        </p:txBody>
      </p:sp>
      <p:sp>
        <p:nvSpPr>
          <p:cNvPr id="135172" name="Text Box 4">
            <a:extLst>
              <a:ext uri="{FF2B5EF4-FFF2-40B4-BE49-F238E27FC236}">
                <a16:creationId xmlns:a16="http://schemas.microsoft.com/office/drawing/2014/main" id="{6C5A3F81-F591-E446-A69D-02525F78177A}"/>
              </a:ext>
            </a:extLst>
          </p:cNvPr>
          <p:cNvSpPr txBox="1">
            <a:spLocks noChangeArrowheads="1"/>
          </p:cNvSpPr>
          <p:nvPr/>
        </p:nvSpPr>
        <p:spPr bwMode="auto">
          <a:xfrm>
            <a:off x="381000" y="1831975"/>
            <a:ext cx="8229600" cy="3454400"/>
          </a:xfrm>
          <a:prstGeom prst="rect">
            <a:avLst/>
          </a:prstGeom>
          <a:gradFill rotWithShape="1">
            <a:gsLst>
              <a:gs pos="0">
                <a:srgbClr val="00FFFF"/>
              </a:gs>
              <a:gs pos="100000">
                <a:srgbClr val="FFFFFF"/>
              </a:gs>
            </a:gsLst>
            <a:path path="rect">
              <a:fillToRect l="100000" t="100000"/>
            </a:path>
          </a:gradFill>
          <a:ln w="9525">
            <a:solidFill>
              <a:srgbClr val="808080"/>
            </a:solidFill>
            <a:miter lim="800000"/>
            <a:headEnd/>
            <a:tailEnd/>
          </a:ln>
        </p:spPr>
        <p:txBody>
          <a:bodyPr>
            <a:spAutoFit/>
          </a:bodyPr>
          <a:lstStyle>
            <a:lvl1pPr marL="381000" indent="-3810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
            </a:pPr>
            <a:r>
              <a:rPr lang="zh-CN" altLang="en-US" sz="2500" b="1">
                <a:solidFill>
                  <a:srgbClr val="0000FF"/>
                </a:solidFill>
                <a:latin typeface="Times New Roman" panose="02020603050405020304" pitchFamily="18" charset="0"/>
              </a:rPr>
              <a:t>专家系统</a:t>
            </a:r>
            <a:r>
              <a:rPr lang="en-US" altLang="zh-CN" sz="2500" b="1">
                <a:solidFill>
                  <a:srgbClr val="0000FF"/>
                </a:solidFill>
                <a:latin typeface="Times New Roman" panose="02020603050405020304" pitchFamily="18" charset="0"/>
              </a:rPr>
              <a:t>XCON</a:t>
            </a:r>
            <a:r>
              <a:rPr lang="zh-CN" altLang="en-US" sz="2500" b="1">
                <a:solidFill>
                  <a:srgbClr val="000000"/>
                </a:solidFill>
                <a:latin typeface="Times New Roman" panose="02020603050405020304" pitchFamily="18" charset="0"/>
              </a:rPr>
              <a:t>（</a:t>
            </a:r>
            <a:r>
              <a:rPr lang="en-US" altLang="zh-CN" sz="2500" b="1">
                <a:solidFill>
                  <a:srgbClr val="000000"/>
                </a:solidFill>
                <a:latin typeface="Times New Roman" panose="02020603050405020304" pitchFamily="18" charset="0"/>
              </a:rPr>
              <a:t>1980</a:t>
            </a:r>
            <a:r>
              <a:rPr lang="zh-CN" altLang="en-US" sz="2500" b="1">
                <a:solidFill>
                  <a:srgbClr val="000000"/>
                </a:solidFill>
                <a:latin typeface="Times New Roman" panose="02020603050405020304" pitchFamily="18" charset="0"/>
              </a:rPr>
              <a:t>年</a:t>
            </a:r>
            <a:r>
              <a:rPr lang="en-US" altLang="zh-CN" sz="2500" b="1">
                <a:latin typeface="Times New Roman" panose="02020603050405020304" pitchFamily="18" charset="0"/>
              </a:rPr>
              <a:t>DEC</a:t>
            </a:r>
            <a:r>
              <a:rPr lang="zh-CN" altLang="en-US" sz="2500" b="1">
                <a:latin typeface="Times New Roman" panose="02020603050405020304" pitchFamily="18" charset="0"/>
              </a:rPr>
              <a:t>公司、卡内基－梅隆大学 ）</a:t>
            </a:r>
            <a:r>
              <a:rPr lang="zh-CN" altLang="en-US" sz="2500" b="1">
                <a:solidFill>
                  <a:srgbClr val="000000"/>
                </a:solidFill>
                <a:latin typeface="Times New Roman" panose="02020603050405020304" pitchFamily="18" charset="0"/>
              </a:rPr>
              <a:t>：为</a:t>
            </a:r>
            <a:r>
              <a:rPr lang="en-US" altLang="zh-CN" sz="2500" b="1">
                <a:solidFill>
                  <a:srgbClr val="000000"/>
                </a:solidFill>
                <a:latin typeface="Times New Roman" panose="02020603050405020304" pitchFamily="18" charset="0"/>
              </a:rPr>
              <a:t>VAX</a:t>
            </a:r>
            <a:r>
              <a:rPr lang="zh-CN" altLang="en-US" sz="2500" b="1">
                <a:solidFill>
                  <a:srgbClr val="000000"/>
                </a:solidFill>
                <a:latin typeface="Times New Roman" panose="02020603050405020304" pitchFamily="18" charset="0"/>
              </a:rPr>
              <a:t>计算机系统制订硬件配置方案。</a:t>
            </a:r>
          </a:p>
          <a:p>
            <a:pPr algn="just" eaLnBrk="1" hangingPunct="1">
              <a:buFont typeface="Wingdings" pitchFamily="2" charset="2"/>
              <a:buChar char="§"/>
            </a:pPr>
            <a:r>
              <a:rPr lang="zh-CN" altLang="en-US" sz="2500" b="1">
                <a:solidFill>
                  <a:srgbClr val="FF0000"/>
                </a:solidFill>
                <a:latin typeface="Times New Roman" panose="02020603050405020304" pitchFamily="18" charset="0"/>
              </a:rPr>
              <a:t>专家系统开发工具：</a:t>
            </a:r>
          </a:p>
          <a:p>
            <a:pPr algn="just" eaLnBrk="1" hangingPunct="1">
              <a:buClr>
                <a:srgbClr val="0000FF"/>
              </a:buClr>
              <a:buSzPct val="50000"/>
              <a:buFont typeface="Wingdings" pitchFamily="2" charset="2"/>
              <a:buChar char="l"/>
            </a:pPr>
            <a:r>
              <a:rPr lang="zh-CN" altLang="en-US" sz="2500" b="1">
                <a:solidFill>
                  <a:srgbClr val="0000FF"/>
                </a:solidFill>
                <a:latin typeface="Times New Roman" panose="02020603050405020304" pitchFamily="18" charset="0"/>
              </a:rPr>
              <a:t>骨架系统：</a:t>
            </a:r>
            <a:r>
              <a:rPr lang="en-US" altLang="zh-CN" sz="2500" b="1">
                <a:solidFill>
                  <a:srgbClr val="000000"/>
                </a:solidFill>
                <a:latin typeface="Times New Roman" panose="02020603050405020304" pitchFamily="18" charset="0"/>
              </a:rPr>
              <a:t>EMYCIN</a:t>
            </a:r>
            <a:r>
              <a:rPr lang="zh-CN" altLang="en-US" sz="2500" b="1">
                <a:solidFill>
                  <a:srgbClr val="000000"/>
                </a:solidFill>
                <a:latin typeface="Times New Roman" panose="02020603050405020304" pitchFamily="18" charset="0"/>
              </a:rPr>
              <a:t>、</a:t>
            </a:r>
            <a:r>
              <a:rPr lang="en-US" altLang="zh-CN" sz="2500" b="1">
                <a:solidFill>
                  <a:srgbClr val="000000"/>
                </a:solidFill>
                <a:latin typeface="Times New Roman" panose="02020603050405020304" pitchFamily="18" charset="0"/>
              </a:rPr>
              <a:t>KAS</a:t>
            </a:r>
            <a:r>
              <a:rPr lang="zh-CN" altLang="en-US" sz="2500" b="1">
                <a:solidFill>
                  <a:srgbClr val="000000"/>
                </a:solidFill>
                <a:latin typeface="Times New Roman" panose="02020603050405020304" pitchFamily="18" charset="0"/>
              </a:rPr>
              <a:t>、</a:t>
            </a:r>
            <a:r>
              <a:rPr lang="en-US" altLang="zh-CN" sz="2500" b="1">
                <a:solidFill>
                  <a:srgbClr val="000000"/>
                </a:solidFill>
                <a:latin typeface="Times New Roman" panose="02020603050405020304" pitchFamily="18" charset="0"/>
              </a:rPr>
              <a:t>EXPERT </a:t>
            </a:r>
            <a:r>
              <a:rPr lang="zh-CN" altLang="en-US" sz="2500" b="1">
                <a:solidFill>
                  <a:srgbClr val="000000"/>
                </a:solidFill>
                <a:latin typeface="Times New Roman" panose="02020603050405020304" pitchFamily="18" charset="0"/>
              </a:rPr>
              <a:t>等。</a:t>
            </a:r>
          </a:p>
          <a:p>
            <a:pPr algn="just" eaLnBrk="1" hangingPunct="1">
              <a:buClr>
                <a:srgbClr val="0000FF"/>
              </a:buClr>
              <a:buSzPct val="50000"/>
              <a:buFont typeface="Wingdings" pitchFamily="2" charset="2"/>
              <a:buChar char="l"/>
            </a:pPr>
            <a:r>
              <a:rPr lang="zh-CN" altLang="en-US" sz="2500" b="1">
                <a:solidFill>
                  <a:srgbClr val="0000FF"/>
                </a:solidFill>
                <a:latin typeface="Times New Roman" panose="02020603050405020304" pitchFamily="18" charset="0"/>
              </a:rPr>
              <a:t>通用型知识表达语言： </a:t>
            </a:r>
            <a:r>
              <a:rPr lang="en-US" altLang="zh-CN" sz="2500" b="1">
                <a:solidFill>
                  <a:srgbClr val="000000"/>
                </a:solidFill>
                <a:latin typeface="Times New Roman" panose="02020603050405020304" pitchFamily="18" charset="0"/>
              </a:rPr>
              <a:t>OPS5 </a:t>
            </a:r>
            <a:r>
              <a:rPr lang="zh-CN" altLang="en-US" sz="2500" b="1">
                <a:solidFill>
                  <a:srgbClr val="000000"/>
                </a:solidFill>
                <a:latin typeface="Times New Roman" panose="02020603050405020304" pitchFamily="18" charset="0"/>
              </a:rPr>
              <a:t>等。</a:t>
            </a:r>
          </a:p>
          <a:p>
            <a:pPr algn="just" eaLnBrk="1" hangingPunct="1">
              <a:buClr>
                <a:srgbClr val="0000FF"/>
              </a:buClr>
              <a:buSzPct val="50000"/>
              <a:buFont typeface="Wingdings" pitchFamily="2" charset="2"/>
              <a:buChar char="l"/>
            </a:pPr>
            <a:r>
              <a:rPr lang="zh-CN" altLang="en-US" sz="2500" b="1">
                <a:solidFill>
                  <a:srgbClr val="0000FF"/>
                </a:solidFill>
                <a:latin typeface="Times New Roman" panose="02020603050405020304" pitchFamily="18" charset="0"/>
              </a:rPr>
              <a:t>专家系统开发环境： </a:t>
            </a:r>
            <a:r>
              <a:rPr lang="en-US" altLang="zh-CN" sz="2500" b="1">
                <a:solidFill>
                  <a:srgbClr val="000000"/>
                </a:solidFill>
                <a:latin typeface="Times New Roman" panose="02020603050405020304" pitchFamily="18" charset="0"/>
              </a:rPr>
              <a:t>AGE </a:t>
            </a:r>
            <a:r>
              <a:rPr lang="zh-CN" altLang="en-US" sz="2500" b="1">
                <a:solidFill>
                  <a:srgbClr val="000000"/>
                </a:solidFill>
                <a:latin typeface="Times New Roman" panose="02020603050405020304" pitchFamily="18" charset="0"/>
              </a:rPr>
              <a:t>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2">
                                            <p:bg/>
                                          </p:spTgt>
                                        </p:tgtEl>
                                        <p:attrNameLst>
                                          <p:attrName>style.visibility</p:attrName>
                                        </p:attrNameLst>
                                      </p:cBhvr>
                                      <p:to>
                                        <p:strVal val="visible"/>
                                      </p:to>
                                    </p:set>
                                    <p:animEffect transition="in" filter="checkerboard(across)">
                                      <p:cBhvr>
                                        <p:cTn id="7" dur="500"/>
                                        <p:tgtEl>
                                          <p:spTgt spid="135172">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5172">
                                            <p:txEl>
                                              <p:pRg st="0" end="0"/>
                                            </p:txEl>
                                          </p:spTgt>
                                        </p:tgtEl>
                                        <p:attrNameLst>
                                          <p:attrName>style.visibility</p:attrName>
                                        </p:attrNameLst>
                                      </p:cBhvr>
                                      <p:to>
                                        <p:strVal val="visible"/>
                                      </p:to>
                                    </p:set>
                                    <p:animEffect transition="in" filter="checkerboard(across)">
                                      <p:cBhvr>
                                        <p:cTn id="10" dur="500"/>
                                        <p:tgtEl>
                                          <p:spTgt spid="135172">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5172">
                                            <p:txEl>
                                              <p:pRg st="1" end="1"/>
                                            </p:txEl>
                                          </p:spTgt>
                                        </p:tgtEl>
                                        <p:attrNameLst>
                                          <p:attrName>style.visibility</p:attrName>
                                        </p:attrNameLst>
                                      </p:cBhvr>
                                      <p:to>
                                        <p:strVal val="visible"/>
                                      </p:to>
                                    </p:set>
                                    <p:animEffect transition="in" filter="checkerboard(across)">
                                      <p:cBhvr>
                                        <p:cTn id="13" dur="500"/>
                                        <p:tgtEl>
                                          <p:spTgt spid="135172">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35172">
                                            <p:txEl>
                                              <p:pRg st="2" end="2"/>
                                            </p:txEl>
                                          </p:spTgt>
                                        </p:tgtEl>
                                        <p:attrNameLst>
                                          <p:attrName>style.visibility</p:attrName>
                                        </p:attrNameLst>
                                      </p:cBhvr>
                                      <p:to>
                                        <p:strVal val="visible"/>
                                      </p:to>
                                    </p:set>
                                    <p:animEffect transition="in" filter="checkerboard(across)">
                                      <p:cBhvr>
                                        <p:cTn id="16" dur="500"/>
                                        <p:tgtEl>
                                          <p:spTgt spid="135172">
                                            <p:txEl>
                                              <p:pRg st="2" end="2"/>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35172">
                                            <p:txEl>
                                              <p:pRg st="3" end="3"/>
                                            </p:txEl>
                                          </p:spTgt>
                                        </p:tgtEl>
                                        <p:attrNameLst>
                                          <p:attrName>style.visibility</p:attrName>
                                        </p:attrNameLst>
                                      </p:cBhvr>
                                      <p:to>
                                        <p:strVal val="visible"/>
                                      </p:to>
                                    </p:set>
                                    <p:animEffect transition="in" filter="checkerboard(across)">
                                      <p:cBhvr>
                                        <p:cTn id="19" dur="500"/>
                                        <p:tgtEl>
                                          <p:spTgt spid="135172">
                                            <p:txEl>
                                              <p:pRg st="3" end="3"/>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5172">
                                            <p:txEl>
                                              <p:pRg st="4" end="4"/>
                                            </p:txEl>
                                          </p:spTgt>
                                        </p:tgtEl>
                                        <p:attrNameLst>
                                          <p:attrName>style.visibility</p:attrName>
                                        </p:attrNameLst>
                                      </p:cBhvr>
                                      <p:to>
                                        <p:strVal val="visible"/>
                                      </p:to>
                                    </p:set>
                                    <p:animEffect transition="in" filter="checkerboard(across)">
                                      <p:cBhvr>
                                        <p:cTn id="22" dur="500"/>
                                        <p:tgtEl>
                                          <p:spTgt spid="135172">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35172">
                                            <p:txEl>
                                              <p:pRg st="2" end="2"/>
                                            </p:txEl>
                                          </p:spTgt>
                                        </p:tgtEl>
                                        <p:attrNameLst>
                                          <p:attrName>style.visibility</p:attrName>
                                        </p:attrNameLst>
                                      </p:cBhvr>
                                      <p:to>
                                        <p:strVal val="visible"/>
                                      </p:to>
                                    </p:set>
                                    <p:animEffect transition="in" filter="wipe(down)">
                                      <p:cBhvr>
                                        <p:cTn id="25" dur="500"/>
                                        <p:tgtEl>
                                          <p:spTgt spid="135172">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35172">
                                            <p:txEl>
                                              <p:pRg st="3" end="3"/>
                                            </p:txEl>
                                          </p:spTgt>
                                        </p:tgtEl>
                                        <p:attrNameLst>
                                          <p:attrName>style.visibility</p:attrName>
                                        </p:attrNameLst>
                                      </p:cBhvr>
                                      <p:to>
                                        <p:strVal val="visible"/>
                                      </p:to>
                                    </p:set>
                                    <p:animEffect transition="in" filter="wipe(down)">
                                      <p:cBhvr>
                                        <p:cTn id="28" dur="500"/>
                                        <p:tgtEl>
                                          <p:spTgt spid="135172">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35172">
                                            <p:txEl>
                                              <p:pRg st="4" end="4"/>
                                            </p:txEl>
                                          </p:spTgt>
                                        </p:tgtEl>
                                        <p:attrNameLst>
                                          <p:attrName>style.visibility</p:attrName>
                                        </p:attrNameLst>
                                      </p:cBhvr>
                                      <p:to>
                                        <p:strVal val="visible"/>
                                      </p:to>
                                    </p:set>
                                    <p:animEffect transition="in" filter="wipe(down)">
                                      <p:cBhvr>
                                        <p:cTn id="31" dur="500"/>
                                        <p:tgtEl>
                                          <p:spTgt spid="135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allAtOnce"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5F7605B5-5AE0-3543-8BE7-B56353FAAB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F56CE97-677C-D645-A44F-B124AFF9C208}" type="slidenum">
              <a:rPr lang="ja-JP" altLang="en-US" sz="1800">
                <a:solidFill>
                  <a:srgbClr val="A50021"/>
                </a:solidFill>
                <a:ea typeface="MS PGothic" panose="020B0600070205080204" pitchFamily="34" charset="-128"/>
              </a:rPr>
              <a:pPr>
                <a:lnSpc>
                  <a:spcPct val="100000"/>
                </a:lnSpc>
                <a:spcBef>
                  <a:spcPct val="0"/>
                </a:spcBef>
                <a:buClrTx/>
                <a:buFontTx/>
                <a:buNone/>
              </a:pPr>
              <a:t>80</a:t>
            </a:fld>
            <a:endParaRPr lang="en-US" altLang="ja-JP" sz="1800">
              <a:solidFill>
                <a:srgbClr val="A50021"/>
              </a:solidFill>
              <a:ea typeface="MS PGothic" panose="020B0600070205080204" pitchFamily="34" charset="-128"/>
            </a:endParaRPr>
          </a:p>
        </p:txBody>
      </p:sp>
      <p:pic>
        <p:nvPicPr>
          <p:cNvPr id="103427" name="Picture 2" descr="waseda_mark">
            <a:extLst>
              <a:ext uri="{FF2B5EF4-FFF2-40B4-BE49-F238E27FC236}">
                <a16:creationId xmlns:a16="http://schemas.microsoft.com/office/drawing/2014/main" id="{6DCC8382-E7E9-C544-BBA7-AE5E41C1DE0D}"/>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3">
            <a:extLst>
              <a:ext uri="{FF2B5EF4-FFF2-40B4-BE49-F238E27FC236}">
                <a16:creationId xmlns:a16="http://schemas.microsoft.com/office/drawing/2014/main" id="{E1C0CC95-AD13-BF45-B3AE-67FE362D2CBB}"/>
              </a:ext>
            </a:extLst>
          </p:cNvPr>
          <p:cNvSpPr>
            <a:spLocks noGrp="1" noChangeArrowheads="1"/>
          </p:cNvSpPr>
          <p:nvPr>
            <p:ph type="body" idx="1"/>
          </p:nvPr>
        </p:nvSpPr>
        <p:spPr>
          <a:xfrm>
            <a:off x="228600" y="466725"/>
            <a:ext cx="8642350" cy="5400675"/>
          </a:xfrm>
        </p:spPr>
        <p:txBody>
          <a:bodyPr/>
          <a:lstStyle/>
          <a:p>
            <a:pPr eaLnBrk="1" hangingPunct="1"/>
            <a:endParaRPr lang="en-US" altLang="zh-CN" b="1">
              <a:latin typeface="Times New Roman" panose="02020603050405020304" pitchFamily="18" charset="0"/>
            </a:endParaRPr>
          </a:p>
          <a:p>
            <a:pPr eaLnBrk="1" hangingPunct="1">
              <a:buFont typeface="Wingdings" pitchFamily="2" charset="2"/>
              <a:buNone/>
            </a:pPr>
            <a:endParaRPr lang="en-US" altLang="zh-CN" b="1">
              <a:latin typeface="Times New Roman" panose="02020603050405020304" pitchFamily="18" charset="0"/>
            </a:endParaRPr>
          </a:p>
          <a:p>
            <a:pPr algn="ctr" eaLnBrk="1" hangingPunct="1">
              <a:buFont typeface="Wingdings" pitchFamily="2" charset="2"/>
              <a:buNone/>
            </a:pPr>
            <a:r>
              <a:rPr lang="en-US" altLang="zh-CN" sz="8000" b="1">
                <a:solidFill>
                  <a:schemeClr val="accent2"/>
                </a:solidFill>
                <a:latin typeface="Times New Roman" panose="02020603050405020304" pitchFamily="18" charset="0"/>
              </a:rPr>
              <a:t>THE END</a:t>
            </a:r>
          </a:p>
        </p:txBody>
      </p:sp>
      <p:pic>
        <p:nvPicPr>
          <p:cNvPr id="103429" name="Picture 4" descr="wsd1">
            <a:extLst>
              <a:ext uri="{FF2B5EF4-FFF2-40B4-BE49-F238E27FC236}">
                <a16:creationId xmlns:a16="http://schemas.microsoft.com/office/drawing/2014/main" id="{7C067B3A-A527-084B-A3D3-880FED553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Line 5">
            <a:extLst>
              <a:ext uri="{FF2B5EF4-FFF2-40B4-BE49-F238E27FC236}">
                <a16:creationId xmlns:a16="http://schemas.microsoft.com/office/drawing/2014/main" id="{48A4C781-AE96-AD43-9E49-57DBA05BB7B0}"/>
              </a:ext>
            </a:extLst>
          </p:cNvPr>
          <p:cNvSpPr>
            <a:spLocks noChangeShapeType="1"/>
          </p:cNvSpPr>
          <p:nvPr/>
        </p:nvSpPr>
        <p:spPr bwMode="auto">
          <a:xfrm>
            <a:off x="228600" y="457200"/>
            <a:ext cx="86106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1" name="Text Box 6">
            <a:extLst>
              <a:ext uri="{FF2B5EF4-FFF2-40B4-BE49-F238E27FC236}">
                <a16:creationId xmlns:a16="http://schemas.microsoft.com/office/drawing/2014/main" id="{AC07D454-D53B-3A43-B157-20D3098133F0}"/>
              </a:ext>
            </a:extLst>
          </p:cNvPr>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000">
                <a:solidFill>
                  <a:schemeClr val="accent2"/>
                </a:solidFill>
              </a:rPr>
              <a:t>Introduction of Artificial Intelligence</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0B93A749-5F5C-574D-97C3-586AB84202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5F7EA8E-97FC-3C49-BAFF-5EEA7699815F}" type="slidenum">
              <a:rPr lang="ja-JP" altLang="en-US" sz="1800">
                <a:solidFill>
                  <a:srgbClr val="A50021"/>
                </a:solidFill>
                <a:ea typeface="MS PGothic" panose="020B0600070205080204" pitchFamily="34" charset="-128"/>
              </a:rPr>
              <a:pPr>
                <a:lnSpc>
                  <a:spcPct val="100000"/>
                </a:lnSpc>
                <a:spcBef>
                  <a:spcPct val="0"/>
                </a:spcBef>
                <a:buClrTx/>
                <a:buFontTx/>
                <a:buNone/>
              </a:pPr>
              <a:t>9</a:t>
            </a:fld>
            <a:endParaRPr lang="en-US" altLang="ja-JP" sz="1800">
              <a:solidFill>
                <a:srgbClr val="A50021"/>
              </a:solidFill>
              <a:ea typeface="MS PGothic" panose="020B0600070205080204" pitchFamily="34" charset="-128"/>
            </a:endParaRPr>
          </a:p>
        </p:txBody>
      </p:sp>
      <p:sp>
        <p:nvSpPr>
          <p:cNvPr id="16387" name="Rectangle 2">
            <a:extLst>
              <a:ext uri="{FF2B5EF4-FFF2-40B4-BE49-F238E27FC236}">
                <a16:creationId xmlns:a16="http://schemas.microsoft.com/office/drawing/2014/main" id="{D059655B-A7B7-D347-B6F5-F3527AB96A2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7.1  </a:t>
            </a:r>
            <a:r>
              <a:rPr lang="zh-CN" altLang="en-US" sz="3600" b="0">
                <a:latin typeface="Times New Roman" panose="02020603050405020304" pitchFamily="18" charset="0"/>
                <a:ea typeface="黑体" panose="02010609060101010101" pitchFamily="49" charset="-122"/>
              </a:rPr>
              <a:t>专家系统的产生和发展</a:t>
            </a:r>
          </a:p>
        </p:txBody>
      </p:sp>
      <p:sp>
        <p:nvSpPr>
          <p:cNvPr id="16388" name="Rectangle 3">
            <a:extLst>
              <a:ext uri="{FF2B5EF4-FFF2-40B4-BE49-F238E27FC236}">
                <a16:creationId xmlns:a16="http://schemas.microsoft.com/office/drawing/2014/main" id="{A5A52614-155A-FB46-A914-15CA5E813F6E}"/>
              </a:ext>
            </a:extLst>
          </p:cNvPr>
          <p:cNvSpPr>
            <a:spLocks noGrp="1" noChangeArrowheads="1"/>
          </p:cNvSpPr>
          <p:nvPr>
            <p:ph type="body" idx="1"/>
          </p:nvPr>
        </p:nvSpPr>
        <p:spPr>
          <a:xfrm>
            <a:off x="250825" y="1000125"/>
            <a:ext cx="8642350" cy="5400675"/>
          </a:xfrm>
        </p:spPr>
        <p:txBody>
          <a:bodyPr/>
          <a:lstStyle/>
          <a:p>
            <a:pPr eaLnBrk="1" hangingPunct="1">
              <a:lnSpc>
                <a:spcPct val="140000"/>
              </a:lnSpc>
              <a:buSzPct val="60000"/>
              <a:buFontTx/>
              <a:buBlip>
                <a:blip r:embed="rId3"/>
              </a:buBlip>
            </a:pPr>
            <a:r>
              <a:rPr lang="zh-CN" altLang="en-US" sz="2400" b="1"/>
              <a:t>第三阶段：发展期</a:t>
            </a:r>
            <a:r>
              <a:rPr lang="zh-CN" altLang="en-US" sz="2400" b="1">
                <a:latin typeface="Times New Roman" panose="02020603050405020304" pitchFamily="18" charset="0"/>
              </a:rPr>
              <a:t>（</a:t>
            </a: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80</a:t>
            </a:r>
            <a:r>
              <a:rPr lang="zh-CN" altLang="en-US" sz="2400" b="1">
                <a:latin typeface="Times New Roman" panose="02020603050405020304" pitchFamily="18" charset="0"/>
              </a:rPr>
              <a:t>年代至今）</a:t>
            </a:r>
            <a:endParaRPr lang="zh-CN" altLang="en-US" sz="2400"/>
          </a:p>
        </p:txBody>
      </p:sp>
      <p:sp>
        <p:nvSpPr>
          <p:cNvPr id="212996" name="Text Box 4">
            <a:extLst>
              <a:ext uri="{FF2B5EF4-FFF2-40B4-BE49-F238E27FC236}">
                <a16:creationId xmlns:a16="http://schemas.microsoft.com/office/drawing/2014/main" id="{0205B37E-656D-A64D-9A57-2672E17D90DA}"/>
              </a:ext>
            </a:extLst>
          </p:cNvPr>
          <p:cNvSpPr txBox="1">
            <a:spLocks noChangeArrowheads="1"/>
          </p:cNvSpPr>
          <p:nvPr/>
        </p:nvSpPr>
        <p:spPr bwMode="auto">
          <a:xfrm>
            <a:off x="304800" y="1831975"/>
            <a:ext cx="8610600" cy="3225800"/>
          </a:xfrm>
          <a:prstGeom prst="rect">
            <a:avLst/>
          </a:prstGeom>
          <a:gradFill rotWithShape="1">
            <a:gsLst>
              <a:gs pos="0">
                <a:srgbClr val="00FFFF"/>
              </a:gs>
              <a:gs pos="100000">
                <a:srgbClr val="FFFFFF"/>
              </a:gs>
            </a:gsLst>
            <a:path path="rect">
              <a:fillToRect l="100000" t="100000"/>
            </a:path>
          </a:gradFill>
          <a:ln w="9525">
            <a:solidFill>
              <a:srgbClr val="808080"/>
            </a:solidFill>
            <a:miter lim="800000"/>
            <a:headEnd/>
            <a:tailEnd/>
          </a:ln>
        </p:spPr>
        <p:txBody>
          <a:bodyPr>
            <a:spAutoFit/>
          </a:bodyPr>
          <a:lstStyle>
            <a:lvl1pPr marL="381000" indent="-3810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buFont typeface="Wingdings" pitchFamily="2" charset="2"/>
              <a:buChar char="§"/>
            </a:pPr>
            <a:r>
              <a:rPr lang="zh-CN" altLang="en-US" sz="2500" b="1">
                <a:solidFill>
                  <a:srgbClr val="FF0000"/>
                </a:solidFill>
                <a:latin typeface="Verdana" panose="020B0604030504040204" pitchFamily="34" charset="0"/>
              </a:rPr>
              <a:t>我国研制开发的专家系统：</a:t>
            </a:r>
            <a:endParaRPr lang="zh-CN" altLang="en-US" sz="2500" b="1">
              <a:solidFill>
                <a:srgbClr val="FF0000"/>
              </a:solidFill>
              <a:latin typeface="Times New Roman" panose="02020603050405020304" pitchFamily="18" charset="0"/>
            </a:endParaRPr>
          </a:p>
          <a:p>
            <a:pPr algn="just" eaLnBrk="1" hangingPunct="1">
              <a:spcBef>
                <a:spcPct val="20000"/>
              </a:spcBef>
              <a:buClr>
                <a:srgbClr val="0000FF"/>
              </a:buClr>
              <a:buSzPct val="60000"/>
              <a:buFont typeface="Wingdings" pitchFamily="2" charset="2"/>
              <a:buChar char="l"/>
            </a:pPr>
            <a:r>
              <a:rPr lang="zh-CN" altLang="en-US" sz="2500" b="1">
                <a:latin typeface="Verdana" panose="020B0604030504040204" pitchFamily="34" charset="0"/>
              </a:rPr>
              <a:t>施肥专家系统（中国科学院合肥智能机械研究所）</a:t>
            </a:r>
          </a:p>
          <a:p>
            <a:pPr algn="just" eaLnBrk="1" hangingPunct="1">
              <a:spcBef>
                <a:spcPct val="20000"/>
              </a:spcBef>
              <a:buClr>
                <a:srgbClr val="0000FF"/>
              </a:buClr>
              <a:buSzPct val="60000"/>
              <a:buFont typeface="Wingdings" pitchFamily="2" charset="2"/>
              <a:buChar char="l"/>
            </a:pPr>
            <a:r>
              <a:rPr lang="zh-CN" altLang="en-US" sz="2500" b="1">
                <a:latin typeface="Verdana" panose="020B0604030504040204" pitchFamily="34" charset="0"/>
              </a:rPr>
              <a:t>新构造找水专家系统（南京大学）</a:t>
            </a:r>
          </a:p>
          <a:p>
            <a:pPr algn="just" eaLnBrk="1" hangingPunct="1">
              <a:spcBef>
                <a:spcPct val="20000"/>
              </a:spcBef>
              <a:buClr>
                <a:srgbClr val="0000FF"/>
              </a:buClr>
              <a:buSzPct val="60000"/>
              <a:buFont typeface="Wingdings" pitchFamily="2" charset="2"/>
              <a:buChar char="l"/>
            </a:pPr>
            <a:r>
              <a:rPr lang="zh-CN" altLang="en-US" sz="2500" b="1">
                <a:latin typeface="Verdana" panose="020B0604030504040204" pitchFamily="34" charset="0"/>
              </a:rPr>
              <a:t>勘探专家系统及油气资源评价专家系统（吉林大学）</a:t>
            </a:r>
          </a:p>
          <a:p>
            <a:pPr algn="just" eaLnBrk="1" hangingPunct="1">
              <a:spcBef>
                <a:spcPct val="20000"/>
              </a:spcBef>
              <a:buClr>
                <a:srgbClr val="0000FF"/>
              </a:buClr>
              <a:buSzPct val="60000"/>
              <a:buFont typeface="Wingdings" pitchFamily="2" charset="2"/>
              <a:buChar char="l"/>
            </a:pPr>
            <a:r>
              <a:rPr lang="zh-CN" altLang="en-US" sz="2500" b="1">
                <a:latin typeface="Verdana" panose="020B0604030504040204" pitchFamily="34" charset="0"/>
              </a:rPr>
              <a:t>服装剪裁专家系统及花布图案设计专家系统（浙江大学）</a:t>
            </a:r>
          </a:p>
          <a:p>
            <a:pPr algn="just" eaLnBrk="1" hangingPunct="1">
              <a:spcBef>
                <a:spcPct val="20000"/>
              </a:spcBef>
              <a:buClr>
                <a:srgbClr val="0000FF"/>
              </a:buClr>
              <a:buSzPct val="60000"/>
              <a:buFont typeface="Wingdings" pitchFamily="2" charset="2"/>
              <a:buChar char="l"/>
            </a:pPr>
            <a:r>
              <a:rPr lang="zh-CN" altLang="en-US" sz="2500" b="1">
                <a:latin typeface="Verdana" panose="020B0604030504040204" pitchFamily="34" charset="0"/>
              </a:rPr>
              <a:t>关幼波肝病诊断专家系统（北京中医学院）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checkerboard(across)">
                                      <p:cBhvr>
                                        <p:cTn id="7"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autoUpdateAnimBg="0"/>
    </p:bld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3508</TotalTime>
  <Words>4988</Words>
  <Application>Microsoft Macintosh PowerPoint</Application>
  <PresentationFormat>On-screen Show (4:3)</PresentationFormat>
  <Paragraphs>648</Paragraphs>
  <Slides>80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楷体_GB2312</vt:lpstr>
      <vt:lpstr>宋体</vt:lpstr>
      <vt:lpstr>Arial</vt:lpstr>
      <vt:lpstr>Times New Roman</vt:lpstr>
      <vt:lpstr>Verdana</vt:lpstr>
      <vt:lpstr>Wingdings</vt:lpstr>
      <vt:lpstr>wasedaSample5</vt:lpstr>
      <vt:lpstr>第 7 章   专家系统与机器学习</vt:lpstr>
      <vt:lpstr>PowerPoint Presentation</vt:lpstr>
      <vt:lpstr>第7章  专家系统与机器学习</vt:lpstr>
      <vt:lpstr>第7章  专家系统与机器学习</vt:lpstr>
      <vt:lpstr>7.1  专家系统的产生和发展</vt:lpstr>
      <vt:lpstr>7.1  专家系统的产生和发展</vt:lpstr>
      <vt:lpstr>7.1  专家系统的产生和发展</vt:lpstr>
      <vt:lpstr>7.1  专家系统的产生和发展</vt:lpstr>
      <vt:lpstr>7.1  专家系统的产生和发展</vt:lpstr>
      <vt:lpstr>第7章  专家系统与机器学习</vt:lpstr>
      <vt:lpstr>PowerPoint Presentation</vt:lpstr>
      <vt:lpstr>PowerPoint Presentation</vt:lpstr>
      <vt:lpstr>7.2.1  专家系统的定义</vt:lpstr>
      <vt:lpstr>7.2.1  专家系统的定义</vt:lpstr>
      <vt:lpstr>PowerPoint Presentation</vt:lpstr>
      <vt:lpstr>PowerPoint Presentation</vt:lpstr>
      <vt:lpstr>PowerPoint Presentation</vt:lpstr>
      <vt:lpstr>PowerPoint Presentation</vt:lpstr>
      <vt:lpstr>PowerPoint Presentation</vt:lpstr>
      <vt:lpstr>7.2.3  专家系统的类型</vt:lpstr>
      <vt:lpstr>PowerPoint Presentation</vt:lpstr>
      <vt:lpstr>7.2.4  专家系统的应用</vt:lpstr>
      <vt:lpstr>7.2.4  专家系统的应用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7.5.3  机械式学习 </vt:lpstr>
      <vt:lpstr>7.5.3  机械式学习 </vt:lpstr>
      <vt:lpstr>7.5.3  机械式学习 </vt:lpstr>
      <vt:lpstr>7.5  机器学习</vt:lpstr>
      <vt:lpstr>7.5.4  指导式学习 </vt:lpstr>
      <vt:lpstr>7.5.4  指导式学习</vt:lpstr>
      <vt:lpstr>7.5.4  指导式学习</vt:lpstr>
      <vt:lpstr>7.5  机器学习</vt:lpstr>
      <vt:lpstr>7.5.5  示例学习</vt:lpstr>
      <vt:lpstr>7.5.5   示例学习</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第7章  专家系统与机器学习</vt:lpstr>
      <vt:lpstr>PowerPoint Presentation</vt:lpstr>
      <vt:lpstr>PowerPoint Presentation</vt:lpstr>
      <vt:lpstr>7.7.1  适合于专家系统求解的问题</vt:lpstr>
      <vt:lpstr>7.7.1  适合于专家系统求解的问题 </vt:lpstr>
      <vt:lpstr>7.7.1  适合于专家系统求解的问题</vt:lpstr>
      <vt:lpstr>7.7.1  适合于专家系统求解的问题</vt:lpstr>
      <vt:lpstr>PowerPoint Presentation</vt:lpstr>
      <vt:lpstr>7.7.2  专家系统的设计原则与开发步骤</vt:lpstr>
      <vt:lpstr>7.7.2  专家系统的设计原则与开发步骤</vt:lpstr>
      <vt:lpstr>PowerPoint Presentation</vt:lpstr>
      <vt:lpstr>7.7.3  专家系统的评价</vt:lpstr>
      <vt:lpstr>7.7.3  专家系统的评价</vt:lpstr>
      <vt:lpstr>7.7.3  专家系统的评价</vt:lpstr>
      <vt:lpstr>第7章  专家系统与机器学习</vt:lpstr>
      <vt:lpstr>PowerPoint Presentation</vt:lpstr>
      <vt:lpstr>7.8.2  MYCIN骨架系统</vt:lpstr>
      <vt:lpstr>7.8.2  MYCIN骨架系统</vt:lpstr>
      <vt:lpstr>7.8.2 EMYCIN骨架系统</vt:lpstr>
      <vt:lpstr>7.8.2 EMYCIN骨架系统</vt:lpstr>
      <vt:lpstr>7.8.3  KAS骨架系统</vt:lpstr>
      <vt:lpstr>7.8.3  KAS骨架系统 </vt:lpstr>
      <vt:lpstr>7.8.3 KAS骨架系统</vt:lpstr>
      <vt:lpstr>第7章  专家系统与机器学习</vt:lpstr>
      <vt:lpstr>7.9  专家系统开发环境 </vt:lpstr>
      <vt:lpstr>7.9  专家系统开发环境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694</cp:revision>
  <cp:lastPrinted>1601-01-01T00:00:00Z</cp:lastPrinted>
  <dcterms:created xsi:type="dcterms:W3CDTF">1601-01-01T00:00:00Z</dcterms:created>
  <dcterms:modified xsi:type="dcterms:W3CDTF">2025-03-31T03:54:43Z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