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98"/>
  </p:notesMasterIdLst>
  <p:sldIdLst>
    <p:sldId id="989" r:id="rId2"/>
    <p:sldId id="990" r:id="rId3"/>
    <p:sldId id="991" r:id="rId4"/>
    <p:sldId id="992" r:id="rId5"/>
    <p:sldId id="2190" r:id="rId6"/>
    <p:sldId id="2194" r:id="rId7"/>
    <p:sldId id="2195" r:id="rId8"/>
    <p:sldId id="2196" r:id="rId9"/>
    <p:sldId id="993" r:id="rId10"/>
    <p:sldId id="994" r:id="rId11"/>
    <p:sldId id="995" r:id="rId12"/>
    <p:sldId id="996" r:id="rId13"/>
    <p:sldId id="2197" r:id="rId14"/>
    <p:sldId id="997" r:id="rId15"/>
    <p:sldId id="998" r:id="rId16"/>
    <p:sldId id="999" r:id="rId17"/>
    <p:sldId id="2182" r:id="rId18"/>
    <p:sldId id="1000" r:id="rId19"/>
    <p:sldId id="1001" r:id="rId20"/>
    <p:sldId id="1002" r:id="rId21"/>
    <p:sldId id="1003" r:id="rId22"/>
    <p:sldId id="2183" r:id="rId23"/>
    <p:sldId id="1004" r:id="rId24"/>
    <p:sldId id="2184" r:id="rId25"/>
    <p:sldId id="2185" r:id="rId26"/>
    <p:sldId id="1005" r:id="rId27"/>
    <p:sldId id="1006" r:id="rId28"/>
    <p:sldId id="1007" r:id="rId29"/>
    <p:sldId id="1008" r:id="rId30"/>
    <p:sldId id="2186" r:id="rId31"/>
    <p:sldId id="295" r:id="rId32"/>
    <p:sldId id="2198" r:id="rId33"/>
    <p:sldId id="296" r:id="rId34"/>
    <p:sldId id="297" r:id="rId35"/>
    <p:sldId id="298" r:id="rId36"/>
    <p:sldId id="299" r:id="rId37"/>
    <p:sldId id="300" r:id="rId38"/>
    <p:sldId id="301" r:id="rId39"/>
    <p:sldId id="302" r:id="rId40"/>
    <p:sldId id="303" r:id="rId41"/>
    <p:sldId id="304" r:id="rId42"/>
    <p:sldId id="306" r:id="rId43"/>
    <p:sldId id="307" r:id="rId44"/>
    <p:sldId id="308" r:id="rId45"/>
    <p:sldId id="309" r:id="rId46"/>
    <p:sldId id="310" r:id="rId47"/>
    <p:sldId id="311" r:id="rId48"/>
    <p:sldId id="1009" r:id="rId49"/>
    <p:sldId id="1010" r:id="rId50"/>
    <p:sldId id="1011" r:id="rId51"/>
    <p:sldId id="578" r:id="rId52"/>
    <p:sldId id="2177" r:id="rId53"/>
    <p:sldId id="1012" r:id="rId54"/>
    <p:sldId id="1013" r:id="rId55"/>
    <p:sldId id="1014" r:id="rId56"/>
    <p:sldId id="1015" r:id="rId57"/>
    <p:sldId id="2154" r:id="rId58"/>
    <p:sldId id="2179" r:id="rId59"/>
    <p:sldId id="1016" r:id="rId60"/>
    <p:sldId id="1017" r:id="rId61"/>
    <p:sldId id="1018" r:id="rId62"/>
    <p:sldId id="1019" r:id="rId63"/>
    <p:sldId id="2176" r:id="rId64"/>
    <p:sldId id="581" r:id="rId65"/>
    <p:sldId id="319" r:id="rId66"/>
    <p:sldId id="320" r:id="rId67"/>
    <p:sldId id="1020" r:id="rId68"/>
    <p:sldId id="2175" r:id="rId69"/>
    <p:sldId id="2178" r:id="rId70"/>
    <p:sldId id="1021" r:id="rId71"/>
    <p:sldId id="2200" r:id="rId72"/>
    <p:sldId id="1022" r:id="rId73"/>
    <p:sldId id="1023" r:id="rId74"/>
    <p:sldId id="292" r:id="rId75"/>
    <p:sldId id="1024" r:id="rId76"/>
    <p:sldId id="1025" r:id="rId77"/>
    <p:sldId id="1026" r:id="rId78"/>
    <p:sldId id="1027" r:id="rId79"/>
    <p:sldId id="1028" r:id="rId80"/>
    <p:sldId id="1029" r:id="rId81"/>
    <p:sldId id="1030" r:id="rId82"/>
    <p:sldId id="1031" r:id="rId83"/>
    <p:sldId id="1032" r:id="rId84"/>
    <p:sldId id="1033" r:id="rId85"/>
    <p:sldId id="1034" r:id="rId86"/>
    <p:sldId id="1035" r:id="rId87"/>
    <p:sldId id="1036" r:id="rId88"/>
    <p:sldId id="1037" r:id="rId89"/>
    <p:sldId id="1038" r:id="rId90"/>
    <p:sldId id="1039" r:id="rId91"/>
    <p:sldId id="1040" r:id="rId92"/>
    <p:sldId id="1041" r:id="rId93"/>
    <p:sldId id="1042" r:id="rId94"/>
    <p:sldId id="1043" r:id="rId95"/>
    <p:sldId id="1044" r:id="rId96"/>
    <p:sldId id="1045" r:id="rId97"/>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0" autoAdjust="0"/>
    <p:restoredTop sz="96382" autoAdjust="0"/>
  </p:normalViewPr>
  <p:slideViewPr>
    <p:cSldViewPr>
      <p:cViewPr varScale="1">
        <p:scale>
          <a:sx n="79" d="100"/>
          <a:sy n="79" d="100"/>
        </p:scale>
        <p:origin x="192" y="1152"/>
      </p:cViewPr>
      <p:guideLst>
        <p:guide orient="horz" pos="2160"/>
        <p:guide pos="2880"/>
      </p:guideLst>
    </p:cSldViewPr>
  </p:slideViewPr>
  <p:notesTextViewPr>
    <p:cViewPr>
      <p:scale>
        <a:sx n="1" d="1"/>
        <a:sy n="1" d="1"/>
      </p:scale>
      <p:origin x="0" y="0"/>
    </p:cViewPr>
  </p:notesTextViewPr>
  <p:sorterViewPr>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029160549846521"/>
          <c:y val="0.1228813559322034"/>
          <c:w val="0.43941701143289291"/>
          <c:h val="0.65912551714933942"/>
        </c:manualLayout>
      </c:layout>
      <c:doughnut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586-4609-A491-8BCC83075E9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586-4609-A491-8BCC83075E9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586-4609-A491-8BCC83075E9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586-4609-A491-8BCC83075E9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586-4609-A491-8BCC83075E98}"/>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586-4609-A491-8BCC83075E98}"/>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586-4609-A491-8BCC83075E98}"/>
              </c:ext>
            </c:extLst>
          </c:dPt>
          <c:cat>
            <c:strRef>
              <c:f>Sheet1!$A$2:$A$8</c:f>
              <c:strCache>
                <c:ptCount val="4"/>
                <c:pt idx="0">
                  <c:v>有价值的</c:v>
                </c:pt>
                <c:pt idx="1">
                  <c:v>可访问的</c:v>
                </c:pt>
                <c:pt idx="2">
                  <c:v>第三季度</c:v>
                </c:pt>
                <c:pt idx="3">
                  <c:v>第四季度</c:v>
                </c:pt>
              </c:strCache>
            </c:strRef>
          </c:cat>
          <c:val>
            <c:numRef>
              <c:f>Sheet1!$B$2:$B$8</c:f>
              <c:numCache>
                <c:formatCode>General</c:formatCode>
                <c:ptCount val="7"/>
                <c:pt idx="0">
                  <c:v>5</c:v>
                </c:pt>
                <c:pt idx="1">
                  <c:v>5</c:v>
                </c:pt>
                <c:pt idx="2">
                  <c:v>5</c:v>
                </c:pt>
                <c:pt idx="3">
                  <c:v>5</c:v>
                </c:pt>
                <c:pt idx="4">
                  <c:v>5</c:v>
                </c:pt>
                <c:pt idx="5">
                  <c:v>5</c:v>
                </c:pt>
                <c:pt idx="6">
                  <c:v>5</c:v>
                </c:pt>
              </c:numCache>
            </c:numRef>
          </c:val>
          <c:extLst>
            <c:ext xmlns:c16="http://schemas.microsoft.com/office/drawing/2014/chart" uri="{C3380CC4-5D6E-409C-BE32-E72D297353CC}">
              <c16:uniqueId val="{00000000-3932-4B83-BC0F-ABE8B88B718D}"/>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029160549846521"/>
          <c:y val="0.1228813559322034"/>
          <c:w val="0.43941701143289291"/>
          <c:h val="0.65912551714933942"/>
        </c:manualLayout>
      </c:layout>
      <c:doughnut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638-41BC-9555-423C85E8EFD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638-41BC-9555-423C85E8EFD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638-41BC-9555-423C85E8EFD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638-41BC-9555-423C85E8EFD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638-41BC-9555-423C85E8EFD8}"/>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638-41BC-9555-423C85E8EFD8}"/>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4638-41BC-9555-423C85E8EFD8}"/>
              </c:ext>
            </c:extLst>
          </c:dPt>
          <c:cat>
            <c:strRef>
              <c:f>Sheet1!$A$2:$A$8</c:f>
              <c:strCache>
                <c:ptCount val="4"/>
                <c:pt idx="0">
                  <c:v>有价值的</c:v>
                </c:pt>
                <c:pt idx="1">
                  <c:v>可访问的</c:v>
                </c:pt>
                <c:pt idx="2">
                  <c:v>第三季度</c:v>
                </c:pt>
                <c:pt idx="3">
                  <c:v>第四季度</c:v>
                </c:pt>
              </c:strCache>
            </c:strRef>
          </c:cat>
          <c:val>
            <c:numRef>
              <c:f>Sheet1!$B$2:$B$8</c:f>
              <c:numCache>
                <c:formatCode>General</c:formatCode>
                <c:ptCount val="7"/>
                <c:pt idx="0">
                  <c:v>5</c:v>
                </c:pt>
                <c:pt idx="1">
                  <c:v>5</c:v>
                </c:pt>
                <c:pt idx="2">
                  <c:v>5</c:v>
                </c:pt>
                <c:pt idx="3">
                  <c:v>5</c:v>
                </c:pt>
                <c:pt idx="4">
                  <c:v>5</c:v>
                </c:pt>
                <c:pt idx="5">
                  <c:v>5</c:v>
                </c:pt>
                <c:pt idx="6">
                  <c:v>5</c:v>
                </c:pt>
              </c:numCache>
            </c:numRef>
          </c:val>
          <c:extLst>
            <c:ext xmlns:c16="http://schemas.microsoft.com/office/drawing/2014/chart" uri="{C3380CC4-5D6E-409C-BE32-E72D297353CC}">
              <c16:uniqueId val="{0000000E-4638-41BC-9555-423C85E8EFD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060-466F-95FE-AB420A4DEE2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060-466F-95FE-AB420A4DEE2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060-466F-95FE-AB420A4DEE2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060-466F-95FE-AB420A4DEE23}"/>
              </c:ext>
            </c:extLst>
          </c:dPt>
          <c:cat>
            <c:strRef>
              <c:f>Sheet1!$A$2:$A$5</c:f>
              <c:strCache>
                <c:ptCount val="3"/>
                <c:pt idx="0">
                  <c:v>第一季度</c:v>
                </c:pt>
                <c:pt idx="1">
                  <c:v>第二季度</c:v>
                </c:pt>
                <c:pt idx="2">
                  <c:v>第三季度</c:v>
                </c:pt>
              </c:strCache>
            </c:strRef>
          </c:cat>
          <c:val>
            <c:numRef>
              <c:f>Sheet1!$B$2:$B$5</c:f>
              <c:numCache>
                <c:formatCode>General</c:formatCode>
                <c:ptCount val="4"/>
                <c:pt idx="0">
                  <c:v>10</c:v>
                </c:pt>
                <c:pt idx="1">
                  <c:v>10</c:v>
                </c:pt>
                <c:pt idx="2">
                  <c:v>10</c:v>
                </c:pt>
              </c:numCache>
            </c:numRef>
          </c:val>
          <c:extLst>
            <c:ext xmlns:c16="http://schemas.microsoft.com/office/drawing/2014/chart" uri="{C3380CC4-5D6E-409C-BE32-E72D297353CC}">
              <c16:uniqueId val="{00000000-AC90-48B0-B578-777FAE4145B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7C9DCC-63CD-4242-A6A7-C08408E05AA0}" type="doc">
      <dgm:prSet loTypeId="urn:microsoft.com/office/officeart/2005/8/layout/cycle8" loCatId="cycle" qsTypeId="urn:microsoft.com/office/officeart/2005/8/quickstyle/simple1" qsCatId="simple" csTypeId="urn:microsoft.com/office/officeart/2005/8/colors/accent1_3" csCatId="accent1" phldr="1"/>
      <dgm:spPr/>
    </dgm:pt>
    <dgm:pt modelId="{DF5F1B8D-A11F-46CB-AB4A-E49A1F7FBFD6}">
      <dgm:prSet phldrT="[文本]"/>
      <dgm:spPr/>
      <dgm:t>
        <a:bodyPr/>
        <a:lstStyle/>
        <a:p>
          <a:r>
            <a:rPr lang="zh-CN" altLang="en-US" dirty="0"/>
            <a:t>用户试用并评估该原型，直接向设计者表述对界面的评价</a:t>
          </a:r>
        </a:p>
      </dgm:t>
    </dgm:pt>
    <dgm:pt modelId="{EA114AF8-4FD9-4009-9ED6-933A8DDE8E30}" type="parTrans" cxnId="{C4FD2F0F-5ABD-4DC3-B290-97353C39D59C}">
      <dgm:prSet/>
      <dgm:spPr/>
      <dgm:t>
        <a:bodyPr/>
        <a:lstStyle/>
        <a:p>
          <a:endParaRPr lang="zh-CN" altLang="en-US"/>
        </a:p>
      </dgm:t>
    </dgm:pt>
    <dgm:pt modelId="{0EBC35E7-EF8A-4925-8450-6129F4798EC8}" type="sibTrans" cxnId="{C4FD2F0F-5ABD-4DC3-B290-97353C39D59C}">
      <dgm:prSet/>
      <dgm:spPr/>
      <dgm:t>
        <a:bodyPr/>
        <a:lstStyle/>
        <a:p>
          <a:endParaRPr lang="zh-CN" altLang="en-US"/>
        </a:p>
      </dgm:t>
    </dgm:pt>
    <dgm:pt modelId="{8587A737-09EC-45CA-8AD2-011C100B8F95}">
      <dgm:prSet phldrT="[文本]"/>
      <dgm:spPr/>
      <dgm:t>
        <a:bodyPr/>
        <a:lstStyle/>
        <a:p>
          <a:r>
            <a:rPr lang="zh-CN" altLang="en-US" dirty="0"/>
            <a:t>设计者根据用户意见修改设计并实现下一级原型</a:t>
          </a:r>
        </a:p>
      </dgm:t>
    </dgm:pt>
    <dgm:pt modelId="{54BA9F51-99DE-4E0C-B7F2-3D408CB34772}" type="parTrans" cxnId="{CD84D63B-9647-44B8-B3CB-0D21B5595F51}">
      <dgm:prSet/>
      <dgm:spPr/>
      <dgm:t>
        <a:bodyPr/>
        <a:lstStyle/>
        <a:p>
          <a:endParaRPr lang="zh-CN" altLang="en-US"/>
        </a:p>
      </dgm:t>
    </dgm:pt>
    <dgm:pt modelId="{3F8D2277-6B35-453D-ADF1-C99C31D0821F}" type="sibTrans" cxnId="{CD84D63B-9647-44B8-B3CB-0D21B5595F51}">
      <dgm:prSet/>
      <dgm:spPr/>
      <dgm:t>
        <a:bodyPr/>
        <a:lstStyle/>
        <a:p>
          <a:endParaRPr lang="zh-CN" altLang="en-US"/>
        </a:p>
      </dgm:t>
    </dgm:pt>
    <dgm:pt modelId="{B3C021CB-4599-4906-86BC-768A412859B5}">
      <dgm:prSet phldrT="[文本]"/>
      <dgm:spPr/>
      <dgm:t>
        <a:bodyPr/>
        <a:lstStyle/>
        <a:p>
          <a:r>
            <a:rPr lang="zh-CN" altLang="en-US" dirty="0"/>
            <a:t>完成初步设计之后就创建第一级原型</a:t>
          </a:r>
        </a:p>
      </dgm:t>
    </dgm:pt>
    <dgm:pt modelId="{CA4FF8E8-01B4-42D5-8081-0E873A354839}" type="parTrans" cxnId="{E2B41E58-A45B-4E9C-AC4A-ECA0688FE471}">
      <dgm:prSet/>
      <dgm:spPr/>
      <dgm:t>
        <a:bodyPr/>
        <a:lstStyle/>
        <a:p>
          <a:endParaRPr lang="zh-CN" altLang="en-US"/>
        </a:p>
      </dgm:t>
    </dgm:pt>
    <dgm:pt modelId="{4A908995-24F7-46E2-AB41-278ECFBA7D7D}" type="sibTrans" cxnId="{E2B41E58-A45B-4E9C-AC4A-ECA0688FE471}">
      <dgm:prSet/>
      <dgm:spPr/>
      <dgm:t>
        <a:bodyPr/>
        <a:lstStyle/>
        <a:p>
          <a:endParaRPr lang="zh-CN" altLang="en-US"/>
        </a:p>
      </dgm:t>
    </dgm:pt>
    <dgm:pt modelId="{27E51608-7DDB-4D15-A24D-CDA06421D84A}" type="pres">
      <dgm:prSet presAssocID="{0E7C9DCC-63CD-4242-A6A7-C08408E05AA0}" presName="compositeShape" presStyleCnt="0">
        <dgm:presLayoutVars>
          <dgm:chMax val="7"/>
          <dgm:dir/>
          <dgm:resizeHandles val="exact"/>
        </dgm:presLayoutVars>
      </dgm:prSet>
      <dgm:spPr/>
    </dgm:pt>
    <dgm:pt modelId="{9EAD7992-02A3-4F7A-BEDE-B8356FF17D81}" type="pres">
      <dgm:prSet presAssocID="{0E7C9DCC-63CD-4242-A6A7-C08408E05AA0}" presName="wedge1" presStyleLbl="node1" presStyleIdx="0" presStyleCnt="3"/>
      <dgm:spPr/>
    </dgm:pt>
    <dgm:pt modelId="{B023CCF6-284C-4760-B8A2-0102D3EEAD6F}" type="pres">
      <dgm:prSet presAssocID="{0E7C9DCC-63CD-4242-A6A7-C08408E05AA0}" presName="dummy1a" presStyleCnt="0"/>
      <dgm:spPr/>
    </dgm:pt>
    <dgm:pt modelId="{AADA2384-1DEF-44F7-90DE-240DB327DDA1}" type="pres">
      <dgm:prSet presAssocID="{0E7C9DCC-63CD-4242-A6A7-C08408E05AA0}" presName="dummy1b" presStyleCnt="0"/>
      <dgm:spPr/>
    </dgm:pt>
    <dgm:pt modelId="{30986019-4538-4194-A4BC-5636994FA5F4}" type="pres">
      <dgm:prSet presAssocID="{0E7C9DCC-63CD-4242-A6A7-C08408E05AA0}" presName="wedge1Tx" presStyleLbl="node1" presStyleIdx="0" presStyleCnt="3">
        <dgm:presLayoutVars>
          <dgm:chMax val="0"/>
          <dgm:chPref val="0"/>
          <dgm:bulletEnabled val="1"/>
        </dgm:presLayoutVars>
      </dgm:prSet>
      <dgm:spPr/>
    </dgm:pt>
    <dgm:pt modelId="{1DD4C7EE-C3CE-49C9-8B6C-DF8E3BB46C0E}" type="pres">
      <dgm:prSet presAssocID="{0E7C9DCC-63CD-4242-A6A7-C08408E05AA0}" presName="wedge2" presStyleLbl="node1" presStyleIdx="1" presStyleCnt="3"/>
      <dgm:spPr/>
    </dgm:pt>
    <dgm:pt modelId="{29F4B4B1-6206-4523-B993-CD7ABE478FE4}" type="pres">
      <dgm:prSet presAssocID="{0E7C9DCC-63CD-4242-A6A7-C08408E05AA0}" presName="dummy2a" presStyleCnt="0"/>
      <dgm:spPr/>
    </dgm:pt>
    <dgm:pt modelId="{4F5300B8-F9A7-4436-9BD4-8785320DD1F5}" type="pres">
      <dgm:prSet presAssocID="{0E7C9DCC-63CD-4242-A6A7-C08408E05AA0}" presName="dummy2b" presStyleCnt="0"/>
      <dgm:spPr/>
    </dgm:pt>
    <dgm:pt modelId="{6DA4F578-0FEB-440A-89E2-A4A038E00A81}" type="pres">
      <dgm:prSet presAssocID="{0E7C9DCC-63CD-4242-A6A7-C08408E05AA0}" presName="wedge2Tx" presStyleLbl="node1" presStyleIdx="1" presStyleCnt="3">
        <dgm:presLayoutVars>
          <dgm:chMax val="0"/>
          <dgm:chPref val="0"/>
          <dgm:bulletEnabled val="1"/>
        </dgm:presLayoutVars>
      </dgm:prSet>
      <dgm:spPr/>
    </dgm:pt>
    <dgm:pt modelId="{55D7E656-2AB2-43CE-8E06-2D0794259E7C}" type="pres">
      <dgm:prSet presAssocID="{0E7C9DCC-63CD-4242-A6A7-C08408E05AA0}" presName="wedge3" presStyleLbl="node1" presStyleIdx="2" presStyleCnt="3"/>
      <dgm:spPr/>
    </dgm:pt>
    <dgm:pt modelId="{155322B8-738C-46B1-B1A4-D86F1917ED6A}" type="pres">
      <dgm:prSet presAssocID="{0E7C9DCC-63CD-4242-A6A7-C08408E05AA0}" presName="dummy3a" presStyleCnt="0"/>
      <dgm:spPr/>
    </dgm:pt>
    <dgm:pt modelId="{90F69BB9-E0C2-4001-B20D-2E79729F1F31}" type="pres">
      <dgm:prSet presAssocID="{0E7C9DCC-63CD-4242-A6A7-C08408E05AA0}" presName="dummy3b" presStyleCnt="0"/>
      <dgm:spPr/>
    </dgm:pt>
    <dgm:pt modelId="{F6A749A5-7B2E-46A9-AC14-57366B607912}" type="pres">
      <dgm:prSet presAssocID="{0E7C9DCC-63CD-4242-A6A7-C08408E05AA0}" presName="wedge3Tx" presStyleLbl="node1" presStyleIdx="2" presStyleCnt="3">
        <dgm:presLayoutVars>
          <dgm:chMax val="0"/>
          <dgm:chPref val="0"/>
          <dgm:bulletEnabled val="1"/>
        </dgm:presLayoutVars>
      </dgm:prSet>
      <dgm:spPr/>
    </dgm:pt>
    <dgm:pt modelId="{593C9C0D-93C7-42FB-A0FD-FA6F6393CB95}" type="pres">
      <dgm:prSet presAssocID="{0EBC35E7-EF8A-4925-8450-6129F4798EC8}" presName="arrowWedge1" presStyleLbl="fgSibTrans2D1" presStyleIdx="0" presStyleCnt="3"/>
      <dgm:spPr/>
    </dgm:pt>
    <dgm:pt modelId="{ABB82F4D-2044-40B6-AF91-B06BB5308881}" type="pres">
      <dgm:prSet presAssocID="{3F8D2277-6B35-453D-ADF1-C99C31D0821F}" presName="arrowWedge2" presStyleLbl="fgSibTrans2D1" presStyleIdx="1" presStyleCnt="3"/>
      <dgm:spPr/>
    </dgm:pt>
    <dgm:pt modelId="{29434E05-88B7-4791-9959-B4E3FF4E3942}" type="pres">
      <dgm:prSet presAssocID="{4A908995-24F7-46E2-AB41-278ECFBA7D7D}" presName="arrowWedge3" presStyleLbl="fgSibTrans2D1" presStyleIdx="2" presStyleCnt="3"/>
      <dgm:spPr/>
    </dgm:pt>
  </dgm:ptLst>
  <dgm:cxnLst>
    <dgm:cxn modelId="{C4FD2F0F-5ABD-4DC3-B290-97353C39D59C}" srcId="{0E7C9DCC-63CD-4242-A6A7-C08408E05AA0}" destId="{DF5F1B8D-A11F-46CB-AB4A-E49A1F7FBFD6}" srcOrd="0" destOrd="0" parTransId="{EA114AF8-4FD9-4009-9ED6-933A8DDE8E30}" sibTransId="{0EBC35E7-EF8A-4925-8450-6129F4798EC8}"/>
    <dgm:cxn modelId="{D6396A13-8F84-4A9D-B72C-BED8B48D8A8D}" type="presOf" srcId="{8587A737-09EC-45CA-8AD2-011C100B8F95}" destId="{1DD4C7EE-C3CE-49C9-8B6C-DF8E3BB46C0E}" srcOrd="0" destOrd="0" presId="urn:microsoft.com/office/officeart/2005/8/layout/cycle8"/>
    <dgm:cxn modelId="{2796141B-24E8-4517-A652-494A9F59E5DC}" type="presOf" srcId="{DF5F1B8D-A11F-46CB-AB4A-E49A1F7FBFD6}" destId="{9EAD7992-02A3-4F7A-BEDE-B8356FF17D81}" srcOrd="0" destOrd="0" presId="urn:microsoft.com/office/officeart/2005/8/layout/cycle8"/>
    <dgm:cxn modelId="{23220134-0DFC-4DDF-A2FD-6E1ED9B975A1}" type="presOf" srcId="{8587A737-09EC-45CA-8AD2-011C100B8F95}" destId="{6DA4F578-0FEB-440A-89E2-A4A038E00A81}" srcOrd="1" destOrd="0" presId="urn:microsoft.com/office/officeart/2005/8/layout/cycle8"/>
    <dgm:cxn modelId="{CD84D63B-9647-44B8-B3CB-0D21B5595F51}" srcId="{0E7C9DCC-63CD-4242-A6A7-C08408E05AA0}" destId="{8587A737-09EC-45CA-8AD2-011C100B8F95}" srcOrd="1" destOrd="0" parTransId="{54BA9F51-99DE-4E0C-B7F2-3D408CB34772}" sibTransId="{3F8D2277-6B35-453D-ADF1-C99C31D0821F}"/>
    <dgm:cxn modelId="{E2B41E58-A45B-4E9C-AC4A-ECA0688FE471}" srcId="{0E7C9DCC-63CD-4242-A6A7-C08408E05AA0}" destId="{B3C021CB-4599-4906-86BC-768A412859B5}" srcOrd="2" destOrd="0" parTransId="{CA4FF8E8-01B4-42D5-8081-0E873A354839}" sibTransId="{4A908995-24F7-46E2-AB41-278ECFBA7D7D}"/>
    <dgm:cxn modelId="{41D17871-1148-4D35-91C3-25C6FBAA38E6}" type="presOf" srcId="{0E7C9DCC-63CD-4242-A6A7-C08408E05AA0}" destId="{27E51608-7DDB-4D15-A24D-CDA06421D84A}" srcOrd="0" destOrd="0" presId="urn:microsoft.com/office/officeart/2005/8/layout/cycle8"/>
    <dgm:cxn modelId="{A069B696-0765-4893-A85A-B9F6B20D133D}" type="presOf" srcId="{B3C021CB-4599-4906-86BC-768A412859B5}" destId="{F6A749A5-7B2E-46A9-AC14-57366B607912}" srcOrd="1" destOrd="0" presId="urn:microsoft.com/office/officeart/2005/8/layout/cycle8"/>
    <dgm:cxn modelId="{E83ABFCC-30F2-4296-9BE8-381C052F1ADE}" type="presOf" srcId="{B3C021CB-4599-4906-86BC-768A412859B5}" destId="{55D7E656-2AB2-43CE-8E06-2D0794259E7C}" srcOrd="0" destOrd="0" presId="urn:microsoft.com/office/officeart/2005/8/layout/cycle8"/>
    <dgm:cxn modelId="{FE6FE6ED-5D65-43A1-93C7-552EEB8CDF3E}" type="presOf" srcId="{DF5F1B8D-A11F-46CB-AB4A-E49A1F7FBFD6}" destId="{30986019-4538-4194-A4BC-5636994FA5F4}" srcOrd="1" destOrd="0" presId="urn:microsoft.com/office/officeart/2005/8/layout/cycle8"/>
    <dgm:cxn modelId="{20DE9365-F38B-4E0C-90CD-327F7CF9E901}" type="presParOf" srcId="{27E51608-7DDB-4D15-A24D-CDA06421D84A}" destId="{9EAD7992-02A3-4F7A-BEDE-B8356FF17D81}" srcOrd="0" destOrd="0" presId="urn:microsoft.com/office/officeart/2005/8/layout/cycle8"/>
    <dgm:cxn modelId="{AF4CC9E7-A0CB-47E2-AC4A-237838E63845}" type="presParOf" srcId="{27E51608-7DDB-4D15-A24D-CDA06421D84A}" destId="{B023CCF6-284C-4760-B8A2-0102D3EEAD6F}" srcOrd="1" destOrd="0" presId="urn:microsoft.com/office/officeart/2005/8/layout/cycle8"/>
    <dgm:cxn modelId="{37577ADA-D8BB-4A38-80A0-86F99BCB3CFE}" type="presParOf" srcId="{27E51608-7DDB-4D15-A24D-CDA06421D84A}" destId="{AADA2384-1DEF-44F7-90DE-240DB327DDA1}" srcOrd="2" destOrd="0" presId="urn:microsoft.com/office/officeart/2005/8/layout/cycle8"/>
    <dgm:cxn modelId="{4B17FA04-F5F5-4386-BD41-46F3E3D07963}" type="presParOf" srcId="{27E51608-7DDB-4D15-A24D-CDA06421D84A}" destId="{30986019-4538-4194-A4BC-5636994FA5F4}" srcOrd="3" destOrd="0" presId="urn:microsoft.com/office/officeart/2005/8/layout/cycle8"/>
    <dgm:cxn modelId="{09ADC8DA-4170-4D40-AE5D-466819D67F51}" type="presParOf" srcId="{27E51608-7DDB-4D15-A24D-CDA06421D84A}" destId="{1DD4C7EE-C3CE-49C9-8B6C-DF8E3BB46C0E}" srcOrd="4" destOrd="0" presId="urn:microsoft.com/office/officeart/2005/8/layout/cycle8"/>
    <dgm:cxn modelId="{6E0F05D3-9793-48FB-8E4D-6EB5B9BA73E7}" type="presParOf" srcId="{27E51608-7DDB-4D15-A24D-CDA06421D84A}" destId="{29F4B4B1-6206-4523-B993-CD7ABE478FE4}" srcOrd="5" destOrd="0" presId="urn:microsoft.com/office/officeart/2005/8/layout/cycle8"/>
    <dgm:cxn modelId="{7BB9329B-2D92-4CBA-9C0E-34B9A269CA13}" type="presParOf" srcId="{27E51608-7DDB-4D15-A24D-CDA06421D84A}" destId="{4F5300B8-F9A7-4436-9BD4-8785320DD1F5}" srcOrd="6" destOrd="0" presId="urn:microsoft.com/office/officeart/2005/8/layout/cycle8"/>
    <dgm:cxn modelId="{7493FD93-2E99-4077-AEAC-29F507294D3A}" type="presParOf" srcId="{27E51608-7DDB-4D15-A24D-CDA06421D84A}" destId="{6DA4F578-0FEB-440A-89E2-A4A038E00A81}" srcOrd="7" destOrd="0" presId="urn:microsoft.com/office/officeart/2005/8/layout/cycle8"/>
    <dgm:cxn modelId="{9FFCC0B3-ACE2-4F92-8F00-4641CB67D53D}" type="presParOf" srcId="{27E51608-7DDB-4D15-A24D-CDA06421D84A}" destId="{55D7E656-2AB2-43CE-8E06-2D0794259E7C}" srcOrd="8" destOrd="0" presId="urn:microsoft.com/office/officeart/2005/8/layout/cycle8"/>
    <dgm:cxn modelId="{32FD4E80-DE61-4D19-B90B-ADB8FB63376F}" type="presParOf" srcId="{27E51608-7DDB-4D15-A24D-CDA06421D84A}" destId="{155322B8-738C-46B1-B1A4-D86F1917ED6A}" srcOrd="9" destOrd="0" presId="urn:microsoft.com/office/officeart/2005/8/layout/cycle8"/>
    <dgm:cxn modelId="{254769BE-F091-4394-9C2B-7793DC0B9B53}" type="presParOf" srcId="{27E51608-7DDB-4D15-A24D-CDA06421D84A}" destId="{90F69BB9-E0C2-4001-B20D-2E79729F1F31}" srcOrd="10" destOrd="0" presId="urn:microsoft.com/office/officeart/2005/8/layout/cycle8"/>
    <dgm:cxn modelId="{5F6EC355-1215-4D7D-968F-F14B278230EF}" type="presParOf" srcId="{27E51608-7DDB-4D15-A24D-CDA06421D84A}" destId="{F6A749A5-7B2E-46A9-AC14-57366B607912}" srcOrd="11" destOrd="0" presId="urn:microsoft.com/office/officeart/2005/8/layout/cycle8"/>
    <dgm:cxn modelId="{F43215A9-FC3E-459B-8D68-4F6FA1D9D548}" type="presParOf" srcId="{27E51608-7DDB-4D15-A24D-CDA06421D84A}" destId="{593C9C0D-93C7-42FB-A0FD-FA6F6393CB95}" srcOrd="12" destOrd="0" presId="urn:microsoft.com/office/officeart/2005/8/layout/cycle8"/>
    <dgm:cxn modelId="{3BBDC238-7788-4A1E-9249-870DADF5612C}" type="presParOf" srcId="{27E51608-7DDB-4D15-A24D-CDA06421D84A}" destId="{ABB82F4D-2044-40B6-AF91-B06BB5308881}" srcOrd="13" destOrd="0" presId="urn:microsoft.com/office/officeart/2005/8/layout/cycle8"/>
    <dgm:cxn modelId="{1C14CF50-B169-45E6-BCE3-64572036CBA5}" type="presParOf" srcId="{27E51608-7DDB-4D15-A24D-CDA06421D84A}" destId="{29434E05-88B7-4791-9959-B4E3FF4E3942}"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D7992-02A3-4F7A-BEDE-B8356FF17D81}">
      <dsp:nvSpPr>
        <dsp:cNvPr id="0" name=""/>
        <dsp:cNvSpPr/>
      </dsp:nvSpPr>
      <dsp:spPr>
        <a:xfrm>
          <a:off x="1525091" y="230370"/>
          <a:ext cx="2977101" cy="2977101"/>
        </a:xfrm>
        <a:prstGeom prst="pie">
          <a:avLst>
            <a:gd name="adj1" fmla="val 16200000"/>
            <a:gd name="adj2" fmla="val 180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用户试用并评估该原型，直接向设计者表述对界面的评价</a:t>
          </a:r>
        </a:p>
      </dsp:txBody>
      <dsp:txXfrm>
        <a:off x="3094094" y="861232"/>
        <a:ext cx="1063250" cy="886042"/>
      </dsp:txXfrm>
    </dsp:sp>
    <dsp:sp modelId="{1DD4C7EE-C3CE-49C9-8B6C-DF8E3BB46C0E}">
      <dsp:nvSpPr>
        <dsp:cNvPr id="0" name=""/>
        <dsp:cNvSpPr/>
      </dsp:nvSpPr>
      <dsp:spPr>
        <a:xfrm>
          <a:off x="1463777" y="336695"/>
          <a:ext cx="2977101" cy="2977101"/>
        </a:xfrm>
        <a:prstGeom prst="pie">
          <a:avLst>
            <a:gd name="adj1" fmla="val 1800000"/>
            <a:gd name="adj2" fmla="val 9000000"/>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设计者根据用户意见修改设计并实现下一级原型</a:t>
          </a:r>
        </a:p>
      </dsp:txBody>
      <dsp:txXfrm>
        <a:off x="2172611" y="2268267"/>
        <a:ext cx="1594875" cy="779716"/>
      </dsp:txXfrm>
    </dsp:sp>
    <dsp:sp modelId="{55D7E656-2AB2-43CE-8E06-2D0794259E7C}">
      <dsp:nvSpPr>
        <dsp:cNvPr id="0" name=""/>
        <dsp:cNvSpPr/>
      </dsp:nvSpPr>
      <dsp:spPr>
        <a:xfrm>
          <a:off x="1402463" y="230370"/>
          <a:ext cx="2977101" cy="2977101"/>
        </a:xfrm>
        <a:prstGeom prst="pie">
          <a:avLst>
            <a:gd name="adj1" fmla="val 9000000"/>
            <a:gd name="adj2" fmla="val 16200000"/>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完成初步设计之后就创建第一级原型</a:t>
          </a:r>
        </a:p>
      </dsp:txBody>
      <dsp:txXfrm>
        <a:off x="1747310" y="861232"/>
        <a:ext cx="1063250" cy="886042"/>
      </dsp:txXfrm>
    </dsp:sp>
    <dsp:sp modelId="{593C9C0D-93C7-42FB-A0FD-FA6F6393CB95}">
      <dsp:nvSpPr>
        <dsp:cNvPr id="0" name=""/>
        <dsp:cNvSpPr/>
      </dsp:nvSpPr>
      <dsp:spPr>
        <a:xfrm>
          <a:off x="1341040" y="46074"/>
          <a:ext cx="3345694" cy="3345694"/>
        </a:xfrm>
        <a:prstGeom prst="circularArrow">
          <a:avLst>
            <a:gd name="adj1" fmla="val 5085"/>
            <a:gd name="adj2" fmla="val 327528"/>
            <a:gd name="adj3" fmla="val 1472472"/>
            <a:gd name="adj4" fmla="val 16199432"/>
            <a:gd name="adj5" fmla="val 5932"/>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B82F4D-2044-40B6-AF91-B06BB5308881}">
      <dsp:nvSpPr>
        <dsp:cNvPr id="0" name=""/>
        <dsp:cNvSpPr/>
      </dsp:nvSpPr>
      <dsp:spPr>
        <a:xfrm>
          <a:off x="1279480" y="152210"/>
          <a:ext cx="3345694" cy="3345694"/>
        </a:xfrm>
        <a:prstGeom prst="circularArrow">
          <a:avLst>
            <a:gd name="adj1" fmla="val 5085"/>
            <a:gd name="adj2" fmla="val 327528"/>
            <a:gd name="adj3" fmla="val 8671970"/>
            <a:gd name="adj4" fmla="val 1800502"/>
            <a:gd name="adj5" fmla="val 5932"/>
          </a:avLst>
        </a:prstGeom>
        <a:solidFill>
          <a:schemeClr val="accent1">
            <a:shade val="90000"/>
            <a:hueOff val="153151"/>
            <a:satOff val="-2127"/>
            <a:lumOff val="114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434E05-88B7-4791-9959-B4E3FF4E3942}">
      <dsp:nvSpPr>
        <dsp:cNvPr id="0" name=""/>
        <dsp:cNvSpPr/>
      </dsp:nvSpPr>
      <dsp:spPr>
        <a:xfrm>
          <a:off x="1217920" y="46074"/>
          <a:ext cx="3345694" cy="3345694"/>
        </a:xfrm>
        <a:prstGeom prst="circularArrow">
          <a:avLst>
            <a:gd name="adj1" fmla="val 5085"/>
            <a:gd name="adj2" fmla="val 327528"/>
            <a:gd name="adj3" fmla="val 15873039"/>
            <a:gd name="adj4" fmla="val 9000000"/>
            <a:gd name="adj5" fmla="val 5932"/>
          </a:avLst>
        </a:prstGeom>
        <a:solidFill>
          <a:schemeClr val="accent1">
            <a:shade val="90000"/>
            <a:hueOff val="306302"/>
            <a:satOff val="-4255"/>
            <a:lumOff val="22954"/>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BA7BE7-5AD3-5E48-9582-36E96159AB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291FC279-6702-134F-B035-3CF16AC1FF5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3C3431B5-4B42-0441-96A0-92A37598E699}" type="datetimeFigureOut">
              <a:rPr lang="zh-CN" altLang="en-US"/>
              <a:pPr>
                <a:defRPr/>
              </a:pPr>
              <a:t>2025/3/31</a:t>
            </a:fld>
            <a:endParaRPr lang="zh-CN" altLang="en-US"/>
          </a:p>
        </p:txBody>
      </p:sp>
      <p:sp>
        <p:nvSpPr>
          <p:cNvPr id="4" name="幻灯片图像占位符 3">
            <a:extLst>
              <a:ext uri="{FF2B5EF4-FFF2-40B4-BE49-F238E27FC236}">
                <a16:creationId xmlns:a16="http://schemas.microsoft.com/office/drawing/2014/main" id="{1F8ACBB3-E0D5-2E47-B317-944DCA32790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D8894DA-EE2D-6947-85CC-702DB032ADB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23641-3E67-5142-87EA-19D67382A56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161676D2-603E-494C-9EB5-4393CB09D97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3B2200E-423D-624F-BA74-18F6A792A80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a:extLst>
              <a:ext uri="{FF2B5EF4-FFF2-40B4-BE49-F238E27FC236}">
                <a16:creationId xmlns:a16="http://schemas.microsoft.com/office/drawing/2014/main" id="{FDAFC4F7-3558-A74D-B572-EE24A31B9C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0" name="备注占位符 2">
            <a:extLst>
              <a:ext uri="{FF2B5EF4-FFF2-40B4-BE49-F238E27FC236}">
                <a16:creationId xmlns:a16="http://schemas.microsoft.com/office/drawing/2014/main" id="{9F8F7B40-B91A-8E4F-A3C9-D2570F9338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1" name="灯片编号占位符 3">
            <a:extLst>
              <a:ext uri="{FF2B5EF4-FFF2-40B4-BE49-F238E27FC236}">
                <a16:creationId xmlns:a16="http://schemas.microsoft.com/office/drawing/2014/main" id="{37728806-0847-D546-90DE-F4D94660F2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E59A6F-673F-934F-9A29-E99D11B5305C}" type="slidenum">
              <a:rPr lang="zh-CN" altLang="en-US" smtClean="0"/>
              <a:pPr/>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a:extLst>
              <a:ext uri="{FF2B5EF4-FFF2-40B4-BE49-F238E27FC236}">
                <a16:creationId xmlns:a16="http://schemas.microsoft.com/office/drawing/2014/main" id="{D56461A2-7D4D-BC43-93A1-88D1D55675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4" name="备注占位符 2">
            <a:extLst>
              <a:ext uri="{FF2B5EF4-FFF2-40B4-BE49-F238E27FC236}">
                <a16:creationId xmlns:a16="http://schemas.microsoft.com/office/drawing/2014/main" id="{14E981B4-8089-BE42-AF37-DFF58C21E5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75" name="灯片编号占位符 3">
            <a:extLst>
              <a:ext uri="{FF2B5EF4-FFF2-40B4-BE49-F238E27FC236}">
                <a16:creationId xmlns:a16="http://schemas.microsoft.com/office/drawing/2014/main" id="{4FCFD12E-EBF5-7B43-95E0-9AAA413E2D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689AE5B-4F89-B24D-A65C-E2EB729423D3}" type="slidenum">
              <a:rPr lang="zh-CN" altLang="en-US" smtClean="0"/>
              <a:pPr/>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a:extLst>
              <a:ext uri="{FF2B5EF4-FFF2-40B4-BE49-F238E27FC236}">
                <a16:creationId xmlns:a16="http://schemas.microsoft.com/office/drawing/2014/main" id="{D2CBE470-B313-B440-A051-E0886A1D8B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备注占位符 2">
            <a:extLst>
              <a:ext uri="{FF2B5EF4-FFF2-40B4-BE49-F238E27FC236}">
                <a16:creationId xmlns:a16="http://schemas.microsoft.com/office/drawing/2014/main" id="{965D44B4-FDFB-3446-95FB-3F3A8D65F3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30723" name="灯片编号占位符 3">
            <a:extLst>
              <a:ext uri="{FF2B5EF4-FFF2-40B4-BE49-F238E27FC236}">
                <a16:creationId xmlns:a16="http://schemas.microsoft.com/office/drawing/2014/main" id="{E66B3BCC-BE3E-6D4E-B65D-28D8C70482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08F33E-0FB5-1F40-A836-74D7F7593518}" type="slidenum">
              <a:rPr lang="zh-CN" altLang="en-US" smtClean="0"/>
              <a:pPr/>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a:extLst>
              <a:ext uri="{FF2B5EF4-FFF2-40B4-BE49-F238E27FC236}">
                <a16:creationId xmlns:a16="http://schemas.microsoft.com/office/drawing/2014/main" id="{D78F1D42-0B5F-334D-B436-9D8EEB0007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0" name="备注占位符 2">
            <a:extLst>
              <a:ext uri="{FF2B5EF4-FFF2-40B4-BE49-F238E27FC236}">
                <a16:creationId xmlns:a16="http://schemas.microsoft.com/office/drawing/2014/main" id="{0EA8A726-DD43-F741-ADB5-05613F133A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771" name="灯片编号占位符 3">
            <a:extLst>
              <a:ext uri="{FF2B5EF4-FFF2-40B4-BE49-F238E27FC236}">
                <a16:creationId xmlns:a16="http://schemas.microsoft.com/office/drawing/2014/main" id="{F47D77A1-9315-DD4E-A1C3-E65F7F5060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6FE95E-7277-434A-A44F-F29BD792E17A}" type="slidenum">
              <a:rPr lang="zh-CN" altLang="en-US" smtClean="0"/>
              <a:pPr/>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a:extLst>
              <a:ext uri="{FF2B5EF4-FFF2-40B4-BE49-F238E27FC236}">
                <a16:creationId xmlns:a16="http://schemas.microsoft.com/office/drawing/2014/main" id="{DAB78DB9-CF96-2A4C-B593-0B0A2D8786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备注占位符 2">
            <a:extLst>
              <a:ext uri="{FF2B5EF4-FFF2-40B4-BE49-F238E27FC236}">
                <a16:creationId xmlns:a16="http://schemas.microsoft.com/office/drawing/2014/main" id="{5FD1AA17-C4EF-674F-AA5B-03ECACABB0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19" name="灯片编号占位符 3">
            <a:extLst>
              <a:ext uri="{FF2B5EF4-FFF2-40B4-BE49-F238E27FC236}">
                <a16:creationId xmlns:a16="http://schemas.microsoft.com/office/drawing/2014/main" id="{24A7E649-157C-E04F-A7EA-668D062726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9BFFE7-C85B-1A4D-862E-C8691A150AC4}" type="slidenum">
              <a:rPr lang="zh-CN" altLang="en-US" smtClean="0"/>
              <a:pPr/>
              <a:t>17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a:extLst>
              <a:ext uri="{FF2B5EF4-FFF2-40B4-BE49-F238E27FC236}">
                <a16:creationId xmlns:a16="http://schemas.microsoft.com/office/drawing/2014/main" id="{0247AE4F-FFA7-E042-810E-F0AED91900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备注占位符 2">
            <a:extLst>
              <a:ext uri="{FF2B5EF4-FFF2-40B4-BE49-F238E27FC236}">
                <a16:creationId xmlns:a16="http://schemas.microsoft.com/office/drawing/2014/main" id="{190088A9-F8FF-954F-87EE-DED00AD21B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867" name="灯片编号占位符 3">
            <a:extLst>
              <a:ext uri="{FF2B5EF4-FFF2-40B4-BE49-F238E27FC236}">
                <a16:creationId xmlns:a16="http://schemas.microsoft.com/office/drawing/2014/main" id="{59BA1BD5-13DD-4B45-89B2-653321F4C4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A15087-CDCC-B14A-807C-7E6632D95830}" type="slidenum">
              <a:rPr lang="zh-CN" altLang="en-US" smtClean="0"/>
              <a:pPr/>
              <a:t>18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a:extLst>
              <a:ext uri="{FF2B5EF4-FFF2-40B4-BE49-F238E27FC236}">
                <a16:creationId xmlns:a16="http://schemas.microsoft.com/office/drawing/2014/main" id="{905F0335-982C-6046-A7B0-84C65791DD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备注占位符 2">
            <a:extLst>
              <a:ext uri="{FF2B5EF4-FFF2-40B4-BE49-F238E27FC236}">
                <a16:creationId xmlns:a16="http://schemas.microsoft.com/office/drawing/2014/main" id="{7B00AA8D-6E37-8D48-87BC-E13BD6A474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15" name="灯片编号占位符 3">
            <a:extLst>
              <a:ext uri="{FF2B5EF4-FFF2-40B4-BE49-F238E27FC236}">
                <a16:creationId xmlns:a16="http://schemas.microsoft.com/office/drawing/2014/main" id="{2049E92C-BF72-854B-97FF-9362A761B9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26700A0-D7A4-5741-901E-C01E494A6543}" type="slidenum">
              <a:rPr lang="zh-CN" altLang="en-US" smtClean="0"/>
              <a:pPr/>
              <a:t>19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a:extLst>
              <a:ext uri="{FF2B5EF4-FFF2-40B4-BE49-F238E27FC236}">
                <a16:creationId xmlns:a16="http://schemas.microsoft.com/office/drawing/2014/main" id="{9DDF204C-3EAC-2B46-BA51-2BF242ADB6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备注占位符 2">
            <a:extLst>
              <a:ext uri="{FF2B5EF4-FFF2-40B4-BE49-F238E27FC236}">
                <a16:creationId xmlns:a16="http://schemas.microsoft.com/office/drawing/2014/main" id="{F1053AAD-8740-664D-A92E-E40611DDE2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63" name="灯片编号占位符 3">
            <a:extLst>
              <a:ext uri="{FF2B5EF4-FFF2-40B4-BE49-F238E27FC236}">
                <a16:creationId xmlns:a16="http://schemas.microsoft.com/office/drawing/2014/main" id="{59E39E7F-C12C-5343-9299-0AA78F2CED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6A27779-0D3E-AE4B-B65C-4A8D642DCD85}" type="slidenum">
              <a:rPr lang="zh-CN" altLang="en-US" smtClean="0"/>
              <a:pPr/>
              <a:t>20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a:extLst>
              <a:ext uri="{FF2B5EF4-FFF2-40B4-BE49-F238E27FC236}">
                <a16:creationId xmlns:a16="http://schemas.microsoft.com/office/drawing/2014/main" id="{76A1457C-B94E-F94F-AE85-7136F88FCB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备注占位符 2">
            <a:extLst>
              <a:ext uri="{FF2B5EF4-FFF2-40B4-BE49-F238E27FC236}">
                <a16:creationId xmlns:a16="http://schemas.microsoft.com/office/drawing/2014/main" id="{FB5F7032-2BFF-2F43-BE74-C268A864FB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1" name="灯片编号占位符 3">
            <a:extLst>
              <a:ext uri="{FF2B5EF4-FFF2-40B4-BE49-F238E27FC236}">
                <a16:creationId xmlns:a16="http://schemas.microsoft.com/office/drawing/2014/main" id="{79C138DF-AD3B-0B47-AE4C-928227028C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8684AEB-7282-4244-A1C6-6D708A1CE761}" type="slidenum">
              <a:rPr lang="zh-CN" altLang="en-US" smtClean="0"/>
              <a:pPr/>
              <a:t>22</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a:extLst>
              <a:ext uri="{FF2B5EF4-FFF2-40B4-BE49-F238E27FC236}">
                <a16:creationId xmlns:a16="http://schemas.microsoft.com/office/drawing/2014/main" id="{7D7A4583-99D6-2D4D-9BD3-8F238B502B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8" name="备注占位符 2">
            <a:extLst>
              <a:ext uri="{FF2B5EF4-FFF2-40B4-BE49-F238E27FC236}">
                <a16:creationId xmlns:a16="http://schemas.microsoft.com/office/drawing/2014/main" id="{447E5B3B-F3A7-9C42-8AF0-6F2EAE3BF6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059" name="灯片编号占位符 3">
            <a:extLst>
              <a:ext uri="{FF2B5EF4-FFF2-40B4-BE49-F238E27FC236}">
                <a16:creationId xmlns:a16="http://schemas.microsoft.com/office/drawing/2014/main" id="{C1662A01-BECA-1240-8E73-AF32FF0675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306521-C293-BC49-80B9-5C2A6CBEAD2F}" type="slidenum">
              <a:rPr lang="zh-CN" altLang="en-US" smtClean="0"/>
              <a:pPr/>
              <a:t>25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a:extLst>
              <a:ext uri="{FF2B5EF4-FFF2-40B4-BE49-F238E27FC236}">
                <a16:creationId xmlns:a16="http://schemas.microsoft.com/office/drawing/2014/main" id="{664D66B8-F9D3-EC40-9966-C3472CBBEA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6" name="备注占位符 2">
            <a:extLst>
              <a:ext uri="{FF2B5EF4-FFF2-40B4-BE49-F238E27FC236}">
                <a16:creationId xmlns:a16="http://schemas.microsoft.com/office/drawing/2014/main" id="{A6934540-E09E-0046-ACA3-FFA3D94974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107" name="灯片编号占位符 3">
            <a:extLst>
              <a:ext uri="{FF2B5EF4-FFF2-40B4-BE49-F238E27FC236}">
                <a16:creationId xmlns:a16="http://schemas.microsoft.com/office/drawing/2014/main" id="{27ECD7CD-F8D2-AD40-A5B4-73A2BC413A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4BB4A5-EBAF-964E-93C2-FE64AE28B3D1}" type="slidenum">
              <a:rPr lang="zh-CN" altLang="en-US" smtClean="0"/>
              <a:pPr/>
              <a:t>26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095C32EE-2809-AD42-915A-E8AFB47E60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备注占位符 2">
            <a:extLst>
              <a:ext uri="{FF2B5EF4-FFF2-40B4-BE49-F238E27FC236}">
                <a16:creationId xmlns:a16="http://schemas.microsoft.com/office/drawing/2014/main" id="{F918469E-6FD4-F24D-A759-424653E4F6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二义性例子：“操作员标识由操作员姓名和密码组成，密码由</a:t>
            </a:r>
            <a:r>
              <a:rPr lang="en-US" altLang="zh-CN"/>
              <a:t>6</a:t>
            </a:r>
            <a:r>
              <a:rPr lang="zh-CN" altLang="en-US"/>
              <a:t>位数字构成。当操作员登录进系统时它被存放在注册文件中。”</a:t>
            </a:r>
          </a:p>
          <a:p>
            <a:r>
              <a:rPr lang="zh-CN" altLang="en-US"/>
              <a:t>在上面这段陈述中，“它”到底代表“密码”还是“操作员标识”，不同的人往往有不同的理解。</a:t>
            </a:r>
          </a:p>
        </p:txBody>
      </p:sp>
      <p:sp>
        <p:nvSpPr>
          <p:cNvPr id="14339" name="灯片编号占位符 3">
            <a:extLst>
              <a:ext uri="{FF2B5EF4-FFF2-40B4-BE49-F238E27FC236}">
                <a16:creationId xmlns:a16="http://schemas.microsoft.com/office/drawing/2014/main" id="{F9BE103D-30AB-394C-8EA0-885686599F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196CC5-51A1-3643-AE5E-7DA42B5BDCE0}" type="slidenum">
              <a:rPr lang="zh-CN" altLang="en-US" smtClean="0"/>
              <a:pPr/>
              <a:t>1</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a:extLst>
              <a:ext uri="{FF2B5EF4-FFF2-40B4-BE49-F238E27FC236}">
                <a16:creationId xmlns:a16="http://schemas.microsoft.com/office/drawing/2014/main" id="{060754C7-DAA0-BC4F-8018-5A563468B2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4" name="备注占位符 2">
            <a:extLst>
              <a:ext uri="{FF2B5EF4-FFF2-40B4-BE49-F238E27FC236}">
                <a16:creationId xmlns:a16="http://schemas.microsoft.com/office/drawing/2014/main" id="{96BFB75B-F22A-5B48-94ED-9C2CC2F0AC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55" name="灯片编号占位符 3">
            <a:extLst>
              <a:ext uri="{FF2B5EF4-FFF2-40B4-BE49-F238E27FC236}">
                <a16:creationId xmlns:a16="http://schemas.microsoft.com/office/drawing/2014/main" id="{41563A94-C7E5-5345-BA1B-4DA1ECA42D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389F05-1A90-1249-A956-E043F75E9CA4}" type="slidenum">
              <a:rPr lang="zh-CN" altLang="en-US" smtClean="0"/>
              <a:pPr/>
              <a:t>27</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a:extLst>
              <a:ext uri="{FF2B5EF4-FFF2-40B4-BE49-F238E27FC236}">
                <a16:creationId xmlns:a16="http://schemas.microsoft.com/office/drawing/2014/main" id="{47AA9AA1-D02E-D049-B841-2ACECC4CB1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备注占位符 2">
            <a:extLst>
              <a:ext uri="{FF2B5EF4-FFF2-40B4-BE49-F238E27FC236}">
                <a16:creationId xmlns:a16="http://schemas.microsoft.com/office/drawing/2014/main" id="{68FD8A5B-1D39-7246-A049-6055D126E7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3" name="灯片编号占位符 3">
            <a:extLst>
              <a:ext uri="{FF2B5EF4-FFF2-40B4-BE49-F238E27FC236}">
                <a16:creationId xmlns:a16="http://schemas.microsoft.com/office/drawing/2014/main" id="{808C60E6-CCE7-4C44-8F18-E16E355E4A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EEC480-7A3C-4E45-847B-C35BA56EA09C}" type="slidenum">
              <a:rPr lang="zh-CN" altLang="en-US" smtClean="0"/>
              <a:pPr/>
              <a:t>28</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a:extLst>
              <a:ext uri="{FF2B5EF4-FFF2-40B4-BE49-F238E27FC236}">
                <a16:creationId xmlns:a16="http://schemas.microsoft.com/office/drawing/2014/main" id="{D9BAA491-65C4-E74F-B98D-46BFFA5382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0" name="备注占位符 2">
            <a:extLst>
              <a:ext uri="{FF2B5EF4-FFF2-40B4-BE49-F238E27FC236}">
                <a16:creationId xmlns:a16="http://schemas.microsoft.com/office/drawing/2014/main" id="{457BCBFC-FE4D-914B-B149-F792C9A9C55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53251" name="灯片编号占位符 3">
            <a:extLst>
              <a:ext uri="{FF2B5EF4-FFF2-40B4-BE49-F238E27FC236}">
                <a16:creationId xmlns:a16="http://schemas.microsoft.com/office/drawing/2014/main" id="{417466DF-6DF2-4345-BF20-DEF6EDCC96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11E163C-148B-3F45-9DA7-57303C683189}" type="slidenum">
              <a:rPr lang="zh-CN" altLang="en-US" smtClean="0"/>
              <a:pPr/>
              <a:t>47</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a:extLst>
              <a:ext uri="{FF2B5EF4-FFF2-40B4-BE49-F238E27FC236}">
                <a16:creationId xmlns:a16="http://schemas.microsoft.com/office/drawing/2014/main" id="{A6BA1288-CE65-AC49-BDCF-B330135AE5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备注占位符 2">
            <a:extLst>
              <a:ext uri="{FF2B5EF4-FFF2-40B4-BE49-F238E27FC236}">
                <a16:creationId xmlns:a16="http://schemas.microsoft.com/office/drawing/2014/main" id="{3F004AC4-FA95-874E-95E1-C3083A94A5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299" name="灯片编号占位符 3">
            <a:extLst>
              <a:ext uri="{FF2B5EF4-FFF2-40B4-BE49-F238E27FC236}">
                <a16:creationId xmlns:a16="http://schemas.microsoft.com/office/drawing/2014/main" id="{0A0ACC1B-246D-B945-A739-E54ECCFF7E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1655EC9-9B4B-884A-BB14-ACCE19C77A82}" type="slidenum">
              <a:rPr lang="zh-CN" altLang="en-US" smtClean="0"/>
              <a:pPr/>
              <a:t>48</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a:extLst>
              <a:ext uri="{FF2B5EF4-FFF2-40B4-BE49-F238E27FC236}">
                <a16:creationId xmlns:a16="http://schemas.microsoft.com/office/drawing/2014/main" id="{531A1CAA-9996-4842-844F-14E35B911E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备注占位符 2">
            <a:extLst>
              <a:ext uri="{FF2B5EF4-FFF2-40B4-BE49-F238E27FC236}">
                <a16:creationId xmlns:a16="http://schemas.microsoft.com/office/drawing/2014/main" id="{ADF99B5B-1236-F841-A960-018FB69FDD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347" name="灯片编号占位符 3">
            <a:extLst>
              <a:ext uri="{FF2B5EF4-FFF2-40B4-BE49-F238E27FC236}">
                <a16:creationId xmlns:a16="http://schemas.microsoft.com/office/drawing/2014/main" id="{38EA798C-CB03-1447-A8A0-26916BAFD7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7ED3578-EED5-7847-9C6D-A516832373E5}" type="slidenum">
              <a:rPr lang="zh-CN" altLang="en-US" smtClean="0"/>
              <a:pPr/>
              <a:t>49</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a:extLst>
              <a:ext uri="{FF2B5EF4-FFF2-40B4-BE49-F238E27FC236}">
                <a16:creationId xmlns:a16="http://schemas.microsoft.com/office/drawing/2014/main" id="{A6556491-D710-544C-82C8-206A5AFB8B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4" name="备注占位符 2">
            <a:extLst>
              <a:ext uri="{FF2B5EF4-FFF2-40B4-BE49-F238E27FC236}">
                <a16:creationId xmlns:a16="http://schemas.microsoft.com/office/drawing/2014/main" id="{99469440-01B8-5C4B-9DB9-248E843203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5" name="灯片编号占位符 3">
            <a:extLst>
              <a:ext uri="{FF2B5EF4-FFF2-40B4-BE49-F238E27FC236}">
                <a16:creationId xmlns:a16="http://schemas.microsoft.com/office/drawing/2014/main" id="{A29E5D60-26D2-3942-983E-0138900C80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FD8840-2EBC-8C4F-82B0-754B1581A4C0}" type="slidenum">
              <a:rPr lang="zh-CN" altLang="en-US" smtClean="0"/>
              <a:pPr/>
              <a:t>52</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a:extLst>
              <a:ext uri="{FF2B5EF4-FFF2-40B4-BE49-F238E27FC236}">
                <a16:creationId xmlns:a16="http://schemas.microsoft.com/office/drawing/2014/main" id="{B95D7270-212A-6646-AC0C-3F6466B9DC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2" name="备注占位符 2">
            <a:extLst>
              <a:ext uri="{FF2B5EF4-FFF2-40B4-BE49-F238E27FC236}">
                <a16:creationId xmlns:a16="http://schemas.microsoft.com/office/drawing/2014/main" id="{C45FB9F8-4AF3-A346-8ED1-629D0A136E8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43" name="灯片编号占位符 3">
            <a:extLst>
              <a:ext uri="{FF2B5EF4-FFF2-40B4-BE49-F238E27FC236}">
                <a16:creationId xmlns:a16="http://schemas.microsoft.com/office/drawing/2014/main" id="{290E7DC0-2D90-DA47-8A33-68D0DAB3D1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CDECE2-85F7-1742-B331-8900649604F1}" type="slidenum">
              <a:rPr lang="zh-CN" altLang="en-US" smtClean="0"/>
              <a:pPr/>
              <a:t>53</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a:extLst>
              <a:ext uri="{FF2B5EF4-FFF2-40B4-BE49-F238E27FC236}">
                <a16:creationId xmlns:a16="http://schemas.microsoft.com/office/drawing/2014/main" id="{6B59B073-863D-B549-9868-948C31A1D3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0" name="备注占位符 2">
            <a:extLst>
              <a:ext uri="{FF2B5EF4-FFF2-40B4-BE49-F238E27FC236}">
                <a16:creationId xmlns:a16="http://schemas.microsoft.com/office/drawing/2014/main" id="{2A6BA5EC-3013-DB48-8908-EDE0C3051A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1" name="灯片编号占位符 3">
            <a:extLst>
              <a:ext uri="{FF2B5EF4-FFF2-40B4-BE49-F238E27FC236}">
                <a16:creationId xmlns:a16="http://schemas.microsoft.com/office/drawing/2014/main" id="{D567E6CF-E761-E540-816C-03B43C33BD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D6C30F-82D0-B24F-AAE9-F0340A1C612D}" type="slidenum">
              <a:rPr lang="zh-CN" altLang="en-US" smtClean="0"/>
              <a:pPr/>
              <a:t>54</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a:extLst>
              <a:ext uri="{FF2B5EF4-FFF2-40B4-BE49-F238E27FC236}">
                <a16:creationId xmlns:a16="http://schemas.microsoft.com/office/drawing/2014/main" id="{DA1B1A2A-BB80-7042-AB4B-EC08E275C2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8" name="备注占位符 2">
            <a:extLst>
              <a:ext uri="{FF2B5EF4-FFF2-40B4-BE49-F238E27FC236}">
                <a16:creationId xmlns:a16="http://schemas.microsoft.com/office/drawing/2014/main" id="{7D48BC6B-A8C6-284E-86E2-94DFBBDD1F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539" name="灯片编号占位符 3">
            <a:extLst>
              <a:ext uri="{FF2B5EF4-FFF2-40B4-BE49-F238E27FC236}">
                <a16:creationId xmlns:a16="http://schemas.microsoft.com/office/drawing/2014/main" id="{14575072-DC9F-7942-9498-6F00FD1F51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E449E1-E9FC-E444-951B-2CAFAD495BBA}" type="slidenum">
              <a:rPr lang="zh-CN" altLang="en-US" smtClean="0"/>
              <a:pPr/>
              <a:t>55</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a:extLst>
              <a:ext uri="{FF2B5EF4-FFF2-40B4-BE49-F238E27FC236}">
                <a16:creationId xmlns:a16="http://schemas.microsoft.com/office/drawing/2014/main" id="{0547C3DA-15CA-A840-89B1-5F0102022B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备注占位符 2">
            <a:extLst>
              <a:ext uri="{FF2B5EF4-FFF2-40B4-BE49-F238E27FC236}">
                <a16:creationId xmlns:a16="http://schemas.microsoft.com/office/drawing/2014/main" id="{D56B0D1F-19BE-A141-A694-80A09F20CF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587" name="灯片编号占位符 3">
            <a:extLst>
              <a:ext uri="{FF2B5EF4-FFF2-40B4-BE49-F238E27FC236}">
                <a16:creationId xmlns:a16="http://schemas.microsoft.com/office/drawing/2014/main" id="{0223E665-D37E-9343-BEAF-7B2DF5E3B5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92A0DF-7B62-D047-AC8D-5905F5CCC935}" type="slidenum">
              <a:rPr lang="zh-CN" altLang="en-US" smtClean="0"/>
              <a:pPr/>
              <a:t>58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a:extLst>
              <a:ext uri="{FF2B5EF4-FFF2-40B4-BE49-F238E27FC236}">
                <a16:creationId xmlns:a16="http://schemas.microsoft.com/office/drawing/2014/main" id="{84AF7700-649C-1747-BBA2-91C4B86423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备注占位符 2">
            <a:extLst>
              <a:ext uri="{FF2B5EF4-FFF2-40B4-BE49-F238E27FC236}">
                <a16:creationId xmlns:a16="http://schemas.microsoft.com/office/drawing/2014/main" id="{4A949954-C563-7C46-AB16-39A4BC4A5C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6387" name="灯片编号占位符 3">
            <a:extLst>
              <a:ext uri="{FF2B5EF4-FFF2-40B4-BE49-F238E27FC236}">
                <a16:creationId xmlns:a16="http://schemas.microsoft.com/office/drawing/2014/main" id="{BE4211AF-1BE2-4A4A-8D78-E4CC61E1D5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57F69C-AEB6-394F-B6F4-D6AA5013ABB4}" type="slidenum">
              <a:rPr lang="zh-CN" altLang="en-US" smtClean="0"/>
              <a:pPr/>
              <a:t>2</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a:extLst>
              <a:ext uri="{FF2B5EF4-FFF2-40B4-BE49-F238E27FC236}">
                <a16:creationId xmlns:a16="http://schemas.microsoft.com/office/drawing/2014/main" id="{D9F26C13-83BD-1E41-AED9-57C8BCB7C3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备注占位符 2">
            <a:extLst>
              <a:ext uri="{FF2B5EF4-FFF2-40B4-BE49-F238E27FC236}">
                <a16:creationId xmlns:a16="http://schemas.microsoft.com/office/drawing/2014/main" id="{D4EBBD66-CDE6-CA44-9D1A-9C906BD1A9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635" name="灯片编号占位符 3">
            <a:extLst>
              <a:ext uri="{FF2B5EF4-FFF2-40B4-BE49-F238E27FC236}">
                <a16:creationId xmlns:a16="http://schemas.microsoft.com/office/drawing/2014/main" id="{D384A900-668E-1346-93D1-27FC93C4FD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1469C6-B68C-6840-8F88-13990F1078D6}" type="slidenum">
              <a:rPr lang="zh-CN" altLang="en-US" smtClean="0"/>
              <a:pPr/>
              <a:t>59</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a:extLst>
              <a:ext uri="{FF2B5EF4-FFF2-40B4-BE49-F238E27FC236}">
                <a16:creationId xmlns:a16="http://schemas.microsoft.com/office/drawing/2014/main" id="{3B0CA428-E5FE-7F49-9422-B61EFDF7A8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2" name="备注占位符 2">
            <a:extLst>
              <a:ext uri="{FF2B5EF4-FFF2-40B4-BE49-F238E27FC236}">
                <a16:creationId xmlns:a16="http://schemas.microsoft.com/office/drawing/2014/main" id="{B9FEC316-D7AA-004F-B917-CCEF34CEF3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从表可以看出，只要行李重量不超过</a:t>
            </a:r>
            <a:r>
              <a:rPr lang="en-US" altLang="zh-CN"/>
              <a:t>30kg</a:t>
            </a:r>
            <a:r>
              <a:rPr lang="zh-CN" altLang="en-US"/>
              <a:t>，不论这位乘客持有何种机票，是中国人还是外国人，是残疾人还是正常人，一律免收行李费，这就是表右部第一列</a:t>
            </a:r>
            <a:r>
              <a:rPr lang="en-US" altLang="zh-CN"/>
              <a:t>(</a:t>
            </a:r>
            <a:r>
              <a:rPr lang="zh-CN" altLang="en-US"/>
              <a:t>规则</a:t>
            </a:r>
            <a:r>
              <a:rPr lang="en-US" altLang="zh-CN"/>
              <a:t>1)</a:t>
            </a:r>
            <a:r>
              <a:rPr lang="zh-CN" altLang="en-US"/>
              <a:t>表示的内容。当行李重量超过</a:t>
            </a:r>
            <a:r>
              <a:rPr lang="en-US" altLang="zh-CN"/>
              <a:t>30kg</a:t>
            </a:r>
            <a:r>
              <a:rPr lang="zh-CN" altLang="en-US"/>
              <a:t>时，根据乘客机票的等级、乘客国籍及是否残疾人而使用不同算法计算行李费，这就是从规则</a:t>
            </a:r>
            <a:r>
              <a:rPr lang="en-US" altLang="zh-CN"/>
              <a:t>2</a:t>
            </a:r>
            <a:r>
              <a:rPr lang="zh-CN" altLang="en-US"/>
              <a:t>到规则</a:t>
            </a:r>
            <a:r>
              <a:rPr lang="en-US" altLang="zh-CN"/>
              <a:t>9</a:t>
            </a:r>
            <a:r>
              <a:rPr lang="zh-CN" altLang="en-US"/>
              <a:t>所表示的内容。</a:t>
            </a:r>
          </a:p>
          <a:p>
            <a:r>
              <a:rPr lang="zh-CN" altLang="en-US"/>
              <a:t>从上面这个例子可以看出，判定表能够简洁而又无歧义地描述处理规则。</a:t>
            </a:r>
          </a:p>
        </p:txBody>
      </p:sp>
      <p:sp>
        <p:nvSpPr>
          <p:cNvPr id="71683" name="灯片编号占位符 3">
            <a:extLst>
              <a:ext uri="{FF2B5EF4-FFF2-40B4-BE49-F238E27FC236}">
                <a16:creationId xmlns:a16="http://schemas.microsoft.com/office/drawing/2014/main" id="{8EF41AAA-3020-D54A-B6DC-F88F027FC0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BF91C9F-1E79-CC40-8F06-8F37FEDB83C8}" type="slidenum">
              <a:rPr lang="zh-CN" altLang="en-US" smtClean="0"/>
              <a:pPr/>
              <a:t>60</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a:extLst>
              <a:ext uri="{FF2B5EF4-FFF2-40B4-BE49-F238E27FC236}">
                <a16:creationId xmlns:a16="http://schemas.microsoft.com/office/drawing/2014/main" id="{709C4F2C-F954-2E4D-A10B-291FB1D2F5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备注占位符 2">
            <a:extLst>
              <a:ext uri="{FF2B5EF4-FFF2-40B4-BE49-F238E27FC236}">
                <a16:creationId xmlns:a16="http://schemas.microsoft.com/office/drawing/2014/main" id="{8FB42EE2-80E3-514A-865C-A1FE0EDA47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31" name="灯片编号占位符 3">
            <a:extLst>
              <a:ext uri="{FF2B5EF4-FFF2-40B4-BE49-F238E27FC236}">
                <a16:creationId xmlns:a16="http://schemas.microsoft.com/office/drawing/2014/main" id="{8570385A-B21D-0E41-B79A-4C92C3A2F2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5F6CA-4C35-B54E-B881-CF23E06F6DA1}" type="slidenum">
              <a:rPr lang="zh-CN" altLang="en-US" smtClean="0"/>
              <a:pPr/>
              <a:t>61</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a:extLst>
              <a:ext uri="{FF2B5EF4-FFF2-40B4-BE49-F238E27FC236}">
                <a16:creationId xmlns:a16="http://schemas.microsoft.com/office/drawing/2014/main" id="{E75DDDD8-27CD-D545-8688-E45C0CD638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8" name="备注占位符 2">
            <a:extLst>
              <a:ext uri="{FF2B5EF4-FFF2-40B4-BE49-F238E27FC236}">
                <a16:creationId xmlns:a16="http://schemas.microsoft.com/office/drawing/2014/main" id="{15D1E133-C843-624D-B7C4-D8A308423B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779" name="灯片编号占位符 3">
            <a:extLst>
              <a:ext uri="{FF2B5EF4-FFF2-40B4-BE49-F238E27FC236}">
                <a16:creationId xmlns:a16="http://schemas.microsoft.com/office/drawing/2014/main" id="{52672A8D-2864-604E-99D3-017E48FF92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D43017-2DC0-554C-B2AC-BBC47A330117}" type="slidenum">
              <a:rPr lang="zh-CN" altLang="en-US" smtClean="0"/>
              <a:pPr/>
              <a:t>66</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a:extLst>
              <a:ext uri="{FF2B5EF4-FFF2-40B4-BE49-F238E27FC236}">
                <a16:creationId xmlns:a16="http://schemas.microsoft.com/office/drawing/2014/main" id="{3E2FC58B-D679-3442-93CC-C3343F1D19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6" name="备注占位符 2">
            <a:extLst>
              <a:ext uri="{FF2B5EF4-FFF2-40B4-BE49-F238E27FC236}">
                <a16:creationId xmlns:a16="http://schemas.microsoft.com/office/drawing/2014/main" id="{6831DAE9-F75B-EB44-A9E7-5E4F2925D6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827" name="灯片编号占位符 3">
            <a:extLst>
              <a:ext uri="{FF2B5EF4-FFF2-40B4-BE49-F238E27FC236}">
                <a16:creationId xmlns:a16="http://schemas.microsoft.com/office/drawing/2014/main" id="{7299C790-6AC0-CE42-AE2D-407A0F89A5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70CF28-2F5E-1F40-93F7-5BD45838D51D}" type="slidenum">
              <a:rPr lang="zh-CN" altLang="en-US" smtClean="0"/>
              <a:pPr/>
              <a:t>69</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a:extLst>
              <a:ext uri="{FF2B5EF4-FFF2-40B4-BE49-F238E27FC236}">
                <a16:creationId xmlns:a16="http://schemas.microsoft.com/office/drawing/2014/main" id="{25A6D835-1BE7-4C4B-BBA9-DC10E6458B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4" name="备注占位符 2">
            <a:extLst>
              <a:ext uri="{FF2B5EF4-FFF2-40B4-BE49-F238E27FC236}">
                <a16:creationId xmlns:a16="http://schemas.microsoft.com/office/drawing/2014/main" id="{6B2636F9-8E7E-C040-856E-440BC03F2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79875" name="灯片编号占位符 3">
            <a:extLst>
              <a:ext uri="{FF2B5EF4-FFF2-40B4-BE49-F238E27FC236}">
                <a16:creationId xmlns:a16="http://schemas.microsoft.com/office/drawing/2014/main" id="{F392A735-0139-F843-8FC9-BF02CCDE61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4FB0A4B-4B0A-C24C-B086-EA8E4740C002}" type="slidenum">
              <a:rPr lang="zh-CN" altLang="en-US" smtClean="0"/>
              <a:pPr/>
              <a:t>71</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幻灯片图像占位符 1">
            <a:extLst>
              <a:ext uri="{FF2B5EF4-FFF2-40B4-BE49-F238E27FC236}">
                <a16:creationId xmlns:a16="http://schemas.microsoft.com/office/drawing/2014/main" id="{3C5B0586-B883-AF47-82E3-A5DECD2CBF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2" name="备注占位符 2">
            <a:extLst>
              <a:ext uri="{FF2B5EF4-FFF2-40B4-BE49-F238E27FC236}">
                <a16:creationId xmlns:a16="http://schemas.microsoft.com/office/drawing/2014/main" id="{D62B23DC-F10C-294F-BB51-041D7F16AA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23" name="灯片编号占位符 3">
            <a:extLst>
              <a:ext uri="{FF2B5EF4-FFF2-40B4-BE49-F238E27FC236}">
                <a16:creationId xmlns:a16="http://schemas.microsoft.com/office/drawing/2014/main" id="{E1E23BC2-3E8C-4947-9409-0A3CA7AB7B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08D8D6-A028-5946-B841-4AC6906D5DA7}" type="slidenum">
              <a:rPr lang="zh-CN" altLang="en-US" smtClean="0"/>
              <a:pPr/>
              <a:t>72</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幻灯片图像占位符 1">
            <a:extLst>
              <a:ext uri="{FF2B5EF4-FFF2-40B4-BE49-F238E27FC236}">
                <a16:creationId xmlns:a16="http://schemas.microsoft.com/office/drawing/2014/main" id="{F1E28061-548D-8B40-A313-B2CB11C7A1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0" name="备注占位符 2">
            <a:extLst>
              <a:ext uri="{FF2B5EF4-FFF2-40B4-BE49-F238E27FC236}">
                <a16:creationId xmlns:a16="http://schemas.microsoft.com/office/drawing/2014/main" id="{E20016EE-24EA-2647-9DDF-730BEA2F91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971" name="灯片编号占位符 3">
            <a:extLst>
              <a:ext uri="{FF2B5EF4-FFF2-40B4-BE49-F238E27FC236}">
                <a16:creationId xmlns:a16="http://schemas.microsoft.com/office/drawing/2014/main" id="{8782BFBF-B545-384A-A727-0B892310EF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4F217C3-22CB-F741-93D1-CE8D6C17895A}" type="slidenum">
              <a:rPr lang="zh-CN" altLang="en-US" smtClean="0"/>
              <a:pPr/>
              <a:t>74</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a:extLst>
              <a:ext uri="{FF2B5EF4-FFF2-40B4-BE49-F238E27FC236}">
                <a16:creationId xmlns:a16="http://schemas.microsoft.com/office/drawing/2014/main" id="{FE7C0514-53A1-4F42-8636-631856D95E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8" name="备注占位符 2">
            <a:extLst>
              <a:ext uri="{FF2B5EF4-FFF2-40B4-BE49-F238E27FC236}">
                <a16:creationId xmlns:a16="http://schemas.microsoft.com/office/drawing/2014/main" id="{8C5805FC-87E6-DA45-9E5A-B207177378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019" name="灯片编号占位符 3">
            <a:extLst>
              <a:ext uri="{FF2B5EF4-FFF2-40B4-BE49-F238E27FC236}">
                <a16:creationId xmlns:a16="http://schemas.microsoft.com/office/drawing/2014/main" id="{14135E31-B5D2-F54C-867B-A198DEFD92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3B3F69-0735-594A-B97C-6800B0BBEC12}" type="slidenum">
              <a:rPr lang="zh-CN" altLang="en-US" smtClean="0"/>
              <a:pPr/>
              <a:t>75</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a:extLst>
              <a:ext uri="{FF2B5EF4-FFF2-40B4-BE49-F238E27FC236}">
                <a16:creationId xmlns:a16="http://schemas.microsoft.com/office/drawing/2014/main" id="{3232592F-905C-8D48-9D83-F1EF67575E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6" name="备注占位符 2">
            <a:extLst>
              <a:ext uri="{FF2B5EF4-FFF2-40B4-BE49-F238E27FC236}">
                <a16:creationId xmlns:a16="http://schemas.microsoft.com/office/drawing/2014/main" id="{D92A0846-9A45-A04C-9B6D-213A35143E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067" name="灯片编号占位符 3">
            <a:extLst>
              <a:ext uri="{FF2B5EF4-FFF2-40B4-BE49-F238E27FC236}">
                <a16:creationId xmlns:a16="http://schemas.microsoft.com/office/drawing/2014/main" id="{96800C85-E4F6-6147-B828-A520D4436F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3A5E73-99DD-DF4B-9893-99BB48997C07}" type="slidenum">
              <a:rPr lang="zh-CN" altLang="en-US" smtClean="0"/>
              <a:pPr/>
              <a:t>76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a:extLst>
              <a:ext uri="{FF2B5EF4-FFF2-40B4-BE49-F238E27FC236}">
                <a16:creationId xmlns:a16="http://schemas.microsoft.com/office/drawing/2014/main" id="{8E4808E3-D692-7A48-9551-DEA04F6C73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备注占位符 2">
            <a:extLst>
              <a:ext uri="{FF2B5EF4-FFF2-40B4-BE49-F238E27FC236}">
                <a16:creationId xmlns:a16="http://schemas.microsoft.com/office/drawing/2014/main" id="{9570CC0E-DB5A-2443-AD24-52E4493CF5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8435" name="灯片编号占位符 3">
            <a:extLst>
              <a:ext uri="{FF2B5EF4-FFF2-40B4-BE49-F238E27FC236}">
                <a16:creationId xmlns:a16="http://schemas.microsoft.com/office/drawing/2014/main" id="{CB405539-24F9-0F4A-A1A4-1D74BE2C6C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E79225-818C-D149-B4D4-4C6E4E24EDB3}" type="slidenum">
              <a:rPr lang="zh-CN" altLang="en-US" smtClean="0"/>
              <a:pPr/>
              <a:t>3</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1">
            <a:extLst>
              <a:ext uri="{FF2B5EF4-FFF2-40B4-BE49-F238E27FC236}">
                <a16:creationId xmlns:a16="http://schemas.microsoft.com/office/drawing/2014/main" id="{C03BF6AC-53F0-6647-AFB7-2805C72A25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4" name="备注占位符 2">
            <a:extLst>
              <a:ext uri="{FF2B5EF4-FFF2-40B4-BE49-F238E27FC236}">
                <a16:creationId xmlns:a16="http://schemas.microsoft.com/office/drawing/2014/main" id="{900F4C07-DB40-9F4D-A401-1D777A649C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0115" name="灯片编号占位符 3">
            <a:extLst>
              <a:ext uri="{FF2B5EF4-FFF2-40B4-BE49-F238E27FC236}">
                <a16:creationId xmlns:a16="http://schemas.microsoft.com/office/drawing/2014/main" id="{292C239C-7399-BF47-AA43-CA8B514A03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F70E85-DEF3-6B4C-A870-3B861027EBDD}" type="slidenum">
              <a:rPr lang="zh-CN" altLang="en-US" smtClean="0"/>
              <a:pPr/>
              <a:t>77</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a:extLst>
              <a:ext uri="{FF2B5EF4-FFF2-40B4-BE49-F238E27FC236}">
                <a16:creationId xmlns:a16="http://schemas.microsoft.com/office/drawing/2014/main" id="{1CB51CC1-9D1F-3F48-8532-8577D00AB5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2" name="备注占位符 2">
            <a:extLst>
              <a:ext uri="{FF2B5EF4-FFF2-40B4-BE49-F238E27FC236}">
                <a16:creationId xmlns:a16="http://schemas.microsoft.com/office/drawing/2014/main" id="{972F91C3-69D2-7348-A6CE-F207E60204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163" name="灯片编号占位符 3">
            <a:extLst>
              <a:ext uri="{FF2B5EF4-FFF2-40B4-BE49-F238E27FC236}">
                <a16:creationId xmlns:a16="http://schemas.microsoft.com/office/drawing/2014/main" id="{FF181106-AF14-E543-8312-2C19EACAF3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84315E-75A3-B944-A34D-E6B4AC9E4C04}" type="slidenum">
              <a:rPr lang="zh-CN" altLang="en-US" smtClean="0"/>
              <a:pPr/>
              <a:t>78</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a:extLst>
              <a:ext uri="{FF2B5EF4-FFF2-40B4-BE49-F238E27FC236}">
                <a16:creationId xmlns:a16="http://schemas.microsoft.com/office/drawing/2014/main" id="{093AF52A-23A6-FC4F-A626-AA7B4BF3AE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0" name="备注占位符 2">
            <a:extLst>
              <a:ext uri="{FF2B5EF4-FFF2-40B4-BE49-F238E27FC236}">
                <a16:creationId xmlns:a16="http://schemas.microsoft.com/office/drawing/2014/main" id="{A9C87554-21DF-4142-83A1-7E982B5AD5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211" name="灯片编号占位符 3">
            <a:extLst>
              <a:ext uri="{FF2B5EF4-FFF2-40B4-BE49-F238E27FC236}">
                <a16:creationId xmlns:a16="http://schemas.microsoft.com/office/drawing/2014/main" id="{C06644EA-6D90-CA46-BF57-3C00241506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098E88-BA9A-1349-9E4E-D86D9A60A667}" type="slidenum">
              <a:rPr lang="zh-CN" altLang="en-US" smtClean="0"/>
              <a:pPr/>
              <a:t>79</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幻灯片图像占位符 1">
            <a:extLst>
              <a:ext uri="{FF2B5EF4-FFF2-40B4-BE49-F238E27FC236}">
                <a16:creationId xmlns:a16="http://schemas.microsoft.com/office/drawing/2014/main" id="{D015016F-7854-1E48-A99F-53C1521809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8" name="备注占位符 2">
            <a:extLst>
              <a:ext uri="{FF2B5EF4-FFF2-40B4-BE49-F238E27FC236}">
                <a16:creationId xmlns:a16="http://schemas.microsoft.com/office/drawing/2014/main" id="{07EA91E0-D6E5-DF46-AAC8-1A85BAB048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第二步是分析确定在输入数据结构和输出数据结构中有对应关系的数据单元。在这个例子中哪些数据单元有对应关系呢</a:t>
            </a:r>
            <a:r>
              <a:rPr lang="en-US" altLang="zh-CN"/>
              <a:t>?</a:t>
            </a:r>
            <a:r>
              <a:rPr lang="zh-CN" altLang="en-US"/>
              <a:t>输出数据总是通过对输入数据的处理而得到的，因此在输入输出数据结构最高层次的两个单元</a:t>
            </a:r>
            <a:r>
              <a:rPr lang="en-US" altLang="zh-CN"/>
              <a:t>(</a:t>
            </a:r>
            <a:r>
              <a:rPr lang="zh-CN" altLang="en-US"/>
              <a:t>在这个例子中是“正文文件”和“输出表格”</a:t>
            </a:r>
            <a:r>
              <a:rPr lang="en-US" altLang="zh-CN"/>
              <a:t>)</a:t>
            </a:r>
            <a:r>
              <a:rPr lang="zh-CN" altLang="en-US"/>
              <a:t>总是有对应关系的。“字符串”和“串信息”也是一对有对应关系的单元。</a:t>
            </a:r>
          </a:p>
        </p:txBody>
      </p:sp>
      <p:sp>
        <p:nvSpPr>
          <p:cNvPr id="96259" name="灯片编号占位符 3">
            <a:extLst>
              <a:ext uri="{FF2B5EF4-FFF2-40B4-BE49-F238E27FC236}">
                <a16:creationId xmlns:a16="http://schemas.microsoft.com/office/drawing/2014/main" id="{2682DF8E-FA34-5048-A704-5DBFEFE5DE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6AC0BF-7127-5342-BFE7-CEB75178EB94}" type="slidenum">
              <a:rPr lang="zh-CN" altLang="en-US" smtClean="0"/>
              <a:pPr/>
              <a:t>80</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幻灯片图像占位符 1">
            <a:extLst>
              <a:ext uri="{FF2B5EF4-FFF2-40B4-BE49-F238E27FC236}">
                <a16:creationId xmlns:a16="http://schemas.microsoft.com/office/drawing/2014/main" id="{93E6A48E-5851-0241-884F-72D4E4E55C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6" name="备注占位符 2">
            <a:extLst>
              <a:ext uri="{FF2B5EF4-FFF2-40B4-BE49-F238E27FC236}">
                <a16:creationId xmlns:a16="http://schemas.microsoft.com/office/drawing/2014/main" id="{CBDB1E47-42B5-474F-96C0-1C4ED89598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第三步是从数据结构图导出程序结构图。</a:t>
            </a:r>
            <a:endParaRPr lang="en-US" altLang="zh-CN"/>
          </a:p>
          <a:p>
            <a:r>
              <a:rPr lang="zh-CN" altLang="en-US"/>
              <a:t>按照前面已经讲述过的规则，这个步骤的大致过程如下：</a:t>
            </a:r>
          </a:p>
          <a:p>
            <a:r>
              <a:rPr lang="zh-CN" altLang="en-US"/>
              <a:t>首先，在描绘程序结构的</a:t>
            </a:r>
            <a:r>
              <a:rPr lang="en-US" altLang="zh-CN"/>
              <a:t>Jackson</a:t>
            </a:r>
            <a:r>
              <a:rPr lang="zh-CN" altLang="en-US"/>
              <a:t>图的最顶层画一个处理框“统计空格”，它与“正文文件”和“输出表格”这对最顶层的数据单元相对应。但是接下来还不能立即画与另一对数据单元</a:t>
            </a:r>
            <a:r>
              <a:rPr lang="en-US" altLang="zh-CN"/>
              <a:t>(“</a:t>
            </a:r>
            <a:r>
              <a:rPr lang="zh-CN" altLang="en-US"/>
              <a:t>字符串”和“串信息”</a:t>
            </a:r>
            <a:r>
              <a:rPr lang="en-US" altLang="zh-CN"/>
              <a:t>)</a:t>
            </a:r>
            <a:r>
              <a:rPr lang="zh-CN" altLang="en-US"/>
              <a:t>相对应的处理框，因为在输出数据结构中“串信息”的上层还有“表格体”和“空格总数”两个数据单元，在程序结构图的第二层应该有与这两个单元对应的处理框</a:t>
            </a:r>
            <a:r>
              <a:rPr lang="en-US" altLang="zh-CN"/>
              <a:t>——“</a:t>
            </a:r>
            <a:r>
              <a:rPr lang="zh-CN" altLang="en-US"/>
              <a:t>程序体”和“印总数”。因此，在程序结构图的第三层才是与“字符串”和“串信息”相对应的处理框</a:t>
            </a:r>
            <a:r>
              <a:rPr lang="en-US" altLang="zh-CN"/>
              <a:t>——“</a:t>
            </a:r>
            <a:r>
              <a:rPr lang="zh-CN" altLang="en-US"/>
              <a:t>处理字符串”。在程序结构图的第四层似乎应该是和“字符串”、“字符”及“空格数”等数据单元对应的处理框“印字符串”、“分析字符”及“印空格数”，这</a:t>
            </a:r>
            <a:r>
              <a:rPr lang="en-US" altLang="zh-CN"/>
              <a:t>3</a:t>
            </a:r>
            <a:r>
              <a:rPr lang="zh-CN" altLang="en-US"/>
              <a:t>个处理是顺序执行的。但是，“字符”是重复出现的数据单元，因此“分析字符”也应该是重复执行的处理。改进的</a:t>
            </a:r>
            <a:r>
              <a:rPr lang="en-US" altLang="zh-CN"/>
              <a:t>Jackson</a:t>
            </a:r>
            <a:r>
              <a:rPr lang="zh-CN" altLang="en-US"/>
              <a:t>图规定顺序执行的处理中不允许混有重复执行或选择执行的处理，所以在“分析字符”这个处理框上面又增加了一个处理框“分析字符串”。</a:t>
            </a:r>
          </a:p>
        </p:txBody>
      </p:sp>
      <p:sp>
        <p:nvSpPr>
          <p:cNvPr id="98307" name="灯片编号占位符 3">
            <a:extLst>
              <a:ext uri="{FF2B5EF4-FFF2-40B4-BE49-F238E27FC236}">
                <a16:creationId xmlns:a16="http://schemas.microsoft.com/office/drawing/2014/main" id="{923E1F5C-CB26-2841-8C26-4F19D2CF21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54AE598-0F16-204C-8265-AF333B6360C4}" type="slidenum">
              <a:rPr lang="zh-CN" altLang="en-US" smtClean="0"/>
              <a:pPr/>
              <a:t>81</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幻灯片图像占位符 1">
            <a:extLst>
              <a:ext uri="{FF2B5EF4-FFF2-40B4-BE49-F238E27FC236}">
                <a16:creationId xmlns:a16="http://schemas.microsoft.com/office/drawing/2014/main" id="{95B60DE1-5196-494A-83B6-E146B04E3E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4" name="备注占位符 2">
            <a:extLst>
              <a:ext uri="{FF2B5EF4-FFF2-40B4-BE49-F238E27FC236}">
                <a16:creationId xmlns:a16="http://schemas.microsoft.com/office/drawing/2014/main" id="{31475032-F7D1-944D-916F-DCEF10FF5E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355" name="灯片编号占位符 3">
            <a:extLst>
              <a:ext uri="{FF2B5EF4-FFF2-40B4-BE49-F238E27FC236}">
                <a16:creationId xmlns:a16="http://schemas.microsoft.com/office/drawing/2014/main" id="{82F0CBE4-8C34-FF4C-B31A-AA5C7AF51F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7D5857-C345-BA43-AA14-C361BC2720E3}" type="slidenum">
              <a:rPr lang="zh-CN" altLang="en-US" smtClean="0"/>
              <a:pPr/>
              <a:t>82</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幻灯片图像占位符 1">
            <a:extLst>
              <a:ext uri="{FF2B5EF4-FFF2-40B4-BE49-F238E27FC236}">
                <a16:creationId xmlns:a16="http://schemas.microsoft.com/office/drawing/2014/main" id="{D8971971-9703-F64A-8066-A596DBFC34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2" name="备注占位符 2">
            <a:extLst>
              <a:ext uri="{FF2B5EF4-FFF2-40B4-BE49-F238E27FC236}">
                <a16:creationId xmlns:a16="http://schemas.microsoft.com/office/drawing/2014/main" id="{7E7C6614-396A-5C41-892A-C6C79DA40D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03" name="灯片编号占位符 3">
            <a:extLst>
              <a:ext uri="{FF2B5EF4-FFF2-40B4-BE49-F238E27FC236}">
                <a16:creationId xmlns:a16="http://schemas.microsoft.com/office/drawing/2014/main" id="{ED85E49E-322C-6841-A090-B2A27D44E9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2BBBD5-003D-8C45-82E0-85DBB42F7986}" type="slidenum">
              <a:rPr lang="zh-CN" altLang="en-US" smtClean="0"/>
              <a:pPr/>
              <a:t>83</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幻灯片图像占位符 1">
            <a:extLst>
              <a:ext uri="{FF2B5EF4-FFF2-40B4-BE49-F238E27FC236}">
                <a16:creationId xmlns:a16="http://schemas.microsoft.com/office/drawing/2014/main" id="{C51518C5-F926-5447-B8EF-AC559154FF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0" name="备注占位符 2">
            <a:extLst>
              <a:ext uri="{FF2B5EF4-FFF2-40B4-BE49-F238E27FC236}">
                <a16:creationId xmlns:a16="http://schemas.microsoft.com/office/drawing/2014/main" id="{9048E310-6272-5A46-B396-C6985BE28D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451" name="灯片编号占位符 3">
            <a:extLst>
              <a:ext uri="{FF2B5EF4-FFF2-40B4-BE49-F238E27FC236}">
                <a16:creationId xmlns:a16="http://schemas.microsoft.com/office/drawing/2014/main" id="{818948BF-242E-9243-8364-94A14E7D1F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16CEB0D-2CD4-7D46-A4AA-001196F9CD7A}" type="slidenum">
              <a:rPr lang="zh-CN" altLang="en-US" smtClean="0"/>
              <a:pPr/>
              <a:t>84</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幻灯片图像占位符 1">
            <a:extLst>
              <a:ext uri="{FF2B5EF4-FFF2-40B4-BE49-F238E27FC236}">
                <a16:creationId xmlns:a16="http://schemas.microsoft.com/office/drawing/2014/main" id="{CB20FC5F-9EC7-2448-BBBA-7C53242504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8" name="备注占位符 2">
            <a:extLst>
              <a:ext uri="{FF2B5EF4-FFF2-40B4-BE49-F238E27FC236}">
                <a16:creationId xmlns:a16="http://schemas.microsoft.com/office/drawing/2014/main" id="{D3A39D34-9BEB-0A43-9F0C-67566AF39D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06499" name="灯片编号占位符 3">
            <a:extLst>
              <a:ext uri="{FF2B5EF4-FFF2-40B4-BE49-F238E27FC236}">
                <a16:creationId xmlns:a16="http://schemas.microsoft.com/office/drawing/2014/main" id="{BB1EEC3A-8238-594A-A88F-E9C0E1B29D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810979-D14E-4A48-9984-A0938761A75A}" type="slidenum">
              <a:rPr lang="zh-CN" altLang="en-US" smtClean="0"/>
              <a:pPr/>
              <a:t>85</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a:extLst>
              <a:ext uri="{FF2B5EF4-FFF2-40B4-BE49-F238E27FC236}">
                <a16:creationId xmlns:a16="http://schemas.microsoft.com/office/drawing/2014/main" id="{BE23459A-06E0-0745-AA0F-8F6EE48E05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6" name="备注占位符 2">
            <a:extLst>
              <a:ext uri="{FF2B5EF4-FFF2-40B4-BE49-F238E27FC236}">
                <a16:creationId xmlns:a16="http://schemas.microsoft.com/office/drawing/2014/main" id="{131BB507-F048-7A4A-94AB-506826920B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8547" name="灯片编号占位符 3">
            <a:extLst>
              <a:ext uri="{FF2B5EF4-FFF2-40B4-BE49-F238E27FC236}">
                <a16:creationId xmlns:a16="http://schemas.microsoft.com/office/drawing/2014/main" id="{E3F93C48-B152-F248-BA35-B98CEBFC9F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38ED57-308E-5047-B1D8-E3755E96FCD1}" type="slidenum">
              <a:rPr lang="zh-CN" altLang="en-US" smtClean="0"/>
              <a:pPr/>
              <a:t>86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a:extLst>
              <a:ext uri="{FF2B5EF4-FFF2-40B4-BE49-F238E27FC236}">
                <a16:creationId xmlns:a16="http://schemas.microsoft.com/office/drawing/2014/main" id="{51A48DAB-8611-D542-BDDB-6080B1127E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备注占位符 2">
            <a:extLst>
              <a:ext uri="{FF2B5EF4-FFF2-40B4-BE49-F238E27FC236}">
                <a16:creationId xmlns:a16="http://schemas.microsoft.com/office/drawing/2014/main" id="{6F5373D3-5010-974B-8E3F-093D62F7D4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83" name="灯片编号占位符 3">
            <a:extLst>
              <a:ext uri="{FF2B5EF4-FFF2-40B4-BE49-F238E27FC236}">
                <a16:creationId xmlns:a16="http://schemas.microsoft.com/office/drawing/2014/main" id="{FF792420-7B79-4B4B-912E-308547329A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F2CBF0-DEF1-7B4B-B93B-4DCA009ED0FE}" type="slidenum">
              <a:rPr lang="zh-CN" altLang="en-US" smtClean="0"/>
              <a:pPr/>
              <a:t>8</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幻灯片图像占位符 1">
            <a:extLst>
              <a:ext uri="{FF2B5EF4-FFF2-40B4-BE49-F238E27FC236}">
                <a16:creationId xmlns:a16="http://schemas.microsoft.com/office/drawing/2014/main" id="{ABCF7326-1456-7F44-BF74-99AD7092E1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4" name="备注占位符 2">
            <a:extLst>
              <a:ext uri="{FF2B5EF4-FFF2-40B4-BE49-F238E27FC236}">
                <a16:creationId xmlns:a16="http://schemas.microsoft.com/office/drawing/2014/main" id="{5BEB4FCF-4399-AC4C-BE7A-7EA163EB9D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595" name="灯片编号占位符 3">
            <a:extLst>
              <a:ext uri="{FF2B5EF4-FFF2-40B4-BE49-F238E27FC236}">
                <a16:creationId xmlns:a16="http://schemas.microsoft.com/office/drawing/2014/main" id="{CD2B4629-C9C1-7844-B909-651F6748131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D711C9-7CDB-B34A-B934-9A8DD62BE770}" type="slidenum">
              <a:rPr lang="zh-CN" altLang="en-US" smtClean="0"/>
              <a:pPr/>
              <a:t>87</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幻灯片图像占位符 1">
            <a:extLst>
              <a:ext uri="{FF2B5EF4-FFF2-40B4-BE49-F238E27FC236}">
                <a16:creationId xmlns:a16="http://schemas.microsoft.com/office/drawing/2014/main" id="{ADCA3B6E-97B7-BD41-B73D-3268781598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2" name="备注占位符 2">
            <a:extLst>
              <a:ext uri="{FF2B5EF4-FFF2-40B4-BE49-F238E27FC236}">
                <a16:creationId xmlns:a16="http://schemas.microsoft.com/office/drawing/2014/main" id="{A44C80DA-1549-FB48-AA80-7DD69E2A1F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为程序流程图</a:t>
            </a:r>
            <a:r>
              <a:rPr lang="en-US" altLang="zh-CN"/>
              <a:t>b</a:t>
            </a:r>
            <a:r>
              <a:rPr lang="zh-CN" altLang="en-US"/>
              <a:t>为流图</a:t>
            </a:r>
          </a:p>
        </p:txBody>
      </p:sp>
      <p:sp>
        <p:nvSpPr>
          <p:cNvPr id="112643" name="灯片编号占位符 3">
            <a:extLst>
              <a:ext uri="{FF2B5EF4-FFF2-40B4-BE49-F238E27FC236}">
                <a16:creationId xmlns:a16="http://schemas.microsoft.com/office/drawing/2014/main" id="{789FE135-7E32-4047-969F-839EC14B27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C5719C-7397-4442-BB4C-3052405368F0}" type="slidenum">
              <a:rPr lang="zh-CN" altLang="en-US" smtClean="0"/>
              <a:pPr/>
              <a:t>88</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幻灯片图像占位符 1">
            <a:extLst>
              <a:ext uri="{FF2B5EF4-FFF2-40B4-BE49-F238E27FC236}">
                <a16:creationId xmlns:a16="http://schemas.microsoft.com/office/drawing/2014/main" id="{A9947182-1484-6F47-A61D-8251C4BBB4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0" name="备注占位符 2">
            <a:extLst>
              <a:ext uri="{FF2B5EF4-FFF2-40B4-BE49-F238E27FC236}">
                <a16:creationId xmlns:a16="http://schemas.microsoft.com/office/drawing/2014/main" id="{5B4C8F05-0E96-204A-85F5-38D12E89B8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为程序流程图</a:t>
            </a:r>
            <a:r>
              <a:rPr lang="en-US" altLang="zh-CN"/>
              <a:t>b</a:t>
            </a:r>
            <a:r>
              <a:rPr lang="zh-CN" altLang="en-US"/>
              <a:t>为流图</a:t>
            </a:r>
          </a:p>
        </p:txBody>
      </p:sp>
      <p:sp>
        <p:nvSpPr>
          <p:cNvPr id="114691" name="灯片编号占位符 3">
            <a:extLst>
              <a:ext uri="{FF2B5EF4-FFF2-40B4-BE49-F238E27FC236}">
                <a16:creationId xmlns:a16="http://schemas.microsoft.com/office/drawing/2014/main" id="{2EA723E1-E820-2C45-BED4-561FC96570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D86ADA-DEC3-6B43-86DF-34B3B6929EE3}" type="slidenum">
              <a:rPr lang="zh-CN" altLang="en-US" smtClean="0"/>
              <a:pPr/>
              <a:t>89</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幻灯片图像占位符 1">
            <a:extLst>
              <a:ext uri="{FF2B5EF4-FFF2-40B4-BE49-F238E27FC236}">
                <a16:creationId xmlns:a16="http://schemas.microsoft.com/office/drawing/2014/main" id="{510CD373-090D-3947-B781-AFA4E4F098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8" name="备注占位符 2">
            <a:extLst>
              <a:ext uri="{FF2B5EF4-FFF2-40B4-BE49-F238E27FC236}">
                <a16:creationId xmlns:a16="http://schemas.microsoft.com/office/drawing/2014/main" id="{121E768B-2524-B240-A685-5F11B263DE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为程序流程图</a:t>
            </a:r>
            <a:r>
              <a:rPr lang="en-US" altLang="zh-CN"/>
              <a:t>b</a:t>
            </a:r>
            <a:r>
              <a:rPr lang="zh-CN" altLang="en-US"/>
              <a:t>为流图</a:t>
            </a:r>
          </a:p>
        </p:txBody>
      </p:sp>
      <p:sp>
        <p:nvSpPr>
          <p:cNvPr id="116739" name="灯片编号占位符 3">
            <a:extLst>
              <a:ext uri="{FF2B5EF4-FFF2-40B4-BE49-F238E27FC236}">
                <a16:creationId xmlns:a16="http://schemas.microsoft.com/office/drawing/2014/main" id="{FA23BEF0-31EA-DC4A-B796-5492D3A71F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E00CB4-84E5-DC49-81F6-E30DC5E1BA0F}" type="slidenum">
              <a:rPr lang="zh-CN" altLang="en-US" smtClean="0"/>
              <a:pPr/>
              <a:t>90</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
            <a:extLst>
              <a:ext uri="{FF2B5EF4-FFF2-40B4-BE49-F238E27FC236}">
                <a16:creationId xmlns:a16="http://schemas.microsoft.com/office/drawing/2014/main" id="{269B4233-4AE3-9D46-AB52-141EEBEFDFE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6" name="备注占位符 2">
            <a:extLst>
              <a:ext uri="{FF2B5EF4-FFF2-40B4-BE49-F238E27FC236}">
                <a16:creationId xmlns:a16="http://schemas.microsoft.com/office/drawing/2014/main" id="{1898F6B0-5A90-4C40-829A-F9A16BCB66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为程序流程图</a:t>
            </a:r>
            <a:r>
              <a:rPr lang="en-US" altLang="zh-CN"/>
              <a:t>b</a:t>
            </a:r>
            <a:r>
              <a:rPr lang="zh-CN" altLang="en-US"/>
              <a:t>为流图</a:t>
            </a:r>
          </a:p>
        </p:txBody>
      </p:sp>
      <p:sp>
        <p:nvSpPr>
          <p:cNvPr id="118787" name="灯片编号占位符 3">
            <a:extLst>
              <a:ext uri="{FF2B5EF4-FFF2-40B4-BE49-F238E27FC236}">
                <a16:creationId xmlns:a16="http://schemas.microsoft.com/office/drawing/2014/main" id="{E94DC4AB-1AA3-E748-84D3-05F1BD4150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60B77B-2316-6E44-A5FA-0B0F53C21C4D}" type="slidenum">
              <a:rPr lang="zh-CN" altLang="en-US" smtClean="0"/>
              <a:pPr/>
              <a:t>91</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幻灯片图像占位符 1">
            <a:extLst>
              <a:ext uri="{FF2B5EF4-FFF2-40B4-BE49-F238E27FC236}">
                <a16:creationId xmlns:a16="http://schemas.microsoft.com/office/drawing/2014/main" id="{7790DA5C-E321-4846-AC6A-15383957D0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4" name="备注占位符 2">
            <a:extLst>
              <a:ext uri="{FF2B5EF4-FFF2-40B4-BE49-F238E27FC236}">
                <a16:creationId xmlns:a16="http://schemas.microsoft.com/office/drawing/2014/main" id="{F813402A-06BC-4F45-A210-7599FA2636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为程序流程图</a:t>
            </a:r>
            <a:r>
              <a:rPr lang="en-US" altLang="zh-CN"/>
              <a:t>b</a:t>
            </a:r>
            <a:r>
              <a:rPr lang="zh-CN" altLang="en-US"/>
              <a:t>为流图</a:t>
            </a:r>
          </a:p>
        </p:txBody>
      </p:sp>
      <p:sp>
        <p:nvSpPr>
          <p:cNvPr id="120835" name="灯片编号占位符 3">
            <a:extLst>
              <a:ext uri="{FF2B5EF4-FFF2-40B4-BE49-F238E27FC236}">
                <a16:creationId xmlns:a16="http://schemas.microsoft.com/office/drawing/2014/main" id="{B3C7C32B-0813-D544-9BDB-79CF61DCBC3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B07676B-C0A2-1244-A80A-ED8BF47383BD}" type="slidenum">
              <a:rPr lang="zh-CN" altLang="en-US" smtClean="0"/>
              <a:pPr/>
              <a:t>92</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1">
            <a:extLst>
              <a:ext uri="{FF2B5EF4-FFF2-40B4-BE49-F238E27FC236}">
                <a16:creationId xmlns:a16="http://schemas.microsoft.com/office/drawing/2014/main" id="{53DC210F-6AC0-7B43-9AD2-2165DDA7A0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2" name="备注占位符 2">
            <a:extLst>
              <a:ext uri="{FF2B5EF4-FFF2-40B4-BE49-F238E27FC236}">
                <a16:creationId xmlns:a16="http://schemas.microsoft.com/office/drawing/2014/main" id="{EFD86999-FE0D-C648-8EAA-4D07F5FCA2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为程序流程图</a:t>
            </a:r>
            <a:r>
              <a:rPr lang="en-US" altLang="zh-CN"/>
              <a:t>b</a:t>
            </a:r>
            <a:r>
              <a:rPr lang="zh-CN" altLang="en-US"/>
              <a:t>为流图</a:t>
            </a:r>
          </a:p>
        </p:txBody>
      </p:sp>
      <p:sp>
        <p:nvSpPr>
          <p:cNvPr id="122883" name="灯片编号占位符 3">
            <a:extLst>
              <a:ext uri="{FF2B5EF4-FFF2-40B4-BE49-F238E27FC236}">
                <a16:creationId xmlns:a16="http://schemas.microsoft.com/office/drawing/2014/main" id="{16C87003-0C43-6A4D-953F-E787EA2E57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777657-861B-A249-B1FC-1A91F5B91984}" type="slidenum">
              <a:rPr lang="zh-CN" altLang="en-US" smtClean="0"/>
              <a:pPr/>
              <a:t>93</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幻灯片图像占位符 1">
            <a:extLst>
              <a:ext uri="{FF2B5EF4-FFF2-40B4-BE49-F238E27FC236}">
                <a16:creationId xmlns:a16="http://schemas.microsoft.com/office/drawing/2014/main" id="{BF47E8BD-FAEF-E243-A3D4-F2B18D8FDC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0" name="备注占位符 2">
            <a:extLst>
              <a:ext uri="{FF2B5EF4-FFF2-40B4-BE49-F238E27FC236}">
                <a16:creationId xmlns:a16="http://schemas.microsoft.com/office/drawing/2014/main" id="{7EB16869-961A-CC43-A85B-20F617931D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为程序流程图</a:t>
            </a:r>
            <a:r>
              <a:rPr lang="en-US" altLang="zh-CN"/>
              <a:t>b</a:t>
            </a:r>
            <a:r>
              <a:rPr lang="zh-CN" altLang="en-US"/>
              <a:t>为流图</a:t>
            </a:r>
          </a:p>
        </p:txBody>
      </p:sp>
      <p:sp>
        <p:nvSpPr>
          <p:cNvPr id="124931" name="灯片编号占位符 3">
            <a:extLst>
              <a:ext uri="{FF2B5EF4-FFF2-40B4-BE49-F238E27FC236}">
                <a16:creationId xmlns:a16="http://schemas.microsoft.com/office/drawing/2014/main" id="{F50E46AD-EA23-3742-B1D2-6411089DC72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9E595C-804E-AC49-9148-BB1736B49F30}" type="slidenum">
              <a:rPr lang="zh-CN" altLang="en-US" smtClean="0"/>
              <a:pPr/>
              <a:t>94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a:extLst>
              <a:ext uri="{FF2B5EF4-FFF2-40B4-BE49-F238E27FC236}">
                <a16:creationId xmlns:a16="http://schemas.microsoft.com/office/drawing/2014/main" id="{69C75D8B-8845-5545-8382-897657FFBA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备注占位符 2">
            <a:extLst>
              <a:ext uri="{FF2B5EF4-FFF2-40B4-BE49-F238E27FC236}">
                <a16:creationId xmlns:a16="http://schemas.microsoft.com/office/drawing/2014/main" id="{ABF56D66-6D4D-F64D-AB2D-D65753290F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31" name="灯片编号占位符 3">
            <a:extLst>
              <a:ext uri="{FF2B5EF4-FFF2-40B4-BE49-F238E27FC236}">
                <a16:creationId xmlns:a16="http://schemas.microsoft.com/office/drawing/2014/main" id="{0A558A7C-3ADC-C541-8918-5B3EFC5B20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031630-BA8C-8D44-9B92-D0656E0D9BC1}" type="slidenum">
              <a:rPr lang="zh-CN" altLang="en-US" smtClean="0"/>
              <a:pPr/>
              <a:t>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a:extLst>
              <a:ext uri="{FF2B5EF4-FFF2-40B4-BE49-F238E27FC236}">
                <a16:creationId xmlns:a16="http://schemas.microsoft.com/office/drawing/2014/main" id="{1C1CB20A-1C16-C14F-8F28-0332EDB57E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备注占位符 2">
            <a:extLst>
              <a:ext uri="{FF2B5EF4-FFF2-40B4-BE49-F238E27FC236}">
                <a16:creationId xmlns:a16="http://schemas.microsoft.com/office/drawing/2014/main" id="{71981998-9D93-964C-8CF7-52976E5FC6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79" name="灯片编号占位符 3">
            <a:extLst>
              <a:ext uri="{FF2B5EF4-FFF2-40B4-BE49-F238E27FC236}">
                <a16:creationId xmlns:a16="http://schemas.microsoft.com/office/drawing/2014/main" id="{E6EF3FD8-9CCC-4B4F-8A7F-A3D41881F4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95865E9-BA6A-5D49-A8FB-4D256DE6ABD2}" type="slidenum">
              <a:rPr lang="zh-CN" altLang="en-US" smtClean="0"/>
              <a:pPr/>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a:extLst>
              <a:ext uri="{FF2B5EF4-FFF2-40B4-BE49-F238E27FC236}">
                <a16:creationId xmlns:a16="http://schemas.microsoft.com/office/drawing/2014/main" id="{16F3571F-3116-0D44-83C3-B5EA4431FB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6" name="备注占位符 2">
            <a:extLst>
              <a:ext uri="{FF2B5EF4-FFF2-40B4-BE49-F238E27FC236}">
                <a16:creationId xmlns:a16="http://schemas.microsoft.com/office/drawing/2014/main" id="{1285F661-E173-D849-A428-01F63A79A3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7" name="灯片编号占位符 3">
            <a:extLst>
              <a:ext uri="{FF2B5EF4-FFF2-40B4-BE49-F238E27FC236}">
                <a16:creationId xmlns:a16="http://schemas.microsoft.com/office/drawing/2014/main" id="{EDF46759-DED8-1D4A-98DA-C40583B71F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04FB4E-9907-7849-A218-909DAAA5EE58}" type="slidenum">
              <a:rPr lang="zh-CN" altLang="en-US" smtClean="0"/>
              <a:pPr/>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a:extLst>
              <a:ext uri="{FF2B5EF4-FFF2-40B4-BE49-F238E27FC236}">
                <a16:creationId xmlns:a16="http://schemas.microsoft.com/office/drawing/2014/main" id="{16F3571F-3116-0D44-83C3-B5EA4431FB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6" name="备注占位符 2">
            <a:extLst>
              <a:ext uri="{FF2B5EF4-FFF2-40B4-BE49-F238E27FC236}">
                <a16:creationId xmlns:a16="http://schemas.microsoft.com/office/drawing/2014/main" id="{1285F661-E173-D849-A428-01F63A79A3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7" name="灯片编号占位符 3">
            <a:extLst>
              <a:ext uri="{FF2B5EF4-FFF2-40B4-BE49-F238E27FC236}">
                <a16:creationId xmlns:a16="http://schemas.microsoft.com/office/drawing/2014/main" id="{EDF46759-DED8-1D4A-98DA-C40583B71F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04FB4E-9907-7849-A218-909DAAA5EE58}" type="slidenum">
              <a:rPr lang="zh-CN" altLang="en-US" smtClean="0"/>
              <a:pPr/>
              <a:t>12</a:t>
            </a:fld>
            <a:endParaRPr lang="zh-CN" altLang="en-US"/>
          </a:p>
        </p:txBody>
      </p:sp>
    </p:spTree>
    <p:extLst>
      <p:ext uri="{BB962C8B-B14F-4D97-AF65-F5344CB8AC3E}">
        <p14:creationId xmlns:p14="http://schemas.microsoft.com/office/powerpoint/2010/main" val="1989042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DD32C553-140A-BD42-97A7-8A2601014F7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4CB6C47E-6D4B-BA45-9B33-C8B7DAC3F48A}"/>
              </a:ext>
            </a:extLst>
          </p:cNvPr>
          <p:cNvSpPr>
            <a:spLocks noGrp="1"/>
          </p:cNvSpPr>
          <p:nvPr>
            <p:ph type="dt" sz="half" idx="10"/>
          </p:nvPr>
        </p:nvSpPr>
        <p:spPr/>
        <p:txBody>
          <a:bodyPr/>
          <a:lstStyle>
            <a:lvl1pPr>
              <a:defRPr/>
            </a:lvl1pPr>
          </a:lstStyle>
          <a:p>
            <a:pPr>
              <a:defRPr/>
            </a:pPr>
            <a:fld id="{616A7011-4171-2F4E-9390-D04364AA18D1}" type="datetime1">
              <a:rPr lang="es-ES" altLang="zh-CN"/>
              <a:pPr>
                <a:defRPr/>
              </a:pPr>
              <a:t>31/3/25</a:t>
            </a:fld>
            <a:endParaRPr lang="es-ES" altLang="zh-CN"/>
          </a:p>
        </p:txBody>
      </p:sp>
      <p:sp>
        <p:nvSpPr>
          <p:cNvPr id="6" name="4 Marcador de pie de página">
            <a:extLst>
              <a:ext uri="{FF2B5EF4-FFF2-40B4-BE49-F238E27FC236}">
                <a16:creationId xmlns:a16="http://schemas.microsoft.com/office/drawing/2014/main" id="{DD9D854C-044F-0844-973B-C000073D4FD5}"/>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114671C4-B9DA-F24B-A242-A4B623EB9C5D}"/>
              </a:ext>
            </a:extLst>
          </p:cNvPr>
          <p:cNvSpPr>
            <a:spLocks noGrp="1"/>
          </p:cNvSpPr>
          <p:nvPr>
            <p:ph type="sldNum" sz="quarter" idx="12"/>
          </p:nvPr>
        </p:nvSpPr>
        <p:spPr/>
        <p:txBody>
          <a:bodyPr/>
          <a:lstStyle>
            <a:lvl1pPr>
              <a:defRPr/>
            </a:lvl1pPr>
          </a:lstStyle>
          <a:p>
            <a:pPr>
              <a:defRPr/>
            </a:pPr>
            <a:fld id="{A3651764-16F4-5645-A42B-DC973C2A0121}" type="slidenum">
              <a:rPr lang="es-ES" altLang="zh-CN"/>
              <a:pPr>
                <a:defRPr/>
              </a:pPr>
              <a:t>‹#›</a:t>
            </a:fld>
            <a:endParaRPr lang="es-ES" altLang="zh-CN"/>
          </a:p>
        </p:txBody>
      </p:sp>
    </p:spTree>
    <p:extLst>
      <p:ext uri="{BB962C8B-B14F-4D97-AF65-F5344CB8AC3E}">
        <p14:creationId xmlns:p14="http://schemas.microsoft.com/office/powerpoint/2010/main" val="1010227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CAE61119-3269-4B49-AC3C-31A6DE6065E3}"/>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a:extLst>
              <a:ext uri="{FF2B5EF4-FFF2-40B4-BE49-F238E27FC236}">
                <a16:creationId xmlns:a16="http://schemas.microsoft.com/office/drawing/2014/main" id="{FD4436ED-E65C-5C42-A7BB-ECA1CE6BC065}"/>
              </a:ext>
            </a:extLst>
          </p:cNvPr>
          <p:cNvSpPr txBox="1">
            <a:spLocks/>
          </p:cNvSpPr>
          <p:nvPr userDrawn="1"/>
        </p:nvSpPr>
        <p:spPr>
          <a:xfrm>
            <a:off x="8204200" y="68263"/>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975C774D-AEA5-314F-9844-FE39D520B0FA}"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6" name="Imagen 5">
            <a:extLst>
              <a:ext uri="{FF2B5EF4-FFF2-40B4-BE49-F238E27FC236}">
                <a16:creationId xmlns:a16="http://schemas.microsoft.com/office/drawing/2014/main" id="{D0021999-A791-2341-B2F6-73DC596BDE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9D88CC35-D081-7648-B627-7347F4419E29}"/>
              </a:ext>
            </a:extLst>
          </p:cNvPr>
          <p:cNvSpPr>
            <a:spLocks noGrp="1"/>
          </p:cNvSpPr>
          <p:nvPr>
            <p:ph type="dt" sz="half" idx="10"/>
          </p:nvPr>
        </p:nvSpPr>
        <p:spPr/>
        <p:txBody>
          <a:bodyPr/>
          <a:lstStyle>
            <a:lvl1pPr>
              <a:defRPr/>
            </a:lvl1pPr>
          </a:lstStyle>
          <a:p>
            <a:pPr>
              <a:defRPr/>
            </a:pPr>
            <a:fld id="{DB22E020-C0DB-B44E-8A09-501C5E106DA3}" type="datetime1">
              <a:rPr lang="es-ES" altLang="zh-CN"/>
              <a:pPr>
                <a:defRPr/>
              </a:pPr>
              <a:t>31/3/25</a:t>
            </a:fld>
            <a:endParaRPr lang="es-ES" altLang="zh-CN" dirty="0"/>
          </a:p>
        </p:txBody>
      </p:sp>
      <p:sp>
        <p:nvSpPr>
          <p:cNvPr id="8" name="4 Marcador de pie de página">
            <a:extLst>
              <a:ext uri="{FF2B5EF4-FFF2-40B4-BE49-F238E27FC236}">
                <a16:creationId xmlns:a16="http://schemas.microsoft.com/office/drawing/2014/main" id="{A6D40946-232C-3E49-BB6C-082118F462F8}"/>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161219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A65F58A2-0230-D043-B6B6-064A187B6184}"/>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57C2C3ED-9D15-D244-9D71-5845520C107D}"/>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85DB6EE8-366B-E849-A6D9-34AA85D6FD60}"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F7307E29-225F-364E-B706-0AF27A64604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4 Marcador de pie de página">
            <a:extLst>
              <a:ext uri="{FF2B5EF4-FFF2-40B4-BE49-F238E27FC236}">
                <a16:creationId xmlns:a16="http://schemas.microsoft.com/office/drawing/2014/main" id="{2576422C-054F-4C48-B287-4F47B8E5B83E}"/>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1501583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DEA1058F-D144-5E4E-88CD-3F8F02D04E44}"/>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10B9A446-B1E2-E742-A120-E54C20B11DBA}"/>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8666B7C8-B4FE-EC42-BD9A-C7C49F1DF270}"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89FDFDED-BA6F-5D44-A60E-BD1E634F8CD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3 Marcador de fecha">
            <a:extLst>
              <a:ext uri="{FF2B5EF4-FFF2-40B4-BE49-F238E27FC236}">
                <a16:creationId xmlns:a16="http://schemas.microsoft.com/office/drawing/2014/main" id="{235BA07F-CBBB-844A-A19B-420EB3151991}"/>
              </a:ext>
            </a:extLst>
          </p:cNvPr>
          <p:cNvSpPr>
            <a:spLocks noGrp="1"/>
          </p:cNvSpPr>
          <p:nvPr>
            <p:ph type="dt" sz="half" idx="10"/>
          </p:nvPr>
        </p:nvSpPr>
        <p:spPr/>
        <p:txBody>
          <a:bodyPr/>
          <a:lstStyle>
            <a:lvl1pPr>
              <a:defRPr/>
            </a:lvl1pPr>
          </a:lstStyle>
          <a:p>
            <a:pPr>
              <a:defRPr/>
            </a:pPr>
            <a:fld id="{EE02EEA2-2331-1E4F-ABC8-02AE7795C9F3}" type="datetime1">
              <a:rPr lang="es-ES" altLang="zh-CN"/>
              <a:pPr>
                <a:defRPr/>
              </a:pPr>
              <a:t>31/3/25</a:t>
            </a:fld>
            <a:endParaRPr lang="es-ES" altLang="zh-CN"/>
          </a:p>
        </p:txBody>
      </p:sp>
      <p:sp>
        <p:nvSpPr>
          <p:cNvPr id="6" name="4 Marcador de pie de página">
            <a:extLst>
              <a:ext uri="{FF2B5EF4-FFF2-40B4-BE49-F238E27FC236}">
                <a16:creationId xmlns:a16="http://schemas.microsoft.com/office/drawing/2014/main" id="{8B34784F-2041-3645-A017-7FA226230839}"/>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2163983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836722"/>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1705B-B149-4EFA-8D5C-17C9E9A92988}"/>
              </a:ext>
            </a:extLst>
          </p:cNvPr>
          <p:cNvSpPr>
            <a:spLocks noGrp="1"/>
          </p:cNvSpPr>
          <p:nvPr>
            <p:ph type="title"/>
          </p:nvPr>
        </p:nvSpPr>
        <p:spPr>
          <a:xfrm>
            <a:off x="135000" y="326146"/>
            <a:ext cx="8874900" cy="769441"/>
          </a:xfrm>
        </p:spPr>
        <p:txBody>
          <a:bodyPr wrap="square">
            <a:sp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D145375-E884-4D41-93FD-DB2FAF2E8505}"/>
              </a:ext>
            </a:extLst>
          </p:cNvPr>
          <p:cNvSpPr>
            <a:spLocks noGrp="1"/>
          </p:cNvSpPr>
          <p:nvPr>
            <p:ph type="body" idx="1"/>
          </p:nvPr>
        </p:nvSpPr>
        <p:spPr>
          <a:xfrm>
            <a:off x="134101" y="1283817"/>
            <a:ext cx="4362890" cy="369332"/>
          </a:xfrm>
        </p:spPr>
        <p:txBody>
          <a:bodyPr wrap="square" anchor="b">
            <a:spAutoFit/>
          </a:bodyPr>
          <a:lstStyle>
            <a:lvl1pPr marL="0" indent="0">
              <a:buNone/>
              <a:defRPr sz="1800" b="1">
                <a:solidFill>
                  <a:srgbClr val="F8856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编辑母版文本样式</a:t>
            </a:r>
          </a:p>
        </p:txBody>
      </p:sp>
      <p:sp>
        <p:nvSpPr>
          <p:cNvPr id="4" name="内容占位符 3">
            <a:extLst>
              <a:ext uri="{FF2B5EF4-FFF2-40B4-BE49-F238E27FC236}">
                <a16:creationId xmlns:a16="http://schemas.microsoft.com/office/drawing/2014/main" id="{02511183-DB03-40AF-8C35-01C26D0C37AD}"/>
              </a:ext>
            </a:extLst>
          </p:cNvPr>
          <p:cNvSpPr>
            <a:spLocks noGrp="1"/>
          </p:cNvSpPr>
          <p:nvPr>
            <p:ph sz="half" idx="2"/>
          </p:nvPr>
        </p:nvSpPr>
        <p:spPr>
          <a:xfrm>
            <a:off x="134100" y="1653149"/>
            <a:ext cx="4364082" cy="453651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966F801-A183-4161-84CD-FBDEA5005A86}"/>
              </a:ext>
            </a:extLst>
          </p:cNvPr>
          <p:cNvSpPr>
            <a:spLocks noGrp="1"/>
          </p:cNvSpPr>
          <p:nvPr>
            <p:ph type="body" sz="quarter" idx="3"/>
          </p:nvPr>
        </p:nvSpPr>
        <p:spPr>
          <a:xfrm>
            <a:off x="4627959" y="1283817"/>
            <a:ext cx="4381941" cy="369332"/>
          </a:xfrm>
        </p:spPr>
        <p:txBody>
          <a:bodyPr wrap="square" anchor="b">
            <a:spAutoFit/>
          </a:bodyPr>
          <a:lstStyle>
            <a:lvl1pPr marL="0" indent="0">
              <a:buNone/>
              <a:defRPr sz="1800" b="1">
                <a:solidFill>
                  <a:srgbClr val="F8856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a:extLst>
              <a:ext uri="{FF2B5EF4-FFF2-40B4-BE49-F238E27FC236}">
                <a16:creationId xmlns:a16="http://schemas.microsoft.com/office/drawing/2014/main" id="{CBE3FA7F-E6A7-4AE8-AF8B-10EF5BCB913A}"/>
              </a:ext>
            </a:extLst>
          </p:cNvPr>
          <p:cNvSpPr>
            <a:spLocks noGrp="1"/>
          </p:cNvSpPr>
          <p:nvPr>
            <p:ph sz="quarter" idx="4"/>
          </p:nvPr>
        </p:nvSpPr>
        <p:spPr>
          <a:xfrm>
            <a:off x="4629150" y="1653149"/>
            <a:ext cx="4380750" cy="453651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页脚占位符 7">
            <a:extLst>
              <a:ext uri="{FF2B5EF4-FFF2-40B4-BE49-F238E27FC236}">
                <a16:creationId xmlns:a16="http://schemas.microsoft.com/office/drawing/2014/main" id="{30804C14-FDFD-4C6E-8260-6DE1666785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AC9EE4F-1825-4CAC-9C28-BADFA12C6C3E}"/>
              </a:ext>
            </a:extLst>
          </p:cNvPr>
          <p:cNvSpPr>
            <a:spLocks noGrp="1"/>
          </p:cNvSpPr>
          <p:nvPr>
            <p:ph type="sldNum" sz="quarter" idx="12"/>
          </p:nvPr>
        </p:nvSpPr>
        <p:spPr/>
        <p:txBody>
          <a:bodyPr/>
          <a:lstStyle/>
          <a:p>
            <a:fld id="{D96DE7E8-BD74-40B2-922D-194240FC5D5C}" type="slidenum">
              <a:rPr lang="zh-CN" altLang="en-US" smtClean="0"/>
              <a:t>‹#›</a:t>
            </a:fld>
            <a:endParaRPr lang="zh-CN" altLang="en-US"/>
          </a:p>
        </p:txBody>
      </p:sp>
    </p:spTree>
    <p:extLst>
      <p:ext uri="{BB962C8B-B14F-4D97-AF65-F5344CB8AC3E}">
        <p14:creationId xmlns:p14="http://schemas.microsoft.com/office/powerpoint/2010/main" val="3088117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1EA5E862-B936-4B47-90E5-EFC1595E126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531858CD-904E-2341-89FF-1997A57CAFFA}"/>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43DA2A77-7FDF-E54C-A98C-42DEEEF9EEA7}"/>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7FAA0766-53BD-604A-8C7A-47C68C34520A}" type="datetime1">
              <a:rPr lang="es-ES" altLang="zh-CN"/>
              <a:pPr>
                <a:defRPr/>
              </a:pPr>
              <a:t>31/3/25</a:t>
            </a:fld>
            <a:endParaRPr lang="es-ES" altLang="zh-CN" dirty="0"/>
          </a:p>
        </p:txBody>
      </p:sp>
      <p:sp>
        <p:nvSpPr>
          <p:cNvPr id="5" name="4 Marcador de pie de página">
            <a:extLst>
              <a:ext uri="{FF2B5EF4-FFF2-40B4-BE49-F238E27FC236}">
                <a16:creationId xmlns:a16="http://schemas.microsoft.com/office/drawing/2014/main" id="{BBBF7B1F-3A58-AA45-B264-AD8C0BBD918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4217F8E7-106C-9E44-BD26-5FC58766DD0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A2640E3C-FDAF-914C-98A1-91C3E6C4F0D7}" type="slidenum">
              <a:rPr lang="es-ES" altLang="zh-CN"/>
              <a:pPr>
                <a:defRPr/>
              </a:pPr>
              <a:t>‹#›</a:t>
            </a:fld>
            <a:endParaRPr lang="es-ES" altLang="zh-CN"/>
          </a:p>
        </p:txBody>
      </p:sp>
      <p:pic>
        <p:nvPicPr>
          <p:cNvPr id="1031" name="Imagen 5">
            <a:extLst>
              <a:ext uri="{FF2B5EF4-FFF2-40B4-BE49-F238E27FC236}">
                <a16:creationId xmlns:a16="http://schemas.microsoft.com/office/drawing/2014/main" id="{C7E711C2-FC2F-CC4E-BA29-5BE63C9DF140}"/>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a:extLst>
              <a:ext uri="{FF2B5EF4-FFF2-40B4-BE49-F238E27FC236}">
                <a16:creationId xmlns:a16="http://schemas.microsoft.com/office/drawing/2014/main" id="{1E939518-882B-1849-9E39-A81F3DDF3EBB}"/>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0.png"/><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tiff"/><Relationship Id="rId1" Type="http://schemas.openxmlformats.org/officeDocument/2006/relationships/slideLayout" Target="../slideLayouts/slideLayout6.xml"/><Relationship Id="rId4" Type="http://schemas.openxmlformats.org/officeDocument/2006/relationships/chart" Target="../charts/char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svg"/></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2 Subtítulo">
            <a:extLst>
              <a:ext uri="{FF2B5EF4-FFF2-40B4-BE49-F238E27FC236}">
                <a16:creationId xmlns:a16="http://schemas.microsoft.com/office/drawing/2014/main" id="{3B849F35-C1B7-EF47-8759-7AC3ED4B201C}"/>
              </a:ext>
            </a:extLst>
          </p:cNvPr>
          <p:cNvSpPr>
            <a:spLocks noGrp="1"/>
          </p:cNvSpPr>
          <p:nvPr>
            <p:ph type="subTitle" idx="1"/>
          </p:nvPr>
        </p:nvSpPr>
        <p:spPr>
          <a:xfrm>
            <a:off x="1187450" y="1916113"/>
            <a:ext cx="7488238" cy="792162"/>
          </a:xfrm>
        </p:spPr>
        <p:txBody>
          <a:bodyPr/>
          <a:lstStyle/>
          <a:p>
            <a:pPr eaLnBrk="1" hangingPunct="1"/>
            <a:r>
              <a:rPr lang="zh-CN" altLang="en-US" sz="5400" b="1">
                <a:solidFill>
                  <a:schemeClr val="tx1"/>
                </a:solidFill>
                <a:latin typeface="宋体" panose="02010600030101010101" pitchFamily="2" charset="-122"/>
              </a:rPr>
              <a:t>软件工程导论（第</a:t>
            </a:r>
            <a:r>
              <a:rPr lang="en-US" altLang="zh-CN" sz="5400" b="1">
                <a:solidFill>
                  <a:schemeClr val="tx1"/>
                </a:solidFill>
                <a:latin typeface="宋体" panose="02010600030101010101" pitchFamily="2" charset="-122"/>
              </a:rPr>
              <a:t>6</a:t>
            </a:r>
            <a:r>
              <a:rPr lang="zh-CN" altLang="en-US" sz="5400" b="1">
                <a:solidFill>
                  <a:schemeClr val="tx1"/>
                </a:solidFill>
                <a:latin typeface="宋体" panose="02010600030101010101" pitchFamily="2" charset="-122"/>
              </a:rPr>
              <a:t>版）</a:t>
            </a:r>
            <a:endParaRPr lang="es-ES" altLang="zh-CN" sz="5400">
              <a:solidFill>
                <a:schemeClr val="tx1"/>
              </a:solidFill>
              <a:latin typeface="宋体" panose="02010600030101010101" pitchFamily="2" charset="-122"/>
            </a:endParaRPr>
          </a:p>
        </p:txBody>
      </p:sp>
      <p:sp>
        <p:nvSpPr>
          <p:cNvPr id="5125" name="5 CuadroTexto">
            <a:extLst>
              <a:ext uri="{FF2B5EF4-FFF2-40B4-BE49-F238E27FC236}">
                <a16:creationId xmlns:a16="http://schemas.microsoft.com/office/drawing/2014/main" id="{F7560223-EDD4-9440-BBD8-B2DD69192172}"/>
              </a:ext>
            </a:extLst>
          </p:cNvPr>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4000" b="1" dirty="0">
                <a:latin typeface="+mn-ea"/>
                <a:ea typeface="+mn-ea"/>
              </a:rPr>
              <a:t>第</a:t>
            </a:r>
            <a:r>
              <a:rPr lang="en-US" altLang="zh-CN" sz="4000" b="1" dirty="0">
                <a:latin typeface="+mn-ea"/>
                <a:ea typeface="+mn-ea"/>
              </a:rPr>
              <a:t>6</a:t>
            </a:r>
            <a:r>
              <a:rPr lang="zh-CN" altLang="en-US" sz="4000" b="1" dirty="0">
                <a:latin typeface="+mn-ea"/>
                <a:ea typeface="+mn-ea"/>
              </a:rPr>
              <a:t>章  详细设计</a:t>
            </a:r>
            <a:endParaRPr lang="en-US" altLang="zh-CN" sz="4000" b="1" dirty="0">
              <a:latin typeface="+mn-ea"/>
              <a:ea typeface="+mn-ea"/>
            </a:endParaRPr>
          </a:p>
        </p:txBody>
      </p:sp>
      <p:sp>
        <p:nvSpPr>
          <p:cNvPr id="4" name="等腰三角形 3">
            <a:extLst>
              <a:ext uri="{FF2B5EF4-FFF2-40B4-BE49-F238E27FC236}">
                <a16:creationId xmlns:a16="http://schemas.microsoft.com/office/drawing/2014/main" id="{36D589DB-7336-8A44-81F8-FBF558CF0B24}"/>
              </a:ext>
            </a:extLst>
          </p:cNvPr>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3">
            <a:extLst>
              <a:ext uri="{FF2B5EF4-FFF2-40B4-BE49-F238E27FC236}">
                <a16:creationId xmlns:a16="http://schemas.microsoft.com/office/drawing/2014/main" id="{28894F0E-830F-6A42-B3FD-6DF1C319F9F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6.1</a:t>
            </a:r>
            <a:r>
              <a:rPr lang="en-US" altLang="zh-CN" b="1"/>
              <a:t>  </a:t>
            </a:r>
            <a:r>
              <a:rPr lang="zh-CN" altLang="en-US" b="1"/>
              <a:t>结构程序设计</a:t>
            </a:r>
          </a:p>
        </p:txBody>
      </p:sp>
      <p:sp>
        <p:nvSpPr>
          <p:cNvPr id="21506" name="1 Título">
            <a:extLst>
              <a:ext uri="{FF2B5EF4-FFF2-40B4-BE49-F238E27FC236}">
                <a16:creationId xmlns:a16="http://schemas.microsoft.com/office/drawing/2014/main" id="{43824615-5035-9644-A33E-56B84DEA6E2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6.1 </a:t>
            </a:r>
            <a:r>
              <a:rPr lang="zh-CN" altLang="en-US" sz="2400">
                <a:solidFill>
                  <a:srgbClr val="D9D9D9"/>
                </a:solidFill>
                <a:latin typeface="宋体" panose="02010600030101010101" pitchFamily="2" charset="-122"/>
              </a:rPr>
              <a:t>结构程序设计</a:t>
            </a:r>
          </a:p>
        </p:txBody>
      </p:sp>
      <p:sp>
        <p:nvSpPr>
          <p:cNvPr id="21507" name="1 Título">
            <a:extLst>
              <a:ext uri="{FF2B5EF4-FFF2-40B4-BE49-F238E27FC236}">
                <a16:creationId xmlns:a16="http://schemas.microsoft.com/office/drawing/2014/main" id="{06F79C05-2ADA-4B4F-A948-FD8BA1EC572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21508" name="内容占位符 1">
            <a:extLst>
              <a:ext uri="{FF2B5EF4-FFF2-40B4-BE49-F238E27FC236}">
                <a16:creationId xmlns:a16="http://schemas.microsoft.com/office/drawing/2014/main" id="{710A968C-23D7-514D-94EE-80D8B0B93673}"/>
              </a:ext>
            </a:extLst>
          </p:cNvPr>
          <p:cNvSpPr>
            <a:spLocks noGrp="1"/>
          </p:cNvSpPr>
          <p:nvPr>
            <p:ph idx="1"/>
          </p:nvPr>
        </p:nvSpPr>
        <p:spPr>
          <a:xfrm>
            <a:off x="457200" y="981075"/>
            <a:ext cx="8229600" cy="4525963"/>
          </a:xfrm>
        </p:spPr>
        <p:txBody>
          <a:bodyPr/>
          <a:lstStyle/>
          <a:p>
            <a:pPr marL="0" indent="719138">
              <a:lnSpc>
                <a:spcPct val="125000"/>
              </a:lnSpc>
              <a:spcBef>
                <a:spcPct val="0"/>
              </a:spcBef>
              <a:buFont typeface="Arial" panose="020B0604020202020204" pitchFamily="34" charset="0"/>
              <a:buNone/>
            </a:pPr>
            <a:r>
              <a:rPr lang="zh-CN" altLang="en-US" sz="2400">
                <a:latin typeface="宋体" panose="02010600030101010101" pitchFamily="2" charset="-122"/>
              </a:rPr>
              <a:t>实际上用顺序结构和循环结构</a:t>
            </a:r>
            <a:r>
              <a:rPr lang="en-US" altLang="zh-CN" sz="2400">
                <a:latin typeface="宋体" panose="02010600030101010101" pitchFamily="2" charset="-122"/>
              </a:rPr>
              <a:t>(</a:t>
            </a:r>
            <a:r>
              <a:rPr lang="zh-CN" altLang="en-US" sz="2400">
                <a:latin typeface="宋体" panose="02010600030101010101" pitchFamily="2" charset="-122"/>
              </a:rPr>
              <a:t>又称</a:t>
            </a:r>
            <a:r>
              <a:rPr lang="en-US" altLang="zh-CN" sz="2400">
                <a:latin typeface="宋体" panose="02010600030101010101" pitchFamily="2" charset="-122"/>
              </a:rPr>
              <a:t>DO-WHILE</a:t>
            </a:r>
            <a:r>
              <a:rPr lang="zh-CN" altLang="en-US" sz="2400">
                <a:latin typeface="宋体" panose="02010600030101010101" pitchFamily="2" charset="-122"/>
              </a:rPr>
              <a:t>结构</a:t>
            </a:r>
            <a:r>
              <a:rPr lang="en-US" altLang="zh-CN" sz="2400">
                <a:latin typeface="宋体" panose="02010600030101010101" pitchFamily="2" charset="-122"/>
              </a:rPr>
              <a:t>)</a:t>
            </a:r>
            <a:r>
              <a:rPr lang="zh-CN" altLang="en-US" sz="2400">
                <a:latin typeface="宋体" panose="02010600030101010101" pitchFamily="2" charset="-122"/>
              </a:rPr>
              <a:t>完全可以实现选择结构</a:t>
            </a:r>
            <a:r>
              <a:rPr lang="en-US" altLang="zh-CN" sz="2400">
                <a:latin typeface="宋体" panose="02010600030101010101" pitchFamily="2" charset="-122"/>
              </a:rPr>
              <a:t>(</a:t>
            </a:r>
            <a:r>
              <a:rPr lang="zh-CN" altLang="en-US" sz="2400">
                <a:latin typeface="宋体" panose="02010600030101010101" pitchFamily="2" charset="-122"/>
              </a:rPr>
              <a:t>又称</a:t>
            </a:r>
            <a:r>
              <a:rPr lang="en-US" altLang="zh-CN" sz="2400">
                <a:latin typeface="宋体" panose="02010600030101010101" pitchFamily="2" charset="-122"/>
              </a:rPr>
              <a:t>IF-THEN-ELSE</a:t>
            </a:r>
            <a:r>
              <a:rPr lang="zh-CN" altLang="en-US" sz="2400">
                <a:latin typeface="宋体" panose="02010600030101010101" pitchFamily="2" charset="-122"/>
              </a:rPr>
              <a:t>结构</a:t>
            </a:r>
            <a:r>
              <a:rPr lang="en-US" altLang="zh-CN" sz="2400">
                <a:latin typeface="宋体" panose="02010600030101010101" pitchFamily="2" charset="-122"/>
              </a:rPr>
              <a:t>)</a:t>
            </a:r>
            <a:r>
              <a:rPr lang="zh-CN" altLang="en-US" sz="2400">
                <a:latin typeface="宋体" panose="02010600030101010101" pitchFamily="2" charset="-122"/>
              </a:rPr>
              <a:t> ，因此，理论上最基本的控制结构只有两种。</a:t>
            </a:r>
            <a:endParaRPr lang="en-US" altLang="zh-CN" sz="2400">
              <a:latin typeface="宋体" panose="02010600030101010101" pitchFamily="2" charset="-122"/>
            </a:endParaRPr>
          </a:p>
          <a:p>
            <a:pPr marL="0" indent="719138">
              <a:lnSpc>
                <a:spcPct val="125000"/>
              </a:lnSpc>
              <a:spcBef>
                <a:spcPct val="0"/>
              </a:spcBef>
            </a:pPr>
            <a:r>
              <a:rPr lang="en-US" altLang="zh-CN" sz="2400">
                <a:latin typeface="宋体" panose="02010600030101010101" pitchFamily="2" charset="-122"/>
              </a:rPr>
              <a:t>1968</a:t>
            </a:r>
            <a:r>
              <a:rPr lang="zh-CN" altLang="en-US" sz="2400">
                <a:latin typeface="宋体" panose="02010600030101010101" pitchFamily="2" charset="-122"/>
              </a:rPr>
              <a:t>年</a:t>
            </a:r>
            <a:r>
              <a:rPr lang="en-US" altLang="zh-CN" sz="2400">
                <a:latin typeface="宋体" panose="02010600030101010101" pitchFamily="2" charset="-122"/>
              </a:rPr>
              <a:t>Dijkstra</a:t>
            </a:r>
            <a:r>
              <a:rPr lang="zh-CN" altLang="en-US" sz="2400">
                <a:latin typeface="宋体" panose="02010600030101010101" pitchFamily="2" charset="-122"/>
              </a:rPr>
              <a:t>再次建议从一切高级语言中取消</a:t>
            </a:r>
            <a:r>
              <a:rPr lang="en-US" altLang="zh-CN" sz="2400">
                <a:latin typeface="宋体" panose="02010600030101010101" pitchFamily="2" charset="-122"/>
              </a:rPr>
              <a:t>GO TO</a:t>
            </a:r>
            <a:r>
              <a:rPr lang="zh-CN" altLang="en-US" sz="2400">
                <a:latin typeface="宋体" panose="02010600030101010101" pitchFamily="2" charset="-122"/>
              </a:rPr>
              <a:t>语句，只使用</a:t>
            </a:r>
            <a:r>
              <a:rPr lang="en-US" altLang="zh-CN" sz="2400">
                <a:latin typeface="宋体" panose="02010600030101010101" pitchFamily="2" charset="-122"/>
              </a:rPr>
              <a:t>3</a:t>
            </a:r>
            <a:r>
              <a:rPr lang="zh-CN" altLang="en-US" sz="2400">
                <a:latin typeface="宋体" panose="02010600030101010101" pitchFamily="2" charset="-122"/>
              </a:rPr>
              <a:t>种基本控制结构写程序。学界认识到不是简单地去掉</a:t>
            </a:r>
            <a:r>
              <a:rPr lang="en-US" altLang="zh-CN" sz="2400">
                <a:latin typeface="宋体" panose="02010600030101010101" pitchFamily="2" charset="-122"/>
              </a:rPr>
              <a:t>GO TO </a:t>
            </a:r>
            <a:r>
              <a:rPr lang="zh-CN" altLang="en-US" sz="2400">
                <a:latin typeface="宋体" panose="02010600030101010101" pitchFamily="2" charset="-122"/>
              </a:rPr>
              <a:t>语句的问题，而是要创立一种新的程序设计思想、方法和风格。</a:t>
            </a:r>
            <a:endParaRPr lang="en-US" altLang="zh-CN" sz="2400">
              <a:latin typeface="宋体" panose="02010600030101010101" pitchFamily="2" charset="-122"/>
            </a:endParaRPr>
          </a:p>
          <a:p>
            <a:pPr marL="0" indent="719138">
              <a:lnSpc>
                <a:spcPct val="125000"/>
              </a:lnSpc>
              <a:spcBef>
                <a:spcPct val="0"/>
              </a:spcBef>
            </a:pPr>
            <a:r>
              <a:rPr lang="en-US" altLang="zh-CN" sz="2400">
                <a:latin typeface="宋体" panose="02010600030101010101" pitchFamily="2" charset="-122"/>
              </a:rPr>
              <a:t>1971</a:t>
            </a:r>
            <a:r>
              <a:rPr lang="zh-CN" altLang="en-US" sz="2400">
                <a:latin typeface="宋体" panose="02010600030101010101" pitchFamily="2" charset="-122"/>
              </a:rPr>
              <a:t>年</a:t>
            </a:r>
            <a:r>
              <a:rPr lang="en-US" altLang="zh-CN" sz="2400">
                <a:latin typeface="宋体" panose="02010600030101010101" pitchFamily="2" charset="-122"/>
              </a:rPr>
              <a:t>IBM</a:t>
            </a:r>
            <a:r>
              <a:rPr lang="zh-CN" altLang="en-US" sz="2400">
                <a:latin typeface="宋体" panose="02010600030101010101" pitchFamily="2" charset="-122"/>
              </a:rPr>
              <a:t>公司在纽约时报信息库管理系统的设计中成功地使用了结构程序设计技术</a:t>
            </a:r>
            <a:endParaRPr lang="en-US" altLang="zh-CN" sz="2400">
              <a:latin typeface="宋体" panose="02010600030101010101" pitchFamily="2" charset="-122"/>
            </a:endParaRPr>
          </a:p>
          <a:p>
            <a:pPr marL="0" indent="719138">
              <a:lnSpc>
                <a:spcPct val="125000"/>
              </a:lnSpc>
              <a:spcBef>
                <a:spcPct val="0"/>
              </a:spcBef>
            </a:pPr>
            <a:r>
              <a:rPr lang="en-US" altLang="zh-CN" sz="2400">
                <a:latin typeface="宋体" panose="02010600030101010101" pitchFamily="2" charset="-122"/>
              </a:rPr>
              <a:t>1972</a:t>
            </a:r>
            <a:r>
              <a:rPr lang="zh-CN" altLang="en-US" sz="2400">
                <a:latin typeface="宋体" panose="02010600030101010101" pitchFamily="2" charset="-122"/>
              </a:rPr>
              <a:t>年</a:t>
            </a:r>
            <a:r>
              <a:rPr lang="en-US" altLang="zh-CN" sz="2400">
                <a:latin typeface="宋体" panose="02010600030101010101" pitchFamily="2" charset="-122"/>
              </a:rPr>
              <a:t>IBM</a:t>
            </a:r>
            <a:r>
              <a:rPr lang="zh-CN" altLang="en-US" sz="2400">
                <a:latin typeface="宋体" panose="02010600030101010101" pitchFamily="2" charset="-122"/>
              </a:rPr>
              <a:t>公司的</a:t>
            </a:r>
            <a:r>
              <a:rPr lang="en-US" altLang="zh-CN" sz="2400">
                <a:latin typeface="宋体" panose="02010600030101010101" pitchFamily="2" charset="-122"/>
              </a:rPr>
              <a:t>Mills</a:t>
            </a:r>
            <a:r>
              <a:rPr lang="zh-CN" altLang="en-US" sz="2400">
                <a:latin typeface="宋体" panose="02010600030101010101" pitchFamily="2" charset="-122"/>
              </a:rPr>
              <a:t>进一步提出，程序应该只有一个入口和一个出口，补充了结构程序设计的规则。</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3">
            <a:extLst>
              <a:ext uri="{FF2B5EF4-FFF2-40B4-BE49-F238E27FC236}">
                <a16:creationId xmlns:a16="http://schemas.microsoft.com/office/drawing/2014/main" id="{DBAC176C-F64B-BB4B-AA57-46DA3765CEA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6.1</a:t>
            </a:r>
            <a:r>
              <a:rPr lang="en-US" altLang="zh-CN" b="1"/>
              <a:t>  </a:t>
            </a:r>
            <a:r>
              <a:rPr lang="zh-CN" altLang="en-US" b="1"/>
              <a:t>结构程序设计</a:t>
            </a:r>
          </a:p>
        </p:txBody>
      </p:sp>
      <p:sp>
        <p:nvSpPr>
          <p:cNvPr id="23554" name="1 Título">
            <a:extLst>
              <a:ext uri="{FF2B5EF4-FFF2-40B4-BE49-F238E27FC236}">
                <a16:creationId xmlns:a16="http://schemas.microsoft.com/office/drawing/2014/main" id="{B441FCFC-8FE6-3C40-BF99-867C041C28D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6.1 </a:t>
            </a:r>
            <a:r>
              <a:rPr lang="zh-CN" altLang="en-US" sz="2400">
                <a:solidFill>
                  <a:srgbClr val="D9D9D9"/>
                </a:solidFill>
                <a:latin typeface="宋体" panose="02010600030101010101" pitchFamily="2" charset="-122"/>
              </a:rPr>
              <a:t>结构程序设计</a:t>
            </a:r>
          </a:p>
        </p:txBody>
      </p:sp>
      <p:sp>
        <p:nvSpPr>
          <p:cNvPr id="23555" name="1 Título">
            <a:extLst>
              <a:ext uri="{FF2B5EF4-FFF2-40B4-BE49-F238E27FC236}">
                <a16:creationId xmlns:a16="http://schemas.microsoft.com/office/drawing/2014/main" id="{96B339E4-7208-FE4E-B4BF-05E32AF7479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23556" name="内容占位符 1">
            <a:extLst>
              <a:ext uri="{FF2B5EF4-FFF2-40B4-BE49-F238E27FC236}">
                <a16:creationId xmlns:a16="http://schemas.microsoft.com/office/drawing/2014/main" id="{FAD1DBA4-24D5-7A4A-A8D1-75B89FA4A8FF}"/>
              </a:ext>
            </a:extLst>
          </p:cNvPr>
          <p:cNvSpPr>
            <a:spLocks noGrp="1"/>
          </p:cNvSpPr>
          <p:nvPr>
            <p:ph idx="1"/>
          </p:nvPr>
        </p:nvSpPr>
        <p:spPr>
          <a:xfrm>
            <a:off x="457200" y="1196975"/>
            <a:ext cx="8229600" cy="4525963"/>
          </a:xfrm>
        </p:spPr>
        <p:txBody>
          <a:bodyPr/>
          <a:lstStyle/>
          <a:p>
            <a:pPr marL="0" indent="719138">
              <a:lnSpc>
                <a:spcPct val="150000"/>
              </a:lnSpc>
              <a:spcBef>
                <a:spcPct val="0"/>
              </a:spcBef>
              <a:buFont typeface="Arial" panose="020B0604020202020204" pitchFamily="34" charset="0"/>
              <a:buNone/>
            </a:pPr>
            <a:r>
              <a:rPr lang="zh-CN" altLang="en-US" sz="2400"/>
              <a:t>结构程序设计经典定义：如果一个程序的代码块仅仅通过顺序、选择和循环这</a:t>
            </a:r>
            <a:r>
              <a:rPr lang="en-US" altLang="zh-CN" sz="2400"/>
              <a:t>3</a:t>
            </a:r>
            <a:r>
              <a:rPr lang="zh-CN" altLang="en-US" sz="2400"/>
              <a:t>种基本控制结构进行连接，并且每个代码块只有一个入口和一个出口，则称这个程序是结构化的。</a:t>
            </a:r>
            <a:endParaRPr lang="en-US" altLang="zh-CN" sz="2400"/>
          </a:p>
          <a:p>
            <a:pPr marL="0" indent="719138">
              <a:lnSpc>
                <a:spcPct val="150000"/>
              </a:lnSpc>
              <a:spcBef>
                <a:spcPct val="0"/>
              </a:spcBef>
              <a:buFont typeface="Arial" panose="020B0604020202020204" pitchFamily="34" charset="0"/>
              <a:buNone/>
            </a:pPr>
            <a:r>
              <a:rPr lang="zh-CN" altLang="en-US" sz="2400"/>
              <a:t>结构程序设计更全面的定义：结构程序设计是尽可能少用</a:t>
            </a:r>
            <a:r>
              <a:rPr lang="en-US" altLang="zh-CN" sz="2400"/>
              <a:t>GO TO</a:t>
            </a:r>
            <a:r>
              <a:rPr lang="zh-CN" altLang="en-US" sz="2400"/>
              <a:t>语句的程序设计方法。最好仅在检测出错误时才使用</a:t>
            </a:r>
            <a:r>
              <a:rPr lang="en-US" altLang="zh-CN" sz="2400"/>
              <a:t>GO TO</a:t>
            </a:r>
            <a:r>
              <a:rPr lang="zh-CN" altLang="en-US" sz="2400"/>
              <a:t>语句，而且应该总是使用前向</a:t>
            </a:r>
            <a:r>
              <a:rPr lang="en-US" altLang="zh-CN" sz="2400"/>
              <a:t>GO TO</a:t>
            </a:r>
            <a:r>
              <a:rPr lang="zh-CN" altLang="en-US" sz="2400"/>
              <a:t>语句。</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3">
            <a:extLst>
              <a:ext uri="{FF2B5EF4-FFF2-40B4-BE49-F238E27FC236}">
                <a16:creationId xmlns:a16="http://schemas.microsoft.com/office/drawing/2014/main" id="{8105A4C9-FADB-DA4E-A163-40975CA4AB9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6.1</a:t>
            </a:r>
            <a:r>
              <a:rPr lang="en-US" altLang="zh-CN" b="1"/>
              <a:t>  </a:t>
            </a:r>
            <a:r>
              <a:rPr lang="zh-CN" altLang="en-US" b="1"/>
              <a:t>结构程序设计</a:t>
            </a:r>
          </a:p>
        </p:txBody>
      </p:sp>
      <p:sp>
        <p:nvSpPr>
          <p:cNvPr id="25602" name="内容占位符 1">
            <a:extLst>
              <a:ext uri="{FF2B5EF4-FFF2-40B4-BE49-F238E27FC236}">
                <a16:creationId xmlns:a16="http://schemas.microsoft.com/office/drawing/2014/main" id="{0157EDC0-3607-764F-88E8-31C019CF46C8}"/>
              </a:ext>
            </a:extLst>
          </p:cNvPr>
          <p:cNvSpPr>
            <a:spLocks noGrp="1"/>
          </p:cNvSpPr>
          <p:nvPr>
            <p:ph idx="1"/>
          </p:nvPr>
        </p:nvSpPr>
        <p:spPr>
          <a:xfrm>
            <a:off x="457200" y="981075"/>
            <a:ext cx="8229600" cy="4525963"/>
          </a:xfrm>
        </p:spPr>
        <p:txBody>
          <a:bodyPr/>
          <a:lstStyle/>
          <a:p>
            <a:pPr marL="0" indent="719138">
              <a:lnSpc>
                <a:spcPct val="150000"/>
              </a:lnSpc>
              <a:spcBef>
                <a:spcPct val="0"/>
              </a:spcBef>
              <a:buFont typeface="Arial" panose="020B0604020202020204" pitchFamily="34" charset="0"/>
              <a:buNone/>
            </a:pPr>
            <a:r>
              <a:rPr lang="zh-CN" altLang="en-US" sz="2400"/>
              <a:t>从理论上说只用上述</a:t>
            </a:r>
            <a:r>
              <a:rPr lang="en-US" altLang="zh-CN" sz="2400"/>
              <a:t>3</a:t>
            </a:r>
            <a:r>
              <a:rPr lang="zh-CN" altLang="en-US" sz="2400"/>
              <a:t>种基本控制结构就可以实现任何单入口单出口的程序，但是为了实际使用方便起见，常常还允许使用</a:t>
            </a:r>
            <a:r>
              <a:rPr lang="en-US" altLang="zh-CN" sz="2400"/>
              <a:t>DO-UNTIL</a:t>
            </a:r>
            <a:r>
              <a:rPr lang="zh-CN" altLang="en-US" sz="2400"/>
              <a:t>和</a:t>
            </a:r>
            <a:r>
              <a:rPr lang="en-US" altLang="zh-CN" sz="2400"/>
              <a:t>DO-CASE</a:t>
            </a:r>
            <a:r>
              <a:rPr lang="zh-CN" altLang="en-US" sz="2400"/>
              <a:t>两种控制结构</a:t>
            </a:r>
            <a:endParaRPr lang="en-US" altLang="zh-CN" sz="2400"/>
          </a:p>
          <a:p>
            <a:pPr marL="0" indent="719138">
              <a:lnSpc>
                <a:spcPct val="150000"/>
              </a:lnSpc>
              <a:buFont typeface="Arial" panose="020B0604020202020204" pitchFamily="34" charset="0"/>
              <a:buNone/>
            </a:pPr>
            <a:endParaRPr lang="zh-CN" altLang="en-US" sz="2400" b="1"/>
          </a:p>
        </p:txBody>
      </p:sp>
      <p:pic>
        <p:nvPicPr>
          <p:cNvPr id="25603" name="图片 2">
            <a:extLst>
              <a:ext uri="{FF2B5EF4-FFF2-40B4-BE49-F238E27FC236}">
                <a16:creationId xmlns:a16="http://schemas.microsoft.com/office/drawing/2014/main" id="{C630C2E3-0562-0347-BC59-E7641E3D15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852738"/>
            <a:ext cx="6216650" cy="293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1 Título">
            <a:extLst>
              <a:ext uri="{FF2B5EF4-FFF2-40B4-BE49-F238E27FC236}">
                <a16:creationId xmlns:a16="http://schemas.microsoft.com/office/drawing/2014/main" id="{E701B3C9-C05A-FE40-B24A-90389DA8ADC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6.1 </a:t>
            </a:r>
            <a:r>
              <a:rPr lang="zh-CN" altLang="en-US" sz="2400">
                <a:solidFill>
                  <a:srgbClr val="D9D9D9"/>
                </a:solidFill>
                <a:latin typeface="宋体" panose="02010600030101010101" pitchFamily="2" charset="-122"/>
              </a:rPr>
              <a:t>结构程序设计</a:t>
            </a:r>
          </a:p>
        </p:txBody>
      </p:sp>
      <p:sp>
        <p:nvSpPr>
          <p:cNvPr id="25605" name="1 Título">
            <a:extLst>
              <a:ext uri="{FF2B5EF4-FFF2-40B4-BE49-F238E27FC236}">
                <a16:creationId xmlns:a16="http://schemas.microsoft.com/office/drawing/2014/main" id="{5C2F9904-C37C-1C4D-9241-C2E37812549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3">
            <a:extLst>
              <a:ext uri="{FF2B5EF4-FFF2-40B4-BE49-F238E27FC236}">
                <a16:creationId xmlns:a16="http://schemas.microsoft.com/office/drawing/2014/main" id="{8105A4C9-FADB-DA4E-A163-40975CA4AB9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6.1</a:t>
            </a:r>
            <a:r>
              <a:rPr lang="en-US" altLang="zh-CN" b="1"/>
              <a:t>  </a:t>
            </a:r>
            <a:r>
              <a:rPr lang="zh-CN" altLang="en-US" b="1"/>
              <a:t>结构程序设计</a:t>
            </a:r>
          </a:p>
        </p:txBody>
      </p:sp>
      <p:sp>
        <p:nvSpPr>
          <p:cNvPr id="25604" name="1 Título">
            <a:extLst>
              <a:ext uri="{FF2B5EF4-FFF2-40B4-BE49-F238E27FC236}">
                <a16:creationId xmlns:a16="http://schemas.microsoft.com/office/drawing/2014/main" id="{E701B3C9-C05A-FE40-B24A-90389DA8ADC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6.1 </a:t>
            </a:r>
            <a:r>
              <a:rPr lang="zh-CN" altLang="en-US" sz="2400">
                <a:solidFill>
                  <a:srgbClr val="D9D9D9"/>
                </a:solidFill>
                <a:latin typeface="宋体" panose="02010600030101010101" pitchFamily="2" charset="-122"/>
              </a:rPr>
              <a:t>结构程序设计</a:t>
            </a:r>
          </a:p>
        </p:txBody>
      </p:sp>
      <p:sp>
        <p:nvSpPr>
          <p:cNvPr id="25605" name="1 Título">
            <a:extLst>
              <a:ext uri="{FF2B5EF4-FFF2-40B4-BE49-F238E27FC236}">
                <a16:creationId xmlns:a16="http://schemas.microsoft.com/office/drawing/2014/main" id="{5C2F9904-C37C-1C4D-9241-C2E37812549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8" name="Rectangle 3">
            <a:extLst>
              <a:ext uri="{FF2B5EF4-FFF2-40B4-BE49-F238E27FC236}">
                <a16:creationId xmlns:a16="http://schemas.microsoft.com/office/drawing/2014/main" id="{871F4A3E-CC7D-1140-9BC1-6EF6D837271C}"/>
              </a:ext>
            </a:extLst>
          </p:cNvPr>
          <p:cNvSpPr txBox="1">
            <a:spLocks noChangeArrowheads="1"/>
          </p:cNvSpPr>
          <p:nvPr/>
        </p:nvSpPr>
        <p:spPr bwMode="auto">
          <a:xfrm>
            <a:off x="395288" y="981075"/>
            <a:ext cx="874871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None/>
            </a:pPr>
            <a:r>
              <a:rPr lang="zh-CN" altLang="en-US" sz="2800" dirty="0">
                <a:ea typeface="楷体_GB2312"/>
                <a:cs typeface="楷体_GB2312"/>
              </a:rPr>
              <a:t>接口设计的分类</a:t>
            </a:r>
            <a:r>
              <a:rPr lang="en-US" altLang="zh-CN" sz="2800" dirty="0">
                <a:ea typeface="楷体_GB2312"/>
                <a:cs typeface="楷体_GB2312"/>
              </a:rPr>
              <a:t>:</a:t>
            </a:r>
          </a:p>
          <a:p>
            <a:pPr>
              <a:buFont typeface="Wingdings" pitchFamily="2" charset="2"/>
              <a:buNone/>
            </a:pPr>
            <a:r>
              <a:rPr lang="zh-CN" altLang="en-US" sz="2800" dirty="0">
                <a:ea typeface="楷体_GB2312"/>
                <a:cs typeface="楷体_GB2312"/>
              </a:rPr>
              <a:t>　　  接口设计主要包括３个方面：</a:t>
            </a:r>
          </a:p>
          <a:p>
            <a:pPr>
              <a:buFont typeface="Wingdings" pitchFamily="2" charset="2"/>
              <a:buNone/>
            </a:pPr>
            <a:r>
              <a:rPr lang="zh-CN" altLang="en-US" sz="2800" dirty="0">
                <a:ea typeface="楷体_GB2312"/>
                <a:cs typeface="楷体_GB2312"/>
              </a:rPr>
              <a:t>（</a:t>
            </a:r>
            <a:r>
              <a:rPr lang="en-US" altLang="zh-CN" sz="2800" dirty="0">
                <a:ea typeface="楷体_GB2312"/>
                <a:cs typeface="楷体_GB2312"/>
              </a:rPr>
              <a:t>1</a:t>
            </a:r>
            <a:r>
              <a:rPr lang="zh-CN" altLang="en-US" sz="2800" dirty="0">
                <a:ea typeface="楷体_GB2312"/>
                <a:cs typeface="楷体_GB2312"/>
              </a:rPr>
              <a:t>）模块或软件构件间的接口设计；</a:t>
            </a:r>
          </a:p>
          <a:p>
            <a:pPr>
              <a:buFont typeface="Wingdings" pitchFamily="2" charset="2"/>
              <a:buNone/>
            </a:pPr>
            <a:r>
              <a:rPr lang="zh-CN" altLang="en-US" sz="2800" dirty="0">
                <a:ea typeface="楷体_GB2312"/>
                <a:cs typeface="楷体_GB2312"/>
              </a:rPr>
              <a:t>（</a:t>
            </a:r>
            <a:r>
              <a:rPr lang="en-US" altLang="zh-CN" sz="2800" dirty="0">
                <a:ea typeface="楷体_GB2312"/>
                <a:cs typeface="楷体_GB2312"/>
              </a:rPr>
              <a:t>2</a:t>
            </a:r>
            <a:r>
              <a:rPr lang="zh-CN" altLang="en-US" sz="2800" dirty="0">
                <a:ea typeface="楷体_GB2312"/>
                <a:cs typeface="楷体_GB2312"/>
              </a:rPr>
              <a:t>）软件与其他软硬件系统之间的接口设计；</a:t>
            </a:r>
          </a:p>
          <a:p>
            <a:pPr>
              <a:buFont typeface="Wingdings" pitchFamily="2" charset="2"/>
              <a:buNone/>
            </a:pPr>
            <a:r>
              <a:rPr lang="zh-CN" altLang="en-US" sz="2800" dirty="0">
                <a:ea typeface="楷体_GB2312"/>
                <a:cs typeface="楷体_GB2312"/>
              </a:rPr>
              <a:t>（</a:t>
            </a:r>
            <a:r>
              <a:rPr lang="en-US" altLang="zh-CN" sz="2800" dirty="0">
                <a:ea typeface="楷体_GB2312"/>
                <a:cs typeface="楷体_GB2312"/>
              </a:rPr>
              <a:t>3</a:t>
            </a:r>
            <a:r>
              <a:rPr lang="zh-CN" altLang="en-US" sz="2800" dirty="0">
                <a:ea typeface="楷体_GB2312"/>
                <a:cs typeface="楷体_GB2312"/>
              </a:rPr>
              <a:t>）软件与人（用户）之间的交互设计。</a:t>
            </a:r>
          </a:p>
          <a:p>
            <a:pPr>
              <a:buFont typeface="Wingdings" pitchFamily="2" charset="2"/>
              <a:buNone/>
            </a:pPr>
            <a:r>
              <a:rPr lang="zh-CN" altLang="en-US" sz="2800" dirty="0">
                <a:ea typeface="楷体_GB2312"/>
                <a:cs typeface="楷体_GB2312"/>
              </a:rPr>
              <a:t>　　　</a:t>
            </a:r>
            <a:r>
              <a:rPr lang="zh-CN" altLang="en-US" sz="2800" dirty="0">
                <a:solidFill>
                  <a:srgbClr val="FF0000"/>
                </a:solidFill>
                <a:ea typeface="楷体_GB2312"/>
                <a:cs typeface="楷体_GB2312"/>
              </a:rPr>
              <a:t>系统的接口设计（包括用户界面设计及与其他系统的接口设计）是由穿过系统边界的数据流定义的。</a:t>
            </a:r>
          </a:p>
          <a:p>
            <a:pPr>
              <a:buFont typeface="Wingdings" pitchFamily="2" charset="2"/>
              <a:buNone/>
            </a:pPr>
            <a:r>
              <a:rPr lang="zh-CN" altLang="en-US" sz="2800" dirty="0">
                <a:ea typeface="楷体_GB2312"/>
                <a:cs typeface="楷体_GB2312"/>
              </a:rPr>
              <a:t>            </a:t>
            </a:r>
            <a:r>
              <a:rPr lang="zh-CN" altLang="en-US" sz="2800" dirty="0">
                <a:solidFill>
                  <a:schemeClr val="accent2"/>
                </a:solidFill>
                <a:ea typeface="楷体_GB2312"/>
                <a:cs typeface="楷体_GB2312"/>
              </a:rPr>
              <a:t>在最终的系统中，数据流将成为用户界面中的表单、报表或与其他系统进行交互的文件或通信。</a:t>
            </a:r>
          </a:p>
          <a:p>
            <a:pPr>
              <a:buFont typeface="Wingdings" pitchFamily="2" charset="2"/>
              <a:buNone/>
            </a:pPr>
            <a:endParaRPr lang="zh-CN" altLang="en-US" sz="2800" dirty="0">
              <a:ea typeface="楷体_GB2312"/>
              <a:cs typeface="楷体_GB2312"/>
            </a:endParaRPr>
          </a:p>
        </p:txBody>
      </p:sp>
    </p:spTree>
    <p:extLst>
      <p:ext uri="{BB962C8B-B14F-4D97-AF65-F5344CB8AC3E}">
        <p14:creationId xmlns:p14="http://schemas.microsoft.com/office/powerpoint/2010/main" val="1539617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3">
            <a:extLst>
              <a:ext uri="{FF2B5EF4-FFF2-40B4-BE49-F238E27FC236}">
                <a16:creationId xmlns:a16="http://schemas.microsoft.com/office/drawing/2014/main" id="{53030010-06D3-4941-81CF-AD94451F6F5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6.1</a:t>
            </a:r>
            <a:r>
              <a:rPr lang="en-US" altLang="zh-CN" b="1"/>
              <a:t>  </a:t>
            </a:r>
            <a:r>
              <a:rPr lang="zh-CN" altLang="en-US" b="1"/>
              <a:t>结构程序设计</a:t>
            </a:r>
          </a:p>
        </p:txBody>
      </p:sp>
      <p:sp>
        <p:nvSpPr>
          <p:cNvPr id="27650" name="内容占位符 1">
            <a:extLst>
              <a:ext uri="{FF2B5EF4-FFF2-40B4-BE49-F238E27FC236}">
                <a16:creationId xmlns:a16="http://schemas.microsoft.com/office/drawing/2014/main" id="{BBF92EFD-48FF-7849-AB26-5F853D6FF7CF}"/>
              </a:ext>
            </a:extLst>
          </p:cNvPr>
          <p:cNvSpPr>
            <a:spLocks noGrp="1"/>
          </p:cNvSpPr>
          <p:nvPr>
            <p:ph idx="1"/>
          </p:nvPr>
        </p:nvSpPr>
        <p:spPr>
          <a:xfrm>
            <a:off x="457200" y="1125538"/>
            <a:ext cx="8229600" cy="4525962"/>
          </a:xfrm>
        </p:spPr>
        <p:txBody>
          <a:bodyPr/>
          <a:lstStyle/>
          <a:p>
            <a:pPr marL="0" indent="719138">
              <a:lnSpc>
                <a:spcPct val="150000"/>
              </a:lnSpc>
              <a:spcBef>
                <a:spcPct val="0"/>
              </a:spcBef>
              <a:buFont typeface="Arial" panose="020B0604020202020204" pitchFamily="34" charset="0"/>
              <a:buNone/>
            </a:pPr>
            <a:r>
              <a:rPr lang="zh-CN" altLang="en-US" sz="2400"/>
              <a:t>如果只允许使用顺序、</a:t>
            </a:r>
            <a:r>
              <a:rPr lang="en-US" altLang="zh-CN" sz="2400"/>
              <a:t>IF-THEN-ELSE</a:t>
            </a:r>
            <a:r>
              <a:rPr lang="zh-CN" altLang="en-US" sz="2400"/>
              <a:t>型分支和</a:t>
            </a:r>
            <a:r>
              <a:rPr lang="en-US" altLang="zh-CN" sz="2400"/>
              <a:t>DO-WHILE</a:t>
            </a:r>
            <a:r>
              <a:rPr lang="zh-CN" altLang="en-US" sz="2400"/>
              <a:t>型循环这</a:t>
            </a:r>
            <a:r>
              <a:rPr lang="en-US" altLang="zh-CN" sz="2400"/>
              <a:t>3</a:t>
            </a:r>
            <a:r>
              <a:rPr lang="zh-CN" altLang="en-US" sz="2400"/>
              <a:t>种基本控制结构，则称为经典的结构程序设计；</a:t>
            </a:r>
            <a:endParaRPr lang="en-US" altLang="zh-CN" sz="2400"/>
          </a:p>
          <a:p>
            <a:pPr marL="0" indent="719138">
              <a:lnSpc>
                <a:spcPct val="150000"/>
              </a:lnSpc>
              <a:spcBef>
                <a:spcPct val="0"/>
              </a:spcBef>
              <a:buFont typeface="Arial" panose="020B0604020202020204" pitchFamily="34" charset="0"/>
              <a:buNone/>
            </a:pPr>
            <a:r>
              <a:rPr lang="zh-CN" altLang="en-US" sz="2400"/>
              <a:t>如果除了上述</a:t>
            </a:r>
            <a:r>
              <a:rPr lang="en-US" altLang="zh-CN" sz="2400"/>
              <a:t>3</a:t>
            </a:r>
            <a:r>
              <a:rPr lang="zh-CN" altLang="en-US" sz="2400"/>
              <a:t>种基本控制结构之外，还允许使用</a:t>
            </a:r>
            <a:r>
              <a:rPr lang="en-US" altLang="zh-CN" sz="2400"/>
              <a:t>DO-CASE</a:t>
            </a:r>
            <a:r>
              <a:rPr lang="zh-CN" altLang="en-US" sz="2400"/>
              <a:t>型多分支结构和</a:t>
            </a:r>
            <a:r>
              <a:rPr lang="en-US" altLang="zh-CN" sz="2400"/>
              <a:t>DO-UNTIL</a:t>
            </a:r>
            <a:r>
              <a:rPr lang="zh-CN" altLang="en-US" sz="2400"/>
              <a:t>型循环结构，则称为扩展的结构程序设计；</a:t>
            </a:r>
            <a:endParaRPr lang="en-US" altLang="zh-CN" sz="2400"/>
          </a:p>
          <a:p>
            <a:pPr marL="0" indent="719138">
              <a:lnSpc>
                <a:spcPct val="150000"/>
              </a:lnSpc>
              <a:spcBef>
                <a:spcPct val="0"/>
              </a:spcBef>
              <a:buFont typeface="Arial" panose="020B0604020202020204" pitchFamily="34" charset="0"/>
              <a:buNone/>
            </a:pPr>
            <a:r>
              <a:rPr lang="zh-CN" altLang="en-US" sz="2400"/>
              <a:t>如果再允许使用</a:t>
            </a:r>
            <a:r>
              <a:rPr lang="en-US" altLang="zh-CN" sz="2400"/>
              <a:t>LEAVE(</a:t>
            </a:r>
            <a:r>
              <a:rPr lang="zh-CN" altLang="en-US" sz="2400"/>
              <a:t>或</a:t>
            </a:r>
            <a:r>
              <a:rPr lang="en-US" altLang="zh-CN" sz="2400"/>
              <a:t>BREAK)</a:t>
            </a:r>
            <a:r>
              <a:rPr lang="zh-CN" altLang="en-US" sz="2400"/>
              <a:t>结构，则称为修正的结构程序设计。</a:t>
            </a:r>
          </a:p>
        </p:txBody>
      </p:sp>
      <p:sp>
        <p:nvSpPr>
          <p:cNvPr id="27651" name="1 Título">
            <a:extLst>
              <a:ext uri="{FF2B5EF4-FFF2-40B4-BE49-F238E27FC236}">
                <a16:creationId xmlns:a16="http://schemas.microsoft.com/office/drawing/2014/main" id="{3D7FE534-C9C1-3549-AF9C-C873757146A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6.1 </a:t>
            </a:r>
            <a:r>
              <a:rPr lang="zh-CN" altLang="en-US" sz="2400">
                <a:solidFill>
                  <a:srgbClr val="D9D9D9"/>
                </a:solidFill>
                <a:latin typeface="宋体" panose="02010600030101010101" pitchFamily="2" charset="-122"/>
              </a:rPr>
              <a:t>结构程序设计</a:t>
            </a:r>
          </a:p>
        </p:txBody>
      </p:sp>
      <p:sp>
        <p:nvSpPr>
          <p:cNvPr id="27652" name="1 Título">
            <a:extLst>
              <a:ext uri="{FF2B5EF4-FFF2-40B4-BE49-F238E27FC236}">
                <a16:creationId xmlns:a16="http://schemas.microsoft.com/office/drawing/2014/main" id="{D1CC3B4A-5EAB-034E-BDF2-742ACC360EA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Título">
            <a:extLst>
              <a:ext uri="{FF2B5EF4-FFF2-40B4-BE49-F238E27FC236}">
                <a16:creationId xmlns:a16="http://schemas.microsoft.com/office/drawing/2014/main" id="{DA0BFFB5-80F9-BD45-A067-8A67245C7B79}"/>
              </a:ext>
            </a:extLst>
          </p:cNvPr>
          <p:cNvSpPr txBox="1">
            <a:spLocks/>
          </p:cNvSpPr>
          <p:nvPr/>
        </p:nvSpPr>
        <p:spPr bwMode="auto">
          <a:xfrm>
            <a:off x="739775" y="188913"/>
            <a:ext cx="7648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ts val="5763"/>
              </a:lnSpc>
              <a:spcBef>
                <a:spcPct val="0"/>
              </a:spcBef>
              <a:buFontTx/>
              <a:buNone/>
            </a:pPr>
            <a:r>
              <a:rPr lang="zh-CN" altLang="en-US" sz="5400" b="1">
                <a:latin typeface="宋体" panose="02010600030101010101" pitchFamily="2" charset="-122"/>
              </a:rPr>
              <a:t>主要内容</a:t>
            </a:r>
            <a:endParaRPr lang="es-HN" altLang="en-US" sz="5400" b="1">
              <a:latin typeface="宋体" panose="02010600030101010101" pitchFamily="2" charset="-122"/>
            </a:endParaRPr>
          </a:p>
        </p:txBody>
      </p:sp>
      <p:sp>
        <p:nvSpPr>
          <p:cNvPr id="29698" name="2 Subtítulo">
            <a:extLst>
              <a:ext uri="{FF2B5EF4-FFF2-40B4-BE49-F238E27FC236}">
                <a16:creationId xmlns:a16="http://schemas.microsoft.com/office/drawing/2014/main" id="{2BDD1D49-42B9-9247-A5E2-4593C95AD7BC}"/>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29699" name="1 Título">
            <a:extLst>
              <a:ext uri="{FF2B5EF4-FFF2-40B4-BE49-F238E27FC236}">
                <a16:creationId xmlns:a16="http://schemas.microsoft.com/office/drawing/2014/main" id="{0E08E75F-3CF4-DC46-A47A-2EF4F6AD9D3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   </a:t>
            </a:r>
            <a:r>
              <a:rPr lang="zh-CN" altLang="en-US" sz="2400">
                <a:solidFill>
                  <a:srgbClr val="D9D9D9"/>
                </a:solidFill>
                <a:latin typeface="宋体" panose="02010600030101010101" pitchFamily="2" charset="-122"/>
              </a:rPr>
              <a:t>人机界面设计</a:t>
            </a:r>
          </a:p>
        </p:txBody>
      </p:sp>
      <p:pic>
        <p:nvPicPr>
          <p:cNvPr id="29700" name="Imagen 5">
            <a:extLst>
              <a:ext uri="{FF2B5EF4-FFF2-40B4-BE49-F238E27FC236}">
                <a16:creationId xmlns:a16="http://schemas.microsoft.com/office/drawing/2014/main" id="{2000C107-55AD-4D42-9AD4-D1863E7FF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Imagen 5">
            <a:extLst>
              <a:ext uri="{FF2B5EF4-FFF2-40B4-BE49-F238E27FC236}">
                <a16:creationId xmlns:a16="http://schemas.microsoft.com/office/drawing/2014/main" id="{25592EC9-4B7A-2548-817C-D41E73AE1A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Box 3">
            <a:hlinkClick r:id="rId5" action="ppaction://hlinksldjump"/>
            <a:extLst>
              <a:ext uri="{FF2B5EF4-FFF2-40B4-BE49-F238E27FC236}">
                <a16:creationId xmlns:a16="http://schemas.microsoft.com/office/drawing/2014/main" id="{D18DF570-BB54-E542-9A49-BDE6CC4AC5A1}"/>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9703" name="TextBox 4">
            <a:extLst>
              <a:ext uri="{FF2B5EF4-FFF2-40B4-BE49-F238E27FC236}">
                <a16:creationId xmlns:a16="http://schemas.microsoft.com/office/drawing/2014/main" id="{80A10DAE-55FA-524E-82CA-8E72CA399651}"/>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9704" name="TextBox 5">
            <a:extLst>
              <a:ext uri="{FF2B5EF4-FFF2-40B4-BE49-F238E27FC236}">
                <a16:creationId xmlns:a16="http://schemas.microsoft.com/office/drawing/2014/main" id="{13316523-5664-974E-92CD-5D219085539E}"/>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9705" name="TextBox 6">
            <a:extLst>
              <a:ext uri="{FF2B5EF4-FFF2-40B4-BE49-F238E27FC236}">
                <a16:creationId xmlns:a16="http://schemas.microsoft.com/office/drawing/2014/main" id="{216BF443-2999-D042-9C95-824DD1116630}"/>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9706" name="Rectangle 3">
            <a:extLst>
              <a:ext uri="{FF2B5EF4-FFF2-40B4-BE49-F238E27FC236}">
                <a16:creationId xmlns:a16="http://schemas.microsoft.com/office/drawing/2014/main" id="{422FD996-D12E-7946-8BE7-86662BE3F820}"/>
              </a:ext>
            </a:extLst>
          </p:cNvPr>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ts val="1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6.1   </a:t>
            </a:r>
            <a:r>
              <a:rPr kumimoji="1" lang="zh-CN" altLang="en-US" sz="2400" b="1">
                <a:latin typeface="宋体" panose="02010600030101010101" pitchFamily="2" charset="-122"/>
              </a:rPr>
              <a:t>结构程序设计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6.2   </a:t>
            </a:r>
            <a:r>
              <a:rPr kumimoji="1" lang="zh-CN" altLang="en-US" sz="2400" b="1">
                <a:latin typeface="宋体" panose="02010600030101010101" pitchFamily="2" charset="-122"/>
              </a:rPr>
              <a:t>人机界面设计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6.3   </a:t>
            </a:r>
            <a:r>
              <a:rPr kumimoji="1" lang="zh-CN" altLang="en-US" sz="2400" b="1">
                <a:latin typeface="宋体" panose="02010600030101010101" pitchFamily="2" charset="-122"/>
              </a:rPr>
              <a:t>过程设计的工具</a:t>
            </a: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6.4   </a:t>
            </a:r>
            <a:r>
              <a:rPr kumimoji="1" lang="zh-CN" altLang="en-US" sz="2400" b="1">
                <a:latin typeface="宋体" panose="02010600030101010101" pitchFamily="2" charset="-122"/>
              </a:rPr>
              <a:t>面向数据结构的设计方法</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6.5   </a:t>
            </a:r>
            <a:r>
              <a:rPr kumimoji="1" lang="zh-CN" altLang="en-US" sz="2400" b="1">
                <a:latin typeface="宋体" panose="02010600030101010101" pitchFamily="2" charset="-122"/>
              </a:rPr>
              <a:t>程序复杂程度的定量度量</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29707" name="1 Título">
            <a:extLst>
              <a:ext uri="{FF2B5EF4-FFF2-40B4-BE49-F238E27FC236}">
                <a16:creationId xmlns:a16="http://schemas.microsoft.com/office/drawing/2014/main" id="{2A9E84BC-BE70-F242-8696-3D4FC97554A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4" name="矩形 13">
            <a:extLst>
              <a:ext uri="{FF2B5EF4-FFF2-40B4-BE49-F238E27FC236}">
                <a16:creationId xmlns:a16="http://schemas.microsoft.com/office/drawing/2014/main" id="{AEF4BAFB-1673-7B47-BA72-B160BF517B84}"/>
              </a:ext>
            </a:extLst>
          </p:cNvPr>
          <p:cNvSpPr/>
          <p:nvPr/>
        </p:nvSpPr>
        <p:spPr>
          <a:xfrm>
            <a:off x="862013" y="22098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B42AAFA2-4AC7-CE43-B422-5712C3EC4E4C}"/>
              </a:ext>
            </a:extLst>
          </p:cNvPr>
          <p:cNvSpPr/>
          <p:nvPr/>
        </p:nvSpPr>
        <p:spPr>
          <a:xfrm rot="5400000">
            <a:off x="269876" y="22955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3">
            <a:extLst>
              <a:ext uri="{FF2B5EF4-FFF2-40B4-BE49-F238E27FC236}">
                <a16:creationId xmlns:a16="http://schemas.microsoft.com/office/drawing/2014/main" id="{23C8F5DD-03F8-6947-9EB3-D57C9F31CD90}"/>
              </a:ext>
            </a:extLst>
          </p:cNvPr>
          <p:cNvSpPr>
            <a:spLocks noGrp="1"/>
          </p:cNvSpPr>
          <p:nvPr>
            <p:ph type="title"/>
          </p:nvPr>
        </p:nvSpPr>
        <p:spPr>
          <a:xfrm>
            <a:off x="457200" y="44450"/>
            <a:ext cx="8229600" cy="1143000"/>
          </a:xfrm>
        </p:spPr>
        <p:txBody>
          <a:body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26629" name="内容占位符 4">
            <a:extLst>
              <a:ext uri="{FF2B5EF4-FFF2-40B4-BE49-F238E27FC236}">
                <a16:creationId xmlns:a16="http://schemas.microsoft.com/office/drawing/2014/main" id="{C2A63DF5-FFFA-6C40-AC61-4DCF41490061}"/>
              </a:ext>
            </a:extLst>
          </p:cNvPr>
          <p:cNvSpPr>
            <a:spLocks noGrp="1"/>
          </p:cNvSpPr>
          <p:nvPr>
            <p:ph idx="1"/>
          </p:nvPr>
        </p:nvSpPr>
        <p:spPr>
          <a:xfrm>
            <a:off x="395288" y="1052513"/>
            <a:ext cx="8229600" cy="604837"/>
          </a:xfrm>
        </p:spPr>
        <p:txBody>
          <a:bodyPr/>
          <a:lstStyle/>
          <a:p>
            <a:pPr marL="0" indent="0">
              <a:buFont typeface="Arial" charset="0"/>
              <a:buNone/>
              <a:defRPr/>
            </a:pPr>
            <a:r>
              <a:rPr lang="en-US" altLang="zh-CN" b="1" dirty="0">
                <a:latin typeface="+mn-ea"/>
              </a:rPr>
              <a:t>6.2.1</a:t>
            </a:r>
            <a:r>
              <a:rPr lang="en-US" altLang="zh-CN" b="1" dirty="0"/>
              <a:t> </a:t>
            </a:r>
            <a:r>
              <a:rPr lang="zh-CN" altLang="en-US" b="1" dirty="0"/>
              <a:t>设计问题</a:t>
            </a:r>
          </a:p>
        </p:txBody>
      </p:sp>
      <p:sp>
        <p:nvSpPr>
          <p:cNvPr id="31747" name="TextBox 7">
            <a:extLst>
              <a:ext uri="{FF2B5EF4-FFF2-40B4-BE49-F238E27FC236}">
                <a16:creationId xmlns:a16="http://schemas.microsoft.com/office/drawing/2014/main" id="{2F107488-C806-EB45-896E-C08E1435B5E8}"/>
              </a:ext>
            </a:extLst>
          </p:cNvPr>
          <p:cNvSpPr txBox="1">
            <a:spLocks noChangeArrowheads="1"/>
          </p:cNvSpPr>
          <p:nvPr/>
        </p:nvSpPr>
        <p:spPr bwMode="auto">
          <a:xfrm>
            <a:off x="395288" y="1844675"/>
            <a:ext cx="7850187"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a:pPr>
            <a:r>
              <a:rPr lang="zh-CN" altLang="en-US" sz="2400">
                <a:latin typeface="Arial" panose="020B0604020202020204" pitchFamily="34" charset="0"/>
              </a:rPr>
              <a:t>系统响应时间。</a:t>
            </a:r>
            <a:endParaRPr lang="en-US" altLang="zh-CN" sz="2400">
              <a:latin typeface="Arial" panose="020B0604020202020204" pitchFamily="34" charset="0"/>
            </a:endParaRPr>
          </a:p>
          <a:p>
            <a:pPr eaLnBrk="1" hangingPunct="1">
              <a:lnSpc>
                <a:spcPct val="150000"/>
              </a:lnSpc>
              <a:spcBef>
                <a:spcPct val="0"/>
              </a:spcBef>
              <a:buFontTx/>
              <a:buAutoNum type="circleNumDbPlain"/>
            </a:pPr>
            <a:r>
              <a:rPr lang="zh-CN" altLang="en-US" sz="2400">
                <a:latin typeface="Arial" panose="020B0604020202020204" pitchFamily="34" charset="0"/>
              </a:rPr>
              <a:t>用户帮助设施。</a:t>
            </a:r>
            <a:endParaRPr lang="en-US" altLang="zh-CN" sz="2400">
              <a:latin typeface="Arial" panose="020B0604020202020204" pitchFamily="34" charset="0"/>
            </a:endParaRPr>
          </a:p>
          <a:p>
            <a:pPr eaLnBrk="1" hangingPunct="1">
              <a:lnSpc>
                <a:spcPct val="150000"/>
              </a:lnSpc>
              <a:spcBef>
                <a:spcPct val="0"/>
              </a:spcBef>
              <a:buFontTx/>
              <a:buAutoNum type="circleNumDbPlain"/>
            </a:pPr>
            <a:r>
              <a:rPr lang="zh-CN" altLang="en-US" sz="2400">
                <a:latin typeface="Arial" panose="020B0604020202020204" pitchFamily="34" charset="0"/>
              </a:rPr>
              <a:t>出错信息处理。</a:t>
            </a:r>
            <a:endParaRPr lang="en-US" altLang="zh-CN" sz="2400">
              <a:latin typeface="Arial" panose="020B0604020202020204" pitchFamily="34" charset="0"/>
            </a:endParaRPr>
          </a:p>
          <a:p>
            <a:pPr eaLnBrk="1" hangingPunct="1">
              <a:lnSpc>
                <a:spcPct val="150000"/>
              </a:lnSpc>
              <a:spcBef>
                <a:spcPct val="0"/>
              </a:spcBef>
              <a:buFontTx/>
              <a:buAutoNum type="circleNumDbPlain"/>
            </a:pPr>
            <a:r>
              <a:rPr lang="zh-CN" altLang="en-US" sz="2400">
                <a:latin typeface="Arial" panose="020B0604020202020204" pitchFamily="34" charset="0"/>
              </a:rPr>
              <a:t>命令交互。</a:t>
            </a:r>
            <a:endParaRPr lang="en-US" altLang="zh-CN" sz="2400">
              <a:latin typeface="Arial" panose="020B0604020202020204" pitchFamily="34" charset="0"/>
            </a:endParaRPr>
          </a:p>
          <a:p>
            <a:pPr eaLnBrk="1" hangingPunct="1">
              <a:lnSpc>
                <a:spcPct val="125000"/>
              </a:lnSpc>
              <a:spcBef>
                <a:spcPct val="0"/>
              </a:spcBef>
              <a:buFontTx/>
              <a:buNone/>
            </a:pPr>
            <a:endParaRPr lang="zh-CN" altLang="en-US" sz="2000" b="1">
              <a:latin typeface="Arial" panose="020B0604020202020204" pitchFamily="34" charset="0"/>
            </a:endParaRPr>
          </a:p>
        </p:txBody>
      </p:sp>
      <p:sp>
        <p:nvSpPr>
          <p:cNvPr id="31748" name="1 Título">
            <a:extLst>
              <a:ext uri="{FF2B5EF4-FFF2-40B4-BE49-F238E27FC236}">
                <a16:creationId xmlns:a16="http://schemas.microsoft.com/office/drawing/2014/main" id="{569F63E6-B12B-A44D-8DC5-C81A67AFFEC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6.2.1 </a:t>
            </a:r>
            <a:r>
              <a:rPr lang="zh-CN" altLang="en-US" sz="2400">
                <a:solidFill>
                  <a:srgbClr val="D9D9D9"/>
                </a:solidFill>
                <a:latin typeface="宋体" panose="02010600030101010101" pitchFamily="2" charset="-122"/>
              </a:rPr>
              <a:t>设计问题</a:t>
            </a:r>
          </a:p>
        </p:txBody>
      </p:sp>
      <p:sp>
        <p:nvSpPr>
          <p:cNvPr id="31749" name="1 Título">
            <a:extLst>
              <a:ext uri="{FF2B5EF4-FFF2-40B4-BE49-F238E27FC236}">
                <a16:creationId xmlns:a16="http://schemas.microsoft.com/office/drawing/2014/main" id="{FC7E8A02-2B42-6D4F-B426-D133177654A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64D57CE9-9446-0F4B-A4AD-F3F2FA496411}"/>
              </a:ext>
            </a:extLst>
          </p:cNvPr>
          <p:cNvSpPr>
            <a:spLocks noGrp="1" noChangeArrowheads="1"/>
          </p:cNvSpPr>
          <p:nvPr>
            <p:ph type="body" idx="1"/>
          </p:nvPr>
        </p:nvSpPr>
        <p:spPr>
          <a:xfrm>
            <a:off x="395288" y="981075"/>
            <a:ext cx="8280400" cy="4968875"/>
          </a:xfrm>
        </p:spPr>
        <p:txBody>
          <a:bodyPr/>
          <a:lstStyle/>
          <a:p>
            <a:pPr>
              <a:lnSpc>
                <a:spcPct val="100000"/>
              </a:lnSpc>
              <a:buFont typeface="Wingdings" pitchFamily="2" charset="2"/>
              <a:buNone/>
            </a:pPr>
            <a:r>
              <a:rPr lang="zh-CN" altLang="en-US" sz="2800" dirty="0">
                <a:ea typeface="楷体_GB2312"/>
                <a:cs typeface="楷体_GB2312"/>
              </a:rPr>
              <a:t>人机交互界面</a:t>
            </a:r>
          </a:p>
          <a:p>
            <a:pPr>
              <a:lnSpc>
                <a:spcPct val="100000"/>
              </a:lnSpc>
              <a:buFont typeface="Wingdings" pitchFamily="2" charset="2"/>
              <a:buNone/>
            </a:pPr>
            <a:r>
              <a:rPr lang="zh-CN" altLang="en-US" sz="2800" dirty="0">
                <a:ea typeface="楷体_GB2312"/>
                <a:cs typeface="楷体_GB2312"/>
              </a:rPr>
              <a:t>　　</a:t>
            </a:r>
            <a:r>
              <a:rPr lang="zh-CN" altLang="en-US" sz="2800" dirty="0">
                <a:solidFill>
                  <a:srgbClr val="FF0000"/>
                </a:solidFill>
                <a:ea typeface="楷体_GB2312"/>
                <a:cs typeface="楷体_GB2312"/>
              </a:rPr>
              <a:t>在设计阶段，必须根据需求把交互细节加入到用户界面设计中，包括人机交互所必须的实际显示和输入。</a:t>
            </a:r>
            <a:endParaRPr lang="en-US" altLang="zh-CN" sz="2800" dirty="0">
              <a:solidFill>
                <a:srgbClr val="FF0000"/>
              </a:solidFill>
              <a:ea typeface="楷体_GB2312"/>
              <a:cs typeface="楷体_GB2312"/>
            </a:endParaRPr>
          </a:p>
          <a:p>
            <a:pPr>
              <a:lnSpc>
                <a:spcPct val="100000"/>
              </a:lnSpc>
              <a:buFont typeface="Wingdings" pitchFamily="2" charset="2"/>
              <a:buNone/>
            </a:pPr>
            <a:r>
              <a:rPr lang="en-US" altLang="zh-CN" sz="2800" dirty="0">
                <a:ea typeface="楷体_GB2312"/>
                <a:cs typeface="楷体_GB2312"/>
              </a:rPr>
              <a:t>           </a:t>
            </a:r>
            <a:r>
              <a:rPr lang="zh-CN" altLang="en-US" sz="2800" dirty="0">
                <a:ea typeface="楷体_GB2312"/>
                <a:cs typeface="楷体_GB2312"/>
              </a:rPr>
              <a:t>人机交互界面是给用户使用的，为了设计好人机交互界面，设计者需要了解以下信息：</a:t>
            </a:r>
          </a:p>
          <a:p>
            <a:pPr>
              <a:lnSpc>
                <a:spcPct val="100000"/>
              </a:lnSpc>
              <a:buFont typeface="Wingdings" pitchFamily="2" charset="2"/>
              <a:buNone/>
            </a:pPr>
            <a:r>
              <a:rPr lang="zh-CN" altLang="en-US" sz="2800" dirty="0">
                <a:ea typeface="楷体_GB2312"/>
                <a:cs typeface="楷体_GB2312"/>
              </a:rPr>
              <a:t>（１）用户界面应具有的特性？</a:t>
            </a:r>
          </a:p>
          <a:p>
            <a:pPr>
              <a:lnSpc>
                <a:spcPct val="100000"/>
              </a:lnSpc>
              <a:buFont typeface="Wingdings" pitchFamily="2" charset="2"/>
              <a:buNone/>
            </a:pPr>
            <a:r>
              <a:rPr lang="zh-CN" altLang="en-US" sz="2800" dirty="0">
                <a:ea typeface="楷体_GB2312"/>
                <a:cs typeface="楷体_GB2312"/>
              </a:rPr>
              <a:t>（２）使用软件的用户是什么人？</a:t>
            </a:r>
          </a:p>
          <a:p>
            <a:pPr>
              <a:lnSpc>
                <a:spcPct val="100000"/>
              </a:lnSpc>
              <a:buFont typeface="Wingdings" pitchFamily="2" charset="2"/>
              <a:buNone/>
            </a:pPr>
            <a:r>
              <a:rPr lang="zh-CN" altLang="en-US" sz="2800" dirty="0">
                <a:ea typeface="楷体_GB2312"/>
                <a:cs typeface="楷体_GB2312"/>
              </a:rPr>
              <a:t>（３）用户怎样学习与新的计算机系统进行交互？</a:t>
            </a:r>
          </a:p>
          <a:p>
            <a:pPr>
              <a:lnSpc>
                <a:spcPct val="100000"/>
              </a:lnSpc>
              <a:buFont typeface="Wingdings" pitchFamily="2" charset="2"/>
              <a:buNone/>
            </a:pPr>
            <a:r>
              <a:rPr lang="zh-CN" altLang="en-US" sz="2800" dirty="0">
                <a:ea typeface="楷体_GB2312"/>
                <a:cs typeface="楷体_GB2312"/>
              </a:rPr>
              <a:t>（４）用户需要完成哪些工作？</a:t>
            </a:r>
          </a:p>
        </p:txBody>
      </p:sp>
      <p:sp>
        <p:nvSpPr>
          <p:cNvPr id="4" name="标题 3">
            <a:extLst>
              <a:ext uri="{FF2B5EF4-FFF2-40B4-BE49-F238E27FC236}">
                <a16:creationId xmlns:a16="http://schemas.microsoft.com/office/drawing/2014/main" id="{F8402892-4DBA-EE40-AC9E-6AAFBB166C8E}"/>
              </a:ext>
            </a:extLst>
          </p:cNvPr>
          <p:cNvSpPr>
            <a:spLocks noGrp="1"/>
          </p:cNvSpPr>
          <p:nvPr>
            <p:ph type="title"/>
          </p:nvPr>
        </p:nvSpPr>
        <p:spPr>
          <a:xfrm>
            <a:off x="457200" y="44450"/>
            <a:ext cx="8229600" cy="1143000"/>
          </a:xfrm>
        </p:spPr>
        <p:txBody>
          <a:bodyPr/>
          <a:lstStyle/>
          <a:p>
            <a:r>
              <a:rPr lang="en-US" altLang="zh-CN" b="1" dirty="0">
                <a:latin typeface="宋体" panose="02010600030101010101" pitchFamily="2" charset="-122"/>
              </a:rPr>
              <a:t>6.2</a:t>
            </a:r>
            <a:r>
              <a:rPr lang="en-US" altLang="zh-CN" b="1" dirty="0"/>
              <a:t> </a:t>
            </a:r>
            <a:r>
              <a:rPr lang="zh-CN" altLang="en-US" b="1" dirty="0"/>
              <a:t>人机界面设计</a:t>
            </a:r>
          </a:p>
        </p:txBody>
      </p:sp>
    </p:spTree>
    <p:extLst>
      <p:ext uri="{BB962C8B-B14F-4D97-AF65-F5344CB8AC3E}">
        <p14:creationId xmlns:p14="http://schemas.microsoft.com/office/powerpoint/2010/main" val="1333700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3">
            <a:extLst>
              <a:ext uri="{FF2B5EF4-FFF2-40B4-BE49-F238E27FC236}">
                <a16:creationId xmlns:a16="http://schemas.microsoft.com/office/drawing/2014/main" id="{1FB8B575-339A-2C45-BA8E-E0B01E7C43C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6.2</a:t>
            </a:r>
            <a:r>
              <a:rPr lang="en-US" altLang="zh-CN" b="1"/>
              <a:t> </a:t>
            </a:r>
            <a:r>
              <a:rPr lang="zh-CN" altLang="en-US" b="1"/>
              <a:t>人机界面设计</a:t>
            </a:r>
          </a:p>
        </p:txBody>
      </p:sp>
      <p:sp>
        <p:nvSpPr>
          <p:cNvPr id="33794" name="TextBox 7">
            <a:extLst>
              <a:ext uri="{FF2B5EF4-FFF2-40B4-BE49-F238E27FC236}">
                <a16:creationId xmlns:a16="http://schemas.microsoft.com/office/drawing/2014/main" id="{8CEA8CA3-8BE7-0649-8825-DD33DAA930D3}"/>
              </a:ext>
            </a:extLst>
          </p:cNvPr>
          <p:cNvSpPr txBox="1">
            <a:spLocks noChangeArrowheads="1"/>
          </p:cNvSpPr>
          <p:nvPr/>
        </p:nvSpPr>
        <p:spPr bwMode="auto">
          <a:xfrm>
            <a:off x="395288" y="1052513"/>
            <a:ext cx="842486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a:pPr>
            <a:r>
              <a:rPr lang="zh-CN" altLang="en-US" sz="2400">
                <a:latin typeface="Arial" panose="020B0604020202020204" pitchFamily="34" charset="0"/>
              </a:rPr>
              <a:t>系统响应时间。</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系统响应时间指从用户完成某个控制动作</a:t>
            </a:r>
            <a:r>
              <a:rPr lang="en-US" altLang="zh-CN" sz="2400">
                <a:latin typeface="Arial" panose="020B0604020202020204" pitchFamily="34" charset="0"/>
              </a:rPr>
              <a:t>(</a:t>
            </a:r>
            <a:r>
              <a:rPr lang="zh-CN" altLang="en-US" sz="2400">
                <a:latin typeface="Arial" panose="020B0604020202020204" pitchFamily="34" charset="0"/>
              </a:rPr>
              <a:t>例如，按回车键或单击鼠标</a:t>
            </a:r>
            <a:r>
              <a:rPr lang="en-US" altLang="zh-CN" sz="2400">
                <a:latin typeface="Arial" panose="020B0604020202020204" pitchFamily="34" charset="0"/>
              </a:rPr>
              <a:t>)</a:t>
            </a:r>
            <a:r>
              <a:rPr lang="zh-CN" altLang="en-US" sz="2400">
                <a:latin typeface="Arial" panose="020B0604020202020204" pitchFamily="34" charset="0"/>
              </a:rPr>
              <a:t>，到软件给出预期的响应</a:t>
            </a:r>
            <a:r>
              <a:rPr lang="en-US" altLang="zh-CN" sz="2400">
                <a:latin typeface="Arial" panose="020B0604020202020204" pitchFamily="34" charset="0"/>
              </a:rPr>
              <a:t>(</a:t>
            </a:r>
            <a:r>
              <a:rPr lang="zh-CN" altLang="en-US" sz="2400">
                <a:latin typeface="Arial" panose="020B0604020202020204" pitchFamily="34" charset="0"/>
              </a:rPr>
              <a:t>输出信息或做动作</a:t>
            </a:r>
            <a:r>
              <a:rPr lang="en-US" altLang="zh-CN" sz="2400">
                <a:latin typeface="Arial" panose="020B0604020202020204" pitchFamily="34" charset="0"/>
              </a:rPr>
              <a:t>)</a:t>
            </a:r>
            <a:r>
              <a:rPr lang="zh-CN" altLang="en-US" sz="2400">
                <a:latin typeface="Arial" panose="020B0604020202020204" pitchFamily="34" charset="0"/>
              </a:rPr>
              <a:t>之间的这段时间。</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系统响应时间有两个重要属性，分别是长度和易变性。</a:t>
            </a:r>
            <a:endParaRPr lang="en-US" altLang="zh-CN" sz="2400">
              <a:latin typeface="Arial" panose="020B0604020202020204" pitchFamily="34" charset="0"/>
            </a:endParaRPr>
          </a:p>
          <a:p>
            <a:pPr eaLnBrk="1" hangingPunct="1">
              <a:lnSpc>
                <a:spcPct val="125000"/>
              </a:lnSpc>
              <a:spcBef>
                <a:spcPct val="0"/>
              </a:spcBef>
              <a:buFontTx/>
              <a:buNone/>
            </a:pPr>
            <a:r>
              <a:rPr lang="en-US" altLang="zh-CN" sz="2400">
                <a:latin typeface="Arial" panose="020B0604020202020204" pitchFamily="34" charset="0"/>
              </a:rPr>
              <a:t>1</a:t>
            </a:r>
            <a:r>
              <a:rPr lang="zh-CN" altLang="en-US" sz="2400">
                <a:latin typeface="Arial" panose="020B0604020202020204" pitchFamily="34" charset="0"/>
              </a:rPr>
              <a:t>）长度：时间过长，用户就会感到紧张，过短，加快用</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户操作节奏，可能会犯错误</a:t>
            </a:r>
            <a:endParaRPr lang="en-US" altLang="zh-CN" sz="2400">
              <a:latin typeface="Arial" panose="020B0604020202020204" pitchFamily="34" charset="0"/>
            </a:endParaRPr>
          </a:p>
          <a:p>
            <a:pPr eaLnBrk="1" hangingPunct="1">
              <a:lnSpc>
                <a:spcPct val="125000"/>
              </a:lnSpc>
              <a:spcBef>
                <a:spcPct val="0"/>
              </a:spcBef>
              <a:buFontTx/>
              <a:buNone/>
            </a:pPr>
            <a:r>
              <a:rPr lang="en-US" altLang="zh-CN" sz="2400">
                <a:latin typeface="Arial" panose="020B0604020202020204" pitchFamily="34" charset="0"/>
              </a:rPr>
              <a:t>2</a:t>
            </a:r>
            <a:r>
              <a:rPr lang="zh-CN" altLang="en-US" sz="2400">
                <a:latin typeface="Arial" panose="020B0604020202020204" pitchFamily="34" charset="0"/>
              </a:rPr>
              <a:t>）易变性：系统响应时间相对于平均响应时间的偏差</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即使系统响应时间较长，响应时间易变性低也有助于用</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户建立起稳定的工作节奏。</a:t>
            </a:r>
          </a:p>
        </p:txBody>
      </p:sp>
      <p:sp>
        <p:nvSpPr>
          <p:cNvPr id="33795" name="1 Título">
            <a:extLst>
              <a:ext uri="{FF2B5EF4-FFF2-40B4-BE49-F238E27FC236}">
                <a16:creationId xmlns:a16="http://schemas.microsoft.com/office/drawing/2014/main" id="{2E2C1D0B-F4CC-EC4B-9991-2BE19C54D9A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6.2.1 </a:t>
            </a:r>
            <a:r>
              <a:rPr lang="zh-CN" altLang="en-US" sz="2400">
                <a:solidFill>
                  <a:srgbClr val="D9D9D9"/>
                </a:solidFill>
                <a:latin typeface="宋体" panose="02010600030101010101" pitchFamily="2" charset="-122"/>
              </a:rPr>
              <a:t>设计问题</a:t>
            </a:r>
          </a:p>
        </p:txBody>
      </p:sp>
      <p:sp>
        <p:nvSpPr>
          <p:cNvPr id="33796" name="1 Título">
            <a:extLst>
              <a:ext uri="{FF2B5EF4-FFF2-40B4-BE49-F238E27FC236}">
                <a16:creationId xmlns:a16="http://schemas.microsoft.com/office/drawing/2014/main" id="{FD4B73D4-58C6-7E40-A422-A7A17940DA0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3">
            <a:extLst>
              <a:ext uri="{FF2B5EF4-FFF2-40B4-BE49-F238E27FC236}">
                <a16:creationId xmlns:a16="http://schemas.microsoft.com/office/drawing/2014/main" id="{D7BA9674-854B-C14B-A725-7A3A7B301EC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6.2</a:t>
            </a:r>
            <a:r>
              <a:rPr lang="en-US" altLang="zh-CN" b="1"/>
              <a:t> </a:t>
            </a:r>
            <a:r>
              <a:rPr lang="zh-CN" altLang="en-US" b="1"/>
              <a:t>人机界面设计</a:t>
            </a:r>
          </a:p>
        </p:txBody>
      </p:sp>
      <p:sp>
        <p:nvSpPr>
          <p:cNvPr id="35842" name="TextBox 7">
            <a:extLst>
              <a:ext uri="{FF2B5EF4-FFF2-40B4-BE49-F238E27FC236}">
                <a16:creationId xmlns:a16="http://schemas.microsoft.com/office/drawing/2014/main" id="{E8158625-EA0A-E143-80A1-02ABB28EB851}"/>
              </a:ext>
            </a:extLst>
          </p:cNvPr>
          <p:cNvSpPr txBox="1">
            <a:spLocks noChangeArrowheads="1"/>
          </p:cNvSpPr>
          <p:nvPr/>
        </p:nvSpPr>
        <p:spPr bwMode="auto">
          <a:xfrm>
            <a:off x="323850" y="855663"/>
            <a:ext cx="8569325"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857250" indent="-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AutoNum type="circleNumDbPlain" startAt="2"/>
            </a:pPr>
            <a:r>
              <a:rPr lang="zh-CN" altLang="en-US" sz="2400">
                <a:latin typeface="宋体" panose="02010600030101010101" pitchFamily="2" charset="-122"/>
              </a:rPr>
              <a:t>用户帮助设施。</a:t>
            </a:r>
            <a:endParaRPr lang="en-US" altLang="zh-CN" sz="2400">
              <a:latin typeface="宋体" panose="02010600030101010101" pitchFamily="2" charset="-122"/>
            </a:endParaRPr>
          </a:p>
          <a:p>
            <a:pPr eaLnBrk="1" hangingPunct="1">
              <a:spcBef>
                <a:spcPct val="0"/>
              </a:spcBef>
              <a:buFontTx/>
              <a:buNone/>
            </a:pPr>
            <a:r>
              <a:rPr lang="zh-CN" altLang="en-US" sz="2400">
                <a:latin typeface="宋体" panose="02010600030101010101" pitchFamily="2" charset="-122"/>
              </a:rPr>
              <a:t>常见的帮助设施可分为集成的和附加的两类。</a:t>
            </a:r>
            <a:endParaRPr lang="en-US" altLang="zh-CN" sz="2400">
              <a:latin typeface="宋体" panose="02010600030101010101" pitchFamily="2" charset="-122"/>
            </a:endParaRPr>
          </a:p>
          <a:p>
            <a:pPr eaLnBrk="1" hangingPunct="1">
              <a:spcBef>
                <a:spcPct val="0"/>
              </a:spcBef>
              <a:buFontTx/>
              <a:buNone/>
            </a:pPr>
            <a:r>
              <a:rPr lang="zh-CN" altLang="en-US" sz="2400">
                <a:latin typeface="宋体" panose="02010600030101010101" pitchFamily="2" charset="-122"/>
              </a:rPr>
              <a:t>具体设计帮助设施时，必须解决下述的一系列问题。</a:t>
            </a:r>
          </a:p>
          <a:p>
            <a:pPr lvl="1" eaLnBrk="1" hangingPunct="1">
              <a:spcBef>
                <a:spcPct val="0"/>
              </a:spcBef>
              <a:buFontTx/>
              <a:buAutoNum type="arabicParenBoth"/>
            </a:pPr>
            <a:r>
              <a:rPr lang="zh-CN" altLang="en-US" sz="2400">
                <a:latin typeface="宋体" panose="02010600030101010101" pitchFamily="2" charset="-122"/>
              </a:rPr>
              <a:t>在用户与系统交互期间，是否在任何时候都能获得关于系统任何功能的帮助信息</a:t>
            </a:r>
            <a:r>
              <a:rPr lang="en-US" altLang="zh-CN" sz="2400">
                <a:latin typeface="宋体" panose="02010600030101010101" pitchFamily="2" charset="-122"/>
              </a:rPr>
              <a:t>?</a:t>
            </a:r>
            <a:r>
              <a:rPr lang="zh-CN" altLang="en-US" sz="2400">
                <a:latin typeface="宋体" panose="02010600030101010101" pitchFamily="2" charset="-122"/>
              </a:rPr>
              <a:t>有两种选择：提供部分功能的帮助信息和提供全部功能的帮助信息。</a:t>
            </a:r>
          </a:p>
          <a:p>
            <a:pPr lvl="1" eaLnBrk="1" hangingPunct="1">
              <a:spcBef>
                <a:spcPct val="0"/>
              </a:spcBef>
              <a:buFontTx/>
              <a:buAutoNum type="arabicParenBoth"/>
            </a:pPr>
            <a:r>
              <a:rPr lang="zh-CN" altLang="en-US" sz="2400">
                <a:latin typeface="宋体" panose="02010600030101010101" pitchFamily="2" charset="-122"/>
              </a:rPr>
              <a:t>用户怎样请求帮助</a:t>
            </a:r>
            <a:r>
              <a:rPr lang="en-US" altLang="zh-CN" sz="2400">
                <a:latin typeface="宋体" panose="02010600030101010101" pitchFamily="2" charset="-122"/>
              </a:rPr>
              <a:t>?</a:t>
            </a:r>
            <a:r>
              <a:rPr lang="zh-CN" altLang="en-US" sz="2400">
                <a:latin typeface="宋体" panose="02010600030101010101" pitchFamily="2" charset="-122"/>
              </a:rPr>
              <a:t>有</a:t>
            </a:r>
            <a:r>
              <a:rPr lang="en-US" altLang="zh-CN" sz="2400">
                <a:latin typeface="宋体" panose="02010600030101010101" pitchFamily="2" charset="-122"/>
              </a:rPr>
              <a:t>3</a:t>
            </a:r>
            <a:r>
              <a:rPr lang="zh-CN" altLang="en-US" sz="2400">
                <a:latin typeface="宋体" panose="02010600030101010101" pitchFamily="2" charset="-122"/>
              </a:rPr>
              <a:t>种选择：帮助菜单，特殊功能键和</a:t>
            </a:r>
            <a:r>
              <a:rPr lang="en-US" altLang="zh-CN" sz="2400">
                <a:latin typeface="宋体" panose="02010600030101010101" pitchFamily="2" charset="-122"/>
              </a:rPr>
              <a:t>HELP</a:t>
            </a:r>
            <a:r>
              <a:rPr lang="zh-CN" altLang="en-US" sz="2400">
                <a:latin typeface="宋体" panose="02010600030101010101" pitchFamily="2" charset="-122"/>
              </a:rPr>
              <a:t>命令。</a:t>
            </a:r>
          </a:p>
          <a:p>
            <a:pPr lvl="1" eaLnBrk="1" hangingPunct="1">
              <a:spcBef>
                <a:spcPct val="0"/>
              </a:spcBef>
              <a:buFontTx/>
              <a:buAutoNum type="arabicParenBoth"/>
            </a:pPr>
            <a:r>
              <a:rPr lang="zh-CN" altLang="en-US" sz="2400">
                <a:latin typeface="宋体" panose="02010600030101010101" pitchFamily="2" charset="-122"/>
              </a:rPr>
              <a:t>怎样显示帮助信息</a:t>
            </a:r>
            <a:r>
              <a:rPr lang="en-US" altLang="zh-CN" sz="2400">
                <a:latin typeface="宋体" panose="02010600030101010101" pitchFamily="2" charset="-122"/>
              </a:rPr>
              <a:t>?</a:t>
            </a:r>
            <a:r>
              <a:rPr lang="zh-CN" altLang="en-US" sz="2400">
                <a:latin typeface="宋体" panose="02010600030101010101" pitchFamily="2" charset="-122"/>
              </a:rPr>
              <a:t>有</a:t>
            </a:r>
            <a:r>
              <a:rPr lang="en-US" altLang="zh-CN" sz="2400">
                <a:latin typeface="宋体" panose="02010600030101010101" pitchFamily="2" charset="-122"/>
              </a:rPr>
              <a:t>3</a:t>
            </a:r>
            <a:r>
              <a:rPr lang="zh-CN" altLang="en-US" sz="2400">
                <a:latin typeface="宋体" panose="02010600030101010101" pitchFamily="2" charset="-122"/>
              </a:rPr>
              <a:t>种选择：在独立的窗口中，指出参考某个文档</a:t>
            </a:r>
            <a:r>
              <a:rPr lang="en-US" altLang="zh-CN" sz="2400">
                <a:latin typeface="宋体" panose="02010600030101010101" pitchFamily="2" charset="-122"/>
              </a:rPr>
              <a:t>(</a:t>
            </a:r>
            <a:r>
              <a:rPr lang="zh-CN" altLang="en-US" sz="2400">
                <a:latin typeface="宋体" panose="02010600030101010101" pitchFamily="2" charset="-122"/>
              </a:rPr>
              <a:t>不理想</a:t>
            </a:r>
            <a:r>
              <a:rPr lang="en-US" altLang="zh-CN" sz="2400">
                <a:latin typeface="宋体" panose="02010600030101010101" pitchFamily="2" charset="-122"/>
              </a:rPr>
              <a:t>)</a:t>
            </a:r>
            <a:r>
              <a:rPr lang="zh-CN" altLang="en-US" sz="2400">
                <a:latin typeface="宋体" panose="02010600030101010101" pitchFamily="2" charset="-122"/>
              </a:rPr>
              <a:t>和在屏幕固定位置显示简短提示。</a:t>
            </a:r>
          </a:p>
          <a:p>
            <a:pPr lvl="1" eaLnBrk="1" hangingPunct="1">
              <a:spcBef>
                <a:spcPct val="0"/>
              </a:spcBef>
              <a:buFontTx/>
              <a:buAutoNum type="arabicParenBoth"/>
            </a:pPr>
            <a:r>
              <a:rPr lang="zh-CN" altLang="en-US" sz="2400">
                <a:latin typeface="宋体" panose="02010600030101010101" pitchFamily="2" charset="-122"/>
              </a:rPr>
              <a:t>用户怎样返回到正常的交互方式中</a:t>
            </a:r>
            <a:r>
              <a:rPr lang="en-US" altLang="zh-CN" sz="2400">
                <a:latin typeface="宋体" panose="02010600030101010101" pitchFamily="2" charset="-122"/>
              </a:rPr>
              <a:t>?</a:t>
            </a:r>
            <a:r>
              <a:rPr lang="zh-CN" altLang="en-US" sz="2400">
                <a:latin typeface="宋体" panose="02010600030101010101" pitchFamily="2" charset="-122"/>
              </a:rPr>
              <a:t>有两种选择：屏幕上的返回按钮和功能键。</a:t>
            </a:r>
          </a:p>
          <a:p>
            <a:pPr lvl="1" eaLnBrk="1" hangingPunct="1">
              <a:spcBef>
                <a:spcPct val="0"/>
              </a:spcBef>
              <a:buFontTx/>
              <a:buAutoNum type="arabicParenBoth"/>
            </a:pPr>
            <a:r>
              <a:rPr lang="zh-CN" altLang="en-US" sz="2400">
                <a:latin typeface="宋体" panose="02010600030101010101" pitchFamily="2" charset="-122"/>
              </a:rPr>
              <a:t>怎样组织帮助信息</a:t>
            </a:r>
            <a:r>
              <a:rPr lang="en-US" altLang="zh-CN" sz="2400">
                <a:latin typeface="宋体" panose="02010600030101010101" pitchFamily="2" charset="-122"/>
              </a:rPr>
              <a:t>?</a:t>
            </a:r>
            <a:r>
              <a:rPr lang="zh-CN" altLang="en-US" sz="2400">
                <a:latin typeface="宋体" panose="02010600030101010101" pitchFamily="2" charset="-122"/>
              </a:rPr>
              <a:t>有</a:t>
            </a:r>
            <a:r>
              <a:rPr lang="en-US" altLang="zh-CN" sz="2400">
                <a:latin typeface="宋体" panose="02010600030101010101" pitchFamily="2" charset="-122"/>
              </a:rPr>
              <a:t>3</a:t>
            </a:r>
            <a:r>
              <a:rPr lang="zh-CN" altLang="en-US" sz="2400">
                <a:latin typeface="宋体" panose="02010600030101010101" pitchFamily="2" charset="-122"/>
              </a:rPr>
              <a:t>种选择：平面结构，信息的层次结构和超文本结构。</a:t>
            </a:r>
          </a:p>
        </p:txBody>
      </p:sp>
      <p:sp>
        <p:nvSpPr>
          <p:cNvPr id="35843" name="1 Título">
            <a:extLst>
              <a:ext uri="{FF2B5EF4-FFF2-40B4-BE49-F238E27FC236}">
                <a16:creationId xmlns:a16="http://schemas.microsoft.com/office/drawing/2014/main" id="{DF8ED6AB-B8B8-F746-B596-0373E36CA89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6.2.1 </a:t>
            </a:r>
            <a:r>
              <a:rPr lang="zh-CN" altLang="en-US" sz="2400">
                <a:solidFill>
                  <a:srgbClr val="D9D9D9"/>
                </a:solidFill>
                <a:latin typeface="宋体" panose="02010600030101010101" pitchFamily="2" charset="-122"/>
              </a:rPr>
              <a:t>设计问题</a:t>
            </a:r>
          </a:p>
        </p:txBody>
      </p:sp>
      <p:sp>
        <p:nvSpPr>
          <p:cNvPr id="35844" name="1 Título">
            <a:extLst>
              <a:ext uri="{FF2B5EF4-FFF2-40B4-BE49-F238E27FC236}">
                <a16:creationId xmlns:a16="http://schemas.microsoft.com/office/drawing/2014/main" id="{349639D0-BC4B-194F-8BD9-3440137B477F}"/>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3">
            <a:extLst>
              <a:ext uri="{FF2B5EF4-FFF2-40B4-BE49-F238E27FC236}">
                <a16:creationId xmlns:a16="http://schemas.microsoft.com/office/drawing/2014/main" id="{598AD239-2E98-CA47-BF49-84F172413CCB}"/>
              </a:ext>
            </a:extLst>
          </p:cNvPr>
          <p:cNvSpPr>
            <a:spLocks noGrp="1"/>
          </p:cNvSpPr>
          <p:nvPr>
            <p:ph type="title"/>
          </p:nvPr>
        </p:nvSpPr>
        <p:spPr/>
        <p:txBody>
          <a:bodyPr/>
          <a:lstStyle/>
          <a:p>
            <a:pPr eaLnBrk="1" hangingPunct="1"/>
            <a:r>
              <a:rPr lang="zh-CN" altLang="en-US" b="1">
                <a:latin typeface="宋体" panose="02010600030101010101" pitchFamily="2" charset="-122"/>
              </a:rPr>
              <a:t>第</a:t>
            </a:r>
            <a:r>
              <a:rPr lang="en-US" altLang="zh-CN" b="1">
                <a:latin typeface="宋体" panose="02010600030101010101" pitchFamily="2" charset="-122"/>
              </a:rPr>
              <a:t>6</a:t>
            </a:r>
            <a:r>
              <a:rPr lang="zh-CN" altLang="en-US" b="1">
                <a:latin typeface="宋体" panose="02010600030101010101" pitchFamily="2" charset="-122"/>
              </a:rPr>
              <a:t>章  详细设计</a:t>
            </a:r>
            <a:endParaRPr lang="en-US" altLang="zh-CN" b="1">
              <a:latin typeface="宋体" panose="02010600030101010101" pitchFamily="2" charset="-122"/>
            </a:endParaRPr>
          </a:p>
        </p:txBody>
      </p:sp>
      <p:sp>
        <p:nvSpPr>
          <p:cNvPr id="13314" name="TextBox 7">
            <a:extLst>
              <a:ext uri="{FF2B5EF4-FFF2-40B4-BE49-F238E27FC236}">
                <a16:creationId xmlns:a16="http://schemas.microsoft.com/office/drawing/2014/main" id="{3106621B-3B1B-AC4B-B4DC-0E72DA9D750D}"/>
              </a:ext>
            </a:extLst>
          </p:cNvPr>
          <p:cNvSpPr txBox="1">
            <a:spLocks noChangeArrowheads="1"/>
          </p:cNvSpPr>
          <p:nvPr/>
        </p:nvSpPr>
        <p:spPr bwMode="auto">
          <a:xfrm>
            <a:off x="611188" y="1970088"/>
            <a:ext cx="7850187"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solidFill>
                  <a:srgbClr val="FF0000"/>
                </a:solidFill>
                <a:latin typeface="Arial" panose="020B0604020202020204" pitchFamily="34" charset="0"/>
              </a:rPr>
              <a:t>根本目标：</a:t>
            </a:r>
            <a:r>
              <a:rPr lang="zh-CN" altLang="en-US" sz="2400">
                <a:latin typeface="Arial" panose="020B0604020202020204" pitchFamily="34" charset="0"/>
              </a:rPr>
              <a:t>确定应该怎样具体地实现所要求的系统。</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详细设计阶段的任务不是具体地编写程序，而是要设计出程序的“蓝图”。</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详细设计的结果基本上决定了最终的程序代码的质量。</a:t>
            </a:r>
          </a:p>
        </p:txBody>
      </p:sp>
      <p:sp>
        <p:nvSpPr>
          <p:cNvPr id="13315" name="1 Título">
            <a:extLst>
              <a:ext uri="{FF2B5EF4-FFF2-40B4-BE49-F238E27FC236}">
                <a16:creationId xmlns:a16="http://schemas.microsoft.com/office/drawing/2014/main" id="{C3145277-C50F-0F4C-884F-17E98A77587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3316" name="1 Título">
            <a:extLst>
              <a:ext uri="{FF2B5EF4-FFF2-40B4-BE49-F238E27FC236}">
                <a16:creationId xmlns:a16="http://schemas.microsoft.com/office/drawing/2014/main" id="{6535943C-C6E8-A646-84A1-6D905E17A96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
            <a:extLst>
              <a:ext uri="{FF2B5EF4-FFF2-40B4-BE49-F238E27FC236}">
                <a16:creationId xmlns:a16="http://schemas.microsoft.com/office/drawing/2014/main" id="{5B4B6C6F-C50A-CA41-8606-E75B9DCAF88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6.2</a:t>
            </a:r>
            <a:r>
              <a:rPr lang="en-US" altLang="zh-CN" b="1"/>
              <a:t> </a:t>
            </a:r>
            <a:r>
              <a:rPr lang="zh-CN" altLang="en-US" b="1"/>
              <a:t>人机界面设计</a:t>
            </a:r>
          </a:p>
        </p:txBody>
      </p:sp>
      <p:sp>
        <p:nvSpPr>
          <p:cNvPr id="37890" name="TextBox 7">
            <a:extLst>
              <a:ext uri="{FF2B5EF4-FFF2-40B4-BE49-F238E27FC236}">
                <a16:creationId xmlns:a16="http://schemas.microsoft.com/office/drawing/2014/main" id="{C3941929-DAFC-564F-906C-A1FE2330653D}"/>
              </a:ext>
            </a:extLst>
          </p:cNvPr>
          <p:cNvSpPr txBox="1">
            <a:spLocks noChangeArrowheads="1"/>
          </p:cNvSpPr>
          <p:nvPr/>
        </p:nvSpPr>
        <p:spPr bwMode="auto">
          <a:xfrm>
            <a:off x="323850" y="1177925"/>
            <a:ext cx="8569325"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startAt="3"/>
            </a:pPr>
            <a:r>
              <a:rPr lang="zh-CN" altLang="en-US" sz="2400">
                <a:latin typeface="宋体" panose="02010600030101010101" pitchFamily="2" charset="-122"/>
              </a:rPr>
              <a:t>出错信息处理。</a:t>
            </a:r>
            <a:endParaRPr lang="en-US" altLang="zh-CN" sz="2400">
              <a:latin typeface="宋体" panose="02010600030101010101" pitchFamily="2" charset="-122"/>
            </a:endParaRPr>
          </a:p>
          <a:p>
            <a:pPr eaLnBrk="1" hangingPunct="1">
              <a:spcBef>
                <a:spcPct val="0"/>
              </a:spcBef>
              <a:buFontTx/>
              <a:buNone/>
            </a:pPr>
            <a:r>
              <a:rPr lang="zh-CN" altLang="en-US" sz="2400">
                <a:latin typeface="Arial" panose="020B0604020202020204" pitchFamily="34" charset="0"/>
              </a:rPr>
              <a:t>出错信息和警告信息，是出现问题时交互式系统给出的“坏消息”。一般说来，交互式系统给出的出错信息或警告信息，具有下述属性。</a:t>
            </a:r>
          </a:p>
          <a:p>
            <a:pPr eaLnBrk="1" hangingPunct="1">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用用户可以理解的术语描述问题。</a:t>
            </a:r>
          </a:p>
          <a:p>
            <a:pPr eaLnBrk="1" hangingPunct="1">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提供有助于从错误中恢复的建设性意见。</a:t>
            </a:r>
          </a:p>
          <a:p>
            <a:pPr eaLnBrk="1" hangingPunct="1">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指出错误可能导致哪些负面后果</a:t>
            </a:r>
            <a:r>
              <a:rPr lang="en-US" altLang="zh-CN" sz="2400">
                <a:latin typeface="Arial" panose="020B0604020202020204" pitchFamily="34" charset="0"/>
              </a:rPr>
              <a:t>(</a:t>
            </a:r>
            <a:r>
              <a:rPr lang="zh-CN" altLang="en-US" sz="2400">
                <a:latin typeface="Arial" panose="020B0604020202020204" pitchFamily="34" charset="0"/>
              </a:rPr>
              <a:t>例如，破坏数据文</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件</a:t>
            </a:r>
            <a:r>
              <a:rPr lang="en-US" altLang="zh-CN" sz="2400">
                <a:latin typeface="Arial" panose="020B0604020202020204" pitchFamily="34" charset="0"/>
              </a:rPr>
              <a:t>)</a:t>
            </a:r>
            <a:r>
              <a:rPr lang="zh-CN" altLang="en-US" sz="2400">
                <a:latin typeface="Arial" panose="020B0604020202020204" pitchFamily="34" charset="0"/>
              </a:rPr>
              <a:t>，以便用户检查是否出现了这些问题，并在确实出现</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问题时及时解决。</a:t>
            </a:r>
          </a:p>
          <a:p>
            <a:pPr eaLnBrk="1" hangingPunct="1">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伴随着听觉上或视觉上的提示</a:t>
            </a:r>
          </a:p>
          <a:p>
            <a:pPr eaLnBrk="1" hangingPunct="1">
              <a:spcBef>
                <a:spcPct val="0"/>
              </a:spcBef>
              <a:buFontTx/>
              <a:buNone/>
            </a:pPr>
            <a:r>
              <a:rPr lang="en-US" altLang="zh-CN" sz="2400">
                <a:latin typeface="Arial" panose="020B0604020202020204" pitchFamily="34" charset="0"/>
              </a:rPr>
              <a:t>(5) </a:t>
            </a:r>
            <a:r>
              <a:rPr lang="zh-CN" altLang="en-US" sz="2400">
                <a:latin typeface="Arial" panose="020B0604020202020204" pitchFamily="34" charset="0"/>
              </a:rPr>
              <a:t>不能带有指责色彩，不能责怪用户。</a:t>
            </a:r>
            <a:endParaRPr lang="zh-CN" altLang="en-US" sz="2000">
              <a:latin typeface="Arial" panose="020B0604020202020204" pitchFamily="34" charset="0"/>
            </a:endParaRPr>
          </a:p>
        </p:txBody>
      </p:sp>
      <p:sp>
        <p:nvSpPr>
          <p:cNvPr id="37891" name="1 Título">
            <a:extLst>
              <a:ext uri="{FF2B5EF4-FFF2-40B4-BE49-F238E27FC236}">
                <a16:creationId xmlns:a16="http://schemas.microsoft.com/office/drawing/2014/main" id="{736820A3-51BE-5E4B-AAEC-9D5CE9271CC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6.2.1 </a:t>
            </a:r>
            <a:r>
              <a:rPr lang="zh-CN" altLang="en-US" sz="2400">
                <a:solidFill>
                  <a:srgbClr val="D9D9D9"/>
                </a:solidFill>
                <a:latin typeface="宋体" panose="02010600030101010101" pitchFamily="2" charset="-122"/>
              </a:rPr>
              <a:t>设计问题</a:t>
            </a:r>
          </a:p>
        </p:txBody>
      </p:sp>
      <p:sp>
        <p:nvSpPr>
          <p:cNvPr id="37892" name="1 Título">
            <a:extLst>
              <a:ext uri="{FF2B5EF4-FFF2-40B4-BE49-F238E27FC236}">
                <a16:creationId xmlns:a16="http://schemas.microsoft.com/office/drawing/2014/main" id="{0A5EFB8C-76B1-AD4D-BA3C-F755B0599A6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
            <a:extLst>
              <a:ext uri="{FF2B5EF4-FFF2-40B4-BE49-F238E27FC236}">
                <a16:creationId xmlns:a16="http://schemas.microsoft.com/office/drawing/2014/main" id="{87121577-CE82-5B42-9141-F24EAE34EF05}"/>
              </a:ext>
            </a:extLst>
          </p:cNvPr>
          <p:cNvSpPr>
            <a:spLocks noGrp="1"/>
          </p:cNvSpPr>
          <p:nvPr>
            <p:ph type="title"/>
          </p:nvPr>
        </p:nvSpPr>
        <p:spPr>
          <a:xfrm>
            <a:off x="457200" y="-26988"/>
            <a:ext cx="8229600" cy="1143001"/>
          </a:xfrm>
        </p:spPr>
        <p:txBody>
          <a:body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39938" name="TextBox 7">
            <a:extLst>
              <a:ext uri="{FF2B5EF4-FFF2-40B4-BE49-F238E27FC236}">
                <a16:creationId xmlns:a16="http://schemas.microsoft.com/office/drawing/2014/main" id="{01F56025-87C6-124E-94FC-03E6407F04CF}"/>
              </a:ext>
            </a:extLst>
          </p:cNvPr>
          <p:cNvSpPr txBox="1">
            <a:spLocks noChangeArrowheads="1"/>
          </p:cNvSpPr>
          <p:nvPr/>
        </p:nvSpPr>
        <p:spPr bwMode="auto">
          <a:xfrm>
            <a:off x="287338" y="1109663"/>
            <a:ext cx="8569325"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startAt="4"/>
            </a:pPr>
            <a:r>
              <a:rPr lang="zh-CN" altLang="en-US" sz="2400">
                <a:latin typeface="Arial" panose="020B0604020202020204" pitchFamily="34" charset="0"/>
              </a:rPr>
              <a:t>命令交互。</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许多高级用户仍然偏爱面向命令行的交互方式</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在提供命令交互方式时，必须考虑下列设计问题。</a:t>
            </a:r>
          </a:p>
          <a:p>
            <a:pPr eaLnBrk="1" hangingPunct="1">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是否每个菜单选项都有对应的命令</a:t>
            </a:r>
            <a:r>
              <a:rPr lang="en-US" altLang="zh-CN" sz="2400">
                <a:latin typeface="Arial" panose="020B0604020202020204" pitchFamily="34" charset="0"/>
              </a:rPr>
              <a:t>?</a:t>
            </a:r>
          </a:p>
          <a:p>
            <a:pPr eaLnBrk="1" hangingPunct="1">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采用何种命令形式</a:t>
            </a:r>
            <a:r>
              <a:rPr lang="en-US" altLang="zh-CN" sz="2400">
                <a:latin typeface="Arial" panose="020B0604020202020204" pitchFamily="34" charset="0"/>
              </a:rPr>
              <a:t>?</a:t>
            </a:r>
            <a:r>
              <a:rPr lang="zh-CN" altLang="en-US" sz="2400">
                <a:latin typeface="Arial" panose="020B0604020202020204" pitchFamily="34" charset="0"/>
              </a:rPr>
              <a:t>有</a:t>
            </a:r>
            <a:r>
              <a:rPr lang="en-US" altLang="zh-CN" sz="2400">
                <a:latin typeface="Arial" panose="020B0604020202020204" pitchFamily="34" charset="0"/>
              </a:rPr>
              <a:t>3</a:t>
            </a:r>
            <a:r>
              <a:rPr lang="zh-CN" altLang="en-US" sz="2400">
                <a:latin typeface="Arial" panose="020B0604020202020204" pitchFamily="34" charset="0"/>
              </a:rPr>
              <a:t>种选择：控制序列</a:t>
            </a:r>
            <a:r>
              <a:rPr lang="en-US" altLang="zh-CN" sz="2400">
                <a:latin typeface="Arial" panose="020B0604020202020204" pitchFamily="34" charset="0"/>
              </a:rPr>
              <a:t>(</a:t>
            </a:r>
            <a:r>
              <a:rPr lang="zh-CN" altLang="en-US" sz="2400">
                <a:latin typeface="Arial" panose="020B0604020202020204" pitchFamily="34" charset="0"/>
              </a:rPr>
              <a:t>例如，</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Ctrl+P)</a:t>
            </a:r>
            <a:r>
              <a:rPr lang="zh-CN" altLang="en-US" sz="2400">
                <a:latin typeface="Arial" panose="020B0604020202020204" pitchFamily="34" charset="0"/>
              </a:rPr>
              <a:t>，功能键和输入命令。</a:t>
            </a:r>
          </a:p>
          <a:p>
            <a:pPr eaLnBrk="1" hangingPunct="1">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学习和记忆命令的难度有多大</a:t>
            </a:r>
            <a:r>
              <a:rPr lang="en-US" altLang="zh-CN" sz="2400">
                <a:latin typeface="Arial" panose="020B0604020202020204" pitchFamily="34" charset="0"/>
              </a:rPr>
              <a:t>?</a:t>
            </a:r>
            <a:r>
              <a:rPr lang="zh-CN" altLang="en-US" sz="2400">
                <a:latin typeface="Arial" panose="020B0604020202020204" pitchFamily="34" charset="0"/>
              </a:rPr>
              <a:t>忘记了命令怎么办</a:t>
            </a:r>
            <a:r>
              <a:rPr lang="en-US" altLang="zh-CN" sz="2400">
                <a:latin typeface="Arial" panose="020B0604020202020204" pitchFamily="34" charset="0"/>
              </a:rPr>
              <a:t>?</a:t>
            </a:r>
          </a:p>
          <a:p>
            <a:pPr eaLnBrk="1" hangingPunct="1">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用户是否可以定制或缩写命令</a:t>
            </a:r>
            <a:r>
              <a:rPr lang="en-US" altLang="zh-CN" sz="2400">
                <a:latin typeface="Arial" panose="020B0604020202020204" pitchFamily="34" charset="0"/>
              </a:rPr>
              <a:t>?</a:t>
            </a:r>
          </a:p>
          <a:p>
            <a:pPr eaLnBrk="1" hangingPunct="1">
              <a:spcBef>
                <a:spcPct val="0"/>
              </a:spcBef>
              <a:buFontTx/>
              <a:buNone/>
            </a:pPr>
            <a:r>
              <a:rPr lang="zh-CN" altLang="en-US" sz="2400">
                <a:latin typeface="Arial" panose="020B0604020202020204" pitchFamily="34" charset="0"/>
              </a:rPr>
              <a:t>在越来越多的应用软件中，人机界面设计者都提供了“命令宏机制”。</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在理想的情况下，所有应用软件都有一致的命令使用方法。</a:t>
            </a:r>
          </a:p>
        </p:txBody>
      </p:sp>
      <p:sp>
        <p:nvSpPr>
          <p:cNvPr id="39939" name="1 Título">
            <a:extLst>
              <a:ext uri="{FF2B5EF4-FFF2-40B4-BE49-F238E27FC236}">
                <a16:creationId xmlns:a16="http://schemas.microsoft.com/office/drawing/2014/main" id="{3028FE68-7675-294C-97E9-BCB0D365A2F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6.2.1 </a:t>
            </a:r>
            <a:r>
              <a:rPr lang="zh-CN" altLang="en-US" sz="2400">
                <a:solidFill>
                  <a:srgbClr val="D9D9D9"/>
                </a:solidFill>
                <a:latin typeface="宋体" panose="02010600030101010101" pitchFamily="2" charset="-122"/>
              </a:rPr>
              <a:t>设计问题</a:t>
            </a:r>
          </a:p>
        </p:txBody>
      </p:sp>
      <p:sp>
        <p:nvSpPr>
          <p:cNvPr id="39940" name="1 Título">
            <a:extLst>
              <a:ext uri="{FF2B5EF4-FFF2-40B4-BE49-F238E27FC236}">
                <a16:creationId xmlns:a16="http://schemas.microsoft.com/office/drawing/2014/main" id="{6BBBBCE1-A879-4F44-B4AB-FB465C900CC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499BC80-48BF-D24F-AC89-F58907DCA8B1}"/>
              </a:ext>
            </a:extLst>
          </p:cNvPr>
          <p:cNvSpPr>
            <a:spLocks noGrp="1" noChangeArrowheads="1"/>
          </p:cNvSpPr>
          <p:nvPr>
            <p:ph type="title"/>
          </p:nvPr>
        </p:nvSpPr>
        <p:spPr/>
        <p:txBody>
          <a:bodyPr/>
          <a:lstStyle/>
          <a:p>
            <a:endParaRPr lang="zh-CN" altLang="en-US"/>
          </a:p>
        </p:txBody>
      </p:sp>
      <p:sp>
        <p:nvSpPr>
          <p:cNvPr id="12291" name="Rectangle 3">
            <a:extLst>
              <a:ext uri="{FF2B5EF4-FFF2-40B4-BE49-F238E27FC236}">
                <a16:creationId xmlns:a16="http://schemas.microsoft.com/office/drawing/2014/main" id="{E984E52F-CA90-4F46-A58A-89FAEE8F3DC1}"/>
              </a:ext>
            </a:extLst>
          </p:cNvPr>
          <p:cNvSpPr>
            <a:spLocks noGrp="1" noChangeArrowheads="1"/>
          </p:cNvSpPr>
          <p:nvPr>
            <p:ph type="body" idx="1"/>
          </p:nvPr>
        </p:nvSpPr>
        <p:spPr>
          <a:xfrm>
            <a:off x="395288" y="1052513"/>
            <a:ext cx="8748712" cy="4968875"/>
          </a:xfrm>
        </p:spPr>
        <p:txBody>
          <a:bodyPr/>
          <a:lstStyle/>
          <a:p>
            <a:r>
              <a:rPr lang="zh-CN" altLang="en-US" sz="2800" dirty="0">
                <a:solidFill>
                  <a:schemeClr val="accent2"/>
                </a:solidFill>
              </a:rPr>
              <a:t>用户界面应具备的特性</a:t>
            </a:r>
          </a:p>
          <a:p>
            <a:pPr lvl="1"/>
            <a:r>
              <a:rPr lang="zh-CN" altLang="en-US" sz="2400" dirty="0">
                <a:solidFill>
                  <a:srgbClr val="FF0000"/>
                </a:solidFill>
              </a:rPr>
              <a:t>可使用性</a:t>
            </a:r>
            <a:r>
              <a:rPr lang="zh-CN" altLang="en-US" sz="2400" dirty="0"/>
              <a:t>：是用户界面设计最重要的目标．包括使用简单、界面一致、拥有</a:t>
            </a:r>
            <a:r>
              <a:rPr lang="en-US" altLang="zh-CN" sz="2400" dirty="0"/>
              <a:t>help</a:t>
            </a:r>
            <a:r>
              <a:rPr lang="zh-CN" altLang="en-US" sz="2400" dirty="0"/>
              <a:t>帮助功能、快速的系统响应和低的系统成本、具有容错能力等。</a:t>
            </a:r>
          </a:p>
          <a:p>
            <a:pPr lvl="1"/>
            <a:r>
              <a:rPr lang="zh-CN" altLang="en-US" sz="2400" dirty="0">
                <a:solidFill>
                  <a:srgbClr val="FF0000"/>
                </a:solidFill>
              </a:rPr>
              <a:t>灵活性</a:t>
            </a:r>
            <a:r>
              <a:rPr lang="zh-CN" altLang="en-US" sz="2400" dirty="0"/>
              <a:t>：考虑到用户的特点、能力和知识水平，应该使用户接口满足不同用户的要求。因此，对不同的用户，应有不同的界面形式，但不同的界面形式不应影响任务的完成。</a:t>
            </a:r>
          </a:p>
          <a:p>
            <a:pPr lvl="1"/>
            <a:r>
              <a:rPr lang="zh-CN" altLang="en-US" sz="2400" dirty="0">
                <a:solidFill>
                  <a:srgbClr val="FF0000"/>
                </a:solidFill>
              </a:rPr>
              <a:t>可靠性</a:t>
            </a:r>
            <a:r>
              <a:rPr lang="zh-CN" altLang="en-US" sz="2400" dirty="0"/>
              <a:t>：用户界面的可靠性是指无故障使用的间隔时间。用户界面应能保证用户正确、可靠地使用系统，保证有关程序和数据的安全性。</a:t>
            </a:r>
          </a:p>
          <a:p>
            <a:endParaRPr lang="zh-CN" altLang="en-US" sz="2800" dirty="0"/>
          </a:p>
        </p:txBody>
      </p:sp>
      <p:sp>
        <p:nvSpPr>
          <p:cNvPr id="4" name="标题 3">
            <a:extLst>
              <a:ext uri="{FF2B5EF4-FFF2-40B4-BE49-F238E27FC236}">
                <a16:creationId xmlns:a16="http://schemas.microsoft.com/office/drawing/2014/main" id="{8F3024E5-A1AE-9B41-BE3E-E19213125585}"/>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6.2</a:t>
            </a:r>
            <a:r>
              <a:rPr lang="en-US" altLang="zh-CN" b="1"/>
              <a:t> </a:t>
            </a:r>
            <a:r>
              <a:rPr lang="zh-CN" altLang="en-US" b="1"/>
              <a:t>人机界面设计</a:t>
            </a:r>
            <a:endParaRPr lang="zh-CN" altLang="en-US" b="1" dirty="0"/>
          </a:p>
        </p:txBody>
      </p:sp>
    </p:spTree>
    <p:extLst>
      <p:ext uri="{BB962C8B-B14F-4D97-AF65-F5344CB8AC3E}">
        <p14:creationId xmlns:p14="http://schemas.microsoft.com/office/powerpoint/2010/main" val="2112385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3">
            <a:extLst>
              <a:ext uri="{FF2B5EF4-FFF2-40B4-BE49-F238E27FC236}">
                <a16:creationId xmlns:a16="http://schemas.microsoft.com/office/drawing/2014/main" id="{788A7DDC-DDA6-A942-8107-2FAC795839A8}"/>
              </a:ext>
            </a:extLst>
          </p:cNvPr>
          <p:cNvSpPr>
            <a:spLocks noGrp="1"/>
          </p:cNvSpPr>
          <p:nvPr>
            <p:ph type="title"/>
          </p:nvPr>
        </p:nvSpPr>
        <p:spPr>
          <a:xfrm>
            <a:off x="457200" y="44450"/>
            <a:ext cx="8229600" cy="1143000"/>
          </a:xfrm>
        </p:spPr>
        <p:txBody>
          <a:body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41986" name="内容占位符 4">
            <a:extLst>
              <a:ext uri="{FF2B5EF4-FFF2-40B4-BE49-F238E27FC236}">
                <a16:creationId xmlns:a16="http://schemas.microsoft.com/office/drawing/2014/main" id="{59DBE932-6B21-2940-B0E6-49290D7CF8C2}"/>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dirty="0">
                <a:latin typeface="宋体" panose="02010600030101010101" pitchFamily="2" charset="-122"/>
              </a:rPr>
              <a:t>6.2.2</a:t>
            </a:r>
            <a:r>
              <a:rPr lang="en-US" altLang="zh-CN" b="1" dirty="0"/>
              <a:t>.</a:t>
            </a:r>
            <a:r>
              <a:rPr lang="zh-CN" altLang="en-US" b="1" dirty="0"/>
              <a:t>设计过程</a:t>
            </a:r>
          </a:p>
        </p:txBody>
      </p:sp>
      <p:sp>
        <p:nvSpPr>
          <p:cNvPr id="41987" name="TextBox 7">
            <a:extLst>
              <a:ext uri="{FF2B5EF4-FFF2-40B4-BE49-F238E27FC236}">
                <a16:creationId xmlns:a16="http://schemas.microsoft.com/office/drawing/2014/main" id="{D1B0C38C-52D2-2944-8F4C-94264C96A8D2}"/>
              </a:ext>
            </a:extLst>
          </p:cNvPr>
          <p:cNvSpPr txBox="1">
            <a:spLocks noChangeArrowheads="1"/>
          </p:cNvSpPr>
          <p:nvPr/>
        </p:nvSpPr>
        <p:spPr bwMode="auto">
          <a:xfrm>
            <a:off x="395288" y="1550988"/>
            <a:ext cx="4968875" cy="417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用户界面设计是一个迭代的过程，通常先创建设计模型，再用原型实现这个设计模型，并由用户试用和评估，然后根据用户意见进行修改。</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建立起用户界面的原型，就必须对它进行评估，评估可以是非正式的也可以使正式的。</a:t>
            </a:r>
            <a:endParaRPr lang="en-US" altLang="zh-CN" sz="2400">
              <a:latin typeface="Arial" panose="020B0604020202020204" pitchFamily="34" charset="0"/>
            </a:endParaRPr>
          </a:p>
          <a:p>
            <a:pPr eaLnBrk="1" hangingPunct="1">
              <a:lnSpc>
                <a:spcPct val="125000"/>
              </a:lnSpc>
              <a:spcBef>
                <a:spcPct val="0"/>
              </a:spcBef>
              <a:buFontTx/>
              <a:buNone/>
            </a:pPr>
            <a:endParaRPr lang="zh-CN" altLang="en-US" sz="2000">
              <a:latin typeface="Arial" panose="020B0604020202020204" pitchFamily="34" charset="0"/>
            </a:endParaRPr>
          </a:p>
        </p:txBody>
      </p:sp>
      <p:graphicFrame>
        <p:nvGraphicFramePr>
          <p:cNvPr id="2" name="图示 1">
            <a:extLst>
              <a:ext uri="{FF2B5EF4-FFF2-40B4-BE49-F238E27FC236}">
                <a16:creationId xmlns:a16="http://schemas.microsoft.com/office/drawing/2014/main" id="{AE2AC6FD-9DB6-D845-B3AA-09F4C4A6D3BA}"/>
              </a:ext>
            </a:extLst>
          </p:cNvPr>
          <p:cNvGraphicFramePr/>
          <p:nvPr/>
        </p:nvGraphicFramePr>
        <p:xfrm>
          <a:off x="4089957" y="2492896"/>
          <a:ext cx="5904656" cy="3544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圆角矩形 2">
            <a:extLst>
              <a:ext uri="{FF2B5EF4-FFF2-40B4-BE49-F238E27FC236}">
                <a16:creationId xmlns:a16="http://schemas.microsoft.com/office/drawing/2014/main" id="{D8916548-B6E2-B348-9446-30C2D397B894}"/>
              </a:ext>
            </a:extLst>
          </p:cNvPr>
          <p:cNvSpPr/>
          <p:nvPr/>
        </p:nvSpPr>
        <p:spPr>
          <a:xfrm>
            <a:off x="3148013" y="5103813"/>
            <a:ext cx="2335212" cy="719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defRPr/>
            </a:pPr>
            <a:r>
              <a:rPr lang="zh-CN" altLang="en-US">
                <a:solidFill>
                  <a:srgbClr val="FFFFFF"/>
                </a:solidFill>
                <a:latin typeface="Calibri" panose="020F0502020204030204" pitchFamily="34" charset="0"/>
              </a:rPr>
              <a:t>用户界面的评估周期</a:t>
            </a:r>
            <a:endParaRPr lang="en-US" altLang="zh-CN">
              <a:solidFill>
                <a:srgbClr val="FFFFFF"/>
              </a:solidFill>
              <a:latin typeface="Calibri" panose="020F0502020204030204" pitchFamily="34" charset="0"/>
            </a:endParaRPr>
          </a:p>
        </p:txBody>
      </p:sp>
      <p:sp>
        <p:nvSpPr>
          <p:cNvPr id="41990" name="1 Título">
            <a:extLst>
              <a:ext uri="{FF2B5EF4-FFF2-40B4-BE49-F238E27FC236}">
                <a16:creationId xmlns:a16="http://schemas.microsoft.com/office/drawing/2014/main" id="{EB188B5E-9D8F-6F48-BBB8-373E0B48578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6.2.2 </a:t>
            </a:r>
            <a:r>
              <a:rPr lang="zh-CN" altLang="en-US" sz="2400">
                <a:solidFill>
                  <a:srgbClr val="D9D9D9"/>
                </a:solidFill>
                <a:latin typeface="宋体" panose="02010600030101010101" pitchFamily="2" charset="-122"/>
              </a:rPr>
              <a:t>设计过程</a:t>
            </a:r>
          </a:p>
        </p:txBody>
      </p:sp>
      <p:sp>
        <p:nvSpPr>
          <p:cNvPr id="41991" name="1 Título">
            <a:extLst>
              <a:ext uri="{FF2B5EF4-FFF2-40B4-BE49-F238E27FC236}">
                <a16:creationId xmlns:a16="http://schemas.microsoft.com/office/drawing/2014/main" id="{074F2A71-A9E1-BC4F-A7EB-E4D6466D12E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795154A7-172F-9E44-BB19-FEB957B9A330}"/>
              </a:ext>
            </a:extLst>
          </p:cNvPr>
          <p:cNvSpPr>
            <a:spLocks noGrp="1" noChangeArrowheads="1"/>
          </p:cNvSpPr>
          <p:nvPr>
            <p:ph type="body" idx="1"/>
          </p:nvPr>
        </p:nvSpPr>
        <p:spPr/>
        <p:txBody>
          <a:bodyPr/>
          <a:lstStyle/>
          <a:p>
            <a:r>
              <a:rPr lang="zh-CN" altLang="en-US" sz="2800">
                <a:solidFill>
                  <a:schemeClr val="accent2"/>
                </a:solidFill>
              </a:rPr>
              <a:t>用户类型</a:t>
            </a:r>
          </a:p>
          <a:p>
            <a:pPr lvl="1"/>
            <a:r>
              <a:rPr lang="zh-CN" altLang="en-US"/>
              <a:t>外行型：对计算机系统认知很少或毫无了解</a:t>
            </a:r>
          </a:p>
          <a:p>
            <a:pPr lvl="1"/>
            <a:r>
              <a:rPr lang="zh-CN" altLang="en-US"/>
              <a:t>初学型：对计算机有一定经验，对系统的认识不足或经验很少，</a:t>
            </a:r>
            <a:r>
              <a:rPr lang="zh-CN" altLang="en-US">
                <a:solidFill>
                  <a:srgbClr val="FF0000"/>
                </a:solidFill>
              </a:rPr>
              <a:t>需要很多界面支持。</a:t>
            </a:r>
          </a:p>
          <a:p>
            <a:pPr lvl="1"/>
            <a:r>
              <a:rPr lang="zh-CN" altLang="en-US"/>
              <a:t>熟练型：对一个系统有很多经验，</a:t>
            </a:r>
            <a:r>
              <a:rPr lang="zh-CN" altLang="en-US">
                <a:solidFill>
                  <a:srgbClr val="FF0000"/>
                </a:solidFill>
              </a:rPr>
              <a:t>需要较少的界面支持，但不能处理意外错误。</a:t>
            </a:r>
          </a:p>
          <a:p>
            <a:pPr lvl="1"/>
            <a:r>
              <a:rPr lang="zh-CN" altLang="en-US"/>
              <a:t>专家型：了解系统的内部构造，</a:t>
            </a:r>
            <a:r>
              <a:rPr lang="zh-CN" altLang="en-US">
                <a:solidFill>
                  <a:srgbClr val="FF0000"/>
                </a:solidFill>
              </a:rPr>
              <a:t>需要为他们提供能够修改和扩充系统能力的复杂界面。</a:t>
            </a:r>
          </a:p>
        </p:txBody>
      </p:sp>
      <p:sp>
        <p:nvSpPr>
          <p:cNvPr id="4" name="标题 3">
            <a:extLst>
              <a:ext uri="{FF2B5EF4-FFF2-40B4-BE49-F238E27FC236}">
                <a16:creationId xmlns:a16="http://schemas.microsoft.com/office/drawing/2014/main" id="{8074D4C5-46E6-B440-A8F8-D82295A32AAF}"/>
              </a:ext>
            </a:extLst>
          </p:cNvPr>
          <p:cNvSpPr>
            <a:spLocks noGrp="1"/>
          </p:cNvSpPr>
          <p:nvPr>
            <p:ph type="title"/>
          </p:nvPr>
        </p:nvSpPr>
        <p:spPr>
          <a:xfrm>
            <a:off x="457200" y="44450"/>
            <a:ext cx="8229600" cy="1143000"/>
          </a:xfrm>
        </p:spPr>
        <p:txBody>
          <a:bodyPr/>
          <a:lstStyle/>
          <a:p>
            <a:r>
              <a:rPr lang="en-US" altLang="zh-CN" b="1" dirty="0">
                <a:latin typeface="宋体" panose="02010600030101010101" pitchFamily="2" charset="-122"/>
              </a:rPr>
              <a:t>6.2</a:t>
            </a:r>
            <a:r>
              <a:rPr lang="en-US" altLang="zh-CN" b="1" dirty="0"/>
              <a:t> </a:t>
            </a:r>
            <a:r>
              <a:rPr lang="zh-CN" altLang="en-US" b="1" dirty="0"/>
              <a:t>人机界面设计</a:t>
            </a:r>
          </a:p>
        </p:txBody>
      </p:sp>
    </p:spTree>
    <p:extLst>
      <p:ext uri="{BB962C8B-B14F-4D97-AF65-F5344CB8AC3E}">
        <p14:creationId xmlns:p14="http://schemas.microsoft.com/office/powerpoint/2010/main" val="3040741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1846F70-8F59-6D4D-BB5D-ACE2196F3562}"/>
              </a:ext>
            </a:extLst>
          </p:cNvPr>
          <p:cNvSpPr>
            <a:spLocks noGrp="1" noChangeArrowheads="1"/>
          </p:cNvSpPr>
          <p:nvPr>
            <p:ph type="title"/>
          </p:nvPr>
        </p:nvSpPr>
        <p:spPr/>
        <p:txBody>
          <a:bodyPr/>
          <a:lstStyle/>
          <a:p>
            <a:endParaRPr lang="zh-CN" altLang="en-US"/>
          </a:p>
        </p:txBody>
      </p:sp>
      <p:sp>
        <p:nvSpPr>
          <p:cNvPr id="14339" name="Rectangle 3">
            <a:extLst>
              <a:ext uri="{FF2B5EF4-FFF2-40B4-BE49-F238E27FC236}">
                <a16:creationId xmlns:a16="http://schemas.microsoft.com/office/drawing/2014/main" id="{EE5FFD36-5D4A-2341-A2A7-D7A404A7F204}"/>
              </a:ext>
            </a:extLst>
          </p:cNvPr>
          <p:cNvSpPr>
            <a:spLocks noGrp="1" noChangeArrowheads="1"/>
          </p:cNvSpPr>
          <p:nvPr>
            <p:ph type="body" idx="1"/>
          </p:nvPr>
        </p:nvSpPr>
        <p:spPr>
          <a:xfrm>
            <a:off x="250825" y="765175"/>
            <a:ext cx="8748713" cy="5616575"/>
          </a:xfrm>
        </p:spPr>
        <p:txBody>
          <a:bodyPr/>
          <a:lstStyle/>
          <a:p>
            <a:r>
              <a:rPr lang="zh-CN" altLang="en-US" sz="2800">
                <a:solidFill>
                  <a:schemeClr val="accent2"/>
                </a:solidFill>
              </a:rPr>
              <a:t>界面设计类型</a:t>
            </a:r>
          </a:p>
          <a:p>
            <a:pPr lvl="1"/>
            <a:r>
              <a:rPr lang="zh-CN" altLang="en-US" sz="2400"/>
              <a:t>如果从用户与计算机交互的角度来看，用户界面设计类型主要有问题描述语言、数据表格、图形、菜单、对话、窗口等。在选用界面形式的时候，应该考虑每种类型的优点和限制，可以从以下几个方面来考察，进行选择：</a:t>
            </a:r>
          </a:p>
          <a:p>
            <a:pPr lvl="2"/>
            <a:r>
              <a:rPr lang="zh-CN" altLang="en-US" sz="2000">
                <a:solidFill>
                  <a:srgbClr val="800000"/>
                </a:solidFill>
              </a:rPr>
              <a:t>使用的难易程度</a:t>
            </a:r>
          </a:p>
          <a:p>
            <a:pPr lvl="2"/>
            <a:r>
              <a:rPr lang="zh-CN" altLang="en-US" sz="2000">
                <a:solidFill>
                  <a:srgbClr val="800000"/>
                </a:solidFill>
              </a:rPr>
              <a:t>学习的难易程度</a:t>
            </a:r>
          </a:p>
          <a:p>
            <a:pPr lvl="2"/>
            <a:r>
              <a:rPr lang="zh-CN" altLang="en-US" sz="2000">
                <a:solidFill>
                  <a:srgbClr val="800000"/>
                </a:solidFill>
              </a:rPr>
              <a:t>操作速度</a:t>
            </a:r>
          </a:p>
          <a:p>
            <a:pPr lvl="2"/>
            <a:r>
              <a:rPr lang="zh-CN" altLang="en-US" sz="2000">
                <a:solidFill>
                  <a:srgbClr val="800000"/>
                </a:solidFill>
              </a:rPr>
              <a:t>复杂程度</a:t>
            </a:r>
            <a:r>
              <a:rPr lang="zh-CN" altLang="en-US" sz="2000"/>
              <a:t>：该界面提供了什么功能、能否用新的方式组合这些功能以增强界面的功能</a:t>
            </a:r>
          </a:p>
          <a:p>
            <a:pPr lvl="2"/>
            <a:r>
              <a:rPr lang="zh-CN" altLang="en-US" sz="2000">
                <a:solidFill>
                  <a:srgbClr val="800000"/>
                </a:solidFill>
              </a:rPr>
              <a:t>控制</a:t>
            </a:r>
            <a:r>
              <a:rPr lang="zh-CN" altLang="en-US" sz="2000"/>
              <a:t>：人机交互时，由计算机还是由人发起和控制对话。</a:t>
            </a:r>
          </a:p>
          <a:p>
            <a:pPr lvl="2"/>
            <a:r>
              <a:rPr lang="zh-CN" altLang="en-US" sz="2000">
                <a:solidFill>
                  <a:srgbClr val="800000"/>
                </a:solidFill>
              </a:rPr>
              <a:t>开发的难易程度</a:t>
            </a:r>
            <a:r>
              <a:rPr lang="zh-CN" altLang="en-US" sz="2000"/>
              <a:t>：该界面设计是否有难度、开发工作量有多大。</a:t>
            </a:r>
          </a:p>
        </p:txBody>
      </p:sp>
      <p:sp>
        <p:nvSpPr>
          <p:cNvPr id="14340" name="Text Box 4">
            <a:extLst>
              <a:ext uri="{FF2B5EF4-FFF2-40B4-BE49-F238E27FC236}">
                <a16:creationId xmlns:a16="http://schemas.microsoft.com/office/drawing/2014/main" id="{E06EE627-D2C6-F84D-987A-3466B7F066FD}"/>
              </a:ext>
            </a:extLst>
          </p:cNvPr>
          <p:cNvSpPr txBox="1">
            <a:spLocks noChangeArrowheads="1"/>
          </p:cNvSpPr>
          <p:nvPr/>
        </p:nvSpPr>
        <p:spPr bwMode="auto">
          <a:xfrm>
            <a:off x="468313" y="5805488"/>
            <a:ext cx="60483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eaLnBrk="1" hangingPunct="1">
              <a:spcBef>
                <a:spcPct val="50000"/>
              </a:spcBef>
            </a:pPr>
            <a:r>
              <a:rPr lang="zh-CN" altLang="en-US">
                <a:solidFill>
                  <a:srgbClr val="FF0000"/>
                </a:solidFill>
              </a:rPr>
              <a:t>一个界面的设计通常使用一种以上的设计类型，每种类型与一个或一组任务相匹配。</a:t>
            </a:r>
          </a:p>
        </p:txBody>
      </p:sp>
      <p:sp>
        <p:nvSpPr>
          <p:cNvPr id="5" name="标题 3">
            <a:extLst>
              <a:ext uri="{FF2B5EF4-FFF2-40B4-BE49-F238E27FC236}">
                <a16:creationId xmlns:a16="http://schemas.microsoft.com/office/drawing/2014/main" id="{449D33A6-110A-2645-919B-4839792F79B9}"/>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6.2</a:t>
            </a:r>
            <a:r>
              <a:rPr lang="en-US" altLang="zh-CN" b="1"/>
              <a:t> </a:t>
            </a:r>
            <a:r>
              <a:rPr lang="zh-CN" altLang="en-US" b="1"/>
              <a:t>人机界面设计</a:t>
            </a:r>
            <a:endParaRPr lang="zh-CN" altLang="en-US" b="1" dirty="0"/>
          </a:p>
        </p:txBody>
      </p:sp>
    </p:spTree>
    <p:extLst>
      <p:ext uri="{BB962C8B-B14F-4D97-AF65-F5344CB8AC3E}">
        <p14:creationId xmlns:p14="http://schemas.microsoft.com/office/powerpoint/2010/main" val="2706638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
            <a:extLst>
              <a:ext uri="{FF2B5EF4-FFF2-40B4-BE49-F238E27FC236}">
                <a16:creationId xmlns:a16="http://schemas.microsoft.com/office/drawing/2014/main" id="{0642F34B-84D2-DF46-99F9-757BDFC2EA5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6.2</a:t>
            </a:r>
            <a:r>
              <a:rPr lang="en-US" altLang="zh-CN" b="1"/>
              <a:t> </a:t>
            </a:r>
            <a:r>
              <a:rPr lang="zh-CN" altLang="en-US" b="1"/>
              <a:t>人机界面设计</a:t>
            </a:r>
          </a:p>
        </p:txBody>
      </p:sp>
      <p:sp>
        <p:nvSpPr>
          <p:cNvPr id="44034" name="TextBox 7">
            <a:extLst>
              <a:ext uri="{FF2B5EF4-FFF2-40B4-BE49-F238E27FC236}">
                <a16:creationId xmlns:a16="http://schemas.microsoft.com/office/drawing/2014/main" id="{6F28FFD3-F410-0442-B65F-3157198BD2EF}"/>
              </a:ext>
            </a:extLst>
          </p:cNvPr>
          <p:cNvSpPr txBox="1">
            <a:spLocks noChangeArrowheads="1"/>
          </p:cNvSpPr>
          <p:nvPr/>
        </p:nvSpPr>
        <p:spPr bwMode="auto">
          <a:xfrm>
            <a:off x="539750" y="1125538"/>
            <a:ext cx="80645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创建了用户界面的设计模型之后，可以运用下述评估标准对设计进行早期复审。</a:t>
            </a:r>
          </a:p>
          <a:p>
            <a:pPr eaLnBrk="1" hangingPunct="1">
              <a:lnSpc>
                <a:spcPct val="125000"/>
              </a:lnSpc>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系统及其界面的规格说明书的长度和复杂程度，预示了用户学习使用该系统所需要的工作量。</a:t>
            </a:r>
          </a:p>
          <a:p>
            <a:pPr eaLnBrk="1" hangingPunct="1">
              <a:lnSpc>
                <a:spcPct val="125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命令或动作的数量、命令的平均参数个数或动作中单个操作的个数，预示了系统的交互时间和总体效率。</a:t>
            </a:r>
          </a:p>
          <a:p>
            <a:pPr eaLnBrk="1" hangingPunct="1">
              <a:lnSpc>
                <a:spcPct val="125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设计模型中包含的动作、命令和系统状态的数量，预示了用户学习使用该系统时需要记忆的内容的多少。</a:t>
            </a:r>
          </a:p>
          <a:p>
            <a:pPr eaLnBrk="1" hangingPunct="1">
              <a:lnSpc>
                <a:spcPct val="125000"/>
              </a:lnSpc>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界面风格、帮助设施和出错处理协议，预示了界面的复杂程度及用户接受该界面的程度。</a:t>
            </a:r>
            <a:endParaRPr lang="zh-CN" altLang="en-US" sz="2000">
              <a:latin typeface="Arial" panose="020B0604020202020204" pitchFamily="34" charset="0"/>
            </a:endParaRPr>
          </a:p>
        </p:txBody>
      </p:sp>
      <p:sp>
        <p:nvSpPr>
          <p:cNvPr id="44035" name="1 Título">
            <a:extLst>
              <a:ext uri="{FF2B5EF4-FFF2-40B4-BE49-F238E27FC236}">
                <a16:creationId xmlns:a16="http://schemas.microsoft.com/office/drawing/2014/main" id="{62DBCB2C-9A00-954E-9097-A3945B2E5E4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6.2.2 </a:t>
            </a:r>
            <a:r>
              <a:rPr lang="zh-CN" altLang="en-US" sz="2400">
                <a:solidFill>
                  <a:srgbClr val="D9D9D9"/>
                </a:solidFill>
                <a:latin typeface="宋体" panose="02010600030101010101" pitchFamily="2" charset="-122"/>
              </a:rPr>
              <a:t>设计过程</a:t>
            </a:r>
          </a:p>
        </p:txBody>
      </p:sp>
      <p:sp>
        <p:nvSpPr>
          <p:cNvPr id="44036" name="1 Título">
            <a:extLst>
              <a:ext uri="{FF2B5EF4-FFF2-40B4-BE49-F238E27FC236}">
                <a16:creationId xmlns:a16="http://schemas.microsoft.com/office/drawing/2014/main" id="{39D7AD75-46ED-5A43-8C83-85A1C6315BD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3">
            <a:extLst>
              <a:ext uri="{FF2B5EF4-FFF2-40B4-BE49-F238E27FC236}">
                <a16:creationId xmlns:a16="http://schemas.microsoft.com/office/drawing/2014/main" id="{762FD898-35E9-C543-BDD6-DEE65E48EBA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6.2</a:t>
            </a:r>
            <a:r>
              <a:rPr lang="en-US" altLang="zh-CN" b="1"/>
              <a:t> </a:t>
            </a:r>
            <a:r>
              <a:rPr lang="zh-CN" altLang="en-US" b="1"/>
              <a:t>人机界面设计</a:t>
            </a:r>
          </a:p>
        </p:txBody>
      </p:sp>
      <p:sp>
        <p:nvSpPr>
          <p:cNvPr id="46082" name="内容占位符 4">
            <a:extLst>
              <a:ext uri="{FF2B5EF4-FFF2-40B4-BE49-F238E27FC236}">
                <a16:creationId xmlns:a16="http://schemas.microsoft.com/office/drawing/2014/main" id="{536C6413-E12A-B547-86AA-F4C2EC75EBFD}"/>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6.2.3</a:t>
            </a:r>
            <a:r>
              <a:rPr lang="en-US" altLang="zh-CN" b="1"/>
              <a:t> </a:t>
            </a:r>
            <a:r>
              <a:rPr lang="zh-CN" altLang="en-US" b="1"/>
              <a:t>人机界面设计指南</a:t>
            </a:r>
          </a:p>
        </p:txBody>
      </p:sp>
      <p:sp>
        <p:nvSpPr>
          <p:cNvPr id="46083" name="TextBox 7">
            <a:extLst>
              <a:ext uri="{FF2B5EF4-FFF2-40B4-BE49-F238E27FC236}">
                <a16:creationId xmlns:a16="http://schemas.microsoft.com/office/drawing/2014/main" id="{53B7046C-C409-9347-9AE7-EDD08D65A93E}"/>
              </a:ext>
            </a:extLst>
          </p:cNvPr>
          <p:cNvSpPr txBox="1">
            <a:spLocks noChangeArrowheads="1"/>
          </p:cNvSpPr>
          <p:nvPr/>
        </p:nvSpPr>
        <p:spPr bwMode="auto">
          <a:xfrm>
            <a:off x="395288" y="1557338"/>
            <a:ext cx="8424862"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a:pPr>
            <a:r>
              <a:rPr lang="zh-CN" altLang="en-US" sz="2400" b="1">
                <a:latin typeface="Arial" panose="020B0604020202020204" pitchFamily="34" charset="0"/>
              </a:rPr>
              <a:t>一般交互指南：</a:t>
            </a:r>
            <a:r>
              <a:rPr lang="zh-CN" altLang="en-US" sz="2400">
                <a:latin typeface="Arial" panose="020B0604020202020204" pitchFamily="34" charset="0"/>
              </a:rPr>
              <a:t>涉及信息显示、数据输入和系统整体控制</a:t>
            </a:r>
            <a:endParaRPr lang="en-US" altLang="zh-CN" sz="20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保持一致性。</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提供有意义的反馈。</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在执行有较大破坏性的动作之前要求用户确认。</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允许取消绝大多数操作。</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减少在两次操作之间必须记忆的信息量。</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提高对话、移动和思考的效率。</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允许犯错误。</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按功能对动作分类，并据此设计屏幕布局。</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提供对用户工作内容敏感的帮助设施</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用简单动词或动词短语作为命令名。</a:t>
            </a:r>
          </a:p>
        </p:txBody>
      </p:sp>
      <p:sp>
        <p:nvSpPr>
          <p:cNvPr id="46084" name="1 Título">
            <a:extLst>
              <a:ext uri="{FF2B5EF4-FFF2-40B4-BE49-F238E27FC236}">
                <a16:creationId xmlns:a16="http://schemas.microsoft.com/office/drawing/2014/main" id="{ED7E5967-D2A9-A145-8161-F7B09A3E961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6.2.3 </a:t>
            </a:r>
            <a:r>
              <a:rPr lang="zh-CN" altLang="en-US" sz="2400">
                <a:solidFill>
                  <a:srgbClr val="D9D9D9"/>
                </a:solidFill>
                <a:latin typeface="宋体" panose="02010600030101010101" pitchFamily="2" charset="-122"/>
              </a:rPr>
              <a:t>人机界面设计指南</a:t>
            </a:r>
          </a:p>
        </p:txBody>
      </p:sp>
      <p:sp>
        <p:nvSpPr>
          <p:cNvPr id="46085" name="1 Título">
            <a:extLst>
              <a:ext uri="{FF2B5EF4-FFF2-40B4-BE49-F238E27FC236}">
                <a16:creationId xmlns:a16="http://schemas.microsoft.com/office/drawing/2014/main" id="{976814EE-3EA6-4B44-93F6-0A5FF3F052F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3">
            <a:extLst>
              <a:ext uri="{FF2B5EF4-FFF2-40B4-BE49-F238E27FC236}">
                <a16:creationId xmlns:a16="http://schemas.microsoft.com/office/drawing/2014/main" id="{DD2CD6E7-C571-DA42-AAAE-5433F72467DE}"/>
              </a:ext>
            </a:extLst>
          </p:cNvPr>
          <p:cNvSpPr>
            <a:spLocks noGrp="1"/>
          </p:cNvSpPr>
          <p:nvPr>
            <p:ph type="title"/>
          </p:nvPr>
        </p:nvSpPr>
        <p:spPr>
          <a:xfrm>
            <a:off x="457200" y="-90488"/>
            <a:ext cx="8229600" cy="1143001"/>
          </a:xfrm>
        </p:spPr>
        <p:txBody>
          <a:bodyPr/>
          <a:lstStyle/>
          <a:p>
            <a:r>
              <a:rPr lang="en-US" altLang="zh-CN" b="1">
                <a:latin typeface="宋体" panose="02010600030101010101" pitchFamily="2" charset="-122"/>
              </a:rPr>
              <a:t>6.2</a:t>
            </a:r>
            <a:r>
              <a:rPr lang="en-US" altLang="zh-CN" b="1"/>
              <a:t> </a:t>
            </a:r>
            <a:r>
              <a:rPr lang="zh-CN" altLang="en-US" b="1"/>
              <a:t>人机界面设计</a:t>
            </a:r>
          </a:p>
        </p:txBody>
      </p:sp>
      <p:sp>
        <p:nvSpPr>
          <p:cNvPr id="48130" name="TextBox 7">
            <a:extLst>
              <a:ext uri="{FF2B5EF4-FFF2-40B4-BE49-F238E27FC236}">
                <a16:creationId xmlns:a16="http://schemas.microsoft.com/office/drawing/2014/main" id="{B05DE7D5-CFE8-A141-94E4-300D9A661BFE}"/>
              </a:ext>
            </a:extLst>
          </p:cNvPr>
          <p:cNvSpPr txBox="1">
            <a:spLocks noChangeArrowheads="1"/>
          </p:cNvSpPr>
          <p:nvPr/>
        </p:nvSpPr>
        <p:spPr bwMode="auto">
          <a:xfrm>
            <a:off x="179388" y="820738"/>
            <a:ext cx="8713787"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2"/>
            </a:pPr>
            <a:r>
              <a:rPr lang="zh-CN" altLang="en-US" sz="2400" b="1" dirty="0">
                <a:latin typeface="Arial" panose="020B0604020202020204" pitchFamily="34" charset="0"/>
              </a:rPr>
              <a:t>信息显示指南：</a:t>
            </a:r>
            <a:r>
              <a:rPr lang="zh-CN" altLang="en-US" sz="2400" dirty="0">
                <a:latin typeface="Arial" panose="020B0604020202020204" pitchFamily="34" charset="0"/>
              </a:rPr>
              <a:t>多种不同方式“显示”信息：用文字、图形和声音；按位置、移动和大小；使用颜色、分辨率和省略。</a:t>
            </a:r>
            <a:endParaRPr lang="en-US" altLang="zh-CN" sz="2000" dirty="0">
              <a:latin typeface="Arial" panose="020B0604020202020204" pitchFamily="34" charset="0"/>
            </a:endParaRPr>
          </a:p>
          <a:p>
            <a:pPr eaLnBrk="1" hangingPunct="1">
              <a:spcBef>
                <a:spcPct val="0"/>
              </a:spcBef>
              <a:buFontTx/>
              <a:buAutoNum type="arabicParenBoth"/>
            </a:pPr>
            <a:r>
              <a:rPr lang="zh-CN" altLang="en-US" sz="2400" dirty="0">
                <a:solidFill>
                  <a:schemeClr val="accent2">
                    <a:lumMod val="50000"/>
                  </a:schemeClr>
                </a:solidFill>
                <a:latin typeface="Arial" panose="020B0604020202020204" pitchFamily="34" charset="0"/>
              </a:rPr>
              <a:t>只显示与当前工作内容有关的信息。</a:t>
            </a:r>
            <a:endParaRPr lang="en-US" altLang="zh-CN" sz="2400" dirty="0">
              <a:solidFill>
                <a:schemeClr val="accent2">
                  <a:lumMod val="50000"/>
                </a:schemeClr>
              </a:solidFill>
              <a:latin typeface="Arial" panose="020B0604020202020204" pitchFamily="34" charset="0"/>
            </a:endParaRPr>
          </a:p>
          <a:p>
            <a:pPr eaLnBrk="1" hangingPunct="1">
              <a:spcBef>
                <a:spcPct val="0"/>
              </a:spcBef>
              <a:buFontTx/>
              <a:buAutoNum type="arabicParenBoth"/>
            </a:pPr>
            <a:r>
              <a:rPr lang="zh-CN" altLang="en-US" sz="2400" dirty="0">
                <a:solidFill>
                  <a:schemeClr val="accent2">
                    <a:lumMod val="50000"/>
                  </a:schemeClr>
                </a:solidFill>
                <a:latin typeface="Arial" panose="020B0604020202020204" pitchFamily="34" charset="0"/>
              </a:rPr>
              <a:t>不要用数据淹没用户，应该用便于用户迅速吸取信息的方式来表示数据。</a:t>
            </a:r>
            <a:endParaRPr lang="en-US" altLang="zh-CN" sz="2400" dirty="0">
              <a:solidFill>
                <a:schemeClr val="accent2">
                  <a:lumMod val="50000"/>
                </a:schemeClr>
              </a:solidFill>
              <a:latin typeface="Arial" panose="020B0604020202020204" pitchFamily="34" charset="0"/>
            </a:endParaRPr>
          </a:p>
          <a:p>
            <a:pPr eaLnBrk="1" hangingPunct="1">
              <a:spcBef>
                <a:spcPct val="0"/>
              </a:spcBef>
              <a:buFontTx/>
              <a:buAutoNum type="arabicParenBoth"/>
            </a:pPr>
            <a:r>
              <a:rPr lang="zh-CN" altLang="en-US" sz="2400" dirty="0">
                <a:solidFill>
                  <a:schemeClr val="accent2">
                    <a:lumMod val="50000"/>
                  </a:schemeClr>
                </a:solidFill>
                <a:latin typeface="Arial" panose="020B0604020202020204" pitchFamily="34" charset="0"/>
              </a:rPr>
              <a:t>使用一致的标记、标准的缩写和可预知的颜色。</a:t>
            </a:r>
            <a:endParaRPr lang="en-US" altLang="zh-CN" sz="2400" dirty="0">
              <a:solidFill>
                <a:schemeClr val="accent2">
                  <a:lumMod val="50000"/>
                </a:schemeClr>
              </a:solidFill>
              <a:latin typeface="Arial" panose="020B0604020202020204" pitchFamily="34" charset="0"/>
            </a:endParaRPr>
          </a:p>
          <a:p>
            <a:pPr eaLnBrk="1" hangingPunct="1">
              <a:spcBef>
                <a:spcPct val="0"/>
              </a:spcBef>
              <a:buFontTx/>
              <a:buAutoNum type="arabicParenBoth"/>
            </a:pPr>
            <a:r>
              <a:rPr lang="zh-CN" altLang="en-US" sz="2400" dirty="0">
                <a:solidFill>
                  <a:schemeClr val="accent2">
                    <a:lumMod val="50000"/>
                  </a:schemeClr>
                </a:solidFill>
                <a:latin typeface="Arial" panose="020B0604020202020204" pitchFamily="34" charset="0"/>
              </a:rPr>
              <a:t>允许用户保持可视化的语境。</a:t>
            </a:r>
            <a:endParaRPr lang="en-US" altLang="zh-CN" sz="2400" dirty="0">
              <a:solidFill>
                <a:schemeClr val="accent2">
                  <a:lumMod val="50000"/>
                </a:schemeClr>
              </a:solidFill>
              <a:latin typeface="Arial" panose="020B0604020202020204" pitchFamily="34" charset="0"/>
            </a:endParaRPr>
          </a:p>
          <a:p>
            <a:pPr eaLnBrk="1" hangingPunct="1">
              <a:spcBef>
                <a:spcPct val="0"/>
              </a:spcBef>
              <a:buFontTx/>
              <a:buAutoNum type="arabicParenBoth"/>
            </a:pPr>
            <a:r>
              <a:rPr lang="zh-CN" altLang="en-US" sz="2400" dirty="0">
                <a:solidFill>
                  <a:schemeClr val="accent2">
                    <a:lumMod val="50000"/>
                  </a:schemeClr>
                </a:solidFill>
                <a:latin typeface="Arial" panose="020B0604020202020204" pitchFamily="34" charset="0"/>
              </a:rPr>
              <a:t>产生有意义的出错信息。</a:t>
            </a:r>
            <a:endParaRPr lang="en-US" altLang="zh-CN" sz="2400" dirty="0">
              <a:solidFill>
                <a:schemeClr val="accent2">
                  <a:lumMod val="50000"/>
                </a:schemeClr>
              </a:solidFill>
              <a:latin typeface="Arial" panose="020B0604020202020204" pitchFamily="34" charset="0"/>
            </a:endParaRPr>
          </a:p>
          <a:p>
            <a:pPr eaLnBrk="1" hangingPunct="1">
              <a:spcBef>
                <a:spcPct val="0"/>
              </a:spcBef>
              <a:buFontTx/>
              <a:buAutoNum type="arabicParenBoth"/>
            </a:pPr>
            <a:r>
              <a:rPr lang="zh-CN" altLang="en-US" sz="2400" dirty="0">
                <a:solidFill>
                  <a:schemeClr val="accent2">
                    <a:lumMod val="50000"/>
                  </a:schemeClr>
                </a:solidFill>
                <a:latin typeface="Arial" panose="020B0604020202020204" pitchFamily="34" charset="0"/>
              </a:rPr>
              <a:t>使用大小写、缩进和文本分组以帮助理解。</a:t>
            </a:r>
            <a:endParaRPr lang="en-US" altLang="zh-CN" sz="2400" dirty="0">
              <a:solidFill>
                <a:schemeClr val="accent2">
                  <a:lumMod val="50000"/>
                </a:schemeClr>
              </a:solidFill>
              <a:latin typeface="Arial" panose="020B0604020202020204" pitchFamily="34" charset="0"/>
            </a:endParaRPr>
          </a:p>
          <a:p>
            <a:pPr eaLnBrk="1" hangingPunct="1">
              <a:spcBef>
                <a:spcPct val="0"/>
              </a:spcBef>
              <a:buFontTx/>
              <a:buAutoNum type="arabicParenBoth"/>
            </a:pPr>
            <a:r>
              <a:rPr lang="zh-CN" altLang="en-US" sz="2400" dirty="0">
                <a:solidFill>
                  <a:schemeClr val="accent2">
                    <a:lumMod val="50000"/>
                  </a:schemeClr>
                </a:solidFill>
                <a:latin typeface="Arial" panose="020B0604020202020204" pitchFamily="34" charset="0"/>
              </a:rPr>
              <a:t>使用窗口分隔不同类型的信息。</a:t>
            </a:r>
            <a:endParaRPr lang="en-US" altLang="zh-CN" sz="2400" dirty="0">
              <a:solidFill>
                <a:schemeClr val="accent2">
                  <a:lumMod val="50000"/>
                </a:schemeClr>
              </a:solidFill>
              <a:latin typeface="Arial" panose="020B0604020202020204" pitchFamily="34" charset="0"/>
            </a:endParaRPr>
          </a:p>
          <a:p>
            <a:pPr eaLnBrk="1" hangingPunct="1">
              <a:spcBef>
                <a:spcPct val="0"/>
              </a:spcBef>
              <a:buFontTx/>
              <a:buAutoNum type="arabicParenBoth"/>
            </a:pPr>
            <a:r>
              <a:rPr lang="zh-CN" altLang="en-US" sz="2400" dirty="0">
                <a:solidFill>
                  <a:schemeClr val="accent2">
                    <a:lumMod val="50000"/>
                  </a:schemeClr>
                </a:solidFill>
                <a:latin typeface="Arial" panose="020B0604020202020204" pitchFamily="34" charset="0"/>
              </a:rPr>
              <a:t>使用“模拟”显示方式表示信息，以使信息更容易被用户提取。</a:t>
            </a:r>
            <a:endParaRPr lang="en-US" altLang="zh-CN" sz="2400" dirty="0">
              <a:solidFill>
                <a:schemeClr val="accent2">
                  <a:lumMod val="50000"/>
                </a:schemeClr>
              </a:solidFill>
              <a:latin typeface="Arial" panose="020B0604020202020204" pitchFamily="34" charset="0"/>
            </a:endParaRPr>
          </a:p>
          <a:p>
            <a:pPr eaLnBrk="1" hangingPunct="1">
              <a:spcBef>
                <a:spcPct val="0"/>
              </a:spcBef>
              <a:buFontTx/>
              <a:buAutoNum type="arabicParenBoth"/>
            </a:pPr>
            <a:r>
              <a:rPr lang="zh-CN" altLang="en-US" sz="2400" dirty="0">
                <a:latin typeface="Arial" panose="020B0604020202020204" pitchFamily="34" charset="0"/>
              </a:rPr>
              <a:t> 高效率地使用显示屏。</a:t>
            </a:r>
          </a:p>
        </p:txBody>
      </p:sp>
      <p:sp>
        <p:nvSpPr>
          <p:cNvPr id="48131" name="1 Título">
            <a:extLst>
              <a:ext uri="{FF2B5EF4-FFF2-40B4-BE49-F238E27FC236}">
                <a16:creationId xmlns:a16="http://schemas.microsoft.com/office/drawing/2014/main" id="{A0FCE230-92FB-3349-8E14-74306A80E00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6.2.3 </a:t>
            </a:r>
            <a:r>
              <a:rPr lang="zh-CN" altLang="en-US" sz="2400">
                <a:solidFill>
                  <a:srgbClr val="D9D9D9"/>
                </a:solidFill>
                <a:latin typeface="宋体" panose="02010600030101010101" pitchFamily="2" charset="-122"/>
              </a:rPr>
              <a:t>人机界面设计指南</a:t>
            </a:r>
          </a:p>
        </p:txBody>
      </p:sp>
      <p:sp>
        <p:nvSpPr>
          <p:cNvPr id="48132" name="1 Título">
            <a:extLst>
              <a:ext uri="{FF2B5EF4-FFF2-40B4-BE49-F238E27FC236}">
                <a16:creationId xmlns:a16="http://schemas.microsoft.com/office/drawing/2014/main" id="{09FF8E4F-C6AB-6446-8FDC-164089153F7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3">
            <a:extLst>
              <a:ext uri="{FF2B5EF4-FFF2-40B4-BE49-F238E27FC236}">
                <a16:creationId xmlns:a16="http://schemas.microsoft.com/office/drawing/2014/main" id="{E5332922-99A3-AE4D-B29F-3F3271350618}"/>
              </a:ext>
            </a:extLst>
          </p:cNvPr>
          <p:cNvSpPr>
            <a:spLocks noGrp="1"/>
          </p:cNvSpPr>
          <p:nvPr>
            <p:ph type="title"/>
          </p:nvPr>
        </p:nvSpPr>
        <p:spPr>
          <a:xfrm>
            <a:off x="457200" y="44450"/>
            <a:ext cx="8229600" cy="1143000"/>
          </a:xfrm>
        </p:spPr>
        <p:txBody>
          <a:body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50178" name="TextBox 7">
            <a:extLst>
              <a:ext uri="{FF2B5EF4-FFF2-40B4-BE49-F238E27FC236}">
                <a16:creationId xmlns:a16="http://schemas.microsoft.com/office/drawing/2014/main" id="{B0A94B1F-5C80-FD4B-9B2B-9D9196DDE71A}"/>
              </a:ext>
            </a:extLst>
          </p:cNvPr>
          <p:cNvSpPr txBox="1">
            <a:spLocks noChangeArrowheads="1"/>
          </p:cNvSpPr>
          <p:nvPr/>
        </p:nvSpPr>
        <p:spPr bwMode="auto">
          <a:xfrm>
            <a:off x="395288" y="981075"/>
            <a:ext cx="8424862"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3"/>
            </a:pPr>
            <a:r>
              <a:rPr lang="zh-CN" altLang="en-US" sz="2400" b="1" dirty="0">
                <a:latin typeface="Arial" panose="020B0604020202020204" pitchFamily="34" charset="0"/>
              </a:rPr>
              <a:t>数据输入指南</a:t>
            </a:r>
            <a:r>
              <a:rPr lang="zh-CN" altLang="en-US" sz="2000" b="1" dirty="0">
                <a:latin typeface="Arial" panose="020B0604020202020204" pitchFamily="34" charset="0"/>
              </a:rPr>
              <a:t>：</a:t>
            </a:r>
            <a:r>
              <a:rPr lang="zh-CN" altLang="en-US" sz="2400" dirty="0">
                <a:latin typeface="Arial" panose="020B0604020202020204" pitchFamily="34" charset="0"/>
              </a:rPr>
              <a:t>用户的大部分时间用在选择命令、输入数据和向系统提供输入。</a:t>
            </a:r>
            <a:endParaRPr lang="en-US" altLang="zh-CN" sz="1800" dirty="0">
              <a:latin typeface="Arial" panose="020B0604020202020204" pitchFamily="34" charset="0"/>
            </a:endParaRPr>
          </a:p>
          <a:p>
            <a:pPr eaLnBrk="1" hangingPunct="1">
              <a:lnSpc>
                <a:spcPct val="125000"/>
              </a:lnSpc>
              <a:spcBef>
                <a:spcPct val="0"/>
              </a:spcBef>
              <a:buFontTx/>
              <a:buAutoNum type="arabicParenBoth"/>
            </a:pPr>
            <a:r>
              <a:rPr lang="zh-CN" altLang="en-US" sz="2400" dirty="0">
                <a:solidFill>
                  <a:srgbClr val="7030A0"/>
                </a:solidFill>
                <a:latin typeface="Arial" panose="020B0604020202020204" pitchFamily="34" charset="0"/>
              </a:rPr>
              <a:t>尽量减少用户的输入动作。</a:t>
            </a:r>
            <a:endParaRPr lang="en-US" altLang="zh-CN" sz="2400" dirty="0">
              <a:solidFill>
                <a:srgbClr val="7030A0"/>
              </a:solidFill>
              <a:latin typeface="Arial" panose="020B0604020202020204" pitchFamily="34" charset="0"/>
            </a:endParaRPr>
          </a:p>
          <a:p>
            <a:pPr eaLnBrk="1" hangingPunct="1">
              <a:lnSpc>
                <a:spcPct val="125000"/>
              </a:lnSpc>
              <a:spcBef>
                <a:spcPct val="0"/>
              </a:spcBef>
              <a:buFontTx/>
              <a:buAutoNum type="arabicParenBoth"/>
            </a:pPr>
            <a:r>
              <a:rPr lang="zh-CN" altLang="en-US" sz="2400" dirty="0">
                <a:solidFill>
                  <a:srgbClr val="7030A0"/>
                </a:solidFill>
                <a:latin typeface="Arial" panose="020B0604020202020204" pitchFamily="34" charset="0"/>
              </a:rPr>
              <a:t>保持信息显示和数据输入之间的一致性。</a:t>
            </a:r>
            <a:endParaRPr lang="en-US" altLang="zh-CN" sz="2400" dirty="0">
              <a:solidFill>
                <a:srgbClr val="7030A0"/>
              </a:solidFill>
              <a:latin typeface="Arial" panose="020B0604020202020204" pitchFamily="34" charset="0"/>
            </a:endParaRPr>
          </a:p>
          <a:p>
            <a:pPr eaLnBrk="1" hangingPunct="1">
              <a:lnSpc>
                <a:spcPct val="125000"/>
              </a:lnSpc>
              <a:spcBef>
                <a:spcPct val="0"/>
              </a:spcBef>
              <a:buFontTx/>
              <a:buAutoNum type="arabicParenBoth"/>
            </a:pPr>
            <a:r>
              <a:rPr lang="zh-CN" altLang="en-US" sz="2400" dirty="0">
                <a:solidFill>
                  <a:srgbClr val="7030A0"/>
                </a:solidFill>
                <a:latin typeface="Arial" panose="020B0604020202020204" pitchFamily="34" charset="0"/>
              </a:rPr>
              <a:t>允许用户自定义输入。</a:t>
            </a:r>
            <a:endParaRPr lang="en-US" altLang="zh-CN" sz="2400" dirty="0">
              <a:solidFill>
                <a:srgbClr val="7030A0"/>
              </a:solidFill>
              <a:latin typeface="Arial" panose="020B0604020202020204" pitchFamily="34" charset="0"/>
            </a:endParaRPr>
          </a:p>
          <a:p>
            <a:pPr eaLnBrk="1" hangingPunct="1">
              <a:lnSpc>
                <a:spcPct val="125000"/>
              </a:lnSpc>
              <a:spcBef>
                <a:spcPct val="0"/>
              </a:spcBef>
              <a:buFontTx/>
              <a:buAutoNum type="arabicParenBoth"/>
            </a:pPr>
            <a:r>
              <a:rPr lang="zh-CN" altLang="en-US" sz="2400" dirty="0">
                <a:solidFill>
                  <a:srgbClr val="7030A0"/>
                </a:solidFill>
                <a:latin typeface="Arial" panose="020B0604020202020204" pitchFamily="34" charset="0"/>
              </a:rPr>
              <a:t>交互应该是灵活的，并且可调整成用户最喜欢的输入方式。</a:t>
            </a:r>
            <a:endParaRPr lang="en-US" altLang="zh-CN" sz="2400" dirty="0">
              <a:solidFill>
                <a:srgbClr val="7030A0"/>
              </a:solidFill>
              <a:latin typeface="Arial" panose="020B0604020202020204" pitchFamily="34" charset="0"/>
            </a:endParaRPr>
          </a:p>
          <a:p>
            <a:pPr eaLnBrk="1" hangingPunct="1">
              <a:lnSpc>
                <a:spcPct val="125000"/>
              </a:lnSpc>
              <a:spcBef>
                <a:spcPct val="0"/>
              </a:spcBef>
              <a:buFontTx/>
              <a:buAutoNum type="arabicParenBoth"/>
            </a:pPr>
            <a:r>
              <a:rPr lang="zh-CN" altLang="en-US" sz="2400" dirty="0">
                <a:solidFill>
                  <a:srgbClr val="7030A0"/>
                </a:solidFill>
                <a:latin typeface="Arial" panose="020B0604020202020204" pitchFamily="34" charset="0"/>
              </a:rPr>
              <a:t>使在当前动作语境中不适用的命令不起作用。</a:t>
            </a:r>
            <a:endParaRPr lang="en-US" altLang="zh-CN" sz="2400" dirty="0">
              <a:solidFill>
                <a:srgbClr val="7030A0"/>
              </a:solidFill>
              <a:latin typeface="Arial" panose="020B0604020202020204" pitchFamily="34" charset="0"/>
            </a:endParaRPr>
          </a:p>
          <a:p>
            <a:pPr eaLnBrk="1" hangingPunct="1">
              <a:lnSpc>
                <a:spcPct val="125000"/>
              </a:lnSpc>
              <a:spcBef>
                <a:spcPct val="0"/>
              </a:spcBef>
              <a:buFontTx/>
              <a:buAutoNum type="arabicParenBoth"/>
            </a:pPr>
            <a:r>
              <a:rPr lang="zh-CN" altLang="en-US" sz="2400" dirty="0">
                <a:solidFill>
                  <a:srgbClr val="7030A0"/>
                </a:solidFill>
                <a:latin typeface="Arial" panose="020B0604020202020204" pitchFamily="34" charset="0"/>
              </a:rPr>
              <a:t>让用户控制交互流。</a:t>
            </a:r>
            <a:endParaRPr lang="en-US" altLang="zh-CN" sz="2400" dirty="0">
              <a:solidFill>
                <a:srgbClr val="7030A0"/>
              </a:solidFill>
              <a:latin typeface="Arial" panose="020B0604020202020204" pitchFamily="34" charset="0"/>
            </a:endParaRPr>
          </a:p>
          <a:p>
            <a:pPr eaLnBrk="1" hangingPunct="1">
              <a:lnSpc>
                <a:spcPct val="125000"/>
              </a:lnSpc>
              <a:spcBef>
                <a:spcPct val="0"/>
              </a:spcBef>
              <a:buFontTx/>
              <a:buAutoNum type="arabicParenBoth"/>
            </a:pPr>
            <a:r>
              <a:rPr lang="zh-CN" altLang="en-US" sz="2400" dirty="0">
                <a:solidFill>
                  <a:srgbClr val="7030A0"/>
                </a:solidFill>
                <a:latin typeface="Arial" panose="020B0604020202020204" pitchFamily="34" charset="0"/>
              </a:rPr>
              <a:t>对所有输入动作都提供帮助。</a:t>
            </a:r>
            <a:endParaRPr lang="en-US" altLang="zh-CN" sz="2400" dirty="0">
              <a:solidFill>
                <a:srgbClr val="7030A0"/>
              </a:solidFill>
              <a:latin typeface="Arial" panose="020B0604020202020204" pitchFamily="34" charset="0"/>
            </a:endParaRPr>
          </a:p>
          <a:p>
            <a:pPr eaLnBrk="1" hangingPunct="1">
              <a:lnSpc>
                <a:spcPct val="125000"/>
              </a:lnSpc>
              <a:spcBef>
                <a:spcPct val="0"/>
              </a:spcBef>
              <a:buFontTx/>
              <a:buAutoNum type="arabicParenBoth"/>
            </a:pPr>
            <a:r>
              <a:rPr lang="zh-CN" altLang="en-US" sz="2400" dirty="0">
                <a:solidFill>
                  <a:srgbClr val="7030A0"/>
                </a:solidFill>
                <a:latin typeface="Arial" panose="020B0604020202020204" pitchFamily="34" charset="0"/>
              </a:rPr>
              <a:t>消除冗余的输入。</a:t>
            </a:r>
            <a:endParaRPr lang="en-US" altLang="zh-CN" sz="2400" dirty="0">
              <a:solidFill>
                <a:srgbClr val="7030A0"/>
              </a:solidFill>
              <a:latin typeface="Arial" panose="020B0604020202020204" pitchFamily="34" charset="0"/>
            </a:endParaRPr>
          </a:p>
          <a:p>
            <a:pPr eaLnBrk="1" hangingPunct="1">
              <a:lnSpc>
                <a:spcPct val="125000"/>
              </a:lnSpc>
              <a:spcBef>
                <a:spcPct val="0"/>
              </a:spcBef>
              <a:buFontTx/>
              <a:buAutoNum type="arabicParenBoth"/>
            </a:pPr>
            <a:r>
              <a:rPr lang="zh-CN" altLang="en-US" sz="2400" dirty="0">
                <a:latin typeface="Arial" panose="020B0604020202020204" pitchFamily="34" charset="0"/>
              </a:rPr>
              <a:t> 高效率地使用显示屏。</a:t>
            </a:r>
          </a:p>
        </p:txBody>
      </p:sp>
      <p:sp>
        <p:nvSpPr>
          <p:cNvPr id="50179" name="1 Título">
            <a:extLst>
              <a:ext uri="{FF2B5EF4-FFF2-40B4-BE49-F238E27FC236}">
                <a16:creationId xmlns:a16="http://schemas.microsoft.com/office/drawing/2014/main" id="{19D61A4B-A89D-3743-9419-BA13B68AF27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6.2.3 </a:t>
            </a:r>
            <a:r>
              <a:rPr lang="zh-CN" altLang="en-US" sz="2400">
                <a:solidFill>
                  <a:srgbClr val="D9D9D9"/>
                </a:solidFill>
                <a:latin typeface="宋体" panose="02010600030101010101" pitchFamily="2" charset="-122"/>
              </a:rPr>
              <a:t>人机界面设计指南</a:t>
            </a:r>
          </a:p>
        </p:txBody>
      </p:sp>
      <p:sp>
        <p:nvSpPr>
          <p:cNvPr id="50180" name="1 Título">
            <a:extLst>
              <a:ext uri="{FF2B5EF4-FFF2-40B4-BE49-F238E27FC236}">
                <a16:creationId xmlns:a16="http://schemas.microsoft.com/office/drawing/2014/main" id="{CC5DABC1-97B7-334D-B86C-80DEF57BD0F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a:extLst>
              <a:ext uri="{FF2B5EF4-FFF2-40B4-BE49-F238E27FC236}">
                <a16:creationId xmlns:a16="http://schemas.microsoft.com/office/drawing/2014/main" id="{57B57060-6C80-224C-A7D3-BA903E4EFAC5}"/>
              </a:ext>
            </a:extLst>
          </p:cNvPr>
          <p:cNvSpPr txBox="1">
            <a:spLocks/>
          </p:cNvSpPr>
          <p:nvPr/>
        </p:nvSpPr>
        <p:spPr bwMode="auto">
          <a:xfrm>
            <a:off x="739775" y="188913"/>
            <a:ext cx="7648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ts val="5763"/>
              </a:lnSpc>
              <a:spcBef>
                <a:spcPct val="0"/>
              </a:spcBef>
              <a:buFontTx/>
              <a:buNone/>
            </a:pPr>
            <a:r>
              <a:rPr lang="zh-CN" altLang="en-US" sz="5400" b="1">
                <a:latin typeface="宋体" panose="02010600030101010101" pitchFamily="2" charset="-122"/>
              </a:rPr>
              <a:t>主要内容</a:t>
            </a:r>
            <a:endParaRPr lang="es-HN" altLang="en-US" sz="5400" b="1">
              <a:latin typeface="宋体" panose="02010600030101010101" pitchFamily="2" charset="-122"/>
            </a:endParaRPr>
          </a:p>
        </p:txBody>
      </p:sp>
      <p:sp>
        <p:nvSpPr>
          <p:cNvPr id="15362" name="2 Subtítulo">
            <a:extLst>
              <a:ext uri="{FF2B5EF4-FFF2-40B4-BE49-F238E27FC236}">
                <a16:creationId xmlns:a16="http://schemas.microsoft.com/office/drawing/2014/main" id="{65CAE4EA-166A-F04C-BC42-735950BE8EEA}"/>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5363" name="1 Título">
            <a:extLst>
              <a:ext uri="{FF2B5EF4-FFF2-40B4-BE49-F238E27FC236}">
                <a16:creationId xmlns:a16="http://schemas.microsoft.com/office/drawing/2014/main" id="{12980B3D-A6D4-AB4F-8A55-EDD92329C90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主要内容</a:t>
            </a:r>
          </a:p>
        </p:txBody>
      </p:sp>
      <p:pic>
        <p:nvPicPr>
          <p:cNvPr id="15364" name="Imagen 5">
            <a:extLst>
              <a:ext uri="{FF2B5EF4-FFF2-40B4-BE49-F238E27FC236}">
                <a16:creationId xmlns:a16="http://schemas.microsoft.com/office/drawing/2014/main" id="{BCB89B61-DA1C-AC4D-B06D-0DE99C4A5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Imagen 5">
            <a:extLst>
              <a:ext uri="{FF2B5EF4-FFF2-40B4-BE49-F238E27FC236}">
                <a16:creationId xmlns:a16="http://schemas.microsoft.com/office/drawing/2014/main" id="{4936C664-724E-BF4B-8F60-4CB4B9EE3B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Box 3">
            <a:hlinkClick r:id="rId5" action="ppaction://hlinksldjump"/>
            <a:extLst>
              <a:ext uri="{FF2B5EF4-FFF2-40B4-BE49-F238E27FC236}">
                <a16:creationId xmlns:a16="http://schemas.microsoft.com/office/drawing/2014/main" id="{2BD8EB9A-CD47-C547-8DBE-D03B84B2741A}"/>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7" name="TextBox 4">
            <a:extLst>
              <a:ext uri="{FF2B5EF4-FFF2-40B4-BE49-F238E27FC236}">
                <a16:creationId xmlns:a16="http://schemas.microsoft.com/office/drawing/2014/main" id="{0FD37269-F26B-BF4E-8973-6D569559724F}"/>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8" name="TextBox 5">
            <a:extLst>
              <a:ext uri="{FF2B5EF4-FFF2-40B4-BE49-F238E27FC236}">
                <a16:creationId xmlns:a16="http://schemas.microsoft.com/office/drawing/2014/main" id="{B9BA0E7F-E4DB-9045-BF2E-B0DFBCA7AEE7}"/>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9" name="TextBox 6">
            <a:extLst>
              <a:ext uri="{FF2B5EF4-FFF2-40B4-BE49-F238E27FC236}">
                <a16:creationId xmlns:a16="http://schemas.microsoft.com/office/drawing/2014/main" id="{7626FFCC-8DF4-5C48-916B-3550E941F7AB}"/>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70" name="Rectangle 3">
            <a:extLst>
              <a:ext uri="{FF2B5EF4-FFF2-40B4-BE49-F238E27FC236}">
                <a16:creationId xmlns:a16="http://schemas.microsoft.com/office/drawing/2014/main" id="{95B003A2-054F-4E4C-B824-BC621234D3ED}"/>
              </a:ext>
            </a:extLst>
          </p:cNvPr>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ts val="1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6.1   </a:t>
            </a:r>
            <a:r>
              <a:rPr kumimoji="1" lang="zh-CN" altLang="en-US" sz="2400" b="1">
                <a:latin typeface="宋体" panose="02010600030101010101" pitchFamily="2" charset="-122"/>
              </a:rPr>
              <a:t>结构程序设计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6.2   </a:t>
            </a:r>
            <a:r>
              <a:rPr kumimoji="1" lang="zh-CN" altLang="en-US" sz="2400" b="1">
                <a:latin typeface="宋体" panose="02010600030101010101" pitchFamily="2" charset="-122"/>
              </a:rPr>
              <a:t>人机界面设计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6.3   </a:t>
            </a:r>
            <a:r>
              <a:rPr kumimoji="1" lang="zh-CN" altLang="en-US" sz="2400" b="1">
                <a:latin typeface="宋体" panose="02010600030101010101" pitchFamily="2" charset="-122"/>
              </a:rPr>
              <a:t>过程设计的工具</a:t>
            </a: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6.4   </a:t>
            </a:r>
            <a:r>
              <a:rPr kumimoji="1" lang="zh-CN" altLang="en-US" sz="2400" b="1">
                <a:latin typeface="宋体" panose="02010600030101010101" pitchFamily="2" charset="-122"/>
              </a:rPr>
              <a:t>面向数据结构的设计方法</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6.5   </a:t>
            </a:r>
            <a:r>
              <a:rPr kumimoji="1" lang="zh-CN" altLang="en-US" sz="2400" b="1">
                <a:latin typeface="宋体" panose="02010600030101010101" pitchFamily="2" charset="-122"/>
              </a:rPr>
              <a:t>程序复杂程度的定量度量</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5371" name="1 Título">
            <a:extLst>
              <a:ext uri="{FF2B5EF4-FFF2-40B4-BE49-F238E27FC236}">
                <a16:creationId xmlns:a16="http://schemas.microsoft.com/office/drawing/2014/main" id="{9A324A5B-8907-3A49-A4AD-B193B5F4416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6BCAA2BA-70EB-CA4D-BCB3-C2F0EDF2FC63}"/>
              </a:ext>
            </a:extLst>
          </p:cNvPr>
          <p:cNvSpPr>
            <a:spLocks noGrp="1" noChangeArrowheads="1"/>
          </p:cNvSpPr>
          <p:nvPr>
            <p:ph type="body" idx="1"/>
          </p:nvPr>
        </p:nvSpPr>
        <p:spPr/>
        <p:txBody>
          <a:bodyPr/>
          <a:lstStyle/>
          <a:p>
            <a:r>
              <a:rPr lang="zh-CN" altLang="en-US" sz="2800" dirty="0">
                <a:solidFill>
                  <a:schemeClr val="accent2"/>
                </a:solidFill>
              </a:rPr>
              <a:t>设计详细的交互</a:t>
            </a:r>
          </a:p>
          <a:p>
            <a:pPr>
              <a:buFont typeface="Wingdings" pitchFamily="2" charset="2"/>
              <a:buNone/>
            </a:pPr>
            <a:r>
              <a:rPr lang="zh-CN" altLang="en-US" sz="2800" dirty="0">
                <a:solidFill>
                  <a:schemeClr val="accent2"/>
                </a:solidFill>
                <a:ea typeface="楷体_GB2312"/>
                <a:cs typeface="楷体_GB2312"/>
              </a:rPr>
              <a:t>　遵循的原则：</a:t>
            </a:r>
          </a:p>
          <a:p>
            <a:pPr lvl="1"/>
            <a:r>
              <a:rPr lang="zh-CN" altLang="en-US" dirty="0"/>
              <a:t>一致性</a:t>
            </a:r>
          </a:p>
          <a:p>
            <a:pPr lvl="1"/>
            <a:r>
              <a:rPr lang="zh-CN" altLang="en-US" dirty="0"/>
              <a:t>操作步骤少</a:t>
            </a:r>
          </a:p>
          <a:p>
            <a:pPr lvl="1"/>
            <a:r>
              <a:rPr lang="zh-CN" altLang="en-US" dirty="0"/>
              <a:t>不要“哑播放”</a:t>
            </a:r>
          </a:p>
          <a:p>
            <a:pPr lvl="1"/>
            <a:r>
              <a:rPr lang="zh-CN" altLang="en-US" dirty="0"/>
              <a:t>提供</a:t>
            </a:r>
            <a:r>
              <a:rPr lang="en-US" altLang="zh-CN" dirty="0"/>
              <a:t>Undo</a:t>
            </a:r>
            <a:r>
              <a:rPr lang="zh-CN" altLang="en-US" dirty="0"/>
              <a:t>功能</a:t>
            </a:r>
          </a:p>
          <a:p>
            <a:pPr lvl="1"/>
            <a:r>
              <a:rPr lang="zh-CN" altLang="en-US" dirty="0"/>
              <a:t>减少人脑的记忆负担</a:t>
            </a:r>
          </a:p>
          <a:p>
            <a:pPr lvl="1"/>
            <a:r>
              <a:rPr lang="zh-CN" altLang="en-US" dirty="0"/>
              <a:t>提高学习效率</a:t>
            </a:r>
          </a:p>
          <a:p>
            <a:pPr lvl="1"/>
            <a:endParaRPr lang="zh-CN" altLang="en-US" dirty="0"/>
          </a:p>
        </p:txBody>
      </p:sp>
      <p:sp>
        <p:nvSpPr>
          <p:cNvPr id="4" name="标题 3">
            <a:extLst>
              <a:ext uri="{FF2B5EF4-FFF2-40B4-BE49-F238E27FC236}">
                <a16:creationId xmlns:a16="http://schemas.microsoft.com/office/drawing/2014/main" id="{87418F89-7F55-7F4A-96EB-150497E6DF2C}"/>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5" name="1 Título">
            <a:extLst>
              <a:ext uri="{FF2B5EF4-FFF2-40B4-BE49-F238E27FC236}">
                <a16:creationId xmlns:a16="http://schemas.microsoft.com/office/drawing/2014/main" id="{02BA76BA-11B8-BB4E-A2DB-CAF36422462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4281565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30</a:t>
            </a:fld>
            <a:endParaRPr lang="zh-CN" altLang="en-US"/>
          </a:p>
        </p:txBody>
      </p:sp>
      <p:cxnSp>
        <p:nvCxnSpPr>
          <p:cNvPr id="9" name="直接连接符 8">
            <a:extLst>
              <a:ext uri="{FF2B5EF4-FFF2-40B4-BE49-F238E27FC236}">
                <a16:creationId xmlns:a16="http://schemas.microsoft.com/office/drawing/2014/main" id="{93117382-BFBB-4A51-8777-6FFA0C71255A}"/>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0" name="文本占位符 14">
            <a:extLst>
              <a:ext uri="{FF2B5EF4-FFF2-40B4-BE49-F238E27FC236}">
                <a16:creationId xmlns:a16="http://schemas.microsoft.com/office/drawing/2014/main" id="{2242F446-B641-4BBC-8A23-B6C9719AEEFF}"/>
              </a:ext>
            </a:extLst>
          </p:cNvPr>
          <p:cNvSpPr txBox="1"/>
          <p:nvPr/>
        </p:nvSpPr>
        <p:spPr>
          <a:xfrm>
            <a:off x="358981" y="1137800"/>
            <a:ext cx="3369725" cy="300082"/>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buNone/>
              <a:defRPr sz="4400" b="1" kern="1200">
                <a:solidFill>
                  <a:srgbClr val="11373F"/>
                </a:solidFill>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500" dirty="0">
                <a:latin typeface="微软雅黑" panose="020B0503020204020204" charset="-122"/>
                <a:ea typeface="微软雅黑" panose="020B0503020204020204" charset="-122"/>
                <a:sym typeface="+mn-ea"/>
              </a:rPr>
              <a:t>接口设计概述</a:t>
            </a:r>
          </a:p>
        </p:txBody>
      </p:sp>
      <p:grpSp>
        <p:nvGrpSpPr>
          <p:cNvPr id="93" name="组合 92">
            <a:extLst>
              <a:ext uri="{FF2B5EF4-FFF2-40B4-BE49-F238E27FC236}">
                <a16:creationId xmlns:a16="http://schemas.microsoft.com/office/drawing/2014/main" id="{3E1E2B02-78E7-4882-8965-FA03AF082901}"/>
              </a:ext>
            </a:extLst>
          </p:cNvPr>
          <p:cNvGrpSpPr/>
          <p:nvPr/>
        </p:nvGrpSpPr>
        <p:grpSpPr>
          <a:xfrm>
            <a:off x="1403648" y="1584489"/>
            <a:ext cx="5725187" cy="4234971"/>
            <a:chOff x="727710" y="2029572"/>
            <a:chExt cx="5294829" cy="3845514"/>
          </a:xfrm>
        </p:grpSpPr>
        <p:cxnSp>
          <p:nvCxnSpPr>
            <p:cNvPr id="69" name="直接连接符 68">
              <a:extLst>
                <a:ext uri="{FF2B5EF4-FFF2-40B4-BE49-F238E27FC236}">
                  <a16:creationId xmlns:a16="http://schemas.microsoft.com/office/drawing/2014/main" id="{0C75682D-19CA-4E90-B33F-D938F557C3ED}"/>
                </a:ext>
              </a:extLst>
            </p:cNvPr>
            <p:cNvCxnSpPr/>
            <p:nvPr/>
          </p:nvCxnSpPr>
          <p:spPr>
            <a:xfrm>
              <a:off x="3206115" y="2538817"/>
              <a:ext cx="0" cy="2804160"/>
            </a:xfrm>
            <a:prstGeom prst="line">
              <a:avLst/>
            </a:prstGeom>
            <a:ln w="19050">
              <a:solidFill>
                <a:schemeClr val="tx1">
                  <a:lumMod val="65000"/>
                  <a:lumOff val="35000"/>
                  <a:alpha val="58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矩形: 对角圆角 2">
              <a:extLst>
                <a:ext uri="{FF2B5EF4-FFF2-40B4-BE49-F238E27FC236}">
                  <a16:creationId xmlns:a16="http://schemas.microsoft.com/office/drawing/2014/main" id="{58688242-E10A-49AF-BC73-505A6FFA59E4}"/>
                </a:ext>
              </a:extLst>
            </p:cNvPr>
            <p:cNvSpPr/>
            <p:nvPr/>
          </p:nvSpPr>
          <p:spPr>
            <a:xfrm>
              <a:off x="727710" y="3539993"/>
              <a:ext cx="1419225" cy="609600"/>
            </a:xfrm>
            <a:prstGeom prst="round2DiagRect">
              <a:avLst>
                <a:gd name="adj1" fmla="val 50000"/>
                <a:gd name="adj2" fmla="val 0"/>
              </a:avLst>
            </a:prstGeom>
            <a:solidFill>
              <a:srgbClr val="F885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软件系统</a:t>
              </a:r>
            </a:p>
          </p:txBody>
        </p:sp>
        <p:sp>
          <p:nvSpPr>
            <p:cNvPr id="5" name="文本框 4">
              <a:extLst>
                <a:ext uri="{FF2B5EF4-FFF2-40B4-BE49-F238E27FC236}">
                  <a16:creationId xmlns:a16="http://schemas.microsoft.com/office/drawing/2014/main" id="{E8E2FE4C-2F50-4294-B780-2F97251A5FC8}"/>
                </a:ext>
              </a:extLst>
            </p:cNvPr>
            <p:cNvSpPr txBox="1"/>
            <p:nvPr/>
          </p:nvSpPr>
          <p:spPr>
            <a:xfrm>
              <a:off x="2480311" y="3170661"/>
              <a:ext cx="666751" cy="86177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业务</a:t>
              </a:r>
            </a:p>
          </p:txBody>
        </p:sp>
        <p:sp>
          <p:nvSpPr>
            <p:cNvPr id="14" name="文本框 13">
              <a:extLst>
                <a:ext uri="{FF2B5EF4-FFF2-40B4-BE49-F238E27FC236}">
                  <a16:creationId xmlns:a16="http://schemas.microsoft.com/office/drawing/2014/main" id="{DE76016F-B16F-45AA-9A10-91B195FB2D09}"/>
                </a:ext>
              </a:extLst>
            </p:cNvPr>
            <p:cNvSpPr txBox="1"/>
            <p:nvPr/>
          </p:nvSpPr>
          <p:spPr>
            <a:xfrm>
              <a:off x="2480310" y="3649053"/>
              <a:ext cx="666751" cy="86177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功能</a:t>
              </a:r>
            </a:p>
          </p:txBody>
        </p:sp>
        <p:sp>
          <p:nvSpPr>
            <p:cNvPr id="15" name="文本框 14">
              <a:extLst>
                <a:ext uri="{FF2B5EF4-FFF2-40B4-BE49-F238E27FC236}">
                  <a16:creationId xmlns:a16="http://schemas.microsoft.com/office/drawing/2014/main" id="{D00DC28D-37CA-43E2-B618-DB61721C94FC}"/>
                </a:ext>
              </a:extLst>
            </p:cNvPr>
            <p:cNvSpPr txBox="1"/>
            <p:nvPr/>
          </p:nvSpPr>
          <p:spPr>
            <a:xfrm>
              <a:off x="2480310" y="4108398"/>
              <a:ext cx="666751" cy="86177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部署</a:t>
              </a:r>
            </a:p>
          </p:txBody>
        </p:sp>
        <p:cxnSp>
          <p:nvCxnSpPr>
            <p:cNvPr id="11" name="直接连接符 10">
              <a:extLst>
                <a:ext uri="{FF2B5EF4-FFF2-40B4-BE49-F238E27FC236}">
                  <a16:creationId xmlns:a16="http://schemas.microsoft.com/office/drawing/2014/main" id="{817AD4CD-3200-4F13-8BBC-A73316526616}"/>
                </a:ext>
              </a:extLst>
            </p:cNvPr>
            <p:cNvCxnSpPr>
              <a:cxnSpLocks/>
              <a:stCxn id="3" idx="0"/>
              <a:endCxn id="5" idx="1"/>
            </p:cNvCxnSpPr>
            <p:nvPr/>
          </p:nvCxnSpPr>
          <p:spPr>
            <a:xfrm flipV="1">
              <a:off x="2146935" y="3601549"/>
              <a:ext cx="333376" cy="243244"/>
            </a:xfrm>
            <a:prstGeom prst="line">
              <a:avLst/>
            </a:prstGeom>
            <a:ln w="19050">
              <a:solidFill>
                <a:srgbClr val="F88562"/>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1FA842B5-B560-4C81-B824-40174120B608}"/>
                </a:ext>
              </a:extLst>
            </p:cNvPr>
            <p:cNvCxnSpPr>
              <a:cxnSpLocks/>
              <a:stCxn id="3" idx="0"/>
              <a:endCxn id="14" idx="1"/>
            </p:cNvCxnSpPr>
            <p:nvPr/>
          </p:nvCxnSpPr>
          <p:spPr>
            <a:xfrm>
              <a:off x="2146935" y="3844794"/>
              <a:ext cx="333375" cy="235148"/>
            </a:xfrm>
            <a:prstGeom prst="line">
              <a:avLst/>
            </a:prstGeom>
            <a:ln w="19050">
              <a:solidFill>
                <a:srgbClr val="F88562"/>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FA3AD0A1-9A67-4FD0-B08D-D70880531BE8}"/>
                </a:ext>
              </a:extLst>
            </p:cNvPr>
            <p:cNvCxnSpPr>
              <a:cxnSpLocks/>
              <a:stCxn id="3" idx="0"/>
              <a:endCxn id="15" idx="1"/>
            </p:cNvCxnSpPr>
            <p:nvPr/>
          </p:nvCxnSpPr>
          <p:spPr>
            <a:xfrm>
              <a:off x="2146935" y="3844794"/>
              <a:ext cx="333375" cy="694492"/>
            </a:xfrm>
            <a:prstGeom prst="line">
              <a:avLst/>
            </a:prstGeom>
            <a:ln w="19050">
              <a:solidFill>
                <a:srgbClr val="F88562"/>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0A969F51-83C7-4FC0-A599-E57CDFD7F390}"/>
                </a:ext>
              </a:extLst>
            </p:cNvPr>
            <p:cNvSpPr txBox="1"/>
            <p:nvPr/>
          </p:nvSpPr>
          <p:spPr>
            <a:xfrm>
              <a:off x="3661411" y="3168339"/>
              <a:ext cx="333376" cy="492443"/>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61F2099-DA3D-44E8-8662-C630C5AF3CD0}"/>
                </a:ext>
              </a:extLst>
            </p:cNvPr>
            <p:cNvSpPr txBox="1"/>
            <p:nvPr/>
          </p:nvSpPr>
          <p:spPr>
            <a:xfrm>
              <a:off x="3661411" y="3464388"/>
              <a:ext cx="333376" cy="492443"/>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346C3802-CFF8-42C9-AC5F-8B314C5E5B9A}"/>
                </a:ext>
              </a:extLst>
            </p:cNvPr>
            <p:cNvSpPr txBox="1"/>
            <p:nvPr/>
          </p:nvSpPr>
          <p:spPr>
            <a:xfrm>
              <a:off x="3661411" y="3733371"/>
              <a:ext cx="333376" cy="492443"/>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4E6C7197-BAF4-4333-904C-D0D69623B4D6}"/>
                </a:ext>
              </a:extLst>
            </p:cNvPr>
            <p:cNvSpPr txBox="1"/>
            <p:nvPr/>
          </p:nvSpPr>
          <p:spPr>
            <a:xfrm>
              <a:off x="3661411" y="4029420"/>
              <a:ext cx="333376" cy="492443"/>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B9E7D9CB-E108-4E2E-AA54-6EEB482D6BA9}"/>
                </a:ext>
              </a:extLst>
            </p:cNvPr>
            <p:cNvSpPr txBox="1"/>
            <p:nvPr/>
          </p:nvSpPr>
          <p:spPr>
            <a:xfrm>
              <a:off x="3661411" y="2720672"/>
              <a:ext cx="333376" cy="492443"/>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C3A36DE0-415C-4C72-93EB-EFDE904B36CB}"/>
                </a:ext>
              </a:extLst>
            </p:cNvPr>
            <p:cNvSpPr txBox="1"/>
            <p:nvPr/>
          </p:nvSpPr>
          <p:spPr>
            <a:xfrm>
              <a:off x="3661411" y="4484438"/>
              <a:ext cx="333376" cy="492443"/>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cxnSp>
          <p:nvCxnSpPr>
            <p:cNvPr id="33" name="直接连接符 32">
              <a:extLst>
                <a:ext uri="{FF2B5EF4-FFF2-40B4-BE49-F238E27FC236}">
                  <a16:creationId xmlns:a16="http://schemas.microsoft.com/office/drawing/2014/main" id="{B05EE842-B86D-4187-A475-A8352ED85097}"/>
                </a:ext>
              </a:extLst>
            </p:cNvPr>
            <p:cNvCxnSpPr>
              <a:cxnSpLocks/>
              <a:stCxn id="5" idx="3"/>
              <a:endCxn id="31" idx="1"/>
            </p:cNvCxnSpPr>
            <p:nvPr/>
          </p:nvCxnSpPr>
          <p:spPr>
            <a:xfrm flipV="1">
              <a:off x="3147062" y="2966893"/>
              <a:ext cx="514349" cy="634656"/>
            </a:xfrm>
            <a:prstGeom prst="line">
              <a:avLst/>
            </a:prstGeom>
            <a:ln w="19050">
              <a:solidFill>
                <a:srgbClr val="F88562"/>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A209EE62-4D23-4C0D-9423-69A43334117D}"/>
                </a:ext>
              </a:extLst>
            </p:cNvPr>
            <p:cNvCxnSpPr>
              <a:cxnSpLocks/>
              <a:stCxn id="15" idx="3"/>
              <a:endCxn id="32" idx="1"/>
            </p:cNvCxnSpPr>
            <p:nvPr/>
          </p:nvCxnSpPr>
          <p:spPr>
            <a:xfrm>
              <a:off x="3147061" y="4539286"/>
              <a:ext cx="514351" cy="191373"/>
            </a:xfrm>
            <a:prstGeom prst="line">
              <a:avLst/>
            </a:prstGeom>
            <a:ln w="19050">
              <a:solidFill>
                <a:srgbClr val="F88562"/>
              </a:solidFill>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C5E632B8-C41C-4484-B0E2-1273BCEA6A57}"/>
                </a:ext>
              </a:extLst>
            </p:cNvPr>
            <p:cNvSpPr txBox="1"/>
            <p:nvPr/>
          </p:nvSpPr>
          <p:spPr>
            <a:xfrm>
              <a:off x="4104206" y="3993987"/>
              <a:ext cx="695324" cy="369332"/>
            </a:xfrm>
            <a:prstGeom prst="rect">
              <a:avLst/>
            </a:prstGeom>
            <a:noFill/>
          </p:spPr>
          <p:txBody>
            <a:bodyPr wrap="square" rtlCol="0">
              <a:spAutoFit/>
            </a:bodyPr>
            <a:lstStyle/>
            <a:p>
              <a:r>
                <a:rPr lang="zh-CN" altLang="en-US" sz="1200" b="1" dirty="0">
                  <a:solidFill>
                    <a:srgbClr val="F88562"/>
                  </a:solidFill>
                </a:rPr>
                <a:t>接口</a:t>
              </a:r>
            </a:p>
          </p:txBody>
        </p:sp>
        <p:sp>
          <p:nvSpPr>
            <p:cNvPr id="47" name="文本框 46">
              <a:extLst>
                <a:ext uri="{FF2B5EF4-FFF2-40B4-BE49-F238E27FC236}">
                  <a16:creationId xmlns:a16="http://schemas.microsoft.com/office/drawing/2014/main" id="{6553D8D9-AC51-4718-9441-93ECCC0819B6}"/>
                </a:ext>
              </a:extLst>
            </p:cNvPr>
            <p:cNvSpPr txBox="1"/>
            <p:nvPr/>
          </p:nvSpPr>
          <p:spPr>
            <a:xfrm>
              <a:off x="2354103" y="5013311"/>
              <a:ext cx="919163" cy="861775"/>
            </a:xfrm>
            <a:prstGeom prst="rect">
              <a:avLst/>
            </a:prstGeom>
            <a:noFill/>
          </p:spPr>
          <p:txBody>
            <a:bodyPr wrap="square" rtlCol="0">
              <a:spAutoFit/>
            </a:bodyPr>
            <a:lstStyle/>
            <a:p>
              <a:r>
                <a:rPr lang="zh-CN" altLang="en-US" b="1" dirty="0">
                  <a:solidFill>
                    <a:srgbClr val="F88562"/>
                  </a:solidFill>
                </a:rPr>
                <a:t>子系统</a:t>
              </a:r>
            </a:p>
          </p:txBody>
        </p:sp>
        <p:sp>
          <p:nvSpPr>
            <p:cNvPr id="50" name="文本框 49">
              <a:extLst>
                <a:ext uri="{FF2B5EF4-FFF2-40B4-BE49-F238E27FC236}">
                  <a16:creationId xmlns:a16="http://schemas.microsoft.com/office/drawing/2014/main" id="{6C1CE84A-878A-479C-8E8F-A0D27471D9D9}"/>
                </a:ext>
              </a:extLst>
            </p:cNvPr>
            <p:cNvSpPr txBox="1"/>
            <p:nvPr/>
          </p:nvSpPr>
          <p:spPr>
            <a:xfrm>
              <a:off x="4813816" y="4491579"/>
              <a:ext cx="695324" cy="861775"/>
            </a:xfrm>
            <a:prstGeom prst="rect">
              <a:avLst/>
            </a:prstGeom>
            <a:noFill/>
          </p:spPr>
          <p:txBody>
            <a:bodyPr wrap="square" rtlCol="0">
              <a:spAutoFit/>
            </a:bodyPr>
            <a:lstStyle/>
            <a:p>
              <a:r>
                <a:rPr lang="en-US" altLang="zh-CN" b="1" dirty="0">
                  <a:solidFill>
                    <a:srgbClr val="F88562"/>
                  </a:solidFill>
                  <a:latin typeface="微软雅黑" panose="020B0503020204020204" pitchFamily="34" charset="-122"/>
                  <a:ea typeface="微软雅黑" panose="020B0503020204020204" pitchFamily="34" charset="-122"/>
                </a:rPr>
                <a:t>OUT</a:t>
              </a:r>
              <a:endParaRPr lang="zh-CN" altLang="en-US" b="1" dirty="0">
                <a:solidFill>
                  <a:srgbClr val="F88562"/>
                </a:solidFill>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AB98D7B3-C891-4CC5-B22B-FDAF5E82D3A3}"/>
                </a:ext>
              </a:extLst>
            </p:cNvPr>
            <p:cNvSpPr txBox="1"/>
            <p:nvPr/>
          </p:nvSpPr>
          <p:spPr>
            <a:xfrm>
              <a:off x="4813816" y="2799007"/>
              <a:ext cx="695324" cy="492443"/>
            </a:xfrm>
            <a:prstGeom prst="rect">
              <a:avLst/>
            </a:prstGeom>
            <a:noFill/>
          </p:spPr>
          <p:txBody>
            <a:bodyPr wrap="square" rtlCol="0">
              <a:spAutoFit/>
            </a:bodyPr>
            <a:lstStyle/>
            <a:p>
              <a:r>
                <a:rPr lang="en-US" altLang="zh-CN" b="1" dirty="0">
                  <a:solidFill>
                    <a:srgbClr val="F88562"/>
                  </a:solidFill>
                  <a:latin typeface="微软雅黑" panose="020B0503020204020204" pitchFamily="34" charset="-122"/>
                  <a:ea typeface="微软雅黑" panose="020B0503020204020204" pitchFamily="34" charset="-122"/>
                </a:rPr>
                <a:t>IN</a:t>
              </a:r>
              <a:endParaRPr lang="zh-CN" altLang="en-US" b="1" dirty="0">
                <a:solidFill>
                  <a:srgbClr val="F88562"/>
                </a:solidFill>
                <a:latin typeface="微软雅黑" panose="020B0503020204020204" pitchFamily="34" charset="-122"/>
                <a:ea typeface="微软雅黑" panose="020B0503020204020204" pitchFamily="34" charset="-122"/>
              </a:endParaRPr>
            </a:p>
          </p:txBody>
        </p:sp>
        <p:sp>
          <p:nvSpPr>
            <p:cNvPr id="52" name="文本框 51">
              <a:extLst>
                <a:ext uri="{FF2B5EF4-FFF2-40B4-BE49-F238E27FC236}">
                  <a16:creationId xmlns:a16="http://schemas.microsoft.com/office/drawing/2014/main" id="{B6090F5B-8922-422F-98F1-93EA9FB8616A}"/>
                </a:ext>
              </a:extLst>
            </p:cNvPr>
            <p:cNvSpPr txBox="1"/>
            <p:nvPr/>
          </p:nvSpPr>
          <p:spPr>
            <a:xfrm>
              <a:off x="4799530" y="4122247"/>
              <a:ext cx="1105971" cy="861775"/>
            </a:xfrm>
            <a:prstGeom prst="rect">
              <a:avLst/>
            </a:prstGeom>
            <a:noFill/>
          </p:spPr>
          <p:txBody>
            <a:bodyPr wrap="square" rtlCol="0">
              <a:spAutoFit/>
            </a:bodyPr>
            <a:lstStyle/>
            <a:p>
              <a:r>
                <a:rPr lang="en-US" altLang="zh-CN" b="1" dirty="0">
                  <a:solidFill>
                    <a:srgbClr val="F88562"/>
                  </a:solidFill>
                  <a:latin typeface="微软雅黑" panose="020B0503020204020204" pitchFamily="34" charset="-122"/>
                  <a:ea typeface="微软雅黑" panose="020B0503020204020204" pitchFamily="34" charset="-122"/>
                </a:rPr>
                <a:t>ERROR</a:t>
              </a:r>
              <a:endParaRPr lang="zh-CN" altLang="en-US" b="1" dirty="0">
                <a:solidFill>
                  <a:srgbClr val="F88562"/>
                </a:solidFill>
                <a:latin typeface="微软雅黑" panose="020B0503020204020204" pitchFamily="34" charset="-122"/>
                <a:ea typeface="微软雅黑" panose="020B0503020204020204" pitchFamily="34" charset="-122"/>
              </a:endParaRPr>
            </a:p>
          </p:txBody>
        </p:sp>
        <p:cxnSp>
          <p:nvCxnSpPr>
            <p:cNvPr id="54" name="直接箭头连接符 53">
              <a:extLst>
                <a:ext uri="{FF2B5EF4-FFF2-40B4-BE49-F238E27FC236}">
                  <a16:creationId xmlns:a16="http://schemas.microsoft.com/office/drawing/2014/main" id="{9DCEDB6C-866D-47C9-A9FE-CDD231B7148C}"/>
                </a:ext>
              </a:extLst>
            </p:cNvPr>
            <p:cNvCxnSpPr>
              <a:cxnSpLocks/>
            </p:cNvCxnSpPr>
            <p:nvPr/>
          </p:nvCxnSpPr>
          <p:spPr>
            <a:xfrm>
              <a:off x="4070868" y="4316610"/>
              <a:ext cx="742948"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7421E750-CC8D-4990-8C01-CCA6302C379C}"/>
                </a:ext>
              </a:extLst>
            </p:cNvPr>
            <p:cNvCxnSpPr>
              <a:cxnSpLocks/>
            </p:cNvCxnSpPr>
            <p:nvPr/>
          </p:nvCxnSpPr>
          <p:spPr>
            <a:xfrm>
              <a:off x="4070868" y="4671815"/>
              <a:ext cx="742948"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4EDBE93E-A5C0-46C7-B673-7546F346C018}"/>
                </a:ext>
              </a:extLst>
            </p:cNvPr>
            <p:cNvCxnSpPr>
              <a:cxnSpLocks/>
              <a:stCxn id="51" idx="1"/>
            </p:cNvCxnSpPr>
            <p:nvPr/>
          </p:nvCxnSpPr>
          <p:spPr>
            <a:xfrm flipH="1" flipV="1">
              <a:off x="3994790" y="2980135"/>
              <a:ext cx="819027" cy="65093"/>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0A2E3351-9675-4C16-B297-3327E489EB89}"/>
                </a:ext>
              </a:extLst>
            </p:cNvPr>
            <p:cNvSpPr txBox="1"/>
            <p:nvPr/>
          </p:nvSpPr>
          <p:spPr>
            <a:xfrm>
              <a:off x="3284697" y="5013311"/>
              <a:ext cx="695324" cy="861775"/>
            </a:xfrm>
            <a:prstGeom prst="rect">
              <a:avLst/>
            </a:prstGeom>
            <a:noFill/>
          </p:spPr>
          <p:txBody>
            <a:bodyPr wrap="square" rtlCol="0">
              <a:spAutoFit/>
            </a:bodyPr>
            <a:lstStyle/>
            <a:p>
              <a:r>
                <a:rPr lang="zh-CN" altLang="en-US" b="1" dirty="0">
                  <a:solidFill>
                    <a:srgbClr val="F88562"/>
                  </a:solidFill>
                </a:rPr>
                <a:t>模块</a:t>
              </a:r>
            </a:p>
          </p:txBody>
        </p:sp>
        <p:sp>
          <p:nvSpPr>
            <p:cNvPr id="64" name="文本框 63">
              <a:extLst>
                <a:ext uri="{FF2B5EF4-FFF2-40B4-BE49-F238E27FC236}">
                  <a16:creationId xmlns:a16="http://schemas.microsoft.com/office/drawing/2014/main" id="{56364A49-FD8D-4E50-98AA-05ABBFB0AB19}"/>
                </a:ext>
              </a:extLst>
            </p:cNvPr>
            <p:cNvSpPr txBox="1"/>
            <p:nvPr/>
          </p:nvSpPr>
          <p:spPr>
            <a:xfrm>
              <a:off x="4118492" y="2646259"/>
              <a:ext cx="695324" cy="369332"/>
            </a:xfrm>
            <a:prstGeom prst="rect">
              <a:avLst/>
            </a:prstGeom>
            <a:noFill/>
          </p:spPr>
          <p:txBody>
            <a:bodyPr wrap="square" rtlCol="0">
              <a:spAutoFit/>
            </a:bodyPr>
            <a:lstStyle/>
            <a:p>
              <a:r>
                <a:rPr lang="zh-CN" altLang="en-US" sz="1200" b="1" dirty="0">
                  <a:solidFill>
                    <a:srgbClr val="F88562"/>
                  </a:solidFill>
                </a:rPr>
                <a:t>接口</a:t>
              </a:r>
            </a:p>
          </p:txBody>
        </p:sp>
        <p:sp>
          <p:nvSpPr>
            <p:cNvPr id="65" name="文本框 64">
              <a:extLst>
                <a:ext uri="{FF2B5EF4-FFF2-40B4-BE49-F238E27FC236}">
                  <a16:creationId xmlns:a16="http://schemas.microsoft.com/office/drawing/2014/main" id="{CFD6A06D-9653-4305-A8C6-EA4FEA1DAE4E}"/>
                </a:ext>
              </a:extLst>
            </p:cNvPr>
            <p:cNvSpPr txBox="1"/>
            <p:nvPr/>
          </p:nvSpPr>
          <p:spPr>
            <a:xfrm>
              <a:off x="4104206" y="4357627"/>
              <a:ext cx="695324" cy="369332"/>
            </a:xfrm>
            <a:prstGeom prst="rect">
              <a:avLst/>
            </a:prstGeom>
            <a:noFill/>
          </p:spPr>
          <p:txBody>
            <a:bodyPr wrap="square" rtlCol="0">
              <a:spAutoFit/>
            </a:bodyPr>
            <a:lstStyle/>
            <a:p>
              <a:r>
                <a:rPr lang="zh-CN" altLang="en-US" sz="1200" b="1" dirty="0">
                  <a:solidFill>
                    <a:srgbClr val="F88562"/>
                  </a:solidFill>
                </a:rPr>
                <a:t>接口</a:t>
              </a:r>
            </a:p>
          </p:txBody>
        </p:sp>
        <p:sp>
          <p:nvSpPr>
            <p:cNvPr id="67" name="文本框 66">
              <a:extLst>
                <a:ext uri="{FF2B5EF4-FFF2-40B4-BE49-F238E27FC236}">
                  <a16:creationId xmlns:a16="http://schemas.microsoft.com/office/drawing/2014/main" id="{0AB1219B-F304-4F1B-A567-E71A8A6166E5}"/>
                </a:ext>
              </a:extLst>
            </p:cNvPr>
            <p:cNvSpPr txBox="1"/>
            <p:nvPr/>
          </p:nvSpPr>
          <p:spPr>
            <a:xfrm>
              <a:off x="4839415" y="5005586"/>
              <a:ext cx="1183124" cy="861775"/>
            </a:xfrm>
            <a:prstGeom prst="rect">
              <a:avLst/>
            </a:prstGeom>
            <a:noFill/>
          </p:spPr>
          <p:txBody>
            <a:bodyPr wrap="square" rtlCol="0">
              <a:spAutoFit/>
            </a:bodyPr>
            <a:lstStyle/>
            <a:p>
              <a:r>
                <a:rPr lang="zh-CN" altLang="en-US" b="1" dirty="0">
                  <a:solidFill>
                    <a:srgbClr val="F88562"/>
                  </a:solidFill>
                </a:rPr>
                <a:t>外部系统</a:t>
              </a:r>
            </a:p>
          </p:txBody>
        </p:sp>
        <p:cxnSp>
          <p:nvCxnSpPr>
            <p:cNvPr id="70" name="直接连接符 69">
              <a:extLst>
                <a:ext uri="{FF2B5EF4-FFF2-40B4-BE49-F238E27FC236}">
                  <a16:creationId xmlns:a16="http://schemas.microsoft.com/office/drawing/2014/main" id="{83AB7DE4-7D5E-4025-AE4C-6B93F311F7EA}"/>
                </a:ext>
              </a:extLst>
            </p:cNvPr>
            <p:cNvCxnSpPr/>
            <p:nvPr/>
          </p:nvCxnSpPr>
          <p:spPr>
            <a:xfrm>
              <a:off x="4833582" y="2552384"/>
              <a:ext cx="0" cy="2804160"/>
            </a:xfrm>
            <a:prstGeom prst="line">
              <a:avLst/>
            </a:prstGeom>
            <a:ln w="19050">
              <a:solidFill>
                <a:schemeClr val="tx1">
                  <a:lumMod val="65000"/>
                  <a:lumOff val="35000"/>
                  <a:alpha val="5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6CAB9E5E-6734-4C2B-841F-60B05F61853C}"/>
                </a:ext>
              </a:extLst>
            </p:cNvPr>
            <p:cNvCxnSpPr/>
            <p:nvPr/>
          </p:nvCxnSpPr>
          <p:spPr>
            <a:xfrm>
              <a:off x="3994787" y="2552384"/>
              <a:ext cx="0" cy="2804160"/>
            </a:xfrm>
            <a:prstGeom prst="line">
              <a:avLst/>
            </a:prstGeom>
            <a:ln w="19050">
              <a:solidFill>
                <a:schemeClr val="tx1">
                  <a:lumMod val="65000"/>
                  <a:lumOff val="35000"/>
                  <a:alpha val="5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214FCDB8-88BF-464F-8278-05A9DE5C3457}"/>
                </a:ext>
              </a:extLst>
            </p:cNvPr>
            <p:cNvCxnSpPr/>
            <p:nvPr/>
          </p:nvCxnSpPr>
          <p:spPr>
            <a:xfrm>
              <a:off x="2190750" y="2515957"/>
              <a:ext cx="0" cy="2804160"/>
            </a:xfrm>
            <a:prstGeom prst="line">
              <a:avLst/>
            </a:prstGeom>
            <a:ln w="19050">
              <a:solidFill>
                <a:schemeClr val="tx1">
                  <a:lumMod val="65000"/>
                  <a:lumOff val="35000"/>
                  <a:alpha val="58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4" name="连接符: 肘形 83">
              <a:extLst>
                <a:ext uri="{FF2B5EF4-FFF2-40B4-BE49-F238E27FC236}">
                  <a16:creationId xmlns:a16="http://schemas.microsoft.com/office/drawing/2014/main" id="{6E62D8BE-B7AB-4D32-BD0F-4608A612F9EE}"/>
                </a:ext>
              </a:extLst>
            </p:cNvPr>
            <p:cNvCxnSpPr>
              <a:cxnSpLocks/>
            </p:cNvCxnSpPr>
            <p:nvPr/>
          </p:nvCxnSpPr>
          <p:spPr>
            <a:xfrm rot="10800000" flipV="1">
              <a:off x="2813684" y="2325293"/>
              <a:ext cx="661034" cy="631844"/>
            </a:xfrm>
            <a:prstGeom prst="bentConnector2">
              <a:avLst/>
            </a:prstGeom>
            <a:ln w="19050">
              <a:solidFill>
                <a:srgbClr val="F8856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B4BACC84-5A48-4EFE-927B-A4DC1EFA565D}"/>
                </a:ext>
              </a:extLst>
            </p:cNvPr>
            <p:cNvCxnSpPr>
              <a:cxnSpLocks/>
            </p:cNvCxnSpPr>
            <p:nvPr/>
          </p:nvCxnSpPr>
          <p:spPr>
            <a:xfrm flipV="1">
              <a:off x="3474718" y="2325294"/>
              <a:ext cx="0" cy="227090"/>
            </a:xfrm>
            <a:prstGeom prst="line">
              <a:avLst/>
            </a:prstGeom>
            <a:ln w="19050">
              <a:solidFill>
                <a:srgbClr val="F88562"/>
              </a:solidFill>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EDA68013-67EA-4FAD-8126-08B708598092}"/>
                </a:ext>
              </a:extLst>
            </p:cNvPr>
            <p:cNvSpPr txBox="1"/>
            <p:nvPr/>
          </p:nvSpPr>
          <p:spPr>
            <a:xfrm>
              <a:off x="2858453" y="2029572"/>
              <a:ext cx="695324" cy="369332"/>
            </a:xfrm>
            <a:prstGeom prst="rect">
              <a:avLst/>
            </a:prstGeom>
            <a:noFill/>
          </p:spPr>
          <p:txBody>
            <a:bodyPr wrap="square" rtlCol="0">
              <a:spAutoFit/>
            </a:bodyPr>
            <a:lstStyle/>
            <a:p>
              <a:r>
                <a:rPr lang="zh-CN" altLang="en-US" sz="1200" b="1" dirty="0">
                  <a:solidFill>
                    <a:srgbClr val="F88562"/>
                  </a:solidFill>
                </a:rPr>
                <a:t>接口</a:t>
              </a:r>
            </a:p>
          </p:txBody>
        </p:sp>
      </p:grpSp>
      <p:sp>
        <p:nvSpPr>
          <p:cNvPr id="42" name="标题 3">
            <a:extLst>
              <a:ext uri="{FF2B5EF4-FFF2-40B4-BE49-F238E27FC236}">
                <a16:creationId xmlns:a16="http://schemas.microsoft.com/office/drawing/2014/main" id="{116FF7EF-4E25-324C-B772-18CB0E64CF56}"/>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43" name="1 Título">
            <a:extLst>
              <a:ext uri="{FF2B5EF4-FFF2-40B4-BE49-F238E27FC236}">
                <a16:creationId xmlns:a16="http://schemas.microsoft.com/office/drawing/2014/main" id="{A086EFA4-6373-4C41-956A-27F41401B39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1233645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31</a:t>
            </a:fld>
            <a:endParaRPr lang="zh-CN" altLang="en-US"/>
          </a:p>
        </p:txBody>
      </p:sp>
      <p:cxnSp>
        <p:nvCxnSpPr>
          <p:cNvPr id="9" name="直接连接符 8">
            <a:extLst>
              <a:ext uri="{FF2B5EF4-FFF2-40B4-BE49-F238E27FC236}">
                <a16:creationId xmlns:a16="http://schemas.microsoft.com/office/drawing/2014/main" id="{93117382-BFBB-4A51-8777-6FFA0C71255A}"/>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0" name="文本占位符 14">
            <a:extLst>
              <a:ext uri="{FF2B5EF4-FFF2-40B4-BE49-F238E27FC236}">
                <a16:creationId xmlns:a16="http://schemas.microsoft.com/office/drawing/2014/main" id="{2242F446-B641-4BBC-8A23-B6C9719AEEFF}"/>
              </a:ext>
            </a:extLst>
          </p:cNvPr>
          <p:cNvSpPr txBox="1"/>
          <p:nvPr/>
        </p:nvSpPr>
        <p:spPr>
          <a:xfrm>
            <a:off x="358981" y="1137800"/>
            <a:ext cx="3369725" cy="300082"/>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buNone/>
              <a:defRPr sz="4400" b="1" kern="1200">
                <a:solidFill>
                  <a:srgbClr val="11373F"/>
                </a:solidFill>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500" dirty="0">
                <a:latin typeface="微软雅黑" panose="020B0503020204020204" charset="-122"/>
                <a:ea typeface="微软雅黑" panose="020B0503020204020204" charset="-122"/>
                <a:sym typeface="+mn-ea"/>
              </a:rPr>
              <a:t>接口设计概述</a:t>
            </a:r>
          </a:p>
        </p:txBody>
      </p:sp>
      <p:sp>
        <p:nvSpPr>
          <p:cNvPr id="94" name="矩形 93">
            <a:extLst>
              <a:ext uri="{FF2B5EF4-FFF2-40B4-BE49-F238E27FC236}">
                <a16:creationId xmlns:a16="http://schemas.microsoft.com/office/drawing/2014/main" id="{30A4E3EE-81E9-4BDA-80D6-90F7B3B079F7}"/>
              </a:ext>
            </a:extLst>
          </p:cNvPr>
          <p:cNvSpPr/>
          <p:nvPr/>
        </p:nvSpPr>
        <p:spPr>
          <a:xfrm>
            <a:off x="373226" y="1745301"/>
            <a:ext cx="8327819" cy="3367397"/>
          </a:xfrm>
          <a:prstGeom prst="rect">
            <a:avLst/>
          </a:prstGeom>
        </p:spPr>
        <p:txBody>
          <a:bodyPr wrap="square">
            <a:spAutoFit/>
          </a:bodyPr>
          <a:lstStyle/>
          <a:p>
            <a:pPr fontAlgn="auto">
              <a:lnSpc>
                <a:spcPct val="150000"/>
              </a:lnSpc>
              <a:spcBef>
                <a:spcPts val="525"/>
              </a:spcBef>
            </a:pPr>
            <a:r>
              <a:rPr lang="zh-CN" altLang="en-US" dirty="0">
                <a:latin typeface="微软雅黑" panose="020B0503020204020204" pitchFamily="34" charset="-122"/>
                <a:ea typeface="微软雅黑" panose="020B0503020204020204" pitchFamily="34" charset="-122"/>
              </a:rPr>
              <a:t>       软件系统结合业务、功能、部署等等因素将软件系统逐步分解到模块，那么模块与模块之间就必须根据各模块的功能定义对应的接口。</a:t>
            </a:r>
            <a:r>
              <a:rPr lang="zh-CN" altLang="en-US" dirty="0">
                <a:solidFill>
                  <a:srgbClr val="F88562"/>
                </a:solidFill>
                <a:latin typeface="微软雅黑" panose="020B0503020204020204" pitchFamily="34" charset="-122"/>
                <a:ea typeface="微软雅黑" panose="020B0503020204020204" pitchFamily="34" charset="-122"/>
              </a:rPr>
              <a:t>概要设计（总体设计）中的接口设计主要用于子系统</a:t>
            </a:r>
            <a:r>
              <a:rPr lang="en-US" altLang="zh-CN" dirty="0">
                <a:solidFill>
                  <a:srgbClr val="F88562"/>
                </a:solidFill>
                <a:latin typeface="微软雅黑" panose="020B0503020204020204" pitchFamily="34" charset="-122"/>
                <a:ea typeface="微软雅黑" panose="020B0503020204020204" pitchFamily="34" charset="-122"/>
              </a:rPr>
              <a:t>/</a:t>
            </a:r>
            <a:r>
              <a:rPr lang="zh-CN" altLang="en-US" dirty="0">
                <a:solidFill>
                  <a:srgbClr val="F88562"/>
                </a:solidFill>
                <a:latin typeface="微软雅黑" panose="020B0503020204020204" pitchFamily="34" charset="-122"/>
                <a:ea typeface="微软雅黑" panose="020B0503020204020204" pitchFamily="34" charset="-122"/>
              </a:rPr>
              <a:t>模块之间或内部系统与外部系统进行各种交互。</a:t>
            </a:r>
            <a:r>
              <a:rPr lang="zh-CN" altLang="en-US" dirty="0">
                <a:latin typeface="微软雅黑" panose="020B0503020204020204" pitchFamily="34" charset="-122"/>
                <a:ea typeface="微软雅黑" panose="020B0503020204020204" pitchFamily="34" charset="-122"/>
              </a:rPr>
              <a:t>接口设计的内容应包括功能描述、接口的输入输出定义、错误处理等。软件系统接口的种类以及规范很多，可以有</a:t>
            </a:r>
            <a:r>
              <a:rPr lang="en-US" altLang="zh-CN" dirty="0">
                <a:latin typeface="微软雅黑" panose="020B0503020204020204" pitchFamily="34" charset="-122"/>
                <a:ea typeface="微软雅黑" panose="020B0503020204020204" pitchFamily="34" charset="-122"/>
              </a:rPr>
              <a:t>API</a:t>
            </a:r>
            <a:r>
              <a:rPr lang="zh-CN" altLang="en-US" dirty="0">
                <a:latin typeface="微软雅黑" panose="020B0503020204020204" pitchFamily="34" charset="-122"/>
                <a:ea typeface="微软雅黑" panose="020B0503020204020204" pitchFamily="34" charset="-122"/>
              </a:rPr>
              <a:t>、服务接口、文件、数据库等等，所以设计的方法也有很大的差异。但是总体来说</a:t>
            </a:r>
            <a:r>
              <a:rPr lang="zh-CN" altLang="en-US" dirty="0">
                <a:solidFill>
                  <a:srgbClr val="F88562"/>
                </a:solidFill>
                <a:latin typeface="微软雅黑" panose="020B0503020204020204" pitchFamily="34" charset="-122"/>
                <a:ea typeface="微软雅黑" panose="020B0503020204020204" pitchFamily="34" charset="-122"/>
              </a:rPr>
              <a:t>接口设计的内容应包括通讯方法、协议、接口调用方法、功能内容、输入输出参数、错误</a:t>
            </a:r>
            <a:r>
              <a:rPr lang="en-US" altLang="zh-CN" dirty="0">
                <a:solidFill>
                  <a:srgbClr val="F88562"/>
                </a:solidFill>
                <a:latin typeface="微软雅黑" panose="020B0503020204020204" pitchFamily="34" charset="-122"/>
                <a:ea typeface="微软雅黑" panose="020B0503020204020204" pitchFamily="34" charset="-122"/>
              </a:rPr>
              <a:t>/</a:t>
            </a:r>
            <a:r>
              <a:rPr lang="zh-CN" altLang="en-US" dirty="0">
                <a:solidFill>
                  <a:srgbClr val="F88562"/>
                </a:solidFill>
                <a:latin typeface="微软雅黑" panose="020B0503020204020204" pitchFamily="34" charset="-122"/>
                <a:ea typeface="微软雅黑" panose="020B0503020204020204" pitchFamily="34" charset="-122"/>
              </a:rPr>
              <a:t>例外机制等。</a:t>
            </a:r>
            <a:r>
              <a:rPr lang="zh-CN" altLang="en-US" dirty="0">
                <a:latin typeface="微软雅黑" panose="020B0503020204020204" pitchFamily="34" charset="-122"/>
                <a:ea typeface="微软雅黑" panose="020B0503020204020204" pitchFamily="34" charset="-122"/>
              </a:rPr>
              <a:t>从成果上来看，接口一览表以及详细设计资料是必须的资料。</a:t>
            </a:r>
          </a:p>
        </p:txBody>
      </p:sp>
      <p:sp>
        <p:nvSpPr>
          <p:cNvPr id="42" name="标题 3">
            <a:extLst>
              <a:ext uri="{FF2B5EF4-FFF2-40B4-BE49-F238E27FC236}">
                <a16:creationId xmlns:a16="http://schemas.microsoft.com/office/drawing/2014/main" id="{116FF7EF-4E25-324C-B772-18CB0E64CF56}"/>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43" name="1 Título">
            <a:extLst>
              <a:ext uri="{FF2B5EF4-FFF2-40B4-BE49-F238E27FC236}">
                <a16:creationId xmlns:a16="http://schemas.microsoft.com/office/drawing/2014/main" id="{DE47FA40-3741-9E41-95B1-C826063A185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6254698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pi接口：全网最多最常用的API端口汇总 | 程序员灯塔">
            <a:extLst>
              <a:ext uri="{FF2B5EF4-FFF2-40B4-BE49-F238E27FC236}">
                <a16:creationId xmlns:a16="http://schemas.microsoft.com/office/drawing/2014/main" id="{2ABE1477-1626-5AD0-F3D2-06F6EB083E30}"/>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5961530" y="3520168"/>
            <a:ext cx="2950255" cy="2212691"/>
          </a:xfrm>
          <a:prstGeom prst="rect">
            <a:avLst/>
          </a:prstGeom>
          <a:noFill/>
          <a:effectLst>
            <a:outerShdw blurRad="50800" dist="50800" dir="5760000" sx="50000" sy="50000" algn="ctr" rotWithShape="0">
              <a:srgbClr val="000000">
                <a:alpha val="43137"/>
              </a:srgbClr>
            </a:outerShdw>
            <a:reflection blurRad="254000" stA="98000" endPos="25000" dist="50800" dir="5400000" sy="-100000" algn="bl" rotWithShape="0"/>
            <a:softEdge rad="101600"/>
          </a:effectLst>
          <a:scene3d>
            <a:camera prst="perspectiveLeft"/>
            <a:lightRig rig="threePt" dir="t"/>
          </a:scene3d>
          <a:extLst>
            <a:ext uri="{909E8E84-426E-40DD-AFC4-6F175D3DCCD1}">
              <a14:hiddenFill xmlns:a14="http://schemas.microsoft.com/office/drawing/2010/main">
                <a:solidFill>
                  <a:srgbClr val="FFFFFF"/>
                </a:solidFill>
              </a14:hiddenFill>
            </a:ext>
          </a:extLst>
        </p:spPr>
      </p:pic>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32</a:t>
            </a:fld>
            <a:endParaRPr lang="zh-CN" altLang="en-US"/>
          </a:p>
        </p:txBody>
      </p:sp>
      <p:sp>
        <p:nvSpPr>
          <p:cNvPr id="42" name="矩形 41">
            <a:extLst>
              <a:ext uri="{FF2B5EF4-FFF2-40B4-BE49-F238E27FC236}">
                <a16:creationId xmlns:a16="http://schemas.microsoft.com/office/drawing/2014/main" id="{42852316-9AAB-48F2-937F-8B440376A660}"/>
              </a:ext>
            </a:extLst>
          </p:cNvPr>
          <p:cNvSpPr/>
          <p:nvPr/>
        </p:nvSpPr>
        <p:spPr>
          <a:xfrm>
            <a:off x="457200" y="1413793"/>
            <a:ext cx="5626968" cy="3559757"/>
          </a:xfrm>
          <a:prstGeom prst="rect">
            <a:avLst/>
          </a:prstGeom>
        </p:spPr>
        <p:txBody>
          <a:bodyPr wrap="square">
            <a:spAutoFit/>
          </a:bodyPr>
          <a:lstStyle/>
          <a:p>
            <a:pPr fontAlgn="auto">
              <a:lnSpc>
                <a:spcPct val="150000"/>
              </a:lnSpc>
              <a:spcBef>
                <a:spcPts val="525"/>
              </a:spcBef>
            </a:pPr>
            <a:r>
              <a:rPr lang="zh-CN" altLang="en-US" dirty="0">
                <a:latin typeface="微软雅黑" panose="020B0503020204020204" pitchFamily="34" charset="-122"/>
                <a:ea typeface="微软雅黑" panose="020B0503020204020204" pitchFamily="34" charset="-122"/>
              </a:rPr>
              <a:t>接口设计一般包括 </a:t>
            </a:r>
            <a:r>
              <a:rPr lang="en-US" altLang="zh-CN" b="1" dirty="0">
                <a:solidFill>
                  <a:srgbClr val="F88562"/>
                </a:solidFill>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个方面：</a:t>
            </a:r>
            <a:endParaRPr lang="en-US" altLang="zh-CN" dirty="0">
              <a:latin typeface="微软雅黑" panose="020B0503020204020204" pitchFamily="34" charset="-122"/>
              <a:ea typeface="微软雅黑" panose="020B0503020204020204" pitchFamily="34" charset="-122"/>
            </a:endParaRPr>
          </a:p>
          <a:p>
            <a:pPr fontAlgn="auto">
              <a:lnSpc>
                <a:spcPct val="150000"/>
              </a:lnSpc>
              <a:spcBef>
                <a:spcPts val="525"/>
              </a:spcBef>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zh-CN" altLang="en-US" b="1" dirty="0">
                <a:solidFill>
                  <a:srgbClr val="F88562"/>
                </a:solidFill>
                <a:latin typeface="微软雅黑" panose="020B0503020204020204" pitchFamily="34" charset="-122"/>
                <a:ea typeface="微软雅黑" panose="020B0503020204020204" pitchFamily="34" charset="-122"/>
              </a:rPr>
              <a:t>用户接口</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用来说明将向用户提供的命令和它们的语法结构以及软件回答信息</a:t>
            </a:r>
            <a:endParaRPr lang="en-US" altLang="zh-CN" dirty="0">
              <a:latin typeface="微软雅黑" panose="020B0503020204020204" pitchFamily="34" charset="-122"/>
              <a:ea typeface="微软雅黑" panose="020B0503020204020204" pitchFamily="34" charset="-122"/>
            </a:endParaRPr>
          </a:p>
          <a:p>
            <a:pPr fontAlgn="auto">
              <a:lnSpc>
                <a:spcPct val="150000"/>
              </a:lnSpc>
              <a:spcBef>
                <a:spcPts val="525"/>
              </a:spcBef>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zh-CN" altLang="en-US" b="1" dirty="0">
                <a:solidFill>
                  <a:srgbClr val="F88562"/>
                </a:solidFill>
                <a:latin typeface="微软雅黑" panose="020B0503020204020204" pitchFamily="34" charset="-122"/>
                <a:ea typeface="微软雅黑" panose="020B0503020204020204" pitchFamily="34" charset="-122"/>
              </a:rPr>
              <a:t>外部接口</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用来说明本系统同外界的所有接口的安排包括软件与硬件之间的接口、本系统与各支持软件之间的接口关系</a:t>
            </a:r>
            <a:endParaRPr lang="en-US" altLang="zh-CN" dirty="0">
              <a:latin typeface="微软雅黑" panose="020B0503020204020204" pitchFamily="34" charset="-122"/>
              <a:ea typeface="微软雅黑" panose="020B0503020204020204" pitchFamily="34" charset="-122"/>
            </a:endParaRPr>
          </a:p>
          <a:p>
            <a:pPr fontAlgn="auto">
              <a:lnSpc>
                <a:spcPct val="150000"/>
              </a:lnSpc>
              <a:spcBef>
                <a:spcPts val="525"/>
              </a:spcBef>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zh-CN" altLang="en-US" b="1" dirty="0">
                <a:solidFill>
                  <a:srgbClr val="F88562"/>
                </a:solidFill>
                <a:latin typeface="微软雅黑" panose="020B0503020204020204" pitchFamily="34" charset="-122"/>
                <a:ea typeface="微软雅黑" panose="020B0503020204020204" pitchFamily="34" charset="-122"/>
              </a:rPr>
              <a:t>内部接口</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用来说明本系统之内的各个系统元素之间的接口的安排。</a:t>
            </a:r>
          </a:p>
        </p:txBody>
      </p:sp>
      <p:cxnSp>
        <p:nvCxnSpPr>
          <p:cNvPr id="11" name="直接连接符 8">
            <a:extLst>
              <a:ext uri="{FF2B5EF4-FFF2-40B4-BE49-F238E27FC236}">
                <a16:creationId xmlns:a16="http://schemas.microsoft.com/office/drawing/2014/main" id="{7B3D1C01-0E1E-BD41-97B0-92EDFF5FE40C}"/>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2" name="标题 3">
            <a:extLst>
              <a:ext uri="{FF2B5EF4-FFF2-40B4-BE49-F238E27FC236}">
                <a16:creationId xmlns:a16="http://schemas.microsoft.com/office/drawing/2014/main" id="{73F77384-7118-1B4D-ACE7-A72E5883BBCC}"/>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3" name="1 Título">
            <a:extLst>
              <a:ext uri="{FF2B5EF4-FFF2-40B4-BE49-F238E27FC236}">
                <a16:creationId xmlns:a16="http://schemas.microsoft.com/office/drawing/2014/main" id="{A6C755AD-019C-E147-A9D5-4BDE6F0B06F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1524418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33</a:t>
            </a:fld>
            <a:endParaRPr lang="zh-CN" altLang="en-US"/>
          </a:p>
        </p:txBody>
      </p:sp>
      <p:sp>
        <p:nvSpPr>
          <p:cNvPr id="11" name="文本占位符 14">
            <a:extLst>
              <a:ext uri="{FF2B5EF4-FFF2-40B4-BE49-F238E27FC236}">
                <a16:creationId xmlns:a16="http://schemas.microsoft.com/office/drawing/2014/main" id="{C7084C9F-F834-4AF0-BA34-4A37E9FCF36E}"/>
              </a:ext>
            </a:extLst>
          </p:cNvPr>
          <p:cNvSpPr txBox="1"/>
          <p:nvPr/>
        </p:nvSpPr>
        <p:spPr>
          <a:xfrm>
            <a:off x="238826" y="1176949"/>
            <a:ext cx="3369725" cy="300082"/>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buNone/>
              <a:defRPr sz="4400" b="1" kern="1200">
                <a:solidFill>
                  <a:srgbClr val="11373F"/>
                </a:solidFill>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500" dirty="0">
                <a:solidFill>
                  <a:srgbClr val="2F637E"/>
                </a:solidFill>
                <a:latin typeface="微软雅黑" panose="020B0503020204020204" charset="-122"/>
                <a:ea typeface="微软雅黑" panose="020B0503020204020204" charset="-122"/>
                <a:sym typeface="+mn-ea"/>
              </a:rPr>
              <a:t>界面设计</a:t>
            </a:r>
          </a:p>
        </p:txBody>
      </p:sp>
      <p:sp>
        <p:nvSpPr>
          <p:cNvPr id="2" name="矩形 1">
            <a:extLst>
              <a:ext uri="{FF2B5EF4-FFF2-40B4-BE49-F238E27FC236}">
                <a16:creationId xmlns:a16="http://schemas.microsoft.com/office/drawing/2014/main" id="{FB8FB351-E880-4A85-A412-8CD8088A5D89}"/>
              </a:ext>
            </a:extLst>
          </p:cNvPr>
          <p:cNvSpPr/>
          <p:nvPr/>
        </p:nvSpPr>
        <p:spPr>
          <a:xfrm>
            <a:off x="216228" y="1551503"/>
            <a:ext cx="4643804" cy="3375539"/>
          </a:xfrm>
          <a:prstGeom prst="rect">
            <a:avLst/>
          </a:prstGeom>
        </p:spPr>
        <p:txBody>
          <a:bodyPr wrap="square">
            <a:spAutoFit/>
          </a:bodyPr>
          <a:lstStyle/>
          <a:p>
            <a:pPr fontAlgn="auto">
              <a:lnSpc>
                <a:spcPct val="150000"/>
              </a:lnSpc>
            </a:pPr>
            <a:r>
              <a:rPr lang="zh-CN" altLang="en-US" sz="1500" dirty="0">
                <a:latin typeface="微软雅黑" panose="020B0503020204020204" pitchFamily="34" charset="-122"/>
                <a:ea typeface="微软雅黑" panose="020B0503020204020204" pitchFamily="34" charset="-122"/>
              </a:rPr>
              <a:t>     </a:t>
            </a:r>
            <a:r>
              <a:rPr lang="zh-CN" altLang="en-US" sz="1500" dirty="0">
                <a:solidFill>
                  <a:srgbClr val="F88562"/>
                </a:solidFill>
                <a:latin typeface="微软雅黑" panose="020B0503020204020204" pitchFamily="34" charset="-122"/>
                <a:ea typeface="微软雅黑" panose="020B0503020204020204" pitchFamily="34" charset="-122"/>
              </a:rPr>
              <a:t>界面设计</a:t>
            </a:r>
            <a:r>
              <a:rPr lang="zh-CN" altLang="en-US" sz="1500" dirty="0">
                <a:latin typeface="微软雅黑" panose="020B0503020204020204" pitchFamily="34" charset="-122"/>
                <a:ea typeface="微软雅黑" panose="020B0503020204020204" pitchFamily="34" charset="-122"/>
              </a:rPr>
              <a:t>是接口设计中的重要组成部分。用户界面的设计要求在研究技术问题的同时对人加以研究。</a:t>
            </a:r>
            <a:r>
              <a:rPr lang="en-US" altLang="zh-CN" sz="1500" dirty="0">
                <a:latin typeface="微软雅黑" panose="020B0503020204020204" pitchFamily="34" charset="-122"/>
                <a:ea typeface="微软雅黑" panose="020B0503020204020204" pitchFamily="34" charset="-122"/>
              </a:rPr>
              <a:t>Theo Mandel</a:t>
            </a:r>
            <a:r>
              <a:rPr lang="zh-CN" altLang="en-US" sz="1500" dirty="0">
                <a:latin typeface="微软雅黑" panose="020B0503020204020204" pitchFamily="34" charset="-122"/>
                <a:ea typeface="微软雅黑" panose="020B0503020204020204" pitchFamily="34" charset="-122"/>
              </a:rPr>
              <a:t>在其关于界面设计的著作中提出了</a:t>
            </a:r>
            <a:r>
              <a:rPr lang="en-US" altLang="zh-CN" sz="1500" b="1" dirty="0">
                <a:solidFill>
                  <a:srgbClr val="F88562"/>
                </a:solidFill>
                <a:latin typeface="微软雅黑" panose="020B0503020204020204" pitchFamily="34" charset="-122"/>
                <a:ea typeface="微软雅黑" panose="020B0503020204020204" pitchFamily="34" charset="-122"/>
              </a:rPr>
              <a:t>3</a:t>
            </a:r>
            <a:r>
              <a:rPr lang="zh-CN" altLang="en-US" sz="1500" b="1" dirty="0">
                <a:solidFill>
                  <a:srgbClr val="F88562"/>
                </a:solidFill>
                <a:latin typeface="微软雅黑" panose="020B0503020204020204" pitchFamily="34" charset="-122"/>
                <a:ea typeface="微软雅黑" panose="020B0503020204020204" pitchFamily="34" charset="-122"/>
              </a:rPr>
              <a:t>条“黄金原则”</a:t>
            </a:r>
            <a:r>
              <a:rPr lang="zh-CN" altLang="en-US" sz="1500" dirty="0">
                <a:latin typeface="微软雅黑" panose="020B0503020204020204" pitchFamily="34" charset="-122"/>
                <a:ea typeface="微软雅黑" panose="020B0503020204020204" pitchFamily="34" charset="-122"/>
              </a:rPr>
              <a:t>。</a:t>
            </a:r>
          </a:p>
          <a:p>
            <a:pPr lvl="1">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置用户于控制之下</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减少用户的记忆负担</a:t>
            </a:r>
          </a:p>
          <a:p>
            <a:pPr lvl="1">
              <a:lnSpc>
                <a:spcPct val="150000"/>
              </a:lnSpc>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rPr>
              <a:t>保持界面一致</a:t>
            </a:r>
            <a:endParaRPr lang="en-US" altLang="zh-CN" sz="1500" dirty="0">
              <a:latin typeface="微软雅黑" panose="020B0503020204020204" pitchFamily="34" charset="-122"/>
              <a:ea typeface="微软雅黑" panose="020B0503020204020204" pitchFamily="34" charset="-122"/>
            </a:endParaRPr>
          </a:p>
          <a:p>
            <a:pPr fontAlgn="auto">
              <a:lnSpc>
                <a:spcPct val="150000"/>
              </a:lnSpc>
            </a:pPr>
            <a:r>
              <a:rPr lang="en-US" altLang="zh-CN" sz="1500" dirty="0">
                <a:latin typeface="微软雅黑" panose="020B0503020204020204" pitchFamily="34" charset="-122"/>
                <a:ea typeface="微软雅黑" panose="020B0503020204020204" pitchFamily="34" charset="-122"/>
              </a:rPr>
              <a:t>      </a:t>
            </a:r>
            <a:r>
              <a:rPr lang="zh-CN" altLang="en-US" sz="1500" dirty="0">
                <a:latin typeface="微软雅黑" panose="020B0503020204020204" pitchFamily="34" charset="-122"/>
                <a:ea typeface="微软雅黑" panose="020B0503020204020204" pitchFamily="34" charset="-122"/>
              </a:rPr>
              <a:t>这些黄金原则实际上构成了指导用户界面设计活动的基本原则。</a:t>
            </a:r>
          </a:p>
        </p:txBody>
      </p:sp>
      <p:pic>
        <p:nvPicPr>
          <p:cNvPr id="1026" name="Picture 2" descr="购物APP界面设计 UI |UI|APP界面|Human_Van - 原创作品 - 站酷 (ZCOOL)">
            <a:extLst>
              <a:ext uri="{FF2B5EF4-FFF2-40B4-BE49-F238E27FC236}">
                <a16:creationId xmlns:a16="http://schemas.microsoft.com/office/drawing/2014/main" id="{3D60EB2F-C10D-42F9-B742-E7845D77D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4859" y="2446135"/>
            <a:ext cx="3212651" cy="2409488"/>
          </a:xfrm>
          <a:prstGeom prst="rect">
            <a:avLst/>
          </a:prstGeom>
          <a:noFill/>
          <a:effectLst>
            <a:reflection blurRad="38100" stA="55000" endPos="34000" dist="203200" dir="5400000" sy="-100000" algn="bl" rotWithShape="0"/>
            <a:softEdge rad="50800"/>
          </a:effectLst>
          <a:extLst>
            <a:ext uri="{909E8E84-426E-40DD-AFC4-6F175D3DCCD1}">
              <a14:hiddenFill xmlns:a14="http://schemas.microsoft.com/office/drawing/2010/main">
                <a:solidFill>
                  <a:srgbClr val="FFFFFF"/>
                </a:solidFill>
              </a14:hiddenFill>
            </a:ext>
          </a:extLst>
        </p:spPr>
      </p:pic>
      <p:cxnSp>
        <p:nvCxnSpPr>
          <p:cNvPr id="10" name="直接连接符 8">
            <a:extLst>
              <a:ext uri="{FF2B5EF4-FFF2-40B4-BE49-F238E27FC236}">
                <a16:creationId xmlns:a16="http://schemas.microsoft.com/office/drawing/2014/main" id="{AA57F6BD-2602-C94E-AD92-53428CD40E7F}"/>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2" name="标题 3">
            <a:extLst>
              <a:ext uri="{FF2B5EF4-FFF2-40B4-BE49-F238E27FC236}">
                <a16:creationId xmlns:a16="http://schemas.microsoft.com/office/drawing/2014/main" id="{AE4319E0-0E82-4D49-8397-0865713DFC2D}"/>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3" name="1 Título">
            <a:extLst>
              <a:ext uri="{FF2B5EF4-FFF2-40B4-BE49-F238E27FC236}">
                <a16:creationId xmlns:a16="http://schemas.microsoft.com/office/drawing/2014/main" id="{506BE221-AA3C-CC4B-AD9F-34E6DCB0934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1111948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34</a:t>
            </a:fld>
            <a:endParaRPr lang="zh-CN" altLang="en-US"/>
          </a:p>
        </p:txBody>
      </p:sp>
      <p:sp>
        <p:nvSpPr>
          <p:cNvPr id="11" name="文本占位符 14">
            <a:extLst>
              <a:ext uri="{FF2B5EF4-FFF2-40B4-BE49-F238E27FC236}">
                <a16:creationId xmlns:a16="http://schemas.microsoft.com/office/drawing/2014/main" id="{C7084C9F-F834-4AF0-BA34-4A37E9FCF36E}"/>
              </a:ext>
            </a:extLst>
          </p:cNvPr>
          <p:cNvSpPr txBox="1"/>
          <p:nvPr/>
        </p:nvSpPr>
        <p:spPr>
          <a:xfrm>
            <a:off x="417741" y="1173794"/>
            <a:ext cx="3369725" cy="300082"/>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buNone/>
              <a:defRPr sz="4400" b="1" kern="1200">
                <a:solidFill>
                  <a:srgbClr val="11373F"/>
                </a:solidFill>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500" dirty="0">
                <a:solidFill>
                  <a:srgbClr val="2F637E"/>
                </a:solidFill>
                <a:latin typeface="微软雅黑" panose="020B0503020204020204" charset="-122"/>
                <a:ea typeface="微软雅黑" panose="020B0503020204020204" charset="-122"/>
                <a:sym typeface="+mn-ea"/>
              </a:rPr>
              <a:t>界面设计</a:t>
            </a:r>
          </a:p>
        </p:txBody>
      </p:sp>
      <p:grpSp>
        <p:nvGrpSpPr>
          <p:cNvPr id="4" name="组合 3">
            <a:extLst>
              <a:ext uri="{FF2B5EF4-FFF2-40B4-BE49-F238E27FC236}">
                <a16:creationId xmlns:a16="http://schemas.microsoft.com/office/drawing/2014/main" id="{A64AA063-0E4E-41C5-A332-6175B35B5AAA}"/>
              </a:ext>
            </a:extLst>
          </p:cNvPr>
          <p:cNvGrpSpPr/>
          <p:nvPr/>
        </p:nvGrpSpPr>
        <p:grpSpPr>
          <a:xfrm>
            <a:off x="827584" y="2348880"/>
            <a:ext cx="6966630" cy="2742749"/>
            <a:chOff x="1642849" y="2257578"/>
            <a:chExt cx="9288840" cy="3656999"/>
          </a:xfrm>
        </p:grpSpPr>
        <p:sp>
          <p:nvSpPr>
            <p:cNvPr id="12" name="六边形 75">
              <a:extLst>
                <a:ext uri="{FF2B5EF4-FFF2-40B4-BE49-F238E27FC236}">
                  <a16:creationId xmlns:a16="http://schemas.microsoft.com/office/drawing/2014/main" id="{E8A38174-FE2C-4807-B733-20D936491B9A}"/>
                </a:ext>
              </a:extLst>
            </p:cNvPr>
            <p:cNvSpPr>
              <a:spLocks noChangeArrowheads="1"/>
            </p:cNvSpPr>
            <p:nvPr/>
          </p:nvSpPr>
          <p:spPr bwMode="auto">
            <a:xfrm>
              <a:off x="1679356" y="3603602"/>
              <a:ext cx="1777768" cy="1531739"/>
            </a:xfrm>
            <a:prstGeom prst="hexagon">
              <a:avLst>
                <a:gd name="adj" fmla="val 25012"/>
                <a:gd name="vf" fmla="val 115470"/>
              </a:avLst>
            </a:prstGeom>
            <a:solidFill>
              <a:srgbClr val="018989"/>
            </a:solidFill>
            <a:ln>
              <a:noFill/>
            </a:ln>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六边形 76">
              <a:extLst>
                <a:ext uri="{FF2B5EF4-FFF2-40B4-BE49-F238E27FC236}">
                  <a16:creationId xmlns:a16="http://schemas.microsoft.com/office/drawing/2014/main" id="{EB77C0EE-41F3-49E5-BEC3-A7F30B5BA702}"/>
                </a:ext>
              </a:extLst>
            </p:cNvPr>
            <p:cNvSpPr>
              <a:spLocks noChangeArrowheads="1"/>
            </p:cNvSpPr>
            <p:nvPr/>
          </p:nvSpPr>
          <p:spPr bwMode="auto">
            <a:xfrm>
              <a:off x="3099984" y="2808370"/>
              <a:ext cx="1777768" cy="1533325"/>
            </a:xfrm>
            <a:prstGeom prst="hexagon">
              <a:avLst>
                <a:gd name="adj" fmla="val 24987"/>
                <a:gd name="vf" fmla="val 115470"/>
              </a:avLst>
            </a:prstGeom>
            <a:solidFill>
              <a:srgbClr val="F04E3F"/>
            </a:solidFill>
            <a:ln>
              <a:noFill/>
            </a:ln>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六边形 77">
              <a:extLst>
                <a:ext uri="{FF2B5EF4-FFF2-40B4-BE49-F238E27FC236}">
                  <a16:creationId xmlns:a16="http://schemas.microsoft.com/office/drawing/2014/main" id="{0C51CA40-BFA1-454E-A1DD-FBC0237EC1C2}"/>
                </a:ext>
              </a:extLst>
            </p:cNvPr>
            <p:cNvSpPr>
              <a:spLocks noChangeArrowheads="1"/>
            </p:cNvSpPr>
            <p:nvPr/>
          </p:nvSpPr>
          <p:spPr bwMode="auto">
            <a:xfrm>
              <a:off x="4520611" y="3548048"/>
              <a:ext cx="1777768" cy="1531738"/>
            </a:xfrm>
            <a:prstGeom prst="hexagon">
              <a:avLst>
                <a:gd name="adj" fmla="val 25012"/>
                <a:gd name="vf" fmla="val 115470"/>
              </a:avLst>
            </a:prstGeom>
            <a:solidFill>
              <a:srgbClr val="018989"/>
            </a:solidFill>
            <a:ln>
              <a:noFill/>
            </a:ln>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六边形 78">
              <a:extLst>
                <a:ext uri="{FF2B5EF4-FFF2-40B4-BE49-F238E27FC236}">
                  <a16:creationId xmlns:a16="http://schemas.microsoft.com/office/drawing/2014/main" id="{768405F0-84C8-42D9-B775-A1A1FDA596DC}"/>
                </a:ext>
              </a:extLst>
            </p:cNvPr>
            <p:cNvSpPr>
              <a:spLocks noChangeArrowheads="1"/>
            </p:cNvSpPr>
            <p:nvPr/>
          </p:nvSpPr>
          <p:spPr bwMode="auto">
            <a:xfrm>
              <a:off x="5968223" y="2781385"/>
              <a:ext cx="1777768" cy="1533325"/>
            </a:xfrm>
            <a:prstGeom prst="hexagon">
              <a:avLst>
                <a:gd name="adj" fmla="val 24987"/>
                <a:gd name="vf" fmla="val 115470"/>
              </a:avLst>
            </a:prstGeom>
            <a:solidFill>
              <a:srgbClr val="F04E3F"/>
            </a:solidFill>
            <a:ln>
              <a:noFill/>
            </a:ln>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六边形 79">
              <a:extLst>
                <a:ext uri="{FF2B5EF4-FFF2-40B4-BE49-F238E27FC236}">
                  <a16:creationId xmlns:a16="http://schemas.microsoft.com/office/drawing/2014/main" id="{F41E3FB9-670B-486F-8AC2-1B593F2381AB}"/>
                </a:ext>
              </a:extLst>
            </p:cNvPr>
            <p:cNvSpPr>
              <a:spLocks noChangeArrowheads="1"/>
            </p:cNvSpPr>
            <p:nvPr/>
          </p:nvSpPr>
          <p:spPr bwMode="auto">
            <a:xfrm>
              <a:off x="7396787" y="3548048"/>
              <a:ext cx="1777768" cy="1531738"/>
            </a:xfrm>
            <a:prstGeom prst="hexagon">
              <a:avLst>
                <a:gd name="adj" fmla="val 25012"/>
                <a:gd name="vf" fmla="val 115470"/>
              </a:avLst>
            </a:prstGeom>
            <a:solidFill>
              <a:srgbClr val="018989"/>
            </a:solidFill>
            <a:ln>
              <a:noFill/>
            </a:ln>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六边形 80">
              <a:extLst>
                <a:ext uri="{FF2B5EF4-FFF2-40B4-BE49-F238E27FC236}">
                  <a16:creationId xmlns:a16="http://schemas.microsoft.com/office/drawing/2014/main" id="{592A36A6-A52B-4396-9B9A-9410834C87EA}"/>
                </a:ext>
              </a:extLst>
            </p:cNvPr>
            <p:cNvSpPr>
              <a:spLocks noChangeArrowheads="1"/>
            </p:cNvSpPr>
            <p:nvPr/>
          </p:nvSpPr>
          <p:spPr bwMode="auto">
            <a:xfrm>
              <a:off x="8817415" y="2781385"/>
              <a:ext cx="1777768" cy="1533325"/>
            </a:xfrm>
            <a:prstGeom prst="hexagon">
              <a:avLst>
                <a:gd name="adj" fmla="val 24987"/>
                <a:gd name="vf" fmla="val 115470"/>
              </a:avLst>
            </a:prstGeom>
            <a:solidFill>
              <a:srgbClr val="F04E3F"/>
            </a:solidFill>
            <a:ln>
              <a:noFill/>
            </a:ln>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椭圆 48">
              <a:extLst>
                <a:ext uri="{FF2B5EF4-FFF2-40B4-BE49-F238E27FC236}">
                  <a16:creationId xmlns:a16="http://schemas.microsoft.com/office/drawing/2014/main" id="{F9130493-49F1-4E3D-AAF9-7DAB7CE06E98}"/>
                </a:ext>
              </a:extLst>
            </p:cNvPr>
            <p:cNvSpPr>
              <a:spLocks noChangeArrowheads="1"/>
            </p:cNvSpPr>
            <p:nvPr/>
          </p:nvSpPr>
          <p:spPr bwMode="auto">
            <a:xfrm>
              <a:off x="8003133" y="4363917"/>
              <a:ext cx="565076" cy="56507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9" name="组合 49">
              <a:extLst>
                <a:ext uri="{FF2B5EF4-FFF2-40B4-BE49-F238E27FC236}">
                  <a16:creationId xmlns:a16="http://schemas.microsoft.com/office/drawing/2014/main" id="{8EF67C14-6419-4081-9F81-18FCB703236B}"/>
                </a:ext>
              </a:extLst>
            </p:cNvPr>
            <p:cNvGrpSpPr/>
            <p:nvPr/>
          </p:nvGrpSpPr>
          <p:grpSpPr bwMode="auto">
            <a:xfrm>
              <a:off x="2268243" y="4389314"/>
              <a:ext cx="565076" cy="566663"/>
              <a:chOff x="0" y="0"/>
              <a:chExt cx="566057" cy="566057"/>
            </a:xfrm>
          </p:grpSpPr>
          <p:sp>
            <p:nvSpPr>
              <p:cNvPr id="20" name="椭圆 73">
                <a:extLst>
                  <a:ext uri="{FF2B5EF4-FFF2-40B4-BE49-F238E27FC236}">
                    <a16:creationId xmlns:a16="http://schemas.microsoft.com/office/drawing/2014/main" id="{E3FD7E0C-C3D4-484F-B14E-DC7648F215CF}"/>
                  </a:ext>
                </a:extLst>
              </p:cNvPr>
              <p:cNvSpPr>
                <a:spLocks noChangeArrowheads="1"/>
              </p:cNvSpPr>
              <p:nvPr/>
            </p:nvSpPr>
            <p:spPr bwMode="auto">
              <a:xfrm>
                <a:off x="0" y="0"/>
                <a:ext cx="566057" cy="566057"/>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95">
                <a:extLst>
                  <a:ext uri="{FF2B5EF4-FFF2-40B4-BE49-F238E27FC236}">
                    <a16:creationId xmlns:a16="http://schemas.microsoft.com/office/drawing/2014/main" id="{955DE0C0-0EF1-4FC1-83AF-98FCF069F8CC}"/>
                  </a:ext>
                </a:extLst>
              </p:cNvPr>
              <p:cNvSpPr>
                <a:spLocks noEditPoints="1"/>
              </p:cNvSpPr>
              <p:nvPr/>
            </p:nvSpPr>
            <p:spPr bwMode="auto">
              <a:xfrm>
                <a:off x="139887" y="126321"/>
                <a:ext cx="286284" cy="311268"/>
              </a:xfrm>
              <a:custGeom>
                <a:avLst/>
                <a:gdLst>
                  <a:gd name="T0" fmla="*/ 2147483647 w 176"/>
                  <a:gd name="T1" fmla="*/ 2147483647 h 192"/>
                  <a:gd name="T2" fmla="*/ 2147483647 w 176"/>
                  <a:gd name="T3" fmla="*/ 0 h 192"/>
                  <a:gd name="T4" fmla="*/ 2147483647 w 176"/>
                  <a:gd name="T5" fmla="*/ 2147483647 h 192"/>
                  <a:gd name="T6" fmla="*/ 2147483647 w 176"/>
                  <a:gd name="T7" fmla="*/ 2147483647 h 192"/>
                  <a:gd name="T8" fmla="*/ 2147483647 w 176"/>
                  <a:gd name="T9" fmla="*/ 2147483647 h 192"/>
                  <a:gd name="T10" fmla="*/ 2147483647 w 176"/>
                  <a:gd name="T11" fmla="*/ 2147483647 h 192"/>
                  <a:gd name="T12" fmla="*/ 0 w 176"/>
                  <a:gd name="T13" fmla="*/ 2147483647 h 192"/>
                  <a:gd name="T14" fmla="*/ 2147483647 w 176"/>
                  <a:gd name="T15" fmla="*/ 2147483647 h 192"/>
                  <a:gd name="T16" fmla="*/ 2147483647 w 176"/>
                  <a:gd name="T17" fmla="*/ 2147483647 h 192"/>
                  <a:gd name="T18" fmla="*/ 2147483647 w 176"/>
                  <a:gd name="T19" fmla="*/ 2147483647 h 192"/>
                  <a:gd name="T20" fmla="*/ 2147483647 w 176"/>
                  <a:gd name="T21" fmla="*/ 2147483647 h 192"/>
                  <a:gd name="T22" fmla="*/ 2147483647 w 176"/>
                  <a:gd name="T23" fmla="*/ 2147483647 h 192"/>
                  <a:gd name="T24" fmla="*/ 2147483647 w 176"/>
                  <a:gd name="T25" fmla="*/ 2147483647 h 192"/>
                  <a:gd name="T26" fmla="*/ 2147483647 w 176"/>
                  <a:gd name="T27" fmla="*/ 2147483647 h 192"/>
                  <a:gd name="T28" fmla="*/ 2147483647 w 176"/>
                  <a:gd name="T29" fmla="*/ 2147483647 h 192"/>
                  <a:gd name="T30" fmla="*/ 2147483647 w 176"/>
                  <a:gd name="T31" fmla="*/ 2147483647 h 192"/>
                  <a:gd name="T32" fmla="*/ 2147483647 w 176"/>
                  <a:gd name="T33" fmla="*/ 2147483647 h 192"/>
                  <a:gd name="T34" fmla="*/ 2147483647 w 176"/>
                  <a:gd name="T35" fmla="*/ 2147483647 h 192"/>
                  <a:gd name="T36" fmla="*/ 2147483647 w 176"/>
                  <a:gd name="T37" fmla="*/ 2147483647 h 192"/>
                  <a:gd name="T38" fmla="*/ 2147483647 w 176"/>
                  <a:gd name="T39" fmla="*/ 2147483647 h 192"/>
                  <a:gd name="T40" fmla="*/ 2147483647 w 176"/>
                  <a:gd name="T41" fmla="*/ 2147483647 h 192"/>
                  <a:gd name="T42" fmla="*/ 2147483647 w 176"/>
                  <a:gd name="T43" fmla="*/ 2147483647 h 192"/>
                  <a:gd name="T44" fmla="*/ 2147483647 w 176"/>
                  <a:gd name="T45" fmla="*/ 2147483647 h 192"/>
                  <a:gd name="T46" fmla="*/ 2147483647 w 176"/>
                  <a:gd name="T47" fmla="*/ 2147483647 h 192"/>
                  <a:gd name="T48" fmla="*/ 2147483647 w 176"/>
                  <a:gd name="T49" fmla="*/ 2147483647 h 192"/>
                  <a:gd name="T50" fmla="*/ 2147483647 w 176"/>
                  <a:gd name="T51" fmla="*/ 2147483647 h 192"/>
                  <a:gd name="T52" fmla="*/ 2147483647 w 176"/>
                  <a:gd name="T53" fmla="*/ 2147483647 h 192"/>
                  <a:gd name="T54" fmla="*/ 2147483647 w 176"/>
                  <a:gd name="T55" fmla="*/ 2147483647 h 192"/>
                  <a:gd name="T56" fmla="*/ 2147483647 w 176"/>
                  <a:gd name="T57" fmla="*/ 2147483647 h 192"/>
                  <a:gd name="T58" fmla="*/ 2147483647 w 176"/>
                  <a:gd name="T59" fmla="*/ 2147483647 h 192"/>
                  <a:gd name="T60" fmla="*/ 2147483647 w 176"/>
                  <a:gd name="T61" fmla="*/ 2147483647 h 192"/>
                  <a:gd name="T62" fmla="*/ 2147483647 w 176"/>
                  <a:gd name="T63" fmla="*/ 2147483647 h 1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76" h="192">
                    <a:moveTo>
                      <a:pt x="175" y="1"/>
                    </a:moveTo>
                    <a:cubicBezTo>
                      <a:pt x="174" y="0"/>
                      <a:pt x="172" y="0"/>
                      <a:pt x="171" y="0"/>
                    </a:cubicBezTo>
                    <a:cubicBezTo>
                      <a:pt x="67" y="24"/>
                      <a:pt x="67" y="24"/>
                      <a:pt x="67" y="24"/>
                    </a:cubicBezTo>
                    <a:cubicBezTo>
                      <a:pt x="65" y="24"/>
                      <a:pt x="64" y="26"/>
                      <a:pt x="64" y="28"/>
                    </a:cubicBezTo>
                    <a:cubicBezTo>
                      <a:pt x="64" y="133"/>
                      <a:pt x="64" y="133"/>
                      <a:pt x="64" y="133"/>
                    </a:cubicBezTo>
                    <a:cubicBezTo>
                      <a:pt x="58" y="125"/>
                      <a:pt x="47" y="120"/>
                      <a:pt x="36" y="120"/>
                    </a:cubicBezTo>
                    <a:cubicBezTo>
                      <a:pt x="16" y="120"/>
                      <a:pt x="0" y="136"/>
                      <a:pt x="0" y="156"/>
                    </a:cubicBezTo>
                    <a:cubicBezTo>
                      <a:pt x="0" y="176"/>
                      <a:pt x="16" y="192"/>
                      <a:pt x="36" y="192"/>
                    </a:cubicBezTo>
                    <a:cubicBezTo>
                      <a:pt x="56" y="192"/>
                      <a:pt x="72" y="176"/>
                      <a:pt x="72" y="156"/>
                    </a:cubicBezTo>
                    <a:cubicBezTo>
                      <a:pt x="72" y="79"/>
                      <a:pt x="72" y="79"/>
                      <a:pt x="72" y="79"/>
                    </a:cubicBezTo>
                    <a:cubicBezTo>
                      <a:pt x="168" y="57"/>
                      <a:pt x="168" y="57"/>
                      <a:pt x="168" y="57"/>
                    </a:cubicBezTo>
                    <a:cubicBezTo>
                      <a:pt x="168" y="125"/>
                      <a:pt x="168" y="125"/>
                      <a:pt x="168" y="125"/>
                    </a:cubicBezTo>
                    <a:cubicBezTo>
                      <a:pt x="162" y="117"/>
                      <a:pt x="151" y="112"/>
                      <a:pt x="140" y="112"/>
                    </a:cubicBezTo>
                    <a:cubicBezTo>
                      <a:pt x="120" y="112"/>
                      <a:pt x="104" y="128"/>
                      <a:pt x="104" y="148"/>
                    </a:cubicBezTo>
                    <a:cubicBezTo>
                      <a:pt x="104" y="168"/>
                      <a:pt x="120" y="184"/>
                      <a:pt x="140" y="184"/>
                    </a:cubicBezTo>
                    <a:cubicBezTo>
                      <a:pt x="160" y="184"/>
                      <a:pt x="176" y="168"/>
                      <a:pt x="176" y="148"/>
                    </a:cubicBezTo>
                    <a:cubicBezTo>
                      <a:pt x="176" y="4"/>
                      <a:pt x="176" y="4"/>
                      <a:pt x="176" y="4"/>
                    </a:cubicBezTo>
                    <a:cubicBezTo>
                      <a:pt x="176" y="3"/>
                      <a:pt x="176" y="1"/>
                      <a:pt x="175" y="1"/>
                    </a:cubicBezTo>
                    <a:close/>
                    <a:moveTo>
                      <a:pt x="36" y="144"/>
                    </a:moveTo>
                    <a:cubicBezTo>
                      <a:pt x="30" y="144"/>
                      <a:pt x="24" y="149"/>
                      <a:pt x="24" y="156"/>
                    </a:cubicBezTo>
                    <a:cubicBezTo>
                      <a:pt x="24" y="158"/>
                      <a:pt x="22" y="160"/>
                      <a:pt x="20" y="160"/>
                    </a:cubicBezTo>
                    <a:cubicBezTo>
                      <a:pt x="18" y="160"/>
                      <a:pt x="16" y="158"/>
                      <a:pt x="16" y="156"/>
                    </a:cubicBezTo>
                    <a:cubicBezTo>
                      <a:pt x="16" y="145"/>
                      <a:pt x="25" y="136"/>
                      <a:pt x="36" y="136"/>
                    </a:cubicBezTo>
                    <a:cubicBezTo>
                      <a:pt x="38" y="136"/>
                      <a:pt x="40" y="138"/>
                      <a:pt x="40" y="140"/>
                    </a:cubicBezTo>
                    <a:cubicBezTo>
                      <a:pt x="40" y="142"/>
                      <a:pt x="38" y="144"/>
                      <a:pt x="36" y="144"/>
                    </a:cubicBezTo>
                    <a:close/>
                    <a:moveTo>
                      <a:pt x="140" y="136"/>
                    </a:moveTo>
                    <a:cubicBezTo>
                      <a:pt x="134" y="136"/>
                      <a:pt x="128" y="141"/>
                      <a:pt x="128" y="148"/>
                    </a:cubicBezTo>
                    <a:cubicBezTo>
                      <a:pt x="128" y="150"/>
                      <a:pt x="126" y="152"/>
                      <a:pt x="124" y="152"/>
                    </a:cubicBezTo>
                    <a:cubicBezTo>
                      <a:pt x="122" y="152"/>
                      <a:pt x="120" y="150"/>
                      <a:pt x="120" y="148"/>
                    </a:cubicBezTo>
                    <a:cubicBezTo>
                      <a:pt x="120" y="137"/>
                      <a:pt x="129" y="128"/>
                      <a:pt x="140" y="128"/>
                    </a:cubicBezTo>
                    <a:cubicBezTo>
                      <a:pt x="142" y="128"/>
                      <a:pt x="144" y="130"/>
                      <a:pt x="144" y="132"/>
                    </a:cubicBezTo>
                    <a:cubicBezTo>
                      <a:pt x="144" y="134"/>
                      <a:pt x="142" y="136"/>
                      <a:pt x="140" y="136"/>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lIns="60215" tIns="30107" rIns="60215" bIns="30107"/>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sp>
          <p:nvSpPr>
            <p:cNvPr id="22" name="椭圆 66">
              <a:extLst>
                <a:ext uri="{FF2B5EF4-FFF2-40B4-BE49-F238E27FC236}">
                  <a16:creationId xmlns:a16="http://schemas.microsoft.com/office/drawing/2014/main" id="{1F010F0C-3401-4DAF-9356-1DE906AAF65A}"/>
                </a:ext>
              </a:extLst>
            </p:cNvPr>
            <p:cNvSpPr>
              <a:spLocks noChangeArrowheads="1"/>
            </p:cNvSpPr>
            <p:nvPr/>
          </p:nvSpPr>
          <p:spPr bwMode="auto">
            <a:xfrm>
              <a:off x="3687283" y="2981384"/>
              <a:ext cx="566663" cy="566664"/>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3" name="组合 67">
              <a:extLst>
                <a:ext uri="{FF2B5EF4-FFF2-40B4-BE49-F238E27FC236}">
                  <a16:creationId xmlns:a16="http://schemas.microsoft.com/office/drawing/2014/main" id="{374D4633-1BA2-491C-8F2F-1C58E18B28A1}"/>
                </a:ext>
              </a:extLst>
            </p:cNvPr>
            <p:cNvPicPr>
              <a:picLocks noChangeArrowheads="1"/>
            </p:cNvPicPr>
            <p:nvPr/>
          </p:nvPicPr>
          <p:blipFill>
            <a:blip r:embed="rId2" cstate="screen"/>
            <a:srcRect/>
            <a:stretch>
              <a:fillRect/>
            </a:stretch>
          </p:blipFill>
          <p:spPr bwMode="auto">
            <a:xfrm>
              <a:off x="3809504" y="3140113"/>
              <a:ext cx="292062" cy="242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椭圆 51">
              <a:extLst>
                <a:ext uri="{FF2B5EF4-FFF2-40B4-BE49-F238E27FC236}">
                  <a16:creationId xmlns:a16="http://schemas.microsoft.com/office/drawing/2014/main" id="{14AD8A7D-D674-4470-8BAC-11E5D9B10F1D}"/>
                </a:ext>
              </a:extLst>
            </p:cNvPr>
            <p:cNvSpPr>
              <a:spLocks noChangeArrowheads="1"/>
            </p:cNvSpPr>
            <p:nvPr/>
          </p:nvSpPr>
          <p:spPr bwMode="auto">
            <a:xfrm>
              <a:off x="9423761" y="2929003"/>
              <a:ext cx="565076" cy="56507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椭圆 59">
              <a:extLst>
                <a:ext uri="{FF2B5EF4-FFF2-40B4-BE49-F238E27FC236}">
                  <a16:creationId xmlns:a16="http://schemas.microsoft.com/office/drawing/2014/main" id="{4EBF16DE-F020-43F1-A465-C7A84983CDF6}"/>
                </a:ext>
              </a:extLst>
            </p:cNvPr>
            <p:cNvSpPr>
              <a:spLocks noChangeArrowheads="1"/>
            </p:cNvSpPr>
            <p:nvPr/>
          </p:nvSpPr>
          <p:spPr bwMode="auto">
            <a:xfrm>
              <a:off x="5126957" y="4363917"/>
              <a:ext cx="565076" cy="56507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6" name="组合 60">
              <a:extLst>
                <a:ext uri="{FF2B5EF4-FFF2-40B4-BE49-F238E27FC236}">
                  <a16:creationId xmlns:a16="http://schemas.microsoft.com/office/drawing/2014/main" id="{05E9CE42-6C2A-494B-86B2-00A6F1822529}"/>
                </a:ext>
              </a:extLst>
            </p:cNvPr>
            <p:cNvPicPr>
              <a:picLocks noChangeArrowheads="1"/>
            </p:cNvPicPr>
            <p:nvPr/>
          </p:nvPicPr>
          <p:blipFill>
            <a:blip r:embed="rId3" cstate="screen">
              <a:extLst>
                <a:ext uri="{BEBA8EAE-BF5A-486C-A8C5-ECC9F3942E4B}">
                  <a14:imgProps xmlns:a14="http://schemas.microsoft.com/office/drawing/2010/main">
                    <a14:imgLayer r:embed="rId4">
                      <a14:imgEffect>
                        <a14:saturation sat="0"/>
                      </a14:imgEffect>
                    </a14:imgLayer>
                  </a14:imgProps>
                </a:ext>
              </a:extLst>
            </a:blip>
            <a:srcRect/>
            <a:stretch>
              <a:fillRect/>
            </a:stretch>
          </p:blipFill>
          <p:spPr bwMode="auto">
            <a:xfrm>
              <a:off x="5272988" y="4505185"/>
              <a:ext cx="279364" cy="27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椭圆 53">
              <a:extLst>
                <a:ext uri="{FF2B5EF4-FFF2-40B4-BE49-F238E27FC236}">
                  <a16:creationId xmlns:a16="http://schemas.microsoft.com/office/drawing/2014/main" id="{27C63C84-0496-4C13-B357-75A294E83D73}"/>
                </a:ext>
              </a:extLst>
            </p:cNvPr>
            <p:cNvSpPr>
              <a:spLocks noChangeArrowheads="1"/>
            </p:cNvSpPr>
            <p:nvPr/>
          </p:nvSpPr>
          <p:spPr bwMode="auto">
            <a:xfrm>
              <a:off x="6574569" y="2922654"/>
              <a:ext cx="565076" cy="56507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buFont typeface="Arial" panose="020B0604020202020204" pitchFamily="34" charset="0"/>
                <a:buNone/>
              </a:pPr>
              <a:endParaRPr lang="zh-CN" altLang="en-US"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8" name="组合 54">
              <a:extLst>
                <a:ext uri="{FF2B5EF4-FFF2-40B4-BE49-F238E27FC236}">
                  <a16:creationId xmlns:a16="http://schemas.microsoft.com/office/drawing/2014/main" id="{C4CEF649-20D1-422F-AF11-6C8385E30C3D}"/>
                </a:ext>
              </a:extLst>
            </p:cNvPr>
            <p:cNvPicPr>
              <a:picLocks noChangeArrowheads="1"/>
            </p:cNvPicPr>
            <p:nvPr/>
          </p:nvPicPr>
          <p:blipFill>
            <a:blip r:embed="rId5" cstate="print"/>
            <a:srcRect/>
            <a:stretch>
              <a:fillRect/>
            </a:stretch>
          </p:blipFill>
          <p:spPr bwMode="auto">
            <a:xfrm>
              <a:off x="6747585" y="3041701"/>
              <a:ext cx="280950" cy="311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Freeform 6">
              <a:extLst>
                <a:ext uri="{FF2B5EF4-FFF2-40B4-BE49-F238E27FC236}">
                  <a16:creationId xmlns:a16="http://schemas.microsoft.com/office/drawing/2014/main" id="{F90C0EB8-E693-4986-93A9-DA4C4CDA65BF}"/>
                </a:ext>
              </a:extLst>
            </p:cNvPr>
            <p:cNvSpPr>
              <a:spLocks noEditPoints="1"/>
            </p:cNvSpPr>
            <p:nvPr/>
          </p:nvSpPr>
          <p:spPr bwMode="auto">
            <a:xfrm>
              <a:off x="8161862" y="4449630"/>
              <a:ext cx="236507" cy="404759"/>
            </a:xfrm>
            <a:custGeom>
              <a:avLst/>
              <a:gdLst>
                <a:gd name="T0" fmla="*/ 2147483647 w 112"/>
                <a:gd name="T1" fmla="*/ 0 h 192"/>
                <a:gd name="T2" fmla="*/ 2147483647 w 112"/>
                <a:gd name="T3" fmla="*/ 0 h 192"/>
                <a:gd name="T4" fmla="*/ 0 w 112"/>
                <a:gd name="T5" fmla="*/ 2147483647 h 192"/>
                <a:gd name="T6" fmla="*/ 0 w 112"/>
                <a:gd name="T7" fmla="*/ 2147483647 h 192"/>
                <a:gd name="T8" fmla="*/ 2147483647 w 112"/>
                <a:gd name="T9" fmla="*/ 2147483647 h 192"/>
                <a:gd name="T10" fmla="*/ 2147483647 w 112"/>
                <a:gd name="T11" fmla="*/ 2147483647 h 192"/>
                <a:gd name="T12" fmla="*/ 2147483647 w 112"/>
                <a:gd name="T13" fmla="*/ 2147483647 h 192"/>
                <a:gd name="T14" fmla="*/ 2147483647 w 112"/>
                <a:gd name="T15" fmla="*/ 2147483647 h 192"/>
                <a:gd name="T16" fmla="*/ 2147483647 w 112"/>
                <a:gd name="T17" fmla="*/ 0 h 192"/>
                <a:gd name="T18" fmla="*/ 2147483647 w 112"/>
                <a:gd name="T19" fmla="*/ 2147483647 h 192"/>
                <a:gd name="T20" fmla="*/ 2147483647 w 112"/>
                <a:gd name="T21" fmla="*/ 2147483647 h 192"/>
                <a:gd name="T22" fmla="*/ 2147483647 w 112"/>
                <a:gd name="T23" fmla="*/ 2147483647 h 192"/>
                <a:gd name="T24" fmla="*/ 2147483647 w 112"/>
                <a:gd name="T25" fmla="*/ 2147483647 h 192"/>
                <a:gd name="T26" fmla="*/ 2147483647 w 112"/>
                <a:gd name="T27" fmla="*/ 2147483647 h 192"/>
                <a:gd name="T28" fmla="*/ 2147483647 w 112"/>
                <a:gd name="T29" fmla="*/ 2147483647 h 192"/>
                <a:gd name="T30" fmla="*/ 2147483647 w 112"/>
                <a:gd name="T31" fmla="*/ 2147483647 h 192"/>
                <a:gd name="T32" fmla="*/ 2147483647 w 112"/>
                <a:gd name="T33" fmla="*/ 2147483647 h 192"/>
                <a:gd name="T34" fmla="*/ 2147483647 w 112"/>
                <a:gd name="T35" fmla="*/ 2147483647 h 192"/>
                <a:gd name="T36" fmla="*/ 2147483647 w 112"/>
                <a:gd name="T37" fmla="*/ 2147483647 h 192"/>
                <a:gd name="T38" fmla="*/ 2147483647 w 112"/>
                <a:gd name="T39" fmla="*/ 2147483647 h 192"/>
                <a:gd name="T40" fmla="*/ 2147483647 w 112"/>
                <a:gd name="T41" fmla="*/ 2147483647 h 192"/>
                <a:gd name="T42" fmla="*/ 2147483647 w 112"/>
                <a:gd name="T43" fmla="*/ 2147483647 h 192"/>
                <a:gd name="T44" fmla="*/ 2147483647 w 112"/>
                <a:gd name="T45" fmla="*/ 2147483647 h 192"/>
                <a:gd name="T46" fmla="*/ 2147483647 w 112"/>
                <a:gd name="T47" fmla="*/ 2147483647 h 192"/>
                <a:gd name="T48" fmla="*/ 2147483647 w 112"/>
                <a:gd name="T49" fmla="*/ 2147483647 h 192"/>
                <a:gd name="T50" fmla="*/ 2147483647 w 112"/>
                <a:gd name="T51" fmla="*/ 2147483647 h 192"/>
                <a:gd name="T52" fmla="*/ 2147483647 w 112"/>
                <a:gd name="T53" fmla="*/ 2147483647 h 192"/>
                <a:gd name="T54" fmla="*/ 2147483647 w 112"/>
                <a:gd name="T55" fmla="*/ 2147483647 h 192"/>
                <a:gd name="T56" fmla="*/ 2147483647 w 112"/>
                <a:gd name="T57" fmla="*/ 2147483647 h 192"/>
                <a:gd name="T58" fmla="*/ 2147483647 w 112"/>
                <a:gd name="T59" fmla="*/ 2147483647 h 192"/>
                <a:gd name="T60" fmla="*/ 2147483647 w 112"/>
                <a:gd name="T61" fmla="*/ 2147483647 h 192"/>
                <a:gd name="T62" fmla="*/ 2147483647 w 112"/>
                <a:gd name="T63" fmla="*/ 2147483647 h 192"/>
                <a:gd name="T64" fmla="*/ 2147483647 w 112"/>
                <a:gd name="T65" fmla="*/ 2147483647 h 192"/>
                <a:gd name="T66" fmla="*/ 2147483647 w 112"/>
                <a:gd name="T67" fmla="*/ 2147483647 h 192"/>
                <a:gd name="T68" fmla="*/ 2147483647 w 112"/>
                <a:gd name="T69" fmla="*/ 2147483647 h 192"/>
                <a:gd name="T70" fmla="*/ 2147483647 w 112"/>
                <a:gd name="T71" fmla="*/ 2147483647 h 192"/>
                <a:gd name="T72" fmla="*/ 2147483647 w 112"/>
                <a:gd name="T73" fmla="*/ 2147483647 h 192"/>
                <a:gd name="T74" fmla="*/ 2147483647 w 112"/>
                <a:gd name="T75" fmla="*/ 2147483647 h 19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2" h="192">
                  <a:moveTo>
                    <a:pt x="100" y="0"/>
                  </a:moveTo>
                  <a:cubicBezTo>
                    <a:pt x="12" y="0"/>
                    <a:pt x="12" y="0"/>
                    <a:pt x="12" y="0"/>
                  </a:cubicBezTo>
                  <a:cubicBezTo>
                    <a:pt x="6" y="0"/>
                    <a:pt x="0" y="5"/>
                    <a:pt x="0" y="12"/>
                  </a:cubicBezTo>
                  <a:cubicBezTo>
                    <a:pt x="0" y="180"/>
                    <a:pt x="0" y="180"/>
                    <a:pt x="0" y="180"/>
                  </a:cubicBezTo>
                  <a:cubicBezTo>
                    <a:pt x="0" y="186"/>
                    <a:pt x="6" y="192"/>
                    <a:pt x="12" y="192"/>
                  </a:cubicBezTo>
                  <a:cubicBezTo>
                    <a:pt x="100" y="192"/>
                    <a:pt x="100" y="192"/>
                    <a:pt x="100" y="192"/>
                  </a:cubicBezTo>
                  <a:cubicBezTo>
                    <a:pt x="107" y="192"/>
                    <a:pt x="112" y="186"/>
                    <a:pt x="112" y="180"/>
                  </a:cubicBezTo>
                  <a:cubicBezTo>
                    <a:pt x="112" y="12"/>
                    <a:pt x="112" y="12"/>
                    <a:pt x="112" y="12"/>
                  </a:cubicBezTo>
                  <a:cubicBezTo>
                    <a:pt x="112" y="5"/>
                    <a:pt x="107" y="0"/>
                    <a:pt x="100" y="0"/>
                  </a:cubicBezTo>
                  <a:close/>
                  <a:moveTo>
                    <a:pt x="52" y="16"/>
                  </a:moveTo>
                  <a:cubicBezTo>
                    <a:pt x="60" y="16"/>
                    <a:pt x="60" y="16"/>
                    <a:pt x="60" y="16"/>
                  </a:cubicBezTo>
                  <a:cubicBezTo>
                    <a:pt x="62" y="16"/>
                    <a:pt x="64" y="18"/>
                    <a:pt x="64" y="20"/>
                  </a:cubicBezTo>
                  <a:cubicBezTo>
                    <a:pt x="64" y="22"/>
                    <a:pt x="62" y="24"/>
                    <a:pt x="60" y="24"/>
                  </a:cubicBezTo>
                  <a:cubicBezTo>
                    <a:pt x="52" y="24"/>
                    <a:pt x="52" y="24"/>
                    <a:pt x="52" y="24"/>
                  </a:cubicBezTo>
                  <a:cubicBezTo>
                    <a:pt x="50" y="24"/>
                    <a:pt x="48" y="22"/>
                    <a:pt x="48" y="20"/>
                  </a:cubicBezTo>
                  <a:cubicBezTo>
                    <a:pt x="48" y="18"/>
                    <a:pt x="50" y="16"/>
                    <a:pt x="52" y="16"/>
                  </a:cubicBezTo>
                  <a:close/>
                  <a:moveTo>
                    <a:pt x="33" y="17"/>
                  </a:moveTo>
                  <a:cubicBezTo>
                    <a:pt x="35" y="16"/>
                    <a:pt x="38" y="16"/>
                    <a:pt x="39" y="17"/>
                  </a:cubicBezTo>
                  <a:cubicBezTo>
                    <a:pt x="40" y="18"/>
                    <a:pt x="40" y="19"/>
                    <a:pt x="40" y="20"/>
                  </a:cubicBezTo>
                  <a:cubicBezTo>
                    <a:pt x="40" y="21"/>
                    <a:pt x="40" y="22"/>
                    <a:pt x="39" y="23"/>
                  </a:cubicBezTo>
                  <a:cubicBezTo>
                    <a:pt x="38" y="23"/>
                    <a:pt x="37" y="24"/>
                    <a:pt x="36" y="24"/>
                  </a:cubicBezTo>
                  <a:cubicBezTo>
                    <a:pt x="35" y="24"/>
                    <a:pt x="34" y="23"/>
                    <a:pt x="33" y="23"/>
                  </a:cubicBezTo>
                  <a:cubicBezTo>
                    <a:pt x="33" y="22"/>
                    <a:pt x="32" y="21"/>
                    <a:pt x="32" y="20"/>
                  </a:cubicBezTo>
                  <a:cubicBezTo>
                    <a:pt x="32" y="19"/>
                    <a:pt x="33" y="18"/>
                    <a:pt x="33" y="17"/>
                  </a:cubicBezTo>
                  <a:close/>
                  <a:moveTo>
                    <a:pt x="56" y="176"/>
                  </a:moveTo>
                  <a:cubicBezTo>
                    <a:pt x="50" y="176"/>
                    <a:pt x="44" y="170"/>
                    <a:pt x="44" y="164"/>
                  </a:cubicBezTo>
                  <a:cubicBezTo>
                    <a:pt x="44" y="157"/>
                    <a:pt x="50" y="152"/>
                    <a:pt x="56" y="152"/>
                  </a:cubicBezTo>
                  <a:cubicBezTo>
                    <a:pt x="63" y="152"/>
                    <a:pt x="68" y="157"/>
                    <a:pt x="68" y="164"/>
                  </a:cubicBezTo>
                  <a:cubicBezTo>
                    <a:pt x="68" y="170"/>
                    <a:pt x="63" y="176"/>
                    <a:pt x="56" y="176"/>
                  </a:cubicBezTo>
                  <a:close/>
                  <a:moveTo>
                    <a:pt x="96" y="140"/>
                  </a:moveTo>
                  <a:cubicBezTo>
                    <a:pt x="96" y="142"/>
                    <a:pt x="94" y="144"/>
                    <a:pt x="92" y="144"/>
                  </a:cubicBezTo>
                  <a:cubicBezTo>
                    <a:pt x="20" y="144"/>
                    <a:pt x="20" y="144"/>
                    <a:pt x="20" y="144"/>
                  </a:cubicBezTo>
                  <a:cubicBezTo>
                    <a:pt x="18" y="144"/>
                    <a:pt x="16" y="142"/>
                    <a:pt x="16" y="140"/>
                  </a:cubicBezTo>
                  <a:cubicBezTo>
                    <a:pt x="16" y="36"/>
                    <a:pt x="16" y="36"/>
                    <a:pt x="16" y="36"/>
                  </a:cubicBezTo>
                  <a:cubicBezTo>
                    <a:pt x="16" y="34"/>
                    <a:pt x="18" y="32"/>
                    <a:pt x="20" y="32"/>
                  </a:cubicBezTo>
                  <a:cubicBezTo>
                    <a:pt x="92" y="32"/>
                    <a:pt x="92" y="32"/>
                    <a:pt x="92" y="32"/>
                  </a:cubicBezTo>
                  <a:cubicBezTo>
                    <a:pt x="94" y="32"/>
                    <a:pt x="96" y="34"/>
                    <a:pt x="96" y="36"/>
                  </a:cubicBezTo>
                  <a:lnTo>
                    <a:pt x="96" y="140"/>
                  </a:lnTo>
                  <a:close/>
                </a:path>
              </a:pathLst>
            </a:custGeom>
            <a:solidFill>
              <a:schemeClr val="bg1">
                <a:lumMod val="50000"/>
              </a:schemeClr>
            </a:solidFill>
            <a:ln>
              <a:noFill/>
            </a:ln>
          </p:spPr>
          <p:txBody>
            <a:bodyPr lIns="60215" tIns="30107" rIns="60215" bIns="30107"/>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94">
              <a:extLst>
                <a:ext uri="{FF2B5EF4-FFF2-40B4-BE49-F238E27FC236}">
                  <a16:creationId xmlns:a16="http://schemas.microsoft.com/office/drawing/2014/main" id="{28173B3D-3A75-4C1A-BEDD-082C0DC640E7}"/>
                </a:ext>
              </a:extLst>
            </p:cNvPr>
            <p:cNvSpPr/>
            <p:nvPr/>
          </p:nvSpPr>
          <p:spPr bwMode="auto">
            <a:xfrm>
              <a:off x="9517411" y="3041701"/>
              <a:ext cx="377776" cy="379364"/>
            </a:xfrm>
            <a:custGeom>
              <a:avLst/>
              <a:gdLst>
                <a:gd name="T0" fmla="*/ 2147483647 w 192"/>
                <a:gd name="T1" fmla="*/ 2147483647 h 192"/>
                <a:gd name="T2" fmla="*/ 2147483647 w 192"/>
                <a:gd name="T3" fmla="*/ 2147483647 h 192"/>
                <a:gd name="T4" fmla="*/ 2147483647 w 192"/>
                <a:gd name="T5" fmla="*/ 2147483647 h 192"/>
                <a:gd name="T6" fmla="*/ 2147483647 w 192"/>
                <a:gd name="T7" fmla="*/ 2147483647 h 192"/>
                <a:gd name="T8" fmla="*/ 2147483647 w 192"/>
                <a:gd name="T9" fmla="*/ 2147483647 h 192"/>
                <a:gd name="T10" fmla="*/ 2147483647 w 192"/>
                <a:gd name="T11" fmla="*/ 2147483647 h 192"/>
                <a:gd name="T12" fmla="*/ 2147483647 w 192"/>
                <a:gd name="T13" fmla="*/ 0 h 192"/>
                <a:gd name="T14" fmla="*/ 2147483647 w 192"/>
                <a:gd name="T15" fmla="*/ 2147483647 h 192"/>
                <a:gd name="T16" fmla="*/ 2147483647 w 192"/>
                <a:gd name="T17" fmla="*/ 2147483647 h 192"/>
                <a:gd name="T18" fmla="*/ 2147483647 w 192"/>
                <a:gd name="T19" fmla="*/ 2147483647 h 192"/>
                <a:gd name="T20" fmla="*/ 2147483647 w 192"/>
                <a:gd name="T21" fmla="*/ 2147483647 h 192"/>
                <a:gd name="T22" fmla="*/ 2147483647 w 192"/>
                <a:gd name="T23" fmla="*/ 2147483647 h 192"/>
                <a:gd name="T24" fmla="*/ 2147483647 w 192"/>
                <a:gd name="T25" fmla="*/ 2147483647 h 192"/>
                <a:gd name="T26" fmla="*/ 2147483647 w 192"/>
                <a:gd name="T27" fmla="*/ 2147483647 h 192"/>
                <a:gd name="T28" fmla="*/ 0 w 192"/>
                <a:gd name="T29" fmla="*/ 2147483647 h 192"/>
                <a:gd name="T30" fmla="*/ 2147483647 w 192"/>
                <a:gd name="T31" fmla="*/ 2147483647 h 192"/>
                <a:gd name="T32" fmla="*/ 2147483647 w 192"/>
                <a:gd name="T33" fmla="*/ 2147483647 h 192"/>
                <a:gd name="T34" fmla="*/ 2147483647 w 192"/>
                <a:gd name="T35" fmla="*/ 2147483647 h 192"/>
                <a:gd name="T36" fmla="*/ 2147483647 w 192"/>
                <a:gd name="T37" fmla="*/ 2147483647 h 192"/>
                <a:gd name="T38" fmla="*/ 2147483647 w 192"/>
                <a:gd name="T39" fmla="*/ 2147483647 h 192"/>
                <a:gd name="T40" fmla="*/ 2147483647 w 192"/>
                <a:gd name="T41" fmla="*/ 2147483647 h 192"/>
                <a:gd name="T42" fmla="*/ 2147483647 w 192"/>
                <a:gd name="T43" fmla="*/ 2147483647 h 192"/>
                <a:gd name="T44" fmla="*/ 2147483647 w 192"/>
                <a:gd name="T45" fmla="*/ 2147483647 h 192"/>
                <a:gd name="T46" fmla="*/ 2147483647 w 192"/>
                <a:gd name="T47" fmla="*/ 2147483647 h 192"/>
                <a:gd name="T48" fmla="*/ 2147483647 w 192"/>
                <a:gd name="T49" fmla="*/ 2147483647 h 192"/>
                <a:gd name="T50" fmla="*/ 2147483647 w 192"/>
                <a:gd name="T51" fmla="*/ 2147483647 h 192"/>
                <a:gd name="T52" fmla="*/ 2147483647 w 192"/>
                <a:gd name="T53" fmla="*/ 2147483647 h 192"/>
                <a:gd name="T54" fmla="*/ 2147483647 w 192"/>
                <a:gd name="T55" fmla="*/ 2147483647 h 192"/>
                <a:gd name="T56" fmla="*/ 2147483647 w 192"/>
                <a:gd name="T57" fmla="*/ 2147483647 h 192"/>
                <a:gd name="T58" fmla="*/ 2147483647 w 192"/>
                <a:gd name="T59" fmla="*/ 2147483647 h 192"/>
                <a:gd name="T60" fmla="*/ 2147483647 w 192"/>
                <a:gd name="T61" fmla="*/ 2147483647 h 192"/>
                <a:gd name="T62" fmla="*/ 2147483647 w 192"/>
                <a:gd name="T63" fmla="*/ 2147483647 h 192"/>
                <a:gd name="T64" fmla="*/ 2147483647 w 192"/>
                <a:gd name="T65" fmla="*/ 2147483647 h 192"/>
                <a:gd name="T66" fmla="*/ 2147483647 w 192"/>
                <a:gd name="T67" fmla="*/ 2147483647 h 192"/>
                <a:gd name="T68" fmla="*/ 2147483647 w 192"/>
                <a:gd name="T69" fmla="*/ 2147483647 h 192"/>
                <a:gd name="T70" fmla="*/ 2147483647 w 192"/>
                <a:gd name="T71" fmla="*/ 2147483647 h 192"/>
                <a:gd name="T72" fmla="*/ 2147483647 w 192"/>
                <a:gd name="T73" fmla="*/ 2147483647 h 192"/>
                <a:gd name="T74" fmla="*/ 2147483647 w 192"/>
                <a:gd name="T75" fmla="*/ 2147483647 h 192"/>
                <a:gd name="T76" fmla="*/ 2147483647 w 192"/>
                <a:gd name="T77" fmla="*/ 2147483647 h 192"/>
                <a:gd name="T78" fmla="*/ 2147483647 w 192"/>
                <a:gd name="T79" fmla="*/ 2147483647 h 192"/>
                <a:gd name="T80" fmla="*/ 2147483647 w 192"/>
                <a:gd name="T81" fmla="*/ 2147483647 h 192"/>
                <a:gd name="T82" fmla="*/ 2147483647 w 192"/>
                <a:gd name="T83" fmla="*/ 2147483647 h 192"/>
                <a:gd name="T84" fmla="*/ 2147483647 w 192"/>
                <a:gd name="T85" fmla="*/ 2147483647 h 192"/>
                <a:gd name="T86" fmla="*/ 2147483647 w 192"/>
                <a:gd name="T87" fmla="*/ 2147483647 h 192"/>
                <a:gd name="T88" fmla="*/ 2147483647 w 192"/>
                <a:gd name="T89" fmla="*/ 2147483647 h 192"/>
                <a:gd name="T90" fmla="*/ 2147483647 w 192"/>
                <a:gd name="T91" fmla="*/ 2147483647 h 192"/>
                <a:gd name="T92" fmla="*/ 2147483647 w 192"/>
                <a:gd name="T93" fmla="*/ 2147483647 h 192"/>
                <a:gd name="T94" fmla="*/ 2147483647 w 192"/>
                <a:gd name="T95" fmla="*/ 2147483647 h 192"/>
                <a:gd name="T96" fmla="*/ 2147483647 w 192"/>
                <a:gd name="T97" fmla="*/ 2147483647 h 192"/>
                <a:gd name="T98" fmla="*/ 2147483647 w 192"/>
                <a:gd name="T99" fmla="*/ 2147483647 h 192"/>
                <a:gd name="T100" fmla="*/ 2147483647 w 192"/>
                <a:gd name="T101" fmla="*/ 2147483647 h 192"/>
                <a:gd name="T102" fmla="*/ 2147483647 w 192"/>
                <a:gd name="T103" fmla="*/ 2147483647 h 192"/>
                <a:gd name="T104" fmla="*/ 2147483647 w 192"/>
                <a:gd name="T105" fmla="*/ 2147483647 h 192"/>
                <a:gd name="T106" fmla="*/ 2147483647 w 192"/>
                <a:gd name="T107" fmla="*/ 2147483647 h 192"/>
                <a:gd name="T108" fmla="*/ 2147483647 w 192"/>
                <a:gd name="T109" fmla="*/ 2147483647 h 192"/>
                <a:gd name="T110" fmla="*/ 2147483647 w 192"/>
                <a:gd name="T111" fmla="*/ 2147483647 h 192"/>
                <a:gd name="T112" fmla="*/ 2147483647 w 192"/>
                <a:gd name="T113" fmla="*/ 2147483647 h 19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92" h="192">
                  <a:moveTo>
                    <a:pt x="176" y="147"/>
                  </a:moveTo>
                  <a:cubicBezTo>
                    <a:pt x="186" y="142"/>
                    <a:pt x="192" y="132"/>
                    <a:pt x="192" y="120"/>
                  </a:cubicBezTo>
                  <a:cubicBezTo>
                    <a:pt x="192" y="108"/>
                    <a:pt x="186" y="98"/>
                    <a:pt x="176" y="92"/>
                  </a:cubicBezTo>
                  <a:cubicBezTo>
                    <a:pt x="176" y="92"/>
                    <a:pt x="176" y="92"/>
                    <a:pt x="176" y="91"/>
                  </a:cubicBezTo>
                  <a:cubicBezTo>
                    <a:pt x="176" y="48"/>
                    <a:pt x="176" y="48"/>
                    <a:pt x="176" y="48"/>
                  </a:cubicBezTo>
                  <a:cubicBezTo>
                    <a:pt x="176" y="47"/>
                    <a:pt x="176" y="47"/>
                    <a:pt x="176" y="46"/>
                  </a:cubicBezTo>
                  <a:cubicBezTo>
                    <a:pt x="166" y="23"/>
                    <a:pt x="135" y="0"/>
                    <a:pt x="96" y="0"/>
                  </a:cubicBezTo>
                  <a:cubicBezTo>
                    <a:pt x="57" y="0"/>
                    <a:pt x="27" y="23"/>
                    <a:pt x="17" y="46"/>
                  </a:cubicBezTo>
                  <a:cubicBezTo>
                    <a:pt x="17" y="46"/>
                    <a:pt x="17" y="46"/>
                    <a:pt x="17" y="46"/>
                  </a:cubicBezTo>
                  <a:cubicBezTo>
                    <a:pt x="17" y="46"/>
                    <a:pt x="17" y="47"/>
                    <a:pt x="16" y="47"/>
                  </a:cubicBezTo>
                  <a:cubicBezTo>
                    <a:pt x="16" y="47"/>
                    <a:pt x="16" y="47"/>
                    <a:pt x="16" y="48"/>
                  </a:cubicBezTo>
                  <a:cubicBezTo>
                    <a:pt x="16" y="48"/>
                    <a:pt x="16" y="48"/>
                    <a:pt x="16" y="48"/>
                  </a:cubicBezTo>
                  <a:cubicBezTo>
                    <a:pt x="16" y="91"/>
                    <a:pt x="16" y="91"/>
                    <a:pt x="16" y="91"/>
                  </a:cubicBezTo>
                  <a:cubicBezTo>
                    <a:pt x="16" y="92"/>
                    <a:pt x="16" y="92"/>
                    <a:pt x="16" y="92"/>
                  </a:cubicBezTo>
                  <a:cubicBezTo>
                    <a:pt x="7" y="98"/>
                    <a:pt x="0" y="108"/>
                    <a:pt x="0" y="120"/>
                  </a:cubicBezTo>
                  <a:cubicBezTo>
                    <a:pt x="0" y="138"/>
                    <a:pt x="14" y="152"/>
                    <a:pt x="32" y="152"/>
                  </a:cubicBezTo>
                  <a:cubicBezTo>
                    <a:pt x="33" y="152"/>
                    <a:pt x="33" y="152"/>
                    <a:pt x="33" y="152"/>
                  </a:cubicBezTo>
                  <a:cubicBezTo>
                    <a:pt x="35" y="157"/>
                    <a:pt x="39" y="160"/>
                    <a:pt x="44" y="160"/>
                  </a:cubicBezTo>
                  <a:cubicBezTo>
                    <a:pt x="51" y="160"/>
                    <a:pt x="56" y="154"/>
                    <a:pt x="56" y="148"/>
                  </a:cubicBezTo>
                  <a:cubicBezTo>
                    <a:pt x="56" y="92"/>
                    <a:pt x="56" y="92"/>
                    <a:pt x="56" y="92"/>
                  </a:cubicBezTo>
                  <a:cubicBezTo>
                    <a:pt x="56" y="85"/>
                    <a:pt x="51" y="80"/>
                    <a:pt x="44" y="80"/>
                  </a:cubicBezTo>
                  <a:cubicBezTo>
                    <a:pt x="39" y="80"/>
                    <a:pt x="35" y="83"/>
                    <a:pt x="33" y="88"/>
                  </a:cubicBezTo>
                  <a:cubicBezTo>
                    <a:pt x="32" y="88"/>
                    <a:pt x="32" y="88"/>
                    <a:pt x="32" y="88"/>
                  </a:cubicBezTo>
                  <a:cubicBezTo>
                    <a:pt x="29" y="88"/>
                    <a:pt x="27" y="88"/>
                    <a:pt x="24" y="89"/>
                  </a:cubicBezTo>
                  <a:cubicBezTo>
                    <a:pt x="24" y="49"/>
                    <a:pt x="24" y="49"/>
                    <a:pt x="24" y="49"/>
                  </a:cubicBezTo>
                  <a:cubicBezTo>
                    <a:pt x="28" y="40"/>
                    <a:pt x="36" y="31"/>
                    <a:pt x="46" y="24"/>
                  </a:cubicBezTo>
                  <a:cubicBezTo>
                    <a:pt x="52" y="31"/>
                    <a:pt x="52" y="31"/>
                    <a:pt x="52" y="31"/>
                  </a:cubicBezTo>
                  <a:cubicBezTo>
                    <a:pt x="54" y="32"/>
                    <a:pt x="56" y="32"/>
                    <a:pt x="57" y="31"/>
                  </a:cubicBezTo>
                  <a:cubicBezTo>
                    <a:pt x="57" y="31"/>
                    <a:pt x="69" y="24"/>
                    <a:pt x="96" y="24"/>
                  </a:cubicBezTo>
                  <a:cubicBezTo>
                    <a:pt x="123" y="24"/>
                    <a:pt x="135" y="31"/>
                    <a:pt x="135" y="31"/>
                  </a:cubicBezTo>
                  <a:cubicBezTo>
                    <a:pt x="136" y="32"/>
                    <a:pt x="136" y="32"/>
                    <a:pt x="137" y="32"/>
                  </a:cubicBezTo>
                  <a:cubicBezTo>
                    <a:pt x="138" y="32"/>
                    <a:pt x="139" y="31"/>
                    <a:pt x="140" y="31"/>
                  </a:cubicBezTo>
                  <a:cubicBezTo>
                    <a:pt x="147" y="24"/>
                    <a:pt x="147" y="24"/>
                    <a:pt x="147" y="24"/>
                  </a:cubicBezTo>
                  <a:cubicBezTo>
                    <a:pt x="157" y="31"/>
                    <a:pt x="164" y="40"/>
                    <a:pt x="168" y="49"/>
                  </a:cubicBezTo>
                  <a:cubicBezTo>
                    <a:pt x="168" y="89"/>
                    <a:pt x="168" y="89"/>
                    <a:pt x="168" y="89"/>
                  </a:cubicBezTo>
                  <a:cubicBezTo>
                    <a:pt x="166" y="88"/>
                    <a:pt x="163" y="88"/>
                    <a:pt x="160" y="88"/>
                  </a:cubicBezTo>
                  <a:cubicBezTo>
                    <a:pt x="159" y="88"/>
                    <a:pt x="159" y="88"/>
                    <a:pt x="159" y="88"/>
                  </a:cubicBezTo>
                  <a:cubicBezTo>
                    <a:pt x="158" y="83"/>
                    <a:pt x="153" y="80"/>
                    <a:pt x="148" y="80"/>
                  </a:cubicBezTo>
                  <a:cubicBezTo>
                    <a:pt x="142" y="80"/>
                    <a:pt x="136" y="85"/>
                    <a:pt x="136" y="92"/>
                  </a:cubicBezTo>
                  <a:cubicBezTo>
                    <a:pt x="136" y="148"/>
                    <a:pt x="136" y="148"/>
                    <a:pt x="136" y="148"/>
                  </a:cubicBezTo>
                  <a:cubicBezTo>
                    <a:pt x="136" y="154"/>
                    <a:pt x="142" y="160"/>
                    <a:pt x="148" y="160"/>
                  </a:cubicBezTo>
                  <a:cubicBezTo>
                    <a:pt x="153" y="160"/>
                    <a:pt x="158" y="157"/>
                    <a:pt x="159" y="152"/>
                  </a:cubicBezTo>
                  <a:cubicBezTo>
                    <a:pt x="160" y="152"/>
                    <a:pt x="160" y="152"/>
                    <a:pt x="160" y="152"/>
                  </a:cubicBezTo>
                  <a:cubicBezTo>
                    <a:pt x="163" y="152"/>
                    <a:pt x="166" y="151"/>
                    <a:pt x="169" y="151"/>
                  </a:cubicBezTo>
                  <a:cubicBezTo>
                    <a:pt x="175" y="162"/>
                    <a:pt x="175" y="162"/>
                    <a:pt x="175" y="162"/>
                  </a:cubicBezTo>
                  <a:cubicBezTo>
                    <a:pt x="143" y="174"/>
                    <a:pt x="143" y="174"/>
                    <a:pt x="143" y="174"/>
                  </a:cubicBezTo>
                  <a:cubicBezTo>
                    <a:pt x="142" y="173"/>
                    <a:pt x="142" y="172"/>
                    <a:pt x="141" y="171"/>
                  </a:cubicBezTo>
                  <a:cubicBezTo>
                    <a:pt x="138" y="169"/>
                    <a:pt x="135" y="168"/>
                    <a:pt x="132" y="168"/>
                  </a:cubicBezTo>
                  <a:cubicBezTo>
                    <a:pt x="116" y="168"/>
                    <a:pt x="116" y="168"/>
                    <a:pt x="116" y="168"/>
                  </a:cubicBezTo>
                  <a:cubicBezTo>
                    <a:pt x="110" y="168"/>
                    <a:pt x="104" y="173"/>
                    <a:pt x="104" y="180"/>
                  </a:cubicBezTo>
                  <a:cubicBezTo>
                    <a:pt x="104" y="186"/>
                    <a:pt x="110" y="192"/>
                    <a:pt x="116" y="192"/>
                  </a:cubicBezTo>
                  <a:cubicBezTo>
                    <a:pt x="132" y="192"/>
                    <a:pt x="132" y="192"/>
                    <a:pt x="132" y="192"/>
                  </a:cubicBezTo>
                  <a:cubicBezTo>
                    <a:pt x="138" y="192"/>
                    <a:pt x="142" y="188"/>
                    <a:pt x="144" y="183"/>
                  </a:cubicBezTo>
                  <a:cubicBezTo>
                    <a:pt x="182" y="167"/>
                    <a:pt x="182" y="167"/>
                    <a:pt x="182" y="167"/>
                  </a:cubicBezTo>
                  <a:cubicBezTo>
                    <a:pt x="183" y="167"/>
                    <a:pt x="184" y="166"/>
                    <a:pt x="184" y="165"/>
                  </a:cubicBezTo>
                  <a:cubicBezTo>
                    <a:pt x="184" y="164"/>
                    <a:pt x="184" y="163"/>
                    <a:pt x="184" y="162"/>
                  </a:cubicBezTo>
                  <a:lnTo>
                    <a:pt x="176" y="147"/>
                  </a:lnTo>
                  <a:close/>
                </a:path>
              </a:pathLst>
            </a:custGeom>
            <a:solidFill>
              <a:srgbClr val="777370"/>
            </a:solidFill>
            <a:ln>
              <a:noFill/>
            </a:ln>
            <a:extLst>
              <a:ext uri="{91240B29-F687-4F45-9708-019B960494DF}">
                <a14:hiddenLine xmlns:a14="http://schemas.microsoft.com/office/drawing/2010/main" w="9525">
                  <a:solidFill>
                    <a:srgbClr val="000000"/>
                  </a:solidFill>
                  <a:round/>
                </a14:hiddenLine>
              </a:ext>
            </a:extLst>
          </p:spPr>
          <p:txBody>
            <a:bodyPr lIns="60215" tIns="30107" rIns="60215" bIns="30107"/>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1" name="文本框 81">
              <a:extLst>
                <a:ext uri="{FF2B5EF4-FFF2-40B4-BE49-F238E27FC236}">
                  <a16:creationId xmlns:a16="http://schemas.microsoft.com/office/drawing/2014/main" id="{85A13707-9F8C-4C48-96EE-36BB9E4A83FA}"/>
                </a:ext>
              </a:extLst>
            </p:cNvPr>
            <p:cNvSpPr txBox="1">
              <a:spLocks noChangeArrowheads="1"/>
            </p:cNvSpPr>
            <p:nvPr/>
          </p:nvSpPr>
          <p:spPr bwMode="auto">
            <a:xfrm>
              <a:off x="2387232" y="3819402"/>
              <a:ext cx="4364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b="1"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1</a:t>
              </a:r>
              <a:endParaRPr lang="zh-CN" altLang="en-US"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cxnSp>
          <p:nvCxnSpPr>
            <p:cNvPr id="37" name="直接连接符 87">
              <a:extLst>
                <a:ext uri="{FF2B5EF4-FFF2-40B4-BE49-F238E27FC236}">
                  <a16:creationId xmlns:a16="http://schemas.microsoft.com/office/drawing/2014/main" id="{2DD250A5-C30C-4045-A315-62601544EEDF}"/>
                </a:ext>
              </a:extLst>
            </p:cNvPr>
            <p:cNvCxnSpPr>
              <a:cxnSpLocks noChangeShapeType="1"/>
            </p:cNvCxnSpPr>
            <p:nvPr/>
          </p:nvCxnSpPr>
          <p:spPr bwMode="auto">
            <a:xfrm>
              <a:off x="3471411" y="4395662"/>
              <a:ext cx="1063486" cy="0"/>
            </a:xfrm>
            <a:prstGeom prst="line">
              <a:avLst/>
            </a:prstGeom>
            <a:noFill/>
            <a:ln w="28575">
              <a:solidFill>
                <a:srgbClr val="F04E3F"/>
              </a:solidFill>
              <a:round/>
            </a:ln>
            <a:extLst>
              <a:ext uri="{909E8E84-426E-40DD-AFC4-6F175D3DCCD1}">
                <a14:hiddenFill xmlns:a14="http://schemas.microsoft.com/office/drawing/2010/main">
                  <a:noFill/>
                </a14:hiddenFill>
              </a:ext>
            </a:extLst>
          </p:spPr>
        </p:cxnSp>
        <p:cxnSp>
          <p:nvCxnSpPr>
            <p:cNvPr id="38" name="直接连接符 88">
              <a:extLst>
                <a:ext uri="{FF2B5EF4-FFF2-40B4-BE49-F238E27FC236}">
                  <a16:creationId xmlns:a16="http://schemas.microsoft.com/office/drawing/2014/main" id="{51B83F16-F514-4619-AC55-8E06B779438E}"/>
                </a:ext>
              </a:extLst>
            </p:cNvPr>
            <p:cNvCxnSpPr>
              <a:cxnSpLocks noChangeShapeType="1"/>
            </p:cNvCxnSpPr>
            <p:nvPr/>
          </p:nvCxnSpPr>
          <p:spPr bwMode="auto">
            <a:xfrm>
              <a:off x="6325365" y="4370266"/>
              <a:ext cx="1063486" cy="0"/>
            </a:xfrm>
            <a:prstGeom prst="line">
              <a:avLst/>
            </a:prstGeom>
            <a:noFill/>
            <a:ln w="28575">
              <a:solidFill>
                <a:srgbClr val="F04E3F"/>
              </a:solidFill>
              <a:round/>
            </a:ln>
            <a:extLst>
              <a:ext uri="{909E8E84-426E-40DD-AFC4-6F175D3DCCD1}">
                <a14:hiddenFill xmlns:a14="http://schemas.microsoft.com/office/drawing/2010/main">
                  <a:noFill/>
                </a14:hiddenFill>
              </a:ext>
            </a:extLst>
          </p:spPr>
        </p:cxnSp>
        <p:cxnSp>
          <p:nvCxnSpPr>
            <p:cNvPr id="39" name="直接连接符 89">
              <a:extLst>
                <a:ext uri="{FF2B5EF4-FFF2-40B4-BE49-F238E27FC236}">
                  <a16:creationId xmlns:a16="http://schemas.microsoft.com/office/drawing/2014/main" id="{CE567839-8336-48DC-A545-69681ED24D48}"/>
                </a:ext>
              </a:extLst>
            </p:cNvPr>
            <p:cNvCxnSpPr>
              <a:cxnSpLocks noChangeShapeType="1"/>
            </p:cNvCxnSpPr>
            <p:nvPr/>
          </p:nvCxnSpPr>
          <p:spPr bwMode="auto">
            <a:xfrm>
              <a:off x="9174556" y="4363916"/>
              <a:ext cx="1063486" cy="0"/>
            </a:xfrm>
            <a:prstGeom prst="line">
              <a:avLst/>
            </a:prstGeom>
            <a:noFill/>
            <a:ln w="28575">
              <a:solidFill>
                <a:srgbClr val="F04E3F"/>
              </a:solidFill>
              <a:round/>
            </a:ln>
            <a:extLst>
              <a:ext uri="{909E8E84-426E-40DD-AFC4-6F175D3DCCD1}">
                <a14:hiddenFill xmlns:a14="http://schemas.microsoft.com/office/drawing/2010/main">
                  <a:noFill/>
                </a14:hiddenFill>
              </a:ext>
            </a:extLst>
          </p:spPr>
        </p:cxnSp>
        <p:cxnSp>
          <p:nvCxnSpPr>
            <p:cNvPr id="40" name="直接连接符 90">
              <a:extLst>
                <a:ext uri="{FF2B5EF4-FFF2-40B4-BE49-F238E27FC236}">
                  <a16:creationId xmlns:a16="http://schemas.microsoft.com/office/drawing/2014/main" id="{3EB5FDA3-C925-4D6C-923C-FA5F920DA356}"/>
                </a:ext>
              </a:extLst>
            </p:cNvPr>
            <p:cNvCxnSpPr>
              <a:cxnSpLocks noChangeShapeType="1"/>
            </p:cNvCxnSpPr>
            <p:nvPr/>
          </p:nvCxnSpPr>
          <p:spPr bwMode="auto">
            <a:xfrm>
              <a:off x="2019038" y="3548048"/>
              <a:ext cx="1063486" cy="0"/>
            </a:xfrm>
            <a:prstGeom prst="line">
              <a:avLst/>
            </a:prstGeom>
            <a:noFill/>
            <a:ln w="28575">
              <a:solidFill>
                <a:srgbClr val="018989"/>
              </a:solidFill>
              <a:round/>
            </a:ln>
            <a:extLst>
              <a:ext uri="{909E8E84-426E-40DD-AFC4-6F175D3DCCD1}">
                <a14:hiddenFill xmlns:a14="http://schemas.microsoft.com/office/drawing/2010/main">
                  <a:noFill/>
                </a14:hiddenFill>
              </a:ext>
            </a:extLst>
          </p:spPr>
        </p:cxnSp>
        <p:cxnSp>
          <p:nvCxnSpPr>
            <p:cNvPr id="41" name="直接连接符 91">
              <a:extLst>
                <a:ext uri="{FF2B5EF4-FFF2-40B4-BE49-F238E27FC236}">
                  <a16:creationId xmlns:a16="http://schemas.microsoft.com/office/drawing/2014/main" id="{F8C6EE79-3B1E-4BB7-9EB5-5AF7604964AC}"/>
                </a:ext>
              </a:extLst>
            </p:cNvPr>
            <p:cNvCxnSpPr>
              <a:cxnSpLocks noChangeShapeType="1"/>
            </p:cNvCxnSpPr>
            <p:nvPr/>
          </p:nvCxnSpPr>
          <p:spPr bwMode="auto">
            <a:xfrm>
              <a:off x="4877753" y="3511539"/>
              <a:ext cx="1063486" cy="0"/>
            </a:xfrm>
            <a:prstGeom prst="line">
              <a:avLst/>
            </a:prstGeom>
            <a:noFill/>
            <a:ln w="28575">
              <a:solidFill>
                <a:srgbClr val="018989"/>
              </a:solidFill>
              <a:round/>
            </a:ln>
            <a:extLst>
              <a:ext uri="{909E8E84-426E-40DD-AFC4-6F175D3DCCD1}">
                <a14:hiddenFill xmlns:a14="http://schemas.microsoft.com/office/drawing/2010/main">
                  <a:noFill/>
                </a14:hiddenFill>
              </a:ext>
            </a:extLst>
          </p:spPr>
        </p:cxnSp>
        <p:cxnSp>
          <p:nvCxnSpPr>
            <p:cNvPr id="42" name="直接连接符 92">
              <a:extLst>
                <a:ext uri="{FF2B5EF4-FFF2-40B4-BE49-F238E27FC236}">
                  <a16:creationId xmlns:a16="http://schemas.microsoft.com/office/drawing/2014/main" id="{748B7839-2097-4F28-B60F-3BBF69E61A97}"/>
                </a:ext>
              </a:extLst>
            </p:cNvPr>
            <p:cNvCxnSpPr>
              <a:cxnSpLocks noChangeShapeType="1"/>
            </p:cNvCxnSpPr>
            <p:nvPr/>
          </p:nvCxnSpPr>
          <p:spPr bwMode="auto">
            <a:xfrm>
              <a:off x="7758690" y="3517889"/>
              <a:ext cx="1063486" cy="0"/>
            </a:xfrm>
            <a:prstGeom prst="line">
              <a:avLst/>
            </a:prstGeom>
            <a:noFill/>
            <a:ln w="28575">
              <a:solidFill>
                <a:srgbClr val="018989"/>
              </a:solidFill>
              <a:round/>
            </a:ln>
            <a:extLst>
              <a:ext uri="{909E8E84-426E-40DD-AFC4-6F175D3DCCD1}">
                <a14:hiddenFill xmlns:a14="http://schemas.microsoft.com/office/drawing/2010/main">
                  <a:noFill/>
                </a14:hiddenFill>
              </a:ext>
            </a:extLst>
          </p:spPr>
        </p:cxnSp>
        <p:cxnSp>
          <p:nvCxnSpPr>
            <p:cNvPr id="43" name="直接箭头连接符 93">
              <a:extLst>
                <a:ext uri="{FF2B5EF4-FFF2-40B4-BE49-F238E27FC236}">
                  <a16:creationId xmlns:a16="http://schemas.microsoft.com/office/drawing/2014/main" id="{0156A219-0CF2-49EE-9908-011F5DD987A0}"/>
                </a:ext>
              </a:extLst>
            </p:cNvPr>
            <p:cNvCxnSpPr>
              <a:cxnSpLocks noChangeShapeType="1"/>
            </p:cNvCxnSpPr>
            <p:nvPr/>
          </p:nvCxnSpPr>
          <p:spPr bwMode="auto">
            <a:xfrm flipV="1">
              <a:off x="2568240" y="2981384"/>
              <a:ext cx="0" cy="566664"/>
            </a:xfrm>
            <a:prstGeom prst="straightConnector1">
              <a:avLst/>
            </a:prstGeom>
            <a:noFill/>
            <a:ln w="19050">
              <a:solidFill>
                <a:srgbClr val="018989"/>
              </a:solidFill>
              <a:round/>
              <a:tailEnd type="triangle" w="med" len="med"/>
            </a:ln>
            <a:extLst>
              <a:ext uri="{909E8E84-426E-40DD-AFC4-6F175D3DCCD1}">
                <a14:hiddenFill xmlns:a14="http://schemas.microsoft.com/office/drawing/2010/main">
                  <a:noFill/>
                </a14:hiddenFill>
              </a:ext>
            </a:extLst>
          </p:spPr>
        </p:cxnSp>
        <p:cxnSp>
          <p:nvCxnSpPr>
            <p:cNvPr id="44" name="直接箭头连接符 94">
              <a:extLst>
                <a:ext uri="{FF2B5EF4-FFF2-40B4-BE49-F238E27FC236}">
                  <a16:creationId xmlns:a16="http://schemas.microsoft.com/office/drawing/2014/main" id="{DF7A4A1C-8D17-47BA-8876-EC7253BC45A4}"/>
                </a:ext>
              </a:extLst>
            </p:cNvPr>
            <p:cNvCxnSpPr>
              <a:cxnSpLocks noChangeShapeType="1"/>
            </p:cNvCxnSpPr>
            <p:nvPr/>
          </p:nvCxnSpPr>
          <p:spPr bwMode="auto">
            <a:xfrm flipV="1">
              <a:off x="5392035" y="2944877"/>
              <a:ext cx="0" cy="566663"/>
            </a:xfrm>
            <a:prstGeom prst="straightConnector1">
              <a:avLst/>
            </a:prstGeom>
            <a:noFill/>
            <a:ln w="19050">
              <a:solidFill>
                <a:srgbClr val="018989"/>
              </a:solidFill>
              <a:round/>
              <a:tailEnd type="triangle" w="med" len="med"/>
            </a:ln>
            <a:extLst>
              <a:ext uri="{909E8E84-426E-40DD-AFC4-6F175D3DCCD1}">
                <a14:hiddenFill xmlns:a14="http://schemas.microsoft.com/office/drawing/2010/main">
                  <a:noFill/>
                </a14:hiddenFill>
              </a:ext>
            </a:extLst>
          </p:spPr>
        </p:cxnSp>
        <p:cxnSp>
          <p:nvCxnSpPr>
            <p:cNvPr id="45" name="直接箭头连接符 95">
              <a:extLst>
                <a:ext uri="{FF2B5EF4-FFF2-40B4-BE49-F238E27FC236}">
                  <a16:creationId xmlns:a16="http://schemas.microsoft.com/office/drawing/2014/main" id="{54340A38-21F7-4A38-BFC4-12DB021CA77F}"/>
                </a:ext>
              </a:extLst>
            </p:cNvPr>
            <p:cNvCxnSpPr>
              <a:cxnSpLocks noChangeShapeType="1"/>
            </p:cNvCxnSpPr>
            <p:nvPr/>
          </p:nvCxnSpPr>
          <p:spPr bwMode="auto">
            <a:xfrm flipV="1">
              <a:off x="8280909" y="2944877"/>
              <a:ext cx="0" cy="566663"/>
            </a:xfrm>
            <a:prstGeom prst="straightConnector1">
              <a:avLst/>
            </a:prstGeom>
            <a:noFill/>
            <a:ln w="19050">
              <a:solidFill>
                <a:srgbClr val="018989"/>
              </a:solidFill>
              <a:round/>
              <a:tailEnd type="triangle" w="med" len="med"/>
            </a:ln>
            <a:extLst>
              <a:ext uri="{909E8E84-426E-40DD-AFC4-6F175D3DCCD1}">
                <a14:hiddenFill xmlns:a14="http://schemas.microsoft.com/office/drawing/2010/main">
                  <a:noFill/>
                </a14:hiddenFill>
              </a:ext>
            </a:extLst>
          </p:spPr>
        </p:cxnSp>
        <p:cxnSp>
          <p:nvCxnSpPr>
            <p:cNvPr id="46" name="直接箭头连接符 96">
              <a:extLst>
                <a:ext uri="{FF2B5EF4-FFF2-40B4-BE49-F238E27FC236}">
                  <a16:creationId xmlns:a16="http://schemas.microsoft.com/office/drawing/2014/main" id="{3968AF9D-3AE1-4A34-A24F-BB1665BF6251}"/>
                </a:ext>
              </a:extLst>
            </p:cNvPr>
            <p:cNvCxnSpPr>
              <a:cxnSpLocks noChangeShapeType="1"/>
            </p:cNvCxnSpPr>
            <p:nvPr/>
          </p:nvCxnSpPr>
          <p:spPr bwMode="auto">
            <a:xfrm>
              <a:off x="4019026" y="4394075"/>
              <a:ext cx="0" cy="480950"/>
            </a:xfrm>
            <a:prstGeom prst="straightConnector1">
              <a:avLst/>
            </a:prstGeom>
            <a:noFill/>
            <a:ln w="19050">
              <a:solidFill>
                <a:srgbClr val="F04E3F"/>
              </a:solidFill>
              <a:round/>
              <a:tailEnd type="triangle" w="med" len="med"/>
            </a:ln>
            <a:extLst>
              <a:ext uri="{909E8E84-426E-40DD-AFC4-6F175D3DCCD1}">
                <a14:hiddenFill xmlns:a14="http://schemas.microsoft.com/office/drawing/2010/main">
                  <a:noFill/>
                </a14:hiddenFill>
              </a:ext>
            </a:extLst>
          </p:spPr>
        </p:cxnSp>
        <p:cxnSp>
          <p:nvCxnSpPr>
            <p:cNvPr id="47" name="直接箭头连接符 97">
              <a:extLst>
                <a:ext uri="{FF2B5EF4-FFF2-40B4-BE49-F238E27FC236}">
                  <a16:creationId xmlns:a16="http://schemas.microsoft.com/office/drawing/2014/main" id="{BEDF522C-ED7A-41BF-AAD9-764A99176D0D}"/>
                </a:ext>
              </a:extLst>
            </p:cNvPr>
            <p:cNvCxnSpPr>
              <a:cxnSpLocks noChangeShapeType="1"/>
            </p:cNvCxnSpPr>
            <p:nvPr/>
          </p:nvCxnSpPr>
          <p:spPr bwMode="auto">
            <a:xfrm>
              <a:off x="6842822" y="4367091"/>
              <a:ext cx="0" cy="479363"/>
            </a:xfrm>
            <a:prstGeom prst="straightConnector1">
              <a:avLst/>
            </a:prstGeom>
            <a:noFill/>
            <a:ln w="19050">
              <a:solidFill>
                <a:srgbClr val="F04E3F"/>
              </a:solidFill>
              <a:round/>
              <a:tailEnd type="triangle" w="med" len="med"/>
            </a:ln>
            <a:extLst>
              <a:ext uri="{909E8E84-426E-40DD-AFC4-6F175D3DCCD1}">
                <a14:hiddenFill xmlns:a14="http://schemas.microsoft.com/office/drawing/2010/main">
                  <a:noFill/>
                </a14:hiddenFill>
              </a:ext>
            </a:extLst>
          </p:spPr>
        </p:cxnSp>
        <p:cxnSp>
          <p:nvCxnSpPr>
            <p:cNvPr id="48" name="直接箭头连接符 98">
              <a:extLst>
                <a:ext uri="{FF2B5EF4-FFF2-40B4-BE49-F238E27FC236}">
                  <a16:creationId xmlns:a16="http://schemas.microsoft.com/office/drawing/2014/main" id="{E7D89D32-7AEC-46CE-BF9D-33D0FFF27F42}"/>
                </a:ext>
              </a:extLst>
            </p:cNvPr>
            <p:cNvCxnSpPr>
              <a:cxnSpLocks noChangeShapeType="1"/>
            </p:cNvCxnSpPr>
            <p:nvPr/>
          </p:nvCxnSpPr>
          <p:spPr bwMode="auto">
            <a:xfrm>
              <a:off x="9733282" y="4363917"/>
              <a:ext cx="0" cy="479363"/>
            </a:xfrm>
            <a:prstGeom prst="straightConnector1">
              <a:avLst/>
            </a:prstGeom>
            <a:noFill/>
            <a:ln w="19050">
              <a:solidFill>
                <a:srgbClr val="F04E3F"/>
              </a:solidFill>
              <a:round/>
              <a:tailEnd type="triangle" w="med" len="med"/>
            </a:ln>
            <a:extLst>
              <a:ext uri="{909E8E84-426E-40DD-AFC4-6F175D3DCCD1}">
                <a14:hiddenFill xmlns:a14="http://schemas.microsoft.com/office/drawing/2010/main">
                  <a:noFill/>
                </a14:hiddenFill>
              </a:ext>
            </a:extLst>
          </p:spPr>
        </p:cxnSp>
        <p:sp>
          <p:nvSpPr>
            <p:cNvPr id="49" name="矩形 99">
              <a:extLst>
                <a:ext uri="{FF2B5EF4-FFF2-40B4-BE49-F238E27FC236}">
                  <a16:creationId xmlns:a16="http://schemas.microsoft.com/office/drawing/2014/main" id="{0E44E47C-431D-415E-856E-B70940787F7A}"/>
                </a:ext>
              </a:extLst>
            </p:cNvPr>
            <p:cNvSpPr>
              <a:spLocks noChangeArrowheads="1"/>
            </p:cNvSpPr>
            <p:nvPr/>
          </p:nvSpPr>
          <p:spPr bwMode="auto">
            <a:xfrm>
              <a:off x="1642849" y="2437741"/>
              <a:ext cx="188570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200" b="1" dirty="0">
                  <a:solidFill>
                    <a:schemeClr val="bg1">
                      <a:lumMod val="50000"/>
                    </a:schemeClr>
                  </a:solidFill>
                  <a:ea typeface="微软雅黑" panose="020B0503020204020204" pitchFamily="34" charset="-122"/>
                  <a:sym typeface="Arial" panose="020B0604020202020204" pitchFamily="34" charset="0"/>
                </a:rPr>
                <a:t>创建系统功能的外部模型</a:t>
              </a:r>
              <a:endParaRPr lang="en-US" altLang="zh-CN" sz="1200" b="1" dirty="0">
                <a:solidFill>
                  <a:schemeClr val="bg1">
                    <a:lumMod val="50000"/>
                  </a:schemeClr>
                </a:solidFill>
                <a:ea typeface="微软雅黑" panose="020B0503020204020204" pitchFamily="34" charset="-122"/>
                <a:sym typeface="Arial" panose="020B0604020202020204" pitchFamily="34" charset="0"/>
              </a:endParaRPr>
            </a:p>
          </p:txBody>
        </p:sp>
        <p:sp>
          <p:nvSpPr>
            <p:cNvPr id="50" name="矩形 100">
              <a:extLst>
                <a:ext uri="{FF2B5EF4-FFF2-40B4-BE49-F238E27FC236}">
                  <a16:creationId xmlns:a16="http://schemas.microsoft.com/office/drawing/2014/main" id="{7D8CD56F-CD73-4222-9F7C-48623FD9A1A2}"/>
                </a:ext>
              </a:extLst>
            </p:cNvPr>
            <p:cNvSpPr>
              <a:spLocks noChangeArrowheads="1"/>
            </p:cNvSpPr>
            <p:nvPr/>
          </p:nvSpPr>
          <p:spPr bwMode="auto">
            <a:xfrm>
              <a:off x="3114269" y="5052802"/>
              <a:ext cx="1885704" cy="86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200" b="1" dirty="0">
                  <a:solidFill>
                    <a:schemeClr val="bg1">
                      <a:lumMod val="50000"/>
                    </a:schemeClr>
                  </a:solidFill>
                  <a:ea typeface="微软雅黑" panose="020B0503020204020204" pitchFamily="34" charset="-122"/>
                </a:rPr>
                <a:t>确定为完成此系统功能人和计算机应分别完成的任务</a:t>
              </a:r>
              <a:endParaRPr lang="en-US" altLang="zh-CN" sz="1200" b="1" dirty="0">
                <a:solidFill>
                  <a:schemeClr val="bg1">
                    <a:lumMod val="50000"/>
                  </a:schemeClr>
                </a:solidFill>
                <a:ea typeface="微软雅黑" panose="020B0503020204020204" pitchFamily="34" charset="-122"/>
                <a:sym typeface="Arial" panose="020B0604020202020204" pitchFamily="34" charset="0"/>
              </a:endParaRPr>
            </a:p>
          </p:txBody>
        </p:sp>
        <p:sp>
          <p:nvSpPr>
            <p:cNvPr id="51" name="矩形 101">
              <a:extLst>
                <a:ext uri="{FF2B5EF4-FFF2-40B4-BE49-F238E27FC236}">
                  <a16:creationId xmlns:a16="http://schemas.microsoft.com/office/drawing/2014/main" id="{0FB4CEED-FD28-495F-8DDB-0E215FB2674D}"/>
                </a:ext>
              </a:extLst>
            </p:cNvPr>
            <p:cNvSpPr>
              <a:spLocks noChangeArrowheads="1"/>
            </p:cNvSpPr>
            <p:nvPr/>
          </p:nvSpPr>
          <p:spPr bwMode="auto">
            <a:xfrm>
              <a:off x="4382521" y="2257578"/>
              <a:ext cx="188570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200" b="1" dirty="0">
                  <a:solidFill>
                    <a:schemeClr val="bg1">
                      <a:lumMod val="50000"/>
                    </a:schemeClr>
                  </a:solidFill>
                  <a:ea typeface="微软雅黑" panose="020B0503020204020204" pitchFamily="34" charset="-122"/>
                </a:rPr>
                <a:t>考虑界面设计中的典型问题</a:t>
              </a:r>
              <a:endParaRPr lang="en-US" altLang="zh-CN" sz="1200" b="1" dirty="0">
                <a:solidFill>
                  <a:schemeClr val="bg1">
                    <a:lumMod val="50000"/>
                  </a:schemeClr>
                </a:solidFill>
                <a:ea typeface="微软雅黑" panose="020B0503020204020204" pitchFamily="34" charset="-122"/>
                <a:sym typeface="Arial" panose="020B0604020202020204" pitchFamily="34" charset="0"/>
              </a:endParaRPr>
            </a:p>
          </p:txBody>
        </p:sp>
        <p:sp>
          <p:nvSpPr>
            <p:cNvPr id="52" name="矩形 102">
              <a:extLst>
                <a:ext uri="{FF2B5EF4-FFF2-40B4-BE49-F238E27FC236}">
                  <a16:creationId xmlns:a16="http://schemas.microsoft.com/office/drawing/2014/main" id="{CEF80389-0851-4C8F-86DC-30F037FCD339}"/>
                </a:ext>
              </a:extLst>
            </p:cNvPr>
            <p:cNvSpPr>
              <a:spLocks noChangeArrowheads="1"/>
            </p:cNvSpPr>
            <p:nvPr/>
          </p:nvSpPr>
          <p:spPr bwMode="auto">
            <a:xfrm>
              <a:off x="5934306" y="5009901"/>
              <a:ext cx="1885704"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1200" b="1" dirty="0">
                  <a:solidFill>
                    <a:schemeClr val="bg1">
                      <a:lumMod val="50000"/>
                    </a:schemeClr>
                  </a:solidFill>
                  <a:ea typeface="微软雅黑" panose="020B0503020204020204" pitchFamily="34" charset="-122"/>
                  <a:sym typeface="Arial" panose="020B0604020202020204" pitchFamily="34" charset="0"/>
                </a:rPr>
                <a:t>借助</a:t>
              </a:r>
              <a:r>
                <a:rPr lang="en-US" altLang="zh-CN" sz="1200" b="1" dirty="0">
                  <a:solidFill>
                    <a:schemeClr val="bg1">
                      <a:lumMod val="50000"/>
                    </a:schemeClr>
                  </a:solidFill>
                  <a:ea typeface="微软雅黑" panose="020B0503020204020204" pitchFamily="34" charset="-122"/>
                  <a:sym typeface="Arial" panose="020B0604020202020204" pitchFamily="34" charset="0"/>
                </a:rPr>
                <a:t>CASE</a:t>
              </a:r>
              <a:r>
                <a:rPr lang="zh-CN" altLang="en-US" sz="1200" b="1" dirty="0">
                  <a:solidFill>
                    <a:schemeClr val="bg1">
                      <a:lumMod val="50000"/>
                    </a:schemeClr>
                  </a:solidFill>
                  <a:ea typeface="微软雅黑" panose="020B0503020204020204" pitchFamily="34" charset="-122"/>
                  <a:sym typeface="Arial" panose="020B0604020202020204" pitchFamily="34" charset="0"/>
                </a:rPr>
                <a:t>工具构造界面原型</a:t>
              </a:r>
              <a:endParaRPr lang="en-US" altLang="zh-CN" sz="1200" b="1" dirty="0">
                <a:solidFill>
                  <a:schemeClr val="bg1">
                    <a:lumMod val="50000"/>
                  </a:schemeClr>
                </a:solidFill>
                <a:ea typeface="微软雅黑" panose="020B0503020204020204" pitchFamily="34" charset="-122"/>
                <a:sym typeface="Arial" panose="020B0604020202020204" pitchFamily="34" charset="0"/>
              </a:endParaRPr>
            </a:p>
          </p:txBody>
        </p:sp>
        <p:sp>
          <p:nvSpPr>
            <p:cNvPr id="53" name="矩形 103">
              <a:extLst>
                <a:ext uri="{FF2B5EF4-FFF2-40B4-BE49-F238E27FC236}">
                  <a16:creationId xmlns:a16="http://schemas.microsoft.com/office/drawing/2014/main" id="{B8E836F0-FBAD-4519-A49E-B416018F66E9}"/>
                </a:ext>
              </a:extLst>
            </p:cNvPr>
            <p:cNvSpPr>
              <a:spLocks noChangeArrowheads="1"/>
            </p:cNvSpPr>
            <p:nvPr/>
          </p:nvSpPr>
          <p:spPr bwMode="auto">
            <a:xfrm>
              <a:off x="7099925" y="2578545"/>
              <a:ext cx="1885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r>
                <a:rPr lang="zh-CN" altLang="en-US" sz="1200" b="1" dirty="0">
                  <a:solidFill>
                    <a:schemeClr val="bg1">
                      <a:lumMod val="50000"/>
                    </a:schemeClr>
                  </a:solidFill>
                  <a:ea typeface="微软雅黑" panose="020B0503020204020204" pitchFamily="34" charset="-122"/>
                </a:rPr>
                <a:t>实现设计模型</a:t>
              </a:r>
              <a:endParaRPr lang="en-US" altLang="zh-CN" sz="1200" b="1" dirty="0">
                <a:solidFill>
                  <a:schemeClr val="bg1">
                    <a:lumMod val="50000"/>
                  </a:schemeClr>
                </a:solidFill>
                <a:ea typeface="微软雅黑" panose="020B0503020204020204" pitchFamily="34" charset="-122"/>
                <a:sym typeface="Arial" panose="020B0604020202020204" pitchFamily="34" charset="0"/>
              </a:endParaRPr>
            </a:p>
          </p:txBody>
        </p:sp>
        <p:sp>
          <p:nvSpPr>
            <p:cNvPr id="54" name="矩形 104">
              <a:extLst>
                <a:ext uri="{FF2B5EF4-FFF2-40B4-BE49-F238E27FC236}">
                  <a16:creationId xmlns:a16="http://schemas.microsoft.com/office/drawing/2014/main" id="{227E78E4-B1B0-4616-945C-3DD01ED1EF57}"/>
                </a:ext>
              </a:extLst>
            </p:cNvPr>
            <p:cNvSpPr>
              <a:spLocks noChangeArrowheads="1"/>
            </p:cNvSpPr>
            <p:nvPr/>
          </p:nvSpPr>
          <p:spPr bwMode="auto">
            <a:xfrm>
              <a:off x="9045985" y="4876798"/>
              <a:ext cx="18857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b="1" dirty="0">
                  <a:solidFill>
                    <a:schemeClr val="bg1">
                      <a:lumMod val="50000"/>
                    </a:schemeClr>
                  </a:solidFill>
                  <a:ea typeface="微软雅黑" panose="020B0503020204020204" pitchFamily="34" charset="-122"/>
                </a:rPr>
                <a:t>评估界面质量</a:t>
              </a:r>
              <a:endParaRPr lang="en-US" altLang="zh-CN" sz="1200" b="1" dirty="0">
                <a:solidFill>
                  <a:schemeClr val="bg1">
                    <a:lumMod val="50000"/>
                  </a:schemeClr>
                </a:solidFill>
                <a:ea typeface="微软雅黑" panose="020B0503020204020204" pitchFamily="34" charset="-122"/>
                <a:sym typeface="Arial" panose="020B0604020202020204" pitchFamily="34" charset="0"/>
              </a:endParaRPr>
            </a:p>
          </p:txBody>
        </p:sp>
        <p:sp>
          <p:nvSpPr>
            <p:cNvPr id="55" name="文本框 81">
              <a:extLst>
                <a:ext uri="{FF2B5EF4-FFF2-40B4-BE49-F238E27FC236}">
                  <a16:creationId xmlns:a16="http://schemas.microsoft.com/office/drawing/2014/main" id="{EFE5B69C-044A-46EA-81B4-EF9AF108CDF2}"/>
                </a:ext>
              </a:extLst>
            </p:cNvPr>
            <p:cNvSpPr txBox="1">
              <a:spLocks noChangeArrowheads="1"/>
            </p:cNvSpPr>
            <p:nvPr/>
          </p:nvSpPr>
          <p:spPr bwMode="auto">
            <a:xfrm>
              <a:off x="3790444" y="3731737"/>
              <a:ext cx="4364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b="1"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2</a:t>
              </a:r>
              <a:endParaRPr lang="zh-CN" altLang="en-US"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6" name="文本框 81">
              <a:extLst>
                <a:ext uri="{FF2B5EF4-FFF2-40B4-BE49-F238E27FC236}">
                  <a16:creationId xmlns:a16="http://schemas.microsoft.com/office/drawing/2014/main" id="{15D13EBE-65A7-4CBC-8C01-85150A8D6795}"/>
                </a:ext>
              </a:extLst>
            </p:cNvPr>
            <p:cNvSpPr txBox="1">
              <a:spLocks noChangeArrowheads="1"/>
            </p:cNvSpPr>
            <p:nvPr/>
          </p:nvSpPr>
          <p:spPr bwMode="auto">
            <a:xfrm>
              <a:off x="5205125" y="3819402"/>
              <a:ext cx="4364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b="1"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3</a:t>
              </a:r>
              <a:endParaRPr lang="zh-CN" altLang="en-US"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7" name="文本框 81">
              <a:extLst>
                <a:ext uri="{FF2B5EF4-FFF2-40B4-BE49-F238E27FC236}">
                  <a16:creationId xmlns:a16="http://schemas.microsoft.com/office/drawing/2014/main" id="{02525DEF-38BE-42BF-A1D4-B7D876796B1F}"/>
                </a:ext>
              </a:extLst>
            </p:cNvPr>
            <p:cNvSpPr txBox="1">
              <a:spLocks noChangeArrowheads="1"/>
            </p:cNvSpPr>
            <p:nvPr/>
          </p:nvSpPr>
          <p:spPr bwMode="auto">
            <a:xfrm>
              <a:off x="6665433" y="3741295"/>
              <a:ext cx="4364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b="1"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4</a:t>
              </a:r>
              <a:endParaRPr lang="zh-CN" altLang="en-US"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8" name="文本框 81">
              <a:extLst>
                <a:ext uri="{FF2B5EF4-FFF2-40B4-BE49-F238E27FC236}">
                  <a16:creationId xmlns:a16="http://schemas.microsoft.com/office/drawing/2014/main" id="{C6530D6E-8AC0-489B-AF66-4CA93070FE0B}"/>
                </a:ext>
              </a:extLst>
            </p:cNvPr>
            <p:cNvSpPr txBox="1">
              <a:spLocks noChangeArrowheads="1"/>
            </p:cNvSpPr>
            <p:nvPr/>
          </p:nvSpPr>
          <p:spPr bwMode="auto">
            <a:xfrm>
              <a:off x="8085874" y="3819402"/>
              <a:ext cx="4364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b="1"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5</a:t>
              </a:r>
              <a:endParaRPr lang="zh-CN" altLang="en-US"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9" name="文本框 81">
              <a:extLst>
                <a:ext uri="{FF2B5EF4-FFF2-40B4-BE49-F238E27FC236}">
                  <a16:creationId xmlns:a16="http://schemas.microsoft.com/office/drawing/2014/main" id="{5C068E65-1CBF-48E3-A17B-977502BFCB49}"/>
                </a:ext>
              </a:extLst>
            </p:cNvPr>
            <p:cNvSpPr txBox="1">
              <a:spLocks noChangeArrowheads="1"/>
            </p:cNvSpPr>
            <p:nvPr/>
          </p:nvSpPr>
          <p:spPr bwMode="auto">
            <a:xfrm>
              <a:off x="9528928" y="3731527"/>
              <a:ext cx="43644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b="1" dirty="0">
                  <a:solidFill>
                    <a:srgbClr val="FFFFFF"/>
                  </a:solidFill>
                  <a:latin typeface="微软雅黑" panose="020B0503020204020204" pitchFamily="34" charset="-122"/>
                  <a:ea typeface="微软雅黑" panose="020B0503020204020204" pitchFamily="34" charset="-122"/>
                  <a:sym typeface="Arial" panose="020B0604020202020204" pitchFamily="34" charset="0"/>
                </a:rPr>
                <a:t>6</a:t>
              </a:r>
              <a:endParaRPr lang="zh-CN" altLang="en-US" b="1" dirty="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3" name="矩形 2">
            <a:extLst>
              <a:ext uri="{FF2B5EF4-FFF2-40B4-BE49-F238E27FC236}">
                <a16:creationId xmlns:a16="http://schemas.microsoft.com/office/drawing/2014/main" id="{A42F17C1-A98F-4AEA-AC62-74048C33FB9F}"/>
              </a:ext>
            </a:extLst>
          </p:cNvPr>
          <p:cNvSpPr/>
          <p:nvPr/>
        </p:nvSpPr>
        <p:spPr>
          <a:xfrm>
            <a:off x="417741" y="1554539"/>
            <a:ext cx="5032147" cy="458908"/>
          </a:xfrm>
          <a:prstGeom prst="rect">
            <a:avLst/>
          </a:prstGeom>
        </p:spPr>
        <p:txBody>
          <a:bodyPr wrap="none">
            <a:spAutoFit/>
          </a:bodyPr>
          <a:lstStyle/>
          <a:p>
            <a:pPr>
              <a:lnSpc>
                <a:spcPct val="150000"/>
              </a:lnSpc>
            </a:pPr>
            <a:r>
              <a:rPr lang="zh-CN" altLang="en-US" dirty="0">
                <a:latin typeface="微软雅黑" panose="020B0503020204020204" pitchFamily="34" charset="-122"/>
                <a:ea typeface="微软雅黑" panose="020B0503020204020204" pitchFamily="34" charset="-122"/>
              </a:rPr>
              <a:t>界面设计是一个</a:t>
            </a:r>
            <a:r>
              <a:rPr lang="zh-CN" altLang="en-US" b="1" dirty="0">
                <a:solidFill>
                  <a:srgbClr val="F88562"/>
                </a:solidFill>
                <a:latin typeface="微软雅黑" panose="020B0503020204020204" pitchFamily="34" charset="-122"/>
                <a:ea typeface="微软雅黑" panose="020B0503020204020204" pitchFamily="34" charset="-122"/>
              </a:rPr>
              <a:t>迭代</a:t>
            </a:r>
            <a:r>
              <a:rPr lang="zh-CN" altLang="en-US" dirty="0">
                <a:latin typeface="微软雅黑" panose="020B0503020204020204" pitchFamily="34" charset="-122"/>
                <a:ea typeface="微软雅黑" panose="020B0503020204020204" pitchFamily="34" charset="-122"/>
              </a:rPr>
              <a:t>的过程，其核心活动包括：</a:t>
            </a:r>
          </a:p>
        </p:txBody>
      </p:sp>
      <p:cxnSp>
        <p:nvCxnSpPr>
          <p:cNvPr id="60" name="直接连接符 8">
            <a:extLst>
              <a:ext uri="{FF2B5EF4-FFF2-40B4-BE49-F238E27FC236}">
                <a16:creationId xmlns:a16="http://schemas.microsoft.com/office/drawing/2014/main" id="{9DFEDA47-F646-4542-B306-1EB8B5DA8210}"/>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61" name="标题 3">
            <a:extLst>
              <a:ext uri="{FF2B5EF4-FFF2-40B4-BE49-F238E27FC236}">
                <a16:creationId xmlns:a16="http://schemas.microsoft.com/office/drawing/2014/main" id="{B3CE90B6-D0F7-B445-B76D-78F00E017EB9}"/>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62" name="1 Título">
            <a:extLst>
              <a:ext uri="{FF2B5EF4-FFF2-40B4-BE49-F238E27FC236}">
                <a16:creationId xmlns:a16="http://schemas.microsoft.com/office/drawing/2014/main" id="{09DD3BAA-A166-2F4B-8201-282363BD4C0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3196541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35</a:t>
            </a:fld>
            <a:endParaRPr lang="zh-CN" altLang="en-US"/>
          </a:p>
        </p:txBody>
      </p:sp>
      <p:sp>
        <p:nvSpPr>
          <p:cNvPr id="11" name="文本占位符 14">
            <a:extLst>
              <a:ext uri="{FF2B5EF4-FFF2-40B4-BE49-F238E27FC236}">
                <a16:creationId xmlns:a16="http://schemas.microsoft.com/office/drawing/2014/main" id="{C7084C9F-F834-4AF0-BA34-4A37E9FCF36E}"/>
              </a:ext>
            </a:extLst>
          </p:cNvPr>
          <p:cNvSpPr txBox="1"/>
          <p:nvPr/>
        </p:nvSpPr>
        <p:spPr>
          <a:xfrm>
            <a:off x="453967" y="1207657"/>
            <a:ext cx="3369725" cy="300082"/>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buNone/>
              <a:defRPr sz="4400" b="1" kern="1200">
                <a:solidFill>
                  <a:srgbClr val="11373F"/>
                </a:solidFill>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500" dirty="0">
                <a:solidFill>
                  <a:srgbClr val="2F637E"/>
                </a:solidFill>
                <a:latin typeface="微软雅黑" panose="020B0503020204020204" charset="-122"/>
                <a:ea typeface="微软雅黑" panose="020B0503020204020204" charset="-122"/>
                <a:sym typeface="+mn-ea"/>
              </a:rPr>
              <a:t>界面设计</a:t>
            </a:r>
          </a:p>
        </p:txBody>
      </p:sp>
      <p:sp>
        <p:nvSpPr>
          <p:cNvPr id="2" name="矩形 1">
            <a:extLst>
              <a:ext uri="{FF2B5EF4-FFF2-40B4-BE49-F238E27FC236}">
                <a16:creationId xmlns:a16="http://schemas.microsoft.com/office/drawing/2014/main" id="{745A0598-16D0-490F-A57C-7E9C6B05477D}"/>
              </a:ext>
            </a:extLst>
          </p:cNvPr>
          <p:cNvSpPr/>
          <p:nvPr/>
        </p:nvSpPr>
        <p:spPr>
          <a:xfrm>
            <a:off x="406747" y="1761860"/>
            <a:ext cx="3881191"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在界面的设计过程中先后涉及</a:t>
            </a:r>
            <a:r>
              <a:rPr lang="en-US" altLang="zh-CN" sz="1500" b="1" dirty="0">
                <a:solidFill>
                  <a:srgbClr val="F88562"/>
                </a:solidFill>
                <a:latin typeface="微软雅黑" panose="020B0503020204020204" pitchFamily="34" charset="-122"/>
                <a:ea typeface="微软雅黑" panose="020B0503020204020204" pitchFamily="34" charset="-122"/>
              </a:rPr>
              <a:t>4</a:t>
            </a:r>
            <a:r>
              <a:rPr lang="zh-CN" altLang="en-US" sz="1500" b="1" dirty="0">
                <a:solidFill>
                  <a:srgbClr val="F88562"/>
                </a:solidFill>
                <a:latin typeface="微软雅黑" panose="020B0503020204020204" pitchFamily="34" charset="-122"/>
                <a:ea typeface="微软雅黑" panose="020B0503020204020204" pitchFamily="34" charset="-122"/>
              </a:rPr>
              <a:t>个模型</a:t>
            </a:r>
            <a:endParaRPr lang="zh-CN" altLang="en-US" b="1" dirty="0">
              <a:solidFill>
                <a:srgbClr val="F88562"/>
              </a:solidFill>
              <a:latin typeface="微软雅黑" panose="020B0503020204020204" pitchFamily="34" charset="-122"/>
              <a:ea typeface="微软雅黑" panose="020B0503020204020204" pitchFamily="34" charset="-122"/>
            </a:endParaRPr>
          </a:p>
        </p:txBody>
      </p:sp>
      <p:grpSp>
        <p:nvGrpSpPr>
          <p:cNvPr id="6" name="组合 5">
            <a:extLst>
              <a:ext uri="{FF2B5EF4-FFF2-40B4-BE49-F238E27FC236}">
                <a16:creationId xmlns:a16="http://schemas.microsoft.com/office/drawing/2014/main" id="{D9CCFC28-C3CF-41AF-A328-4A028484E5FE}"/>
              </a:ext>
            </a:extLst>
          </p:cNvPr>
          <p:cNvGrpSpPr/>
          <p:nvPr/>
        </p:nvGrpSpPr>
        <p:grpSpPr>
          <a:xfrm>
            <a:off x="827584" y="2458021"/>
            <a:ext cx="7280297" cy="3052852"/>
            <a:chOff x="1464466" y="2320322"/>
            <a:chExt cx="9707062" cy="4070469"/>
          </a:xfrm>
        </p:grpSpPr>
        <p:sp>
          <p:nvSpPr>
            <p:cNvPr id="60" name="Freeform 7">
              <a:extLst>
                <a:ext uri="{FF2B5EF4-FFF2-40B4-BE49-F238E27FC236}">
                  <a16:creationId xmlns:a16="http://schemas.microsoft.com/office/drawing/2014/main" id="{DC8F8FA8-7EDE-4628-B420-4B0DAA88B154}"/>
                </a:ext>
              </a:extLst>
            </p:cNvPr>
            <p:cNvSpPr/>
            <p:nvPr/>
          </p:nvSpPr>
          <p:spPr bwMode="auto">
            <a:xfrm rot="18900000">
              <a:off x="5278482" y="2349598"/>
              <a:ext cx="1649753" cy="1650231"/>
            </a:xfrm>
            <a:custGeom>
              <a:avLst/>
              <a:gdLst>
                <a:gd name="T0" fmla="*/ 720 w 720"/>
                <a:gd name="T1" fmla="*/ 275 h 720"/>
                <a:gd name="T2" fmla="*/ 643 w 720"/>
                <a:gd name="T3" fmla="*/ 352 h 720"/>
                <a:gd name="T4" fmla="*/ 643 w 720"/>
                <a:gd name="T5" fmla="*/ 352 h 720"/>
                <a:gd name="T6" fmla="*/ 603 w 720"/>
                <a:gd name="T7" fmla="*/ 336 h 720"/>
                <a:gd name="T8" fmla="*/ 569 w 720"/>
                <a:gd name="T9" fmla="*/ 313 h 720"/>
                <a:gd name="T10" fmla="*/ 543 w 720"/>
                <a:gd name="T11" fmla="*/ 356 h 720"/>
                <a:gd name="T12" fmla="*/ 542 w 720"/>
                <a:gd name="T13" fmla="*/ 365 h 720"/>
                <a:gd name="T14" fmla="*/ 542 w 720"/>
                <a:gd name="T15" fmla="*/ 542 h 720"/>
                <a:gd name="T16" fmla="*/ 542 w 720"/>
                <a:gd name="T17" fmla="*/ 542 h 720"/>
                <a:gd name="T18" fmla="*/ 356 w 720"/>
                <a:gd name="T19" fmla="*/ 542 h 720"/>
                <a:gd name="T20" fmla="*/ 345 w 720"/>
                <a:gd name="T21" fmla="*/ 543 h 720"/>
                <a:gd name="T22" fmla="*/ 296 w 720"/>
                <a:gd name="T23" fmla="*/ 572 h 720"/>
                <a:gd name="T24" fmla="*/ 314 w 720"/>
                <a:gd name="T25" fmla="*/ 610 h 720"/>
                <a:gd name="T26" fmla="*/ 320 w 720"/>
                <a:gd name="T27" fmla="*/ 617 h 720"/>
                <a:gd name="T28" fmla="*/ 335 w 720"/>
                <a:gd name="T29" fmla="*/ 652 h 720"/>
                <a:gd name="T30" fmla="*/ 266 w 720"/>
                <a:gd name="T31" fmla="*/ 720 h 720"/>
                <a:gd name="T32" fmla="*/ 198 w 720"/>
                <a:gd name="T33" fmla="*/ 652 h 720"/>
                <a:gd name="T34" fmla="*/ 198 w 720"/>
                <a:gd name="T35" fmla="*/ 652 h 720"/>
                <a:gd name="T36" fmla="*/ 212 w 720"/>
                <a:gd name="T37" fmla="*/ 617 h 720"/>
                <a:gd name="T38" fmla="*/ 219 w 720"/>
                <a:gd name="T39" fmla="*/ 610 h 720"/>
                <a:gd name="T40" fmla="*/ 237 w 720"/>
                <a:gd name="T41" fmla="*/ 572 h 720"/>
                <a:gd name="T42" fmla="*/ 187 w 720"/>
                <a:gd name="T43" fmla="*/ 543 h 720"/>
                <a:gd name="T44" fmla="*/ 177 w 720"/>
                <a:gd name="T45" fmla="*/ 542 h 720"/>
                <a:gd name="T46" fmla="*/ 0 w 720"/>
                <a:gd name="T47" fmla="*/ 542 h 720"/>
                <a:gd name="T48" fmla="*/ 0 w 720"/>
                <a:gd name="T49" fmla="*/ 365 h 720"/>
                <a:gd name="T50" fmla="*/ 1 w 720"/>
                <a:gd name="T51" fmla="*/ 358 h 720"/>
                <a:gd name="T52" fmla="*/ 19 w 720"/>
                <a:gd name="T53" fmla="*/ 321 h 720"/>
                <a:gd name="T54" fmla="*/ 40 w 720"/>
                <a:gd name="T55" fmla="*/ 335 h 720"/>
                <a:gd name="T56" fmla="*/ 47 w 720"/>
                <a:gd name="T57" fmla="*/ 342 h 720"/>
                <a:gd name="T58" fmla="*/ 92 w 720"/>
                <a:gd name="T59" fmla="*/ 360 h 720"/>
                <a:gd name="T60" fmla="*/ 93 w 720"/>
                <a:gd name="T61" fmla="*/ 360 h 720"/>
                <a:gd name="T62" fmla="*/ 178 w 720"/>
                <a:gd name="T63" fmla="*/ 275 h 720"/>
                <a:gd name="T64" fmla="*/ 93 w 720"/>
                <a:gd name="T65" fmla="*/ 190 h 720"/>
                <a:gd name="T66" fmla="*/ 92 w 720"/>
                <a:gd name="T67" fmla="*/ 190 h 720"/>
                <a:gd name="T68" fmla="*/ 47 w 720"/>
                <a:gd name="T69" fmla="*/ 209 h 720"/>
                <a:gd name="T70" fmla="*/ 40 w 720"/>
                <a:gd name="T71" fmla="*/ 215 h 720"/>
                <a:gd name="T72" fmla="*/ 19 w 720"/>
                <a:gd name="T73" fmla="*/ 230 h 720"/>
                <a:gd name="T74" fmla="*/ 1 w 720"/>
                <a:gd name="T75" fmla="*/ 193 h 720"/>
                <a:gd name="T76" fmla="*/ 0 w 720"/>
                <a:gd name="T77" fmla="*/ 186 h 720"/>
                <a:gd name="T78" fmla="*/ 0 w 720"/>
                <a:gd name="T79" fmla="*/ 0 h 720"/>
                <a:gd name="T80" fmla="*/ 177 w 720"/>
                <a:gd name="T81" fmla="*/ 0 h 720"/>
                <a:gd name="T82" fmla="*/ 186 w 720"/>
                <a:gd name="T83" fmla="*/ 1 h 720"/>
                <a:gd name="T84" fmla="*/ 206 w 720"/>
                <a:gd name="T85" fmla="*/ 61 h 720"/>
                <a:gd name="T86" fmla="*/ 190 w 720"/>
                <a:gd name="T87" fmla="*/ 102 h 720"/>
                <a:gd name="T88" fmla="*/ 266 w 720"/>
                <a:gd name="T89" fmla="*/ 179 h 720"/>
                <a:gd name="T90" fmla="*/ 343 w 720"/>
                <a:gd name="T91" fmla="*/ 102 h 720"/>
                <a:gd name="T92" fmla="*/ 327 w 720"/>
                <a:gd name="T93" fmla="*/ 61 h 720"/>
                <a:gd name="T94" fmla="*/ 347 w 720"/>
                <a:gd name="T95" fmla="*/ 1 h 720"/>
                <a:gd name="T96" fmla="*/ 356 w 720"/>
                <a:gd name="T97" fmla="*/ 0 h 720"/>
                <a:gd name="T98" fmla="*/ 542 w 720"/>
                <a:gd name="T99" fmla="*/ 0 h 720"/>
                <a:gd name="T100" fmla="*/ 542 w 720"/>
                <a:gd name="T101" fmla="*/ 186 h 720"/>
                <a:gd name="T102" fmla="*/ 543 w 720"/>
                <a:gd name="T103" fmla="*/ 194 h 720"/>
                <a:gd name="T104" fmla="*/ 569 w 720"/>
                <a:gd name="T105" fmla="*/ 238 h 720"/>
                <a:gd name="T106" fmla="*/ 603 w 720"/>
                <a:gd name="T107" fmla="*/ 215 h 720"/>
                <a:gd name="T108" fmla="*/ 642 w 720"/>
                <a:gd name="T109" fmla="*/ 199 h 720"/>
                <a:gd name="T110" fmla="*/ 643 w 720"/>
                <a:gd name="T111" fmla="*/ 199 h 720"/>
                <a:gd name="T112" fmla="*/ 720 w 720"/>
                <a:gd name="T113" fmla="*/ 275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275"/>
                  </a:moveTo>
                  <a:cubicBezTo>
                    <a:pt x="720" y="318"/>
                    <a:pt x="686" y="352"/>
                    <a:pt x="643" y="352"/>
                  </a:cubicBezTo>
                  <a:cubicBezTo>
                    <a:pt x="643" y="352"/>
                    <a:pt x="643" y="352"/>
                    <a:pt x="643" y="352"/>
                  </a:cubicBezTo>
                  <a:cubicBezTo>
                    <a:pt x="639" y="352"/>
                    <a:pt x="621" y="351"/>
                    <a:pt x="603" y="336"/>
                  </a:cubicBezTo>
                  <a:cubicBezTo>
                    <a:pt x="592" y="327"/>
                    <a:pt x="580" y="313"/>
                    <a:pt x="569" y="313"/>
                  </a:cubicBezTo>
                  <a:cubicBezTo>
                    <a:pt x="559" y="313"/>
                    <a:pt x="550" y="323"/>
                    <a:pt x="543" y="356"/>
                  </a:cubicBezTo>
                  <a:cubicBezTo>
                    <a:pt x="542" y="359"/>
                    <a:pt x="542" y="362"/>
                    <a:pt x="542" y="365"/>
                  </a:cubicBezTo>
                  <a:cubicBezTo>
                    <a:pt x="542" y="542"/>
                    <a:pt x="542" y="542"/>
                    <a:pt x="542" y="542"/>
                  </a:cubicBezTo>
                  <a:cubicBezTo>
                    <a:pt x="542" y="542"/>
                    <a:pt x="542" y="542"/>
                    <a:pt x="542" y="542"/>
                  </a:cubicBezTo>
                  <a:cubicBezTo>
                    <a:pt x="356" y="542"/>
                    <a:pt x="356" y="542"/>
                    <a:pt x="356" y="542"/>
                  </a:cubicBezTo>
                  <a:cubicBezTo>
                    <a:pt x="352" y="542"/>
                    <a:pt x="349" y="543"/>
                    <a:pt x="345" y="543"/>
                  </a:cubicBezTo>
                  <a:cubicBezTo>
                    <a:pt x="315" y="550"/>
                    <a:pt x="300" y="559"/>
                    <a:pt x="296" y="572"/>
                  </a:cubicBezTo>
                  <a:cubicBezTo>
                    <a:pt x="292" y="586"/>
                    <a:pt x="304" y="599"/>
                    <a:pt x="314" y="610"/>
                  </a:cubicBezTo>
                  <a:cubicBezTo>
                    <a:pt x="316" y="613"/>
                    <a:pt x="318" y="615"/>
                    <a:pt x="320" y="617"/>
                  </a:cubicBezTo>
                  <a:cubicBezTo>
                    <a:pt x="335" y="634"/>
                    <a:pt x="335" y="651"/>
                    <a:pt x="335" y="652"/>
                  </a:cubicBezTo>
                  <a:cubicBezTo>
                    <a:pt x="335" y="690"/>
                    <a:pt x="304" y="720"/>
                    <a:pt x="266" y="720"/>
                  </a:cubicBezTo>
                  <a:cubicBezTo>
                    <a:pt x="229" y="720"/>
                    <a:pt x="198" y="690"/>
                    <a:pt x="198" y="652"/>
                  </a:cubicBezTo>
                  <a:cubicBezTo>
                    <a:pt x="198" y="652"/>
                    <a:pt x="198" y="652"/>
                    <a:pt x="198" y="652"/>
                  </a:cubicBezTo>
                  <a:cubicBezTo>
                    <a:pt x="198" y="651"/>
                    <a:pt x="197" y="634"/>
                    <a:pt x="212" y="617"/>
                  </a:cubicBezTo>
                  <a:cubicBezTo>
                    <a:pt x="214" y="615"/>
                    <a:pt x="216" y="613"/>
                    <a:pt x="219" y="610"/>
                  </a:cubicBezTo>
                  <a:cubicBezTo>
                    <a:pt x="229" y="599"/>
                    <a:pt x="241" y="586"/>
                    <a:pt x="237" y="572"/>
                  </a:cubicBezTo>
                  <a:cubicBezTo>
                    <a:pt x="233" y="559"/>
                    <a:pt x="217" y="550"/>
                    <a:pt x="187" y="543"/>
                  </a:cubicBezTo>
                  <a:cubicBezTo>
                    <a:pt x="184" y="543"/>
                    <a:pt x="180" y="542"/>
                    <a:pt x="177" y="542"/>
                  </a:cubicBezTo>
                  <a:cubicBezTo>
                    <a:pt x="0" y="542"/>
                    <a:pt x="0" y="542"/>
                    <a:pt x="0" y="542"/>
                  </a:cubicBezTo>
                  <a:cubicBezTo>
                    <a:pt x="0" y="365"/>
                    <a:pt x="0" y="365"/>
                    <a:pt x="0" y="365"/>
                  </a:cubicBezTo>
                  <a:cubicBezTo>
                    <a:pt x="0" y="363"/>
                    <a:pt x="0" y="360"/>
                    <a:pt x="1" y="358"/>
                  </a:cubicBezTo>
                  <a:cubicBezTo>
                    <a:pt x="8" y="324"/>
                    <a:pt x="17" y="321"/>
                    <a:pt x="19" y="321"/>
                  </a:cubicBezTo>
                  <a:cubicBezTo>
                    <a:pt x="24" y="321"/>
                    <a:pt x="33" y="329"/>
                    <a:pt x="40" y="335"/>
                  </a:cubicBezTo>
                  <a:cubicBezTo>
                    <a:pt x="42" y="338"/>
                    <a:pt x="45" y="340"/>
                    <a:pt x="47" y="342"/>
                  </a:cubicBezTo>
                  <a:cubicBezTo>
                    <a:pt x="67" y="359"/>
                    <a:pt x="87" y="360"/>
                    <a:pt x="92" y="360"/>
                  </a:cubicBezTo>
                  <a:cubicBezTo>
                    <a:pt x="93" y="360"/>
                    <a:pt x="93" y="360"/>
                    <a:pt x="93" y="360"/>
                  </a:cubicBezTo>
                  <a:cubicBezTo>
                    <a:pt x="140" y="360"/>
                    <a:pt x="178" y="322"/>
                    <a:pt x="178" y="275"/>
                  </a:cubicBezTo>
                  <a:cubicBezTo>
                    <a:pt x="178" y="229"/>
                    <a:pt x="140" y="190"/>
                    <a:pt x="93" y="190"/>
                  </a:cubicBezTo>
                  <a:cubicBezTo>
                    <a:pt x="92" y="190"/>
                    <a:pt x="92" y="190"/>
                    <a:pt x="92" y="190"/>
                  </a:cubicBezTo>
                  <a:cubicBezTo>
                    <a:pt x="87" y="190"/>
                    <a:pt x="67" y="192"/>
                    <a:pt x="47" y="209"/>
                  </a:cubicBezTo>
                  <a:cubicBezTo>
                    <a:pt x="45" y="211"/>
                    <a:pt x="42" y="213"/>
                    <a:pt x="40" y="215"/>
                  </a:cubicBezTo>
                  <a:cubicBezTo>
                    <a:pt x="33" y="222"/>
                    <a:pt x="24" y="230"/>
                    <a:pt x="19" y="230"/>
                  </a:cubicBezTo>
                  <a:cubicBezTo>
                    <a:pt x="17" y="230"/>
                    <a:pt x="8" y="227"/>
                    <a:pt x="1" y="193"/>
                  </a:cubicBezTo>
                  <a:cubicBezTo>
                    <a:pt x="0" y="190"/>
                    <a:pt x="0" y="188"/>
                    <a:pt x="0" y="186"/>
                  </a:cubicBezTo>
                  <a:cubicBezTo>
                    <a:pt x="0" y="0"/>
                    <a:pt x="0" y="0"/>
                    <a:pt x="0" y="0"/>
                  </a:cubicBezTo>
                  <a:cubicBezTo>
                    <a:pt x="177" y="0"/>
                    <a:pt x="177" y="0"/>
                    <a:pt x="177" y="0"/>
                  </a:cubicBezTo>
                  <a:cubicBezTo>
                    <a:pt x="180" y="0"/>
                    <a:pt x="183" y="1"/>
                    <a:pt x="186" y="1"/>
                  </a:cubicBezTo>
                  <a:cubicBezTo>
                    <a:pt x="257" y="18"/>
                    <a:pt x="223" y="42"/>
                    <a:pt x="206" y="61"/>
                  </a:cubicBezTo>
                  <a:cubicBezTo>
                    <a:pt x="189" y="82"/>
                    <a:pt x="190" y="102"/>
                    <a:pt x="190" y="102"/>
                  </a:cubicBezTo>
                  <a:cubicBezTo>
                    <a:pt x="190" y="144"/>
                    <a:pt x="224" y="179"/>
                    <a:pt x="266" y="179"/>
                  </a:cubicBezTo>
                  <a:cubicBezTo>
                    <a:pt x="309" y="179"/>
                    <a:pt x="343" y="144"/>
                    <a:pt x="343" y="102"/>
                  </a:cubicBezTo>
                  <a:cubicBezTo>
                    <a:pt x="343" y="102"/>
                    <a:pt x="344" y="82"/>
                    <a:pt x="327" y="61"/>
                  </a:cubicBezTo>
                  <a:cubicBezTo>
                    <a:pt x="310" y="42"/>
                    <a:pt x="276" y="18"/>
                    <a:pt x="347" y="1"/>
                  </a:cubicBezTo>
                  <a:cubicBezTo>
                    <a:pt x="350" y="1"/>
                    <a:pt x="353" y="0"/>
                    <a:pt x="356" y="0"/>
                  </a:cubicBezTo>
                  <a:cubicBezTo>
                    <a:pt x="542" y="0"/>
                    <a:pt x="542" y="0"/>
                    <a:pt x="542" y="0"/>
                  </a:cubicBezTo>
                  <a:cubicBezTo>
                    <a:pt x="542" y="186"/>
                    <a:pt x="542" y="186"/>
                    <a:pt x="542" y="186"/>
                  </a:cubicBezTo>
                  <a:cubicBezTo>
                    <a:pt x="542" y="189"/>
                    <a:pt x="542" y="192"/>
                    <a:pt x="543" y="194"/>
                  </a:cubicBezTo>
                  <a:cubicBezTo>
                    <a:pt x="550" y="228"/>
                    <a:pt x="559" y="238"/>
                    <a:pt x="569" y="238"/>
                  </a:cubicBezTo>
                  <a:cubicBezTo>
                    <a:pt x="580" y="238"/>
                    <a:pt x="592" y="224"/>
                    <a:pt x="603" y="215"/>
                  </a:cubicBezTo>
                  <a:cubicBezTo>
                    <a:pt x="620" y="200"/>
                    <a:pt x="638" y="199"/>
                    <a:pt x="642" y="199"/>
                  </a:cubicBezTo>
                  <a:cubicBezTo>
                    <a:pt x="643" y="199"/>
                    <a:pt x="643" y="199"/>
                    <a:pt x="643" y="199"/>
                  </a:cubicBezTo>
                  <a:cubicBezTo>
                    <a:pt x="686" y="199"/>
                    <a:pt x="720" y="233"/>
                    <a:pt x="720" y="2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788" tIns="32393" rIns="64788" bIns="32393" numCol="1" spcCol="0" rtlCol="0" fromWordArt="0" anchor="ctr" anchorCtr="0" forceAA="0" compatLnSpc="1">
              <a:noAutofit/>
            </a:bodyPr>
            <a:lstStyle/>
            <a:p>
              <a:pPr algn="ctr"/>
              <a:endParaRPr lang="ko-KR" altLang="en-US" sz="1796" dirty="0">
                <a:latin typeface="Arial" panose="020B0604020202020204" pitchFamily="34" charset="0"/>
                <a:sym typeface="Arial" panose="020B0604020202020204" pitchFamily="34" charset="0"/>
              </a:endParaRPr>
            </a:p>
          </p:txBody>
        </p:sp>
        <p:sp>
          <p:nvSpPr>
            <p:cNvPr id="61" name="Freeform 6">
              <a:extLst>
                <a:ext uri="{FF2B5EF4-FFF2-40B4-BE49-F238E27FC236}">
                  <a16:creationId xmlns:a16="http://schemas.microsoft.com/office/drawing/2014/main" id="{94DEC59D-1896-4B01-9BCB-E2B605E6B19F}"/>
                </a:ext>
              </a:extLst>
            </p:cNvPr>
            <p:cNvSpPr/>
            <p:nvPr/>
          </p:nvSpPr>
          <p:spPr bwMode="auto">
            <a:xfrm rot="18900000">
              <a:off x="5893560" y="3544565"/>
              <a:ext cx="1652692" cy="1650231"/>
            </a:xfrm>
            <a:custGeom>
              <a:avLst/>
              <a:gdLst>
                <a:gd name="T0" fmla="*/ 720 w 721"/>
                <a:gd name="T1" fmla="*/ 356 h 720"/>
                <a:gd name="T2" fmla="*/ 721 w 721"/>
                <a:gd name="T3" fmla="*/ 542 h 720"/>
                <a:gd name="T4" fmla="*/ 535 w 721"/>
                <a:gd name="T5" fmla="*/ 542 h 720"/>
                <a:gd name="T6" fmla="*/ 526 w 721"/>
                <a:gd name="T7" fmla="*/ 543 h 720"/>
                <a:gd name="T8" fmla="*/ 506 w 721"/>
                <a:gd name="T9" fmla="*/ 603 h 720"/>
                <a:gd name="T10" fmla="*/ 522 w 721"/>
                <a:gd name="T11" fmla="*/ 643 h 720"/>
                <a:gd name="T12" fmla="*/ 445 w 721"/>
                <a:gd name="T13" fmla="*/ 720 h 720"/>
                <a:gd name="T14" fmla="*/ 369 w 721"/>
                <a:gd name="T15" fmla="*/ 643 h 720"/>
                <a:gd name="T16" fmla="*/ 385 w 721"/>
                <a:gd name="T17" fmla="*/ 603 h 720"/>
                <a:gd name="T18" fmla="*/ 365 w 721"/>
                <a:gd name="T19" fmla="*/ 543 h 720"/>
                <a:gd name="T20" fmla="*/ 356 w 721"/>
                <a:gd name="T21" fmla="*/ 542 h 720"/>
                <a:gd name="T22" fmla="*/ 179 w 721"/>
                <a:gd name="T23" fmla="*/ 542 h 720"/>
                <a:gd name="T24" fmla="*/ 179 w 721"/>
                <a:gd name="T25" fmla="*/ 356 h 720"/>
                <a:gd name="T26" fmla="*/ 177 w 721"/>
                <a:gd name="T27" fmla="*/ 346 h 720"/>
                <a:gd name="T28" fmla="*/ 143 w 721"/>
                <a:gd name="T29" fmla="*/ 296 h 720"/>
                <a:gd name="T30" fmla="*/ 110 w 721"/>
                <a:gd name="T31" fmla="*/ 314 h 720"/>
                <a:gd name="T32" fmla="*/ 104 w 721"/>
                <a:gd name="T33" fmla="*/ 321 h 720"/>
                <a:gd name="T34" fmla="*/ 69 w 721"/>
                <a:gd name="T35" fmla="*/ 335 h 720"/>
                <a:gd name="T36" fmla="*/ 68 w 721"/>
                <a:gd name="T37" fmla="*/ 335 h 720"/>
                <a:gd name="T38" fmla="*/ 0 w 721"/>
                <a:gd name="T39" fmla="*/ 267 h 720"/>
                <a:gd name="T40" fmla="*/ 68 w 721"/>
                <a:gd name="T41" fmla="*/ 198 h 720"/>
                <a:gd name="T42" fmla="*/ 69 w 721"/>
                <a:gd name="T43" fmla="*/ 198 h 720"/>
                <a:gd name="T44" fmla="*/ 82 w 721"/>
                <a:gd name="T45" fmla="*/ 200 h 720"/>
                <a:gd name="T46" fmla="*/ 104 w 721"/>
                <a:gd name="T47" fmla="*/ 213 h 720"/>
                <a:gd name="T48" fmla="*/ 110 w 721"/>
                <a:gd name="T49" fmla="*/ 219 h 720"/>
                <a:gd name="T50" fmla="*/ 143 w 721"/>
                <a:gd name="T51" fmla="*/ 238 h 720"/>
                <a:gd name="T52" fmla="*/ 177 w 721"/>
                <a:gd name="T53" fmla="*/ 188 h 720"/>
                <a:gd name="T54" fmla="*/ 179 w 721"/>
                <a:gd name="T55" fmla="*/ 177 h 720"/>
                <a:gd name="T56" fmla="*/ 179 w 721"/>
                <a:gd name="T57" fmla="*/ 0 h 720"/>
                <a:gd name="T58" fmla="*/ 179 w 721"/>
                <a:gd name="T59" fmla="*/ 0 h 720"/>
                <a:gd name="T60" fmla="*/ 179 w 721"/>
                <a:gd name="T61" fmla="*/ 0 h 720"/>
                <a:gd name="T62" fmla="*/ 356 w 721"/>
                <a:gd name="T63" fmla="*/ 0 h 720"/>
                <a:gd name="T64" fmla="*/ 363 w 721"/>
                <a:gd name="T65" fmla="*/ 1 h 720"/>
                <a:gd name="T66" fmla="*/ 400 w 721"/>
                <a:gd name="T67" fmla="*/ 18 h 720"/>
                <a:gd name="T68" fmla="*/ 386 w 721"/>
                <a:gd name="T69" fmla="*/ 40 h 720"/>
                <a:gd name="T70" fmla="*/ 379 w 721"/>
                <a:gd name="T71" fmla="*/ 47 h 720"/>
                <a:gd name="T72" fmla="*/ 360 w 721"/>
                <a:gd name="T73" fmla="*/ 93 h 720"/>
                <a:gd name="T74" fmla="*/ 445 w 721"/>
                <a:gd name="T75" fmla="*/ 178 h 720"/>
                <a:gd name="T76" fmla="*/ 530 w 721"/>
                <a:gd name="T77" fmla="*/ 93 h 720"/>
                <a:gd name="T78" fmla="*/ 512 w 721"/>
                <a:gd name="T79" fmla="*/ 47 h 720"/>
                <a:gd name="T80" fmla="*/ 505 w 721"/>
                <a:gd name="T81" fmla="*/ 40 h 720"/>
                <a:gd name="T82" fmla="*/ 491 w 721"/>
                <a:gd name="T83" fmla="*/ 18 h 720"/>
                <a:gd name="T84" fmla="*/ 528 w 721"/>
                <a:gd name="T85" fmla="*/ 1 h 720"/>
                <a:gd name="T86" fmla="*/ 535 w 721"/>
                <a:gd name="T87" fmla="*/ 0 h 720"/>
                <a:gd name="T88" fmla="*/ 721 w 721"/>
                <a:gd name="T89" fmla="*/ 0 h 720"/>
                <a:gd name="T90" fmla="*/ 720 w 721"/>
                <a:gd name="T91" fmla="*/ 177 h 720"/>
                <a:gd name="T92" fmla="*/ 719 w 721"/>
                <a:gd name="T93" fmla="*/ 186 h 720"/>
                <a:gd name="T94" fmla="*/ 693 w 721"/>
                <a:gd name="T95" fmla="*/ 229 h 720"/>
                <a:gd name="T96" fmla="*/ 659 w 721"/>
                <a:gd name="T97" fmla="*/ 206 h 720"/>
                <a:gd name="T98" fmla="*/ 620 w 721"/>
                <a:gd name="T99" fmla="*/ 190 h 720"/>
                <a:gd name="T100" fmla="*/ 619 w 721"/>
                <a:gd name="T101" fmla="*/ 190 h 720"/>
                <a:gd name="T102" fmla="*/ 542 w 721"/>
                <a:gd name="T103" fmla="*/ 267 h 720"/>
                <a:gd name="T104" fmla="*/ 619 w 721"/>
                <a:gd name="T105" fmla="*/ 343 h 720"/>
                <a:gd name="T106" fmla="*/ 620 w 721"/>
                <a:gd name="T107" fmla="*/ 343 h 720"/>
                <a:gd name="T108" fmla="*/ 659 w 721"/>
                <a:gd name="T109" fmla="*/ 327 h 720"/>
                <a:gd name="T110" fmla="*/ 693 w 721"/>
                <a:gd name="T111" fmla="*/ 304 h 720"/>
                <a:gd name="T112" fmla="*/ 719 w 721"/>
                <a:gd name="T113" fmla="*/ 348 h 720"/>
                <a:gd name="T114" fmla="*/ 720 w 721"/>
                <a:gd name="T115" fmla="*/ 35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1" h="720">
                  <a:moveTo>
                    <a:pt x="720" y="356"/>
                  </a:moveTo>
                  <a:cubicBezTo>
                    <a:pt x="721" y="542"/>
                    <a:pt x="721" y="542"/>
                    <a:pt x="721" y="542"/>
                  </a:cubicBezTo>
                  <a:cubicBezTo>
                    <a:pt x="535" y="542"/>
                    <a:pt x="535" y="542"/>
                    <a:pt x="535" y="542"/>
                  </a:cubicBezTo>
                  <a:cubicBezTo>
                    <a:pt x="532" y="542"/>
                    <a:pt x="529" y="542"/>
                    <a:pt x="526" y="543"/>
                  </a:cubicBezTo>
                  <a:cubicBezTo>
                    <a:pt x="455" y="559"/>
                    <a:pt x="489" y="583"/>
                    <a:pt x="506" y="603"/>
                  </a:cubicBezTo>
                  <a:cubicBezTo>
                    <a:pt x="523" y="623"/>
                    <a:pt x="522" y="643"/>
                    <a:pt x="522" y="643"/>
                  </a:cubicBezTo>
                  <a:cubicBezTo>
                    <a:pt x="522" y="686"/>
                    <a:pt x="488" y="720"/>
                    <a:pt x="445" y="720"/>
                  </a:cubicBezTo>
                  <a:cubicBezTo>
                    <a:pt x="403" y="720"/>
                    <a:pt x="369" y="686"/>
                    <a:pt x="369" y="643"/>
                  </a:cubicBezTo>
                  <a:cubicBezTo>
                    <a:pt x="369" y="643"/>
                    <a:pt x="368" y="623"/>
                    <a:pt x="385" y="603"/>
                  </a:cubicBezTo>
                  <a:cubicBezTo>
                    <a:pt x="402" y="583"/>
                    <a:pt x="436" y="559"/>
                    <a:pt x="365" y="543"/>
                  </a:cubicBezTo>
                  <a:cubicBezTo>
                    <a:pt x="362" y="542"/>
                    <a:pt x="359" y="542"/>
                    <a:pt x="356" y="542"/>
                  </a:cubicBezTo>
                  <a:cubicBezTo>
                    <a:pt x="179" y="542"/>
                    <a:pt x="179" y="542"/>
                    <a:pt x="179" y="542"/>
                  </a:cubicBezTo>
                  <a:cubicBezTo>
                    <a:pt x="179" y="356"/>
                    <a:pt x="179" y="356"/>
                    <a:pt x="179" y="356"/>
                  </a:cubicBezTo>
                  <a:cubicBezTo>
                    <a:pt x="179" y="353"/>
                    <a:pt x="178" y="349"/>
                    <a:pt x="177" y="346"/>
                  </a:cubicBezTo>
                  <a:cubicBezTo>
                    <a:pt x="172" y="322"/>
                    <a:pt x="163" y="296"/>
                    <a:pt x="143" y="296"/>
                  </a:cubicBezTo>
                  <a:cubicBezTo>
                    <a:pt x="131" y="296"/>
                    <a:pt x="120" y="305"/>
                    <a:pt x="110" y="314"/>
                  </a:cubicBezTo>
                  <a:cubicBezTo>
                    <a:pt x="108" y="317"/>
                    <a:pt x="106" y="319"/>
                    <a:pt x="104" y="321"/>
                  </a:cubicBezTo>
                  <a:cubicBezTo>
                    <a:pt x="88" y="334"/>
                    <a:pt x="72" y="335"/>
                    <a:pt x="69" y="335"/>
                  </a:cubicBezTo>
                  <a:cubicBezTo>
                    <a:pt x="68" y="335"/>
                    <a:pt x="68" y="335"/>
                    <a:pt x="68" y="335"/>
                  </a:cubicBezTo>
                  <a:cubicBezTo>
                    <a:pt x="31" y="335"/>
                    <a:pt x="0" y="304"/>
                    <a:pt x="0" y="267"/>
                  </a:cubicBezTo>
                  <a:cubicBezTo>
                    <a:pt x="0" y="229"/>
                    <a:pt x="31" y="198"/>
                    <a:pt x="68" y="198"/>
                  </a:cubicBezTo>
                  <a:cubicBezTo>
                    <a:pt x="69" y="198"/>
                    <a:pt x="69" y="198"/>
                    <a:pt x="69" y="198"/>
                  </a:cubicBezTo>
                  <a:cubicBezTo>
                    <a:pt x="71" y="198"/>
                    <a:pt x="75" y="199"/>
                    <a:pt x="82" y="200"/>
                  </a:cubicBezTo>
                  <a:cubicBezTo>
                    <a:pt x="88" y="202"/>
                    <a:pt x="96" y="206"/>
                    <a:pt x="104" y="213"/>
                  </a:cubicBezTo>
                  <a:cubicBezTo>
                    <a:pt x="106" y="215"/>
                    <a:pt x="108" y="217"/>
                    <a:pt x="110" y="219"/>
                  </a:cubicBezTo>
                  <a:cubicBezTo>
                    <a:pt x="120" y="228"/>
                    <a:pt x="131" y="238"/>
                    <a:pt x="143" y="238"/>
                  </a:cubicBezTo>
                  <a:cubicBezTo>
                    <a:pt x="163" y="238"/>
                    <a:pt x="172" y="211"/>
                    <a:pt x="177" y="188"/>
                  </a:cubicBezTo>
                  <a:cubicBezTo>
                    <a:pt x="178" y="184"/>
                    <a:pt x="179" y="181"/>
                    <a:pt x="179" y="177"/>
                  </a:cubicBezTo>
                  <a:cubicBezTo>
                    <a:pt x="179" y="0"/>
                    <a:pt x="179" y="0"/>
                    <a:pt x="179" y="0"/>
                  </a:cubicBezTo>
                  <a:cubicBezTo>
                    <a:pt x="179" y="0"/>
                    <a:pt x="179" y="0"/>
                    <a:pt x="179" y="0"/>
                  </a:cubicBezTo>
                  <a:cubicBezTo>
                    <a:pt x="179" y="0"/>
                    <a:pt x="179" y="0"/>
                    <a:pt x="179" y="0"/>
                  </a:cubicBezTo>
                  <a:cubicBezTo>
                    <a:pt x="356" y="0"/>
                    <a:pt x="356" y="0"/>
                    <a:pt x="356" y="0"/>
                  </a:cubicBezTo>
                  <a:cubicBezTo>
                    <a:pt x="358" y="0"/>
                    <a:pt x="360" y="0"/>
                    <a:pt x="363" y="1"/>
                  </a:cubicBezTo>
                  <a:cubicBezTo>
                    <a:pt x="394" y="8"/>
                    <a:pt x="399" y="16"/>
                    <a:pt x="400" y="18"/>
                  </a:cubicBezTo>
                  <a:cubicBezTo>
                    <a:pt x="401" y="23"/>
                    <a:pt x="392" y="33"/>
                    <a:pt x="386" y="40"/>
                  </a:cubicBezTo>
                  <a:cubicBezTo>
                    <a:pt x="383" y="42"/>
                    <a:pt x="381" y="45"/>
                    <a:pt x="379" y="47"/>
                  </a:cubicBezTo>
                  <a:cubicBezTo>
                    <a:pt x="360" y="69"/>
                    <a:pt x="360" y="90"/>
                    <a:pt x="360" y="93"/>
                  </a:cubicBezTo>
                  <a:cubicBezTo>
                    <a:pt x="360" y="140"/>
                    <a:pt x="399" y="178"/>
                    <a:pt x="445" y="178"/>
                  </a:cubicBezTo>
                  <a:cubicBezTo>
                    <a:pt x="492" y="178"/>
                    <a:pt x="530" y="140"/>
                    <a:pt x="530" y="93"/>
                  </a:cubicBezTo>
                  <a:cubicBezTo>
                    <a:pt x="530" y="90"/>
                    <a:pt x="531" y="68"/>
                    <a:pt x="512" y="47"/>
                  </a:cubicBezTo>
                  <a:cubicBezTo>
                    <a:pt x="510" y="45"/>
                    <a:pt x="508" y="42"/>
                    <a:pt x="505" y="40"/>
                  </a:cubicBezTo>
                  <a:cubicBezTo>
                    <a:pt x="499" y="33"/>
                    <a:pt x="490" y="23"/>
                    <a:pt x="491" y="18"/>
                  </a:cubicBezTo>
                  <a:cubicBezTo>
                    <a:pt x="492" y="16"/>
                    <a:pt x="497" y="8"/>
                    <a:pt x="528" y="1"/>
                  </a:cubicBezTo>
                  <a:cubicBezTo>
                    <a:pt x="530" y="0"/>
                    <a:pt x="533" y="0"/>
                    <a:pt x="535" y="0"/>
                  </a:cubicBezTo>
                  <a:cubicBezTo>
                    <a:pt x="721" y="0"/>
                    <a:pt x="721" y="0"/>
                    <a:pt x="721" y="0"/>
                  </a:cubicBezTo>
                  <a:cubicBezTo>
                    <a:pt x="720" y="177"/>
                    <a:pt x="720" y="177"/>
                    <a:pt x="720" y="177"/>
                  </a:cubicBezTo>
                  <a:cubicBezTo>
                    <a:pt x="720" y="180"/>
                    <a:pt x="720" y="183"/>
                    <a:pt x="719" y="186"/>
                  </a:cubicBezTo>
                  <a:cubicBezTo>
                    <a:pt x="712" y="219"/>
                    <a:pt x="703" y="229"/>
                    <a:pt x="693" y="229"/>
                  </a:cubicBezTo>
                  <a:cubicBezTo>
                    <a:pt x="682" y="229"/>
                    <a:pt x="670" y="215"/>
                    <a:pt x="659" y="206"/>
                  </a:cubicBezTo>
                  <a:cubicBezTo>
                    <a:pt x="642" y="191"/>
                    <a:pt x="624" y="190"/>
                    <a:pt x="620" y="190"/>
                  </a:cubicBezTo>
                  <a:cubicBezTo>
                    <a:pt x="619" y="190"/>
                    <a:pt x="619" y="190"/>
                    <a:pt x="619" y="190"/>
                  </a:cubicBezTo>
                  <a:cubicBezTo>
                    <a:pt x="576" y="190"/>
                    <a:pt x="542" y="224"/>
                    <a:pt x="542" y="267"/>
                  </a:cubicBezTo>
                  <a:cubicBezTo>
                    <a:pt x="542" y="309"/>
                    <a:pt x="576" y="343"/>
                    <a:pt x="619" y="343"/>
                  </a:cubicBezTo>
                  <a:cubicBezTo>
                    <a:pt x="619" y="343"/>
                    <a:pt x="619" y="343"/>
                    <a:pt x="620" y="343"/>
                  </a:cubicBezTo>
                  <a:cubicBezTo>
                    <a:pt x="623" y="343"/>
                    <a:pt x="641" y="342"/>
                    <a:pt x="659" y="327"/>
                  </a:cubicBezTo>
                  <a:cubicBezTo>
                    <a:pt x="670" y="318"/>
                    <a:pt x="682" y="304"/>
                    <a:pt x="693" y="304"/>
                  </a:cubicBezTo>
                  <a:cubicBezTo>
                    <a:pt x="703" y="304"/>
                    <a:pt x="712" y="314"/>
                    <a:pt x="719" y="348"/>
                  </a:cubicBezTo>
                  <a:cubicBezTo>
                    <a:pt x="720" y="350"/>
                    <a:pt x="720" y="353"/>
                    <a:pt x="720" y="3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788" tIns="32393" rIns="64788" bIns="32393" numCol="1" spcCol="0" rtlCol="0" fromWordArt="0" anchor="ctr" anchorCtr="0" forceAA="0" compatLnSpc="1">
              <a:noAutofit/>
            </a:bodyPr>
            <a:lstStyle/>
            <a:p>
              <a:pPr algn="ctr"/>
              <a:endParaRPr lang="ko-KR" altLang="en-US" sz="1796" dirty="0">
                <a:latin typeface="Arial" panose="020B0604020202020204" pitchFamily="34" charset="0"/>
                <a:sym typeface="Arial" panose="020B0604020202020204" pitchFamily="34" charset="0"/>
              </a:endParaRPr>
            </a:p>
          </p:txBody>
        </p:sp>
        <p:sp>
          <p:nvSpPr>
            <p:cNvPr id="62" name="Freeform 5">
              <a:extLst>
                <a:ext uri="{FF2B5EF4-FFF2-40B4-BE49-F238E27FC236}">
                  <a16:creationId xmlns:a16="http://schemas.microsoft.com/office/drawing/2014/main" id="{C582B3ED-157D-4722-9FF1-D414B9CBC810}"/>
                </a:ext>
              </a:extLst>
            </p:cNvPr>
            <p:cNvSpPr/>
            <p:nvPr/>
          </p:nvSpPr>
          <p:spPr bwMode="auto">
            <a:xfrm rot="18900000">
              <a:off x="4701446" y="4162331"/>
              <a:ext cx="1649753" cy="1650231"/>
            </a:xfrm>
            <a:custGeom>
              <a:avLst/>
              <a:gdLst>
                <a:gd name="T0" fmla="*/ 720 w 720"/>
                <a:gd name="T1" fmla="*/ 534 h 720"/>
                <a:gd name="T2" fmla="*/ 720 w 720"/>
                <a:gd name="T3" fmla="*/ 720 h 720"/>
                <a:gd name="T4" fmla="*/ 720 w 720"/>
                <a:gd name="T5" fmla="*/ 720 h 720"/>
                <a:gd name="T6" fmla="*/ 543 w 720"/>
                <a:gd name="T7" fmla="*/ 720 h 720"/>
                <a:gd name="T8" fmla="*/ 534 w 720"/>
                <a:gd name="T9" fmla="*/ 719 h 720"/>
                <a:gd name="T10" fmla="*/ 513 w 720"/>
                <a:gd name="T11" fmla="*/ 659 h 720"/>
                <a:gd name="T12" fmla="*/ 530 w 720"/>
                <a:gd name="T13" fmla="*/ 618 h 720"/>
                <a:gd name="T14" fmla="*/ 453 w 720"/>
                <a:gd name="T15" fmla="*/ 541 h 720"/>
                <a:gd name="T16" fmla="*/ 376 w 720"/>
                <a:gd name="T17" fmla="*/ 618 h 720"/>
                <a:gd name="T18" fmla="*/ 393 w 720"/>
                <a:gd name="T19" fmla="*/ 659 h 720"/>
                <a:gd name="T20" fmla="*/ 372 w 720"/>
                <a:gd name="T21" fmla="*/ 719 h 720"/>
                <a:gd name="T22" fmla="*/ 363 w 720"/>
                <a:gd name="T23" fmla="*/ 720 h 720"/>
                <a:gd name="T24" fmla="*/ 178 w 720"/>
                <a:gd name="T25" fmla="*/ 720 h 720"/>
                <a:gd name="T26" fmla="*/ 178 w 720"/>
                <a:gd name="T27" fmla="*/ 534 h 720"/>
                <a:gd name="T28" fmla="*/ 177 w 720"/>
                <a:gd name="T29" fmla="*/ 526 h 720"/>
                <a:gd name="T30" fmla="*/ 150 w 720"/>
                <a:gd name="T31" fmla="*/ 482 h 720"/>
                <a:gd name="T32" fmla="*/ 117 w 720"/>
                <a:gd name="T33" fmla="*/ 505 h 720"/>
                <a:gd name="T34" fmla="*/ 77 w 720"/>
                <a:gd name="T35" fmla="*/ 521 h 720"/>
                <a:gd name="T36" fmla="*/ 76 w 720"/>
                <a:gd name="T37" fmla="*/ 521 h 720"/>
                <a:gd name="T38" fmla="*/ 0 w 720"/>
                <a:gd name="T39" fmla="*/ 445 h 720"/>
                <a:gd name="T40" fmla="*/ 76 w 720"/>
                <a:gd name="T41" fmla="*/ 368 h 720"/>
                <a:gd name="T42" fmla="*/ 77 w 720"/>
                <a:gd name="T43" fmla="*/ 368 h 720"/>
                <a:gd name="T44" fmla="*/ 117 w 720"/>
                <a:gd name="T45" fmla="*/ 384 h 720"/>
                <a:gd name="T46" fmla="*/ 150 w 720"/>
                <a:gd name="T47" fmla="*/ 407 h 720"/>
                <a:gd name="T48" fmla="*/ 177 w 720"/>
                <a:gd name="T49" fmla="*/ 364 h 720"/>
                <a:gd name="T50" fmla="*/ 178 w 720"/>
                <a:gd name="T51" fmla="*/ 355 h 720"/>
                <a:gd name="T52" fmla="*/ 178 w 720"/>
                <a:gd name="T53" fmla="*/ 178 h 720"/>
                <a:gd name="T54" fmla="*/ 363 w 720"/>
                <a:gd name="T55" fmla="*/ 178 h 720"/>
                <a:gd name="T56" fmla="*/ 374 w 720"/>
                <a:gd name="T57" fmla="*/ 177 h 720"/>
                <a:gd name="T58" fmla="*/ 423 w 720"/>
                <a:gd name="T59" fmla="*/ 148 h 720"/>
                <a:gd name="T60" fmla="*/ 405 w 720"/>
                <a:gd name="T61" fmla="*/ 110 h 720"/>
                <a:gd name="T62" fmla="*/ 399 w 720"/>
                <a:gd name="T63" fmla="*/ 103 h 720"/>
                <a:gd name="T64" fmla="*/ 385 w 720"/>
                <a:gd name="T65" fmla="*/ 68 h 720"/>
                <a:gd name="T66" fmla="*/ 453 w 720"/>
                <a:gd name="T67" fmla="*/ 0 h 720"/>
                <a:gd name="T68" fmla="*/ 521 w 720"/>
                <a:gd name="T69" fmla="*/ 68 h 720"/>
                <a:gd name="T70" fmla="*/ 521 w 720"/>
                <a:gd name="T71" fmla="*/ 68 h 720"/>
                <a:gd name="T72" fmla="*/ 507 w 720"/>
                <a:gd name="T73" fmla="*/ 103 h 720"/>
                <a:gd name="T74" fmla="*/ 501 w 720"/>
                <a:gd name="T75" fmla="*/ 110 h 720"/>
                <a:gd name="T76" fmla="*/ 483 w 720"/>
                <a:gd name="T77" fmla="*/ 148 h 720"/>
                <a:gd name="T78" fmla="*/ 532 w 720"/>
                <a:gd name="T79" fmla="*/ 177 h 720"/>
                <a:gd name="T80" fmla="*/ 543 w 720"/>
                <a:gd name="T81" fmla="*/ 178 h 720"/>
                <a:gd name="T82" fmla="*/ 720 w 720"/>
                <a:gd name="T83" fmla="*/ 178 h 720"/>
                <a:gd name="T84" fmla="*/ 720 w 720"/>
                <a:gd name="T85" fmla="*/ 355 h 720"/>
                <a:gd name="T86" fmla="*/ 719 w 720"/>
                <a:gd name="T87" fmla="*/ 362 h 720"/>
                <a:gd name="T88" fmla="*/ 701 w 720"/>
                <a:gd name="T89" fmla="*/ 399 h 720"/>
                <a:gd name="T90" fmla="*/ 680 w 720"/>
                <a:gd name="T91" fmla="*/ 385 h 720"/>
                <a:gd name="T92" fmla="*/ 672 w 720"/>
                <a:gd name="T93" fmla="*/ 378 h 720"/>
                <a:gd name="T94" fmla="*/ 627 w 720"/>
                <a:gd name="T95" fmla="*/ 360 h 720"/>
                <a:gd name="T96" fmla="*/ 626 w 720"/>
                <a:gd name="T97" fmla="*/ 360 h 720"/>
                <a:gd name="T98" fmla="*/ 541 w 720"/>
                <a:gd name="T99" fmla="*/ 445 h 720"/>
                <a:gd name="T100" fmla="*/ 626 w 720"/>
                <a:gd name="T101" fmla="*/ 530 h 720"/>
                <a:gd name="T102" fmla="*/ 627 w 720"/>
                <a:gd name="T103" fmla="*/ 530 h 720"/>
                <a:gd name="T104" fmla="*/ 673 w 720"/>
                <a:gd name="T105" fmla="*/ 511 h 720"/>
                <a:gd name="T106" fmla="*/ 680 w 720"/>
                <a:gd name="T107" fmla="*/ 505 h 720"/>
                <a:gd name="T108" fmla="*/ 701 w 720"/>
                <a:gd name="T109" fmla="*/ 490 h 720"/>
                <a:gd name="T110" fmla="*/ 719 w 720"/>
                <a:gd name="T111" fmla="*/ 527 h 720"/>
                <a:gd name="T112" fmla="*/ 720 w 720"/>
                <a:gd name="T113" fmla="*/ 534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20" h="720">
                  <a:moveTo>
                    <a:pt x="720" y="534"/>
                  </a:moveTo>
                  <a:cubicBezTo>
                    <a:pt x="720" y="720"/>
                    <a:pt x="720" y="720"/>
                    <a:pt x="720" y="720"/>
                  </a:cubicBezTo>
                  <a:cubicBezTo>
                    <a:pt x="720" y="720"/>
                    <a:pt x="720" y="720"/>
                    <a:pt x="720" y="720"/>
                  </a:cubicBezTo>
                  <a:cubicBezTo>
                    <a:pt x="543" y="720"/>
                    <a:pt x="543" y="720"/>
                    <a:pt x="543" y="720"/>
                  </a:cubicBezTo>
                  <a:cubicBezTo>
                    <a:pt x="540" y="720"/>
                    <a:pt x="537" y="719"/>
                    <a:pt x="534" y="719"/>
                  </a:cubicBezTo>
                  <a:cubicBezTo>
                    <a:pt x="463" y="702"/>
                    <a:pt x="496" y="678"/>
                    <a:pt x="513" y="659"/>
                  </a:cubicBezTo>
                  <a:cubicBezTo>
                    <a:pt x="531" y="639"/>
                    <a:pt x="530" y="618"/>
                    <a:pt x="530" y="618"/>
                  </a:cubicBezTo>
                  <a:cubicBezTo>
                    <a:pt x="530" y="576"/>
                    <a:pt x="495" y="541"/>
                    <a:pt x="453" y="541"/>
                  </a:cubicBezTo>
                  <a:cubicBezTo>
                    <a:pt x="411" y="541"/>
                    <a:pt x="376" y="576"/>
                    <a:pt x="376" y="618"/>
                  </a:cubicBezTo>
                  <a:cubicBezTo>
                    <a:pt x="376" y="618"/>
                    <a:pt x="375" y="639"/>
                    <a:pt x="393" y="659"/>
                  </a:cubicBezTo>
                  <a:cubicBezTo>
                    <a:pt x="410" y="678"/>
                    <a:pt x="444" y="702"/>
                    <a:pt x="372" y="719"/>
                  </a:cubicBezTo>
                  <a:cubicBezTo>
                    <a:pt x="369" y="719"/>
                    <a:pt x="366" y="720"/>
                    <a:pt x="363" y="720"/>
                  </a:cubicBezTo>
                  <a:cubicBezTo>
                    <a:pt x="178" y="720"/>
                    <a:pt x="178" y="720"/>
                    <a:pt x="178" y="720"/>
                  </a:cubicBezTo>
                  <a:cubicBezTo>
                    <a:pt x="178" y="534"/>
                    <a:pt x="178" y="534"/>
                    <a:pt x="178" y="534"/>
                  </a:cubicBezTo>
                  <a:cubicBezTo>
                    <a:pt x="178" y="531"/>
                    <a:pt x="178" y="528"/>
                    <a:pt x="177" y="526"/>
                  </a:cubicBezTo>
                  <a:cubicBezTo>
                    <a:pt x="169" y="492"/>
                    <a:pt x="160" y="482"/>
                    <a:pt x="150" y="482"/>
                  </a:cubicBezTo>
                  <a:cubicBezTo>
                    <a:pt x="139" y="482"/>
                    <a:pt x="127" y="496"/>
                    <a:pt x="117" y="505"/>
                  </a:cubicBezTo>
                  <a:cubicBezTo>
                    <a:pt x="99" y="520"/>
                    <a:pt x="81" y="521"/>
                    <a:pt x="77" y="521"/>
                  </a:cubicBezTo>
                  <a:cubicBezTo>
                    <a:pt x="77" y="521"/>
                    <a:pt x="76" y="521"/>
                    <a:pt x="76" y="521"/>
                  </a:cubicBezTo>
                  <a:cubicBezTo>
                    <a:pt x="34" y="521"/>
                    <a:pt x="0" y="487"/>
                    <a:pt x="0" y="445"/>
                  </a:cubicBezTo>
                  <a:cubicBezTo>
                    <a:pt x="0" y="402"/>
                    <a:pt x="34" y="368"/>
                    <a:pt x="76" y="368"/>
                  </a:cubicBezTo>
                  <a:cubicBezTo>
                    <a:pt x="76" y="368"/>
                    <a:pt x="76" y="368"/>
                    <a:pt x="77" y="368"/>
                  </a:cubicBezTo>
                  <a:cubicBezTo>
                    <a:pt x="81" y="368"/>
                    <a:pt x="99" y="369"/>
                    <a:pt x="117" y="384"/>
                  </a:cubicBezTo>
                  <a:cubicBezTo>
                    <a:pt x="127" y="393"/>
                    <a:pt x="139" y="407"/>
                    <a:pt x="150" y="407"/>
                  </a:cubicBezTo>
                  <a:cubicBezTo>
                    <a:pt x="160" y="407"/>
                    <a:pt x="169" y="397"/>
                    <a:pt x="177" y="364"/>
                  </a:cubicBezTo>
                  <a:cubicBezTo>
                    <a:pt x="178" y="361"/>
                    <a:pt x="178" y="358"/>
                    <a:pt x="178" y="355"/>
                  </a:cubicBezTo>
                  <a:cubicBezTo>
                    <a:pt x="178" y="178"/>
                    <a:pt x="178" y="178"/>
                    <a:pt x="178" y="178"/>
                  </a:cubicBezTo>
                  <a:cubicBezTo>
                    <a:pt x="363" y="178"/>
                    <a:pt x="363" y="178"/>
                    <a:pt x="363" y="178"/>
                  </a:cubicBezTo>
                  <a:cubicBezTo>
                    <a:pt x="367" y="178"/>
                    <a:pt x="371" y="177"/>
                    <a:pt x="374" y="177"/>
                  </a:cubicBezTo>
                  <a:cubicBezTo>
                    <a:pt x="404" y="170"/>
                    <a:pt x="419" y="161"/>
                    <a:pt x="423" y="148"/>
                  </a:cubicBezTo>
                  <a:cubicBezTo>
                    <a:pt x="428" y="134"/>
                    <a:pt x="416" y="121"/>
                    <a:pt x="405" y="110"/>
                  </a:cubicBezTo>
                  <a:cubicBezTo>
                    <a:pt x="403" y="107"/>
                    <a:pt x="401" y="105"/>
                    <a:pt x="399" y="103"/>
                  </a:cubicBezTo>
                  <a:cubicBezTo>
                    <a:pt x="384" y="86"/>
                    <a:pt x="385" y="69"/>
                    <a:pt x="385" y="68"/>
                  </a:cubicBezTo>
                  <a:cubicBezTo>
                    <a:pt x="385" y="30"/>
                    <a:pt x="415" y="0"/>
                    <a:pt x="453" y="0"/>
                  </a:cubicBezTo>
                  <a:cubicBezTo>
                    <a:pt x="491" y="0"/>
                    <a:pt x="521" y="30"/>
                    <a:pt x="521" y="68"/>
                  </a:cubicBezTo>
                  <a:cubicBezTo>
                    <a:pt x="521" y="68"/>
                    <a:pt x="521" y="68"/>
                    <a:pt x="521" y="68"/>
                  </a:cubicBezTo>
                  <a:cubicBezTo>
                    <a:pt x="521" y="69"/>
                    <a:pt x="522" y="86"/>
                    <a:pt x="507" y="103"/>
                  </a:cubicBezTo>
                  <a:cubicBezTo>
                    <a:pt x="505" y="105"/>
                    <a:pt x="503" y="107"/>
                    <a:pt x="501" y="110"/>
                  </a:cubicBezTo>
                  <a:cubicBezTo>
                    <a:pt x="490" y="121"/>
                    <a:pt x="479" y="134"/>
                    <a:pt x="483" y="148"/>
                  </a:cubicBezTo>
                  <a:cubicBezTo>
                    <a:pt x="487" y="161"/>
                    <a:pt x="502" y="170"/>
                    <a:pt x="532" y="177"/>
                  </a:cubicBezTo>
                  <a:cubicBezTo>
                    <a:pt x="536" y="177"/>
                    <a:pt x="539" y="178"/>
                    <a:pt x="543" y="178"/>
                  </a:cubicBezTo>
                  <a:cubicBezTo>
                    <a:pt x="720" y="178"/>
                    <a:pt x="720" y="178"/>
                    <a:pt x="720" y="178"/>
                  </a:cubicBezTo>
                  <a:cubicBezTo>
                    <a:pt x="720" y="355"/>
                    <a:pt x="720" y="355"/>
                    <a:pt x="720" y="355"/>
                  </a:cubicBezTo>
                  <a:cubicBezTo>
                    <a:pt x="720" y="357"/>
                    <a:pt x="720" y="360"/>
                    <a:pt x="719" y="362"/>
                  </a:cubicBezTo>
                  <a:cubicBezTo>
                    <a:pt x="711" y="396"/>
                    <a:pt x="703" y="399"/>
                    <a:pt x="701" y="399"/>
                  </a:cubicBezTo>
                  <a:cubicBezTo>
                    <a:pt x="695" y="399"/>
                    <a:pt x="687" y="391"/>
                    <a:pt x="680" y="385"/>
                  </a:cubicBezTo>
                  <a:cubicBezTo>
                    <a:pt x="677" y="382"/>
                    <a:pt x="675" y="380"/>
                    <a:pt x="672" y="378"/>
                  </a:cubicBezTo>
                  <a:cubicBezTo>
                    <a:pt x="653" y="361"/>
                    <a:pt x="633" y="360"/>
                    <a:pt x="627" y="360"/>
                  </a:cubicBezTo>
                  <a:cubicBezTo>
                    <a:pt x="626" y="360"/>
                    <a:pt x="626" y="360"/>
                    <a:pt x="626" y="360"/>
                  </a:cubicBezTo>
                  <a:cubicBezTo>
                    <a:pt x="580" y="360"/>
                    <a:pt x="541" y="398"/>
                    <a:pt x="541" y="445"/>
                  </a:cubicBezTo>
                  <a:cubicBezTo>
                    <a:pt x="541" y="491"/>
                    <a:pt x="580" y="530"/>
                    <a:pt x="626" y="530"/>
                  </a:cubicBezTo>
                  <a:cubicBezTo>
                    <a:pt x="627" y="530"/>
                    <a:pt x="627" y="530"/>
                    <a:pt x="627" y="530"/>
                  </a:cubicBezTo>
                  <a:cubicBezTo>
                    <a:pt x="633" y="530"/>
                    <a:pt x="653" y="528"/>
                    <a:pt x="673" y="511"/>
                  </a:cubicBezTo>
                  <a:cubicBezTo>
                    <a:pt x="675" y="509"/>
                    <a:pt x="677" y="507"/>
                    <a:pt x="680" y="505"/>
                  </a:cubicBezTo>
                  <a:cubicBezTo>
                    <a:pt x="687" y="498"/>
                    <a:pt x="695" y="490"/>
                    <a:pt x="701" y="490"/>
                  </a:cubicBezTo>
                  <a:cubicBezTo>
                    <a:pt x="703" y="490"/>
                    <a:pt x="711" y="493"/>
                    <a:pt x="719" y="527"/>
                  </a:cubicBezTo>
                  <a:cubicBezTo>
                    <a:pt x="720" y="530"/>
                    <a:pt x="720" y="532"/>
                    <a:pt x="720" y="53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788" tIns="32393" rIns="64788" bIns="32393" numCol="1" spcCol="0" rtlCol="0" fromWordArt="0" anchor="ctr" anchorCtr="0" forceAA="0" compatLnSpc="1">
              <a:noAutofit/>
            </a:bodyPr>
            <a:lstStyle/>
            <a:p>
              <a:pPr algn="ctr"/>
              <a:endParaRPr lang="ko-KR" altLang="en-US" sz="1796" dirty="0">
                <a:latin typeface="Arial" panose="020B0604020202020204" pitchFamily="34" charset="0"/>
                <a:sym typeface="Arial" panose="020B0604020202020204" pitchFamily="34" charset="0"/>
              </a:endParaRPr>
            </a:p>
          </p:txBody>
        </p:sp>
        <p:sp>
          <p:nvSpPr>
            <p:cNvPr id="63" name="Freeform 8">
              <a:extLst>
                <a:ext uri="{FF2B5EF4-FFF2-40B4-BE49-F238E27FC236}">
                  <a16:creationId xmlns:a16="http://schemas.microsoft.com/office/drawing/2014/main" id="{92B4319E-E5F7-4B18-BCF9-CF1603367823}"/>
                </a:ext>
              </a:extLst>
            </p:cNvPr>
            <p:cNvSpPr/>
            <p:nvPr/>
          </p:nvSpPr>
          <p:spPr bwMode="auto">
            <a:xfrm rot="18900000">
              <a:off x="4084900" y="2967361"/>
              <a:ext cx="1649753" cy="1650231"/>
            </a:xfrm>
            <a:custGeom>
              <a:avLst/>
              <a:gdLst>
                <a:gd name="T0" fmla="*/ 720 w 720"/>
                <a:gd name="T1" fmla="*/ 453 h 720"/>
                <a:gd name="T2" fmla="*/ 652 w 720"/>
                <a:gd name="T3" fmla="*/ 522 h 720"/>
                <a:gd name="T4" fmla="*/ 652 w 720"/>
                <a:gd name="T5" fmla="*/ 522 h 720"/>
                <a:gd name="T6" fmla="*/ 639 w 720"/>
                <a:gd name="T7" fmla="*/ 520 h 720"/>
                <a:gd name="T8" fmla="*/ 617 w 720"/>
                <a:gd name="T9" fmla="*/ 507 h 720"/>
                <a:gd name="T10" fmla="*/ 610 w 720"/>
                <a:gd name="T11" fmla="*/ 501 h 720"/>
                <a:gd name="T12" fmla="*/ 578 w 720"/>
                <a:gd name="T13" fmla="*/ 482 h 720"/>
                <a:gd name="T14" fmla="*/ 543 w 720"/>
                <a:gd name="T15" fmla="*/ 532 h 720"/>
                <a:gd name="T16" fmla="*/ 542 w 720"/>
                <a:gd name="T17" fmla="*/ 543 h 720"/>
                <a:gd name="T18" fmla="*/ 542 w 720"/>
                <a:gd name="T19" fmla="*/ 720 h 720"/>
                <a:gd name="T20" fmla="*/ 542 w 720"/>
                <a:gd name="T21" fmla="*/ 720 h 720"/>
                <a:gd name="T22" fmla="*/ 542 w 720"/>
                <a:gd name="T23" fmla="*/ 720 h 720"/>
                <a:gd name="T24" fmla="*/ 365 w 720"/>
                <a:gd name="T25" fmla="*/ 720 h 720"/>
                <a:gd name="T26" fmla="*/ 358 w 720"/>
                <a:gd name="T27" fmla="*/ 719 h 720"/>
                <a:gd name="T28" fmla="*/ 321 w 720"/>
                <a:gd name="T29" fmla="*/ 702 h 720"/>
                <a:gd name="T30" fmla="*/ 335 w 720"/>
                <a:gd name="T31" fmla="*/ 680 h 720"/>
                <a:gd name="T32" fmla="*/ 342 w 720"/>
                <a:gd name="T33" fmla="*/ 673 h 720"/>
                <a:gd name="T34" fmla="*/ 360 w 720"/>
                <a:gd name="T35" fmla="*/ 627 h 720"/>
                <a:gd name="T36" fmla="*/ 275 w 720"/>
                <a:gd name="T37" fmla="*/ 542 h 720"/>
                <a:gd name="T38" fmla="*/ 190 w 720"/>
                <a:gd name="T39" fmla="*/ 627 h 720"/>
                <a:gd name="T40" fmla="*/ 208 w 720"/>
                <a:gd name="T41" fmla="*/ 673 h 720"/>
                <a:gd name="T42" fmla="*/ 215 w 720"/>
                <a:gd name="T43" fmla="*/ 680 h 720"/>
                <a:gd name="T44" fmla="*/ 229 w 720"/>
                <a:gd name="T45" fmla="*/ 702 h 720"/>
                <a:gd name="T46" fmla="*/ 192 w 720"/>
                <a:gd name="T47" fmla="*/ 719 h 720"/>
                <a:gd name="T48" fmla="*/ 185 w 720"/>
                <a:gd name="T49" fmla="*/ 720 h 720"/>
                <a:gd name="T50" fmla="*/ 0 w 720"/>
                <a:gd name="T51" fmla="*/ 720 h 720"/>
                <a:gd name="T52" fmla="*/ 0 w 720"/>
                <a:gd name="T53" fmla="*/ 543 h 720"/>
                <a:gd name="T54" fmla="*/ 1 w 720"/>
                <a:gd name="T55" fmla="*/ 534 h 720"/>
                <a:gd name="T56" fmla="*/ 28 w 720"/>
                <a:gd name="T57" fmla="*/ 491 h 720"/>
                <a:gd name="T58" fmla="*/ 61 w 720"/>
                <a:gd name="T59" fmla="*/ 514 h 720"/>
                <a:gd name="T60" fmla="*/ 101 w 720"/>
                <a:gd name="T61" fmla="*/ 530 h 720"/>
                <a:gd name="T62" fmla="*/ 102 w 720"/>
                <a:gd name="T63" fmla="*/ 530 h 720"/>
                <a:gd name="T64" fmla="*/ 178 w 720"/>
                <a:gd name="T65" fmla="*/ 453 h 720"/>
                <a:gd name="T66" fmla="*/ 102 w 720"/>
                <a:gd name="T67" fmla="*/ 377 h 720"/>
                <a:gd name="T68" fmla="*/ 101 w 720"/>
                <a:gd name="T69" fmla="*/ 377 h 720"/>
                <a:gd name="T70" fmla="*/ 61 w 720"/>
                <a:gd name="T71" fmla="*/ 393 h 720"/>
                <a:gd name="T72" fmla="*/ 28 w 720"/>
                <a:gd name="T73" fmla="*/ 416 h 720"/>
                <a:gd name="T74" fmla="*/ 1 w 720"/>
                <a:gd name="T75" fmla="*/ 373 h 720"/>
                <a:gd name="T76" fmla="*/ 0 w 720"/>
                <a:gd name="T77" fmla="*/ 364 h 720"/>
                <a:gd name="T78" fmla="*/ 0 w 720"/>
                <a:gd name="T79" fmla="*/ 178 h 720"/>
                <a:gd name="T80" fmla="*/ 185 w 720"/>
                <a:gd name="T81" fmla="*/ 178 h 720"/>
                <a:gd name="T82" fmla="*/ 194 w 720"/>
                <a:gd name="T83" fmla="*/ 177 h 720"/>
                <a:gd name="T84" fmla="*/ 215 w 720"/>
                <a:gd name="T85" fmla="*/ 117 h 720"/>
                <a:gd name="T86" fmla="*/ 198 w 720"/>
                <a:gd name="T87" fmla="*/ 77 h 720"/>
                <a:gd name="T88" fmla="*/ 275 w 720"/>
                <a:gd name="T89" fmla="*/ 0 h 720"/>
                <a:gd name="T90" fmla="*/ 352 w 720"/>
                <a:gd name="T91" fmla="*/ 77 h 720"/>
                <a:gd name="T92" fmla="*/ 335 w 720"/>
                <a:gd name="T93" fmla="*/ 117 h 720"/>
                <a:gd name="T94" fmla="*/ 356 w 720"/>
                <a:gd name="T95" fmla="*/ 177 h 720"/>
                <a:gd name="T96" fmla="*/ 365 w 720"/>
                <a:gd name="T97" fmla="*/ 178 h 720"/>
                <a:gd name="T98" fmla="*/ 542 w 720"/>
                <a:gd name="T99" fmla="*/ 178 h 720"/>
                <a:gd name="T100" fmla="*/ 542 w 720"/>
                <a:gd name="T101" fmla="*/ 364 h 720"/>
                <a:gd name="T102" fmla="*/ 543 w 720"/>
                <a:gd name="T103" fmla="*/ 374 h 720"/>
                <a:gd name="T104" fmla="*/ 578 w 720"/>
                <a:gd name="T105" fmla="*/ 424 h 720"/>
                <a:gd name="T106" fmla="*/ 610 w 720"/>
                <a:gd name="T107" fmla="*/ 406 h 720"/>
                <a:gd name="T108" fmla="*/ 617 w 720"/>
                <a:gd name="T109" fmla="*/ 399 h 720"/>
                <a:gd name="T110" fmla="*/ 651 w 720"/>
                <a:gd name="T111" fmla="*/ 385 h 720"/>
                <a:gd name="T112" fmla="*/ 652 w 720"/>
                <a:gd name="T113" fmla="*/ 385 h 720"/>
                <a:gd name="T114" fmla="*/ 720 w 720"/>
                <a:gd name="T115" fmla="*/ 453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20" h="720">
                  <a:moveTo>
                    <a:pt x="720" y="453"/>
                  </a:moveTo>
                  <a:cubicBezTo>
                    <a:pt x="720" y="491"/>
                    <a:pt x="690" y="522"/>
                    <a:pt x="652" y="522"/>
                  </a:cubicBezTo>
                  <a:cubicBezTo>
                    <a:pt x="652" y="522"/>
                    <a:pt x="652" y="522"/>
                    <a:pt x="652" y="522"/>
                  </a:cubicBezTo>
                  <a:cubicBezTo>
                    <a:pt x="650" y="522"/>
                    <a:pt x="645" y="522"/>
                    <a:pt x="639" y="520"/>
                  </a:cubicBezTo>
                  <a:cubicBezTo>
                    <a:pt x="633" y="518"/>
                    <a:pt x="625" y="514"/>
                    <a:pt x="617" y="507"/>
                  </a:cubicBezTo>
                  <a:cubicBezTo>
                    <a:pt x="615" y="505"/>
                    <a:pt x="612" y="503"/>
                    <a:pt x="610" y="501"/>
                  </a:cubicBezTo>
                  <a:cubicBezTo>
                    <a:pt x="600" y="492"/>
                    <a:pt x="590" y="482"/>
                    <a:pt x="578" y="482"/>
                  </a:cubicBezTo>
                  <a:cubicBezTo>
                    <a:pt x="557" y="482"/>
                    <a:pt x="549" y="509"/>
                    <a:pt x="543" y="532"/>
                  </a:cubicBezTo>
                  <a:cubicBezTo>
                    <a:pt x="542" y="536"/>
                    <a:pt x="542" y="539"/>
                    <a:pt x="542" y="543"/>
                  </a:cubicBezTo>
                  <a:cubicBezTo>
                    <a:pt x="542" y="720"/>
                    <a:pt x="542" y="720"/>
                    <a:pt x="542" y="720"/>
                  </a:cubicBezTo>
                  <a:cubicBezTo>
                    <a:pt x="542" y="720"/>
                    <a:pt x="542" y="720"/>
                    <a:pt x="542" y="720"/>
                  </a:cubicBezTo>
                  <a:cubicBezTo>
                    <a:pt x="542" y="720"/>
                    <a:pt x="542" y="720"/>
                    <a:pt x="542" y="720"/>
                  </a:cubicBezTo>
                  <a:cubicBezTo>
                    <a:pt x="365" y="720"/>
                    <a:pt x="365" y="720"/>
                    <a:pt x="365" y="720"/>
                  </a:cubicBezTo>
                  <a:cubicBezTo>
                    <a:pt x="362" y="720"/>
                    <a:pt x="360" y="720"/>
                    <a:pt x="358" y="719"/>
                  </a:cubicBezTo>
                  <a:cubicBezTo>
                    <a:pt x="326" y="712"/>
                    <a:pt x="322" y="704"/>
                    <a:pt x="321" y="702"/>
                  </a:cubicBezTo>
                  <a:cubicBezTo>
                    <a:pt x="319" y="697"/>
                    <a:pt x="328" y="687"/>
                    <a:pt x="335" y="680"/>
                  </a:cubicBezTo>
                  <a:cubicBezTo>
                    <a:pt x="337" y="678"/>
                    <a:pt x="340" y="675"/>
                    <a:pt x="342" y="673"/>
                  </a:cubicBezTo>
                  <a:cubicBezTo>
                    <a:pt x="360" y="652"/>
                    <a:pt x="360" y="630"/>
                    <a:pt x="360" y="627"/>
                  </a:cubicBezTo>
                  <a:cubicBezTo>
                    <a:pt x="360" y="580"/>
                    <a:pt x="322" y="542"/>
                    <a:pt x="275" y="542"/>
                  </a:cubicBezTo>
                  <a:cubicBezTo>
                    <a:pt x="228" y="542"/>
                    <a:pt x="190" y="580"/>
                    <a:pt x="190" y="627"/>
                  </a:cubicBezTo>
                  <a:cubicBezTo>
                    <a:pt x="190" y="630"/>
                    <a:pt x="190" y="652"/>
                    <a:pt x="208" y="673"/>
                  </a:cubicBezTo>
                  <a:cubicBezTo>
                    <a:pt x="210" y="675"/>
                    <a:pt x="213" y="678"/>
                    <a:pt x="215" y="680"/>
                  </a:cubicBezTo>
                  <a:cubicBezTo>
                    <a:pt x="222" y="687"/>
                    <a:pt x="231" y="697"/>
                    <a:pt x="229" y="702"/>
                  </a:cubicBezTo>
                  <a:cubicBezTo>
                    <a:pt x="229" y="704"/>
                    <a:pt x="224" y="712"/>
                    <a:pt x="192" y="719"/>
                  </a:cubicBezTo>
                  <a:cubicBezTo>
                    <a:pt x="190" y="720"/>
                    <a:pt x="188" y="720"/>
                    <a:pt x="185" y="720"/>
                  </a:cubicBezTo>
                  <a:cubicBezTo>
                    <a:pt x="0" y="720"/>
                    <a:pt x="0" y="720"/>
                    <a:pt x="0" y="720"/>
                  </a:cubicBezTo>
                  <a:cubicBezTo>
                    <a:pt x="0" y="543"/>
                    <a:pt x="0" y="543"/>
                    <a:pt x="0" y="543"/>
                  </a:cubicBezTo>
                  <a:cubicBezTo>
                    <a:pt x="0" y="540"/>
                    <a:pt x="0" y="537"/>
                    <a:pt x="1" y="534"/>
                  </a:cubicBezTo>
                  <a:cubicBezTo>
                    <a:pt x="9" y="501"/>
                    <a:pt x="18" y="491"/>
                    <a:pt x="28" y="491"/>
                  </a:cubicBezTo>
                  <a:cubicBezTo>
                    <a:pt x="39" y="491"/>
                    <a:pt x="51" y="505"/>
                    <a:pt x="61" y="514"/>
                  </a:cubicBezTo>
                  <a:cubicBezTo>
                    <a:pt x="79" y="529"/>
                    <a:pt x="97" y="530"/>
                    <a:pt x="101" y="530"/>
                  </a:cubicBezTo>
                  <a:cubicBezTo>
                    <a:pt x="101" y="530"/>
                    <a:pt x="102" y="530"/>
                    <a:pt x="102" y="530"/>
                  </a:cubicBezTo>
                  <a:cubicBezTo>
                    <a:pt x="144" y="530"/>
                    <a:pt x="178" y="496"/>
                    <a:pt x="178" y="453"/>
                  </a:cubicBezTo>
                  <a:cubicBezTo>
                    <a:pt x="178" y="411"/>
                    <a:pt x="144" y="377"/>
                    <a:pt x="102" y="377"/>
                  </a:cubicBezTo>
                  <a:cubicBezTo>
                    <a:pt x="102" y="377"/>
                    <a:pt x="101" y="377"/>
                    <a:pt x="101" y="377"/>
                  </a:cubicBezTo>
                  <a:cubicBezTo>
                    <a:pt x="97" y="377"/>
                    <a:pt x="79" y="378"/>
                    <a:pt x="61" y="393"/>
                  </a:cubicBezTo>
                  <a:cubicBezTo>
                    <a:pt x="51" y="402"/>
                    <a:pt x="39" y="416"/>
                    <a:pt x="28" y="416"/>
                  </a:cubicBezTo>
                  <a:cubicBezTo>
                    <a:pt x="18" y="416"/>
                    <a:pt x="9" y="406"/>
                    <a:pt x="1" y="373"/>
                  </a:cubicBezTo>
                  <a:cubicBezTo>
                    <a:pt x="0" y="370"/>
                    <a:pt x="0" y="367"/>
                    <a:pt x="0" y="364"/>
                  </a:cubicBezTo>
                  <a:cubicBezTo>
                    <a:pt x="0" y="178"/>
                    <a:pt x="0" y="178"/>
                    <a:pt x="0" y="178"/>
                  </a:cubicBezTo>
                  <a:cubicBezTo>
                    <a:pt x="185" y="178"/>
                    <a:pt x="185" y="178"/>
                    <a:pt x="185" y="178"/>
                  </a:cubicBezTo>
                  <a:cubicBezTo>
                    <a:pt x="188" y="178"/>
                    <a:pt x="191" y="178"/>
                    <a:pt x="194" y="177"/>
                  </a:cubicBezTo>
                  <a:cubicBezTo>
                    <a:pt x="266" y="161"/>
                    <a:pt x="232" y="137"/>
                    <a:pt x="215" y="117"/>
                  </a:cubicBezTo>
                  <a:cubicBezTo>
                    <a:pt x="197" y="97"/>
                    <a:pt x="198" y="77"/>
                    <a:pt x="198" y="77"/>
                  </a:cubicBezTo>
                  <a:cubicBezTo>
                    <a:pt x="198" y="34"/>
                    <a:pt x="233" y="0"/>
                    <a:pt x="275" y="0"/>
                  </a:cubicBezTo>
                  <a:cubicBezTo>
                    <a:pt x="317" y="0"/>
                    <a:pt x="352" y="34"/>
                    <a:pt x="352" y="77"/>
                  </a:cubicBezTo>
                  <a:cubicBezTo>
                    <a:pt x="352" y="77"/>
                    <a:pt x="353" y="97"/>
                    <a:pt x="335" y="117"/>
                  </a:cubicBezTo>
                  <a:cubicBezTo>
                    <a:pt x="318" y="137"/>
                    <a:pt x="285" y="161"/>
                    <a:pt x="356" y="177"/>
                  </a:cubicBezTo>
                  <a:cubicBezTo>
                    <a:pt x="359" y="178"/>
                    <a:pt x="362" y="178"/>
                    <a:pt x="365" y="178"/>
                  </a:cubicBezTo>
                  <a:cubicBezTo>
                    <a:pt x="542" y="178"/>
                    <a:pt x="542" y="178"/>
                    <a:pt x="542" y="178"/>
                  </a:cubicBezTo>
                  <a:cubicBezTo>
                    <a:pt x="542" y="364"/>
                    <a:pt x="542" y="364"/>
                    <a:pt x="542" y="364"/>
                  </a:cubicBezTo>
                  <a:cubicBezTo>
                    <a:pt x="542" y="367"/>
                    <a:pt x="542" y="371"/>
                    <a:pt x="543" y="374"/>
                  </a:cubicBezTo>
                  <a:cubicBezTo>
                    <a:pt x="549" y="398"/>
                    <a:pt x="557" y="424"/>
                    <a:pt x="578" y="424"/>
                  </a:cubicBezTo>
                  <a:cubicBezTo>
                    <a:pt x="590" y="424"/>
                    <a:pt x="600" y="415"/>
                    <a:pt x="610" y="406"/>
                  </a:cubicBezTo>
                  <a:cubicBezTo>
                    <a:pt x="612" y="403"/>
                    <a:pt x="615" y="401"/>
                    <a:pt x="617" y="399"/>
                  </a:cubicBezTo>
                  <a:cubicBezTo>
                    <a:pt x="633" y="386"/>
                    <a:pt x="648" y="385"/>
                    <a:pt x="651" y="385"/>
                  </a:cubicBezTo>
                  <a:cubicBezTo>
                    <a:pt x="652" y="385"/>
                    <a:pt x="652" y="385"/>
                    <a:pt x="652" y="385"/>
                  </a:cubicBezTo>
                  <a:cubicBezTo>
                    <a:pt x="690" y="385"/>
                    <a:pt x="720" y="416"/>
                    <a:pt x="720" y="45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788" tIns="32393" rIns="64788" bIns="32393" numCol="1" spcCol="0" rtlCol="0" fromWordArt="0" anchor="ctr" anchorCtr="0" forceAA="0" compatLnSpc="1">
              <a:noAutofit/>
            </a:bodyPr>
            <a:lstStyle/>
            <a:p>
              <a:pPr algn="ctr"/>
              <a:endParaRPr lang="ko-KR" altLang="en-US" sz="1796" dirty="0">
                <a:latin typeface="Arial" panose="020B0604020202020204" pitchFamily="34" charset="0"/>
                <a:sym typeface="Arial" panose="020B0604020202020204" pitchFamily="34" charset="0"/>
              </a:endParaRPr>
            </a:p>
          </p:txBody>
        </p:sp>
        <p:cxnSp>
          <p:nvCxnSpPr>
            <p:cNvPr id="64" name="직선 연결선 250">
              <a:extLst>
                <a:ext uri="{FF2B5EF4-FFF2-40B4-BE49-F238E27FC236}">
                  <a16:creationId xmlns:a16="http://schemas.microsoft.com/office/drawing/2014/main" id="{5CE5D8D9-53CE-4824-AC93-E76DBE6E9D8E}"/>
                </a:ext>
              </a:extLst>
            </p:cNvPr>
            <p:cNvCxnSpPr/>
            <p:nvPr/>
          </p:nvCxnSpPr>
          <p:spPr>
            <a:xfrm>
              <a:off x="3743221" y="3477884"/>
              <a:ext cx="308273" cy="0"/>
            </a:xfrm>
            <a:prstGeom prst="line">
              <a:avLst/>
            </a:prstGeom>
            <a:ln w="6350">
              <a:solidFill>
                <a:schemeClr val="tx1">
                  <a:lumMod val="65000"/>
                  <a:lumOff val="3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65" name="직선 연결선 250">
              <a:extLst>
                <a:ext uri="{FF2B5EF4-FFF2-40B4-BE49-F238E27FC236}">
                  <a16:creationId xmlns:a16="http://schemas.microsoft.com/office/drawing/2014/main" id="{A0156D29-00A2-4C61-A301-457627950A26}"/>
                </a:ext>
              </a:extLst>
            </p:cNvPr>
            <p:cNvCxnSpPr/>
            <p:nvPr/>
          </p:nvCxnSpPr>
          <p:spPr>
            <a:xfrm>
              <a:off x="3810818" y="5620418"/>
              <a:ext cx="1125988" cy="0"/>
            </a:xfrm>
            <a:prstGeom prst="line">
              <a:avLst/>
            </a:prstGeom>
            <a:ln w="6350">
              <a:solidFill>
                <a:schemeClr val="tx1">
                  <a:lumMod val="65000"/>
                  <a:lumOff val="3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66" name="직선 연결선 250">
              <a:extLst>
                <a:ext uri="{FF2B5EF4-FFF2-40B4-BE49-F238E27FC236}">
                  <a16:creationId xmlns:a16="http://schemas.microsoft.com/office/drawing/2014/main" id="{89989DB4-86D1-405D-B0BE-FD0CEE596785}"/>
                </a:ext>
              </a:extLst>
            </p:cNvPr>
            <p:cNvCxnSpPr/>
            <p:nvPr/>
          </p:nvCxnSpPr>
          <p:spPr>
            <a:xfrm flipH="1">
              <a:off x="6646502" y="2562054"/>
              <a:ext cx="1347351" cy="0"/>
            </a:xfrm>
            <a:prstGeom prst="line">
              <a:avLst/>
            </a:prstGeom>
            <a:ln w="6350">
              <a:solidFill>
                <a:schemeClr val="tx1">
                  <a:lumMod val="65000"/>
                  <a:lumOff val="3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67" name="직선 연결선 250">
              <a:extLst>
                <a:ext uri="{FF2B5EF4-FFF2-40B4-BE49-F238E27FC236}">
                  <a16:creationId xmlns:a16="http://schemas.microsoft.com/office/drawing/2014/main" id="{2412336C-6FEF-4DE3-AC2C-4B39AD4672ED}"/>
                </a:ext>
              </a:extLst>
            </p:cNvPr>
            <p:cNvCxnSpPr/>
            <p:nvPr/>
          </p:nvCxnSpPr>
          <p:spPr>
            <a:xfrm flipH="1">
              <a:off x="7565469" y="4707710"/>
              <a:ext cx="428383" cy="0"/>
            </a:xfrm>
            <a:prstGeom prst="line">
              <a:avLst/>
            </a:prstGeom>
            <a:ln w="6350">
              <a:solidFill>
                <a:schemeClr val="tx1">
                  <a:lumMod val="65000"/>
                  <a:lumOff val="35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68" name="矩形 10">
              <a:extLst>
                <a:ext uri="{FF2B5EF4-FFF2-40B4-BE49-F238E27FC236}">
                  <a16:creationId xmlns:a16="http://schemas.microsoft.com/office/drawing/2014/main" id="{1FAF09F4-C00B-4B7D-9323-95AE0848D505}"/>
                </a:ext>
              </a:extLst>
            </p:cNvPr>
            <p:cNvSpPr>
              <a:spLocks noChangeArrowheads="1"/>
            </p:cNvSpPr>
            <p:nvPr/>
          </p:nvSpPr>
          <p:spPr bwMode="auto">
            <a:xfrm>
              <a:off x="8139027" y="2320322"/>
              <a:ext cx="2968526" cy="902320"/>
            </a:xfrm>
            <a:prstGeom prst="rect">
              <a:avLst/>
            </a:prstGeom>
            <a:noFill/>
            <a:ln w="9525">
              <a:noFill/>
              <a:miter lim="800000"/>
            </a:ln>
          </p:spPr>
          <p:txBody>
            <a:bodyPr wrap="square" lIns="64788" tIns="32393" rIns="64788" bIns="32393">
              <a:spAutoFit/>
            </a:bodyPr>
            <a:lstStyle/>
            <a:p>
              <a:r>
                <a:rPr lang="zh-CN" altLang="en-US" sz="1324" dirty="0">
                  <a:solidFill>
                    <a:schemeClr val="tx1">
                      <a:lumMod val="65000"/>
                      <a:lumOff val="35000"/>
                    </a:schemeClr>
                  </a:solidFill>
                  <a:ea typeface="微软雅黑" panose="020B0503020204020204" pitchFamily="34" charset="-122"/>
                  <a:sym typeface="Arial" panose="020B0604020202020204" pitchFamily="34" charset="0"/>
                </a:rPr>
                <a:t>终端用户对未来系统的假想（</a:t>
              </a:r>
              <a:r>
                <a:rPr lang="en-US" altLang="zh-CN" sz="1324" dirty="0">
                  <a:solidFill>
                    <a:schemeClr val="tx1">
                      <a:lumMod val="65000"/>
                      <a:lumOff val="35000"/>
                    </a:schemeClr>
                  </a:solidFill>
                  <a:ea typeface="微软雅黑" panose="020B0503020204020204" pitchFamily="34" charset="-122"/>
                  <a:sym typeface="Arial" panose="020B0604020202020204" pitchFamily="34" charset="0"/>
                </a:rPr>
                <a:t>system perception</a:t>
              </a:r>
              <a:r>
                <a:rPr lang="zh-CN" altLang="en-US" sz="1324" dirty="0">
                  <a:solidFill>
                    <a:schemeClr val="tx1">
                      <a:lumMod val="65000"/>
                      <a:lumOff val="35000"/>
                    </a:schemeClr>
                  </a:solidFill>
                  <a:ea typeface="微软雅黑" panose="020B0503020204020204" pitchFamily="34" charset="-122"/>
                  <a:sym typeface="Arial" panose="020B0604020202020204" pitchFamily="34" charset="0"/>
                </a:rPr>
                <a:t>或</a:t>
              </a:r>
              <a:r>
                <a:rPr lang="en-US" altLang="zh-CN" sz="1324" dirty="0">
                  <a:solidFill>
                    <a:schemeClr val="tx1">
                      <a:lumMod val="65000"/>
                      <a:lumOff val="35000"/>
                    </a:schemeClr>
                  </a:solidFill>
                  <a:ea typeface="微软雅黑" panose="020B0503020204020204" pitchFamily="34" charset="-122"/>
                  <a:sym typeface="Arial" panose="020B0604020202020204" pitchFamily="34" charset="0"/>
                </a:rPr>
                <a:t>user's model</a:t>
              </a:r>
              <a:r>
                <a:rPr lang="zh-CN" altLang="en-US" sz="1324" dirty="0">
                  <a:solidFill>
                    <a:schemeClr val="tx1">
                      <a:lumMod val="65000"/>
                      <a:lumOff val="35000"/>
                    </a:schemeClr>
                  </a:solidFill>
                  <a:ea typeface="微软雅黑" panose="020B0503020204020204" pitchFamily="34" charset="-122"/>
                  <a:sym typeface="Arial" panose="020B0604020202020204" pitchFamily="34" charset="0"/>
                </a:rPr>
                <a:t>）</a:t>
              </a:r>
            </a:p>
          </p:txBody>
        </p:sp>
        <p:sp>
          <p:nvSpPr>
            <p:cNvPr id="69" name="矩形 10">
              <a:extLst>
                <a:ext uri="{FF2B5EF4-FFF2-40B4-BE49-F238E27FC236}">
                  <a16:creationId xmlns:a16="http://schemas.microsoft.com/office/drawing/2014/main" id="{1E367FCA-C0C9-4DD9-8F8A-C0F65715FE8C}"/>
                </a:ext>
              </a:extLst>
            </p:cNvPr>
            <p:cNvSpPr>
              <a:spLocks noChangeArrowheads="1"/>
            </p:cNvSpPr>
            <p:nvPr/>
          </p:nvSpPr>
          <p:spPr bwMode="auto">
            <a:xfrm>
              <a:off x="1464466" y="5216773"/>
              <a:ext cx="2346352" cy="1174018"/>
            </a:xfrm>
            <a:prstGeom prst="rect">
              <a:avLst/>
            </a:prstGeom>
            <a:noFill/>
            <a:ln w="9525">
              <a:noFill/>
              <a:miter lim="800000"/>
            </a:ln>
          </p:spPr>
          <p:txBody>
            <a:bodyPr wrap="square" lIns="64788" tIns="32393" rIns="64788" bIns="32393">
              <a:spAutoFit/>
            </a:bodyPr>
            <a:lstStyle/>
            <a:p>
              <a:r>
                <a:rPr lang="zh-CN" altLang="en-US" sz="1324" dirty="0">
                  <a:solidFill>
                    <a:schemeClr val="tx1">
                      <a:lumMod val="65000"/>
                      <a:lumOff val="35000"/>
                    </a:schemeClr>
                  </a:solidFill>
                  <a:ea typeface="微软雅黑" panose="020B0503020204020204" pitchFamily="34" charset="-122"/>
                  <a:sym typeface="Arial" panose="020B0604020202020204" pitchFamily="34" charset="0"/>
                </a:rPr>
                <a:t>由人机工程师（或软件工程师）创建的用户模型（</a:t>
              </a:r>
              <a:r>
                <a:rPr lang="en-US" altLang="zh-CN" sz="1324" dirty="0">
                  <a:solidFill>
                    <a:schemeClr val="tx1">
                      <a:lumMod val="65000"/>
                      <a:lumOff val="35000"/>
                    </a:schemeClr>
                  </a:solidFill>
                  <a:ea typeface="微软雅黑" panose="020B0503020204020204" pitchFamily="34" charset="-122"/>
                  <a:sym typeface="Arial" panose="020B0604020202020204" pitchFamily="34" charset="0"/>
                </a:rPr>
                <a:t>user model</a:t>
              </a:r>
              <a:r>
                <a:rPr lang="zh-CN" altLang="en-US" sz="1324" dirty="0">
                  <a:solidFill>
                    <a:schemeClr val="tx1">
                      <a:lumMod val="65000"/>
                      <a:lumOff val="35000"/>
                    </a:schemeClr>
                  </a:solidFill>
                  <a:ea typeface="微软雅黑" panose="020B0503020204020204" pitchFamily="34" charset="-122"/>
                  <a:sym typeface="Arial" panose="020B0604020202020204" pitchFamily="34" charset="0"/>
                </a:rPr>
                <a:t>）</a:t>
              </a:r>
            </a:p>
          </p:txBody>
        </p:sp>
        <p:sp>
          <p:nvSpPr>
            <p:cNvPr id="70" name="矩形 10">
              <a:extLst>
                <a:ext uri="{FF2B5EF4-FFF2-40B4-BE49-F238E27FC236}">
                  <a16:creationId xmlns:a16="http://schemas.microsoft.com/office/drawing/2014/main" id="{525219C4-C883-44EB-A80B-69528F1B21D3}"/>
                </a:ext>
              </a:extLst>
            </p:cNvPr>
            <p:cNvSpPr>
              <a:spLocks noChangeArrowheads="1"/>
            </p:cNvSpPr>
            <p:nvPr/>
          </p:nvSpPr>
          <p:spPr bwMode="auto">
            <a:xfrm>
              <a:off x="8203002" y="4463636"/>
              <a:ext cx="2968526" cy="630621"/>
            </a:xfrm>
            <a:prstGeom prst="rect">
              <a:avLst/>
            </a:prstGeom>
            <a:noFill/>
            <a:ln w="9525">
              <a:noFill/>
              <a:miter lim="800000"/>
            </a:ln>
          </p:spPr>
          <p:txBody>
            <a:bodyPr wrap="square" lIns="64788" tIns="32393" rIns="64788" bIns="32393">
              <a:spAutoFit/>
            </a:bodyPr>
            <a:lstStyle/>
            <a:p>
              <a:r>
                <a:rPr lang="zh-CN" altLang="en-US" sz="1324" dirty="0">
                  <a:solidFill>
                    <a:schemeClr val="tx1">
                      <a:lumMod val="65000"/>
                      <a:lumOff val="35000"/>
                    </a:schemeClr>
                  </a:solidFill>
                  <a:ea typeface="微软雅黑" panose="020B0503020204020204" pitchFamily="34" charset="-122"/>
                  <a:sym typeface="Arial" panose="020B0604020202020204" pitchFamily="34" charset="0"/>
                </a:rPr>
                <a:t>系统实现后得到的系统映象（</a:t>
              </a:r>
              <a:r>
                <a:rPr lang="en-US" altLang="zh-CN" sz="1324" dirty="0">
                  <a:solidFill>
                    <a:schemeClr val="tx1">
                      <a:lumMod val="65000"/>
                      <a:lumOff val="35000"/>
                    </a:schemeClr>
                  </a:solidFill>
                  <a:ea typeface="微软雅黑" panose="020B0503020204020204" pitchFamily="34" charset="-122"/>
                  <a:sym typeface="Arial" panose="020B0604020202020204" pitchFamily="34" charset="0"/>
                </a:rPr>
                <a:t>system image</a:t>
              </a:r>
              <a:r>
                <a:rPr lang="zh-CN" altLang="en-US" sz="1324" dirty="0">
                  <a:solidFill>
                    <a:schemeClr val="tx1">
                      <a:lumMod val="65000"/>
                      <a:lumOff val="35000"/>
                    </a:schemeClr>
                  </a:solidFill>
                  <a:ea typeface="微软雅黑" panose="020B0503020204020204" pitchFamily="34" charset="-122"/>
                  <a:sym typeface="Arial" panose="020B0604020202020204" pitchFamily="34" charset="0"/>
                </a:rPr>
                <a:t>）</a:t>
              </a:r>
            </a:p>
          </p:txBody>
        </p:sp>
        <p:sp>
          <p:nvSpPr>
            <p:cNvPr id="71" name="矩形 10">
              <a:extLst>
                <a:ext uri="{FF2B5EF4-FFF2-40B4-BE49-F238E27FC236}">
                  <a16:creationId xmlns:a16="http://schemas.microsoft.com/office/drawing/2014/main" id="{B346A0C9-BDA3-4469-8125-1AB23B0408C7}"/>
                </a:ext>
              </a:extLst>
            </p:cNvPr>
            <p:cNvSpPr>
              <a:spLocks noChangeArrowheads="1"/>
            </p:cNvSpPr>
            <p:nvPr/>
          </p:nvSpPr>
          <p:spPr bwMode="auto">
            <a:xfrm>
              <a:off x="1667781" y="3112387"/>
              <a:ext cx="2074235" cy="902320"/>
            </a:xfrm>
            <a:prstGeom prst="rect">
              <a:avLst/>
            </a:prstGeom>
            <a:noFill/>
            <a:ln w="9525">
              <a:noFill/>
              <a:miter lim="800000"/>
            </a:ln>
          </p:spPr>
          <p:txBody>
            <a:bodyPr wrap="square" lIns="64788" tIns="32393" rIns="64788" bIns="32393">
              <a:spAutoFit/>
            </a:bodyPr>
            <a:lstStyle/>
            <a:p>
              <a:r>
                <a:rPr lang="zh-CN" altLang="en-US" sz="1324" dirty="0">
                  <a:solidFill>
                    <a:schemeClr val="tx1">
                      <a:lumMod val="65000"/>
                      <a:lumOff val="35000"/>
                    </a:schemeClr>
                  </a:solidFill>
                  <a:ea typeface="微软雅黑" panose="020B0503020204020204" pitchFamily="34" charset="-122"/>
                  <a:sym typeface="Arial" panose="020B0604020202020204" pitchFamily="34" charset="0"/>
                </a:rPr>
                <a:t>由软件工程师创建的设计模型（</a:t>
              </a:r>
              <a:r>
                <a:rPr lang="en-US" altLang="zh-CN" sz="1324" dirty="0">
                  <a:solidFill>
                    <a:schemeClr val="tx1">
                      <a:lumMod val="65000"/>
                      <a:lumOff val="35000"/>
                    </a:schemeClr>
                  </a:solidFill>
                  <a:ea typeface="微软雅黑" panose="020B0503020204020204" pitchFamily="34" charset="-122"/>
                  <a:sym typeface="Arial" panose="020B0604020202020204" pitchFamily="34" charset="0"/>
                </a:rPr>
                <a:t>design model</a:t>
              </a:r>
              <a:r>
                <a:rPr lang="zh-CN" altLang="en-US" sz="1324" dirty="0">
                  <a:solidFill>
                    <a:schemeClr val="tx1">
                      <a:lumMod val="65000"/>
                      <a:lumOff val="35000"/>
                    </a:schemeClr>
                  </a:solidFill>
                  <a:ea typeface="微软雅黑" panose="020B0503020204020204" pitchFamily="34" charset="-122"/>
                  <a:sym typeface="Arial" panose="020B0604020202020204" pitchFamily="34" charset="0"/>
                </a:rPr>
                <a:t>）</a:t>
              </a:r>
            </a:p>
          </p:txBody>
        </p:sp>
        <p:sp>
          <p:nvSpPr>
            <p:cNvPr id="5" name="文本框 4">
              <a:extLst>
                <a:ext uri="{FF2B5EF4-FFF2-40B4-BE49-F238E27FC236}">
                  <a16:creationId xmlns:a16="http://schemas.microsoft.com/office/drawing/2014/main" id="{5FF1E636-D3AE-4DCF-BB14-EE7B2E9FFEC0}"/>
                </a:ext>
              </a:extLst>
            </p:cNvPr>
            <p:cNvSpPr txBox="1"/>
            <p:nvPr/>
          </p:nvSpPr>
          <p:spPr>
            <a:xfrm>
              <a:off x="4713572" y="3685393"/>
              <a:ext cx="462012" cy="553997"/>
            </a:xfrm>
            <a:prstGeom prst="rect">
              <a:avLst/>
            </a:prstGeom>
            <a:noFill/>
          </p:spPr>
          <p:txBody>
            <a:bodyPr wrap="square" rtlCol="0">
              <a:spAutoFit/>
            </a:bodyPr>
            <a:lstStyle/>
            <a:p>
              <a:r>
                <a:rPr lang="en-US" altLang="zh-CN" sz="2100" b="1" dirty="0">
                  <a:solidFill>
                    <a:schemeClr val="bg1"/>
                  </a:solidFill>
                  <a:latin typeface="微软雅黑" panose="020B0503020204020204" pitchFamily="34" charset="-122"/>
                  <a:ea typeface="微软雅黑" panose="020B0503020204020204" pitchFamily="34" charset="-122"/>
                </a:rPr>
                <a:t>1</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72" name="文本框 71">
              <a:extLst>
                <a:ext uri="{FF2B5EF4-FFF2-40B4-BE49-F238E27FC236}">
                  <a16:creationId xmlns:a16="http://schemas.microsoft.com/office/drawing/2014/main" id="{B73A6656-A370-4532-918C-C7D292B7AA63}"/>
                </a:ext>
              </a:extLst>
            </p:cNvPr>
            <p:cNvSpPr txBox="1"/>
            <p:nvPr/>
          </p:nvSpPr>
          <p:spPr>
            <a:xfrm>
              <a:off x="5509160" y="4733316"/>
              <a:ext cx="462012" cy="553997"/>
            </a:xfrm>
            <a:prstGeom prst="rect">
              <a:avLst/>
            </a:prstGeom>
            <a:noFill/>
          </p:spPr>
          <p:txBody>
            <a:bodyPr wrap="square" rtlCol="0">
              <a:spAutoFit/>
            </a:bodyPr>
            <a:lstStyle/>
            <a:p>
              <a:r>
                <a:rPr lang="en-US" altLang="zh-CN" sz="2100" b="1" dirty="0">
                  <a:solidFill>
                    <a:schemeClr val="bg1"/>
                  </a:solidFill>
                  <a:latin typeface="微软雅黑" panose="020B0503020204020204" pitchFamily="34" charset="-122"/>
                  <a:ea typeface="微软雅黑" panose="020B0503020204020204" pitchFamily="34" charset="-122"/>
                </a:rPr>
                <a:t>2</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73" name="文本框 72">
              <a:extLst>
                <a:ext uri="{FF2B5EF4-FFF2-40B4-BE49-F238E27FC236}">
                  <a16:creationId xmlns:a16="http://schemas.microsoft.com/office/drawing/2014/main" id="{E2E2D6C5-D6A9-429E-B470-16A12BFEB4A5}"/>
                </a:ext>
              </a:extLst>
            </p:cNvPr>
            <p:cNvSpPr txBox="1"/>
            <p:nvPr/>
          </p:nvSpPr>
          <p:spPr>
            <a:xfrm>
              <a:off x="5759660" y="2934479"/>
              <a:ext cx="462012" cy="553997"/>
            </a:xfrm>
            <a:prstGeom prst="rect">
              <a:avLst/>
            </a:prstGeom>
            <a:noFill/>
          </p:spPr>
          <p:txBody>
            <a:bodyPr wrap="square" rtlCol="0">
              <a:spAutoFit/>
            </a:bodyPr>
            <a:lstStyle/>
            <a:p>
              <a:r>
                <a:rPr lang="en-US" altLang="zh-CN" sz="2100" b="1" dirty="0">
                  <a:solidFill>
                    <a:schemeClr val="bg1"/>
                  </a:solidFill>
                  <a:latin typeface="微软雅黑" panose="020B0503020204020204" pitchFamily="34" charset="-122"/>
                  <a:ea typeface="微软雅黑" panose="020B0503020204020204" pitchFamily="34" charset="-122"/>
                </a:rPr>
                <a:t>3</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74" name="文本框 73">
              <a:extLst>
                <a:ext uri="{FF2B5EF4-FFF2-40B4-BE49-F238E27FC236}">
                  <a16:creationId xmlns:a16="http://schemas.microsoft.com/office/drawing/2014/main" id="{C8055B54-5CD9-471D-95CD-F5C8C1DE421C}"/>
                </a:ext>
              </a:extLst>
            </p:cNvPr>
            <p:cNvSpPr txBox="1"/>
            <p:nvPr/>
          </p:nvSpPr>
          <p:spPr>
            <a:xfrm>
              <a:off x="6505023" y="4079825"/>
              <a:ext cx="462012" cy="553997"/>
            </a:xfrm>
            <a:prstGeom prst="rect">
              <a:avLst/>
            </a:prstGeom>
            <a:noFill/>
          </p:spPr>
          <p:txBody>
            <a:bodyPr wrap="square" rtlCol="0">
              <a:spAutoFit/>
            </a:bodyPr>
            <a:lstStyle/>
            <a:p>
              <a:r>
                <a:rPr lang="en-US" altLang="zh-CN" sz="2100" b="1" dirty="0">
                  <a:solidFill>
                    <a:schemeClr val="bg1"/>
                  </a:solidFill>
                  <a:latin typeface="微软雅黑" panose="020B0503020204020204" pitchFamily="34" charset="-122"/>
                  <a:ea typeface="微软雅黑" panose="020B0503020204020204" pitchFamily="34" charset="-122"/>
                </a:rPr>
                <a:t>4</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cxnSp>
        <p:nvCxnSpPr>
          <p:cNvPr id="24" name="直接连接符 8">
            <a:extLst>
              <a:ext uri="{FF2B5EF4-FFF2-40B4-BE49-F238E27FC236}">
                <a16:creationId xmlns:a16="http://schemas.microsoft.com/office/drawing/2014/main" id="{98C45DBF-B2D3-CA49-BF97-11FE5C6721B0}"/>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25" name="标题 3">
            <a:extLst>
              <a:ext uri="{FF2B5EF4-FFF2-40B4-BE49-F238E27FC236}">
                <a16:creationId xmlns:a16="http://schemas.microsoft.com/office/drawing/2014/main" id="{3D59887B-AF71-834F-AA68-861C7FD410BA}"/>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26" name="1 Título">
            <a:extLst>
              <a:ext uri="{FF2B5EF4-FFF2-40B4-BE49-F238E27FC236}">
                <a16:creationId xmlns:a16="http://schemas.microsoft.com/office/drawing/2014/main" id="{2C187A09-B8BB-FE41-9381-29D85568143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3153990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36</a:t>
            </a:fld>
            <a:endParaRPr lang="zh-CN" altLang="en-US"/>
          </a:p>
        </p:txBody>
      </p:sp>
      <p:sp>
        <p:nvSpPr>
          <p:cNvPr id="11" name="文本占位符 14">
            <a:extLst>
              <a:ext uri="{FF2B5EF4-FFF2-40B4-BE49-F238E27FC236}">
                <a16:creationId xmlns:a16="http://schemas.microsoft.com/office/drawing/2014/main" id="{C7084C9F-F834-4AF0-BA34-4A37E9FCF36E}"/>
              </a:ext>
            </a:extLst>
          </p:cNvPr>
          <p:cNvSpPr txBox="1"/>
          <p:nvPr/>
        </p:nvSpPr>
        <p:spPr>
          <a:xfrm>
            <a:off x="457200" y="1225345"/>
            <a:ext cx="3369725" cy="300082"/>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buNone/>
              <a:defRPr sz="4400" b="1" kern="1200">
                <a:solidFill>
                  <a:srgbClr val="11373F"/>
                </a:solidFill>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500" dirty="0">
                <a:solidFill>
                  <a:srgbClr val="2F637E"/>
                </a:solidFill>
                <a:latin typeface="微软雅黑" panose="020B0503020204020204" charset="-122"/>
                <a:ea typeface="微软雅黑" panose="020B0503020204020204" charset="-122"/>
                <a:sym typeface="+mn-ea"/>
              </a:rPr>
              <a:t>界面设计</a:t>
            </a:r>
          </a:p>
        </p:txBody>
      </p:sp>
      <p:sp>
        <p:nvSpPr>
          <p:cNvPr id="3" name="矩形 2">
            <a:extLst>
              <a:ext uri="{FF2B5EF4-FFF2-40B4-BE49-F238E27FC236}">
                <a16:creationId xmlns:a16="http://schemas.microsoft.com/office/drawing/2014/main" id="{7D276321-B7BB-4BDC-B68F-A1F84D000191}"/>
              </a:ext>
            </a:extLst>
          </p:cNvPr>
          <p:cNvSpPr/>
          <p:nvPr/>
        </p:nvSpPr>
        <p:spPr>
          <a:xfrm>
            <a:off x="386635" y="1493817"/>
            <a:ext cx="8388636" cy="3752822"/>
          </a:xfrm>
          <a:prstGeom prst="rect">
            <a:avLst/>
          </a:prstGeom>
        </p:spPr>
        <p:txBody>
          <a:bodyPr wrap="square">
            <a:spAutoFit/>
          </a:bodyPr>
          <a:lstStyle/>
          <a:p>
            <a:pPr fontAlgn="auto">
              <a:lnSpc>
                <a:spcPct val="150000"/>
              </a:lnSpc>
            </a:pPr>
            <a:r>
              <a:rPr lang="zh-CN" altLang="en-US" dirty="0">
                <a:latin typeface="微软雅黑" panose="020B0503020204020204" pitchFamily="34" charset="-122"/>
                <a:ea typeface="微软雅黑" panose="020B0503020204020204" pitchFamily="34" charset="-122"/>
              </a:rPr>
              <a:t>在界面设计中，应该考虑</a:t>
            </a:r>
            <a:r>
              <a:rPr lang="en-US" altLang="zh-CN" b="1" dirty="0">
                <a:solidFill>
                  <a:srgbClr val="F88562"/>
                </a:solidFill>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个问题。</a:t>
            </a:r>
          </a:p>
          <a:p>
            <a:pPr lvl="1">
              <a:lnSpc>
                <a:spcPct val="150000"/>
              </a:lnSpc>
            </a:pPr>
            <a:r>
              <a:rPr lang="en-US" altLang="zh-CN" sz="1166" dirty="0">
                <a:latin typeface="微软雅黑" panose="020B0503020204020204" pitchFamily="34" charset="-122"/>
                <a:ea typeface="微软雅黑" panose="020B0503020204020204" pitchFamily="34" charset="-122"/>
              </a:rPr>
              <a:t>1) </a:t>
            </a:r>
            <a:r>
              <a:rPr lang="zh-CN" altLang="en-US" b="1" dirty="0">
                <a:solidFill>
                  <a:srgbClr val="F88562"/>
                </a:solidFill>
                <a:latin typeface="微软雅黑" panose="020B0503020204020204" pitchFamily="34" charset="-122"/>
                <a:ea typeface="微软雅黑" panose="020B0503020204020204" pitchFamily="34" charset="-122"/>
              </a:rPr>
              <a:t>系统响应时间</a:t>
            </a:r>
            <a:r>
              <a:rPr lang="zh-CN" altLang="en-US" sz="1166" dirty="0">
                <a:latin typeface="微软雅黑" panose="020B0503020204020204" pitchFamily="34" charset="-122"/>
                <a:ea typeface="微软雅黑" panose="020B0503020204020204" pitchFamily="34" charset="-122"/>
              </a:rPr>
              <a:t>：指当用户执行了某个控制动作后（如，点击鼠标器等），系统做出反应的时间（指输出信息或执行对应的动作）。系统响应时间过长、不同命令在响应时间上的差别过于悬殊，用户将难以接受。</a:t>
            </a:r>
          </a:p>
          <a:p>
            <a:pPr lvl="1">
              <a:lnSpc>
                <a:spcPct val="150000"/>
              </a:lnSpc>
            </a:pPr>
            <a:r>
              <a:rPr lang="en-US" altLang="zh-CN" sz="1166" dirty="0">
                <a:latin typeface="微软雅黑" panose="020B0503020204020204" pitchFamily="34" charset="-122"/>
                <a:ea typeface="微软雅黑" panose="020B0503020204020204" pitchFamily="34" charset="-122"/>
              </a:rPr>
              <a:t>2) </a:t>
            </a:r>
            <a:r>
              <a:rPr lang="zh-CN" altLang="en-US" b="1" dirty="0">
                <a:solidFill>
                  <a:srgbClr val="F88562"/>
                </a:solidFill>
                <a:latin typeface="微软雅黑" panose="020B0503020204020204" pitchFamily="34" charset="-122"/>
                <a:ea typeface="微软雅黑" panose="020B0503020204020204" pitchFamily="34" charset="-122"/>
              </a:rPr>
              <a:t>用户求助机制</a:t>
            </a:r>
            <a:r>
              <a:rPr lang="zh-CN" altLang="en-US" sz="1166" dirty="0">
                <a:latin typeface="微软雅黑" panose="020B0503020204020204" pitchFamily="34" charset="-122"/>
                <a:ea typeface="微软雅黑" panose="020B0503020204020204" pitchFamily="34" charset="-122"/>
              </a:rPr>
              <a:t>：用户都希望得到联机帮助，联机帮助系统有两类，集成式和叠加式，此外，还要考虑诸如帮助范围（仅考虑部分还是全部功能）、用户求助的途径、帮助信息的显示、用户如何返回正常交互工作及帮助信息本身如何组织等一系列问题。</a:t>
            </a:r>
          </a:p>
          <a:p>
            <a:pPr lvl="1">
              <a:lnSpc>
                <a:spcPct val="150000"/>
              </a:lnSpc>
            </a:pPr>
            <a:r>
              <a:rPr lang="en-US" altLang="zh-CN" sz="1166" dirty="0">
                <a:latin typeface="微软雅黑" panose="020B0503020204020204" pitchFamily="34" charset="-122"/>
                <a:ea typeface="微软雅黑" panose="020B0503020204020204" pitchFamily="34" charset="-122"/>
              </a:rPr>
              <a:t>3) </a:t>
            </a:r>
            <a:r>
              <a:rPr lang="zh-CN" altLang="en-US" b="1" dirty="0">
                <a:solidFill>
                  <a:srgbClr val="F88562"/>
                </a:solidFill>
                <a:latin typeface="微软雅黑" panose="020B0503020204020204" pitchFamily="34" charset="-122"/>
                <a:ea typeface="微软雅黑" panose="020B0503020204020204" pitchFamily="34" charset="-122"/>
              </a:rPr>
              <a:t>出错信息</a:t>
            </a:r>
            <a:r>
              <a:rPr lang="zh-CN" altLang="en-US" sz="1166" dirty="0">
                <a:latin typeface="微软雅黑" panose="020B0503020204020204" pitchFamily="34" charset="-122"/>
                <a:ea typeface="微软雅黑" panose="020B0503020204020204" pitchFamily="34" charset="-122"/>
              </a:rPr>
              <a:t>：应选用用户明了、含义准确的术语描述，同时还应尽可能提供一些有关错误恢复的建议。此外，显示出错信息时，若辅以听觉（如铃声）、视觉（专用颜色）刺激，则效果更佳。</a:t>
            </a:r>
          </a:p>
          <a:p>
            <a:pPr lvl="1">
              <a:lnSpc>
                <a:spcPct val="150000"/>
              </a:lnSpc>
            </a:pPr>
            <a:r>
              <a:rPr lang="en-US" altLang="zh-CN" sz="1166" dirty="0">
                <a:latin typeface="微软雅黑" panose="020B0503020204020204" pitchFamily="34" charset="-122"/>
                <a:ea typeface="微软雅黑" panose="020B0503020204020204" pitchFamily="34" charset="-122"/>
              </a:rPr>
              <a:t>4) </a:t>
            </a:r>
            <a:r>
              <a:rPr lang="zh-CN" altLang="en-US" b="1" dirty="0">
                <a:solidFill>
                  <a:srgbClr val="F88562"/>
                </a:solidFill>
                <a:latin typeface="微软雅黑" panose="020B0503020204020204" pitchFamily="34" charset="-122"/>
                <a:ea typeface="微软雅黑" panose="020B0503020204020204" pitchFamily="34" charset="-122"/>
              </a:rPr>
              <a:t>命令方式</a:t>
            </a:r>
            <a:r>
              <a:rPr lang="zh-CN" altLang="en-US" sz="1166" dirty="0">
                <a:latin typeface="微软雅黑" panose="020B0503020204020204" pitchFamily="34" charset="-122"/>
                <a:ea typeface="微软雅黑" panose="020B0503020204020204" pitchFamily="34" charset="-122"/>
              </a:rPr>
              <a:t>：键盘命令曾经一度是用户与软件系统之间最通用的交互方式，随着面向窗口的点选界面的出现，键盘命令虽不再是唯一的交互形式，但许多有经验的熟练的软件人员仍喜爱这一方式，更多的情形是菜单与键盘命令并存，供用户自由选用。</a:t>
            </a:r>
          </a:p>
        </p:txBody>
      </p:sp>
      <p:cxnSp>
        <p:nvCxnSpPr>
          <p:cNvPr id="10" name="直接连接符 8">
            <a:extLst>
              <a:ext uri="{FF2B5EF4-FFF2-40B4-BE49-F238E27FC236}">
                <a16:creationId xmlns:a16="http://schemas.microsoft.com/office/drawing/2014/main" id="{FDABD9F9-FE18-844E-9903-C5A9D292DB84}"/>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2" name="标题 3">
            <a:extLst>
              <a:ext uri="{FF2B5EF4-FFF2-40B4-BE49-F238E27FC236}">
                <a16:creationId xmlns:a16="http://schemas.microsoft.com/office/drawing/2014/main" id="{A056C6E6-1DCE-E54D-9860-877EF38718A4}"/>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3" name="1 Título">
            <a:extLst>
              <a:ext uri="{FF2B5EF4-FFF2-40B4-BE49-F238E27FC236}">
                <a16:creationId xmlns:a16="http://schemas.microsoft.com/office/drawing/2014/main" id="{68DDEC36-580C-4749-AE12-043D51C7803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1559902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14">
            <a:extLst>
              <a:ext uri="{FF2B5EF4-FFF2-40B4-BE49-F238E27FC236}">
                <a16:creationId xmlns:a16="http://schemas.microsoft.com/office/drawing/2014/main" id="{0A2CCDAE-717B-46D8-B3C8-65949CACFF0E}"/>
              </a:ext>
            </a:extLst>
          </p:cNvPr>
          <p:cNvSpPr txBox="1"/>
          <p:nvPr/>
        </p:nvSpPr>
        <p:spPr>
          <a:xfrm>
            <a:off x="457200" y="1240230"/>
            <a:ext cx="3369725" cy="300082"/>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buNone/>
              <a:defRPr sz="4400" b="1" kern="1200">
                <a:solidFill>
                  <a:srgbClr val="11373F"/>
                </a:solidFill>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500" dirty="0">
                <a:solidFill>
                  <a:srgbClr val="93C3D3"/>
                </a:solidFill>
                <a:latin typeface="微软雅黑" panose="020B0503020204020204" charset="-122"/>
                <a:ea typeface="微软雅黑" panose="020B0503020204020204" charset="-122"/>
                <a:sym typeface="+mn-ea"/>
              </a:rPr>
              <a:t>UX</a:t>
            </a:r>
            <a:r>
              <a:rPr lang="zh-CN" altLang="en-US" sz="1500" dirty="0">
                <a:solidFill>
                  <a:srgbClr val="93C3D3"/>
                </a:solidFill>
                <a:latin typeface="微软雅黑" panose="020B0503020204020204" charset="-122"/>
                <a:ea typeface="微软雅黑" panose="020B0503020204020204" charset="-122"/>
                <a:sym typeface="+mn-ea"/>
              </a:rPr>
              <a:t>设计与</a:t>
            </a:r>
            <a:r>
              <a:rPr lang="en-US" altLang="zh-CN" sz="1500" dirty="0">
                <a:solidFill>
                  <a:srgbClr val="93C3D3"/>
                </a:solidFill>
                <a:latin typeface="微软雅黑" panose="020B0503020204020204" charset="-122"/>
                <a:ea typeface="微软雅黑" panose="020B0503020204020204" charset="-122"/>
                <a:sym typeface="+mn-ea"/>
              </a:rPr>
              <a:t>UI</a:t>
            </a:r>
            <a:r>
              <a:rPr lang="zh-CN" altLang="en-US" sz="1500" dirty="0">
                <a:solidFill>
                  <a:srgbClr val="93C3D3"/>
                </a:solidFill>
                <a:latin typeface="微软雅黑" panose="020B0503020204020204" charset="-122"/>
                <a:ea typeface="微软雅黑" panose="020B0503020204020204" charset="-122"/>
                <a:sym typeface="+mn-ea"/>
              </a:rPr>
              <a:t>设计的区别</a:t>
            </a:r>
          </a:p>
        </p:txBody>
      </p:sp>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37</a:t>
            </a:fld>
            <a:endParaRPr lang="zh-CN" altLang="en-US"/>
          </a:p>
        </p:txBody>
      </p:sp>
      <p:pic>
        <p:nvPicPr>
          <p:cNvPr id="12" name="图片 10" descr="C:\Users\lyx\AppData\Local\Temp\Rar$DIa18740.47274\6-26.tif">
            <a:extLst>
              <a:ext uri="{FF2B5EF4-FFF2-40B4-BE49-F238E27FC236}">
                <a16:creationId xmlns:a16="http://schemas.microsoft.com/office/drawing/2014/main" id="{800B7C77-2A74-4C9E-B922-F8D95CFCB7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263277" y="2918702"/>
            <a:ext cx="6409079" cy="1815127"/>
          </a:xfrm>
          <a:prstGeom prst="rect">
            <a:avLst/>
          </a:prstGeom>
          <a:noFill/>
          <a:ln>
            <a:noFill/>
          </a:ln>
        </p:spPr>
      </p:pic>
      <p:graphicFrame>
        <p:nvGraphicFramePr>
          <p:cNvPr id="4" name="图表 3">
            <a:extLst>
              <a:ext uri="{FF2B5EF4-FFF2-40B4-BE49-F238E27FC236}">
                <a16:creationId xmlns:a16="http://schemas.microsoft.com/office/drawing/2014/main" id="{7D5A546A-4161-4FF8-A9B9-9CA7904C3A6A}"/>
              </a:ext>
            </a:extLst>
          </p:cNvPr>
          <p:cNvGraphicFramePr/>
          <p:nvPr/>
        </p:nvGraphicFramePr>
        <p:xfrm>
          <a:off x="1203544" y="2665196"/>
          <a:ext cx="3038256" cy="22669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图表 10">
            <a:extLst>
              <a:ext uri="{FF2B5EF4-FFF2-40B4-BE49-F238E27FC236}">
                <a16:creationId xmlns:a16="http://schemas.microsoft.com/office/drawing/2014/main" id="{0331FF0F-819B-4FFC-B37A-4BCCCC1E067D}"/>
              </a:ext>
            </a:extLst>
          </p:cNvPr>
          <p:cNvGraphicFramePr/>
          <p:nvPr/>
        </p:nvGraphicFramePr>
        <p:xfrm>
          <a:off x="4883151" y="2646145"/>
          <a:ext cx="3089321" cy="2305052"/>
        </p:xfrm>
        <a:graphic>
          <a:graphicData uri="http://schemas.openxmlformats.org/drawingml/2006/chart">
            <c:chart xmlns:c="http://schemas.openxmlformats.org/drawingml/2006/chart" xmlns:r="http://schemas.openxmlformats.org/officeDocument/2006/relationships" r:id="rId4"/>
          </a:graphicData>
        </a:graphic>
      </p:graphicFrame>
      <p:cxnSp>
        <p:nvCxnSpPr>
          <p:cNvPr id="13" name="直接连接符 8">
            <a:extLst>
              <a:ext uri="{FF2B5EF4-FFF2-40B4-BE49-F238E27FC236}">
                <a16:creationId xmlns:a16="http://schemas.microsoft.com/office/drawing/2014/main" id="{8D377674-9320-EA46-920E-DB2E011AA2CD}"/>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4" name="标题 3">
            <a:extLst>
              <a:ext uri="{FF2B5EF4-FFF2-40B4-BE49-F238E27FC236}">
                <a16:creationId xmlns:a16="http://schemas.microsoft.com/office/drawing/2014/main" id="{0453F35D-85FB-6B44-BCA0-C5E61316531F}"/>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5" name="1 Título">
            <a:extLst>
              <a:ext uri="{FF2B5EF4-FFF2-40B4-BE49-F238E27FC236}">
                <a16:creationId xmlns:a16="http://schemas.microsoft.com/office/drawing/2014/main" id="{A9B48B2A-B338-CF48-A1F2-9F2C01F5E64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1434972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14">
            <a:extLst>
              <a:ext uri="{FF2B5EF4-FFF2-40B4-BE49-F238E27FC236}">
                <a16:creationId xmlns:a16="http://schemas.microsoft.com/office/drawing/2014/main" id="{0A2CCDAE-717B-46D8-B3C8-65949CACFF0E}"/>
              </a:ext>
            </a:extLst>
          </p:cNvPr>
          <p:cNvSpPr txBox="1"/>
          <p:nvPr/>
        </p:nvSpPr>
        <p:spPr>
          <a:xfrm>
            <a:off x="185907" y="1156529"/>
            <a:ext cx="3369725" cy="300082"/>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buNone/>
              <a:defRPr sz="4400" b="1" kern="1200">
                <a:solidFill>
                  <a:srgbClr val="11373F"/>
                </a:solidFill>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500" dirty="0">
                <a:solidFill>
                  <a:srgbClr val="93C3D3"/>
                </a:solidFill>
                <a:latin typeface="微软雅黑" panose="020B0503020204020204" charset="-122"/>
                <a:ea typeface="微软雅黑" panose="020B0503020204020204" charset="-122"/>
                <a:sym typeface="+mn-ea"/>
              </a:rPr>
              <a:t>UX</a:t>
            </a:r>
            <a:r>
              <a:rPr lang="zh-CN" altLang="en-US" sz="1500" dirty="0">
                <a:solidFill>
                  <a:srgbClr val="93C3D3"/>
                </a:solidFill>
                <a:latin typeface="微软雅黑" panose="020B0503020204020204" charset="-122"/>
                <a:ea typeface="微软雅黑" panose="020B0503020204020204" charset="-122"/>
                <a:sym typeface="+mn-ea"/>
              </a:rPr>
              <a:t>设计与</a:t>
            </a:r>
            <a:r>
              <a:rPr lang="en-US" altLang="zh-CN" sz="1500" dirty="0">
                <a:solidFill>
                  <a:srgbClr val="93C3D3"/>
                </a:solidFill>
                <a:latin typeface="微软雅黑" panose="020B0503020204020204" charset="-122"/>
                <a:ea typeface="微软雅黑" panose="020B0503020204020204" charset="-122"/>
                <a:sym typeface="+mn-ea"/>
              </a:rPr>
              <a:t>UI</a:t>
            </a:r>
            <a:r>
              <a:rPr lang="zh-CN" altLang="en-US" sz="1500" dirty="0">
                <a:solidFill>
                  <a:srgbClr val="93C3D3"/>
                </a:solidFill>
                <a:latin typeface="微软雅黑" panose="020B0503020204020204" charset="-122"/>
                <a:ea typeface="微软雅黑" panose="020B0503020204020204" charset="-122"/>
                <a:sym typeface="+mn-ea"/>
              </a:rPr>
              <a:t>设计的区别</a:t>
            </a:r>
          </a:p>
        </p:txBody>
      </p:sp>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38</a:t>
            </a:fld>
            <a:endParaRPr lang="zh-CN" altLang="en-US"/>
          </a:p>
        </p:txBody>
      </p:sp>
      <p:sp>
        <p:nvSpPr>
          <p:cNvPr id="13" name="矩形 12">
            <a:extLst>
              <a:ext uri="{FF2B5EF4-FFF2-40B4-BE49-F238E27FC236}">
                <a16:creationId xmlns:a16="http://schemas.microsoft.com/office/drawing/2014/main" id="{FE067A3E-B3B9-44A9-ABB4-AD2DF9E79A24}"/>
              </a:ext>
            </a:extLst>
          </p:cNvPr>
          <p:cNvSpPr/>
          <p:nvPr/>
        </p:nvSpPr>
        <p:spPr>
          <a:xfrm>
            <a:off x="0" y="1306570"/>
            <a:ext cx="5397056" cy="4844724"/>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 用户体验（ </a:t>
            </a:r>
            <a:r>
              <a:rPr lang="zh-CN" altLang="en-US" b="1" dirty="0">
                <a:solidFill>
                  <a:srgbClr val="F88562"/>
                </a:solidFill>
                <a:latin typeface="微软雅黑" panose="020B0503020204020204" pitchFamily="34" charset="-122"/>
                <a:ea typeface="微软雅黑" panose="020B0503020204020204" pitchFamily="34" charset="-122"/>
              </a:rPr>
              <a:t>UX</a:t>
            </a:r>
            <a:r>
              <a:rPr lang="zh-CN" altLang="en-US" sz="1500" b="1" dirty="0">
                <a:solidFill>
                  <a:srgbClr val="F88562"/>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）设计：</a:t>
            </a:r>
          </a:p>
          <a:p>
            <a:pPr lvl="1">
              <a:lnSpc>
                <a:spcPct val="150000"/>
              </a:lnSpc>
              <a:spcBef>
                <a:spcPts val="563"/>
              </a:spcBef>
            </a:pPr>
            <a:r>
              <a:rPr lang="zh-CN" altLang="en-US" dirty="0">
                <a:latin typeface="微软雅黑" panose="020B0503020204020204" pitchFamily="34" charset="-122"/>
                <a:ea typeface="微软雅黑" panose="020B0503020204020204" pitchFamily="34" charset="-122"/>
              </a:rPr>
              <a:t>1) 用户体验设计与视觉或模型无关，</a:t>
            </a:r>
            <a:r>
              <a:rPr lang="zh-CN" altLang="en-US" dirty="0">
                <a:solidFill>
                  <a:srgbClr val="F88562"/>
                </a:solidFill>
                <a:latin typeface="微软雅黑" panose="020B0503020204020204" pitchFamily="34" charset="-122"/>
                <a:ea typeface="微软雅黑" panose="020B0503020204020204" pitchFamily="34" charset="-122"/>
              </a:rPr>
              <a:t>它着眼于整个流程/服务流程、可用性和体验</a:t>
            </a:r>
            <a:r>
              <a:rPr lang="zh-CN" altLang="en-US" dirty="0">
                <a:latin typeface="微软雅黑" panose="020B0503020204020204" pitchFamily="34" charset="-122"/>
                <a:ea typeface="微软雅黑" panose="020B0503020204020204" pitchFamily="34" charset="-122"/>
              </a:rPr>
              <a:t>。用户体验设计师创造这些体验，思考这种体验如何给用户带来感觉，以及用户完成他们想要的任务有多容易。</a:t>
            </a:r>
          </a:p>
          <a:p>
            <a:pPr lvl="1">
              <a:lnSpc>
                <a:spcPct val="150000"/>
              </a:lnSpc>
              <a:spcBef>
                <a:spcPts val="563"/>
              </a:spcBef>
            </a:pPr>
            <a:r>
              <a:rPr lang="zh-CN" altLang="en-US" dirty="0">
                <a:latin typeface="微软雅黑" panose="020B0503020204020204" pitchFamily="34" charset="-122"/>
                <a:ea typeface="微软雅黑" panose="020B0503020204020204" pitchFamily="34" charset="-122"/>
              </a:rPr>
              <a:t>2) 用户体验设计时开发和提高用户与企业各方面</a:t>
            </a:r>
            <a:r>
              <a:rPr lang="zh-CN" altLang="en-US" dirty="0">
                <a:solidFill>
                  <a:srgbClr val="F88562"/>
                </a:solidFill>
                <a:latin typeface="微软雅黑" panose="020B0503020204020204" pitchFamily="34" charset="-122"/>
                <a:ea typeface="微软雅黑" panose="020B0503020204020204" pitchFamily="34" charset="-122"/>
              </a:rPr>
              <a:t>互动质量</a:t>
            </a:r>
            <a:r>
              <a:rPr lang="zh-CN" altLang="en-US" dirty="0">
                <a:latin typeface="微软雅黑" panose="020B0503020204020204" pitchFamily="34" charset="-122"/>
                <a:ea typeface="微软雅黑" panose="020B0503020204020204" pitchFamily="34" charset="-122"/>
              </a:rPr>
              <a:t>的过程。</a:t>
            </a:r>
          </a:p>
          <a:p>
            <a:pPr lvl="1">
              <a:lnSpc>
                <a:spcPct val="150000"/>
              </a:lnSpc>
              <a:spcBef>
                <a:spcPts val="563"/>
              </a:spcBef>
            </a:pPr>
            <a:r>
              <a:rPr lang="zh-CN" altLang="en-US" dirty="0">
                <a:latin typeface="微软雅黑" panose="020B0503020204020204" pitchFamily="34" charset="-122"/>
                <a:ea typeface="微软雅黑" panose="020B0503020204020204" pitchFamily="34" charset="-122"/>
              </a:rPr>
              <a:t>3) 用户体验设计的最终目的是为用户创造</a:t>
            </a:r>
            <a:r>
              <a:rPr lang="zh-CN" altLang="en-US" dirty="0">
                <a:solidFill>
                  <a:srgbClr val="F88562"/>
                </a:solidFill>
                <a:latin typeface="微软雅黑" panose="020B0503020204020204" pitchFamily="34" charset="-122"/>
                <a:ea typeface="微软雅黑" panose="020B0503020204020204" pitchFamily="34" charset="-122"/>
              </a:rPr>
              <a:t>可用的、高效的、相关的、简单的、全方位的愉悦体验</a:t>
            </a:r>
            <a:r>
              <a:rPr lang="zh-CN" altLang="en-US" dirty="0">
                <a:latin typeface="微软雅黑" panose="020B0503020204020204" pitchFamily="34" charset="-122"/>
                <a:ea typeface="微软雅黑" panose="020B0503020204020204" pitchFamily="34" charset="-122"/>
              </a:rPr>
              <a:t>。</a:t>
            </a:r>
            <a:endParaRPr lang="zh-CN" altLang="en-US" sz="1200" dirty="0">
              <a:latin typeface="微软雅黑" panose="020B0503020204020204" pitchFamily="34" charset="-122"/>
              <a:ea typeface="微软雅黑" panose="020B0503020204020204" pitchFamily="34" charset="-122"/>
            </a:endParaRPr>
          </a:p>
        </p:txBody>
      </p:sp>
      <p:pic>
        <p:nvPicPr>
          <p:cNvPr id="1026" name="Picture 2" descr="人机交互原则是什么？交互设计的历史起源是什么？_HMI设计">
            <a:extLst>
              <a:ext uri="{FF2B5EF4-FFF2-40B4-BE49-F238E27FC236}">
                <a16:creationId xmlns:a16="http://schemas.microsoft.com/office/drawing/2014/main" id="{E817BBE6-3887-40A7-B751-BEDB914A5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7941" y="1156529"/>
            <a:ext cx="2938859" cy="2480801"/>
          </a:xfrm>
          <a:prstGeom prst="rect">
            <a:avLst/>
          </a:prstGeom>
          <a:noFill/>
          <a:effectLst>
            <a:reflection blurRad="177800" stA="60000" endPos="65000" dist="203200" dir="5400000" sy="-100000" algn="bl" rotWithShape="0"/>
            <a:softEdge rad="25400"/>
          </a:effectLst>
          <a:extLst>
            <a:ext uri="{909E8E84-426E-40DD-AFC4-6F175D3DCCD1}">
              <a14:hiddenFill xmlns:a14="http://schemas.microsoft.com/office/drawing/2010/main">
                <a:solidFill>
                  <a:srgbClr val="FFFFFF"/>
                </a:solidFill>
              </a14:hiddenFill>
            </a:ext>
          </a:extLst>
        </p:spPr>
      </p:pic>
      <p:cxnSp>
        <p:nvCxnSpPr>
          <p:cNvPr id="11" name="直接连接符 8">
            <a:extLst>
              <a:ext uri="{FF2B5EF4-FFF2-40B4-BE49-F238E27FC236}">
                <a16:creationId xmlns:a16="http://schemas.microsoft.com/office/drawing/2014/main" id="{3F92029E-7872-B44F-AE6F-265E4BF74A36}"/>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2" name="标题 3">
            <a:extLst>
              <a:ext uri="{FF2B5EF4-FFF2-40B4-BE49-F238E27FC236}">
                <a16:creationId xmlns:a16="http://schemas.microsoft.com/office/drawing/2014/main" id="{307C2968-EB9C-7E4A-9CB6-424A8388D70A}"/>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4" name="1 Título">
            <a:extLst>
              <a:ext uri="{FF2B5EF4-FFF2-40B4-BE49-F238E27FC236}">
                <a16:creationId xmlns:a16="http://schemas.microsoft.com/office/drawing/2014/main" id="{9432A069-E7C2-1A4B-86D2-7427B3B8F10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210485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Título">
            <a:extLst>
              <a:ext uri="{FF2B5EF4-FFF2-40B4-BE49-F238E27FC236}">
                <a16:creationId xmlns:a16="http://schemas.microsoft.com/office/drawing/2014/main" id="{B9D25ADB-7D8D-6747-97D2-809FA0530791}"/>
              </a:ext>
            </a:extLst>
          </p:cNvPr>
          <p:cNvSpPr txBox="1">
            <a:spLocks/>
          </p:cNvSpPr>
          <p:nvPr/>
        </p:nvSpPr>
        <p:spPr bwMode="auto">
          <a:xfrm>
            <a:off x="739775" y="188913"/>
            <a:ext cx="7648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ts val="5763"/>
              </a:lnSpc>
              <a:spcBef>
                <a:spcPct val="0"/>
              </a:spcBef>
              <a:buFontTx/>
              <a:buNone/>
            </a:pPr>
            <a:r>
              <a:rPr lang="zh-CN" altLang="en-US" sz="5400" b="1">
                <a:latin typeface="宋体" panose="02010600030101010101" pitchFamily="2" charset="-122"/>
              </a:rPr>
              <a:t>主要内容</a:t>
            </a:r>
            <a:endParaRPr lang="es-HN" altLang="en-US" sz="5400" b="1">
              <a:latin typeface="宋体" panose="02010600030101010101" pitchFamily="2" charset="-122"/>
            </a:endParaRPr>
          </a:p>
        </p:txBody>
      </p:sp>
      <p:sp>
        <p:nvSpPr>
          <p:cNvPr id="17410" name="2 Subtítulo">
            <a:extLst>
              <a:ext uri="{FF2B5EF4-FFF2-40B4-BE49-F238E27FC236}">
                <a16:creationId xmlns:a16="http://schemas.microsoft.com/office/drawing/2014/main" id="{DFA1BB05-9043-F148-9423-60616C22B737}"/>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7411" name="1 Título">
            <a:extLst>
              <a:ext uri="{FF2B5EF4-FFF2-40B4-BE49-F238E27FC236}">
                <a16:creationId xmlns:a16="http://schemas.microsoft.com/office/drawing/2014/main" id="{8FEDD412-B953-1B4B-B947-E231973473C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6.1   </a:t>
            </a:r>
            <a:r>
              <a:rPr lang="zh-CN" altLang="en-US" sz="2400">
                <a:solidFill>
                  <a:srgbClr val="D9D9D9"/>
                </a:solidFill>
                <a:latin typeface="宋体" panose="02010600030101010101" pitchFamily="2" charset="-122"/>
              </a:rPr>
              <a:t>结构程序设计</a:t>
            </a:r>
          </a:p>
        </p:txBody>
      </p:sp>
      <p:pic>
        <p:nvPicPr>
          <p:cNvPr id="17412" name="Imagen 5">
            <a:extLst>
              <a:ext uri="{FF2B5EF4-FFF2-40B4-BE49-F238E27FC236}">
                <a16:creationId xmlns:a16="http://schemas.microsoft.com/office/drawing/2014/main" id="{5E34D8C7-88FE-3A49-A0D4-F2250B343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Imagen 5">
            <a:extLst>
              <a:ext uri="{FF2B5EF4-FFF2-40B4-BE49-F238E27FC236}">
                <a16:creationId xmlns:a16="http://schemas.microsoft.com/office/drawing/2014/main" id="{24F08A10-C683-A24C-9D9E-BF9A5B980C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3">
            <a:hlinkClick r:id="rId5" action="ppaction://hlinksldjump"/>
            <a:extLst>
              <a:ext uri="{FF2B5EF4-FFF2-40B4-BE49-F238E27FC236}">
                <a16:creationId xmlns:a16="http://schemas.microsoft.com/office/drawing/2014/main" id="{2429B373-CAE8-4E49-9B26-63E0B97DAA04}"/>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5" name="TextBox 4">
            <a:extLst>
              <a:ext uri="{FF2B5EF4-FFF2-40B4-BE49-F238E27FC236}">
                <a16:creationId xmlns:a16="http://schemas.microsoft.com/office/drawing/2014/main" id="{4D0E5B74-09D0-964B-8440-D2ECB1406427}"/>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6" name="TextBox 5">
            <a:extLst>
              <a:ext uri="{FF2B5EF4-FFF2-40B4-BE49-F238E27FC236}">
                <a16:creationId xmlns:a16="http://schemas.microsoft.com/office/drawing/2014/main" id="{5EABB7EE-DAE7-E041-A532-D2DFCC09A5F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7" name="TextBox 6">
            <a:extLst>
              <a:ext uri="{FF2B5EF4-FFF2-40B4-BE49-F238E27FC236}">
                <a16:creationId xmlns:a16="http://schemas.microsoft.com/office/drawing/2014/main" id="{570BD7DA-E866-434D-BE84-1CB41EC02CF8}"/>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8" name="Rectangle 3">
            <a:extLst>
              <a:ext uri="{FF2B5EF4-FFF2-40B4-BE49-F238E27FC236}">
                <a16:creationId xmlns:a16="http://schemas.microsoft.com/office/drawing/2014/main" id="{6915A109-DAD7-9343-9088-3529CD56852B}"/>
              </a:ext>
            </a:extLst>
          </p:cNvPr>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ts val="1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6.1   </a:t>
            </a:r>
            <a:r>
              <a:rPr kumimoji="1" lang="zh-CN" altLang="en-US" sz="2400" b="1">
                <a:latin typeface="宋体" panose="02010600030101010101" pitchFamily="2" charset="-122"/>
              </a:rPr>
              <a:t>结构程序设计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6.2   </a:t>
            </a:r>
            <a:r>
              <a:rPr kumimoji="1" lang="zh-CN" altLang="en-US" sz="2400" b="1">
                <a:latin typeface="宋体" panose="02010600030101010101" pitchFamily="2" charset="-122"/>
              </a:rPr>
              <a:t>人机界面设计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6.3   </a:t>
            </a:r>
            <a:r>
              <a:rPr kumimoji="1" lang="zh-CN" altLang="en-US" sz="2400" b="1">
                <a:latin typeface="宋体" panose="02010600030101010101" pitchFamily="2" charset="-122"/>
              </a:rPr>
              <a:t>过程设计的工具</a:t>
            </a: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6.4   </a:t>
            </a:r>
            <a:r>
              <a:rPr kumimoji="1" lang="zh-CN" altLang="en-US" sz="2400" b="1">
                <a:latin typeface="宋体" panose="02010600030101010101" pitchFamily="2" charset="-122"/>
              </a:rPr>
              <a:t>面向数据结构的设计方法</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6.5   </a:t>
            </a:r>
            <a:r>
              <a:rPr kumimoji="1" lang="zh-CN" altLang="en-US" sz="2400" b="1">
                <a:latin typeface="宋体" panose="02010600030101010101" pitchFamily="2" charset="-122"/>
              </a:rPr>
              <a:t>程序复杂程度的定量度量</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7419" name="1 Título">
            <a:extLst>
              <a:ext uri="{FF2B5EF4-FFF2-40B4-BE49-F238E27FC236}">
                <a16:creationId xmlns:a16="http://schemas.microsoft.com/office/drawing/2014/main" id="{4CE545F5-BEAF-7741-B210-B2CDEED1764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4" name="矩形 13">
            <a:extLst>
              <a:ext uri="{FF2B5EF4-FFF2-40B4-BE49-F238E27FC236}">
                <a16:creationId xmlns:a16="http://schemas.microsoft.com/office/drawing/2014/main" id="{6ADD6B79-E012-9F40-8F9B-AF4E47947B64}"/>
              </a:ext>
            </a:extLst>
          </p:cNvPr>
          <p:cNvSpPr/>
          <p:nvPr/>
        </p:nvSpPr>
        <p:spPr>
          <a:xfrm>
            <a:off x="862013" y="14176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A9E2DD81-C055-FA4D-A107-24838AC40A5A}"/>
              </a:ext>
            </a:extLst>
          </p:cNvPr>
          <p:cNvSpPr/>
          <p:nvPr/>
        </p:nvSpPr>
        <p:spPr>
          <a:xfrm rot="5400000">
            <a:off x="269875" y="15033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14">
            <a:extLst>
              <a:ext uri="{FF2B5EF4-FFF2-40B4-BE49-F238E27FC236}">
                <a16:creationId xmlns:a16="http://schemas.microsoft.com/office/drawing/2014/main" id="{0A2CCDAE-717B-46D8-B3C8-65949CACFF0E}"/>
              </a:ext>
            </a:extLst>
          </p:cNvPr>
          <p:cNvSpPr txBox="1"/>
          <p:nvPr/>
        </p:nvSpPr>
        <p:spPr>
          <a:xfrm>
            <a:off x="216349" y="1137800"/>
            <a:ext cx="3369725" cy="300082"/>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buNone/>
              <a:defRPr sz="4400" b="1" kern="1200">
                <a:solidFill>
                  <a:srgbClr val="11373F"/>
                </a:solidFill>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500" dirty="0">
                <a:solidFill>
                  <a:srgbClr val="93C3D3"/>
                </a:solidFill>
                <a:latin typeface="微软雅黑" panose="020B0503020204020204" charset="-122"/>
                <a:ea typeface="微软雅黑" panose="020B0503020204020204" charset="-122"/>
                <a:sym typeface="+mn-ea"/>
              </a:rPr>
              <a:t>UX</a:t>
            </a:r>
            <a:r>
              <a:rPr lang="zh-CN" altLang="en-US" sz="1500" dirty="0">
                <a:solidFill>
                  <a:srgbClr val="93C3D3"/>
                </a:solidFill>
                <a:latin typeface="微软雅黑" panose="020B0503020204020204" charset="-122"/>
                <a:ea typeface="微软雅黑" panose="020B0503020204020204" charset="-122"/>
                <a:sym typeface="+mn-ea"/>
              </a:rPr>
              <a:t>设计与</a:t>
            </a:r>
            <a:r>
              <a:rPr lang="en-US" altLang="zh-CN" sz="1500" dirty="0">
                <a:solidFill>
                  <a:srgbClr val="93C3D3"/>
                </a:solidFill>
                <a:latin typeface="微软雅黑" panose="020B0503020204020204" charset="-122"/>
                <a:ea typeface="微软雅黑" panose="020B0503020204020204" charset="-122"/>
                <a:sym typeface="+mn-ea"/>
              </a:rPr>
              <a:t>UI</a:t>
            </a:r>
            <a:r>
              <a:rPr lang="zh-CN" altLang="en-US" sz="1500" dirty="0">
                <a:solidFill>
                  <a:srgbClr val="93C3D3"/>
                </a:solidFill>
                <a:latin typeface="微软雅黑" panose="020B0503020204020204" charset="-122"/>
                <a:ea typeface="微软雅黑" panose="020B0503020204020204" charset="-122"/>
                <a:sym typeface="+mn-ea"/>
              </a:rPr>
              <a:t>设计的区别</a:t>
            </a:r>
          </a:p>
        </p:txBody>
      </p:sp>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39</a:t>
            </a:fld>
            <a:endParaRPr lang="zh-CN" altLang="en-US"/>
          </a:p>
        </p:txBody>
      </p:sp>
      <p:sp>
        <p:nvSpPr>
          <p:cNvPr id="11" name="矩形 10">
            <a:extLst>
              <a:ext uri="{FF2B5EF4-FFF2-40B4-BE49-F238E27FC236}">
                <a16:creationId xmlns:a16="http://schemas.microsoft.com/office/drawing/2014/main" id="{0A3C7F47-0F8F-499D-982A-F6E3757C545D}"/>
              </a:ext>
            </a:extLst>
          </p:cNvPr>
          <p:cNvSpPr/>
          <p:nvPr/>
        </p:nvSpPr>
        <p:spPr>
          <a:xfrm>
            <a:off x="4333909" y="988219"/>
            <a:ext cx="4408057" cy="5098640"/>
          </a:xfrm>
          <a:prstGeom prst="rect">
            <a:avLst/>
          </a:prstGeom>
        </p:spPr>
        <p:txBody>
          <a:bodyPr wrap="square">
            <a:spAutoFit/>
          </a:bodyPr>
          <a:lstStyle/>
          <a:p>
            <a:pPr fontAlgn="auto">
              <a:lnSpc>
                <a:spcPct val="150000"/>
              </a:lnSpc>
            </a:pPr>
            <a:r>
              <a:rPr lang="zh-CN" altLang="en-US" sz="1500" dirty="0">
                <a:latin typeface="微软雅黑" panose="020B0503020204020204" pitchFamily="34" charset="-122"/>
                <a:ea typeface="微软雅黑" panose="020B0503020204020204" pitchFamily="34" charset="-122"/>
              </a:rPr>
              <a:t> 用户界面（ </a:t>
            </a:r>
            <a:r>
              <a:rPr lang="en-US" altLang="zh-CN" sz="2100" b="1" dirty="0">
                <a:solidFill>
                  <a:srgbClr val="F88562"/>
                </a:solidFill>
                <a:latin typeface="微软雅黑" panose="020B0503020204020204" pitchFamily="34" charset="-122"/>
                <a:ea typeface="微软雅黑" panose="020B0503020204020204" pitchFamily="34" charset="-122"/>
              </a:rPr>
              <a:t>UI </a:t>
            </a:r>
            <a:r>
              <a:rPr lang="zh-CN" altLang="en-US" sz="1500" dirty="0">
                <a:latin typeface="微软雅黑" panose="020B0503020204020204" pitchFamily="34" charset="-122"/>
                <a:ea typeface="微软雅黑" panose="020B0503020204020204" pitchFamily="34" charset="-122"/>
              </a:rPr>
              <a:t>）设计：</a:t>
            </a:r>
          </a:p>
          <a:p>
            <a:pPr lvl="1">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用户界面设计将品牌的优势和视觉的优点传达到产品的界面上，确保设计是</a:t>
            </a:r>
            <a:r>
              <a:rPr lang="zh-CN" altLang="en-US" dirty="0">
                <a:solidFill>
                  <a:srgbClr val="F88562"/>
                </a:solidFill>
                <a:latin typeface="微软雅黑" panose="020B0503020204020204" pitchFamily="34" charset="-122"/>
                <a:ea typeface="微软雅黑" panose="020B0503020204020204" pitchFamily="34" charset="-122"/>
              </a:rPr>
              <a:t>一致的、连贯的、美观的</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用户界面设计考虑了产品界面的所有视觉和交互元素</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包括图标、间距、按钮、配色方案、排版和响应式设计。</a:t>
            </a:r>
          </a:p>
          <a:p>
            <a:pPr lvl="1">
              <a:lnSpc>
                <a:spcPct val="150000"/>
              </a:lnSpc>
            </a:pPr>
            <a:r>
              <a:rPr lang="en-US" altLang="zh-CN" dirty="0">
                <a:latin typeface="微软雅黑" panose="020B0503020204020204" pitchFamily="34" charset="-122"/>
                <a:ea typeface="微软雅黑" panose="020B0503020204020204" pitchFamily="34" charset="-122"/>
              </a:rPr>
              <a:t>3) </a:t>
            </a:r>
            <a:r>
              <a:rPr lang="zh-CN" altLang="en-US" dirty="0">
                <a:latin typeface="微软雅黑" panose="020B0503020204020204" pitchFamily="34" charset="-122"/>
                <a:ea typeface="微软雅黑" panose="020B0503020204020204" pitchFamily="34" charset="-122"/>
                <a:sym typeface="+mn-ea"/>
              </a:rPr>
              <a:t>用户界面设计的最终目标是通过产品的界面以视觉的方式引导用户，</a:t>
            </a:r>
            <a:r>
              <a:rPr lang="zh-CN" altLang="en-US" dirty="0">
                <a:solidFill>
                  <a:srgbClr val="F88562"/>
                </a:solidFill>
                <a:latin typeface="微软雅黑" panose="020B0503020204020204" pitchFamily="34" charset="-122"/>
                <a:ea typeface="微软雅黑" panose="020B0503020204020204" pitchFamily="34" charset="-122"/>
                <a:sym typeface="+mn-ea"/>
              </a:rPr>
              <a:t>创造一种不需要用户过多思考的直观体验</a:t>
            </a:r>
            <a:r>
              <a:rPr lang="zh-CN" altLang="en-US" dirty="0">
                <a:latin typeface="微软雅黑" panose="020B0503020204020204" pitchFamily="34" charset="-122"/>
                <a:ea typeface="微软雅黑" panose="020B0503020204020204" pitchFamily="34" charset="-122"/>
              </a:rPr>
              <a:t>。</a:t>
            </a:r>
          </a:p>
        </p:txBody>
      </p:sp>
      <p:pic>
        <p:nvPicPr>
          <p:cNvPr id="2050" name="Picture 2" descr="现在流行的ui设计风格有哪些？简单的ui设计风格是怎样的？_ui设计">
            <a:extLst>
              <a:ext uri="{FF2B5EF4-FFF2-40B4-BE49-F238E27FC236}">
                <a16:creationId xmlns:a16="http://schemas.microsoft.com/office/drawing/2014/main" id="{A9BFBF68-4008-40EF-A009-948B64893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928" y="1608009"/>
            <a:ext cx="4197896" cy="2098948"/>
          </a:xfrm>
          <a:prstGeom prst="rect">
            <a:avLst/>
          </a:prstGeom>
          <a:noFill/>
          <a:effectLst>
            <a:reflection blurRad="127000" stA="45000" endPos="28000" dist="177800" dir="5400000" sy="-100000" algn="bl" rotWithShape="0"/>
          </a:effectLst>
          <a:extLst>
            <a:ext uri="{909E8E84-426E-40DD-AFC4-6F175D3DCCD1}">
              <a14:hiddenFill xmlns:a14="http://schemas.microsoft.com/office/drawing/2010/main">
                <a:solidFill>
                  <a:srgbClr val="FFFFFF"/>
                </a:solidFill>
              </a14:hiddenFill>
            </a:ext>
          </a:extLst>
        </p:spPr>
      </p:pic>
      <p:cxnSp>
        <p:nvCxnSpPr>
          <p:cNvPr id="12" name="直接连接符 8">
            <a:extLst>
              <a:ext uri="{FF2B5EF4-FFF2-40B4-BE49-F238E27FC236}">
                <a16:creationId xmlns:a16="http://schemas.microsoft.com/office/drawing/2014/main" id="{339863B8-5E68-F84D-8B16-6A03836F976A}"/>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3" name="标题 3">
            <a:extLst>
              <a:ext uri="{FF2B5EF4-FFF2-40B4-BE49-F238E27FC236}">
                <a16:creationId xmlns:a16="http://schemas.microsoft.com/office/drawing/2014/main" id="{D436D49E-66AF-C94D-8714-0187DF94969D}"/>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4" name="1 Título">
            <a:extLst>
              <a:ext uri="{FF2B5EF4-FFF2-40B4-BE49-F238E27FC236}">
                <a16:creationId xmlns:a16="http://schemas.microsoft.com/office/drawing/2014/main" id="{80F6BC4B-9A4F-014B-A742-EAB8A487221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621580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14">
            <a:extLst>
              <a:ext uri="{FF2B5EF4-FFF2-40B4-BE49-F238E27FC236}">
                <a16:creationId xmlns:a16="http://schemas.microsoft.com/office/drawing/2014/main" id="{0A2CCDAE-717B-46D8-B3C8-65949CACFF0E}"/>
              </a:ext>
            </a:extLst>
          </p:cNvPr>
          <p:cNvSpPr txBox="1"/>
          <p:nvPr/>
        </p:nvSpPr>
        <p:spPr>
          <a:xfrm>
            <a:off x="251520" y="1174281"/>
            <a:ext cx="3369725" cy="300082"/>
          </a:xfrm>
          <a:prstGeom prst="rect">
            <a:avLst/>
          </a:prstGeom>
        </p:spPr>
        <p:txBody>
          <a:bodyPr vert="horz" lIns="68580" tIns="34290" rIns="68580" bIns="34290" rtlCol="0" anchor="ctr">
            <a:spAutoFit/>
          </a:bodyPr>
          <a:lstStyle>
            <a:defPPr>
              <a:defRPr lang="zh-CN"/>
            </a:defPPr>
            <a:lvl1pPr marL="0" indent="0" algn="ctr" defTabSz="914400" rtl="0" eaLnBrk="1" latinLnBrk="0" hangingPunct="1">
              <a:buNone/>
              <a:defRPr sz="4400" b="1" kern="1200">
                <a:solidFill>
                  <a:srgbClr val="11373F"/>
                </a:solidFill>
                <a:latin typeface="+mj-ea"/>
                <a:ea typeface="+mj-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500" dirty="0">
                <a:solidFill>
                  <a:srgbClr val="93C3D3"/>
                </a:solidFill>
                <a:latin typeface="微软雅黑" panose="020B0503020204020204" charset="-122"/>
                <a:ea typeface="微软雅黑" panose="020B0503020204020204" charset="-122"/>
                <a:sym typeface="+mn-ea"/>
              </a:rPr>
              <a:t>UX</a:t>
            </a:r>
            <a:r>
              <a:rPr lang="zh-CN" altLang="en-US" sz="1500" dirty="0">
                <a:solidFill>
                  <a:srgbClr val="93C3D3"/>
                </a:solidFill>
                <a:latin typeface="微软雅黑" panose="020B0503020204020204" charset="-122"/>
                <a:ea typeface="微软雅黑" panose="020B0503020204020204" charset="-122"/>
                <a:sym typeface="+mn-ea"/>
              </a:rPr>
              <a:t>设计与</a:t>
            </a:r>
            <a:r>
              <a:rPr lang="en-US" altLang="zh-CN" sz="1500" dirty="0">
                <a:solidFill>
                  <a:srgbClr val="93C3D3"/>
                </a:solidFill>
                <a:latin typeface="微软雅黑" panose="020B0503020204020204" charset="-122"/>
                <a:ea typeface="微软雅黑" panose="020B0503020204020204" charset="-122"/>
                <a:sym typeface="+mn-ea"/>
              </a:rPr>
              <a:t>UI</a:t>
            </a:r>
            <a:r>
              <a:rPr lang="zh-CN" altLang="en-US" sz="1500" dirty="0">
                <a:solidFill>
                  <a:srgbClr val="93C3D3"/>
                </a:solidFill>
                <a:latin typeface="微软雅黑" panose="020B0503020204020204" charset="-122"/>
                <a:ea typeface="微软雅黑" panose="020B0503020204020204" charset="-122"/>
                <a:sym typeface="+mn-ea"/>
              </a:rPr>
              <a:t>设计的区别</a:t>
            </a:r>
          </a:p>
        </p:txBody>
      </p:sp>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40</a:t>
            </a:fld>
            <a:endParaRPr lang="zh-CN" altLang="en-US"/>
          </a:p>
        </p:txBody>
      </p:sp>
      <p:sp>
        <p:nvSpPr>
          <p:cNvPr id="13" name="矩形 12">
            <a:extLst>
              <a:ext uri="{FF2B5EF4-FFF2-40B4-BE49-F238E27FC236}">
                <a16:creationId xmlns:a16="http://schemas.microsoft.com/office/drawing/2014/main" id="{6DBCA261-8872-4D63-B8FE-1C517ED53F84}"/>
              </a:ext>
            </a:extLst>
          </p:cNvPr>
          <p:cNvSpPr/>
          <p:nvPr/>
        </p:nvSpPr>
        <p:spPr>
          <a:xfrm>
            <a:off x="141137" y="1474363"/>
            <a:ext cx="8877267" cy="3623877"/>
          </a:xfrm>
          <a:prstGeom prst="rect">
            <a:avLst/>
          </a:prstGeom>
        </p:spPr>
        <p:txBody>
          <a:bodyPr wrap="square">
            <a:spAutoFit/>
          </a:bodyPr>
          <a:lstStyle/>
          <a:p>
            <a:pPr fontAlgn="auto">
              <a:lnSpc>
                <a:spcPct val="150000"/>
              </a:lnSpc>
              <a:spcBef>
                <a:spcPts val="525"/>
              </a:spcBef>
            </a:pPr>
            <a:r>
              <a:rPr lang="zh-CN" altLang="en-US" dirty="0">
                <a:latin typeface="微软雅黑" panose="020B0503020204020204" pitchFamily="34" charset="-122"/>
                <a:ea typeface="微软雅黑" panose="020B0503020204020204" pitchFamily="34" charset="-122"/>
              </a:rPr>
              <a:t> 就功能而言，</a:t>
            </a:r>
            <a:r>
              <a:rPr lang="en-US" altLang="zh-CN" b="1" dirty="0">
                <a:solidFill>
                  <a:srgbClr val="F88562"/>
                </a:solidFill>
                <a:latin typeface="微软雅黑" panose="020B0503020204020204" pitchFamily="34" charset="-122"/>
                <a:ea typeface="微软雅黑" panose="020B0503020204020204" pitchFamily="34" charset="-122"/>
              </a:rPr>
              <a:t>UX</a:t>
            </a:r>
            <a:r>
              <a:rPr lang="zh-CN" altLang="en-US" b="1" dirty="0">
                <a:solidFill>
                  <a:srgbClr val="F88562"/>
                </a:solidFill>
                <a:latin typeface="微软雅黑" panose="020B0503020204020204" pitchFamily="34" charset="-122"/>
                <a:ea typeface="微软雅黑" panose="020B0503020204020204" pitchFamily="34" charset="-122"/>
              </a:rPr>
              <a:t>是事物的工作方式</a:t>
            </a:r>
            <a:r>
              <a:rPr lang="zh-CN" altLang="en-US" dirty="0">
                <a:latin typeface="微软雅黑" panose="020B0503020204020204" pitchFamily="34" charset="-122"/>
                <a:ea typeface="微软雅黑" panose="020B0503020204020204" pitchFamily="34" charset="-122"/>
              </a:rPr>
              <a:t>，</a:t>
            </a:r>
            <a:r>
              <a:rPr lang="en-US" altLang="zh-CN" b="1" dirty="0">
                <a:solidFill>
                  <a:srgbClr val="F88562"/>
                </a:solidFill>
                <a:latin typeface="微软雅黑" panose="020B0503020204020204" pitchFamily="34" charset="-122"/>
                <a:ea typeface="微软雅黑" panose="020B0503020204020204" pitchFamily="34" charset="-122"/>
              </a:rPr>
              <a:t>UI</a:t>
            </a:r>
            <a:r>
              <a:rPr lang="zh-CN" altLang="en-US" b="1" dirty="0">
                <a:solidFill>
                  <a:srgbClr val="F88562"/>
                </a:solidFill>
                <a:latin typeface="微软雅黑" panose="020B0503020204020204" pitchFamily="34" charset="-122"/>
                <a:ea typeface="微软雅黑" panose="020B0503020204020204" pitchFamily="34" charset="-122"/>
              </a:rPr>
              <a:t>是事物的外观</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UX</a:t>
            </a:r>
            <a:r>
              <a:rPr lang="zh-CN" altLang="en-US" dirty="0">
                <a:latin typeface="微软雅黑" panose="020B0503020204020204" pitchFamily="34" charset="-122"/>
                <a:ea typeface="微软雅黑" panose="020B0503020204020204" pitchFamily="34" charset="-122"/>
              </a:rPr>
              <a:t>是一个过程，而</a:t>
            </a:r>
            <a:r>
              <a:rPr lang="en-US" altLang="zh-CN" dirty="0">
                <a:latin typeface="微软雅黑" panose="020B0503020204020204" pitchFamily="34" charset="-122"/>
                <a:ea typeface="微软雅黑" panose="020B0503020204020204" pitchFamily="34" charset="-122"/>
              </a:rPr>
              <a:t>UI</a:t>
            </a:r>
            <a:r>
              <a:rPr lang="zh-CN" altLang="en-US" dirty="0">
                <a:latin typeface="微软雅黑" panose="020B0503020204020204" pitchFamily="34" charset="-122"/>
                <a:ea typeface="微软雅黑" panose="020B0503020204020204" pitchFamily="34" charset="-122"/>
              </a:rPr>
              <a:t>是可交付的。</a:t>
            </a:r>
          </a:p>
          <a:p>
            <a:pPr>
              <a:lnSpc>
                <a:spcPct val="150000"/>
              </a:lnSpc>
              <a:spcBef>
                <a:spcPts val="525"/>
              </a:spcBef>
            </a:pPr>
            <a:r>
              <a:rPr lang="zh-CN" altLang="en-US" dirty="0">
                <a:latin typeface="微软雅黑" panose="020B0503020204020204" pitchFamily="34" charset="-122"/>
                <a:ea typeface="微软雅黑" panose="020B0503020204020204" pitchFamily="34" charset="-122"/>
                <a:sym typeface="+mn-ea"/>
              </a:rPr>
              <a:t>       </a:t>
            </a:r>
            <a:r>
              <a:rPr lang="en-US" altLang="zh-CN" b="1" dirty="0">
                <a:solidFill>
                  <a:srgbClr val="F88562"/>
                </a:solidFill>
                <a:latin typeface="微软雅黑" panose="020B0503020204020204" pitchFamily="34" charset="-122"/>
                <a:ea typeface="微软雅黑" panose="020B0503020204020204" pitchFamily="34" charset="-122"/>
                <a:sym typeface="+mn-ea"/>
              </a:rPr>
              <a:t>UX</a:t>
            </a:r>
            <a:r>
              <a:rPr lang="zh-CN" altLang="en-US" b="1" dirty="0">
                <a:solidFill>
                  <a:srgbClr val="F88562"/>
                </a:solidFill>
                <a:latin typeface="微软雅黑" panose="020B0503020204020204" pitchFamily="34" charset="-122"/>
                <a:ea typeface="微软雅黑" panose="020B0503020204020204" pitchFamily="34" charset="-122"/>
                <a:sym typeface="+mn-ea"/>
              </a:rPr>
              <a:t>和</a:t>
            </a:r>
            <a:r>
              <a:rPr lang="en-US" altLang="zh-CN" b="1" dirty="0">
                <a:solidFill>
                  <a:srgbClr val="F88562"/>
                </a:solidFill>
                <a:latin typeface="微软雅黑" panose="020B0503020204020204" pitchFamily="34" charset="-122"/>
                <a:ea typeface="微软雅黑" panose="020B0503020204020204" pitchFamily="34" charset="-122"/>
                <a:sym typeface="+mn-ea"/>
              </a:rPr>
              <a:t>UI</a:t>
            </a:r>
            <a:r>
              <a:rPr lang="zh-CN" altLang="en-US" b="1" dirty="0">
                <a:solidFill>
                  <a:srgbClr val="F88562"/>
                </a:solidFill>
                <a:latin typeface="微软雅黑" panose="020B0503020204020204" pitchFamily="34" charset="-122"/>
                <a:ea typeface="微软雅黑" panose="020B0503020204020204" pitchFamily="34" charset="-122"/>
                <a:sym typeface="+mn-ea"/>
              </a:rPr>
              <a:t>是紧密相连的，不能只拥有其中一个</a:t>
            </a:r>
          </a:p>
          <a:p>
            <a:pPr>
              <a:lnSpc>
                <a:spcPct val="150000"/>
              </a:lnSpc>
              <a:spcBef>
                <a:spcPts val="525"/>
              </a:spcBef>
            </a:pP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sym typeface="+mn-ea"/>
              </a:rPr>
              <a:t>）在产品开发过程中，</a:t>
            </a:r>
            <a:r>
              <a:rPr lang="en-US" altLang="zh-CN" dirty="0">
                <a:latin typeface="微软雅黑" panose="020B0503020204020204" pitchFamily="34" charset="-122"/>
                <a:ea typeface="微软雅黑" panose="020B0503020204020204" pitchFamily="34" charset="-122"/>
                <a:sym typeface="+mn-ea"/>
              </a:rPr>
              <a:t>UX</a:t>
            </a:r>
            <a:r>
              <a:rPr lang="zh-CN" altLang="en-US" dirty="0">
                <a:latin typeface="微软雅黑" panose="020B0503020204020204" pitchFamily="34" charset="-122"/>
                <a:ea typeface="微软雅黑" panose="020B0503020204020204" pitchFamily="34" charset="-122"/>
                <a:sym typeface="+mn-ea"/>
              </a:rPr>
              <a:t>设计通常是第一位的，其次是</a:t>
            </a:r>
            <a:r>
              <a:rPr lang="en-US" altLang="zh-CN" dirty="0">
                <a:latin typeface="微软雅黑" panose="020B0503020204020204" pitchFamily="34" charset="-122"/>
                <a:ea typeface="微软雅黑" panose="020B0503020204020204" pitchFamily="34" charset="-122"/>
                <a:sym typeface="+mn-ea"/>
              </a:rPr>
              <a:t>UI</a:t>
            </a:r>
            <a:r>
              <a:rPr lang="zh-CN" altLang="en-US" dirty="0">
                <a:latin typeface="微软雅黑" panose="020B0503020204020204" pitchFamily="34" charset="-122"/>
                <a:ea typeface="微软雅黑" panose="020B0503020204020204" pitchFamily="34" charset="-122"/>
                <a:sym typeface="+mn-ea"/>
              </a:rPr>
              <a:t>设计。</a:t>
            </a:r>
          </a:p>
          <a:p>
            <a:pPr>
              <a:lnSpc>
                <a:spcPct val="150000"/>
              </a:lnSpc>
              <a:spcBef>
                <a:spcPts val="525"/>
              </a:spcBef>
            </a:pP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2</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UX</a:t>
            </a:r>
            <a:r>
              <a:rPr lang="zh-CN" altLang="en-US" dirty="0">
                <a:latin typeface="微软雅黑" panose="020B0503020204020204" pitchFamily="34" charset="-122"/>
                <a:ea typeface="微软雅黑" panose="020B0503020204020204" pitchFamily="34" charset="-122"/>
                <a:sym typeface="+mn-ea"/>
              </a:rPr>
              <a:t>设计师绘制出用户体验的基本框架，而</a:t>
            </a:r>
            <a:r>
              <a:rPr lang="en-US" altLang="zh-CN" dirty="0">
                <a:latin typeface="微软雅黑" panose="020B0503020204020204" pitchFamily="34" charset="-122"/>
                <a:ea typeface="微软雅黑" panose="020B0503020204020204" pitchFamily="34" charset="-122"/>
                <a:sym typeface="+mn-ea"/>
              </a:rPr>
              <a:t>UI</a:t>
            </a:r>
            <a:r>
              <a:rPr lang="zh-CN" altLang="en-US" dirty="0">
                <a:latin typeface="微软雅黑" panose="020B0503020204020204" pitchFamily="34" charset="-122"/>
                <a:ea typeface="微软雅黑" panose="020B0503020204020204" pitchFamily="34" charset="-122"/>
                <a:sym typeface="+mn-ea"/>
              </a:rPr>
              <a:t>设计师则用视觉和交互元素填充其中。</a:t>
            </a:r>
          </a:p>
          <a:p>
            <a:pPr>
              <a:lnSpc>
                <a:spcPct val="150000"/>
              </a:lnSpc>
              <a:spcBef>
                <a:spcPts val="525"/>
              </a:spcBef>
            </a:pPr>
            <a:r>
              <a:rPr lang="zh-CN" altLang="en-US" dirty="0">
                <a:latin typeface="微软雅黑" panose="020B0503020204020204" pitchFamily="34" charset="-122"/>
                <a:ea typeface="微软雅黑" panose="020B0503020204020204" pitchFamily="34" charset="-122"/>
                <a:sym typeface="+mn-ea"/>
              </a:rPr>
              <a:t>       （</a:t>
            </a:r>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sym typeface="+mn-ea"/>
              </a:rPr>
              <a:t>UX</a:t>
            </a:r>
            <a:r>
              <a:rPr lang="zh-CN" altLang="en-US" dirty="0">
                <a:latin typeface="微软雅黑" panose="020B0503020204020204" pitchFamily="34" charset="-122"/>
                <a:ea typeface="微软雅黑" panose="020B0503020204020204" pitchFamily="34" charset="-122"/>
                <a:sym typeface="+mn-ea"/>
              </a:rPr>
              <a:t>设计是关于识别和解决用户问题的，而</a:t>
            </a:r>
            <a:r>
              <a:rPr lang="en-US" altLang="zh-CN" dirty="0">
                <a:latin typeface="微软雅黑" panose="020B0503020204020204" pitchFamily="34" charset="-122"/>
                <a:ea typeface="微软雅黑" panose="020B0503020204020204" pitchFamily="34" charset="-122"/>
                <a:sym typeface="+mn-ea"/>
              </a:rPr>
              <a:t>UI</a:t>
            </a:r>
            <a:r>
              <a:rPr lang="zh-CN" altLang="en-US" dirty="0">
                <a:latin typeface="微软雅黑" panose="020B0503020204020204" pitchFamily="34" charset="-122"/>
                <a:ea typeface="微软雅黑" panose="020B0503020204020204" pitchFamily="34" charset="-122"/>
                <a:sym typeface="+mn-ea"/>
              </a:rPr>
              <a:t>设计是关于创建直观和美观的交互界面的。</a:t>
            </a:r>
            <a:endParaRPr lang="zh-CN" altLang="en-US" dirty="0">
              <a:latin typeface="微软雅黑" panose="020B0503020204020204" pitchFamily="34" charset="-122"/>
              <a:ea typeface="微软雅黑" panose="020B0503020204020204" pitchFamily="34" charset="-122"/>
            </a:endParaRPr>
          </a:p>
        </p:txBody>
      </p:sp>
      <p:cxnSp>
        <p:nvCxnSpPr>
          <p:cNvPr id="11" name="直接连接符 8">
            <a:extLst>
              <a:ext uri="{FF2B5EF4-FFF2-40B4-BE49-F238E27FC236}">
                <a16:creationId xmlns:a16="http://schemas.microsoft.com/office/drawing/2014/main" id="{41AAB785-4B0F-9B41-8DDF-B6EAD938F6FF}"/>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2" name="标题 3">
            <a:extLst>
              <a:ext uri="{FF2B5EF4-FFF2-40B4-BE49-F238E27FC236}">
                <a16:creationId xmlns:a16="http://schemas.microsoft.com/office/drawing/2014/main" id="{2C7658DF-9357-1A49-B73A-8DF4C09AC85D}"/>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4" name="1 Título">
            <a:extLst>
              <a:ext uri="{FF2B5EF4-FFF2-40B4-BE49-F238E27FC236}">
                <a16:creationId xmlns:a16="http://schemas.microsoft.com/office/drawing/2014/main" id="{66C3271B-4CEB-0646-AEC5-0CB1A441008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5639437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41</a:t>
            </a:fld>
            <a:endParaRPr lang="zh-CN" altLang="en-US"/>
          </a:p>
        </p:txBody>
      </p:sp>
      <p:sp>
        <p:nvSpPr>
          <p:cNvPr id="3" name="文本框 2">
            <a:extLst>
              <a:ext uri="{FF2B5EF4-FFF2-40B4-BE49-F238E27FC236}">
                <a16:creationId xmlns:a16="http://schemas.microsoft.com/office/drawing/2014/main" id="{B6B8A1DD-16FB-DB75-6EFE-E3DF99C3B267}"/>
              </a:ext>
            </a:extLst>
          </p:cNvPr>
          <p:cNvSpPr txBox="1"/>
          <p:nvPr/>
        </p:nvSpPr>
        <p:spPr>
          <a:xfrm>
            <a:off x="489209" y="1311252"/>
            <a:ext cx="7755631" cy="2120902"/>
          </a:xfrm>
          <a:prstGeom prst="rect">
            <a:avLst/>
          </a:prstGeom>
          <a:noFill/>
        </p:spPr>
        <p:txBody>
          <a:bodyPr wrap="square">
            <a:spAutoFit/>
          </a:bodyPr>
          <a:lstStyle/>
          <a:p>
            <a:pPr fontAlgn="auto">
              <a:lnSpc>
                <a:spcPct val="150000"/>
              </a:lnSpc>
            </a:pPr>
            <a:r>
              <a:rPr lang="zh-CN" altLang="en-US" dirty="0">
                <a:latin typeface="微软雅黑" panose="020B0503020204020204" pitchFamily="34" charset="-122"/>
                <a:ea typeface="微软雅黑" panose="020B0503020204020204" pitchFamily="34" charset="-122"/>
              </a:rPr>
              <a:t>     数据设计就是将需求分析阶段定义的数据对象（</a:t>
            </a:r>
            <a:r>
              <a:rPr lang="en-US" altLang="zh-CN" dirty="0">
                <a:latin typeface="微软雅黑" panose="020B0503020204020204" pitchFamily="34" charset="-122"/>
                <a:ea typeface="微软雅黑" panose="020B0503020204020204" pitchFamily="34" charset="-122"/>
              </a:rPr>
              <a:t>E-R</a:t>
            </a:r>
            <a:r>
              <a:rPr lang="zh-CN" altLang="en-US" dirty="0">
                <a:latin typeface="微软雅黑" panose="020B0503020204020204" pitchFamily="34" charset="-122"/>
                <a:ea typeface="微软雅黑" panose="020B0503020204020204" pitchFamily="34" charset="-122"/>
              </a:rPr>
              <a:t>图、数据字典）转换为设计阶段的数据结构和数据库，包括两个方面。</a:t>
            </a:r>
          </a:p>
          <a:p>
            <a:pPr lvl="1">
              <a:lnSpc>
                <a:spcPct val="150000"/>
              </a:lnSpc>
            </a:pPr>
            <a:r>
              <a:rPr lang="en-US" altLang="zh-CN" dirty="0">
                <a:latin typeface="微软雅黑" panose="020B0503020204020204" pitchFamily="34" charset="-122"/>
                <a:ea typeface="微软雅黑" panose="020B0503020204020204" pitchFamily="34" charset="-122"/>
              </a:rPr>
              <a:t>1) </a:t>
            </a:r>
            <a:r>
              <a:rPr lang="zh-CN" altLang="en-US" sz="1500" b="1" dirty="0">
                <a:solidFill>
                  <a:srgbClr val="F88562"/>
                </a:solidFill>
                <a:latin typeface="微软雅黑" panose="020B0503020204020204" pitchFamily="34" charset="-122"/>
                <a:ea typeface="微软雅黑" panose="020B0503020204020204" pitchFamily="34" charset="-122"/>
              </a:rPr>
              <a:t>程序级的数据结构设计</a:t>
            </a:r>
            <a:r>
              <a:rPr lang="zh-CN" altLang="en-US" dirty="0">
                <a:latin typeface="微软雅黑" panose="020B0503020204020204" pitchFamily="34" charset="-122"/>
                <a:ea typeface="微软雅黑" panose="020B0503020204020204" pitchFamily="34" charset="-122"/>
              </a:rPr>
              <a:t>：采用（伪）代码的方式定义数据结构（数据的组成、类型、缺省值等信息）；</a:t>
            </a:r>
          </a:p>
          <a:p>
            <a:pPr lvl="1">
              <a:lnSpc>
                <a:spcPct val="150000"/>
              </a:lnSpc>
            </a:pPr>
            <a:r>
              <a:rPr lang="en-US" altLang="zh-CN" dirty="0">
                <a:latin typeface="微软雅黑" panose="020B0503020204020204" pitchFamily="34" charset="-122"/>
                <a:ea typeface="微软雅黑" panose="020B0503020204020204" pitchFamily="34" charset="-122"/>
              </a:rPr>
              <a:t>2) </a:t>
            </a:r>
            <a:r>
              <a:rPr lang="zh-CN" altLang="en-US" sz="1500" b="1" dirty="0">
                <a:solidFill>
                  <a:srgbClr val="F88562"/>
                </a:solidFill>
                <a:latin typeface="微软雅黑" panose="020B0503020204020204" pitchFamily="34" charset="-122"/>
                <a:ea typeface="微软雅黑" panose="020B0503020204020204" pitchFamily="34" charset="-122"/>
              </a:rPr>
              <a:t>应用级的数据库设计</a:t>
            </a:r>
            <a:r>
              <a:rPr lang="zh-CN" altLang="en-US" dirty="0">
                <a:latin typeface="微软雅黑" panose="020B0503020204020204" pitchFamily="34" charset="-122"/>
                <a:ea typeface="微软雅黑" panose="020B0503020204020204" pitchFamily="34" charset="-122"/>
              </a:rPr>
              <a:t>：采用物理级的</a:t>
            </a:r>
            <a:r>
              <a:rPr lang="en-US" altLang="zh-CN" dirty="0">
                <a:latin typeface="微软雅黑" panose="020B0503020204020204" pitchFamily="34" charset="-122"/>
                <a:ea typeface="微软雅黑" panose="020B0503020204020204" pitchFamily="34" charset="-122"/>
              </a:rPr>
              <a:t>E-R</a:t>
            </a:r>
            <a:r>
              <a:rPr lang="zh-CN" altLang="en-US" dirty="0">
                <a:latin typeface="微软雅黑" panose="020B0503020204020204" pitchFamily="34" charset="-122"/>
                <a:ea typeface="微软雅黑" panose="020B0503020204020204" pitchFamily="34" charset="-122"/>
              </a:rPr>
              <a:t>图表示。</a:t>
            </a:r>
          </a:p>
        </p:txBody>
      </p:sp>
      <p:pic>
        <p:nvPicPr>
          <p:cNvPr id="4" name="图片 3">
            <a:extLst>
              <a:ext uri="{FF2B5EF4-FFF2-40B4-BE49-F238E27FC236}">
                <a16:creationId xmlns:a16="http://schemas.microsoft.com/office/drawing/2014/main" id="{11D1C3B4-A14B-465A-9082-F4EC468B551D}"/>
              </a:ext>
            </a:extLst>
          </p:cNvPr>
          <p:cNvPicPr>
            <a:picLocks noChangeAspect="1"/>
          </p:cNvPicPr>
          <p:nvPr/>
        </p:nvPicPr>
        <p:blipFill rotWithShape="1">
          <a:blip r:embed="rId2">
            <a:extLst>
              <a:ext uri="{28A0092B-C50C-407E-A947-70E740481C1C}">
                <a14:useLocalDpi xmlns:a14="http://schemas.microsoft.com/office/drawing/2010/main" val="0"/>
              </a:ext>
            </a:extLst>
          </a:blip>
          <a:srcRect r="6135" b="6450"/>
          <a:stretch/>
        </p:blipFill>
        <p:spPr>
          <a:xfrm>
            <a:off x="299411" y="3752586"/>
            <a:ext cx="4121576" cy="1980272"/>
          </a:xfrm>
          <a:prstGeom prst="rect">
            <a:avLst/>
          </a:prstGeom>
        </p:spPr>
      </p:pic>
      <p:sp>
        <p:nvSpPr>
          <p:cNvPr id="5" name="箭头: 右 4">
            <a:extLst>
              <a:ext uri="{FF2B5EF4-FFF2-40B4-BE49-F238E27FC236}">
                <a16:creationId xmlns:a16="http://schemas.microsoft.com/office/drawing/2014/main" id="{9D9E6BE8-D982-4C15-9646-4302A14EDD22}"/>
              </a:ext>
            </a:extLst>
          </p:cNvPr>
          <p:cNvSpPr/>
          <p:nvPr/>
        </p:nvSpPr>
        <p:spPr>
          <a:xfrm>
            <a:off x="4229100" y="4551652"/>
            <a:ext cx="716280" cy="347292"/>
          </a:xfrm>
          <a:prstGeom prst="rightArrow">
            <a:avLst/>
          </a:prstGeom>
          <a:solidFill>
            <a:srgbClr val="F8856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nvGrpSpPr>
          <p:cNvPr id="12" name="组合 11">
            <a:extLst>
              <a:ext uri="{FF2B5EF4-FFF2-40B4-BE49-F238E27FC236}">
                <a16:creationId xmlns:a16="http://schemas.microsoft.com/office/drawing/2014/main" id="{27724D41-1FA8-8E4A-69EB-B4069F118F72}"/>
              </a:ext>
            </a:extLst>
          </p:cNvPr>
          <p:cNvGrpSpPr/>
          <p:nvPr/>
        </p:nvGrpSpPr>
        <p:grpSpPr>
          <a:xfrm>
            <a:off x="5029200" y="4168710"/>
            <a:ext cx="1645402" cy="1427227"/>
            <a:chOff x="5547360" y="4557536"/>
            <a:chExt cx="1452880" cy="1283732"/>
          </a:xfrm>
        </p:grpSpPr>
        <p:pic>
          <p:nvPicPr>
            <p:cNvPr id="10" name="图形 9" descr="数据库 纯色填充">
              <a:extLst>
                <a:ext uri="{FF2B5EF4-FFF2-40B4-BE49-F238E27FC236}">
                  <a16:creationId xmlns:a16="http://schemas.microsoft.com/office/drawing/2014/main" id="{2139ABB8-0408-D213-6D29-2432984FC39B}"/>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4557536"/>
              <a:ext cx="914400" cy="914400"/>
            </a:xfrm>
            <a:prstGeom prst="rect">
              <a:avLst/>
            </a:prstGeom>
          </p:spPr>
        </p:pic>
        <p:sp>
          <p:nvSpPr>
            <p:cNvPr id="11" name="文本框 10">
              <a:extLst>
                <a:ext uri="{FF2B5EF4-FFF2-40B4-BE49-F238E27FC236}">
                  <a16:creationId xmlns:a16="http://schemas.microsoft.com/office/drawing/2014/main" id="{C963105E-1995-F070-C429-8B6B0BCB5FAC}"/>
                </a:ext>
              </a:extLst>
            </p:cNvPr>
            <p:cNvSpPr txBox="1"/>
            <p:nvPr/>
          </p:nvSpPr>
          <p:spPr>
            <a:xfrm>
              <a:off x="5547360" y="5471936"/>
              <a:ext cx="1452880" cy="369332"/>
            </a:xfrm>
            <a:prstGeom prst="rect">
              <a:avLst/>
            </a:prstGeom>
            <a:noFill/>
          </p:spPr>
          <p:txBody>
            <a:bodyPr wrap="square" rtlCol="0">
              <a:spAutoFit/>
            </a:bodyPr>
            <a:lstStyle/>
            <a:p>
              <a:r>
                <a:rPr lang="en-US" altLang="zh-CN" sz="1200" b="1" dirty="0" err="1">
                  <a:latin typeface="微软雅黑" panose="020B0503020204020204" pitchFamily="34" charset="-122"/>
                  <a:ea typeface="微软雅黑" panose="020B0503020204020204" pitchFamily="34" charset="-122"/>
                </a:rPr>
                <a:t>DataBase</a:t>
              </a:r>
              <a:endParaRPr lang="zh-CN" altLang="en-US" sz="1200" b="1" dirty="0">
                <a:latin typeface="微软雅黑" panose="020B0503020204020204" pitchFamily="34" charset="-122"/>
                <a:ea typeface="微软雅黑" panose="020B0503020204020204" pitchFamily="34" charset="-122"/>
              </a:endParaRPr>
            </a:p>
          </p:txBody>
        </p:sp>
      </p:grpSp>
      <p:grpSp>
        <p:nvGrpSpPr>
          <p:cNvPr id="14" name="组合 13">
            <a:extLst>
              <a:ext uri="{FF2B5EF4-FFF2-40B4-BE49-F238E27FC236}">
                <a16:creationId xmlns:a16="http://schemas.microsoft.com/office/drawing/2014/main" id="{A1AAF4A7-2253-7A02-06BE-0F1C7BABBA34}"/>
              </a:ext>
            </a:extLst>
          </p:cNvPr>
          <p:cNvGrpSpPr/>
          <p:nvPr/>
        </p:nvGrpSpPr>
        <p:grpSpPr>
          <a:xfrm>
            <a:off x="6674602" y="4166968"/>
            <a:ext cx="1844270" cy="1638291"/>
            <a:chOff x="7122160" y="4340006"/>
            <a:chExt cx="1544320" cy="1347131"/>
          </a:xfrm>
        </p:grpSpPr>
        <p:pic>
          <p:nvPicPr>
            <p:cNvPr id="1028" name="Picture 4" descr="数据结构之图-图结构的简介和引入（上）-学习笔记-62 | Bliner'Site">
              <a:extLst>
                <a:ext uri="{FF2B5EF4-FFF2-40B4-BE49-F238E27FC236}">
                  <a16:creationId xmlns:a16="http://schemas.microsoft.com/office/drawing/2014/main" id="{6F49E90F-1BC1-7BAD-49AE-442D60B79EBC}"/>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7122160" y="4340006"/>
              <a:ext cx="914400" cy="1000053"/>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D485073E-3C57-DCFF-EF01-8FA7CEB62C27}"/>
                </a:ext>
              </a:extLst>
            </p:cNvPr>
            <p:cNvSpPr txBox="1"/>
            <p:nvPr/>
          </p:nvSpPr>
          <p:spPr>
            <a:xfrm>
              <a:off x="7213600" y="5317805"/>
              <a:ext cx="1452880" cy="369332"/>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数据结构</a:t>
              </a:r>
            </a:p>
          </p:txBody>
        </p:sp>
      </p:grpSp>
      <p:cxnSp>
        <p:nvCxnSpPr>
          <p:cNvPr id="15" name="直接连接符 8">
            <a:extLst>
              <a:ext uri="{FF2B5EF4-FFF2-40B4-BE49-F238E27FC236}">
                <a16:creationId xmlns:a16="http://schemas.microsoft.com/office/drawing/2014/main" id="{7C045099-CB46-AA4F-8B41-756C3826B7B4}"/>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6" name="标题 3">
            <a:extLst>
              <a:ext uri="{FF2B5EF4-FFF2-40B4-BE49-F238E27FC236}">
                <a16:creationId xmlns:a16="http://schemas.microsoft.com/office/drawing/2014/main" id="{6555E5E8-2F73-5843-BDB3-7DDF7997C9ED}"/>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7" name="1 Título">
            <a:extLst>
              <a:ext uri="{FF2B5EF4-FFF2-40B4-BE49-F238E27FC236}">
                <a16:creationId xmlns:a16="http://schemas.microsoft.com/office/drawing/2014/main" id="{E71E45B0-2FD5-9543-A9CC-8CB170AC29E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37952691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用数据库管理信息有什么好处？__凤凰网">
            <a:extLst>
              <a:ext uri="{FF2B5EF4-FFF2-40B4-BE49-F238E27FC236}">
                <a16:creationId xmlns:a16="http://schemas.microsoft.com/office/drawing/2014/main" id="{83ED7A21-A10F-462E-857D-ACEB5720AE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589" b="2200"/>
          <a:stretch/>
        </p:blipFill>
        <p:spPr bwMode="auto">
          <a:xfrm>
            <a:off x="-1" y="1782461"/>
            <a:ext cx="9163783" cy="4120197"/>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a:extLst>
              <a:ext uri="{FF2B5EF4-FFF2-40B4-BE49-F238E27FC236}">
                <a16:creationId xmlns:a16="http://schemas.microsoft.com/office/drawing/2014/main" id="{A4604BF1-7A0E-9EF9-AAEA-A3B8DD6CA8AE}"/>
              </a:ext>
            </a:extLst>
          </p:cNvPr>
          <p:cNvSpPr/>
          <p:nvPr/>
        </p:nvSpPr>
        <p:spPr>
          <a:xfrm>
            <a:off x="-1" y="1797375"/>
            <a:ext cx="9144000" cy="4120199"/>
          </a:xfrm>
          <a:prstGeom prst="rect">
            <a:avLst/>
          </a:prstGeom>
          <a:solidFill>
            <a:schemeClr val="tx1">
              <a:lumMod val="65000"/>
              <a:lumOff val="35000"/>
              <a:alpha val="6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42</a:t>
            </a:fld>
            <a:endParaRPr lang="zh-CN" altLang="en-US"/>
          </a:p>
        </p:txBody>
      </p:sp>
      <p:sp>
        <p:nvSpPr>
          <p:cNvPr id="2" name="矩形 1">
            <a:extLst>
              <a:ext uri="{FF2B5EF4-FFF2-40B4-BE49-F238E27FC236}">
                <a16:creationId xmlns:a16="http://schemas.microsoft.com/office/drawing/2014/main" id="{A26A6F67-DFFF-951D-E280-7693966F1A98}"/>
              </a:ext>
            </a:extLst>
          </p:cNvPr>
          <p:cNvSpPr/>
          <p:nvPr/>
        </p:nvSpPr>
        <p:spPr>
          <a:xfrm>
            <a:off x="489209" y="2110392"/>
            <a:ext cx="6756750" cy="3021148"/>
          </a:xfrm>
          <a:prstGeom prst="rect">
            <a:avLst/>
          </a:prstGeom>
        </p:spPr>
        <p:txBody>
          <a:bodyPr wrap="square">
            <a:spAutoFit/>
          </a:bodyPr>
          <a:lstStyle/>
          <a:p>
            <a:pPr fontAlgn="auto">
              <a:lnSpc>
                <a:spcPct val="150000"/>
              </a:lnSpc>
            </a:pPr>
            <a:r>
              <a:rPr lang="zh-CN" altLang="en-US" dirty="0">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数据库有以下主要</a:t>
            </a:r>
            <a:r>
              <a:rPr lang="zh-CN" altLang="en-US" sz="2100" b="1" dirty="0">
                <a:solidFill>
                  <a:srgbClr val="F88562"/>
                </a:solidFill>
                <a:latin typeface="微软雅黑" panose="020B0503020204020204" pitchFamily="34" charset="-122"/>
                <a:ea typeface="微软雅黑" panose="020B0503020204020204" pitchFamily="34" charset="-122"/>
              </a:rPr>
              <a:t>特点</a:t>
            </a:r>
            <a:r>
              <a:rPr lang="zh-CN" altLang="en-US" dirty="0">
                <a:latin typeface="微软雅黑" panose="020B0503020204020204" pitchFamily="34" charset="-122"/>
                <a:ea typeface="微软雅黑" panose="020B0503020204020204" pitchFamily="34" charset="-122"/>
              </a:rPr>
              <a:t>：</a:t>
            </a:r>
          </a:p>
          <a:p>
            <a:pPr lvl="1">
              <a:lnSpc>
                <a:spcPct val="150000"/>
              </a:lnSpc>
            </a:pPr>
            <a:r>
              <a:rPr lang="en-US" altLang="zh-CN" dirty="0">
                <a:solidFill>
                  <a:srgbClr val="F88562"/>
                </a:solidFill>
                <a:latin typeface="微软雅黑" panose="020B0503020204020204" pitchFamily="34" charset="-122"/>
                <a:ea typeface="微软雅黑" panose="020B0503020204020204" pitchFamily="34" charset="-122"/>
              </a:rPr>
              <a:t>1</a:t>
            </a:r>
            <a:r>
              <a:rPr lang="en-US" altLang="zh-CN" dirty="0">
                <a:solidFill>
                  <a:schemeClr val="bg1"/>
                </a:solidFill>
                <a:latin typeface="微软雅黑" panose="020B0503020204020204" pitchFamily="34" charset="-122"/>
                <a:ea typeface="微软雅黑" panose="020B0503020204020204" pitchFamily="34" charset="-122"/>
              </a:rPr>
              <a:t>) </a:t>
            </a:r>
            <a:r>
              <a:rPr lang="en-US" altLang="zh-CN" dirty="0" err="1">
                <a:solidFill>
                  <a:schemeClr val="bg1"/>
                </a:solidFill>
                <a:latin typeface="微软雅黑" panose="020B0503020204020204" pitchFamily="34" charset="-122"/>
                <a:ea typeface="微软雅黑" panose="020B0503020204020204" pitchFamily="34" charset="-122"/>
              </a:rPr>
              <a:t>实现数据</a:t>
            </a:r>
            <a:r>
              <a:rPr lang="en-US" altLang="zh-CN" b="1" dirty="0" err="1">
                <a:solidFill>
                  <a:srgbClr val="F88562"/>
                </a:solidFill>
                <a:latin typeface="微软雅黑" panose="020B0503020204020204" pitchFamily="34" charset="-122"/>
                <a:ea typeface="微软雅黑" panose="020B0503020204020204" pitchFamily="34" charset="-122"/>
              </a:rPr>
              <a:t>共享</a:t>
            </a:r>
            <a:endParaRPr lang="en-US" altLang="zh-CN" b="1" dirty="0">
              <a:solidFill>
                <a:srgbClr val="F88562"/>
              </a:solidFill>
              <a:latin typeface="微软雅黑" panose="020B0503020204020204" pitchFamily="34" charset="-122"/>
              <a:ea typeface="微软雅黑" panose="020B0503020204020204" pitchFamily="34" charset="-122"/>
            </a:endParaRPr>
          </a:p>
          <a:p>
            <a:pPr lvl="1">
              <a:lnSpc>
                <a:spcPct val="150000"/>
              </a:lnSpc>
            </a:pPr>
            <a:r>
              <a:rPr lang="en-US" altLang="zh-CN" dirty="0">
                <a:solidFill>
                  <a:srgbClr val="F88562"/>
                </a:solidFill>
                <a:latin typeface="微软雅黑" panose="020B0503020204020204" pitchFamily="34" charset="-122"/>
                <a:ea typeface="微软雅黑" panose="020B0503020204020204" pitchFamily="34" charset="-122"/>
              </a:rPr>
              <a:t>2</a:t>
            </a:r>
            <a:r>
              <a:rPr lang="en-US" altLang="zh-CN" dirty="0">
                <a:solidFill>
                  <a:schemeClr val="bg1"/>
                </a:solidFill>
                <a:latin typeface="微软雅黑" panose="020B0503020204020204" pitchFamily="34" charset="-122"/>
                <a:ea typeface="微软雅黑" panose="020B0503020204020204" pitchFamily="34" charset="-122"/>
              </a:rPr>
              <a:t>)</a:t>
            </a:r>
            <a:r>
              <a:rPr lang="zh-CN" altLang="en-US" dirty="0">
                <a:solidFill>
                  <a:schemeClr val="bg1"/>
                </a:solidFill>
                <a:latin typeface="微软雅黑" panose="020B0503020204020204" pitchFamily="34" charset="-122"/>
                <a:ea typeface="微软雅黑" panose="020B0503020204020204" pitchFamily="34" charset="-122"/>
              </a:rPr>
              <a:t>数据</a:t>
            </a:r>
            <a:r>
              <a:rPr lang="zh-CN" altLang="en-US" b="1" dirty="0">
                <a:solidFill>
                  <a:srgbClr val="F88562"/>
                </a:solidFill>
                <a:latin typeface="微软雅黑" panose="020B0503020204020204" pitchFamily="34" charset="-122"/>
                <a:ea typeface="微软雅黑" panose="020B0503020204020204" pitchFamily="34" charset="-122"/>
              </a:rPr>
              <a:t>冗余度减少</a:t>
            </a:r>
            <a:endParaRPr lang="en-US" altLang="zh-CN" b="1" dirty="0">
              <a:solidFill>
                <a:srgbClr val="F88562"/>
              </a:solidFill>
              <a:latin typeface="微软雅黑" panose="020B0503020204020204" pitchFamily="34" charset="-122"/>
              <a:ea typeface="微软雅黑" panose="020B0503020204020204" pitchFamily="34" charset="-122"/>
            </a:endParaRPr>
          </a:p>
          <a:p>
            <a:pPr lvl="1">
              <a:lnSpc>
                <a:spcPct val="150000"/>
              </a:lnSpc>
            </a:pPr>
            <a:r>
              <a:rPr lang="en-US" altLang="zh-CN" dirty="0">
                <a:solidFill>
                  <a:srgbClr val="F88562"/>
                </a:solidFill>
                <a:latin typeface="微软雅黑" panose="020B0503020204020204" pitchFamily="34" charset="-122"/>
                <a:ea typeface="微软雅黑" panose="020B0503020204020204" pitchFamily="34" charset="-122"/>
                <a:sym typeface="+mn-ea"/>
              </a:rPr>
              <a:t>3</a:t>
            </a:r>
            <a:r>
              <a:rPr lang="en-US" altLang="zh-CN" dirty="0">
                <a:solidFill>
                  <a:schemeClr val="bg1"/>
                </a:solidFill>
                <a:latin typeface="微软雅黑" panose="020B0503020204020204" pitchFamily="34" charset="-122"/>
                <a:ea typeface="微软雅黑" panose="020B0503020204020204" pitchFamily="34" charset="-122"/>
                <a:sym typeface="+mn-ea"/>
              </a:rPr>
              <a:t>) </a:t>
            </a:r>
            <a:r>
              <a:rPr lang="en-US" altLang="zh-CN" dirty="0" err="1">
                <a:solidFill>
                  <a:schemeClr val="bg1"/>
                </a:solidFill>
                <a:latin typeface="微软雅黑" panose="020B0503020204020204" pitchFamily="34" charset="-122"/>
                <a:ea typeface="微软雅黑" panose="020B0503020204020204" pitchFamily="34" charset="-122"/>
                <a:sym typeface="+mn-ea"/>
              </a:rPr>
              <a:t>数据的</a:t>
            </a:r>
            <a:r>
              <a:rPr lang="en-US" altLang="zh-CN" b="1" dirty="0" err="1">
                <a:solidFill>
                  <a:srgbClr val="F88562"/>
                </a:solidFill>
                <a:latin typeface="微软雅黑" panose="020B0503020204020204" pitchFamily="34" charset="-122"/>
                <a:ea typeface="微软雅黑" panose="020B0503020204020204" pitchFamily="34" charset="-122"/>
                <a:sym typeface="+mn-ea"/>
              </a:rPr>
              <a:t>独立性</a:t>
            </a:r>
            <a:endParaRPr lang="en-US" altLang="zh-CN" b="1" dirty="0">
              <a:solidFill>
                <a:srgbClr val="F88562"/>
              </a:solidFill>
              <a:latin typeface="微软雅黑" panose="020B0503020204020204" pitchFamily="34" charset="-122"/>
              <a:ea typeface="微软雅黑" panose="020B0503020204020204" pitchFamily="34" charset="-122"/>
              <a:sym typeface="+mn-ea"/>
            </a:endParaRPr>
          </a:p>
          <a:p>
            <a:pPr lvl="1">
              <a:lnSpc>
                <a:spcPct val="150000"/>
              </a:lnSpc>
            </a:pPr>
            <a:r>
              <a:rPr lang="en-US" altLang="zh-CN" dirty="0">
                <a:solidFill>
                  <a:srgbClr val="F88562"/>
                </a:solidFill>
                <a:latin typeface="微软雅黑" panose="020B0503020204020204" pitchFamily="34" charset="-122"/>
                <a:ea typeface="微软雅黑" panose="020B0503020204020204" pitchFamily="34" charset="-122"/>
                <a:sym typeface="+mn-ea"/>
              </a:rPr>
              <a:t>4</a:t>
            </a:r>
            <a:r>
              <a:rPr lang="en-US" altLang="zh-CN" dirty="0">
                <a:solidFill>
                  <a:schemeClr val="bg1"/>
                </a:solidFill>
                <a:latin typeface="微软雅黑" panose="020B0503020204020204" pitchFamily="34" charset="-122"/>
                <a:ea typeface="微软雅黑" panose="020B0503020204020204" pitchFamily="34" charset="-122"/>
                <a:sym typeface="+mn-ea"/>
              </a:rPr>
              <a:t>) </a:t>
            </a:r>
            <a:r>
              <a:rPr lang="en-US" altLang="zh-CN" dirty="0" err="1">
                <a:solidFill>
                  <a:schemeClr val="bg1"/>
                </a:solidFill>
                <a:latin typeface="微软雅黑" panose="020B0503020204020204" pitchFamily="34" charset="-122"/>
                <a:ea typeface="微软雅黑" panose="020B0503020204020204" pitchFamily="34" charset="-122"/>
                <a:sym typeface="+mn-ea"/>
              </a:rPr>
              <a:t>数据实现</a:t>
            </a:r>
            <a:r>
              <a:rPr lang="en-US" altLang="zh-CN" b="1" dirty="0" err="1">
                <a:solidFill>
                  <a:srgbClr val="F88562"/>
                </a:solidFill>
                <a:latin typeface="微软雅黑" panose="020B0503020204020204" pitchFamily="34" charset="-122"/>
                <a:ea typeface="微软雅黑" panose="020B0503020204020204" pitchFamily="34" charset="-122"/>
                <a:sym typeface="+mn-ea"/>
              </a:rPr>
              <a:t>集中控制</a:t>
            </a:r>
            <a:endParaRPr lang="en-US" altLang="zh-CN" b="1" dirty="0">
              <a:solidFill>
                <a:srgbClr val="F88562"/>
              </a:solidFill>
              <a:latin typeface="微软雅黑" panose="020B0503020204020204" pitchFamily="34" charset="-122"/>
              <a:ea typeface="微软雅黑" panose="020B0503020204020204" pitchFamily="34" charset="-122"/>
              <a:sym typeface="+mn-ea"/>
            </a:endParaRPr>
          </a:p>
          <a:p>
            <a:pPr lvl="1">
              <a:lnSpc>
                <a:spcPct val="150000"/>
              </a:lnSpc>
            </a:pPr>
            <a:r>
              <a:rPr lang="en-US" altLang="zh-CN" dirty="0">
                <a:solidFill>
                  <a:srgbClr val="F88562"/>
                </a:solidFill>
                <a:latin typeface="微软雅黑" panose="020B0503020204020204" pitchFamily="34" charset="-122"/>
                <a:ea typeface="微软雅黑" panose="020B0503020204020204" pitchFamily="34" charset="-122"/>
                <a:sym typeface="+mn-ea"/>
              </a:rPr>
              <a:t>5</a:t>
            </a:r>
            <a:r>
              <a:rPr lang="en-US" altLang="zh-CN" dirty="0">
                <a:solidFill>
                  <a:schemeClr val="bg1"/>
                </a:solidFill>
                <a:latin typeface="微软雅黑" panose="020B0503020204020204" pitchFamily="34" charset="-122"/>
                <a:ea typeface="微软雅黑" panose="020B0503020204020204" pitchFamily="34" charset="-122"/>
                <a:sym typeface="+mn-ea"/>
              </a:rPr>
              <a:t>) </a:t>
            </a:r>
            <a:r>
              <a:rPr lang="en-US" altLang="zh-CN" dirty="0" err="1">
                <a:solidFill>
                  <a:schemeClr val="bg1"/>
                </a:solidFill>
                <a:latin typeface="微软雅黑" panose="020B0503020204020204" pitchFamily="34" charset="-122"/>
                <a:ea typeface="微软雅黑" panose="020B0503020204020204" pitchFamily="34" charset="-122"/>
                <a:sym typeface="+mn-ea"/>
              </a:rPr>
              <a:t>数据</a:t>
            </a:r>
            <a:r>
              <a:rPr lang="en-US" altLang="zh-CN" b="1" dirty="0" err="1">
                <a:solidFill>
                  <a:srgbClr val="F88562"/>
                </a:solidFill>
                <a:latin typeface="微软雅黑" panose="020B0503020204020204" pitchFamily="34" charset="-122"/>
                <a:ea typeface="微软雅黑" panose="020B0503020204020204" pitchFamily="34" charset="-122"/>
                <a:sym typeface="+mn-ea"/>
              </a:rPr>
              <a:t>一致性</a:t>
            </a:r>
            <a:r>
              <a:rPr lang="en-US" altLang="zh-CN" dirty="0" err="1">
                <a:solidFill>
                  <a:schemeClr val="bg1"/>
                </a:solidFill>
                <a:latin typeface="微软雅黑" panose="020B0503020204020204" pitchFamily="34" charset="-122"/>
                <a:ea typeface="微软雅黑" panose="020B0503020204020204" pitchFamily="34" charset="-122"/>
                <a:sym typeface="+mn-ea"/>
              </a:rPr>
              <a:t>和</a:t>
            </a:r>
            <a:r>
              <a:rPr lang="en-US" altLang="zh-CN" b="1" dirty="0" err="1">
                <a:solidFill>
                  <a:srgbClr val="F88562"/>
                </a:solidFill>
                <a:latin typeface="微软雅黑" panose="020B0503020204020204" pitchFamily="34" charset="-122"/>
                <a:ea typeface="微软雅黑" panose="020B0503020204020204" pitchFamily="34" charset="-122"/>
                <a:sym typeface="+mn-ea"/>
              </a:rPr>
              <a:t>可维护性</a:t>
            </a:r>
            <a:r>
              <a:rPr lang="en-US" altLang="zh-CN" dirty="0" err="1">
                <a:latin typeface="微软雅黑" panose="020B0503020204020204" pitchFamily="34" charset="-122"/>
                <a:ea typeface="微软雅黑" panose="020B0503020204020204" pitchFamily="34" charset="-122"/>
                <a:sym typeface="+mn-ea"/>
              </a:rPr>
              <a:t>，</a:t>
            </a:r>
            <a:r>
              <a:rPr lang="en-US" altLang="zh-CN" dirty="0" err="1">
                <a:solidFill>
                  <a:schemeClr val="bg1"/>
                </a:solidFill>
                <a:latin typeface="微软雅黑" panose="020B0503020204020204" pitchFamily="34" charset="-122"/>
                <a:ea typeface="微软雅黑" panose="020B0503020204020204" pitchFamily="34" charset="-122"/>
                <a:sym typeface="+mn-ea"/>
              </a:rPr>
              <a:t>以确保数据的</a:t>
            </a:r>
            <a:r>
              <a:rPr lang="en-US" altLang="zh-CN" b="1" dirty="0" err="1">
                <a:solidFill>
                  <a:srgbClr val="F88562"/>
                </a:solidFill>
                <a:latin typeface="微软雅黑" panose="020B0503020204020204" pitchFamily="34" charset="-122"/>
                <a:ea typeface="微软雅黑" panose="020B0503020204020204" pitchFamily="34" charset="-122"/>
                <a:sym typeface="+mn-ea"/>
              </a:rPr>
              <a:t>安全性</a:t>
            </a:r>
            <a:r>
              <a:rPr lang="en-US" altLang="zh-CN" dirty="0" err="1">
                <a:solidFill>
                  <a:schemeClr val="bg1"/>
                </a:solidFill>
                <a:latin typeface="微软雅黑" panose="020B0503020204020204" pitchFamily="34" charset="-122"/>
                <a:ea typeface="微软雅黑" panose="020B0503020204020204" pitchFamily="34" charset="-122"/>
                <a:sym typeface="+mn-ea"/>
              </a:rPr>
              <a:t>和</a:t>
            </a:r>
            <a:r>
              <a:rPr lang="en-US" altLang="zh-CN" b="1" dirty="0" err="1">
                <a:solidFill>
                  <a:srgbClr val="F88562"/>
                </a:solidFill>
                <a:latin typeface="微软雅黑" panose="020B0503020204020204" pitchFamily="34" charset="-122"/>
                <a:ea typeface="微软雅黑" panose="020B0503020204020204" pitchFamily="34" charset="-122"/>
                <a:sym typeface="+mn-ea"/>
              </a:rPr>
              <a:t>可靠性</a:t>
            </a:r>
            <a:endParaRPr lang="en-US" altLang="zh-CN" b="1" dirty="0">
              <a:solidFill>
                <a:srgbClr val="F88562"/>
              </a:solidFill>
              <a:latin typeface="微软雅黑" panose="020B0503020204020204" pitchFamily="34" charset="-122"/>
              <a:ea typeface="微软雅黑" panose="020B0503020204020204" pitchFamily="34" charset="-122"/>
              <a:sym typeface="+mn-ea"/>
            </a:endParaRPr>
          </a:p>
          <a:p>
            <a:pPr lvl="1">
              <a:lnSpc>
                <a:spcPct val="150000"/>
              </a:lnSpc>
            </a:pPr>
            <a:r>
              <a:rPr lang="en-US" altLang="zh-CN" dirty="0">
                <a:solidFill>
                  <a:srgbClr val="F88562"/>
                </a:solidFill>
                <a:latin typeface="微软雅黑" panose="020B0503020204020204" pitchFamily="34" charset="-122"/>
                <a:ea typeface="微软雅黑" panose="020B0503020204020204" pitchFamily="34" charset="-122"/>
                <a:sym typeface="+mn-ea"/>
              </a:rPr>
              <a:t>6</a:t>
            </a:r>
            <a:r>
              <a:rPr lang="en-US" altLang="zh-CN" dirty="0">
                <a:solidFill>
                  <a:schemeClr val="bg1"/>
                </a:solidFill>
                <a:latin typeface="微软雅黑" panose="020B0503020204020204" pitchFamily="34" charset="-122"/>
                <a:ea typeface="微软雅黑" panose="020B0503020204020204" pitchFamily="34" charset="-122"/>
                <a:sym typeface="+mn-ea"/>
              </a:rPr>
              <a:t>) </a:t>
            </a:r>
            <a:r>
              <a:rPr lang="en-US" altLang="zh-CN" dirty="0" err="1">
                <a:solidFill>
                  <a:schemeClr val="bg1"/>
                </a:solidFill>
                <a:latin typeface="微软雅黑" panose="020B0503020204020204" pitchFamily="34" charset="-122"/>
                <a:ea typeface="微软雅黑" panose="020B0503020204020204" pitchFamily="34" charset="-122"/>
                <a:sym typeface="+mn-ea"/>
              </a:rPr>
              <a:t>故障</a:t>
            </a:r>
            <a:r>
              <a:rPr lang="zh-CN" altLang="en-US" b="1" dirty="0">
                <a:solidFill>
                  <a:srgbClr val="F88562"/>
                </a:solidFill>
                <a:latin typeface="微软雅黑" panose="020B0503020204020204" pitchFamily="34" charset="-122"/>
                <a:ea typeface="微软雅黑" panose="020B0503020204020204" pitchFamily="34" charset="-122"/>
                <a:sym typeface="+mn-ea"/>
              </a:rPr>
              <a:t>可</a:t>
            </a:r>
            <a:r>
              <a:rPr lang="en-US" altLang="zh-CN" b="1" dirty="0" err="1">
                <a:solidFill>
                  <a:srgbClr val="F88562"/>
                </a:solidFill>
                <a:latin typeface="微软雅黑" panose="020B0503020204020204" pitchFamily="34" charset="-122"/>
                <a:ea typeface="微软雅黑" panose="020B0503020204020204" pitchFamily="34" charset="-122"/>
                <a:sym typeface="+mn-ea"/>
              </a:rPr>
              <a:t>修复</a:t>
            </a:r>
            <a:r>
              <a:rPr lang="zh-CN" altLang="en-US" b="1" dirty="0">
                <a:solidFill>
                  <a:srgbClr val="F88562"/>
                </a:solidFill>
                <a:latin typeface="微软雅黑" panose="020B0503020204020204" pitchFamily="34" charset="-122"/>
                <a:ea typeface="微软雅黑" panose="020B0503020204020204" pitchFamily="34" charset="-122"/>
                <a:sym typeface="+mn-ea"/>
              </a:rPr>
              <a:t>性</a:t>
            </a:r>
            <a:endParaRPr lang="zh-CN" altLang="en-US" b="1" dirty="0">
              <a:solidFill>
                <a:srgbClr val="F88562"/>
              </a:solidFill>
              <a:latin typeface="微软雅黑" panose="020B0503020204020204" pitchFamily="34" charset="-122"/>
              <a:ea typeface="微软雅黑" panose="020B0503020204020204" pitchFamily="34" charset="-122"/>
            </a:endParaRPr>
          </a:p>
        </p:txBody>
      </p:sp>
      <p:cxnSp>
        <p:nvCxnSpPr>
          <p:cNvPr id="10" name="直接连接符 8">
            <a:extLst>
              <a:ext uri="{FF2B5EF4-FFF2-40B4-BE49-F238E27FC236}">
                <a16:creationId xmlns:a16="http://schemas.microsoft.com/office/drawing/2014/main" id="{BB835508-BB5D-484D-94D7-B5CEADDB45D1}"/>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1" name="标题 3">
            <a:extLst>
              <a:ext uri="{FF2B5EF4-FFF2-40B4-BE49-F238E27FC236}">
                <a16:creationId xmlns:a16="http://schemas.microsoft.com/office/drawing/2014/main" id="{2FC05A28-A822-6F40-ACA1-A909B440D3B9}"/>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2" name="1 Título">
            <a:extLst>
              <a:ext uri="{FF2B5EF4-FFF2-40B4-BE49-F238E27FC236}">
                <a16:creationId xmlns:a16="http://schemas.microsoft.com/office/drawing/2014/main" id="{CCDCC92E-0209-DE4A-B37A-1B1E75FB6CA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33449791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43</a:t>
            </a:fld>
            <a:endParaRPr lang="zh-CN" altLang="en-US"/>
          </a:p>
        </p:txBody>
      </p:sp>
      <p:sp>
        <p:nvSpPr>
          <p:cNvPr id="3" name="内容占位符 4">
            <a:extLst>
              <a:ext uri="{FF2B5EF4-FFF2-40B4-BE49-F238E27FC236}">
                <a16:creationId xmlns:a16="http://schemas.microsoft.com/office/drawing/2014/main" id="{D68E339E-1680-1D88-6D2F-19371B550ADA}"/>
              </a:ext>
            </a:extLst>
          </p:cNvPr>
          <p:cNvSpPr txBox="1">
            <a:spLocks/>
          </p:cNvSpPr>
          <p:nvPr/>
        </p:nvSpPr>
        <p:spPr>
          <a:xfrm>
            <a:off x="0" y="1284550"/>
            <a:ext cx="8529194" cy="2774454"/>
          </a:xfr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1350" dirty="0">
                <a:latin typeface="微软雅黑" panose="020B0503020204020204" pitchFamily="34" charset="-122"/>
                <a:ea typeface="微软雅黑" panose="020B0503020204020204" pitchFamily="34" charset="-122"/>
              </a:rPr>
              <a:t>       </a:t>
            </a:r>
            <a:r>
              <a:rPr lang="zh-CN" altLang="en-US" sz="1350" b="1" dirty="0">
                <a:latin typeface="微软雅黑" panose="020B0503020204020204" pitchFamily="34" charset="-122"/>
                <a:ea typeface="微软雅黑" panose="020B0503020204020204" pitchFamily="34" charset="-122"/>
              </a:rPr>
              <a:t>数据的</a:t>
            </a:r>
            <a:r>
              <a:rPr lang="zh-CN" altLang="en-US" sz="1500" b="1" dirty="0">
                <a:solidFill>
                  <a:srgbClr val="F88562"/>
                </a:solidFill>
                <a:latin typeface="微软雅黑" panose="020B0503020204020204" pitchFamily="34" charset="-122"/>
                <a:ea typeface="微软雅黑" panose="020B0503020204020204" pitchFamily="34" charset="-122"/>
              </a:rPr>
              <a:t>基本结构</a:t>
            </a:r>
            <a:r>
              <a:rPr lang="zh-CN" altLang="en-US" sz="1350" b="1" dirty="0">
                <a:latin typeface="微软雅黑" panose="020B0503020204020204" pitchFamily="34" charset="-122"/>
                <a:ea typeface="微软雅黑" panose="020B0503020204020204" pitchFamily="34" charset="-122"/>
              </a:rPr>
              <a:t>分</a:t>
            </a:r>
            <a:r>
              <a:rPr lang="zh-CN" altLang="en-US" sz="1500" b="1" dirty="0">
                <a:solidFill>
                  <a:srgbClr val="F88562"/>
                </a:solidFill>
                <a:latin typeface="微软雅黑" panose="020B0503020204020204" pitchFamily="34" charset="-122"/>
                <a:ea typeface="微软雅黑" panose="020B0503020204020204" pitchFamily="34" charset="-122"/>
              </a:rPr>
              <a:t>三个层次</a:t>
            </a:r>
            <a:r>
              <a:rPr lang="zh-CN" altLang="en-US" sz="1350" b="1" dirty="0">
                <a:latin typeface="微软雅黑" panose="020B0503020204020204" pitchFamily="34" charset="-122"/>
                <a:ea typeface="微软雅黑" panose="020B0503020204020204" pitchFamily="34" charset="-122"/>
              </a:rPr>
              <a:t>，反映了观察数据库的三种不同角度。</a:t>
            </a:r>
          </a:p>
          <a:p>
            <a:pPr marL="342900" lvl="1" indent="0">
              <a:lnSpc>
                <a:spcPct val="150000"/>
              </a:lnSpc>
              <a:buNone/>
            </a:pPr>
            <a:r>
              <a:rPr lang="en-US" altLang="zh-CN" sz="1350" dirty="0">
                <a:latin typeface="微软雅黑" panose="020B0503020204020204" pitchFamily="34" charset="-122"/>
                <a:ea typeface="微软雅黑" panose="020B0503020204020204" pitchFamily="34" charset="-122"/>
              </a:rPr>
              <a:t>1) </a:t>
            </a:r>
            <a:r>
              <a:rPr lang="zh-CN" altLang="en-US" sz="1500" b="1" dirty="0">
                <a:solidFill>
                  <a:srgbClr val="F88562"/>
                </a:solidFill>
                <a:latin typeface="微软雅黑" panose="020B0503020204020204" pitchFamily="34" charset="-122"/>
                <a:ea typeface="微软雅黑" panose="020B0503020204020204" pitchFamily="34" charset="-122"/>
              </a:rPr>
              <a:t>物理数据层</a:t>
            </a:r>
            <a:r>
              <a:rPr lang="zh-CN" altLang="en-US" sz="1350" dirty="0">
                <a:latin typeface="微软雅黑" panose="020B0503020204020204" pitchFamily="34" charset="-122"/>
                <a:ea typeface="微软雅黑" panose="020B0503020204020204" pitchFamily="34" charset="-122"/>
              </a:rPr>
              <a:t>是数据库的最内层，是物理存储设备上实际存储的数据的集合。这些数据是原始数据，是用户加工的对象，由内部模式描述的指令操作处理的位串、字符和字组成。</a:t>
            </a:r>
          </a:p>
          <a:p>
            <a:pPr marL="342900" lvl="1" indent="0">
              <a:lnSpc>
                <a:spcPct val="150000"/>
              </a:lnSpc>
              <a:buNone/>
            </a:pPr>
            <a:r>
              <a:rPr lang="en-US" altLang="zh-CN" sz="1350" dirty="0">
                <a:latin typeface="微软雅黑" panose="020B0503020204020204" pitchFamily="34" charset="-122"/>
                <a:ea typeface="微软雅黑" panose="020B0503020204020204" pitchFamily="34" charset="-122"/>
              </a:rPr>
              <a:t>2) </a:t>
            </a:r>
            <a:r>
              <a:rPr lang="zh-CN" altLang="en-US" sz="1500" b="1" dirty="0">
                <a:solidFill>
                  <a:srgbClr val="F88562"/>
                </a:solidFill>
                <a:latin typeface="微软雅黑" panose="020B0503020204020204" pitchFamily="34" charset="-122"/>
                <a:ea typeface="微软雅黑" panose="020B0503020204020204" pitchFamily="34" charset="-122"/>
              </a:rPr>
              <a:t>概念数据层</a:t>
            </a:r>
            <a:r>
              <a:rPr lang="zh-CN" altLang="en-US" sz="1350" dirty="0">
                <a:latin typeface="微软雅黑" panose="020B0503020204020204" pitchFamily="34" charset="-122"/>
                <a:ea typeface="微软雅黑" panose="020B0503020204020204" pitchFamily="34" charset="-122"/>
              </a:rPr>
              <a:t>是数据库的中间一层，是数据库的整体逻辑表示。指出了每个数据的逻辑定义及数据之间的逻辑联系，是存储记录的集合。它所设计的是数据库所有对象的逻辑关系，而不是它们的物理关系，是数据库管理员概念下的数据库。</a:t>
            </a:r>
          </a:p>
          <a:p>
            <a:pPr marL="342900" lvl="1" indent="0">
              <a:lnSpc>
                <a:spcPct val="150000"/>
              </a:lnSpc>
              <a:buNone/>
            </a:pPr>
            <a:r>
              <a:rPr lang="en-US" altLang="zh-CN" sz="1350" dirty="0">
                <a:latin typeface="微软雅黑" panose="020B0503020204020204" pitchFamily="34" charset="-122"/>
                <a:ea typeface="微软雅黑" panose="020B0503020204020204" pitchFamily="34" charset="-122"/>
                <a:sym typeface="+mn-ea"/>
              </a:rPr>
              <a:t>3) </a:t>
            </a:r>
            <a:r>
              <a:rPr lang="zh-CN" altLang="en-US" sz="1500" b="1" dirty="0">
                <a:solidFill>
                  <a:srgbClr val="F88562"/>
                </a:solidFill>
                <a:latin typeface="微软雅黑" panose="020B0503020204020204" pitchFamily="34" charset="-122"/>
                <a:ea typeface="微软雅黑" panose="020B0503020204020204" pitchFamily="34" charset="-122"/>
                <a:sym typeface="+mn-ea"/>
              </a:rPr>
              <a:t>逻辑数据层</a:t>
            </a:r>
            <a:r>
              <a:rPr lang="zh-CN" altLang="en-US" sz="1350" dirty="0">
                <a:latin typeface="微软雅黑" panose="020B0503020204020204" pitchFamily="34" charset="-122"/>
                <a:ea typeface="微软雅黑" panose="020B0503020204020204" pitchFamily="34" charset="-122"/>
                <a:sym typeface="+mn-ea"/>
              </a:rPr>
              <a:t>是用户所看到和使用的数据库，表示了一个或一些特定用户使用的数据集合，即逻辑记录的集合。</a:t>
            </a:r>
            <a:endParaRPr lang="zh-CN" altLang="en-US" sz="1350" dirty="0">
              <a:latin typeface="微软雅黑" panose="020B0503020204020204" pitchFamily="34" charset="-122"/>
              <a:ea typeface="微软雅黑" panose="020B0503020204020204" pitchFamily="34" charset="-122"/>
            </a:endParaRPr>
          </a:p>
        </p:txBody>
      </p:sp>
      <p:grpSp>
        <p:nvGrpSpPr>
          <p:cNvPr id="23" name="组合 22">
            <a:extLst>
              <a:ext uri="{FF2B5EF4-FFF2-40B4-BE49-F238E27FC236}">
                <a16:creationId xmlns:a16="http://schemas.microsoft.com/office/drawing/2014/main" id="{1D6A23DC-8520-5ED0-FA40-6E7C85823F7B}"/>
              </a:ext>
            </a:extLst>
          </p:cNvPr>
          <p:cNvGrpSpPr/>
          <p:nvPr/>
        </p:nvGrpSpPr>
        <p:grpSpPr>
          <a:xfrm>
            <a:off x="2583273" y="4024799"/>
            <a:ext cx="4044289" cy="1916118"/>
            <a:chOff x="3444363" y="4223399"/>
            <a:chExt cx="5392385" cy="2554824"/>
          </a:xfrm>
        </p:grpSpPr>
        <p:graphicFrame>
          <p:nvGraphicFramePr>
            <p:cNvPr id="10" name="图表 9">
              <a:extLst>
                <a:ext uri="{FF2B5EF4-FFF2-40B4-BE49-F238E27FC236}">
                  <a16:creationId xmlns:a16="http://schemas.microsoft.com/office/drawing/2014/main" id="{AAE88273-3498-FC42-1202-2D955D3D4857}"/>
                </a:ext>
              </a:extLst>
            </p:cNvPr>
            <p:cNvGraphicFramePr/>
            <p:nvPr/>
          </p:nvGraphicFramePr>
          <p:xfrm>
            <a:off x="4179882" y="4223399"/>
            <a:ext cx="3832236" cy="2554824"/>
          </p:xfrm>
          <a:graphic>
            <a:graphicData uri="http://schemas.openxmlformats.org/drawingml/2006/chart">
              <c:chart xmlns:c="http://schemas.openxmlformats.org/drawingml/2006/chart" xmlns:r="http://schemas.openxmlformats.org/officeDocument/2006/relationships" r:id="rId2"/>
            </a:graphicData>
          </a:graphic>
        </p:graphicFrame>
        <p:sp>
          <p:nvSpPr>
            <p:cNvPr id="11" name="文本框 10">
              <a:extLst>
                <a:ext uri="{FF2B5EF4-FFF2-40B4-BE49-F238E27FC236}">
                  <a16:creationId xmlns:a16="http://schemas.microsoft.com/office/drawing/2014/main" id="{17B5D9EB-2654-3FC1-CCD6-E2FA4E3660CA}"/>
                </a:ext>
              </a:extLst>
            </p:cNvPr>
            <p:cNvSpPr txBox="1"/>
            <p:nvPr/>
          </p:nvSpPr>
          <p:spPr>
            <a:xfrm>
              <a:off x="5337586" y="5179142"/>
              <a:ext cx="1516828" cy="738664"/>
            </a:xfrm>
            <a:prstGeom prst="rect">
              <a:avLst/>
            </a:prstGeom>
            <a:noFill/>
          </p:spPr>
          <p:txBody>
            <a:bodyPr wrap="square" rtlCol="0">
              <a:spAutoFit/>
            </a:bodyPr>
            <a:lstStyle/>
            <a:p>
              <a:pPr algn="ctr"/>
              <a:r>
                <a:rPr lang="zh-CN" altLang="en-US" sz="1500" b="1" dirty="0">
                  <a:latin typeface="微软雅黑" panose="020B0503020204020204" pitchFamily="34" charset="-122"/>
                  <a:ea typeface="微软雅黑" panose="020B0503020204020204" pitchFamily="34" charset="-122"/>
                </a:rPr>
                <a:t>数据库基本结构</a:t>
              </a:r>
            </a:p>
          </p:txBody>
        </p:sp>
        <p:sp>
          <p:nvSpPr>
            <p:cNvPr id="12" name="文本框 11">
              <a:extLst>
                <a:ext uri="{FF2B5EF4-FFF2-40B4-BE49-F238E27FC236}">
                  <a16:creationId xmlns:a16="http://schemas.microsoft.com/office/drawing/2014/main" id="{4F4D80A3-6FF8-F5D7-08B9-63BCF320EE42}"/>
                </a:ext>
              </a:extLst>
            </p:cNvPr>
            <p:cNvSpPr txBox="1"/>
            <p:nvPr/>
          </p:nvSpPr>
          <p:spPr>
            <a:xfrm>
              <a:off x="7253704" y="4471256"/>
              <a:ext cx="1516828" cy="430887"/>
            </a:xfrm>
            <a:prstGeom prst="rect">
              <a:avLst/>
            </a:prstGeom>
            <a:noFill/>
          </p:spPr>
          <p:txBody>
            <a:bodyPr wrap="square" rtlCol="0">
              <a:spAutoFit/>
            </a:bodyPr>
            <a:lstStyle/>
            <a:p>
              <a:pPr algn="ctr"/>
              <a:r>
                <a:rPr lang="zh-CN" altLang="en-US" sz="1500" b="1" dirty="0">
                  <a:latin typeface="微软雅黑" panose="020B0503020204020204" pitchFamily="34" charset="-122"/>
                  <a:ea typeface="微软雅黑" panose="020B0503020204020204" pitchFamily="34" charset="-122"/>
                </a:rPr>
                <a:t>物理数据层</a:t>
              </a:r>
            </a:p>
          </p:txBody>
        </p:sp>
        <p:sp>
          <p:nvSpPr>
            <p:cNvPr id="13" name="文本框 12">
              <a:extLst>
                <a:ext uri="{FF2B5EF4-FFF2-40B4-BE49-F238E27FC236}">
                  <a16:creationId xmlns:a16="http://schemas.microsoft.com/office/drawing/2014/main" id="{530FB12F-2821-1906-CD60-24E6C8EEFE93}"/>
                </a:ext>
              </a:extLst>
            </p:cNvPr>
            <p:cNvSpPr txBox="1"/>
            <p:nvPr/>
          </p:nvSpPr>
          <p:spPr>
            <a:xfrm>
              <a:off x="3444363" y="4471256"/>
              <a:ext cx="1516828" cy="430887"/>
            </a:xfrm>
            <a:prstGeom prst="rect">
              <a:avLst/>
            </a:prstGeom>
            <a:noFill/>
          </p:spPr>
          <p:txBody>
            <a:bodyPr wrap="square" rtlCol="0">
              <a:spAutoFit/>
            </a:bodyPr>
            <a:lstStyle/>
            <a:p>
              <a:pPr algn="ctr"/>
              <a:r>
                <a:rPr lang="zh-CN" altLang="en-US" sz="1500" b="1" dirty="0">
                  <a:latin typeface="微软雅黑" panose="020B0503020204020204" pitchFamily="34" charset="-122"/>
                  <a:ea typeface="微软雅黑" panose="020B0503020204020204" pitchFamily="34" charset="-122"/>
                </a:rPr>
                <a:t>概念数据层</a:t>
              </a:r>
            </a:p>
          </p:txBody>
        </p:sp>
        <p:sp>
          <p:nvSpPr>
            <p:cNvPr id="14" name="文本框 13">
              <a:extLst>
                <a:ext uri="{FF2B5EF4-FFF2-40B4-BE49-F238E27FC236}">
                  <a16:creationId xmlns:a16="http://schemas.microsoft.com/office/drawing/2014/main" id="{5CBFA81B-69FF-759A-73F4-A4C5C606086D}"/>
                </a:ext>
              </a:extLst>
            </p:cNvPr>
            <p:cNvSpPr txBox="1"/>
            <p:nvPr/>
          </p:nvSpPr>
          <p:spPr>
            <a:xfrm>
              <a:off x="7319920" y="5964306"/>
              <a:ext cx="1516828" cy="430887"/>
            </a:xfrm>
            <a:prstGeom prst="rect">
              <a:avLst/>
            </a:prstGeom>
            <a:noFill/>
          </p:spPr>
          <p:txBody>
            <a:bodyPr wrap="square" rtlCol="0">
              <a:spAutoFit/>
            </a:bodyPr>
            <a:lstStyle/>
            <a:p>
              <a:pPr algn="ctr"/>
              <a:r>
                <a:rPr lang="zh-CN" altLang="en-US" sz="1500" b="1" dirty="0">
                  <a:latin typeface="微软雅黑" panose="020B0503020204020204" pitchFamily="34" charset="-122"/>
                  <a:ea typeface="微软雅黑" panose="020B0503020204020204" pitchFamily="34" charset="-122"/>
                </a:rPr>
                <a:t>逻辑数据层</a:t>
              </a:r>
            </a:p>
          </p:txBody>
        </p:sp>
        <p:cxnSp>
          <p:nvCxnSpPr>
            <p:cNvPr id="16" name="直接连接符 15">
              <a:extLst>
                <a:ext uri="{FF2B5EF4-FFF2-40B4-BE49-F238E27FC236}">
                  <a16:creationId xmlns:a16="http://schemas.microsoft.com/office/drawing/2014/main" id="{423B1979-3C83-D8F9-3FA0-363FC243DBE3}"/>
                </a:ext>
              </a:extLst>
            </p:cNvPr>
            <p:cNvCxnSpPr>
              <a:cxnSpLocks/>
            </p:cNvCxnSpPr>
            <p:nvPr/>
          </p:nvCxnSpPr>
          <p:spPr>
            <a:xfrm>
              <a:off x="4883972" y="4706076"/>
              <a:ext cx="585127" cy="0"/>
            </a:xfrm>
            <a:prstGeom prst="line">
              <a:avLst/>
            </a:prstGeom>
            <a:ln w="19050">
              <a:solidFill>
                <a:srgbClr val="A5A5A5"/>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039CDAA-5624-9644-24C6-7AB6F89B7BB9}"/>
                </a:ext>
              </a:extLst>
            </p:cNvPr>
            <p:cNvCxnSpPr>
              <a:cxnSpLocks/>
            </p:cNvCxnSpPr>
            <p:nvPr/>
          </p:nvCxnSpPr>
          <p:spPr>
            <a:xfrm>
              <a:off x="6693974" y="4671311"/>
              <a:ext cx="625946" cy="0"/>
            </a:xfrm>
            <a:prstGeom prst="line">
              <a:avLst/>
            </a:prstGeom>
            <a:ln w="19050">
              <a:solidFill>
                <a:srgbClr val="4472C4"/>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3DF26BDC-6E26-BDA5-4D44-68754BDC614D}"/>
                </a:ext>
              </a:extLst>
            </p:cNvPr>
            <p:cNvCxnSpPr>
              <a:cxnSpLocks/>
            </p:cNvCxnSpPr>
            <p:nvPr/>
          </p:nvCxnSpPr>
          <p:spPr>
            <a:xfrm>
              <a:off x="6782936" y="6159133"/>
              <a:ext cx="536984" cy="19269"/>
            </a:xfrm>
            <a:prstGeom prst="line">
              <a:avLst/>
            </a:prstGeom>
            <a:ln w="19050">
              <a:solidFill>
                <a:srgbClr val="ED7D3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8">
            <a:extLst>
              <a:ext uri="{FF2B5EF4-FFF2-40B4-BE49-F238E27FC236}">
                <a16:creationId xmlns:a16="http://schemas.microsoft.com/office/drawing/2014/main" id="{92B7E669-36E1-6247-847A-8A590D61AD50}"/>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9" name="标题 3">
            <a:extLst>
              <a:ext uri="{FF2B5EF4-FFF2-40B4-BE49-F238E27FC236}">
                <a16:creationId xmlns:a16="http://schemas.microsoft.com/office/drawing/2014/main" id="{F2D9C86F-4DA7-754D-B305-D2E8B140A4C8}"/>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20" name="1 Título">
            <a:extLst>
              <a:ext uri="{FF2B5EF4-FFF2-40B4-BE49-F238E27FC236}">
                <a16:creationId xmlns:a16="http://schemas.microsoft.com/office/drawing/2014/main" id="{9479D1B3-B66E-7A4B-8E43-34158C4BE59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16343199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44</a:t>
            </a:fld>
            <a:endParaRPr lang="zh-CN" altLang="en-US"/>
          </a:p>
        </p:txBody>
      </p:sp>
      <p:grpSp>
        <p:nvGrpSpPr>
          <p:cNvPr id="33" name="组合 32">
            <a:extLst>
              <a:ext uri="{FF2B5EF4-FFF2-40B4-BE49-F238E27FC236}">
                <a16:creationId xmlns:a16="http://schemas.microsoft.com/office/drawing/2014/main" id="{15C5B53C-AE73-16F7-CB62-833098F27726}"/>
              </a:ext>
            </a:extLst>
          </p:cNvPr>
          <p:cNvGrpSpPr/>
          <p:nvPr/>
        </p:nvGrpSpPr>
        <p:grpSpPr>
          <a:xfrm>
            <a:off x="2699792" y="1730750"/>
            <a:ext cx="5256584" cy="3780114"/>
            <a:chOff x="3542993" y="2118184"/>
            <a:chExt cx="5841136" cy="4108484"/>
          </a:xfrm>
        </p:grpSpPr>
        <p:sp>
          <p:nvSpPr>
            <p:cNvPr id="2" name="AutoShape 5">
              <a:extLst>
                <a:ext uri="{FF2B5EF4-FFF2-40B4-BE49-F238E27FC236}">
                  <a16:creationId xmlns:a16="http://schemas.microsoft.com/office/drawing/2014/main" id="{FCBD3EC3-9F78-BC26-43EE-67D0D5A266B1}"/>
                </a:ext>
              </a:extLst>
            </p:cNvPr>
            <p:cNvSpPr>
              <a:spLocks noChangeArrowheads="1"/>
            </p:cNvSpPr>
            <p:nvPr/>
          </p:nvSpPr>
          <p:spPr bwMode="auto">
            <a:xfrm rot="10800000">
              <a:off x="4099405" y="4263979"/>
              <a:ext cx="3388164" cy="950436"/>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accent4"/>
            </a:solidFill>
            <a:ln>
              <a:noFill/>
            </a:ln>
          </p:spPr>
          <p:style>
            <a:lnRef idx="2">
              <a:schemeClr val="accent6">
                <a:shade val="50000"/>
              </a:schemeClr>
            </a:lnRef>
            <a:fillRef idx="1">
              <a:schemeClr val="accent6"/>
            </a:fillRef>
            <a:effectRef idx="0">
              <a:schemeClr val="accent6"/>
            </a:effectRef>
            <a:fontRef idx="minor">
              <a:schemeClr val="lt1"/>
            </a:fontRef>
          </p:style>
          <p:txBody>
            <a:bodyPr lIns="68195" tIns="34098" rIns="68195" bIns="34098" rtlCol="0" anchor="ctr"/>
            <a:lstStyle/>
            <a:p>
              <a:pPr algn="ctr"/>
              <a:endParaRPr lang="zh-CN" altLang="en-US" sz="1796" dirty="0"/>
            </a:p>
          </p:txBody>
        </p:sp>
        <p:sp>
          <p:nvSpPr>
            <p:cNvPr id="4" name="AutoShape 3">
              <a:extLst>
                <a:ext uri="{FF2B5EF4-FFF2-40B4-BE49-F238E27FC236}">
                  <a16:creationId xmlns:a16="http://schemas.microsoft.com/office/drawing/2014/main" id="{236423B5-5C4A-B486-A18A-895E2D0DFAFE}"/>
                </a:ext>
              </a:extLst>
            </p:cNvPr>
            <p:cNvSpPr>
              <a:spLocks noChangeArrowheads="1"/>
            </p:cNvSpPr>
            <p:nvPr/>
          </p:nvSpPr>
          <p:spPr bwMode="auto">
            <a:xfrm rot="10800000">
              <a:off x="5104026" y="2965516"/>
              <a:ext cx="1378925" cy="384851"/>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lIns="68195" tIns="34098" rIns="68195" bIns="34098" rtlCol="0" anchor="ctr"/>
            <a:lstStyle/>
            <a:p>
              <a:pPr algn="ctr"/>
              <a:endParaRPr lang="zh-CN" altLang="en-US" sz="1796" dirty="0"/>
            </a:p>
          </p:txBody>
        </p:sp>
        <p:sp>
          <p:nvSpPr>
            <p:cNvPr id="5" name="AutoShape 6">
              <a:extLst>
                <a:ext uri="{FF2B5EF4-FFF2-40B4-BE49-F238E27FC236}">
                  <a16:creationId xmlns:a16="http://schemas.microsoft.com/office/drawing/2014/main" id="{BE6838F1-C53B-80F4-E856-E6EE97984473}"/>
                </a:ext>
              </a:extLst>
            </p:cNvPr>
            <p:cNvSpPr>
              <a:spLocks noChangeArrowheads="1"/>
            </p:cNvSpPr>
            <p:nvPr/>
          </p:nvSpPr>
          <p:spPr bwMode="auto">
            <a:xfrm>
              <a:off x="5361807" y="2118512"/>
              <a:ext cx="863360" cy="735190"/>
            </a:xfrm>
            <a:prstGeom prst="triangle">
              <a:avLst>
                <a:gd name="adj" fmla="val 50000"/>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68195" tIns="34098" rIns="68195" bIns="34098" rtlCol="0" anchor="ctr"/>
            <a:lstStyle/>
            <a:p>
              <a:pPr algn="ctr"/>
              <a:endParaRPr lang="zh-CN" altLang="en-US" sz="1796" dirty="0"/>
            </a:p>
          </p:txBody>
        </p:sp>
        <p:sp>
          <p:nvSpPr>
            <p:cNvPr id="6" name="AutoShape 4">
              <a:extLst>
                <a:ext uri="{FF2B5EF4-FFF2-40B4-BE49-F238E27FC236}">
                  <a16:creationId xmlns:a16="http://schemas.microsoft.com/office/drawing/2014/main" id="{287D6617-6B6F-663D-5B9E-94EC6B55837D}"/>
                </a:ext>
              </a:extLst>
            </p:cNvPr>
            <p:cNvSpPr>
              <a:spLocks noChangeArrowheads="1"/>
            </p:cNvSpPr>
            <p:nvPr/>
          </p:nvSpPr>
          <p:spPr bwMode="auto">
            <a:xfrm rot="10800000">
              <a:off x="4691812" y="3503632"/>
              <a:ext cx="2203354" cy="619180"/>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Lst>
              <a:ahLst/>
              <a:cxnLst>
                <a:cxn ang="0">
                  <a:pos x="T0" y="T1"/>
                </a:cxn>
                <a:cxn ang="0">
                  <a:pos x="T2" y="T3"/>
                </a:cxn>
                <a:cxn ang="0">
                  <a:pos x="T4" y="T5"/>
                </a:cxn>
                <a:cxn ang="0">
                  <a:pos x="T6" y="T7"/>
                </a:cxn>
              </a:cxnLst>
              <a:rect l="T8" t="T9" r="T10" b="T11"/>
              <a:pathLst>
                <a:path w="21600" h="21600">
                  <a:moveTo>
                    <a:pt x="0" y="0"/>
                  </a:moveTo>
                  <a:lnTo>
                    <a:pt x="3428" y="21600"/>
                  </a:lnTo>
                  <a:lnTo>
                    <a:pt x="18172" y="21600"/>
                  </a:lnTo>
                  <a:lnTo>
                    <a:pt x="21600" y="0"/>
                  </a:lnTo>
                  <a:close/>
                </a:path>
              </a:pathLst>
            </a:custGeom>
            <a:solidFill>
              <a:schemeClr val="accent3"/>
            </a:solidFill>
            <a:ln>
              <a:noFill/>
            </a:ln>
          </p:spPr>
          <p:style>
            <a:lnRef idx="2">
              <a:schemeClr val="dk1">
                <a:shade val="50000"/>
              </a:schemeClr>
            </a:lnRef>
            <a:fillRef idx="1">
              <a:schemeClr val="dk1"/>
            </a:fillRef>
            <a:effectRef idx="0">
              <a:schemeClr val="dk1"/>
            </a:effectRef>
            <a:fontRef idx="minor">
              <a:schemeClr val="lt1"/>
            </a:fontRef>
          </p:style>
          <p:txBody>
            <a:bodyPr lIns="68195" tIns="34098" rIns="68195" bIns="34098" rtlCol="0" anchor="ctr"/>
            <a:lstStyle/>
            <a:p>
              <a:pPr algn="ctr"/>
              <a:endParaRPr lang="zh-CN" altLang="en-US" sz="1796" dirty="0"/>
            </a:p>
          </p:txBody>
        </p:sp>
        <p:sp>
          <p:nvSpPr>
            <p:cNvPr id="15" name="AutoShape 5">
              <a:extLst>
                <a:ext uri="{FF2B5EF4-FFF2-40B4-BE49-F238E27FC236}">
                  <a16:creationId xmlns:a16="http://schemas.microsoft.com/office/drawing/2014/main" id="{A915404B-AFC3-042D-117A-6BC2EEF4E637}"/>
                </a:ext>
              </a:extLst>
            </p:cNvPr>
            <p:cNvSpPr>
              <a:spLocks noChangeArrowheads="1"/>
            </p:cNvSpPr>
            <p:nvPr/>
          </p:nvSpPr>
          <p:spPr bwMode="auto">
            <a:xfrm rot="10800000">
              <a:off x="3542993" y="5335578"/>
              <a:ext cx="4500992" cy="891090"/>
            </a:xfrm>
            <a:custGeom>
              <a:avLst/>
              <a:gdLst>
                <a:gd name="G0" fmla="+- 3428 0 0"/>
                <a:gd name="G1" fmla="+- 21600 0 3428"/>
                <a:gd name="G2" fmla="*/ 3428 1 2"/>
                <a:gd name="G3" fmla="+- 21600 0 G2"/>
                <a:gd name="G4" fmla="+/ 3428 21600 2"/>
                <a:gd name="G5" fmla="+/ G1 0 2"/>
                <a:gd name="G6" fmla="*/ 21600 21600 3428"/>
                <a:gd name="G7" fmla="*/ G6 1 2"/>
                <a:gd name="G8" fmla="+- 21600 0 G7"/>
                <a:gd name="G9" fmla="*/ 21600 1 2"/>
                <a:gd name="G10" fmla="+- 3428 0 G9"/>
                <a:gd name="G11" fmla="?: G10 G8 0"/>
                <a:gd name="G12" fmla="?: G10 G7 21600"/>
                <a:gd name="T0" fmla="*/ 19886 w 21600"/>
                <a:gd name="T1" fmla="*/ 10800 h 21600"/>
                <a:gd name="T2" fmla="*/ 10800 w 21600"/>
                <a:gd name="T3" fmla="*/ 21600 h 21600"/>
                <a:gd name="T4" fmla="*/ 1714 w 21600"/>
                <a:gd name="T5" fmla="*/ 10800 h 21600"/>
                <a:gd name="T6" fmla="*/ 10800 w 21600"/>
                <a:gd name="T7" fmla="*/ 0 h 21600"/>
                <a:gd name="T8" fmla="*/ 3514 w 21600"/>
                <a:gd name="T9" fmla="*/ 3514 h 21600"/>
                <a:gd name="T10" fmla="*/ 18086 w 21600"/>
                <a:gd name="T11" fmla="*/ 18086 h 21600"/>
                <a:gd name="connsiteX0" fmla="*/ 0 w 20550"/>
                <a:gd name="connsiteY0" fmla="*/ 611 h 21600"/>
                <a:gd name="connsiteX1" fmla="*/ 2378 w 20550"/>
                <a:gd name="connsiteY1" fmla="*/ 21600 h 21600"/>
                <a:gd name="connsiteX2" fmla="*/ 17122 w 20550"/>
                <a:gd name="connsiteY2" fmla="*/ 21600 h 21600"/>
                <a:gd name="connsiteX3" fmla="*/ 20550 w 20550"/>
                <a:gd name="connsiteY3" fmla="*/ 0 h 21600"/>
                <a:gd name="connsiteX4" fmla="*/ 0 w 20550"/>
                <a:gd name="connsiteY4" fmla="*/ 611 h 21600"/>
                <a:gd name="connsiteX0-1" fmla="*/ 0 w 19214"/>
                <a:gd name="connsiteY0-2" fmla="*/ 306 h 21295"/>
                <a:gd name="connsiteX1-3" fmla="*/ 2378 w 19214"/>
                <a:gd name="connsiteY1-4" fmla="*/ 21295 h 21295"/>
                <a:gd name="connsiteX2-5" fmla="*/ 17122 w 19214"/>
                <a:gd name="connsiteY2-6" fmla="*/ 21295 h 21295"/>
                <a:gd name="connsiteX3-7" fmla="*/ 19214 w 19214"/>
                <a:gd name="connsiteY3-8" fmla="*/ 0 h 21295"/>
                <a:gd name="connsiteX4-9" fmla="*/ 0 w 19214"/>
                <a:gd name="connsiteY4-10" fmla="*/ 306 h 21295"/>
                <a:gd name="connsiteX0-11" fmla="*/ 0 w 19071"/>
                <a:gd name="connsiteY0-12" fmla="*/ 1 h 21295"/>
                <a:gd name="connsiteX1-13" fmla="*/ 2235 w 19071"/>
                <a:gd name="connsiteY1-14" fmla="*/ 21295 h 21295"/>
                <a:gd name="connsiteX2-15" fmla="*/ 16979 w 19071"/>
                <a:gd name="connsiteY2-16" fmla="*/ 21295 h 21295"/>
                <a:gd name="connsiteX3-17" fmla="*/ 19071 w 19071"/>
                <a:gd name="connsiteY3-18" fmla="*/ 0 h 21295"/>
                <a:gd name="connsiteX4-19" fmla="*/ 0 w 19071"/>
                <a:gd name="connsiteY4-20" fmla="*/ 1 h 2129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9071" h="21295">
                  <a:moveTo>
                    <a:pt x="0" y="1"/>
                  </a:moveTo>
                  <a:lnTo>
                    <a:pt x="2235" y="21295"/>
                  </a:lnTo>
                  <a:lnTo>
                    <a:pt x="16979" y="21295"/>
                  </a:lnTo>
                  <a:lnTo>
                    <a:pt x="19071" y="0"/>
                  </a:lnTo>
                  <a:lnTo>
                    <a:pt x="0" y="1"/>
                  </a:lnTo>
                  <a:close/>
                </a:path>
              </a:pathLst>
            </a:custGeom>
            <a:solidFill>
              <a:schemeClr val="accent5"/>
            </a:solidFill>
            <a:ln>
              <a:noFill/>
            </a:ln>
          </p:spPr>
          <p:style>
            <a:lnRef idx="2">
              <a:schemeClr val="dk1">
                <a:shade val="50000"/>
              </a:schemeClr>
            </a:lnRef>
            <a:fillRef idx="1">
              <a:schemeClr val="dk1"/>
            </a:fillRef>
            <a:effectRef idx="0">
              <a:schemeClr val="dk1"/>
            </a:effectRef>
            <a:fontRef idx="minor">
              <a:schemeClr val="lt1"/>
            </a:fontRef>
          </p:style>
          <p:txBody>
            <a:bodyPr lIns="68195" tIns="34098" rIns="68195" bIns="34098" rtlCol="0" anchor="ctr"/>
            <a:lstStyle/>
            <a:p>
              <a:pPr algn="ctr"/>
              <a:endParaRPr lang="zh-CN" altLang="en-US" sz="1796" dirty="0"/>
            </a:p>
          </p:txBody>
        </p:sp>
        <p:cxnSp>
          <p:nvCxnSpPr>
            <p:cNvPr id="19" name="直接连接符 18">
              <a:extLst>
                <a:ext uri="{FF2B5EF4-FFF2-40B4-BE49-F238E27FC236}">
                  <a16:creationId xmlns:a16="http://schemas.microsoft.com/office/drawing/2014/main" id="{5A8D5C5C-24EC-1288-AEAD-2335F6241A2C}"/>
                </a:ext>
              </a:extLst>
            </p:cNvPr>
            <p:cNvCxnSpPr/>
            <p:nvPr/>
          </p:nvCxnSpPr>
          <p:spPr>
            <a:xfrm>
              <a:off x="5826115" y="2522038"/>
              <a:ext cx="3558010"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0" name="直接连接符 19">
              <a:extLst>
                <a:ext uri="{FF2B5EF4-FFF2-40B4-BE49-F238E27FC236}">
                  <a16:creationId xmlns:a16="http://schemas.microsoft.com/office/drawing/2014/main" id="{897813EC-3008-3D23-DCEE-17BEE4AA6F3B}"/>
                </a:ext>
              </a:extLst>
            </p:cNvPr>
            <p:cNvCxnSpPr/>
            <p:nvPr/>
          </p:nvCxnSpPr>
          <p:spPr>
            <a:xfrm>
              <a:off x="5812357" y="3156639"/>
              <a:ext cx="3571772"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1" name="直接连接符 20">
              <a:extLst>
                <a:ext uri="{FF2B5EF4-FFF2-40B4-BE49-F238E27FC236}">
                  <a16:creationId xmlns:a16="http://schemas.microsoft.com/office/drawing/2014/main" id="{B885133A-B9A7-931E-AC00-40707FC5A14A}"/>
                </a:ext>
              </a:extLst>
            </p:cNvPr>
            <p:cNvCxnSpPr/>
            <p:nvPr/>
          </p:nvCxnSpPr>
          <p:spPr>
            <a:xfrm>
              <a:off x="5826115" y="3815043"/>
              <a:ext cx="3558010"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2" name="直接连接符 21">
              <a:extLst>
                <a:ext uri="{FF2B5EF4-FFF2-40B4-BE49-F238E27FC236}">
                  <a16:creationId xmlns:a16="http://schemas.microsoft.com/office/drawing/2014/main" id="{460A9C76-4FB5-9BE4-FEBF-F17CB8801B4B}"/>
                </a:ext>
              </a:extLst>
            </p:cNvPr>
            <p:cNvCxnSpPr/>
            <p:nvPr/>
          </p:nvCxnSpPr>
          <p:spPr>
            <a:xfrm>
              <a:off x="5793489" y="4778571"/>
              <a:ext cx="3590640"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24" name="直接连接符 23">
              <a:extLst>
                <a:ext uri="{FF2B5EF4-FFF2-40B4-BE49-F238E27FC236}">
                  <a16:creationId xmlns:a16="http://schemas.microsoft.com/office/drawing/2014/main" id="{456EA766-8D7F-8C82-B427-9CD246843F1D}"/>
                </a:ext>
              </a:extLst>
            </p:cNvPr>
            <p:cNvCxnSpPr/>
            <p:nvPr/>
          </p:nvCxnSpPr>
          <p:spPr>
            <a:xfrm>
              <a:off x="5793489" y="5732501"/>
              <a:ext cx="3590640" cy="0"/>
            </a:xfrm>
            <a:prstGeom prst="line">
              <a:avLst/>
            </a:prstGeom>
            <a:noFill/>
            <a:ln w="12700">
              <a:solidFill>
                <a:schemeClr val="tx1">
                  <a:lumMod val="65000"/>
                  <a:lumOff val="35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25" name="TextBox 12">
              <a:extLst>
                <a:ext uri="{FF2B5EF4-FFF2-40B4-BE49-F238E27FC236}">
                  <a16:creationId xmlns:a16="http://schemas.microsoft.com/office/drawing/2014/main" id="{4885D935-4D75-49F1-B340-F3C9FFD87878}"/>
                </a:ext>
              </a:extLst>
            </p:cNvPr>
            <p:cNvSpPr txBox="1"/>
            <p:nvPr/>
          </p:nvSpPr>
          <p:spPr>
            <a:xfrm>
              <a:off x="7950150" y="5314949"/>
              <a:ext cx="1218100" cy="401816"/>
            </a:xfrm>
            <a:prstGeom prst="rect">
              <a:avLst/>
            </a:prstGeom>
            <a:noFill/>
          </p:spPr>
          <p:txBody>
            <a:bodyPr wrap="none" lIns="68195" tIns="34098" rIns="68195" bIns="34098" rtlCol="0">
              <a:spAutoFit/>
            </a:bodyPr>
            <a:lstStyle/>
            <a:p>
              <a:pPr algn="ctr"/>
              <a:r>
                <a:rPr lang="zh-CN" altLang="en-US" sz="1511" b="1" dirty="0">
                  <a:solidFill>
                    <a:schemeClr val="tx1">
                      <a:lumMod val="65000"/>
                      <a:lumOff val="35000"/>
                    </a:schemeClr>
                  </a:solidFill>
                  <a:latin typeface="微软雅黑" panose="020B0503020204020204" pitchFamily="34" charset="-122"/>
                  <a:ea typeface="微软雅黑" panose="020B0503020204020204" pitchFamily="34" charset="-122"/>
                </a:rPr>
                <a:t>验证设计</a:t>
              </a:r>
            </a:p>
          </p:txBody>
        </p:sp>
        <p:sp>
          <p:nvSpPr>
            <p:cNvPr id="26" name="TextBox 14">
              <a:extLst>
                <a:ext uri="{FF2B5EF4-FFF2-40B4-BE49-F238E27FC236}">
                  <a16:creationId xmlns:a16="http://schemas.microsoft.com/office/drawing/2014/main" id="{1EA64CD1-DC50-7466-EDC6-936C33A59501}"/>
                </a:ext>
              </a:extLst>
            </p:cNvPr>
            <p:cNvSpPr txBox="1"/>
            <p:nvPr/>
          </p:nvSpPr>
          <p:spPr>
            <a:xfrm>
              <a:off x="7950150" y="4375389"/>
              <a:ext cx="1218100" cy="401816"/>
            </a:xfrm>
            <a:prstGeom prst="rect">
              <a:avLst/>
            </a:prstGeom>
            <a:noFill/>
          </p:spPr>
          <p:txBody>
            <a:bodyPr wrap="none" lIns="68195" tIns="34098" rIns="68195" bIns="34098" rtlCol="0">
              <a:spAutoFit/>
            </a:bodyPr>
            <a:lstStyle/>
            <a:p>
              <a:pPr algn="ctr"/>
              <a:r>
                <a:rPr lang="zh-CN" altLang="en-US" sz="1511" b="1" dirty="0">
                  <a:solidFill>
                    <a:schemeClr val="tx1">
                      <a:lumMod val="65000"/>
                      <a:lumOff val="35000"/>
                    </a:schemeClr>
                  </a:solidFill>
                  <a:latin typeface="微软雅黑" panose="020B0503020204020204" pitchFamily="34" charset="-122"/>
                  <a:ea typeface="微软雅黑" panose="020B0503020204020204" pitchFamily="34" charset="-122"/>
                </a:rPr>
                <a:t>物理设计</a:t>
              </a:r>
            </a:p>
          </p:txBody>
        </p:sp>
        <p:sp>
          <p:nvSpPr>
            <p:cNvPr id="27" name="TextBox 16">
              <a:extLst>
                <a:ext uri="{FF2B5EF4-FFF2-40B4-BE49-F238E27FC236}">
                  <a16:creationId xmlns:a16="http://schemas.microsoft.com/office/drawing/2014/main" id="{B7F146CA-49F9-4B0A-9FBB-A42C7F12248F}"/>
                </a:ext>
              </a:extLst>
            </p:cNvPr>
            <p:cNvSpPr txBox="1"/>
            <p:nvPr/>
          </p:nvSpPr>
          <p:spPr>
            <a:xfrm>
              <a:off x="7950150" y="3421312"/>
              <a:ext cx="1218100" cy="401816"/>
            </a:xfrm>
            <a:prstGeom prst="rect">
              <a:avLst/>
            </a:prstGeom>
            <a:noFill/>
          </p:spPr>
          <p:txBody>
            <a:bodyPr wrap="none" lIns="68195" tIns="34098" rIns="68195" bIns="34098" rtlCol="0">
              <a:spAutoFit/>
            </a:bodyPr>
            <a:lstStyle/>
            <a:p>
              <a:pPr algn="ctr"/>
              <a:r>
                <a:rPr lang="zh-CN" altLang="en-US" sz="1511" b="1" dirty="0">
                  <a:solidFill>
                    <a:schemeClr val="tx1">
                      <a:lumMod val="65000"/>
                      <a:lumOff val="35000"/>
                    </a:schemeClr>
                  </a:solidFill>
                  <a:latin typeface="微软雅黑" panose="020B0503020204020204" pitchFamily="34" charset="-122"/>
                  <a:ea typeface="微软雅黑" panose="020B0503020204020204" pitchFamily="34" charset="-122"/>
                </a:rPr>
                <a:t>逻辑设计</a:t>
              </a:r>
            </a:p>
          </p:txBody>
        </p:sp>
        <p:sp>
          <p:nvSpPr>
            <p:cNvPr id="28" name="TextBox 18">
              <a:extLst>
                <a:ext uri="{FF2B5EF4-FFF2-40B4-BE49-F238E27FC236}">
                  <a16:creationId xmlns:a16="http://schemas.microsoft.com/office/drawing/2014/main" id="{09735C42-103F-50C0-455A-647D964A7020}"/>
                </a:ext>
              </a:extLst>
            </p:cNvPr>
            <p:cNvSpPr txBox="1"/>
            <p:nvPr/>
          </p:nvSpPr>
          <p:spPr>
            <a:xfrm>
              <a:off x="7950150" y="2773079"/>
              <a:ext cx="1218100" cy="401816"/>
            </a:xfrm>
            <a:prstGeom prst="rect">
              <a:avLst/>
            </a:prstGeom>
            <a:noFill/>
          </p:spPr>
          <p:txBody>
            <a:bodyPr wrap="none" lIns="68195" tIns="34098" rIns="68195" bIns="34098" rtlCol="0">
              <a:spAutoFit/>
            </a:bodyPr>
            <a:lstStyle/>
            <a:p>
              <a:pPr algn="ctr"/>
              <a:r>
                <a:rPr lang="zh-CN" altLang="en-US" sz="1511" b="1" dirty="0">
                  <a:solidFill>
                    <a:schemeClr val="tx1">
                      <a:lumMod val="65000"/>
                      <a:lumOff val="35000"/>
                    </a:schemeClr>
                  </a:solidFill>
                  <a:latin typeface="微软雅黑" panose="020B0503020204020204" pitchFamily="34" charset="-122"/>
                  <a:ea typeface="微软雅黑" panose="020B0503020204020204" pitchFamily="34" charset="-122"/>
                </a:rPr>
                <a:t>概念设计</a:t>
              </a:r>
            </a:p>
          </p:txBody>
        </p:sp>
        <p:sp>
          <p:nvSpPr>
            <p:cNvPr id="29" name="TextBox 20">
              <a:extLst>
                <a:ext uri="{FF2B5EF4-FFF2-40B4-BE49-F238E27FC236}">
                  <a16:creationId xmlns:a16="http://schemas.microsoft.com/office/drawing/2014/main" id="{D6F8ED81-AE6F-FF45-3F3F-8F8E05FA3639}"/>
                </a:ext>
              </a:extLst>
            </p:cNvPr>
            <p:cNvSpPr txBox="1"/>
            <p:nvPr/>
          </p:nvSpPr>
          <p:spPr>
            <a:xfrm>
              <a:off x="7950150" y="2118184"/>
              <a:ext cx="1218100" cy="401816"/>
            </a:xfrm>
            <a:prstGeom prst="rect">
              <a:avLst/>
            </a:prstGeom>
            <a:noFill/>
          </p:spPr>
          <p:txBody>
            <a:bodyPr wrap="none" lIns="68195" tIns="34098" rIns="68195" bIns="34098" rtlCol="0">
              <a:spAutoFit/>
            </a:bodyPr>
            <a:lstStyle/>
            <a:p>
              <a:pPr algn="ctr"/>
              <a:r>
                <a:rPr lang="zh-CN" altLang="en-US" sz="1511" b="1" dirty="0">
                  <a:solidFill>
                    <a:schemeClr val="tx1">
                      <a:lumMod val="65000"/>
                      <a:lumOff val="35000"/>
                    </a:schemeClr>
                  </a:solidFill>
                  <a:latin typeface="微软雅黑" panose="020B0503020204020204" pitchFamily="34" charset="-122"/>
                  <a:ea typeface="微软雅黑" panose="020B0503020204020204" pitchFamily="34" charset="-122"/>
                </a:rPr>
                <a:t>需求分析</a:t>
              </a:r>
            </a:p>
          </p:txBody>
        </p:sp>
      </p:grpSp>
      <p:grpSp>
        <p:nvGrpSpPr>
          <p:cNvPr id="32" name="组合 31">
            <a:extLst>
              <a:ext uri="{FF2B5EF4-FFF2-40B4-BE49-F238E27FC236}">
                <a16:creationId xmlns:a16="http://schemas.microsoft.com/office/drawing/2014/main" id="{ECADF918-35C6-32C9-A44A-AAB17DEDC6FF}"/>
              </a:ext>
            </a:extLst>
          </p:cNvPr>
          <p:cNvGrpSpPr/>
          <p:nvPr/>
        </p:nvGrpSpPr>
        <p:grpSpPr>
          <a:xfrm>
            <a:off x="1487177" y="1728096"/>
            <a:ext cx="1455017" cy="3212609"/>
            <a:chOff x="1471298" y="2152792"/>
            <a:chExt cx="1616819" cy="3491681"/>
          </a:xfrm>
        </p:grpSpPr>
        <p:sp>
          <p:nvSpPr>
            <p:cNvPr id="30" name="文本框 29">
              <a:extLst>
                <a:ext uri="{FF2B5EF4-FFF2-40B4-BE49-F238E27FC236}">
                  <a16:creationId xmlns:a16="http://schemas.microsoft.com/office/drawing/2014/main" id="{BB91B455-4239-59FD-A8E3-05FB5C8C0385}"/>
                </a:ext>
              </a:extLst>
            </p:cNvPr>
            <p:cNvSpPr txBox="1"/>
            <p:nvPr/>
          </p:nvSpPr>
          <p:spPr>
            <a:xfrm>
              <a:off x="1471298" y="2152792"/>
              <a:ext cx="984885" cy="2111186"/>
            </a:xfrm>
            <a:prstGeom prst="rect">
              <a:avLst/>
            </a:prstGeom>
            <a:noFill/>
            <a:effectLst>
              <a:glow rad="457200">
                <a:schemeClr val="accent6">
                  <a:satMod val="175000"/>
                  <a:alpha val="40000"/>
                </a:schemeClr>
              </a:glow>
              <a:reflection blurRad="6350" stA="52000" endA="300" endPos="35000" dir="5400000" sy="-100000" algn="bl" rotWithShape="0"/>
              <a:softEdge rad="25400"/>
            </a:effectLst>
          </p:spPr>
          <p:txBody>
            <a:bodyPr vert="eaVert" wrap="square" rtlCol="0">
              <a:spAutoFit/>
            </a:bodyPr>
            <a:lstStyle/>
            <a:p>
              <a:r>
                <a:rPr lang="zh-CN" altLang="en-US" sz="3600" b="1" dirty="0">
                  <a:solidFill>
                    <a:srgbClr val="5B9BD5"/>
                  </a:solidFill>
                  <a:latin typeface="微软雅黑" panose="020B0503020204020204" pitchFamily="34" charset="-122"/>
                  <a:ea typeface="微软雅黑" panose="020B0503020204020204" pitchFamily="34" charset="-122"/>
                </a:rPr>
                <a:t>数</a:t>
              </a:r>
              <a:r>
                <a:rPr lang="zh-CN" altLang="en-US" sz="3600" b="1" dirty="0">
                  <a:solidFill>
                    <a:srgbClr val="F88562"/>
                  </a:solidFill>
                  <a:latin typeface="微软雅黑" panose="020B0503020204020204" pitchFamily="34" charset="-122"/>
                  <a:ea typeface="微软雅黑" panose="020B0503020204020204" pitchFamily="34" charset="-122"/>
                </a:rPr>
                <a:t> </a:t>
              </a:r>
              <a:r>
                <a:rPr lang="zh-CN" altLang="en-US" sz="3000" b="1" dirty="0">
                  <a:solidFill>
                    <a:srgbClr val="F88562"/>
                  </a:solidFill>
                  <a:latin typeface="微软雅黑" panose="020B0503020204020204" pitchFamily="34" charset="-122"/>
                  <a:ea typeface="微软雅黑" panose="020B0503020204020204" pitchFamily="34" charset="-122"/>
                </a:rPr>
                <a:t>据 库</a:t>
              </a:r>
            </a:p>
          </p:txBody>
        </p:sp>
        <p:sp>
          <p:nvSpPr>
            <p:cNvPr id="31" name="文本框 30">
              <a:extLst>
                <a:ext uri="{FF2B5EF4-FFF2-40B4-BE49-F238E27FC236}">
                  <a16:creationId xmlns:a16="http://schemas.microsoft.com/office/drawing/2014/main" id="{AB61D728-EC6F-F55F-1B2F-E8638CDD25F2}"/>
                </a:ext>
              </a:extLst>
            </p:cNvPr>
            <p:cNvSpPr txBox="1"/>
            <p:nvPr/>
          </p:nvSpPr>
          <p:spPr>
            <a:xfrm>
              <a:off x="2226343" y="2974029"/>
              <a:ext cx="861774" cy="2670444"/>
            </a:xfrm>
            <a:prstGeom prst="rect">
              <a:avLst/>
            </a:prstGeom>
            <a:noFill/>
            <a:effectLst>
              <a:glow rad="457200">
                <a:schemeClr val="accent6">
                  <a:satMod val="175000"/>
                  <a:alpha val="40000"/>
                </a:schemeClr>
              </a:glow>
              <a:reflection blurRad="6350" stA="52000" endA="300" endPos="35000" dir="5400000" sy="-100000" algn="bl" rotWithShape="0"/>
              <a:softEdge rad="25400"/>
            </a:effectLst>
          </p:spPr>
          <p:txBody>
            <a:bodyPr vert="eaVert" wrap="square" rtlCol="0">
              <a:spAutoFit/>
            </a:bodyPr>
            <a:lstStyle/>
            <a:p>
              <a:r>
                <a:rPr lang="zh-CN" altLang="en-US" sz="3000" b="1" dirty="0">
                  <a:solidFill>
                    <a:srgbClr val="F88562"/>
                  </a:solidFill>
                  <a:latin typeface="微软雅黑" panose="020B0503020204020204" pitchFamily="34" charset="-122"/>
                  <a:ea typeface="微软雅黑" panose="020B0503020204020204" pitchFamily="34" charset="-122"/>
                </a:rPr>
                <a:t>设 计 过 程</a:t>
              </a:r>
            </a:p>
          </p:txBody>
        </p:sp>
      </p:grpSp>
      <p:cxnSp>
        <p:nvCxnSpPr>
          <p:cNvPr id="36" name="直接连接符 8">
            <a:extLst>
              <a:ext uri="{FF2B5EF4-FFF2-40B4-BE49-F238E27FC236}">
                <a16:creationId xmlns:a16="http://schemas.microsoft.com/office/drawing/2014/main" id="{DBBFAF56-702B-EA46-838B-D58F9E4B5F1A}"/>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37" name="标题 3">
            <a:extLst>
              <a:ext uri="{FF2B5EF4-FFF2-40B4-BE49-F238E27FC236}">
                <a16:creationId xmlns:a16="http://schemas.microsoft.com/office/drawing/2014/main" id="{C24A72A8-09FE-4742-888C-EAE7811A79B8}"/>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38" name="1 Título">
            <a:extLst>
              <a:ext uri="{FF2B5EF4-FFF2-40B4-BE49-F238E27FC236}">
                <a16:creationId xmlns:a16="http://schemas.microsoft.com/office/drawing/2014/main" id="{2C1181B3-1EC9-0F47-A2E0-FEDF96D3A37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1501680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45</a:t>
            </a:fld>
            <a:endParaRPr lang="zh-CN" altLang="en-US"/>
          </a:p>
        </p:txBody>
      </p:sp>
      <p:sp>
        <p:nvSpPr>
          <p:cNvPr id="3" name="矩形 2">
            <a:extLst>
              <a:ext uri="{FF2B5EF4-FFF2-40B4-BE49-F238E27FC236}">
                <a16:creationId xmlns:a16="http://schemas.microsoft.com/office/drawing/2014/main" id="{61673E7F-3D3F-80C9-DA08-A25FAD236D1E}"/>
              </a:ext>
            </a:extLst>
          </p:cNvPr>
          <p:cNvSpPr/>
          <p:nvPr/>
        </p:nvSpPr>
        <p:spPr>
          <a:xfrm>
            <a:off x="251521" y="1340781"/>
            <a:ext cx="8510584" cy="3296031"/>
          </a:xfrm>
          <a:prstGeom prst="rect">
            <a:avLst/>
          </a:prstGeom>
        </p:spPr>
        <p:txBody>
          <a:bodyPr wrap="square">
            <a:spAutoFit/>
          </a:bodyPr>
          <a:lstStyle/>
          <a:p>
            <a:pPr fontAlgn="auto">
              <a:lnSpc>
                <a:spcPct val="150000"/>
              </a:lnSpc>
              <a:spcBef>
                <a:spcPts val="525"/>
              </a:spcBef>
            </a:pPr>
            <a:r>
              <a:rPr lang="zh-CN" altLang="en-US" sz="1500" dirty="0">
                <a:latin typeface="微软雅黑" panose="020B0503020204020204" pitchFamily="34" charset="-122"/>
                <a:ea typeface="微软雅黑" panose="020B0503020204020204" pitchFamily="34" charset="-122"/>
              </a:rPr>
              <a:t>     </a:t>
            </a:r>
            <a:r>
              <a:rPr lang="zh-CN" altLang="en-US" sz="1500" b="1" dirty="0">
                <a:latin typeface="微软雅黑" panose="020B0503020204020204" pitchFamily="34" charset="-122"/>
                <a:ea typeface="微软雅黑" panose="020B0503020204020204" pitchFamily="34" charset="-122"/>
              </a:rPr>
              <a:t>数据库设计是指根据用户的需求，在某一具体的数据库管理系统上，设计数据库的结构和建立数据库的过程。一般，数据库的设计过程大致可分数据库设计为</a:t>
            </a:r>
            <a:r>
              <a:rPr lang="en-US" altLang="zh-CN" sz="1500" b="1" dirty="0">
                <a:solidFill>
                  <a:srgbClr val="F88562"/>
                </a:solidFill>
                <a:latin typeface="微软雅黑" panose="020B0503020204020204" pitchFamily="34" charset="-122"/>
                <a:ea typeface="微软雅黑" panose="020B0503020204020204" pitchFamily="34" charset="-122"/>
              </a:rPr>
              <a:t>5</a:t>
            </a:r>
            <a:r>
              <a:rPr lang="zh-CN" altLang="en-US" sz="1500" b="1" dirty="0">
                <a:solidFill>
                  <a:srgbClr val="F88562"/>
                </a:solidFill>
                <a:latin typeface="微软雅黑" panose="020B0503020204020204" pitchFamily="34" charset="-122"/>
                <a:ea typeface="微软雅黑" panose="020B0503020204020204" pitchFamily="34" charset="-122"/>
              </a:rPr>
              <a:t>个步骤</a:t>
            </a:r>
            <a:r>
              <a:rPr lang="zh-CN" altLang="en-US" sz="1500" b="1" dirty="0">
                <a:latin typeface="微软雅黑" panose="020B0503020204020204" pitchFamily="34" charset="-122"/>
                <a:ea typeface="微软雅黑" panose="020B0503020204020204" pitchFamily="34" charset="-122"/>
              </a:rPr>
              <a:t>，如下所示。</a:t>
            </a:r>
          </a:p>
          <a:p>
            <a:pPr fontAlgn="auto">
              <a:lnSpc>
                <a:spcPct val="150000"/>
              </a:lnSpc>
              <a:spcBef>
                <a:spcPts val="525"/>
              </a:spcBef>
            </a:pPr>
            <a:r>
              <a:rPr lang="en-US" altLang="zh-CN" sz="1500" b="1" dirty="0">
                <a:solidFill>
                  <a:srgbClr val="F88562"/>
                </a:solidFill>
                <a:latin typeface="微软雅黑" panose="020B0503020204020204" pitchFamily="34" charset="-122"/>
                <a:ea typeface="微软雅黑" panose="020B0503020204020204" pitchFamily="34" charset="-122"/>
              </a:rPr>
              <a:t>1) </a:t>
            </a:r>
            <a:r>
              <a:rPr lang="zh-CN" altLang="en-US" sz="1500" b="1" dirty="0">
                <a:solidFill>
                  <a:srgbClr val="F88562"/>
                </a:solidFill>
                <a:latin typeface="微软雅黑" panose="020B0503020204020204" pitchFamily="34" charset="-122"/>
                <a:ea typeface="微软雅黑" panose="020B0503020204020204" pitchFamily="34" charset="-122"/>
              </a:rPr>
              <a:t>需求分析</a:t>
            </a:r>
            <a:r>
              <a:rPr lang="zh-CN" altLang="en-US" sz="1500" dirty="0">
                <a:latin typeface="微软雅黑" panose="020B0503020204020204" pitchFamily="34" charset="-122"/>
                <a:ea typeface="微软雅黑" panose="020B0503020204020204" pitchFamily="34" charset="-122"/>
              </a:rPr>
              <a:t>；调查和分析用户的业务活动和数据的使用情况，弄清所用数据的种类、范围、数量以及它们在业务活动中交流的情况，确定用户对数据库系统的使用要求和各种约束条件等，形成用户需求规约。</a:t>
            </a:r>
          </a:p>
          <a:p>
            <a:pPr fontAlgn="auto">
              <a:lnSpc>
                <a:spcPct val="150000"/>
              </a:lnSpc>
              <a:spcBef>
                <a:spcPts val="525"/>
              </a:spcBef>
            </a:pPr>
            <a:r>
              <a:rPr lang="en-US" altLang="zh-CN" sz="1500" b="1" dirty="0">
                <a:solidFill>
                  <a:srgbClr val="F88562"/>
                </a:solidFill>
                <a:latin typeface="微软雅黑" panose="020B0503020204020204" pitchFamily="34" charset="-122"/>
                <a:ea typeface="微软雅黑" panose="020B0503020204020204" pitchFamily="34" charset="-122"/>
              </a:rPr>
              <a:t>2) </a:t>
            </a:r>
            <a:r>
              <a:rPr lang="zh-CN" altLang="en-US" sz="1500" b="1" dirty="0">
                <a:solidFill>
                  <a:srgbClr val="F88562"/>
                </a:solidFill>
                <a:latin typeface="微软雅黑" panose="020B0503020204020204" pitchFamily="34" charset="-122"/>
                <a:ea typeface="微软雅黑" panose="020B0503020204020204" pitchFamily="34" charset="-122"/>
              </a:rPr>
              <a:t>概念设计</a:t>
            </a:r>
            <a:r>
              <a:rPr lang="zh-CN" altLang="en-US" sz="1500" dirty="0">
                <a:latin typeface="微软雅黑" panose="020B0503020204020204" pitchFamily="34" charset="-122"/>
                <a:ea typeface="微软雅黑" panose="020B0503020204020204" pitchFamily="34" charset="-122"/>
              </a:rPr>
              <a:t>；对用户要求描述的现实世界</a:t>
            </a:r>
            <a:r>
              <a:rPr lang="en-US" altLang="zh-CN" sz="1500" dirty="0">
                <a:latin typeface="微软雅黑" panose="020B0503020204020204" pitchFamily="34" charset="-122"/>
                <a:ea typeface="微软雅黑" panose="020B0503020204020204" pitchFamily="34" charset="-122"/>
              </a:rPr>
              <a:t>(</a:t>
            </a:r>
            <a:r>
              <a:rPr lang="zh-CN" altLang="en-US" sz="1500" dirty="0">
                <a:latin typeface="微软雅黑" panose="020B0503020204020204" pitchFamily="34" charset="-122"/>
                <a:ea typeface="微软雅黑" panose="020B0503020204020204" pitchFamily="34" charset="-122"/>
              </a:rPr>
              <a:t>可能是一个工厂、一个商场或者一个学校等</a:t>
            </a:r>
            <a:r>
              <a:rPr lang="en-US" altLang="zh-CN" sz="1500" dirty="0">
                <a:latin typeface="微软雅黑" panose="020B0503020204020204" pitchFamily="34" charset="-122"/>
                <a:ea typeface="微软雅黑" panose="020B0503020204020204" pitchFamily="34" charset="-122"/>
              </a:rPr>
              <a:t>)</a:t>
            </a:r>
            <a:r>
              <a:rPr lang="zh-CN" altLang="en-US" sz="1500" dirty="0">
                <a:latin typeface="微软雅黑" panose="020B0503020204020204" pitchFamily="34" charset="-122"/>
                <a:ea typeface="微软雅黑" panose="020B0503020204020204" pitchFamily="34" charset="-122"/>
              </a:rPr>
              <a:t>，通过对其中信息的分类、聚集和概括，建立抽象的概念数据模型。这个概念模型应反映现实世界各部门的信息结构、信息流动情况、信息间的互相制约关系以及各部门对信息储存、查询和加工的要求等。所建立的模型应避开数据库在计算机上的具体实现细节，用一种抽象的形式表示出来。</a:t>
            </a:r>
          </a:p>
        </p:txBody>
      </p:sp>
      <p:cxnSp>
        <p:nvCxnSpPr>
          <p:cNvPr id="6" name="直接连接符 8">
            <a:extLst>
              <a:ext uri="{FF2B5EF4-FFF2-40B4-BE49-F238E27FC236}">
                <a16:creationId xmlns:a16="http://schemas.microsoft.com/office/drawing/2014/main" id="{35740CC7-AB17-D143-8253-A581B5D9A343}"/>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0" name="标题 3">
            <a:extLst>
              <a:ext uri="{FF2B5EF4-FFF2-40B4-BE49-F238E27FC236}">
                <a16:creationId xmlns:a16="http://schemas.microsoft.com/office/drawing/2014/main" id="{1FD156E0-985A-1A40-BA5A-0246FE5F2B35}"/>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1" name="1 Título">
            <a:extLst>
              <a:ext uri="{FF2B5EF4-FFF2-40B4-BE49-F238E27FC236}">
                <a16:creationId xmlns:a16="http://schemas.microsoft.com/office/drawing/2014/main" id="{8B08F3C3-7B2D-2549-809A-D74737FB50C8}"/>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28985185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46</a:t>
            </a:fld>
            <a:endParaRPr lang="zh-CN" altLang="en-US"/>
          </a:p>
        </p:txBody>
      </p:sp>
      <p:sp>
        <p:nvSpPr>
          <p:cNvPr id="3" name="矩形 2">
            <a:extLst>
              <a:ext uri="{FF2B5EF4-FFF2-40B4-BE49-F238E27FC236}">
                <a16:creationId xmlns:a16="http://schemas.microsoft.com/office/drawing/2014/main" id="{61673E7F-3D3F-80C9-DA08-A25FAD236D1E}"/>
              </a:ext>
            </a:extLst>
          </p:cNvPr>
          <p:cNvSpPr/>
          <p:nvPr/>
        </p:nvSpPr>
        <p:spPr>
          <a:xfrm>
            <a:off x="401606" y="1282104"/>
            <a:ext cx="8358693" cy="4398897"/>
          </a:xfrm>
          <a:prstGeom prst="rect">
            <a:avLst/>
          </a:prstGeom>
        </p:spPr>
        <p:txBody>
          <a:bodyPr wrap="square">
            <a:spAutoFit/>
          </a:bodyPr>
          <a:lstStyle/>
          <a:p>
            <a:pPr fontAlgn="auto">
              <a:lnSpc>
                <a:spcPct val="150000"/>
              </a:lnSpc>
              <a:spcBef>
                <a:spcPts val="525"/>
              </a:spcBef>
            </a:pPr>
            <a:r>
              <a:rPr lang="en-US" altLang="zh-CN" sz="1500" b="1" dirty="0">
                <a:solidFill>
                  <a:srgbClr val="F88562"/>
                </a:solidFill>
                <a:latin typeface="微软雅黑" panose="020B0503020204020204" pitchFamily="34" charset="-122"/>
                <a:ea typeface="微软雅黑" panose="020B0503020204020204" pitchFamily="34" charset="-122"/>
              </a:rPr>
              <a:t>3) </a:t>
            </a:r>
            <a:r>
              <a:rPr lang="zh-CN" altLang="en-US" sz="1500" b="1" dirty="0">
                <a:solidFill>
                  <a:srgbClr val="F88562"/>
                </a:solidFill>
                <a:latin typeface="微软雅黑" panose="020B0503020204020204" pitchFamily="34" charset="-122"/>
                <a:ea typeface="微软雅黑" panose="020B0503020204020204" pitchFamily="34" charset="-122"/>
              </a:rPr>
              <a:t>逻辑设计</a:t>
            </a:r>
            <a:r>
              <a:rPr lang="zh-CN" altLang="en-US" sz="1500" dirty="0">
                <a:latin typeface="微软雅黑" panose="020B0503020204020204" pitchFamily="34" charset="-122"/>
                <a:ea typeface="微软雅黑" panose="020B0503020204020204" pitchFamily="34" charset="-122"/>
              </a:rPr>
              <a:t>；主要工作是将现实世界的概念数据模型设计成数据库的一种逻辑模式，即适应于某种特定数据库管理系统所支持的逻辑数据模式。与此同时，可能还需为各种数据处理应用领域产生相应的逻辑子模式。这一步设计的结果就是所谓“逻辑数据库”。</a:t>
            </a:r>
          </a:p>
          <a:p>
            <a:pPr fontAlgn="auto">
              <a:lnSpc>
                <a:spcPct val="150000"/>
              </a:lnSpc>
              <a:spcBef>
                <a:spcPts val="525"/>
              </a:spcBef>
            </a:pPr>
            <a:r>
              <a:rPr lang="en-US" altLang="zh-CN" sz="1500" b="1" dirty="0">
                <a:solidFill>
                  <a:srgbClr val="F88562"/>
                </a:solidFill>
                <a:latin typeface="微软雅黑" panose="020B0503020204020204" pitchFamily="34" charset="-122"/>
                <a:ea typeface="微软雅黑" panose="020B0503020204020204" pitchFamily="34" charset="-122"/>
              </a:rPr>
              <a:t>4) </a:t>
            </a:r>
            <a:r>
              <a:rPr lang="zh-CN" altLang="en-US" sz="1500" b="1" dirty="0">
                <a:solidFill>
                  <a:srgbClr val="F88562"/>
                </a:solidFill>
                <a:latin typeface="微软雅黑" panose="020B0503020204020204" pitchFamily="34" charset="-122"/>
                <a:ea typeface="微软雅黑" panose="020B0503020204020204" pitchFamily="34" charset="-122"/>
              </a:rPr>
              <a:t>物理设计</a:t>
            </a:r>
            <a:r>
              <a:rPr lang="zh-CN" altLang="en-US" sz="1500" dirty="0">
                <a:latin typeface="微软雅黑" panose="020B0503020204020204" pitchFamily="34" charset="-122"/>
                <a:ea typeface="微软雅黑" panose="020B0503020204020204" pitchFamily="34" charset="-122"/>
              </a:rPr>
              <a:t>；根据特定数据库管理系统所提供的多种存储结构和存取方法等依赖于具体计算机结构的各项物理设计措施，对具体的应用任务选定最合适的物理存储结构</a:t>
            </a:r>
            <a:r>
              <a:rPr lang="en-US" altLang="zh-CN" sz="1500" dirty="0">
                <a:latin typeface="微软雅黑" panose="020B0503020204020204" pitchFamily="34" charset="-122"/>
                <a:ea typeface="微软雅黑" panose="020B0503020204020204" pitchFamily="34" charset="-122"/>
              </a:rPr>
              <a:t>(</a:t>
            </a:r>
            <a:r>
              <a:rPr lang="zh-CN" altLang="en-US" sz="1500" dirty="0">
                <a:latin typeface="微软雅黑" panose="020B0503020204020204" pitchFamily="34" charset="-122"/>
                <a:ea typeface="微软雅黑" panose="020B0503020204020204" pitchFamily="34" charset="-122"/>
              </a:rPr>
              <a:t>包括文件类型、索引结构和数据的存放次序与位逻辑等</a:t>
            </a:r>
            <a:r>
              <a:rPr lang="en-US" altLang="zh-CN" sz="1500" dirty="0">
                <a:latin typeface="微软雅黑" panose="020B0503020204020204" pitchFamily="34" charset="-122"/>
                <a:ea typeface="微软雅黑" panose="020B0503020204020204" pitchFamily="34" charset="-122"/>
              </a:rPr>
              <a:t>)</a:t>
            </a:r>
            <a:r>
              <a:rPr lang="zh-CN" altLang="en-US" sz="1500" dirty="0">
                <a:latin typeface="微软雅黑" panose="020B0503020204020204" pitchFamily="34" charset="-122"/>
                <a:ea typeface="微软雅黑" panose="020B0503020204020204" pitchFamily="34" charset="-122"/>
              </a:rPr>
              <a:t>、存取方法和存取路径等。这一步设计的结果就是所谓“物理数据库”。</a:t>
            </a:r>
          </a:p>
          <a:p>
            <a:pPr fontAlgn="auto">
              <a:lnSpc>
                <a:spcPct val="150000"/>
              </a:lnSpc>
              <a:spcBef>
                <a:spcPts val="525"/>
              </a:spcBef>
            </a:pPr>
            <a:r>
              <a:rPr lang="en-US" altLang="zh-CN" sz="1500" b="1" dirty="0">
                <a:solidFill>
                  <a:srgbClr val="F88562"/>
                </a:solidFill>
                <a:latin typeface="微软雅黑" panose="020B0503020204020204" pitchFamily="34" charset="-122"/>
                <a:ea typeface="微软雅黑" panose="020B0503020204020204" pitchFamily="34" charset="-122"/>
              </a:rPr>
              <a:t>5) </a:t>
            </a:r>
            <a:r>
              <a:rPr lang="zh-CN" altLang="en-US" sz="1500" b="1" dirty="0">
                <a:solidFill>
                  <a:srgbClr val="F88562"/>
                </a:solidFill>
                <a:latin typeface="微软雅黑" panose="020B0503020204020204" pitchFamily="34" charset="-122"/>
                <a:ea typeface="微软雅黑" panose="020B0503020204020204" pitchFamily="34" charset="-122"/>
              </a:rPr>
              <a:t>验证设计</a:t>
            </a:r>
            <a:r>
              <a:rPr lang="zh-CN" altLang="en-US" sz="1500" dirty="0">
                <a:latin typeface="微软雅黑" panose="020B0503020204020204" pitchFamily="34" charset="-122"/>
                <a:ea typeface="微软雅黑" panose="020B0503020204020204" pitchFamily="34" charset="-122"/>
              </a:rPr>
              <a:t>；在上述设计的基础上，收集数据并具体建立一个数据库，运行一些典型的应用任务来验证数据库设计的正确性和合理性。一般，一个大型数据库的设计过程往往需要经过多次循环反复。当设计的某步发现问题时，可能就需要返回到前面去进行修改。因此，在做上述数据库设计时就应考虑到今后修改设计的可能性和方便性。</a:t>
            </a:r>
          </a:p>
          <a:p>
            <a:pPr fontAlgn="auto">
              <a:lnSpc>
                <a:spcPct val="150000"/>
              </a:lnSpc>
              <a:spcBef>
                <a:spcPts val="525"/>
              </a:spcBef>
            </a:pPr>
            <a:endParaRPr lang="zh-CN" altLang="en-US" sz="1500" dirty="0">
              <a:latin typeface="微软雅黑" panose="020B0503020204020204" pitchFamily="34" charset="-122"/>
              <a:ea typeface="微软雅黑" panose="020B0503020204020204" pitchFamily="34" charset="-122"/>
            </a:endParaRPr>
          </a:p>
        </p:txBody>
      </p:sp>
      <p:cxnSp>
        <p:nvCxnSpPr>
          <p:cNvPr id="6" name="直接连接符 8">
            <a:extLst>
              <a:ext uri="{FF2B5EF4-FFF2-40B4-BE49-F238E27FC236}">
                <a16:creationId xmlns:a16="http://schemas.microsoft.com/office/drawing/2014/main" id="{59C475CE-BE40-ED47-8C73-4A29734D8B55}"/>
              </a:ext>
            </a:extLst>
          </p:cNvPr>
          <p:cNvCxnSpPr>
            <a:cxnSpLocks/>
          </p:cNvCxnSpPr>
          <p:nvPr/>
        </p:nvCxnSpPr>
        <p:spPr>
          <a:xfrm>
            <a:off x="489209" y="1052736"/>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10" name="标题 3">
            <a:extLst>
              <a:ext uri="{FF2B5EF4-FFF2-40B4-BE49-F238E27FC236}">
                <a16:creationId xmlns:a16="http://schemas.microsoft.com/office/drawing/2014/main" id="{458AF26B-8375-0A41-9A5F-245E394EDB65}"/>
              </a:ext>
            </a:extLst>
          </p:cNvPr>
          <p:cNvSpPr txBox="1">
            <a:spLocks/>
          </p:cNvSpPr>
          <p:nvPr/>
        </p:nvSpPr>
        <p:spPr bwMode="auto">
          <a:xfrm>
            <a:off x="457200" y="44450"/>
            <a:ext cx="8229600" cy="92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6.2</a:t>
            </a:r>
            <a:r>
              <a:rPr lang="en-US" altLang="zh-CN" b="1" dirty="0"/>
              <a:t> </a:t>
            </a:r>
            <a:r>
              <a:rPr lang="zh-CN" altLang="en-US" b="1" dirty="0"/>
              <a:t>人机界面设计</a:t>
            </a:r>
          </a:p>
        </p:txBody>
      </p:sp>
      <p:sp>
        <p:nvSpPr>
          <p:cNvPr id="11" name="1 Título">
            <a:extLst>
              <a:ext uri="{FF2B5EF4-FFF2-40B4-BE49-F238E27FC236}">
                <a16:creationId xmlns:a16="http://schemas.microsoft.com/office/drawing/2014/main" id="{FA97E70D-5399-BD49-9A99-BE79E127EE5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36779910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1 Título">
            <a:extLst>
              <a:ext uri="{FF2B5EF4-FFF2-40B4-BE49-F238E27FC236}">
                <a16:creationId xmlns:a16="http://schemas.microsoft.com/office/drawing/2014/main" id="{8F258308-AD46-5344-AD2B-A5A22FF711B4}"/>
              </a:ext>
            </a:extLst>
          </p:cNvPr>
          <p:cNvSpPr txBox="1">
            <a:spLocks/>
          </p:cNvSpPr>
          <p:nvPr/>
        </p:nvSpPr>
        <p:spPr bwMode="auto">
          <a:xfrm>
            <a:off x="739775" y="188913"/>
            <a:ext cx="7648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ts val="5763"/>
              </a:lnSpc>
              <a:spcBef>
                <a:spcPct val="0"/>
              </a:spcBef>
              <a:buFontTx/>
              <a:buNone/>
            </a:pPr>
            <a:r>
              <a:rPr lang="zh-CN" altLang="en-US" sz="5400" b="1">
                <a:latin typeface="宋体" panose="02010600030101010101" pitchFamily="2" charset="-122"/>
              </a:rPr>
              <a:t>主要内容</a:t>
            </a:r>
            <a:endParaRPr lang="es-HN" altLang="en-US" sz="5400" b="1">
              <a:latin typeface="宋体" panose="02010600030101010101" pitchFamily="2" charset="-122"/>
            </a:endParaRPr>
          </a:p>
        </p:txBody>
      </p:sp>
      <p:sp>
        <p:nvSpPr>
          <p:cNvPr id="52226" name="2 Subtítulo">
            <a:extLst>
              <a:ext uri="{FF2B5EF4-FFF2-40B4-BE49-F238E27FC236}">
                <a16:creationId xmlns:a16="http://schemas.microsoft.com/office/drawing/2014/main" id="{BD0C5AA5-7BA2-9E48-87CD-8AE935403C87}"/>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52227" name="1 Título">
            <a:extLst>
              <a:ext uri="{FF2B5EF4-FFF2-40B4-BE49-F238E27FC236}">
                <a16:creationId xmlns:a16="http://schemas.microsoft.com/office/drawing/2014/main" id="{AC7E5520-A219-EE45-B1B6-A4D247C4252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   </a:t>
            </a:r>
            <a:r>
              <a:rPr lang="zh-CN" altLang="en-US" sz="2400">
                <a:solidFill>
                  <a:srgbClr val="D9D9D9"/>
                </a:solidFill>
                <a:latin typeface="宋体" panose="02010600030101010101" pitchFamily="2" charset="-122"/>
              </a:rPr>
              <a:t>过程设计的工具</a:t>
            </a:r>
          </a:p>
        </p:txBody>
      </p:sp>
      <p:pic>
        <p:nvPicPr>
          <p:cNvPr id="52228" name="Imagen 5">
            <a:extLst>
              <a:ext uri="{FF2B5EF4-FFF2-40B4-BE49-F238E27FC236}">
                <a16:creationId xmlns:a16="http://schemas.microsoft.com/office/drawing/2014/main" id="{D42B731C-18D5-044F-ACFA-EEF5FB049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Imagen 5">
            <a:extLst>
              <a:ext uri="{FF2B5EF4-FFF2-40B4-BE49-F238E27FC236}">
                <a16:creationId xmlns:a16="http://schemas.microsoft.com/office/drawing/2014/main" id="{4B9894B8-A1B3-1141-9215-0FBEC7CA72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TextBox 3">
            <a:hlinkClick r:id="rId5" action="ppaction://hlinksldjump"/>
            <a:extLst>
              <a:ext uri="{FF2B5EF4-FFF2-40B4-BE49-F238E27FC236}">
                <a16:creationId xmlns:a16="http://schemas.microsoft.com/office/drawing/2014/main" id="{4F922E97-120F-694D-BB3A-2989BBDF6C59}"/>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2231" name="TextBox 4">
            <a:extLst>
              <a:ext uri="{FF2B5EF4-FFF2-40B4-BE49-F238E27FC236}">
                <a16:creationId xmlns:a16="http://schemas.microsoft.com/office/drawing/2014/main" id="{D88DF4F9-CFE3-3142-B1D1-3EAEEE2FDD4D}"/>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2232" name="TextBox 5">
            <a:extLst>
              <a:ext uri="{FF2B5EF4-FFF2-40B4-BE49-F238E27FC236}">
                <a16:creationId xmlns:a16="http://schemas.microsoft.com/office/drawing/2014/main" id="{D5B66D6D-AFEA-FC45-9BDE-2095AFECB5AE}"/>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2233" name="TextBox 6">
            <a:extLst>
              <a:ext uri="{FF2B5EF4-FFF2-40B4-BE49-F238E27FC236}">
                <a16:creationId xmlns:a16="http://schemas.microsoft.com/office/drawing/2014/main" id="{61368164-DA54-5543-B159-B9FADDDD6498}"/>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2234" name="Rectangle 3">
            <a:extLst>
              <a:ext uri="{FF2B5EF4-FFF2-40B4-BE49-F238E27FC236}">
                <a16:creationId xmlns:a16="http://schemas.microsoft.com/office/drawing/2014/main" id="{EC9049E4-E188-964A-92BB-50F1858CFE0A}"/>
              </a:ext>
            </a:extLst>
          </p:cNvPr>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ts val="1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6.1   </a:t>
            </a:r>
            <a:r>
              <a:rPr kumimoji="1" lang="zh-CN" altLang="en-US" sz="2400" b="1">
                <a:latin typeface="宋体" panose="02010600030101010101" pitchFamily="2" charset="-122"/>
              </a:rPr>
              <a:t>结构程序设计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6.2   </a:t>
            </a:r>
            <a:r>
              <a:rPr kumimoji="1" lang="zh-CN" altLang="en-US" sz="2400" b="1">
                <a:latin typeface="宋体" panose="02010600030101010101" pitchFamily="2" charset="-122"/>
              </a:rPr>
              <a:t>人机界面设计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6.3   </a:t>
            </a:r>
            <a:r>
              <a:rPr kumimoji="1" lang="zh-CN" altLang="en-US" sz="2400" b="1">
                <a:latin typeface="宋体" panose="02010600030101010101" pitchFamily="2" charset="-122"/>
              </a:rPr>
              <a:t>过程设计的工具</a:t>
            </a: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6.4   </a:t>
            </a:r>
            <a:r>
              <a:rPr kumimoji="1" lang="zh-CN" altLang="en-US" sz="2400" b="1">
                <a:latin typeface="宋体" panose="02010600030101010101" pitchFamily="2" charset="-122"/>
              </a:rPr>
              <a:t>面向数据结构的设计方法</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6.5   </a:t>
            </a:r>
            <a:r>
              <a:rPr kumimoji="1" lang="zh-CN" altLang="en-US" sz="2400" b="1">
                <a:latin typeface="宋体" panose="02010600030101010101" pitchFamily="2" charset="-122"/>
              </a:rPr>
              <a:t>程序复杂程度的定量度量</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52235" name="1 Título">
            <a:extLst>
              <a:ext uri="{FF2B5EF4-FFF2-40B4-BE49-F238E27FC236}">
                <a16:creationId xmlns:a16="http://schemas.microsoft.com/office/drawing/2014/main" id="{FCF7C41C-F8EF-9043-805A-02F5EC6562A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4" name="矩形 13">
            <a:extLst>
              <a:ext uri="{FF2B5EF4-FFF2-40B4-BE49-F238E27FC236}">
                <a16:creationId xmlns:a16="http://schemas.microsoft.com/office/drawing/2014/main" id="{BD1609AA-35A5-5A45-984D-18B079426F85}"/>
              </a:ext>
            </a:extLst>
          </p:cNvPr>
          <p:cNvSpPr/>
          <p:nvPr/>
        </p:nvSpPr>
        <p:spPr>
          <a:xfrm>
            <a:off x="862013" y="30734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9B47A77D-FFB0-EC41-8951-FE06ABBADFDA}"/>
              </a:ext>
            </a:extLst>
          </p:cNvPr>
          <p:cNvSpPr/>
          <p:nvPr/>
        </p:nvSpPr>
        <p:spPr>
          <a:xfrm rot="5400000">
            <a:off x="269876" y="31591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3">
            <a:extLst>
              <a:ext uri="{FF2B5EF4-FFF2-40B4-BE49-F238E27FC236}">
                <a16:creationId xmlns:a16="http://schemas.microsoft.com/office/drawing/2014/main" id="{BC804C37-C0EC-AD4D-B9EF-D91CDEB4BCE6}"/>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54274" name="内容占位符 4">
            <a:extLst>
              <a:ext uri="{FF2B5EF4-FFF2-40B4-BE49-F238E27FC236}">
                <a16:creationId xmlns:a16="http://schemas.microsoft.com/office/drawing/2014/main" id="{1FBBD7B9-0A5B-6A4F-8CC8-C60802836240}"/>
              </a:ext>
            </a:extLst>
          </p:cNvPr>
          <p:cNvSpPr>
            <a:spLocks noGrp="1"/>
          </p:cNvSpPr>
          <p:nvPr>
            <p:ph idx="1"/>
          </p:nvPr>
        </p:nvSpPr>
        <p:spPr>
          <a:xfrm>
            <a:off x="395288" y="8366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6.3.1</a:t>
            </a:r>
            <a:r>
              <a:rPr lang="en-US" altLang="zh-CN" b="1"/>
              <a:t> </a:t>
            </a:r>
            <a:r>
              <a:rPr lang="zh-CN" altLang="en-US" b="1"/>
              <a:t>程序流程图</a:t>
            </a:r>
          </a:p>
          <a:p>
            <a:pPr marL="0" indent="0">
              <a:buFont typeface="Arial" panose="020B0604020202020204" pitchFamily="34" charset="0"/>
              <a:buNone/>
            </a:pPr>
            <a:endParaRPr lang="zh-CN" altLang="en-US" b="1"/>
          </a:p>
        </p:txBody>
      </p:sp>
      <p:sp>
        <p:nvSpPr>
          <p:cNvPr id="54275" name="TextBox 7">
            <a:extLst>
              <a:ext uri="{FF2B5EF4-FFF2-40B4-BE49-F238E27FC236}">
                <a16:creationId xmlns:a16="http://schemas.microsoft.com/office/drawing/2014/main" id="{C4014ECA-9570-4046-9E4B-84089799903C}"/>
              </a:ext>
            </a:extLst>
          </p:cNvPr>
          <p:cNvSpPr txBox="1">
            <a:spLocks noChangeArrowheads="1"/>
          </p:cNvSpPr>
          <p:nvPr/>
        </p:nvSpPr>
        <p:spPr bwMode="auto">
          <a:xfrm>
            <a:off x="347663" y="1412875"/>
            <a:ext cx="8472487"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latin typeface="Arial" panose="020B0604020202020204" pitchFamily="34" charset="0"/>
              </a:rPr>
              <a:t>程序流程图又称为程序框图</a:t>
            </a:r>
            <a:r>
              <a:rPr lang="zh-CN" altLang="en-US" sz="2400">
                <a:latin typeface="Arial" panose="020B0604020202020204" pitchFamily="34" charset="0"/>
              </a:rPr>
              <a:t>，它是使用最广泛的描述过程设计的方法。程序流程图中使用的符号</a:t>
            </a:r>
            <a:r>
              <a:rPr lang="en-US" altLang="zh-CN" sz="2400">
                <a:latin typeface="Arial" panose="020B0604020202020204" pitchFamily="34" charset="0"/>
              </a:rPr>
              <a:t>(a) </a:t>
            </a:r>
            <a:r>
              <a:rPr lang="zh-CN" altLang="en-US" sz="2400">
                <a:latin typeface="Arial" panose="020B0604020202020204" pitchFamily="34" charset="0"/>
              </a:rPr>
              <a:t>选择</a:t>
            </a:r>
            <a:r>
              <a:rPr lang="en-US" altLang="zh-CN" sz="2400">
                <a:latin typeface="Arial" panose="020B0604020202020204" pitchFamily="34" charset="0"/>
              </a:rPr>
              <a:t>(</a:t>
            </a:r>
            <a:r>
              <a:rPr lang="zh-CN" altLang="en-US" sz="2400">
                <a:latin typeface="Arial" panose="020B0604020202020204" pitchFamily="34" charset="0"/>
              </a:rPr>
              <a:t>分支</a:t>
            </a:r>
            <a:r>
              <a:rPr lang="en-US" altLang="zh-CN" sz="2400">
                <a:latin typeface="Arial" panose="020B0604020202020204" pitchFamily="34" charset="0"/>
              </a:rPr>
              <a:t>)</a:t>
            </a:r>
            <a:r>
              <a:rPr lang="zh-CN" altLang="en-US" sz="2400">
                <a:latin typeface="Arial" panose="020B0604020202020204" pitchFamily="34" charset="0"/>
              </a:rPr>
              <a:t>； </a:t>
            </a:r>
            <a:r>
              <a:rPr lang="en-US" altLang="zh-CN" sz="2400">
                <a:latin typeface="Arial" panose="020B0604020202020204" pitchFamily="34" charset="0"/>
              </a:rPr>
              <a:t>(b) </a:t>
            </a:r>
            <a:r>
              <a:rPr lang="zh-CN" altLang="en-US" sz="2400">
                <a:latin typeface="Arial" panose="020B0604020202020204" pitchFamily="34" charset="0"/>
              </a:rPr>
              <a:t>注释； </a:t>
            </a:r>
            <a:r>
              <a:rPr lang="en-US" altLang="zh-CN" sz="2400">
                <a:latin typeface="Arial" panose="020B0604020202020204" pitchFamily="34" charset="0"/>
              </a:rPr>
              <a:t>(c) </a:t>
            </a:r>
            <a:r>
              <a:rPr lang="zh-CN" altLang="en-US" sz="2400">
                <a:latin typeface="Arial" panose="020B0604020202020204" pitchFamily="34" charset="0"/>
              </a:rPr>
              <a:t>预先定义的处理； </a:t>
            </a:r>
            <a:r>
              <a:rPr lang="en-US" altLang="zh-CN" sz="2400">
                <a:latin typeface="Arial" panose="020B0604020202020204" pitchFamily="34" charset="0"/>
              </a:rPr>
              <a:t>(d) </a:t>
            </a:r>
            <a:r>
              <a:rPr lang="zh-CN" altLang="en-US" sz="2400">
                <a:latin typeface="Arial" panose="020B0604020202020204" pitchFamily="34" charset="0"/>
              </a:rPr>
              <a:t>多分支； </a:t>
            </a:r>
            <a:r>
              <a:rPr lang="en-US" altLang="zh-CN" sz="2400">
                <a:latin typeface="Arial" panose="020B0604020202020204" pitchFamily="34" charset="0"/>
              </a:rPr>
              <a:t>(e) </a:t>
            </a:r>
            <a:r>
              <a:rPr lang="zh-CN" altLang="en-US" sz="2400">
                <a:latin typeface="Arial" panose="020B0604020202020204" pitchFamily="34" charset="0"/>
              </a:rPr>
              <a:t>开始或停止； </a:t>
            </a:r>
            <a:r>
              <a:rPr lang="en-US" altLang="zh-CN" sz="2400">
                <a:latin typeface="Arial" panose="020B0604020202020204" pitchFamily="34" charset="0"/>
              </a:rPr>
              <a:t>(f) </a:t>
            </a:r>
            <a:r>
              <a:rPr lang="zh-CN" altLang="en-US" sz="2400">
                <a:latin typeface="Arial" panose="020B0604020202020204" pitchFamily="34" charset="0"/>
              </a:rPr>
              <a:t>准备； </a:t>
            </a:r>
            <a:r>
              <a:rPr lang="en-US" altLang="zh-CN" sz="2400">
                <a:latin typeface="Arial" panose="020B0604020202020204" pitchFamily="34" charset="0"/>
              </a:rPr>
              <a:t>(g) </a:t>
            </a:r>
            <a:r>
              <a:rPr lang="zh-CN" altLang="en-US" sz="2400">
                <a:latin typeface="Arial" panose="020B0604020202020204" pitchFamily="34" charset="0"/>
              </a:rPr>
              <a:t>循环上界限； </a:t>
            </a:r>
            <a:r>
              <a:rPr lang="en-US" altLang="zh-CN" sz="2400">
                <a:latin typeface="Arial" panose="020B0604020202020204" pitchFamily="34" charset="0"/>
              </a:rPr>
              <a:t>(h) </a:t>
            </a:r>
            <a:r>
              <a:rPr lang="zh-CN" altLang="en-US" sz="2400">
                <a:latin typeface="Arial" panose="020B0604020202020204" pitchFamily="34" charset="0"/>
              </a:rPr>
              <a:t>循环下界限； </a:t>
            </a:r>
            <a:r>
              <a:rPr lang="en-US" altLang="zh-CN" sz="2400">
                <a:latin typeface="Arial" panose="020B0604020202020204" pitchFamily="34" charset="0"/>
              </a:rPr>
              <a:t>(i) </a:t>
            </a:r>
            <a:r>
              <a:rPr lang="zh-CN" altLang="en-US" sz="2400">
                <a:latin typeface="Arial" panose="020B0604020202020204" pitchFamily="34" charset="0"/>
              </a:rPr>
              <a:t>虚线； </a:t>
            </a:r>
            <a:r>
              <a:rPr lang="en-US" altLang="zh-CN" sz="2400">
                <a:latin typeface="Arial" panose="020B0604020202020204" pitchFamily="34" charset="0"/>
              </a:rPr>
              <a:t>(j) </a:t>
            </a:r>
            <a:r>
              <a:rPr lang="zh-CN" altLang="en-US" sz="2400">
                <a:latin typeface="Arial" panose="020B0604020202020204" pitchFamily="34" charset="0"/>
              </a:rPr>
              <a:t>省略符； </a:t>
            </a:r>
            <a:r>
              <a:rPr lang="en-US" altLang="zh-CN" sz="2400">
                <a:latin typeface="Arial" panose="020B0604020202020204" pitchFamily="34" charset="0"/>
              </a:rPr>
              <a:t>(k) </a:t>
            </a:r>
            <a:r>
              <a:rPr lang="zh-CN" altLang="en-US" sz="2400">
                <a:latin typeface="Arial" panose="020B0604020202020204" pitchFamily="34" charset="0"/>
              </a:rPr>
              <a:t>并行方式； </a:t>
            </a:r>
            <a:r>
              <a:rPr lang="en-US" altLang="zh-CN" sz="2400">
                <a:latin typeface="Arial" panose="020B0604020202020204" pitchFamily="34" charset="0"/>
              </a:rPr>
              <a:t>(l) </a:t>
            </a:r>
            <a:r>
              <a:rPr lang="zh-CN" altLang="en-US" sz="2400">
                <a:latin typeface="Arial" panose="020B0604020202020204" pitchFamily="34" charset="0"/>
              </a:rPr>
              <a:t>处理； </a:t>
            </a:r>
            <a:r>
              <a:rPr lang="en-US" altLang="zh-CN" sz="2400">
                <a:latin typeface="Arial" panose="020B0604020202020204" pitchFamily="34" charset="0"/>
              </a:rPr>
              <a:t>(m) </a:t>
            </a:r>
            <a:r>
              <a:rPr lang="zh-CN" altLang="en-US" sz="2400">
                <a:latin typeface="Arial" panose="020B0604020202020204" pitchFamily="34" charset="0"/>
              </a:rPr>
              <a:t>输入输出；  </a:t>
            </a:r>
            <a:r>
              <a:rPr lang="en-US" altLang="zh-CN" sz="2400">
                <a:latin typeface="Arial" panose="020B0604020202020204" pitchFamily="34" charset="0"/>
              </a:rPr>
              <a:t>(n) </a:t>
            </a:r>
            <a:r>
              <a:rPr lang="zh-CN" altLang="en-US" sz="2400">
                <a:latin typeface="Arial" panose="020B0604020202020204" pitchFamily="34" charset="0"/>
              </a:rPr>
              <a:t>连接； </a:t>
            </a:r>
            <a:r>
              <a:rPr lang="en-US" altLang="zh-CN" sz="2400">
                <a:latin typeface="Arial" panose="020B0604020202020204" pitchFamily="34" charset="0"/>
              </a:rPr>
              <a:t>(o) </a:t>
            </a:r>
            <a:r>
              <a:rPr lang="zh-CN" altLang="en-US" sz="2400">
                <a:latin typeface="Arial" panose="020B0604020202020204" pitchFamily="34" charset="0"/>
              </a:rPr>
              <a:t>换页连接； </a:t>
            </a:r>
            <a:r>
              <a:rPr lang="en-US" altLang="zh-CN" sz="2400">
                <a:latin typeface="Arial" panose="020B0604020202020204" pitchFamily="34" charset="0"/>
              </a:rPr>
              <a:t>(p) </a:t>
            </a:r>
            <a:r>
              <a:rPr lang="zh-CN" altLang="en-US" sz="2400">
                <a:latin typeface="Arial" panose="020B0604020202020204" pitchFamily="34" charset="0"/>
              </a:rPr>
              <a:t>控制流</a:t>
            </a:r>
            <a:endParaRPr lang="en-US" altLang="zh-CN" sz="2400">
              <a:latin typeface="Arial" panose="020B0604020202020204" pitchFamily="34" charset="0"/>
            </a:endParaRPr>
          </a:p>
          <a:p>
            <a:pPr eaLnBrk="1" hangingPunct="1">
              <a:spcBef>
                <a:spcPct val="0"/>
              </a:spcBef>
              <a:buFontTx/>
              <a:buNone/>
            </a:pPr>
            <a:endParaRPr lang="zh-CN" altLang="en-US" sz="1800">
              <a:latin typeface="Arial" panose="020B0604020202020204" pitchFamily="34" charset="0"/>
            </a:endParaRPr>
          </a:p>
        </p:txBody>
      </p:sp>
      <p:pic>
        <p:nvPicPr>
          <p:cNvPr id="54276" name="图片 1">
            <a:extLst>
              <a:ext uri="{FF2B5EF4-FFF2-40B4-BE49-F238E27FC236}">
                <a16:creationId xmlns:a16="http://schemas.microsoft.com/office/drawing/2014/main" id="{0D4552DC-5A6B-B24E-A730-99C481D565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3449638"/>
            <a:ext cx="54006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1 Título">
            <a:extLst>
              <a:ext uri="{FF2B5EF4-FFF2-40B4-BE49-F238E27FC236}">
                <a16:creationId xmlns:a16="http://schemas.microsoft.com/office/drawing/2014/main" id="{CE873FB3-A763-1E4A-B566-658F7B36B45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6.3.1 </a:t>
            </a:r>
            <a:r>
              <a:rPr lang="zh-CN" altLang="en-US" sz="2400">
                <a:solidFill>
                  <a:srgbClr val="D9D9D9"/>
                </a:solidFill>
                <a:latin typeface="宋体" panose="02010600030101010101" pitchFamily="2" charset="-122"/>
              </a:rPr>
              <a:t>程序流程图</a:t>
            </a:r>
          </a:p>
        </p:txBody>
      </p:sp>
      <p:sp>
        <p:nvSpPr>
          <p:cNvPr id="54278" name="1 Título">
            <a:extLst>
              <a:ext uri="{FF2B5EF4-FFF2-40B4-BE49-F238E27FC236}">
                <a16:creationId xmlns:a16="http://schemas.microsoft.com/office/drawing/2014/main" id="{35F2E0E7-08D7-CB47-9784-0408D3EA920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3">
            <a:extLst>
              <a:ext uri="{FF2B5EF4-FFF2-40B4-BE49-F238E27FC236}">
                <a16:creationId xmlns:a16="http://schemas.microsoft.com/office/drawing/2014/main" id="{825058E9-6E44-D945-949B-0D632FA5B2E8}"/>
              </a:ext>
            </a:extLst>
          </p:cNvPr>
          <p:cNvSpPr>
            <a:spLocks noChangeArrowheads="1"/>
          </p:cNvSpPr>
          <p:nvPr/>
        </p:nvSpPr>
        <p:spPr bwMode="auto">
          <a:xfrm>
            <a:off x="1381125" y="2103438"/>
            <a:ext cx="5976938" cy="3240087"/>
          </a:xfrm>
          <a:prstGeom prst="rect">
            <a:avLst/>
          </a:prstGeom>
          <a:solidFill>
            <a:schemeClr val="bg1"/>
          </a:solidFill>
          <a:ln w="9525">
            <a:solidFill>
              <a:schemeClr val="tx1"/>
            </a:solidFill>
            <a:round/>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cxnSp>
        <p:nvCxnSpPr>
          <p:cNvPr id="5123" name="直接连接符 5">
            <a:extLst>
              <a:ext uri="{FF2B5EF4-FFF2-40B4-BE49-F238E27FC236}">
                <a16:creationId xmlns:a16="http://schemas.microsoft.com/office/drawing/2014/main" id="{D2C90EB6-F192-FD40-9DA6-F0D20642F2BC}"/>
              </a:ext>
            </a:extLst>
          </p:cNvPr>
          <p:cNvCxnSpPr>
            <a:cxnSpLocks noChangeShapeType="1"/>
          </p:cNvCxnSpPr>
          <p:nvPr/>
        </p:nvCxnSpPr>
        <p:spPr bwMode="auto">
          <a:xfrm flipV="1">
            <a:off x="4405313" y="879475"/>
            <a:ext cx="13684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24" name="直接连接符 9">
            <a:extLst>
              <a:ext uri="{FF2B5EF4-FFF2-40B4-BE49-F238E27FC236}">
                <a16:creationId xmlns:a16="http://schemas.microsoft.com/office/drawing/2014/main" id="{516B69D6-2413-D64D-AC35-9879FF5E163A}"/>
              </a:ext>
            </a:extLst>
          </p:cNvPr>
          <p:cNvCxnSpPr>
            <a:cxnSpLocks noChangeShapeType="1"/>
          </p:cNvCxnSpPr>
          <p:nvPr/>
        </p:nvCxnSpPr>
        <p:spPr bwMode="auto">
          <a:xfrm flipV="1">
            <a:off x="3048000" y="852488"/>
            <a:ext cx="5678488" cy="26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25" name="直接连接符 12">
            <a:extLst>
              <a:ext uri="{FF2B5EF4-FFF2-40B4-BE49-F238E27FC236}">
                <a16:creationId xmlns:a16="http://schemas.microsoft.com/office/drawing/2014/main" id="{5911272C-A276-5849-8DFF-C329ED58680F}"/>
              </a:ext>
            </a:extLst>
          </p:cNvPr>
          <p:cNvCxnSpPr>
            <a:cxnSpLocks noChangeShapeType="1"/>
          </p:cNvCxnSpPr>
          <p:nvPr/>
        </p:nvCxnSpPr>
        <p:spPr bwMode="auto">
          <a:xfrm flipH="1">
            <a:off x="1454150" y="879475"/>
            <a:ext cx="15843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26" name="直接连接符 14">
            <a:extLst>
              <a:ext uri="{FF2B5EF4-FFF2-40B4-BE49-F238E27FC236}">
                <a16:creationId xmlns:a16="http://schemas.microsoft.com/office/drawing/2014/main" id="{E59A5472-277E-1B45-B275-1BC5949E49E0}"/>
              </a:ext>
            </a:extLst>
          </p:cNvPr>
          <p:cNvCxnSpPr>
            <a:cxnSpLocks noChangeShapeType="1"/>
          </p:cNvCxnSpPr>
          <p:nvPr/>
        </p:nvCxnSpPr>
        <p:spPr bwMode="auto">
          <a:xfrm flipH="1">
            <a:off x="7358063" y="879475"/>
            <a:ext cx="13684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27" name="直接连接符 29">
            <a:extLst>
              <a:ext uri="{FF2B5EF4-FFF2-40B4-BE49-F238E27FC236}">
                <a16:creationId xmlns:a16="http://schemas.microsoft.com/office/drawing/2014/main" id="{89E457D0-12FF-824C-940A-E7FF077F0117}"/>
              </a:ext>
            </a:extLst>
          </p:cNvPr>
          <p:cNvCxnSpPr>
            <a:cxnSpLocks noChangeShapeType="1"/>
          </p:cNvCxnSpPr>
          <p:nvPr/>
        </p:nvCxnSpPr>
        <p:spPr bwMode="auto">
          <a:xfrm>
            <a:off x="8726488" y="879475"/>
            <a:ext cx="0" cy="3240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28" name="直接连接符 30">
            <a:extLst>
              <a:ext uri="{FF2B5EF4-FFF2-40B4-BE49-F238E27FC236}">
                <a16:creationId xmlns:a16="http://schemas.microsoft.com/office/drawing/2014/main" id="{E65BE1B9-3B5C-3B47-BB43-7C7A9AB42AA9}"/>
              </a:ext>
            </a:extLst>
          </p:cNvPr>
          <p:cNvCxnSpPr>
            <a:cxnSpLocks noChangeShapeType="1"/>
          </p:cNvCxnSpPr>
          <p:nvPr/>
        </p:nvCxnSpPr>
        <p:spPr bwMode="auto">
          <a:xfrm flipH="1">
            <a:off x="7358063" y="4119563"/>
            <a:ext cx="1368425" cy="1223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29" name="直接连接符 34">
            <a:extLst>
              <a:ext uri="{FF2B5EF4-FFF2-40B4-BE49-F238E27FC236}">
                <a16:creationId xmlns:a16="http://schemas.microsoft.com/office/drawing/2014/main" id="{F5BB1979-B00C-F44F-92C6-B00D99DF00BE}"/>
              </a:ext>
            </a:extLst>
          </p:cNvPr>
          <p:cNvCxnSpPr>
            <a:cxnSpLocks noChangeShapeType="1"/>
            <a:stCxn id="5122" idx="0"/>
            <a:endCxn id="5122" idx="2"/>
          </p:cNvCxnSpPr>
          <p:nvPr/>
        </p:nvCxnSpPr>
        <p:spPr bwMode="auto">
          <a:xfrm>
            <a:off x="4370388" y="2103438"/>
            <a:ext cx="0" cy="3240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30" name="直接连接符 40">
            <a:extLst>
              <a:ext uri="{FF2B5EF4-FFF2-40B4-BE49-F238E27FC236}">
                <a16:creationId xmlns:a16="http://schemas.microsoft.com/office/drawing/2014/main" id="{2C35CD6D-C90F-1744-BAF6-A5C11439F144}"/>
              </a:ext>
            </a:extLst>
          </p:cNvPr>
          <p:cNvCxnSpPr>
            <a:cxnSpLocks noChangeShapeType="1"/>
          </p:cNvCxnSpPr>
          <p:nvPr/>
        </p:nvCxnSpPr>
        <p:spPr bwMode="auto">
          <a:xfrm>
            <a:off x="1381125" y="3040063"/>
            <a:ext cx="3024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31" name="直接连接符 42">
            <a:extLst>
              <a:ext uri="{FF2B5EF4-FFF2-40B4-BE49-F238E27FC236}">
                <a16:creationId xmlns:a16="http://schemas.microsoft.com/office/drawing/2014/main" id="{A1E460DD-B908-AA4D-B812-7A8C3515DA3B}"/>
              </a:ext>
            </a:extLst>
          </p:cNvPr>
          <p:cNvCxnSpPr>
            <a:cxnSpLocks noChangeShapeType="1"/>
          </p:cNvCxnSpPr>
          <p:nvPr/>
        </p:nvCxnSpPr>
        <p:spPr bwMode="auto">
          <a:xfrm>
            <a:off x="1381125" y="4264025"/>
            <a:ext cx="3024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32" name="左大括号 43">
            <a:extLst>
              <a:ext uri="{FF2B5EF4-FFF2-40B4-BE49-F238E27FC236}">
                <a16:creationId xmlns:a16="http://schemas.microsoft.com/office/drawing/2014/main" id="{60594224-64C6-A343-9C73-63CEE80D9D79}"/>
              </a:ext>
            </a:extLst>
          </p:cNvPr>
          <p:cNvSpPr>
            <a:spLocks/>
          </p:cNvSpPr>
          <p:nvPr/>
        </p:nvSpPr>
        <p:spPr bwMode="auto">
          <a:xfrm rot="3220700">
            <a:off x="1526382" y="127794"/>
            <a:ext cx="747712" cy="1987550"/>
          </a:xfrm>
          <a:prstGeom prst="leftBrace">
            <a:avLst>
              <a:gd name="adj1" fmla="val 8331"/>
              <a:gd name="adj2" fmla="val 50000"/>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sp>
        <p:nvSpPr>
          <p:cNvPr id="5133" name="TextBox 44">
            <a:extLst>
              <a:ext uri="{FF2B5EF4-FFF2-40B4-BE49-F238E27FC236}">
                <a16:creationId xmlns:a16="http://schemas.microsoft.com/office/drawing/2014/main" id="{14A89771-E1B3-664B-B4B0-3AE12464E7C6}"/>
              </a:ext>
            </a:extLst>
          </p:cNvPr>
          <p:cNvSpPr txBox="1">
            <a:spLocks noChangeArrowheads="1"/>
          </p:cNvSpPr>
          <p:nvPr/>
        </p:nvSpPr>
        <p:spPr bwMode="auto">
          <a:xfrm>
            <a:off x="338138" y="806450"/>
            <a:ext cx="1474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t>设计阶段</a:t>
            </a:r>
          </a:p>
        </p:txBody>
      </p:sp>
      <p:sp>
        <p:nvSpPr>
          <p:cNvPr id="5134" name="左大括号 46">
            <a:extLst>
              <a:ext uri="{FF2B5EF4-FFF2-40B4-BE49-F238E27FC236}">
                <a16:creationId xmlns:a16="http://schemas.microsoft.com/office/drawing/2014/main" id="{CD5A2756-19D4-5946-8A75-1AF62B967B28}"/>
              </a:ext>
            </a:extLst>
          </p:cNvPr>
          <p:cNvSpPr>
            <a:spLocks/>
          </p:cNvSpPr>
          <p:nvPr/>
        </p:nvSpPr>
        <p:spPr bwMode="auto">
          <a:xfrm>
            <a:off x="877888" y="2174875"/>
            <a:ext cx="503237" cy="3168650"/>
          </a:xfrm>
          <a:prstGeom prst="leftBrace">
            <a:avLst>
              <a:gd name="adj1" fmla="val 8337"/>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sp>
        <p:nvSpPr>
          <p:cNvPr id="5135" name="TextBox 47">
            <a:extLst>
              <a:ext uri="{FF2B5EF4-FFF2-40B4-BE49-F238E27FC236}">
                <a16:creationId xmlns:a16="http://schemas.microsoft.com/office/drawing/2014/main" id="{A3909F18-F741-F04F-BF83-CDA8D7AC407A}"/>
              </a:ext>
            </a:extLst>
          </p:cNvPr>
          <p:cNvSpPr txBox="1">
            <a:spLocks noChangeArrowheads="1"/>
          </p:cNvSpPr>
          <p:nvPr/>
        </p:nvSpPr>
        <p:spPr bwMode="auto">
          <a:xfrm>
            <a:off x="346075" y="3111500"/>
            <a:ext cx="55403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设计内容</a:t>
            </a:r>
          </a:p>
        </p:txBody>
      </p:sp>
      <p:sp>
        <p:nvSpPr>
          <p:cNvPr id="5136" name="TextBox 48">
            <a:extLst>
              <a:ext uri="{FF2B5EF4-FFF2-40B4-BE49-F238E27FC236}">
                <a16:creationId xmlns:a16="http://schemas.microsoft.com/office/drawing/2014/main" id="{89887CD3-2A42-0B42-BD1F-146AFF03039F}"/>
              </a:ext>
            </a:extLst>
          </p:cNvPr>
          <p:cNvSpPr txBox="1">
            <a:spLocks noChangeArrowheads="1"/>
          </p:cNvSpPr>
          <p:nvPr/>
        </p:nvSpPr>
        <p:spPr bwMode="auto">
          <a:xfrm>
            <a:off x="2916238" y="1311275"/>
            <a:ext cx="172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t>总体设计</a:t>
            </a:r>
          </a:p>
        </p:txBody>
      </p:sp>
      <p:sp>
        <p:nvSpPr>
          <p:cNvPr id="5137" name="TextBox 49">
            <a:extLst>
              <a:ext uri="{FF2B5EF4-FFF2-40B4-BE49-F238E27FC236}">
                <a16:creationId xmlns:a16="http://schemas.microsoft.com/office/drawing/2014/main" id="{8E731C8C-D851-DC44-AE3B-93B2E460E667}"/>
              </a:ext>
            </a:extLst>
          </p:cNvPr>
          <p:cNvSpPr txBox="1">
            <a:spLocks noChangeArrowheads="1"/>
          </p:cNvSpPr>
          <p:nvPr/>
        </p:nvSpPr>
        <p:spPr bwMode="auto">
          <a:xfrm>
            <a:off x="5580063" y="1311275"/>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t>详细设计</a:t>
            </a:r>
          </a:p>
        </p:txBody>
      </p:sp>
      <p:sp>
        <p:nvSpPr>
          <p:cNvPr id="5138" name="TextBox 50">
            <a:extLst>
              <a:ext uri="{FF2B5EF4-FFF2-40B4-BE49-F238E27FC236}">
                <a16:creationId xmlns:a16="http://schemas.microsoft.com/office/drawing/2014/main" id="{4681055F-F2C3-3941-B208-B35099A158A7}"/>
              </a:ext>
            </a:extLst>
          </p:cNvPr>
          <p:cNvSpPr txBox="1">
            <a:spLocks noChangeArrowheads="1"/>
          </p:cNvSpPr>
          <p:nvPr/>
        </p:nvSpPr>
        <p:spPr bwMode="auto">
          <a:xfrm>
            <a:off x="1835150" y="2247900"/>
            <a:ext cx="2089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体系结构设计</a:t>
            </a:r>
            <a:endParaRPr lang="en-US" altLang="zh-CN">
              <a:solidFill>
                <a:srgbClr val="990000"/>
              </a:solidFill>
            </a:endParaRPr>
          </a:p>
          <a:p>
            <a:pPr eaLnBrk="1" hangingPunct="1"/>
            <a:r>
              <a:rPr lang="zh-CN" altLang="en-US">
                <a:solidFill>
                  <a:srgbClr val="990000"/>
                </a:solidFill>
              </a:rPr>
              <a:t>（</a:t>
            </a:r>
            <a:r>
              <a:rPr lang="en-US" altLang="zh-CN">
                <a:solidFill>
                  <a:srgbClr val="990000"/>
                </a:solidFill>
              </a:rPr>
              <a:t>MSD</a:t>
            </a:r>
            <a:r>
              <a:rPr lang="zh-CN" altLang="en-US">
                <a:solidFill>
                  <a:srgbClr val="990000"/>
                </a:solidFill>
              </a:rPr>
              <a:t>）</a:t>
            </a:r>
          </a:p>
        </p:txBody>
      </p:sp>
      <p:sp>
        <p:nvSpPr>
          <p:cNvPr id="5139" name="TextBox 52">
            <a:extLst>
              <a:ext uri="{FF2B5EF4-FFF2-40B4-BE49-F238E27FC236}">
                <a16:creationId xmlns:a16="http://schemas.microsoft.com/office/drawing/2014/main" id="{86A96EEE-2EB5-7F4D-8C55-CB5EA9C12EDC}"/>
              </a:ext>
            </a:extLst>
          </p:cNvPr>
          <p:cNvSpPr txBox="1">
            <a:spLocks noChangeArrowheads="1"/>
          </p:cNvSpPr>
          <p:nvPr/>
        </p:nvSpPr>
        <p:spPr bwMode="auto">
          <a:xfrm>
            <a:off x="1835150" y="3441700"/>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接口设计</a:t>
            </a:r>
          </a:p>
        </p:txBody>
      </p:sp>
      <p:sp>
        <p:nvSpPr>
          <p:cNvPr id="5140" name="TextBox 53">
            <a:extLst>
              <a:ext uri="{FF2B5EF4-FFF2-40B4-BE49-F238E27FC236}">
                <a16:creationId xmlns:a16="http://schemas.microsoft.com/office/drawing/2014/main" id="{96BD0D38-1685-8843-979B-8C285D44E80D}"/>
              </a:ext>
            </a:extLst>
          </p:cNvPr>
          <p:cNvSpPr txBox="1">
            <a:spLocks noChangeArrowheads="1"/>
          </p:cNvSpPr>
          <p:nvPr/>
        </p:nvSpPr>
        <p:spPr bwMode="auto">
          <a:xfrm>
            <a:off x="1835150" y="4594225"/>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数据设计</a:t>
            </a:r>
          </a:p>
        </p:txBody>
      </p:sp>
      <p:sp>
        <p:nvSpPr>
          <p:cNvPr id="5141" name="TextBox 55">
            <a:extLst>
              <a:ext uri="{FF2B5EF4-FFF2-40B4-BE49-F238E27FC236}">
                <a16:creationId xmlns:a16="http://schemas.microsoft.com/office/drawing/2014/main" id="{9538AE48-F0D7-F446-9875-24B8C27ED59B}"/>
              </a:ext>
            </a:extLst>
          </p:cNvPr>
          <p:cNvSpPr txBox="1">
            <a:spLocks noChangeArrowheads="1"/>
          </p:cNvSpPr>
          <p:nvPr/>
        </p:nvSpPr>
        <p:spPr bwMode="auto">
          <a:xfrm>
            <a:off x="4572000" y="3216275"/>
            <a:ext cx="27368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模块内部设计</a:t>
            </a:r>
            <a:endParaRPr lang="en-US" altLang="zh-CN">
              <a:solidFill>
                <a:srgbClr val="990000"/>
              </a:solidFill>
            </a:endParaRPr>
          </a:p>
          <a:p>
            <a:pPr eaLnBrk="1" hangingPunct="1"/>
            <a:r>
              <a:rPr lang="zh-CN" altLang="en-US">
                <a:solidFill>
                  <a:srgbClr val="990000"/>
                </a:solidFill>
              </a:rPr>
              <a:t>（算法和数据结构）</a:t>
            </a:r>
          </a:p>
        </p:txBody>
      </p:sp>
      <p:sp>
        <p:nvSpPr>
          <p:cNvPr id="5142" name="TextBox 56">
            <a:extLst>
              <a:ext uri="{FF2B5EF4-FFF2-40B4-BE49-F238E27FC236}">
                <a16:creationId xmlns:a16="http://schemas.microsoft.com/office/drawing/2014/main" id="{310B3AD0-3254-EF44-B2E3-4C2012FE1986}"/>
              </a:ext>
            </a:extLst>
          </p:cNvPr>
          <p:cNvSpPr txBox="1">
            <a:spLocks noChangeArrowheads="1"/>
          </p:cNvSpPr>
          <p:nvPr/>
        </p:nvSpPr>
        <p:spPr bwMode="auto">
          <a:xfrm>
            <a:off x="2124075" y="5703888"/>
            <a:ext cx="5400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chemeClr val="tx1"/>
                </a:solidFill>
              </a:rPr>
              <a:t>图</a:t>
            </a:r>
            <a:r>
              <a:rPr lang="en-US" altLang="zh-CN">
                <a:solidFill>
                  <a:schemeClr val="tx1"/>
                </a:solidFill>
              </a:rPr>
              <a:t>1    </a:t>
            </a:r>
            <a:r>
              <a:rPr lang="zh-CN" altLang="en-US">
                <a:solidFill>
                  <a:schemeClr val="tx1"/>
                </a:solidFill>
              </a:rPr>
              <a:t>设计阶段和设计内容</a:t>
            </a:r>
          </a:p>
        </p:txBody>
      </p:sp>
    </p:spTree>
    <p:extLst>
      <p:ext uri="{BB962C8B-B14F-4D97-AF65-F5344CB8AC3E}">
        <p14:creationId xmlns:p14="http://schemas.microsoft.com/office/powerpoint/2010/main" val="835951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3">
            <a:extLst>
              <a:ext uri="{FF2B5EF4-FFF2-40B4-BE49-F238E27FC236}">
                <a16:creationId xmlns:a16="http://schemas.microsoft.com/office/drawing/2014/main" id="{A950DA4E-FE91-9642-86CB-DF81E759DCD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56322" name="TextBox 7">
            <a:extLst>
              <a:ext uri="{FF2B5EF4-FFF2-40B4-BE49-F238E27FC236}">
                <a16:creationId xmlns:a16="http://schemas.microsoft.com/office/drawing/2014/main" id="{B2177384-DBC6-2248-BEBF-F9AACED10855}"/>
              </a:ext>
            </a:extLst>
          </p:cNvPr>
          <p:cNvSpPr txBox="1">
            <a:spLocks noChangeArrowheads="1"/>
          </p:cNvSpPr>
          <p:nvPr/>
        </p:nvSpPr>
        <p:spPr bwMode="auto">
          <a:xfrm>
            <a:off x="539750" y="942975"/>
            <a:ext cx="80645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总的趋势是越来越多的人不再使用程序流程图了。</a:t>
            </a:r>
            <a:endParaRPr lang="zh-CN" altLang="en-US" sz="20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程序流程图的主要缺点如下。</a:t>
            </a:r>
          </a:p>
          <a:p>
            <a:pPr eaLnBrk="1" hangingPunct="1">
              <a:lnSpc>
                <a:spcPct val="150000"/>
              </a:lnSpc>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程序流程图本质上不是逐步求精的好工具，它诱使程序员过早地考虑程序的控制流程，而不去考虑程序的全局结构。</a:t>
            </a:r>
          </a:p>
          <a:p>
            <a:pPr eaLnBrk="1" hangingPunct="1">
              <a:lnSpc>
                <a:spcPct val="150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程序流程图中用箭头代表控制流，因此程序员不受任何约束，可以完全不顾结构程序设计的精神，随意转移控制。</a:t>
            </a:r>
          </a:p>
          <a:p>
            <a:pPr eaLnBrk="1" hangingPunct="1">
              <a:lnSpc>
                <a:spcPct val="150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程序流程图不易表示数据结构。</a:t>
            </a:r>
          </a:p>
        </p:txBody>
      </p:sp>
      <p:sp>
        <p:nvSpPr>
          <p:cNvPr id="56323" name="1 Título">
            <a:extLst>
              <a:ext uri="{FF2B5EF4-FFF2-40B4-BE49-F238E27FC236}">
                <a16:creationId xmlns:a16="http://schemas.microsoft.com/office/drawing/2014/main" id="{B2645B30-C761-9A44-9D34-F61878CBF7B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6.3.1 </a:t>
            </a:r>
            <a:r>
              <a:rPr lang="zh-CN" altLang="en-US" sz="2400">
                <a:solidFill>
                  <a:srgbClr val="D9D9D9"/>
                </a:solidFill>
                <a:latin typeface="宋体" panose="02010600030101010101" pitchFamily="2" charset="-122"/>
              </a:rPr>
              <a:t>程序流程图</a:t>
            </a:r>
          </a:p>
        </p:txBody>
      </p:sp>
      <p:sp>
        <p:nvSpPr>
          <p:cNvPr id="56324" name="1 Título">
            <a:extLst>
              <a:ext uri="{FF2B5EF4-FFF2-40B4-BE49-F238E27FC236}">
                <a16:creationId xmlns:a16="http://schemas.microsoft.com/office/drawing/2014/main" id="{77854A1F-336B-E747-97F1-D17E184DB1A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74A6CEB-4A11-5746-A4C6-05FB6A71B22A}"/>
              </a:ext>
            </a:extLst>
          </p:cNvPr>
          <p:cNvSpPr>
            <a:spLocks noChangeArrowheads="1"/>
          </p:cNvSpPr>
          <p:nvPr/>
        </p:nvSpPr>
        <p:spPr bwMode="auto">
          <a:xfrm>
            <a:off x="468313" y="1052513"/>
            <a:ext cx="561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eaLnBrk="1" hangingPunct="1">
              <a:spcBef>
                <a:spcPct val="50000"/>
              </a:spcBef>
            </a:pPr>
            <a:r>
              <a:rPr lang="zh-CN" altLang="en-US" dirty="0">
                <a:solidFill>
                  <a:srgbClr val="FF0000"/>
                </a:solidFill>
                <a:sym typeface="Symbol" pitchFamily="2" charset="2"/>
              </a:rPr>
              <a:t>程序流程图（程序框图）</a:t>
            </a:r>
            <a:endParaRPr lang="en-US" altLang="zh-CN" dirty="0">
              <a:solidFill>
                <a:srgbClr val="FF0000"/>
              </a:solidFill>
              <a:sym typeface="Symbol" pitchFamily="2" charset="2"/>
            </a:endParaRPr>
          </a:p>
        </p:txBody>
      </p:sp>
      <p:sp>
        <p:nvSpPr>
          <p:cNvPr id="22531" name="Line 3">
            <a:extLst>
              <a:ext uri="{FF2B5EF4-FFF2-40B4-BE49-F238E27FC236}">
                <a16:creationId xmlns:a16="http://schemas.microsoft.com/office/drawing/2014/main" id="{82E9DE05-BF3C-124D-AFA4-B5D3E04D097E}"/>
              </a:ext>
            </a:extLst>
          </p:cNvPr>
          <p:cNvSpPr>
            <a:spLocks noChangeShapeType="1"/>
          </p:cNvSpPr>
          <p:nvPr/>
        </p:nvSpPr>
        <p:spPr bwMode="auto">
          <a:xfrm>
            <a:off x="2667000" y="2667000"/>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32" name="Rectangle 4">
            <a:extLst>
              <a:ext uri="{FF2B5EF4-FFF2-40B4-BE49-F238E27FC236}">
                <a16:creationId xmlns:a16="http://schemas.microsoft.com/office/drawing/2014/main" id="{82ACC10B-CD78-6D42-A406-AF704B8FEBDC}"/>
              </a:ext>
            </a:extLst>
          </p:cNvPr>
          <p:cNvSpPr>
            <a:spLocks noChangeArrowheads="1"/>
          </p:cNvSpPr>
          <p:nvPr/>
        </p:nvSpPr>
        <p:spPr bwMode="auto">
          <a:xfrm>
            <a:off x="2286000" y="3124200"/>
            <a:ext cx="762000" cy="304800"/>
          </a:xfrm>
          <a:prstGeom prst="rect">
            <a:avLst/>
          </a:prstGeom>
          <a:solidFill>
            <a:schemeClr val="accent1"/>
          </a:solidFill>
          <a:ln w="12700" cap="sq">
            <a:solidFill>
              <a:schemeClr val="tx1"/>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2533" name="Text Box 5">
            <a:extLst>
              <a:ext uri="{FF2B5EF4-FFF2-40B4-BE49-F238E27FC236}">
                <a16:creationId xmlns:a16="http://schemas.microsoft.com/office/drawing/2014/main" id="{6DC53687-8929-F248-ACB2-724915A7DC2B}"/>
              </a:ext>
            </a:extLst>
          </p:cNvPr>
          <p:cNvSpPr txBox="1">
            <a:spLocks noChangeArrowheads="1"/>
          </p:cNvSpPr>
          <p:nvPr/>
        </p:nvSpPr>
        <p:spPr bwMode="auto">
          <a:xfrm>
            <a:off x="2514600" y="3048000"/>
            <a:ext cx="365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r>
              <a:rPr lang="en-US" altLang="zh-CN" sz="2000" baseline="-25000">
                <a:solidFill>
                  <a:schemeClr val="tx1"/>
                </a:solidFill>
                <a:ea typeface="宋体" panose="02010600030101010101" pitchFamily="2" charset="-122"/>
              </a:rPr>
              <a:t>1</a:t>
            </a:r>
            <a:endParaRPr lang="en-US" altLang="zh-CN" sz="3200" b="0">
              <a:solidFill>
                <a:srgbClr val="FFFF00"/>
              </a:solidFill>
              <a:ea typeface="宋体" panose="02010600030101010101" pitchFamily="2" charset="-122"/>
            </a:endParaRPr>
          </a:p>
        </p:txBody>
      </p:sp>
      <p:sp>
        <p:nvSpPr>
          <p:cNvPr id="22534" name="Line 6">
            <a:extLst>
              <a:ext uri="{FF2B5EF4-FFF2-40B4-BE49-F238E27FC236}">
                <a16:creationId xmlns:a16="http://schemas.microsoft.com/office/drawing/2014/main" id="{A18EE842-A094-FB47-8DE1-B66BD90E65A9}"/>
              </a:ext>
            </a:extLst>
          </p:cNvPr>
          <p:cNvSpPr>
            <a:spLocks noChangeShapeType="1"/>
          </p:cNvSpPr>
          <p:nvPr/>
        </p:nvSpPr>
        <p:spPr bwMode="auto">
          <a:xfrm>
            <a:off x="2667000" y="3413125"/>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35" name="Rectangle 7">
            <a:extLst>
              <a:ext uri="{FF2B5EF4-FFF2-40B4-BE49-F238E27FC236}">
                <a16:creationId xmlns:a16="http://schemas.microsoft.com/office/drawing/2014/main" id="{0A23D81F-A028-3440-AD88-3B76E5277BBC}"/>
              </a:ext>
            </a:extLst>
          </p:cNvPr>
          <p:cNvSpPr>
            <a:spLocks noChangeArrowheads="1"/>
          </p:cNvSpPr>
          <p:nvPr/>
        </p:nvSpPr>
        <p:spPr bwMode="auto">
          <a:xfrm>
            <a:off x="2286000" y="3870325"/>
            <a:ext cx="762000" cy="304800"/>
          </a:xfrm>
          <a:prstGeom prst="rect">
            <a:avLst/>
          </a:prstGeom>
          <a:solidFill>
            <a:schemeClr val="accent1"/>
          </a:solidFill>
          <a:ln w="12700" cap="sq">
            <a:solidFill>
              <a:schemeClr val="tx1"/>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2536" name="Text Box 8">
            <a:extLst>
              <a:ext uri="{FF2B5EF4-FFF2-40B4-BE49-F238E27FC236}">
                <a16:creationId xmlns:a16="http://schemas.microsoft.com/office/drawing/2014/main" id="{3F6DCD04-870F-4343-A4E7-7B5BA2ABDA4C}"/>
              </a:ext>
            </a:extLst>
          </p:cNvPr>
          <p:cNvSpPr txBox="1">
            <a:spLocks noChangeArrowheads="1"/>
          </p:cNvSpPr>
          <p:nvPr/>
        </p:nvSpPr>
        <p:spPr bwMode="auto">
          <a:xfrm>
            <a:off x="2514600" y="3794125"/>
            <a:ext cx="365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r>
              <a:rPr lang="en-US" altLang="zh-CN" sz="2000" baseline="-25000">
                <a:solidFill>
                  <a:schemeClr val="tx1"/>
                </a:solidFill>
                <a:ea typeface="宋体" panose="02010600030101010101" pitchFamily="2" charset="-122"/>
              </a:rPr>
              <a:t>2</a:t>
            </a:r>
            <a:endParaRPr lang="en-US" altLang="zh-CN" sz="3200" b="0">
              <a:solidFill>
                <a:srgbClr val="FFFF00"/>
              </a:solidFill>
              <a:ea typeface="宋体" panose="02010600030101010101" pitchFamily="2" charset="-122"/>
            </a:endParaRPr>
          </a:p>
        </p:txBody>
      </p:sp>
      <p:sp>
        <p:nvSpPr>
          <p:cNvPr id="22537" name="Line 9">
            <a:extLst>
              <a:ext uri="{FF2B5EF4-FFF2-40B4-BE49-F238E27FC236}">
                <a16:creationId xmlns:a16="http://schemas.microsoft.com/office/drawing/2014/main" id="{97F62921-B9DC-DB4A-97C4-C91004CE6853}"/>
              </a:ext>
            </a:extLst>
          </p:cNvPr>
          <p:cNvSpPr>
            <a:spLocks noChangeShapeType="1"/>
          </p:cNvSpPr>
          <p:nvPr/>
        </p:nvSpPr>
        <p:spPr bwMode="auto">
          <a:xfrm>
            <a:off x="2667000" y="4191000"/>
            <a:ext cx="0" cy="45720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38" name="AutoShape 10">
            <a:extLst>
              <a:ext uri="{FF2B5EF4-FFF2-40B4-BE49-F238E27FC236}">
                <a16:creationId xmlns:a16="http://schemas.microsoft.com/office/drawing/2014/main" id="{A95FE453-9A64-444C-9980-B67F6BC70647}"/>
              </a:ext>
            </a:extLst>
          </p:cNvPr>
          <p:cNvSpPr>
            <a:spLocks noChangeArrowheads="1"/>
          </p:cNvSpPr>
          <p:nvPr/>
        </p:nvSpPr>
        <p:spPr bwMode="auto">
          <a:xfrm>
            <a:off x="4267200" y="3048000"/>
            <a:ext cx="914400" cy="304800"/>
          </a:xfrm>
          <a:prstGeom prst="flowChartDecision">
            <a:avLst/>
          </a:prstGeom>
          <a:solidFill>
            <a:schemeClr val="accent1"/>
          </a:solidFill>
          <a:ln w="12700" cap="sq">
            <a:solidFill>
              <a:schemeClr val="tx2"/>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2539" name="Line 11">
            <a:extLst>
              <a:ext uri="{FF2B5EF4-FFF2-40B4-BE49-F238E27FC236}">
                <a16:creationId xmlns:a16="http://schemas.microsoft.com/office/drawing/2014/main" id="{6C43A5EE-F9D5-634A-A94B-2D18889E33D5}"/>
              </a:ext>
            </a:extLst>
          </p:cNvPr>
          <p:cNvSpPr>
            <a:spLocks noChangeShapeType="1"/>
          </p:cNvSpPr>
          <p:nvPr/>
        </p:nvSpPr>
        <p:spPr bwMode="auto">
          <a:xfrm>
            <a:off x="4724400" y="2590800"/>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40" name="Line 12">
            <a:extLst>
              <a:ext uri="{FF2B5EF4-FFF2-40B4-BE49-F238E27FC236}">
                <a16:creationId xmlns:a16="http://schemas.microsoft.com/office/drawing/2014/main" id="{DD4A674F-4452-AD49-AEAB-7AC2FEFAC951}"/>
              </a:ext>
            </a:extLst>
          </p:cNvPr>
          <p:cNvSpPr>
            <a:spLocks noChangeShapeType="1"/>
          </p:cNvSpPr>
          <p:nvPr/>
        </p:nvSpPr>
        <p:spPr bwMode="auto">
          <a:xfrm>
            <a:off x="4724400" y="3352800"/>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41" name="Line 13">
            <a:extLst>
              <a:ext uri="{FF2B5EF4-FFF2-40B4-BE49-F238E27FC236}">
                <a16:creationId xmlns:a16="http://schemas.microsoft.com/office/drawing/2014/main" id="{22E8E7B8-65FD-0E4C-8B3A-5F264B8ABE0B}"/>
              </a:ext>
            </a:extLst>
          </p:cNvPr>
          <p:cNvSpPr>
            <a:spLocks noChangeShapeType="1"/>
          </p:cNvSpPr>
          <p:nvPr/>
        </p:nvSpPr>
        <p:spPr bwMode="auto">
          <a:xfrm>
            <a:off x="3962400" y="3810000"/>
            <a:ext cx="16002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42" name="Line 14">
            <a:extLst>
              <a:ext uri="{FF2B5EF4-FFF2-40B4-BE49-F238E27FC236}">
                <a16:creationId xmlns:a16="http://schemas.microsoft.com/office/drawing/2014/main" id="{FBFB93C4-8FA2-514E-A99E-FB08A570DDFC}"/>
              </a:ext>
            </a:extLst>
          </p:cNvPr>
          <p:cNvSpPr>
            <a:spLocks noChangeShapeType="1"/>
          </p:cNvSpPr>
          <p:nvPr/>
        </p:nvSpPr>
        <p:spPr bwMode="auto">
          <a:xfrm>
            <a:off x="3962400" y="3810000"/>
            <a:ext cx="0" cy="38100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543" name="Line 15">
            <a:extLst>
              <a:ext uri="{FF2B5EF4-FFF2-40B4-BE49-F238E27FC236}">
                <a16:creationId xmlns:a16="http://schemas.microsoft.com/office/drawing/2014/main" id="{C2445225-94DC-DB47-9EB3-EEC74ECD3673}"/>
              </a:ext>
            </a:extLst>
          </p:cNvPr>
          <p:cNvSpPr>
            <a:spLocks noChangeShapeType="1"/>
          </p:cNvSpPr>
          <p:nvPr/>
        </p:nvSpPr>
        <p:spPr bwMode="auto">
          <a:xfrm>
            <a:off x="5562600" y="3810000"/>
            <a:ext cx="0" cy="38100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544" name="Rectangle 16">
            <a:extLst>
              <a:ext uri="{FF2B5EF4-FFF2-40B4-BE49-F238E27FC236}">
                <a16:creationId xmlns:a16="http://schemas.microsoft.com/office/drawing/2014/main" id="{B3F3F637-CF35-7341-8E38-5365700044ED}"/>
              </a:ext>
            </a:extLst>
          </p:cNvPr>
          <p:cNvSpPr>
            <a:spLocks noChangeArrowheads="1"/>
          </p:cNvSpPr>
          <p:nvPr/>
        </p:nvSpPr>
        <p:spPr bwMode="auto">
          <a:xfrm>
            <a:off x="3581400" y="4175125"/>
            <a:ext cx="762000" cy="304800"/>
          </a:xfrm>
          <a:prstGeom prst="rect">
            <a:avLst/>
          </a:prstGeom>
          <a:solidFill>
            <a:schemeClr val="accent1"/>
          </a:solidFill>
          <a:ln w="12700" cap="sq">
            <a:solidFill>
              <a:schemeClr val="tx1"/>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2545" name="Text Box 17">
            <a:extLst>
              <a:ext uri="{FF2B5EF4-FFF2-40B4-BE49-F238E27FC236}">
                <a16:creationId xmlns:a16="http://schemas.microsoft.com/office/drawing/2014/main" id="{FC077DEB-8C5F-2040-8B92-E088132258DD}"/>
              </a:ext>
            </a:extLst>
          </p:cNvPr>
          <p:cNvSpPr txBox="1">
            <a:spLocks noChangeArrowheads="1"/>
          </p:cNvSpPr>
          <p:nvPr/>
        </p:nvSpPr>
        <p:spPr bwMode="auto">
          <a:xfrm>
            <a:off x="3810000" y="4098925"/>
            <a:ext cx="365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r>
              <a:rPr lang="en-US" altLang="zh-CN" sz="2000" baseline="-25000">
                <a:solidFill>
                  <a:schemeClr val="tx1"/>
                </a:solidFill>
                <a:ea typeface="宋体" panose="02010600030101010101" pitchFamily="2" charset="-122"/>
              </a:rPr>
              <a:t>1</a:t>
            </a:r>
            <a:endParaRPr lang="en-US" altLang="zh-CN" sz="3200" b="0">
              <a:solidFill>
                <a:srgbClr val="FFFF00"/>
              </a:solidFill>
              <a:ea typeface="宋体" panose="02010600030101010101" pitchFamily="2" charset="-122"/>
            </a:endParaRPr>
          </a:p>
        </p:txBody>
      </p:sp>
      <p:sp>
        <p:nvSpPr>
          <p:cNvPr id="22546" name="Rectangle 18">
            <a:extLst>
              <a:ext uri="{FF2B5EF4-FFF2-40B4-BE49-F238E27FC236}">
                <a16:creationId xmlns:a16="http://schemas.microsoft.com/office/drawing/2014/main" id="{4BBE4170-4B7A-BD44-9659-39EBCC911EA9}"/>
              </a:ext>
            </a:extLst>
          </p:cNvPr>
          <p:cNvSpPr>
            <a:spLocks noChangeArrowheads="1"/>
          </p:cNvSpPr>
          <p:nvPr/>
        </p:nvSpPr>
        <p:spPr bwMode="auto">
          <a:xfrm>
            <a:off x="5181600" y="4191000"/>
            <a:ext cx="762000" cy="304800"/>
          </a:xfrm>
          <a:prstGeom prst="rect">
            <a:avLst/>
          </a:prstGeom>
          <a:solidFill>
            <a:schemeClr val="accent1"/>
          </a:solidFill>
          <a:ln w="12700" cap="sq">
            <a:solidFill>
              <a:schemeClr val="tx1"/>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2547" name="Text Box 19">
            <a:extLst>
              <a:ext uri="{FF2B5EF4-FFF2-40B4-BE49-F238E27FC236}">
                <a16:creationId xmlns:a16="http://schemas.microsoft.com/office/drawing/2014/main" id="{E3140AAB-A7E4-6E42-80D0-26B4D53FE9C2}"/>
              </a:ext>
            </a:extLst>
          </p:cNvPr>
          <p:cNvSpPr txBox="1">
            <a:spLocks noChangeArrowheads="1"/>
          </p:cNvSpPr>
          <p:nvPr/>
        </p:nvSpPr>
        <p:spPr bwMode="auto">
          <a:xfrm>
            <a:off x="5410200" y="4114800"/>
            <a:ext cx="365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r>
              <a:rPr lang="en-US" altLang="zh-CN" sz="2000" baseline="-25000">
                <a:solidFill>
                  <a:schemeClr val="tx1"/>
                </a:solidFill>
                <a:ea typeface="宋体" panose="02010600030101010101" pitchFamily="2" charset="-122"/>
              </a:rPr>
              <a:t>2</a:t>
            </a:r>
            <a:endParaRPr lang="en-US" altLang="zh-CN" sz="3200" b="0">
              <a:solidFill>
                <a:srgbClr val="FFFF00"/>
              </a:solidFill>
              <a:ea typeface="宋体" panose="02010600030101010101" pitchFamily="2" charset="-122"/>
            </a:endParaRPr>
          </a:p>
        </p:txBody>
      </p:sp>
      <p:sp>
        <p:nvSpPr>
          <p:cNvPr id="22548" name="Line 20">
            <a:extLst>
              <a:ext uri="{FF2B5EF4-FFF2-40B4-BE49-F238E27FC236}">
                <a16:creationId xmlns:a16="http://schemas.microsoft.com/office/drawing/2014/main" id="{0A6278AD-4838-EF4E-AAE2-B924620466C4}"/>
              </a:ext>
            </a:extLst>
          </p:cNvPr>
          <p:cNvSpPr>
            <a:spLocks noChangeShapeType="1"/>
          </p:cNvSpPr>
          <p:nvPr/>
        </p:nvSpPr>
        <p:spPr bwMode="auto">
          <a:xfrm>
            <a:off x="3962400" y="4495800"/>
            <a:ext cx="0" cy="38100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549" name="Line 21">
            <a:extLst>
              <a:ext uri="{FF2B5EF4-FFF2-40B4-BE49-F238E27FC236}">
                <a16:creationId xmlns:a16="http://schemas.microsoft.com/office/drawing/2014/main" id="{6D506F18-5E7E-2245-9D97-43464D58E932}"/>
              </a:ext>
            </a:extLst>
          </p:cNvPr>
          <p:cNvSpPr>
            <a:spLocks noChangeShapeType="1"/>
          </p:cNvSpPr>
          <p:nvPr/>
        </p:nvSpPr>
        <p:spPr bwMode="auto">
          <a:xfrm>
            <a:off x="5562600" y="4495800"/>
            <a:ext cx="0" cy="38100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550" name="Line 22">
            <a:extLst>
              <a:ext uri="{FF2B5EF4-FFF2-40B4-BE49-F238E27FC236}">
                <a16:creationId xmlns:a16="http://schemas.microsoft.com/office/drawing/2014/main" id="{3A142A9D-55CA-FC4F-9E3D-2A504653873F}"/>
              </a:ext>
            </a:extLst>
          </p:cNvPr>
          <p:cNvSpPr>
            <a:spLocks noChangeShapeType="1"/>
          </p:cNvSpPr>
          <p:nvPr/>
        </p:nvSpPr>
        <p:spPr bwMode="auto">
          <a:xfrm>
            <a:off x="3962400" y="4876800"/>
            <a:ext cx="16002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51" name="Line 23">
            <a:extLst>
              <a:ext uri="{FF2B5EF4-FFF2-40B4-BE49-F238E27FC236}">
                <a16:creationId xmlns:a16="http://schemas.microsoft.com/office/drawing/2014/main" id="{1C6CBB4C-7425-7D44-8EB6-E56AE2727B0C}"/>
              </a:ext>
            </a:extLst>
          </p:cNvPr>
          <p:cNvSpPr>
            <a:spLocks noChangeShapeType="1"/>
          </p:cNvSpPr>
          <p:nvPr/>
        </p:nvSpPr>
        <p:spPr bwMode="auto">
          <a:xfrm>
            <a:off x="4724400" y="4876800"/>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52" name="Text Box 24">
            <a:extLst>
              <a:ext uri="{FF2B5EF4-FFF2-40B4-BE49-F238E27FC236}">
                <a16:creationId xmlns:a16="http://schemas.microsoft.com/office/drawing/2014/main" id="{ED6F6093-65D8-9347-B536-451BC42CC86D}"/>
              </a:ext>
            </a:extLst>
          </p:cNvPr>
          <p:cNvSpPr txBox="1">
            <a:spLocks noChangeArrowheads="1"/>
          </p:cNvSpPr>
          <p:nvPr/>
        </p:nvSpPr>
        <p:spPr bwMode="auto">
          <a:xfrm>
            <a:off x="2533650" y="4735513"/>
            <a:ext cx="2857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lnSpc>
                <a:spcPct val="0"/>
              </a:lnSpc>
              <a:spcBef>
                <a:spcPct val="50000"/>
              </a:spcBef>
            </a:pPr>
            <a:r>
              <a:rPr lang="en-US" altLang="zh-CN" sz="3200" b="0">
                <a:solidFill>
                  <a:schemeClr val="tx1"/>
                </a:solidFill>
                <a:ea typeface="宋体" panose="02010600030101010101" pitchFamily="2" charset="-122"/>
              </a:rPr>
              <a:t>.</a:t>
            </a:r>
          </a:p>
          <a:p>
            <a:pPr algn="l">
              <a:lnSpc>
                <a:spcPct val="0"/>
              </a:lnSpc>
              <a:spcBef>
                <a:spcPct val="50000"/>
              </a:spcBef>
            </a:pPr>
            <a:r>
              <a:rPr lang="en-US" altLang="zh-CN" sz="3200" b="0">
                <a:solidFill>
                  <a:schemeClr val="tx1"/>
                </a:solidFill>
                <a:ea typeface="宋体" panose="02010600030101010101" pitchFamily="2" charset="-122"/>
              </a:rPr>
              <a:t>.</a:t>
            </a:r>
          </a:p>
          <a:p>
            <a:pPr algn="l">
              <a:lnSpc>
                <a:spcPct val="0"/>
              </a:lnSpc>
              <a:spcBef>
                <a:spcPct val="50000"/>
              </a:spcBef>
            </a:pPr>
            <a:r>
              <a:rPr lang="en-US" altLang="zh-CN" sz="3200" b="0">
                <a:solidFill>
                  <a:schemeClr val="tx1"/>
                </a:solidFill>
                <a:ea typeface="宋体" panose="02010600030101010101" pitchFamily="2" charset="-122"/>
              </a:rPr>
              <a:t>.</a:t>
            </a:r>
            <a:endParaRPr lang="en-US" altLang="zh-CN" sz="3200" b="0">
              <a:solidFill>
                <a:srgbClr val="FFFF00"/>
              </a:solidFill>
              <a:ea typeface="宋体" panose="02010600030101010101" pitchFamily="2" charset="-122"/>
            </a:endParaRPr>
          </a:p>
        </p:txBody>
      </p:sp>
      <p:sp>
        <p:nvSpPr>
          <p:cNvPr id="22553" name="AutoShape 25">
            <a:extLst>
              <a:ext uri="{FF2B5EF4-FFF2-40B4-BE49-F238E27FC236}">
                <a16:creationId xmlns:a16="http://schemas.microsoft.com/office/drawing/2014/main" id="{E5EC9B45-E4B5-6144-A6B5-45AEF44120E0}"/>
              </a:ext>
            </a:extLst>
          </p:cNvPr>
          <p:cNvSpPr>
            <a:spLocks noChangeArrowheads="1"/>
          </p:cNvSpPr>
          <p:nvPr/>
        </p:nvSpPr>
        <p:spPr bwMode="auto">
          <a:xfrm>
            <a:off x="6553200" y="3429000"/>
            <a:ext cx="914400" cy="304800"/>
          </a:xfrm>
          <a:prstGeom prst="flowChartDecision">
            <a:avLst/>
          </a:prstGeom>
          <a:solidFill>
            <a:schemeClr val="accent1"/>
          </a:solidFill>
          <a:ln w="12700" cap="sq">
            <a:solidFill>
              <a:schemeClr val="tx2"/>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2554" name="Line 26">
            <a:extLst>
              <a:ext uri="{FF2B5EF4-FFF2-40B4-BE49-F238E27FC236}">
                <a16:creationId xmlns:a16="http://schemas.microsoft.com/office/drawing/2014/main" id="{518AD56D-E304-C84C-82A3-046380BA023B}"/>
              </a:ext>
            </a:extLst>
          </p:cNvPr>
          <p:cNvSpPr>
            <a:spLocks noChangeShapeType="1"/>
          </p:cNvSpPr>
          <p:nvPr/>
        </p:nvSpPr>
        <p:spPr bwMode="auto">
          <a:xfrm>
            <a:off x="7010400" y="2971800"/>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55" name="Line 27">
            <a:extLst>
              <a:ext uri="{FF2B5EF4-FFF2-40B4-BE49-F238E27FC236}">
                <a16:creationId xmlns:a16="http://schemas.microsoft.com/office/drawing/2014/main" id="{425DB9FC-56C5-5A4C-B74F-DF65F77D7A51}"/>
              </a:ext>
            </a:extLst>
          </p:cNvPr>
          <p:cNvSpPr>
            <a:spLocks noChangeShapeType="1"/>
          </p:cNvSpPr>
          <p:nvPr/>
        </p:nvSpPr>
        <p:spPr bwMode="auto">
          <a:xfrm>
            <a:off x="7010400" y="3733800"/>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56" name="Rectangle 28">
            <a:extLst>
              <a:ext uri="{FF2B5EF4-FFF2-40B4-BE49-F238E27FC236}">
                <a16:creationId xmlns:a16="http://schemas.microsoft.com/office/drawing/2014/main" id="{9EEE5DD0-BB3E-8C40-8B9F-E2260D3A18DB}"/>
              </a:ext>
            </a:extLst>
          </p:cNvPr>
          <p:cNvSpPr>
            <a:spLocks noChangeArrowheads="1"/>
          </p:cNvSpPr>
          <p:nvPr/>
        </p:nvSpPr>
        <p:spPr bwMode="auto">
          <a:xfrm>
            <a:off x="6629400" y="4191000"/>
            <a:ext cx="762000" cy="304800"/>
          </a:xfrm>
          <a:prstGeom prst="rect">
            <a:avLst/>
          </a:prstGeom>
          <a:solidFill>
            <a:schemeClr val="accent1"/>
          </a:solidFill>
          <a:ln w="12700" cap="sq">
            <a:solidFill>
              <a:schemeClr val="tx1"/>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2557" name="Text Box 29">
            <a:extLst>
              <a:ext uri="{FF2B5EF4-FFF2-40B4-BE49-F238E27FC236}">
                <a16:creationId xmlns:a16="http://schemas.microsoft.com/office/drawing/2014/main" id="{06DC1237-D02E-C145-9DC9-D44B02DE3154}"/>
              </a:ext>
            </a:extLst>
          </p:cNvPr>
          <p:cNvSpPr txBox="1">
            <a:spLocks noChangeArrowheads="1"/>
          </p:cNvSpPr>
          <p:nvPr/>
        </p:nvSpPr>
        <p:spPr bwMode="auto">
          <a:xfrm>
            <a:off x="6858000" y="4114800"/>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endParaRPr lang="en-US" altLang="zh-CN" sz="3200" b="0">
              <a:solidFill>
                <a:srgbClr val="FFFF00"/>
              </a:solidFill>
              <a:ea typeface="宋体" panose="02010600030101010101" pitchFamily="2" charset="-122"/>
            </a:endParaRPr>
          </a:p>
        </p:txBody>
      </p:sp>
      <p:sp>
        <p:nvSpPr>
          <p:cNvPr id="22558" name="Line 30">
            <a:extLst>
              <a:ext uri="{FF2B5EF4-FFF2-40B4-BE49-F238E27FC236}">
                <a16:creationId xmlns:a16="http://schemas.microsoft.com/office/drawing/2014/main" id="{9DCFA178-2784-FE4F-846C-DBB8E812AA05}"/>
              </a:ext>
            </a:extLst>
          </p:cNvPr>
          <p:cNvSpPr>
            <a:spLocks noChangeShapeType="1"/>
          </p:cNvSpPr>
          <p:nvPr/>
        </p:nvSpPr>
        <p:spPr bwMode="auto">
          <a:xfrm>
            <a:off x="7010400" y="4495800"/>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59" name="Line 31">
            <a:extLst>
              <a:ext uri="{FF2B5EF4-FFF2-40B4-BE49-F238E27FC236}">
                <a16:creationId xmlns:a16="http://schemas.microsoft.com/office/drawing/2014/main" id="{0A548352-0BC1-B645-B6B5-07244B8E9892}"/>
              </a:ext>
            </a:extLst>
          </p:cNvPr>
          <p:cNvSpPr>
            <a:spLocks noChangeShapeType="1"/>
          </p:cNvSpPr>
          <p:nvPr/>
        </p:nvSpPr>
        <p:spPr bwMode="auto">
          <a:xfrm>
            <a:off x="6400800" y="4953000"/>
            <a:ext cx="609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60" name="Line 32">
            <a:extLst>
              <a:ext uri="{FF2B5EF4-FFF2-40B4-BE49-F238E27FC236}">
                <a16:creationId xmlns:a16="http://schemas.microsoft.com/office/drawing/2014/main" id="{19C24C32-96F8-3B42-9610-F60A75545442}"/>
              </a:ext>
            </a:extLst>
          </p:cNvPr>
          <p:cNvSpPr>
            <a:spLocks noChangeShapeType="1"/>
          </p:cNvSpPr>
          <p:nvPr/>
        </p:nvSpPr>
        <p:spPr bwMode="auto">
          <a:xfrm>
            <a:off x="6248400" y="39624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22561" name="Line 33">
            <a:extLst>
              <a:ext uri="{FF2B5EF4-FFF2-40B4-BE49-F238E27FC236}">
                <a16:creationId xmlns:a16="http://schemas.microsoft.com/office/drawing/2014/main" id="{D081FF4E-146C-E242-A01E-4E9D00A336EA}"/>
              </a:ext>
            </a:extLst>
          </p:cNvPr>
          <p:cNvSpPr>
            <a:spLocks noChangeShapeType="1"/>
          </p:cNvSpPr>
          <p:nvPr/>
        </p:nvSpPr>
        <p:spPr bwMode="auto">
          <a:xfrm flipV="1">
            <a:off x="6400800" y="3124200"/>
            <a:ext cx="0" cy="18288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62" name="Line 34">
            <a:extLst>
              <a:ext uri="{FF2B5EF4-FFF2-40B4-BE49-F238E27FC236}">
                <a16:creationId xmlns:a16="http://schemas.microsoft.com/office/drawing/2014/main" id="{0B133565-82AD-1741-AB40-AB4CA97BF9CA}"/>
              </a:ext>
            </a:extLst>
          </p:cNvPr>
          <p:cNvSpPr>
            <a:spLocks noChangeShapeType="1"/>
          </p:cNvSpPr>
          <p:nvPr/>
        </p:nvSpPr>
        <p:spPr bwMode="auto">
          <a:xfrm>
            <a:off x="6400800" y="3124200"/>
            <a:ext cx="609600" cy="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63" name="Line 35">
            <a:extLst>
              <a:ext uri="{FF2B5EF4-FFF2-40B4-BE49-F238E27FC236}">
                <a16:creationId xmlns:a16="http://schemas.microsoft.com/office/drawing/2014/main" id="{C8CE89BD-D96F-1046-BEC9-EDD9CBC90547}"/>
              </a:ext>
            </a:extLst>
          </p:cNvPr>
          <p:cNvSpPr>
            <a:spLocks noChangeShapeType="1"/>
          </p:cNvSpPr>
          <p:nvPr/>
        </p:nvSpPr>
        <p:spPr bwMode="auto">
          <a:xfrm>
            <a:off x="7467600" y="3581400"/>
            <a:ext cx="5334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64" name="Line 36">
            <a:extLst>
              <a:ext uri="{FF2B5EF4-FFF2-40B4-BE49-F238E27FC236}">
                <a16:creationId xmlns:a16="http://schemas.microsoft.com/office/drawing/2014/main" id="{C3744542-6901-5541-B0FD-A1D9017CDD59}"/>
              </a:ext>
            </a:extLst>
          </p:cNvPr>
          <p:cNvSpPr>
            <a:spLocks noChangeShapeType="1"/>
          </p:cNvSpPr>
          <p:nvPr/>
        </p:nvSpPr>
        <p:spPr bwMode="auto">
          <a:xfrm>
            <a:off x="8001000" y="3581400"/>
            <a:ext cx="0" cy="53340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2565" name="Text Box 29">
            <a:extLst>
              <a:ext uri="{FF2B5EF4-FFF2-40B4-BE49-F238E27FC236}">
                <a16:creationId xmlns:a16="http://schemas.microsoft.com/office/drawing/2014/main" id="{DDCD513F-9FA6-224A-AA98-3415F7438D15}"/>
              </a:ext>
            </a:extLst>
          </p:cNvPr>
          <p:cNvSpPr txBox="1">
            <a:spLocks noChangeArrowheads="1"/>
          </p:cNvSpPr>
          <p:nvPr/>
        </p:nvSpPr>
        <p:spPr bwMode="auto">
          <a:xfrm>
            <a:off x="2411413" y="1989138"/>
            <a:ext cx="467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zh-CN" altLang="en-US">
                <a:solidFill>
                  <a:schemeClr val="tx1"/>
                </a:solidFill>
              </a:rPr>
              <a:t>顺序</a:t>
            </a:r>
            <a:r>
              <a:rPr lang="en-US" altLang="zh-CN">
                <a:solidFill>
                  <a:schemeClr val="tx1"/>
                </a:solidFill>
              </a:rPr>
              <a:t>                </a:t>
            </a:r>
            <a:r>
              <a:rPr lang="zh-CN" altLang="en-US">
                <a:solidFill>
                  <a:schemeClr val="tx1"/>
                </a:solidFill>
              </a:rPr>
              <a:t>选择</a:t>
            </a:r>
            <a:r>
              <a:rPr lang="en-US" altLang="zh-CN">
                <a:solidFill>
                  <a:schemeClr val="tx1"/>
                </a:solidFill>
              </a:rPr>
              <a:t>                   </a:t>
            </a:r>
            <a:r>
              <a:rPr lang="zh-CN" altLang="en-US">
                <a:solidFill>
                  <a:schemeClr val="tx1"/>
                </a:solidFill>
              </a:rPr>
              <a:t>循环</a:t>
            </a:r>
            <a:endParaRPr lang="en-US" altLang="zh-CN" sz="3200" b="0">
              <a:solidFill>
                <a:srgbClr val="FFFF00"/>
              </a:solidFill>
              <a:ea typeface="宋体" panose="02010600030101010101" pitchFamily="2" charset="-122"/>
            </a:endParaRPr>
          </a:p>
        </p:txBody>
      </p:sp>
      <p:sp>
        <p:nvSpPr>
          <p:cNvPr id="22566" name="Text Box 139">
            <a:extLst>
              <a:ext uri="{FF2B5EF4-FFF2-40B4-BE49-F238E27FC236}">
                <a16:creationId xmlns:a16="http://schemas.microsoft.com/office/drawing/2014/main" id="{2218450C-F4E3-2B4D-8BD9-9CD737A10AD9}"/>
              </a:ext>
            </a:extLst>
          </p:cNvPr>
          <p:cNvSpPr txBox="1">
            <a:spLocks noChangeArrowheads="1"/>
          </p:cNvSpPr>
          <p:nvPr/>
        </p:nvSpPr>
        <p:spPr bwMode="auto">
          <a:xfrm>
            <a:off x="3995738" y="3429000"/>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spcBef>
                <a:spcPct val="50000"/>
              </a:spcBef>
            </a:pPr>
            <a:r>
              <a:rPr lang="en-US" altLang="zh-CN"/>
              <a:t>T</a:t>
            </a:r>
          </a:p>
        </p:txBody>
      </p:sp>
      <p:sp>
        <p:nvSpPr>
          <p:cNvPr id="22567" name="Text Box 142">
            <a:extLst>
              <a:ext uri="{FF2B5EF4-FFF2-40B4-BE49-F238E27FC236}">
                <a16:creationId xmlns:a16="http://schemas.microsoft.com/office/drawing/2014/main" id="{D1B158C8-A102-2546-8579-4FAC1559C672}"/>
              </a:ext>
            </a:extLst>
          </p:cNvPr>
          <p:cNvSpPr txBox="1">
            <a:spLocks noChangeArrowheads="1"/>
          </p:cNvSpPr>
          <p:nvPr/>
        </p:nvSpPr>
        <p:spPr bwMode="auto">
          <a:xfrm>
            <a:off x="4859338" y="3403600"/>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spcBef>
                <a:spcPct val="50000"/>
              </a:spcBef>
            </a:pPr>
            <a:r>
              <a:rPr lang="en-US" altLang="zh-CN"/>
              <a:t>F</a:t>
            </a:r>
          </a:p>
        </p:txBody>
      </p:sp>
      <p:sp>
        <p:nvSpPr>
          <p:cNvPr id="22568" name="Text Box 143">
            <a:extLst>
              <a:ext uri="{FF2B5EF4-FFF2-40B4-BE49-F238E27FC236}">
                <a16:creationId xmlns:a16="http://schemas.microsoft.com/office/drawing/2014/main" id="{5F92EB0D-AFEA-B642-AB11-8007ACEF20C6}"/>
              </a:ext>
            </a:extLst>
          </p:cNvPr>
          <p:cNvSpPr txBox="1">
            <a:spLocks noChangeArrowheads="1"/>
          </p:cNvSpPr>
          <p:nvPr/>
        </p:nvSpPr>
        <p:spPr bwMode="auto">
          <a:xfrm>
            <a:off x="6588125" y="3763963"/>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spcBef>
                <a:spcPct val="50000"/>
              </a:spcBef>
            </a:pPr>
            <a:r>
              <a:rPr lang="en-US" altLang="zh-CN"/>
              <a:t>T</a:t>
            </a:r>
          </a:p>
        </p:txBody>
      </p:sp>
      <p:sp>
        <p:nvSpPr>
          <p:cNvPr id="22569" name="Text Box 144">
            <a:extLst>
              <a:ext uri="{FF2B5EF4-FFF2-40B4-BE49-F238E27FC236}">
                <a16:creationId xmlns:a16="http://schemas.microsoft.com/office/drawing/2014/main" id="{0F016A1A-A2A6-EA42-B911-9A863A45C0F2}"/>
              </a:ext>
            </a:extLst>
          </p:cNvPr>
          <p:cNvSpPr txBox="1">
            <a:spLocks noChangeArrowheads="1"/>
          </p:cNvSpPr>
          <p:nvPr/>
        </p:nvSpPr>
        <p:spPr bwMode="auto">
          <a:xfrm>
            <a:off x="7380288" y="3213100"/>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spcBef>
                <a:spcPct val="50000"/>
              </a:spcBef>
            </a:pPr>
            <a:r>
              <a:rPr lang="en-US" altLang="zh-CN"/>
              <a:t>F</a:t>
            </a:r>
          </a:p>
        </p:txBody>
      </p:sp>
      <p:sp>
        <p:nvSpPr>
          <p:cNvPr id="42" name="1 Título">
            <a:extLst>
              <a:ext uri="{FF2B5EF4-FFF2-40B4-BE49-F238E27FC236}">
                <a16:creationId xmlns:a16="http://schemas.microsoft.com/office/drawing/2014/main" id="{BB2A561A-F74B-1641-8002-5DE7E4139DD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6.3.1 </a:t>
            </a:r>
            <a:r>
              <a:rPr lang="zh-CN" altLang="en-US" sz="2400">
                <a:solidFill>
                  <a:srgbClr val="D9D9D9"/>
                </a:solidFill>
                <a:latin typeface="宋体" panose="02010600030101010101" pitchFamily="2" charset="-122"/>
              </a:rPr>
              <a:t>程序流程图</a:t>
            </a:r>
          </a:p>
        </p:txBody>
      </p:sp>
      <p:sp>
        <p:nvSpPr>
          <p:cNvPr id="43" name="1 Título">
            <a:extLst>
              <a:ext uri="{FF2B5EF4-FFF2-40B4-BE49-F238E27FC236}">
                <a16:creationId xmlns:a16="http://schemas.microsoft.com/office/drawing/2014/main" id="{E05BEDEA-FC14-B141-9C8E-14D05E0B1D9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1061674224"/>
      </p:ext>
    </p:extLst>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DD50558-C0C2-4C47-8377-7E35FC410055}"/>
              </a:ext>
            </a:extLst>
          </p:cNvPr>
          <p:cNvSpPr>
            <a:spLocks noGrp="1" noChangeArrowheads="1"/>
          </p:cNvSpPr>
          <p:nvPr>
            <p:ph type="title"/>
          </p:nvPr>
        </p:nvSpPr>
        <p:spPr/>
        <p:txBody>
          <a:bodyPr/>
          <a:lstStyle/>
          <a:p>
            <a:endParaRPr lang="zh-CN" altLang="en-US"/>
          </a:p>
        </p:txBody>
      </p:sp>
      <p:sp>
        <p:nvSpPr>
          <p:cNvPr id="23555" name="Line 26">
            <a:extLst>
              <a:ext uri="{FF2B5EF4-FFF2-40B4-BE49-F238E27FC236}">
                <a16:creationId xmlns:a16="http://schemas.microsoft.com/office/drawing/2014/main" id="{3729F933-FA5D-754C-8E4C-F851B9BC5D7A}"/>
              </a:ext>
            </a:extLst>
          </p:cNvPr>
          <p:cNvSpPr>
            <a:spLocks noChangeShapeType="1"/>
          </p:cNvSpPr>
          <p:nvPr/>
        </p:nvSpPr>
        <p:spPr bwMode="auto">
          <a:xfrm>
            <a:off x="7010400" y="765175"/>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56" name="Line 27">
            <a:extLst>
              <a:ext uri="{FF2B5EF4-FFF2-40B4-BE49-F238E27FC236}">
                <a16:creationId xmlns:a16="http://schemas.microsoft.com/office/drawing/2014/main" id="{556E6A7D-5563-BC4E-92F2-0F3F6B306B96}"/>
              </a:ext>
            </a:extLst>
          </p:cNvPr>
          <p:cNvSpPr>
            <a:spLocks noChangeShapeType="1"/>
          </p:cNvSpPr>
          <p:nvPr/>
        </p:nvSpPr>
        <p:spPr bwMode="auto">
          <a:xfrm>
            <a:off x="7010400" y="1646238"/>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57" name="Line 30">
            <a:extLst>
              <a:ext uri="{FF2B5EF4-FFF2-40B4-BE49-F238E27FC236}">
                <a16:creationId xmlns:a16="http://schemas.microsoft.com/office/drawing/2014/main" id="{1F3927BA-939C-E746-97C6-8E6A3F79AEB8}"/>
              </a:ext>
            </a:extLst>
          </p:cNvPr>
          <p:cNvSpPr>
            <a:spLocks noChangeShapeType="1"/>
          </p:cNvSpPr>
          <p:nvPr/>
        </p:nvSpPr>
        <p:spPr bwMode="auto">
          <a:xfrm>
            <a:off x="7010400" y="2408238"/>
            <a:ext cx="9525" cy="877887"/>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58" name="Line 31">
            <a:extLst>
              <a:ext uri="{FF2B5EF4-FFF2-40B4-BE49-F238E27FC236}">
                <a16:creationId xmlns:a16="http://schemas.microsoft.com/office/drawing/2014/main" id="{6B37CCAD-324A-3A48-AA0F-2894673143AB}"/>
              </a:ext>
            </a:extLst>
          </p:cNvPr>
          <p:cNvSpPr>
            <a:spLocks noChangeShapeType="1"/>
          </p:cNvSpPr>
          <p:nvPr/>
        </p:nvSpPr>
        <p:spPr bwMode="auto">
          <a:xfrm>
            <a:off x="6400800" y="2865438"/>
            <a:ext cx="609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59" name="Line 32">
            <a:extLst>
              <a:ext uri="{FF2B5EF4-FFF2-40B4-BE49-F238E27FC236}">
                <a16:creationId xmlns:a16="http://schemas.microsoft.com/office/drawing/2014/main" id="{C4AFCDA3-2857-8B49-9A97-0F50318F537D}"/>
              </a:ext>
            </a:extLst>
          </p:cNvPr>
          <p:cNvSpPr>
            <a:spLocks noChangeShapeType="1"/>
          </p:cNvSpPr>
          <p:nvPr/>
        </p:nvSpPr>
        <p:spPr bwMode="auto">
          <a:xfrm>
            <a:off x="5313363" y="223361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23560" name="Line 33">
            <a:extLst>
              <a:ext uri="{FF2B5EF4-FFF2-40B4-BE49-F238E27FC236}">
                <a16:creationId xmlns:a16="http://schemas.microsoft.com/office/drawing/2014/main" id="{BB784855-88E9-D543-AB93-D5EC6BB6B0BA}"/>
              </a:ext>
            </a:extLst>
          </p:cNvPr>
          <p:cNvSpPr>
            <a:spLocks noChangeShapeType="1"/>
          </p:cNvSpPr>
          <p:nvPr/>
        </p:nvSpPr>
        <p:spPr bwMode="auto">
          <a:xfrm flipV="1">
            <a:off x="6400800" y="1036638"/>
            <a:ext cx="0" cy="18288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61" name="Line 34">
            <a:extLst>
              <a:ext uri="{FF2B5EF4-FFF2-40B4-BE49-F238E27FC236}">
                <a16:creationId xmlns:a16="http://schemas.microsoft.com/office/drawing/2014/main" id="{53665678-CA4B-7646-841F-D5275F13AFCD}"/>
              </a:ext>
            </a:extLst>
          </p:cNvPr>
          <p:cNvSpPr>
            <a:spLocks noChangeShapeType="1"/>
          </p:cNvSpPr>
          <p:nvPr/>
        </p:nvSpPr>
        <p:spPr bwMode="auto">
          <a:xfrm>
            <a:off x="6400800" y="1036638"/>
            <a:ext cx="609600" cy="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62" name="Line 35">
            <a:extLst>
              <a:ext uri="{FF2B5EF4-FFF2-40B4-BE49-F238E27FC236}">
                <a16:creationId xmlns:a16="http://schemas.microsoft.com/office/drawing/2014/main" id="{E9D759CF-A69B-BD47-84F9-F0E88A8E098B}"/>
              </a:ext>
            </a:extLst>
          </p:cNvPr>
          <p:cNvSpPr>
            <a:spLocks noChangeShapeType="1"/>
          </p:cNvSpPr>
          <p:nvPr/>
        </p:nvSpPr>
        <p:spPr bwMode="auto">
          <a:xfrm>
            <a:off x="7467600" y="1493838"/>
            <a:ext cx="5334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63" name="Line 36">
            <a:extLst>
              <a:ext uri="{FF2B5EF4-FFF2-40B4-BE49-F238E27FC236}">
                <a16:creationId xmlns:a16="http://schemas.microsoft.com/office/drawing/2014/main" id="{F83D0663-D49B-2E4C-968F-1F25E31EEF1C}"/>
              </a:ext>
            </a:extLst>
          </p:cNvPr>
          <p:cNvSpPr>
            <a:spLocks noChangeShapeType="1"/>
          </p:cNvSpPr>
          <p:nvPr/>
        </p:nvSpPr>
        <p:spPr bwMode="auto">
          <a:xfrm>
            <a:off x="8001000" y="1493838"/>
            <a:ext cx="0" cy="53340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64" name="Text Box 16">
            <a:extLst>
              <a:ext uri="{FF2B5EF4-FFF2-40B4-BE49-F238E27FC236}">
                <a16:creationId xmlns:a16="http://schemas.microsoft.com/office/drawing/2014/main" id="{D6C64D69-7A6F-824C-A8B9-19A2D4745C35}"/>
              </a:ext>
            </a:extLst>
          </p:cNvPr>
          <p:cNvSpPr txBox="1">
            <a:spLocks noChangeArrowheads="1"/>
          </p:cNvSpPr>
          <p:nvPr/>
        </p:nvSpPr>
        <p:spPr bwMode="auto">
          <a:xfrm>
            <a:off x="7019925" y="2852738"/>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spcBef>
                <a:spcPct val="50000"/>
              </a:spcBef>
            </a:pPr>
            <a:r>
              <a:rPr lang="en-US" altLang="zh-CN"/>
              <a:t>T</a:t>
            </a:r>
          </a:p>
        </p:txBody>
      </p:sp>
      <p:sp>
        <p:nvSpPr>
          <p:cNvPr id="23565" name="Text Box 17">
            <a:extLst>
              <a:ext uri="{FF2B5EF4-FFF2-40B4-BE49-F238E27FC236}">
                <a16:creationId xmlns:a16="http://schemas.microsoft.com/office/drawing/2014/main" id="{301AD8C3-3A74-B843-B11D-8A3D33A9631F}"/>
              </a:ext>
            </a:extLst>
          </p:cNvPr>
          <p:cNvSpPr txBox="1">
            <a:spLocks noChangeArrowheads="1"/>
          </p:cNvSpPr>
          <p:nvPr/>
        </p:nvSpPr>
        <p:spPr bwMode="auto">
          <a:xfrm>
            <a:off x="6443663" y="2493963"/>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spcBef>
                <a:spcPct val="50000"/>
              </a:spcBef>
            </a:pPr>
            <a:r>
              <a:rPr lang="en-US" altLang="zh-CN"/>
              <a:t>F</a:t>
            </a:r>
          </a:p>
        </p:txBody>
      </p:sp>
      <p:sp>
        <p:nvSpPr>
          <p:cNvPr id="23566" name="Line 11">
            <a:extLst>
              <a:ext uri="{FF2B5EF4-FFF2-40B4-BE49-F238E27FC236}">
                <a16:creationId xmlns:a16="http://schemas.microsoft.com/office/drawing/2014/main" id="{EF935CCE-29EA-5341-B42C-11A1BF0681BE}"/>
              </a:ext>
            </a:extLst>
          </p:cNvPr>
          <p:cNvSpPr>
            <a:spLocks noChangeShapeType="1"/>
          </p:cNvSpPr>
          <p:nvPr/>
        </p:nvSpPr>
        <p:spPr bwMode="auto">
          <a:xfrm>
            <a:off x="2916238" y="620713"/>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67" name="Line 12">
            <a:extLst>
              <a:ext uri="{FF2B5EF4-FFF2-40B4-BE49-F238E27FC236}">
                <a16:creationId xmlns:a16="http://schemas.microsoft.com/office/drawing/2014/main" id="{186319AF-B95B-B945-B4ED-5C2735378408}"/>
              </a:ext>
            </a:extLst>
          </p:cNvPr>
          <p:cNvSpPr>
            <a:spLocks noChangeShapeType="1"/>
          </p:cNvSpPr>
          <p:nvPr/>
        </p:nvSpPr>
        <p:spPr bwMode="auto">
          <a:xfrm>
            <a:off x="2916238" y="1628775"/>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68" name="Line 13">
            <a:extLst>
              <a:ext uri="{FF2B5EF4-FFF2-40B4-BE49-F238E27FC236}">
                <a16:creationId xmlns:a16="http://schemas.microsoft.com/office/drawing/2014/main" id="{8D1F79A0-37A9-8B48-88EC-0B26AB84B8D6}"/>
              </a:ext>
            </a:extLst>
          </p:cNvPr>
          <p:cNvSpPr>
            <a:spLocks noChangeShapeType="1"/>
          </p:cNvSpPr>
          <p:nvPr/>
        </p:nvSpPr>
        <p:spPr bwMode="auto">
          <a:xfrm>
            <a:off x="973138" y="2060575"/>
            <a:ext cx="3654425" cy="20638"/>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69" name="Line 14">
            <a:extLst>
              <a:ext uri="{FF2B5EF4-FFF2-40B4-BE49-F238E27FC236}">
                <a16:creationId xmlns:a16="http://schemas.microsoft.com/office/drawing/2014/main" id="{EC9C4D5A-5017-C749-BAE3-89D0910685AF}"/>
              </a:ext>
            </a:extLst>
          </p:cNvPr>
          <p:cNvSpPr>
            <a:spLocks noChangeShapeType="1"/>
          </p:cNvSpPr>
          <p:nvPr/>
        </p:nvSpPr>
        <p:spPr bwMode="auto">
          <a:xfrm>
            <a:off x="2628900" y="2060575"/>
            <a:ext cx="0" cy="38100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70" name="Line 15">
            <a:extLst>
              <a:ext uri="{FF2B5EF4-FFF2-40B4-BE49-F238E27FC236}">
                <a16:creationId xmlns:a16="http://schemas.microsoft.com/office/drawing/2014/main" id="{8FEC30A1-9785-8B4A-9F0B-3FA9315E5752}"/>
              </a:ext>
            </a:extLst>
          </p:cNvPr>
          <p:cNvSpPr>
            <a:spLocks noChangeShapeType="1"/>
          </p:cNvSpPr>
          <p:nvPr/>
        </p:nvSpPr>
        <p:spPr bwMode="auto">
          <a:xfrm>
            <a:off x="4627563" y="2081213"/>
            <a:ext cx="0" cy="38100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71" name="Line 20">
            <a:extLst>
              <a:ext uri="{FF2B5EF4-FFF2-40B4-BE49-F238E27FC236}">
                <a16:creationId xmlns:a16="http://schemas.microsoft.com/office/drawing/2014/main" id="{DCD01626-18CF-C74C-9071-2161E889A883}"/>
              </a:ext>
            </a:extLst>
          </p:cNvPr>
          <p:cNvSpPr>
            <a:spLocks noChangeShapeType="1"/>
          </p:cNvSpPr>
          <p:nvPr/>
        </p:nvSpPr>
        <p:spPr bwMode="auto">
          <a:xfrm>
            <a:off x="2628900" y="2779713"/>
            <a:ext cx="0" cy="38100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72" name="Line 21">
            <a:extLst>
              <a:ext uri="{FF2B5EF4-FFF2-40B4-BE49-F238E27FC236}">
                <a16:creationId xmlns:a16="http://schemas.microsoft.com/office/drawing/2014/main" id="{B737BA46-6A49-1148-9104-ACD6DD889A98}"/>
              </a:ext>
            </a:extLst>
          </p:cNvPr>
          <p:cNvSpPr>
            <a:spLocks noChangeShapeType="1"/>
          </p:cNvSpPr>
          <p:nvPr/>
        </p:nvSpPr>
        <p:spPr bwMode="auto">
          <a:xfrm>
            <a:off x="4627563" y="2767013"/>
            <a:ext cx="0" cy="381000"/>
          </a:xfrm>
          <a:prstGeom prst="line">
            <a:avLst/>
          </a:prstGeom>
          <a:noFill/>
          <a:ln w="12700" cap="sq">
            <a:solidFill>
              <a:schemeClr val="tx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73" name="Line 22">
            <a:extLst>
              <a:ext uri="{FF2B5EF4-FFF2-40B4-BE49-F238E27FC236}">
                <a16:creationId xmlns:a16="http://schemas.microsoft.com/office/drawing/2014/main" id="{F66ADB0B-1E2B-D34F-B6F3-8500519371A2}"/>
              </a:ext>
            </a:extLst>
          </p:cNvPr>
          <p:cNvSpPr>
            <a:spLocks noChangeShapeType="1"/>
          </p:cNvSpPr>
          <p:nvPr/>
        </p:nvSpPr>
        <p:spPr bwMode="auto">
          <a:xfrm>
            <a:off x="900113" y="3140075"/>
            <a:ext cx="3727450" cy="7938"/>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574" name="Line 23">
            <a:extLst>
              <a:ext uri="{FF2B5EF4-FFF2-40B4-BE49-F238E27FC236}">
                <a16:creationId xmlns:a16="http://schemas.microsoft.com/office/drawing/2014/main" id="{9538E3FA-37B4-1D41-9BF4-13AE2DA4E7C7}"/>
              </a:ext>
            </a:extLst>
          </p:cNvPr>
          <p:cNvSpPr>
            <a:spLocks noChangeShapeType="1"/>
          </p:cNvSpPr>
          <p:nvPr/>
        </p:nvSpPr>
        <p:spPr bwMode="auto">
          <a:xfrm>
            <a:off x="2916238" y="3213100"/>
            <a:ext cx="0" cy="457200"/>
          </a:xfrm>
          <a:prstGeom prst="line">
            <a:avLst/>
          </a:prstGeom>
          <a:noFill/>
          <a:ln w="12700" cap="sq">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3575" name="AutoShape 38">
            <a:extLst>
              <a:ext uri="{FF2B5EF4-FFF2-40B4-BE49-F238E27FC236}">
                <a16:creationId xmlns:a16="http://schemas.microsoft.com/office/drawing/2014/main" id="{F3EF308F-0D31-364B-8674-C65DE4BDFFBC}"/>
              </a:ext>
            </a:extLst>
          </p:cNvPr>
          <p:cNvSpPr>
            <a:spLocks noChangeArrowheads="1"/>
          </p:cNvSpPr>
          <p:nvPr/>
        </p:nvSpPr>
        <p:spPr bwMode="auto">
          <a:xfrm>
            <a:off x="6732588" y="2133600"/>
            <a:ext cx="647700" cy="287338"/>
          </a:xfrm>
          <a:prstGeom prst="diamond">
            <a:avLst/>
          </a:prstGeom>
          <a:gradFill rotWithShape="0">
            <a:gsLst>
              <a:gs pos="0">
                <a:srgbClr val="FF6600"/>
              </a:gs>
              <a:gs pos="50000">
                <a:srgbClr val="FFF1E7"/>
              </a:gs>
              <a:gs pos="100000">
                <a:srgbClr val="FF6600"/>
              </a:gs>
            </a:gsLst>
            <a:lin ang="0" scaled="1"/>
          </a:gradFill>
          <a:ln w="9525">
            <a:solidFill>
              <a:schemeClr val="tx1"/>
            </a:solidFill>
            <a:miter lim="800000"/>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a:p>
        </p:txBody>
      </p:sp>
      <p:sp>
        <p:nvSpPr>
          <p:cNvPr id="23576" name="Rectangle 39">
            <a:extLst>
              <a:ext uri="{FF2B5EF4-FFF2-40B4-BE49-F238E27FC236}">
                <a16:creationId xmlns:a16="http://schemas.microsoft.com/office/drawing/2014/main" id="{4FD03641-B70C-E440-8905-B8A6C842DF82}"/>
              </a:ext>
            </a:extLst>
          </p:cNvPr>
          <p:cNvSpPr>
            <a:spLocks noChangeArrowheads="1"/>
          </p:cNvSpPr>
          <p:nvPr/>
        </p:nvSpPr>
        <p:spPr bwMode="auto">
          <a:xfrm>
            <a:off x="6732588" y="1270000"/>
            <a:ext cx="719137" cy="287338"/>
          </a:xfrm>
          <a:prstGeom prst="rect">
            <a:avLst/>
          </a:prstGeom>
          <a:gradFill rotWithShape="0">
            <a:gsLst>
              <a:gs pos="0">
                <a:srgbClr val="FF6600"/>
              </a:gs>
              <a:gs pos="50000">
                <a:srgbClr val="FFF1E7"/>
              </a:gs>
              <a:gs pos="100000">
                <a:srgbClr val="FF6600"/>
              </a:gs>
            </a:gsLst>
            <a:lin ang="0" scaled="1"/>
          </a:gradFill>
          <a:ln w="9525">
            <a:solidFill>
              <a:schemeClr val="tx1"/>
            </a:solidFill>
            <a:miter lim="800000"/>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en-US" altLang="zh-CN"/>
              <a:t>S</a:t>
            </a:r>
          </a:p>
        </p:txBody>
      </p:sp>
      <p:sp>
        <p:nvSpPr>
          <p:cNvPr id="23577" name="Rectangle 42">
            <a:extLst>
              <a:ext uri="{FF2B5EF4-FFF2-40B4-BE49-F238E27FC236}">
                <a16:creationId xmlns:a16="http://schemas.microsoft.com/office/drawing/2014/main" id="{AD131799-4125-264A-9E03-45D75A88C195}"/>
              </a:ext>
            </a:extLst>
          </p:cNvPr>
          <p:cNvSpPr>
            <a:spLocks noChangeArrowheads="1"/>
          </p:cNvSpPr>
          <p:nvPr/>
        </p:nvSpPr>
        <p:spPr bwMode="auto">
          <a:xfrm>
            <a:off x="468313" y="2492375"/>
            <a:ext cx="1152525" cy="360363"/>
          </a:xfrm>
          <a:prstGeom prst="rect">
            <a:avLst/>
          </a:prstGeom>
          <a:gradFill rotWithShape="0">
            <a:gsLst>
              <a:gs pos="0">
                <a:srgbClr val="FF6600"/>
              </a:gs>
              <a:gs pos="50000">
                <a:srgbClr val="FFF1E7"/>
              </a:gs>
              <a:gs pos="100000">
                <a:srgbClr val="FF6600"/>
              </a:gs>
            </a:gsLst>
            <a:lin ang="0" scaled="1"/>
          </a:gradFill>
          <a:ln w="9525">
            <a:solidFill>
              <a:schemeClr val="tx1"/>
            </a:solidFill>
            <a:miter lim="800000"/>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en-US" altLang="zh-CN"/>
              <a:t>CASE 1</a:t>
            </a:r>
          </a:p>
        </p:txBody>
      </p:sp>
      <p:sp>
        <p:nvSpPr>
          <p:cNvPr id="23578" name="Rectangle 44">
            <a:extLst>
              <a:ext uri="{FF2B5EF4-FFF2-40B4-BE49-F238E27FC236}">
                <a16:creationId xmlns:a16="http://schemas.microsoft.com/office/drawing/2014/main" id="{E7CCCCA8-42F1-044C-831D-7553D51FED65}"/>
              </a:ext>
            </a:extLst>
          </p:cNvPr>
          <p:cNvSpPr>
            <a:spLocks noChangeArrowheads="1"/>
          </p:cNvSpPr>
          <p:nvPr/>
        </p:nvSpPr>
        <p:spPr bwMode="auto">
          <a:xfrm>
            <a:off x="1981200" y="2492375"/>
            <a:ext cx="1079500" cy="360363"/>
          </a:xfrm>
          <a:prstGeom prst="rect">
            <a:avLst/>
          </a:prstGeom>
          <a:gradFill rotWithShape="0">
            <a:gsLst>
              <a:gs pos="0">
                <a:srgbClr val="FF6600"/>
              </a:gs>
              <a:gs pos="50000">
                <a:srgbClr val="FFF1E7"/>
              </a:gs>
              <a:gs pos="100000">
                <a:srgbClr val="FF6600"/>
              </a:gs>
            </a:gsLst>
            <a:lin ang="0" scaled="1"/>
          </a:gradFill>
          <a:ln w="9525">
            <a:solidFill>
              <a:schemeClr val="tx1"/>
            </a:solidFill>
            <a:miter lim="800000"/>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en-US" altLang="zh-CN"/>
              <a:t>CASE 2</a:t>
            </a:r>
          </a:p>
        </p:txBody>
      </p:sp>
      <p:sp>
        <p:nvSpPr>
          <p:cNvPr id="23579" name="Line 45">
            <a:extLst>
              <a:ext uri="{FF2B5EF4-FFF2-40B4-BE49-F238E27FC236}">
                <a16:creationId xmlns:a16="http://schemas.microsoft.com/office/drawing/2014/main" id="{6BDEB2F2-828A-294E-90DA-2D2890594247}"/>
              </a:ext>
            </a:extLst>
          </p:cNvPr>
          <p:cNvSpPr>
            <a:spLocks noChangeShapeType="1"/>
          </p:cNvSpPr>
          <p:nvPr/>
        </p:nvSpPr>
        <p:spPr bwMode="auto">
          <a:xfrm>
            <a:off x="973138" y="2060575"/>
            <a:ext cx="0" cy="360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80" name="Line 46">
            <a:extLst>
              <a:ext uri="{FF2B5EF4-FFF2-40B4-BE49-F238E27FC236}">
                <a16:creationId xmlns:a16="http://schemas.microsoft.com/office/drawing/2014/main" id="{AA4E6EF5-FB6D-FD4D-AE0E-39D4D28951B6}"/>
              </a:ext>
            </a:extLst>
          </p:cNvPr>
          <p:cNvSpPr>
            <a:spLocks noChangeShapeType="1"/>
          </p:cNvSpPr>
          <p:nvPr/>
        </p:nvSpPr>
        <p:spPr bwMode="auto">
          <a:xfrm>
            <a:off x="973138" y="2852738"/>
            <a:ext cx="0" cy="2873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81" name="Rectangle 47">
            <a:extLst>
              <a:ext uri="{FF2B5EF4-FFF2-40B4-BE49-F238E27FC236}">
                <a16:creationId xmlns:a16="http://schemas.microsoft.com/office/drawing/2014/main" id="{7225C300-E66D-084B-B946-0B75B7AF1C4F}"/>
              </a:ext>
            </a:extLst>
          </p:cNvPr>
          <p:cNvSpPr>
            <a:spLocks noChangeArrowheads="1"/>
          </p:cNvSpPr>
          <p:nvPr/>
        </p:nvSpPr>
        <p:spPr bwMode="auto">
          <a:xfrm>
            <a:off x="4213225" y="2492375"/>
            <a:ext cx="1079500" cy="287338"/>
          </a:xfrm>
          <a:prstGeom prst="rect">
            <a:avLst/>
          </a:prstGeom>
          <a:gradFill rotWithShape="0">
            <a:gsLst>
              <a:gs pos="0">
                <a:srgbClr val="FF6600"/>
              </a:gs>
              <a:gs pos="50000">
                <a:srgbClr val="FFF1E7"/>
              </a:gs>
              <a:gs pos="100000">
                <a:srgbClr val="FF6600"/>
              </a:gs>
            </a:gsLst>
            <a:lin ang="0" scaled="1"/>
          </a:gradFill>
          <a:ln w="9525">
            <a:solidFill>
              <a:schemeClr val="tx1"/>
            </a:solidFill>
            <a:miter lim="800000"/>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en-US" altLang="zh-CN"/>
              <a:t>CASE n</a:t>
            </a:r>
          </a:p>
        </p:txBody>
      </p:sp>
      <p:sp>
        <p:nvSpPr>
          <p:cNvPr id="23582" name="Text Box 49">
            <a:extLst>
              <a:ext uri="{FF2B5EF4-FFF2-40B4-BE49-F238E27FC236}">
                <a16:creationId xmlns:a16="http://schemas.microsoft.com/office/drawing/2014/main" id="{2E121C16-3032-0E4A-A2FA-72E67ABD365C}"/>
              </a:ext>
            </a:extLst>
          </p:cNvPr>
          <p:cNvSpPr txBox="1">
            <a:spLocks noChangeArrowheads="1"/>
          </p:cNvSpPr>
          <p:nvPr/>
        </p:nvSpPr>
        <p:spPr bwMode="auto">
          <a:xfrm>
            <a:off x="3205163" y="2492375"/>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spcBef>
                <a:spcPct val="50000"/>
              </a:spcBef>
            </a:pPr>
            <a:r>
              <a:rPr lang="en-US" altLang="zh-CN"/>
              <a:t>……</a:t>
            </a:r>
          </a:p>
        </p:txBody>
      </p:sp>
      <p:sp>
        <p:nvSpPr>
          <p:cNvPr id="23583" name="AutoShape 51">
            <a:extLst>
              <a:ext uri="{FF2B5EF4-FFF2-40B4-BE49-F238E27FC236}">
                <a16:creationId xmlns:a16="http://schemas.microsoft.com/office/drawing/2014/main" id="{C67FD721-BE05-FB4D-A477-0B03FD0A07B5}"/>
              </a:ext>
            </a:extLst>
          </p:cNvPr>
          <p:cNvSpPr>
            <a:spLocks noChangeArrowheads="1"/>
          </p:cNvSpPr>
          <p:nvPr/>
        </p:nvSpPr>
        <p:spPr bwMode="auto">
          <a:xfrm>
            <a:off x="1835150" y="1125538"/>
            <a:ext cx="2160588" cy="573087"/>
          </a:xfrm>
          <a:prstGeom prst="diamond">
            <a:avLst/>
          </a:prstGeom>
          <a:gradFill rotWithShape="0">
            <a:gsLst>
              <a:gs pos="0">
                <a:srgbClr val="FF6600"/>
              </a:gs>
              <a:gs pos="50000">
                <a:srgbClr val="FFF1E7"/>
              </a:gs>
              <a:gs pos="100000">
                <a:srgbClr val="FF6600"/>
              </a:gs>
            </a:gsLst>
            <a:lin ang="0" scaled="1"/>
          </a:gradFill>
          <a:ln w="9525">
            <a:solidFill>
              <a:schemeClr val="tx1"/>
            </a:solidFill>
            <a:miter lim="800000"/>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en-US" altLang="zh-CN"/>
              <a:t>Do case I</a:t>
            </a:r>
          </a:p>
        </p:txBody>
      </p:sp>
      <p:sp>
        <p:nvSpPr>
          <p:cNvPr id="23584" name="Text Box 53">
            <a:extLst>
              <a:ext uri="{FF2B5EF4-FFF2-40B4-BE49-F238E27FC236}">
                <a16:creationId xmlns:a16="http://schemas.microsoft.com/office/drawing/2014/main" id="{EAA1EFF6-9049-484E-80A9-67759801CC17}"/>
              </a:ext>
            </a:extLst>
          </p:cNvPr>
          <p:cNvSpPr txBox="1">
            <a:spLocks noChangeArrowheads="1"/>
          </p:cNvSpPr>
          <p:nvPr/>
        </p:nvSpPr>
        <p:spPr bwMode="auto">
          <a:xfrm>
            <a:off x="1331913" y="3741738"/>
            <a:ext cx="3240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spcBef>
                <a:spcPct val="50000"/>
              </a:spcBef>
            </a:pPr>
            <a:r>
              <a:rPr lang="zh-CN" altLang="en-US"/>
              <a:t>多分支结构</a:t>
            </a:r>
          </a:p>
        </p:txBody>
      </p:sp>
      <p:sp>
        <p:nvSpPr>
          <p:cNvPr id="23585" name="Text Box 54">
            <a:extLst>
              <a:ext uri="{FF2B5EF4-FFF2-40B4-BE49-F238E27FC236}">
                <a16:creationId xmlns:a16="http://schemas.microsoft.com/office/drawing/2014/main" id="{6A28828D-0DBA-F347-864B-EE2A4066333D}"/>
              </a:ext>
            </a:extLst>
          </p:cNvPr>
          <p:cNvSpPr txBox="1">
            <a:spLocks noChangeArrowheads="1"/>
          </p:cNvSpPr>
          <p:nvPr/>
        </p:nvSpPr>
        <p:spPr bwMode="auto">
          <a:xfrm>
            <a:off x="5903913" y="3429000"/>
            <a:ext cx="3240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spcBef>
                <a:spcPct val="50000"/>
              </a:spcBef>
            </a:pPr>
            <a:r>
              <a:rPr lang="en-US" altLang="zh-CN"/>
              <a:t>Repeat-until</a:t>
            </a:r>
            <a:r>
              <a:rPr lang="zh-CN" altLang="en-US"/>
              <a:t>循环结构</a:t>
            </a:r>
          </a:p>
        </p:txBody>
      </p:sp>
      <p:sp>
        <p:nvSpPr>
          <p:cNvPr id="23586" name="Text Box 59">
            <a:extLst>
              <a:ext uri="{FF2B5EF4-FFF2-40B4-BE49-F238E27FC236}">
                <a16:creationId xmlns:a16="http://schemas.microsoft.com/office/drawing/2014/main" id="{059F4BC2-ED29-D54B-80CD-8030AA767035}"/>
              </a:ext>
            </a:extLst>
          </p:cNvPr>
          <p:cNvSpPr txBox="1">
            <a:spLocks noChangeArrowheads="1"/>
          </p:cNvSpPr>
          <p:nvPr/>
        </p:nvSpPr>
        <p:spPr bwMode="auto">
          <a:xfrm>
            <a:off x="270669" y="4252118"/>
            <a:ext cx="871378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eaLnBrk="1" hangingPunct="1">
              <a:spcBef>
                <a:spcPts val="0"/>
              </a:spcBef>
            </a:pPr>
            <a:r>
              <a:rPr lang="zh-CN" altLang="en-US" dirty="0"/>
              <a:t>优点：对控制流程的描绘很直观</a:t>
            </a:r>
            <a:r>
              <a:rPr lang="en-US" altLang="zh-CN" dirty="0"/>
              <a:t>,</a:t>
            </a:r>
            <a:r>
              <a:rPr lang="zh-CN" altLang="en-US" dirty="0"/>
              <a:t>便于初学者掌握</a:t>
            </a:r>
            <a:r>
              <a:rPr lang="en-US" altLang="zh-CN" dirty="0"/>
              <a:t>.</a:t>
            </a:r>
          </a:p>
          <a:p>
            <a:pPr algn="l" eaLnBrk="1" hangingPunct="1">
              <a:spcBef>
                <a:spcPts val="0"/>
              </a:spcBef>
            </a:pPr>
            <a:r>
              <a:rPr lang="en-US" altLang="zh-CN" dirty="0"/>
              <a:t> </a:t>
            </a:r>
            <a:r>
              <a:rPr lang="zh-CN" altLang="en-US" dirty="0"/>
              <a:t>缺点：</a:t>
            </a:r>
            <a:r>
              <a:rPr lang="zh-CN" altLang="en-US" sz="2000" dirty="0"/>
              <a:t>１．不是一种逐步求精的工具，程序员过早地考虑程序的控制流	　　	程，而不是全局结构．</a:t>
            </a:r>
          </a:p>
          <a:p>
            <a:pPr algn="l" eaLnBrk="1" hangingPunct="1">
              <a:spcBef>
                <a:spcPts val="0"/>
              </a:spcBef>
            </a:pPr>
            <a:r>
              <a:rPr lang="zh-CN" altLang="en-US" sz="2000" dirty="0"/>
              <a:t>	２．所表达的控制流，可以不受约束随意转移．</a:t>
            </a:r>
          </a:p>
          <a:p>
            <a:pPr algn="l" eaLnBrk="1" hangingPunct="1">
              <a:spcBef>
                <a:spcPts val="0"/>
              </a:spcBef>
            </a:pPr>
            <a:r>
              <a:rPr lang="zh-CN" altLang="en-US" sz="2000" dirty="0"/>
              <a:t>　　　	３．不易表示数据结构．</a:t>
            </a:r>
          </a:p>
        </p:txBody>
      </p:sp>
      <p:sp>
        <p:nvSpPr>
          <p:cNvPr id="35" name="1 Título">
            <a:extLst>
              <a:ext uri="{FF2B5EF4-FFF2-40B4-BE49-F238E27FC236}">
                <a16:creationId xmlns:a16="http://schemas.microsoft.com/office/drawing/2014/main" id="{70118DB1-A038-7746-BF98-1227491B8C7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6.3.1 </a:t>
            </a:r>
            <a:r>
              <a:rPr lang="zh-CN" altLang="en-US" sz="2400">
                <a:solidFill>
                  <a:srgbClr val="D9D9D9"/>
                </a:solidFill>
                <a:latin typeface="宋体" panose="02010600030101010101" pitchFamily="2" charset="-122"/>
              </a:rPr>
              <a:t>程序流程图</a:t>
            </a:r>
          </a:p>
        </p:txBody>
      </p:sp>
      <p:sp>
        <p:nvSpPr>
          <p:cNvPr id="36" name="1 Título">
            <a:extLst>
              <a:ext uri="{FF2B5EF4-FFF2-40B4-BE49-F238E27FC236}">
                <a16:creationId xmlns:a16="http://schemas.microsoft.com/office/drawing/2014/main" id="{5375954A-0F43-5C45-A730-10A32EC4E9F8}"/>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39973546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3">
            <a:extLst>
              <a:ext uri="{FF2B5EF4-FFF2-40B4-BE49-F238E27FC236}">
                <a16:creationId xmlns:a16="http://schemas.microsoft.com/office/drawing/2014/main" id="{C37BEFB8-2D63-094F-91B1-7D217F81DCC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58370" name="内容占位符 4">
            <a:extLst>
              <a:ext uri="{FF2B5EF4-FFF2-40B4-BE49-F238E27FC236}">
                <a16:creationId xmlns:a16="http://schemas.microsoft.com/office/drawing/2014/main" id="{ADCBC98D-4033-6148-9BDE-5F3CE76F2DC2}"/>
              </a:ext>
            </a:extLst>
          </p:cNvPr>
          <p:cNvSpPr>
            <a:spLocks noGrp="1"/>
          </p:cNvSpPr>
          <p:nvPr>
            <p:ph idx="1"/>
          </p:nvPr>
        </p:nvSpPr>
        <p:spPr>
          <a:xfrm>
            <a:off x="395288" y="90805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6.3.2</a:t>
            </a:r>
            <a:r>
              <a:rPr lang="en-US" altLang="zh-CN" b="1"/>
              <a:t> </a:t>
            </a:r>
            <a:r>
              <a:rPr lang="zh-CN" altLang="en-US" b="1"/>
              <a:t>盒图</a:t>
            </a:r>
          </a:p>
          <a:p>
            <a:pPr marL="0" indent="0">
              <a:buFont typeface="Arial" panose="020B0604020202020204" pitchFamily="34" charset="0"/>
              <a:buNone/>
            </a:pPr>
            <a:endParaRPr lang="zh-CN" altLang="en-US" b="1"/>
          </a:p>
        </p:txBody>
      </p:sp>
      <p:sp>
        <p:nvSpPr>
          <p:cNvPr id="58371" name="TextBox 7">
            <a:extLst>
              <a:ext uri="{FF2B5EF4-FFF2-40B4-BE49-F238E27FC236}">
                <a16:creationId xmlns:a16="http://schemas.microsoft.com/office/drawing/2014/main" id="{000355F3-8A8C-B046-9244-1DE10245BEAB}"/>
              </a:ext>
            </a:extLst>
          </p:cNvPr>
          <p:cNvSpPr txBox="1">
            <a:spLocks noChangeArrowheads="1"/>
          </p:cNvSpPr>
          <p:nvPr/>
        </p:nvSpPr>
        <p:spPr bwMode="auto">
          <a:xfrm>
            <a:off x="395288" y="1412875"/>
            <a:ext cx="83534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出于要有一种不允许违背结构程序设计精神的图形工具的考虑，</a:t>
            </a:r>
            <a:r>
              <a:rPr lang="en-US" altLang="zh-CN" sz="2400">
                <a:latin typeface="Arial" panose="020B0604020202020204" pitchFamily="34" charset="0"/>
              </a:rPr>
              <a:t>Nassi</a:t>
            </a:r>
            <a:r>
              <a:rPr lang="zh-CN" altLang="en-US" sz="2400">
                <a:latin typeface="Arial" panose="020B0604020202020204" pitchFamily="34" charset="0"/>
              </a:rPr>
              <a:t>和</a:t>
            </a:r>
            <a:r>
              <a:rPr lang="en-US" altLang="zh-CN" sz="2400">
                <a:latin typeface="Arial" panose="020B0604020202020204" pitchFamily="34" charset="0"/>
              </a:rPr>
              <a:t>Shneiderman</a:t>
            </a:r>
            <a:r>
              <a:rPr lang="zh-CN" altLang="en-US" sz="2400">
                <a:latin typeface="Arial" panose="020B0604020202020204" pitchFamily="34" charset="0"/>
              </a:rPr>
              <a:t>提出了盒图，又称为</a:t>
            </a:r>
            <a:r>
              <a:rPr lang="en-US" altLang="zh-CN" sz="2400">
                <a:latin typeface="Arial" panose="020B0604020202020204" pitchFamily="34" charset="0"/>
              </a:rPr>
              <a:t>N-S</a:t>
            </a:r>
            <a:r>
              <a:rPr lang="zh-CN" altLang="en-US" sz="2400">
                <a:latin typeface="Arial" panose="020B0604020202020204" pitchFamily="34" charset="0"/>
              </a:rPr>
              <a:t>图。它有下述特点。</a:t>
            </a:r>
          </a:p>
          <a:p>
            <a:pPr eaLnBrk="1" hangingPunct="1">
              <a:lnSpc>
                <a:spcPct val="150000"/>
              </a:lnSpc>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功能域</a:t>
            </a:r>
            <a:r>
              <a:rPr lang="en-US" altLang="zh-CN" sz="2400">
                <a:latin typeface="Arial" panose="020B0604020202020204" pitchFamily="34" charset="0"/>
              </a:rPr>
              <a:t>(</a:t>
            </a:r>
            <a:r>
              <a:rPr lang="zh-CN" altLang="en-US" sz="2400">
                <a:latin typeface="Arial" panose="020B0604020202020204" pitchFamily="34" charset="0"/>
              </a:rPr>
              <a:t>即一个特定控制结构的作用域</a:t>
            </a:r>
            <a:r>
              <a:rPr lang="en-US" altLang="zh-CN" sz="2400">
                <a:latin typeface="Arial" panose="020B0604020202020204" pitchFamily="34" charset="0"/>
              </a:rPr>
              <a:t>)</a:t>
            </a:r>
            <a:r>
              <a:rPr lang="zh-CN" altLang="en-US" sz="2400">
                <a:latin typeface="Arial" panose="020B0604020202020204" pitchFamily="34" charset="0"/>
              </a:rPr>
              <a:t>明确，可以从盒图上一眼就看出来。</a:t>
            </a:r>
          </a:p>
          <a:p>
            <a:pPr eaLnBrk="1" hangingPunct="1">
              <a:lnSpc>
                <a:spcPct val="150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不可能任意转移控制。</a:t>
            </a:r>
          </a:p>
          <a:p>
            <a:pPr eaLnBrk="1" hangingPunct="1">
              <a:lnSpc>
                <a:spcPct val="150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很容易确定局部和全程数据的作用域。</a:t>
            </a:r>
          </a:p>
          <a:p>
            <a:pPr eaLnBrk="1" hangingPunct="1">
              <a:lnSpc>
                <a:spcPct val="150000"/>
              </a:lnSpc>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很容易表现嵌套关系，也可以表示模块的层次结构。</a:t>
            </a:r>
          </a:p>
        </p:txBody>
      </p:sp>
      <p:sp>
        <p:nvSpPr>
          <p:cNvPr id="58372" name="1 Título">
            <a:extLst>
              <a:ext uri="{FF2B5EF4-FFF2-40B4-BE49-F238E27FC236}">
                <a16:creationId xmlns:a16="http://schemas.microsoft.com/office/drawing/2014/main" id="{4F0A7A53-6122-F047-9121-45E23AC8C08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6.3.2 </a:t>
            </a:r>
            <a:r>
              <a:rPr lang="zh-CN" altLang="en-US" sz="2400">
                <a:solidFill>
                  <a:srgbClr val="D9D9D9"/>
                </a:solidFill>
                <a:latin typeface="宋体" panose="02010600030101010101" pitchFamily="2" charset="-122"/>
              </a:rPr>
              <a:t>盒图</a:t>
            </a:r>
          </a:p>
        </p:txBody>
      </p:sp>
      <p:sp>
        <p:nvSpPr>
          <p:cNvPr id="58373" name="1 Título">
            <a:extLst>
              <a:ext uri="{FF2B5EF4-FFF2-40B4-BE49-F238E27FC236}">
                <a16:creationId xmlns:a16="http://schemas.microsoft.com/office/drawing/2014/main" id="{3B7EB6A8-47DE-994A-BE86-93CE96D1288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3">
            <a:extLst>
              <a:ext uri="{FF2B5EF4-FFF2-40B4-BE49-F238E27FC236}">
                <a16:creationId xmlns:a16="http://schemas.microsoft.com/office/drawing/2014/main" id="{4E11FD2D-D7C8-CD4B-B927-F46CA305934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60418" name="TextBox 7">
            <a:extLst>
              <a:ext uri="{FF2B5EF4-FFF2-40B4-BE49-F238E27FC236}">
                <a16:creationId xmlns:a16="http://schemas.microsoft.com/office/drawing/2014/main" id="{51E8138D-8374-9D4E-9BB0-57FFC3A9A76B}"/>
              </a:ext>
            </a:extLst>
          </p:cNvPr>
          <p:cNvSpPr txBox="1">
            <a:spLocks noChangeArrowheads="1"/>
          </p:cNvSpPr>
          <p:nvPr/>
        </p:nvSpPr>
        <p:spPr bwMode="auto">
          <a:xfrm>
            <a:off x="241300" y="908050"/>
            <a:ext cx="29622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图给出了结构化控制结构的盒图表示，也给出了调用子程序的盒图表示方法。其中</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基本符号</a:t>
            </a:r>
            <a:r>
              <a:rPr lang="en-US" altLang="zh-CN" sz="2400">
                <a:latin typeface="Arial" panose="020B0604020202020204" pitchFamily="34" charset="0"/>
              </a:rPr>
              <a:t>(a) </a:t>
            </a:r>
            <a:r>
              <a:rPr lang="zh-CN" altLang="en-US" sz="2400">
                <a:latin typeface="Arial" panose="020B0604020202020204" pitchFamily="34" charset="0"/>
              </a:rPr>
              <a:t>顺序； </a:t>
            </a:r>
            <a:r>
              <a:rPr lang="en-US" altLang="zh-CN" sz="2400">
                <a:latin typeface="Arial" panose="020B0604020202020204" pitchFamily="34" charset="0"/>
              </a:rPr>
              <a:t>(b) IF_THEN_ELSE</a:t>
            </a:r>
            <a:r>
              <a:rPr lang="zh-CN" altLang="en-US" sz="2400">
                <a:latin typeface="Arial" panose="020B0604020202020204" pitchFamily="34" charset="0"/>
              </a:rPr>
              <a:t>型分支； </a:t>
            </a:r>
            <a:r>
              <a:rPr lang="en-US" altLang="zh-CN" sz="2400">
                <a:latin typeface="Arial" panose="020B0604020202020204" pitchFamily="34" charset="0"/>
              </a:rPr>
              <a:t>(c) CASE</a:t>
            </a:r>
            <a:r>
              <a:rPr lang="zh-CN" altLang="en-US" sz="2400">
                <a:latin typeface="Arial" panose="020B0604020202020204" pitchFamily="34" charset="0"/>
              </a:rPr>
              <a:t>型多分支； </a:t>
            </a:r>
            <a:r>
              <a:rPr lang="en-US" altLang="zh-CN" sz="2400">
                <a:latin typeface="Arial" panose="020B0604020202020204" pitchFamily="34" charset="0"/>
              </a:rPr>
              <a:t>(d) </a:t>
            </a:r>
            <a:r>
              <a:rPr lang="zh-CN" altLang="en-US" sz="2400">
                <a:latin typeface="Arial" panose="020B0604020202020204" pitchFamily="34" charset="0"/>
              </a:rPr>
              <a:t>循环； </a:t>
            </a:r>
            <a:r>
              <a:rPr lang="en-US" altLang="zh-CN" sz="2400">
                <a:latin typeface="Arial" panose="020B0604020202020204" pitchFamily="34" charset="0"/>
              </a:rPr>
              <a:t>(e) </a:t>
            </a:r>
            <a:r>
              <a:rPr lang="zh-CN" altLang="en-US" sz="2400">
                <a:latin typeface="Arial" panose="020B0604020202020204" pitchFamily="34" charset="0"/>
              </a:rPr>
              <a:t>调用子程序</a:t>
            </a:r>
            <a:r>
              <a:rPr lang="en-US" altLang="zh-CN" sz="2400">
                <a:latin typeface="Arial" panose="020B0604020202020204" pitchFamily="34" charset="0"/>
              </a:rPr>
              <a:t>A</a:t>
            </a:r>
            <a:endParaRPr lang="zh-CN" altLang="en-US" sz="2400">
              <a:latin typeface="Arial" panose="020B0604020202020204" pitchFamily="34" charset="0"/>
            </a:endParaRPr>
          </a:p>
        </p:txBody>
      </p:sp>
      <p:pic>
        <p:nvPicPr>
          <p:cNvPr id="60419" name="图片 1">
            <a:extLst>
              <a:ext uri="{FF2B5EF4-FFF2-40B4-BE49-F238E27FC236}">
                <a16:creationId xmlns:a16="http://schemas.microsoft.com/office/drawing/2014/main" id="{8B4B2D11-A73B-7344-802E-140AFCF6C8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1700213"/>
            <a:ext cx="5926138"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1 Título">
            <a:extLst>
              <a:ext uri="{FF2B5EF4-FFF2-40B4-BE49-F238E27FC236}">
                <a16:creationId xmlns:a16="http://schemas.microsoft.com/office/drawing/2014/main" id="{6072DB41-1060-A548-AD5C-47CE416594C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6.3.2 </a:t>
            </a:r>
            <a:r>
              <a:rPr lang="zh-CN" altLang="en-US" sz="2400">
                <a:solidFill>
                  <a:srgbClr val="D9D9D9"/>
                </a:solidFill>
                <a:latin typeface="宋体" panose="02010600030101010101" pitchFamily="2" charset="-122"/>
              </a:rPr>
              <a:t>盒图</a:t>
            </a:r>
          </a:p>
        </p:txBody>
      </p:sp>
      <p:sp>
        <p:nvSpPr>
          <p:cNvPr id="60421" name="1 Título">
            <a:extLst>
              <a:ext uri="{FF2B5EF4-FFF2-40B4-BE49-F238E27FC236}">
                <a16:creationId xmlns:a16="http://schemas.microsoft.com/office/drawing/2014/main" id="{3E3CC452-F029-CF44-9C08-4C608FEF743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3">
            <a:extLst>
              <a:ext uri="{FF2B5EF4-FFF2-40B4-BE49-F238E27FC236}">
                <a16:creationId xmlns:a16="http://schemas.microsoft.com/office/drawing/2014/main" id="{7D287282-F031-7747-9F22-AB42DDB4C3C1}"/>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26629" name="内容占位符 4">
            <a:extLst>
              <a:ext uri="{FF2B5EF4-FFF2-40B4-BE49-F238E27FC236}">
                <a16:creationId xmlns:a16="http://schemas.microsoft.com/office/drawing/2014/main" id="{72096FB6-92DD-3249-B6DB-AC12CF9E406B}"/>
              </a:ext>
            </a:extLst>
          </p:cNvPr>
          <p:cNvSpPr>
            <a:spLocks noGrp="1"/>
          </p:cNvSpPr>
          <p:nvPr>
            <p:ph idx="1"/>
          </p:nvPr>
        </p:nvSpPr>
        <p:spPr>
          <a:xfrm>
            <a:off x="395288" y="1023938"/>
            <a:ext cx="8229600" cy="604837"/>
          </a:xfrm>
        </p:spPr>
        <p:txBody>
          <a:bodyPr/>
          <a:lstStyle/>
          <a:p>
            <a:pPr marL="0" indent="0">
              <a:buFont typeface="Arial" charset="0"/>
              <a:buNone/>
              <a:defRPr/>
            </a:pPr>
            <a:r>
              <a:rPr lang="en-US" altLang="zh-CN" b="1" dirty="0">
                <a:latin typeface="+mn-ea"/>
              </a:rPr>
              <a:t>6.3.3</a:t>
            </a:r>
            <a:r>
              <a:rPr lang="en-US" altLang="zh-CN" b="1" dirty="0"/>
              <a:t> PAD</a:t>
            </a:r>
            <a:r>
              <a:rPr lang="zh-CN" altLang="en-US" b="1" dirty="0"/>
              <a:t>图</a:t>
            </a:r>
          </a:p>
          <a:p>
            <a:pPr marL="0" indent="0">
              <a:buFont typeface="Arial" charset="0"/>
              <a:buNone/>
              <a:defRPr/>
            </a:pPr>
            <a:endParaRPr lang="zh-CN" altLang="en-US" b="1" dirty="0"/>
          </a:p>
        </p:txBody>
      </p:sp>
      <p:sp>
        <p:nvSpPr>
          <p:cNvPr id="62467" name="TextBox 7">
            <a:extLst>
              <a:ext uri="{FF2B5EF4-FFF2-40B4-BE49-F238E27FC236}">
                <a16:creationId xmlns:a16="http://schemas.microsoft.com/office/drawing/2014/main" id="{FEB51D33-359A-3944-AC8F-295CEC5EA571}"/>
              </a:ext>
            </a:extLst>
          </p:cNvPr>
          <p:cNvSpPr txBox="1">
            <a:spLocks noChangeArrowheads="1"/>
          </p:cNvSpPr>
          <p:nvPr/>
        </p:nvSpPr>
        <p:spPr bwMode="auto">
          <a:xfrm>
            <a:off x="333375" y="1670050"/>
            <a:ext cx="4525963"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000">
                <a:latin typeface="宋体" panose="02010600030101010101" pitchFamily="2" charset="-122"/>
              </a:rPr>
              <a:t>PAD</a:t>
            </a:r>
            <a:r>
              <a:rPr lang="zh-CN" altLang="en-US" sz="2000">
                <a:latin typeface="宋体" panose="02010600030101010101" pitchFamily="2" charset="-122"/>
              </a:rPr>
              <a:t>是问题分析图</a:t>
            </a:r>
            <a:r>
              <a:rPr lang="en-US" altLang="zh-CN" sz="2000">
                <a:latin typeface="宋体" panose="02010600030101010101" pitchFamily="2" charset="-122"/>
              </a:rPr>
              <a:t>(problem analysis diagram)</a:t>
            </a:r>
            <a:r>
              <a:rPr lang="zh-CN" altLang="en-US" sz="2000">
                <a:latin typeface="宋体" panose="02010600030101010101" pitchFamily="2" charset="-122"/>
              </a:rPr>
              <a:t>的英文缩写，用二维树形结构的图来表示程序的控制流。</a:t>
            </a:r>
            <a:endParaRPr lang="en-US" altLang="zh-CN" sz="2000">
              <a:latin typeface="宋体" panose="02010600030101010101" pitchFamily="2" charset="-122"/>
            </a:endParaRPr>
          </a:p>
          <a:p>
            <a:pPr eaLnBrk="1" hangingPunct="1">
              <a:lnSpc>
                <a:spcPct val="125000"/>
              </a:lnSpc>
              <a:spcBef>
                <a:spcPct val="0"/>
              </a:spcBef>
              <a:buFontTx/>
              <a:buNone/>
            </a:pPr>
            <a:r>
              <a:rPr lang="zh-CN" altLang="en-US" sz="2000">
                <a:latin typeface="宋体" panose="02010600030101010101" pitchFamily="2" charset="-122"/>
              </a:rPr>
              <a:t>基本符号</a:t>
            </a:r>
            <a:endParaRPr lang="en-US" altLang="zh-CN" sz="2000">
              <a:latin typeface="宋体" panose="02010600030101010101" pitchFamily="2" charset="-122"/>
            </a:endParaRPr>
          </a:p>
          <a:p>
            <a:pPr eaLnBrk="1" hangingPunct="1">
              <a:lnSpc>
                <a:spcPct val="125000"/>
              </a:lnSpc>
              <a:spcBef>
                <a:spcPct val="0"/>
              </a:spcBef>
              <a:buFontTx/>
              <a:buAutoNum type="alphaLcParenBoth"/>
            </a:pPr>
            <a:r>
              <a:rPr lang="zh-CN" altLang="en-US" sz="2000">
                <a:latin typeface="宋体" panose="02010600030101010101" pitchFamily="2" charset="-122"/>
              </a:rPr>
              <a:t>顺序</a:t>
            </a:r>
            <a:r>
              <a:rPr lang="en-US" altLang="zh-CN" sz="2000">
                <a:latin typeface="宋体" panose="02010600030101010101" pitchFamily="2" charset="-122"/>
              </a:rPr>
              <a:t>(</a:t>
            </a:r>
            <a:r>
              <a:rPr lang="zh-CN" altLang="en-US" sz="2000">
                <a:latin typeface="宋体" panose="02010600030101010101" pitchFamily="2" charset="-122"/>
              </a:rPr>
              <a:t>先执行</a:t>
            </a:r>
            <a:r>
              <a:rPr lang="en-US" altLang="zh-CN" sz="2000">
                <a:latin typeface="宋体" panose="02010600030101010101" pitchFamily="2" charset="-122"/>
              </a:rPr>
              <a:t>P1</a:t>
            </a:r>
            <a:r>
              <a:rPr lang="zh-CN" altLang="en-US" sz="2000">
                <a:latin typeface="宋体" panose="02010600030101010101" pitchFamily="2" charset="-122"/>
              </a:rPr>
              <a:t>后执行</a:t>
            </a:r>
            <a:r>
              <a:rPr lang="en-US" altLang="zh-CN" sz="2000">
                <a:latin typeface="宋体" panose="02010600030101010101" pitchFamily="2" charset="-122"/>
              </a:rPr>
              <a:t>P2)</a:t>
            </a:r>
            <a:r>
              <a:rPr lang="zh-CN" altLang="en-US" sz="2000">
                <a:latin typeface="宋体" panose="02010600030101010101" pitchFamily="2" charset="-122"/>
              </a:rPr>
              <a:t>；</a:t>
            </a:r>
            <a:endParaRPr lang="en-US" altLang="zh-CN" sz="2000">
              <a:latin typeface="宋体" panose="02010600030101010101" pitchFamily="2" charset="-122"/>
            </a:endParaRPr>
          </a:p>
          <a:p>
            <a:pPr eaLnBrk="1" hangingPunct="1">
              <a:lnSpc>
                <a:spcPct val="125000"/>
              </a:lnSpc>
              <a:spcBef>
                <a:spcPct val="0"/>
              </a:spcBef>
              <a:buFontTx/>
              <a:buAutoNum type="alphaLcParenBoth"/>
            </a:pPr>
            <a:r>
              <a:rPr lang="zh-CN" altLang="en-US" sz="2000">
                <a:latin typeface="宋体" panose="02010600030101010101" pitchFamily="2" charset="-122"/>
              </a:rPr>
              <a:t>选择</a:t>
            </a:r>
            <a:r>
              <a:rPr lang="en-US" altLang="zh-CN" sz="2000">
                <a:latin typeface="宋体" panose="02010600030101010101" pitchFamily="2" charset="-122"/>
              </a:rPr>
              <a:t>(IF C THEN P1 ELSE P2); </a:t>
            </a:r>
          </a:p>
          <a:p>
            <a:pPr eaLnBrk="1" hangingPunct="1">
              <a:lnSpc>
                <a:spcPct val="125000"/>
              </a:lnSpc>
              <a:spcBef>
                <a:spcPct val="0"/>
              </a:spcBef>
              <a:buFontTx/>
              <a:buAutoNum type="alphaLcParenBoth"/>
            </a:pPr>
            <a:r>
              <a:rPr lang="en-US" altLang="zh-CN" sz="2000">
                <a:latin typeface="宋体" panose="02010600030101010101" pitchFamily="2" charset="-122"/>
              </a:rPr>
              <a:t>CASE</a:t>
            </a:r>
            <a:r>
              <a:rPr lang="zh-CN" altLang="en-US" sz="2000">
                <a:latin typeface="宋体" panose="02010600030101010101" pitchFamily="2" charset="-122"/>
              </a:rPr>
              <a:t>型多分支；</a:t>
            </a:r>
            <a:endParaRPr lang="en-US" altLang="zh-CN" sz="2000">
              <a:latin typeface="宋体" panose="02010600030101010101" pitchFamily="2" charset="-122"/>
            </a:endParaRPr>
          </a:p>
          <a:p>
            <a:pPr eaLnBrk="1" hangingPunct="1">
              <a:lnSpc>
                <a:spcPct val="125000"/>
              </a:lnSpc>
              <a:spcBef>
                <a:spcPct val="0"/>
              </a:spcBef>
              <a:buFontTx/>
              <a:buAutoNum type="alphaLcParenBoth"/>
            </a:pPr>
            <a:r>
              <a:rPr lang="en-US" altLang="zh-CN" sz="2000">
                <a:latin typeface="宋体" panose="02010600030101010101" pitchFamily="2" charset="-122"/>
              </a:rPr>
              <a:t>WHILE</a:t>
            </a:r>
            <a:r>
              <a:rPr lang="zh-CN" altLang="en-US" sz="2000">
                <a:latin typeface="宋体" panose="02010600030101010101" pitchFamily="2" charset="-122"/>
              </a:rPr>
              <a:t>型循环</a:t>
            </a:r>
            <a:r>
              <a:rPr lang="en-US" altLang="zh-CN" sz="2000">
                <a:latin typeface="宋体" panose="02010600030101010101" pitchFamily="2" charset="-122"/>
              </a:rPr>
              <a:t>(WHILE C DO P);</a:t>
            </a:r>
          </a:p>
          <a:p>
            <a:pPr eaLnBrk="1" hangingPunct="1">
              <a:lnSpc>
                <a:spcPct val="125000"/>
              </a:lnSpc>
              <a:spcBef>
                <a:spcPct val="0"/>
              </a:spcBef>
              <a:buFontTx/>
              <a:buAutoNum type="alphaLcParenBoth"/>
            </a:pPr>
            <a:r>
              <a:rPr lang="en-US" altLang="zh-CN" sz="2000">
                <a:latin typeface="宋体" panose="02010600030101010101" pitchFamily="2" charset="-122"/>
              </a:rPr>
              <a:t>UNTIL</a:t>
            </a:r>
            <a:r>
              <a:rPr lang="zh-CN" altLang="en-US" sz="2000">
                <a:latin typeface="宋体" panose="02010600030101010101" pitchFamily="2" charset="-122"/>
              </a:rPr>
              <a:t>型循环</a:t>
            </a:r>
            <a:r>
              <a:rPr lang="en-US" altLang="zh-CN" sz="2000">
                <a:latin typeface="宋体" panose="02010600030101010101" pitchFamily="2" charset="-122"/>
              </a:rPr>
              <a:t>(REPEAT P UNTIL C)</a:t>
            </a:r>
            <a:r>
              <a:rPr lang="zh-CN" altLang="en-US" sz="2000">
                <a:latin typeface="宋体" panose="02010600030101010101" pitchFamily="2" charset="-122"/>
              </a:rPr>
              <a:t>； </a:t>
            </a:r>
            <a:endParaRPr lang="en-US" altLang="zh-CN" sz="2000">
              <a:latin typeface="宋体" panose="02010600030101010101" pitchFamily="2" charset="-122"/>
            </a:endParaRPr>
          </a:p>
          <a:p>
            <a:pPr eaLnBrk="1" hangingPunct="1">
              <a:lnSpc>
                <a:spcPct val="125000"/>
              </a:lnSpc>
              <a:spcBef>
                <a:spcPct val="0"/>
              </a:spcBef>
              <a:buFontTx/>
              <a:buAutoNum type="alphaLcParenBoth"/>
            </a:pPr>
            <a:r>
              <a:rPr lang="zh-CN" altLang="en-US" sz="2000">
                <a:latin typeface="宋体" panose="02010600030101010101" pitchFamily="2" charset="-122"/>
              </a:rPr>
              <a:t>语句标号； </a:t>
            </a:r>
            <a:endParaRPr lang="en-US" altLang="zh-CN" sz="2000">
              <a:latin typeface="宋体" panose="02010600030101010101" pitchFamily="2" charset="-122"/>
            </a:endParaRPr>
          </a:p>
          <a:p>
            <a:pPr eaLnBrk="1" hangingPunct="1">
              <a:lnSpc>
                <a:spcPct val="125000"/>
              </a:lnSpc>
              <a:spcBef>
                <a:spcPct val="0"/>
              </a:spcBef>
              <a:buFontTx/>
              <a:buAutoNum type="alphaLcParenBoth"/>
            </a:pPr>
            <a:r>
              <a:rPr lang="zh-CN" altLang="en-US" sz="2000">
                <a:latin typeface="宋体" panose="02010600030101010101" pitchFamily="2" charset="-122"/>
              </a:rPr>
              <a:t>定义</a:t>
            </a:r>
          </a:p>
        </p:txBody>
      </p:sp>
      <p:pic>
        <p:nvPicPr>
          <p:cNvPr id="62468" name="图片 2">
            <a:extLst>
              <a:ext uri="{FF2B5EF4-FFF2-40B4-BE49-F238E27FC236}">
                <a16:creationId xmlns:a16="http://schemas.microsoft.com/office/drawing/2014/main" id="{7FB10F59-D795-E541-A583-68212B700B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1268413"/>
            <a:ext cx="4186237"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1 Título">
            <a:extLst>
              <a:ext uri="{FF2B5EF4-FFF2-40B4-BE49-F238E27FC236}">
                <a16:creationId xmlns:a16="http://schemas.microsoft.com/office/drawing/2014/main" id="{3586BC9C-A6E7-6544-96B2-91159B5653F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6.3.3 PAD</a:t>
            </a:r>
            <a:r>
              <a:rPr lang="zh-CN" altLang="en-US" sz="2400">
                <a:solidFill>
                  <a:srgbClr val="D9D9D9"/>
                </a:solidFill>
                <a:latin typeface="宋体" panose="02010600030101010101" pitchFamily="2" charset="-122"/>
              </a:rPr>
              <a:t>图</a:t>
            </a:r>
          </a:p>
        </p:txBody>
      </p:sp>
      <p:sp>
        <p:nvSpPr>
          <p:cNvPr id="62470" name="1 Título">
            <a:extLst>
              <a:ext uri="{FF2B5EF4-FFF2-40B4-BE49-F238E27FC236}">
                <a16:creationId xmlns:a16="http://schemas.microsoft.com/office/drawing/2014/main" id="{DAE1D25E-0C3E-7B4D-8A31-731B7C91F82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3">
            <a:extLst>
              <a:ext uri="{FF2B5EF4-FFF2-40B4-BE49-F238E27FC236}">
                <a16:creationId xmlns:a16="http://schemas.microsoft.com/office/drawing/2014/main" id="{F1B592E4-AAB0-4B4E-BCFF-857249A9FE3E}"/>
              </a:ext>
            </a:extLst>
          </p:cNvPr>
          <p:cNvSpPr>
            <a:spLocks noGrp="1"/>
          </p:cNvSpPr>
          <p:nvPr>
            <p:ph type="title"/>
          </p:nvPr>
        </p:nvSpPr>
        <p:spPr>
          <a:xfrm>
            <a:off x="457200" y="-171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64514" name="TextBox 7">
            <a:extLst>
              <a:ext uri="{FF2B5EF4-FFF2-40B4-BE49-F238E27FC236}">
                <a16:creationId xmlns:a16="http://schemas.microsoft.com/office/drawing/2014/main" id="{33581724-7096-4240-B056-B01DBA361D76}"/>
              </a:ext>
            </a:extLst>
          </p:cNvPr>
          <p:cNvSpPr txBox="1">
            <a:spLocks noChangeArrowheads="1"/>
          </p:cNvSpPr>
          <p:nvPr/>
        </p:nvSpPr>
        <p:spPr bwMode="auto">
          <a:xfrm>
            <a:off x="107950" y="549275"/>
            <a:ext cx="8964613"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latin typeface="Arial" panose="020B0604020202020204" pitchFamily="34" charset="0"/>
              </a:rPr>
              <a:t>PAD</a:t>
            </a:r>
            <a:r>
              <a:rPr lang="zh-CN" altLang="en-US" sz="2400">
                <a:latin typeface="Arial" panose="020B0604020202020204" pitchFamily="34" charset="0"/>
              </a:rPr>
              <a:t>图的主要优点如下：</a:t>
            </a:r>
          </a:p>
          <a:p>
            <a:pPr eaLnBrk="1" hangingPunct="1">
              <a:lnSpc>
                <a:spcPct val="150000"/>
              </a:lnSpc>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使用表示结构化控制结构的</a:t>
            </a:r>
            <a:r>
              <a:rPr lang="en-US" altLang="zh-CN" sz="2400">
                <a:latin typeface="Arial" panose="020B0604020202020204" pitchFamily="34" charset="0"/>
              </a:rPr>
              <a:t>PAD</a:t>
            </a:r>
            <a:r>
              <a:rPr lang="zh-CN" altLang="en-US" sz="2400">
                <a:latin typeface="Arial" panose="020B0604020202020204" pitchFamily="34" charset="0"/>
              </a:rPr>
              <a:t>符号所设计出来的程序</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必然是结构化程序。</a:t>
            </a:r>
          </a:p>
          <a:p>
            <a:pPr eaLnBrk="1" hangingPunct="1">
              <a:lnSpc>
                <a:spcPct val="150000"/>
              </a:lnSpc>
              <a:spcBef>
                <a:spcPct val="0"/>
              </a:spcBef>
              <a:buFontTx/>
              <a:buNone/>
            </a:pPr>
            <a:r>
              <a:rPr lang="en-US" altLang="zh-CN" sz="2400">
                <a:latin typeface="Arial" panose="020B0604020202020204" pitchFamily="34" charset="0"/>
              </a:rPr>
              <a:t>(2) PAD</a:t>
            </a:r>
            <a:r>
              <a:rPr lang="zh-CN" altLang="en-US" sz="2400">
                <a:latin typeface="Arial" panose="020B0604020202020204" pitchFamily="34" charset="0"/>
              </a:rPr>
              <a:t>图所描绘的程序结构十分清晰。</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用</a:t>
            </a:r>
            <a:r>
              <a:rPr lang="en-US" altLang="zh-CN" sz="2400">
                <a:latin typeface="Arial" panose="020B0604020202020204" pitchFamily="34" charset="0"/>
              </a:rPr>
              <a:t>PAD</a:t>
            </a:r>
            <a:r>
              <a:rPr lang="zh-CN" altLang="en-US" sz="2400">
                <a:latin typeface="Arial" panose="020B0604020202020204" pitchFamily="34" charset="0"/>
              </a:rPr>
              <a:t>图表现程序逻辑，易读、易懂、易记。</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容易将</a:t>
            </a:r>
            <a:r>
              <a:rPr lang="en-US" altLang="zh-CN" sz="2400">
                <a:latin typeface="Arial" panose="020B0604020202020204" pitchFamily="34" charset="0"/>
              </a:rPr>
              <a:t>PAD</a:t>
            </a:r>
            <a:r>
              <a:rPr lang="zh-CN" altLang="en-US" sz="2400">
                <a:latin typeface="Arial" panose="020B0604020202020204" pitchFamily="34" charset="0"/>
              </a:rPr>
              <a:t>图转换成高级语言源程序，这种转换可 用软</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件工具自动完成，从而可省去人工编码的工作，有利于提高</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软件可靠性和软件生产率。</a:t>
            </a:r>
          </a:p>
          <a:p>
            <a:pPr eaLnBrk="1" hangingPunct="1">
              <a:lnSpc>
                <a:spcPct val="150000"/>
              </a:lnSpc>
              <a:spcBef>
                <a:spcPct val="0"/>
              </a:spcBef>
              <a:buFontTx/>
              <a:buNone/>
            </a:pPr>
            <a:r>
              <a:rPr lang="en-US" altLang="zh-CN" sz="2400">
                <a:latin typeface="Arial" panose="020B0604020202020204" pitchFamily="34" charset="0"/>
              </a:rPr>
              <a:t>(5) </a:t>
            </a:r>
            <a:r>
              <a:rPr lang="zh-CN" altLang="en-US" sz="2400">
                <a:latin typeface="Arial" panose="020B0604020202020204" pitchFamily="34" charset="0"/>
              </a:rPr>
              <a:t>即可用于表示程序逻辑，也可用于描绘数据结构。</a:t>
            </a:r>
          </a:p>
          <a:p>
            <a:pPr eaLnBrk="1" hangingPunct="1">
              <a:lnSpc>
                <a:spcPct val="150000"/>
              </a:lnSpc>
              <a:spcBef>
                <a:spcPct val="0"/>
              </a:spcBef>
              <a:buFontTx/>
              <a:buNone/>
            </a:pPr>
            <a:r>
              <a:rPr lang="en-US" altLang="zh-CN" sz="2400">
                <a:latin typeface="Arial" panose="020B0604020202020204" pitchFamily="34" charset="0"/>
              </a:rPr>
              <a:t>(6) PAD</a:t>
            </a:r>
            <a:r>
              <a:rPr lang="zh-CN" altLang="en-US" sz="2400">
                <a:latin typeface="Arial" panose="020B0604020202020204" pitchFamily="34" charset="0"/>
              </a:rPr>
              <a:t>图的符号支持自顶向下、逐步求精方法的使用。</a:t>
            </a:r>
            <a:endParaRPr lang="zh-CN" altLang="en-US" sz="2000">
              <a:latin typeface="Arial" panose="020B0604020202020204" pitchFamily="34" charset="0"/>
            </a:endParaRPr>
          </a:p>
        </p:txBody>
      </p:sp>
      <p:sp>
        <p:nvSpPr>
          <p:cNvPr id="64515" name="1 Título">
            <a:extLst>
              <a:ext uri="{FF2B5EF4-FFF2-40B4-BE49-F238E27FC236}">
                <a16:creationId xmlns:a16="http://schemas.microsoft.com/office/drawing/2014/main" id="{F430F72D-5DCA-1D44-B363-5BC6E9A8999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6.3.3 PAD</a:t>
            </a:r>
            <a:r>
              <a:rPr lang="zh-CN" altLang="en-US" sz="2400">
                <a:solidFill>
                  <a:srgbClr val="D9D9D9"/>
                </a:solidFill>
                <a:latin typeface="宋体" panose="02010600030101010101" pitchFamily="2" charset="-122"/>
              </a:rPr>
              <a:t>图</a:t>
            </a:r>
          </a:p>
        </p:txBody>
      </p:sp>
      <p:sp>
        <p:nvSpPr>
          <p:cNvPr id="64516" name="1 Título">
            <a:extLst>
              <a:ext uri="{FF2B5EF4-FFF2-40B4-BE49-F238E27FC236}">
                <a16:creationId xmlns:a16="http://schemas.microsoft.com/office/drawing/2014/main" id="{02806E9F-0026-AE4B-8674-6F16F438209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2">
            <a:extLst>
              <a:ext uri="{FF2B5EF4-FFF2-40B4-BE49-F238E27FC236}">
                <a16:creationId xmlns:a16="http://schemas.microsoft.com/office/drawing/2014/main" id="{09C403B4-DE74-7242-892B-A0B53F6314A5}"/>
              </a:ext>
            </a:extLst>
          </p:cNvPr>
          <p:cNvSpPr txBox="1">
            <a:spLocks noChangeArrowheads="1"/>
          </p:cNvSpPr>
          <p:nvPr/>
        </p:nvSpPr>
        <p:spPr bwMode="auto">
          <a:xfrm>
            <a:off x="914400" y="838200"/>
            <a:ext cx="6897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dirty="0">
                <a:solidFill>
                  <a:srgbClr val="FF0000"/>
                </a:solidFill>
                <a:latin typeface="楷体_GB2312"/>
                <a:sym typeface="Symbol" pitchFamily="2" charset="2"/>
              </a:rPr>
              <a:t>PAD</a:t>
            </a:r>
            <a:r>
              <a:rPr lang="zh-CN" altLang="en-US" dirty="0">
                <a:solidFill>
                  <a:srgbClr val="FF0000"/>
                </a:solidFill>
                <a:latin typeface="楷体_GB2312"/>
                <a:sym typeface="Symbol" pitchFamily="2" charset="2"/>
              </a:rPr>
              <a:t>图</a:t>
            </a:r>
            <a:r>
              <a:rPr lang="en-US" altLang="zh-CN" dirty="0">
                <a:solidFill>
                  <a:srgbClr val="FF0000"/>
                </a:solidFill>
                <a:latin typeface="楷体_GB2312"/>
                <a:sym typeface="Symbol" pitchFamily="2" charset="2"/>
              </a:rPr>
              <a:t>(Problem Analysis Diagram)</a:t>
            </a:r>
          </a:p>
        </p:txBody>
      </p:sp>
      <p:sp>
        <p:nvSpPr>
          <p:cNvPr id="24580" name="Line 3">
            <a:extLst>
              <a:ext uri="{FF2B5EF4-FFF2-40B4-BE49-F238E27FC236}">
                <a16:creationId xmlns:a16="http://schemas.microsoft.com/office/drawing/2014/main" id="{BB058E3B-5B1C-9842-995C-73EEDD0A0FED}"/>
              </a:ext>
            </a:extLst>
          </p:cNvPr>
          <p:cNvSpPr>
            <a:spLocks noChangeShapeType="1"/>
          </p:cNvSpPr>
          <p:nvPr/>
        </p:nvSpPr>
        <p:spPr bwMode="auto">
          <a:xfrm>
            <a:off x="1752600" y="2250976"/>
            <a:ext cx="0" cy="24384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81" name="Rectangle 4">
            <a:extLst>
              <a:ext uri="{FF2B5EF4-FFF2-40B4-BE49-F238E27FC236}">
                <a16:creationId xmlns:a16="http://schemas.microsoft.com/office/drawing/2014/main" id="{402865AB-CA03-594A-AD68-B36011D40422}"/>
              </a:ext>
            </a:extLst>
          </p:cNvPr>
          <p:cNvSpPr>
            <a:spLocks noChangeArrowheads="1"/>
          </p:cNvSpPr>
          <p:nvPr/>
        </p:nvSpPr>
        <p:spPr bwMode="auto">
          <a:xfrm>
            <a:off x="1752600" y="2479576"/>
            <a:ext cx="685800" cy="304800"/>
          </a:xfrm>
          <a:prstGeom prst="rect">
            <a:avLst/>
          </a:prstGeom>
          <a:solidFill>
            <a:schemeClr val="accent1"/>
          </a:solidFill>
          <a:ln w="12700" cap="sq">
            <a:solidFill>
              <a:schemeClr val="tx2"/>
            </a:solidFill>
            <a:miter lim="800000"/>
            <a:headEnd/>
            <a:tailEnd/>
          </a:ln>
        </p:spPr>
        <p:txBody>
          <a:bodyPr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4582" name="Text Box 5">
            <a:extLst>
              <a:ext uri="{FF2B5EF4-FFF2-40B4-BE49-F238E27FC236}">
                <a16:creationId xmlns:a16="http://schemas.microsoft.com/office/drawing/2014/main" id="{A9DD28A7-B1E9-A14A-B02F-5C44D08090C0}"/>
              </a:ext>
            </a:extLst>
          </p:cNvPr>
          <p:cNvSpPr txBox="1">
            <a:spLocks noChangeArrowheads="1"/>
          </p:cNvSpPr>
          <p:nvPr/>
        </p:nvSpPr>
        <p:spPr bwMode="auto">
          <a:xfrm>
            <a:off x="1878013" y="2403376"/>
            <a:ext cx="407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r>
              <a:rPr lang="en-US" altLang="zh-CN" sz="2000" baseline="-25000">
                <a:solidFill>
                  <a:schemeClr val="tx1"/>
                </a:solidFill>
                <a:ea typeface="宋体" panose="02010600030101010101" pitchFamily="2" charset="-122"/>
              </a:rPr>
              <a:t>1</a:t>
            </a:r>
            <a:endParaRPr lang="en-US" altLang="zh-CN" sz="3200" b="0">
              <a:solidFill>
                <a:srgbClr val="FFFF00"/>
              </a:solidFill>
              <a:ea typeface="宋体" panose="02010600030101010101" pitchFamily="2" charset="-122"/>
            </a:endParaRPr>
          </a:p>
        </p:txBody>
      </p:sp>
      <p:sp>
        <p:nvSpPr>
          <p:cNvPr id="24583" name="Rectangle 6">
            <a:extLst>
              <a:ext uri="{FF2B5EF4-FFF2-40B4-BE49-F238E27FC236}">
                <a16:creationId xmlns:a16="http://schemas.microsoft.com/office/drawing/2014/main" id="{20A3847A-4D4F-7643-AC6C-B20C2B8CFFE6}"/>
              </a:ext>
            </a:extLst>
          </p:cNvPr>
          <p:cNvSpPr>
            <a:spLocks noChangeArrowheads="1"/>
          </p:cNvSpPr>
          <p:nvPr/>
        </p:nvSpPr>
        <p:spPr bwMode="auto">
          <a:xfrm>
            <a:off x="1752600" y="3073301"/>
            <a:ext cx="685800" cy="304800"/>
          </a:xfrm>
          <a:prstGeom prst="rect">
            <a:avLst/>
          </a:prstGeom>
          <a:solidFill>
            <a:schemeClr val="accent1"/>
          </a:solidFill>
          <a:ln w="12700" cap="sq">
            <a:solidFill>
              <a:schemeClr val="tx2"/>
            </a:solidFill>
            <a:miter lim="800000"/>
            <a:headEnd/>
            <a:tailEnd/>
          </a:ln>
        </p:spPr>
        <p:txBody>
          <a:bodyPr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4584" name="Text Box 7">
            <a:extLst>
              <a:ext uri="{FF2B5EF4-FFF2-40B4-BE49-F238E27FC236}">
                <a16:creationId xmlns:a16="http://schemas.microsoft.com/office/drawing/2014/main" id="{24086615-98F1-AB4F-B7C6-6C54BD97F2EC}"/>
              </a:ext>
            </a:extLst>
          </p:cNvPr>
          <p:cNvSpPr txBox="1">
            <a:spLocks noChangeArrowheads="1"/>
          </p:cNvSpPr>
          <p:nvPr/>
        </p:nvSpPr>
        <p:spPr bwMode="auto">
          <a:xfrm>
            <a:off x="1878013" y="2997101"/>
            <a:ext cx="407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r>
              <a:rPr lang="en-US" altLang="zh-CN" sz="2000" baseline="-25000">
                <a:solidFill>
                  <a:schemeClr val="tx1"/>
                </a:solidFill>
                <a:ea typeface="宋体" panose="02010600030101010101" pitchFamily="2" charset="-122"/>
              </a:rPr>
              <a:t>2</a:t>
            </a:r>
            <a:endParaRPr lang="en-US" altLang="zh-CN" sz="3200" b="0">
              <a:solidFill>
                <a:srgbClr val="FFFF00"/>
              </a:solidFill>
              <a:ea typeface="宋体" panose="02010600030101010101" pitchFamily="2" charset="-122"/>
            </a:endParaRPr>
          </a:p>
        </p:txBody>
      </p:sp>
      <p:sp>
        <p:nvSpPr>
          <p:cNvPr id="24585" name="Rectangle 8">
            <a:extLst>
              <a:ext uri="{FF2B5EF4-FFF2-40B4-BE49-F238E27FC236}">
                <a16:creationId xmlns:a16="http://schemas.microsoft.com/office/drawing/2014/main" id="{02EDA39B-C1B4-4643-B626-6117266F3DA3}"/>
              </a:ext>
            </a:extLst>
          </p:cNvPr>
          <p:cNvSpPr>
            <a:spLocks noChangeArrowheads="1"/>
          </p:cNvSpPr>
          <p:nvPr/>
        </p:nvSpPr>
        <p:spPr bwMode="auto">
          <a:xfrm>
            <a:off x="1752600" y="3682901"/>
            <a:ext cx="685800" cy="304800"/>
          </a:xfrm>
          <a:prstGeom prst="rect">
            <a:avLst/>
          </a:prstGeom>
          <a:solidFill>
            <a:schemeClr val="accent1"/>
          </a:solidFill>
          <a:ln w="12700" cap="sq">
            <a:solidFill>
              <a:schemeClr val="tx2"/>
            </a:solidFill>
            <a:miter lim="800000"/>
            <a:headEnd/>
            <a:tailEnd/>
          </a:ln>
        </p:spPr>
        <p:txBody>
          <a:bodyPr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4586" name="Text Box 9">
            <a:extLst>
              <a:ext uri="{FF2B5EF4-FFF2-40B4-BE49-F238E27FC236}">
                <a16:creationId xmlns:a16="http://schemas.microsoft.com/office/drawing/2014/main" id="{5F6A6966-F1CE-E44A-A514-F3D9A9A95F52}"/>
              </a:ext>
            </a:extLst>
          </p:cNvPr>
          <p:cNvSpPr txBox="1">
            <a:spLocks noChangeArrowheads="1"/>
          </p:cNvSpPr>
          <p:nvPr/>
        </p:nvSpPr>
        <p:spPr bwMode="auto">
          <a:xfrm>
            <a:off x="1878013" y="3606701"/>
            <a:ext cx="407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r>
              <a:rPr lang="en-US" altLang="zh-CN" sz="2000" baseline="-25000">
                <a:solidFill>
                  <a:schemeClr val="tx1"/>
                </a:solidFill>
                <a:ea typeface="宋体" panose="02010600030101010101" pitchFamily="2" charset="-122"/>
              </a:rPr>
              <a:t>3</a:t>
            </a:r>
            <a:endParaRPr lang="en-US" altLang="zh-CN" sz="3200" b="0">
              <a:solidFill>
                <a:srgbClr val="FFFF00"/>
              </a:solidFill>
              <a:ea typeface="宋体" panose="02010600030101010101" pitchFamily="2" charset="-122"/>
            </a:endParaRPr>
          </a:p>
        </p:txBody>
      </p:sp>
      <p:sp>
        <p:nvSpPr>
          <p:cNvPr id="24587" name="Line 10">
            <a:extLst>
              <a:ext uri="{FF2B5EF4-FFF2-40B4-BE49-F238E27FC236}">
                <a16:creationId xmlns:a16="http://schemas.microsoft.com/office/drawing/2014/main" id="{980B3658-9309-B840-9B13-FB637552B605}"/>
              </a:ext>
            </a:extLst>
          </p:cNvPr>
          <p:cNvSpPr>
            <a:spLocks noChangeShapeType="1"/>
          </p:cNvSpPr>
          <p:nvPr/>
        </p:nvSpPr>
        <p:spPr bwMode="auto">
          <a:xfrm>
            <a:off x="3352800" y="2784376"/>
            <a:ext cx="609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88" name="Line 11">
            <a:extLst>
              <a:ext uri="{FF2B5EF4-FFF2-40B4-BE49-F238E27FC236}">
                <a16:creationId xmlns:a16="http://schemas.microsoft.com/office/drawing/2014/main" id="{958AADD6-8672-3B47-A1DE-E3CF6B208E2C}"/>
              </a:ext>
            </a:extLst>
          </p:cNvPr>
          <p:cNvSpPr>
            <a:spLocks noChangeShapeType="1"/>
          </p:cNvSpPr>
          <p:nvPr/>
        </p:nvSpPr>
        <p:spPr bwMode="auto">
          <a:xfrm flipV="1">
            <a:off x="3810000" y="2784376"/>
            <a:ext cx="152400" cy="1524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89" name="Line 12">
            <a:extLst>
              <a:ext uri="{FF2B5EF4-FFF2-40B4-BE49-F238E27FC236}">
                <a16:creationId xmlns:a16="http://schemas.microsoft.com/office/drawing/2014/main" id="{8371E907-A240-DB4F-A370-B2134EABC8B5}"/>
              </a:ext>
            </a:extLst>
          </p:cNvPr>
          <p:cNvSpPr>
            <a:spLocks noChangeShapeType="1"/>
          </p:cNvSpPr>
          <p:nvPr/>
        </p:nvSpPr>
        <p:spPr bwMode="auto">
          <a:xfrm>
            <a:off x="3810000" y="2936776"/>
            <a:ext cx="152400" cy="1524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90" name="Line 13">
            <a:extLst>
              <a:ext uri="{FF2B5EF4-FFF2-40B4-BE49-F238E27FC236}">
                <a16:creationId xmlns:a16="http://schemas.microsoft.com/office/drawing/2014/main" id="{270CC59C-7A8A-9947-A7B7-1B0049A65697}"/>
              </a:ext>
            </a:extLst>
          </p:cNvPr>
          <p:cNvSpPr>
            <a:spLocks noChangeShapeType="1"/>
          </p:cNvSpPr>
          <p:nvPr/>
        </p:nvSpPr>
        <p:spPr bwMode="auto">
          <a:xfrm flipH="1">
            <a:off x="3352800" y="3089176"/>
            <a:ext cx="609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91" name="Line 14">
            <a:extLst>
              <a:ext uri="{FF2B5EF4-FFF2-40B4-BE49-F238E27FC236}">
                <a16:creationId xmlns:a16="http://schemas.microsoft.com/office/drawing/2014/main" id="{F2E33CDF-D9D2-AF4F-AA0D-1F2E92EE5A38}"/>
              </a:ext>
            </a:extLst>
          </p:cNvPr>
          <p:cNvSpPr>
            <a:spLocks noChangeShapeType="1"/>
          </p:cNvSpPr>
          <p:nvPr/>
        </p:nvSpPr>
        <p:spPr bwMode="auto">
          <a:xfrm>
            <a:off x="3352800" y="2479576"/>
            <a:ext cx="0" cy="9906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92" name="Line 15">
            <a:extLst>
              <a:ext uri="{FF2B5EF4-FFF2-40B4-BE49-F238E27FC236}">
                <a16:creationId xmlns:a16="http://schemas.microsoft.com/office/drawing/2014/main" id="{CDB3CE7B-3E22-C141-B3EB-182F9AF6255A}"/>
              </a:ext>
            </a:extLst>
          </p:cNvPr>
          <p:cNvSpPr>
            <a:spLocks noChangeShapeType="1"/>
          </p:cNvSpPr>
          <p:nvPr/>
        </p:nvSpPr>
        <p:spPr bwMode="auto">
          <a:xfrm>
            <a:off x="3962400" y="2784376"/>
            <a:ext cx="3810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93" name="Line 16">
            <a:extLst>
              <a:ext uri="{FF2B5EF4-FFF2-40B4-BE49-F238E27FC236}">
                <a16:creationId xmlns:a16="http://schemas.microsoft.com/office/drawing/2014/main" id="{8B373C88-9ACA-8041-8357-3B40F8EDE32F}"/>
              </a:ext>
            </a:extLst>
          </p:cNvPr>
          <p:cNvSpPr>
            <a:spLocks noChangeShapeType="1"/>
          </p:cNvSpPr>
          <p:nvPr/>
        </p:nvSpPr>
        <p:spPr bwMode="auto">
          <a:xfrm>
            <a:off x="3962400" y="3089176"/>
            <a:ext cx="3810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594" name="Rectangle 17">
            <a:extLst>
              <a:ext uri="{FF2B5EF4-FFF2-40B4-BE49-F238E27FC236}">
                <a16:creationId xmlns:a16="http://schemas.microsoft.com/office/drawing/2014/main" id="{BB472834-99AB-C244-96EA-5D7C46E8E2FF}"/>
              </a:ext>
            </a:extLst>
          </p:cNvPr>
          <p:cNvSpPr>
            <a:spLocks noChangeArrowheads="1"/>
          </p:cNvSpPr>
          <p:nvPr/>
        </p:nvSpPr>
        <p:spPr bwMode="auto">
          <a:xfrm>
            <a:off x="4343400" y="2555776"/>
            <a:ext cx="685800" cy="304800"/>
          </a:xfrm>
          <a:prstGeom prst="rect">
            <a:avLst/>
          </a:prstGeom>
          <a:solidFill>
            <a:schemeClr val="accent1"/>
          </a:solidFill>
          <a:ln w="12700" cap="sq">
            <a:solidFill>
              <a:schemeClr val="tx2"/>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4595" name="Rectangle 18">
            <a:extLst>
              <a:ext uri="{FF2B5EF4-FFF2-40B4-BE49-F238E27FC236}">
                <a16:creationId xmlns:a16="http://schemas.microsoft.com/office/drawing/2014/main" id="{674DD5EE-739E-504C-8CEF-EEB2A0D792B9}"/>
              </a:ext>
            </a:extLst>
          </p:cNvPr>
          <p:cNvSpPr>
            <a:spLocks noChangeArrowheads="1"/>
          </p:cNvSpPr>
          <p:nvPr/>
        </p:nvSpPr>
        <p:spPr bwMode="auto">
          <a:xfrm>
            <a:off x="4343400" y="3012976"/>
            <a:ext cx="685800" cy="304800"/>
          </a:xfrm>
          <a:prstGeom prst="rect">
            <a:avLst/>
          </a:prstGeom>
          <a:solidFill>
            <a:schemeClr val="accent1"/>
          </a:solidFill>
          <a:ln w="12700" cap="sq">
            <a:solidFill>
              <a:schemeClr val="tx2"/>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4596" name="Text Box 19">
            <a:extLst>
              <a:ext uri="{FF2B5EF4-FFF2-40B4-BE49-F238E27FC236}">
                <a16:creationId xmlns:a16="http://schemas.microsoft.com/office/drawing/2014/main" id="{E8173BB3-9024-6E43-886E-58B1CD3D2FF9}"/>
              </a:ext>
            </a:extLst>
          </p:cNvPr>
          <p:cNvSpPr txBox="1">
            <a:spLocks noChangeArrowheads="1"/>
          </p:cNvSpPr>
          <p:nvPr/>
        </p:nvSpPr>
        <p:spPr bwMode="auto">
          <a:xfrm>
            <a:off x="4495800" y="2479576"/>
            <a:ext cx="407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r>
              <a:rPr lang="en-US" altLang="zh-CN" sz="2000" baseline="-25000">
                <a:solidFill>
                  <a:schemeClr val="tx1"/>
                </a:solidFill>
                <a:ea typeface="宋体" panose="02010600030101010101" pitchFamily="2" charset="-122"/>
              </a:rPr>
              <a:t>1</a:t>
            </a:r>
            <a:endParaRPr lang="en-US" altLang="zh-CN" sz="3200" b="0">
              <a:solidFill>
                <a:srgbClr val="FFFF00"/>
              </a:solidFill>
              <a:ea typeface="宋体" panose="02010600030101010101" pitchFamily="2" charset="-122"/>
            </a:endParaRPr>
          </a:p>
        </p:txBody>
      </p:sp>
      <p:sp>
        <p:nvSpPr>
          <p:cNvPr id="24597" name="Text Box 20">
            <a:extLst>
              <a:ext uri="{FF2B5EF4-FFF2-40B4-BE49-F238E27FC236}">
                <a16:creationId xmlns:a16="http://schemas.microsoft.com/office/drawing/2014/main" id="{9E6987DC-7C6A-044E-8A8E-EF739E69DC1E}"/>
              </a:ext>
            </a:extLst>
          </p:cNvPr>
          <p:cNvSpPr txBox="1">
            <a:spLocks noChangeArrowheads="1"/>
          </p:cNvSpPr>
          <p:nvPr/>
        </p:nvSpPr>
        <p:spPr bwMode="auto">
          <a:xfrm>
            <a:off x="4495800" y="2997101"/>
            <a:ext cx="407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r>
              <a:rPr lang="en-US" altLang="zh-CN" sz="2000" baseline="-25000">
                <a:solidFill>
                  <a:schemeClr val="tx1"/>
                </a:solidFill>
                <a:ea typeface="宋体" panose="02010600030101010101" pitchFamily="2" charset="-122"/>
              </a:rPr>
              <a:t>2</a:t>
            </a:r>
            <a:endParaRPr lang="en-US" altLang="zh-CN" sz="3200" b="0">
              <a:solidFill>
                <a:srgbClr val="FFFF00"/>
              </a:solidFill>
              <a:ea typeface="宋体" panose="02010600030101010101" pitchFamily="2" charset="-122"/>
            </a:endParaRPr>
          </a:p>
        </p:txBody>
      </p:sp>
      <p:sp>
        <p:nvSpPr>
          <p:cNvPr id="24598" name="Text Box 21">
            <a:extLst>
              <a:ext uri="{FF2B5EF4-FFF2-40B4-BE49-F238E27FC236}">
                <a16:creationId xmlns:a16="http://schemas.microsoft.com/office/drawing/2014/main" id="{199571E3-3302-FA4E-8BE4-909F83B8DA1C}"/>
              </a:ext>
            </a:extLst>
          </p:cNvPr>
          <p:cNvSpPr txBox="1">
            <a:spLocks noChangeArrowheads="1"/>
          </p:cNvSpPr>
          <p:nvPr/>
        </p:nvSpPr>
        <p:spPr bwMode="auto">
          <a:xfrm>
            <a:off x="3352800" y="2784376"/>
            <a:ext cx="312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400">
                <a:solidFill>
                  <a:schemeClr val="tx1"/>
                </a:solidFill>
                <a:ea typeface="宋体" panose="02010600030101010101" pitchFamily="2" charset="-122"/>
              </a:rPr>
              <a:t>C</a:t>
            </a:r>
            <a:endParaRPr lang="en-US" altLang="zh-CN" sz="3200" b="0">
              <a:solidFill>
                <a:srgbClr val="FFFF00"/>
              </a:solidFill>
              <a:ea typeface="宋体" panose="02010600030101010101" pitchFamily="2" charset="-122"/>
            </a:endParaRPr>
          </a:p>
        </p:txBody>
      </p:sp>
      <p:sp>
        <p:nvSpPr>
          <p:cNvPr id="24599" name="Rectangle 22">
            <a:extLst>
              <a:ext uri="{FF2B5EF4-FFF2-40B4-BE49-F238E27FC236}">
                <a16:creationId xmlns:a16="http://schemas.microsoft.com/office/drawing/2014/main" id="{A71BD352-20CF-4645-96BF-6F667612534E}"/>
              </a:ext>
            </a:extLst>
          </p:cNvPr>
          <p:cNvSpPr>
            <a:spLocks noChangeArrowheads="1"/>
          </p:cNvSpPr>
          <p:nvPr/>
        </p:nvSpPr>
        <p:spPr bwMode="auto">
          <a:xfrm>
            <a:off x="5791200" y="2708176"/>
            <a:ext cx="890588" cy="369888"/>
          </a:xfrm>
          <a:prstGeom prst="rect">
            <a:avLst/>
          </a:prstGeom>
          <a:solidFill>
            <a:schemeClr val="accent1"/>
          </a:solidFill>
          <a:ln w="12700" cap="sq">
            <a:solidFill>
              <a:schemeClr val="tx2"/>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en-US" altLang="zh-CN" sz="1800" b="0">
                <a:solidFill>
                  <a:schemeClr val="tx1"/>
                </a:solidFill>
                <a:latin typeface="Tahoma" panose="020B0604030504040204" pitchFamily="34" charset="0"/>
              </a:rPr>
              <a:t>while c</a:t>
            </a:r>
          </a:p>
        </p:txBody>
      </p:sp>
      <p:sp>
        <p:nvSpPr>
          <p:cNvPr id="24600" name="Line 23">
            <a:extLst>
              <a:ext uri="{FF2B5EF4-FFF2-40B4-BE49-F238E27FC236}">
                <a16:creationId xmlns:a16="http://schemas.microsoft.com/office/drawing/2014/main" id="{B991A53B-8737-4345-B80F-558ADD2BFB41}"/>
              </a:ext>
            </a:extLst>
          </p:cNvPr>
          <p:cNvSpPr>
            <a:spLocks noChangeShapeType="1"/>
          </p:cNvSpPr>
          <p:nvPr/>
        </p:nvSpPr>
        <p:spPr bwMode="auto">
          <a:xfrm>
            <a:off x="6629400" y="2708176"/>
            <a:ext cx="0" cy="3810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4601" name="Line 24">
            <a:extLst>
              <a:ext uri="{FF2B5EF4-FFF2-40B4-BE49-F238E27FC236}">
                <a16:creationId xmlns:a16="http://schemas.microsoft.com/office/drawing/2014/main" id="{7F163D0A-1B72-2D45-84C4-8B3A4A94B73A}"/>
              </a:ext>
            </a:extLst>
          </p:cNvPr>
          <p:cNvSpPr>
            <a:spLocks noChangeShapeType="1"/>
          </p:cNvSpPr>
          <p:nvPr/>
        </p:nvSpPr>
        <p:spPr bwMode="auto">
          <a:xfrm>
            <a:off x="7315200" y="2022376"/>
            <a:ext cx="381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24602" name="Rectangle 25">
            <a:extLst>
              <a:ext uri="{FF2B5EF4-FFF2-40B4-BE49-F238E27FC236}">
                <a16:creationId xmlns:a16="http://schemas.microsoft.com/office/drawing/2014/main" id="{29E7F2AF-41E9-124E-9D72-53EA32D182E3}"/>
              </a:ext>
            </a:extLst>
          </p:cNvPr>
          <p:cNvSpPr>
            <a:spLocks noChangeArrowheads="1"/>
          </p:cNvSpPr>
          <p:nvPr/>
        </p:nvSpPr>
        <p:spPr bwMode="auto">
          <a:xfrm>
            <a:off x="7239000" y="2708176"/>
            <a:ext cx="762000" cy="381000"/>
          </a:xfrm>
          <a:prstGeom prst="rect">
            <a:avLst/>
          </a:prstGeom>
          <a:solidFill>
            <a:schemeClr val="accent1"/>
          </a:solidFill>
          <a:ln w="12700" cap="sq">
            <a:solidFill>
              <a:schemeClr val="tx2"/>
            </a:solidFill>
            <a:miter lim="800000"/>
            <a:headEnd/>
            <a:tailEnd/>
          </a:ln>
        </p:spPr>
        <p:txBody>
          <a:bodyPr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4603" name="Text Box 26">
            <a:extLst>
              <a:ext uri="{FF2B5EF4-FFF2-40B4-BE49-F238E27FC236}">
                <a16:creationId xmlns:a16="http://schemas.microsoft.com/office/drawing/2014/main" id="{6EE5327F-C7EB-0C49-880A-E34EF6BA799E}"/>
              </a:ext>
            </a:extLst>
          </p:cNvPr>
          <p:cNvSpPr txBox="1">
            <a:spLocks noChangeArrowheads="1"/>
          </p:cNvSpPr>
          <p:nvPr/>
        </p:nvSpPr>
        <p:spPr bwMode="auto">
          <a:xfrm>
            <a:off x="7391400" y="2692301"/>
            <a:ext cx="388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 S</a:t>
            </a:r>
            <a:endParaRPr lang="en-US" altLang="zh-CN" sz="3200" b="0">
              <a:solidFill>
                <a:srgbClr val="FFFF00"/>
              </a:solidFill>
              <a:ea typeface="宋体" panose="02010600030101010101" pitchFamily="2" charset="-122"/>
            </a:endParaRPr>
          </a:p>
        </p:txBody>
      </p:sp>
      <p:sp>
        <p:nvSpPr>
          <p:cNvPr id="24604" name="Line 27">
            <a:extLst>
              <a:ext uri="{FF2B5EF4-FFF2-40B4-BE49-F238E27FC236}">
                <a16:creationId xmlns:a16="http://schemas.microsoft.com/office/drawing/2014/main" id="{435E8C04-5448-CC49-A435-CC0834EB4364}"/>
              </a:ext>
            </a:extLst>
          </p:cNvPr>
          <p:cNvSpPr>
            <a:spLocks noChangeShapeType="1"/>
          </p:cNvSpPr>
          <p:nvPr/>
        </p:nvSpPr>
        <p:spPr bwMode="auto">
          <a:xfrm>
            <a:off x="6705600" y="2860576"/>
            <a:ext cx="5334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605" name="Line 28">
            <a:extLst>
              <a:ext uri="{FF2B5EF4-FFF2-40B4-BE49-F238E27FC236}">
                <a16:creationId xmlns:a16="http://schemas.microsoft.com/office/drawing/2014/main" id="{EE83DDB9-9B77-EC44-B2C9-982AE78EBF75}"/>
              </a:ext>
            </a:extLst>
          </p:cNvPr>
          <p:cNvSpPr>
            <a:spLocks noChangeShapeType="1"/>
          </p:cNvSpPr>
          <p:nvPr/>
        </p:nvSpPr>
        <p:spPr bwMode="auto">
          <a:xfrm>
            <a:off x="5791200" y="2403376"/>
            <a:ext cx="0" cy="9906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606" name="Text Box 29">
            <a:extLst>
              <a:ext uri="{FF2B5EF4-FFF2-40B4-BE49-F238E27FC236}">
                <a16:creationId xmlns:a16="http://schemas.microsoft.com/office/drawing/2014/main" id="{EEC893AD-BF17-C542-A710-101E35D2CFEC}"/>
              </a:ext>
            </a:extLst>
          </p:cNvPr>
          <p:cNvSpPr txBox="1">
            <a:spLocks noChangeArrowheads="1"/>
          </p:cNvSpPr>
          <p:nvPr/>
        </p:nvSpPr>
        <p:spPr bwMode="auto">
          <a:xfrm>
            <a:off x="1549400" y="1412776"/>
            <a:ext cx="500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zh-CN" altLang="en-US">
                <a:solidFill>
                  <a:schemeClr val="tx1"/>
                </a:solidFill>
              </a:rPr>
              <a:t>顺序</a:t>
            </a:r>
            <a:r>
              <a:rPr lang="en-US" altLang="zh-CN">
                <a:solidFill>
                  <a:schemeClr val="tx1"/>
                </a:solidFill>
              </a:rPr>
              <a:t>:             </a:t>
            </a:r>
            <a:r>
              <a:rPr lang="zh-CN" altLang="en-US">
                <a:solidFill>
                  <a:schemeClr val="tx1"/>
                </a:solidFill>
              </a:rPr>
              <a:t>选择</a:t>
            </a:r>
            <a:r>
              <a:rPr lang="en-US" altLang="zh-CN">
                <a:solidFill>
                  <a:schemeClr val="tx1"/>
                </a:solidFill>
              </a:rPr>
              <a:t> :                     </a:t>
            </a:r>
            <a:r>
              <a:rPr lang="zh-CN" altLang="en-US">
                <a:solidFill>
                  <a:schemeClr val="tx1"/>
                </a:solidFill>
              </a:rPr>
              <a:t>循环</a:t>
            </a:r>
            <a:r>
              <a:rPr lang="en-US" altLang="zh-CN">
                <a:solidFill>
                  <a:schemeClr val="tx1"/>
                </a:solidFill>
              </a:rPr>
              <a:t>:</a:t>
            </a:r>
            <a:endParaRPr lang="en-US" altLang="zh-CN" sz="3200" b="0">
              <a:solidFill>
                <a:srgbClr val="FFFF00"/>
              </a:solidFill>
              <a:ea typeface="宋体" panose="02010600030101010101" pitchFamily="2" charset="-122"/>
            </a:endParaRPr>
          </a:p>
        </p:txBody>
      </p:sp>
      <p:sp>
        <p:nvSpPr>
          <p:cNvPr id="24607" name="Text Box 30">
            <a:extLst>
              <a:ext uri="{FF2B5EF4-FFF2-40B4-BE49-F238E27FC236}">
                <a16:creationId xmlns:a16="http://schemas.microsoft.com/office/drawing/2014/main" id="{4E9BE762-3AEC-D54C-9AEC-60F1DA77A4C3}"/>
              </a:ext>
            </a:extLst>
          </p:cNvPr>
          <p:cNvSpPr txBox="1">
            <a:spLocks noChangeArrowheads="1"/>
          </p:cNvSpPr>
          <p:nvPr/>
        </p:nvSpPr>
        <p:spPr bwMode="auto">
          <a:xfrm>
            <a:off x="2195513" y="4584601"/>
            <a:ext cx="3627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zh-CN" altLang="en-US">
                <a:solidFill>
                  <a:schemeClr val="tx1"/>
                </a:solidFill>
                <a:ea typeface="仿宋_GB2312"/>
                <a:cs typeface="仿宋_GB2312"/>
              </a:rPr>
              <a:t>注</a:t>
            </a:r>
            <a:r>
              <a:rPr lang="en-US" altLang="zh-CN">
                <a:solidFill>
                  <a:schemeClr val="tx1"/>
                </a:solidFill>
                <a:ea typeface="仿宋_GB2312"/>
                <a:cs typeface="仿宋_GB2312"/>
              </a:rPr>
              <a:t>:</a:t>
            </a:r>
            <a:r>
              <a:rPr lang="zh-CN" altLang="en-US">
                <a:solidFill>
                  <a:schemeClr val="tx1"/>
                </a:solidFill>
                <a:ea typeface="仿宋_GB2312"/>
                <a:cs typeface="仿宋_GB2312"/>
              </a:rPr>
              <a:t>支持逐步求精设计</a:t>
            </a:r>
            <a:r>
              <a:rPr lang="en-US" altLang="zh-CN">
                <a:solidFill>
                  <a:schemeClr val="tx1"/>
                </a:solidFill>
                <a:ea typeface="仿宋_GB2312"/>
                <a:cs typeface="仿宋_GB2312"/>
              </a:rPr>
              <a:t>: def</a:t>
            </a:r>
            <a:endParaRPr lang="en-US" altLang="zh-CN" sz="3200" b="0">
              <a:solidFill>
                <a:srgbClr val="FFFF00"/>
              </a:solidFill>
              <a:ea typeface="宋体" panose="02010600030101010101" pitchFamily="2" charset="-122"/>
            </a:endParaRPr>
          </a:p>
        </p:txBody>
      </p:sp>
      <p:sp>
        <p:nvSpPr>
          <p:cNvPr id="24608" name="Rectangle 22">
            <a:extLst>
              <a:ext uri="{FF2B5EF4-FFF2-40B4-BE49-F238E27FC236}">
                <a16:creationId xmlns:a16="http://schemas.microsoft.com/office/drawing/2014/main" id="{B24FDC5C-70D5-C045-B8FE-198100E9DE96}"/>
              </a:ext>
            </a:extLst>
          </p:cNvPr>
          <p:cNvSpPr>
            <a:spLocks noChangeArrowheads="1"/>
          </p:cNvSpPr>
          <p:nvPr/>
        </p:nvSpPr>
        <p:spPr bwMode="auto">
          <a:xfrm>
            <a:off x="5795963" y="3806726"/>
            <a:ext cx="863600" cy="379413"/>
          </a:xfrm>
          <a:prstGeom prst="rect">
            <a:avLst/>
          </a:prstGeom>
          <a:solidFill>
            <a:schemeClr val="accent1"/>
          </a:solidFill>
          <a:ln w="12700" cap="sq">
            <a:solidFill>
              <a:schemeClr val="tx2"/>
            </a:solidFill>
            <a:miter lim="800000"/>
            <a:headEnd/>
            <a:tailEnd/>
          </a:ln>
        </p:spPr>
        <p:txBody>
          <a:bodyPr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en-US" altLang="zh-CN" sz="1800" b="0">
                <a:solidFill>
                  <a:schemeClr val="tx1"/>
                </a:solidFill>
                <a:latin typeface="Tahoma" panose="020B0604030504040204" pitchFamily="34" charset="0"/>
              </a:rPr>
              <a:t>Until c</a:t>
            </a:r>
          </a:p>
        </p:txBody>
      </p:sp>
      <p:sp>
        <p:nvSpPr>
          <p:cNvPr id="24609" name="Line 23">
            <a:extLst>
              <a:ext uri="{FF2B5EF4-FFF2-40B4-BE49-F238E27FC236}">
                <a16:creationId xmlns:a16="http://schemas.microsoft.com/office/drawing/2014/main" id="{3C8DE24A-CA1C-C642-9671-CD020AD97759}"/>
              </a:ext>
            </a:extLst>
          </p:cNvPr>
          <p:cNvSpPr>
            <a:spLocks noChangeShapeType="1"/>
          </p:cNvSpPr>
          <p:nvPr/>
        </p:nvSpPr>
        <p:spPr bwMode="auto">
          <a:xfrm>
            <a:off x="6635750" y="3827364"/>
            <a:ext cx="0" cy="3810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4610" name="Line 24">
            <a:extLst>
              <a:ext uri="{FF2B5EF4-FFF2-40B4-BE49-F238E27FC236}">
                <a16:creationId xmlns:a16="http://schemas.microsoft.com/office/drawing/2014/main" id="{DE7D5C8A-13F4-E14B-99A9-CA0715C6ACFB}"/>
              </a:ext>
            </a:extLst>
          </p:cNvPr>
          <p:cNvSpPr>
            <a:spLocks noChangeShapeType="1"/>
          </p:cNvSpPr>
          <p:nvPr/>
        </p:nvSpPr>
        <p:spPr bwMode="auto">
          <a:xfrm>
            <a:off x="7321550" y="3141564"/>
            <a:ext cx="3810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p>
            <a:endParaRPr lang="en-US"/>
          </a:p>
        </p:txBody>
      </p:sp>
      <p:sp>
        <p:nvSpPr>
          <p:cNvPr id="24611" name="Rectangle 25">
            <a:extLst>
              <a:ext uri="{FF2B5EF4-FFF2-40B4-BE49-F238E27FC236}">
                <a16:creationId xmlns:a16="http://schemas.microsoft.com/office/drawing/2014/main" id="{D0BA950D-E5F5-6843-9112-7D5EED0EF8E1}"/>
              </a:ext>
            </a:extLst>
          </p:cNvPr>
          <p:cNvSpPr>
            <a:spLocks noChangeArrowheads="1"/>
          </p:cNvSpPr>
          <p:nvPr/>
        </p:nvSpPr>
        <p:spPr bwMode="auto">
          <a:xfrm>
            <a:off x="7245350" y="3782914"/>
            <a:ext cx="762000" cy="469900"/>
          </a:xfrm>
          <a:prstGeom prst="rect">
            <a:avLst/>
          </a:prstGeom>
          <a:solidFill>
            <a:schemeClr val="accent1"/>
          </a:solidFill>
          <a:ln w="12700" cap="sq">
            <a:solidFill>
              <a:schemeClr val="tx2"/>
            </a:solidFill>
            <a:miter lim="800000"/>
            <a:headEnd/>
            <a:tailEnd/>
          </a:ln>
        </p:spPr>
        <p:txBody>
          <a:bodyPr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b="0">
              <a:solidFill>
                <a:schemeClr val="tx1"/>
              </a:solidFill>
              <a:latin typeface="Tahoma" panose="020B0604030504040204" pitchFamily="34" charset="0"/>
            </a:endParaRPr>
          </a:p>
        </p:txBody>
      </p:sp>
      <p:sp>
        <p:nvSpPr>
          <p:cNvPr id="24612" name="Text Box 26">
            <a:extLst>
              <a:ext uri="{FF2B5EF4-FFF2-40B4-BE49-F238E27FC236}">
                <a16:creationId xmlns:a16="http://schemas.microsoft.com/office/drawing/2014/main" id="{BAE4CF5B-328B-AB47-8D56-417D3C5749C3}"/>
              </a:ext>
            </a:extLst>
          </p:cNvPr>
          <p:cNvSpPr txBox="1">
            <a:spLocks noChangeArrowheads="1"/>
          </p:cNvSpPr>
          <p:nvPr/>
        </p:nvSpPr>
        <p:spPr bwMode="auto">
          <a:xfrm>
            <a:off x="7397750" y="3811489"/>
            <a:ext cx="388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 S</a:t>
            </a:r>
            <a:endParaRPr lang="en-US" altLang="zh-CN" sz="3200" b="0">
              <a:solidFill>
                <a:srgbClr val="FFFF00"/>
              </a:solidFill>
              <a:ea typeface="宋体" panose="02010600030101010101" pitchFamily="2" charset="-122"/>
            </a:endParaRPr>
          </a:p>
        </p:txBody>
      </p:sp>
      <p:sp>
        <p:nvSpPr>
          <p:cNvPr id="24613" name="Line 27">
            <a:extLst>
              <a:ext uri="{FF2B5EF4-FFF2-40B4-BE49-F238E27FC236}">
                <a16:creationId xmlns:a16="http://schemas.microsoft.com/office/drawing/2014/main" id="{9079CA7D-EB41-8142-A864-4F31E78C5717}"/>
              </a:ext>
            </a:extLst>
          </p:cNvPr>
          <p:cNvSpPr>
            <a:spLocks noChangeShapeType="1"/>
          </p:cNvSpPr>
          <p:nvPr/>
        </p:nvSpPr>
        <p:spPr bwMode="auto">
          <a:xfrm>
            <a:off x="6711950" y="3979764"/>
            <a:ext cx="5334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614" name="Line 28">
            <a:extLst>
              <a:ext uri="{FF2B5EF4-FFF2-40B4-BE49-F238E27FC236}">
                <a16:creationId xmlns:a16="http://schemas.microsoft.com/office/drawing/2014/main" id="{15433E70-291F-1849-BCC2-9581F033014A}"/>
              </a:ext>
            </a:extLst>
          </p:cNvPr>
          <p:cNvSpPr>
            <a:spLocks noChangeShapeType="1"/>
          </p:cNvSpPr>
          <p:nvPr/>
        </p:nvSpPr>
        <p:spPr bwMode="auto">
          <a:xfrm>
            <a:off x="5795963" y="3522564"/>
            <a:ext cx="0" cy="9906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4615" name="Line 67">
            <a:extLst>
              <a:ext uri="{FF2B5EF4-FFF2-40B4-BE49-F238E27FC236}">
                <a16:creationId xmlns:a16="http://schemas.microsoft.com/office/drawing/2014/main" id="{C2FEEE10-C2E7-9B42-92E8-78992F6943FA}"/>
              </a:ext>
            </a:extLst>
          </p:cNvPr>
          <p:cNvSpPr>
            <a:spLocks noChangeShapeType="1"/>
          </p:cNvSpPr>
          <p:nvPr/>
        </p:nvSpPr>
        <p:spPr bwMode="auto">
          <a:xfrm>
            <a:off x="5867400" y="5016401"/>
            <a:ext cx="576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16" name="Line 68">
            <a:extLst>
              <a:ext uri="{FF2B5EF4-FFF2-40B4-BE49-F238E27FC236}">
                <a16:creationId xmlns:a16="http://schemas.microsoft.com/office/drawing/2014/main" id="{A1FBE3D5-7D2C-364B-B7E7-851808379F28}"/>
              </a:ext>
            </a:extLst>
          </p:cNvPr>
          <p:cNvSpPr>
            <a:spLocks noChangeShapeType="1"/>
          </p:cNvSpPr>
          <p:nvPr/>
        </p:nvSpPr>
        <p:spPr bwMode="auto">
          <a:xfrm>
            <a:off x="5867400" y="5089426"/>
            <a:ext cx="5762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37" name="Text Box 89">
            <a:extLst>
              <a:ext uri="{FF2B5EF4-FFF2-40B4-BE49-F238E27FC236}">
                <a16:creationId xmlns:a16="http://schemas.microsoft.com/office/drawing/2014/main" id="{2C9CE7BF-7B82-5440-A75C-8849C1BFB09B}"/>
              </a:ext>
            </a:extLst>
          </p:cNvPr>
          <p:cNvSpPr txBox="1">
            <a:spLocks noChangeArrowheads="1"/>
          </p:cNvSpPr>
          <p:nvPr/>
        </p:nvSpPr>
        <p:spPr bwMode="auto">
          <a:xfrm>
            <a:off x="5722938" y="4513164"/>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spcBef>
                <a:spcPct val="50000"/>
              </a:spcBef>
            </a:pPr>
            <a:r>
              <a:rPr lang="en-US" altLang="zh-CN">
                <a:solidFill>
                  <a:schemeClr val="tx1"/>
                </a:solidFill>
              </a:rPr>
              <a:t>def</a:t>
            </a:r>
          </a:p>
        </p:txBody>
      </p:sp>
      <p:sp>
        <p:nvSpPr>
          <p:cNvPr id="62" name="1 Título">
            <a:extLst>
              <a:ext uri="{FF2B5EF4-FFF2-40B4-BE49-F238E27FC236}">
                <a16:creationId xmlns:a16="http://schemas.microsoft.com/office/drawing/2014/main" id="{2B76C129-D0C0-D442-8B4F-C1D6F90B3B6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6.3.3 PAD</a:t>
            </a:r>
            <a:r>
              <a:rPr lang="zh-CN" altLang="en-US" sz="2400">
                <a:solidFill>
                  <a:srgbClr val="D9D9D9"/>
                </a:solidFill>
                <a:latin typeface="宋体" panose="02010600030101010101" pitchFamily="2" charset="-122"/>
              </a:rPr>
              <a:t>图</a:t>
            </a:r>
          </a:p>
        </p:txBody>
      </p:sp>
      <p:sp>
        <p:nvSpPr>
          <p:cNvPr id="63" name="1 Título">
            <a:extLst>
              <a:ext uri="{FF2B5EF4-FFF2-40B4-BE49-F238E27FC236}">
                <a16:creationId xmlns:a16="http://schemas.microsoft.com/office/drawing/2014/main" id="{3672BC2A-26F1-5A49-B206-8DFCE46E791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64" name="标题 3">
            <a:extLst>
              <a:ext uri="{FF2B5EF4-FFF2-40B4-BE49-F238E27FC236}">
                <a16:creationId xmlns:a16="http://schemas.microsoft.com/office/drawing/2014/main" id="{79BEBBC1-01A6-5242-8C7F-1BE19E999700}"/>
              </a:ext>
            </a:extLst>
          </p:cNvPr>
          <p:cNvSpPr txBox="1">
            <a:spLocks/>
          </p:cNvSpPr>
          <p:nvPr/>
        </p:nvSpPr>
        <p:spPr bwMode="auto">
          <a:xfrm>
            <a:off x="457200" y="-171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6.3</a:t>
            </a:r>
            <a:r>
              <a:rPr lang="en-US" altLang="zh-CN" b="1"/>
              <a:t> </a:t>
            </a:r>
            <a:r>
              <a:rPr lang="zh-CN" altLang="en-US" b="1"/>
              <a:t>过程设计的工具</a:t>
            </a:r>
          </a:p>
        </p:txBody>
      </p:sp>
    </p:spTree>
    <p:extLst>
      <p:ext uri="{BB962C8B-B14F-4D97-AF65-F5344CB8AC3E}">
        <p14:creationId xmlns:p14="http://schemas.microsoft.com/office/powerpoint/2010/main" val="36776699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4">
            <a:extLst>
              <a:ext uri="{FF2B5EF4-FFF2-40B4-BE49-F238E27FC236}">
                <a16:creationId xmlns:a16="http://schemas.microsoft.com/office/drawing/2014/main" id="{875DF404-4023-8E48-96FA-C7AFEE33FF28}"/>
              </a:ext>
            </a:extLst>
          </p:cNvPr>
          <p:cNvSpPr txBox="1">
            <a:spLocks noChangeArrowheads="1"/>
          </p:cNvSpPr>
          <p:nvPr/>
        </p:nvSpPr>
        <p:spPr bwMode="auto">
          <a:xfrm>
            <a:off x="919956" y="1484784"/>
            <a:ext cx="7488237"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eaLnBrk="1" hangingPunct="1">
              <a:spcBef>
                <a:spcPct val="50000"/>
              </a:spcBef>
            </a:pPr>
            <a:r>
              <a:rPr lang="zh-CN" altLang="en-US" dirty="0"/>
              <a:t>优点：</a:t>
            </a:r>
          </a:p>
          <a:p>
            <a:pPr algn="l" eaLnBrk="1" hangingPunct="1">
              <a:spcBef>
                <a:spcPct val="50000"/>
              </a:spcBef>
            </a:pPr>
            <a:r>
              <a:rPr lang="zh-CN" altLang="en-US" dirty="0"/>
              <a:t>１．支持自顶向下逐步求精的结构化详细设计，可使用“</a:t>
            </a:r>
            <a:r>
              <a:rPr lang="en-US" altLang="zh-CN" dirty="0"/>
              <a:t>def”</a:t>
            </a:r>
            <a:r>
              <a:rPr lang="zh-CN" altLang="en-US" dirty="0"/>
              <a:t>符号逐步增加细节．</a:t>
            </a:r>
          </a:p>
          <a:p>
            <a:pPr algn="l" eaLnBrk="1" hangingPunct="1">
              <a:spcBef>
                <a:spcPct val="50000"/>
              </a:spcBef>
            </a:pPr>
            <a:r>
              <a:rPr lang="zh-CN" altLang="en-US" dirty="0"/>
              <a:t>２．</a:t>
            </a:r>
            <a:r>
              <a:rPr lang="en-US" altLang="zh-CN" dirty="0"/>
              <a:t>PAD</a:t>
            </a:r>
            <a:r>
              <a:rPr lang="zh-CN" altLang="en-US" dirty="0"/>
              <a:t>图最左边的竖线是程序的主线，随着程序层次的增加，逐步向右延伸，每增加一个层次，图形向右扩展一条竖线，从而使</a:t>
            </a:r>
            <a:r>
              <a:rPr lang="en-US" altLang="zh-CN" dirty="0"/>
              <a:t>PAD</a:t>
            </a:r>
            <a:r>
              <a:rPr lang="zh-CN" altLang="en-US" dirty="0"/>
              <a:t>图所表现的处理逻辑易读、易懂和易记。</a:t>
            </a:r>
          </a:p>
        </p:txBody>
      </p:sp>
      <p:sp>
        <p:nvSpPr>
          <p:cNvPr id="4" name="1 Título">
            <a:extLst>
              <a:ext uri="{FF2B5EF4-FFF2-40B4-BE49-F238E27FC236}">
                <a16:creationId xmlns:a16="http://schemas.microsoft.com/office/drawing/2014/main" id="{5203316B-2144-3A49-A6CE-360F8187FC3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6.3.3 PAD</a:t>
            </a:r>
            <a:r>
              <a:rPr lang="zh-CN" altLang="en-US" sz="2400">
                <a:solidFill>
                  <a:srgbClr val="D9D9D9"/>
                </a:solidFill>
                <a:latin typeface="宋体" panose="02010600030101010101" pitchFamily="2" charset="-122"/>
              </a:rPr>
              <a:t>图</a:t>
            </a:r>
          </a:p>
        </p:txBody>
      </p:sp>
      <p:sp>
        <p:nvSpPr>
          <p:cNvPr id="5" name="1 Título">
            <a:extLst>
              <a:ext uri="{FF2B5EF4-FFF2-40B4-BE49-F238E27FC236}">
                <a16:creationId xmlns:a16="http://schemas.microsoft.com/office/drawing/2014/main" id="{A185EFE7-53DA-A24E-88CD-A9EA15919C8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6" name="标题 3">
            <a:extLst>
              <a:ext uri="{FF2B5EF4-FFF2-40B4-BE49-F238E27FC236}">
                <a16:creationId xmlns:a16="http://schemas.microsoft.com/office/drawing/2014/main" id="{54E8DB82-DD45-B149-860E-61FC46E95813}"/>
              </a:ext>
            </a:extLst>
          </p:cNvPr>
          <p:cNvSpPr txBox="1">
            <a:spLocks/>
          </p:cNvSpPr>
          <p:nvPr/>
        </p:nvSpPr>
        <p:spPr bwMode="auto">
          <a:xfrm>
            <a:off x="457200" y="-171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6.3</a:t>
            </a:r>
            <a:r>
              <a:rPr lang="en-US" altLang="zh-CN" b="1"/>
              <a:t> </a:t>
            </a:r>
            <a:r>
              <a:rPr lang="zh-CN" altLang="en-US" b="1"/>
              <a:t>过程设计的工具</a:t>
            </a:r>
          </a:p>
        </p:txBody>
      </p:sp>
    </p:spTree>
    <p:extLst>
      <p:ext uri="{BB962C8B-B14F-4D97-AF65-F5344CB8AC3E}">
        <p14:creationId xmlns:p14="http://schemas.microsoft.com/office/powerpoint/2010/main" val="24843228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3">
            <a:extLst>
              <a:ext uri="{FF2B5EF4-FFF2-40B4-BE49-F238E27FC236}">
                <a16:creationId xmlns:a16="http://schemas.microsoft.com/office/drawing/2014/main" id="{14B8F602-D032-594A-8534-1C263DB7192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66562" name="TextBox 7">
            <a:extLst>
              <a:ext uri="{FF2B5EF4-FFF2-40B4-BE49-F238E27FC236}">
                <a16:creationId xmlns:a16="http://schemas.microsoft.com/office/drawing/2014/main" id="{28B59DF0-2A98-854C-A57E-7CA1BC7163B6}"/>
              </a:ext>
            </a:extLst>
          </p:cNvPr>
          <p:cNvSpPr txBox="1">
            <a:spLocks noChangeArrowheads="1"/>
          </p:cNvSpPr>
          <p:nvPr/>
        </p:nvSpPr>
        <p:spPr bwMode="auto">
          <a:xfrm>
            <a:off x="395288" y="1773238"/>
            <a:ext cx="82296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例子</a:t>
            </a:r>
            <a:endParaRPr lang="en-US" altLang="zh-CN" sz="2400">
              <a:latin typeface="Arial" panose="020B0604020202020204" pitchFamily="34" charset="0"/>
            </a:endParaRPr>
          </a:p>
        </p:txBody>
      </p:sp>
      <p:pic>
        <p:nvPicPr>
          <p:cNvPr id="66563" name="图片 1">
            <a:extLst>
              <a:ext uri="{FF2B5EF4-FFF2-40B4-BE49-F238E27FC236}">
                <a16:creationId xmlns:a16="http://schemas.microsoft.com/office/drawing/2014/main" id="{0A786C83-C3B7-C64F-AB4B-A0870E6422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196975"/>
            <a:ext cx="7194550"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Box 7">
            <a:extLst>
              <a:ext uri="{FF2B5EF4-FFF2-40B4-BE49-F238E27FC236}">
                <a16:creationId xmlns:a16="http://schemas.microsoft.com/office/drawing/2014/main" id="{E8370F1B-0CD5-A94B-AFD2-62E0E7DA66DD}"/>
              </a:ext>
            </a:extLst>
          </p:cNvPr>
          <p:cNvSpPr txBox="1">
            <a:spLocks noChangeArrowheads="1"/>
          </p:cNvSpPr>
          <p:nvPr/>
        </p:nvSpPr>
        <p:spPr bwMode="auto">
          <a:xfrm>
            <a:off x="1676400" y="4581525"/>
            <a:ext cx="69484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latin typeface="Arial" panose="020B0604020202020204" pitchFamily="34" charset="0"/>
              </a:rPr>
              <a:t>(a) </a:t>
            </a:r>
            <a:r>
              <a:rPr lang="zh-CN" altLang="en-US" sz="2400">
                <a:latin typeface="Arial" panose="020B0604020202020204" pitchFamily="34" charset="0"/>
              </a:rPr>
              <a:t>初始的</a:t>
            </a:r>
            <a:r>
              <a:rPr lang="en-US" altLang="zh-CN" sz="2400">
                <a:latin typeface="Arial" panose="020B0604020202020204" pitchFamily="34" charset="0"/>
              </a:rPr>
              <a:t>PAD</a:t>
            </a:r>
            <a:r>
              <a:rPr lang="zh-CN" altLang="en-US" sz="2400">
                <a:latin typeface="Arial" panose="020B0604020202020204" pitchFamily="34" charset="0"/>
              </a:rPr>
              <a:t>图； </a:t>
            </a:r>
            <a:r>
              <a:rPr lang="en-US" altLang="zh-CN" sz="2400">
                <a:latin typeface="Arial" panose="020B0604020202020204" pitchFamily="34" charset="0"/>
              </a:rPr>
              <a:t>(b) </a:t>
            </a:r>
            <a:r>
              <a:rPr lang="zh-CN" altLang="en-US" sz="2400">
                <a:latin typeface="Arial" panose="020B0604020202020204" pitchFamily="34" charset="0"/>
              </a:rPr>
              <a:t>使用</a:t>
            </a:r>
            <a:r>
              <a:rPr lang="en-US" altLang="zh-CN" sz="2400">
                <a:latin typeface="Arial" panose="020B0604020202020204" pitchFamily="34" charset="0"/>
              </a:rPr>
              <a:t>def</a:t>
            </a:r>
            <a:r>
              <a:rPr lang="zh-CN" altLang="en-US" sz="2400">
                <a:latin typeface="Arial" panose="020B0604020202020204" pitchFamily="34" charset="0"/>
              </a:rPr>
              <a:t>符号细化处理框</a:t>
            </a:r>
            <a:r>
              <a:rPr lang="en-US" altLang="zh-CN" sz="2400">
                <a:latin typeface="Arial" panose="020B0604020202020204" pitchFamily="34" charset="0"/>
              </a:rPr>
              <a:t>P2</a:t>
            </a:r>
          </a:p>
        </p:txBody>
      </p:sp>
      <p:sp>
        <p:nvSpPr>
          <p:cNvPr id="66565" name="1 Título">
            <a:extLst>
              <a:ext uri="{FF2B5EF4-FFF2-40B4-BE49-F238E27FC236}">
                <a16:creationId xmlns:a16="http://schemas.microsoft.com/office/drawing/2014/main" id="{6B2C1177-55D6-144C-9E28-C0344897E91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6.3.3 PAD</a:t>
            </a:r>
            <a:r>
              <a:rPr lang="zh-CN" altLang="en-US" sz="2400">
                <a:solidFill>
                  <a:srgbClr val="D9D9D9"/>
                </a:solidFill>
                <a:latin typeface="宋体" panose="02010600030101010101" pitchFamily="2" charset="-122"/>
              </a:rPr>
              <a:t>图</a:t>
            </a:r>
          </a:p>
        </p:txBody>
      </p:sp>
      <p:sp>
        <p:nvSpPr>
          <p:cNvPr id="66566" name="1 Título">
            <a:extLst>
              <a:ext uri="{FF2B5EF4-FFF2-40B4-BE49-F238E27FC236}">
                <a16:creationId xmlns:a16="http://schemas.microsoft.com/office/drawing/2014/main" id="{21C78BEE-FDA9-884B-8A3B-ED7014C6C9A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3">
            <a:extLst>
              <a:ext uri="{FF2B5EF4-FFF2-40B4-BE49-F238E27FC236}">
                <a16:creationId xmlns:a16="http://schemas.microsoft.com/office/drawing/2014/main" id="{587E4A84-E080-8D45-AF98-C5DA5FBFF52E}"/>
              </a:ext>
            </a:extLst>
          </p:cNvPr>
          <p:cNvSpPr>
            <a:spLocks noChangeArrowheads="1"/>
          </p:cNvSpPr>
          <p:nvPr/>
        </p:nvSpPr>
        <p:spPr bwMode="auto">
          <a:xfrm>
            <a:off x="1381125" y="2103438"/>
            <a:ext cx="5976938" cy="3240087"/>
          </a:xfrm>
          <a:prstGeom prst="rect">
            <a:avLst/>
          </a:prstGeom>
          <a:solidFill>
            <a:schemeClr val="bg1"/>
          </a:solidFill>
          <a:ln w="9525">
            <a:solidFill>
              <a:schemeClr val="tx1"/>
            </a:solidFill>
            <a:round/>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cxnSp>
        <p:nvCxnSpPr>
          <p:cNvPr id="6147" name="直接连接符 5">
            <a:extLst>
              <a:ext uri="{FF2B5EF4-FFF2-40B4-BE49-F238E27FC236}">
                <a16:creationId xmlns:a16="http://schemas.microsoft.com/office/drawing/2014/main" id="{4B46CF59-4E00-A940-9298-A97A59D7CA41}"/>
              </a:ext>
            </a:extLst>
          </p:cNvPr>
          <p:cNvCxnSpPr>
            <a:cxnSpLocks noChangeShapeType="1"/>
          </p:cNvCxnSpPr>
          <p:nvPr/>
        </p:nvCxnSpPr>
        <p:spPr bwMode="auto">
          <a:xfrm flipV="1">
            <a:off x="4405313" y="879475"/>
            <a:ext cx="13684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48" name="直接连接符 9">
            <a:extLst>
              <a:ext uri="{FF2B5EF4-FFF2-40B4-BE49-F238E27FC236}">
                <a16:creationId xmlns:a16="http://schemas.microsoft.com/office/drawing/2014/main" id="{21901FFE-1BF9-5C4B-83B1-163BF12ADB85}"/>
              </a:ext>
            </a:extLst>
          </p:cNvPr>
          <p:cNvCxnSpPr>
            <a:cxnSpLocks noChangeShapeType="1"/>
          </p:cNvCxnSpPr>
          <p:nvPr/>
        </p:nvCxnSpPr>
        <p:spPr bwMode="auto">
          <a:xfrm flipV="1">
            <a:off x="3048000" y="852488"/>
            <a:ext cx="5678488" cy="26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49" name="直接连接符 12">
            <a:extLst>
              <a:ext uri="{FF2B5EF4-FFF2-40B4-BE49-F238E27FC236}">
                <a16:creationId xmlns:a16="http://schemas.microsoft.com/office/drawing/2014/main" id="{2ECAFCCA-B1F4-E549-80D6-25263DACAD6B}"/>
              </a:ext>
            </a:extLst>
          </p:cNvPr>
          <p:cNvCxnSpPr>
            <a:cxnSpLocks noChangeShapeType="1"/>
          </p:cNvCxnSpPr>
          <p:nvPr/>
        </p:nvCxnSpPr>
        <p:spPr bwMode="auto">
          <a:xfrm flipH="1">
            <a:off x="1454150" y="879475"/>
            <a:ext cx="15843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50" name="直接连接符 14">
            <a:extLst>
              <a:ext uri="{FF2B5EF4-FFF2-40B4-BE49-F238E27FC236}">
                <a16:creationId xmlns:a16="http://schemas.microsoft.com/office/drawing/2014/main" id="{9D720FA1-9F51-D743-981E-3F4A70316149}"/>
              </a:ext>
            </a:extLst>
          </p:cNvPr>
          <p:cNvCxnSpPr>
            <a:cxnSpLocks noChangeShapeType="1"/>
          </p:cNvCxnSpPr>
          <p:nvPr/>
        </p:nvCxnSpPr>
        <p:spPr bwMode="auto">
          <a:xfrm flipH="1">
            <a:off x="7358063" y="879475"/>
            <a:ext cx="13684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51" name="直接连接符 29">
            <a:extLst>
              <a:ext uri="{FF2B5EF4-FFF2-40B4-BE49-F238E27FC236}">
                <a16:creationId xmlns:a16="http://schemas.microsoft.com/office/drawing/2014/main" id="{0EF0BE34-63F6-6442-B626-FB57069042F5}"/>
              </a:ext>
            </a:extLst>
          </p:cNvPr>
          <p:cNvCxnSpPr>
            <a:cxnSpLocks noChangeShapeType="1"/>
          </p:cNvCxnSpPr>
          <p:nvPr/>
        </p:nvCxnSpPr>
        <p:spPr bwMode="auto">
          <a:xfrm>
            <a:off x="8726488" y="879475"/>
            <a:ext cx="0" cy="3240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52" name="直接连接符 30">
            <a:extLst>
              <a:ext uri="{FF2B5EF4-FFF2-40B4-BE49-F238E27FC236}">
                <a16:creationId xmlns:a16="http://schemas.microsoft.com/office/drawing/2014/main" id="{B3C008EF-2DCA-C846-931D-DC85A6D6D888}"/>
              </a:ext>
            </a:extLst>
          </p:cNvPr>
          <p:cNvCxnSpPr>
            <a:cxnSpLocks noChangeShapeType="1"/>
          </p:cNvCxnSpPr>
          <p:nvPr/>
        </p:nvCxnSpPr>
        <p:spPr bwMode="auto">
          <a:xfrm flipH="1">
            <a:off x="7358063" y="4119563"/>
            <a:ext cx="1368425" cy="12239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53" name="直接连接符 34">
            <a:extLst>
              <a:ext uri="{FF2B5EF4-FFF2-40B4-BE49-F238E27FC236}">
                <a16:creationId xmlns:a16="http://schemas.microsoft.com/office/drawing/2014/main" id="{FB5E4B17-B447-2645-97D0-B5F465487EE1}"/>
              </a:ext>
            </a:extLst>
          </p:cNvPr>
          <p:cNvCxnSpPr>
            <a:cxnSpLocks noChangeShapeType="1"/>
            <a:stCxn id="6146" idx="0"/>
            <a:endCxn id="6146" idx="2"/>
          </p:cNvCxnSpPr>
          <p:nvPr/>
        </p:nvCxnSpPr>
        <p:spPr bwMode="auto">
          <a:xfrm>
            <a:off x="4370388" y="2103438"/>
            <a:ext cx="0" cy="32400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54" name="直接连接符 40">
            <a:extLst>
              <a:ext uri="{FF2B5EF4-FFF2-40B4-BE49-F238E27FC236}">
                <a16:creationId xmlns:a16="http://schemas.microsoft.com/office/drawing/2014/main" id="{07EDC996-9F84-9E48-A429-4A41B52A514B}"/>
              </a:ext>
            </a:extLst>
          </p:cNvPr>
          <p:cNvCxnSpPr>
            <a:cxnSpLocks noChangeShapeType="1"/>
          </p:cNvCxnSpPr>
          <p:nvPr/>
        </p:nvCxnSpPr>
        <p:spPr bwMode="auto">
          <a:xfrm>
            <a:off x="1381125" y="3040063"/>
            <a:ext cx="3024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55" name="直接连接符 42">
            <a:extLst>
              <a:ext uri="{FF2B5EF4-FFF2-40B4-BE49-F238E27FC236}">
                <a16:creationId xmlns:a16="http://schemas.microsoft.com/office/drawing/2014/main" id="{6BB3887F-BC6D-B049-80F8-092426F16FB1}"/>
              </a:ext>
            </a:extLst>
          </p:cNvPr>
          <p:cNvCxnSpPr>
            <a:cxnSpLocks noChangeShapeType="1"/>
          </p:cNvCxnSpPr>
          <p:nvPr/>
        </p:nvCxnSpPr>
        <p:spPr bwMode="auto">
          <a:xfrm>
            <a:off x="1381125" y="4264025"/>
            <a:ext cx="3024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156" name="左大括号 43">
            <a:extLst>
              <a:ext uri="{FF2B5EF4-FFF2-40B4-BE49-F238E27FC236}">
                <a16:creationId xmlns:a16="http://schemas.microsoft.com/office/drawing/2014/main" id="{6BFDD1B2-7D9E-EF4E-8138-C223423013FA}"/>
              </a:ext>
            </a:extLst>
          </p:cNvPr>
          <p:cNvSpPr>
            <a:spLocks/>
          </p:cNvSpPr>
          <p:nvPr/>
        </p:nvSpPr>
        <p:spPr bwMode="auto">
          <a:xfrm rot="3220700">
            <a:off x="1526382" y="127794"/>
            <a:ext cx="747712" cy="1987550"/>
          </a:xfrm>
          <a:prstGeom prst="leftBrace">
            <a:avLst>
              <a:gd name="adj1" fmla="val 8331"/>
              <a:gd name="adj2" fmla="val 50000"/>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sp>
        <p:nvSpPr>
          <p:cNvPr id="6157" name="TextBox 44">
            <a:extLst>
              <a:ext uri="{FF2B5EF4-FFF2-40B4-BE49-F238E27FC236}">
                <a16:creationId xmlns:a16="http://schemas.microsoft.com/office/drawing/2014/main" id="{D56A736B-1968-7D42-BAE9-8156EAC3CF78}"/>
              </a:ext>
            </a:extLst>
          </p:cNvPr>
          <p:cNvSpPr txBox="1">
            <a:spLocks noChangeArrowheads="1"/>
          </p:cNvSpPr>
          <p:nvPr/>
        </p:nvSpPr>
        <p:spPr bwMode="auto">
          <a:xfrm>
            <a:off x="338138" y="806450"/>
            <a:ext cx="1474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t>设计阶段</a:t>
            </a:r>
          </a:p>
        </p:txBody>
      </p:sp>
      <p:sp>
        <p:nvSpPr>
          <p:cNvPr id="6158" name="左大括号 46">
            <a:extLst>
              <a:ext uri="{FF2B5EF4-FFF2-40B4-BE49-F238E27FC236}">
                <a16:creationId xmlns:a16="http://schemas.microsoft.com/office/drawing/2014/main" id="{9F69D460-52C4-904D-A75D-C803334047AF}"/>
              </a:ext>
            </a:extLst>
          </p:cNvPr>
          <p:cNvSpPr>
            <a:spLocks/>
          </p:cNvSpPr>
          <p:nvPr/>
        </p:nvSpPr>
        <p:spPr bwMode="auto">
          <a:xfrm>
            <a:off x="877888" y="2174875"/>
            <a:ext cx="503237" cy="3168650"/>
          </a:xfrm>
          <a:prstGeom prst="leftBrace">
            <a:avLst>
              <a:gd name="adj1" fmla="val 8337"/>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sp>
        <p:nvSpPr>
          <p:cNvPr id="6159" name="TextBox 47">
            <a:extLst>
              <a:ext uri="{FF2B5EF4-FFF2-40B4-BE49-F238E27FC236}">
                <a16:creationId xmlns:a16="http://schemas.microsoft.com/office/drawing/2014/main" id="{94B177C8-6FB0-5745-B6BB-15796A877D80}"/>
              </a:ext>
            </a:extLst>
          </p:cNvPr>
          <p:cNvSpPr txBox="1">
            <a:spLocks noChangeArrowheads="1"/>
          </p:cNvSpPr>
          <p:nvPr/>
        </p:nvSpPr>
        <p:spPr bwMode="auto">
          <a:xfrm>
            <a:off x="346075" y="3111500"/>
            <a:ext cx="55403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设计内容</a:t>
            </a:r>
          </a:p>
        </p:txBody>
      </p:sp>
      <p:sp>
        <p:nvSpPr>
          <p:cNvPr id="49" name="TextBox 48">
            <a:extLst>
              <a:ext uri="{FF2B5EF4-FFF2-40B4-BE49-F238E27FC236}">
                <a16:creationId xmlns:a16="http://schemas.microsoft.com/office/drawing/2014/main" id="{870B253C-D964-CB42-BD5C-D5A42EBB2DC9}"/>
              </a:ext>
            </a:extLst>
          </p:cNvPr>
          <p:cNvSpPr txBox="1"/>
          <p:nvPr/>
        </p:nvSpPr>
        <p:spPr>
          <a:xfrm>
            <a:off x="2915816" y="1311151"/>
            <a:ext cx="1728192" cy="461665"/>
          </a:xfrm>
          <a:prstGeom prst="rect">
            <a:avLst/>
          </a:prstGeom>
          <a:noFill/>
        </p:spPr>
        <p:txBody>
          <a:bodyPr>
            <a:spAutoFit/>
          </a:bodyPr>
          <a:lstStyle/>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总体设计</a:t>
            </a:r>
          </a:p>
        </p:txBody>
      </p:sp>
      <p:sp>
        <p:nvSpPr>
          <p:cNvPr id="50" name="TextBox 49">
            <a:extLst>
              <a:ext uri="{FF2B5EF4-FFF2-40B4-BE49-F238E27FC236}">
                <a16:creationId xmlns:a16="http://schemas.microsoft.com/office/drawing/2014/main" id="{B4D74650-8F72-5942-BD95-075D61B98868}"/>
              </a:ext>
            </a:extLst>
          </p:cNvPr>
          <p:cNvSpPr txBox="1"/>
          <p:nvPr/>
        </p:nvSpPr>
        <p:spPr>
          <a:xfrm>
            <a:off x="5580112" y="1311151"/>
            <a:ext cx="1800200" cy="461665"/>
          </a:xfrm>
          <a:prstGeom prst="rect">
            <a:avLst/>
          </a:prstGeom>
          <a:noFill/>
        </p:spPr>
        <p:txBody>
          <a:bodyPr>
            <a:spAutoFit/>
          </a:bodyPr>
          <a:lstStyle/>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详细设计</a:t>
            </a:r>
          </a:p>
        </p:txBody>
      </p:sp>
      <p:sp>
        <p:nvSpPr>
          <p:cNvPr id="6162" name="TextBox 50">
            <a:extLst>
              <a:ext uri="{FF2B5EF4-FFF2-40B4-BE49-F238E27FC236}">
                <a16:creationId xmlns:a16="http://schemas.microsoft.com/office/drawing/2014/main" id="{0BF1C113-325E-B947-9AC0-5A4E67972CC2}"/>
              </a:ext>
            </a:extLst>
          </p:cNvPr>
          <p:cNvSpPr txBox="1">
            <a:spLocks noChangeArrowheads="1"/>
          </p:cNvSpPr>
          <p:nvPr/>
        </p:nvSpPr>
        <p:spPr bwMode="auto">
          <a:xfrm>
            <a:off x="1835150" y="2247900"/>
            <a:ext cx="2089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体系结构设计</a:t>
            </a:r>
            <a:endParaRPr lang="en-US" altLang="zh-CN">
              <a:solidFill>
                <a:srgbClr val="990000"/>
              </a:solidFill>
            </a:endParaRPr>
          </a:p>
          <a:p>
            <a:pPr eaLnBrk="1" hangingPunct="1"/>
            <a:r>
              <a:rPr lang="zh-CN" altLang="en-US">
                <a:solidFill>
                  <a:srgbClr val="990000"/>
                </a:solidFill>
              </a:rPr>
              <a:t>（</a:t>
            </a:r>
            <a:r>
              <a:rPr lang="en-US" altLang="zh-CN">
                <a:solidFill>
                  <a:srgbClr val="990000"/>
                </a:solidFill>
              </a:rPr>
              <a:t>MSD</a:t>
            </a:r>
            <a:r>
              <a:rPr lang="zh-CN" altLang="en-US">
                <a:solidFill>
                  <a:srgbClr val="990000"/>
                </a:solidFill>
              </a:rPr>
              <a:t>）</a:t>
            </a:r>
          </a:p>
        </p:txBody>
      </p:sp>
      <p:sp>
        <p:nvSpPr>
          <p:cNvPr id="6163" name="TextBox 52">
            <a:extLst>
              <a:ext uri="{FF2B5EF4-FFF2-40B4-BE49-F238E27FC236}">
                <a16:creationId xmlns:a16="http://schemas.microsoft.com/office/drawing/2014/main" id="{9EF6C565-50EC-6946-B715-AC04E6380BCF}"/>
              </a:ext>
            </a:extLst>
          </p:cNvPr>
          <p:cNvSpPr txBox="1">
            <a:spLocks noChangeArrowheads="1"/>
          </p:cNvSpPr>
          <p:nvPr/>
        </p:nvSpPr>
        <p:spPr bwMode="auto">
          <a:xfrm>
            <a:off x="1835150" y="3441700"/>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接口设计</a:t>
            </a:r>
          </a:p>
        </p:txBody>
      </p:sp>
      <p:sp>
        <p:nvSpPr>
          <p:cNvPr id="6164" name="TextBox 53">
            <a:extLst>
              <a:ext uri="{FF2B5EF4-FFF2-40B4-BE49-F238E27FC236}">
                <a16:creationId xmlns:a16="http://schemas.microsoft.com/office/drawing/2014/main" id="{60512A67-FE37-E943-A92B-D6BB97A1F5F1}"/>
              </a:ext>
            </a:extLst>
          </p:cNvPr>
          <p:cNvSpPr txBox="1">
            <a:spLocks noChangeArrowheads="1"/>
          </p:cNvSpPr>
          <p:nvPr/>
        </p:nvSpPr>
        <p:spPr bwMode="auto">
          <a:xfrm>
            <a:off x="1835150" y="4594225"/>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数据设计</a:t>
            </a:r>
          </a:p>
        </p:txBody>
      </p:sp>
      <p:sp>
        <p:nvSpPr>
          <p:cNvPr id="56" name="TextBox 55">
            <a:extLst>
              <a:ext uri="{FF2B5EF4-FFF2-40B4-BE49-F238E27FC236}">
                <a16:creationId xmlns:a16="http://schemas.microsoft.com/office/drawing/2014/main" id="{758231E9-3035-FD47-90C3-18DF842DC752}"/>
              </a:ext>
            </a:extLst>
          </p:cNvPr>
          <p:cNvSpPr txBox="1"/>
          <p:nvPr/>
        </p:nvSpPr>
        <p:spPr>
          <a:xfrm>
            <a:off x="4572000" y="3216458"/>
            <a:ext cx="2736304" cy="830997"/>
          </a:xfrm>
          <a:prstGeom prst="rect">
            <a:avLst/>
          </a:prstGeom>
          <a:noFill/>
        </p:spPr>
        <p:txBody>
          <a:bodyPr>
            <a:spAutoFit/>
          </a:bodyPr>
          <a:lstStyle/>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模块内部设计</a:t>
            </a:r>
            <a:endParaRPr lang="en-US" altLang="zh-CN"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endParaRPr>
          </a:p>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（算法和数据结构）</a:t>
            </a:r>
          </a:p>
        </p:txBody>
      </p:sp>
      <p:sp>
        <p:nvSpPr>
          <p:cNvPr id="6166" name="TextBox 56">
            <a:extLst>
              <a:ext uri="{FF2B5EF4-FFF2-40B4-BE49-F238E27FC236}">
                <a16:creationId xmlns:a16="http://schemas.microsoft.com/office/drawing/2014/main" id="{B7348024-4D3C-6544-8F50-1C4E013B17AE}"/>
              </a:ext>
            </a:extLst>
          </p:cNvPr>
          <p:cNvSpPr txBox="1">
            <a:spLocks noChangeArrowheads="1"/>
          </p:cNvSpPr>
          <p:nvPr/>
        </p:nvSpPr>
        <p:spPr bwMode="auto">
          <a:xfrm>
            <a:off x="2124075" y="5703888"/>
            <a:ext cx="5400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chemeClr val="tx1"/>
                </a:solidFill>
              </a:rPr>
              <a:t>图</a:t>
            </a:r>
            <a:r>
              <a:rPr lang="en-US" altLang="zh-CN">
                <a:solidFill>
                  <a:schemeClr val="tx1"/>
                </a:solidFill>
              </a:rPr>
              <a:t>1    </a:t>
            </a:r>
            <a:r>
              <a:rPr lang="zh-CN" altLang="en-US">
                <a:solidFill>
                  <a:schemeClr val="tx1"/>
                </a:solidFill>
              </a:rPr>
              <a:t>设计阶段和设计内容</a:t>
            </a:r>
          </a:p>
        </p:txBody>
      </p:sp>
      <p:sp>
        <p:nvSpPr>
          <p:cNvPr id="6167" name="椭圆形标注 22">
            <a:extLst>
              <a:ext uri="{FF2B5EF4-FFF2-40B4-BE49-F238E27FC236}">
                <a16:creationId xmlns:a16="http://schemas.microsoft.com/office/drawing/2014/main" id="{031F1B7D-F0F5-2748-9979-440C341247F3}"/>
              </a:ext>
            </a:extLst>
          </p:cNvPr>
          <p:cNvSpPr>
            <a:spLocks noChangeArrowheads="1"/>
          </p:cNvSpPr>
          <p:nvPr/>
        </p:nvSpPr>
        <p:spPr bwMode="auto">
          <a:xfrm>
            <a:off x="4140200" y="333375"/>
            <a:ext cx="4464050" cy="2374900"/>
          </a:xfrm>
          <a:prstGeom prst="wedgeEllipseCallout">
            <a:avLst>
              <a:gd name="adj1" fmla="val -55639"/>
              <a:gd name="adj2" fmla="val 36847"/>
            </a:avLst>
          </a:prstGeom>
          <a:gradFill rotWithShape="0">
            <a:gsLst>
              <a:gs pos="0">
                <a:srgbClr val="FF6600"/>
              </a:gs>
              <a:gs pos="50000">
                <a:srgbClr val="FFF1E7"/>
              </a:gs>
              <a:gs pos="100000">
                <a:srgbClr val="FF6600"/>
              </a:gs>
            </a:gsLst>
            <a:lin ang="0" scaled="1"/>
          </a:gradFill>
          <a:ln w="9525">
            <a:solidFill>
              <a:schemeClr val="tx1"/>
            </a:solidFill>
            <a:round/>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t>定义软件模块及其之间的关系，</a:t>
            </a:r>
            <a:endParaRPr lang="en-US" altLang="zh-CN"/>
          </a:p>
          <a:p>
            <a:pPr eaLnBrk="1" hangingPunct="1"/>
            <a:r>
              <a:rPr lang="zh-CN" altLang="en-US"/>
              <a:t>从分析模型（如数据流图）导出</a:t>
            </a:r>
          </a:p>
        </p:txBody>
      </p:sp>
    </p:spTree>
    <p:extLst>
      <p:ext uri="{BB962C8B-B14F-4D97-AF65-F5344CB8AC3E}">
        <p14:creationId xmlns:p14="http://schemas.microsoft.com/office/powerpoint/2010/main" val="34241801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3">
            <a:extLst>
              <a:ext uri="{FF2B5EF4-FFF2-40B4-BE49-F238E27FC236}">
                <a16:creationId xmlns:a16="http://schemas.microsoft.com/office/drawing/2014/main" id="{FDAE1803-C839-C146-B176-C21C790FF5A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26629" name="内容占位符 4">
            <a:extLst>
              <a:ext uri="{FF2B5EF4-FFF2-40B4-BE49-F238E27FC236}">
                <a16:creationId xmlns:a16="http://schemas.microsoft.com/office/drawing/2014/main" id="{C8F83129-8489-8A4D-9BB6-BAD4DBA039D2}"/>
              </a:ext>
            </a:extLst>
          </p:cNvPr>
          <p:cNvSpPr>
            <a:spLocks noGrp="1"/>
          </p:cNvSpPr>
          <p:nvPr>
            <p:ph idx="1"/>
          </p:nvPr>
        </p:nvSpPr>
        <p:spPr>
          <a:xfrm>
            <a:off x="395288" y="1052513"/>
            <a:ext cx="8229600" cy="604837"/>
          </a:xfrm>
        </p:spPr>
        <p:txBody>
          <a:bodyPr/>
          <a:lstStyle/>
          <a:p>
            <a:pPr marL="0" indent="0">
              <a:buFont typeface="Arial" charset="0"/>
              <a:buNone/>
              <a:defRPr/>
            </a:pPr>
            <a:r>
              <a:rPr lang="en-US" altLang="zh-CN" b="1" dirty="0">
                <a:latin typeface="+mn-ea"/>
              </a:rPr>
              <a:t>6.3.4</a:t>
            </a:r>
            <a:r>
              <a:rPr lang="en-US" altLang="zh-CN" b="1" dirty="0"/>
              <a:t> </a:t>
            </a:r>
            <a:r>
              <a:rPr lang="zh-CN" altLang="en-US" b="1" dirty="0"/>
              <a:t>判定表</a:t>
            </a:r>
          </a:p>
          <a:p>
            <a:pPr marL="0" indent="0">
              <a:buFont typeface="Arial" charset="0"/>
              <a:buNone/>
              <a:defRPr/>
            </a:pPr>
            <a:endParaRPr lang="zh-CN" altLang="en-US" b="1" dirty="0"/>
          </a:p>
        </p:txBody>
      </p:sp>
      <p:sp>
        <p:nvSpPr>
          <p:cNvPr id="68611" name="TextBox 7">
            <a:extLst>
              <a:ext uri="{FF2B5EF4-FFF2-40B4-BE49-F238E27FC236}">
                <a16:creationId xmlns:a16="http://schemas.microsoft.com/office/drawing/2014/main" id="{679124B2-DA5F-294B-B432-950819A92801}"/>
              </a:ext>
            </a:extLst>
          </p:cNvPr>
          <p:cNvSpPr txBox="1">
            <a:spLocks noChangeArrowheads="1"/>
          </p:cNvSpPr>
          <p:nvPr/>
        </p:nvSpPr>
        <p:spPr bwMode="auto">
          <a:xfrm>
            <a:off x="395288" y="1628775"/>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判定表能够清晰地表示复杂的条件组合与应做的动作之间的对应关系。</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判定表由</a:t>
            </a:r>
            <a:r>
              <a:rPr lang="en-US" altLang="zh-CN" sz="2400">
                <a:latin typeface="Arial" panose="020B0604020202020204" pitchFamily="34" charset="0"/>
              </a:rPr>
              <a:t>4</a:t>
            </a:r>
            <a:r>
              <a:rPr lang="zh-CN" altLang="en-US" sz="2400">
                <a:latin typeface="Arial" panose="020B0604020202020204" pitchFamily="34" charset="0"/>
              </a:rPr>
              <a:t>部分组成，</a:t>
            </a:r>
            <a:endParaRPr lang="en-US" altLang="zh-CN" sz="2400">
              <a:latin typeface="Arial" panose="020B0604020202020204" pitchFamily="34" charset="0"/>
            </a:endParaRPr>
          </a:p>
          <a:p>
            <a:pPr eaLnBrk="1" hangingPunct="1">
              <a:lnSpc>
                <a:spcPct val="125000"/>
              </a:lnSpc>
              <a:spcBef>
                <a:spcPct val="0"/>
              </a:spcBef>
              <a:buFont typeface="Wingdings" pitchFamily="2" charset="2"/>
              <a:buChar char="p"/>
            </a:pPr>
            <a:r>
              <a:rPr lang="zh-CN" altLang="en-US" sz="2400">
                <a:latin typeface="Arial" panose="020B0604020202020204" pitchFamily="34" charset="0"/>
              </a:rPr>
              <a:t>左上部列出所有</a:t>
            </a:r>
            <a:r>
              <a:rPr lang="zh-CN" altLang="en-US" sz="2400">
                <a:solidFill>
                  <a:srgbClr val="FF0000"/>
                </a:solidFill>
                <a:latin typeface="Arial" panose="020B0604020202020204" pitchFamily="34" charset="0"/>
              </a:rPr>
              <a:t>条件</a:t>
            </a:r>
            <a:endParaRPr lang="en-US" altLang="zh-CN" sz="2400">
              <a:solidFill>
                <a:srgbClr val="FF0000"/>
              </a:solidFill>
              <a:latin typeface="Arial" panose="020B0604020202020204" pitchFamily="34" charset="0"/>
            </a:endParaRPr>
          </a:p>
          <a:p>
            <a:pPr eaLnBrk="1" hangingPunct="1">
              <a:lnSpc>
                <a:spcPct val="125000"/>
              </a:lnSpc>
              <a:spcBef>
                <a:spcPct val="0"/>
              </a:spcBef>
              <a:buFont typeface="Wingdings" pitchFamily="2" charset="2"/>
              <a:buChar char="p"/>
            </a:pPr>
            <a:r>
              <a:rPr lang="zh-CN" altLang="en-US" sz="2400">
                <a:latin typeface="Arial" panose="020B0604020202020204" pitchFamily="34" charset="0"/>
              </a:rPr>
              <a:t>左下部是所有可能做的</a:t>
            </a:r>
            <a:r>
              <a:rPr lang="zh-CN" altLang="en-US" sz="2400">
                <a:solidFill>
                  <a:srgbClr val="FF0000"/>
                </a:solidFill>
                <a:latin typeface="Arial" panose="020B0604020202020204" pitchFamily="34" charset="0"/>
              </a:rPr>
              <a:t>动作</a:t>
            </a:r>
            <a:endParaRPr lang="en-US" altLang="zh-CN" sz="2400">
              <a:solidFill>
                <a:srgbClr val="FF0000"/>
              </a:solidFill>
              <a:latin typeface="Arial" panose="020B0604020202020204" pitchFamily="34" charset="0"/>
            </a:endParaRPr>
          </a:p>
          <a:p>
            <a:pPr eaLnBrk="1" hangingPunct="1">
              <a:lnSpc>
                <a:spcPct val="125000"/>
              </a:lnSpc>
              <a:spcBef>
                <a:spcPct val="0"/>
              </a:spcBef>
              <a:buFont typeface="Wingdings" pitchFamily="2" charset="2"/>
              <a:buChar char="p"/>
            </a:pPr>
            <a:r>
              <a:rPr lang="zh-CN" altLang="en-US" sz="2400">
                <a:latin typeface="Arial" panose="020B0604020202020204" pitchFamily="34" charset="0"/>
              </a:rPr>
              <a:t>右上部是表示各种条件组合的一个</a:t>
            </a:r>
            <a:r>
              <a:rPr lang="zh-CN" altLang="en-US" sz="2400">
                <a:solidFill>
                  <a:srgbClr val="FF0000"/>
                </a:solidFill>
                <a:latin typeface="Arial" panose="020B0604020202020204" pitchFamily="34" charset="0"/>
              </a:rPr>
              <a:t>矩阵</a:t>
            </a:r>
            <a:endParaRPr lang="en-US" altLang="zh-CN" sz="2400">
              <a:solidFill>
                <a:srgbClr val="FF0000"/>
              </a:solidFill>
              <a:latin typeface="Arial" panose="020B0604020202020204" pitchFamily="34" charset="0"/>
            </a:endParaRPr>
          </a:p>
          <a:p>
            <a:pPr eaLnBrk="1" hangingPunct="1">
              <a:lnSpc>
                <a:spcPct val="125000"/>
              </a:lnSpc>
              <a:spcBef>
                <a:spcPct val="0"/>
              </a:spcBef>
              <a:buFont typeface="Wingdings" pitchFamily="2" charset="2"/>
              <a:buChar char="p"/>
            </a:pPr>
            <a:r>
              <a:rPr lang="zh-CN" altLang="en-US" sz="2400">
                <a:latin typeface="Arial" panose="020B0604020202020204" pitchFamily="34" charset="0"/>
              </a:rPr>
              <a:t>右下部是和每种条件组合相对应的</a:t>
            </a:r>
            <a:r>
              <a:rPr lang="zh-CN" altLang="en-US" sz="2400">
                <a:solidFill>
                  <a:srgbClr val="FF0000"/>
                </a:solidFill>
                <a:latin typeface="Arial" panose="020B0604020202020204" pitchFamily="34" charset="0"/>
              </a:rPr>
              <a:t>动作</a:t>
            </a:r>
            <a:r>
              <a:rPr lang="zh-CN" altLang="en-US" sz="2400">
                <a:latin typeface="Arial" panose="020B0604020202020204" pitchFamily="34" charset="0"/>
              </a:rPr>
              <a:t>。</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判定表右半部的每一列实质上是一条规则，规定了与特定的条件组合相对应的动作。</a:t>
            </a:r>
            <a:endParaRPr lang="en-US" altLang="zh-CN" sz="2400">
              <a:latin typeface="Arial" panose="020B0604020202020204" pitchFamily="34" charset="0"/>
            </a:endParaRPr>
          </a:p>
        </p:txBody>
      </p:sp>
      <p:sp>
        <p:nvSpPr>
          <p:cNvPr id="68612" name="1 Título">
            <a:extLst>
              <a:ext uri="{FF2B5EF4-FFF2-40B4-BE49-F238E27FC236}">
                <a16:creationId xmlns:a16="http://schemas.microsoft.com/office/drawing/2014/main" id="{C8512982-31E8-F54F-993E-E8539A24519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6.3.4 </a:t>
            </a:r>
            <a:r>
              <a:rPr lang="zh-CN" altLang="en-US" sz="2400">
                <a:solidFill>
                  <a:srgbClr val="D9D9D9"/>
                </a:solidFill>
                <a:latin typeface="宋体" panose="02010600030101010101" pitchFamily="2" charset="-122"/>
              </a:rPr>
              <a:t>判定表</a:t>
            </a:r>
          </a:p>
        </p:txBody>
      </p:sp>
      <p:sp>
        <p:nvSpPr>
          <p:cNvPr id="68613" name="1 Título">
            <a:extLst>
              <a:ext uri="{FF2B5EF4-FFF2-40B4-BE49-F238E27FC236}">
                <a16:creationId xmlns:a16="http://schemas.microsoft.com/office/drawing/2014/main" id="{40904E3F-9A8A-0242-979A-0C6CCE06028F}"/>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3">
            <a:extLst>
              <a:ext uri="{FF2B5EF4-FFF2-40B4-BE49-F238E27FC236}">
                <a16:creationId xmlns:a16="http://schemas.microsoft.com/office/drawing/2014/main" id="{63B67DD5-89CB-5142-90BD-C3E80E90A53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graphicFrame>
        <p:nvGraphicFramePr>
          <p:cNvPr id="2" name="表格 1">
            <a:extLst>
              <a:ext uri="{FF2B5EF4-FFF2-40B4-BE49-F238E27FC236}">
                <a16:creationId xmlns:a16="http://schemas.microsoft.com/office/drawing/2014/main" id="{98C4CA19-8207-F947-9AA8-83CB0DD2F371}"/>
              </a:ext>
            </a:extLst>
          </p:cNvPr>
          <p:cNvGraphicFramePr>
            <a:graphicFrameLocks noGrp="1"/>
          </p:cNvGraphicFramePr>
          <p:nvPr/>
        </p:nvGraphicFramePr>
        <p:xfrm>
          <a:off x="457200" y="1196975"/>
          <a:ext cx="7772400" cy="4725986"/>
        </p:xfrm>
        <a:graphic>
          <a:graphicData uri="http://schemas.openxmlformats.org/drawingml/2006/table">
            <a:tbl>
              <a:tblPr/>
              <a:tblGrid>
                <a:gridCol w="1190625">
                  <a:extLst>
                    <a:ext uri="{9D8B030D-6E8A-4147-A177-3AD203B41FA5}">
                      <a16:colId xmlns:a16="http://schemas.microsoft.com/office/drawing/2014/main" val="617790799"/>
                    </a:ext>
                  </a:extLst>
                </a:gridCol>
                <a:gridCol w="649288">
                  <a:extLst>
                    <a:ext uri="{9D8B030D-6E8A-4147-A177-3AD203B41FA5}">
                      <a16:colId xmlns:a16="http://schemas.microsoft.com/office/drawing/2014/main" val="574581425"/>
                    </a:ext>
                  </a:extLst>
                </a:gridCol>
                <a:gridCol w="719137">
                  <a:extLst>
                    <a:ext uri="{9D8B030D-6E8A-4147-A177-3AD203B41FA5}">
                      <a16:colId xmlns:a16="http://schemas.microsoft.com/office/drawing/2014/main" val="665397446"/>
                    </a:ext>
                  </a:extLst>
                </a:gridCol>
                <a:gridCol w="549275">
                  <a:extLst>
                    <a:ext uri="{9D8B030D-6E8A-4147-A177-3AD203B41FA5}">
                      <a16:colId xmlns:a16="http://schemas.microsoft.com/office/drawing/2014/main" val="1675571325"/>
                    </a:ext>
                  </a:extLst>
                </a:gridCol>
                <a:gridCol w="777875">
                  <a:extLst>
                    <a:ext uri="{9D8B030D-6E8A-4147-A177-3AD203B41FA5}">
                      <a16:colId xmlns:a16="http://schemas.microsoft.com/office/drawing/2014/main" val="1957275849"/>
                    </a:ext>
                  </a:extLst>
                </a:gridCol>
                <a:gridCol w="777875">
                  <a:extLst>
                    <a:ext uri="{9D8B030D-6E8A-4147-A177-3AD203B41FA5}">
                      <a16:colId xmlns:a16="http://schemas.microsoft.com/office/drawing/2014/main" val="2729004343"/>
                    </a:ext>
                  </a:extLst>
                </a:gridCol>
                <a:gridCol w="776288">
                  <a:extLst>
                    <a:ext uri="{9D8B030D-6E8A-4147-A177-3AD203B41FA5}">
                      <a16:colId xmlns:a16="http://schemas.microsoft.com/office/drawing/2014/main" val="2065814397"/>
                    </a:ext>
                  </a:extLst>
                </a:gridCol>
                <a:gridCol w="777875">
                  <a:extLst>
                    <a:ext uri="{9D8B030D-6E8A-4147-A177-3AD203B41FA5}">
                      <a16:colId xmlns:a16="http://schemas.microsoft.com/office/drawing/2014/main" val="505996455"/>
                    </a:ext>
                  </a:extLst>
                </a:gridCol>
                <a:gridCol w="776287">
                  <a:extLst>
                    <a:ext uri="{9D8B030D-6E8A-4147-A177-3AD203B41FA5}">
                      <a16:colId xmlns:a16="http://schemas.microsoft.com/office/drawing/2014/main" val="2344612911"/>
                    </a:ext>
                  </a:extLst>
                </a:gridCol>
                <a:gridCol w="777875">
                  <a:extLst>
                    <a:ext uri="{9D8B030D-6E8A-4147-A177-3AD203B41FA5}">
                      <a16:colId xmlns:a16="http://schemas.microsoft.com/office/drawing/2014/main" val="312449449"/>
                    </a:ext>
                  </a:extLst>
                </a:gridCol>
              </a:tblGrid>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1</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2</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3</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4</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5</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6</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7</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8</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9</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336246510"/>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国内乘客</a:t>
                      </a: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452752440"/>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头等舱</a:t>
                      </a: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321070336"/>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残疾乘客</a:t>
                      </a: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4121983417"/>
                  </a:ext>
                </a:extLst>
              </a:tr>
              <a:tr h="640079">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行李重量</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W≤30kg</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854834198"/>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免费</a:t>
                      </a: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469118048"/>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(W-30)X2</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537926095"/>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(W-30)X3</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973209308"/>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(W-30)X4</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080252104"/>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(W-30)X6</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4076064179"/>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(W-30)X8</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560579927"/>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(W-30)X12</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739222897"/>
                  </a:ext>
                </a:extLst>
              </a:tr>
            </a:tbl>
          </a:graphicData>
        </a:graphic>
      </p:graphicFrame>
      <p:sp>
        <p:nvSpPr>
          <p:cNvPr id="70803" name="1 Título">
            <a:extLst>
              <a:ext uri="{FF2B5EF4-FFF2-40B4-BE49-F238E27FC236}">
                <a16:creationId xmlns:a16="http://schemas.microsoft.com/office/drawing/2014/main" id="{F659AE36-28E7-1E4C-BFD5-181F2AD8384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6.3.4 </a:t>
            </a:r>
            <a:r>
              <a:rPr lang="zh-CN" altLang="en-US" sz="2400">
                <a:solidFill>
                  <a:srgbClr val="D9D9D9"/>
                </a:solidFill>
                <a:latin typeface="宋体" panose="02010600030101010101" pitchFamily="2" charset="-122"/>
              </a:rPr>
              <a:t>判定表</a:t>
            </a:r>
          </a:p>
        </p:txBody>
      </p:sp>
      <p:sp>
        <p:nvSpPr>
          <p:cNvPr id="70804" name="1 Título">
            <a:extLst>
              <a:ext uri="{FF2B5EF4-FFF2-40B4-BE49-F238E27FC236}">
                <a16:creationId xmlns:a16="http://schemas.microsoft.com/office/drawing/2014/main" id="{F98FA588-A0EF-0945-9D25-CAC475D1E29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3">
            <a:extLst>
              <a:ext uri="{FF2B5EF4-FFF2-40B4-BE49-F238E27FC236}">
                <a16:creationId xmlns:a16="http://schemas.microsoft.com/office/drawing/2014/main" id="{51FF42F2-5BA6-2540-84F3-9A305AD08B2B}"/>
              </a:ext>
            </a:extLst>
          </p:cNvPr>
          <p:cNvSpPr>
            <a:spLocks noGrp="1"/>
          </p:cNvSpPr>
          <p:nvPr>
            <p:ph type="title"/>
          </p:nvPr>
        </p:nvSpPr>
        <p:spPr>
          <a:xfrm>
            <a:off x="457200" y="188913"/>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72706" name="内容占位符 4">
            <a:extLst>
              <a:ext uri="{FF2B5EF4-FFF2-40B4-BE49-F238E27FC236}">
                <a16:creationId xmlns:a16="http://schemas.microsoft.com/office/drawing/2014/main" id="{FA6980F9-47E4-3A47-8755-3393D558CCA0}"/>
              </a:ext>
            </a:extLst>
          </p:cNvPr>
          <p:cNvSpPr>
            <a:spLocks noGrp="1"/>
          </p:cNvSpPr>
          <p:nvPr>
            <p:ph idx="1"/>
          </p:nvPr>
        </p:nvSpPr>
        <p:spPr>
          <a:xfrm>
            <a:off x="395288" y="12684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6.3.5</a:t>
            </a:r>
            <a:r>
              <a:rPr lang="en-US" altLang="zh-CN" b="1"/>
              <a:t> </a:t>
            </a:r>
            <a:r>
              <a:rPr lang="zh-CN" altLang="en-US" b="1"/>
              <a:t>判定树</a:t>
            </a:r>
          </a:p>
          <a:p>
            <a:pPr marL="0" indent="0">
              <a:buFont typeface="Arial" panose="020B0604020202020204" pitchFamily="34" charset="0"/>
              <a:buNone/>
            </a:pPr>
            <a:endParaRPr lang="zh-CN" altLang="en-US" b="1"/>
          </a:p>
        </p:txBody>
      </p:sp>
      <p:sp>
        <p:nvSpPr>
          <p:cNvPr id="72707" name="TextBox 7">
            <a:extLst>
              <a:ext uri="{FF2B5EF4-FFF2-40B4-BE49-F238E27FC236}">
                <a16:creationId xmlns:a16="http://schemas.microsoft.com/office/drawing/2014/main" id="{6CD05F53-75E3-714C-B43C-93AAEA237432}"/>
              </a:ext>
            </a:extLst>
          </p:cNvPr>
          <p:cNvSpPr txBox="1">
            <a:spLocks noChangeArrowheads="1"/>
          </p:cNvSpPr>
          <p:nvPr/>
        </p:nvSpPr>
        <p:spPr bwMode="auto">
          <a:xfrm>
            <a:off x="395288" y="1844675"/>
            <a:ext cx="82296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判定树是判定表的变种，它也能清晰地表示复杂的条件组合与应做的动作之间的对应关系。</a:t>
            </a:r>
            <a:endParaRPr lang="en-US" altLang="zh-CN" sz="2400">
              <a:latin typeface="Arial" panose="020B0604020202020204" pitchFamily="34" charset="0"/>
            </a:endParaRPr>
          </a:p>
        </p:txBody>
      </p:sp>
      <p:pic>
        <p:nvPicPr>
          <p:cNvPr id="72708" name="图片 1">
            <a:extLst>
              <a:ext uri="{FF2B5EF4-FFF2-40B4-BE49-F238E27FC236}">
                <a16:creationId xmlns:a16="http://schemas.microsoft.com/office/drawing/2014/main" id="{23FECA44-D482-F64D-AEA2-BD8E6C8363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6388" y="3068638"/>
            <a:ext cx="6003925" cy="276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1 Título">
            <a:extLst>
              <a:ext uri="{FF2B5EF4-FFF2-40B4-BE49-F238E27FC236}">
                <a16:creationId xmlns:a16="http://schemas.microsoft.com/office/drawing/2014/main" id="{9B9660C4-026E-5B4F-85AC-E2DB5AF9F67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6.3.5 </a:t>
            </a:r>
            <a:r>
              <a:rPr lang="zh-CN" altLang="en-US" sz="2400">
                <a:solidFill>
                  <a:srgbClr val="D9D9D9"/>
                </a:solidFill>
                <a:latin typeface="宋体" panose="02010600030101010101" pitchFamily="2" charset="-122"/>
              </a:rPr>
              <a:t>判定树</a:t>
            </a:r>
          </a:p>
        </p:txBody>
      </p:sp>
      <p:sp>
        <p:nvSpPr>
          <p:cNvPr id="72710" name="1 Título">
            <a:extLst>
              <a:ext uri="{FF2B5EF4-FFF2-40B4-BE49-F238E27FC236}">
                <a16:creationId xmlns:a16="http://schemas.microsoft.com/office/drawing/2014/main" id="{2734E7FA-B12B-4A43-8DA0-91B0ECEBE48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90EC455D-FD43-7447-9802-1D613E850241}"/>
              </a:ext>
            </a:extLst>
          </p:cNvPr>
          <p:cNvSpPr>
            <a:spLocks noGrp="1" noChangeArrowheads="1"/>
          </p:cNvSpPr>
          <p:nvPr>
            <p:ph type="body" idx="1"/>
          </p:nvPr>
        </p:nvSpPr>
        <p:spPr>
          <a:xfrm>
            <a:off x="323528" y="1417638"/>
            <a:ext cx="7777162" cy="576263"/>
          </a:xfrm>
        </p:spPr>
        <p:txBody>
          <a:bodyPr/>
          <a:lstStyle/>
          <a:p>
            <a:pPr>
              <a:buFont typeface="Wingdings" pitchFamily="2" charset="2"/>
              <a:buNone/>
            </a:pPr>
            <a:r>
              <a:rPr lang="zh-CN" altLang="en-US" sz="2800" dirty="0">
                <a:solidFill>
                  <a:srgbClr val="FF0000"/>
                </a:solidFill>
                <a:ea typeface="楷体_GB2312"/>
                <a:cs typeface="楷体_GB2312"/>
              </a:rPr>
              <a:t>判定表和判定树</a:t>
            </a:r>
          </a:p>
        </p:txBody>
      </p:sp>
      <p:sp>
        <p:nvSpPr>
          <p:cNvPr id="27652" name="Text Box 4">
            <a:extLst>
              <a:ext uri="{FF2B5EF4-FFF2-40B4-BE49-F238E27FC236}">
                <a16:creationId xmlns:a16="http://schemas.microsoft.com/office/drawing/2014/main" id="{5576B4E7-1D50-F947-A6CB-D3C979460612}"/>
              </a:ext>
            </a:extLst>
          </p:cNvPr>
          <p:cNvSpPr txBox="1">
            <a:spLocks noChangeArrowheads="1"/>
          </p:cNvSpPr>
          <p:nvPr/>
        </p:nvSpPr>
        <p:spPr bwMode="auto">
          <a:xfrm>
            <a:off x="252090" y="2497138"/>
            <a:ext cx="806450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eaLnBrk="1" hangingPunct="1">
              <a:spcBef>
                <a:spcPct val="50000"/>
              </a:spcBef>
            </a:pPr>
            <a:r>
              <a:rPr lang="zh-CN" altLang="en-US" dirty="0">
                <a:solidFill>
                  <a:srgbClr val="800000"/>
                </a:solidFill>
              </a:rPr>
              <a:t>当算法中包含多重嵌套的条件选择时，</a:t>
            </a:r>
            <a:r>
              <a:rPr lang="zh-CN" altLang="en-US" dirty="0">
                <a:solidFill>
                  <a:schemeClr val="tx1"/>
                </a:solidFill>
              </a:rPr>
              <a:t>用程序流程图、盒图、</a:t>
            </a:r>
            <a:r>
              <a:rPr lang="en-US" altLang="zh-CN" dirty="0">
                <a:solidFill>
                  <a:schemeClr val="tx1"/>
                </a:solidFill>
              </a:rPr>
              <a:t>PAD</a:t>
            </a:r>
            <a:r>
              <a:rPr lang="zh-CN" altLang="en-US" dirty="0">
                <a:solidFill>
                  <a:schemeClr val="tx1"/>
                </a:solidFill>
              </a:rPr>
              <a:t>图、</a:t>
            </a:r>
            <a:r>
              <a:rPr lang="en-US" altLang="zh-CN" dirty="0">
                <a:solidFill>
                  <a:schemeClr val="tx1"/>
                </a:solidFill>
              </a:rPr>
              <a:t>PDL</a:t>
            </a:r>
            <a:r>
              <a:rPr lang="zh-CN" altLang="en-US" dirty="0">
                <a:solidFill>
                  <a:schemeClr val="tx1"/>
                </a:solidFill>
              </a:rPr>
              <a:t>都不易清楚描述，</a:t>
            </a:r>
            <a:r>
              <a:rPr lang="zh-CN" altLang="en-US" dirty="0">
                <a:solidFill>
                  <a:srgbClr val="800000"/>
                </a:solidFill>
              </a:rPr>
              <a:t>这时可以选择判断表来表达复杂的条件组合与应做的动作之间的对应关系</a:t>
            </a:r>
            <a:r>
              <a:rPr lang="zh-CN" altLang="en-US" dirty="0">
                <a:solidFill>
                  <a:schemeClr val="tx1"/>
                </a:solidFill>
              </a:rPr>
              <a:t>．</a:t>
            </a:r>
          </a:p>
          <a:p>
            <a:pPr algn="l" eaLnBrk="1" hangingPunct="1">
              <a:spcBef>
                <a:spcPct val="50000"/>
              </a:spcBef>
            </a:pPr>
            <a:r>
              <a:rPr lang="zh-CN" altLang="en-US" dirty="0">
                <a:solidFill>
                  <a:schemeClr val="tx1"/>
                </a:solidFill>
              </a:rPr>
              <a:t>判定树是判定表的变种，也能清晰地表达复杂的条件组合与应做的动作之间的对应关系，形式简单，但简洁性不如判定表，数据元素的同一个值往往需要重复写多次，而且越接近树的叶断重复次数越多．</a:t>
            </a:r>
          </a:p>
        </p:txBody>
      </p:sp>
      <p:sp>
        <p:nvSpPr>
          <p:cNvPr id="5" name="标题 3">
            <a:extLst>
              <a:ext uri="{FF2B5EF4-FFF2-40B4-BE49-F238E27FC236}">
                <a16:creationId xmlns:a16="http://schemas.microsoft.com/office/drawing/2014/main" id="{693EA628-99DC-E44A-B0BF-4A13F5836770}"/>
              </a:ext>
            </a:extLst>
          </p:cNvPr>
          <p:cNvSpPr txBox="1">
            <a:spLocks/>
          </p:cNvSpPr>
          <p:nvPr/>
        </p:nvSpPr>
        <p:spPr bwMode="auto">
          <a:xfrm>
            <a:off x="457200" y="18891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6.3</a:t>
            </a:r>
            <a:r>
              <a:rPr lang="en-US" altLang="zh-CN" b="1"/>
              <a:t> </a:t>
            </a:r>
            <a:r>
              <a:rPr lang="zh-CN" altLang="en-US" b="1"/>
              <a:t>过程设计的工具</a:t>
            </a:r>
          </a:p>
        </p:txBody>
      </p:sp>
      <p:sp>
        <p:nvSpPr>
          <p:cNvPr id="6" name="1 Título">
            <a:extLst>
              <a:ext uri="{FF2B5EF4-FFF2-40B4-BE49-F238E27FC236}">
                <a16:creationId xmlns:a16="http://schemas.microsoft.com/office/drawing/2014/main" id="{6DBFFC2A-EFFA-F149-B14E-E8BA6AF4AA5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6.3.5 </a:t>
            </a:r>
            <a:r>
              <a:rPr lang="zh-CN" altLang="en-US" sz="2400">
                <a:solidFill>
                  <a:srgbClr val="D9D9D9"/>
                </a:solidFill>
                <a:latin typeface="宋体" panose="02010600030101010101" pitchFamily="2" charset="-122"/>
              </a:rPr>
              <a:t>判定树</a:t>
            </a:r>
          </a:p>
        </p:txBody>
      </p:sp>
      <p:sp>
        <p:nvSpPr>
          <p:cNvPr id="7" name="1 Título">
            <a:extLst>
              <a:ext uri="{FF2B5EF4-FFF2-40B4-BE49-F238E27FC236}">
                <a16:creationId xmlns:a16="http://schemas.microsoft.com/office/drawing/2014/main" id="{B9F60E40-EF93-1646-9BAF-66B76BB3E6B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34507711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1A9F2276-7828-A945-A243-A6CE033F6083}"/>
              </a:ext>
            </a:extLst>
          </p:cNvPr>
          <p:cNvSpPr txBox="1">
            <a:spLocks noChangeArrowheads="1"/>
          </p:cNvSpPr>
          <p:nvPr/>
        </p:nvSpPr>
        <p:spPr bwMode="auto">
          <a:xfrm>
            <a:off x="771349" y="1209575"/>
            <a:ext cx="9348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dirty="0">
                <a:solidFill>
                  <a:srgbClr val="FF0000"/>
                </a:solidFill>
                <a:latin typeface="楷体_GB2312"/>
                <a:sym typeface="Symbol" pitchFamily="2" charset="2"/>
              </a:rPr>
              <a:t>N-S</a:t>
            </a:r>
            <a:r>
              <a:rPr lang="zh-CN" altLang="en-US" dirty="0">
                <a:solidFill>
                  <a:srgbClr val="FF0000"/>
                </a:solidFill>
                <a:latin typeface="楷体_GB2312"/>
                <a:sym typeface="Symbol" pitchFamily="2" charset="2"/>
              </a:rPr>
              <a:t>图</a:t>
            </a:r>
            <a:endParaRPr lang="en-US" altLang="zh-CN" dirty="0">
              <a:solidFill>
                <a:srgbClr val="FF0000"/>
              </a:solidFill>
              <a:latin typeface="楷体_GB2312"/>
              <a:sym typeface="Symbol" pitchFamily="2" charset="2"/>
            </a:endParaRPr>
          </a:p>
        </p:txBody>
      </p:sp>
      <p:sp>
        <p:nvSpPr>
          <p:cNvPr id="26627" name="Rectangle 3">
            <a:extLst>
              <a:ext uri="{FF2B5EF4-FFF2-40B4-BE49-F238E27FC236}">
                <a16:creationId xmlns:a16="http://schemas.microsoft.com/office/drawing/2014/main" id="{1D088BCD-5237-F146-89E4-7F511071B611}"/>
              </a:ext>
            </a:extLst>
          </p:cNvPr>
          <p:cNvSpPr>
            <a:spLocks noChangeArrowheads="1"/>
          </p:cNvSpPr>
          <p:nvPr/>
        </p:nvSpPr>
        <p:spPr bwMode="auto">
          <a:xfrm>
            <a:off x="5867400" y="5373688"/>
            <a:ext cx="295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r>
              <a:rPr lang="en-US" altLang="zh-CN">
                <a:solidFill>
                  <a:schemeClr val="tx1"/>
                </a:solidFill>
                <a:ea typeface="仿宋_GB2312"/>
                <a:cs typeface="仿宋_GB2312"/>
              </a:rPr>
              <a:t> </a:t>
            </a:r>
            <a:r>
              <a:rPr lang="zh-CN" altLang="en-US" sz="2000">
                <a:solidFill>
                  <a:schemeClr val="tx1"/>
                </a:solidFill>
                <a:ea typeface="仿宋_GB2312"/>
                <a:cs typeface="仿宋_GB2312"/>
              </a:rPr>
              <a:t>支持逐步求精设计举例</a:t>
            </a:r>
            <a:endParaRPr lang="en-US" altLang="zh-CN">
              <a:solidFill>
                <a:schemeClr val="tx1"/>
              </a:solidFill>
              <a:ea typeface="仿宋_GB2312"/>
              <a:cs typeface="仿宋_GB2312"/>
            </a:endParaRPr>
          </a:p>
        </p:txBody>
      </p:sp>
      <p:sp>
        <p:nvSpPr>
          <p:cNvPr id="26628" name="Rectangle 4">
            <a:extLst>
              <a:ext uri="{FF2B5EF4-FFF2-40B4-BE49-F238E27FC236}">
                <a16:creationId xmlns:a16="http://schemas.microsoft.com/office/drawing/2014/main" id="{49D152B4-3B30-2F4D-BD65-883D29D02CF3}"/>
              </a:ext>
            </a:extLst>
          </p:cNvPr>
          <p:cNvSpPr>
            <a:spLocks noChangeArrowheads="1"/>
          </p:cNvSpPr>
          <p:nvPr/>
        </p:nvSpPr>
        <p:spPr bwMode="auto">
          <a:xfrm>
            <a:off x="1143000" y="1990725"/>
            <a:ext cx="4308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zh-CN" altLang="en-US">
                <a:solidFill>
                  <a:schemeClr val="tx1"/>
                </a:solidFill>
              </a:rPr>
              <a:t>顺序</a:t>
            </a:r>
            <a:r>
              <a:rPr lang="en-US" altLang="zh-CN">
                <a:solidFill>
                  <a:schemeClr val="tx1"/>
                </a:solidFill>
              </a:rPr>
              <a:t>:            </a:t>
            </a:r>
            <a:r>
              <a:rPr lang="zh-CN" altLang="en-US">
                <a:solidFill>
                  <a:schemeClr val="tx1"/>
                </a:solidFill>
              </a:rPr>
              <a:t>选择</a:t>
            </a:r>
            <a:r>
              <a:rPr lang="en-US" altLang="zh-CN">
                <a:solidFill>
                  <a:schemeClr val="tx1"/>
                </a:solidFill>
              </a:rPr>
              <a:t> :             </a:t>
            </a:r>
            <a:r>
              <a:rPr lang="zh-CN" altLang="en-US">
                <a:solidFill>
                  <a:schemeClr val="tx1"/>
                </a:solidFill>
              </a:rPr>
              <a:t>循环</a:t>
            </a:r>
            <a:r>
              <a:rPr lang="en-US" altLang="zh-CN">
                <a:solidFill>
                  <a:schemeClr val="tx1"/>
                </a:solidFill>
              </a:rPr>
              <a:t>:</a:t>
            </a:r>
          </a:p>
        </p:txBody>
      </p:sp>
      <p:sp>
        <p:nvSpPr>
          <p:cNvPr id="26629" name="Rectangle 5">
            <a:extLst>
              <a:ext uri="{FF2B5EF4-FFF2-40B4-BE49-F238E27FC236}">
                <a16:creationId xmlns:a16="http://schemas.microsoft.com/office/drawing/2014/main" id="{6C997EB1-7B9E-4243-A898-798F93B13BAC}"/>
              </a:ext>
            </a:extLst>
          </p:cNvPr>
          <p:cNvSpPr>
            <a:spLocks noChangeArrowheads="1"/>
          </p:cNvSpPr>
          <p:nvPr/>
        </p:nvSpPr>
        <p:spPr bwMode="auto">
          <a:xfrm>
            <a:off x="1219200" y="2828925"/>
            <a:ext cx="990600" cy="1524000"/>
          </a:xfrm>
          <a:prstGeom prst="rect">
            <a:avLst/>
          </a:prstGeom>
          <a:solidFill>
            <a:schemeClr val="accent1"/>
          </a:solidFill>
          <a:ln w="12700" cap="sq">
            <a:solidFill>
              <a:schemeClr val="tx2"/>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a:p>
        </p:txBody>
      </p:sp>
      <p:sp>
        <p:nvSpPr>
          <p:cNvPr id="26630" name="Line 6">
            <a:extLst>
              <a:ext uri="{FF2B5EF4-FFF2-40B4-BE49-F238E27FC236}">
                <a16:creationId xmlns:a16="http://schemas.microsoft.com/office/drawing/2014/main" id="{741E9C61-8050-6742-84A2-2E9845280E56}"/>
              </a:ext>
            </a:extLst>
          </p:cNvPr>
          <p:cNvSpPr>
            <a:spLocks noChangeShapeType="1"/>
          </p:cNvSpPr>
          <p:nvPr/>
        </p:nvSpPr>
        <p:spPr bwMode="auto">
          <a:xfrm>
            <a:off x="1219200" y="3057525"/>
            <a:ext cx="990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1" name="Line 7">
            <a:extLst>
              <a:ext uri="{FF2B5EF4-FFF2-40B4-BE49-F238E27FC236}">
                <a16:creationId xmlns:a16="http://schemas.microsoft.com/office/drawing/2014/main" id="{CF995655-BCB6-354C-99DA-A42D0F22E8ED}"/>
              </a:ext>
            </a:extLst>
          </p:cNvPr>
          <p:cNvSpPr>
            <a:spLocks noChangeShapeType="1"/>
          </p:cNvSpPr>
          <p:nvPr/>
        </p:nvSpPr>
        <p:spPr bwMode="auto">
          <a:xfrm>
            <a:off x="1219200" y="3286125"/>
            <a:ext cx="990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2" name="Line 8">
            <a:extLst>
              <a:ext uri="{FF2B5EF4-FFF2-40B4-BE49-F238E27FC236}">
                <a16:creationId xmlns:a16="http://schemas.microsoft.com/office/drawing/2014/main" id="{A9917F52-80F7-1E48-A372-AF3B282E930A}"/>
              </a:ext>
            </a:extLst>
          </p:cNvPr>
          <p:cNvSpPr>
            <a:spLocks noChangeShapeType="1"/>
          </p:cNvSpPr>
          <p:nvPr/>
        </p:nvSpPr>
        <p:spPr bwMode="auto">
          <a:xfrm>
            <a:off x="1219200" y="3514725"/>
            <a:ext cx="990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3" name="Line 9">
            <a:extLst>
              <a:ext uri="{FF2B5EF4-FFF2-40B4-BE49-F238E27FC236}">
                <a16:creationId xmlns:a16="http://schemas.microsoft.com/office/drawing/2014/main" id="{1634243C-3898-3549-BB31-5F55D5336AA5}"/>
              </a:ext>
            </a:extLst>
          </p:cNvPr>
          <p:cNvSpPr>
            <a:spLocks noChangeShapeType="1"/>
          </p:cNvSpPr>
          <p:nvPr/>
        </p:nvSpPr>
        <p:spPr bwMode="auto">
          <a:xfrm>
            <a:off x="1219200" y="3743325"/>
            <a:ext cx="990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4" name="Line 10">
            <a:extLst>
              <a:ext uri="{FF2B5EF4-FFF2-40B4-BE49-F238E27FC236}">
                <a16:creationId xmlns:a16="http://schemas.microsoft.com/office/drawing/2014/main" id="{E3024F03-9FE2-4E41-BC96-0944AF98D2B7}"/>
              </a:ext>
            </a:extLst>
          </p:cNvPr>
          <p:cNvSpPr>
            <a:spLocks noChangeShapeType="1"/>
          </p:cNvSpPr>
          <p:nvPr/>
        </p:nvSpPr>
        <p:spPr bwMode="auto">
          <a:xfrm>
            <a:off x="1219200" y="3971925"/>
            <a:ext cx="990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5" name="Rectangle 11">
            <a:extLst>
              <a:ext uri="{FF2B5EF4-FFF2-40B4-BE49-F238E27FC236}">
                <a16:creationId xmlns:a16="http://schemas.microsoft.com/office/drawing/2014/main" id="{D6DACD07-03CE-BB4A-96F7-B9A5FBDA4B2A}"/>
              </a:ext>
            </a:extLst>
          </p:cNvPr>
          <p:cNvSpPr>
            <a:spLocks noChangeArrowheads="1"/>
          </p:cNvSpPr>
          <p:nvPr/>
        </p:nvSpPr>
        <p:spPr bwMode="auto">
          <a:xfrm>
            <a:off x="2971800" y="2828925"/>
            <a:ext cx="990600" cy="1524000"/>
          </a:xfrm>
          <a:prstGeom prst="rect">
            <a:avLst/>
          </a:prstGeom>
          <a:solidFill>
            <a:schemeClr val="accent1"/>
          </a:solidFill>
          <a:ln w="12700" cap="sq">
            <a:solidFill>
              <a:schemeClr val="tx2"/>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a:p>
        </p:txBody>
      </p:sp>
      <p:sp>
        <p:nvSpPr>
          <p:cNvPr id="26636" name="Line 12">
            <a:extLst>
              <a:ext uri="{FF2B5EF4-FFF2-40B4-BE49-F238E27FC236}">
                <a16:creationId xmlns:a16="http://schemas.microsoft.com/office/drawing/2014/main" id="{5EBD2087-D27F-874C-AD89-F4DDBD38D189}"/>
              </a:ext>
            </a:extLst>
          </p:cNvPr>
          <p:cNvSpPr>
            <a:spLocks noChangeShapeType="1"/>
          </p:cNvSpPr>
          <p:nvPr/>
        </p:nvSpPr>
        <p:spPr bwMode="auto">
          <a:xfrm>
            <a:off x="2971800" y="3286125"/>
            <a:ext cx="990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7" name="Line 13">
            <a:extLst>
              <a:ext uri="{FF2B5EF4-FFF2-40B4-BE49-F238E27FC236}">
                <a16:creationId xmlns:a16="http://schemas.microsoft.com/office/drawing/2014/main" id="{9F1DC296-67E0-5540-A8E6-C1C337561556}"/>
              </a:ext>
            </a:extLst>
          </p:cNvPr>
          <p:cNvSpPr>
            <a:spLocks noChangeShapeType="1"/>
          </p:cNvSpPr>
          <p:nvPr/>
        </p:nvSpPr>
        <p:spPr bwMode="auto">
          <a:xfrm>
            <a:off x="2971800" y="2828925"/>
            <a:ext cx="457200" cy="4572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8" name="Line 14">
            <a:extLst>
              <a:ext uri="{FF2B5EF4-FFF2-40B4-BE49-F238E27FC236}">
                <a16:creationId xmlns:a16="http://schemas.microsoft.com/office/drawing/2014/main" id="{B0DE8E3D-89A2-A44F-9D47-59E23A5B248C}"/>
              </a:ext>
            </a:extLst>
          </p:cNvPr>
          <p:cNvSpPr>
            <a:spLocks noChangeShapeType="1"/>
          </p:cNvSpPr>
          <p:nvPr/>
        </p:nvSpPr>
        <p:spPr bwMode="auto">
          <a:xfrm flipV="1">
            <a:off x="3429000" y="2828925"/>
            <a:ext cx="533400" cy="4572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39" name="Text Box 15">
            <a:extLst>
              <a:ext uri="{FF2B5EF4-FFF2-40B4-BE49-F238E27FC236}">
                <a16:creationId xmlns:a16="http://schemas.microsoft.com/office/drawing/2014/main" id="{F432966C-B365-AD47-B917-4BF99AF2EB3D}"/>
              </a:ext>
            </a:extLst>
          </p:cNvPr>
          <p:cNvSpPr txBox="1">
            <a:spLocks noChangeArrowheads="1"/>
          </p:cNvSpPr>
          <p:nvPr/>
        </p:nvSpPr>
        <p:spPr bwMode="auto">
          <a:xfrm>
            <a:off x="3124200" y="2752725"/>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zh-CN" altLang="en-US" sz="2000">
                <a:solidFill>
                  <a:schemeClr val="tx1"/>
                </a:solidFill>
                <a:ea typeface="宋体" panose="02010600030101010101" pitchFamily="2" charset="-122"/>
              </a:rPr>
              <a:t>条件</a:t>
            </a:r>
            <a:endParaRPr lang="en-US" altLang="zh-CN" sz="3200" b="0">
              <a:solidFill>
                <a:srgbClr val="FFFF00"/>
              </a:solidFill>
              <a:ea typeface="宋体" panose="02010600030101010101" pitchFamily="2" charset="-122"/>
            </a:endParaRPr>
          </a:p>
        </p:txBody>
      </p:sp>
      <p:sp>
        <p:nvSpPr>
          <p:cNvPr id="26640" name="Text Box 16">
            <a:extLst>
              <a:ext uri="{FF2B5EF4-FFF2-40B4-BE49-F238E27FC236}">
                <a16:creationId xmlns:a16="http://schemas.microsoft.com/office/drawing/2014/main" id="{C953B899-137B-D64B-B9CF-951AE32EC83D}"/>
              </a:ext>
            </a:extLst>
          </p:cNvPr>
          <p:cNvSpPr txBox="1">
            <a:spLocks noChangeArrowheads="1"/>
          </p:cNvSpPr>
          <p:nvPr/>
        </p:nvSpPr>
        <p:spPr bwMode="auto">
          <a:xfrm>
            <a:off x="3581400" y="2981325"/>
            <a:ext cx="33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F</a:t>
            </a:r>
            <a:endParaRPr lang="en-US" altLang="zh-CN" sz="3200" b="0">
              <a:solidFill>
                <a:srgbClr val="FFFF00"/>
              </a:solidFill>
              <a:ea typeface="宋体" panose="02010600030101010101" pitchFamily="2" charset="-122"/>
            </a:endParaRPr>
          </a:p>
        </p:txBody>
      </p:sp>
      <p:sp>
        <p:nvSpPr>
          <p:cNvPr id="26641" name="Text Box 17">
            <a:extLst>
              <a:ext uri="{FF2B5EF4-FFF2-40B4-BE49-F238E27FC236}">
                <a16:creationId xmlns:a16="http://schemas.microsoft.com/office/drawing/2014/main" id="{EA3F7528-CC38-C146-8502-6198446817A6}"/>
              </a:ext>
            </a:extLst>
          </p:cNvPr>
          <p:cNvSpPr txBox="1">
            <a:spLocks noChangeArrowheads="1"/>
          </p:cNvSpPr>
          <p:nvPr/>
        </p:nvSpPr>
        <p:spPr bwMode="auto">
          <a:xfrm>
            <a:off x="2971800" y="29813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T</a:t>
            </a:r>
            <a:endParaRPr lang="en-US" altLang="zh-CN" sz="3200" b="0">
              <a:solidFill>
                <a:srgbClr val="FFFF00"/>
              </a:solidFill>
              <a:ea typeface="宋体" panose="02010600030101010101" pitchFamily="2" charset="-122"/>
            </a:endParaRPr>
          </a:p>
        </p:txBody>
      </p:sp>
      <p:sp>
        <p:nvSpPr>
          <p:cNvPr id="26642" name="Line 18">
            <a:extLst>
              <a:ext uri="{FF2B5EF4-FFF2-40B4-BE49-F238E27FC236}">
                <a16:creationId xmlns:a16="http://schemas.microsoft.com/office/drawing/2014/main" id="{7ECEEBF9-A42B-DF4A-AD23-CE07B29796E6}"/>
              </a:ext>
            </a:extLst>
          </p:cNvPr>
          <p:cNvSpPr>
            <a:spLocks noChangeShapeType="1"/>
          </p:cNvSpPr>
          <p:nvPr/>
        </p:nvSpPr>
        <p:spPr bwMode="auto">
          <a:xfrm>
            <a:off x="3429000" y="3286125"/>
            <a:ext cx="0" cy="10668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43" name="Text Box 19">
            <a:extLst>
              <a:ext uri="{FF2B5EF4-FFF2-40B4-BE49-F238E27FC236}">
                <a16:creationId xmlns:a16="http://schemas.microsoft.com/office/drawing/2014/main" id="{A5A0C5C5-A976-8845-B447-CD96EA48B144}"/>
              </a:ext>
            </a:extLst>
          </p:cNvPr>
          <p:cNvSpPr txBox="1">
            <a:spLocks noChangeArrowheads="1"/>
          </p:cNvSpPr>
          <p:nvPr/>
        </p:nvSpPr>
        <p:spPr bwMode="auto">
          <a:xfrm>
            <a:off x="2971800" y="3575050"/>
            <a:ext cx="407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r>
              <a:rPr lang="en-US" altLang="zh-CN" sz="2000" baseline="-25000">
                <a:solidFill>
                  <a:schemeClr val="tx1"/>
                </a:solidFill>
                <a:ea typeface="宋体" panose="02010600030101010101" pitchFamily="2" charset="-122"/>
              </a:rPr>
              <a:t>1</a:t>
            </a:r>
            <a:endParaRPr lang="en-US" altLang="zh-CN" sz="3200" b="0">
              <a:solidFill>
                <a:srgbClr val="FFFF00"/>
              </a:solidFill>
              <a:ea typeface="宋体" panose="02010600030101010101" pitchFamily="2" charset="-122"/>
            </a:endParaRPr>
          </a:p>
        </p:txBody>
      </p:sp>
      <p:sp>
        <p:nvSpPr>
          <p:cNvPr id="26644" name="Text Box 20">
            <a:extLst>
              <a:ext uri="{FF2B5EF4-FFF2-40B4-BE49-F238E27FC236}">
                <a16:creationId xmlns:a16="http://schemas.microsoft.com/office/drawing/2014/main" id="{349C0941-466A-954A-A793-29A6708E00A8}"/>
              </a:ext>
            </a:extLst>
          </p:cNvPr>
          <p:cNvSpPr txBox="1">
            <a:spLocks noChangeArrowheads="1"/>
          </p:cNvSpPr>
          <p:nvPr/>
        </p:nvSpPr>
        <p:spPr bwMode="auto">
          <a:xfrm>
            <a:off x="3554413" y="3590925"/>
            <a:ext cx="407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2000">
                <a:solidFill>
                  <a:schemeClr val="tx1"/>
                </a:solidFill>
                <a:ea typeface="宋体" panose="02010600030101010101" pitchFamily="2" charset="-122"/>
              </a:rPr>
              <a:t>S</a:t>
            </a:r>
            <a:r>
              <a:rPr lang="en-US" altLang="zh-CN" sz="2000" baseline="-25000">
                <a:solidFill>
                  <a:schemeClr val="tx1"/>
                </a:solidFill>
                <a:ea typeface="宋体" panose="02010600030101010101" pitchFamily="2" charset="-122"/>
              </a:rPr>
              <a:t>2</a:t>
            </a:r>
            <a:endParaRPr lang="en-US" altLang="zh-CN" sz="3200" b="0">
              <a:solidFill>
                <a:srgbClr val="FFFF00"/>
              </a:solidFill>
              <a:ea typeface="宋体" panose="02010600030101010101" pitchFamily="2" charset="-122"/>
            </a:endParaRPr>
          </a:p>
        </p:txBody>
      </p:sp>
      <p:sp>
        <p:nvSpPr>
          <p:cNvPr id="26645" name="Rectangle 21">
            <a:extLst>
              <a:ext uri="{FF2B5EF4-FFF2-40B4-BE49-F238E27FC236}">
                <a16:creationId xmlns:a16="http://schemas.microsoft.com/office/drawing/2014/main" id="{9AEDB92B-4489-7046-ABE8-7E3C2728754D}"/>
              </a:ext>
            </a:extLst>
          </p:cNvPr>
          <p:cNvSpPr>
            <a:spLocks noChangeArrowheads="1"/>
          </p:cNvSpPr>
          <p:nvPr/>
        </p:nvSpPr>
        <p:spPr bwMode="auto">
          <a:xfrm>
            <a:off x="4724400" y="2828925"/>
            <a:ext cx="990600" cy="1524000"/>
          </a:xfrm>
          <a:prstGeom prst="rect">
            <a:avLst/>
          </a:prstGeom>
          <a:solidFill>
            <a:schemeClr val="accent1"/>
          </a:solidFill>
          <a:ln w="12700" cap="sq">
            <a:solidFill>
              <a:schemeClr val="tx2"/>
            </a:solidFill>
            <a:miter lim="800000"/>
            <a:headEnd/>
            <a:tailEnd/>
          </a:ln>
        </p:spPr>
        <p:txBody>
          <a:bodyPr wrap="none"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a:p>
        </p:txBody>
      </p:sp>
      <p:sp>
        <p:nvSpPr>
          <p:cNvPr id="26646" name="Line 22">
            <a:extLst>
              <a:ext uri="{FF2B5EF4-FFF2-40B4-BE49-F238E27FC236}">
                <a16:creationId xmlns:a16="http://schemas.microsoft.com/office/drawing/2014/main" id="{8C912DF6-A3D6-9C4E-B2F1-3E82C0DA7351}"/>
              </a:ext>
            </a:extLst>
          </p:cNvPr>
          <p:cNvSpPr>
            <a:spLocks noChangeShapeType="1"/>
          </p:cNvSpPr>
          <p:nvPr/>
        </p:nvSpPr>
        <p:spPr bwMode="auto">
          <a:xfrm>
            <a:off x="4953000" y="3209925"/>
            <a:ext cx="7620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47" name="Line 23">
            <a:extLst>
              <a:ext uri="{FF2B5EF4-FFF2-40B4-BE49-F238E27FC236}">
                <a16:creationId xmlns:a16="http://schemas.microsoft.com/office/drawing/2014/main" id="{9E140B39-7148-744C-9260-DA98C76E8AE8}"/>
              </a:ext>
            </a:extLst>
          </p:cNvPr>
          <p:cNvSpPr>
            <a:spLocks noChangeShapeType="1"/>
          </p:cNvSpPr>
          <p:nvPr/>
        </p:nvSpPr>
        <p:spPr bwMode="auto">
          <a:xfrm>
            <a:off x="4953000" y="3209925"/>
            <a:ext cx="0" cy="11430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48" name="Text Box 24">
            <a:extLst>
              <a:ext uri="{FF2B5EF4-FFF2-40B4-BE49-F238E27FC236}">
                <a16:creationId xmlns:a16="http://schemas.microsoft.com/office/drawing/2014/main" id="{BCF107D1-72F6-994A-8515-48031CCE9E70}"/>
              </a:ext>
            </a:extLst>
          </p:cNvPr>
          <p:cNvSpPr txBox="1">
            <a:spLocks noChangeArrowheads="1"/>
          </p:cNvSpPr>
          <p:nvPr/>
        </p:nvSpPr>
        <p:spPr bwMode="auto">
          <a:xfrm>
            <a:off x="4648200" y="2854325"/>
            <a:ext cx="1104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zh-CN" altLang="en-US" sz="1800">
                <a:solidFill>
                  <a:schemeClr val="tx1"/>
                </a:solidFill>
                <a:ea typeface="宋体" panose="02010600030101010101" pitchFamily="2" charset="-122"/>
              </a:rPr>
              <a:t>循环条件</a:t>
            </a:r>
            <a:endParaRPr lang="en-US" altLang="zh-CN" sz="3200" b="0">
              <a:solidFill>
                <a:srgbClr val="FFFF00"/>
              </a:solidFill>
              <a:ea typeface="宋体" panose="02010600030101010101" pitchFamily="2" charset="-122"/>
            </a:endParaRPr>
          </a:p>
        </p:txBody>
      </p:sp>
      <p:sp>
        <p:nvSpPr>
          <p:cNvPr id="26649" name="Text Box 25">
            <a:extLst>
              <a:ext uri="{FF2B5EF4-FFF2-40B4-BE49-F238E27FC236}">
                <a16:creationId xmlns:a16="http://schemas.microsoft.com/office/drawing/2014/main" id="{9B53D97F-BF1F-2B48-AD41-41BD892E1485}"/>
              </a:ext>
            </a:extLst>
          </p:cNvPr>
          <p:cNvSpPr txBox="1">
            <a:spLocks noChangeArrowheads="1"/>
          </p:cNvSpPr>
          <p:nvPr/>
        </p:nvSpPr>
        <p:spPr bwMode="auto">
          <a:xfrm>
            <a:off x="4926013" y="3529013"/>
            <a:ext cx="8747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zh-CN" altLang="en-US" sz="1800">
                <a:solidFill>
                  <a:schemeClr val="tx1"/>
                </a:solidFill>
                <a:ea typeface="宋体" panose="02010600030101010101" pitchFamily="2" charset="-122"/>
              </a:rPr>
              <a:t>循环体</a:t>
            </a:r>
            <a:endParaRPr lang="en-US" altLang="zh-CN" sz="3200" b="0">
              <a:solidFill>
                <a:srgbClr val="FFFF00"/>
              </a:solidFill>
              <a:ea typeface="宋体" panose="02010600030101010101" pitchFamily="2" charset="-122"/>
            </a:endParaRPr>
          </a:p>
        </p:txBody>
      </p:sp>
      <p:sp>
        <p:nvSpPr>
          <p:cNvPr id="26650" name="Rectangle 26">
            <a:extLst>
              <a:ext uri="{FF2B5EF4-FFF2-40B4-BE49-F238E27FC236}">
                <a16:creationId xmlns:a16="http://schemas.microsoft.com/office/drawing/2014/main" id="{B24B7ADE-797A-8145-9F73-0AA1F754FBCE}"/>
              </a:ext>
            </a:extLst>
          </p:cNvPr>
          <p:cNvSpPr>
            <a:spLocks noChangeArrowheads="1"/>
          </p:cNvSpPr>
          <p:nvPr/>
        </p:nvSpPr>
        <p:spPr bwMode="auto">
          <a:xfrm>
            <a:off x="6477000" y="1609725"/>
            <a:ext cx="1676400" cy="3505200"/>
          </a:xfrm>
          <a:prstGeom prst="rect">
            <a:avLst/>
          </a:prstGeom>
          <a:solidFill>
            <a:schemeClr val="accent1"/>
          </a:solidFill>
          <a:ln w="12700" cap="sq">
            <a:solidFill>
              <a:schemeClr val="tx2"/>
            </a:solidFill>
            <a:miter lim="800000"/>
            <a:headEnd/>
            <a:tailEnd/>
          </a:ln>
        </p:spPr>
        <p:txBody>
          <a:bodyPr anchor="ct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en-US" altLang="zh-CN"/>
          </a:p>
        </p:txBody>
      </p:sp>
      <p:sp>
        <p:nvSpPr>
          <p:cNvPr id="26651" name="Line 27">
            <a:extLst>
              <a:ext uri="{FF2B5EF4-FFF2-40B4-BE49-F238E27FC236}">
                <a16:creationId xmlns:a16="http://schemas.microsoft.com/office/drawing/2014/main" id="{DD565203-3123-8D43-9B6F-83123ED0EF64}"/>
              </a:ext>
            </a:extLst>
          </p:cNvPr>
          <p:cNvSpPr>
            <a:spLocks noChangeShapeType="1"/>
          </p:cNvSpPr>
          <p:nvPr/>
        </p:nvSpPr>
        <p:spPr bwMode="auto">
          <a:xfrm>
            <a:off x="6477000" y="1914525"/>
            <a:ext cx="1676400" cy="0"/>
          </a:xfrm>
          <a:prstGeom prst="line">
            <a:avLst/>
          </a:prstGeom>
          <a:noFill/>
          <a:ln w="1905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52" name="Line 28">
            <a:extLst>
              <a:ext uri="{FF2B5EF4-FFF2-40B4-BE49-F238E27FC236}">
                <a16:creationId xmlns:a16="http://schemas.microsoft.com/office/drawing/2014/main" id="{4675EC7C-81E0-2D4C-A5DC-6D4E07763B8F}"/>
              </a:ext>
            </a:extLst>
          </p:cNvPr>
          <p:cNvSpPr>
            <a:spLocks noChangeShapeType="1"/>
          </p:cNvSpPr>
          <p:nvPr/>
        </p:nvSpPr>
        <p:spPr bwMode="auto">
          <a:xfrm>
            <a:off x="6477000" y="2524125"/>
            <a:ext cx="1676400" cy="0"/>
          </a:xfrm>
          <a:prstGeom prst="line">
            <a:avLst/>
          </a:prstGeom>
          <a:noFill/>
          <a:ln w="1905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53" name="Line 29">
            <a:extLst>
              <a:ext uri="{FF2B5EF4-FFF2-40B4-BE49-F238E27FC236}">
                <a16:creationId xmlns:a16="http://schemas.microsoft.com/office/drawing/2014/main" id="{6564AACD-6E0A-D04B-BE68-77849C98F56A}"/>
              </a:ext>
            </a:extLst>
          </p:cNvPr>
          <p:cNvSpPr>
            <a:spLocks noChangeShapeType="1"/>
          </p:cNvSpPr>
          <p:nvPr/>
        </p:nvSpPr>
        <p:spPr bwMode="auto">
          <a:xfrm>
            <a:off x="6477000" y="3514725"/>
            <a:ext cx="1676400" cy="0"/>
          </a:xfrm>
          <a:prstGeom prst="line">
            <a:avLst/>
          </a:prstGeom>
          <a:noFill/>
          <a:ln w="1905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54" name="Line 30">
            <a:extLst>
              <a:ext uri="{FF2B5EF4-FFF2-40B4-BE49-F238E27FC236}">
                <a16:creationId xmlns:a16="http://schemas.microsoft.com/office/drawing/2014/main" id="{7E4E8E3C-F649-8F4F-A6D0-D06DEC1E8F1D}"/>
              </a:ext>
            </a:extLst>
          </p:cNvPr>
          <p:cNvSpPr>
            <a:spLocks noChangeShapeType="1"/>
          </p:cNvSpPr>
          <p:nvPr/>
        </p:nvSpPr>
        <p:spPr bwMode="auto">
          <a:xfrm>
            <a:off x="6477000" y="3819525"/>
            <a:ext cx="1676400" cy="0"/>
          </a:xfrm>
          <a:prstGeom prst="line">
            <a:avLst/>
          </a:prstGeom>
          <a:noFill/>
          <a:ln w="1905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55" name="Line 31">
            <a:extLst>
              <a:ext uri="{FF2B5EF4-FFF2-40B4-BE49-F238E27FC236}">
                <a16:creationId xmlns:a16="http://schemas.microsoft.com/office/drawing/2014/main" id="{934D7C5B-337B-3D47-99D4-89DE87D191EA}"/>
              </a:ext>
            </a:extLst>
          </p:cNvPr>
          <p:cNvSpPr>
            <a:spLocks noChangeShapeType="1"/>
          </p:cNvSpPr>
          <p:nvPr/>
        </p:nvSpPr>
        <p:spPr bwMode="auto">
          <a:xfrm>
            <a:off x="6477000" y="4810125"/>
            <a:ext cx="1676400" cy="0"/>
          </a:xfrm>
          <a:prstGeom prst="line">
            <a:avLst/>
          </a:prstGeom>
          <a:noFill/>
          <a:ln w="1905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56" name="Line 32">
            <a:extLst>
              <a:ext uri="{FF2B5EF4-FFF2-40B4-BE49-F238E27FC236}">
                <a16:creationId xmlns:a16="http://schemas.microsoft.com/office/drawing/2014/main" id="{DB53A1DA-7F37-D546-AC85-E0872E2E7E31}"/>
              </a:ext>
            </a:extLst>
          </p:cNvPr>
          <p:cNvSpPr>
            <a:spLocks noChangeShapeType="1"/>
          </p:cNvSpPr>
          <p:nvPr/>
        </p:nvSpPr>
        <p:spPr bwMode="auto">
          <a:xfrm>
            <a:off x="6477000" y="2219325"/>
            <a:ext cx="16764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57" name="Line 33">
            <a:extLst>
              <a:ext uri="{FF2B5EF4-FFF2-40B4-BE49-F238E27FC236}">
                <a16:creationId xmlns:a16="http://schemas.microsoft.com/office/drawing/2014/main" id="{06E5D19E-C3A0-E64C-81C5-A8554FA057FC}"/>
              </a:ext>
            </a:extLst>
          </p:cNvPr>
          <p:cNvSpPr>
            <a:spLocks noChangeShapeType="1"/>
          </p:cNvSpPr>
          <p:nvPr/>
        </p:nvSpPr>
        <p:spPr bwMode="auto">
          <a:xfrm>
            <a:off x="6477000" y="1914525"/>
            <a:ext cx="838200" cy="3048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58" name="Line 34">
            <a:extLst>
              <a:ext uri="{FF2B5EF4-FFF2-40B4-BE49-F238E27FC236}">
                <a16:creationId xmlns:a16="http://schemas.microsoft.com/office/drawing/2014/main" id="{FA3598B4-7ECF-6F48-A712-0BBA66A75D3A}"/>
              </a:ext>
            </a:extLst>
          </p:cNvPr>
          <p:cNvSpPr>
            <a:spLocks noChangeShapeType="1"/>
          </p:cNvSpPr>
          <p:nvPr/>
        </p:nvSpPr>
        <p:spPr bwMode="auto">
          <a:xfrm flipV="1">
            <a:off x="7315200" y="1914525"/>
            <a:ext cx="838200" cy="3048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59" name="Line 35">
            <a:extLst>
              <a:ext uri="{FF2B5EF4-FFF2-40B4-BE49-F238E27FC236}">
                <a16:creationId xmlns:a16="http://schemas.microsoft.com/office/drawing/2014/main" id="{CACF1D16-92D3-444A-8797-1C95E4CDF112}"/>
              </a:ext>
            </a:extLst>
          </p:cNvPr>
          <p:cNvSpPr>
            <a:spLocks noChangeShapeType="1"/>
          </p:cNvSpPr>
          <p:nvPr/>
        </p:nvSpPr>
        <p:spPr bwMode="auto">
          <a:xfrm>
            <a:off x="7315200" y="2219325"/>
            <a:ext cx="0" cy="3048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60" name="Line 36">
            <a:extLst>
              <a:ext uri="{FF2B5EF4-FFF2-40B4-BE49-F238E27FC236}">
                <a16:creationId xmlns:a16="http://schemas.microsoft.com/office/drawing/2014/main" id="{BE2DD96D-80EF-1A4C-8403-B7C3A1F5702A}"/>
              </a:ext>
            </a:extLst>
          </p:cNvPr>
          <p:cNvSpPr>
            <a:spLocks noChangeShapeType="1"/>
          </p:cNvSpPr>
          <p:nvPr/>
        </p:nvSpPr>
        <p:spPr bwMode="auto">
          <a:xfrm>
            <a:off x="6781800" y="2828925"/>
            <a:ext cx="1371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61" name="Line 37">
            <a:extLst>
              <a:ext uri="{FF2B5EF4-FFF2-40B4-BE49-F238E27FC236}">
                <a16:creationId xmlns:a16="http://schemas.microsoft.com/office/drawing/2014/main" id="{60ECA5D6-A1AF-5648-856A-B7A93A251C48}"/>
              </a:ext>
            </a:extLst>
          </p:cNvPr>
          <p:cNvSpPr>
            <a:spLocks noChangeShapeType="1"/>
          </p:cNvSpPr>
          <p:nvPr/>
        </p:nvSpPr>
        <p:spPr bwMode="auto">
          <a:xfrm>
            <a:off x="6781800" y="2828925"/>
            <a:ext cx="0" cy="6858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62" name="Line 38">
            <a:extLst>
              <a:ext uri="{FF2B5EF4-FFF2-40B4-BE49-F238E27FC236}">
                <a16:creationId xmlns:a16="http://schemas.microsoft.com/office/drawing/2014/main" id="{2334939B-3854-3849-866E-5286F92F5447}"/>
              </a:ext>
            </a:extLst>
          </p:cNvPr>
          <p:cNvSpPr>
            <a:spLocks noChangeShapeType="1"/>
          </p:cNvSpPr>
          <p:nvPr/>
        </p:nvSpPr>
        <p:spPr bwMode="auto">
          <a:xfrm>
            <a:off x="6781800" y="3209925"/>
            <a:ext cx="13716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63" name="Line 39">
            <a:extLst>
              <a:ext uri="{FF2B5EF4-FFF2-40B4-BE49-F238E27FC236}">
                <a16:creationId xmlns:a16="http://schemas.microsoft.com/office/drawing/2014/main" id="{82483487-986F-204A-8FEC-FF66C8EF98B6}"/>
              </a:ext>
            </a:extLst>
          </p:cNvPr>
          <p:cNvSpPr>
            <a:spLocks noChangeShapeType="1"/>
          </p:cNvSpPr>
          <p:nvPr/>
        </p:nvSpPr>
        <p:spPr bwMode="auto">
          <a:xfrm>
            <a:off x="6477000" y="4124325"/>
            <a:ext cx="1676400" cy="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64" name="Line 40">
            <a:extLst>
              <a:ext uri="{FF2B5EF4-FFF2-40B4-BE49-F238E27FC236}">
                <a16:creationId xmlns:a16="http://schemas.microsoft.com/office/drawing/2014/main" id="{AF110977-29EF-4241-8DB7-7F12CC2B70C1}"/>
              </a:ext>
            </a:extLst>
          </p:cNvPr>
          <p:cNvSpPr>
            <a:spLocks noChangeShapeType="1"/>
          </p:cNvSpPr>
          <p:nvPr/>
        </p:nvSpPr>
        <p:spPr bwMode="auto">
          <a:xfrm>
            <a:off x="6477000" y="4505325"/>
            <a:ext cx="1676400" cy="0"/>
          </a:xfrm>
          <a:prstGeom prst="line">
            <a:avLst/>
          </a:prstGeom>
          <a:noFill/>
          <a:ln w="1905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65" name="Line 41">
            <a:extLst>
              <a:ext uri="{FF2B5EF4-FFF2-40B4-BE49-F238E27FC236}">
                <a16:creationId xmlns:a16="http://schemas.microsoft.com/office/drawing/2014/main" id="{1E0FBB6D-5CCD-2D4B-A5BD-D63674B27345}"/>
              </a:ext>
            </a:extLst>
          </p:cNvPr>
          <p:cNvSpPr>
            <a:spLocks noChangeShapeType="1"/>
          </p:cNvSpPr>
          <p:nvPr/>
        </p:nvSpPr>
        <p:spPr bwMode="auto">
          <a:xfrm>
            <a:off x="6477000" y="3819525"/>
            <a:ext cx="838200" cy="3048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66" name="Line 42">
            <a:extLst>
              <a:ext uri="{FF2B5EF4-FFF2-40B4-BE49-F238E27FC236}">
                <a16:creationId xmlns:a16="http://schemas.microsoft.com/office/drawing/2014/main" id="{E70407CA-C4F9-DA47-92B3-1CBC0B75BF2C}"/>
              </a:ext>
            </a:extLst>
          </p:cNvPr>
          <p:cNvSpPr>
            <a:spLocks noChangeShapeType="1"/>
          </p:cNvSpPr>
          <p:nvPr/>
        </p:nvSpPr>
        <p:spPr bwMode="auto">
          <a:xfrm flipV="1">
            <a:off x="7315200" y="3819525"/>
            <a:ext cx="838200" cy="3048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67" name="Line 43">
            <a:extLst>
              <a:ext uri="{FF2B5EF4-FFF2-40B4-BE49-F238E27FC236}">
                <a16:creationId xmlns:a16="http://schemas.microsoft.com/office/drawing/2014/main" id="{02564A48-5939-4D49-9EE5-6D13F2656AA9}"/>
              </a:ext>
            </a:extLst>
          </p:cNvPr>
          <p:cNvSpPr>
            <a:spLocks noChangeShapeType="1"/>
          </p:cNvSpPr>
          <p:nvPr/>
        </p:nvSpPr>
        <p:spPr bwMode="auto">
          <a:xfrm>
            <a:off x="7315200" y="4124325"/>
            <a:ext cx="0" cy="381000"/>
          </a:xfrm>
          <a:prstGeom prst="line">
            <a:avLst/>
          </a:prstGeom>
          <a:noFill/>
          <a:ln w="12700" cap="sq">
            <a:solidFill>
              <a:schemeClr val="tx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26668" name="Text Box 44">
            <a:extLst>
              <a:ext uri="{FF2B5EF4-FFF2-40B4-BE49-F238E27FC236}">
                <a16:creationId xmlns:a16="http://schemas.microsoft.com/office/drawing/2014/main" id="{2951C708-20C9-4740-8660-50232F4F045E}"/>
              </a:ext>
            </a:extLst>
          </p:cNvPr>
          <p:cNvSpPr txBox="1">
            <a:spLocks noChangeArrowheads="1"/>
          </p:cNvSpPr>
          <p:nvPr/>
        </p:nvSpPr>
        <p:spPr bwMode="auto">
          <a:xfrm>
            <a:off x="6829425" y="2463800"/>
            <a:ext cx="10128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N:=1..10</a:t>
            </a:r>
          </a:p>
        </p:txBody>
      </p:sp>
      <p:sp>
        <p:nvSpPr>
          <p:cNvPr id="26669" name="Text Box 45">
            <a:extLst>
              <a:ext uri="{FF2B5EF4-FFF2-40B4-BE49-F238E27FC236}">
                <a16:creationId xmlns:a16="http://schemas.microsoft.com/office/drawing/2014/main" id="{7C29F98A-4F87-9E40-BC5A-2A58A0D77A95}"/>
              </a:ext>
            </a:extLst>
          </p:cNvPr>
          <p:cNvSpPr txBox="1">
            <a:spLocks noChangeArrowheads="1"/>
          </p:cNvSpPr>
          <p:nvPr/>
        </p:nvSpPr>
        <p:spPr bwMode="auto">
          <a:xfrm>
            <a:off x="6729413" y="1852613"/>
            <a:ext cx="8905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      </a:t>
            </a:r>
            <a:r>
              <a:rPr lang="en-US" altLang="zh-CN" sz="1600">
                <a:solidFill>
                  <a:schemeClr val="tx1"/>
                </a:solidFill>
                <a:ea typeface="宋体" panose="02010600030101010101" pitchFamily="2" charset="-122"/>
              </a:rPr>
              <a:t>X&gt;5</a:t>
            </a:r>
          </a:p>
        </p:txBody>
      </p:sp>
      <p:sp>
        <p:nvSpPr>
          <p:cNvPr id="26670" name="Text Box 46">
            <a:extLst>
              <a:ext uri="{FF2B5EF4-FFF2-40B4-BE49-F238E27FC236}">
                <a16:creationId xmlns:a16="http://schemas.microsoft.com/office/drawing/2014/main" id="{0FC0A86B-6BF8-6B4A-BE0D-682DD25CEAE4}"/>
              </a:ext>
            </a:extLst>
          </p:cNvPr>
          <p:cNvSpPr txBox="1">
            <a:spLocks noChangeArrowheads="1"/>
          </p:cNvSpPr>
          <p:nvPr/>
        </p:nvSpPr>
        <p:spPr bwMode="auto">
          <a:xfrm>
            <a:off x="6503988" y="1938338"/>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T</a:t>
            </a:r>
          </a:p>
        </p:txBody>
      </p:sp>
      <p:sp>
        <p:nvSpPr>
          <p:cNvPr id="26671" name="Text Box 47">
            <a:extLst>
              <a:ext uri="{FF2B5EF4-FFF2-40B4-BE49-F238E27FC236}">
                <a16:creationId xmlns:a16="http://schemas.microsoft.com/office/drawing/2014/main" id="{1376FAD0-D470-D041-AEAA-448EE9835DE3}"/>
              </a:ext>
            </a:extLst>
          </p:cNvPr>
          <p:cNvSpPr txBox="1">
            <a:spLocks noChangeArrowheads="1"/>
          </p:cNvSpPr>
          <p:nvPr/>
        </p:nvSpPr>
        <p:spPr bwMode="auto">
          <a:xfrm>
            <a:off x="7772400" y="19288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F</a:t>
            </a:r>
          </a:p>
        </p:txBody>
      </p:sp>
      <p:sp>
        <p:nvSpPr>
          <p:cNvPr id="26672" name="Text Box 48">
            <a:extLst>
              <a:ext uri="{FF2B5EF4-FFF2-40B4-BE49-F238E27FC236}">
                <a16:creationId xmlns:a16="http://schemas.microsoft.com/office/drawing/2014/main" id="{ADF1851E-197C-A442-A846-F679AC92C158}"/>
              </a:ext>
            </a:extLst>
          </p:cNvPr>
          <p:cNvSpPr txBox="1">
            <a:spLocks noChangeArrowheads="1"/>
          </p:cNvSpPr>
          <p:nvPr/>
        </p:nvSpPr>
        <p:spPr bwMode="auto">
          <a:xfrm>
            <a:off x="7772400" y="38338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F</a:t>
            </a:r>
          </a:p>
        </p:txBody>
      </p:sp>
      <p:sp>
        <p:nvSpPr>
          <p:cNvPr id="26673" name="Text Box 49">
            <a:extLst>
              <a:ext uri="{FF2B5EF4-FFF2-40B4-BE49-F238E27FC236}">
                <a16:creationId xmlns:a16="http://schemas.microsoft.com/office/drawing/2014/main" id="{D5E0F68E-C427-1D45-806D-3BBD50BAF322}"/>
              </a:ext>
            </a:extLst>
          </p:cNvPr>
          <p:cNvSpPr txBox="1">
            <a:spLocks noChangeArrowheads="1"/>
          </p:cNvSpPr>
          <p:nvPr/>
        </p:nvSpPr>
        <p:spPr bwMode="auto">
          <a:xfrm>
            <a:off x="6477000" y="381952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T</a:t>
            </a:r>
          </a:p>
        </p:txBody>
      </p:sp>
      <p:sp>
        <p:nvSpPr>
          <p:cNvPr id="26674" name="Text Box 50">
            <a:extLst>
              <a:ext uri="{FF2B5EF4-FFF2-40B4-BE49-F238E27FC236}">
                <a16:creationId xmlns:a16="http://schemas.microsoft.com/office/drawing/2014/main" id="{8735FCFC-CDDB-0C44-9F55-E902236C823E}"/>
              </a:ext>
            </a:extLst>
          </p:cNvPr>
          <p:cNvSpPr txBox="1">
            <a:spLocks noChangeArrowheads="1"/>
          </p:cNvSpPr>
          <p:nvPr/>
        </p:nvSpPr>
        <p:spPr bwMode="auto">
          <a:xfrm>
            <a:off x="7162800" y="1557338"/>
            <a:ext cx="38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S</a:t>
            </a:r>
            <a:r>
              <a:rPr lang="en-US" altLang="zh-CN" sz="1800" baseline="-25000">
                <a:solidFill>
                  <a:schemeClr val="tx1"/>
                </a:solidFill>
                <a:ea typeface="宋体" panose="02010600030101010101" pitchFamily="2" charset="-122"/>
              </a:rPr>
              <a:t>1</a:t>
            </a:r>
          </a:p>
        </p:txBody>
      </p:sp>
      <p:sp>
        <p:nvSpPr>
          <p:cNvPr id="26675" name="Text Box 51">
            <a:extLst>
              <a:ext uri="{FF2B5EF4-FFF2-40B4-BE49-F238E27FC236}">
                <a16:creationId xmlns:a16="http://schemas.microsoft.com/office/drawing/2014/main" id="{133B6CCB-F8B9-9043-924A-4D2BD19742BB}"/>
              </a:ext>
            </a:extLst>
          </p:cNvPr>
          <p:cNvSpPr txBox="1">
            <a:spLocks noChangeArrowheads="1"/>
          </p:cNvSpPr>
          <p:nvPr/>
        </p:nvSpPr>
        <p:spPr bwMode="auto">
          <a:xfrm>
            <a:off x="6705600" y="2157413"/>
            <a:ext cx="38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S</a:t>
            </a:r>
            <a:r>
              <a:rPr lang="en-US" altLang="zh-CN" sz="1800" baseline="-25000">
                <a:solidFill>
                  <a:schemeClr val="tx1"/>
                </a:solidFill>
                <a:ea typeface="宋体" panose="02010600030101010101" pitchFamily="2" charset="-122"/>
              </a:rPr>
              <a:t>2</a:t>
            </a:r>
          </a:p>
        </p:txBody>
      </p:sp>
      <p:sp>
        <p:nvSpPr>
          <p:cNvPr id="26676" name="Text Box 52">
            <a:extLst>
              <a:ext uri="{FF2B5EF4-FFF2-40B4-BE49-F238E27FC236}">
                <a16:creationId xmlns:a16="http://schemas.microsoft.com/office/drawing/2014/main" id="{219B1B0D-04C9-F645-90D9-F4C9995D2553}"/>
              </a:ext>
            </a:extLst>
          </p:cNvPr>
          <p:cNvSpPr txBox="1">
            <a:spLocks noChangeArrowheads="1"/>
          </p:cNvSpPr>
          <p:nvPr/>
        </p:nvSpPr>
        <p:spPr bwMode="auto">
          <a:xfrm>
            <a:off x="7543800" y="2143125"/>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S</a:t>
            </a:r>
            <a:r>
              <a:rPr lang="en-US" altLang="zh-CN" sz="1800" baseline="-25000">
                <a:solidFill>
                  <a:schemeClr val="tx1"/>
                </a:solidFill>
                <a:ea typeface="宋体" panose="02010600030101010101" pitchFamily="2" charset="-122"/>
              </a:rPr>
              <a:t>3</a:t>
            </a:r>
          </a:p>
        </p:txBody>
      </p:sp>
      <p:sp>
        <p:nvSpPr>
          <p:cNvPr id="26677" name="Text Box 53">
            <a:extLst>
              <a:ext uri="{FF2B5EF4-FFF2-40B4-BE49-F238E27FC236}">
                <a16:creationId xmlns:a16="http://schemas.microsoft.com/office/drawing/2014/main" id="{E8E41B63-B2C4-D84A-AFE7-2CF4810187F0}"/>
              </a:ext>
            </a:extLst>
          </p:cNvPr>
          <p:cNvSpPr txBox="1">
            <a:spLocks noChangeArrowheads="1"/>
          </p:cNvSpPr>
          <p:nvPr/>
        </p:nvSpPr>
        <p:spPr bwMode="auto">
          <a:xfrm>
            <a:off x="7162800" y="2843213"/>
            <a:ext cx="38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S</a:t>
            </a:r>
            <a:r>
              <a:rPr lang="en-US" altLang="zh-CN" sz="1800" baseline="-25000">
                <a:solidFill>
                  <a:schemeClr val="tx1"/>
                </a:solidFill>
                <a:ea typeface="宋体" panose="02010600030101010101" pitchFamily="2" charset="-122"/>
              </a:rPr>
              <a:t>4</a:t>
            </a:r>
          </a:p>
        </p:txBody>
      </p:sp>
      <p:sp>
        <p:nvSpPr>
          <p:cNvPr id="26678" name="Text Box 54">
            <a:extLst>
              <a:ext uri="{FF2B5EF4-FFF2-40B4-BE49-F238E27FC236}">
                <a16:creationId xmlns:a16="http://schemas.microsoft.com/office/drawing/2014/main" id="{2E547863-B58B-6043-968E-76C7A8D63516}"/>
              </a:ext>
            </a:extLst>
          </p:cNvPr>
          <p:cNvSpPr txBox="1">
            <a:spLocks noChangeArrowheads="1"/>
          </p:cNvSpPr>
          <p:nvPr/>
        </p:nvSpPr>
        <p:spPr bwMode="auto">
          <a:xfrm>
            <a:off x="7162800" y="3148013"/>
            <a:ext cx="38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S</a:t>
            </a:r>
            <a:r>
              <a:rPr lang="en-US" altLang="zh-CN" sz="1800" baseline="-25000">
                <a:solidFill>
                  <a:schemeClr val="tx1"/>
                </a:solidFill>
                <a:ea typeface="宋体" panose="02010600030101010101" pitchFamily="2" charset="-122"/>
              </a:rPr>
              <a:t>5</a:t>
            </a:r>
          </a:p>
        </p:txBody>
      </p:sp>
      <p:sp>
        <p:nvSpPr>
          <p:cNvPr id="26679" name="Text Box 55">
            <a:extLst>
              <a:ext uri="{FF2B5EF4-FFF2-40B4-BE49-F238E27FC236}">
                <a16:creationId xmlns:a16="http://schemas.microsoft.com/office/drawing/2014/main" id="{A8D56103-8990-E947-A7C5-16E0A839067C}"/>
              </a:ext>
            </a:extLst>
          </p:cNvPr>
          <p:cNvSpPr txBox="1">
            <a:spLocks noChangeArrowheads="1"/>
          </p:cNvSpPr>
          <p:nvPr/>
        </p:nvSpPr>
        <p:spPr bwMode="auto">
          <a:xfrm>
            <a:off x="7162800" y="3438525"/>
            <a:ext cx="38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S</a:t>
            </a:r>
            <a:r>
              <a:rPr lang="en-US" altLang="zh-CN" sz="1800" baseline="-25000">
                <a:solidFill>
                  <a:schemeClr val="tx1"/>
                </a:solidFill>
                <a:ea typeface="宋体" panose="02010600030101010101" pitchFamily="2" charset="-122"/>
              </a:rPr>
              <a:t>6</a:t>
            </a:r>
          </a:p>
        </p:txBody>
      </p:sp>
      <p:sp>
        <p:nvSpPr>
          <p:cNvPr id="26680" name="Text Box 56">
            <a:extLst>
              <a:ext uri="{FF2B5EF4-FFF2-40B4-BE49-F238E27FC236}">
                <a16:creationId xmlns:a16="http://schemas.microsoft.com/office/drawing/2014/main" id="{5714D632-3597-8E4D-9D42-184909EE1C96}"/>
              </a:ext>
            </a:extLst>
          </p:cNvPr>
          <p:cNvSpPr txBox="1">
            <a:spLocks noChangeArrowheads="1"/>
          </p:cNvSpPr>
          <p:nvPr/>
        </p:nvSpPr>
        <p:spPr bwMode="auto">
          <a:xfrm>
            <a:off x="7537450" y="4138613"/>
            <a:ext cx="38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S</a:t>
            </a:r>
            <a:r>
              <a:rPr lang="en-US" altLang="zh-CN" sz="1800" baseline="-25000">
                <a:solidFill>
                  <a:schemeClr val="tx1"/>
                </a:solidFill>
                <a:ea typeface="宋体" panose="02010600030101010101" pitchFamily="2" charset="-122"/>
              </a:rPr>
              <a:t>8</a:t>
            </a:r>
          </a:p>
        </p:txBody>
      </p:sp>
      <p:sp>
        <p:nvSpPr>
          <p:cNvPr id="26681" name="Text Box 57">
            <a:extLst>
              <a:ext uri="{FF2B5EF4-FFF2-40B4-BE49-F238E27FC236}">
                <a16:creationId xmlns:a16="http://schemas.microsoft.com/office/drawing/2014/main" id="{A2162726-BCC1-2F4E-A5F0-CDAA022833C6}"/>
              </a:ext>
            </a:extLst>
          </p:cNvPr>
          <p:cNvSpPr txBox="1">
            <a:spLocks noChangeArrowheads="1"/>
          </p:cNvSpPr>
          <p:nvPr/>
        </p:nvSpPr>
        <p:spPr bwMode="auto">
          <a:xfrm>
            <a:off x="6775450" y="4138613"/>
            <a:ext cx="38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S</a:t>
            </a:r>
            <a:r>
              <a:rPr lang="en-US" altLang="zh-CN" sz="1800" baseline="-25000">
                <a:solidFill>
                  <a:schemeClr val="tx1"/>
                </a:solidFill>
                <a:ea typeface="宋体" panose="02010600030101010101" pitchFamily="2" charset="-122"/>
              </a:rPr>
              <a:t>7</a:t>
            </a:r>
          </a:p>
        </p:txBody>
      </p:sp>
      <p:sp>
        <p:nvSpPr>
          <p:cNvPr id="26682" name="Text Box 58">
            <a:extLst>
              <a:ext uri="{FF2B5EF4-FFF2-40B4-BE49-F238E27FC236}">
                <a16:creationId xmlns:a16="http://schemas.microsoft.com/office/drawing/2014/main" id="{40143946-0902-0744-8505-11FC93B78A75}"/>
              </a:ext>
            </a:extLst>
          </p:cNvPr>
          <p:cNvSpPr txBox="1">
            <a:spLocks noChangeArrowheads="1"/>
          </p:cNvSpPr>
          <p:nvPr/>
        </p:nvSpPr>
        <p:spPr bwMode="auto">
          <a:xfrm>
            <a:off x="7156450" y="4443413"/>
            <a:ext cx="38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S</a:t>
            </a:r>
            <a:r>
              <a:rPr lang="en-US" altLang="zh-CN" sz="1800" baseline="-25000">
                <a:solidFill>
                  <a:schemeClr val="tx1"/>
                </a:solidFill>
                <a:ea typeface="宋体" panose="02010600030101010101" pitchFamily="2" charset="-122"/>
              </a:rPr>
              <a:t>9</a:t>
            </a:r>
          </a:p>
        </p:txBody>
      </p:sp>
      <p:sp>
        <p:nvSpPr>
          <p:cNvPr id="26683" name="Text Box 59">
            <a:extLst>
              <a:ext uri="{FF2B5EF4-FFF2-40B4-BE49-F238E27FC236}">
                <a16:creationId xmlns:a16="http://schemas.microsoft.com/office/drawing/2014/main" id="{9A583D5D-1D43-F840-A1E1-FF24FF05B557}"/>
              </a:ext>
            </a:extLst>
          </p:cNvPr>
          <p:cNvSpPr txBox="1">
            <a:spLocks noChangeArrowheads="1"/>
          </p:cNvSpPr>
          <p:nvPr/>
        </p:nvSpPr>
        <p:spPr bwMode="auto">
          <a:xfrm>
            <a:off x="7162800" y="4810125"/>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S</a:t>
            </a:r>
            <a:r>
              <a:rPr lang="en-US" altLang="zh-CN" sz="1800" baseline="-25000">
                <a:solidFill>
                  <a:schemeClr val="tx1"/>
                </a:solidFill>
                <a:ea typeface="宋体" panose="02010600030101010101" pitchFamily="2" charset="-122"/>
              </a:rPr>
              <a:t>10</a:t>
            </a:r>
          </a:p>
        </p:txBody>
      </p:sp>
      <p:sp>
        <p:nvSpPr>
          <p:cNvPr id="26684" name="Text Box 60">
            <a:extLst>
              <a:ext uri="{FF2B5EF4-FFF2-40B4-BE49-F238E27FC236}">
                <a16:creationId xmlns:a16="http://schemas.microsoft.com/office/drawing/2014/main" id="{8D250BB0-CAE4-474E-8A4F-72FDF24C60F8}"/>
              </a:ext>
            </a:extLst>
          </p:cNvPr>
          <p:cNvSpPr txBox="1">
            <a:spLocks noChangeArrowheads="1"/>
          </p:cNvSpPr>
          <p:nvPr/>
        </p:nvSpPr>
        <p:spPr bwMode="auto">
          <a:xfrm>
            <a:off x="6496050" y="3743325"/>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a:spcBef>
                <a:spcPct val="50000"/>
              </a:spcBef>
            </a:pPr>
            <a:r>
              <a:rPr lang="en-US" altLang="zh-CN" sz="1800">
                <a:solidFill>
                  <a:schemeClr val="tx1"/>
                </a:solidFill>
                <a:ea typeface="宋体" panose="02010600030101010101" pitchFamily="2" charset="-122"/>
              </a:rPr>
              <a:t>      </a:t>
            </a:r>
            <a:r>
              <a:rPr lang="en-US" altLang="zh-CN" sz="1200">
                <a:solidFill>
                  <a:schemeClr val="tx1"/>
                </a:solidFill>
                <a:ea typeface="宋体" panose="02010600030101010101" pitchFamily="2" charset="-122"/>
              </a:rPr>
              <a:t>X&gt;10&amp;Y&gt;3</a:t>
            </a:r>
            <a:endParaRPr lang="en-US" altLang="zh-CN" sz="1600">
              <a:solidFill>
                <a:schemeClr val="tx1"/>
              </a:solidFill>
              <a:ea typeface="宋体" panose="02010600030101010101" pitchFamily="2" charset="-122"/>
            </a:endParaRPr>
          </a:p>
        </p:txBody>
      </p:sp>
      <p:sp>
        <p:nvSpPr>
          <p:cNvPr id="26685" name="Text Box 61">
            <a:extLst>
              <a:ext uri="{FF2B5EF4-FFF2-40B4-BE49-F238E27FC236}">
                <a16:creationId xmlns:a16="http://schemas.microsoft.com/office/drawing/2014/main" id="{2AB1A564-7B9E-D143-89FA-8FF5DB742BC1}"/>
              </a:ext>
            </a:extLst>
          </p:cNvPr>
          <p:cNvSpPr txBox="1">
            <a:spLocks noChangeArrowheads="1"/>
          </p:cNvSpPr>
          <p:nvPr/>
        </p:nvSpPr>
        <p:spPr bwMode="auto">
          <a:xfrm>
            <a:off x="524926" y="4505325"/>
            <a:ext cx="46799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eaLnBrk="1" hangingPunct="1">
              <a:spcBef>
                <a:spcPct val="50000"/>
              </a:spcBef>
            </a:pPr>
            <a:r>
              <a:rPr lang="zh-CN" altLang="en-US" dirty="0"/>
              <a:t>优点：支持自顶向下逐步求精的结构化详细设计，并且严格限制了控制从一个处理到另一个处理的转移．</a:t>
            </a:r>
          </a:p>
        </p:txBody>
      </p:sp>
      <p:sp>
        <p:nvSpPr>
          <p:cNvPr id="62" name="标题 3">
            <a:extLst>
              <a:ext uri="{FF2B5EF4-FFF2-40B4-BE49-F238E27FC236}">
                <a16:creationId xmlns:a16="http://schemas.microsoft.com/office/drawing/2014/main" id="{7DC25032-E7F2-D342-8361-E9CCBF2A952E}"/>
              </a:ext>
            </a:extLst>
          </p:cNvPr>
          <p:cNvSpPr txBox="1">
            <a:spLocks/>
          </p:cNvSpPr>
          <p:nvPr/>
        </p:nvSpPr>
        <p:spPr bwMode="auto">
          <a:xfrm>
            <a:off x="457200" y="-14366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6.3</a:t>
            </a:r>
            <a:r>
              <a:rPr lang="en-US" altLang="zh-CN" b="1" dirty="0"/>
              <a:t> </a:t>
            </a:r>
            <a:r>
              <a:rPr lang="zh-CN" altLang="en-US" b="1" dirty="0"/>
              <a:t>过程设计的工具</a:t>
            </a:r>
          </a:p>
        </p:txBody>
      </p:sp>
      <p:sp>
        <p:nvSpPr>
          <p:cNvPr id="63" name="1 Título">
            <a:extLst>
              <a:ext uri="{FF2B5EF4-FFF2-40B4-BE49-F238E27FC236}">
                <a16:creationId xmlns:a16="http://schemas.microsoft.com/office/drawing/2014/main" id="{B1A9BF73-F169-0F40-896C-D32DCC95436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6.3.5 </a:t>
            </a:r>
            <a:r>
              <a:rPr lang="zh-CN" altLang="en-US" sz="2400">
                <a:solidFill>
                  <a:srgbClr val="D9D9D9"/>
                </a:solidFill>
                <a:latin typeface="宋体" panose="02010600030101010101" pitchFamily="2" charset="-122"/>
              </a:rPr>
              <a:t>判定树</a:t>
            </a:r>
          </a:p>
        </p:txBody>
      </p:sp>
      <p:sp>
        <p:nvSpPr>
          <p:cNvPr id="64" name="1 Título">
            <a:extLst>
              <a:ext uri="{FF2B5EF4-FFF2-40B4-BE49-F238E27FC236}">
                <a16:creationId xmlns:a16="http://schemas.microsoft.com/office/drawing/2014/main" id="{A3BFCD4C-A889-0340-ABF3-0E6B7765F0B8}"/>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3166459652"/>
      </p:ext>
    </p:extLst>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64</a:t>
            </a:fld>
            <a:endParaRPr lang="zh-CN" altLang="en-US" dirty="0"/>
          </a:p>
        </p:txBody>
      </p:sp>
      <p:sp>
        <p:nvSpPr>
          <p:cNvPr id="2" name="矩形 1">
            <a:extLst>
              <a:ext uri="{FF2B5EF4-FFF2-40B4-BE49-F238E27FC236}">
                <a16:creationId xmlns:a16="http://schemas.microsoft.com/office/drawing/2014/main" id="{FC53BA30-1E42-EA9A-436C-DC57DF9DD2F8}"/>
              </a:ext>
            </a:extLst>
          </p:cNvPr>
          <p:cNvSpPr/>
          <p:nvPr/>
        </p:nvSpPr>
        <p:spPr>
          <a:xfrm>
            <a:off x="817462" y="1340768"/>
            <a:ext cx="7509076" cy="3280642"/>
          </a:xfrm>
          <a:prstGeom prst="rect">
            <a:avLst/>
          </a:prstGeom>
        </p:spPr>
        <p:txBody>
          <a:bodyPr wrap="square">
            <a:spAutoFit/>
          </a:bodyPr>
          <a:lstStyle/>
          <a:p>
            <a:pPr fontAlgn="auto">
              <a:lnSpc>
                <a:spcPct val="150000"/>
              </a:lnSpc>
              <a:spcBef>
                <a:spcPts val="525"/>
              </a:spcBef>
            </a:pPr>
            <a:r>
              <a:rPr lang="en-US" altLang="zh-CN" sz="1500" dirty="0">
                <a:latin typeface="微软雅黑" panose="020B0503020204020204" pitchFamily="34" charset="-122"/>
                <a:ea typeface="微软雅黑" panose="020B0503020204020204" pitchFamily="34" charset="-122"/>
              </a:rPr>
              <a:t>    N-S</a:t>
            </a:r>
            <a:r>
              <a:rPr lang="zh-CN" altLang="en-US" sz="1500" dirty="0">
                <a:latin typeface="微软雅黑" panose="020B0503020204020204" pitchFamily="34" charset="-122"/>
                <a:ea typeface="微软雅黑" panose="020B0503020204020204" pitchFamily="34" charset="-122"/>
              </a:rPr>
              <a:t>图用类似盒子的矩形以及矩形之间的嵌套来表示语句或语句序列。</a:t>
            </a:r>
            <a:r>
              <a:rPr lang="en-US" altLang="zh-CN" sz="1500" dirty="0">
                <a:latin typeface="微软雅黑" panose="020B0503020204020204" pitchFamily="34" charset="-122"/>
                <a:ea typeface="微软雅黑" panose="020B0503020204020204" pitchFamily="34" charset="-122"/>
              </a:rPr>
              <a:t>N-S</a:t>
            </a:r>
            <a:r>
              <a:rPr lang="zh-CN" altLang="en-US" sz="1500" dirty="0">
                <a:latin typeface="微软雅黑" panose="020B0503020204020204" pitchFamily="34" charset="-122"/>
                <a:ea typeface="微软雅黑" panose="020B0503020204020204" pitchFamily="34" charset="-122"/>
              </a:rPr>
              <a:t>图内部没有箭头，因此，</a:t>
            </a:r>
            <a:r>
              <a:rPr lang="zh-CN" altLang="en-US" b="1" dirty="0">
                <a:solidFill>
                  <a:srgbClr val="F88562"/>
                </a:solidFill>
                <a:latin typeface="微软雅黑" panose="020B0503020204020204" pitchFamily="34" charset="-122"/>
                <a:ea typeface="微软雅黑" panose="020B0503020204020204" pitchFamily="34" charset="-122"/>
              </a:rPr>
              <a:t>它所表示的控制流程不能随便进行转移</a:t>
            </a:r>
            <a:r>
              <a:rPr lang="zh-CN" altLang="en-US" sz="1500" dirty="0">
                <a:latin typeface="微软雅黑" panose="020B0503020204020204" pitchFamily="34" charset="-122"/>
                <a:ea typeface="微软雅黑" panose="020B0503020204020204" pitchFamily="34" charset="-122"/>
              </a:rPr>
              <a:t>。</a:t>
            </a:r>
            <a:endParaRPr lang="en-US" altLang="zh-CN" sz="1500" dirty="0">
              <a:latin typeface="微软雅黑" panose="020B0503020204020204" pitchFamily="34" charset="-122"/>
              <a:ea typeface="微软雅黑" panose="020B0503020204020204" pitchFamily="34" charset="-122"/>
            </a:endParaRPr>
          </a:p>
          <a:p>
            <a:pPr fontAlgn="auto">
              <a:lnSpc>
                <a:spcPct val="150000"/>
              </a:lnSpc>
              <a:spcBef>
                <a:spcPts val="525"/>
              </a:spcBef>
            </a:pPr>
            <a:r>
              <a:rPr lang="en-US" altLang="zh-CN" b="1" dirty="0">
                <a:latin typeface="微软雅黑" panose="020B0503020204020204" pitchFamily="34" charset="-122"/>
                <a:ea typeface="微软雅黑" panose="020B0503020204020204" pitchFamily="34" charset="-122"/>
              </a:rPr>
              <a:t>N-S</a:t>
            </a:r>
            <a:r>
              <a:rPr lang="zh-CN" altLang="en-US" b="1" dirty="0">
                <a:latin typeface="微软雅黑" panose="020B0503020204020204" pitchFamily="34" charset="-122"/>
                <a:ea typeface="微软雅黑" panose="020B0503020204020204" pitchFamily="34" charset="-122"/>
              </a:rPr>
              <a:t>图的主要特点可以归纳为：</a:t>
            </a:r>
          </a:p>
          <a:p>
            <a:pPr marL="257175" indent="-257175" fontAlgn="auto">
              <a:lnSpc>
                <a:spcPct val="150000"/>
              </a:lnSpc>
              <a:spcBef>
                <a:spcPts val="525"/>
              </a:spcBef>
              <a:buFont typeface="Wingdings" panose="05000000000000000000" pitchFamily="2" charset="2"/>
              <a:buChar char="Ø"/>
            </a:pPr>
            <a:r>
              <a:rPr lang="zh-CN" altLang="en-US" sz="1500" dirty="0">
                <a:latin typeface="微软雅黑" panose="020B0503020204020204" pitchFamily="34" charset="-122"/>
                <a:ea typeface="微软雅黑" panose="020B0503020204020204" pitchFamily="34" charset="-122"/>
              </a:rPr>
              <a:t>不允许随意的控制转移，有利于严格的结构化程序设计；</a:t>
            </a:r>
          </a:p>
          <a:p>
            <a:pPr marL="257175" indent="-257175" fontAlgn="auto">
              <a:lnSpc>
                <a:spcPct val="150000"/>
              </a:lnSpc>
              <a:spcBef>
                <a:spcPts val="525"/>
              </a:spcBef>
              <a:buFont typeface="Wingdings" panose="05000000000000000000" pitchFamily="2" charset="2"/>
              <a:buChar char="Ø"/>
            </a:pPr>
            <a:r>
              <a:rPr lang="zh-CN" altLang="en-US" sz="1500" dirty="0">
                <a:latin typeface="微软雅黑" panose="020B0503020204020204" pitchFamily="34" charset="-122"/>
                <a:ea typeface="微软雅黑" panose="020B0503020204020204" pitchFamily="34" charset="-122"/>
              </a:rPr>
              <a:t>可以很方便地确定一个特定控制结构的作用域，以及局部数据和全局数据的作用域；</a:t>
            </a:r>
          </a:p>
          <a:p>
            <a:pPr marL="257175" indent="-257175" fontAlgn="auto">
              <a:lnSpc>
                <a:spcPct val="150000"/>
              </a:lnSpc>
              <a:spcBef>
                <a:spcPts val="525"/>
              </a:spcBef>
              <a:buFont typeface="Wingdings" panose="05000000000000000000" pitchFamily="2" charset="2"/>
              <a:buChar char="Ø"/>
            </a:pPr>
            <a:r>
              <a:rPr lang="zh-CN" altLang="en-US" sz="1500" dirty="0">
                <a:latin typeface="微软雅黑" panose="020B0503020204020204" pitchFamily="34" charset="-122"/>
                <a:ea typeface="微软雅黑" panose="020B0503020204020204" pitchFamily="34" charset="-122"/>
              </a:rPr>
              <a:t>可以很方便地表示嵌套关系以及模块之间的层次关系。</a:t>
            </a:r>
          </a:p>
          <a:p>
            <a:pPr fontAlgn="auto">
              <a:lnSpc>
                <a:spcPct val="150000"/>
              </a:lnSpc>
              <a:spcBef>
                <a:spcPts val="525"/>
              </a:spcBef>
            </a:pPr>
            <a:r>
              <a:rPr lang="zh-CN" altLang="en-US" sz="1500" dirty="0">
                <a:latin typeface="微软雅黑" panose="020B0503020204020204" pitchFamily="34" charset="-122"/>
                <a:ea typeface="微软雅黑" panose="020B0503020204020204" pitchFamily="34" charset="-122"/>
              </a:rPr>
              <a:t>      </a:t>
            </a:r>
            <a:r>
              <a:rPr lang="zh-CN" altLang="en-US" sz="1500" b="1" dirty="0">
                <a:latin typeface="微软雅黑" panose="020B0503020204020204" pitchFamily="34" charset="-122"/>
                <a:ea typeface="微软雅黑" panose="020B0503020204020204" pitchFamily="34" charset="-122"/>
              </a:rPr>
              <a:t> </a:t>
            </a:r>
            <a:r>
              <a:rPr lang="zh-CN" altLang="en-US" sz="1500" b="1" dirty="0">
                <a:solidFill>
                  <a:srgbClr val="F88562"/>
                </a:solidFill>
                <a:latin typeface="微软雅黑" panose="020B0503020204020204" pitchFamily="34" charset="-122"/>
                <a:ea typeface="微软雅黑" panose="020B0503020204020204" pitchFamily="34" charset="-122"/>
              </a:rPr>
              <a:t>用</a:t>
            </a:r>
            <a:r>
              <a:rPr lang="en-US" altLang="zh-CN" sz="1500" b="1" dirty="0">
                <a:solidFill>
                  <a:srgbClr val="F88562"/>
                </a:solidFill>
                <a:latin typeface="微软雅黑" panose="020B0503020204020204" pitchFamily="34" charset="-122"/>
                <a:ea typeface="微软雅黑" panose="020B0503020204020204" pitchFamily="34" charset="-122"/>
              </a:rPr>
              <a:t>N-S</a:t>
            </a:r>
            <a:r>
              <a:rPr lang="zh-CN" altLang="en-US" sz="1500" b="1" dirty="0">
                <a:solidFill>
                  <a:srgbClr val="F88562"/>
                </a:solidFill>
                <a:latin typeface="微软雅黑" panose="020B0503020204020204" pitchFamily="34" charset="-122"/>
                <a:ea typeface="微软雅黑" panose="020B0503020204020204" pitchFamily="34" charset="-122"/>
              </a:rPr>
              <a:t>图表示算法，思路清晰，结构良好，容易设计，因而可有效地提高程序设计的质量和效率</a:t>
            </a:r>
            <a:r>
              <a:rPr lang="zh-CN" altLang="en-US" sz="1500" dirty="0">
                <a:latin typeface="微软雅黑" panose="020B0503020204020204" pitchFamily="34" charset="-122"/>
                <a:ea typeface="微软雅黑" panose="020B0503020204020204" pitchFamily="34" charset="-122"/>
              </a:rPr>
              <a:t>。</a:t>
            </a:r>
          </a:p>
        </p:txBody>
      </p:sp>
      <p:sp>
        <p:nvSpPr>
          <p:cNvPr id="10" name="标题 3">
            <a:extLst>
              <a:ext uri="{FF2B5EF4-FFF2-40B4-BE49-F238E27FC236}">
                <a16:creationId xmlns:a16="http://schemas.microsoft.com/office/drawing/2014/main" id="{E06E161E-F304-E042-B0CC-38BB80720D1F}"/>
              </a:ext>
            </a:extLst>
          </p:cNvPr>
          <p:cNvSpPr txBox="1">
            <a:spLocks/>
          </p:cNvSpPr>
          <p:nvPr/>
        </p:nvSpPr>
        <p:spPr bwMode="auto">
          <a:xfrm>
            <a:off x="457200" y="-14366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6.3</a:t>
            </a:r>
            <a:r>
              <a:rPr lang="en-US" altLang="zh-CN" b="1" dirty="0"/>
              <a:t> </a:t>
            </a:r>
            <a:r>
              <a:rPr lang="zh-CN" altLang="en-US" b="1" dirty="0"/>
              <a:t>过程设计的工具</a:t>
            </a:r>
          </a:p>
        </p:txBody>
      </p:sp>
      <p:sp>
        <p:nvSpPr>
          <p:cNvPr id="11" name="1 Título">
            <a:extLst>
              <a:ext uri="{FF2B5EF4-FFF2-40B4-BE49-F238E27FC236}">
                <a16:creationId xmlns:a16="http://schemas.microsoft.com/office/drawing/2014/main" id="{38F633F1-BA00-6A48-ABDB-F68C5DC3EE2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39046751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65</a:t>
            </a:fld>
            <a:endParaRPr lang="zh-CN" altLang="en-US" dirty="0"/>
          </a:p>
        </p:txBody>
      </p:sp>
      <p:sp>
        <p:nvSpPr>
          <p:cNvPr id="2" name="矩形 1">
            <a:extLst>
              <a:ext uri="{FF2B5EF4-FFF2-40B4-BE49-F238E27FC236}">
                <a16:creationId xmlns:a16="http://schemas.microsoft.com/office/drawing/2014/main" id="{FC53BA30-1E42-EA9A-436C-DC57DF9DD2F8}"/>
              </a:ext>
            </a:extLst>
          </p:cNvPr>
          <p:cNvSpPr/>
          <p:nvPr/>
        </p:nvSpPr>
        <p:spPr>
          <a:xfrm>
            <a:off x="457200" y="1268760"/>
            <a:ext cx="8686800" cy="3280642"/>
          </a:xfrm>
          <a:prstGeom prst="rect">
            <a:avLst/>
          </a:prstGeom>
        </p:spPr>
        <p:txBody>
          <a:bodyPr wrap="square">
            <a:spAutoFit/>
          </a:bodyPr>
          <a:lstStyle/>
          <a:p>
            <a:pPr fontAlgn="auto">
              <a:lnSpc>
                <a:spcPct val="150000"/>
              </a:lnSpc>
              <a:spcBef>
                <a:spcPts val="525"/>
              </a:spcBef>
            </a:pPr>
            <a:r>
              <a:rPr lang="en-US" altLang="zh-CN" sz="1500" dirty="0">
                <a:latin typeface="微软雅黑" panose="020B0503020204020204" pitchFamily="34" charset="-122"/>
                <a:ea typeface="微软雅黑" panose="020B0503020204020204" pitchFamily="34" charset="-122"/>
              </a:rPr>
              <a:t>    N-S</a:t>
            </a:r>
            <a:r>
              <a:rPr lang="zh-CN" altLang="en-US" sz="1500" dirty="0">
                <a:latin typeface="微软雅黑" panose="020B0503020204020204" pitchFamily="34" charset="-122"/>
                <a:ea typeface="微软雅黑" panose="020B0503020204020204" pitchFamily="34" charset="-122"/>
              </a:rPr>
              <a:t>图用类似盒子的矩形以及矩形之间的嵌套来表示语句或语句序列。</a:t>
            </a:r>
            <a:r>
              <a:rPr lang="en-US" altLang="zh-CN" sz="1500" dirty="0">
                <a:latin typeface="微软雅黑" panose="020B0503020204020204" pitchFamily="34" charset="-122"/>
                <a:ea typeface="微软雅黑" panose="020B0503020204020204" pitchFamily="34" charset="-122"/>
              </a:rPr>
              <a:t>N-S</a:t>
            </a:r>
            <a:r>
              <a:rPr lang="zh-CN" altLang="en-US" sz="1500" dirty="0">
                <a:latin typeface="微软雅黑" panose="020B0503020204020204" pitchFamily="34" charset="-122"/>
                <a:ea typeface="微软雅黑" panose="020B0503020204020204" pitchFamily="34" charset="-122"/>
              </a:rPr>
              <a:t>图内部没有箭头，因此，</a:t>
            </a:r>
            <a:r>
              <a:rPr lang="zh-CN" altLang="en-US" b="1" dirty="0">
                <a:solidFill>
                  <a:srgbClr val="F88562"/>
                </a:solidFill>
                <a:latin typeface="微软雅黑" panose="020B0503020204020204" pitchFamily="34" charset="-122"/>
                <a:ea typeface="微软雅黑" panose="020B0503020204020204" pitchFamily="34" charset="-122"/>
              </a:rPr>
              <a:t>它所表示的控制流程不能随便进行转移</a:t>
            </a:r>
            <a:r>
              <a:rPr lang="zh-CN" altLang="en-US" sz="1500" dirty="0">
                <a:latin typeface="微软雅黑" panose="020B0503020204020204" pitchFamily="34" charset="-122"/>
                <a:ea typeface="微软雅黑" panose="020B0503020204020204" pitchFamily="34" charset="-122"/>
              </a:rPr>
              <a:t>。</a:t>
            </a:r>
            <a:endParaRPr lang="en-US" altLang="zh-CN" sz="1500" dirty="0">
              <a:latin typeface="微软雅黑" panose="020B0503020204020204" pitchFamily="34" charset="-122"/>
              <a:ea typeface="微软雅黑" panose="020B0503020204020204" pitchFamily="34" charset="-122"/>
            </a:endParaRPr>
          </a:p>
          <a:p>
            <a:pPr fontAlgn="auto">
              <a:lnSpc>
                <a:spcPct val="150000"/>
              </a:lnSpc>
              <a:spcBef>
                <a:spcPts val="525"/>
              </a:spcBef>
            </a:pPr>
            <a:r>
              <a:rPr lang="en-US" altLang="zh-CN" b="1" dirty="0">
                <a:latin typeface="微软雅黑" panose="020B0503020204020204" pitchFamily="34" charset="-122"/>
                <a:ea typeface="微软雅黑" panose="020B0503020204020204" pitchFamily="34" charset="-122"/>
              </a:rPr>
              <a:t>N-S</a:t>
            </a:r>
            <a:r>
              <a:rPr lang="zh-CN" altLang="en-US" b="1" dirty="0">
                <a:latin typeface="微软雅黑" panose="020B0503020204020204" pitchFamily="34" charset="-122"/>
                <a:ea typeface="微软雅黑" panose="020B0503020204020204" pitchFamily="34" charset="-122"/>
              </a:rPr>
              <a:t>图的主要特点可以归纳为：</a:t>
            </a:r>
          </a:p>
          <a:p>
            <a:pPr marL="257175" indent="-257175" fontAlgn="auto">
              <a:lnSpc>
                <a:spcPct val="150000"/>
              </a:lnSpc>
              <a:spcBef>
                <a:spcPts val="525"/>
              </a:spcBef>
              <a:buFont typeface="Wingdings" panose="05000000000000000000" pitchFamily="2" charset="2"/>
              <a:buChar char="Ø"/>
            </a:pPr>
            <a:r>
              <a:rPr lang="zh-CN" altLang="en-US" sz="1500" dirty="0">
                <a:latin typeface="微软雅黑" panose="020B0503020204020204" pitchFamily="34" charset="-122"/>
                <a:ea typeface="微软雅黑" panose="020B0503020204020204" pitchFamily="34" charset="-122"/>
              </a:rPr>
              <a:t>不允许随意的控制转移，有利于严格的结构化程序设计；</a:t>
            </a:r>
          </a:p>
          <a:p>
            <a:pPr marL="257175" indent="-257175" fontAlgn="auto">
              <a:lnSpc>
                <a:spcPct val="150000"/>
              </a:lnSpc>
              <a:spcBef>
                <a:spcPts val="525"/>
              </a:spcBef>
              <a:buFont typeface="Wingdings" panose="05000000000000000000" pitchFamily="2" charset="2"/>
              <a:buChar char="Ø"/>
            </a:pPr>
            <a:r>
              <a:rPr lang="zh-CN" altLang="en-US" sz="1500" dirty="0">
                <a:latin typeface="微软雅黑" panose="020B0503020204020204" pitchFamily="34" charset="-122"/>
                <a:ea typeface="微软雅黑" panose="020B0503020204020204" pitchFamily="34" charset="-122"/>
              </a:rPr>
              <a:t>可以很方便地确定一个特定控制结构的作用域，以及局部数据和全局数据的作用域；</a:t>
            </a:r>
          </a:p>
          <a:p>
            <a:pPr marL="257175" indent="-257175" fontAlgn="auto">
              <a:lnSpc>
                <a:spcPct val="150000"/>
              </a:lnSpc>
              <a:spcBef>
                <a:spcPts val="525"/>
              </a:spcBef>
              <a:buFont typeface="Wingdings" panose="05000000000000000000" pitchFamily="2" charset="2"/>
              <a:buChar char="Ø"/>
            </a:pPr>
            <a:r>
              <a:rPr lang="zh-CN" altLang="en-US" sz="1500" dirty="0">
                <a:latin typeface="微软雅黑" panose="020B0503020204020204" pitchFamily="34" charset="-122"/>
                <a:ea typeface="微软雅黑" panose="020B0503020204020204" pitchFamily="34" charset="-122"/>
              </a:rPr>
              <a:t>可以很方便地表示嵌套关系以及模块之间的层次关系。</a:t>
            </a:r>
          </a:p>
          <a:p>
            <a:pPr fontAlgn="auto">
              <a:lnSpc>
                <a:spcPct val="150000"/>
              </a:lnSpc>
              <a:spcBef>
                <a:spcPts val="525"/>
              </a:spcBef>
            </a:pPr>
            <a:r>
              <a:rPr lang="zh-CN" altLang="en-US" sz="1500" dirty="0">
                <a:latin typeface="微软雅黑" panose="020B0503020204020204" pitchFamily="34" charset="-122"/>
                <a:ea typeface="微软雅黑" panose="020B0503020204020204" pitchFamily="34" charset="-122"/>
              </a:rPr>
              <a:t>      </a:t>
            </a:r>
            <a:r>
              <a:rPr lang="zh-CN" altLang="en-US" sz="1500" b="1" dirty="0">
                <a:latin typeface="微软雅黑" panose="020B0503020204020204" pitchFamily="34" charset="-122"/>
                <a:ea typeface="微软雅黑" panose="020B0503020204020204" pitchFamily="34" charset="-122"/>
              </a:rPr>
              <a:t> </a:t>
            </a:r>
            <a:r>
              <a:rPr lang="zh-CN" altLang="en-US" sz="1500" b="1" dirty="0">
                <a:solidFill>
                  <a:srgbClr val="F88562"/>
                </a:solidFill>
                <a:latin typeface="微软雅黑" panose="020B0503020204020204" pitchFamily="34" charset="-122"/>
                <a:ea typeface="微软雅黑" panose="020B0503020204020204" pitchFamily="34" charset="-122"/>
              </a:rPr>
              <a:t>用</a:t>
            </a:r>
            <a:r>
              <a:rPr lang="en-US" altLang="zh-CN" sz="1500" b="1" dirty="0">
                <a:solidFill>
                  <a:srgbClr val="F88562"/>
                </a:solidFill>
                <a:latin typeface="微软雅黑" panose="020B0503020204020204" pitchFamily="34" charset="-122"/>
                <a:ea typeface="微软雅黑" panose="020B0503020204020204" pitchFamily="34" charset="-122"/>
              </a:rPr>
              <a:t>N-S</a:t>
            </a:r>
            <a:r>
              <a:rPr lang="zh-CN" altLang="en-US" sz="1500" b="1" dirty="0">
                <a:solidFill>
                  <a:srgbClr val="F88562"/>
                </a:solidFill>
                <a:latin typeface="微软雅黑" panose="020B0503020204020204" pitchFamily="34" charset="-122"/>
                <a:ea typeface="微软雅黑" panose="020B0503020204020204" pitchFamily="34" charset="-122"/>
              </a:rPr>
              <a:t>图表示算法，思路清晰，结构良好，容易设计，因而可有效地提高程序设计的质量和效率</a:t>
            </a:r>
            <a:r>
              <a:rPr lang="zh-CN" altLang="en-US" sz="1500" dirty="0">
                <a:latin typeface="微软雅黑" panose="020B0503020204020204" pitchFamily="34" charset="-122"/>
                <a:ea typeface="微软雅黑" panose="020B0503020204020204" pitchFamily="34" charset="-122"/>
              </a:rPr>
              <a:t>。</a:t>
            </a:r>
          </a:p>
        </p:txBody>
      </p:sp>
      <p:sp>
        <p:nvSpPr>
          <p:cNvPr id="10" name="标题 3">
            <a:extLst>
              <a:ext uri="{FF2B5EF4-FFF2-40B4-BE49-F238E27FC236}">
                <a16:creationId xmlns:a16="http://schemas.microsoft.com/office/drawing/2014/main" id="{FB63354B-D497-5D4B-8477-6DDE107B5F61}"/>
              </a:ext>
            </a:extLst>
          </p:cNvPr>
          <p:cNvSpPr txBox="1">
            <a:spLocks/>
          </p:cNvSpPr>
          <p:nvPr/>
        </p:nvSpPr>
        <p:spPr bwMode="auto">
          <a:xfrm>
            <a:off x="457200" y="-14366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6.3</a:t>
            </a:r>
            <a:r>
              <a:rPr lang="en-US" altLang="zh-CN" b="1" dirty="0"/>
              <a:t> </a:t>
            </a:r>
            <a:r>
              <a:rPr lang="zh-CN" altLang="en-US" b="1" dirty="0"/>
              <a:t>过程设计的工具</a:t>
            </a:r>
          </a:p>
        </p:txBody>
      </p:sp>
      <p:sp>
        <p:nvSpPr>
          <p:cNvPr id="11" name="1 Título">
            <a:extLst>
              <a:ext uri="{FF2B5EF4-FFF2-40B4-BE49-F238E27FC236}">
                <a16:creationId xmlns:a16="http://schemas.microsoft.com/office/drawing/2014/main" id="{5CE5F8A1-E74F-DE4F-BCD3-70601C600EA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15865173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3">
            <a:extLst>
              <a:ext uri="{FF2B5EF4-FFF2-40B4-BE49-F238E27FC236}">
                <a16:creationId xmlns:a16="http://schemas.microsoft.com/office/drawing/2014/main" id="{77384F92-0187-6D4F-A667-CD4846288A7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74754" name="内容占位符 4">
            <a:extLst>
              <a:ext uri="{FF2B5EF4-FFF2-40B4-BE49-F238E27FC236}">
                <a16:creationId xmlns:a16="http://schemas.microsoft.com/office/drawing/2014/main" id="{71813D56-64CA-BE4A-BF5D-A89644D83D1C}"/>
              </a:ext>
            </a:extLst>
          </p:cNvPr>
          <p:cNvSpPr>
            <a:spLocks noGrp="1"/>
          </p:cNvSpPr>
          <p:nvPr>
            <p:ph idx="1"/>
          </p:nvPr>
        </p:nvSpPr>
        <p:spPr>
          <a:xfrm>
            <a:off x="395288" y="879475"/>
            <a:ext cx="8229600" cy="604838"/>
          </a:xfrm>
        </p:spPr>
        <p:txBody>
          <a:bodyPr/>
          <a:lstStyle/>
          <a:p>
            <a:pPr marL="0" indent="0">
              <a:buFont typeface="Arial" panose="020B0604020202020204" pitchFamily="34" charset="0"/>
              <a:buNone/>
            </a:pPr>
            <a:r>
              <a:rPr lang="en-US" altLang="zh-CN" b="1" dirty="0">
                <a:latin typeface="宋体" panose="02010600030101010101" pitchFamily="2" charset="-122"/>
              </a:rPr>
              <a:t>6.3.6</a:t>
            </a:r>
            <a:r>
              <a:rPr lang="en-US" altLang="zh-CN" b="1" dirty="0"/>
              <a:t> </a:t>
            </a:r>
            <a:r>
              <a:rPr lang="zh-CN" altLang="en-US" b="1" dirty="0"/>
              <a:t>过程设计语言</a:t>
            </a:r>
          </a:p>
          <a:p>
            <a:pPr marL="0" indent="0">
              <a:buFont typeface="Arial" panose="020B0604020202020204" pitchFamily="34" charset="0"/>
              <a:buNone/>
            </a:pPr>
            <a:endParaRPr lang="zh-CN" altLang="en-US" b="1" dirty="0"/>
          </a:p>
        </p:txBody>
      </p:sp>
      <p:sp>
        <p:nvSpPr>
          <p:cNvPr id="74755" name="TextBox 7">
            <a:extLst>
              <a:ext uri="{FF2B5EF4-FFF2-40B4-BE49-F238E27FC236}">
                <a16:creationId xmlns:a16="http://schemas.microsoft.com/office/drawing/2014/main" id="{0A0E614D-3F34-CF4A-AF61-6D0464419AC4}"/>
              </a:ext>
            </a:extLst>
          </p:cNvPr>
          <p:cNvSpPr txBox="1">
            <a:spLocks noChangeArrowheads="1"/>
          </p:cNvSpPr>
          <p:nvPr/>
        </p:nvSpPr>
        <p:spPr bwMode="auto">
          <a:xfrm>
            <a:off x="395288" y="1412875"/>
            <a:ext cx="82296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过程设计语言（</a:t>
            </a:r>
            <a:r>
              <a:rPr lang="en-US" altLang="zh-CN" sz="2400">
                <a:latin typeface="Arial" panose="020B0604020202020204" pitchFamily="34" charset="0"/>
              </a:rPr>
              <a:t>PDL</a:t>
            </a:r>
            <a:r>
              <a:rPr lang="zh-CN" altLang="en-US" sz="2400">
                <a:latin typeface="Arial" panose="020B0604020202020204" pitchFamily="34" charset="0"/>
              </a:rPr>
              <a:t>）也称为伪码。是用正文形式表示数据和处理过程的设计工具。</a:t>
            </a:r>
            <a:endParaRPr lang="en-US" altLang="zh-CN" sz="2400">
              <a:latin typeface="Arial" panose="020B0604020202020204" pitchFamily="34" charset="0"/>
            </a:endParaRPr>
          </a:p>
          <a:p>
            <a:pPr eaLnBrk="1" hangingPunct="1">
              <a:lnSpc>
                <a:spcPct val="125000"/>
              </a:lnSpc>
              <a:spcBef>
                <a:spcPct val="0"/>
              </a:spcBef>
              <a:buFontTx/>
              <a:buNone/>
            </a:pPr>
            <a:r>
              <a:rPr lang="en-US" altLang="zh-CN" sz="2400">
                <a:latin typeface="Arial" panose="020B0604020202020204" pitchFamily="34" charset="0"/>
              </a:rPr>
              <a:t>PDL</a:t>
            </a:r>
            <a:r>
              <a:rPr lang="zh-CN" altLang="en-US" sz="2400">
                <a:latin typeface="Arial" panose="020B0604020202020204" pitchFamily="34" charset="0"/>
              </a:rPr>
              <a:t>有下述特点</a:t>
            </a:r>
            <a:r>
              <a:rPr lang="zh-CN" altLang="en-US" sz="2000">
                <a:latin typeface="Arial" panose="020B0604020202020204" pitchFamily="34" charset="0"/>
              </a:rPr>
              <a:t>：</a:t>
            </a:r>
            <a:endParaRPr lang="en-US" altLang="zh-CN" sz="2000">
              <a:latin typeface="Arial" panose="020B0604020202020204" pitchFamily="34" charset="0"/>
            </a:endParaRPr>
          </a:p>
          <a:p>
            <a:pPr eaLnBrk="1" hangingPunct="1">
              <a:lnSpc>
                <a:spcPct val="125000"/>
              </a:lnSpc>
              <a:spcBef>
                <a:spcPct val="0"/>
              </a:spcBef>
              <a:buFontTx/>
              <a:buNone/>
            </a:pPr>
            <a:r>
              <a:rPr lang="en-US" altLang="zh-CN" sz="2400">
                <a:latin typeface="Arial" panose="020B0604020202020204" pitchFamily="34" charset="0"/>
              </a:rPr>
              <a:t>(1)</a:t>
            </a:r>
            <a:r>
              <a:rPr lang="zh-CN" altLang="en-US" sz="2400">
                <a:latin typeface="Arial" panose="020B0604020202020204" pitchFamily="34" charset="0"/>
              </a:rPr>
              <a:t>关键字的固定语法，它提供了结构化控制结构、数据说明和模块化的特点。如，</a:t>
            </a:r>
            <a:r>
              <a:rPr lang="en-US" altLang="zh-CN" sz="2400">
                <a:latin typeface="Arial" panose="020B0604020202020204" pitchFamily="34" charset="0"/>
              </a:rPr>
              <a:t>if…fi(</a:t>
            </a:r>
            <a:r>
              <a:rPr lang="zh-CN" altLang="en-US" sz="2400">
                <a:latin typeface="Arial" panose="020B0604020202020204" pitchFamily="34" charset="0"/>
              </a:rPr>
              <a:t>或</a:t>
            </a:r>
            <a:r>
              <a:rPr lang="en-US" altLang="zh-CN" sz="2400">
                <a:latin typeface="Arial" panose="020B0604020202020204" pitchFamily="34" charset="0"/>
              </a:rPr>
              <a:t>endif)</a:t>
            </a:r>
            <a:r>
              <a:rPr lang="zh-CN" altLang="en-US" sz="2400">
                <a:latin typeface="Arial" panose="020B0604020202020204" pitchFamily="34" charset="0"/>
              </a:rPr>
              <a:t>等</a:t>
            </a:r>
            <a:endParaRPr lang="en-US" altLang="zh-CN" sz="2400">
              <a:latin typeface="Arial" panose="020B0604020202020204" pitchFamily="34" charset="0"/>
            </a:endParaRPr>
          </a:p>
          <a:p>
            <a:pPr eaLnBrk="1" hangingPunct="1">
              <a:lnSpc>
                <a:spcPct val="125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自然语言的自由语法，它描述处理特点。</a:t>
            </a:r>
          </a:p>
          <a:p>
            <a:pPr eaLnBrk="1" hangingPunct="1">
              <a:lnSpc>
                <a:spcPct val="125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数据说明的手段。应该既包括简单的数据结构</a:t>
            </a:r>
            <a:r>
              <a:rPr lang="en-US" altLang="zh-CN" sz="2400">
                <a:latin typeface="Arial" panose="020B0604020202020204" pitchFamily="34" charset="0"/>
              </a:rPr>
              <a:t>(</a:t>
            </a:r>
            <a:r>
              <a:rPr lang="zh-CN" altLang="en-US" sz="2400">
                <a:latin typeface="Arial" panose="020B0604020202020204" pitchFamily="34" charset="0"/>
              </a:rPr>
              <a:t>例如纯量和数组</a:t>
            </a:r>
            <a:r>
              <a:rPr lang="en-US" altLang="zh-CN" sz="2400">
                <a:latin typeface="Arial" panose="020B0604020202020204" pitchFamily="34" charset="0"/>
              </a:rPr>
              <a:t>)</a:t>
            </a:r>
            <a:r>
              <a:rPr lang="zh-CN" altLang="en-US" sz="2400">
                <a:latin typeface="Arial" panose="020B0604020202020204" pitchFamily="34" charset="0"/>
              </a:rPr>
              <a:t>，又包括复杂的数据结构</a:t>
            </a:r>
            <a:r>
              <a:rPr lang="en-US" altLang="zh-CN" sz="2400">
                <a:latin typeface="Arial" panose="020B0604020202020204" pitchFamily="34" charset="0"/>
              </a:rPr>
              <a:t>(</a:t>
            </a:r>
            <a:r>
              <a:rPr lang="zh-CN" altLang="en-US" sz="2400">
                <a:latin typeface="Arial" panose="020B0604020202020204" pitchFamily="34" charset="0"/>
              </a:rPr>
              <a:t>例如，链表或层次的数据结构</a:t>
            </a:r>
            <a:r>
              <a:rPr lang="en-US" altLang="zh-CN" sz="2400">
                <a:latin typeface="Arial" panose="020B0604020202020204" pitchFamily="34" charset="0"/>
              </a:rPr>
              <a:t>)</a:t>
            </a:r>
            <a:r>
              <a:rPr lang="zh-CN" altLang="en-US" sz="2400">
                <a:latin typeface="Arial" panose="020B0604020202020204" pitchFamily="34" charset="0"/>
              </a:rPr>
              <a:t>。</a:t>
            </a:r>
          </a:p>
          <a:p>
            <a:pPr eaLnBrk="1" hangingPunct="1">
              <a:lnSpc>
                <a:spcPct val="125000"/>
              </a:lnSpc>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模块定义和调用的技术，应该提供各种接口描述模式。</a:t>
            </a:r>
            <a:endParaRPr lang="en-US" altLang="zh-CN" sz="2800">
              <a:latin typeface="Arial" panose="020B0604020202020204" pitchFamily="34" charset="0"/>
            </a:endParaRPr>
          </a:p>
        </p:txBody>
      </p:sp>
      <p:sp>
        <p:nvSpPr>
          <p:cNvPr id="74756" name="1 Título">
            <a:extLst>
              <a:ext uri="{FF2B5EF4-FFF2-40B4-BE49-F238E27FC236}">
                <a16:creationId xmlns:a16="http://schemas.microsoft.com/office/drawing/2014/main" id="{0C555199-3724-F64C-8EA2-51363966D93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6.3.6 </a:t>
            </a:r>
            <a:r>
              <a:rPr lang="zh-CN" altLang="en-US" sz="2400">
                <a:solidFill>
                  <a:srgbClr val="D9D9D9"/>
                </a:solidFill>
                <a:latin typeface="宋体" panose="02010600030101010101" pitchFamily="2" charset="-122"/>
              </a:rPr>
              <a:t>过程设计语言</a:t>
            </a:r>
          </a:p>
        </p:txBody>
      </p:sp>
      <p:sp>
        <p:nvSpPr>
          <p:cNvPr id="74757" name="1 Título">
            <a:extLst>
              <a:ext uri="{FF2B5EF4-FFF2-40B4-BE49-F238E27FC236}">
                <a16:creationId xmlns:a16="http://schemas.microsoft.com/office/drawing/2014/main" id="{475B57B4-17A3-2545-B46E-42B1A9880F0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B87E41AF-CC67-DA44-9167-211F64809193}"/>
              </a:ext>
            </a:extLst>
          </p:cNvPr>
          <p:cNvSpPr>
            <a:spLocks noGrp="1" noChangeArrowheads="1"/>
          </p:cNvSpPr>
          <p:nvPr>
            <p:ph type="body" idx="1"/>
          </p:nvPr>
        </p:nvSpPr>
        <p:spPr>
          <a:xfrm>
            <a:off x="457200" y="1647826"/>
            <a:ext cx="8640465" cy="4315618"/>
          </a:xfrm>
        </p:spPr>
        <p:txBody>
          <a:bodyPr/>
          <a:lstStyle/>
          <a:p>
            <a:pPr>
              <a:lnSpc>
                <a:spcPct val="100000"/>
              </a:lnSpc>
              <a:buFont typeface="Wingdings" pitchFamily="2" charset="2"/>
              <a:buNone/>
            </a:pPr>
            <a:r>
              <a:rPr lang="zh-CN" altLang="en-US" sz="2400" dirty="0">
                <a:solidFill>
                  <a:srgbClr val="FF0000"/>
                </a:solidFill>
                <a:ea typeface="楷体_GB2312"/>
                <a:cs typeface="楷体_GB2312"/>
                <a:sym typeface="Symbol" pitchFamily="2" charset="2"/>
              </a:rPr>
              <a:t>伪码（类程序设计语言</a:t>
            </a:r>
            <a:r>
              <a:rPr lang="en-US" altLang="zh-CN" sz="2400" dirty="0" err="1">
                <a:solidFill>
                  <a:srgbClr val="FF0000"/>
                </a:solidFill>
                <a:ea typeface="楷体_GB2312"/>
                <a:cs typeface="楷体_GB2312"/>
                <a:sym typeface="Symbol" pitchFamily="2" charset="2"/>
              </a:rPr>
              <a:t>PDL,Program</a:t>
            </a:r>
            <a:r>
              <a:rPr lang="en-US" altLang="zh-CN" sz="2400" dirty="0">
                <a:solidFill>
                  <a:srgbClr val="FF0000"/>
                </a:solidFill>
                <a:ea typeface="楷体_GB2312"/>
                <a:cs typeface="楷体_GB2312"/>
                <a:sym typeface="Symbol" pitchFamily="2" charset="2"/>
              </a:rPr>
              <a:t> Design language</a:t>
            </a:r>
            <a:r>
              <a:rPr lang="zh-CN" altLang="en-US" sz="2400" dirty="0">
                <a:solidFill>
                  <a:srgbClr val="FF0000"/>
                </a:solidFill>
                <a:ea typeface="楷体_GB2312"/>
                <a:cs typeface="楷体_GB2312"/>
                <a:sym typeface="Symbol" pitchFamily="2" charset="2"/>
              </a:rPr>
              <a:t>）</a:t>
            </a:r>
            <a:endParaRPr lang="en-US" altLang="zh-CN" sz="2400" dirty="0">
              <a:solidFill>
                <a:srgbClr val="FF0000"/>
              </a:solidFill>
              <a:ea typeface="楷体_GB2312"/>
              <a:cs typeface="楷体_GB2312"/>
              <a:sym typeface="Symbol" pitchFamily="2" charset="2"/>
            </a:endParaRPr>
          </a:p>
          <a:p>
            <a:pPr>
              <a:lnSpc>
                <a:spcPct val="100000"/>
              </a:lnSpc>
              <a:buFont typeface="Wingdings" pitchFamily="2" charset="2"/>
              <a:buNone/>
            </a:pPr>
            <a:r>
              <a:rPr lang="en-US" altLang="zh-CN" sz="2400" dirty="0">
                <a:sym typeface="Symbol" pitchFamily="2" charset="2"/>
              </a:rPr>
              <a:t>            </a:t>
            </a:r>
            <a:r>
              <a:rPr lang="zh-CN" altLang="en-US" sz="2400" dirty="0">
                <a:sym typeface="Symbol" pitchFamily="2" charset="2"/>
              </a:rPr>
              <a:t>顺序</a:t>
            </a:r>
            <a:endParaRPr lang="en-US" altLang="zh-CN" sz="2400" dirty="0">
              <a:sym typeface="Symbol" pitchFamily="2" charset="2"/>
            </a:endParaRPr>
          </a:p>
          <a:p>
            <a:pPr>
              <a:lnSpc>
                <a:spcPct val="100000"/>
              </a:lnSpc>
              <a:buFont typeface="Wingdings" pitchFamily="2" charset="2"/>
              <a:buNone/>
            </a:pPr>
            <a:r>
              <a:rPr lang="en-US" altLang="zh-CN" sz="2400" dirty="0">
                <a:sym typeface="Symbol" pitchFamily="2" charset="2"/>
              </a:rPr>
              <a:t>                    begin  s1;s2;…</a:t>
            </a:r>
            <a:r>
              <a:rPr lang="en-US" altLang="zh-CN" sz="2400" dirty="0" err="1">
                <a:sym typeface="Symbol" pitchFamily="2" charset="2"/>
              </a:rPr>
              <a:t>sn</a:t>
            </a:r>
            <a:r>
              <a:rPr lang="en-US" altLang="zh-CN" sz="2400" dirty="0">
                <a:sym typeface="Symbol" pitchFamily="2" charset="2"/>
              </a:rPr>
              <a:t> end;</a:t>
            </a:r>
          </a:p>
          <a:p>
            <a:pPr>
              <a:lnSpc>
                <a:spcPct val="100000"/>
              </a:lnSpc>
              <a:buFont typeface="Wingdings" pitchFamily="2" charset="2"/>
              <a:buNone/>
            </a:pPr>
            <a:r>
              <a:rPr lang="en-US" altLang="zh-CN" sz="2400" dirty="0">
                <a:sym typeface="Symbol" pitchFamily="2" charset="2"/>
              </a:rPr>
              <a:t>            </a:t>
            </a:r>
            <a:r>
              <a:rPr lang="zh-CN" altLang="en-US" sz="2400" dirty="0">
                <a:sym typeface="Symbol" pitchFamily="2" charset="2"/>
              </a:rPr>
              <a:t>选择</a:t>
            </a:r>
            <a:endParaRPr lang="en-US" altLang="zh-CN" sz="2400" dirty="0">
              <a:sym typeface="Symbol" pitchFamily="2" charset="2"/>
            </a:endParaRPr>
          </a:p>
          <a:p>
            <a:pPr>
              <a:lnSpc>
                <a:spcPct val="100000"/>
              </a:lnSpc>
              <a:buFont typeface="Wingdings" pitchFamily="2" charset="2"/>
              <a:buNone/>
            </a:pPr>
            <a:r>
              <a:rPr lang="en-US" altLang="zh-CN" sz="2400" dirty="0">
                <a:sym typeface="Symbol" pitchFamily="2" charset="2"/>
              </a:rPr>
              <a:t>                    if  </a:t>
            </a:r>
            <a:r>
              <a:rPr lang="zh-CN" altLang="en-US" sz="2400" dirty="0">
                <a:sym typeface="Symbol" pitchFamily="2" charset="2"/>
              </a:rPr>
              <a:t>条件表达式</a:t>
            </a:r>
            <a:r>
              <a:rPr lang="en-US" altLang="zh-CN" sz="2400" dirty="0">
                <a:sym typeface="Symbol" pitchFamily="2" charset="2"/>
              </a:rPr>
              <a:t>  then  s1</a:t>
            </a:r>
          </a:p>
          <a:p>
            <a:pPr>
              <a:lnSpc>
                <a:spcPct val="100000"/>
              </a:lnSpc>
              <a:buFont typeface="Wingdings" pitchFamily="2" charset="2"/>
              <a:buNone/>
            </a:pPr>
            <a:r>
              <a:rPr lang="en-US" altLang="zh-CN" sz="2400" dirty="0">
                <a:sym typeface="Symbol" pitchFamily="2" charset="2"/>
              </a:rPr>
              <a:t>                                           else   s2;</a:t>
            </a:r>
          </a:p>
          <a:p>
            <a:pPr>
              <a:lnSpc>
                <a:spcPct val="100000"/>
              </a:lnSpc>
              <a:buFont typeface="Wingdings" pitchFamily="2" charset="2"/>
              <a:buNone/>
            </a:pPr>
            <a:r>
              <a:rPr lang="en-US" altLang="zh-CN" sz="2400" dirty="0">
                <a:sym typeface="Symbol" pitchFamily="2" charset="2"/>
              </a:rPr>
              <a:t>            </a:t>
            </a:r>
            <a:r>
              <a:rPr lang="zh-CN" altLang="en-US" sz="2400" dirty="0">
                <a:sym typeface="Symbol" pitchFamily="2" charset="2"/>
              </a:rPr>
              <a:t>循环</a:t>
            </a:r>
            <a:endParaRPr lang="en-US" altLang="zh-CN" sz="2400" dirty="0">
              <a:sym typeface="Symbol" pitchFamily="2" charset="2"/>
            </a:endParaRPr>
          </a:p>
          <a:p>
            <a:pPr>
              <a:lnSpc>
                <a:spcPct val="100000"/>
              </a:lnSpc>
              <a:buFont typeface="Wingdings" pitchFamily="2" charset="2"/>
              <a:buNone/>
            </a:pPr>
            <a:r>
              <a:rPr lang="en-US" altLang="zh-CN" sz="2400" dirty="0">
                <a:sym typeface="Symbol" pitchFamily="2" charset="2"/>
              </a:rPr>
              <a:t>                    while  </a:t>
            </a:r>
            <a:r>
              <a:rPr lang="zh-CN" altLang="en-US" sz="2400" dirty="0">
                <a:sym typeface="Symbol" pitchFamily="2" charset="2"/>
              </a:rPr>
              <a:t>条件表达式</a:t>
            </a:r>
            <a:r>
              <a:rPr lang="en-US" altLang="zh-CN" sz="2400" dirty="0">
                <a:sym typeface="Symbol" pitchFamily="2" charset="2"/>
              </a:rPr>
              <a:t>  do  s ;</a:t>
            </a:r>
          </a:p>
          <a:p>
            <a:pPr>
              <a:lnSpc>
                <a:spcPct val="100000"/>
              </a:lnSpc>
              <a:buFont typeface="Wingdings" pitchFamily="2" charset="2"/>
              <a:buNone/>
            </a:pPr>
            <a:endParaRPr lang="zh-CN" altLang="en-US" sz="2400" dirty="0"/>
          </a:p>
        </p:txBody>
      </p:sp>
      <p:sp>
        <p:nvSpPr>
          <p:cNvPr id="20484" name="Text Box 3">
            <a:extLst>
              <a:ext uri="{FF2B5EF4-FFF2-40B4-BE49-F238E27FC236}">
                <a16:creationId xmlns:a16="http://schemas.microsoft.com/office/drawing/2014/main" id="{977A43CE-F292-C540-BC17-2D0B895BDF3C}"/>
              </a:ext>
            </a:extLst>
          </p:cNvPr>
          <p:cNvSpPr txBox="1">
            <a:spLocks noChangeArrowheads="1"/>
          </p:cNvSpPr>
          <p:nvPr/>
        </p:nvSpPr>
        <p:spPr bwMode="auto">
          <a:xfrm>
            <a:off x="5148064" y="2252663"/>
            <a:ext cx="3816350" cy="3695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eaLnBrk="1" hangingPunct="1"/>
            <a:r>
              <a:rPr lang="zh-CN" altLang="en-US" dirty="0">
                <a:sym typeface="Symbol" pitchFamily="2" charset="2"/>
              </a:rPr>
              <a:t>伪码是一种混合语言。外部采用形式语言定义控制结构和数据结构，内部使用自然语言。</a:t>
            </a:r>
          </a:p>
          <a:p>
            <a:pPr algn="l" eaLnBrk="1" hangingPunct="1"/>
            <a:r>
              <a:rPr lang="zh-CN" altLang="en-US" sz="2000" dirty="0">
                <a:solidFill>
                  <a:schemeClr val="tx1"/>
                </a:solidFill>
                <a:sym typeface="Symbol" pitchFamily="2" charset="2"/>
              </a:rPr>
              <a:t>例如</a:t>
            </a:r>
            <a:r>
              <a:rPr lang="en-US" altLang="zh-CN" sz="2000" dirty="0">
                <a:solidFill>
                  <a:schemeClr val="tx1"/>
                </a:solidFill>
                <a:sym typeface="Symbol" pitchFamily="2" charset="2"/>
              </a:rPr>
              <a:t>:</a:t>
            </a:r>
          </a:p>
          <a:p>
            <a:pPr algn="l" eaLnBrk="1" hangingPunct="1"/>
            <a:r>
              <a:rPr lang="en-US" altLang="zh-CN" sz="2000" dirty="0">
                <a:solidFill>
                  <a:schemeClr val="tx1"/>
                </a:solidFill>
                <a:sym typeface="Symbol" pitchFamily="2" charset="2"/>
              </a:rPr>
              <a:t>    Begin</a:t>
            </a:r>
          </a:p>
          <a:p>
            <a:pPr algn="l" eaLnBrk="1" hangingPunct="1"/>
            <a:r>
              <a:rPr lang="en-US" altLang="zh-CN" sz="2000" dirty="0">
                <a:solidFill>
                  <a:schemeClr val="tx1"/>
                </a:solidFill>
                <a:sym typeface="Symbol" pitchFamily="2" charset="2"/>
              </a:rPr>
              <a:t>          </a:t>
            </a:r>
            <a:r>
              <a:rPr lang="zh-CN" altLang="en-US" sz="2000" dirty="0">
                <a:solidFill>
                  <a:schemeClr val="tx1"/>
                </a:solidFill>
                <a:sym typeface="Symbol" pitchFamily="2" charset="2"/>
              </a:rPr>
              <a:t>输入一元二次方程的系数</a:t>
            </a:r>
            <a:r>
              <a:rPr lang="en-US" altLang="zh-CN" sz="2000" dirty="0">
                <a:solidFill>
                  <a:schemeClr val="tx1"/>
                </a:solidFill>
                <a:sym typeface="Symbol" pitchFamily="2" charset="2"/>
              </a:rPr>
              <a:t>    </a:t>
            </a:r>
          </a:p>
          <a:p>
            <a:pPr algn="l" eaLnBrk="1" hangingPunct="1"/>
            <a:r>
              <a:rPr lang="en-US" altLang="zh-CN" sz="2000" dirty="0">
                <a:solidFill>
                  <a:schemeClr val="tx1"/>
                </a:solidFill>
                <a:sym typeface="Symbol" pitchFamily="2" charset="2"/>
              </a:rPr>
              <a:t>              </a:t>
            </a:r>
            <a:r>
              <a:rPr lang="en-US" altLang="zh-CN" sz="2000" dirty="0" err="1">
                <a:solidFill>
                  <a:schemeClr val="tx1"/>
                </a:solidFill>
                <a:sym typeface="Symbol" pitchFamily="2" charset="2"/>
              </a:rPr>
              <a:t>a,b,c</a:t>
            </a:r>
            <a:r>
              <a:rPr lang="en-US" altLang="zh-CN" sz="2000" dirty="0">
                <a:solidFill>
                  <a:schemeClr val="tx1"/>
                </a:solidFill>
                <a:sym typeface="Symbol" pitchFamily="2" charset="2"/>
              </a:rPr>
              <a:t>;</a:t>
            </a:r>
          </a:p>
          <a:p>
            <a:pPr algn="l" eaLnBrk="1" hangingPunct="1"/>
            <a:r>
              <a:rPr lang="en-US" altLang="zh-CN" sz="2000" dirty="0">
                <a:solidFill>
                  <a:schemeClr val="tx1"/>
                </a:solidFill>
                <a:sym typeface="Symbol" pitchFamily="2" charset="2"/>
              </a:rPr>
              <a:t>          if b2-4aco then </a:t>
            </a:r>
            <a:r>
              <a:rPr lang="zh-CN" altLang="en-US" sz="2000" dirty="0">
                <a:solidFill>
                  <a:schemeClr val="tx1"/>
                </a:solidFill>
                <a:sym typeface="Symbol" pitchFamily="2" charset="2"/>
              </a:rPr>
              <a:t>计算两</a:t>
            </a:r>
            <a:endParaRPr lang="en-US" altLang="zh-CN" sz="2000" dirty="0">
              <a:solidFill>
                <a:schemeClr val="tx1"/>
              </a:solidFill>
              <a:sym typeface="Symbol" pitchFamily="2" charset="2"/>
            </a:endParaRPr>
          </a:p>
          <a:p>
            <a:pPr algn="l" eaLnBrk="1" hangingPunct="1"/>
            <a:r>
              <a:rPr lang="en-US" altLang="zh-CN" sz="2000" dirty="0">
                <a:solidFill>
                  <a:schemeClr val="tx1"/>
                </a:solidFill>
                <a:sym typeface="Symbol" pitchFamily="2" charset="2"/>
              </a:rPr>
              <a:t>         </a:t>
            </a:r>
            <a:r>
              <a:rPr lang="zh-CN" altLang="en-US" sz="2000" dirty="0">
                <a:solidFill>
                  <a:schemeClr val="tx1"/>
                </a:solidFill>
                <a:sym typeface="Symbol" pitchFamily="2" charset="2"/>
              </a:rPr>
              <a:t>实根</a:t>
            </a:r>
            <a:r>
              <a:rPr lang="en-US" altLang="zh-CN" sz="2000" dirty="0">
                <a:solidFill>
                  <a:schemeClr val="tx1"/>
                </a:solidFill>
                <a:sym typeface="Symbol" pitchFamily="2" charset="2"/>
              </a:rPr>
              <a:t>      else </a:t>
            </a:r>
            <a:r>
              <a:rPr lang="zh-CN" altLang="en-US" sz="2000" dirty="0">
                <a:solidFill>
                  <a:schemeClr val="tx1"/>
                </a:solidFill>
                <a:sym typeface="Symbol" pitchFamily="2" charset="2"/>
              </a:rPr>
              <a:t>输出无实根；</a:t>
            </a:r>
            <a:endParaRPr lang="en-US" altLang="zh-CN" sz="2000" dirty="0">
              <a:solidFill>
                <a:schemeClr val="tx1"/>
              </a:solidFill>
              <a:sym typeface="Symbol" pitchFamily="2" charset="2"/>
            </a:endParaRPr>
          </a:p>
          <a:p>
            <a:pPr algn="l" eaLnBrk="1" hangingPunct="1"/>
            <a:r>
              <a:rPr lang="en-US" altLang="zh-CN" sz="2000" dirty="0">
                <a:solidFill>
                  <a:schemeClr val="tx1"/>
                </a:solidFill>
                <a:sym typeface="Symbol" pitchFamily="2" charset="2"/>
              </a:rPr>
              <a:t>    end.</a:t>
            </a:r>
            <a:endParaRPr lang="en-US" altLang="zh-CN" sz="2000" dirty="0"/>
          </a:p>
        </p:txBody>
      </p:sp>
      <p:sp>
        <p:nvSpPr>
          <p:cNvPr id="5" name="标题 3">
            <a:extLst>
              <a:ext uri="{FF2B5EF4-FFF2-40B4-BE49-F238E27FC236}">
                <a16:creationId xmlns:a16="http://schemas.microsoft.com/office/drawing/2014/main" id="{858812C7-6C6B-094A-95DB-48857B978848}"/>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6.3</a:t>
            </a:r>
            <a:r>
              <a:rPr lang="en-US" altLang="zh-CN" b="1" dirty="0"/>
              <a:t> </a:t>
            </a:r>
            <a:r>
              <a:rPr lang="zh-CN" altLang="en-US" b="1" dirty="0"/>
              <a:t>过程设计的工具</a:t>
            </a:r>
          </a:p>
        </p:txBody>
      </p:sp>
      <p:sp>
        <p:nvSpPr>
          <p:cNvPr id="6" name="内容占位符 4">
            <a:extLst>
              <a:ext uri="{FF2B5EF4-FFF2-40B4-BE49-F238E27FC236}">
                <a16:creationId xmlns:a16="http://schemas.microsoft.com/office/drawing/2014/main" id="{CFDCCF71-E95E-5244-BB21-82A146F11528}"/>
              </a:ext>
            </a:extLst>
          </p:cNvPr>
          <p:cNvSpPr txBox="1">
            <a:spLocks/>
          </p:cNvSpPr>
          <p:nvPr/>
        </p:nvSpPr>
        <p:spPr bwMode="auto">
          <a:xfrm>
            <a:off x="395288" y="8794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b="1" dirty="0">
                <a:latin typeface="宋体" panose="02010600030101010101" pitchFamily="2" charset="-122"/>
              </a:rPr>
              <a:t>6.3.6</a:t>
            </a:r>
            <a:r>
              <a:rPr lang="en-US" altLang="zh-CN" b="1" dirty="0"/>
              <a:t> </a:t>
            </a:r>
            <a:r>
              <a:rPr lang="zh-CN" altLang="en-US" b="1" dirty="0"/>
              <a:t>过程设计语言</a:t>
            </a:r>
          </a:p>
          <a:p>
            <a:pPr marL="0" indent="0">
              <a:buFont typeface="Arial" panose="020B0604020202020204" pitchFamily="34" charset="0"/>
              <a:buNone/>
            </a:pPr>
            <a:r>
              <a:rPr lang="zh-CN" altLang="en-US" b="1" dirty="0"/>
              <a:t>  </a:t>
            </a:r>
          </a:p>
        </p:txBody>
      </p:sp>
      <p:sp>
        <p:nvSpPr>
          <p:cNvPr id="7" name="1 Título">
            <a:extLst>
              <a:ext uri="{FF2B5EF4-FFF2-40B4-BE49-F238E27FC236}">
                <a16:creationId xmlns:a16="http://schemas.microsoft.com/office/drawing/2014/main" id="{FE06B5FC-8826-0A4E-9DEF-99845B19975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37186045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4">
            <a:extLst>
              <a:ext uri="{FF2B5EF4-FFF2-40B4-BE49-F238E27FC236}">
                <a16:creationId xmlns:a16="http://schemas.microsoft.com/office/drawing/2014/main" id="{35BDD8AF-9A85-D14D-B946-0CACA96F12CF}"/>
              </a:ext>
            </a:extLst>
          </p:cNvPr>
          <p:cNvSpPr txBox="1">
            <a:spLocks noChangeArrowheads="1"/>
          </p:cNvSpPr>
          <p:nvPr/>
        </p:nvSpPr>
        <p:spPr bwMode="auto">
          <a:xfrm>
            <a:off x="0" y="2022475"/>
            <a:ext cx="8820150"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eaLnBrk="1" hangingPunct="1">
              <a:spcBef>
                <a:spcPct val="50000"/>
              </a:spcBef>
            </a:pPr>
            <a:r>
              <a:rPr lang="zh-CN" altLang="en-US" dirty="0"/>
              <a:t>优点：</a:t>
            </a:r>
            <a:r>
              <a:rPr lang="en-US" altLang="zh-CN" dirty="0"/>
              <a:t>PDL</a:t>
            </a:r>
            <a:r>
              <a:rPr lang="zh-CN" altLang="en-US" dirty="0"/>
              <a:t>不仅可以作为设计工具，而且可作为注释工具，直</a:t>
            </a:r>
          </a:p>
          <a:p>
            <a:pPr algn="l" eaLnBrk="1" hangingPunct="1">
              <a:spcBef>
                <a:spcPct val="50000"/>
              </a:spcBef>
            </a:pPr>
            <a:r>
              <a:rPr lang="zh-CN" altLang="en-US" dirty="0"/>
              <a:t>　　　接插在源程序中间，以保持文档和程序的一致性，提高</a:t>
            </a:r>
          </a:p>
          <a:p>
            <a:pPr algn="l" eaLnBrk="1" hangingPunct="1">
              <a:spcBef>
                <a:spcPct val="50000"/>
              </a:spcBef>
            </a:pPr>
            <a:r>
              <a:rPr lang="zh-CN" altLang="en-US" dirty="0"/>
              <a:t>　　　了文档的质量．</a:t>
            </a:r>
          </a:p>
          <a:p>
            <a:pPr algn="l" eaLnBrk="1" hangingPunct="1">
              <a:spcBef>
                <a:spcPct val="50000"/>
              </a:spcBef>
            </a:pPr>
            <a:r>
              <a:rPr lang="en-US" altLang="zh-CN" dirty="0"/>
              <a:t> </a:t>
            </a:r>
            <a:r>
              <a:rPr lang="zh-CN" altLang="en-US" dirty="0"/>
              <a:t>缺点：１．不如图形工具那样形象直观．</a:t>
            </a:r>
          </a:p>
          <a:p>
            <a:pPr algn="l" eaLnBrk="1" hangingPunct="1">
              <a:spcBef>
                <a:spcPct val="50000"/>
              </a:spcBef>
            </a:pPr>
            <a:r>
              <a:rPr lang="zh-CN" altLang="en-US" dirty="0"/>
              <a:t>	２．当描述复杂的条件组合与动作间的对应关系时，不如</a:t>
            </a:r>
          </a:p>
          <a:p>
            <a:pPr algn="l" eaLnBrk="1" hangingPunct="1">
              <a:spcBef>
                <a:spcPct val="50000"/>
              </a:spcBef>
            </a:pPr>
            <a:r>
              <a:rPr lang="zh-CN" altLang="en-US" dirty="0"/>
              <a:t>　　　　　判定表和判定树那样清晰简单．</a:t>
            </a:r>
          </a:p>
        </p:txBody>
      </p:sp>
      <p:sp>
        <p:nvSpPr>
          <p:cNvPr id="4" name="标题 3">
            <a:extLst>
              <a:ext uri="{FF2B5EF4-FFF2-40B4-BE49-F238E27FC236}">
                <a16:creationId xmlns:a16="http://schemas.microsoft.com/office/drawing/2014/main" id="{A8C8CBBD-A8DD-6444-B0D1-8481197ED507}"/>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6.3</a:t>
            </a:r>
            <a:r>
              <a:rPr lang="en-US" altLang="zh-CN" b="1" dirty="0"/>
              <a:t> </a:t>
            </a:r>
            <a:r>
              <a:rPr lang="zh-CN" altLang="en-US" b="1" dirty="0"/>
              <a:t>过程设计的工具</a:t>
            </a:r>
          </a:p>
        </p:txBody>
      </p:sp>
      <p:sp>
        <p:nvSpPr>
          <p:cNvPr id="5" name="内容占位符 4">
            <a:extLst>
              <a:ext uri="{FF2B5EF4-FFF2-40B4-BE49-F238E27FC236}">
                <a16:creationId xmlns:a16="http://schemas.microsoft.com/office/drawing/2014/main" id="{E9621615-2472-5F44-B712-C98FE7A4176B}"/>
              </a:ext>
            </a:extLst>
          </p:cNvPr>
          <p:cNvSpPr txBox="1">
            <a:spLocks/>
          </p:cNvSpPr>
          <p:nvPr/>
        </p:nvSpPr>
        <p:spPr bwMode="auto">
          <a:xfrm>
            <a:off x="395288" y="8794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b="1" dirty="0">
                <a:latin typeface="宋体" panose="02010600030101010101" pitchFamily="2" charset="-122"/>
              </a:rPr>
              <a:t>6.3.6</a:t>
            </a:r>
            <a:r>
              <a:rPr lang="en-US" altLang="zh-CN" b="1" dirty="0"/>
              <a:t> </a:t>
            </a:r>
            <a:r>
              <a:rPr lang="zh-CN" altLang="en-US" b="1" dirty="0"/>
              <a:t>过程设计语言</a:t>
            </a:r>
          </a:p>
          <a:p>
            <a:pPr marL="0" indent="0">
              <a:buFont typeface="Arial" panose="020B0604020202020204" pitchFamily="34" charset="0"/>
              <a:buNone/>
            </a:pPr>
            <a:r>
              <a:rPr lang="zh-CN" altLang="en-US" b="1" dirty="0"/>
              <a:t>  </a:t>
            </a:r>
          </a:p>
        </p:txBody>
      </p:sp>
      <p:sp>
        <p:nvSpPr>
          <p:cNvPr id="6" name="1 Título">
            <a:extLst>
              <a:ext uri="{FF2B5EF4-FFF2-40B4-BE49-F238E27FC236}">
                <a16:creationId xmlns:a16="http://schemas.microsoft.com/office/drawing/2014/main" id="{A5288E44-79A2-1B48-BB15-37A096A9D90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extLst>
      <p:ext uri="{BB962C8B-B14F-4D97-AF65-F5344CB8AC3E}">
        <p14:creationId xmlns:p14="http://schemas.microsoft.com/office/powerpoint/2010/main" val="2855333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3">
            <a:extLst>
              <a:ext uri="{FF2B5EF4-FFF2-40B4-BE49-F238E27FC236}">
                <a16:creationId xmlns:a16="http://schemas.microsoft.com/office/drawing/2014/main" id="{7B7FAF72-61AC-094C-AA80-DA3912CEB96E}"/>
              </a:ext>
            </a:extLst>
          </p:cNvPr>
          <p:cNvSpPr>
            <a:spLocks noChangeArrowheads="1"/>
          </p:cNvSpPr>
          <p:nvPr/>
        </p:nvSpPr>
        <p:spPr bwMode="auto">
          <a:xfrm>
            <a:off x="1381125" y="2103438"/>
            <a:ext cx="5976938" cy="3240087"/>
          </a:xfrm>
          <a:prstGeom prst="rect">
            <a:avLst/>
          </a:prstGeom>
          <a:solidFill>
            <a:schemeClr val="bg1"/>
          </a:solidFill>
          <a:ln w="9525">
            <a:solidFill>
              <a:schemeClr val="tx1"/>
            </a:solidFill>
            <a:round/>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cxnSp>
        <p:nvCxnSpPr>
          <p:cNvPr id="7171" name="直接连接符 5">
            <a:extLst>
              <a:ext uri="{FF2B5EF4-FFF2-40B4-BE49-F238E27FC236}">
                <a16:creationId xmlns:a16="http://schemas.microsoft.com/office/drawing/2014/main" id="{BEC297CF-917A-F742-A0E4-7895F7A35074}"/>
              </a:ext>
            </a:extLst>
          </p:cNvPr>
          <p:cNvCxnSpPr>
            <a:cxnSpLocks noChangeShapeType="1"/>
          </p:cNvCxnSpPr>
          <p:nvPr/>
        </p:nvCxnSpPr>
        <p:spPr bwMode="auto">
          <a:xfrm flipV="1">
            <a:off x="4405313" y="879475"/>
            <a:ext cx="13684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72" name="直接连接符 9">
            <a:extLst>
              <a:ext uri="{FF2B5EF4-FFF2-40B4-BE49-F238E27FC236}">
                <a16:creationId xmlns:a16="http://schemas.microsoft.com/office/drawing/2014/main" id="{5EEA01E9-9B72-2242-9FE6-3EC2228C6BCD}"/>
              </a:ext>
            </a:extLst>
          </p:cNvPr>
          <p:cNvCxnSpPr>
            <a:cxnSpLocks noChangeShapeType="1"/>
          </p:cNvCxnSpPr>
          <p:nvPr/>
        </p:nvCxnSpPr>
        <p:spPr bwMode="auto">
          <a:xfrm flipV="1">
            <a:off x="3048000" y="852488"/>
            <a:ext cx="5678488" cy="26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73" name="直接连接符 12">
            <a:extLst>
              <a:ext uri="{FF2B5EF4-FFF2-40B4-BE49-F238E27FC236}">
                <a16:creationId xmlns:a16="http://schemas.microsoft.com/office/drawing/2014/main" id="{9A0DCB4B-5BE3-D94D-8FFD-F958242FAA1A}"/>
              </a:ext>
            </a:extLst>
          </p:cNvPr>
          <p:cNvCxnSpPr>
            <a:cxnSpLocks noChangeShapeType="1"/>
          </p:cNvCxnSpPr>
          <p:nvPr/>
        </p:nvCxnSpPr>
        <p:spPr bwMode="auto">
          <a:xfrm flipH="1">
            <a:off x="1454150" y="879475"/>
            <a:ext cx="15843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74" name="直接连接符 14">
            <a:extLst>
              <a:ext uri="{FF2B5EF4-FFF2-40B4-BE49-F238E27FC236}">
                <a16:creationId xmlns:a16="http://schemas.microsoft.com/office/drawing/2014/main" id="{84972D1B-A01E-A945-B55C-F84C86504BB9}"/>
              </a:ext>
            </a:extLst>
          </p:cNvPr>
          <p:cNvCxnSpPr>
            <a:cxnSpLocks noChangeShapeType="1"/>
          </p:cNvCxnSpPr>
          <p:nvPr/>
        </p:nvCxnSpPr>
        <p:spPr bwMode="auto">
          <a:xfrm flipH="1">
            <a:off x="7358063" y="879475"/>
            <a:ext cx="13684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75" name="直接连接符 29">
            <a:extLst>
              <a:ext uri="{FF2B5EF4-FFF2-40B4-BE49-F238E27FC236}">
                <a16:creationId xmlns:a16="http://schemas.microsoft.com/office/drawing/2014/main" id="{DF2FA62E-C4ED-3E48-BC6E-B9F39BC5B5E3}"/>
              </a:ext>
            </a:extLst>
          </p:cNvPr>
          <p:cNvCxnSpPr>
            <a:cxnSpLocks noChangeShapeType="1"/>
          </p:cNvCxnSpPr>
          <p:nvPr/>
        </p:nvCxnSpPr>
        <p:spPr bwMode="auto">
          <a:xfrm>
            <a:off x="8726488" y="879475"/>
            <a:ext cx="0" cy="3240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76" name="直接连接符 30">
            <a:extLst>
              <a:ext uri="{FF2B5EF4-FFF2-40B4-BE49-F238E27FC236}">
                <a16:creationId xmlns:a16="http://schemas.microsoft.com/office/drawing/2014/main" id="{8271803D-F3E1-4A41-8BA1-6559C502966A}"/>
              </a:ext>
            </a:extLst>
          </p:cNvPr>
          <p:cNvCxnSpPr>
            <a:cxnSpLocks noChangeShapeType="1"/>
          </p:cNvCxnSpPr>
          <p:nvPr/>
        </p:nvCxnSpPr>
        <p:spPr bwMode="auto">
          <a:xfrm flipH="1">
            <a:off x="7646988" y="4149725"/>
            <a:ext cx="1366837"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77" name="直接连接符 34">
            <a:extLst>
              <a:ext uri="{FF2B5EF4-FFF2-40B4-BE49-F238E27FC236}">
                <a16:creationId xmlns:a16="http://schemas.microsoft.com/office/drawing/2014/main" id="{A86BCD38-A074-D542-BADB-A55226CA768F}"/>
              </a:ext>
            </a:extLst>
          </p:cNvPr>
          <p:cNvCxnSpPr>
            <a:cxnSpLocks noChangeShapeType="1"/>
          </p:cNvCxnSpPr>
          <p:nvPr/>
        </p:nvCxnSpPr>
        <p:spPr bwMode="auto">
          <a:xfrm>
            <a:off x="4657725" y="2133600"/>
            <a:ext cx="0" cy="3240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78" name="直接连接符 40">
            <a:extLst>
              <a:ext uri="{FF2B5EF4-FFF2-40B4-BE49-F238E27FC236}">
                <a16:creationId xmlns:a16="http://schemas.microsoft.com/office/drawing/2014/main" id="{BD421A8D-F625-FF48-B6DC-666AE11337D9}"/>
              </a:ext>
            </a:extLst>
          </p:cNvPr>
          <p:cNvCxnSpPr>
            <a:cxnSpLocks noChangeShapeType="1"/>
          </p:cNvCxnSpPr>
          <p:nvPr/>
        </p:nvCxnSpPr>
        <p:spPr bwMode="auto">
          <a:xfrm>
            <a:off x="1381125" y="3040063"/>
            <a:ext cx="3024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179" name="直接连接符 42">
            <a:extLst>
              <a:ext uri="{FF2B5EF4-FFF2-40B4-BE49-F238E27FC236}">
                <a16:creationId xmlns:a16="http://schemas.microsoft.com/office/drawing/2014/main" id="{BA58BFF0-D734-D445-883F-811775B127CD}"/>
              </a:ext>
            </a:extLst>
          </p:cNvPr>
          <p:cNvCxnSpPr>
            <a:cxnSpLocks noChangeShapeType="1"/>
          </p:cNvCxnSpPr>
          <p:nvPr/>
        </p:nvCxnSpPr>
        <p:spPr bwMode="auto">
          <a:xfrm>
            <a:off x="1381125" y="4264025"/>
            <a:ext cx="3024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7180" name="左大括号 43">
            <a:extLst>
              <a:ext uri="{FF2B5EF4-FFF2-40B4-BE49-F238E27FC236}">
                <a16:creationId xmlns:a16="http://schemas.microsoft.com/office/drawing/2014/main" id="{2CE3ED7C-5038-434C-90B0-DDF0DF4C8068}"/>
              </a:ext>
            </a:extLst>
          </p:cNvPr>
          <p:cNvSpPr>
            <a:spLocks/>
          </p:cNvSpPr>
          <p:nvPr/>
        </p:nvSpPr>
        <p:spPr bwMode="auto">
          <a:xfrm rot="3220700">
            <a:off x="1526382" y="127794"/>
            <a:ext cx="747712" cy="1987550"/>
          </a:xfrm>
          <a:prstGeom prst="leftBrace">
            <a:avLst>
              <a:gd name="adj1" fmla="val 8331"/>
              <a:gd name="adj2" fmla="val 50000"/>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sp>
        <p:nvSpPr>
          <p:cNvPr id="7181" name="TextBox 44">
            <a:extLst>
              <a:ext uri="{FF2B5EF4-FFF2-40B4-BE49-F238E27FC236}">
                <a16:creationId xmlns:a16="http://schemas.microsoft.com/office/drawing/2014/main" id="{42F5A56B-8E4E-2549-87DC-9AE6004B0EBA}"/>
              </a:ext>
            </a:extLst>
          </p:cNvPr>
          <p:cNvSpPr txBox="1">
            <a:spLocks noChangeArrowheads="1"/>
          </p:cNvSpPr>
          <p:nvPr/>
        </p:nvSpPr>
        <p:spPr bwMode="auto">
          <a:xfrm>
            <a:off x="338138" y="806450"/>
            <a:ext cx="1474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t>设计阶段</a:t>
            </a:r>
          </a:p>
        </p:txBody>
      </p:sp>
      <p:sp>
        <p:nvSpPr>
          <p:cNvPr id="7182" name="左大括号 46">
            <a:extLst>
              <a:ext uri="{FF2B5EF4-FFF2-40B4-BE49-F238E27FC236}">
                <a16:creationId xmlns:a16="http://schemas.microsoft.com/office/drawing/2014/main" id="{648663A4-6F41-B74E-B91B-8B56E0BF7799}"/>
              </a:ext>
            </a:extLst>
          </p:cNvPr>
          <p:cNvSpPr>
            <a:spLocks/>
          </p:cNvSpPr>
          <p:nvPr/>
        </p:nvSpPr>
        <p:spPr bwMode="auto">
          <a:xfrm>
            <a:off x="877888" y="2174875"/>
            <a:ext cx="503237" cy="3168650"/>
          </a:xfrm>
          <a:prstGeom prst="leftBrace">
            <a:avLst>
              <a:gd name="adj1" fmla="val 8337"/>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sp>
        <p:nvSpPr>
          <p:cNvPr id="7183" name="TextBox 47">
            <a:extLst>
              <a:ext uri="{FF2B5EF4-FFF2-40B4-BE49-F238E27FC236}">
                <a16:creationId xmlns:a16="http://schemas.microsoft.com/office/drawing/2014/main" id="{6A875611-6482-CF48-B4A5-187AAD0D6B21}"/>
              </a:ext>
            </a:extLst>
          </p:cNvPr>
          <p:cNvSpPr txBox="1">
            <a:spLocks noChangeArrowheads="1"/>
          </p:cNvSpPr>
          <p:nvPr/>
        </p:nvSpPr>
        <p:spPr bwMode="auto">
          <a:xfrm>
            <a:off x="346075" y="3111500"/>
            <a:ext cx="55403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设计内容</a:t>
            </a:r>
          </a:p>
        </p:txBody>
      </p:sp>
      <p:sp>
        <p:nvSpPr>
          <p:cNvPr id="49" name="TextBox 48">
            <a:extLst>
              <a:ext uri="{FF2B5EF4-FFF2-40B4-BE49-F238E27FC236}">
                <a16:creationId xmlns:a16="http://schemas.microsoft.com/office/drawing/2014/main" id="{521E18AD-BF48-B847-B2BF-6A9FB580B3BB}"/>
              </a:ext>
            </a:extLst>
          </p:cNvPr>
          <p:cNvSpPr txBox="1"/>
          <p:nvPr/>
        </p:nvSpPr>
        <p:spPr>
          <a:xfrm>
            <a:off x="2915816" y="1311151"/>
            <a:ext cx="1728192" cy="461665"/>
          </a:xfrm>
          <a:prstGeom prst="rect">
            <a:avLst/>
          </a:prstGeom>
          <a:noFill/>
        </p:spPr>
        <p:txBody>
          <a:bodyPr>
            <a:spAutoFit/>
          </a:bodyPr>
          <a:lstStyle/>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总体设计</a:t>
            </a:r>
          </a:p>
        </p:txBody>
      </p:sp>
      <p:sp>
        <p:nvSpPr>
          <p:cNvPr id="50" name="TextBox 49">
            <a:extLst>
              <a:ext uri="{FF2B5EF4-FFF2-40B4-BE49-F238E27FC236}">
                <a16:creationId xmlns:a16="http://schemas.microsoft.com/office/drawing/2014/main" id="{3AC58253-AF9C-3F46-8931-05C84A82A639}"/>
              </a:ext>
            </a:extLst>
          </p:cNvPr>
          <p:cNvSpPr txBox="1"/>
          <p:nvPr/>
        </p:nvSpPr>
        <p:spPr>
          <a:xfrm>
            <a:off x="5580112" y="1340768"/>
            <a:ext cx="1800200" cy="461665"/>
          </a:xfrm>
          <a:prstGeom prst="rect">
            <a:avLst/>
          </a:prstGeom>
          <a:noFill/>
        </p:spPr>
        <p:txBody>
          <a:bodyPr>
            <a:spAutoFit/>
          </a:bodyPr>
          <a:lstStyle/>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详细设计</a:t>
            </a:r>
          </a:p>
        </p:txBody>
      </p:sp>
      <p:sp>
        <p:nvSpPr>
          <p:cNvPr id="7186" name="TextBox 50">
            <a:extLst>
              <a:ext uri="{FF2B5EF4-FFF2-40B4-BE49-F238E27FC236}">
                <a16:creationId xmlns:a16="http://schemas.microsoft.com/office/drawing/2014/main" id="{DC1678FA-7D29-F54A-818F-B0901322FE26}"/>
              </a:ext>
            </a:extLst>
          </p:cNvPr>
          <p:cNvSpPr txBox="1">
            <a:spLocks noChangeArrowheads="1"/>
          </p:cNvSpPr>
          <p:nvPr/>
        </p:nvSpPr>
        <p:spPr bwMode="auto">
          <a:xfrm>
            <a:off x="1547813" y="2247900"/>
            <a:ext cx="2089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体系结构设计</a:t>
            </a:r>
            <a:endParaRPr lang="en-US" altLang="zh-CN">
              <a:solidFill>
                <a:srgbClr val="990000"/>
              </a:solidFill>
            </a:endParaRPr>
          </a:p>
          <a:p>
            <a:pPr eaLnBrk="1" hangingPunct="1"/>
            <a:r>
              <a:rPr lang="zh-CN" altLang="en-US">
                <a:solidFill>
                  <a:srgbClr val="990000"/>
                </a:solidFill>
              </a:rPr>
              <a:t>（</a:t>
            </a:r>
            <a:r>
              <a:rPr lang="en-US" altLang="zh-CN">
                <a:solidFill>
                  <a:srgbClr val="990000"/>
                </a:solidFill>
              </a:rPr>
              <a:t>MSD</a:t>
            </a:r>
            <a:r>
              <a:rPr lang="zh-CN" altLang="en-US">
                <a:solidFill>
                  <a:srgbClr val="990000"/>
                </a:solidFill>
              </a:rPr>
              <a:t>）</a:t>
            </a:r>
          </a:p>
        </p:txBody>
      </p:sp>
      <p:sp>
        <p:nvSpPr>
          <p:cNvPr id="7187" name="TextBox 52">
            <a:extLst>
              <a:ext uri="{FF2B5EF4-FFF2-40B4-BE49-F238E27FC236}">
                <a16:creationId xmlns:a16="http://schemas.microsoft.com/office/drawing/2014/main" id="{717317EA-1E12-8042-8FC1-BEDCDA2D02EE}"/>
              </a:ext>
            </a:extLst>
          </p:cNvPr>
          <p:cNvSpPr txBox="1">
            <a:spLocks noChangeArrowheads="1"/>
          </p:cNvSpPr>
          <p:nvPr/>
        </p:nvSpPr>
        <p:spPr bwMode="auto">
          <a:xfrm>
            <a:off x="1258888" y="3441700"/>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接口设计</a:t>
            </a:r>
          </a:p>
        </p:txBody>
      </p:sp>
      <p:sp>
        <p:nvSpPr>
          <p:cNvPr id="7188" name="TextBox 53">
            <a:extLst>
              <a:ext uri="{FF2B5EF4-FFF2-40B4-BE49-F238E27FC236}">
                <a16:creationId xmlns:a16="http://schemas.microsoft.com/office/drawing/2014/main" id="{A6D1251E-6427-3B49-B816-978158D99EB4}"/>
              </a:ext>
            </a:extLst>
          </p:cNvPr>
          <p:cNvSpPr txBox="1">
            <a:spLocks noChangeArrowheads="1"/>
          </p:cNvSpPr>
          <p:nvPr/>
        </p:nvSpPr>
        <p:spPr bwMode="auto">
          <a:xfrm>
            <a:off x="1187450" y="4594225"/>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数据设计</a:t>
            </a:r>
          </a:p>
        </p:txBody>
      </p:sp>
      <p:sp>
        <p:nvSpPr>
          <p:cNvPr id="56" name="TextBox 55">
            <a:extLst>
              <a:ext uri="{FF2B5EF4-FFF2-40B4-BE49-F238E27FC236}">
                <a16:creationId xmlns:a16="http://schemas.microsoft.com/office/drawing/2014/main" id="{16DDFC99-78B5-5640-92D8-0FD2646ADC28}"/>
              </a:ext>
            </a:extLst>
          </p:cNvPr>
          <p:cNvSpPr txBox="1"/>
          <p:nvPr/>
        </p:nvSpPr>
        <p:spPr>
          <a:xfrm>
            <a:off x="4860032" y="3246075"/>
            <a:ext cx="2736304" cy="830997"/>
          </a:xfrm>
          <a:prstGeom prst="rect">
            <a:avLst/>
          </a:prstGeom>
          <a:noFill/>
        </p:spPr>
        <p:txBody>
          <a:bodyPr>
            <a:spAutoFit/>
          </a:bodyPr>
          <a:lstStyle/>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模块内部设计</a:t>
            </a:r>
            <a:endParaRPr lang="en-US" altLang="zh-CN"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endParaRPr>
          </a:p>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（算法和数据结构）</a:t>
            </a:r>
          </a:p>
        </p:txBody>
      </p:sp>
      <p:sp>
        <p:nvSpPr>
          <p:cNvPr id="7190" name="TextBox 56">
            <a:extLst>
              <a:ext uri="{FF2B5EF4-FFF2-40B4-BE49-F238E27FC236}">
                <a16:creationId xmlns:a16="http://schemas.microsoft.com/office/drawing/2014/main" id="{CBC4747D-55FF-D945-8B4E-F05C71ECC0AF}"/>
              </a:ext>
            </a:extLst>
          </p:cNvPr>
          <p:cNvSpPr txBox="1">
            <a:spLocks noChangeArrowheads="1"/>
          </p:cNvSpPr>
          <p:nvPr/>
        </p:nvSpPr>
        <p:spPr bwMode="auto">
          <a:xfrm>
            <a:off x="2124075" y="5703888"/>
            <a:ext cx="5400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chemeClr val="tx1"/>
                </a:solidFill>
              </a:rPr>
              <a:t>图</a:t>
            </a:r>
            <a:r>
              <a:rPr lang="en-US" altLang="zh-CN">
                <a:solidFill>
                  <a:schemeClr val="tx1"/>
                </a:solidFill>
              </a:rPr>
              <a:t>1    </a:t>
            </a:r>
            <a:r>
              <a:rPr lang="zh-CN" altLang="en-US">
                <a:solidFill>
                  <a:schemeClr val="tx1"/>
                </a:solidFill>
              </a:rPr>
              <a:t>设计阶段和设计内容</a:t>
            </a:r>
          </a:p>
        </p:txBody>
      </p:sp>
      <p:sp>
        <p:nvSpPr>
          <p:cNvPr id="7191" name="矩形 25">
            <a:extLst>
              <a:ext uri="{FF2B5EF4-FFF2-40B4-BE49-F238E27FC236}">
                <a16:creationId xmlns:a16="http://schemas.microsoft.com/office/drawing/2014/main" id="{22A6D843-3381-3841-A1B1-8488162F07A6}"/>
              </a:ext>
            </a:extLst>
          </p:cNvPr>
          <p:cNvSpPr>
            <a:spLocks noChangeArrowheads="1"/>
          </p:cNvSpPr>
          <p:nvPr/>
        </p:nvSpPr>
        <p:spPr bwMode="auto">
          <a:xfrm>
            <a:off x="3563938" y="2276475"/>
            <a:ext cx="5545137" cy="2952750"/>
          </a:xfrm>
          <a:prstGeom prst="rect">
            <a:avLst/>
          </a:prstGeom>
          <a:gradFill rotWithShape="0">
            <a:gsLst>
              <a:gs pos="0">
                <a:srgbClr val="FF6600"/>
              </a:gs>
              <a:gs pos="50000">
                <a:srgbClr val="FFF1E7"/>
              </a:gs>
              <a:gs pos="100000">
                <a:srgbClr val="FF66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algn="l" eaLnBrk="1" hangingPunct="1"/>
            <a:r>
              <a:rPr lang="zh-CN" altLang="en-US" sz="2000"/>
              <a:t>包括外部接口设计和内部接口设计：</a:t>
            </a:r>
            <a:endParaRPr lang="en-US" altLang="zh-CN" sz="2000"/>
          </a:p>
          <a:p>
            <a:pPr algn="l" eaLnBrk="1" hangingPunct="1">
              <a:buFont typeface="Arial" panose="020B0604020202020204" pitchFamily="34" charset="0"/>
              <a:buChar char="•"/>
            </a:pPr>
            <a:r>
              <a:rPr lang="zh-CN" altLang="en-US" sz="2000"/>
              <a:t>外部接口设计依据分析模型中的顶层数据流图</a:t>
            </a:r>
            <a:endParaRPr lang="en-US" altLang="zh-CN" sz="2000"/>
          </a:p>
          <a:p>
            <a:pPr algn="l" eaLnBrk="1" hangingPunct="1">
              <a:buFont typeface="Arial" panose="020B0604020202020204" pitchFamily="34" charset="0"/>
              <a:buChar char="•"/>
            </a:pPr>
            <a:r>
              <a:rPr lang="zh-CN" altLang="en-US" sz="2000"/>
              <a:t>外部接口包括</a:t>
            </a:r>
            <a:r>
              <a:rPr lang="en-US" altLang="zh-CN" sz="2000"/>
              <a:t>:</a:t>
            </a:r>
          </a:p>
          <a:p>
            <a:pPr lvl="1" algn="l" eaLnBrk="1" hangingPunct="1">
              <a:buFont typeface="Arial" panose="020B0604020202020204" pitchFamily="34" charset="0"/>
              <a:buChar char="•"/>
            </a:pPr>
            <a:r>
              <a:rPr lang="zh-CN" altLang="en-US" sz="2000"/>
              <a:t>用户界面</a:t>
            </a:r>
            <a:endParaRPr lang="en-US" altLang="zh-CN" sz="2000"/>
          </a:p>
          <a:p>
            <a:pPr lvl="1" algn="l" eaLnBrk="1" hangingPunct="1">
              <a:buFont typeface="Arial" panose="020B0604020202020204" pitchFamily="34" charset="0"/>
              <a:buChar char="•"/>
            </a:pPr>
            <a:r>
              <a:rPr lang="zh-CN" altLang="en-US" sz="2000"/>
              <a:t>目标系统与其他硬件设备、</a:t>
            </a:r>
            <a:endParaRPr lang="en-US" altLang="zh-CN" sz="2000"/>
          </a:p>
          <a:p>
            <a:pPr lvl="1" algn="l" eaLnBrk="1" hangingPunct="1"/>
            <a:r>
              <a:rPr lang="en-US" altLang="zh-CN" sz="2000"/>
              <a:t>	</a:t>
            </a:r>
            <a:r>
              <a:rPr lang="zh-CN" altLang="en-US" sz="2000"/>
              <a:t>软件系统的外部接口；</a:t>
            </a:r>
            <a:endParaRPr lang="en-US" altLang="zh-CN" sz="2000"/>
          </a:p>
          <a:p>
            <a:pPr algn="l" eaLnBrk="1" hangingPunct="1">
              <a:buFont typeface="Arial" panose="020B0604020202020204" pitchFamily="34" charset="0"/>
              <a:buChar char="•"/>
            </a:pPr>
            <a:r>
              <a:rPr lang="zh-CN" altLang="en-US" sz="2000"/>
              <a:t>内部接口是指系统内部各种元素之间的接口。</a:t>
            </a:r>
            <a:endParaRPr lang="en-US" altLang="zh-CN" sz="2000"/>
          </a:p>
          <a:p>
            <a:pPr algn="l" eaLnBrk="1" hangingPunct="1"/>
            <a:endParaRPr lang="zh-CN" altLang="en-US" sz="2000"/>
          </a:p>
        </p:txBody>
      </p:sp>
      <p:sp>
        <p:nvSpPr>
          <p:cNvPr id="7192" name="左大括号 28">
            <a:extLst>
              <a:ext uri="{FF2B5EF4-FFF2-40B4-BE49-F238E27FC236}">
                <a16:creationId xmlns:a16="http://schemas.microsoft.com/office/drawing/2014/main" id="{60B97535-4174-0945-B374-5E5DA7B6201F}"/>
              </a:ext>
            </a:extLst>
          </p:cNvPr>
          <p:cNvSpPr>
            <a:spLocks/>
          </p:cNvSpPr>
          <p:nvPr/>
        </p:nvSpPr>
        <p:spPr bwMode="auto">
          <a:xfrm>
            <a:off x="2987675" y="2276475"/>
            <a:ext cx="647700" cy="2952750"/>
          </a:xfrm>
          <a:prstGeom prst="leftBrace">
            <a:avLst>
              <a:gd name="adj1" fmla="val 8358"/>
              <a:gd name="adj2" fmla="val 50000"/>
            </a:avLst>
          </a:prstGeom>
          <a:gradFill rotWithShape="0">
            <a:gsLst>
              <a:gs pos="0">
                <a:srgbClr val="FF6600"/>
              </a:gs>
              <a:gs pos="50000">
                <a:srgbClr val="FFF1E7"/>
              </a:gs>
              <a:gs pos="100000">
                <a:srgbClr val="FF6600"/>
              </a:gs>
            </a:gsLst>
            <a:lin ang="0" scaled="1"/>
          </a:gradFill>
          <a:ln w="9525">
            <a:solidFill>
              <a:schemeClr val="tx1"/>
            </a:solidFill>
            <a:round/>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spTree>
    <p:extLst>
      <p:ext uri="{BB962C8B-B14F-4D97-AF65-F5344CB8AC3E}">
        <p14:creationId xmlns:p14="http://schemas.microsoft.com/office/powerpoint/2010/main" val="23176638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3">
            <a:extLst>
              <a:ext uri="{FF2B5EF4-FFF2-40B4-BE49-F238E27FC236}">
                <a16:creationId xmlns:a16="http://schemas.microsoft.com/office/drawing/2014/main" id="{04F021C4-2A53-EA45-AED3-50650A317266}"/>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76802" name="TextBox 7">
            <a:extLst>
              <a:ext uri="{FF2B5EF4-FFF2-40B4-BE49-F238E27FC236}">
                <a16:creationId xmlns:a16="http://schemas.microsoft.com/office/drawing/2014/main" id="{4F608C38-00C1-404E-A55F-5412365808AF}"/>
              </a:ext>
            </a:extLst>
          </p:cNvPr>
          <p:cNvSpPr txBox="1">
            <a:spLocks noChangeArrowheads="1"/>
          </p:cNvSpPr>
          <p:nvPr/>
        </p:nvSpPr>
        <p:spPr bwMode="auto">
          <a:xfrm>
            <a:off x="395288" y="1052513"/>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latin typeface="Arial" panose="020B0604020202020204" pitchFamily="34" charset="0"/>
              </a:rPr>
              <a:t>PDL</a:t>
            </a:r>
            <a:r>
              <a:rPr lang="zh-CN" altLang="en-US" sz="2400">
                <a:latin typeface="Arial" panose="020B0604020202020204" pitchFamily="34" charset="0"/>
              </a:rPr>
              <a:t>有下述优点：</a:t>
            </a:r>
            <a:endParaRPr lang="en-US" altLang="zh-CN" sz="2400">
              <a:latin typeface="Arial" panose="020B0604020202020204" pitchFamily="34" charset="0"/>
            </a:endParaRPr>
          </a:p>
          <a:p>
            <a:pPr eaLnBrk="1" hangingPunct="1">
              <a:lnSpc>
                <a:spcPct val="150000"/>
              </a:lnSpc>
              <a:spcBef>
                <a:spcPct val="0"/>
              </a:spcBef>
              <a:buFontTx/>
              <a:buAutoNum type="arabicParenBoth"/>
            </a:pPr>
            <a:r>
              <a:rPr lang="zh-CN" altLang="en-US" sz="2400">
                <a:latin typeface="Arial" panose="020B0604020202020204" pitchFamily="34" charset="0"/>
              </a:rPr>
              <a:t>可以作为注释直接插在源程序中间。</a:t>
            </a:r>
            <a:endParaRPr lang="en-US" altLang="zh-CN" sz="2400">
              <a:latin typeface="Arial" panose="020B0604020202020204" pitchFamily="34" charset="0"/>
            </a:endParaRPr>
          </a:p>
          <a:p>
            <a:pPr eaLnBrk="1" hangingPunct="1">
              <a:lnSpc>
                <a:spcPct val="150000"/>
              </a:lnSpc>
              <a:spcBef>
                <a:spcPct val="0"/>
              </a:spcBef>
              <a:buFontTx/>
              <a:buAutoNum type="arabicParenBoth"/>
            </a:pPr>
            <a:r>
              <a:rPr lang="zh-CN" altLang="en-US" sz="2400">
                <a:latin typeface="Arial" panose="020B0604020202020204" pitchFamily="34" charset="0"/>
              </a:rPr>
              <a:t>可以使用普通的正文编辑程序或文字处理系统，很方便地完成</a:t>
            </a:r>
            <a:r>
              <a:rPr lang="en-US" altLang="zh-CN" sz="2400">
                <a:latin typeface="Arial" panose="020B0604020202020204" pitchFamily="34" charset="0"/>
              </a:rPr>
              <a:t>PDL</a:t>
            </a:r>
            <a:r>
              <a:rPr lang="zh-CN" altLang="en-US" sz="2400">
                <a:latin typeface="Arial" panose="020B0604020202020204" pitchFamily="34" charset="0"/>
              </a:rPr>
              <a:t>的书写和编辑工作。</a:t>
            </a:r>
          </a:p>
          <a:p>
            <a:pPr eaLnBrk="1" hangingPunct="1">
              <a:lnSpc>
                <a:spcPct val="150000"/>
              </a:lnSpc>
              <a:spcBef>
                <a:spcPct val="0"/>
              </a:spcBef>
              <a:buFontTx/>
              <a:buAutoNum type="arabicParenBoth"/>
            </a:pPr>
            <a:r>
              <a:rPr lang="zh-CN" altLang="en-US" sz="2400">
                <a:latin typeface="Arial" panose="020B0604020202020204" pitchFamily="34" charset="0"/>
              </a:rPr>
              <a:t>已经有自动处理</a:t>
            </a:r>
            <a:r>
              <a:rPr lang="en-US" altLang="zh-CN" sz="2400">
                <a:latin typeface="Arial" panose="020B0604020202020204" pitchFamily="34" charset="0"/>
              </a:rPr>
              <a:t>PDL</a:t>
            </a:r>
            <a:r>
              <a:rPr lang="zh-CN" altLang="en-US" sz="2400">
                <a:latin typeface="Arial" panose="020B0604020202020204" pitchFamily="34" charset="0"/>
              </a:rPr>
              <a:t>的程序存在，而且可以自动由</a:t>
            </a:r>
            <a:r>
              <a:rPr lang="en-US" altLang="zh-CN" sz="2400">
                <a:latin typeface="Arial" panose="020B0604020202020204" pitchFamily="34" charset="0"/>
              </a:rPr>
              <a:t>PDL</a:t>
            </a:r>
            <a:r>
              <a:rPr lang="zh-CN" altLang="en-US" sz="2400">
                <a:latin typeface="Arial" panose="020B0604020202020204" pitchFamily="34" charset="0"/>
              </a:rPr>
              <a:t>生成程序代码。</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PDL</a:t>
            </a:r>
            <a:r>
              <a:rPr lang="zh-CN" altLang="en-US" sz="2400">
                <a:latin typeface="Arial" panose="020B0604020202020204" pitchFamily="34" charset="0"/>
              </a:rPr>
              <a:t>的缺点是不如图形工具形象直观，描述复杂的条件组合与动作间的对应关系时，不如判定表清晰简单。</a:t>
            </a:r>
            <a:endParaRPr lang="en-US" altLang="zh-CN" sz="2400">
              <a:latin typeface="Arial" panose="020B0604020202020204" pitchFamily="34" charset="0"/>
            </a:endParaRPr>
          </a:p>
        </p:txBody>
      </p:sp>
      <p:sp>
        <p:nvSpPr>
          <p:cNvPr id="76803" name="1 Título">
            <a:extLst>
              <a:ext uri="{FF2B5EF4-FFF2-40B4-BE49-F238E27FC236}">
                <a16:creationId xmlns:a16="http://schemas.microsoft.com/office/drawing/2014/main" id="{2397B19C-F98F-3E4F-8FCD-440AC54A0EF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6.3.6 </a:t>
            </a:r>
            <a:r>
              <a:rPr lang="zh-CN" altLang="en-US" sz="2400">
                <a:solidFill>
                  <a:srgbClr val="D9D9D9"/>
                </a:solidFill>
                <a:latin typeface="宋体" panose="02010600030101010101" pitchFamily="2" charset="-122"/>
              </a:rPr>
              <a:t>过程设计语言</a:t>
            </a:r>
          </a:p>
        </p:txBody>
      </p:sp>
      <p:sp>
        <p:nvSpPr>
          <p:cNvPr id="76804" name="1 Título">
            <a:extLst>
              <a:ext uri="{FF2B5EF4-FFF2-40B4-BE49-F238E27FC236}">
                <a16:creationId xmlns:a16="http://schemas.microsoft.com/office/drawing/2014/main" id="{3395D105-AAF1-974F-8260-B50D75D60CE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913B3-F8C1-9346-840A-FDAA486B5A12}"/>
              </a:ext>
            </a:extLst>
          </p:cNvPr>
          <p:cNvSpPr>
            <a:spLocks noGrp="1"/>
          </p:cNvSpPr>
          <p:nvPr>
            <p:ph type="title"/>
          </p:nvPr>
        </p:nvSpPr>
        <p:spPr/>
        <p:txBody>
          <a:bodyPr/>
          <a:lstStyle/>
          <a:p>
            <a:pPr algn="l"/>
            <a:r>
              <a:rPr lang="zh-TW" altLang="en-US" dirty="0"/>
              <a:t>练习题</a:t>
            </a:r>
            <a:r>
              <a:rPr lang="zh-CN" altLang="en-US" dirty="0"/>
              <a:t>：</a:t>
            </a:r>
            <a:r>
              <a:rPr lang="zh-TW" altLang="en-US" dirty="0"/>
              <a:t>分析下面代码</a:t>
            </a:r>
            <a:endParaRPr lang="en-US" dirty="0"/>
          </a:p>
        </p:txBody>
      </p:sp>
      <p:sp>
        <p:nvSpPr>
          <p:cNvPr id="3" name="Content Placeholder 2">
            <a:extLst>
              <a:ext uri="{FF2B5EF4-FFF2-40B4-BE49-F238E27FC236}">
                <a16:creationId xmlns:a16="http://schemas.microsoft.com/office/drawing/2014/main" id="{E75EE444-EADB-8844-ABC5-0AF23AA0AB6A}"/>
              </a:ext>
            </a:extLst>
          </p:cNvPr>
          <p:cNvSpPr>
            <a:spLocks noGrp="1"/>
          </p:cNvSpPr>
          <p:nvPr>
            <p:ph idx="1"/>
          </p:nvPr>
        </p:nvSpPr>
        <p:spPr>
          <a:xfrm>
            <a:off x="457200" y="1600201"/>
            <a:ext cx="8229600" cy="604664"/>
          </a:xfrm>
        </p:spPr>
        <p:txBody>
          <a:bodyPr/>
          <a:lstStyle/>
          <a:p>
            <a:pPr marL="0" indent="0">
              <a:buNone/>
            </a:pPr>
            <a:r>
              <a:rPr lang="en-US" altLang="zh-TW" sz="2400" dirty="0">
                <a:latin typeface="Times New Roman" panose="02020603050405020304" pitchFamily="18" charset="0"/>
                <a:cs typeface="Times New Roman" panose="02020603050405020304" pitchFamily="18" charset="0"/>
              </a:rPr>
              <a:t>1,</a:t>
            </a:r>
            <a:r>
              <a:rPr lang="zh-TW" altLang="en-US" sz="2400" dirty="0">
                <a:latin typeface="Times New Roman" panose="02020603050405020304" pitchFamily="18" charset="0"/>
                <a:cs typeface="Times New Roman" panose="02020603050405020304" pitchFamily="18" charset="0"/>
              </a:rPr>
              <a:t>根据伪码程序画出程序流程图，盒图</a:t>
            </a:r>
            <a:r>
              <a:rPr lang="en-US" altLang="zh-TW"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N</a:t>
            </a:r>
            <a:r>
              <a:rPr lang="zh-TW" altLang="en-US" sz="2400" dirty="0">
                <a:latin typeface="Times New Roman" panose="02020603050405020304" pitchFamily="18" charset="0"/>
                <a:cs typeface="Times New Roman" panose="02020603050405020304" pitchFamily="18" charset="0"/>
              </a:rPr>
              <a:t>一</a:t>
            </a:r>
            <a:r>
              <a:rPr lang="en-US" sz="2400" dirty="0">
                <a:latin typeface="Times New Roman" panose="02020603050405020304" pitchFamily="18" charset="0"/>
                <a:cs typeface="Times New Roman" panose="02020603050405020304" pitchFamily="18" charset="0"/>
              </a:rPr>
              <a:t>S</a:t>
            </a:r>
            <a:r>
              <a:rPr lang="zh-TW" altLang="en-US" sz="2400" dirty="0">
                <a:latin typeface="Times New Roman" panose="02020603050405020304" pitchFamily="18" charset="0"/>
                <a:cs typeface="Times New Roman" panose="02020603050405020304" pitchFamily="18" charset="0"/>
              </a:rPr>
              <a:t>图</a:t>
            </a:r>
            <a:r>
              <a:rPr lang="en-US" altLang="zh-TW" sz="2400" dirty="0">
                <a:latin typeface="Times New Roman" panose="02020603050405020304" pitchFamily="18" charset="0"/>
                <a:cs typeface="Times New Roman" panose="02020603050405020304" pitchFamily="18" charset="0"/>
              </a:rPr>
              <a:t>)</a:t>
            </a:r>
            <a:r>
              <a:rPr lang="zh-TW" altLang="en-US" sz="2400"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C5A71B62-D04B-054C-946D-E7BA6E5F8D8E}"/>
              </a:ext>
            </a:extLst>
          </p:cNvPr>
          <p:cNvSpPr/>
          <p:nvPr/>
        </p:nvSpPr>
        <p:spPr>
          <a:xfrm>
            <a:off x="481913" y="2204865"/>
            <a:ext cx="4572000" cy="3693319"/>
          </a:xfrm>
          <a:prstGeom prst="rect">
            <a:avLst/>
          </a:prstGeom>
        </p:spPr>
        <p:txBody>
          <a:bodyPr>
            <a:spAutoFit/>
          </a:bodyPr>
          <a:lstStyle/>
          <a:p>
            <a:pPr marL="0" indent="0">
              <a:spcBef>
                <a:spcPts val="0"/>
              </a:spcBef>
              <a:buNone/>
            </a:pPr>
            <a:r>
              <a:rPr lang="en-US" dirty="0">
                <a:latin typeface="Times New Roman" panose="02020603050405020304" pitchFamily="18" charset="0"/>
                <a:cs typeface="Times New Roman" panose="02020603050405020304" pitchFamily="18" charset="0"/>
              </a:rPr>
              <a:t>START</a:t>
            </a:r>
          </a:p>
          <a:p>
            <a:pPr marL="0" indent="0">
              <a:spcBef>
                <a:spcPts val="0"/>
              </a:spcBef>
              <a:buNone/>
            </a:pPr>
            <a:r>
              <a:rPr lang="en-US" dirty="0">
                <a:latin typeface="Times New Roman" panose="02020603050405020304" pitchFamily="18" charset="0"/>
                <a:cs typeface="Times New Roman" panose="02020603050405020304" pitchFamily="18" charset="0"/>
              </a:rPr>
              <a:t>	a</a:t>
            </a:r>
          </a:p>
          <a:p>
            <a:pPr marL="0" indent="0">
              <a:spcBef>
                <a:spcPts val="0"/>
              </a:spcBef>
              <a:buNone/>
            </a:pPr>
            <a:r>
              <a:rPr lang="en-US" dirty="0">
                <a:latin typeface="Times New Roman" panose="02020603050405020304" pitchFamily="18" charset="0"/>
                <a:cs typeface="Times New Roman" panose="02020603050405020304" pitchFamily="18" charset="0"/>
              </a:rPr>
              <a:t>	IF</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THEN</a:t>
            </a:r>
          </a:p>
          <a:p>
            <a:pPr marL="0" indent="0">
              <a:spcBef>
                <a:spcPts val="0"/>
              </a:spcBef>
              <a:buNone/>
            </a:pPr>
            <a:r>
              <a:rPr lang="en-US" dirty="0">
                <a:latin typeface="Times New Roman" panose="02020603050405020304" pitchFamily="18" charset="0"/>
                <a:cs typeface="Times New Roman" panose="02020603050405020304" pitchFamily="18" charset="0"/>
              </a:rPr>
              <a:t>		REPEAT UNTIL x2</a:t>
            </a:r>
          </a:p>
          <a:p>
            <a:pPr marL="0" indent="0">
              <a:spcBef>
                <a:spcPts val="0"/>
              </a:spcBef>
              <a:buNone/>
            </a:pPr>
            <a:r>
              <a:rPr lang="en-US" dirty="0">
                <a:latin typeface="Times New Roman" panose="02020603050405020304" pitchFamily="18" charset="0"/>
                <a:cs typeface="Times New Roman" panose="02020603050405020304" pitchFamily="18" charset="0"/>
              </a:rPr>
              <a:t>			b</a:t>
            </a:r>
          </a:p>
          <a:p>
            <a:pPr marL="0" indent="0">
              <a:spcBef>
                <a:spcPts val="0"/>
              </a:spcBef>
              <a:buNone/>
            </a:pPr>
            <a:r>
              <a:rPr lang="en-US" dirty="0">
                <a:latin typeface="Times New Roman" panose="02020603050405020304" pitchFamily="18" charset="0"/>
                <a:cs typeface="Times New Roman" panose="02020603050405020304" pitchFamily="18" charset="0"/>
              </a:rPr>
              <a:t>		END</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REPEAT</a:t>
            </a:r>
          </a:p>
          <a:p>
            <a:pPr marL="0" indent="0">
              <a:spcBef>
                <a:spcPts val="0"/>
              </a:spcBef>
              <a:buNone/>
            </a:pPr>
            <a:r>
              <a:rPr lang="en-US" dirty="0">
                <a:latin typeface="Times New Roman" panose="02020603050405020304" pitchFamily="18" charset="0"/>
                <a:cs typeface="Times New Roman" panose="02020603050405020304" pitchFamily="18" charset="0"/>
              </a:rPr>
              <a:t>	ELSE</a:t>
            </a:r>
          </a:p>
          <a:p>
            <a:pPr marL="0" indent="0">
              <a:spcBef>
                <a:spcPts val="0"/>
              </a:spcBef>
              <a:buNone/>
            </a:pPr>
            <a:r>
              <a:rPr lang="en-US" dirty="0">
                <a:latin typeface="Times New Roman" panose="02020603050405020304" pitchFamily="18" charset="0"/>
                <a:cs typeface="Times New Roman" panose="02020603050405020304" pitchFamily="18" charset="0"/>
              </a:rPr>
              <a:t>	BLOCK</a:t>
            </a:r>
          </a:p>
          <a:p>
            <a:pPr marL="0" indent="0">
              <a:spcBef>
                <a:spcPts val="0"/>
              </a:spcBef>
              <a:buNone/>
            </a:pPr>
            <a:r>
              <a:rPr lang="en-US" dirty="0">
                <a:latin typeface="Times New Roman" panose="02020603050405020304" pitchFamily="18" charset="0"/>
                <a:cs typeface="Times New Roman" panose="02020603050405020304" pitchFamily="18" charset="0"/>
              </a:rPr>
              <a:t>		e</a:t>
            </a:r>
          </a:p>
          <a:p>
            <a:pPr marL="0" indent="0">
              <a:spcBef>
                <a:spcPts val="0"/>
              </a:spcBef>
              <a:buNone/>
            </a:pPr>
            <a:r>
              <a:rPr lang="en-US" dirty="0">
                <a:latin typeface="Times New Roman" panose="02020603050405020304" pitchFamily="18" charset="0"/>
                <a:cs typeface="Times New Roman" panose="02020603050405020304" pitchFamily="18" charset="0"/>
              </a:rPr>
              <a:t>		d</a:t>
            </a:r>
          </a:p>
          <a:p>
            <a:pPr marL="0" indent="0">
              <a:spcBef>
                <a:spcPts val="0"/>
              </a:spcBef>
              <a:buNone/>
            </a:pPr>
            <a:r>
              <a:rPr lang="en-US" dirty="0">
                <a:latin typeface="Times New Roman" panose="02020603050405020304" pitchFamily="18" charset="0"/>
                <a:cs typeface="Times New Roman" panose="02020603050405020304" pitchFamily="18" charset="0"/>
              </a:rPr>
              <a:t>	END</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BLOCK</a:t>
            </a:r>
          </a:p>
          <a:p>
            <a:pPr marL="0" indent="0">
              <a:spcBef>
                <a:spcPts val="0"/>
              </a:spcBef>
              <a:buNone/>
            </a:pPr>
            <a:r>
              <a:rPr lang="en-US" dirty="0">
                <a:latin typeface="Times New Roman" panose="02020603050405020304" pitchFamily="18" charset="0"/>
                <a:cs typeface="Times New Roman" panose="02020603050405020304" pitchFamily="18" charset="0"/>
              </a:rPr>
              <a:t>	END</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a:t>
            </a:r>
          </a:p>
          <a:p>
            <a:pPr marL="0" indent="0">
              <a:spcBef>
                <a:spcPts val="0"/>
              </a:spcBef>
              <a:buNone/>
            </a:pPr>
            <a:r>
              <a:rPr lang="en-US" dirty="0">
                <a:latin typeface="Times New Roman" panose="02020603050405020304" pitchFamily="18" charset="0"/>
                <a:cs typeface="Times New Roman" panose="02020603050405020304" pitchFamily="18" charset="0"/>
              </a:rPr>
              <a:t>	STOP</a:t>
            </a:r>
          </a:p>
        </p:txBody>
      </p:sp>
      <p:grpSp>
        <p:nvGrpSpPr>
          <p:cNvPr id="8" name="Group 7">
            <a:extLst>
              <a:ext uri="{FF2B5EF4-FFF2-40B4-BE49-F238E27FC236}">
                <a16:creationId xmlns:a16="http://schemas.microsoft.com/office/drawing/2014/main" id="{733CDA90-040D-D740-BF4D-6B7679D2D1A1}"/>
              </a:ext>
            </a:extLst>
          </p:cNvPr>
          <p:cNvGrpSpPr/>
          <p:nvPr/>
        </p:nvGrpSpPr>
        <p:grpSpPr>
          <a:xfrm>
            <a:off x="4355976" y="2200865"/>
            <a:ext cx="3608174" cy="2980927"/>
            <a:chOff x="5053913" y="2276872"/>
            <a:chExt cx="3608174" cy="2980927"/>
          </a:xfrm>
        </p:grpSpPr>
        <p:sp>
          <p:nvSpPr>
            <p:cNvPr id="7" name="Rounded Rectangle 6">
              <a:extLst>
                <a:ext uri="{FF2B5EF4-FFF2-40B4-BE49-F238E27FC236}">
                  <a16:creationId xmlns:a16="http://schemas.microsoft.com/office/drawing/2014/main" id="{58B3A66C-A289-B84D-A484-D37163815E6A}"/>
                </a:ext>
              </a:extLst>
            </p:cNvPr>
            <p:cNvSpPr/>
            <p:nvPr/>
          </p:nvSpPr>
          <p:spPr>
            <a:xfrm>
              <a:off x="5053913" y="2276872"/>
              <a:ext cx="3608174" cy="2980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CF4958D-AA52-A846-BD2E-94F3C49C1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8267" y="2465644"/>
              <a:ext cx="2872697" cy="2603382"/>
            </a:xfrm>
            <a:prstGeom prst="rect">
              <a:avLst/>
            </a:prstGeom>
          </p:spPr>
        </p:pic>
      </p:grpSp>
      <p:grpSp>
        <p:nvGrpSpPr>
          <p:cNvPr id="14" name="Group 13">
            <a:extLst>
              <a:ext uri="{FF2B5EF4-FFF2-40B4-BE49-F238E27FC236}">
                <a16:creationId xmlns:a16="http://schemas.microsoft.com/office/drawing/2014/main" id="{1FE3C61B-F1BB-7846-B990-E7861F1BAC77}"/>
              </a:ext>
            </a:extLst>
          </p:cNvPr>
          <p:cNvGrpSpPr/>
          <p:nvPr/>
        </p:nvGrpSpPr>
        <p:grpSpPr>
          <a:xfrm>
            <a:off x="5078626" y="2837729"/>
            <a:ext cx="3608174" cy="2980927"/>
            <a:chOff x="5066815" y="2573637"/>
            <a:chExt cx="3608174" cy="2980927"/>
          </a:xfrm>
        </p:grpSpPr>
        <p:sp>
          <p:nvSpPr>
            <p:cNvPr id="10" name="Rounded Rectangle 9">
              <a:extLst>
                <a:ext uri="{FF2B5EF4-FFF2-40B4-BE49-F238E27FC236}">
                  <a16:creationId xmlns:a16="http://schemas.microsoft.com/office/drawing/2014/main" id="{039C5C85-D2EB-C24A-A0D1-D78C131ADB6A}"/>
                </a:ext>
              </a:extLst>
            </p:cNvPr>
            <p:cNvSpPr/>
            <p:nvPr/>
          </p:nvSpPr>
          <p:spPr>
            <a:xfrm>
              <a:off x="5066815" y="2573637"/>
              <a:ext cx="3608174" cy="29809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2916F2B-B531-1843-8540-659E890B3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5467" y="2774947"/>
              <a:ext cx="3112957" cy="2582601"/>
            </a:xfrm>
            <a:prstGeom prst="rect">
              <a:avLst/>
            </a:prstGeom>
          </p:spPr>
        </p:pic>
      </p:grpSp>
    </p:spTree>
    <p:extLst>
      <p:ext uri="{BB962C8B-B14F-4D97-AF65-F5344CB8AC3E}">
        <p14:creationId xmlns:p14="http://schemas.microsoft.com/office/powerpoint/2010/main" val="425294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linds(horizontal)">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1 Título">
            <a:extLst>
              <a:ext uri="{FF2B5EF4-FFF2-40B4-BE49-F238E27FC236}">
                <a16:creationId xmlns:a16="http://schemas.microsoft.com/office/drawing/2014/main" id="{D3A6D0C0-69BA-924B-A0B8-9622BA665681}"/>
              </a:ext>
            </a:extLst>
          </p:cNvPr>
          <p:cNvSpPr txBox="1">
            <a:spLocks/>
          </p:cNvSpPr>
          <p:nvPr/>
        </p:nvSpPr>
        <p:spPr bwMode="auto">
          <a:xfrm>
            <a:off x="739775" y="188913"/>
            <a:ext cx="7648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ts val="5763"/>
              </a:lnSpc>
              <a:spcBef>
                <a:spcPct val="0"/>
              </a:spcBef>
              <a:buFontTx/>
              <a:buNone/>
            </a:pPr>
            <a:r>
              <a:rPr lang="zh-CN" altLang="en-US" sz="5400" b="1">
                <a:latin typeface="宋体" panose="02010600030101010101" pitchFamily="2" charset="-122"/>
              </a:rPr>
              <a:t>主要内容</a:t>
            </a:r>
            <a:endParaRPr lang="es-HN" altLang="en-US" sz="5400" b="1">
              <a:latin typeface="宋体" panose="02010600030101010101" pitchFamily="2" charset="-122"/>
            </a:endParaRPr>
          </a:p>
        </p:txBody>
      </p:sp>
      <p:sp>
        <p:nvSpPr>
          <p:cNvPr id="78850" name="2 Subtítulo">
            <a:extLst>
              <a:ext uri="{FF2B5EF4-FFF2-40B4-BE49-F238E27FC236}">
                <a16:creationId xmlns:a16="http://schemas.microsoft.com/office/drawing/2014/main" id="{33FA0F98-CD68-5F4E-AF8B-4A1464F3E0A0}"/>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78851" name="1 Título">
            <a:extLst>
              <a:ext uri="{FF2B5EF4-FFF2-40B4-BE49-F238E27FC236}">
                <a16:creationId xmlns:a16="http://schemas.microsoft.com/office/drawing/2014/main" id="{34FE92DC-ECDC-D440-9395-1FEADD22AADE}"/>
              </a:ext>
            </a:extLst>
          </p:cNvPr>
          <p:cNvSpPr txBox="1">
            <a:spLocks/>
          </p:cNvSpPr>
          <p:nvPr/>
        </p:nvSpPr>
        <p:spPr bwMode="auto">
          <a:xfrm>
            <a:off x="2792413" y="62753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 </a:t>
            </a:r>
            <a:r>
              <a:rPr lang="zh-CN" altLang="en-US" sz="2400">
                <a:solidFill>
                  <a:srgbClr val="D9D9D9"/>
                </a:solidFill>
                <a:latin typeface="宋体" panose="02010600030101010101" pitchFamily="2" charset="-122"/>
              </a:rPr>
              <a:t>面向数据</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结构的设计方法</a:t>
            </a:r>
          </a:p>
        </p:txBody>
      </p:sp>
      <p:pic>
        <p:nvPicPr>
          <p:cNvPr id="78852" name="Imagen 5">
            <a:extLst>
              <a:ext uri="{FF2B5EF4-FFF2-40B4-BE49-F238E27FC236}">
                <a16:creationId xmlns:a16="http://schemas.microsoft.com/office/drawing/2014/main" id="{AC4A6E96-EAE2-C346-9D1D-DB6135EC38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Imagen 5">
            <a:extLst>
              <a:ext uri="{FF2B5EF4-FFF2-40B4-BE49-F238E27FC236}">
                <a16:creationId xmlns:a16="http://schemas.microsoft.com/office/drawing/2014/main" id="{CCEAA775-BC06-1D4B-A757-3C6E0675C8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TextBox 3">
            <a:hlinkClick r:id="rId5" action="ppaction://hlinksldjump"/>
            <a:extLst>
              <a:ext uri="{FF2B5EF4-FFF2-40B4-BE49-F238E27FC236}">
                <a16:creationId xmlns:a16="http://schemas.microsoft.com/office/drawing/2014/main" id="{30AB40B4-1589-6C41-9998-0D5977C4F018}"/>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78855" name="TextBox 4">
            <a:extLst>
              <a:ext uri="{FF2B5EF4-FFF2-40B4-BE49-F238E27FC236}">
                <a16:creationId xmlns:a16="http://schemas.microsoft.com/office/drawing/2014/main" id="{D86E6ED3-C0A2-EA4B-826D-9FC903BCC31C}"/>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78856" name="TextBox 5">
            <a:extLst>
              <a:ext uri="{FF2B5EF4-FFF2-40B4-BE49-F238E27FC236}">
                <a16:creationId xmlns:a16="http://schemas.microsoft.com/office/drawing/2014/main" id="{17350715-4063-494F-AB5F-74059290A5B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78857" name="TextBox 6">
            <a:extLst>
              <a:ext uri="{FF2B5EF4-FFF2-40B4-BE49-F238E27FC236}">
                <a16:creationId xmlns:a16="http://schemas.microsoft.com/office/drawing/2014/main" id="{D854CCBB-55B2-AA49-87D3-A67C067BF68A}"/>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78858" name="Rectangle 3">
            <a:extLst>
              <a:ext uri="{FF2B5EF4-FFF2-40B4-BE49-F238E27FC236}">
                <a16:creationId xmlns:a16="http://schemas.microsoft.com/office/drawing/2014/main" id="{0E008B9E-4FC8-FB48-86E6-60659D2C4390}"/>
              </a:ext>
            </a:extLst>
          </p:cNvPr>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ts val="1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6.1   </a:t>
            </a:r>
            <a:r>
              <a:rPr kumimoji="1" lang="zh-CN" altLang="en-US" sz="2400" b="1">
                <a:latin typeface="宋体" panose="02010600030101010101" pitchFamily="2" charset="-122"/>
              </a:rPr>
              <a:t>结构程序设计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6.2   </a:t>
            </a:r>
            <a:r>
              <a:rPr kumimoji="1" lang="zh-CN" altLang="en-US" sz="2400" b="1">
                <a:latin typeface="宋体" panose="02010600030101010101" pitchFamily="2" charset="-122"/>
              </a:rPr>
              <a:t>人机界面设计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6.3   </a:t>
            </a:r>
            <a:r>
              <a:rPr kumimoji="1" lang="zh-CN" altLang="en-US" sz="2400" b="1">
                <a:latin typeface="宋体" panose="02010600030101010101" pitchFamily="2" charset="-122"/>
              </a:rPr>
              <a:t>过程设计的工具</a:t>
            </a: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6.4   </a:t>
            </a:r>
            <a:r>
              <a:rPr kumimoji="1" lang="zh-CN" altLang="en-US" sz="2400" b="1">
                <a:latin typeface="宋体" panose="02010600030101010101" pitchFamily="2" charset="-122"/>
              </a:rPr>
              <a:t>面向数据结构的设计方法</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6.5   </a:t>
            </a:r>
            <a:r>
              <a:rPr kumimoji="1" lang="zh-CN" altLang="en-US" sz="2400" b="1">
                <a:latin typeface="宋体" panose="02010600030101010101" pitchFamily="2" charset="-122"/>
              </a:rPr>
              <a:t>程序复杂程度的定量度量</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78859" name="1 Título">
            <a:extLst>
              <a:ext uri="{FF2B5EF4-FFF2-40B4-BE49-F238E27FC236}">
                <a16:creationId xmlns:a16="http://schemas.microsoft.com/office/drawing/2014/main" id="{C192D5AB-829E-D044-BE8E-BA68019C399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4" name="矩形 13">
            <a:extLst>
              <a:ext uri="{FF2B5EF4-FFF2-40B4-BE49-F238E27FC236}">
                <a16:creationId xmlns:a16="http://schemas.microsoft.com/office/drawing/2014/main" id="{C0BDEEA7-9C7A-4F42-8DDB-9414F671A911}"/>
              </a:ext>
            </a:extLst>
          </p:cNvPr>
          <p:cNvSpPr/>
          <p:nvPr/>
        </p:nvSpPr>
        <p:spPr>
          <a:xfrm>
            <a:off x="862013" y="39370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B87AE7BB-74AE-6740-8ADF-406EC2220F7E}"/>
              </a:ext>
            </a:extLst>
          </p:cNvPr>
          <p:cNvSpPr/>
          <p:nvPr/>
        </p:nvSpPr>
        <p:spPr>
          <a:xfrm rot="5400000">
            <a:off x="269876" y="40227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3">
            <a:extLst>
              <a:ext uri="{FF2B5EF4-FFF2-40B4-BE49-F238E27FC236}">
                <a16:creationId xmlns:a16="http://schemas.microsoft.com/office/drawing/2014/main" id="{F8DB533A-A5E2-4D48-9F9F-2CB516BFB87A}"/>
              </a:ext>
            </a:extLst>
          </p:cNvPr>
          <p:cNvSpPr>
            <a:spLocks noGrp="1"/>
          </p:cNvSpPr>
          <p:nvPr>
            <p:ph type="title"/>
          </p:nvPr>
        </p:nvSpPr>
        <p:spPr>
          <a:xfrm>
            <a:off x="457200" y="44450"/>
            <a:ext cx="8229600" cy="1143000"/>
          </a:xfrm>
        </p:spPr>
        <p:txBody>
          <a:bodyPr/>
          <a:lstStyle/>
          <a:p>
            <a:r>
              <a:rPr lang="en-US" altLang="zh-CN" b="1" dirty="0">
                <a:latin typeface="宋体" panose="02010600030101010101" pitchFamily="2" charset="-122"/>
              </a:rPr>
              <a:t>6.4</a:t>
            </a:r>
            <a:r>
              <a:rPr lang="en-US" altLang="zh-CN" b="1" dirty="0"/>
              <a:t> </a:t>
            </a:r>
            <a:r>
              <a:rPr lang="zh-CN" altLang="en-US" b="1" dirty="0"/>
              <a:t>面向数据结构的设计方法</a:t>
            </a:r>
          </a:p>
        </p:txBody>
      </p:sp>
      <p:sp>
        <p:nvSpPr>
          <p:cNvPr id="26629" name="内容占位符 4">
            <a:extLst>
              <a:ext uri="{FF2B5EF4-FFF2-40B4-BE49-F238E27FC236}">
                <a16:creationId xmlns:a16="http://schemas.microsoft.com/office/drawing/2014/main" id="{81B155EC-75EA-4B4D-9741-9E67FBB946B6}"/>
              </a:ext>
            </a:extLst>
          </p:cNvPr>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mn-ea"/>
              </a:rPr>
              <a:t>6.4.1</a:t>
            </a:r>
            <a:r>
              <a:rPr lang="en-US" altLang="zh-CN" b="1" dirty="0"/>
              <a:t> Jackson</a:t>
            </a:r>
            <a:r>
              <a:rPr lang="zh-CN" altLang="en-US" b="1" dirty="0"/>
              <a:t>图</a:t>
            </a:r>
          </a:p>
          <a:p>
            <a:pPr marL="0" indent="0">
              <a:buFont typeface="Arial" charset="0"/>
              <a:buNone/>
              <a:defRPr/>
            </a:pPr>
            <a:endParaRPr lang="zh-CN" altLang="en-US" b="1" dirty="0"/>
          </a:p>
        </p:txBody>
      </p:sp>
      <p:sp>
        <p:nvSpPr>
          <p:cNvPr id="80899" name="TextBox 7">
            <a:extLst>
              <a:ext uri="{FF2B5EF4-FFF2-40B4-BE49-F238E27FC236}">
                <a16:creationId xmlns:a16="http://schemas.microsoft.com/office/drawing/2014/main" id="{F9AD28D3-CFBA-024A-A6DB-3ADDF9E5F375}"/>
              </a:ext>
            </a:extLst>
          </p:cNvPr>
          <p:cNvSpPr txBox="1">
            <a:spLocks noChangeArrowheads="1"/>
          </p:cNvSpPr>
          <p:nvPr/>
        </p:nvSpPr>
        <p:spPr bwMode="auto">
          <a:xfrm>
            <a:off x="395288" y="1557338"/>
            <a:ext cx="8229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000" b="1">
                <a:latin typeface="Arial" panose="020B0604020202020204" pitchFamily="34" charset="0"/>
              </a:rPr>
              <a:t>            顺序结构                        选择结构                              重复结构</a:t>
            </a:r>
            <a:endParaRPr lang="en-US" altLang="zh-CN" sz="2000" b="1">
              <a:latin typeface="Arial" panose="020B0604020202020204" pitchFamily="34" charset="0"/>
            </a:endParaRPr>
          </a:p>
        </p:txBody>
      </p:sp>
      <p:pic>
        <p:nvPicPr>
          <p:cNvPr id="80900" name="图片 1">
            <a:extLst>
              <a:ext uri="{FF2B5EF4-FFF2-40B4-BE49-F238E27FC236}">
                <a16:creationId xmlns:a16="http://schemas.microsoft.com/office/drawing/2014/main" id="{6A324217-7448-EB4F-836A-5B472E9BE2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76475"/>
            <a:ext cx="26289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1" name="图片 2">
            <a:extLst>
              <a:ext uri="{FF2B5EF4-FFF2-40B4-BE49-F238E27FC236}">
                <a16:creationId xmlns:a16="http://schemas.microsoft.com/office/drawing/2014/main" id="{1E38B295-4730-B747-9804-FEB6CA7FE80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349500"/>
            <a:ext cx="3095625"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2" name="图片 3">
            <a:extLst>
              <a:ext uri="{FF2B5EF4-FFF2-40B4-BE49-F238E27FC236}">
                <a16:creationId xmlns:a16="http://schemas.microsoft.com/office/drawing/2014/main" id="{40E1457D-2656-5E41-AFA9-61CB68D66F0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92950" y="2060575"/>
            <a:ext cx="122396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3" name="TextBox 7">
            <a:extLst>
              <a:ext uri="{FF2B5EF4-FFF2-40B4-BE49-F238E27FC236}">
                <a16:creationId xmlns:a16="http://schemas.microsoft.com/office/drawing/2014/main" id="{75EFE807-7AEC-B84F-833E-AAD9F5BF8A79}"/>
              </a:ext>
            </a:extLst>
          </p:cNvPr>
          <p:cNvSpPr txBox="1">
            <a:spLocks noChangeArrowheads="1"/>
          </p:cNvSpPr>
          <p:nvPr/>
        </p:nvSpPr>
        <p:spPr bwMode="auto">
          <a:xfrm>
            <a:off x="488950" y="4292600"/>
            <a:ext cx="24987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a:latin typeface="Arial" panose="020B0604020202020204" pitchFamily="34" charset="0"/>
              </a:rPr>
              <a:t>A</a:t>
            </a:r>
            <a:r>
              <a:rPr lang="zh-CN" altLang="en-US" sz="2000">
                <a:latin typeface="Arial" panose="020B0604020202020204" pitchFamily="34" charset="0"/>
              </a:rPr>
              <a:t>由</a:t>
            </a:r>
            <a:r>
              <a:rPr lang="en-US" altLang="zh-CN" sz="2000">
                <a:latin typeface="Arial" panose="020B0604020202020204" pitchFamily="34" charset="0"/>
              </a:rPr>
              <a:t>B</a:t>
            </a:r>
            <a:r>
              <a:rPr lang="zh-CN" altLang="en-US" sz="2000">
                <a:latin typeface="Arial" panose="020B0604020202020204" pitchFamily="34" charset="0"/>
              </a:rPr>
              <a:t>、</a:t>
            </a:r>
            <a:r>
              <a:rPr lang="en-US" altLang="zh-CN" sz="2000">
                <a:latin typeface="Arial" panose="020B0604020202020204" pitchFamily="34" charset="0"/>
              </a:rPr>
              <a:t>C</a:t>
            </a:r>
            <a:r>
              <a:rPr lang="zh-CN" altLang="en-US" sz="2000">
                <a:latin typeface="Arial" panose="020B0604020202020204" pitchFamily="34" charset="0"/>
              </a:rPr>
              <a:t>、</a:t>
            </a:r>
            <a:r>
              <a:rPr lang="en-US" altLang="zh-CN" sz="2000">
                <a:latin typeface="Arial" panose="020B0604020202020204" pitchFamily="34" charset="0"/>
              </a:rPr>
              <a:t>D 3</a:t>
            </a:r>
            <a:r>
              <a:rPr lang="zh-CN" altLang="en-US" sz="2000">
                <a:latin typeface="Arial" panose="020B0604020202020204" pitchFamily="34" charset="0"/>
              </a:rPr>
              <a:t>个元素顺序组成</a:t>
            </a:r>
            <a:r>
              <a:rPr lang="en-US" altLang="zh-CN" sz="2000">
                <a:latin typeface="Arial" panose="020B0604020202020204" pitchFamily="34" charset="0"/>
              </a:rPr>
              <a:t>(</a:t>
            </a:r>
            <a:r>
              <a:rPr lang="zh-CN" altLang="en-US" sz="2000">
                <a:latin typeface="Arial" panose="020B0604020202020204" pitchFamily="34" charset="0"/>
              </a:rPr>
              <a:t>每个元素只出现一次，出现的次序依次是</a:t>
            </a:r>
            <a:r>
              <a:rPr lang="en-US" altLang="zh-CN" sz="2000">
                <a:latin typeface="Arial" panose="020B0604020202020204" pitchFamily="34" charset="0"/>
              </a:rPr>
              <a:t>B</a:t>
            </a:r>
            <a:r>
              <a:rPr lang="zh-CN" altLang="en-US" sz="2000">
                <a:latin typeface="Arial" panose="020B0604020202020204" pitchFamily="34" charset="0"/>
              </a:rPr>
              <a:t>、</a:t>
            </a:r>
            <a:r>
              <a:rPr lang="en-US" altLang="zh-CN" sz="2000">
                <a:latin typeface="Arial" panose="020B0604020202020204" pitchFamily="34" charset="0"/>
              </a:rPr>
              <a:t>C</a:t>
            </a:r>
            <a:r>
              <a:rPr lang="zh-CN" altLang="en-US" sz="2000">
                <a:latin typeface="Arial" panose="020B0604020202020204" pitchFamily="34" charset="0"/>
              </a:rPr>
              <a:t>和</a:t>
            </a:r>
            <a:r>
              <a:rPr lang="en-US" altLang="zh-CN" sz="2000">
                <a:latin typeface="Arial" panose="020B0604020202020204" pitchFamily="34" charset="0"/>
              </a:rPr>
              <a:t>D)</a:t>
            </a:r>
          </a:p>
        </p:txBody>
      </p:sp>
      <p:sp>
        <p:nvSpPr>
          <p:cNvPr id="80904" name="TextBox 7">
            <a:extLst>
              <a:ext uri="{FF2B5EF4-FFF2-40B4-BE49-F238E27FC236}">
                <a16:creationId xmlns:a16="http://schemas.microsoft.com/office/drawing/2014/main" id="{95F609BD-480C-3146-8AD2-1E136DF29BC4}"/>
              </a:ext>
            </a:extLst>
          </p:cNvPr>
          <p:cNvSpPr txBox="1">
            <a:spLocks noChangeArrowheads="1"/>
          </p:cNvSpPr>
          <p:nvPr/>
        </p:nvSpPr>
        <p:spPr bwMode="auto">
          <a:xfrm>
            <a:off x="3411538" y="4292600"/>
            <a:ext cx="27447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Arial" panose="020B0604020202020204" pitchFamily="34" charset="0"/>
              </a:rPr>
              <a:t>根据条件</a:t>
            </a:r>
            <a:r>
              <a:rPr lang="en-US" altLang="zh-CN" sz="2000">
                <a:latin typeface="Arial" panose="020B0604020202020204" pitchFamily="34" charset="0"/>
              </a:rPr>
              <a:t>A</a:t>
            </a:r>
            <a:r>
              <a:rPr lang="zh-CN" altLang="en-US" sz="2000">
                <a:latin typeface="Arial" panose="020B0604020202020204" pitchFamily="34" charset="0"/>
              </a:rPr>
              <a:t>是</a:t>
            </a:r>
            <a:r>
              <a:rPr lang="en-US" altLang="zh-CN" sz="2000">
                <a:latin typeface="Arial" panose="020B0604020202020204" pitchFamily="34" charset="0"/>
              </a:rPr>
              <a:t>B</a:t>
            </a:r>
            <a:r>
              <a:rPr lang="zh-CN" altLang="en-US" sz="2000">
                <a:latin typeface="Arial" panose="020B0604020202020204" pitchFamily="34" charset="0"/>
              </a:rPr>
              <a:t>或</a:t>
            </a:r>
            <a:r>
              <a:rPr lang="en-US" altLang="zh-CN" sz="2000">
                <a:latin typeface="Arial" panose="020B0604020202020204" pitchFamily="34" charset="0"/>
              </a:rPr>
              <a:t>C</a:t>
            </a:r>
            <a:r>
              <a:rPr lang="zh-CN" altLang="en-US" sz="2000">
                <a:latin typeface="Arial" panose="020B0604020202020204" pitchFamily="34" charset="0"/>
              </a:rPr>
              <a:t>或</a:t>
            </a:r>
            <a:r>
              <a:rPr lang="en-US" altLang="zh-CN" sz="2000">
                <a:latin typeface="Arial" panose="020B0604020202020204" pitchFamily="34" charset="0"/>
              </a:rPr>
              <a:t>D</a:t>
            </a:r>
            <a:r>
              <a:rPr lang="zh-CN" altLang="en-US" sz="2000">
                <a:latin typeface="Arial" panose="020B0604020202020204" pitchFamily="34" charset="0"/>
              </a:rPr>
              <a:t>中的某一个</a:t>
            </a:r>
            <a:r>
              <a:rPr lang="en-US" altLang="zh-CN" sz="2000">
                <a:latin typeface="Arial" panose="020B0604020202020204" pitchFamily="34" charset="0"/>
              </a:rPr>
              <a:t>(</a:t>
            </a:r>
            <a:r>
              <a:rPr lang="zh-CN" altLang="en-US" sz="2000">
                <a:latin typeface="Arial" panose="020B0604020202020204" pitchFamily="34" charset="0"/>
              </a:rPr>
              <a:t>注意，在</a:t>
            </a:r>
            <a:r>
              <a:rPr lang="en-US" altLang="zh-CN" sz="2000">
                <a:latin typeface="Arial" panose="020B0604020202020204" pitchFamily="34" charset="0"/>
              </a:rPr>
              <a:t>B</a:t>
            </a:r>
            <a:r>
              <a:rPr lang="zh-CN" altLang="en-US" sz="2000">
                <a:latin typeface="Arial" panose="020B0604020202020204" pitchFamily="34" charset="0"/>
              </a:rPr>
              <a:t>、</a:t>
            </a:r>
            <a:r>
              <a:rPr lang="en-US" altLang="zh-CN" sz="2000">
                <a:latin typeface="Arial" panose="020B0604020202020204" pitchFamily="34" charset="0"/>
              </a:rPr>
              <a:t>C</a:t>
            </a:r>
            <a:r>
              <a:rPr lang="zh-CN" altLang="en-US" sz="2000">
                <a:latin typeface="Arial" panose="020B0604020202020204" pitchFamily="34" charset="0"/>
              </a:rPr>
              <a:t>和</a:t>
            </a:r>
            <a:r>
              <a:rPr lang="en-US" altLang="zh-CN" sz="2000">
                <a:latin typeface="Arial" panose="020B0604020202020204" pitchFamily="34" charset="0"/>
              </a:rPr>
              <a:t>D</a:t>
            </a:r>
            <a:r>
              <a:rPr lang="zh-CN" altLang="en-US" sz="2000">
                <a:latin typeface="Arial" panose="020B0604020202020204" pitchFamily="34" charset="0"/>
              </a:rPr>
              <a:t>的右上角有小圆圈做标记</a:t>
            </a:r>
            <a:r>
              <a:rPr lang="en-US" altLang="zh-CN" sz="2000">
                <a:latin typeface="Arial" panose="020B0604020202020204" pitchFamily="34" charset="0"/>
              </a:rPr>
              <a:t>)</a:t>
            </a:r>
          </a:p>
        </p:txBody>
      </p:sp>
      <p:sp>
        <p:nvSpPr>
          <p:cNvPr id="80905" name="TextBox 7">
            <a:extLst>
              <a:ext uri="{FF2B5EF4-FFF2-40B4-BE49-F238E27FC236}">
                <a16:creationId xmlns:a16="http://schemas.microsoft.com/office/drawing/2014/main" id="{3BD07772-0CEF-F744-97F9-25A87CDB49C2}"/>
              </a:ext>
            </a:extLst>
          </p:cNvPr>
          <p:cNvSpPr txBox="1">
            <a:spLocks noChangeArrowheads="1"/>
          </p:cNvSpPr>
          <p:nvPr/>
        </p:nvSpPr>
        <p:spPr bwMode="auto">
          <a:xfrm>
            <a:off x="6659563" y="4437063"/>
            <a:ext cx="22939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a:latin typeface="Arial" panose="020B0604020202020204" pitchFamily="34" charset="0"/>
              </a:rPr>
              <a:t>A</a:t>
            </a:r>
            <a:r>
              <a:rPr lang="zh-CN" altLang="en-US" sz="2000">
                <a:latin typeface="Arial" panose="020B0604020202020204" pitchFamily="34" charset="0"/>
              </a:rPr>
              <a:t>由</a:t>
            </a:r>
            <a:r>
              <a:rPr lang="en-US" altLang="zh-CN" sz="2000">
                <a:latin typeface="Arial" panose="020B0604020202020204" pitchFamily="34" charset="0"/>
              </a:rPr>
              <a:t>B</a:t>
            </a:r>
            <a:r>
              <a:rPr lang="zh-CN" altLang="en-US" sz="2000">
                <a:latin typeface="Arial" panose="020B0604020202020204" pitchFamily="34" charset="0"/>
              </a:rPr>
              <a:t>出现</a:t>
            </a:r>
            <a:r>
              <a:rPr lang="en-US" altLang="zh-CN" sz="2000">
                <a:latin typeface="Arial" panose="020B0604020202020204" pitchFamily="34" charset="0"/>
              </a:rPr>
              <a:t>N</a:t>
            </a:r>
            <a:r>
              <a:rPr lang="zh-CN" altLang="en-US" sz="2000">
                <a:latin typeface="Arial" panose="020B0604020202020204" pitchFamily="34" charset="0"/>
              </a:rPr>
              <a:t>次</a:t>
            </a:r>
            <a:r>
              <a:rPr lang="en-US" altLang="zh-CN" sz="2000">
                <a:latin typeface="Arial" panose="020B0604020202020204" pitchFamily="34" charset="0"/>
              </a:rPr>
              <a:t>(N≥0)</a:t>
            </a:r>
            <a:r>
              <a:rPr lang="zh-CN" altLang="en-US" sz="2000">
                <a:latin typeface="Arial" panose="020B0604020202020204" pitchFamily="34" charset="0"/>
              </a:rPr>
              <a:t>组成</a:t>
            </a:r>
            <a:r>
              <a:rPr lang="en-US" altLang="zh-CN" sz="2000">
                <a:latin typeface="Arial" panose="020B0604020202020204" pitchFamily="34" charset="0"/>
              </a:rPr>
              <a:t>(</a:t>
            </a:r>
            <a:r>
              <a:rPr lang="zh-CN" altLang="en-US" sz="2000">
                <a:latin typeface="Arial" panose="020B0604020202020204" pitchFamily="34" charset="0"/>
              </a:rPr>
              <a:t>注意，在</a:t>
            </a:r>
            <a:r>
              <a:rPr lang="en-US" altLang="zh-CN" sz="2000">
                <a:latin typeface="Arial" panose="020B0604020202020204" pitchFamily="34" charset="0"/>
              </a:rPr>
              <a:t>B</a:t>
            </a:r>
            <a:r>
              <a:rPr lang="zh-CN" altLang="en-US" sz="2000">
                <a:latin typeface="Arial" panose="020B0604020202020204" pitchFamily="34" charset="0"/>
              </a:rPr>
              <a:t>的右上角有星号标记</a:t>
            </a:r>
            <a:r>
              <a:rPr lang="en-US" altLang="zh-CN" sz="2000">
                <a:latin typeface="Arial" panose="020B0604020202020204" pitchFamily="34" charset="0"/>
              </a:rPr>
              <a:t>)</a:t>
            </a:r>
          </a:p>
        </p:txBody>
      </p:sp>
      <p:sp>
        <p:nvSpPr>
          <p:cNvPr id="80906" name="1 Título">
            <a:extLst>
              <a:ext uri="{FF2B5EF4-FFF2-40B4-BE49-F238E27FC236}">
                <a16:creationId xmlns:a16="http://schemas.microsoft.com/office/drawing/2014/main" id="{A3F58334-EC8A-974B-AFA3-27ABE89875A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6.4.1 Jackson</a:t>
            </a:r>
            <a:r>
              <a:rPr lang="zh-CN" altLang="en-US" sz="2400">
                <a:solidFill>
                  <a:srgbClr val="D9D9D9"/>
                </a:solidFill>
                <a:latin typeface="宋体" panose="02010600030101010101" pitchFamily="2" charset="-122"/>
              </a:rPr>
              <a:t>图</a:t>
            </a:r>
          </a:p>
        </p:txBody>
      </p:sp>
      <p:sp>
        <p:nvSpPr>
          <p:cNvPr id="80907" name="1 Título">
            <a:extLst>
              <a:ext uri="{FF2B5EF4-FFF2-40B4-BE49-F238E27FC236}">
                <a16:creationId xmlns:a16="http://schemas.microsoft.com/office/drawing/2014/main" id="{3DA611E9-00FD-8748-8966-7E6270F9156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3DB94768-E230-4211-AF2C-D0546D721599}"/>
              </a:ext>
            </a:extLst>
          </p:cNvPr>
          <p:cNvSpPr>
            <a:spLocks noGrp="1"/>
          </p:cNvSpPr>
          <p:nvPr>
            <p:ph type="sldNum" sz="quarter" idx="12"/>
          </p:nvPr>
        </p:nvSpPr>
        <p:spPr>
          <a:xfrm>
            <a:off x="6961004" y="5595937"/>
            <a:ext cx="2057400" cy="273844"/>
          </a:xfrm>
        </p:spPr>
        <p:txBody>
          <a:bodyPr/>
          <a:lstStyle/>
          <a:p>
            <a:fld id="{D96DE7E8-BD74-40B2-922D-194240FC5D5C}" type="slidenum">
              <a:rPr lang="zh-CN" altLang="en-US" smtClean="0"/>
              <a:t>73</a:t>
            </a:fld>
            <a:endParaRPr lang="zh-CN" altLang="en-US" dirty="0"/>
          </a:p>
        </p:txBody>
      </p:sp>
      <p:cxnSp>
        <p:nvCxnSpPr>
          <p:cNvPr id="9" name="直接连接符 8">
            <a:extLst>
              <a:ext uri="{FF2B5EF4-FFF2-40B4-BE49-F238E27FC236}">
                <a16:creationId xmlns:a16="http://schemas.microsoft.com/office/drawing/2014/main" id="{93117382-BFBB-4A51-8777-6FFA0C71255A}"/>
              </a:ext>
            </a:extLst>
          </p:cNvPr>
          <p:cNvCxnSpPr>
            <a:cxnSpLocks/>
          </p:cNvCxnSpPr>
          <p:nvPr/>
        </p:nvCxnSpPr>
        <p:spPr>
          <a:xfrm>
            <a:off x="480255" y="1076145"/>
            <a:ext cx="8183489" cy="0"/>
          </a:xfrm>
          <a:prstGeom prst="line">
            <a:avLst/>
          </a:prstGeom>
          <a:ln w="28575">
            <a:solidFill>
              <a:srgbClr val="F88562"/>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59CF4588-9C42-4236-A47C-2064B8F176F4}"/>
              </a:ext>
            </a:extLst>
          </p:cNvPr>
          <p:cNvSpPr/>
          <p:nvPr/>
        </p:nvSpPr>
        <p:spPr>
          <a:xfrm>
            <a:off x="0" y="1124326"/>
            <a:ext cx="4572000" cy="3144259"/>
          </a:xfrm>
          <a:prstGeom prst="rect">
            <a:avLst/>
          </a:prstGeom>
        </p:spPr>
        <p:txBody>
          <a:bodyPr>
            <a:spAutoFit/>
          </a:bodyPr>
          <a:lstStyle/>
          <a:p>
            <a:pPr indent="11113" fontAlgn="auto">
              <a:lnSpc>
                <a:spcPct val="150000"/>
              </a:lnSpc>
              <a:spcBef>
                <a:spcPts val="525"/>
              </a:spcBef>
            </a:pPr>
            <a:r>
              <a:rPr lang="zh-CN" altLang="en-US" dirty="0">
                <a:latin typeface="微软雅黑" panose="020B0503020204020204" pitchFamily="34" charset="-122"/>
                <a:ea typeface="微软雅黑" panose="020B0503020204020204" pitchFamily="34" charset="-122"/>
              </a:rPr>
              <a:t>运用</a:t>
            </a:r>
            <a:r>
              <a:rPr lang="en-US" altLang="zh-CN" dirty="0">
                <a:latin typeface="微软雅黑" panose="020B0503020204020204" pitchFamily="34" charset="-122"/>
                <a:ea typeface="微软雅黑" panose="020B0503020204020204" pitchFamily="34" charset="-122"/>
              </a:rPr>
              <a:t>Jackson</a:t>
            </a:r>
            <a:r>
              <a:rPr lang="zh-CN" altLang="en-US" dirty="0">
                <a:latin typeface="微软雅黑" panose="020B0503020204020204" pitchFamily="34" charset="-122"/>
                <a:ea typeface="微软雅黑" panose="020B0503020204020204" pitchFamily="34" charset="-122"/>
              </a:rPr>
              <a:t>图进行程序设计有如下</a:t>
            </a:r>
            <a:r>
              <a:rPr lang="zh-CN" altLang="en-US" b="1" dirty="0">
                <a:solidFill>
                  <a:srgbClr val="F88562"/>
                </a:solidFill>
                <a:latin typeface="微软雅黑" panose="020B0503020204020204" pitchFamily="34" charset="-122"/>
                <a:ea typeface="微软雅黑" panose="020B0503020204020204" pitchFamily="34" charset="-122"/>
              </a:rPr>
              <a:t>优点</a:t>
            </a:r>
            <a:r>
              <a:rPr lang="zh-CN" altLang="en-US" dirty="0">
                <a:latin typeface="微软雅黑" panose="020B0503020204020204" pitchFamily="34" charset="-122"/>
                <a:ea typeface="微软雅黑" panose="020B0503020204020204" pitchFamily="34" charset="-122"/>
              </a:rPr>
              <a:t>：</a:t>
            </a:r>
          </a:p>
          <a:p>
            <a:pPr indent="337185" fontAlgn="auto">
              <a:lnSpc>
                <a:spcPct val="150000"/>
              </a:lnSpc>
              <a:spcBef>
                <a:spcPts val="525"/>
              </a:spcBef>
            </a:pPr>
            <a:r>
              <a:rPr lang="zh-CN" altLang="en-US" dirty="0">
                <a:latin typeface="微软雅黑" panose="020B0503020204020204" pitchFamily="34" charset="-122"/>
                <a:ea typeface="微软雅黑" panose="020B0503020204020204" pitchFamily="34" charset="-122"/>
              </a:rPr>
              <a:t>（</a:t>
            </a:r>
            <a:r>
              <a:rPr lang="en-US" altLang="zh-CN" sz="1500" dirty="0">
                <a:solidFill>
                  <a:srgbClr val="F88562"/>
                </a:solidFill>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）可以清晰地表示层次结构，易于对自顶向下的结</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构进行描述。</a:t>
            </a:r>
          </a:p>
          <a:p>
            <a:pPr indent="337185" fontAlgn="auto">
              <a:lnSpc>
                <a:spcPct val="150000"/>
              </a:lnSpc>
              <a:spcBef>
                <a:spcPts val="525"/>
              </a:spcBef>
            </a:pPr>
            <a:r>
              <a:rPr lang="zh-CN" altLang="en-US" dirty="0">
                <a:latin typeface="微软雅黑" panose="020B0503020204020204" pitchFamily="34" charset="-122"/>
                <a:ea typeface="微软雅黑" panose="020B0503020204020204" pitchFamily="34" charset="-122"/>
              </a:rPr>
              <a:t>（</a:t>
            </a:r>
            <a:r>
              <a:rPr lang="en-US" altLang="zh-CN" dirty="0">
                <a:solidFill>
                  <a:srgbClr val="F88562"/>
                </a:solidFill>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）结构易懂、易用，并且比较直观形象。</a:t>
            </a:r>
          </a:p>
          <a:p>
            <a:pPr indent="337185" fontAlgn="auto">
              <a:lnSpc>
                <a:spcPct val="150000"/>
              </a:lnSpc>
              <a:spcBef>
                <a:spcPts val="525"/>
              </a:spcBef>
            </a:pPr>
            <a:r>
              <a:rPr lang="zh-CN" altLang="en-US" dirty="0">
                <a:latin typeface="微软雅黑" panose="020B0503020204020204" pitchFamily="34" charset="-122"/>
                <a:ea typeface="微软雅黑" panose="020B0503020204020204" pitchFamily="34" charset="-122"/>
              </a:rPr>
              <a:t>（</a:t>
            </a:r>
            <a:r>
              <a:rPr lang="en-US" altLang="zh-CN" dirty="0">
                <a:solidFill>
                  <a:srgbClr val="F88562"/>
                </a:solidFill>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）不仅可以表示数据结构，也可以表示程序结构</a:t>
            </a:r>
          </a:p>
        </p:txBody>
      </p:sp>
      <p:sp>
        <p:nvSpPr>
          <p:cNvPr id="5" name="矩形 4">
            <a:extLst>
              <a:ext uri="{FF2B5EF4-FFF2-40B4-BE49-F238E27FC236}">
                <a16:creationId xmlns:a16="http://schemas.microsoft.com/office/drawing/2014/main" id="{F17DE465-8D46-4F4F-B4CA-56DBB41B61A0}"/>
              </a:ext>
            </a:extLst>
          </p:cNvPr>
          <p:cNvSpPr/>
          <p:nvPr/>
        </p:nvSpPr>
        <p:spPr>
          <a:xfrm>
            <a:off x="4446404" y="1112828"/>
            <a:ext cx="4697596" cy="4934492"/>
          </a:xfrm>
          <a:prstGeom prst="rect">
            <a:avLst/>
          </a:prstGeom>
        </p:spPr>
        <p:txBody>
          <a:bodyPr wrap="square">
            <a:spAutoFit/>
          </a:bodyPr>
          <a:lstStyle/>
          <a:p>
            <a:pPr indent="11113" fontAlgn="auto">
              <a:lnSpc>
                <a:spcPct val="150000"/>
              </a:lnSpc>
              <a:spcBef>
                <a:spcPts val="525"/>
              </a:spcBef>
            </a:pPr>
            <a:r>
              <a:rPr lang="zh-CN" altLang="en-US" dirty="0">
                <a:latin typeface="微软雅黑" panose="020B0503020204020204" pitchFamily="34" charset="-122"/>
                <a:ea typeface="微软雅黑" panose="020B0503020204020204" pitchFamily="34" charset="-122"/>
              </a:rPr>
              <a:t>运用</a:t>
            </a:r>
            <a:r>
              <a:rPr lang="en-US" altLang="zh-CN" dirty="0">
                <a:latin typeface="微软雅黑" panose="020B0503020204020204" pitchFamily="34" charset="-122"/>
                <a:ea typeface="微软雅黑" panose="020B0503020204020204" pitchFamily="34" charset="-122"/>
                <a:sym typeface="+mn-ea"/>
              </a:rPr>
              <a:t>Jackson</a:t>
            </a:r>
            <a:r>
              <a:rPr lang="zh-CN" altLang="en-US" dirty="0">
                <a:latin typeface="微软雅黑" panose="020B0503020204020204" pitchFamily="34" charset="-122"/>
                <a:ea typeface="微软雅黑" panose="020B0503020204020204" pitchFamily="34" charset="-122"/>
                <a:sym typeface="+mn-ea"/>
              </a:rPr>
              <a:t>图进行</a:t>
            </a:r>
            <a:r>
              <a:rPr lang="zh-CN" altLang="en-US" b="1" dirty="0">
                <a:solidFill>
                  <a:srgbClr val="F88562"/>
                </a:solidFill>
                <a:latin typeface="微软雅黑" panose="020B0503020204020204" pitchFamily="34" charset="-122"/>
                <a:ea typeface="微软雅黑" panose="020B0503020204020204" pitchFamily="34" charset="-122"/>
                <a:sym typeface="+mn-ea"/>
              </a:rPr>
              <a:t>程序设计的步骤</a:t>
            </a:r>
            <a:r>
              <a:rPr lang="zh-CN" altLang="en-US" dirty="0">
                <a:latin typeface="微软雅黑" panose="020B0503020204020204" pitchFamily="34" charset="-122"/>
                <a:ea typeface="微软雅黑" panose="020B0503020204020204" pitchFamily="34" charset="-122"/>
                <a:sym typeface="+mn-ea"/>
              </a:rPr>
              <a:t>：</a:t>
            </a:r>
          </a:p>
          <a:p>
            <a:pPr indent="11113" fontAlgn="auto">
              <a:lnSpc>
                <a:spcPct val="150000"/>
              </a:lnSpc>
              <a:spcBef>
                <a:spcPts val="525"/>
              </a:spcBef>
            </a:pPr>
            <a:r>
              <a:rPr lang="zh-CN" altLang="en-US" dirty="0">
                <a:latin typeface="微软雅黑" panose="020B0503020204020204" pitchFamily="34" charset="-122"/>
                <a:ea typeface="微软雅黑" panose="020B0503020204020204" pitchFamily="34" charset="-122"/>
                <a:sym typeface="+mn-ea"/>
              </a:rPr>
              <a:t>（</a:t>
            </a:r>
            <a:r>
              <a:rPr lang="en-US" altLang="zh-CN" dirty="0">
                <a:solidFill>
                  <a:srgbClr val="F88562"/>
                </a:solidFill>
                <a:latin typeface="微软雅黑" panose="020B0503020204020204" pitchFamily="34" charset="-122"/>
                <a:ea typeface="微软雅黑" panose="020B0503020204020204" pitchFamily="34" charset="-122"/>
                <a:sym typeface="+mn-ea"/>
              </a:rPr>
              <a:t>1</a:t>
            </a:r>
            <a:r>
              <a:rPr lang="zh-CN" altLang="en-US" dirty="0">
                <a:latin typeface="微软雅黑" panose="020B0503020204020204" pitchFamily="34" charset="-122"/>
                <a:ea typeface="微软雅黑" panose="020B0503020204020204" pitchFamily="34" charset="-122"/>
                <a:sym typeface="+mn-ea"/>
              </a:rPr>
              <a:t>）分析并确定输入数据和输出数据的逻辑结构，并用</a:t>
            </a:r>
            <a:r>
              <a:rPr lang="en-US" altLang="zh-CN" dirty="0">
                <a:latin typeface="微软雅黑" panose="020B0503020204020204" pitchFamily="34" charset="-122"/>
                <a:ea typeface="微软雅黑" panose="020B0503020204020204" pitchFamily="34" charset="-122"/>
                <a:sym typeface="+mn-ea"/>
              </a:rPr>
              <a:t>Jackson</a:t>
            </a:r>
            <a:r>
              <a:rPr lang="zh-CN" altLang="en-US" dirty="0">
                <a:latin typeface="微软雅黑" panose="020B0503020204020204" pitchFamily="34" charset="-122"/>
                <a:ea typeface="微软雅黑" panose="020B0503020204020204" pitchFamily="34" charset="-122"/>
                <a:sym typeface="+mn-ea"/>
              </a:rPr>
              <a:t>结构来表示这些数据结构。</a:t>
            </a:r>
          </a:p>
          <a:p>
            <a:pPr indent="11113" fontAlgn="auto">
              <a:lnSpc>
                <a:spcPct val="150000"/>
              </a:lnSpc>
              <a:spcBef>
                <a:spcPts val="525"/>
              </a:spcBef>
            </a:pPr>
            <a:r>
              <a:rPr lang="zh-CN" altLang="en-US" dirty="0">
                <a:latin typeface="微软雅黑" panose="020B0503020204020204" pitchFamily="34" charset="-122"/>
                <a:ea typeface="微软雅黑" panose="020B0503020204020204" pitchFamily="34" charset="-122"/>
                <a:sym typeface="+mn-ea"/>
              </a:rPr>
              <a:t>（</a:t>
            </a:r>
            <a:r>
              <a:rPr lang="en-US" altLang="zh-CN" dirty="0">
                <a:solidFill>
                  <a:srgbClr val="F88562"/>
                </a:solidFill>
                <a:latin typeface="微软雅黑" panose="020B0503020204020204" pitchFamily="34" charset="-122"/>
                <a:ea typeface="微软雅黑" panose="020B0503020204020204" pitchFamily="34" charset="-122"/>
                <a:sym typeface="+mn-ea"/>
              </a:rPr>
              <a:t>2</a:t>
            </a:r>
            <a:r>
              <a:rPr lang="zh-CN" altLang="en-US" dirty="0">
                <a:latin typeface="微软雅黑" panose="020B0503020204020204" pitchFamily="34" charset="-122"/>
                <a:ea typeface="微软雅黑" panose="020B0503020204020204" pitchFamily="34" charset="-122"/>
                <a:sym typeface="+mn-ea"/>
              </a:rPr>
              <a:t>）找出输入数据结构和输出数据结构中有对应关系的数据单元。</a:t>
            </a:r>
          </a:p>
          <a:p>
            <a:pPr indent="11113" fontAlgn="auto">
              <a:lnSpc>
                <a:spcPct val="150000"/>
              </a:lnSpc>
              <a:spcBef>
                <a:spcPts val="525"/>
              </a:spcBef>
            </a:pPr>
            <a:r>
              <a:rPr lang="zh-CN" altLang="en-US" dirty="0">
                <a:latin typeface="微软雅黑" panose="020B0503020204020204" pitchFamily="34" charset="-122"/>
                <a:ea typeface="微软雅黑" panose="020B0503020204020204" pitchFamily="34" charset="-122"/>
                <a:sym typeface="+mn-ea"/>
              </a:rPr>
              <a:t>（</a:t>
            </a:r>
            <a:r>
              <a:rPr lang="en-US" altLang="zh-CN" dirty="0">
                <a:solidFill>
                  <a:srgbClr val="F88562"/>
                </a:solidFill>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）按照一定的规则，从描绘数据结构的</a:t>
            </a:r>
            <a:r>
              <a:rPr lang="en-US" altLang="zh-CN" dirty="0">
                <a:latin typeface="微软雅黑" panose="020B0503020204020204" pitchFamily="34" charset="-122"/>
                <a:ea typeface="微软雅黑" panose="020B0503020204020204" pitchFamily="34" charset="-122"/>
                <a:sym typeface="+mn-ea"/>
              </a:rPr>
              <a:t>Jackson</a:t>
            </a:r>
            <a:r>
              <a:rPr lang="zh-CN" altLang="en-US" dirty="0">
                <a:latin typeface="微软雅黑" panose="020B0503020204020204" pitchFamily="34" charset="-122"/>
                <a:ea typeface="微软雅黑" panose="020B0503020204020204" pitchFamily="34" charset="-122"/>
                <a:sym typeface="+mn-ea"/>
              </a:rPr>
              <a:t>图导出描绘程序结构的</a:t>
            </a:r>
            <a:r>
              <a:rPr lang="en-US" altLang="zh-CN" dirty="0">
                <a:latin typeface="微软雅黑" panose="020B0503020204020204" pitchFamily="34" charset="-122"/>
                <a:ea typeface="微软雅黑" panose="020B0503020204020204" pitchFamily="34" charset="-122"/>
                <a:sym typeface="+mn-ea"/>
              </a:rPr>
              <a:t>Jackson</a:t>
            </a:r>
            <a:r>
              <a:rPr lang="zh-CN" altLang="en-US" dirty="0">
                <a:latin typeface="微软雅黑" panose="020B0503020204020204" pitchFamily="34" charset="-122"/>
                <a:ea typeface="微软雅黑" panose="020B0503020204020204" pitchFamily="34" charset="-122"/>
                <a:sym typeface="+mn-ea"/>
              </a:rPr>
              <a:t>图。</a:t>
            </a:r>
          </a:p>
          <a:p>
            <a:pPr indent="11113" fontAlgn="auto">
              <a:lnSpc>
                <a:spcPct val="150000"/>
              </a:lnSpc>
              <a:spcBef>
                <a:spcPts val="525"/>
              </a:spcBef>
            </a:pPr>
            <a:r>
              <a:rPr lang="zh-CN" altLang="en-US" dirty="0">
                <a:latin typeface="微软雅黑" panose="020B0503020204020204" pitchFamily="34" charset="-122"/>
                <a:ea typeface="微软雅黑" panose="020B0503020204020204" pitchFamily="34" charset="-122"/>
                <a:sym typeface="+mn-ea"/>
              </a:rPr>
              <a:t>（</a:t>
            </a:r>
            <a:r>
              <a:rPr lang="en-US" altLang="zh-CN" dirty="0">
                <a:solidFill>
                  <a:srgbClr val="F88562"/>
                </a:solidFill>
                <a:latin typeface="微软雅黑" panose="020B0503020204020204" pitchFamily="34" charset="-122"/>
                <a:ea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sym typeface="+mn-ea"/>
              </a:rPr>
              <a:t>）列出基本操作与条件，并把它们分配到程序结构图的适当位置。</a:t>
            </a:r>
          </a:p>
          <a:p>
            <a:pPr indent="11113" fontAlgn="auto">
              <a:lnSpc>
                <a:spcPct val="150000"/>
              </a:lnSpc>
              <a:spcBef>
                <a:spcPts val="525"/>
              </a:spcBef>
            </a:pPr>
            <a:r>
              <a:rPr lang="zh-CN" altLang="en-US" dirty="0">
                <a:latin typeface="微软雅黑" panose="020B0503020204020204" pitchFamily="34" charset="-122"/>
                <a:ea typeface="微软雅黑" panose="020B0503020204020204" pitchFamily="34" charset="-122"/>
                <a:sym typeface="+mn-ea"/>
              </a:rPr>
              <a:t>（</a:t>
            </a:r>
            <a:r>
              <a:rPr lang="en-US" altLang="zh-CN" dirty="0">
                <a:solidFill>
                  <a:srgbClr val="F88562"/>
                </a:solidFill>
                <a:latin typeface="微软雅黑" panose="020B0503020204020204" pitchFamily="34" charset="-122"/>
                <a:ea typeface="微软雅黑" panose="020B0503020204020204" pitchFamily="34" charset="-122"/>
                <a:sym typeface="+mn-ea"/>
              </a:rPr>
              <a:t>5</a:t>
            </a:r>
            <a:r>
              <a:rPr lang="zh-CN" altLang="en-US" dirty="0">
                <a:latin typeface="微软雅黑" panose="020B0503020204020204" pitchFamily="34" charset="-122"/>
                <a:ea typeface="微软雅黑" panose="020B0503020204020204" pitchFamily="34" charset="-122"/>
                <a:sym typeface="+mn-ea"/>
              </a:rPr>
              <a:t>）用伪代码表示程序。</a:t>
            </a:r>
          </a:p>
        </p:txBody>
      </p:sp>
      <p:grpSp>
        <p:nvGrpSpPr>
          <p:cNvPr id="6" name="组合 5">
            <a:extLst>
              <a:ext uri="{FF2B5EF4-FFF2-40B4-BE49-F238E27FC236}">
                <a16:creationId xmlns:a16="http://schemas.microsoft.com/office/drawing/2014/main" id="{E7D5CC5A-EF03-4E97-B571-0E0DC2C1C005}"/>
              </a:ext>
            </a:extLst>
          </p:cNvPr>
          <p:cNvGrpSpPr/>
          <p:nvPr/>
        </p:nvGrpSpPr>
        <p:grpSpPr>
          <a:xfrm>
            <a:off x="734076" y="4918287"/>
            <a:ext cx="3103848" cy="655163"/>
            <a:chOff x="1072911" y="5037437"/>
            <a:chExt cx="4138464" cy="873551"/>
          </a:xfrm>
          <a:effectLst>
            <a:reflection blurRad="25400" stA="45000" endPos="44000" dist="50800" dir="5400000" sy="-100000" algn="bl" rotWithShape="0"/>
          </a:effectLst>
        </p:grpSpPr>
        <p:grpSp>
          <p:nvGrpSpPr>
            <p:cNvPr id="11" name="组合 10">
              <a:extLst>
                <a:ext uri="{FF2B5EF4-FFF2-40B4-BE49-F238E27FC236}">
                  <a16:creationId xmlns:a16="http://schemas.microsoft.com/office/drawing/2014/main" id="{A463951B-F854-4DB5-A546-C1A4D804E94A}"/>
                </a:ext>
              </a:extLst>
            </p:cNvPr>
            <p:cNvGrpSpPr/>
            <p:nvPr/>
          </p:nvGrpSpPr>
          <p:grpSpPr>
            <a:xfrm>
              <a:off x="2166187" y="5113555"/>
              <a:ext cx="814438" cy="725633"/>
              <a:chOff x="3332164" y="207963"/>
              <a:chExt cx="509588" cy="454025"/>
            </a:xfrm>
            <a:solidFill>
              <a:srgbClr val="F04E3F"/>
            </a:solidFill>
          </p:grpSpPr>
          <p:sp>
            <p:nvSpPr>
              <p:cNvPr id="14" name="Freeform 41">
                <a:extLst>
                  <a:ext uri="{FF2B5EF4-FFF2-40B4-BE49-F238E27FC236}">
                    <a16:creationId xmlns:a16="http://schemas.microsoft.com/office/drawing/2014/main" id="{4CB99AC5-2EAC-4BE2-8A0B-60AC605C3F6B}"/>
                  </a:ext>
                </a:extLst>
              </p:cNvPr>
              <p:cNvSpPr>
                <a:spLocks noEditPoints="1"/>
              </p:cNvSpPr>
              <p:nvPr/>
            </p:nvSpPr>
            <p:spPr bwMode="auto">
              <a:xfrm>
                <a:off x="3332164" y="207963"/>
                <a:ext cx="509588" cy="454025"/>
              </a:xfrm>
              <a:custGeom>
                <a:avLst/>
                <a:gdLst>
                  <a:gd name="T0" fmla="*/ 229 w 236"/>
                  <a:gd name="T1" fmla="*/ 0 h 210"/>
                  <a:gd name="T2" fmla="*/ 7 w 236"/>
                  <a:gd name="T3" fmla="*/ 0 h 210"/>
                  <a:gd name="T4" fmla="*/ 0 w 236"/>
                  <a:gd name="T5" fmla="*/ 7 h 210"/>
                  <a:gd name="T6" fmla="*/ 0 w 236"/>
                  <a:gd name="T7" fmla="*/ 202 h 210"/>
                  <a:gd name="T8" fmla="*/ 7 w 236"/>
                  <a:gd name="T9" fmla="*/ 210 h 210"/>
                  <a:gd name="T10" fmla="*/ 229 w 236"/>
                  <a:gd name="T11" fmla="*/ 210 h 210"/>
                  <a:gd name="T12" fmla="*/ 236 w 236"/>
                  <a:gd name="T13" fmla="*/ 202 h 210"/>
                  <a:gd name="T14" fmla="*/ 236 w 236"/>
                  <a:gd name="T15" fmla="*/ 7 h 210"/>
                  <a:gd name="T16" fmla="*/ 229 w 236"/>
                  <a:gd name="T17" fmla="*/ 0 h 210"/>
                  <a:gd name="T18" fmla="*/ 182 w 236"/>
                  <a:gd name="T19" fmla="*/ 16 h 210"/>
                  <a:gd name="T20" fmla="*/ 192 w 236"/>
                  <a:gd name="T21" fmla="*/ 26 h 210"/>
                  <a:gd name="T22" fmla="*/ 182 w 236"/>
                  <a:gd name="T23" fmla="*/ 36 h 210"/>
                  <a:gd name="T24" fmla="*/ 172 w 236"/>
                  <a:gd name="T25" fmla="*/ 26 h 210"/>
                  <a:gd name="T26" fmla="*/ 182 w 236"/>
                  <a:gd name="T27" fmla="*/ 16 h 210"/>
                  <a:gd name="T28" fmla="*/ 153 w 236"/>
                  <a:gd name="T29" fmla="*/ 16 h 210"/>
                  <a:gd name="T30" fmla="*/ 163 w 236"/>
                  <a:gd name="T31" fmla="*/ 26 h 210"/>
                  <a:gd name="T32" fmla="*/ 153 w 236"/>
                  <a:gd name="T33" fmla="*/ 36 h 210"/>
                  <a:gd name="T34" fmla="*/ 143 w 236"/>
                  <a:gd name="T35" fmla="*/ 26 h 210"/>
                  <a:gd name="T36" fmla="*/ 153 w 236"/>
                  <a:gd name="T37" fmla="*/ 16 h 210"/>
                  <a:gd name="T38" fmla="*/ 221 w 236"/>
                  <a:gd name="T39" fmla="*/ 195 h 210"/>
                  <a:gd name="T40" fmla="*/ 15 w 236"/>
                  <a:gd name="T41" fmla="*/ 195 h 210"/>
                  <a:gd name="T42" fmla="*/ 15 w 236"/>
                  <a:gd name="T43" fmla="*/ 52 h 210"/>
                  <a:gd name="T44" fmla="*/ 221 w 236"/>
                  <a:gd name="T45" fmla="*/ 52 h 210"/>
                  <a:gd name="T46" fmla="*/ 221 w 236"/>
                  <a:gd name="T47" fmla="*/ 195 h 210"/>
                  <a:gd name="T48" fmla="*/ 211 w 236"/>
                  <a:gd name="T49" fmla="*/ 36 h 210"/>
                  <a:gd name="T50" fmla="*/ 201 w 236"/>
                  <a:gd name="T51" fmla="*/ 26 h 210"/>
                  <a:gd name="T52" fmla="*/ 211 w 236"/>
                  <a:gd name="T53" fmla="*/ 16 h 210"/>
                  <a:gd name="T54" fmla="*/ 221 w 236"/>
                  <a:gd name="T55" fmla="*/ 26 h 210"/>
                  <a:gd name="T56" fmla="*/ 211 w 236"/>
                  <a:gd name="T57" fmla="*/ 36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10">
                    <a:moveTo>
                      <a:pt x="229" y="0"/>
                    </a:moveTo>
                    <a:cubicBezTo>
                      <a:pt x="7" y="0"/>
                      <a:pt x="7" y="0"/>
                      <a:pt x="7" y="0"/>
                    </a:cubicBezTo>
                    <a:cubicBezTo>
                      <a:pt x="3" y="0"/>
                      <a:pt x="0" y="3"/>
                      <a:pt x="0" y="7"/>
                    </a:cubicBezTo>
                    <a:cubicBezTo>
                      <a:pt x="0" y="202"/>
                      <a:pt x="0" y="202"/>
                      <a:pt x="0" y="202"/>
                    </a:cubicBezTo>
                    <a:cubicBezTo>
                      <a:pt x="0" y="206"/>
                      <a:pt x="3" y="210"/>
                      <a:pt x="7" y="210"/>
                    </a:cubicBezTo>
                    <a:cubicBezTo>
                      <a:pt x="229" y="210"/>
                      <a:pt x="229" y="210"/>
                      <a:pt x="229" y="210"/>
                    </a:cubicBezTo>
                    <a:cubicBezTo>
                      <a:pt x="233" y="210"/>
                      <a:pt x="236" y="206"/>
                      <a:pt x="236" y="202"/>
                    </a:cubicBezTo>
                    <a:cubicBezTo>
                      <a:pt x="236" y="7"/>
                      <a:pt x="236" y="7"/>
                      <a:pt x="236" y="7"/>
                    </a:cubicBezTo>
                    <a:cubicBezTo>
                      <a:pt x="236" y="3"/>
                      <a:pt x="233" y="0"/>
                      <a:pt x="229" y="0"/>
                    </a:cubicBezTo>
                    <a:close/>
                    <a:moveTo>
                      <a:pt x="182" y="16"/>
                    </a:moveTo>
                    <a:cubicBezTo>
                      <a:pt x="187" y="16"/>
                      <a:pt x="192" y="21"/>
                      <a:pt x="192" y="26"/>
                    </a:cubicBezTo>
                    <a:cubicBezTo>
                      <a:pt x="192" y="32"/>
                      <a:pt x="187" y="36"/>
                      <a:pt x="182" y="36"/>
                    </a:cubicBezTo>
                    <a:cubicBezTo>
                      <a:pt x="176" y="36"/>
                      <a:pt x="172" y="32"/>
                      <a:pt x="172" y="26"/>
                    </a:cubicBezTo>
                    <a:cubicBezTo>
                      <a:pt x="172" y="21"/>
                      <a:pt x="176" y="16"/>
                      <a:pt x="182" y="16"/>
                    </a:cubicBezTo>
                    <a:close/>
                    <a:moveTo>
                      <a:pt x="153" y="16"/>
                    </a:moveTo>
                    <a:cubicBezTo>
                      <a:pt x="158" y="16"/>
                      <a:pt x="163" y="21"/>
                      <a:pt x="163" y="26"/>
                    </a:cubicBezTo>
                    <a:cubicBezTo>
                      <a:pt x="163" y="32"/>
                      <a:pt x="158" y="36"/>
                      <a:pt x="153" y="36"/>
                    </a:cubicBezTo>
                    <a:cubicBezTo>
                      <a:pt x="147" y="36"/>
                      <a:pt x="143" y="32"/>
                      <a:pt x="143" y="26"/>
                    </a:cubicBezTo>
                    <a:cubicBezTo>
                      <a:pt x="143" y="21"/>
                      <a:pt x="147" y="16"/>
                      <a:pt x="153" y="16"/>
                    </a:cubicBezTo>
                    <a:close/>
                    <a:moveTo>
                      <a:pt x="221" y="195"/>
                    </a:moveTo>
                    <a:cubicBezTo>
                      <a:pt x="15" y="195"/>
                      <a:pt x="15" y="195"/>
                      <a:pt x="15" y="195"/>
                    </a:cubicBezTo>
                    <a:cubicBezTo>
                      <a:pt x="15" y="52"/>
                      <a:pt x="15" y="52"/>
                      <a:pt x="15" y="52"/>
                    </a:cubicBezTo>
                    <a:cubicBezTo>
                      <a:pt x="221" y="52"/>
                      <a:pt x="221" y="52"/>
                      <a:pt x="221" y="52"/>
                    </a:cubicBezTo>
                    <a:lnTo>
                      <a:pt x="221" y="195"/>
                    </a:lnTo>
                    <a:close/>
                    <a:moveTo>
                      <a:pt x="211" y="36"/>
                    </a:moveTo>
                    <a:cubicBezTo>
                      <a:pt x="206" y="36"/>
                      <a:pt x="201" y="32"/>
                      <a:pt x="201" y="26"/>
                    </a:cubicBezTo>
                    <a:cubicBezTo>
                      <a:pt x="201" y="21"/>
                      <a:pt x="206" y="16"/>
                      <a:pt x="211" y="16"/>
                    </a:cubicBezTo>
                    <a:cubicBezTo>
                      <a:pt x="217" y="16"/>
                      <a:pt x="221" y="21"/>
                      <a:pt x="221" y="26"/>
                    </a:cubicBezTo>
                    <a:cubicBezTo>
                      <a:pt x="221" y="32"/>
                      <a:pt x="217" y="36"/>
                      <a:pt x="211" y="36"/>
                    </a:cubicBezTo>
                    <a:close/>
                  </a:path>
                </a:pathLst>
              </a:custGeom>
              <a:solidFill>
                <a:srgbClr val="F88562"/>
              </a:solid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latin typeface="+mn-ea"/>
                </a:endParaRPr>
              </a:p>
            </p:txBody>
          </p:sp>
          <p:sp>
            <p:nvSpPr>
              <p:cNvPr id="15" name="Freeform 42">
                <a:extLst>
                  <a:ext uri="{FF2B5EF4-FFF2-40B4-BE49-F238E27FC236}">
                    <a16:creationId xmlns:a16="http://schemas.microsoft.com/office/drawing/2014/main" id="{4DAB283F-C24A-4399-843E-EE4235C2447D}"/>
                  </a:ext>
                </a:extLst>
              </p:cNvPr>
              <p:cNvSpPr/>
              <p:nvPr/>
            </p:nvSpPr>
            <p:spPr bwMode="auto">
              <a:xfrm>
                <a:off x="3405189" y="400051"/>
                <a:ext cx="120650" cy="153988"/>
              </a:xfrm>
              <a:custGeom>
                <a:avLst/>
                <a:gdLst>
                  <a:gd name="T0" fmla="*/ 47 w 56"/>
                  <a:gd name="T1" fmla="*/ 71 h 71"/>
                  <a:gd name="T2" fmla="*/ 42 w 56"/>
                  <a:gd name="T3" fmla="*/ 70 h 71"/>
                  <a:gd name="T4" fmla="*/ 4 w 56"/>
                  <a:gd name="T5" fmla="*/ 43 h 71"/>
                  <a:gd name="T6" fmla="*/ 0 w 56"/>
                  <a:gd name="T7" fmla="*/ 36 h 71"/>
                  <a:gd name="T8" fmla="*/ 4 w 56"/>
                  <a:gd name="T9" fmla="*/ 29 h 71"/>
                  <a:gd name="T10" fmla="*/ 42 w 56"/>
                  <a:gd name="T11" fmla="*/ 2 h 71"/>
                  <a:gd name="T12" fmla="*/ 54 w 56"/>
                  <a:gd name="T13" fmla="*/ 4 h 71"/>
                  <a:gd name="T14" fmla="*/ 51 w 56"/>
                  <a:gd name="T15" fmla="*/ 16 h 71"/>
                  <a:gd name="T16" fmla="*/ 23 w 56"/>
                  <a:gd name="T17" fmla="*/ 36 h 71"/>
                  <a:gd name="T18" fmla="*/ 51 w 56"/>
                  <a:gd name="T19" fmla="*/ 56 h 71"/>
                  <a:gd name="T20" fmla="*/ 54 w 56"/>
                  <a:gd name="T21" fmla="*/ 67 h 71"/>
                  <a:gd name="T22" fmla="*/ 47 w 56"/>
                  <a:gd name="T23"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71">
                    <a:moveTo>
                      <a:pt x="47" y="71"/>
                    </a:moveTo>
                    <a:cubicBezTo>
                      <a:pt x="45" y="71"/>
                      <a:pt x="43" y="71"/>
                      <a:pt x="42" y="70"/>
                    </a:cubicBezTo>
                    <a:cubicBezTo>
                      <a:pt x="4" y="43"/>
                      <a:pt x="4" y="43"/>
                      <a:pt x="4" y="43"/>
                    </a:cubicBezTo>
                    <a:cubicBezTo>
                      <a:pt x="1" y="41"/>
                      <a:pt x="0" y="39"/>
                      <a:pt x="0" y="36"/>
                    </a:cubicBezTo>
                    <a:cubicBezTo>
                      <a:pt x="0" y="33"/>
                      <a:pt x="1" y="31"/>
                      <a:pt x="4" y="29"/>
                    </a:cubicBezTo>
                    <a:cubicBezTo>
                      <a:pt x="42" y="2"/>
                      <a:pt x="42" y="2"/>
                      <a:pt x="42" y="2"/>
                    </a:cubicBezTo>
                    <a:cubicBezTo>
                      <a:pt x="45" y="0"/>
                      <a:pt x="51" y="1"/>
                      <a:pt x="54" y="4"/>
                    </a:cubicBezTo>
                    <a:cubicBezTo>
                      <a:pt x="56" y="8"/>
                      <a:pt x="55" y="14"/>
                      <a:pt x="51" y="16"/>
                    </a:cubicBezTo>
                    <a:cubicBezTo>
                      <a:pt x="23" y="36"/>
                      <a:pt x="23" y="36"/>
                      <a:pt x="23" y="36"/>
                    </a:cubicBezTo>
                    <a:cubicBezTo>
                      <a:pt x="51" y="56"/>
                      <a:pt x="51" y="56"/>
                      <a:pt x="51" y="56"/>
                    </a:cubicBezTo>
                    <a:cubicBezTo>
                      <a:pt x="55" y="58"/>
                      <a:pt x="56" y="64"/>
                      <a:pt x="54" y="67"/>
                    </a:cubicBezTo>
                    <a:cubicBezTo>
                      <a:pt x="52" y="70"/>
                      <a:pt x="49" y="71"/>
                      <a:pt x="47" y="71"/>
                    </a:cubicBezTo>
                    <a:close/>
                  </a:path>
                </a:pathLst>
              </a:custGeom>
              <a:solidFill>
                <a:srgbClr val="F88562"/>
              </a:solid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latin typeface="+mn-ea"/>
                </a:endParaRPr>
              </a:p>
            </p:txBody>
          </p:sp>
          <p:sp>
            <p:nvSpPr>
              <p:cNvPr id="16" name="Freeform 43">
                <a:extLst>
                  <a:ext uri="{FF2B5EF4-FFF2-40B4-BE49-F238E27FC236}">
                    <a16:creationId xmlns:a16="http://schemas.microsoft.com/office/drawing/2014/main" id="{124D7DC3-F805-42B5-8351-3C584D1419F2}"/>
                  </a:ext>
                </a:extLst>
              </p:cNvPr>
              <p:cNvSpPr/>
              <p:nvPr/>
            </p:nvSpPr>
            <p:spPr bwMode="auto">
              <a:xfrm>
                <a:off x="3646489" y="400051"/>
                <a:ext cx="122238" cy="153988"/>
              </a:xfrm>
              <a:custGeom>
                <a:avLst/>
                <a:gdLst>
                  <a:gd name="T0" fmla="*/ 9 w 56"/>
                  <a:gd name="T1" fmla="*/ 71 h 71"/>
                  <a:gd name="T2" fmla="*/ 2 w 56"/>
                  <a:gd name="T3" fmla="*/ 67 h 71"/>
                  <a:gd name="T4" fmla="*/ 4 w 56"/>
                  <a:gd name="T5" fmla="*/ 56 h 71"/>
                  <a:gd name="T6" fmla="*/ 33 w 56"/>
                  <a:gd name="T7" fmla="*/ 36 h 71"/>
                  <a:gd name="T8" fmla="*/ 4 w 56"/>
                  <a:gd name="T9" fmla="*/ 16 h 71"/>
                  <a:gd name="T10" fmla="*/ 2 w 56"/>
                  <a:gd name="T11" fmla="*/ 4 h 71"/>
                  <a:gd name="T12" fmla="*/ 14 w 56"/>
                  <a:gd name="T13" fmla="*/ 2 h 71"/>
                  <a:gd name="T14" fmla="*/ 52 w 56"/>
                  <a:gd name="T15" fmla="*/ 29 h 71"/>
                  <a:gd name="T16" fmla="*/ 56 w 56"/>
                  <a:gd name="T17" fmla="*/ 36 h 71"/>
                  <a:gd name="T18" fmla="*/ 52 w 56"/>
                  <a:gd name="T19" fmla="*/ 43 h 71"/>
                  <a:gd name="T20" fmla="*/ 14 w 56"/>
                  <a:gd name="T21" fmla="*/ 70 h 71"/>
                  <a:gd name="T22" fmla="*/ 9 w 56"/>
                  <a:gd name="T23"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71">
                    <a:moveTo>
                      <a:pt x="9" y="71"/>
                    </a:moveTo>
                    <a:cubicBezTo>
                      <a:pt x="7" y="71"/>
                      <a:pt x="4" y="70"/>
                      <a:pt x="2" y="67"/>
                    </a:cubicBezTo>
                    <a:cubicBezTo>
                      <a:pt x="0" y="64"/>
                      <a:pt x="1" y="58"/>
                      <a:pt x="4" y="56"/>
                    </a:cubicBezTo>
                    <a:cubicBezTo>
                      <a:pt x="33" y="36"/>
                      <a:pt x="33" y="36"/>
                      <a:pt x="33" y="36"/>
                    </a:cubicBezTo>
                    <a:cubicBezTo>
                      <a:pt x="4" y="16"/>
                      <a:pt x="4" y="16"/>
                      <a:pt x="4" y="16"/>
                    </a:cubicBezTo>
                    <a:cubicBezTo>
                      <a:pt x="1" y="14"/>
                      <a:pt x="0" y="8"/>
                      <a:pt x="2" y="4"/>
                    </a:cubicBezTo>
                    <a:cubicBezTo>
                      <a:pt x="5" y="1"/>
                      <a:pt x="10" y="0"/>
                      <a:pt x="14" y="2"/>
                    </a:cubicBezTo>
                    <a:cubicBezTo>
                      <a:pt x="52" y="29"/>
                      <a:pt x="52" y="29"/>
                      <a:pt x="52" y="29"/>
                    </a:cubicBezTo>
                    <a:cubicBezTo>
                      <a:pt x="55" y="31"/>
                      <a:pt x="56" y="33"/>
                      <a:pt x="56" y="36"/>
                    </a:cubicBezTo>
                    <a:cubicBezTo>
                      <a:pt x="56" y="39"/>
                      <a:pt x="55" y="41"/>
                      <a:pt x="52" y="43"/>
                    </a:cubicBezTo>
                    <a:cubicBezTo>
                      <a:pt x="14" y="70"/>
                      <a:pt x="14" y="70"/>
                      <a:pt x="14" y="70"/>
                    </a:cubicBezTo>
                    <a:cubicBezTo>
                      <a:pt x="13" y="71"/>
                      <a:pt x="11" y="71"/>
                      <a:pt x="9" y="71"/>
                    </a:cubicBezTo>
                    <a:close/>
                  </a:path>
                </a:pathLst>
              </a:custGeom>
              <a:solidFill>
                <a:srgbClr val="F88562"/>
              </a:solid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latin typeface="+mn-ea"/>
                </a:endParaRPr>
              </a:p>
            </p:txBody>
          </p:sp>
          <p:sp>
            <p:nvSpPr>
              <p:cNvPr id="17" name="Freeform 44">
                <a:extLst>
                  <a:ext uri="{FF2B5EF4-FFF2-40B4-BE49-F238E27FC236}">
                    <a16:creationId xmlns:a16="http://schemas.microsoft.com/office/drawing/2014/main" id="{2BD19051-66F8-4397-B539-828F12BF37A2}"/>
                  </a:ext>
                </a:extLst>
              </p:cNvPr>
              <p:cNvSpPr/>
              <p:nvPr/>
            </p:nvSpPr>
            <p:spPr bwMode="auto">
              <a:xfrm>
                <a:off x="3536951" y="384176"/>
                <a:ext cx="100013" cy="184150"/>
              </a:xfrm>
              <a:custGeom>
                <a:avLst/>
                <a:gdLst>
                  <a:gd name="T0" fmla="*/ 9 w 46"/>
                  <a:gd name="T1" fmla="*/ 85 h 85"/>
                  <a:gd name="T2" fmla="*/ 6 w 46"/>
                  <a:gd name="T3" fmla="*/ 84 h 85"/>
                  <a:gd name="T4" fmla="*/ 1 w 46"/>
                  <a:gd name="T5" fmla="*/ 73 h 85"/>
                  <a:gd name="T6" fmla="*/ 29 w 46"/>
                  <a:gd name="T7" fmla="*/ 7 h 85"/>
                  <a:gd name="T8" fmla="*/ 40 w 46"/>
                  <a:gd name="T9" fmla="*/ 2 h 85"/>
                  <a:gd name="T10" fmla="*/ 44 w 46"/>
                  <a:gd name="T11" fmla="*/ 13 h 85"/>
                  <a:gd name="T12" fmla="*/ 17 w 46"/>
                  <a:gd name="T13" fmla="*/ 79 h 85"/>
                  <a:gd name="T14" fmla="*/ 9 w 46"/>
                  <a:gd name="T15" fmla="*/ 85 h 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85">
                    <a:moveTo>
                      <a:pt x="9" y="85"/>
                    </a:moveTo>
                    <a:cubicBezTo>
                      <a:pt x="8" y="85"/>
                      <a:pt x="7" y="84"/>
                      <a:pt x="6" y="84"/>
                    </a:cubicBezTo>
                    <a:cubicBezTo>
                      <a:pt x="2" y="82"/>
                      <a:pt x="0" y="77"/>
                      <a:pt x="1" y="73"/>
                    </a:cubicBezTo>
                    <a:cubicBezTo>
                      <a:pt x="29" y="7"/>
                      <a:pt x="29" y="7"/>
                      <a:pt x="29" y="7"/>
                    </a:cubicBezTo>
                    <a:cubicBezTo>
                      <a:pt x="30" y="2"/>
                      <a:pt x="35" y="0"/>
                      <a:pt x="40" y="2"/>
                    </a:cubicBezTo>
                    <a:cubicBezTo>
                      <a:pt x="44" y="4"/>
                      <a:pt x="46" y="9"/>
                      <a:pt x="44" y="13"/>
                    </a:cubicBezTo>
                    <a:cubicBezTo>
                      <a:pt x="17" y="79"/>
                      <a:pt x="17" y="79"/>
                      <a:pt x="17" y="79"/>
                    </a:cubicBezTo>
                    <a:cubicBezTo>
                      <a:pt x="16" y="83"/>
                      <a:pt x="13" y="85"/>
                      <a:pt x="9" y="85"/>
                    </a:cubicBezTo>
                    <a:close/>
                  </a:path>
                </a:pathLst>
              </a:custGeom>
              <a:solidFill>
                <a:srgbClr val="F88562"/>
              </a:solid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latin typeface="+mn-ea"/>
                </a:endParaRPr>
              </a:p>
            </p:txBody>
          </p:sp>
        </p:grpSp>
        <p:grpSp>
          <p:nvGrpSpPr>
            <p:cNvPr id="18" name="组合 17">
              <a:extLst>
                <a:ext uri="{FF2B5EF4-FFF2-40B4-BE49-F238E27FC236}">
                  <a16:creationId xmlns:a16="http://schemas.microsoft.com/office/drawing/2014/main" id="{902C6231-B40F-4575-A92E-08D5FAA169CD}"/>
                </a:ext>
              </a:extLst>
            </p:cNvPr>
            <p:cNvGrpSpPr/>
            <p:nvPr/>
          </p:nvGrpSpPr>
          <p:grpSpPr>
            <a:xfrm>
              <a:off x="1072911" y="5037437"/>
              <a:ext cx="905776" cy="822049"/>
              <a:chOff x="8356601" y="152401"/>
              <a:chExt cx="566738" cy="514350"/>
            </a:xfrm>
            <a:solidFill>
              <a:srgbClr val="018989"/>
            </a:solidFill>
          </p:grpSpPr>
          <p:sp>
            <p:nvSpPr>
              <p:cNvPr id="19" name="Rectangle 541">
                <a:extLst>
                  <a:ext uri="{FF2B5EF4-FFF2-40B4-BE49-F238E27FC236}">
                    <a16:creationId xmlns:a16="http://schemas.microsoft.com/office/drawing/2014/main" id="{87EA6F40-9B35-4FC6-8413-554B14FDDBA5}"/>
                  </a:ext>
                </a:extLst>
              </p:cNvPr>
              <p:cNvSpPr>
                <a:spLocks noChangeArrowheads="1"/>
              </p:cNvSpPr>
              <p:nvPr/>
            </p:nvSpPr>
            <p:spPr bwMode="auto">
              <a:xfrm>
                <a:off x="8564564" y="614363"/>
                <a:ext cx="149225" cy="333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71" tIns="34286" rIns="68571" bIns="34286" numCol="1" anchor="t" anchorCtr="0" compatLnSpc="1"/>
              <a:lstStyle/>
              <a:p>
                <a:endParaRPr lang="en-US" sz="2700">
                  <a:latin typeface="+mn-ea"/>
                </a:endParaRPr>
              </a:p>
            </p:txBody>
          </p:sp>
          <p:sp>
            <p:nvSpPr>
              <p:cNvPr id="20" name="Freeform 542">
                <a:extLst>
                  <a:ext uri="{FF2B5EF4-FFF2-40B4-BE49-F238E27FC236}">
                    <a16:creationId xmlns:a16="http://schemas.microsoft.com/office/drawing/2014/main" id="{0D567CFC-D5CC-4CC7-8205-EE1555F66D93}"/>
                  </a:ext>
                </a:extLst>
              </p:cNvPr>
              <p:cNvSpPr/>
              <p:nvPr/>
            </p:nvSpPr>
            <p:spPr bwMode="auto">
              <a:xfrm>
                <a:off x="8520114" y="654051"/>
                <a:ext cx="241300" cy="12700"/>
              </a:xfrm>
              <a:custGeom>
                <a:avLst/>
                <a:gdLst>
                  <a:gd name="T0" fmla="*/ 107 w 112"/>
                  <a:gd name="T1" fmla="*/ 0 h 6"/>
                  <a:gd name="T2" fmla="*/ 4 w 112"/>
                  <a:gd name="T3" fmla="*/ 0 h 6"/>
                  <a:gd name="T4" fmla="*/ 0 w 112"/>
                  <a:gd name="T5" fmla="*/ 5 h 6"/>
                  <a:gd name="T6" fmla="*/ 0 w 112"/>
                  <a:gd name="T7" fmla="*/ 6 h 6"/>
                  <a:gd name="T8" fmla="*/ 112 w 112"/>
                  <a:gd name="T9" fmla="*/ 6 h 6"/>
                  <a:gd name="T10" fmla="*/ 112 w 112"/>
                  <a:gd name="T11" fmla="*/ 5 h 6"/>
                  <a:gd name="T12" fmla="*/ 107 w 112"/>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112" h="6">
                    <a:moveTo>
                      <a:pt x="107" y="0"/>
                    </a:moveTo>
                    <a:cubicBezTo>
                      <a:pt x="4" y="0"/>
                      <a:pt x="4" y="0"/>
                      <a:pt x="4" y="0"/>
                    </a:cubicBezTo>
                    <a:cubicBezTo>
                      <a:pt x="2" y="0"/>
                      <a:pt x="0" y="2"/>
                      <a:pt x="0" y="5"/>
                    </a:cubicBezTo>
                    <a:cubicBezTo>
                      <a:pt x="0" y="6"/>
                      <a:pt x="0" y="6"/>
                      <a:pt x="0" y="6"/>
                    </a:cubicBezTo>
                    <a:cubicBezTo>
                      <a:pt x="112" y="6"/>
                      <a:pt x="112" y="6"/>
                      <a:pt x="112" y="6"/>
                    </a:cubicBezTo>
                    <a:cubicBezTo>
                      <a:pt x="112" y="5"/>
                      <a:pt x="112" y="5"/>
                      <a:pt x="112" y="5"/>
                    </a:cubicBezTo>
                    <a:cubicBezTo>
                      <a:pt x="112" y="2"/>
                      <a:pt x="110" y="0"/>
                      <a:pt x="10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latin typeface="+mn-ea"/>
                </a:endParaRPr>
              </a:p>
            </p:txBody>
          </p:sp>
          <p:sp>
            <p:nvSpPr>
              <p:cNvPr id="21" name="Freeform 543">
                <a:extLst>
                  <a:ext uri="{FF2B5EF4-FFF2-40B4-BE49-F238E27FC236}">
                    <a16:creationId xmlns:a16="http://schemas.microsoft.com/office/drawing/2014/main" id="{83A82728-E882-4B2D-9471-2568E2C111FD}"/>
                  </a:ext>
                </a:extLst>
              </p:cNvPr>
              <p:cNvSpPr/>
              <p:nvPr/>
            </p:nvSpPr>
            <p:spPr bwMode="auto">
              <a:xfrm>
                <a:off x="8356601" y="193676"/>
                <a:ext cx="566738" cy="412750"/>
              </a:xfrm>
              <a:custGeom>
                <a:avLst/>
                <a:gdLst>
                  <a:gd name="T0" fmla="*/ 257 w 263"/>
                  <a:gd name="T1" fmla="*/ 0 h 191"/>
                  <a:gd name="T2" fmla="*/ 232 w 263"/>
                  <a:gd name="T3" fmla="*/ 0 h 191"/>
                  <a:gd name="T4" fmla="*/ 224 w 263"/>
                  <a:gd name="T5" fmla="*/ 10 h 191"/>
                  <a:gd name="T6" fmla="*/ 219 w 263"/>
                  <a:gd name="T7" fmla="*/ 16 h 191"/>
                  <a:gd name="T8" fmla="*/ 247 w 263"/>
                  <a:gd name="T9" fmla="*/ 16 h 191"/>
                  <a:gd name="T10" fmla="*/ 247 w 263"/>
                  <a:gd name="T11" fmla="*/ 150 h 191"/>
                  <a:gd name="T12" fmla="*/ 16 w 263"/>
                  <a:gd name="T13" fmla="*/ 150 h 191"/>
                  <a:gd name="T14" fmla="*/ 16 w 263"/>
                  <a:gd name="T15" fmla="*/ 16 h 191"/>
                  <a:gd name="T16" fmla="*/ 158 w 263"/>
                  <a:gd name="T17" fmla="*/ 16 h 191"/>
                  <a:gd name="T18" fmla="*/ 181 w 263"/>
                  <a:gd name="T19" fmla="*/ 0 h 191"/>
                  <a:gd name="T20" fmla="*/ 7 w 263"/>
                  <a:gd name="T21" fmla="*/ 0 h 191"/>
                  <a:gd name="T22" fmla="*/ 0 w 263"/>
                  <a:gd name="T23" fmla="*/ 7 h 191"/>
                  <a:gd name="T24" fmla="*/ 0 w 263"/>
                  <a:gd name="T25" fmla="*/ 185 h 191"/>
                  <a:gd name="T26" fmla="*/ 7 w 263"/>
                  <a:gd name="T27" fmla="*/ 191 h 191"/>
                  <a:gd name="T28" fmla="*/ 257 w 263"/>
                  <a:gd name="T29" fmla="*/ 191 h 191"/>
                  <a:gd name="T30" fmla="*/ 263 w 263"/>
                  <a:gd name="T31" fmla="*/ 185 h 191"/>
                  <a:gd name="T32" fmla="*/ 263 w 263"/>
                  <a:gd name="T33" fmla="*/ 7 h 191"/>
                  <a:gd name="T34" fmla="*/ 257 w 263"/>
                  <a:gd name="T35"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91">
                    <a:moveTo>
                      <a:pt x="257" y="0"/>
                    </a:moveTo>
                    <a:cubicBezTo>
                      <a:pt x="232" y="0"/>
                      <a:pt x="232" y="0"/>
                      <a:pt x="232" y="0"/>
                    </a:cubicBezTo>
                    <a:cubicBezTo>
                      <a:pt x="230" y="3"/>
                      <a:pt x="227" y="6"/>
                      <a:pt x="224" y="10"/>
                    </a:cubicBezTo>
                    <a:cubicBezTo>
                      <a:pt x="219" y="16"/>
                      <a:pt x="219" y="16"/>
                      <a:pt x="219" y="16"/>
                    </a:cubicBezTo>
                    <a:cubicBezTo>
                      <a:pt x="247" y="16"/>
                      <a:pt x="247" y="16"/>
                      <a:pt x="247" y="16"/>
                    </a:cubicBezTo>
                    <a:cubicBezTo>
                      <a:pt x="247" y="150"/>
                      <a:pt x="247" y="150"/>
                      <a:pt x="247" y="150"/>
                    </a:cubicBezTo>
                    <a:cubicBezTo>
                      <a:pt x="16" y="150"/>
                      <a:pt x="16" y="150"/>
                      <a:pt x="16" y="150"/>
                    </a:cubicBezTo>
                    <a:cubicBezTo>
                      <a:pt x="16" y="16"/>
                      <a:pt x="16" y="16"/>
                      <a:pt x="16" y="16"/>
                    </a:cubicBezTo>
                    <a:cubicBezTo>
                      <a:pt x="158" y="16"/>
                      <a:pt x="158" y="16"/>
                      <a:pt x="158" y="16"/>
                    </a:cubicBezTo>
                    <a:cubicBezTo>
                      <a:pt x="181" y="0"/>
                      <a:pt x="181" y="0"/>
                      <a:pt x="181" y="0"/>
                    </a:cubicBezTo>
                    <a:cubicBezTo>
                      <a:pt x="7" y="0"/>
                      <a:pt x="7" y="0"/>
                      <a:pt x="7" y="0"/>
                    </a:cubicBezTo>
                    <a:cubicBezTo>
                      <a:pt x="3" y="0"/>
                      <a:pt x="0" y="3"/>
                      <a:pt x="0" y="7"/>
                    </a:cubicBezTo>
                    <a:cubicBezTo>
                      <a:pt x="0" y="185"/>
                      <a:pt x="0" y="185"/>
                      <a:pt x="0" y="185"/>
                    </a:cubicBezTo>
                    <a:cubicBezTo>
                      <a:pt x="0" y="188"/>
                      <a:pt x="3" y="191"/>
                      <a:pt x="7" y="191"/>
                    </a:cubicBezTo>
                    <a:cubicBezTo>
                      <a:pt x="257" y="191"/>
                      <a:pt x="257" y="191"/>
                      <a:pt x="257" y="191"/>
                    </a:cubicBezTo>
                    <a:cubicBezTo>
                      <a:pt x="260" y="191"/>
                      <a:pt x="263" y="188"/>
                      <a:pt x="263" y="185"/>
                    </a:cubicBezTo>
                    <a:cubicBezTo>
                      <a:pt x="263" y="7"/>
                      <a:pt x="263" y="7"/>
                      <a:pt x="263" y="7"/>
                    </a:cubicBezTo>
                    <a:cubicBezTo>
                      <a:pt x="263" y="3"/>
                      <a:pt x="260"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latin typeface="+mn-ea"/>
                </a:endParaRPr>
              </a:p>
            </p:txBody>
          </p:sp>
          <p:sp>
            <p:nvSpPr>
              <p:cNvPr id="22" name="Freeform 544">
                <a:extLst>
                  <a:ext uri="{FF2B5EF4-FFF2-40B4-BE49-F238E27FC236}">
                    <a16:creationId xmlns:a16="http://schemas.microsoft.com/office/drawing/2014/main" id="{75CAC661-058D-4676-BF1B-326A021602A5}"/>
                  </a:ext>
                </a:extLst>
              </p:cNvPr>
              <p:cNvSpPr/>
              <p:nvPr/>
            </p:nvSpPr>
            <p:spPr bwMode="auto">
              <a:xfrm>
                <a:off x="8472489" y="384176"/>
                <a:ext cx="125413" cy="103188"/>
              </a:xfrm>
              <a:custGeom>
                <a:avLst/>
                <a:gdLst>
                  <a:gd name="T0" fmla="*/ 18 w 58"/>
                  <a:gd name="T1" fmla="*/ 12 h 48"/>
                  <a:gd name="T2" fmla="*/ 0 w 58"/>
                  <a:gd name="T3" fmla="*/ 44 h 48"/>
                  <a:gd name="T4" fmla="*/ 6 w 58"/>
                  <a:gd name="T5" fmla="*/ 46 h 48"/>
                  <a:gd name="T6" fmla="*/ 19 w 58"/>
                  <a:gd name="T7" fmla="*/ 35 h 48"/>
                  <a:gd name="T8" fmla="*/ 16 w 58"/>
                  <a:gd name="T9" fmla="*/ 47 h 48"/>
                  <a:gd name="T10" fmla="*/ 41 w 58"/>
                  <a:gd name="T11" fmla="*/ 40 h 48"/>
                  <a:gd name="T12" fmla="*/ 58 w 58"/>
                  <a:gd name="T13" fmla="*/ 18 h 48"/>
                  <a:gd name="T14" fmla="*/ 42 w 58"/>
                  <a:gd name="T15" fmla="*/ 0 h 48"/>
                  <a:gd name="T16" fmla="*/ 18 w 58"/>
                  <a:gd name="T17"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8" h="48">
                    <a:moveTo>
                      <a:pt x="18" y="12"/>
                    </a:moveTo>
                    <a:cubicBezTo>
                      <a:pt x="8" y="27"/>
                      <a:pt x="17" y="43"/>
                      <a:pt x="0" y="44"/>
                    </a:cubicBezTo>
                    <a:cubicBezTo>
                      <a:pt x="0" y="44"/>
                      <a:pt x="2" y="45"/>
                      <a:pt x="6" y="46"/>
                    </a:cubicBezTo>
                    <a:cubicBezTo>
                      <a:pt x="13" y="47"/>
                      <a:pt x="18" y="44"/>
                      <a:pt x="19" y="35"/>
                    </a:cubicBezTo>
                    <a:cubicBezTo>
                      <a:pt x="19" y="35"/>
                      <a:pt x="21" y="40"/>
                      <a:pt x="16" y="47"/>
                    </a:cubicBezTo>
                    <a:cubicBezTo>
                      <a:pt x="23" y="48"/>
                      <a:pt x="35" y="45"/>
                      <a:pt x="41" y="40"/>
                    </a:cubicBezTo>
                    <a:cubicBezTo>
                      <a:pt x="55" y="29"/>
                      <a:pt x="58" y="18"/>
                      <a:pt x="58" y="18"/>
                    </a:cubicBezTo>
                    <a:cubicBezTo>
                      <a:pt x="42" y="0"/>
                      <a:pt x="42" y="0"/>
                      <a:pt x="42" y="0"/>
                    </a:cubicBezTo>
                    <a:cubicBezTo>
                      <a:pt x="42" y="0"/>
                      <a:pt x="25" y="2"/>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latin typeface="+mn-ea"/>
                </a:endParaRPr>
              </a:p>
            </p:txBody>
          </p:sp>
          <p:sp>
            <p:nvSpPr>
              <p:cNvPr id="23" name="Freeform 545">
                <a:extLst>
                  <a:ext uri="{FF2B5EF4-FFF2-40B4-BE49-F238E27FC236}">
                    <a16:creationId xmlns:a16="http://schemas.microsoft.com/office/drawing/2014/main" id="{FBB639C9-4D79-4548-BBE2-FF76EBC53212}"/>
                  </a:ext>
                </a:extLst>
              </p:cNvPr>
              <p:cNvSpPr/>
              <p:nvPr/>
            </p:nvSpPr>
            <p:spPr bwMode="auto">
              <a:xfrm>
                <a:off x="8585201" y="152401"/>
                <a:ext cx="271463" cy="250825"/>
              </a:xfrm>
              <a:custGeom>
                <a:avLst/>
                <a:gdLst>
                  <a:gd name="T0" fmla="*/ 103 w 126"/>
                  <a:gd name="T1" fmla="*/ 14 h 116"/>
                  <a:gd name="T2" fmla="*/ 32 w 126"/>
                  <a:gd name="T3" fmla="*/ 63 h 116"/>
                  <a:gd name="T4" fmla="*/ 3 w 126"/>
                  <a:gd name="T5" fmla="*/ 95 h 116"/>
                  <a:gd name="T6" fmla="*/ 18 w 126"/>
                  <a:gd name="T7" fmla="*/ 111 h 116"/>
                  <a:gd name="T8" fmla="*/ 53 w 126"/>
                  <a:gd name="T9" fmla="*/ 87 h 116"/>
                  <a:gd name="T10" fmla="*/ 110 w 126"/>
                  <a:gd name="T11" fmla="*/ 22 h 116"/>
                  <a:gd name="T12" fmla="*/ 103 w 126"/>
                  <a:gd name="T13" fmla="*/ 14 h 116"/>
                </a:gdLst>
                <a:ahLst/>
                <a:cxnLst>
                  <a:cxn ang="0">
                    <a:pos x="T0" y="T1"/>
                  </a:cxn>
                  <a:cxn ang="0">
                    <a:pos x="T2" y="T3"/>
                  </a:cxn>
                  <a:cxn ang="0">
                    <a:pos x="T4" y="T5"/>
                  </a:cxn>
                  <a:cxn ang="0">
                    <a:pos x="T6" y="T7"/>
                  </a:cxn>
                  <a:cxn ang="0">
                    <a:pos x="T8" y="T9"/>
                  </a:cxn>
                  <a:cxn ang="0">
                    <a:pos x="T10" y="T11"/>
                  </a:cxn>
                  <a:cxn ang="0">
                    <a:pos x="T12" y="T13"/>
                  </a:cxn>
                </a:cxnLst>
                <a:rect l="0" t="0" r="r" b="b"/>
                <a:pathLst>
                  <a:path w="126" h="116">
                    <a:moveTo>
                      <a:pt x="103" y="14"/>
                    </a:moveTo>
                    <a:cubicBezTo>
                      <a:pt x="83" y="27"/>
                      <a:pt x="51" y="49"/>
                      <a:pt x="32" y="63"/>
                    </a:cubicBezTo>
                    <a:cubicBezTo>
                      <a:pt x="12" y="76"/>
                      <a:pt x="0" y="91"/>
                      <a:pt x="3" y="95"/>
                    </a:cubicBezTo>
                    <a:cubicBezTo>
                      <a:pt x="7" y="100"/>
                      <a:pt x="14" y="107"/>
                      <a:pt x="18" y="111"/>
                    </a:cubicBezTo>
                    <a:cubicBezTo>
                      <a:pt x="22" y="116"/>
                      <a:pt x="38" y="105"/>
                      <a:pt x="53" y="87"/>
                    </a:cubicBezTo>
                    <a:cubicBezTo>
                      <a:pt x="69" y="69"/>
                      <a:pt x="94" y="40"/>
                      <a:pt x="110" y="22"/>
                    </a:cubicBezTo>
                    <a:cubicBezTo>
                      <a:pt x="126" y="4"/>
                      <a:pt x="122" y="0"/>
                      <a:pt x="103"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latin typeface="+mn-ea"/>
                </a:endParaRPr>
              </a:p>
            </p:txBody>
          </p:sp>
          <p:sp>
            <p:nvSpPr>
              <p:cNvPr id="24" name="Freeform 546">
                <a:extLst>
                  <a:ext uri="{FF2B5EF4-FFF2-40B4-BE49-F238E27FC236}">
                    <a16:creationId xmlns:a16="http://schemas.microsoft.com/office/drawing/2014/main" id="{C84423A7-D506-4F65-BBC6-8B45A334492A}"/>
                  </a:ext>
                </a:extLst>
              </p:cNvPr>
              <p:cNvSpPr/>
              <p:nvPr/>
            </p:nvSpPr>
            <p:spPr bwMode="auto">
              <a:xfrm>
                <a:off x="8564564" y="358776"/>
                <a:ext cx="58738" cy="60325"/>
              </a:xfrm>
              <a:custGeom>
                <a:avLst/>
                <a:gdLst>
                  <a:gd name="T0" fmla="*/ 9 w 27"/>
                  <a:gd name="T1" fmla="*/ 1 h 28"/>
                  <a:gd name="T2" fmla="*/ 4 w 27"/>
                  <a:gd name="T3" fmla="*/ 1 h 28"/>
                  <a:gd name="T4" fmla="*/ 3 w 27"/>
                  <a:gd name="T5" fmla="*/ 5 h 28"/>
                  <a:gd name="T6" fmla="*/ 2 w 27"/>
                  <a:gd name="T7" fmla="*/ 6 h 28"/>
                  <a:gd name="T8" fmla="*/ 1 w 27"/>
                  <a:gd name="T9" fmla="*/ 10 h 28"/>
                  <a:gd name="T10" fmla="*/ 16 w 27"/>
                  <a:gd name="T11" fmla="*/ 26 h 28"/>
                  <a:gd name="T12" fmla="*/ 20 w 27"/>
                  <a:gd name="T13" fmla="*/ 26 h 28"/>
                  <a:gd name="T14" fmla="*/ 21 w 27"/>
                  <a:gd name="T15" fmla="*/ 26 h 28"/>
                  <a:gd name="T16" fmla="*/ 25 w 27"/>
                  <a:gd name="T17" fmla="*/ 24 h 28"/>
                  <a:gd name="T18" fmla="*/ 26 w 27"/>
                  <a:gd name="T19" fmla="*/ 19 h 28"/>
                  <a:gd name="T20" fmla="*/ 9 w 27"/>
                  <a:gd name="T21" fmla="*/ 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28">
                    <a:moveTo>
                      <a:pt x="9" y="1"/>
                    </a:moveTo>
                    <a:cubicBezTo>
                      <a:pt x="8" y="0"/>
                      <a:pt x="6" y="0"/>
                      <a:pt x="4" y="1"/>
                    </a:cubicBezTo>
                    <a:cubicBezTo>
                      <a:pt x="3" y="2"/>
                      <a:pt x="2" y="4"/>
                      <a:pt x="3" y="5"/>
                    </a:cubicBezTo>
                    <a:cubicBezTo>
                      <a:pt x="2" y="5"/>
                      <a:pt x="2" y="5"/>
                      <a:pt x="2" y="6"/>
                    </a:cubicBezTo>
                    <a:cubicBezTo>
                      <a:pt x="0" y="7"/>
                      <a:pt x="0" y="9"/>
                      <a:pt x="1" y="10"/>
                    </a:cubicBezTo>
                    <a:cubicBezTo>
                      <a:pt x="16" y="26"/>
                      <a:pt x="16" y="26"/>
                      <a:pt x="16" y="26"/>
                    </a:cubicBezTo>
                    <a:cubicBezTo>
                      <a:pt x="17" y="28"/>
                      <a:pt x="19" y="28"/>
                      <a:pt x="20" y="26"/>
                    </a:cubicBezTo>
                    <a:cubicBezTo>
                      <a:pt x="21" y="26"/>
                      <a:pt x="21" y="26"/>
                      <a:pt x="21" y="26"/>
                    </a:cubicBezTo>
                    <a:cubicBezTo>
                      <a:pt x="22" y="26"/>
                      <a:pt x="24" y="26"/>
                      <a:pt x="25" y="24"/>
                    </a:cubicBezTo>
                    <a:cubicBezTo>
                      <a:pt x="26" y="23"/>
                      <a:pt x="27" y="21"/>
                      <a:pt x="26" y="19"/>
                    </a:cubicBezTo>
                    <a:lnTo>
                      <a:pt x="9"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latin typeface="+mn-ea"/>
                </a:endParaRPr>
              </a:p>
            </p:txBody>
          </p:sp>
        </p:grpSp>
        <p:sp>
          <p:nvSpPr>
            <p:cNvPr id="25" name="Freeform 25">
              <a:extLst>
                <a:ext uri="{FF2B5EF4-FFF2-40B4-BE49-F238E27FC236}">
                  <a16:creationId xmlns:a16="http://schemas.microsoft.com/office/drawing/2014/main" id="{168D06A6-096B-4368-B34B-D2C124D9EB7D}"/>
                </a:ext>
              </a:extLst>
            </p:cNvPr>
            <p:cNvSpPr>
              <a:spLocks noEditPoints="1"/>
            </p:cNvSpPr>
            <p:nvPr/>
          </p:nvSpPr>
          <p:spPr bwMode="auto">
            <a:xfrm>
              <a:off x="3178258" y="5108625"/>
              <a:ext cx="977397" cy="735492"/>
            </a:xfrm>
            <a:custGeom>
              <a:avLst/>
              <a:gdLst>
                <a:gd name="T0" fmla="*/ 679 w 778"/>
                <a:gd name="T1" fmla="*/ 367 h 584"/>
                <a:gd name="T2" fmla="*/ 535 w 778"/>
                <a:gd name="T3" fmla="*/ 146 h 584"/>
                <a:gd name="T4" fmla="*/ 439 w 778"/>
                <a:gd name="T5" fmla="*/ 269 h 584"/>
                <a:gd name="T6" fmla="*/ 391 w 778"/>
                <a:gd name="T7" fmla="*/ 219 h 584"/>
                <a:gd name="T8" fmla="*/ 245 w 778"/>
                <a:gd name="T9" fmla="*/ 389 h 584"/>
                <a:gd name="T10" fmla="*/ 195 w 778"/>
                <a:gd name="T11" fmla="*/ 341 h 584"/>
                <a:gd name="T12" fmla="*/ 97 w 778"/>
                <a:gd name="T13" fmla="*/ 487 h 584"/>
                <a:gd name="T14" fmla="*/ 679 w 778"/>
                <a:gd name="T15" fmla="*/ 487 h 584"/>
                <a:gd name="T16" fmla="*/ 679 w 778"/>
                <a:gd name="T17" fmla="*/ 367 h 584"/>
                <a:gd name="T18" fmla="*/ 730 w 778"/>
                <a:gd name="T19" fmla="*/ 0 h 584"/>
                <a:gd name="T20" fmla="*/ 49 w 778"/>
                <a:gd name="T21" fmla="*/ 0 h 584"/>
                <a:gd name="T22" fmla="*/ 0 w 778"/>
                <a:gd name="T23" fmla="*/ 49 h 584"/>
                <a:gd name="T24" fmla="*/ 0 w 778"/>
                <a:gd name="T25" fmla="*/ 535 h 584"/>
                <a:gd name="T26" fmla="*/ 49 w 778"/>
                <a:gd name="T27" fmla="*/ 584 h 584"/>
                <a:gd name="T28" fmla="*/ 730 w 778"/>
                <a:gd name="T29" fmla="*/ 584 h 584"/>
                <a:gd name="T30" fmla="*/ 778 w 778"/>
                <a:gd name="T31" fmla="*/ 535 h 584"/>
                <a:gd name="T32" fmla="*/ 778 w 778"/>
                <a:gd name="T33" fmla="*/ 49 h 584"/>
                <a:gd name="T34" fmla="*/ 730 w 778"/>
                <a:gd name="T35" fmla="*/ 0 h 584"/>
                <a:gd name="T36" fmla="*/ 706 w 778"/>
                <a:gd name="T37" fmla="*/ 511 h 584"/>
                <a:gd name="T38" fmla="*/ 72 w 778"/>
                <a:gd name="T39" fmla="*/ 511 h 584"/>
                <a:gd name="T40" fmla="*/ 72 w 778"/>
                <a:gd name="T41" fmla="*/ 73 h 584"/>
                <a:gd name="T42" fmla="*/ 706 w 778"/>
                <a:gd name="T43" fmla="*/ 73 h 584"/>
                <a:gd name="T44" fmla="*/ 706 w 778"/>
                <a:gd name="T45" fmla="*/ 511 h 584"/>
                <a:gd name="T46" fmla="*/ 218 w 778"/>
                <a:gd name="T47" fmla="*/ 267 h 584"/>
                <a:gd name="T48" fmla="*/ 291 w 778"/>
                <a:gd name="T49" fmla="*/ 195 h 584"/>
                <a:gd name="T50" fmla="*/ 218 w 778"/>
                <a:gd name="T51" fmla="*/ 122 h 584"/>
                <a:gd name="T52" fmla="*/ 147 w 778"/>
                <a:gd name="T53" fmla="*/ 195 h 584"/>
                <a:gd name="T54" fmla="*/ 218 w 778"/>
                <a:gd name="T55" fmla="*/ 267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78" h="584">
                  <a:moveTo>
                    <a:pt x="679" y="367"/>
                  </a:moveTo>
                  <a:cubicBezTo>
                    <a:pt x="535" y="146"/>
                    <a:pt x="535" y="146"/>
                    <a:pt x="535" y="146"/>
                  </a:cubicBezTo>
                  <a:cubicBezTo>
                    <a:pt x="439" y="269"/>
                    <a:pt x="439" y="269"/>
                    <a:pt x="439" y="269"/>
                  </a:cubicBezTo>
                  <a:cubicBezTo>
                    <a:pt x="391" y="219"/>
                    <a:pt x="391" y="219"/>
                    <a:pt x="391" y="219"/>
                  </a:cubicBezTo>
                  <a:cubicBezTo>
                    <a:pt x="245" y="389"/>
                    <a:pt x="245" y="389"/>
                    <a:pt x="245" y="389"/>
                  </a:cubicBezTo>
                  <a:cubicBezTo>
                    <a:pt x="195" y="341"/>
                    <a:pt x="195" y="341"/>
                    <a:pt x="195" y="341"/>
                  </a:cubicBezTo>
                  <a:cubicBezTo>
                    <a:pt x="97" y="487"/>
                    <a:pt x="97" y="487"/>
                    <a:pt x="97" y="487"/>
                  </a:cubicBezTo>
                  <a:cubicBezTo>
                    <a:pt x="679" y="487"/>
                    <a:pt x="679" y="487"/>
                    <a:pt x="679" y="487"/>
                  </a:cubicBezTo>
                  <a:lnTo>
                    <a:pt x="679" y="367"/>
                  </a:lnTo>
                  <a:close/>
                  <a:moveTo>
                    <a:pt x="730" y="0"/>
                  </a:moveTo>
                  <a:cubicBezTo>
                    <a:pt x="49" y="0"/>
                    <a:pt x="49" y="0"/>
                    <a:pt x="49" y="0"/>
                  </a:cubicBezTo>
                  <a:cubicBezTo>
                    <a:pt x="19" y="0"/>
                    <a:pt x="0" y="19"/>
                    <a:pt x="0" y="49"/>
                  </a:cubicBezTo>
                  <a:cubicBezTo>
                    <a:pt x="0" y="535"/>
                    <a:pt x="0" y="535"/>
                    <a:pt x="0" y="535"/>
                  </a:cubicBezTo>
                  <a:cubicBezTo>
                    <a:pt x="0" y="560"/>
                    <a:pt x="24" y="584"/>
                    <a:pt x="49" y="584"/>
                  </a:cubicBezTo>
                  <a:cubicBezTo>
                    <a:pt x="730" y="584"/>
                    <a:pt x="730" y="584"/>
                    <a:pt x="730" y="584"/>
                  </a:cubicBezTo>
                  <a:cubicBezTo>
                    <a:pt x="754" y="584"/>
                    <a:pt x="778" y="558"/>
                    <a:pt x="778" y="535"/>
                  </a:cubicBezTo>
                  <a:cubicBezTo>
                    <a:pt x="778" y="49"/>
                    <a:pt x="778" y="49"/>
                    <a:pt x="778" y="49"/>
                  </a:cubicBezTo>
                  <a:cubicBezTo>
                    <a:pt x="778" y="24"/>
                    <a:pt x="753" y="0"/>
                    <a:pt x="730" y="0"/>
                  </a:cubicBezTo>
                  <a:close/>
                  <a:moveTo>
                    <a:pt x="706" y="511"/>
                  </a:moveTo>
                  <a:cubicBezTo>
                    <a:pt x="72" y="511"/>
                    <a:pt x="72" y="511"/>
                    <a:pt x="72" y="511"/>
                  </a:cubicBezTo>
                  <a:cubicBezTo>
                    <a:pt x="72" y="73"/>
                    <a:pt x="72" y="73"/>
                    <a:pt x="72" y="73"/>
                  </a:cubicBezTo>
                  <a:cubicBezTo>
                    <a:pt x="706" y="73"/>
                    <a:pt x="706" y="73"/>
                    <a:pt x="706" y="73"/>
                  </a:cubicBezTo>
                  <a:lnTo>
                    <a:pt x="706" y="511"/>
                  </a:lnTo>
                  <a:close/>
                  <a:moveTo>
                    <a:pt x="218" y="267"/>
                  </a:moveTo>
                  <a:cubicBezTo>
                    <a:pt x="258" y="267"/>
                    <a:pt x="291" y="235"/>
                    <a:pt x="291" y="195"/>
                  </a:cubicBezTo>
                  <a:cubicBezTo>
                    <a:pt x="291" y="156"/>
                    <a:pt x="258" y="122"/>
                    <a:pt x="218" y="122"/>
                  </a:cubicBezTo>
                  <a:cubicBezTo>
                    <a:pt x="179" y="122"/>
                    <a:pt x="147" y="156"/>
                    <a:pt x="147" y="195"/>
                  </a:cubicBezTo>
                  <a:cubicBezTo>
                    <a:pt x="147" y="235"/>
                    <a:pt x="179" y="267"/>
                    <a:pt x="218" y="267"/>
                  </a:cubicBezTo>
                  <a:close/>
                </a:path>
              </a:pathLst>
            </a:custGeom>
            <a:solidFill>
              <a:srgbClr val="018989"/>
            </a:solidFill>
            <a:ln>
              <a:noFill/>
            </a:ln>
          </p:spPr>
          <p:txBody>
            <a:bodyPr vert="horz" wrap="square" lIns="68571" tIns="34286" rIns="68571" bIns="34286" numCol="1" anchor="t" anchorCtr="0" compatLnSpc="1"/>
            <a:lstStyle/>
            <a:p>
              <a:endParaRPr lang="en-US" sz="2700">
                <a:latin typeface="+mn-ea"/>
              </a:endParaRPr>
            </a:p>
          </p:txBody>
        </p:sp>
        <p:grpSp>
          <p:nvGrpSpPr>
            <p:cNvPr id="26" name="组合 25">
              <a:extLst>
                <a:ext uri="{FF2B5EF4-FFF2-40B4-BE49-F238E27FC236}">
                  <a16:creationId xmlns:a16="http://schemas.microsoft.com/office/drawing/2014/main" id="{0BB5973C-4322-4426-8A6E-68FF4891D148}"/>
                </a:ext>
              </a:extLst>
            </p:cNvPr>
            <p:cNvGrpSpPr/>
            <p:nvPr/>
          </p:nvGrpSpPr>
          <p:grpSpPr>
            <a:xfrm>
              <a:off x="4367492" y="5064836"/>
              <a:ext cx="843883" cy="846152"/>
              <a:chOff x="3292476" y="115888"/>
              <a:chExt cx="590550" cy="592138"/>
            </a:xfrm>
            <a:solidFill>
              <a:srgbClr val="F88562"/>
            </a:solidFill>
          </p:grpSpPr>
          <p:sp>
            <p:nvSpPr>
              <p:cNvPr id="27" name="Freeform 526">
                <a:extLst>
                  <a:ext uri="{FF2B5EF4-FFF2-40B4-BE49-F238E27FC236}">
                    <a16:creationId xmlns:a16="http://schemas.microsoft.com/office/drawing/2014/main" id="{D861B700-DBBA-42DC-8191-5D91C5222F79}"/>
                  </a:ext>
                </a:extLst>
              </p:cNvPr>
              <p:cNvSpPr>
                <a:spLocks noEditPoints="1"/>
              </p:cNvSpPr>
              <p:nvPr/>
            </p:nvSpPr>
            <p:spPr bwMode="auto">
              <a:xfrm>
                <a:off x="3292476" y="115888"/>
                <a:ext cx="590550" cy="592138"/>
              </a:xfrm>
              <a:custGeom>
                <a:avLst/>
                <a:gdLst>
                  <a:gd name="T0" fmla="*/ 137 w 274"/>
                  <a:gd name="T1" fmla="*/ 0 h 274"/>
                  <a:gd name="T2" fmla="*/ 0 w 274"/>
                  <a:gd name="T3" fmla="*/ 137 h 274"/>
                  <a:gd name="T4" fmla="*/ 137 w 274"/>
                  <a:gd name="T5" fmla="*/ 274 h 274"/>
                  <a:gd name="T6" fmla="*/ 274 w 274"/>
                  <a:gd name="T7" fmla="*/ 137 h 274"/>
                  <a:gd name="T8" fmla="*/ 137 w 274"/>
                  <a:gd name="T9" fmla="*/ 0 h 274"/>
                  <a:gd name="T10" fmla="*/ 137 w 274"/>
                  <a:gd name="T11" fmla="*/ 262 h 274"/>
                  <a:gd name="T12" fmla="*/ 12 w 274"/>
                  <a:gd name="T13" fmla="*/ 137 h 274"/>
                  <a:gd name="T14" fmla="*/ 137 w 274"/>
                  <a:gd name="T15" fmla="*/ 12 h 274"/>
                  <a:gd name="T16" fmla="*/ 262 w 274"/>
                  <a:gd name="T17" fmla="*/ 137 h 274"/>
                  <a:gd name="T18" fmla="*/ 137 w 274"/>
                  <a:gd name="T19" fmla="*/ 262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4" h="274">
                    <a:moveTo>
                      <a:pt x="137" y="0"/>
                    </a:moveTo>
                    <a:cubicBezTo>
                      <a:pt x="61" y="0"/>
                      <a:pt x="0" y="61"/>
                      <a:pt x="0" y="137"/>
                    </a:cubicBezTo>
                    <a:cubicBezTo>
                      <a:pt x="0" y="212"/>
                      <a:pt x="61" y="274"/>
                      <a:pt x="137" y="274"/>
                    </a:cubicBezTo>
                    <a:cubicBezTo>
                      <a:pt x="213" y="274"/>
                      <a:pt x="274" y="212"/>
                      <a:pt x="274" y="137"/>
                    </a:cubicBezTo>
                    <a:cubicBezTo>
                      <a:pt x="274" y="61"/>
                      <a:pt x="213" y="0"/>
                      <a:pt x="137" y="0"/>
                    </a:cubicBezTo>
                    <a:close/>
                    <a:moveTo>
                      <a:pt x="137" y="262"/>
                    </a:moveTo>
                    <a:cubicBezTo>
                      <a:pt x="68" y="262"/>
                      <a:pt x="12" y="206"/>
                      <a:pt x="12" y="137"/>
                    </a:cubicBezTo>
                    <a:cubicBezTo>
                      <a:pt x="12" y="68"/>
                      <a:pt x="68" y="12"/>
                      <a:pt x="137" y="12"/>
                    </a:cubicBezTo>
                    <a:cubicBezTo>
                      <a:pt x="206" y="12"/>
                      <a:pt x="262" y="68"/>
                      <a:pt x="262" y="137"/>
                    </a:cubicBezTo>
                    <a:cubicBezTo>
                      <a:pt x="262" y="206"/>
                      <a:pt x="206" y="262"/>
                      <a:pt x="137" y="2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solidFill>
                    <a:srgbClr val="F88562"/>
                  </a:solidFill>
                  <a:latin typeface="+mn-ea"/>
                </a:endParaRPr>
              </a:p>
            </p:txBody>
          </p:sp>
          <p:sp>
            <p:nvSpPr>
              <p:cNvPr id="28" name="Freeform 527">
                <a:extLst>
                  <a:ext uri="{FF2B5EF4-FFF2-40B4-BE49-F238E27FC236}">
                    <a16:creationId xmlns:a16="http://schemas.microsoft.com/office/drawing/2014/main" id="{86A5210E-9833-45E0-8470-573347A3EA0A}"/>
                  </a:ext>
                </a:extLst>
              </p:cNvPr>
              <p:cNvSpPr/>
              <p:nvPr/>
            </p:nvSpPr>
            <p:spPr bwMode="auto">
              <a:xfrm>
                <a:off x="3490914" y="166688"/>
                <a:ext cx="341313" cy="231775"/>
              </a:xfrm>
              <a:custGeom>
                <a:avLst/>
                <a:gdLst>
                  <a:gd name="T0" fmla="*/ 27 w 158"/>
                  <a:gd name="T1" fmla="*/ 70 h 108"/>
                  <a:gd name="T2" fmla="*/ 45 w 158"/>
                  <a:gd name="T3" fmla="*/ 66 h 108"/>
                  <a:gd name="T4" fmla="*/ 93 w 158"/>
                  <a:gd name="T5" fmla="*/ 108 h 108"/>
                  <a:gd name="T6" fmla="*/ 158 w 158"/>
                  <a:gd name="T7" fmla="*/ 100 h 108"/>
                  <a:gd name="T8" fmla="*/ 45 w 158"/>
                  <a:gd name="T9" fmla="*/ 0 h 108"/>
                  <a:gd name="T10" fmla="*/ 0 w 158"/>
                  <a:gd name="T11" fmla="*/ 9 h 108"/>
                  <a:gd name="T12" fmla="*/ 27 w 158"/>
                  <a:gd name="T13" fmla="*/ 70 h 108"/>
                </a:gdLst>
                <a:ahLst/>
                <a:cxnLst>
                  <a:cxn ang="0">
                    <a:pos x="T0" y="T1"/>
                  </a:cxn>
                  <a:cxn ang="0">
                    <a:pos x="T2" y="T3"/>
                  </a:cxn>
                  <a:cxn ang="0">
                    <a:pos x="T4" y="T5"/>
                  </a:cxn>
                  <a:cxn ang="0">
                    <a:pos x="T6" y="T7"/>
                  </a:cxn>
                  <a:cxn ang="0">
                    <a:pos x="T8" y="T9"/>
                  </a:cxn>
                  <a:cxn ang="0">
                    <a:pos x="T10" y="T11"/>
                  </a:cxn>
                  <a:cxn ang="0">
                    <a:pos x="T12" y="T13"/>
                  </a:cxn>
                </a:cxnLst>
                <a:rect l="0" t="0" r="r" b="b"/>
                <a:pathLst>
                  <a:path w="158" h="108">
                    <a:moveTo>
                      <a:pt x="27" y="70"/>
                    </a:moveTo>
                    <a:cubicBezTo>
                      <a:pt x="32" y="67"/>
                      <a:pt x="39" y="66"/>
                      <a:pt x="45" y="66"/>
                    </a:cubicBezTo>
                    <a:cubicBezTo>
                      <a:pt x="69" y="66"/>
                      <a:pt x="90" y="84"/>
                      <a:pt x="93" y="108"/>
                    </a:cubicBezTo>
                    <a:cubicBezTo>
                      <a:pt x="158" y="100"/>
                      <a:pt x="158" y="100"/>
                      <a:pt x="158" y="100"/>
                    </a:cubicBezTo>
                    <a:cubicBezTo>
                      <a:pt x="151" y="44"/>
                      <a:pt x="103" y="0"/>
                      <a:pt x="45" y="0"/>
                    </a:cubicBezTo>
                    <a:cubicBezTo>
                      <a:pt x="29" y="0"/>
                      <a:pt x="14" y="3"/>
                      <a:pt x="0" y="9"/>
                    </a:cubicBezTo>
                    <a:lnTo>
                      <a:pt x="27" y="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solidFill>
                    <a:srgbClr val="F88562"/>
                  </a:solidFill>
                  <a:latin typeface="+mn-ea"/>
                </a:endParaRPr>
              </a:p>
            </p:txBody>
          </p:sp>
          <p:sp>
            <p:nvSpPr>
              <p:cNvPr id="29" name="Freeform 528">
                <a:extLst>
                  <a:ext uri="{FF2B5EF4-FFF2-40B4-BE49-F238E27FC236}">
                    <a16:creationId xmlns:a16="http://schemas.microsoft.com/office/drawing/2014/main" id="{658BF696-10CA-4550-AF2C-B52E15731A4E}"/>
                  </a:ext>
                </a:extLst>
              </p:cNvPr>
              <p:cNvSpPr/>
              <p:nvPr/>
            </p:nvSpPr>
            <p:spPr bwMode="auto">
              <a:xfrm>
                <a:off x="3683001" y="425451"/>
                <a:ext cx="149225" cy="84138"/>
              </a:xfrm>
              <a:custGeom>
                <a:avLst/>
                <a:gdLst>
                  <a:gd name="T0" fmla="*/ 0 w 69"/>
                  <a:gd name="T1" fmla="*/ 13 h 39"/>
                  <a:gd name="T2" fmla="*/ 61 w 69"/>
                  <a:gd name="T3" fmla="*/ 39 h 39"/>
                  <a:gd name="T4" fmla="*/ 69 w 69"/>
                  <a:gd name="T5" fmla="*/ 8 h 39"/>
                  <a:gd name="T6" fmla="*/ 3 w 69"/>
                  <a:gd name="T7" fmla="*/ 0 h 39"/>
                  <a:gd name="T8" fmla="*/ 0 w 69"/>
                  <a:gd name="T9" fmla="*/ 13 h 39"/>
                </a:gdLst>
                <a:ahLst/>
                <a:cxnLst>
                  <a:cxn ang="0">
                    <a:pos x="T0" y="T1"/>
                  </a:cxn>
                  <a:cxn ang="0">
                    <a:pos x="T2" y="T3"/>
                  </a:cxn>
                  <a:cxn ang="0">
                    <a:pos x="T4" y="T5"/>
                  </a:cxn>
                  <a:cxn ang="0">
                    <a:pos x="T6" y="T7"/>
                  </a:cxn>
                  <a:cxn ang="0">
                    <a:pos x="T8" y="T9"/>
                  </a:cxn>
                </a:cxnLst>
                <a:rect l="0" t="0" r="r" b="b"/>
                <a:pathLst>
                  <a:path w="69" h="39">
                    <a:moveTo>
                      <a:pt x="0" y="13"/>
                    </a:moveTo>
                    <a:cubicBezTo>
                      <a:pt x="61" y="39"/>
                      <a:pt x="61" y="39"/>
                      <a:pt x="61" y="39"/>
                    </a:cubicBezTo>
                    <a:cubicBezTo>
                      <a:pt x="65" y="29"/>
                      <a:pt x="68" y="19"/>
                      <a:pt x="69" y="8"/>
                    </a:cubicBezTo>
                    <a:cubicBezTo>
                      <a:pt x="3" y="0"/>
                      <a:pt x="3" y="0"/>
                      <a:pt x="3" y="0"/>
                    </a:cubicBezTo>
                    <a:cubicBezTo>
                      <a:pt x="3" y="5"/>
                      <a:pt x="2" y="9"/>
                      <a:pt x="0"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solidFill>
                    <a:srgbClr val="F88562"/>
                  </a:solidFill>
                  <a:latin typeface="+mn-ea"/>
                </a:endParaRPr>
              </a:p>
            </p:txBody>
          </p:sp>
          <p:sp>
            <p:nvSpPr>
              <p:cNvPr id="30" name="Freeform 529">
                <a:extLst>
                  <a:ext uri="{FF2B5EF4-FFF2-40B4-BE49-F238E27FC236}">
                    <a16:creationId xmlns:a16="http://schemas.microsoft.com/office/drawing/2014/main" id="{59959149-37A8-460D-87CE-59CDE7063E04}"/>
                  </a:ext>
                </a:extLst>
              </p:cNvPr>
              <p:cNvSpPr/>
              <p:nvPr/>
            </p:nvSpPr>
            <p:spPr bwMode="auto">
              <a:xfrm>
                <a:off x="3368676" y="254001"/>
                <a:ext cx="139700" cy="111125"/>
              </a:xfrm>
              <a:custGeom>
                <a:avLst/>
                <a:gdLst>
                  <a:gd name="T0" fmla="*/ 65 w 65"/>
                  <a:gd name="T1" fmla="*/ 42 h 51"/>
                  <a:gd name="T2" fmla="*/ 14 w 65"/>
                  <a:gd name="T3" fmla="*/ 0 h 51"/>
                  <a:gd name="T4" fmla="*/ 0 w 65"/>
                  <a:gd name="T5" fmla="*/ 22 h 51"/>
                  <a:gd name="T6" fmla="*/ 60 w 65"/>
                  <a:gd name="T7" fmla="*/ 51 h 51"/>
                  <a:gd name="T8" fmla="*/ 65 w 65"/>
                  <a:gd name="T9" fmla="*/ 42 h 51"/>
                </a:gdLst>
                <a:ahLst/>
                <a:cxnLst>
                  <a:cxn ang="0">
                    <a:pos x="T0" y="T1"/>
                  </a:cxn>
                  <a:cxn ang="0">
                    <a:pos x="T2" y="T3"/>
                  </a:cxn>
                  <a:cxn ang="0">
                    <a:pos x="T4" y="T5"/>
                  </a:cxn>
                  <a:cxn ang="0">
                    <a:pos x="T6" y="T7"/>
                  </a:cxn>
                  <a:cxn ang="0">
                    <a:pos x="T8" y="T9"/>
                  </a:cxn>
                </a:cxnLst>
                <a:rect l="0" t="0" r="r" b="b"/>
                <a:pathLst>
                  <a:path w="65" h="51">
                    <a:moveTo>
                      <a:pt x="65" y="42"/>
                    </a:moveTo>
                    <a:cubicBezTo>
                      <a:pt x="14" y="0"/>
                      <a:pt x="14" y="0"/>
                      <a:pt x="14" y="0"/>
                    </a:cubicBezTo>
                    <a:cubicBezTo>
                      <a:pt x="9" y="7"/>
                      <a:pt x="4" y="14"/>
                      <a:pt x="0" y="22"/>
                    </a:cubicBezTo>
                    <a:cubicBezTo>
                      <a:pt x="60" y="51"/>
                      <a:pt x="60" y="51"/>
                      <a:pt x="60" y="51"/>
                    </a:cubicBezTo>
                    <a:cubicBezTo>
                      <a:pt x="61" y="48"/>
                      <a:pt x="63" y="45"/>
                      <a:pt x="65"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solidFill>
                    <a:srgbClr val="F88562"/>
                  </a:solidFill>
                  <a:latin typeface="+mn-ea"/>
                </a:endParaRPr>
              </a:p>
            </p:txBody>
          </p:sp>
          <p:sp>
            <p:nvSpPr>
              <p:cNvPr id="31" name="Freeform 530">
                <a:extLst>
                  <a:ext uri="{FF2B5EF4-FFF2-40B4-BE49-F238E27FC236}">
                    <a16:creationId xmlns:a16="http://schemas.microsoft.com/office/drawing/2014/main" id="{CB4C4B6A-7816-4B3A-8B11-B15CA5095C8C}"/>
                  </a:ext>
                </a:extLst>
              </p:cNvPr>
              <p:cNvSpPr/>
              <p:nvPr/>
            </p:nvSpPr>
            <p:spPr bwMode="auto">
              <a:xfrm>
                <a:off x="3630614" y="465138"/>
                <a:ext cx="168275" cy="166688"/>
              </a:xfrm>
              <a:custGeom>
                <a:avLst/>
                <a:gdLst>
                  <a:gd name="T0" fmla="*/ 21 w 78"/>
                  <a:gd name="T1" fmla="*/ 0 h 77"/>
                  <a:gd name="T2" fmla="*/ 0 w 78"/>
                  <a:gd name="T3" fmla="*/ 18 h 77"/>
                  <a:gd name="T4" fmla="*/ 30 w 78"/>
                  <a:gd name="T5" fmla="*/ 77 h 77"/>
                  <a:gd name="T6" fmla="*/ 78 w 78"/>
                  <a:gd name="T7" fmla="*/ 33 h 77"/>
                  <a:gd name="T8" fmla="*/ 21 w 78"/>
                  <a:gd name="T9" fmla="*/ 0 h 77"/>
                </a:gdLst>
                <a:ahLst/>
                <a:cxnLst>
                  <a:cxn ang="0">
                    <a:pos x="T0" y="T1"/>
                  </a:cxn>
                  <a:cxn ang="0">
                    <a:pos x="T2" y="T3"/>
                  </a:cxn>
                  <a:cxn ang="0">
                    <a:pos x="T4" y="T5"/>
                  </a:cxn>
                  <a:cxn ang="0">
                    <a:pos x="T6" y="T7"/>
                  </a:cxn>
                  <a:cxn ang="0">
                    <a:pos x="T8" y="T9"/>
                  </a:cxn>
                </a:cxnLst>
                <a:rect l="0" t="0" r="r" b="b"/>
                <a:pathLst>
                  <a:path w="78" h="77">
                    <a:moveTo>
                      <a:pt x="21" y="0"/>
                    </a:moveTo>
                    <a:cubicBezTo>
                      <a:pt x="16" y="8"/>
                      <a:pt x="9" y="14"/>
                      <a:pt x="0" y="18"/>
                    </a:cubicBezTo>
                    <a:cubicBezTo>
                      <a:pt x="30" y="77"/>
                      <a:pt x="30" y="77"/>
                      <a:pt x="30" y="77"/>
                    </a:cubicBezTo>
                    <a:cubicBezTo>
                      <a:pt x="50" y="67"/>
                      <a:pt x="67" y="52"/>
                      <a:pt x="78" y="33"/>
                    </a:cubicBezTo>
                    <a:lnTo>
                      <a:pt x="2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solidFill>
                    <a:srgbClr val="F88562"/>
                  </a:solidFill>
                  <a:latin typeface="+mn-ea"/>
                </a:endParaRPr>
              </a:p>
            </p:txBody>
          </p:sp>
          <p:sp>
            <p:nvSpPr>
              <p:cNvPr id="32" name="Freeform 531">
                <a:extLst>
                  <a:ext uri="{FF2B5EF4-FFF2-40B4-BE49-F238E27FC236}">
                    <a16:creationId xmlns:a16="http://schemas.microsoft.com/office/drawing/2014/main" id="{3D920B48-CA2E-4920-8892-4CDDC4E1F3D3}"/>
                  </a:ext>
                </a:extLst>
              </p:cNvPr>
              <p:cNvSpPr/>
              <p:nvPr/>
            </p:nvSpPr>
            <p:spPr bwMode="auto">
              <a:xfrm>
                <a:off x="3341689" y="414338"/>
                <a:ext cx="244475" cy="242888"/>
              </a:xfrm>
              <a:custGeom>
                <a:avLst/>
                <a:gdLst>
                  <a:gd name="T0" fmla="*/ 113 w 113"/>
                  <a:gd name="T1" fmla="*/ 47 h 113"/>
                  <a:gd name="T2" fmla="*/ 66 w 113"/>
                  <a:gd name="T3" fmla="*/ 0 h 113"/>
                  <a:gd name="T4" fmla="*/ 0 w 113"/>
                  <a:gd name="T5" fmla="*/ 0 h 113"/>
                  <a:gd name="T6" fmla="*/ 112 w 113"/>
                  <a:gd name="T7" fmla="*/ 113 h 113"/>
                  <a:gd name="T8" fmla="*/ 113 w 113"/>
                  <a:gd name="T9" fmla="*/ 47 h 113"/>
                </a:gdLst>
                <a:ahLst/>
                <a:cxnLst>
                  <a:cxn ang="0">
                    <a:pos x="T0" y="T1"/>
                  </a:cxn>
                  <a:cxn ang="0">
                    <a:pos x="T2" y="T3"/>
                  </a:cxn>
                  <a:cxn ang="0">
                    <a:pos x="T4" y="T5"/>
                  </a:cxn>
                  <a:cxn ang="0">
                    <a:pos x="T6" y="T7"/>
                  </a:cxn>
                  <a:cxn ang="0">
                    <a:pos x="T8" y="T9"/>
                  </a:cxn>
                </a:cxnLst>
                <a:rect l="0" t="0" r="r" b="b"/>
                <a:pathLst>
                  <a:path w="113" h="113">
                    <a:moveTo>
                      <a:pt x="113" y="47"/>
                    </a:moveTo>
                    <a:cubicBezTo>
                      <a:pt x="87" y="46"/>
                      <a:pt x="67" y="25"/>
                      <a:pt x="66" y="0"/>
                    </a:cubicBezTo>
                    <a:cubicBezTo>
                      <a:pt x="0" y="0"/>
                      <a:pt x="0" y="0"/>
                      <a:pt x="0" y="0"/>
                    </a:cubicBezTo>
                    <a:cubicBezTo>
                      <a:pt x="1" y="62"/>
                      <a:pt x="51" y="112"/>
                      <a:pt x="112" y="113"/>
                    </a:cubicBezTo>
                    <a:lnTo>
                      <a:pt x="113"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solidFill>
                    <a:srgbClr val="F88562"/>
                  </a:solidFill>
                  <a:latin typeface="+mn-ea"/>
                </a:endParaRPr>
              </a:p>
            </p:txBody>
          </p:sp>
          <p:sp>
            <p:nvSpPr>
              <p:cNvPr id="33" name="Freeform 532">
                <a:extLst>
                  <a:ext uri="{FF2B5EF4-FFF2-40B4-BE49-F238E27FC236}">
                    <a16:creationId xmlns:a16="http://schemas.microsoft.com/office/drawing/2014/main" id="{05C02B3C-C50D-423B-82F7-BCB9BF8AFA57}"/>
                  </a:ext>
                </a:extLst>
              </p:cNvPr>
              <p:cNvSpPr/>
              <p:nvPr/>
            </p:nvSpPr>
            <p:spPr bwMode="auto">
              <a:xfrm>
                <a:off x="3348039" y="330201"/>
                <a:ext cx="142875" cy="58738"/>
              </a:xfrm>
              <a:custGeom>
                <a:avLst/>
                <a:gdLst>
                  <a:gd name="T0" fmla="*/ 64 w 66"/>
                  <a:gd name="T1" fmla="*/ 27 h 27"/>
                  <a:gd name="T2" fmla="*/ 66 w 66"/>
                  <a:gd name="T3" fmla="*/ 21 h 27"/>
                  <a:gd name="T4" fmla="*/ 4 w 66"/>
                  <a:gd name="T5" fmla="*/ 0 h 27"/>
                  <a:gd name="T6" fmla="*/ 0 w 66"/>
                  <a:gd name="T7" fmla="*/ 12 h 27"/>
                  <a:gd name="T8" fmla="*/ 64 w 66"/>
                  <a:gd name="T9" fmla="*/ 27 h 27"/>
                </a:gdLst>
                <a:ahLst/>
                <a:cxnLst>
                  <a:cxn ang="0">
                    <a:pos x="T0" y="T1"/>
                  </a:cxn>
                  <a:cxn ang="0">
                    <a:pos x="T2" y="T3"/>
                  </a:cxn>
                  <a:cxn ang="0">
                    <a:pos x="T4" y="T5"/>
                  </a:cxn>
                  <a:cxn ang="0">
                    <a:pos x="T6" y="T7"/>
                  </a:cxn>
                  <a:cxn ang="0">
                    <a:pos x="T8" y="T9"/>
                  </a:cxn>
                </a:cxnLst>
                <a:rect l="0" t="0" r="r" b="b"/>
                <a:pathLst>
                  <a:path w="66" h="27">
                    <a:moveTo>
                      <a:pt x="64" y="27"/>
                    </a:moveTo>
                    <a:cubicBezTo>
                      <a:pt x="65" y="25"/>
                      <a:pt x="65" y="23"/>
                      <a:pt x="66" y="21"/>
                    </a:cubicBezTo>
                    <a:cubicBezTo>
                      <a:pt x="4" y="0"/>
                      <a:pt x="4" y="0"/>
                      <a:pt x="4" y="0"/>
                    </a:cubicBezTo>
                    <a:cubicBezTo>
                      <a:pt x="2" y="4"/>
                      <a:pt x="1" y="8"/>
                      <a:pt x="0" y="12"/>
                    </a:cubicBezTo>
                    <a:lnTo>
                      <a:pt x="64"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solidFill>
                    <a:srgbClr val="F88562"/>
                  </a:solidFill>
                  <a:latin typeface="+mn-ea"/>
                </a:endParaRPr>
              </a:p>
            </p:txBody>
          </p:sp>
          <p:sp>
            <p:nvSpPr>
              <p:cNvPr id="34" name="Freeform 533">
                <a:extLst>
                  <a:ext uri="{FF2B5EF4-FFF2-40B4-BE49-F238E27FC236}">
                    <a16:creationId xmlns:a16="http://schemas.microsoft.com/office/drawing/2014/main" id="{1F22E21E-0643-45E1-909A-15CD6B45D350}"/>
                  </a:ext>
                </a:extLst>
              </p:cNvPr>
              <p:cNvSpPr>
                <a:spLocks noEditPoints="1"/>
              </p:cNvSpPr>
              <p:nvPr/>
            </p:nvSpPr>
            <p:spPr bwMode="auto">
              <a:xfrm>
                <a:off x="3503614" y="328613"/>
                <a:ext cx="168275" cy="165100"/>
              </a:xfrm>
              <a:custGeom>
                <a:avLst/>
                <a:gdLst>
                  <a:gd name="T0" fmla="*/ 39 w 78"/>
                  <a:gd name="T1" fmla="*/ 0 h 77"/>
                  <a:gd name="T2" fmla="*/ 0 w 78"/>
                  <a:gd name="T3" fmla="*/ 39 h 77"/>
                  <a:gd name="T4" fmla="*/ 39 w 78"/>
                  <a:gd name="T5" fmla="*/ 77 h 77"/>
                  <a:gd name="T6" fmla="*/ 78 w 78"/>
                  <a:gd name="T7" fmla="*/ 39 h 77"/>
                  <a:gd name="T8" fmla="*/ 39 w 78"/>
                  <a:gd name="T9" fmla="*/ 0 h 77"/>
                  <a:gd name="T10" fmla="*/ 39 w 78"/>
                  <a:gd name="T11" fmla="*/ 69 h 77"/>
                  <a:gd name="T12" fmla="*/ 9 w 78"/>
                  <a:gd name="T13" fmla="*/ 39 h 77"/>
                  <a:gd name="T14" fmla="*/ 39 w 78"/>
                  <a:gd name="T15" fmla="*/ 9 h 77"/>
                  <a:gd name="T16" fmla="*/ 69 w 78"/>
                  <a:gd name="T17" fmla="*/ 39 h 77"/>
                  <a:gd name="T18" fmla="*/ 39 w 78"/>
                  <a:gd name="T19" fmla="*/ 69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77">
                    <a:moveTo>
                      <a:pt x="39" y="0"/>
                    </a:moveTo>
                    <a:cubicBezTo>
                      <a:pt x="18" y="0"/>
                      <a:pt x="0" y="17"/>
                      <a:pt x="0" y="39"/>
                    </a:cubicBezTo>
                    <a:cubicBezTo>
                      <a:pt x="0" y="60"/>
                      <a:pt x="18" y="77"/>
                      <a:pt x="39" y="77"/>
                    </a:cubicBezTo>
                    <a:cubicBezTo>
                      <a:pt x="60" y="77"/>
                      <a:pt x="78" y="60"/>
                      <a:pt x="78" y="39"/>
                    </a:cubicBezTo>
                    <a:cubicBezTo>
                      <a:pt x="78" y="17"/>
                      <a:pt x="60" y="0"/>
                      <a:pt x="39" y="0"/>
                    </a:cubicBezTo>
                    <a:close/>
                    <a:moveTo>
                      <a:pt x="39" y="69"/>
                    </a:moveTo>
                    <a:cubicBezTo>
                      <a:pt x="23" y="69"/>
                      <a:pt x="9" y="55"/>
                      <a:pt x="9" y="39"/>
                    </a:cubicBezTo>
                    <a:cubicBezTo>
                      <a:pt x="9" y="22"/>
                      <a:pt x="23" y="9"/>
                      <a:pt x="39" y="9"/>
                    </a:cubicBezTo>
                    <a:cubicBezTo>
                      <a:pt x="55" y="9"/>
                      <a:pt x="69" y="22"/>
                      <a:pt x="69" y="39"/>
                    </a:cubicBezTo>
                    <a:cubicBezTo>
                      <a:pt x="69" y="55"/>
                      <a:pt x="55" y="69"/>
                      <a:pt x="3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71" tIns="34286" rIns="68571" bIns="34286" numCol="1" anchor="t" anchorCtr="0" compatLnSpc="1"/>
              <a:lstStyle/>
              <a:p>
                <a:endParaRPr lang="en-US" sz="2700">
                  <a:solidFill>
                    <a:srgbClr val="F88562"/>
                  </a:solidFill>
                  <a:latin typeface="+mn-ea"/>
                </a:endParaRPr>
              </a:p>
            </p:txBody>
          </p:sp>
        </p:grpSp>
      </p:grpSp>
      <p:sp>
        <p:nvSpPr>
          <p:cNvPr id="35" name="标题 3">
            <a:extLst>
              <a:ext uri="{FF2B5EF4-FFF2-40B4-BE49-F238E27FC236}">
                <a16:creationId xmlns:a16="http://schemas.microsoft.com/office/drawing/2014/main" id="{0E5D5F26-D04E-ED44-91F0-124B3B571865}"/>
              </a:ext>
            </a:extLst>
          </p:cNvPr>
          <p:cNvSpPr>
            <a:spLocks noGrp="1"/>
          </p:cNvSpPr>
          <p:nvPr>
            <p:ph type="title"/>
          </p:nvPr>
        </p:nvSpPr>
        <p:spPr>
          <a:xfrm>
            <a:off x="457200" y="44450"/>
            <a:ext cx="8229600" cy="1143000"/>
          </a:xfrm>
        </p:spPr>
        <p:txBody>
          <a:bodyPr/>
          <a:lstStyle/>
          <a:p>
            <a:r>
              <a:rPr lang="en-US" altLang="zh-CN" b="1" dirty="0">
                <a:latin typeface="宋体" panose="02010600030101010101" pitchFamily="2" charset="-122"/>
              </a:rPr>
              <a:t>6.4</a:t>
            </a:r>
            <a:r>
              <a:rPr lang="en-US" altLang="zh-CN" b="1" dirty="0"/>
              <a:t> </a:t>
            </a:r>
            <a:r>
              <a:rPr lang="zh-CN" altLang="en-US" b="1" dirty="0"/>
              <a:t>面向数据结构的设计方法</a:t>
            </a:r>
          </a:p>
        </p:txBody>
      </p:sp>
    </p:spTree>
    <p:extLst>
      <p:ext uri="{BB962C8B-B14F-4D97-AF65-F5344CB8AC3E}">
        <p14:creationId xmlns:p14="http://schemas.microsoft.com/office/powerpoint/2010/main" val="32072022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3">
            <a:extLst>
              <a:ext uri="{FF2B5EF4-FFF2-40B4-BE49-F238E27FC236}">
                <a16:creationId xmlns:a16="http://schemas.microsoft.com/office/drawing/2014/main" id="{573240B7-8AFB-884F-8880-C90A3CD21DEF}"/>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82946" name="内容占位符 4">
            <a:extLst>
              <a:ext uri="{FF2B5EF4-FFF2-40B4-BE49-F238E27FC236}">
                <a16:creationId xmlns:a16="http://schemas.microsoft.com/office/drawing/2014/main" id="{B52CCDE7-5C34-864E-B474-CD26EF0F6453}"/>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6.4.2</a:t>
            </a:r>
            <a:r>
              <a:rPr lang="en-US" altLang="zh-CN" b="1"/>
              <a:t> </a:t>
            </a:r>
            <a:r>
              <a:rPr lang="zh-CN" altLang="en-US" b="1"/>
              <a:t>改进的</a:t>
            </a:r>
            <a:r>
              <a:rPr lang="en-US" altLang="zh-CN" b="1"/>
              <a:t>Jackson</a:t>
            </a:r>
            <a:r>
              <a:rPr lang="zh-CN" altLang="en-US" b="1"/>
              <a:t>图</a:t>
            </a:r>
          </a:p>
          <a:p>
            <a:pPr marL="0" indent="0">
              <a:buFont typeface="Arial" panose="020B0604020202020204" pitchFamily="34" charset="0"/>
              <a:buNone/>
            </a:pPr>
            <a:endParaRPr lang="zh-CN" altLang="en-US" b="1"/>
          </a:p>
        </p:txBody>
      </p:sp>
      <p:sp>
        <p:nvSpPr>
          <p:cNvPr id="82947" name="TextBox 7">
            <a:extLst>
              <a:ext uri="{FF2B5EF4-FFF2-40B4-BE49-F238E27FC236}">
                <a16:creationId xmlns:a16="http://schemas.microsoft.com/office/drawing/2014/main" id="{09F24752-0C0F-6841-A826-50ADE34C4FDB}"/>
              </a:ext>
            </a:extLst>
          </p:cNvPr>
          <p:cNvSpPr txBox="1">
            <a:spLocks noChangeArrowheads="1"/>
          </p:cNvSpPr>
          <p:nvPr/>
        </p:nvSpPr>
        <p:spPr bwMode="auto">
          <a:xfrm>
            <a:off x="4500563" y="1384300"/>
            <a:ext cx="4124325"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alphaLcParenBoth"/>
            </a:pPr>
            <a:r>
              <a:rPr lang="zh-CN" altLang="en-US" sz="2000">
                <a:latin typeface="Arial" panose="020B0604020202020204" pitchFamily="34" charset="0"/>
              </a:rPr>
              <a:t>顺序结构，</a:t>
            </a:r>
            <a:r>
              <a:rPr lang="en-US" altLang="zh-CN" sz="2000">
                <a:latin typeface="Arial" panose="020B0604020202020204" pitchFamily="34" charset="0"/>
              </a:rPr>
              <a:t>B</a:t>
            </a:r>
            <a:r>
              <a:rPr lang="zh-CN" altLang="en-US" sz="2000">
                <a:latin typeface="Arial" panose="020B0604020202020204" pitchFamily="34" charset="0"/>
              </a:rPr>
              <a:t>、</a:t>
            </a:r>
            <a:r>
              <a:rPr lang="en-US" altLang="zh-CN" sz="2000">
                <a:latin typeface="Arial" panose="020B0604020202020204" pitchFamily="34" charset="0"/>
              </a:rPr>
              <a:t>C</a:t>
            </a:r>
            <a:r>
              <a:rPr lang="zh-CN" altLang="en-US" sz="2000">
                <a:latin typeface="Arial" panose="020B0604020202020204" pitchFamily="34" charset="0"/>
              </a:rPr>
              <a:t>、</a:t>
            </a:r>
            <a:r>
              <a:rPr lang="en-US" altLang="zh-CN" sz="2000">
                <a:latin typeface="Arial" panose="020B0604020202020204" pitchFamily="34" charset="0"/>
              </a:rPr>
              <a:t>D</a:t>
            </a:r>
            <a:r>
              <a:rPr lang="zh-CN" altLang="en-US" sz="2000">
                <a:latin typeface="Arial" panose="020B0604020202020204" pitchFamily="34" charset="0"/>
              </a:rPr>
              <a:t>中任一个都不能是选择出现或重复出现的数据元素</a:t>
            </a:r>
            <a:r>
              <a:rPr lang="en-US" altLang="zh-CN" sz="2000">
                <a:latin typeface="Arial" panose="020B0604020202020204" pitchFamily="34" charset="0"/>
              </a:rPr>
              <a:t>(</a:t>
            </a:r>
            <a:r>
              <a:rPr lang="zh-CN" altLang="en-US" sz="2000">
                <a:latin typeface="Arial" panose="020B0604020202020204" pitchFamily="34" charset="0"/>
              </a:rPr>
              <a:t>即不能是右上角有小圆圈或星号标记的元素</a:t>
            </a:r>
            <a:r>
              <a:rPr lang="en-US" altLang="zh-CN" sz="2000">
                <a:latin typeface="Arial" panose="020B0604020202020204" pitchFamily="34" charset="0"/>
              </a:rPr>
              <a:t>)</a:t>
            </a:r>
            <a:r>
              <a:rPr lang="zh-CN" altLang="en-US" sz="2000">
                <a:latin typeface="Arial" panose="020B0604020202020204" pitchFamily="34" charset="0"/>
              </a:rPr>
              <a:t>；</a:t>
            </a:r>
            <a:endParaRPr lang="en-US" altLang="zh-CN" sz="2000">
              <a:latin typeface="Arial" panose="020B0604020202020204" pitchFamily="34" charset="0"/>
            </a:endParaRPr>
          </a:p>
          <a:p>
            <a:pPr eaLnBrk="1" hangingPunct="1">
              <a:lnSpc>
                <a:spcPct val="150000"/>
              </a:lnSpc>
              <a:spcBef>
                <a:spcPct val="0"/>
              </a:spcBef>
              <a:buFontTx/>
              <a:buAutoNum type="alphaLcParenBoth"/>
            </a:pPr>
            <a:r>
              <a:rPr lang="en-US" altLang="zh-CN" sz="2000">
                <a:latin typeface="Arial" panose="020B0604020202020204" pitchFamily="34" charset="0"/>
              </a:rPr>
              <a:t> </a:t>
            </a:r>
            <a:r>
              <a:rPr lang="zh-CN" altLang="en-US" sz="2000">
                <a:latin typeface="Arial" panose="020B0604020202020204" pitchFamily="34" charset="0"/>
              </a:rPr>
              <a:t>选择结构，</a:t>
            </a:r>
            <a:r>
              <a:rPr lang="en-US" altLang="zh-CN" sz="2000">
                <a:latin typeface="Arial" panose="020B0604020202020204" pitchFamily="34" charset="0"/>
              </a:rPr>
              <a:t>S</a:t>
            </a:r>
            <a:r>
              <a:rPr lang="zh-CN" altLang="en-US" sz="2000">
                <a:latin typeface="Arial" panose="020B0604020202020204" pitchFamily="34" charset="0"/>
              </a:rPr>
              <a:t>右面括号中的数字</a:t>
            </a:r>
            <a:r>
              <a:rPr lang="en-US" altLang="zh-CN" sz="2000">
                <a:latin typeface="Arial" panose="020B0604020202020204" pitchFamily="34" charset="0"/>
              </a:rPr>
              <a:t>i</a:t>
            </a:r>
            <a:r>
              <a:rPr lang="zh-CN" altLang="en-US" sz="2000">
                <a:latin typeface="Arial" panose="020B0604020202020204" pitchFamily="34" charset="0"/>
              </a:rPr>
              <a:t>是分支条件的编号；</a:t>
            </a:r>
            <a:endParaRPr lang="en-US" altLang="zh-CN" sz="2000">
              <a:latin typeface="Arial" panose="020B0604020202020204" pitchFamily="34" charset="0"/>
            </a:endParaRPr>
          </a:p>
          <a:p>
            <a:pPr eaLnBrk="1" hangingPunct="1">
              <a:lnSpc>
                <a:spcPct val="150000"/>
              </a:lnSpc>
              <a:spcBef>
                <a:spcPct val="0"/>
              </a:spcBef>
              <a:buFontTx/>
              <a:buAutoNum type="alphaLcParenBoth"/>
            </a:pPr>
            <a:r>
              <a:rPr lang="en-US" altLang="zh-CN" sz="2000">
                <a:latin typeface="Arial" panose="020B0604020202020204" pitchFamily="34" charset="0"/>
              </a:rPr>
              <a:t> </a:t>
            </a:r>
            <a:r>
              <a:rPr lang="zh-CN" altLang="en-US" sz="2000">
                <a:latin typeface="Arial" panose="020B0604020202020204" pitchFamily="34" charset="0"/>
              </a:rPr>
              <a:t>可选结构，</a:t>
            </a:r>
            <a:r>
              <a:rPr lang="en-US" altLang="zh-CN" sz="2000">
                <a:latin typeface="Arial" panose="020B0604020202020204" pitchFamily="34" charset="0"/>
              </a:rPr>
              <a:t>A</a:t>
            </a:r>
            <a:r>
              <a:rPr lang="zh-CN" altLang="en-US" sz="2000">
                <a:latin typeface="Arial" panose="020B0604020202020204" pitchFamily="34" charset="0"/>
              </a:rPr>
              <a:t>或者是元素</a:t>
            </a:r>
            <a:r>
              <a:rPr lang="en-US" altLang="zh-CN" sz="2000">
                <a:latin typeface="Arial" panose="020B0604020202020204" pitchFamily="34" charset="0"/>
              </a:rPr>
              <a:t>B</a:t>
            </a:r>
            <a:r>
              <a:rPr lang="zh-CN" altLang="en-US" sz="2000">
                <a:latin typeface="Arial" panose="020B0604020202020204" pitchFamily="34" charset="0"/>
              </a:rPr>
              <a:t>或者不出现；</a:t>
            </a:r>
            <a:endParaRPr lang="en-US" altLang="zh-CN" sz="2000">
              <a:latin typeface="Arial" panose="020B0604020202020204" pitchFamily="34" charset="0"/>
            </a:endParaRPr>
          </a:p>
          <a:p>
            <a:pPr eaLnBrk="1" hangingPunct="1">
              <a:lnSpc>
                <a:spcPct val="150000"/>
              </a:lnSpc>
              <a:spcBef>
                <a:spcPct val="0"/>
              </a:spcBef>
              <a:buFontTx/>
              <a:buAutoNum type="alphaLcParenBoth"/>
            </a:pPr>
            <a:r>
              <a:rPr lang="en-US" altLang="zh-CN" sz="2000">
                <a:latin typeface="Arial" panose="020B0604020202020204" pitchFamily="34" charset="0"/>
              </a:rPr>
              <a:t> </a:t>
            </a:r>
            <a:r>
              <a:rPr lang="zh-CN" altLang="en-US" sz="2000">
                <a:latin typeface="Arial" panose="020B0604020202020204" pitchFamily="34" charset="0"/>
              </a:rPr>
              <a:t>重复结构，循环结束条件的编号为</a:t>
            </a:r>
            <a:r>
              <a:rPr lang="en-US" altLang="zh-CN" sz="2000">
                <a:latin typeface="Arial" panose="020B0604020202020204" pitchFamily="34" charset="0"/>
              </a:rPr>
              <a:t>i</a:t>
            </a:r>
            <a:r>
              <a:rPr lang="zh-CN" altLang="en-US" sz="1800">
                <a:latin typeface="Arial" panose="020B0604020202020204" pitchFamily="34" charset="0"/>
              </a:rPr>
              <a:t>。</a:t>
            </a:r>
            <a:endParaRPr lang="en-US" altLang="zh-CN" sz="1800">
              <a:latin typeface="Arial" panose="020B0604020202020204" pitchFamily="34" charset="0"/>
            </a:endParaRPr>
          </a:p>
        </p:txBody>
      </p:sp>
      <p:pic>
        <p:nvPicPr>
          <p:cNvPr id="82948" name="图片 4">
            <a:extLst>
              <a:ext uri="{FF2B5EF4-FFF2-40B4-BE49-F238E27FC236}">
                <a16:creationId xmlns:a16="http://schemas.microsoft.com/office/drawing/2014/main" id="{925EDB9A-310E-A34C-80C7-3BB7B1B915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3375" y="1628775"/>
            <a:ext cx="3957638"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1 Título">
            <a:extLst>
              <a:ext uri="{FF2B5EF4-FFF2-40B4-BE49-F238E27FC236}">
                <a16:creationId xmlns:a16="http://schemas.microsoft.com/office/drawing/2014/main" id="{E2852FF3-55EE-8649-9737-E6E52A70126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6.4.2 </a:t>
            </a:r>
            <a:r>
              <a:rPr lang="zh-CN" altLang="en-US" sz="2400">
                <a:solidFill>
                  <a:srgbClr val="D9D9D9"/>
                </a:solidFill>
                <a:latin typeface="宋体" panose="02010600030101010101" pitchFamily="2" charset="-122"/>
              </a:rPr>
              <a:t>改进的</a:t>
            </a:r>
            <a:r>
              <a:rPr lang="en-US" altLang="zh-CN" sz="2400">
                <a:solidFill>
                  <a:srgbClr val="D9D9D9"/>
                </a:solidFill>
                <a:latin typeface="宋体" panose="02010600030101010101" pitchFamily="2" charset="-122"/>
              </a:rPr>
              <a:t>Jackson</a:t>
            </a:r>
            <a:r>
              <a:rPr lang="zh-CN" altLang="en-US" sz="2400">
                <a:solidFill>
                  <a:srgbClr val="D9D9D9"/>
                </a:solidFill>
                <a:latin typeface="宋体" panose="02010600030101010101" pitchFamily="2" charset="-122"/>
              </a:rPr>
              <a:t>图</a:t>
            </a:r>
          </a:p>
        </p:txBody>
      </p:sp>
      <p:sp>
        <p:nvSpPr>
          <p:cNvPr id="82950" name="1 Título">
            <a:extLst>
              <a:ext uri="{FF2B5EF4-FFF2-40B4-BE49-F238E27FC236}">
                <a16:creationId xmlns:a16="http://schemas.microsoft.com/office/drawing/2014/main" id="{02AE7872-8484-D84B-A112-C2DA30DCC0D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3">
            <a:extLst>
              <a:ext uri="{FF2B5EF4-FFF2-40B4-BE49-F238E27FC236}">
                <a16:creationId xmlns:a16="http://schemas.microsoft.com/office/drawing/2014/main" id="{88D5925B-1ECA-4549-97D3-D98C4DD837A2}"/>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26629" name="内容占位符 4">
            <a:extLst>
              <a:ext uri="{FF2B5EF4-FFF2-40B4-BE49-F238E27FC236}">
                <a16:creationId xmlns:a16="http://schemas.microsoft.com/office/drawing/2014/main" id="{25F20C47-0C94-8E4F-862B-CF6BB15631F4}"/>
              </a:ext>
            </a:extLst>
          </p:cNvPr>
          <p:cNvSpPr>
            <a:spLocks noGrp="1"/>
          </p:cNvSpPr>
          <p:nvPr>
            <p:ph idx="1"/>
          </p:nvPr>
        </p:nvSpPr>
        <p:spPr>
          <a:xfrm>
            <a:off x="323850" y="1358900"/>
            <a:ext cx="8229600" cy="604838"/>
          </a:xfrm>
        </p:spPr>
        <p:txBody>
          <a:bodyPr/>
          <a:lstStyle/>
          <a:p>
            <a:pPr marL="0" indent="0">
              <a:buFont typeface="Arial" charset="0"/>
              <a:buNone/>
              <a:defRPr/>
            </a:pPr>
            <a:r>
              <a:rPr lang="en-US" altLang="zh-CN" b="1" dirty="0">
                <a:latin typeface="+mn-ea"/>
              </a:rPr>
              <a:t>6.4.3</a:t>
            </a:r>
            <a:r>
              <a:rPr lang="en-US" altLang="zh-CN" b="1" dirty="0"/>
              <a:t> Jackson</a:t>
            </a:r>
            <a:r>
              <a:rPr lang="zh-CN" altLang="en-US" b="1" dirty="0"/>
              <a:t>法</a:t>
            </a:r>
          </a:p>
          <a:p>
            <a:pPr marL="0" indent="0">
              <a:buFont typeface="Arial" charset="0"/>
              <a:buNone/>
              <a:defRPr/>
            </a:pPr>
            <a:endParaRPr lang="zh-CN" altLang="en-US" b="1" dirty="0"/>
          </a:p>
        </p:txBody>
      </p:sp>
      <p:sp>
        <p:nvSpPr>
          <p:cNvPr id="84995" name="TextBox 7">
            <a:extLst>
              <a:ext uri="{FF2B5EF4-FFF2-40B4-BE49-F238E27FC236}">
                <a16:creationId xmlns:a16="http://schemas.microsoft.com/office/drawing/2014/main" id="{70BB928C-83B2-C84C-8458-09A00202E731}"/>
              </a:ext>
            </a:extLst>
          </p:cNvPr>
          <p:cNvSpPr txBox="1">
            <a:spLocks noChangeArrowheads="1"/>
          </p:cNvSpPr>
          <p:nvPr/>
        </p:nvSpPr>
        <p:spPr bwMode="auto">
          <a:xfrm>
            <a:off x="323850" y="1862138"/>
            <a:ext cx="850741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latin typeface="Arial" panose="020B0604020202020204" pitchFamily="34" charset="0"/>
              </a:rPr>
              <a:t>Jackson</a:t>
            </a:r>
            <a:r>
              <a:rPr lang="zh-CN" altLang="en-US" sz="2400">
                <a:latin typeface="Arial" panose="020B0604020202020204" pitchFamily="34" charset="0"/>
              </a:rPr>
              <a:t>结构程序设计方法基本上由下述</a:t>
            </a:r>
            <a:r>
              <a:rPr lang="en-US" altLang="zh-CN" sz="2400">
                <a:latin typeface="Arial" panose="020B0604020202020204" pitchFamily="34" charset="0"/>
              </a:rPr>
              <a:t>5</a:t>
            </a:r>
            <a:r>
              <a:rPr lang="zh-CN" altLang="en-US" sz="2400">
                <a:latin typeface="Arial" panose="020B0604020202020204" pitchFamily="34" charset="0"/>
              </a:rPr>
              <a:t>个步骤组成。</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分析并确定输入数据和输出数据的逻辑结构，并用</a:t>
            </a:r>
            <a:r>
              <a:rPr lang="en-US" altLang="zh-CN" sz="2400">
                <a:latin typeface="Arial" panose="020B0604020202020204" pitchFamily="34" charset="0"/>
              </a:rPr>
              <a:t>Jackson</a:t>
            </a:r>
            <a:r>
              <a:rPr lang="zh-CN" altLang="en-US" sz="2400">
                <a:latin typeface="Arial" panose="020B0604020202020204" pitchFamily="34" charset="0"/>
              </a:rPr>
              <a:t>图描绘这些数据结构。</a:t>
            </a:r>
          </a:p>
          <a:p>
            <a:pPr eaLnBrk="1" hangingPunct="1">
              <a:lnSpc>
                <a:spcPct val="150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找出输入数据结构和输出数据结构中有对应关系的数据单元。 </a:t>
            </a:r>
            <a:endParaRPr lang="en-US" altLang="zh-CN" sz="2400">
              <a:latin typeface="Arial" panose="020B0604020202020204" pitchFamily="34" charset="0"/>
            </a:endParaRPr>
          </a:p>
        </p:txBody>
      </p:sp>
      <p:sp>
        <p:nvSpPr>
          <p:cNvPr id="84996" name="1 Título">
            <a:extLst>
              <a:ext uri="{FF2B5EF4-FFF2-40B4-BE49-F238E27FC236}">
                <a16:creationId xmlns:a16="http://schemas.microsoft.com/office/drawing/2014/main" id="{4B8A4B60-DE79-FB46-A1BA-0CBE61FFE1E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84997" name="1 Título">
            <a:extLst>
              <a:ext uri="{FF2B5EF4-FFF2-40B4-BE49-F238E27FC236}">
                <a16:creationId xmlns:a16="http://schemas.microsoft.com/office/drawing/2014/main" id="{09E8AF08-6EC6-D547-8E88-F017BEFF731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3">
            <a:extLst>
              <a:ext uri="{FF2B5EF4-FFF2-40B4-BE49-F238E27FC236}">
                <a16:creationId xmlns:a16="http://schemas.microsoft.com/office/drawing/2014/main" id="{0D3BBD0F-88BF-1445-831D-69491460591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87042" name="TextBox 7">
            <a:extLst>
              <a:ext uri="{FF2B5EF4-FFF2-40B4-BE49-F238E27FC236}">
                <a16:creationId xmlns:a16="http://schemas.microsoft.com/office/drawing/2014/main" id="{4C396548-EDA6-D949-87EB-9DACB1CDDDF0}"/>
              </a:ext>
            </a:extLst>
          </p:cNvPr>
          <p:cNvSpPr txBox="1">
            <a:spLocks noChangeArrowheads="1"/>
          </p:cNvSpPr>
          <p:nvPr/>
        </p:nvSpPr>
        <p:spPr bwMode="auto">
          <a:xfrm>
            <a:off x="395288" y="1136650"/>
            <a:ext cx="850741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用下述</a:t>
            </a:r>
            <a:r>
              <a:rPr lang="en-US" altLang="zh-CN" sz="2400">
                <a:latin typeface="Arial" panose="020B0604020202020204" pitchFamily="34" charset="0"/>
              </a:rPr>
              <a:t>3</a:t>
            </a:r>
            <a:r>
              <a:rPr lang="zh-CN" altLang="en-US" sz="2400">
                <a:latin typeface="Arial" panose="020B0604020202020204" pitchFamily="34" charset="0"/>
              </a:rPr>
              <a:t>条规则从描绘数据结构的</a:t>
            </a:r>
            <a:r>
              <a:rPr lang="en-US" altLang="zh-CN" sz="2400">
                <a:latin typeface="Arial" panose="020B0604020202020204" pitchFamily="34" charset="0"/>
              </a:rPr>
              <a:t>Jackson</a:t>
            </a:r>
            <a:r>
              <a:rPr lang="zh-CN" altLang="en-US" sz="2400">
                <a:latin typeface="Arial" panose="020B0604020202020204" pitchFamily="34" charset="0"/>
              </a:rPr>
              <a:t>图导出描绘程序结构的</a:t>
            </a:r>
            <a:r>
              <a:rPr lang="en-US" altLang="zh-CN" sz="2400">
                <a:latin typeface="Arial" panose="020B0604020202020204" pitchFamily="34" charset="0"/>
              </a:rPr>
              <a:t>Jackson</a:t>
            </a:r>
            <a:r>
              <a:rPr lang="zh-CN" altLang="en-US" sz="2400">
                <a:latin typeface="Arial" panose="020B0604020202020204" pitchFamily="34" charset="0"/>
              </a:rPr>
              <a:t>图。</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① 为每对有对应关系的数据单元，按照它们在数据结构图中的层次在程序结构图的相应层次画一个处理框</a:t>
            </a:r>
          </a:p>
          <a:p>
            <a:pPr eaLnBrk="1" hangingPunct="1">
              <a:lnSpc>
                <a:spcPct val="150000"/>
              </a:lnSpc>
              <a:spcBef>
                <a:spcPct val="0"/>
              </a:spcBef>
              <a:buFontTx/>
              <a:buNone/>
            </a:pPr>
            <a:r>
              <a:rPr lang="zh-CN" altLang="en-US" sz="2400">
                <a:latin typeface="Arial" panose="020B0604020202020204" pitchFamily="34" charset="0"/>
              </a:rPr>
              <a:t>② 根据输入数据结构中剩余的每个数据单元所处的层次，在程序结构图的相应层次分别为它们画上对应的处理框。</a:t>
            </a:r>
          </a:p>
          <a:p>
            <a:pPr eaLnBrk="1" hangingPunct="1">
              <a:lnSpc>
                <a:spcPct val="150000"/>
              </a:lnSpc>
              <a:spcBef>
                <a:spcPct val="0"/>
              </a:spcBef>
              <a:buFontTx/>
              <a:buNone/>
            </a:pPr>
            <a:r>
              <a:rPr lang="zh-CN" altLang="en-US" sz="2400">
                <a:latin typeface="Arial" panose="020B0604020202020204" pitchFamily="34" charset="0"/>
              </a:rPr>
              <a:t>③ 根据输出数据结构中剩余的每个数据单元所处的层次，在程序结构图的相应层次分别为它们画上对应的处理框。</a:t>
            </a:r>
            <a:endParaRPr lang="en-US" altLang="zh-CN" sz="2400">
              <a:latin typeface="Arial" panose="020B0604020202020204" pitchFamily="34" charset="0"/>
            </a:endParaRPr>
          </a:p>
        </p:txBody>
      </p:sp>
      <p:sp>
        <p:nvSpPr>
          <p:cNvPr id="87043" name="1 Título">
            <a:extLst>
              <a:ext uri="{FF2B5EF4-FFF2-40B4-BE49-F238E27FC236}">
                <a16:creationId xmlns:a16="http://schemas.microsoft.com/office/drawing/2014/main" id="{72BDF833-D9B4-C840-9694-3D066D6F08A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87044" name="1 Título">
            <a:extLst>
              <a:ext uri="{FF2B5EF4-FFF2-40B4-BE49-F238E27FC236}">
                <a16:creationId xmlns:a16="http://schemas.microsoft.com/office/drawing/2014/main" id="{255DAA57-5AD3-1848-A4B3-C404E61E51A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3">
            <a:extLst>
              <a:ext uri="{FF2B5EF4-FFF2-40B4-BE49-F238E27FC236}">
                <a16:creationId xmlns:a16="http://schemas.microsoft.com/office/drawing/2014/main" id="{896F8FDF-A99B-B54C-AF2C-BC619CDC3070}"/>
              </a:ext>
            </a:extLst>
          </p:cNvPr>
          <p:cNvSpPr>
            <a:spLocks noGrp="1"/>
          </p:cNvSpPr>
          <p:nvPr>
            <p:ph type="title"/>
          </p:nvPr>
        </p:nvSpPr>
        <p:spPr>
          <a:xfrm>
            <a:off x="457200" y="125413"/>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89090" name="TextBox 7">
            <a:extLst>
              <a:ext uri="{FF2B5EF4-FFF2-40B4-BE49-F238E27FC236}">
                <a16:creationId xmlns:a16="http://schemas.microsoft.com/office/drawing/2014/main" id="{028DB483-3E6B-534D-9E7B-73B61F2BC2E3}"/>
              </a:ext>
            </a:extLst>
          </p:cNvPr>
          <p:cNvSpPr txBox="1">
            <a:spLocks noChangeArrowheads="1"/>
          </p:cNvSpPr>
          <p:nvPr/>
        </p:nvSpPr>
        <p:spPr bwMode="auto">
          <a:xfrm>
            <a:off x="395288" y="1146175"/>
            <a:ext cx="33845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列出所有操作和条件</a:t>
            </a:r>
            <a:r>
              <a:rPr lang="en-US" altLang="zh-CN" sz="2400">
                <a:latin typeface="Arial" panose="020B0604020202020204" pitchFamily="34" charset="0"/>
              </a:rPr>
              <a:t>(</a:t>
            </a:r>
            <a:r>
              <a:rPr lang="zh-CN" altLang="en-US" sz="2400">
                <a:latin typeface="Arial" panose="020B0604020202020204" pitchFamily="34" charset="0"/>
              </a:rPr>
              <a:t>包括分支条件和循环结束条件</a:t>
            </a:r>
            <a:r>
              <a:rPr lang="en-US" altLang="zh-CN" sz="2400">
                <a:latin typeface="Arial" panose="020B0604020202020204" pitchFamily="34" charset="0"/>
              </a:rPr>
              <a:t>)</a:t>
            </a:r>
            <a:r>
              <a:rPr lang="zh-CN" altLang="en-US" sz="2400">
                <a:latin typeface="Arial" panose="020B0604020202020204" pitchFamily="34" charset="0"/>
              </a:rPr>
              <a:t>，并且把它们分配到程序结构图的适当位置。</a:t>
            </a:r>
          </a:p>
          <a:p>
            <a:pPr eaLnBrk="1" hangingPunct="1">
              <a:lnSpc>
                <a:spcPct val="150000"/>
              </a:lnSpc>
              <a:spcBef>
                <a:spcPct val="0"/>
              </a:spcBef>
              <a:buFontTx/>
              <a:buNone/>
            </a:pPr>
            <a:r>
              <a:rPr lang="en-US" altLang="zh-CN" sz="2400">
                <a:latin typeface="Arial" panose="020B0604020202020204" pitchFamily="34" charset="0"/>
              </a:rPr>
              <a:t>(5) </a:t>
            </a:r>
            <a:r>
              <a:rPr lang="zh-CN" altLang="en-US" sz="2400">
                <a:latin typeface="Arial" panose="020B0604020202020204" pitchFamily="34" charset="0"/>
              </a:rPr>
              <a:t>用伪码表示程序。</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Jackson</a:t>
            </a:r>
            <a:r>
              <a:rPr lang="zh-CN" altLang="en-US" sz="2400">
                <a:latin typeface="Arial" panose="020B0604020202020204" pitchFamily="34" charset="0"/>
              </a:rPr>
              <a:t>方法中使用的伪码和</a:t>
            </a:r>
            <a:r>
              <a:rPr lang="en-US" altLang="zh-CN" sz="2400">
                <a:latin typeface="Arial" panose="020B0604020202020204" pitchFamily="34" charset="0"/>
              </a:rPr>
              <a:t>Jackson</a:t>
            </a:r>
            <a:r>
              <a:rPr lang="zh-CN" altLang="en-US" sz="2400">
                <a:latin typeface="Arial" panose="020B0604020202020204" pitchFamily="34" charset="0"/>
              </a:rPr>
              <a:t>图是</a:t>
            </a:r>
            <a:endParaRPr lang="en-US" altLang="zh-CN" sz="2000">
              <a:solidFill>
                <a:srgbClr val="0070C0"/>
              </a:solidFill>
              <a:latin typeface="Arial" panose="020B0604020202020204" pitchFamily="34" charset="0"/>
            </a:endParaRPr>
          </a:p>
        </p:txBody>
      </p:sp>
      <p:sp>
        <p:nvSpPr>
          <p:cNvPr id="89091" name="TextBox 7">
            <a:extLst>
              <a:ext uri="{FF2B5EF4-FFF2-40B4-BE49-F238E27FC236}">
                <a16:creationId xmlns:a16="http://schemas.microsoft.com/office/drawing/2014/main" id="{636D6F92-912F-7448-BCFA-46E3177A792C}"/>
              </a:ext>
            </a:extLst>
          </p:cNvPr>
          <p:cNvSpPr txBox="1">
            <a:spLocks noChangeArrowheads="1"/>
          </p:cNvSpPr>
          <p:nvPr/>
        </p:nvSpPr>
        <p:spPr bwMode="auto">
          <a:xfrm>
            <a:off x="4529138" y="1146175"/>
            <a:ext cx="338455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完全对应的，下面是和</a:t>
            </a:r>
            <a:r>
              <a:rPr lang="en-US" altLang="zh-CN" sz="2400">
                <a:latin typeface="Arial" panose="020B0604020202020204" pitchFamily="34" charset="0"/>
              </a:rPr>
              <a:t>3</a:t>
            </a:r>
            <a:r>
              <a:rPr lang="zh-CN" altLang="en-US" sz="2400">
                <a:latin typeface="Arial" panose="020B0604020202020204" pitchFamily="34" charset="0"/>
              </a:rPr>
              <a:t>种基本结构对应的伪码。</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顺序结构</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A seq</a:t>
            </a:r>
          </a:p>
          <a:p>
            <a:pPr eaLnBrk="1" hangingPunct="1">
              <a:lnSpc>
                <a:spcPct val="150000"/>
              </a:lnSpc>
              <a:spcBef>
                <a:spcPct val="0"/>
              </a:spcBef>
              <a:buFontTx/>
              <a:buNone/>
            </a:pPr>
            <a:r>
              <a:rPr lang="en-US" altLang="zh-CN" sz="2400">
                <a:latin typeface="Arial" panose="020B0604020202020204" pitchFamily="34" charset="0"/>
              </a:rPr>
              <a:t>   B</a:t>
            </a:r>
          </a:p>
          <a:p>
            <a:pPr eaLnBrk="1" hangingPunct="1">
              <a:lnSpc>
                <a:spcPct val="150000"/>
              </a:lnSpc>
              <a:spcBef>
                <a:spcPct val="0"/>
              </a:spcBef>
              <a:buFontTx/>
              <a:buNone/>
            </a:pPr>
            <a:r>
              <a:rPr lang="en-US" altLang="zh-CN" sz="2400">
                <a:latin typeface="Arial" panose="020B0604020202020204" pitchFamily="34" charset="0"/>
              </a:rPr>
              <a:t>   C</a:t>
            </a:r>
          </a:p>
          <a:p>
            <a:pPr eaLnBrk="1" hangingPunct="1">
              <a:lnSpc>
                <a:spcPct val="150000"/>
              </a:lnSpc>
              <a:spcBef>
                <a:spcPct val="0"/>
              </a:spcBef>
              <a:buFontTx/>
              <a:buNone/>
            </a:pPr>
            <a:r>
              <a:rPr lang="en-US" altLang="zh-CN" sz="2400">
                <a:latin typeface="Arial" panose="020B0604020202020204" pitchFamily="34" charset="0"/>
              </a:rPr>
              <a:t>   D</a:t>
            </a:r>
          </a:p>
          <a:p>
            <a:pPr eaLnBrk="1" hangingPunct="1">
              <a:lnSpc>
                <a:spcPct val="150000"/>
              </a:lnSpc>
              <a:spcBef>
                <a:spcPct val="0"/>
              </a:spcBef>
              <a:buFontTx/>
              <a:buNone/>
            </a:pPr>
            <a:r>
              <a:rPr lang="en-US" altLang="zh-CN" sz="2400">
                <a:latin typeface="Arial" panose="020B0604020202020204" pitchFamily="34" charset="0"/>
              </a:rPr>
              <a:t>A end</a:t>
            </a:r>
          </a:p>
        </p:txBody>
      </p:sp>
      <p:sp>
        <p:nvSpPr>
          <p:cNvPr id="89092" name="1 Título">
            <a:extLst>
              <a:ext uri="{FF2B5EF4-FFF2-40B4-BE49-F238E27FC236}">
                <a16:creationId xmlns:a16="http://schemas.microsoft.com/office/drawing/2014/main" id="{98668962-A629-5C47-945B-0D21BFBADCC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89093" name="1 Título">
            <a:extLst>
              <a:ext uri="{FF2B5EF4-FFF2-40B4-BE49-F238E27FC236}">
                <a16:creationId xmlns:a16="http://schemas.microsoft.com/office/drawing/2014/main" id="{80F95DC3-3415-7B4B-A550-E1F8B8A7A67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3">
            <a:extLst>
              <a:ext uri="{FF2B5EF4-FFF2-40B4-BE49-F238E27FC236}">
                <a16:creationId xmlns:a16="http://schemas.microsoft.com/office/drawing/2014/main" id="{934FA932-8D0D-C04B-B3D7-B3D5A4DDEFA3}"/>
              </a:ext>
            </a:extLst>
          </p:cNvPr>
          <p:cNvSpPr>
            <a:spLocks noGrp="1"/>
          </p:cNvSpPr>
          <p:nvPr>
            <p:ph type="title"/>
          </p:nvPr>
        </p:nvSpPr>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32775" name="TextBox 7">
            <a:extLst>
              <a:ext uri="{FF2B5EF4-FFF2-40B4-BE49-F238E27FC236}">
                <a16:creationId xmlns:a16="http://schemas.microsoft.com/office/drawing/2014/main" id="{83D5C31A-B178-D449-AB0F-B9A4A0FCA251}"/>
              </a:ext>
            </a:extLst>
          </p:cNvPr>
          <p:cNvSpPr txBox="1">
            <a:spLocks noChangeArrowheads="1"/>
          </p:cNvSpPr>
          <p:nvPr/>
        </p:nvSpPr>
        <p:spPr bwMode="auto">
          <a:xfrm>
            <a:off x="-1620688" y="1417638"/>
            <a:ext cx="489654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628900" lvl="6" indent="0" eaLnBrk="1" hangingPunct="1">
              <a:lnSpc>
                <a:spcPct val="150000"/>
              </a:lnSpc>
              <a:defRPr/>
            </a:pPr>
            <a:r>
              <a:rPr lang="zh-CN" altLang="en-US" sz="2400" b="1" dirty="0"/>
              <a:t>选择结构</a:t>
            </a:r>
            <a:endParaRPr lang="en-US" altLang="zh-CN" sz="2400" b="1" dirty="0"/>
          </a:p>
          <a:p>
            <a:pPr marL="2628900" lvl="6" indent="0" eaLnBrk="1" hangingPunct="1">
              <a:lnSpc>
                <a:spcPct val="150000"/>
              </a:lnSpc>
              <a:defRPr/>
            </a:pPr>
            <a:r>
              <a:rPr lang="en-US" altLang="zh-CN" sz="2400" dirty="0"/>
              <a:t>A select cond1</a:t>
            </a:r>
          </a:p>
          <a:p>
            <a:pPr marL="2628900" lvl="6" indent="0" eaLnBrk="1" hangingPunct="1">
              <a:lnSpc>
                <a:spcPct val="150000"/>
              </a:lnSpc>
              <a:defRPr/>
            </a:pPr>
            <a:r>
              <a:rPr lang="en-US" altLang="zh-CN" sz="2400" dirty="0"/>
              <a:t>B</a:t>
            </a:r>
          </a:p>
          <a:p>
            <a:pPr marL="2628900" lvl="6" indent="0" eaLnBrk="1" hangingPunct="1">
              <a:lnSpc>
                <a:spcPct val="150000"/>
              </a:lnSpc>
              <a:defRPr/>
            </a:pPr>
            <a:r>
              <a:rPr lang="en-US" altLang="zh-CN" sz="2400" dirty="0"/>
              <a:t>A or cond2</a:t>
            </a:r>
          </a:p>
          <a:p>
            <a:pPr marL="2628900" lvl="6" indent="0" eaLnBrk="1" hangingPunct="1">
              <a:lnSpc>
                <a:spcPct val="150000"/>
              </a:lnSpc>
              <a:defRPr/>
            </a:pPr>
            <a:r>
              <a:rPr lang="en-US" altLang="zh-CN" sz="2400" dirty="0"/>
              <a:t>C</a:t>
            </a:r>
          </a:p>
          <a:p>
            <a:pPr marL="2628900" lvl="6" indent="0" eaLnBrk="1" hangingPunct="1">
              <a:lnSpc>
                <a:spcPct val="150000"/>
              </a:lnSpc>
              <a:defRPr/>
            </a:pPr>
            <a:r>
              <a:rPr lang="en-US" altLang="zh-CN" sz="2400" dirty="0"/>
              <a:t>A or cond3</a:t>
            </a:r>
          </a:p>
          <a:p>
            <a:pPr marL="2628900" lvl="6" indent="0" eaLnBrk="1" hangingPunct="1">
              <a:lnSpc>
                <a:spcPct val="150000"/>
              </a:lnSpc>
              <a:defRPr/>
            </a:pPr>
            <a:r>
              <a:rPr lang="en-US" altLang="zh-CN" sz="2400" dirty="0"/>
              <a:t>D</a:t>
            </a:r>
          </a:p>
          <a:p>
            <a:pPr marL="2628900" lvl="6" indent="0" eaLnBrk="1" hangingPunct="1">
              <a:lnSpc>
                <a:spcPct val="150000"/>
              </a:lnSpc>
              <a:defRPr/>
            </a:pPr>
            <a:r>
              <a:rPr lang="en-US" altLang="zh-CN" sz="2400" dirty="0"/>
              <a:t>A end</a:t>
            </a:r>
          </a:p>
        </p:txBody>
      </p:sp>
      <p:sp>
        <p:nvSpPr>
          <p:cNvPr id="8" name="TextBox 7">
            <a:extLst>
              <a:ext uri="{FF2B5EF4-FFF2-40B4-BE49-F238E27FC236}">
                <a16:creationId xmlns:a16="http://schemas.microsoft.com/office/drawing/2014/main" id="{0312007A-E871-B84F-9F55-99CA9BFCDF17}"/>
              </a:ext>
            </a:extLst>
          </p:cNvPr>
          <p:cNvSpPr txBox="1">
            <a:spLocks noChangeArrowheads="1"/>
          </p:cNvSpPr>
          <p:nvPr/>
        </p:nvSpPr>
        <p:spPr bwMode="auto">
          <a:xfrm>
            <a:off x="2051720" y="1412776"/>
            <a:ext cx="638809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628900" lvl="6" indent="0" eaLnBrk="1" hangingPunct="1">
              <a:lnSpc>
                <a:spcPct val="150000"/>
              </a:lnSpc>
              <a:defRPr/>
            </a:pPr>
            <a:r>
              <a:rPr lang="zh-CN" altLang="en-US" sz="2400" b="1" dirty="0"/>
              <a:t>重复结构</a:t>
            </a:r>
            <a:endParaRPr lang="en-US" altLang="zh-CN" sz="2400" b="1" dirty="0"/>
          </a:p>
          <a:p>
            <a:pPr marL="2628900" lvl="6" indent="0" eaLnBrk="1" hangingPunct="1">
              <a:lnSpc>
                <a:spcPct val="150000"/>
              </a:lnSpc>
              <a:defRPr/>
            </a:pPr>
            <a:r>
              <a:rPr lang="en-US" altLang="zh-CN" sz="2400" dirty="0"/>
              <a:t>A </a:t>
            </a:r>
            <a:r>
              <a:rPr lang="en-US" altLang="zh-CN" sz="2400" dirty="0" err="1"/>
              <a:t>iter</a:t>
            </a:r>
            <a:r>
              <a:rPr lang="en-US" altLang="zh-CN" sz="2400" dirty="0"/>
              <a:t> until(</a:t>
            </a:r>
            <a:r>
              <a:rPr lang="zh-CN" altLang="en-US" sz="2400" dirty="0"/>
              <a:t>或</a:t>
            </a:r>
            <a:r>
              <a:rPr lang="en-US" altLang="zh-CN" sz="2400" dirty="0"/>
              <a:t>while) </a:t>
            </a:r>
            <a:r>
              <a:rPr lang="en-US" altLang="zh-CN" sz="2400" dirty="0" err="1"/>
              <a:t>cond</a:t>
            </a:r>
            <a:endParaRPr lang="en-US" altLang="zh-CN" sz="2400" dirty="0"/>
          </a:p>
          <a:p>
            <a:pPr marL="2628900" lvl="6" indent="0" eaLnBrk="1" hangingPunct="1">
              <a:lnSpc>
                <a:spcPct val="150000"/>
              </a:lnSpc>
              <a:defRPr/>
            </a:pPr>
            <a:r>
              <a:rPr lang="en-US" altLang="zh-CN" sz="2400" dirty="0"/>
              <a:t>B</a:t>
            </a:r>
          </a:p>
          <a:p>
            <a:pPr marL="2628900" lvl="6" indent="0" eaLnBrk="1" hangingPunct="1">
              <a:lnSpc>
                <a:spcPct val="150000"/>
              </a:lnSpc>
              <a:defRPr/>
            </a:pPr>
            <a:r>
              <a:rPr lang="en-US" altLang="zh-CN" sz="2400" dirty="0"/>
              <a:t>A end</a:t>
            </a:r>
          </a:p>
        </p:txBody>
      </p:sp>
      <p:sp>
        <p:nvSpPr>
          <p:cNvPr id="91140" name="1 Título">
            <a:extLst>
              <a:ext uri="{FF2B5EF4-FFF2-40B4-BE49-F238E27FC236}">
                <a16:creationId xmlns:a16="http://schemas.microsoft.com/office/drawing/2014/main" id="{CB55B449-43CD-4E44-8078-AEF8718D70E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91141" name="1 Título">
            <a:extLst>
              <a:ext uri="{FF2B5EF4-FFF2-40B4-BE49-F238E27FC236}">
                <a16:creationId xmlns:a16="http://schemas.microsoft.com/office/drawing/2014/main" id="{937F9CF0-B693-0B4C-871E-0CC7181BDF8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矩形 3">
            <a:extLst>
              <a:ext uri="{FF2B5EF4-FFF2-40B4-BE49-F238E27FC236}">
                <a16:creationId xmlns:a16="http://schemas.microsoft.com/office/drawing/2014/main" id="{4821C5AC-D256-414A-BC41-EBB50C52C2EA}"/>
              </a:ext>
            </a:extLst>
          </p:cNvPr>
          <p:cNvSpPr>
            <a:spLocks noChangeArrowheads="1"/>
          </p:cNvSpPr>
          <p:nvPr/>
        </p:nvSpPr>
        <p:spPr bwMode="auto">
          <a:xfrm>
            <a:off x="1381125" y="2103438"/>
            <a:ext cx="5976938" cy="3240087"/>
          </a:xfrm>
          <a:prstGeom prst="rect">
            <a:avLst/>
          </a:prstGeom>
          <a:solidFill>
            <a:schemeClr val="bg1"/>
          </a:solidFill>
          <a:ln w="9525">
            <a:solidFill>
              <a:schemeClr val="tx1"/>
            </a:solidFill>
            <a:round/>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cxnSp>
        <p:nvCxnSpPr>
          <p:cNvPr id="8195" name="直接连接符 4">
            <a:extLst>
              <a:ext uri="{FF2B5EF4-FFF2-40B4-BE49-F238E27FC236}">
                <a16:creationId xmlns:a16="http://schemas.microsoft.com/office/drawing/2014/main" id="{21412EC3-EA25-0548-B516-1B3A23F8368F}"/>
              </a:ext>
            </a:extLst>
          </p:cNvPr>
          <p:cNvCxnSpPr>
            <a:cxnSpLocks noChangeShapeType="1"/>
          </p:cNvCxnSpPr>
          <p:nvPr/>
        </p:nvCxnSpPr>
        <p:spPr bwMode="auto">
          <a:xfrm flipV="1">
            <a:off x="4405313" y="879475"/>
            <a:ext cx="13684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196" name="直接连接符 5">
            <a:extLst>
              <a:ext uri="{FF2B5EF4-FFF2-40B4-BE49-F238E27FC236}">
                <a16:creationId xmlns:a16="http://schemas.microsoft.com/office/drawing/2014/main" id="{186B76C3-2AA0-4C42-89E4-8EFD95185F99}"/>
              </a:ext>
            </a:extLst>
          </p:cNvPr>
          <p:cNvCxnSpPr>
            <a:cxnSpLocks noChangeShapeType="1"/>
          </p:cNvCxnSpPr>
          <p:nvPr/>
        </p:nvCxnSpPr>
        <p:spPr bwMode="auto">
          <a:xfrm flipV="1">
            <a:off x="3048000" y="852488"/>
            <a:ext cx="5678488" cy="269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197" name="直接连接符 6">
            <a:extLst>
              <a:ext uri="{FF2B5EF4-FFF2-40B4-BE49-F238E27FC236}">
                <a16:creationId xmlns:a16="http://schemas.microsoft.com/office/drawing/2014/main" id="{097062C4-770E-F34F-B536-BCE2E826255F}"/>
              </a:ext>
            </a:extLst>
          </p:cNvPr>
          <p:cNvCxnSpPr>
            <a:cxnSpLocks noChangeShapeType="1"/>
          </p:cNvCxnSpPr>
          <p:nvPr/>
        </p:nvCxnSpPr>
        <p:spPr bwMode="auto">
          <a:xfrm flipH="1">
            <a:off x="1454150" y="879475"/>
            <a:ext cx="15843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198" name="直接连接符 7">
            <a:extLst>
              <a:ext uri="{FF2B5EF4-FFF2-40B4-BE49-F238E27FC236}">
                <a16:creationId xmlns:a16="http://schemas.microsoft.com/office/drawing/2014/main" id="{8A56A5A6-F11B-EB45-9902-35B146061456}"/>
              </a:ext>
            </a:extLst>
          </p:cNvPr>
          <p:cNvCxnSpPr>
            <a:cxnSpLocks noChangeShapeType="1"/>
          </p:cNvCxnSpPr>
          <p:nvPr/>
        </p:nvCxnSpPr>
        <p:spPr bwMode="auto">
          <a:xfrm flipH="1">
            <a:off x="7358063" y="879475"/>
            <a:ext cx="13684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199" name="直接连接符 8">
            <a:extLst>
              <a:ext uri="{FF2B5EF4-FFF2-40B4-BE49-F238E27FC236}">
                <a16:creationId xmlns:a16="http://schemas.microsoft.com/office/drawing/2014/main" id="{E04E4DE3-21E9-AF49-9163-58B228093FEB}"/>
              </a:ext>
            </a:extLst>
          </p:cNvPr>
          <p:cNvCxnSpPr>
            <a:cxnSpLocks noChangeShapeType="1"/>
          </p:cNvCxnSpPr>
          <p:nvPr/>
        </p:nvCxnSpPr>
        <p:spPr bwMode="auto">
          <a:xfrm>
            <a:off x="8726488" y="879475"/>
            <a:ext cx="0" cy="3240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00" name="直接连接符 9">
            <a:extLst>
              <a:ext uri="{FF2B5EF4-FFF2-40B4-BE49-F238E27FC236}">
                <a16:creationId xmlns:a16="http://schemas.microsoft.com/office/drawing/2014/main" id="{D93683EA-0D57-074E-93EB-1C3867B958F5}"/>
              </a:ext>
            </a:extLst>
          </p:cNvPr>
          <p:cNvCxnSpPr>
            <a:cxnSpLocks noChangeShapeType="1"/>
          </p:cNvCxnSpPr>
          <p:nvPr/>
        </p:nvCxnSpPr>
        <p:spPr bwMode="auto">
          <a:xfrm flipH="1">
            <a:off x="7380288" y="4076700"/>
            <a:ext cx="1368425" cy="12239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01" name="直接连接符 10">
            <a:extLst>
              <a:ext uri="{FF2B5EF4-FFF2-40B4-BE49-F238E27FC236}">
                <a16:creationId xmlns:a16="http://schemas.microsoft.com/office/drawing/2014/main" id="{55BDECEE-5BCF-D140-AF31-472558299316}"/>
              </a:ext>
            </a:extLst>
          </p:cNvPr>
          <p:cNvCxnSpPr>
            <a:cxnSpLocks noChangeShapeType="1"/>
          </p:cNvCxnSpPr>
          <p:nvPr/>
        </p:nvCxnSpPr>
        <p:spPr bwMode="auto">
          <a:xfrm>
            <a:off x="4427538" y="2133600"/>
            <a:ext cx="0" cy="3240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02" name="直接连接符 11">
            <a:extLst>
              <a:ext uri="{FF2B5EF4-FFF2-40B4-BE49-F238E27FC236}">
                <a16:creationId xmlns:a16="http://schemas.microsoft.com/office/drawing/2014/main" id="{FA520F7E-D4A7-4948-A00C-CE10FD01142A}"/>
              </a:ext>
            </a:extLst>
          </p:cNvPr>
          <p:cNvCxnSpPr>
            <a:cxnSpLocks noChangeShapeType="1"/>
          </p:cNvCxnSpPr>
          <p:nvPr/>
        </p:nvCxnSpPr>
        <p:spPr bwMode="auto">
          <a:xfrm>
            <a:off x="1381125" y="3040063"/>
            <a:ext cx="3024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8203" name="直接连接符 12">
            <a:extLst>
              <a:ext uri="{FF2B5EF4-FFF2-40B4-BE49-F238E27FC236}">
                <a16:creationId xmlns:a16="http://schemas.microsoft.com/office/drawing/2014/main" id="{AA017F10-D054-804D-84A8-16980BC41B27}"/>
              </a:ext>
            </a:extLst>
          </p:cNvPr>
          <p:cNvCxnSpPr>
            <a:cxnSpLocks noChangeShapeType="1"/>
          </p:cNvCxnSpPr>
          <p:nvPr/>
        </p:nvCxnSpPr>
        <p:spPr bwMode="auto">
          <a:xfrm>
            <a:off x="1381125" y="4264025"/>
            <a:ext cx="30241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8204" name="左大括号 13">
            <a:extLst>
              <a:ext uri="{FF2B5EF4-FFF2-40B4-BE49-F238E27FC236}">
                <a16:creationId xmlns:a16="http://schemas.microsoft.com/office/drawing/2014/main" id="{98E5201E-37DF-2A49-9489-FDBE09F99665}"/>
              </a:ext>
            </a:extLst>
          </p:cNvPr>
          <p:cNvSpPr>
            <a:spLocks/>
          </p:cNvSpPr>
          <p:nvPr/>
        </p:nvSpPr>
        <p:spPr bwMode="auto">
          <a:xfrm rot="3220700">
            <a:off x="1526382" y="127794"/>
            <a:ext cx="747712" cy="1987550"/>
          </a:xfrm>
          <a:prstGeom prst="leftBrace">
            <a:avLst>
              <a:gd name="adj1" fmla="val 8331"/>
              <a:gd name="adj2" fmla="val 50000"/>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sp>
        <p:nvSpPr>
          <p:cNvPr id="8205" name="TextBox 14">
            <a:extLst>
              <a:ext uri="{FF2B5EF4-FFF2-40B4-BE49-F238E27FC236}">
                <a16:creationId xmlns:a16="http://schemas.microsoft.com/office/drawing/2014/main" id="{67E7F161-0B62-BF46-9B76-D25E017D2EC6}"/>
              </a:ext>
            </a:extLst>
          </p:cNvPr>
          <p:cNvSpPr txBox="1">
            <a:spLocks noChangeArrowheads="1"/>
          </p:cNvSpPr>
          <p:nvPr/>
        </p:nvSpPr>
        <p:spPr bwMode="auto">
          <a:xfrm>
            <a:off x="338138" y="806450"/>
            <a:ext cx="1474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t>设计阶段</a:t>
            </a:r>
          </a:p>
        </p:txBody>
      </p:sp>
      <p:sp>
        <p:nvSpPr>
          <p:cNvPr id="8206" name="左大括号 15">
            <a:extLst>
              <a:ext uri="{FF2B5EF4-FFF2-40B4-BE49-F238E27FC236}">
                <a16:creationId xmlns:a16="http://schemas.microsoft.com/office/drawing/2014/main" id="{AB582134-400C-C94C-A209-591FB7D573F1}"/>
              </a:ext>
            </a:extLst>
          </p:cNvPr>
          <p:cNvSpPr>
            <a:spLocks/>
          </p:cNvSpPr>
          <p:nvPr/>
        </p:nvSpPr>
        <p:spPr bwMode="auto">
          <a:xfrm>
            <a:off x="877888" y="2174875"/>
            <a:ext cx="503237" cy="3168650"/>
          </a:xfrm>
          <a:prstGeom prst="leftBrace">
            <a:avLst>
              <a:gd name="adj1" fmla="val 8337"/>
              <a:gd name="adj2" fmla="val 50000"/>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endParaRPr lang="zh-CN" altLang="en-US"/>
          </a:p>
        </p:txBody>
      </p:sp>
      <p:sp>
        <p:nvSpPr>
          <p:cNvPr id="8207" name="TextBox 16">
            <a:extLst>
              <a:ext uri="{FF2B5EF4-FFF2-40B4-BE49-F238E27FC236}">
                <a16:creationId xmlns:a16="http://schemas.microsoft.com/office/drawing/2014/main" id="{55A553D4-7588-EA40-B4E3-104AC2ED69A7}"/>
              </a:ext>
            </a:extLst>
          </p:cNvPr>
          <p:cNvSpPr txBox="1">
            <a:spLocks noChangeArrowheads="1"/>
          </p:cNvSpPr>
          <p:nvPr/>
        </p:nvSpPr>
        <p:spPr bwMode="auto">
          <a:xfrm>
            <a:off x="346075" y="3111500"/>
            <a:ext cx="55403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设计内容</a:t>
            </a:r>
          </a:p>
        </p:txBody>
      </p:sp>
      <p:sp>
        <p:nvSpPr>
          <p:cNvPr id="18" name="TextBox 17">
            <a:extLst>
              <a:ext uri="{FF2B5EF4-FFF2-40B4-BE49-F238E27FC236}">
                <a16:creationId xmlns:a16="http://schemas.microsoft.com/office/drawing/2014/main" id="{6D563CE7-65D8-1E46-9275-1F4E81169161}"/>
              </a:ext>
            </a:extLst>
          </p:cNvPr>
          <p:cNvSpPr txBox="1"/>
          <p:nvPr/>
        </p:nvSpPr>
        <p:spPr>
          <a:xfrm>
            <a:off x="2915816" y="1311151"/>
            <a:ext cx="1728192" cy="461665"/>
          </a:xfrm>
          <a:prstGeom prst="rect">
            <a:avLst/>
          </a:prstGeom>
          <a:noFill/>
        </p:spPr>
        <p:txBody>
          <a:bodyPr>
            <a:spAutoFit/>
          </a:bodyPr>
          <a:lstStyle/>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总体设计</a:t>
            </a:r>
          </a:p>
        </p:txBody>
      </p:sp>
      <p:sp>
        <p:nvSpPr>
          <p:cNvPr id="19" name="TextBox 18">
            <a:extLst>
              <a:ext uri="{FF2B5EF4-FFF2-40B4-BE49-F238E27FC236}">
                <a16:creationId xmlns:a16="http://schemas.microsoft.com/office/drawing/2014/main" id="{4DBBFE70-7C96-8647-B6BF-1CD3D6A4FEFB}"/>
              </a:ext>
            </a:extLst>
          </p:cNvPr>
          <p:cNvSpPr txBox="1"/>
          <p:nvPr/>
        </p:nvSpPr>
        <p:spPr>
          <a:xfrm>
            <a:off x="5580112" y="1340768"/>
            <a:ext cx="1800200" cy="461665"/>
          </a:xfrm>
          <a:prstGeom prst="rect">
            <a:avLst/>
          </a:prstGeom>
          <a:noFill/>
        </p:spPr>
        <p:txBody>
          <a:bodyPr>
            <a:spAutoFit/>
          </a:bodyPr>
          <a:lstStyle/>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详细设计</a:t>
            </a:r>
          </a:p>
        </p:txBody>
      </p:sp>
      <p:sp>
        <p:nvSpPr>
          <p:cNvPr id="8210" name="TextBox 19">
            <a:extLst>
              <a:ext uri="{FF2B5EF4-FFF2-40B4-BE49-F238E27FC236}">
                <a16:creationId xmlns:a16="http://schemas.microsoft.com/office/drawing/2014/main" id="{8C7342E1-3136-EC48-B098-D70BFCF994CA}"/>
              </a:ext>
            </a:extLst>
          </p:cNvPr>
          <p:cNvSpPr txBox="1">
            <a:spLocks noChangeArrowheads="1"/>
          </p:cNvSpPr>
          <p:nvPr/>
        </p:nvSpPr>
        <p:spPr bwMode="auto">
          <a:xfrm>
            <a:off x="1835150" y="2247900"/>
            <a:ext cx="2089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体系结构设计</a:t>
            </a:r>
            <a:endParaRPr lang="en-US" altLang="zh-CN">
              <a:solidFill>
                <a:srgbClr val="990000"/>
              </a:solidFill>
            </a:endParaRPr>
          </a:p>
          <a:p>
            <a:pPr eaLnBrk="1" hangingPunct="1"/>
            <a:r>
              <a:rPr lang="zh-CN" altLang="en-US">
                <a:solidFill>
                  <a:srgbClr val="990000"/>
                </a:solidFill>
              </a:rPr>
              <a:t>（</a:t>
            </a:r>
            <a:r>
              <a:rPr lang="en-US" altLang="zh-CN">
                <a:solidFill>
                  <a:srgbClr val="990000"/>
                </a:solidFill>
              </a:rPr>
              <a:t>MSD</a:t>
            </a:r>
            <a:r>
              <a:rPr lang="zh-CN" altLang="en-US">
                <a:solidFill>
                  <a:srgbClr val="990000"/>
                </a:solidFill>
              </a:rPr>
              <a:t>）</a:t>
            </a:r>
          </a:p>
        </p:txBody>
      </p:sp>
      <p:sp>
        <p:nvSpPr>
          <p:cNvPr id="8211" name="TextBox 20">
            <a:extLst>
              <a:ext uri="{FF2B5EF4-FFF2-40B4-BE49-F238E27FC236}">
                <a16:creationId xmlns:a16="http://schemas.microsoft.com/office/drawing/2014/main" id="{7BDEE09D-53C5-0146-9B35-3B45C71C9078}"/>
              </a:ext>
            </a:extLst>
          </p:cNvPr>
          <p:cNvSpPr txBox="1">
            <a:spLocks noChangeArrowheads="1"/>
          </p:cNvSpPr>
          <p:nvPr/>
        </p:nvSpPr>
        <p:spPr bwMode="auto">
          <a:xfrm>
            <a:off x="1835150" y="3441700"/>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接口设计</a:t>
            </a:r>
          </a:p>
        </p:txBody>
      </p:sp>
      <p:sp>
        <p:nvSpPr>
          <p:cNvPr id="8212" name="TextBox 21">
            <a:extLst>
              <a:ext uri="{FF2B5EF4-FFF2-40B4-BE49-F238E27FC236}">
                <a16:creationId xmlns:a16="http://schemas.microsoft.com/office/drawing/2014/main" id="{A289CA57-6ED9-D54A-BD3F-36213B4A6006}"/>
              </a:ext>
            </a:extLst>
          </p:cNvPr>
          <p:cNvSpPr txBox="1">
            <a:spLocks noChangeArrowheads="1"/>
          </p:cNvSpPr>
          <p:nvPr/>
        </p:nvSpPr>
        <p:spPr bwMode="auto">
          <a:xfrm>
            <a:off x="1835150" y="4594225"/>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rgbClr val="990000"/>
                </a:solidFill>
              </a:rPr>
              <a:t>数据设计</a:t>
            </a:r>
          </a:p>
        </p:txBody>
      </p:sp>
      <p:sp>
        <p:nvSpPr>
          <p:cNvPr id="23" name="TextBox 22">
            <a:extLst>
              <a:ext uri="{FF2B5EF4-FFF2-40B4-BE49-F238E27FC236}">
                <a16:creationId xmlns:a16="http://schemas.microsoft.com/office/drawing/2014/main" id="{80D7422A-28DC-A842-87AC-C3F6E551D88A}"/>
              </a:ext>
            </a:extLst>
          </p:cNvPr>
          <p:cNvSpPr txBox="1"/>
          <p:nvPr/>
        </p:nvSpPr>
        <p:spPr>
          <a:xfrm>
            <a:off x="4860032" y="3246075"/>
            <a:ext cx="2736304" cy="830997"/>
          </a:xfrm>
          <a:prstGeom prst="rect">
            <a:avLst/>
          </a:prstGeom>
          <a:noFill/>
        </p:spPr>
        <p:txBody>
          <a:bodyPr>
            <a:spAutoFit/>
          </a:bodyPr>
          <a:lstStyle/>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模块内部设计</a:t>
            </a:r>
            <a:endParaRPr lang="en-US" altLang="zh-CN"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endParaRPr>
          </a:p>
          <a:p>
            <a:pPr algn="ctr">
              <a:defRPr/>
            </a:pPr>
            <a:r>
              <a:rPr lang="zh-CN" altLang="en-US" b="0" dirty="0">
                <a:ln w="18415" cmpd="sng">
                  <a:solidFill>
                    <a:srgbClr val="FFFFFF"/>
                  </a:solidFill>
                  <a:prstDash val="solid"/>
                </a:ln>
                <a:solidFill>
                  <a:srgbClr val="FFFFFF"/>
                </a:solidFill>
                <a:effectLst>
                  <a:outerShdw blurRad="63500" dir="3600000" algn="tl" rotWithShape="0">
                    <a:srgbClr val="000000">
                      <a:alpha val="70000"/>
                    </a:srgbClr>
                  </a:outerShdw>
                </a:effectLst>
                <a:ea typeface="楷体_GB2312" pitchFamily="49" charset="-122"/>
                <a:cs typeface="+mn-cs"/>
              </a:rPr>
              <a:t>（算法和数据结构）</a:t>
            </a:r>
          </a:p>
        </p:txBody>
      </p:sp>
      <p:sp>
        <p:nvSpPr>
          <p:cNvPr id="8214" name="TextBox 23">
            <a:extLst>
              <a:ext uri="{FF2B5EF4-FFF2-40B4-BE49-F238E27FC236}">
                <a16:creationId xmlns:a16="http://schemas.microsoft.com/office/drawing/2014/main" id="{E8629776-5C3D-AF4F-A92F-AE3A899A6B8D}"/>
              </a:ext>
            </a:extLst>
          </p:cNvPr>
          <p:cNvSpPr txBox="1">
            <a:spLocks noChangeArrowheads="1"/>
          </p:cNvSpPr>
          <p:nvPr/>
        </p:nvSpPr>
        <p:spPr bwMode="auto">
          <a:xfrm>
            <a:off x="2124075" y="5703888"/>
            <a:ext cx="5400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solidFill>
                  <a:schemeClr val="tx1"/>
                </a:solidFill>
              </a:rPr>
              <a:t>图</a:t>
            </a:r>
            <a:r>
              <a:rPr lang="en-US" altLang="zh-CN">
                <a:solidFill>
                  <a:schemeClr val="tx1"/>
                </a:solidFill>
              </a:rPr>
              <a:t>1    </a:t>
            </a:r>
            <a:r>
              <a:rPr lang="zh-CN" altLang="en-US">
                <a:solidFill>
                  <a:schemeClr val="tx1"/>
                </a:solidFill>
              </a:rPr>
              <a:t>设计阶段和设计内容</a:t>
            </a:r>
          </a:p>
        </p:txBody>
      </p:sp>
      <p:sp>
        <p:nvSpPr>
          <p:cNvPr id="8215" name="椭圆形标注 26">
            <a:extLst>
              <a:ext uri="{FF2B5EF4-FFF2-40B4-BE49-F238E27FC236}">
                <a16:creationId xmlns:a16="http://schemas.microsoft.com/office/drawing/2014/main" id="{3EFB3229-556D-2D40-990A-2487A44AD6A1}"/>
              </a:ext>
            </a:extLst>
          </p:cNvPr>
          <p:cNvSpPr>
            <a:spLocks noChangeArrowheads="1"/>
          </p:cNvSpPr>
          <p:nvPr/>
        </p:nvSpPr>
        <p:spPr bwMode="auto">
          <a:xfrm>
            <a:off x="4211638" y="2852738"/>
            <a:ext cx="4464050" cy="2376487"/>
          </a:xfrm>
          <a:prstGeom prst="wedgeEllipseCallout">
            <a:avLst>
              <a:gd name="adj1" fmla="val -62954"/>
              <a:gd name="adj2" fmla="val 33181"/>
            </a:avLst>
          </a:prstGeom>
          <a:gradFill rotWithShape="0">
            <a:gsLst>
              <a:gs pos="0">
                <a:srgbClr val="FF6600"/>
              </a:gs>
              <a:gs pos="50000">
                <a:srgbClr val="FFF1E7"/>
              </a:gs>
              <a:gs pos="100000">
                <a:srgbClr val="FF6600"/>
              </a:gs>
            </a:gsLst>
            <a:lin ang="0" scaled="1"/>
          </a:gradFill>
          <a:ln w="9525">
            <a:solidFill>
              <a:schemeClr val="tx1"/>
            </a:solidFill>
            <a:round/>
            <a:headEnd/>
            <a:tailEnd/>
          </a:ln>
        </p:spPr>
        <p:txBody>
          <a:bodyPr wrap="none" anchor="ctr"/>
          <a:lstStyle>
            <a:lvl1pPr algn="ctr" eaLnBrk="0" hangingPunct="0">
              <a:defRPr kumimoji="1" sz="2400" b="1">
                <a:solidFill>
                  <a:schemeClr val="accent2"/>
                </a:solidFill>
                <a:latin typeface="Times New Roman" panose="02020603050405020304" pitchFamily="18" charset="0"/>
                <a:ea typeface="楷体_GB2312"/>
                <a:cs typeface="楷体_GB2312"/>
              </a:defRPr>
            </a:lvl1pPr>
            <a:lvl2pPr marL="742950" indent="-285750" algn="ctr" eaLnBrk="0" hangingPunct="0">
              <a:defRPr kumimoji="1" sz="2400" b="1">
                <a:solidFill>
                  <a:schemeClr val="accent2"/>
                </a:solidFill>
                <a:latin typeface="Times New Roman" panose="02020603050405020304" pitchFamily="18" charset="0"/>
                <a:ea typeface="楷体_GB2312"/>
                <a:cs typeface="楷体_GB2312"/>
              </a:defRPr>
            </a:lvl2pPr>
            <a:lvl3pPr marL="1143000" indent="-228600" algn="ctr" eaLnBrk="0" hangingPunct="0">
              <a:defRPr kumimoji="1" sz="2400" b="1">
                <a:solidFill>
                  <a:schemeClr val="accent2"/>
                </a:solidFill>
                <a:latin typeface="Times New Roman" panose="02020603050405020304" pitchFamily="18" charset="0"/>
                <a:ea typeface="楷体_GB2312"/>
                <a:cs typeface="楷体_GB2312"/>
              </a:defRPr>
            </a:lvl3pPr>
            <a:lvl4pPr marL="1600200" indent="-228600" algn="ctr" eaLnBrk="0" hangingPunct="0">
              <a:defRPr kumimoji="1" sz="2400" b="1">
                <a:solidFill>
                  <a:schemeClr val="accent2"/>
                </a:solidFill>
                <a:latin typeface="Times New Roman" panose="02020603050405020304" pitchFamily="18" charset="0"/>
                <a:ea typeface="楷体_GB2312"/>
                <a:cs typeface="楷体_GB2312"/>
              </a:defRPr>
            </a:lvl4pPr>
            <a:lvl5pPr marL="2057400" indent="-228600" algn="ctr" eaLnBrk="0" hangingPunct="0">
              <a:defRPr kumimoji="1" sz="2400" b="1">
                <a:solidFill>
                  <a:schemeClr val="accent2"/>
                </a:solidFill>
                <a:latin typeface="Times New Roman" panose="02020603050405020304" pitchFamily="18" charset="0"/>
                <a:ea typeface="楷体_GB2312"/>
                <a:cs typeface="楷体_GB2312"/>
              </a:defRPr>
            </a:lvl5pPr>
            <a:lvl6pPr marL="25146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6pPr>
            <a:lvl7pPr marL="29718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7pPr>
            <a:lvl8pPr marL="34290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8pPr>
            <a:lvl9pPr marL="3886200" indent="-228600" algn="ctr" eaLnBrk="0" fontAlgn="base" hangingPunct="0">
              <a:spcBef>
                <a:spcPct val="0"/>
              </a:spcBef>
              <a:spcAft>
                <a:spcPct val="0"/>
              </a:spcAft>
              <a:defRPr kumimoji="1" sz="2400" b="1">
                <a:solidFill>
                  <a:schemeClr val="accent2"/>
                </a:solidFill>
                <a:latin typeface="Times New Roman" panose="02020603050405020304" pitchFamily="18" charset="0"/>
                <a:ea typeface="楷体_GB2312"/>
                <a:cs typeface="楷体_GB2312"/>
              </a:defRPr>
            </a:lvl9pPr>
          </a:lstStyle>
          <a:p>
            <a:pPr eaLnBrk="1" hangingPunct="1"/>
            <a:r>
              <a:rPr lang="zh-CN" altLang="en-US"/>
              <a:t>根据数据字典来确定</a:t>
            </a:r>
            <a:endParaRPr lang="en-US" altLang="zh-CN"/>
          </a:p>
          <a:p>
            <a:pPr eaLnBrk="1" hangingPunct="1"/>
            <a:r>
              <a:rPr lang="zh-CN" altLang="en-US"/>
              <a:t>软件涉及的文件系统的结构</a:t>
            </a:r>
            <a:endParaRPr lang="en-US" altLang="zh-CN"/>
          </a:p>
          <a:p>
            <a:pPr eaLnBrk="1" hangingPunct="1"/>
            <a:r>
              <a:rPr lang="zh-CN" altLang="en-US"/>
              <a:t>及数据库的表结构</a:t>
            </a:r>
          </a:p>
        </p:txBody>
      </p:sp>
    </p:spTree>
    <p:extLst>
      <p:ext uri="{BB962C8B-B14F-4D97-AF65-F5344CB8AC3E}">
        <p14:creationId xmlns:p14="http://schemas.microsoft.com/office/powerpoint/2010/main" val="29875854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3">
            <a:extLst>
              <a:ext uri="{FF2B5EF4-FFF2-40B4-BE49-F238E27FC236}">
                <a16:creationId xmlns:a16="http://schemas.microsoft.com/office/drawing/2014/main" id="{4C7C2BDC-78DF-964C-B4B3-87F66DC0A4D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93186" name="TextBox 7">
            <a:extLst>
              <a:ext uri="{FF2B5EF4-FFF2-40B4-BE49-F238E27FC236}">
                <a16:creationId xmlns:a16="http://schemas.microsoft.com/office/drawing/2014/main" id="{72DBC8F8-3656-3948-AA4C-FA122E9605C2}"/>
              </a:ext>
            </a:extLst>
          </p:cNvPr>
          <p:cNvSpPr txBox="1">
            <a:spLocks noChangeArrowheads="1"/>
          </p:cNvSpPr>
          <p:nvPr/>
        </p:nvSpPr>
        <p:spPr bwMode="auto">
          <a:xfrm>
            <a:off x="457200" y="1330325"/>
            <a:ext cx="8275638"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       下面结合一个具体例子进一步说明</a:t>
            </a:r>
            <a:r>
              <a:rPr lang="en-US" altLang="zh-CN" sz="2400">
                <a:latin typeface="Arial" panose="020B0604020202020204" pitchFamily="34" charset="0"/>
              </a:rPr>
              <a:t>Jackson</a:t>
            </a:r>
            <a:r>
              <a:rPr lang="zh-CN" altLang="en-US" sz="2400">
                <a:latin typeface="Arial" panose="020B0604020202020204" pitchFamily="34" charset="0"/>
              </a:rPr>
              <a:t>结构程序设计方法。</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例：一个正文文件由若干个记录组成，每个记录是一个字符串。要求统计每个记录中空格字符的个数，以及文件中空格字符的总个数。要求的输出数据格式是，每复制一行输入字符串之后，另起一行印出这个字符串中的空格数，最后印出文件中空格的总个数。</a:t>
            </a:r>
            <a:endParaRPr lang="en-US" altLang="zh-CN" sz="2800">
              <a:latin typeface="Arial" panose="020B0604020202020204" pitchFamily="34" charset="0"/>
            </a:endParaRPr>
          </a:p>
        </p:txBody>
      </p:sp>
      <p:sp>
        <p:nvSpPr>
          <p:cNvPr id="93187" name="1 Título">
            <a:extLst>
              <a:ext uri="{FF2B5EF4-FFF2-40B4-BE49-F238E27FC236}">
                <a16:creationId xmlns:a16="http://schemas.microsoft.com/office/drawing/2014/main" id="{47124087-C213-1D49-BEB9-66F3932CD4C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93188" name="1 Título">
            <a:extLst>
              <a:ext uri="{FF2B5EF4-FFF2-40B4-BE49-F238E27FC236}">
                <a16:creationId xmlns:a16="http://schemas.microsoft.com/office/drawing/2014/main" id="{385316FC-DEDF-5C4B-88C3-FDC21515F57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3">
            <a:extLst>
              <a:ext uri="{FF2B5EF4-FFF2-40B4-BE49-F238E27FC236}">
                <a16:creationId xmlns:a16="http://schemas.microsoft.com/office/drawing/2014/main" id="{D717EFEA-4A24-5D48-A89B-B185E434746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95234" name="TextBox 7">
            <a:extLst>
              <a:ext uri="{FF2B5EF4-FFF2-40B4-BE49-F238E27FC236}">
                <a16:creationId xmlns:a16="http://schemas.microsoft.com/office/drawing/2014/main" id="{BCFAF912-56AA-6F49-B264-18C2DA929ECA}"/>
              </a:ext>
            </a:extLst>
          </p:cNvPr>
          <p:cNvSpPr txBox="1">
            <a:spLocks noChangeArrowheads="1"/>
          </p:cNvSpPr>
          <p:nvPr/>
        </p:nvSpPr>
        <p:spPr bwMode="auto">
          <a:xfrm>
            <a:off x="457200" y="1125538"/>
            <a:ext cx="8275638"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输入和输出数据的结构很容易确定，用</a:t>
            </a:r>
            <a:r>
              <a:rPr lang="en-US" altLang="zh-CN" sz="2400">
                <a:latin typeface="Arial" panose="020B0604020202020204" pitchFamily="34" charset="0"/>
              </a:rPr>
              <a:t>Jackson</a:t>
            </a:r>
            <a:r>
              <a:rPr lang="zh-CN" altLang="en-US" sz="2400">
                <a:latin typeface="Arial" panose="020B0604020202020204" pitchFamily="34" charset="0"/>
              </a:rPr>
              <a:t>图描绘的输入输出数据结构</a:t>
            </a:r>
            <a:endParaRPr lang="en-US" altLang="zh-CN" sz="2400">
              <a:latin typeface="Arial" panose="020B0604020202020204" pitchFamily="34" charset="0"/>
            </a:endParaRPr>
          </a:p>
        </p:txBody>
      </p:sp>
      <p:pic>
        <p:nvPicPr>
          <p:cNvPr id="95235" name="图片 1">
            <a:extLst>
              <a:ext uri="{FF2B5EF4-FFF2-40B4-BE49-F238E27FC236}">
                <a16:creationId xmlns:a16="http://schemas.microsoft.com/office/drawing/2014/main" id="{411D4524-1B1F-0E4F-B6D7-E078D298F7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365375"/>
            <a:ext cx="57658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6B400469-E12A-0748-83D4-F846DE7DCD57}"/>
              </a:ext>
            </a:extLst>
          </p:cNvPr>
          <p:cNvSpPr/>
          <p:nvPr/>
        </p:nvSpPr>
        <p:spPr>
          <a:xfrm>
            <a:off x="250825" y="1238250"/>
            <a:ext cx="8435975" cy="10144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5237" name="1 Título">
            <a:extLst>
              <a:ext uri="{FF2B5EF4-FFF2-40B4-BE49-F238E27FC236}">
                <a16:creationId xmlns:a16="http://schemas.microsoft.com/office/drawing/2014/main" id="{A5525667-A650-7D4E-8319-353D5E09FCF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95238" name="1 Título">
            <a:extLst>
              <a:ext uri="{FF2B5EF4-FFF2-40B4-BE49-F238E27FC236}">
                <a16:creationId xmlns:a16="http://schemas.microsoft.com/office/drawing/2014/main" id="{BC9D9D18-CEAD-2344-A63A-BF1FE520710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3">
            <a:extLst>
              <a:ext uri="{FF2B5EF4-FFF2-40B4-BE49-F238E27FC236}">
                <a16:creationId xmlns:a16="http://schemas.microsoft.com/office/drawing/2014/main" id="{02CBACD5-C26E-8F4F-B608-6FD36768A19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97282" name="TextBox 7">
            <a:extLst>
              <a:ext uri="{FF2B5EF4-FFF2-40B4-BE49-F238E27FC236}">
                <a16:creationId xmlns:a16="http://schemas.microsoft.com/office/drawing/2014/main" id="{7BE6EB7F-4A50-BD4A-B2D9-26FEEAF95C68}"/>
              </a:ext>
            </a:extLst>
          </p:cNvPr>
          <p:cNvSpPr txBox="1">
            <a:spLocks noChangeArrowheads="1"/>
          </p:cNvSpPr>
          <p:nvPr/>
        </p:nvSpPr>
        <p:spPr bwMode="auto">
          <a:xfrm>
            <a:off x="457200" y="1989138"/>
            <a:ext cx="3178175"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导出描绘程序结构的</a:t>
            </a:r>
            <a:r>
              <a:rPr lang="en-US" altLang="zh-CN" sz="2400">
                <a:latin typeface="Arial" panose="020B0604020202020204" pitchFamily="34" charset="0"/>
              </a:rPr>
              <a:t>Jackson</a:t>
            </a:r>
            <a:r>
              <a:rPr lang="zh-CN" altLang="en-US" sz="2400">
                <a:latin typeface="Arial" panose="020B0604020202020204" pitchFamily="34" charset="0"/>
              </a:rPr>
              <a:t>图</a:t>
            </a:r>
            <a:endParaRPr lang="en-US" altLang="zh-CN" sz="2400">
              <a:latin typeface="Arial" panose="020B0604020202020204" pitchFamily="34" charset="0"/>
            </a:endParaRPr>
          </a:p>
        </p:txBody>
      </p:sp>
      <p:pic>
        <p:nvPicPr>
          <p:cNvPr id="97283" name="图片 2">
            <a:extLst>
              <a:ext uri="{FF2B5EF4-FFF2-40B4-BE49-F238E27FC236}">
                <a16:creationId xmlns:a16="http://schemas.microsoft.com/office/drawing/2014/main" id="{62ECD849-3B28-5749-AD82-3F769270B8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981075"/>
            <a:ext cx="3959225" cy="484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1 Título">
            <a:extLst>
              <a:ext uri="{FF2B5EF4-FFF2-40B4-BE49-F238E27FC236}">
                <a16:creationId xmlns:a16="http://schemas.microsoft.com/office/drawing/2014/main" id="{7F2A91BF-3AEB-0F40-BD59-060F8968793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97285" name="1 Título">
            <a:extLst>
              <a:ext uri="{FF2B5EF4-FFF2-40B4-BE49-F238E27FC236}">
                <a16:creationId xmlns:a16="http://schemas.microsoft.com/office/drawing/2014/main" id="{205DCDAA-01D2-0242-B5FC-00E858FFE37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3">
            <a:extLst>
              <a:ext uri="{FF2B5EF4-FFF2-40B4-BE49-F238E27FC236}">
                <a16:creationId xmlns:a16="http://schemas.microsoft.com/office/drawing/2014/main" id="{788A8AEE-333A-0A4E-89DE-D8E1D44BD1DA}"/>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99330" name="TextBox 7">
            <a:extLst>
              <a:ext uri="{FF2B5EF4-FFF2-40B4-BE49-F238E27FC236}">
                <a16:creationId xmlns:a16="http://schemas.microsoft.com/office/drawing/2014/main" id="{591CDC9D-55FF-5046-B56A-BA0A4237CA1B}"/>
              </a:ext>
            </a:extLst>
          </p:cNvPr>
          <p:cNvSpPr txBox="1">
            <a:spLocks noChangeArrowheads="1"/>
          </p:cNvSpPr>
          <p:nvPr/>
        </p:nvSpPr>
        <p:spPr bwMode="auto">
          <a:xfrm>
            <a:off x="539750" y="962025"/>
            <a:ext cx="836295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统计空格个数需要的全部操作和条件如下：</a:t>
            </a:r>
            <a:endParaRPr lang="en-US" altLang="zh-CN" sz="2400">
              <a:latin typeface="Arial" panose="020B0604020202020204" pitchFamily="34" charset="0"/>
            </a:endParaRPr>
          </a:p>
          <a:p>
            <a:pPr eaLnBrk="1" hangingPunct="1">
              <a:lnSpc>
                <a:spcPct val="150000"/>
              </a:lnSpc>
              <a:spcBef>
                <a:spcPct val="0"/>
              </a:spcBef>
              <a:buFontTx/>
              <a:buAutoNum type="arabicParenBoth"/>
            </a:pPr>
            <a:r>
              <a:rPr lang="zh-CN" altLang="en-US" sz="2400">
                <a:latin typeface="Arial" panose="020B0604020202020204" pitchFamily="34" charset="0"/>
              </a:rPr>
              <a:t>停止</a:t>
            </a:r>
            <a:r>
              <a:rPr lang="en-US" altLang="zh-CN" sz="2400">
                <a:latin typeface="Arial" panose="020B0604020202020204" pitchFamily="34" charset="0"/>
              </a:rPr>
              <a:t>			(2) </a:t>
            </a:r>
            <a:r>
              <a:rPr lang="zh-CN" altLang="en-US" sz="2400">
                <a:latin typeface="Arial" panose="020B0604020202020204" pitchFamily="34" charset="0"/>
              </a:rPr>
              <a:t>打开文件</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关闭文件</a:t>
            </a:r>
            <a:r>
              <a:rPr lang="en-US" altLang="zh-CN" sz="2400">
                <a:latin typeface="Arial" panose="020B0604020202020204" pitchFamily="34" charset="0"/>
              </a:rPr>
              <a:t>			(4) </a:t>
            </a:r>
            <a:r>
              <a:rPr lang="zh-CN" altLang="en-US" sz="2400">
                <a:latin typeface="Arial" panose="020B0604020202020204" pitchFamily="34" charset="0"/>
              </a:rPr>
              <a:t>印出字符串</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(5) </a:t>
            </a:r>
            <a:r>
              <a:rPr lang="zh-CN" altLang="en-US" sz="2400">
                <a:latin typeface="Arial" panose="020B0604020202020204" pitchFamily="34" charset="0"/>
              </a:rPr>
              <a:t>印出空格数目</a:t>
            </a:r>
            <a:r>
              <a:rPr lang="en-US" altLang="zh-CN" sz="2400">
                <a:latin typeface="Arial" panose="020B0604020202020204" pitchFamily="34" charset="0"/>
              </a:rPr>
              <a:t>		(6) </a:t>
            </a:r>
            <a:r>
              <a:rPr lang="zh-CN" altLang="en-US" sz="2400">
                <a:latin typeface="Arial" panose="020B0604020202020204" pitchFamily="34" charset="0"/>
              </a:rPr>
              <a:t>印出空格总数</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(7) sum∶=sum+1		(8) totalsum∶=totalsum+sum</a:t>
            </a:r>
          </a:p>
          <a:p>
            <a:pPr eaLnBrk="1" hangingPunct="1">
              <a:lnSpc>
                <a:spcPct val="150000"/>
              </a:lnSpc>
              <a:spcBef>
                <a:spcPct val="0"/>
              </a:spcBef>
              <a:buFontTx/>
              <a:buNone/>
            </a:pPr>
            <a:r>
              <a:rPr lang="en-US" altLang="zh-CN" sz="2400">
                <a:latin typeface="Arial" panose="020B0604020202020204" pitchFamily="34" charset="0"/>
              </a:rPr>
              <a:t>(9) </a:t>
            </a:r>
            <a:r>
              <a:rPr lang="zh-CN" altLang="en-US" sz="2400">
                <a:latin typeface="Arial" panose="020B0604020202020204" pitchFamily="34" charset="0"/>
              </a:rPr>
              <a:t>读入字符串</a:t>
            </a:r>
            <a:r>
              <a:rPr lang="en-US" altLang="zh-CN" sz="2400">
                <a:latin typeface="Arial" panose="020B0604020202020204" pitchFamily="34" charset="0"/>
              </a:rPr>
              <a:t>		(10) sum∶=0</a:t>
            </a:r>
          </a:p>
          <a:p>
            <a:pPr eaLnBrk="1" hangingPunct="1">
              <a:lnSpc>
                <a:spcPct val="150000"/>
              </a:lnSpc>
              <a:spcBef>
                <a:spcPct val="0"/>
              </a:spcBef>
              <a:buFontTx/>
              <a:buNone/>
            </a:pPr>
            <a:r>
              <a:rPr lang="en-US" altLang="zh-CN" sz="2400">
                <a:latin typeface="Arial" panose="020B0604020202020204" pitchFamily="34" charset="0"/>
              </a:rPr>
              <a:t>(11) totalsum∶=0		(12) pointer∶=1</a:t>
            </a:r>
          </a:p>
          <a:p>
            <a:pPr eaLnBrk="1" hangingPunct="1">
              <a:lnSpc>
                <a:spcPct val="150000"/>
              </a:lnSpc>
              <a:spcBef>
                <a:spcPct val="0"/>
              </a:spcBef>
              <a:buFontTx/>
              <a:buNone/>
            </a:pPr>
            <a:r>
              <a:rPr lang="en-US" altLang="zh-CN" sz="2400">
                <a:latin typeface="Arial" panose="020B0604020202020204" pitchFamily="34" charset="0"/>
              </a:rPr>
              <a:t>(13) pointer∶=pointer+1	I(1) </a:t>
            </a:r>
            <a:r>
              <a:rPr lang="zh-CN" altLang="en-US" sz="2400">
                <a:latin typeface="Arial" panose="020B0604020202020204" pitchFamily="34" charset="0"/>
              </a:rPr>
              <a:t>文件结束</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I(2) </a:t>
            </a:r>
            <a:r>
              <a:rPr lang="zh-CN" altLang="en-US" sz="2400">
                <a:latin typeface="Arial" panose="020B0604020202020204" pitchFamily="34" charset="0"/>
              </a:rPr>
              <a:t>字符串结束</a:t>
            </a:r>
            <a:r>
              <a:rPr lang="en-US" altLang="zh-CN" sz="2400">
                <a:latin typeface="Arial" panose="020B0604020202020204" pitchFamily="34" charset="0"/>
              </a:rPr>
              <a:t>		S(3) </a:t>
            </a:r>
            <a:r>
              <a:rPr lang="zh-CN" altLang="en-US" sz="2400">
                <a:latin typeface="Arial" panose="020B0604020202020204" pitchFamily="34" charset="0"/>
              </a:rPr>
              <a:t>字符是空格</a:t>
            </a:r>
            <a:endParaRPr lang="en-US" altLang="zh-CN" sz="2400">
              <a:latin typeface="Arial" panose="020B0604020202020204" pitchFamily="34" charset="0"/>
            </a:endParaRPr>
          </a:p>
        </p:txBody>
      </p:sp>
      <p:sp>
        <p:nvSpPr>
          <p:cNvPr id="99331" name="1 Título">
            <a:extLst>
              <a:ext uri="{FF2B5EF4-FFF2-40B4-BE49-F238E27FC236}">
                <a16:creationId xmlns:a16="http://schemas.microsoft.com/office/drawing/2014/main" id="{6CC17208-6DCC-B14C-A4A3-737F4E160BA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99332" name="1 Título">
            <a:extLst>
              <a:ext uri="{FF2B5EF4-FFF2-40B4-BE49-F238E27FC236}">
                <a16:creationId xmlns:a16="http://schemas.microsoft.com/office/drawing/2014/main" id="{185F0321-7232-B84C-8D63-78935D5224F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3">
            <a:extLst>
              <a:ext uri="{FF2B5EF4-FFF2-40B4-BE49-F238E27FC236}">
                <a16:creationId xmlns:a16="http://schemas.microsoft.com/office/drawing/2014/main" id="{274686CA-BC4C-D04F-9BF7-3E547623928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101378" name="TextBox 7">
            <a:extLst>
              <a:ext uri="{FF2B5EF4-FFF2-40B4-BE49-F238E27FC236}">
                <a16:creationId xmlns:a16="http://schemas.microsoft.com/office/drawing/2014/main" id="{0F0D9DF0-ECC6-D541-AF49-9536205F49A0}"/>
              </a:ext>
            </a:extLst>
          </p:cNvPr>
          <p:cNvSpPr txBox="1">
            <a:spLocks noChangeArrowheads="1"/>
          </p:cNvSpPr>
          <p:nvPr/>
        </p:nvSpPr>
        <p:spPr bwMode="auto">
          <a:xfrm>
            <a:off x="457200" y="1873250"/>
            <a:ext cx="27400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经过简单分析不难把这些操作和条件分配到程序结构图的适当位置：</a:t>
            </a:r>
            <a:endParaRPr lang="en-US" altLang="zh-CN" sz="2400">
              <a:latin typeface="Arial" panose="020B0604020202020204" pitchFamily="34" charset="0"/>
            </a:endParaRPr>
          </a:p>
        </p:txBody>
      </p:sp>
      <p:pic>
        <p:nvPicPr>
          <p:cNvPr id="101379" name="图片 1">
            <a:extLst>
              <a:ext uri="{FF2B5EF4-FFF2-40B4-BE49-F238E27FC236}">
                <a16:creationId xmlns:a16="http://schemas.microsoft.com/office/drawing/2014/main" id="{6907AAC7-EDF7-4C48-97B9-FB2758AB8C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981075"/>
            <a:ext cx="45497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0" name="1 Título">
            <a:extLst>
              <a:ext uri="{FF2B5EF4-FFF2-40B4-BE49-F238E27FC236}">
                <a16:creationId xmlns:a16="http://schemas.microsoft.com/office/drawing/2014/main" id="{9E3CD37F-0DEC-4549-9C09-9944FB851D0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101381" name="1 Título">
            <a:extLst>
              <a:ext uri="{FF2B5EF4-FFF2-40B4-BE49-F238E27FC236}">
                <a16:creationId xmlns:a16="http://schemas.microsoft.com/office/drawing/2014/main" id="{05CD54FC-A4D2-A746-8584-B4194D007C5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3">
            <a:extLst>
              <a:ext uri="{FF2B5EF4-FFF2-40B4-BE49-F238E27FC236}">
                <a16:creationId xmlns:a16="http://schemas.microsoft.com/office/drawing/2014/main" id="{5B564875-5A61-1E4E-AF7C-C9A5AF26E0E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103426" name="TextBox 7">
            <a:extLst>
              <a:ext uri="{FF2B5EF4-FFF2-40B4-BE49-F238E27FC236}">
                <a16:creationId xmlns:a16="http://schemas.microsoft.com/office/drawing/2014/main" id="{70DE6A7B-1006-994C-A1C5-F6E471EF7779}"/>
              </a:ext>
            </a:extLst>
          </p:cNvPr>
          <p:cNvSpPr txBox="1">
            <a:spLocks noChangeArrowheads="1"/>
          </p:cNvSpPr>
          <p:nvPr/>
        </p:nvSpPr>
        <p:spPr bwMode="auto">
          <a:xfrm>
            <a:off x="287338" y="917575"/>
            <a:ext cx="4284662"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400050">
              <a:spcBef>
                <a:spcPct val="20000"/>
              </a:spcBef>
              <a:buFont typeface="Arial" panose="020B0604020202020204" pitchFamily="34" charset="0"/>
              <a:buChar char="–"/>
              <a:defRPr sz="2800">
                <a:solidFill>
                  <a:schemeClr val="tx1"/>
                </a:solidFill>
                <a:latin typeface="Calibri" panose="020F0502020204030204" pitchFamily="34" charset="0"/>
              </a:defRPr>
            </a:lvl2pPr>
            <a:lvl3pPr marL="8001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宋体" panose="02010600030101010101" pitchFamily="2" charset="-122"/>
              </a:rPr>
              <a:t>统计空格</a:t>
            </a:r>
            <a:r>
              <a:rPr lang="en-US" altLang="zh-CN" sz="1800">
                <a:latin typeface="宋体" panose="02010600030101010101" pitchFamily="2" charset="-122"/>
              </a:rPr>
              <a:t>seq</a:t>
            </a:r>
          </a:p>
          <a:p>
            <a:pPr lvl="1" eaLnBrk="1" hangingPunct="1">
              <a:spcBef>
                <a:spcPct val="0"/>
              </a:spcBef>
              <a:buFontTx/>
              <a:buNone/>
            </a:pPr>
            <a:r>
              <a:rPr lang="zh-CN" altLang="en-US" sz="1800">
                <a:latin typeface="宋体" panose="02010600030101010101" pitchFamily="2" charset="-122"/>
              </a:rPr>
              <a:t>打开文件</a:t>
            </a:r>
            <a:endParaRPr lang="en-US" altLang="zh-CN" sz="1800">
              <a:latin typeface="宋体" panose="02010600030101010101" pitchFamily="2" charset="-122"/>
            </a:endParaRPr>
          </a:p>
          <a:p>
            <a:pPr lvl="1" eaLnBrk="1" hangingPunct="1">
              <a:spcBef>
                <a:spcPct val="0"/>
              </a:spcBef>
              <a:buFontTx/>
              <a:buNone/>
            </a:pPr>
            <a:r>
              <a:rPr lang="zh-CN" altLang="en-US" sz="1800">
                <a:latin typeface="宋体" panose="02010600030101010101" pitchFamily="2" charset="-122"/>
              </a:rPr>
              <a:t>读入字符串</a:t>
            </a:r>
            <a:r>
              <a:rPr lang="en-US" altLang="zh-CN" sz="1800">
                <a:latin typeface="宋体" panose="02010600030101010101" pitchFamily="2" charset="-122"/>
              </a:rPr>
              <a:t>totalsum∶=0</a:t>
            </a:r>
          </a:p>
          <a:p>
            <a:pPr lvl="1" eaLnBrk="1" hangingPunct="1">
              <a:spcBef>
                <a:spcPct val="0"/>
              </a:spcBef>
              <a:buFontTx/>
              <a:buNone/>
            </a:pPr>
            <a:r>
              <a:rPr lang="zh-CN" altLang="en-US" sz="1800">
                <a:latin typeface="宋体" panose="02010600030101010101" pitchFamily="2" charset="-122"/>
              </a:rPr>
              <a:t>程序体</a:t>
            </a:r>
            <a:r>
              <a:rPr lang="en-US" altLang="zh-CN" sz="1800">
                <a:latin typeface="宋体" panose="02010600030101010101" pitchFamily="2" charset="-122"/>
              </a:rPr>
              <a:t>iter until</a:t>
            </a:r>
            <a:r>
              <a:rPr lang="zh-CN" altLang="en-US" sz="1800">
                <a:latin typeface="宋体" panose="02010600030101010101" pitchFamily="2" charset="-122"/>
              </a:rPr>
              <a:t>文件结束</a:t>
            </a:r>
            <a:endParaRPr lang="en-US" altLang="zh-CN" sz="1800">
              <a:latin typeface="宋体" panose="02010600030101010101" pitchFamily="2" charset="-122"/>
            </a:endParaRPr>
          </a:p>
          <a:p>
            <a:pPr lvl="1" eaLnBrk="1" hangingPunct="1">
              <a:spcBef>
                <a:spcPct val="0"/>
              </a:spcBef>
              <a:buFontTx/>
              <a:buNone/>
            </a:pPr>
            <a:r>
              <a:rPr lang="zh-CN" altLang="en-US" sz="1800">
                <a:latin typeface="宋体" panose="02010600030101010101" pitchFamily="2" charset="-122"/>
              </a:rPr>
              <a:t> 处理字符串</a:t>
            </a:r>
            <a:r>
              <a:rPr lang="en-US" altLang="zh-CN" sz="1800">
                <a:latin typeface="宋体" panose="02010600030101010101" pitchFamily="2" charset="-122"/>
              </a:rPr>
              <a:t>seq</a:t>
            </a:r>
          </a:p>
          <a:p>
            <a:pPr lvl="1" eaLnBrk="1" hangingPunct="1">
              <a:spcBef>
                <a:spcPct val="0"/>
              </a:spcBef>
              <a:buFontTx/>
              <a:buNone/>
            </a:pPr>
            <a:r>
              <a:rPr lang="zh-CN" altLang="en-US" sz="1800">
                <a:latin typeface="宋体" panose="02010600030101010101" pitchFamily="2" charset="-122"/>
              </a:rPr>
              <a:t>  印字符串</a:t>
            </a:r>
            <a:r>
              <a:rPr lang="en-US" altLang="zh-CN" sz="1800">
                <a:latin typeface="宋体" panose="02010600030101010101" pitchFamily="2" charset="-122"/>
              </a:rPr>
              <a:t>seq</a:t>
            </a:r>
          </a:p>
          <a:p>
            <a:pPr lvl="1" eaLnBrk="1" hangingPunct="1">
              <a:spcBef>
                <a:spcPct val="0"/>
              </a:spcBef>
              <a:buFontTx/>
              <a:buNone/>
            </a:pPr>
            <a:r>
              <a:rPr lang="zh-CN" altLang="en-US" sz="1800">
                <a:latin typeface="宋体" panose="02010600030101010101" pitchFamily="2" charset="-122"/>
              </a:rPr>
              <a:t>  </a:t>
            </a:r>
            <a:r>
              <a:rPr lang="en-US" altLang="zh-CN" sz="1800">
                <a:latin typeface="宋体" panose="02010600030101010101" pitchFamily="2" charset="-122"/>
              </a:rPr>
              <a:t>	</a:t>
            </a:r>
            <a:r>
              <a:rPr lang="zh-CN" altLang="en-US" sz="1800">
                <a:latin typeface="宋体" panose="02010600030101010101" pitchFamily="2" charset="-122"/>
              </a:rPr>
              <a:t>印出字符串</a:t>
            </a:r>
            <a:endParaRPr lang="en-US" altLang="zh-CN" sz="1800">
              <a:latin typeface="宋体" panose="02010600030101010101" pitchFamily="2" charset="-122"/>
            </a:endParaRPr>
          </a:p>
          <a:p>
            <a:pPr lvl="1" eaLnBrk="1" hangingPunct="1">
              <a:spcBef>
                <a:spcPct val="0"/>
              </a:spcBef>
              <a:buFontTx/>
              <a:buNone/>
            </a:pPr>
            <a:r>
              <a:rPr lang="zh-CN" altLang="en-US" sz="1800">
                <a:latin typeface="宋体" panose="02010600030101010101" pitchFamily="2" charset="-122"/>
              </a:rPr>
              <a:t>  印字符串</a:t>
            </a:r>
            <a:r>
              <a:rPr lang="en-US" altLang="zh-CN" sz="1800">
                <a:latin typeface="宋体" panose="02010600030101010101" pitchFamily="2" charset="-122"/>
              </a:rPr>
              <a:t>end</a:t>
            </a:r>
          </a:p>
          <a:p>
            <a:pPr lvl="1" eaLnBrk="1" hangingPunct="1">
              <a:spcBef>
                <a:spcPct val="0"/>
              </a:spcBef>
              <a:buFontTx/>
              <a:buNone/>
            </a:pPr>
            <a:r>
              <a:rPr lang="en-US" altLang="zh-CN" sz="1800">
                <a:latin typeface="宋体" panose="02010600030101010101" pitchFamily="2" charset="-122"/>
              </a:rPr>
              <a:t>  sum∶=0</a:t>
            </a:r>
          </a:p>
          <a:p>
            <a:pPr lvl="1" eaLnBrk="1" hangingPunct="1">
              <a:spcBef>
                <a:spcPct val="0"/>
              </a:spcBef>
              <a:buFontTx/>
              <a:buNone/>
            </a:pPr>
            <a:r>
              <a:rPr lang="en-US" altLang="zh-CN" sz="1800">
                <a:latin typeface="宋体" panose="02010600030101010101" pitchFamily="2" charset="-122"/>
              </a:rPr>
              <a:t>  pointer∶=1</a:t>
            </a:r>
          </a:p>
          <a:p>
            <a:pPr lvl="1" eaLnBrk="1" hangingPunct="1">
              <a:spcBef>
                <a:spcPct val="0"/>
              </a:spcBef>
              <a:buFontTx/>
              <a:buNone/>
            </a:pPr>
            <a:r>
              <a:rPr lang="zh-CN" altLang="en-US" sz="1800">
                <a:latin typeface="宋体" panose="02010600030101010101" pitchFamily="2" charset="-122"/>
              </a:rPr>
              <a:t>分析字符串</a:t>
            </a:r>
            <a:r>
              <a:rPr lang="en-US" altLang="zh-CN" sz="1800">
                <a:latin typeface="宋体" panose="02010600030101010101" pitchFamily="2" charset="-122"/>
              </a:rPr>
              <a:t>iter until</a:t>
            </a:r>
            <a:r>
              <a:rPr lang="zh-CN" altLang="en-US" sz="1800">
                <a:latin typeface="宋体" panose="02010600030101010101" pitchFamily="2" charset="-122"/>
              </a:rPr>
              <a:t>字符串结束</a:t>
            </a:r>
            <a:endParaRPr lang="en-US" altLang="zh-CN" sz="1800">
              <a:latin typeface="宋体" panose="02010600030101010101" pitchFamily="2" charset="-122"/>
            </a:endParaRPr>
          </a:p>
          <a:p>
            <a:pPr lvl="1" eaLnBrk="1" hangingPunct="1">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分析字符</a:t>
            </a:r>
            <a:r>
              <a:rPr lang="en-US" altLang="zh-CN" sz="1800">
                <a:latin typeface="宋体" panose="02010600030101010101" pitchFamily="2" charset="-122"/>
              </a:rPr>
              <a:t>select</a:t>
            </a:r>
            <a:r>
              <a:rPr lang="zh-CN" altLang="en-US" sz="1800">
                <a:latin typeface="宋体" panose="02010600030101010101" pitchFamily="2" charset="-122"/>
              </a:rPr>
              <a:t>字符是空格</a:t>
            </a:r>
            <a:endParaRPr lang="en-US" altLang="zh-CN" sz="1800">
              <a:latin typeface="宋体" panose="02010600030101010101" pitchFamily="2" charset="-122"/>
            </a:endParaRPr>
          </a:p>
          <a:p>
            <a:pPr lvl="1" eaLnBrk="1" hangingPunct="1">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处理空格</a:t>
            </a:r>
            <a:r>
              <a:rPr lang="en-US" altLang="zh-CN" sz="1800">
                <a:latin typeface="宋体" panose="02010600030101010101" pitchFamily="2" charset="-122"/>
              </a:rPr>
              <a:t>Seq</a:t>
            </a:r>
          </a:p>
          <a:p>
            <a:pPr lvl="2" eaLnBrk="1" hangingPunct="1">
              <a:spcBef>
                <a:spcPct val="0"/>
              </a:spcBef>
              <a:buFontTx/>
              <a:buNone/>
            </a:pPr>
            <a:r>
              <a:rPr lang="en-US" altLang="zh-CN" sz="1800">
                <a:latin typeface="宋体" panose="02010600030101010101" pitchFamily="2" charset="-122"/>
              </a:rPr>
              <a:t>sum∶=sum+1</a:t>
            </a:r>
          </a:p>
          <a:p>
            <a:pPr lvl="2" eaLnBrk="1" hangingPunct="1">
              <a:spcBef>
                <a:spcPct val="0"/>
              </a:spcBef>
              <a:buFontTx/>
              <a:buNone/>
            </a:pPr>
            <a:r>
              <a:rPr lang="en-US" altLang="zh-CN" sz="1800">
                <a:latin typeface="宋体" panose="02010600030101010101" pitchFamily="2" charset="-122"/>
              </a:rPr>
              <a:t>pointer∶=pointer+1</a:t>
            </a:r>
          </a:p>
          <a:p>
            <a:pPr lvl="1" eaLnBrk="1" hangingPunct="1">
              <a:spcBef>
                <a:spcPct val="0"/>
              </a:spcBef>
              <a:buFontTx/>
              <a:buNone/>
            </a:pPr>
            <a:r>
              <a:rPr lang="zh-CN" altLang="en-US" sz="1800">
                <a:latin typeface="宋体" panose="02010600030101010101" pitchFamily="2" charset="-122"/>
              </a:rPr>
              <a:t>  处理空格</a:t>
            </a:r>
            <a:r>
              <a:rPr lang="en-US" altLang="zh-CN" sz="1800">
                <a:latin typeface="宋体" panose="02010600030101010101" pitchFamily="2" charset="-122"/>
              </a:rPr>
              <a:t>end</a:t>
            </a:r>
          </a:p>
          <a:p>
            <a:pPr lvl="1" eaLnBrk="1" hangingPunct="1">
              <a:spcBef>
                <a:spcPct val="0"/>
              </a:spcBef>
              <a:buFontTx/>
              <a:buNone/>
            </a:pPr>
            <a:r>
              <a:rPr lang="zh-CN" altLang="en-US" sz="1800">
                <a:latin typeface="宋体" panose="02010600030101010101" pitchFamily="2" charset="-122"/>
              </a:rPr>
              <a:t>分析字符</a:t>
            </a:r>
            <a:r>
              <a:rPr lang="en-US" altLang="zh-CN" sz="1800">
                <a:latin typeface="宋体" panose="02010600030101010101" pitchFamily="2" charset="-122"/>
              </a:rPr>
              <a:t>or</a:t>
            </a:r>
            <a:r>
              <a:rPr lang="zh-CN" altLang="en-US" sz="1800">
                <a:latin typeface="宋体" panose="02010600030101010101" pitchFamily="2" charset="-122"/>
              </a:rPr>
              <a:t>字符不是空格</a:t>
            </a:r>
            <a:endParaRPr lang="en-US" altLang="zh-CN" sz="1800">
              <a:latin typeface="宋体" panose="02010600030101010101" pitchFamily="2" charset="-122"/>
            </a:endParaRPr>
          </a:p>
          <a:p>
            <a:pPr lvl="1" eaLnBrk="1" hangingPunct="1">
              <a:spcBef>
                <a:spcPct val="0"/>
              </a:spcBef>
              <a:buFontTx/>
              <a:buNone/>
            </a:pPr>
            <a:r>
              <a:rPr lang="zh-CN" altLang="en-US" sz="1800">
                <a:latin typeface="宋体" panose="02010600030101010101" pitchFamily="2" charset="-122"/>
              </a:rPr>
              <a:t>    处理非空格</a:t>
            </a:r>
            <a:r>
              <a:rPr lang="en-US" altLang="zh-CN" sz="1800">
                <a:latin typeface="宋体" panose="02010600030101010101" pitchFamily="2" charset="-122"/>
              </a:rPr>
              <a:t>seq</a:t>
            </a:r>
          </a:p>
        </p:txBody>
      </p:sp>
      <p:sp>
        <p:nvSpPr>
          <p:cNvPr id="103427" name="TextBox 7">
            <a:extLst>
              <a:ext uri="{FF2B5EF4-FFF2-40B4-BE49-F238E27FC236}">
                <a16:creationId xmlns:a16="http://schemas.microsoft.com/office/drawing/2014/main" id="{DAE0DC68-5561-A64C-9FC3-60AD4F043732}"/>
              </a:ext>
            </a:extLst>
          </p:cNvPr>
          <p:cNvSpPr txBox="1">
            <a:spLocks noChangeArrowheads="1"/>
          </p:cNvSpPr>
          <p:nvPr/>
        </p:nvSpPr>
        <p:spPr bwMode="auto">
          <a:xfrm>
            <a:off x="4664075" y="952500"/>
            <a:ext cx="4022725"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4000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spcBef>
                <a:spcPct val="0"/>
              </a:spcBef>
              <a:buFontTx/>
              <a:buNone/>
            </a:pPr>
            <a:r>
              <a:rPr lang="en-US" altLang="zh-CN" sz="1800">
                <a:latin typeface="Arial" panose="020B0604020202020204" pitchFamily="34" charset="0"/>
              </a:rPr>
              <a:t>	</a:t>
            </a:r>
            <a:r>
              <a:rPr lang="en-US" altLang="zh-CN" sz="1800">
                <a:latin typeface="宋体" panose="02010600030101010101" pitchFamily="2" charset="-122"/>
              </a:rPr>
              <a:t>pointer∶=pointer+1</a:t>
            </a:r>
          </a:p>
          <a:p>
            <a:pPr lvl="1" eaLnBrk="1" hangingPunct="1">
              <a:spcBef>
                <a:spcPct val="0"/>
              </a:spcBef>
              <a:buFontTx/>
              <a:buNone/>
            </a:pPr>
            <a:r>
              <a:rPr lang="zh-CN" altLang="en-US" sz="1800">
                <a:latin typeface="宋体" panose="02010600030101010101" pitchFamily="2" charset="-122"/>
              </a:rPr>
              <a:t>   处理非空格</a:t>
            </a:r>
            <a:r>
              <a:rPr lang="en-US" altLang="zh-CN" sz="1800">
                <a:latin typeface="宋体" panose="02010600030101010101" pitchFamily="2" charset="-122"/>
              </a:rPr>
              <a:t>end</a:t>
            </a:r>
          </a:p>
          <a:p>
            <a:pPr lvl="1" eaLnBrk="1" hangingPunct="1">
              <a:spcBef>
                <a:spcPct val="0"/>
              </a:spcBef>
              <a:buFontTx/>
              <a:buNone/>
            </a:pPr>
            <a:r>
              <a:rPr lang="zh-CN" altLang="en-US" sz="1800">
                <a:latin typeface="宋体" panose="02010600030101010101" pitchFamily="2" charset="-122"/>
              </a:rPr>
              <a:t>  分析字符</a:t>
            </a:r>
            <a:r>
              <a:rPr lang="en-US" altLang="zh-CN" sz="1800">
                <a:latin typeface="宋体" panose="02010600030101010101" pitchFamily="2" charset="-122"/>
              </a:rPr>
              <a:t>end</a:t>
            </a:r>
          </a:p>
          <a:p>
            <a:pPr lvl="1" eaLnBrk="1" hangingPunct="1">
              <a:spcBef>
                <a:spcPct val="0"/>
              </a:spcBef>
              <a:buFontTx/>
              <a:buNone/>
            </a:pPr>
            <a:r>
              <a:rPr lang="zh-CN" altLang="en-US" sz="1800">
                <a:latin typeface="宋体" panose="02010600030101010101" pitchFamily="2" charset="-122"/>
              </a:rPr>
              <a:t>分析字符串</a:t>
            </a:r>
            <a:r>
              <a:rPr lang="en-US" altLang="zh-CN" sz="1800">
                <a:latin typeface="宋体" panose="02010600030101010101" pitchFamily="2" charset="-122"/>
              </a:rPr>
              <a:t>end</a:t>
            </a:r>
          </a:p>
          <a:p>
            <a:pPr lvl="1" eaLnBrk="1" hangingPunct="1">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印空格数</a:t>
            </a:r>
            <a:r>
              <a:rPr lang="en-US" altLang="zh-CN" sz="1800">
                <a:latin typeface="宋体" panose="02010600030101010101" pitchFamily="2" charset="-122"/>
              </a:rPr>
              <a:t>seq</a:t>
            </a:r>
          </a:p>
          <a:p>
            <a:pPr lvl="1" eaLnBrk="1" hangingPunct="1">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印出空格数目</a:t>
            </a:r>
            <a:endParaRPr lang="en-US" altLang="zh-CN" sz="1800">
              <a:latin typeface="宋体" panose="02010600030101010101" pitchFamily="2" charset="-122"/>
            </a:endParaRPr>
          </a:p>
          <a:p>
            <a:pPr lvl="1" eaLnBrk="1" hangingPunct="1">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印空格数</a:t>
            </a:r>
            <a:r>
              <a:rPr lang="en-US" altLang="zh-CN" sz="1800">
                <a:latin typeface="宋体" panose="02010600030101010101" pitchFamily="2" charset="-122"/>
              </a:rPr>
              <a:t>end</a:t>
            </a:r>
          </a:p>
          <a:p>
            <a:pPr lvl="1" eaLnBrk="1" hangingPunct="1">
              <a:spcBef>
                <a:spcPct val="0"/>
              </a:spcBef>
              <a:buFontTx/>
              <a:buNone/>
            </a:pPr>
            <a:r>
              <a:rPr lang="en-US" altLang="zh-CN" sz="1800">
                <a:latin typeface="宋体" panose="02010600030101010101" pitchFamily="2" charset="-122"/>
              </a:rPr>
              <a:t>	totalsum∶=totalsum+sum</a:t>
            </a:r>
          </a:p>
          <a:p>
            <a:pPr lvl="1" eaLnBrk="1" hangingPunct="1">
              <a:spcBef>
                <a:spcPct val="0"/>
              </a:spcBef>
              <a:buFontTx/>
              <a:buNone/>
            </a:pPr>
            <a:r>
              <a:rPr lang="zh-CN" altLang="en-US" sz="1800">
                <a:latin typeface="宋体" panose="02010600030101010101" pitchFamily="2" charset="-122"/>
              </a:rPr>
              <a:t>    读入字符串</a:t>
            </a:r>
            <a:endParaRPr lang="en-US" altLang="zh-CN" sz="1800">
              <a:latin typeface="宋体" panose="02010600030101010101" pitchFamily="2" charset="-122"/>
            </a:endParaRPr>
          </a:p>
          <a:p>
            <a:pPr lvl="1" eaLnBrk="1" hangingPunct="1">
              <a:spcBef>
                <a:spcPct val="0"/>
              </a:spcBef>
              <a:buFontTx/>
              <a:buNone/>
            </a:pPr>
            <a:r>
              <a:rPr lang="zh-CN" altLang="en-US" sz="1800">
                <a:latin typeface="宋体" panose="02010600030101010101" pitchFamily="2" charset="-122"/>
              </a:rPr>
              <a:t>  处理字符串</a:t>
            </a:r>
            <a:r>
              <a:rPr lang="en-US" altLang="zh-CN" sz="1800">
                <a:latin typeface="宋体" panose="02010600030101010101" pitchFamily="2" charset="-122"/>
              </a:rPr>
              <a:t>end</a:t>
            </a:r>
          </a:p>
          <a:p>
            <a:pPr lvl="1" eaLnBrk="1" hangingPunct="1">
              <a:spcBef>
                <a:spcPct val="0"/>
              </a:spcBef>
              <a:buFontTx/>
              <a:buNone/>
            </a:pPr>
            <a:r>
              <a:rPr lang="zh-CN" altLang="en-US" sz="1800">
                <a:latin typeface="宋体" panose="02010600030101010101" pitchFamily="2" charset="-122"/>
              </a:rPr>
              <a:t>程序体</a:t>
            </a:r>
            <a:r>
              <a:rPr lang="en-US" altLang="zh-CN" sz="1800">
                <a:latin typeface="宋体" panose="02010600030101010101" pitchFamily="2" charset="-122"/>
              </a:rPr>
              <a:t>end</a:t>
            </a:r>
          </a:p>
          <a:p>
            <a:pPr lvl="1" eaLnBrk="1" hangingPunct="1">
              <a:spcBef>
                <a:spcPct val="0"/>
              </a:spcBef>
              <a:buFontTx/>
              <a:buNone/>
            </a:pPr>
            <a:r>
              <a:rPr lang="zh-CN" altLang="en-US" sz="1800">
                <a:latin typeface="宋体" panose="02010600030101010101" pitchFamily="2" charset="-122"/>
              </a:rPr>
              <a:t>印总数</a:t>
            </a:r>
            <a:r>
              <a:rPr lang="en-US" altLang="zh-CN" sz="1800">
                <a:latin typeface="宋体" panose="02010600030101010101" pitchFamily="2" charset="-122"/>
              </a:rPr>
              <a:t>seq</a:t>
            </a:r>
          </a:p>
          <a:p>
            <a:pPr lvl="1" eaLnBrk="1" hangingPunct="1">
              <a:spcBef>
                <a:spcPct val="0"/>
              </a:spcBef>
              <a:buFontTx/>
              <a:buNone/>
            </a:pPr>
            <a:r>
              <a:rPr lang="zh-CN" altLang="en-US" sz="1800">
                <a:latin typeface="宋体" panose="02010600030101010101" pitchFamily="2" charset="-122"/>
              </a:rPr>
              <a:t>     印出空格总数</a:t>
            </a:r>
            <a:endParaRPr lang="en-US" altLang="zh-CN" sz="1800">
              <a:latin typeface="宋体" panose="02010600030101010101" pitchFamily="2" charset="-122"/>
            </a:endParaRPr>
          </a:p>
          <a:p>
            <a:pPr lvl="1" eaLnBrk="1" hangingPunct="1">
              <a:spcBef>
                <a:spcPct val="0"/>
              </a:spcBef>
              <a:buFontTx/>
              <a:buNone/>
            </a:pPr>
            <a:r>
              <a:rPr lang="zh-CN" altLang="en-US" sz="1800">
                <a:latin typeface="宋体" panose="02010600030101010101" pitchFamily="2" charset="-122"/>
              </a:rPr>
              <a:t>印总数</a:t>
            </a:r>
            <a:r>
              <a:rPr lang="en-US" altLang="zh-CN" sz="1800">
                <a:latin typeface="宋体" panose="02010600030101010101" pitchFamily="2" charset="-122"/>
              </a:rPr>
              <a:t>end</a:t>
            </a:r>
          </a:p>
          <a:p>
            <a:pPr lvl="1" eaLnBrk="1" hangingPunct="1">
              <a:spcBef>
                <a:spcPct val="0"/>
              </a:spcBef>
              <a:buFontTx/>
              <a:buNone/>
            </a:pPr>
            <a:r>
              <a:rPr lang="zh-CN" altLang="en-US" sz="1800">
                <a:latin typeface="宋体" panose="02010600030101010101" pitchFamily="2" charset="-122"/>
              </a:rPr>
              <a:t>关闭文件</a:t>
            </a:r>
            <a:endParaRPr lang="en-US" altLang="zh-CN" sz="1800">
              <a:latin typeface="宋体" panose="02010600030101010101" pitchFamily="2" charset="-122"/>
            </a:endParaRPr>
          </a:p>
          <a:p>
            <a:pPr eaLnBrk="1" hangingPunct="1">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停止</a:t>
            </a:r>
            <a:endParaRPr lang="en-US" altLang="zh-CN" sz="1800">
              <a:latin typeface="宋体" panose="02010600030101010101" pitchFamily="2" charset="-122"/>
            </a:endParaRPr>
          </a:p>
          <a:p>
            <a:pPr eaLnBrk="1" hangingPunct="1">
              <a:spcBef>
                <a:spcPct val="0"/>
              </a:spcBef>
              <a:buFontTx/>
              <a:buNone/>
            </a:pPr>
            <a:r>
              <a:rPr lang="zh-CN" altLang="en-US" sz="1800">
                <a:latin typeface="宋体" panose="02010600030101010101" pitchFamily="2" charset="-122"/>
              </a:rPr>
              <a:t>统计空格</a:t>
            </a:r>
            <a:r>
              <a:rPr lang="en-US" altLang="zh-CN" sz="1800">
                <a:latin typeface="宋体" panose="02010600030101010101" pitchFamily="2" charset="-122"/>
              </a:rPr>
              <a:t>end</a:t>
            </a:r>
          </a:p>
        </p:txBody>
      </p:sp>
      <p:sp>
        <p:nvSpPr>
          <p:cNvPr id="103428" name="1 Título">
            <a:extLst>
              <a:ext uri="{FF2B5EF4-FFF2-40B4-BE49-F238E27FC236}">
                <a16:creationId xmlns:a16="http://schemas.microsoft.com/office/drawing/2014/main" id="{8ECADC09-7FF2-0F45-AE6A-934E46B38F3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103429" name="1 Título">
            <a:extLst>
              <a:ext uri="{FF2B5EF4-FFF2-40B4-BE49-F238E27FC236}">
                <a16:creationId xmlns:a16="http://schemas.microsoft.com/office/drawing/2014/main" id="{82981CEE-1624-8443-998D-7D6015581B7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1 Título">
            <a:extLst>
              <a:ext uri="{FF2B5EF4-FFF2-40B4-BE49-F238E27FC236}">
                <a16:creationId xmlns:a16="http://schemas.microsoft.com/office/drawing/2014/main" id="{60EAFD7F-86F6-7146-885E-29A06F8A5E09}"/>
              </a:ext>
            </a:extLst>
          </p:cNvPr>
          <p:cNvSpPr txBox="1">
            <a:spLocks/>
          </p:cNvSpPr>
          <p:nvPr/>
        </p:nvSpPr>
        <p:spPr bwMode="auto">
          <a:xfrm>
            <a:off x="739775" y="188913"/>
            <a:ext cx="7648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ts val="5763"/>
              </a:lnSpc>
              <a:spcBef>
                <a:spcPct val="0"/>
              </a:spcBef>
              <a:buFontTx/>
              <a:buNone/>
            </a:pPr>
            <a:r>
              <a:rPr lang="zh-CN" altLang="en-US" sz="5400" b="1">
                <a:latin typeface="宋体" panose="02010600030101010101" pitchFamily="2" charset="-122"/>
              </a:rPr>
              <a:t>主要内容</a:t>
            </a:r>
            <a:endParaRPr lang="es-HN" altLang="en-US" sz="5400" b="1">
              <a:latin typeface="宋体" panose="02010600030101010101" pitchFamily="2" charset="-122"/>
            </a:endParaRPr>
          </a:p>
        </p:txBody>
      </p:sp>
      <p:sp>
        <p:nvSpPr>
          <p:cNvPr id="105474" name="2 Subtítulo">
            <a:extLst>
              <a:ext uri="{FF2B5EF4-FFF2-40B4-BE49-F238E27FC236}">
                <a16:creationId xmlns:a16="http://schemas.microsoft.com/office/drawing/2014/main" id="{476FBD85-AFAF-6746-8343-2F5AB4FB6B10}"/>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05475" name="1 Título">
            <a:extLst>
              <a:ext uri="{FF2B5EF4-FFF2-40B4-BE49-F238E27FC236}">
                <a16:creationId xmlns:a16="http://schemas.microsoft.com/office/drawing/2014/main" id="{FC59B688-48B1-7D43-9973-9CDB7EDE3BA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 </a:t>
            </a:r>
            <a:r>
              <a:rPr lang="zh-CN" altLang="en-US" sz="2400">
                <a:solidFill>
                  <a:srgbClr val="D9D9D9"/>
                </a:solidFill>
                <a:latin typeface="宋体" panose="02010600030101010101" pitchFamily="2" charset="-122"/>
              </a:rPr>
              <a:t>程序复杂</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程度的定量度量</a:t>
            </a:r>
          </a:p>
        </p:txBody>
      </p:sp>
      <p:pic>
        <p:nvPicPr>
          <p:cNvPr id="105476" name="Imagen 5">
            <a:extLst>
              <a:ext uri="{FF2B5EF4-FFF2-40B4-BE49-F238E27FC236}">
                <a16:creationId xmlns:a16="http://schemas.microsoft.com/office/drawing/2014/main" id="{0AC06811-810B-1143-A7D6-EBFAE34C60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7" name="Imagen 5">
            <a:extLst>
              <a:ext uri="{FF2B5EF4-FFF2-40B4-BE49-F238E27FC236}">
                <a16:creationId xmlns:a16="http://schemas.microsoft.com/office/drawing/2014/main" id="{4C3B5B3B-4106-C447-8552-809EA848F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8" name="TextBox 3">
            <a:hlinkClick r:id="rId5" action="ppaction://hlinksldjump"/>
            <a:extLst>
              <a:ext uri="{FF2B5EF4-FFF2-40B4-BE49-F238E27FC236}">
                <a16:creationId xmlns:a16="http://schemas.microsoft.com/office/drawing/2014/main" id="{34607423-0F41-0844-A4AB-94449058F462}"/>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5479" name="TextBox 4">
            <a:extLst>
              <a:ext uri="{FF2B5EF4-FFF2-40B4-BE49-F238E27FC236}">
                <a16:creationId xmlns:a16="http://schemas.microsoft.com/office/drawing/2014/main" id="{3F784378-5878-AF45-B3DA-19AC2E882F7A}"/>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5480" name="TextBox 5">
            <a:extLst>
              <a:ext uri="{FF2B5EF4-FFF2-40B4-BE49-F238E27FC236}">
                <a16:creationId xmlns:a16="http://schemas.microsoft.com/office/drawing/2014/main" id="{5C5AD6FE-25AB-0044-AB53-86AF48D0AF38}"/>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5481" name="TextBox 6">
            <a:extLst>
              <a:ext uri="{FF2B5EF4-FFF2-40B4-BE49-F238E27FC236}">
                <a16:creationId xmlns:a16="http://schemas.microsoft.com/office/drawing/2014/main" id="{1ECF15D7-C45A-C145-86B5-A4E476A87C3F}"/>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5482" name="Rectangle 3">
            <a:extLst>
              <a:ext uri="{FF2B5EF4-FFF2-40B4-BE49-F238E27FC236}">
                <a16:creationId xmlns:a16="http://schemas.microsoft.com/office/drawing/2014/main" id="{45235F7B-46E3-6F49-B13B-C7A2F633E356}"/>
              </a:ext>
            </a:extLst>
          </p:cNvPr>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ts val="1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6.1   </a:t>
            </a:r>
            <a:r>
              <a:rPr kumimoji="1" lang="zh-CN" altLang="en-US" sz="2400" b="1">
                <a:latin typeface="宋体" panose="02010600030101010101" pitchFamily="2" charset="-122"/>
              </a:rPr>
              <a:t>结构程序设计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6.2   </a:t>
            </a:r>
            <a:r>
              <a:rPr kumimoji="1" lang="zh-CN" altLang="en-US" sz="2400" b="1">
                <a:latin typeface="宋体" panose="02010600030101010101" pitchFamily="2" charset="-122"/>
              </a:rPr>
              <a:t>人机界面设计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6.3   </a:t>
            </a:r>
            <a:r>
              <a:rPr kumimoji="1" lang="zh-CN" altLang="en-US" sz="2400" b="1">
                <a:latin typeface="宋体" panose="02010600030101010101" pitchFamily="2" charset="-122"/>
              </a:rPr>
              <a:t>过程设计的工具</a:t>
            </a: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6.4   </a:t>
            </a:r>
            <a:r>
              <a:rPr kumimoji="1" lang="zh-CN" altLang="en-US" sz="2400" b="1">
                <a:latin typeface="宋体" panose="02010600030101010101" pitchFamily="2" charset="-122"/>
              </a:rPr>
              <a:t>面向数据结构的设计方法</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6.5   </a:t>
            </a:r>
            <a:r>
              <a:rPr kumimoji="1" lang="zh-CN" altLang="en-US" sz="2400" b="1">
                <a:latin typeface="宋体" panose="02010600030101010101" pitchFamily="2" charset="-122"/>
              </a:rPr>
              <a:t>程序复杂程度的定量度量</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05483" name="1 Título">
            <a:extLst>
              <a:ext uri="{FF2B5EF4-FFF2-40B4-BE49-F238E27FC236}">
                <a16:creationId xmlns:a16="http://schemas.microsoft.com/office/drawing/2014/main" id="{A3C2F520-EEBA-FE4E-8E11-124EDCE4E05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4" name="矩形 13">
            <a:extLst>
              <a:ext uri="{FF2B5EF4-FFF2-40B4-BE49-F238E27FC236}">
                <a16:creationId xmlns:a16="http://schemas.microsoft.com/office/drawing/2014/main" id="{81D78A71-625B-344A-9268-D9BD96267DCC}"/>
              </a:ext>
            </a:extLst>
          </p:cNvPr>
          <p:cNvSpPr/>
          <p:nvPr/>
        </p:nvSpPr>
        <p:spPr>
          <a:xfrm>
            <a:off x="862013" y="48021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0E66B623-2877-BD45-BB69-0E5C5C44EF45}"/>
              </a:ext>
            </a:extLst>
          </p:cNvPr>
          <p:cNvSpPr/>
          <p:nvPr/>
        </p:nvSpPr>
        <p:spPr>
          <a:xfrm rot="5400000">
            <a:off x="269875" y="488791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3">
            <a:extLst>
              <a:ext uri="{FF2B5EF4-FFF2-40B4-BE49-F238E27FC236}">
                <a16:creationId xmlns:a16="http://schemas.microsoft.com/office/drawing/2014/main" id="{324EEB14-482A-7A4F-810A-AD908977AAC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107522" name="TextBox 7">
            <a:extLst>
              <a:ext uri="{FF2B5EF4-FFF2-40B4-BE49-F238E27FC236}">
                <a16:creationId xmlns:a16="http://schemas.microsoft.com/office/drawing/2014/main" id="{52DE0798-97EB-924A-BF48-405CAEA8A6EA}"/>
              </a:ext>
            </a:extLst>
          </p:cNvPr>
          <p:cNvSpPr txBox="1">
            <a:spLocks noChangeArrowheads="1"/>
          </p:cNvSpPr>
          <p:nvPr/>
        </p:nvSpPr>
        <p:spPr bwMode="auto">
          <a:xfrm>
            <a:off x="457200" y="1484313"/>
            <a:ext cx="83629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定量度量程序复杂程度的方法很有价值：</a:t>
            </a:r>
            <a:endParaRPr lang="en-US" altLang="zh-CN" sz="2400">
              <a:latin typeface="Arial" panose="020B0604020202020204" pitchFamily="34" charset="0"/>
            </a:endParaRPr>
          </a:p>
          <a:p>
            <a:pPr eaLnBrk="1" hangingPunct="1">
              <a:lnSpc>
                <a:spcPct val="150000"/>
              </a:lnSpc>
              <a:spcBef>
                <a:spcPct val="0"/>
              </a:spcBef>
              <a:buFont typeface="Calibri" panose="020F0502020204030204" pitchFamily="34" charset="0"/>
              <a:buAutoNum type="alphaLcParenR"/>
            </a:pPr>
            <a:r>
              <a:rPr lang="zh-CN" altLang="en-US" sz="2400">
                <a:latin typeface="Arial" panose="020B0604020202020204" pitchFamily="34" charset="0"/>
              </a:rPr>
              <a:t>把程序的复杂程度乘以适当常数即可估算出软件中错误的数量以及软件开发需要用的工作量，</a:t>
            </a:r>
            <a:endParaRPr lang="en-US" altLang="zh-CN" sz="2400">
              <a:latin typeface="Arial" panose="020B0604020202020204" pitchFamily="34" charset="0"/>
            </a:endParaRPr>
          </a:p>
          <a:p>
            <a:pPr eaLnBrk="1" hangingPunct="1">
              <a:lnSpc>
                <a:spcPct val="150000"/>
              </a:lnSpc>
              <a:spcBef>
                <a:spcPct val="0"/>
              </a:spcBef>
              <a:buFont typeface="Calibri" panose="020F0502020204030204" pitchFamily="34" charset="0"/>
              <a:buAutoNum type="alphaLcParenR"/>
            </a:pPr>
            <a:r>
              <a:rPr lang="zh-CN" altLang="en-US" sz="2400">
                <a:latin typeface="Arial" panose="020B0604020202020204" pitchFamily="34" charset="0"/>
              </a:rPr>
              <a:t>定量度量的结果可以用来比较两个不同的设计或两个不同算法的优劣；</a:t>
            </a:r>
            <a:endParaRPr lang="en-US" altLang="zh-CN" sz="2400">
              <a:latin typeface="Arial" panose="020B0604020202020204" pitchFamily="34" charset="0"/>
            </a:endParaRPr>
          </a:p>
          <a:p>
            <a:pPr eaLnBrk="1" hangingPunct="1">
              <a:lnSpc>
                <a:spcPct val="150000"/>
              </a:lnSpc>
              <a:spcBef>
                <a:spcPct val="0"/>
              </a:spcBef>
              <a:buFont typeface="Calibri" panose="020F0502020204030204" pitchFamily="34" charset="0"/>
              <a:buAutoNum type="alphaLcParenR"/>
            </a:pPr>
            <a:r>
              <a:rPr lang="zh-CN" altLang="en-US" sz="2400">
                <a:latin typeface="Arial" panose="020B0604020202020204" pitchFamily="34" charset="0"/>
              </a:rPr>
              <a:t>程序的定量的复杂程度可以作为模块规模的精确限度。</a:t>
            </a:r>
            <a:endParaRPr lang="en-US" altLang="zh-CN" sz="2400">
              <a:latin typeface="Arial" panose="020B0604020202020204" pitchFamily="34" charset="0"/>
            </a:endParaRPr>
          </a:p>
        </p:txBody>
      </p:sp>
      <p:sp>
        <p:nvSpPr>
          <p:cNvPr id="107523" name="1 Título">
            <a:extLst>
              <a:ext uri="{FF2B5EF4-FFF2-40B4-BE49-F238E27FC236}">
                <a16:creationId xmlns:a16="http://schemas.microsoft.com/office/drawing/2014/main" id="{DF0CF93E-1711-A44D-935E-115E4E371FE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07524" name="1 Título">
            <a:extLst>
              <a:ext uri="{FF2B5EF4-FFF2-40B4-BE49-F238E27FC236}">
                <a16:creationId xmlns:a16="http://schemas.microsoft.com/office/drawing/2014/main" id="{DAD16E73-16EB-7841-A63A-1F50F1F2E4B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a:t>
            </a:r>
            <a:r>
              <a:rPr lang="zh-CN" altLang="en-US" sz="2400">
                <a:solidFill>
                  <a:srgbClr val="D9D9D9"/>
                </a:solidFill>
                <a:latin typeface="宋体" panose="02010600030101010101" pitchFamily="2" charset="-122"/>
              </a:rPr>
              <a:t>程序复杂</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程度的定量度量</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3">
            <a:extLst>
              <a:ext uri="{FF2B5EF4-FFF2-40B4-BE49-F238E27FC236}">
                <a16:creationId xmlns:a16="http://schemas.microsoft.com/office/drawing/2014/main" id="{985D554B-7156-4C44-90DB-AC12B943BE9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26629" name="内容占位符 4">
            <a:extLst>
              <a:ext uri="{FF2B5EF4-FFF2-40B4-BE49-F238E27FC236}">
                <a16:creationId xmlns:a16="http://schemas.microsoft.com/office/drawing/2014/main" id="{3637883A-5603-5544-B2E3-5A924E1E7668}"/>
              </a:ext>
            </a:extLst>
          </p:cNvPr>
          <p:cNvSpPr>
            <a:spLocks noGrp="1"/>
          </p:cNvSpPr>
          <p:nvPr>
            <p:ph idx="1"/>
          </p:nvPr>
        </p:nvSpPr>
        <p:spPr>
          <a:xfrm>
            <a:off x="395288" y="1125538"/>
            <a:ext cx="8229600" cy="603250"/>
          </a:xfrm>
        </p:spPr>
        <p:txBody>
          <a:bodyPr/>
          <a:lstStyle/>
          <a:p>
            <a:pPr marL="0" indent="0">
              <a:buFont typeface="Arial" charset="0"/>
              <a:buNone/>
              <a:defRPr/>
            </a:pPr>
            <a:r>
              <a:rPr lang="en-US" altLang="zh-CN" b="1" dirty="0">
                <a:latin typeface="+mn-ea"/>
              </a:rPr>
              <a:t>6.5.1</a:t>
            </a:r>
            <a:r>
              <a:rPr lang="en-US" altLang="zh-CN" b="1" dirty="0"/>
              <a:t> McCabe</a:t>
            </a:r>
            <a:r>
              <a:rPr lang="zh-CN" altLang="en-US" b="1" dirty="0"/>
              <a:t>方法</a:t>
            </a:r>
          </a:p>
          <a:p>
            <a:pPr marL="0" indent="0">
              <a:buFont typeface="Arial" charset="0"/>
              <a:buNone/>
              <a:defRPr/>
            </a:pPr>
            <a:endParaRPr lang="zh-CN" altLang="en-US" b="1" dirty="0"/>
          </a:p>
        </p:txBody>
      </p:sp>
      <p:sp>
        <p:nvSpPr>
          <p:cNvPr id="109571" name="TextBox 7">
            <a:extLst>
              <a:ext uri="{FF2B5EF4-FFF2-40B4-BE49-F238E27FC236}">
                <a16:creationId xmlns:a16="http://schemas.microsoft.com/office/drawing/2014/main" id="{00A1DEFB-9273-C043-B7DF-97C93B338610}"/>
              </a:ext>
            </a:extLst>
          </p:cNvPr>
          <p:cNvSpPr txBox="1">
            <a:spLocks noChangeArrowheads="1"/>
          </p:cNvSpPr>
          <p:nvPr/>
        </p:nvSpPr>
        <p:spPr bwMode="auto">
          <a:xfrm>
            <a:off x="277813" y="1914525"/>
            <a:ext cx="8686800"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a:pPr>
            <a:r>
              <a:rPr lang="zh-CN" altLang="en-US" sz="2400" b="1">
                <a:latin typeface="Arial" panose="020B0604020202020204" pitchFamily="34" charset="0"/>
              </a:rPr>
              <a:t>流图</a:t>
            </a:r>
            <a:endParaRPr lang="en-US" altLang="zh-CN" sz="2400" b="1">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McCabe</a:t>
            </a:r>
            <a:r>
              <a:rPr lang="zh-CN" altLang="en-US" sz="2400">
                <a:latin typeface="Arial" panose="020B0604020202020204" pitchFamily="34" charset="0"/>
              </a:rPr>
              <a:t>方法根据程序控制流的复杂程度定量度量程序的复杂程度，这样度量出的结果称为程序的环形复杂度。</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流图实质上是“退化了的”程序流程图，描绘程序的控制流程，不表现对数据的具体操作以及分支或循环的具体条件。</a:t>
            </a:r>
            <a:endParaRPr lang="en-US" altLang="zh-CN" sz="2400">
              <a:latin typeface="Arial" panose="020B0604020202020204" pitchFamily="34" charset="0"/>
            </a:endParaRPr>
          </a:p>
        </p:txBody>
      </p:sp>
      <p:sp>
        <p:nvSpPr>
          <p:cNvPr id="109572" name="1 Título">
            <a:extLst>
              <a:ext uri="{FF2B5EF4-FFF2-40B4-BE49-F238E27FC236}">
                <a16:creationId xmlns:a16="http://schemas.microsoft.com/office/drawing/2014/main" id="{B3D9207B-FC60-B34C-A734-C94E60D5D7B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09573" name="1 Título">
            <a:extLst>
              <a:ext uri="{FF2B5EF4-FFF2-40B4-BE49-F238E27FC236}">
                <a16:creationId xmlns:a16="http://schemas.microsoft.com/office/drawing/2014/main" id="{56AB5237-C430-0747-B6C2-4A86B21C40B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6.5.1 McCabe</a:t>
            </a:r>
            <a:r>
              <a:rPr lang="zh-CN" altLang="en-US" sz="2400">
                <a:solidFill>
                  <a:srgbClr val="D9D9D9"/>
                </a:solidFill>
                <a:latin typeface="宋体" panose="02010600030101010101" pitchFamily="2" charset="-122"/>
              </a:rPr>
              <a:t>方法</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3">
            <a:extLst>
              <a:ext uri="{FF2B5EF4-FFF2-40B4-BE49-F238E27FC236}">
                <a16:creationId xmlns:a16="http://schemas.microsoft.com/office/drawing/2014/main" id="{D6F4841E-32C1-0849-88BE-207C29519819}"/>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111618" name="TextBox 7">
            <a:extLst>
              <a:ext uri="{FF2B5EF4-FFF2-40B4-BE49-F238E27FC236}">
                <a16:creationId xmlns:a16="http://schemas.microsoft.com/office/drawing/2014/main" id="{28558C51-6715-3B43-B27F-660EF59AF6F1}"/>
              </a:ext>
            </a:extLst>
          </p:cNvPr>
          <p:cNvSpPr txBox="1">
            <a:spLocks noChangeArrowheads="1"/>
          </p:cNvSpPr>
          <p:nvPr/>
        </p:nvSpPr>
        <p:spPr bwMode="auto">
          <a:xfrm>
            <a:off x="457200" y="1206500"/>
            <a:ext cx="397033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a:pPr>
            <a:r>
              <a:rPr lang="zh-CN" altLang="en-US" sz="2400" b="1">
                <a:latin typeface="Arial" panose="020B0604020202020204" pitchFamily="34" charset="0"/>
              </a:rPr>
              <a:t>流图</a:t>
            </a:r>
            <a:endParaRPr lang="en-US" altLang="zh-CN" sz="2400" b="1">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一个圆代表一条或多条语句；</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一个顺序结构可以合并一个结点；</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流图中的箭头线称为边，代表控制流；</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在流图中一条边必须终止于一个结点</a:t>
            </a:r>
            <a:endParaRPr lang="en-US" altLang="zh-CN" sz="2400">
              <a:latin typeface="Arial" panose="020B0604020202020204" pitchFamily="34" charset="0"/>
            </a:endParaRPr>
          </a:p>
        </p:txBody>
      </p:sp>
      <p:pic>
        <p:nvPicPr>
          <p:cNvPr id="111619" name="图片 2">
            <a:extLst>
              <a:ext uri="{FF2B5EF4-FFF2-40B4-BE49-F238E27FC236}">
                <a16:creationId xmlns:a16="http://schemas.microsoft.com/office/drawing/2014/main" id="{F3663521-CD79-FB40-AE92-ACEC1C5B0F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4225" y="908050"/>
            <a:ext cx="35433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0" name="1 Título">
            <a:extLst>
              <a:ext uri="{FF2B5EF4-FFF2-40B4-BE49-F238E27FC236}">
                <a16:creationId xmlns:a16="http://schemas.microsoft.com/office/drawing/2014/main" id="{47BC3D2C-F655-6F43-A12C-33A95BB04E4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11621" name="1 Título">
            <a:extLst>
              <a:ext uri="{FF2B5EF4-FFF2-40B4-BE49-F238E27FC236}">
                <a16:creationId xmlns:a16="http://schemas.microsoft.com/office/drawing/2014/main" id="{48F40B20-600B-014E-93A8-B86460A2E3E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6.5.1 McCabe</a:t>
            </a:r>
            <a:r>
              <a:rPr lang="zh-CN" altLang="en-US" sz="2400">
                <a:solidFill>
                  <a:srgbClr val="D9D9D9"/>
                </a:solidFill>
                <a:latin typeface="宋体" panose="02010600030101010101" pitchFamily="2" charset="-122"/>
              </a:rPr>
              <a:t>方法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3">
            <a:extLst>
              <a:ext uri="{FF2B5EF4-FFF2-40B4-BE49-F238E27FC236}">
                <a16:creationId xmlns:a16="http://schemas.microsoft.com/office/drawing/2014/main" id="{D656E7A8-3F2C-404F-8401-556DEA822CC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6.1</a:t>
            </a:r>
            <a:r>
              <a:rPr lang="en-US" altLang="zh-CN" b="1"/>
              <a:t>  </a:t>
            </a:r>
            <a:r>
              <a:rPr lang="zh-CN" altLang="en-US" b="1"/>
              <a:t>结构程序设计</a:t>
            </a:r>
          </a:p>
        </p:txBody>
      </p:sp>
      <p:sp>
        <p:nvSpPr>
          <p:cNvPr id="19458" name="1 Título">
            <a:extLst>
              <a:ext uri="{FF2B5EF4-FFF2-40B4-BE49-F238E27FC236}">
                <a16:creationId xmlns:a16="http://schemas.microsoft.com/office/drawing/2014/main" id="{6FE5992B-0704-1C48-BF6F-2A04F96D9C1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6.1 </a:t>
            </a:r>
            <a:r>
              <a:rPr lang="zh-CN" altLang="en-US" sz="2400">
                <a:solidFill>
                  <a:srgbClr val="D9D9D9"/>
                </a:solidFill>
                <a:latin typeface="宋体" panose="02010600030101010101" pitchFamily="2" charset="-122"/>
              </a:rPr>
              <a:t>结构程序设计</a:t>
            </a:r>
          </a:p>
        </p:txBody>
      </p:sp>
      <p:sp>
        <p:nvSpPr>
          <p:cNvPr id="19459" name="1 Título">
            <a:extLst>
              <a:ext uri="{FF2B5EF4-FFF2-40B4-BE49-F238E27FC236}">
                <a16:creationId xmlns:a16="http://schemas.microsoft.com/office/drawing/2014/main" id="{94A4FEEC-7B6B-9D48-A85A-9084D52B0AB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9460" name="内容占位符 1">
            <a:extLst>
              <a:ext uri="{FF2B5EF4-FFF2-40B4-BE49-F238E27FC236}">
                <a16:creationId xmlns:a16="http://schemas.microsoft.com/office/drawing/2014/main" id="{515D9B1F-F198-8B46-87B4-458C36A60093}"/>
              </a:ext>
            </a:extLst>
          </p:cNvPr>
          <p:cNvSpPr>
            <a:spLocks noGrp="1"/>
          </p:cNvSpPr>
          <p:nvPr>
            <p:ph idx="1"/>
          </p:nvPr>
        </p:nvSpPr>
        <p:spPr>
          <a:xfrm>
            <a:off x="457200" y="1268413"/>
            <a:ext cx="3754438" cy="4525962"/>
          </a:xfrm>
        </p:spPr>
        <p:txBody>
          <a:bodyPr/>
          <a:lstStyle/>
          <a:p>
            <a:r>
              <a:rPr lang="en-US" altLang="zh-CN" sz="2400">
                <a:latin typeface="宋体" panose="02010600030101010101" pitchFamily="2" charset="-122"/>
              </a:rPr>
              <a:t>1965</a:t>
            </a:r>
            <a:r>
              <a:rPr lang="zh-CN" altLang="en-US" sz="2400">
                <a:latin typeface="宋体" panose="02010600030101010101" pitchFamily="2" charset="-122"/>
              </a:rPr>
              <a:t>年结构程序设计的概念最早由</a:t>
            </a:r>
            <a:r>
              <a:rPr lang="en-US" altLang="zh-CN" sz="2400">
                <a:latin typeface="宋体" panose="02010600030101010101" pitchFamily="2" charset="-122"/>
              </a:rPr>
              <a:t>E.W.Dijkstra</a:t>
            </a:r>
            <a:r>
              <a:rPr lang="zh-CN" altLang="en-US" sz="2400">
                <a:latin typeface="宋体" panose="02010600030101010101" pitchFamily="2" charset="-122"/>
              </a:rPr>
              <a:t>提出：程序的质量与程序中所包含的</a:t>
            </a:r>
            <a:r>
              <a:rPr lang="en-US" altLang="zh-CN" sz="2400">
                <a:latin typeface="宋体" panose="02010600030101010101" pitchFamily="2" charset="-122"/>
              </a:rPr>
              <a:t>GO TO </a:t>
            </a:r>
            <a:r>
              <a:rPr lang="zh-CN" altLang="en-US" sz="2400">
                <a:latin typeface="宋体" panose="02010600030101010101" pitchFamily="2" charset="-122"/>
              </a:rPr>
              <a:t>语句的数量成反比</a:t>
            </a:r>
            <a:endParaRPr lang="en-US" altLang="zh-CN" sz="2400">
              <a:latin typeface="宋体" panose="02010600030101010101" pitchFamily="2" charset="-122"/>
            </a:endParaRPr>
          </a:p>
          <a:p>
            <a:r>
              <a:rPr lang="en-US" altLang="zh-CN" sz="2400">
                <a:latin typeface="宋体" panose="02010600030101010101" pitchFamily="2" charset="-122"/>
              </a:rPr>
              <a:t>1966</a:t>
            </a:r>
            <a:r>
              <a:rPr lang="zh-CN" altLang="en-US" sz="2400">
                <a:latin typeface="宋体" panose="02010600030101010101" pitchFamily="2" charset="-122"/>
              </a:rPr>
              <a:t>年</a:t>
            </a:r>
            <a:r>
              <a:rPr lang="en-US" altLang="zh-CN" sz="2400">
                <a:latin typeface="宋体" panose="02010600030101010101" pitchFamily="2" charset="-122"/>
              </a:rPr>
              <a:t>Bohm</a:t>
            </a:r>
            <a:r>
              <a:rPr lang="zh-CN" altLang="en-US" sz="2400">
                <a:latin typeface="宋体" panose="02010600030101010101" pitchFamily="2" charset="-122"/>
              </a:rPr>
              <a:t>和</a:t>
            </a:r>
            <a:r>
              <a:rPr lang="en-US" altLang="zh-CN" sz="2400">
                <a:latin typeface="宋体" panose="02010600030101010101" pitchFamily="2" charset="-122"/>
              </a:rPr>
              <a:t>Jacopini</a:t>
            </a:r>
            <a:r>
              <a:rPr lang="zh-CN" altLang="en-US" sz="2400">
                <a:latin typeface="宋体" panose="02010600030101010101" pitchFamily="2" charset="-122"/>
              </a:rPr>
              <a:t>证明了只用“顺序”、“选择”和“循环”控制结构就能实现任何单入口单出口的程序。</a:t>
            </a:r>
            <a:endParaRPr lang="en-US" altLang="zh-CN" sz="2400">
              <a:latin typeface="宋体" panose="02010600030101010101" pitchFamily="2" charset="-122"/>
            </a:endParaRPr>
          </a:p>
          <a:p>
            <a:pPr>
              <a:buFont typeface="Arial" panose="020B0604020202020204" pitchFamily="34" charset="0"/>
              <a:buNone/>
            </a:pPr>
            <a:endParaRPr lang="zh-CN" altLang="en-US" sz="2400"/>
          </a:p>
        </p:txBody>
      </p:sp>
      <p:pic>
        <p:nvPicPr>
          <p:cNvPr id="19461" name="图片 2">
            <a:extLst>
              <a:ext uri="{FF2B5EF4-FFF2-40B4-BE49-F238E27FC236}">
                <a16:creationId xmlns:a16="http://schemas.microsoft.com/office/drawing/2014/main" id="{BDF5EC64-E672-DD41-B4EB-E0E14935D4E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5763" y="1341438"/>
            <a:ext cx="4679950"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3">
            <a:extLst>
              <a:ext uri="{FF2B5EF4-FFF2-40B4-BE49-F238E27FC236}">
                <a16:creationId xmlns:a16="http://schemas.microsoft.com/office/drawing/2014/main" id="{5E7ED05C-8DF0-1C41-8ABB-4402A27E1C1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113666" name="TextBox 7">
            <a:extLst>
              <a:ext uri="{FF2B5EF4-FFF2-40B4-BE49-F238E27FC236}">
                <a16:creationId xmlns:a16="http://schemas.microsoft.com/office/drawing/2014/main" id="{8ED2FE1E-8185-FB4C-8587-07BFEC8E7B62}"/>
              </a:ext>
            </a:extLst>
          </p:cNvPr>
          <p:cNvSpPr txBox="1">
            <a:spLocks noChangeArrowheads="1"/>
          </p:cNvSpPr>
          <p:nvPr/>
        </p:nvSpPr>
        <p:spPr bwMode="auto">
          <a:xfrm>
            <a:off x="457200" y="1844675"/>
            <a:ext cx="173831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a:pPr>
            <a:r>
              <a:rPr lang="zh-CN" altLang="en-US" sz="2400" b="1">
                <a:latin typeface="Arial" panose="020B0604020202020204" pitchFamily="34" charset="0"/>
              </a:rPr>
              <a:t>流图</a:t>
            </a:r>
            <a:endParaRPr lang="en-US" altLang="zh-CN" sz="2400" b="1">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由</a:t>
            </a:r>
            <a:r>
              <a:rPr lang="en-US" altLang="zh-CN" sz="2400">
                <a:latin typeface="Arial" panose="020B0604020202020204" pitchFamily="34" charset="0"/>
              </a:rPr>
              <a:t>PDL</a:t>
            </a:r>
            <a:r>
              <a:rPr lang="zh-CN" altLang="en-US" sz="2400">
                <a:latin typeface="Arial" panose="020B0604020202020204" pitchFamily="34" charset="0"/>
              </a:rPr>
              <a:t>翻译成的流图</a:t>
            </a:r>
            <a:endParaRPr lang="en-US" altLang="zh-CN" sz="2400">
              <a:latin typeface="Arial" panose="020B0604020202020204" pitchFamily="34" charset="0"/>
            </a:endParaRPr>
          </a:p>
        </p:txBody>
      </p:sp>
      <p:pic>
        <p:nvPicPr>
          <p:cNvPr id="113667" name="图片 9">
            <a:extLst>
              <a:ext uri="{FF2B5EF4-FFF2-40B4-BE49-F238E27FC236}">
                <a16:creationId xmlns:a16="http://schemas.microsoft.com/office/drawing/2014/main" id="{ED937C55-34AE-DA4E-ABB0-61794B40E9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1341438"/>
            <a:ext cx="6043612"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8" name="1 Título">
            <a:extLst>
              <a:ext uri="{FF2B5EF4-FFF2-40B4-BE49-F238E27FC236}">
                <a16:creationId xmlns:a16="http://schemas.microsoft.com/office/drawing/2014/main" id="{1C0C3E2C-CD54-A64F-BD68-EA3C280AAE5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13669" name="1 Título">
            <a:extLst>
              <a:ext uri="{FF2B5EF4-FFF2-40B4-BE49-F238E27FC236}">
                <a16:creationId xmlns:a16="http://schemas.microsoft.com/office/drawing/2014/main" id="{7BC8CB30-66F5-724C-83C4-5100B3B8D1C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6.5.1 McCabe</a:t>
            </a:r>
            <a:r>
              <a:rPr lang="zh-CN" altLang="en-US" sz="2400">
                <a:solidFill>
                  <a:srgbClr val="D9D9D9"/>
                </a:solidFill>
                <a:latin typeface="宋体" panose="02010600030101010101" pitchFamily="2" charset="-122"/>
              </a:rPr>
              <a:t>方法</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3">
            <a:extLst>
              <a:ext uri="{FF2B5EF4-FFF2-40B4-BE49-F238E27FC236}">
                <a16:creationId xmlns:a16="http://schemas.microsoft.com/office/drawing/2014/main" id="{1C27B4AC-6762-624A-A43B-17169BA1A4B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115714" name="TextBox 7">
            <a:extLst>
              <a:ext uri="{FF2B5EF4-FFF2-40B4-BE49-F238E27FC236}">
                <a16:creationId xmlns:a16="http://schemas.microsoft.com/office/drawing/2014/main" id="{125C118D-336F-A340-A5BC-1B6D959E325E}"/>
              </a:ext>
            </a:extLst>
          </p:cNvPr>
          <p:cNvSpPr txBox="1">
            <a:spLocks noChangeArrowheads="1"/>
          </p:cNvSpPr>
          <p:nvPr/>
        </p:nvSpPr>
        <p:spPr bwMode="auto">
          <a:xfrm>
            <a:off x="457200" y="1196975"/>
            <a:ext cx="27463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a:pPr>
            <a:r>
              <a:rPr lang="zh-CN" altLang="en-US" sz="2400" b="1">
                <a:latin typeface="Arial" panose="020B0604020202020204" pitchFamily="34" charset="0"/>
              </a:rPr>
              <a:t>流图</a:t>
            </a:r>
            <a:endParaRPr lang="en-US" altLang="zh-CN" sz="2400" b="1">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复合条件，就是在条件中包含了一个或多个布尔运算符</a:t>
            </a:r>
            <a:r>
              <a:rPr lang="en-US" altLang="zh-CN" sz="2400">
                <a:latin typeface="Arial" panose="020B0604020202020204" pitchFamily="34" charset="0"/>
              </a:rPr>
              <a:t>(</a:t>
            </a:r>
            <a:r>
              <a:rPr lang="zh-CN" altLang="en-US" sz="2400">
                <a:latin typeface="Arial" panose="020B0604020202020204" pitchFamily="34" charset="0"/>
              </a:rPr>
              <a:t>逻辑</a:t>
            </a:r>
            <a:r>
              <a:rPr lang="en-US" altLang="zh-CN" sz="2400">
                <a:latin typeface="Arial" panose="020B0604020202020204" pitchFamily="34" charset="0"/>
              </a:rPr>
              <a:t>OR</a:t>
            </a:r>
            <a:r>
              <a:rPr lang="zh-CN" altLang="en-US" sz="2400">
                <a:latin typeface="Arial" panose="020B0604020202020204" pitchFamily="34" charset="0"/>
              </a:rPr>
              <a:t>，</a:t>
            </a:r>
            <a:r>
              <a:rPr lang="en-US" altLang="zh-CN" sz="2400">
                <a:latin typeface="Arial" panose="020B0604020202020204" pitchFamily="34" charset="0"/>
              </a:rPr>
              <a:t>AND</a:t>
            </a:r>
            <a:r>
              <a:rPr lang="zh-CN" altLang="en-US" sz="2400">
                <a:latin typeface="Arial" panose="020B0604020202020204" pitchFamily="34" charset="0"/>
              </a:rPr>
              <a:t>，</a:t>
            </a:r>
            <a:r>
              <a:rPr lang="en-US" altLang="zh-CN" sz="2400">
                <a:latin typeface="Arial" panose="020B0604020202020204" pitchFamily="34" charset="0"/>
              </a:rPr>
              <a:t>NAND</a:t>
            </a:r>
            <a:r>
              <a:rPr lang="zh-CN" altLang="en-US" sz="2400">
                <a:latin typeface="Arial" panose="020B0604020202020204" pitchFamily="34" charset="0"/>
              </a:rPr>
              <a:t>，</a:t>
            </a:r>
            <a:r>
              <a:rPr lang="en-US" altLang="zh-CN" sz="2400">
                <a:latin typeface="Arial" panose="020B0604020202020204" pitchFamily="34" charset="0"/>
              </a:rPr>
              <a:t>NOR)</a:t>
            </a:r>
          </a:p>
        </p:txBody>
      </p:sp>
      <p:pic>
        <p:nvPicPr>
          <p:cNvPr id="115715" name="图片 1">
            <a:extLst>
              <a:ext uri="{FF2B5EF4-FFF2-40B4-BE49-F238E27FC236}">
                <a16:creationId xmlns:a16="http://schemas.microsoft.com/office/drawing/2014/main" id="{38772756-2C3B-1F4E-989D-89DD8B9F23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1163638"/>
            <a:ext cx="424815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1 Título">
            <a:extLst>
              <a:ext uri="{FF2B5EF4-FFF2-40B4-BE49-F238E27FC236}">
                <a16:creationId xmlns:a16="http://schemas.microsoft.com/office/drawing/2014/main" id="{9BF19BFC-850F-A64E-BFCC-0581AC51CEC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15717" name="1 Título">
            <a:extLst>
              <a:ext uri="{FF2B5EF4-FFF2-40B4-BE49-F238E27FC236}">
                <a16:creationId xmlns:a16="http://schemas.microsoft.com/office/drawing/2014/main" id="{602E2584-A59C-A545-8610-437465CD6D2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6.5.1 McCabe</a:t>
            </a:r>
            <a:r>
              <a:rPr lang="zh-CN" altLang="en-US" sz="2400">
                <a:solidFill>
                  <a:srgbClr val="D9D9D9"/>
                </a:solidFill>
                <a:latin typeface="宋体" panose="02010600030101010101" pitchFamily="2" charset="-122"/>
              </a:rPr>
              <a:t>方法</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3">
            <a:extLst>
              <a:ext uri="{FF2B5EF4-FFF2-40B4-BE49-F238E27FC236}">
                <a16:creationId xmlns:a16="http://schemas.microsoft.com/office/drawing/2014/main" id="{2495366E-E632-604D-AA51-E175FDFA2A7B}"/>
              </a:ext>
            </a:extLst>
          </p:cNvPr>
          <p:cNvSpPr>
            <a:spLocks noGrp="1"/>
          </p:cNvSpPr>
          <p:nvPr>
            <p:ph type="title"/>
          </p:nvPr>
        </p:nvSpPr>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117762" name="TextBox 7">
            <a:extLst>
              <a:ext uri="{FF2B5EF4-FFF2-40B4-BE49-F238E27FC236}">
                <a16:creationId xmlns:a16="http://schemas.microsoft.com/office/drawing/2014/main" id="{85B84824-F493-1840-8C9F-615A1BC120CA}"/>
              </a:ext>
            </a:extLst>
          </p:cNvPr>
          <p:cNvSpPr txBox="1">
            <a:spLocks noChangeArrowheads="1"/>
          </p:cNvSpPr>
          <p:nvPr/>
        </p:nvSpPr>
        <p:spPr bwMode="auto">
          <a:xfrm>
            <a:off x="457200" y="1412875"/>
            <a:ext cx="82296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startAt="2"/>
            </a:pPr>
            <a:r>
              <a:rPr lang="zh-CN" altLang="en-US" sz="2400" b="1">
                <a:latin typeface="Arial" panose="020B0604020202020204" pitchFamily="34" charset="0"/>
              </a:rPr>
              <a:t>计算环形复杂度的方法</a:t>
            </a:r>
            <a:endParaRPr lang="en-US" altLang="zh-CN" sz="2400" b="1">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流图中线性无关的区域数等于环形复杂度。</a:t>
            </a:r>
          </a:p>
          <a:p>
            <a:pPr eaLnBrk="1" hangingPunct="1">
              <a:lnSpc>
                <a:spcPct val="150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流图</a:t>
            </a:r>
            <a:r>
              <a:rPr lang="en-US" altLang="zh-CN" sz="2400">
                <a:latin typeface="Arial" panose="020B0604020202020204" pitchFamily="34" charset="0"/>
              </a:rPr>
              <a:t>G</a:t>
            </a:r>
            <a:r>
              <a:rPr lang="zh-CN" altLang="en-US" sz="2400">
                <a:latin typeface="Arial" panose="020B0604020202020204" pitchFamily="34" charset="0"/>
              </a:rPr>
              <a:t>的环形复杂度</a:t>
            </a:r>
            <a:r>
              <a:rPr lang="en-US" altLang="zh-CN" sz="2400">
                <a:latin typeface="Arial" panose="020B0604020202020204" pitchFamily="34" charset="0"/>
              </a:rPr>
              <a:t>V(G)=E-N+2,</a:t>
            </a:r>
            <a:r>
              <a:rPr lang="zh-CN" altLang="en-US" sz="2400">
                <a:latin typeface="Arial" panose="020B0604020202020204" pitchFamily="34" charset="0"/>
              </a:rPr>
              <a:t>其中，</a:t>
            </a:r>
            <a:r>
              <a:rPr lang="en-US" altLang="zh-CN" sz="2400">
                <a:latin typeface="Arial" panose="020B0604020202020204" pitchFamily="34" charset="0"/>
              </a:rPr>
              <a:t>E</a:t>
            </a:r>
            <a:r>
              <a:rPr lang="zh-CN" altLang="en-US" sz="2400">
                <a:latin typeface="Arial" panose="020B0604020202020204" pitchFamily="34" charset="0"/>
              </a:rPr>
              <a:t>是流图中边的条数，</a:t>
            </a:r>
            <a:r>
              <a:rPr lang="en-US" altLang="zh-CN" sz="2400">
                <a:latin typeface="Arial" panose="020B0604020202020204" pitchFamily="34" charset="0"/>
              </a:rPr>
              <a:t>N</a:t>
            </a:r>
            <a:r>
              <a:rPr lang="zh-CN" altLang="en-US" sz="2400">
                <a:latin typeface="Arial" panose="020B0604020202020204" pitchFamily="34" charset="0"/>
              </a:rPr>
              <a:t>是结点数。</a:t>
            </a:r>
          </a:p>
          <a:p>
            <a:pPr eaLnBrk="1" hangingPunct="1">
              <a:lnSpc>
                <a:spcPct val="150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流图</a:t>
            </a:r>
            <a:r>
              <a:rPr lang="en-US" altLang="zh-CN" sz="2400">
                <a:latin typeface="Arial" panose="020B0604020202020204" pitchFamily="34" charset="0"/>
              </a:rPr>
              <a:t>G</a:t>
            </a:r>
            <a:r>
              <a:rPr lang="zh-CN" altLang="en-US" sz="2400">
                <a:latin typeface="Arial" panose="020B0604020202020204" pitchFamily="34" charset="0"/>
              </a:rPr>
              <a:t>的环形复杂度</a:t>
            </a:r>
            <a:r>
              <a:rPr lang="en-US" altLang="zh-CN" sz="2400">
                <a:latin typeface="Arial" panose="020B0604020202020204" pitchFamily="34" charset="0"/>
              </a:rPr>
              <a:t>V(G)=P+1</a:t>
            </a:r>
            <a:r>
              <a:rPr lang="zh-CN" altLang="en-US" sz="2400">
                <a:latin typeface="Arial" panose="020B0604020202020204" pitchFamily="34" charset="0"/>
              </a:rPr>
              <a:t>，其中，</a:t>
            </a:r>
            <a:r>
              <a:rPr lang="en-US" altLang="zh-CN" sz="2400">
                <a:latin typeface="Arial" panose="020B0604020202020204" pitchFamily="34" charset="0"/>
              </a:rPr>
              <a:t>P</a:t>
            </a:r>
            <a:r>
              <a:rPr lang="zh-CN" altLang="en-US" sz="2400">
                <a:latin typeface="Arial" panose="020B0604020202020204" pitchFamily="34" charset="0"/>
              </a:rPr>
              <a:t>是流图中判定结点的数目。</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图</a:t>
            </a:r>
            <a:r>
              <a:rPr lang="en-US" altLang="zh-CN" sz="2400">
                <a:latin typeface="Arial" panose="020B0604020202020204" pitchFamily="34" charset="0"/>
              </a:rPr>
              <a:t>6.17</a:t>
            </a:r>
            <a:r>
              <a:rPr lang="zh-CN" altLang="en-US" sz="2400">
                <a:latin typeface="Arial" panose="020B0604020202020204" pitchFamily="34" charset="0"/>
              </a:rPr>
              <a:t>流图的环形复杂度为</a:t>
            </a:r>
            <a:r>
              <a:rPr lang="en-US" altLang="zh-CN" sz="2400">
                <a:latin typeface="Arial" panose="020B0604020202020204" pitchFamily="34" charset="0"/>
              </a:rPr>
              <a:t>4</a:t>
            </a:r>
            <a:r>
              <a:rPr lang="zh-CN" altLang="en-US" sz="2400">
                <a:latin typeface="Arial" panose="020B0604020202020204" pitchFamily="34" charset="0"/>
              </a:rPr>
              <a:t>。</a:t>
            </a:r>
            <a:endParaRPr lang="en-US" altLang="zh-CN" sz="2400">
              <a:latin typeface="Arial" panose="020B0604020202020204" pitchFamily="34" charset="0"/>
            </a:endParaRPr>
          </a:p>
        </p:txBody>
      </p:sp>
      <p:sp>
        <p:nvSpPr>
          <p:cNvPr id="117763" name="1 Título">
            <a:extLst>
              <a:ext uri="{FF2B5EF4-FFF2-40B4-BE49-F238E27FC236}">
                <a16:creationId xmlns:a16="http://schemas.microsoft.com/office/drawing/2014/main" id="{CC7234E3-5D1D-604E-9C13-F5F28BF6B38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17764" name="1 Título">
            <a:extLst>
              <a:ext uri="{FF2B5EF4-FFF2-40B4-BE49-F238E27FC236}">
                <a16:creationId xmlns:a16="http://schemas.microsoft.com/office/drawing/2014/main" id="{F8545DD4-7D7B-5247-8E96-4F37CF7E807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6.5.1 McCabe</a:t>
            </a:r>
            <a:r>
              <a:rPr lang="zh-CN" altLang="en-US" sz="2400">
                <a:solidFill>
                  <a:srgbClr val="D9D9D9"/>
                </a:solidFill>
                <a:latin typeface="宋体" panose="02010600030101010101" pitchFamily="2" charset="-122"/>
              </a:rPr>
              <a:t>方法</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标题 3">
            <a:extLst>
              <a:ext uri="{FF2B5EF4-FFF2-40B4-BE49-F238E27FC236}">
                <a16:creationId xmlns:a16="http://schemas.microsoft.com/office/drawing/2014/main" id="{448E849E-23C2-FD44-B29D-5278E701869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119810" name="TextBox 7">
            <a:extLst>
              <a:ext uri="{FF2B5EF4-FFF2-40B4-BE49-F238E27FC236}">
                <a16:creationId xmlns:a16="http://schemas.microsoft.com/office/drawing/2014/main" id="{D691472F-2673-F346-8B19-E6FDE9250BB4}"/>
              </a:ext>
            </a:extLst>
          </p:cNvPr>
          <p:cNvSpPr txBox="1">
            <a:spLocks noChangeArrowheads="1"/>
          </p:cNvSpPr>
          <p:nvPr/>
        </p:nvSpPr>
        <p:spPr bwMode="auto">
          <a:xfrm>
            <a:off x="457200" y="1484313"/>
            <a:ext cx="8229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startAt="3"/>
            </a:pPr>
            <a:r>
              <a:rPr lang="zh-CN" altLang="en-US" sz="2400" b="1">
                <a:latin typeface="Arial" panose="020B0604020202020204" pitchFamily="34" charset="0"/>
              </a:rPr>
              <a:t>环形复杂度的用途</a:t>
            </a:r>
            <a:endParaRPr lang="en-US" altLang="zh-CN" sz="2400" b="1">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对测试难度的一种定量度量，也能对软件最终的可靠性给出某种预测。</a:t>
            </a:r>
            <a:endParaRPr lang="en-US" altLang="zh-CN" sz="2400">
              <a:latin typeface="Arial" panose="020B0604020202020204" pitchFamily="34" charset="0"/>
            </a:endParaRPr>
          </a:p>
          <a:p>
            <a:pPr algn="ctr" eaLnBrk="1" hangingPunct="1">
              <a:lnSpc>
                <a:spcPct val="150000"/>
              </a:lnSpc>
              <a:spcBef>
                <a:spcPct val="0"/>
              </a:spcBef>
              <a:buFontTx/>
              <a:buNone/>
            </a:pPr>
            <a:r>
              <a:rPr lang="zh-CN" altLang="en-US" sz="2400">
                <a:latin typeface="Arial" panose="020B0604020202020204" pitchFamily="34" charset="0"/>
              </a:rPr>
              <a:t>实践表明，模块规模以</a:t>
            </a:r>
            <a:r>
              <a:rPr lang="en-US" altLang="zh-CN" sz="2400">
                <a:latin typeface="Arial" panose="020B0604020202020204" pitchFamily="34" charset="0"/>
              </a:rPr>
              <a:t>V(G)≤10</a:t>
            </a:r>
            <a:r>
              <a:rPr lang="zh-CN" altLang="en-US" sz="2400">
                <a:latin typeface="Arial" panose="020B0604020202020204" pitchFamily="34" charset="0"/>
              </a:rPr>
              <a:t>为宜</a:t>
            </a:r>
            <a:endParaRPr lang="en-US" altLang="zh-CN" sz="2400">
              <a:latin typeface="Arial" panose="020B0604020202020204" pitchFamily="34" charset="0"/>
            </a:endParaRPr>
          </a:p>
        </p:txBody>
      </p:sp>
      <p:sp>
        <p:nvSpPr>
          <p:cNvPr id="119811" name="1 Título">
            <a:extLst>
              <a:ext uri="{FF2B5EF4-FFF2-40B4-BE49-F238E27FC236}">
                <a16:creationId xmlns:a16="http://schemas.microsoft.com/office/drawing/2014/main" id="{C8DABC91-02BC-3C45-8301-C2CBF4706A0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19812" name="1 Título">
            <a:extLst>
              <a:ext uri="{FF2B5EF4-FFF2-40B4-BE49-F238E27FC236}">
                <a16:creationId xmlns:a16="http://schemas.microsoft.com/office/drawing/2014/main" id="{CCB18BB8-6956-0445-85A5-B430FD67DAF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6.5.1 McCabe</a:t>
            </a:r>
            <a:r>
              <a:rPr lang="zh-CN" altLang="en-US" sz="2400">
                <a:solidFill>
                  <a:srgbClr val="D9D9D9"/>
                </a:solidFill>
                <a:latin typeface="宋体" panose="02010600030101010101" pitchFamily="2" charset="-122"/>
              </a:rPr>
              <a:t>方法</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3">
            <a:extLst>
              <a:ext uri="{FF2B5EF4-FFF2-40B4-BE49-F238E27FC236}">
                <a16:creationId xmlns:a16="http://schemas.microsoft.com/office/drawing/2014/main" id="{364CBB54-722D-064A-AFAE-2E9B939344EE}"/>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26629" name="内容占位符 4">
            <a:extLst>
              <a:ext uri="{FF2B5EF4-FFF2-40B4-BE49-F238E27FC236}">
                <a16:creationId xmlns:a16="http://schemas.microsoft.com/office/drawing/2014/main" id="{84085D86-A028-6F46-925A-5F3B07155E21}"/>
              </a:ext>
            </a:extLst>
          </p:cNvPr>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mn-ea"/>
              </a:rPr>
              <a:t>2</a:t>
            </a:r>
            <a:r>
              <a:rPr lang="en-US" altLang="zh-CN" b="1" dirty="0"/>
              <a:t>. Halstead</a:t>
            </a:r>
            <a:r>
              <a:rPr lang="zh-CN" altLang="en-US" b="1" dirty="0"/>
              <a:t>方法</a:t>
            </a:r>
          </a:p>
          <a:p>
            <a:pPr marL="0" indent="0">
              <a:buFont typeface="Arial" charset="0"/>
              <a:buNone/>
              <a:defRPr/>
            </a:pPr>
            <a:endParaRPr lang="zh-CN" altLang="en-US" b="1" dirty="0"/>
          </a:p>
        </p:txBody>
      </p:sp>
      <p:sp>
        <p:nvSpPr>
          <p:cNvPr id="121859" name="TextBox 7">
            <a:extLst>
              <a:ext uri="{FF2B5EF4-FFF2-40B4-BE49-F238E27FC236}">
                <a16:creationId xmlns:a16="http://schemas.microsoft.com/office/drawing/2014/main" id="{C645B720-EE0C-8443-A5D1-3489FF5F03A2}"/>
              </a:ext>
            </a:extLst>
          </p:cNvPr>
          <p:cNvSpPr txBox="1">
            <a:spLocks noChangeArrowheads="1"/>
          </p:cNvSpPr>
          <p:nvPr/>
        </p:nvSpPr>
        <p:spPr bwMode="auto">
          <a:xfrm>
            <a:off x="179388" y="1484313"/>
            <a:ext cx="87852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None/>
            </a:pPr>
            <a:r>
              <a:rPr lang="zh-CN" altLang="en-US" sz="2400">
                <a:latin typeface="Arial" panose="020B0604020202020204" pitchFamily="34" charset="0"/>
              </a:rPr>
              <a:t>根据程序中运算符和操作数的总数来度量程序的复杂程度。</a:t>
            </a:r>
            <a:r>
              <a:rPr lang="en-US" altLang="zh-CN" sz="2400">
                <a:latin typeface="Arial" panose="020B0604020202020204" pitchFamily="34" charset="0"/>
              </a:rPr>
              <a:t>         </a:t>
            </a:r>
            <a:r>
              <a:rPr lang="zh-CN" altLang="en-US" sz="2400">
                <a:latin typeface="Arial" panose="020B0604020202020204" pitchFamily="34" charset="0"/>
              </a:rPr>
              <a:t>令</a:t>
            </a:r>
            <a:r>
              <a:rPr lang="en-US" altLang="zh-CN" sz="2400">
                <a:latin typeface="Arial" panose="020B0604020202020204" pitchFamily="34" charset="0"/>
              </a:rPr>
              <a:t>N1</a:t>
            </a:r>
            <a:r>
              <a:rPr lang="zh-CN" altLang="en-US" sz="2400">
                <a:latin typeface="Arial" panose="020B0604020202020204" pitchFamily="34" charset="0"/>
              </a:rPr>
              <a:t>为程序中运算符出现的总次数，</a:t>
            </a:r>
            <a:r>
              <a:rPr lang="en-US" altLang="zh-CN" sz="2400">
                <a:latin typeface="Arial" panose="020B0604020202020204" pitchFamily="34" charset="0"/>
              </a:rPr>
              <a:t>N2</a:t>
            </a:r>
            <a:r>
              <a:rPr lang="zh-CN" altLang="en-US" sz="2400">
                <a:latin typeface="Arial" panose="020B0604020202020204" pitchFamily="34" charset="0"/>
              </a:rPr>
              <a:t>为操作数出现的总次数，程序长度</a:t>
            </a:r>
            <a:r>
              <a:rPr lang="en-US" altLang="zh-CN" sz="2400">
                <a:latin typeface="Arial" panose="020B0604020202020204" pitchFamily="34" charset="0"/>
              </a:rPr>
              <a:t>N</a:t>
            </a:r>
            <a:r>
              <a:rPr lang="zh-CN" altLang="en-US" sz="2400">
                <a:latin typeface="Arial" panose="020B0604020202020204" pitchFamily="34" charset="0"/>
              </a:rPr>
              <a:t>定义为：</a:t>
            </a:r>
            <a:endParaRPr lang="en-US" altLang="zh-CN" sz="2400">
              <a:latin typeface="Arial" panose="020B0604020202020204" pitchFamily="34" charset="0"/>
            </a:endParaRPr>
          </a:p>
          <a:p>
            <a:pPr algn="just" eaLnBrk="1" hangingPunct="1">
              <a:lnSpc>
                <a:spcPct val="150000"/>
              </a:lnSpc>
              <a:spcBef>
                <a:spcPct val="0"/>
              </a:spcBef>
              <a:buFontTx/>
              <a:buNone/>
            </a:pPr>
            <a:r>
              <a:rPr lang="en-US" altLang="zh-CN" sz="2400">
                <a:latin typeface="Arial" panose="020B0604020202020204" pitchFamily="34" charset="0"/>
              </a:rPr>
              <a:t>                                N=N1+N2</a:t>
            </a:r>
          </a:p>
          <a:p>
            <a:pPr algn="just" eaLnBrk="1" hangingPunct="1">
              <a:lnSpc>
                <a:spcPct val="150000"/>
              </a:lnSpc>
              <a:spcBef>
                <a:spcPct val="0"/>
              </a:spcBef>
              <a:buFontTx/>
              <a:buNone/>
            </a:pPr>
            <a:r>
              <a:rPr lang="zh-CN" altLang="en-US" sz="2400">
                <a:latin typeface="Arial" panose="020B0604020202020204" pitchFamily="34" charset="0"/>
              </a:rPr>
              <a:t>       程序中使用的不同运算符</a:t>
            </a:r>
            <a:r>
              <a:rPr lang="en-US" altLang="zh-CN" sz="2400">
                <a:latin typeface="Arial" panose="020B0604020202020204" pitchFamily="34" charset="0"/>
              </a:rPr>
              <a:t>(</a:t>
            </a:r>
            <a:r>
              <a:rPr lang="zh-CN" altLang="en-US" sz="2400">
                <a:latin typeface="Arial" panose="020B0604020202020204" pitchFamily="34" charset="0"/>
              </a:rPr>
              <a:t>包括关键字</a:t>
            </a:r>
            <a:r>
              <a:rPr lang="en-US" altLang="zh-CN" sz="2400">
                <a:latin typeface="Arial" panose="020B0604020202020204" pitchFamily="34" charset="0"/>
              </a:rPr>
              <a:t>)</a:t>
            </a:r>
            <a:r>
              <a:rPr lang="zh-CN" altLang="en-US" sz="2400">
                <a:latin typeface="Arial" panose="020B0604020202020204" pitchFamily="34" charset="0"/>
              </a:rPr>
              <a:t>的个数</a:t>
            </a:r>
            <a:r>
              <a:rPr lang="en-US" altLang="zh-CN" sz="2400">
                <a:latin typeface="Arial" panose="020B0604020202020204" pitchFamily="34" charset="0"/>
              </a:rPr>
              <a:t>n</a:t>
            </a:r>
            <a:r>
              <a:rPr lang="en-US" altLang="zh-CN" sz="2400" baseline="-25000">
                <a:latin typeface="Arial" panose="020B0604020202020204" pitchFamily="34" charset="0"/>
              </a:rPr>
              <a:t>1</a:t>
            </a:r>
            <a:r>
              <a:rPr lang="zh-CN" altLang="en-US" sz="2400">
                <a:latin typeface="Arial" panose="020B0604020202020204" pitchFamily="34" charset="0"/>
              </a:rPr>
              <a:t>，以及不同操作数</a:t>
            </a:r>
            <a:r>
              <a:rPr lang="en-US" altLang="zh-CN" sz="2400">
                <a:latin typeface="Arial" panose="020B0604020202020204" pitchFamily="34" charset="0"/>
              </a:rPr>
              <a:t>(</a:t>
            </a:r>
            <a:r>
              <a:rPr lang="zh-CN" altLang="en-US" sz="2400">
                <a:latin typeface="Arial" panose="020B0604020202020204" pitchFamily="34" charset="0"/>
              </a:rPr>
              <a:t>变量和常数</a:t>
            </a:r>
            <a:r>
              <a:rPr lang="en-US" altLang="zh-CN" sz="2400">
                <a:latin typeface="Arial" panose="020B0604020202020204" pitchFamily="34" charset="0"/>
              </a:rPr>
              <a:t>)</a:t>
            </a:r>
            <a:r>
              <a:rPr lang="zh-CN" altLang="en-US" sz="2400">
                <a:latin typeface="Arial" panose="020B0604020202020204" pitchFamily="34" charset="0"/>
              </a:rPr>
              <a:t>的个数</a:t>
            </a:r>
            <a:r>
              <a:rPr lang="en-US" altLang="zh-CN" sz="2400">
                <a:latin typeface="Arial" panose="020B0604020202020204" pitchFamily="34" charset="0"/>
              </a:rPr>
              <a:t>n</a:t>
            </a:r>
            <a:r>
              <a:rPr lang="en-US" altLang="zh-CN" sz="2400" baseline="-25000">
                <a:latin typeface="Arial" panose="020B0604020202020204" pitchFamily="34" charset="0"/>
              </a:rPr>
              <a:t>2</a:t>
            </a:r>
            <a:r>
              <a:rPr lang="zh-CN" altLang="en-US" sz="2400">
                <a:latin typeface="Arial" panose="020B0604020202020204" pitchFamily="34" charset="0"/>
              </a:rPr>
              <a:t>。</a:t>
            </a:r>
            <a:r>
              <a:rPr lang="en-US" altLang="zh-CN" sz="2400">
                <a:latin typeface="Arial" panose="020B0604020202020204" pitchFamily="34" charset="0"/>
              </a:rPr>
              <a:t>Halstead</a:t>
            </a:r>
            <a:r>
              <a:rPr lang="zh-CN" altLang="en-US" sz="2400">
                <a:latin typeface="Arial" panose="020B0604020202020204" pitchFamily="34" charset="0"/>
              </a:rPr>
              <a:t>给出预测程序长度的公式如下：</a:t>
            </a:r>
            <a:endParaRPr lang="en-US" altLang="zh-CN" sz="2400">
              <a:latin typeface="Arial" panose="020B0604020202020204" pitchFamily="34" charset="0"/>
            </a:endParaRPr>
          </a:p>
          <a:p>
            <a:pPr algn="just" eaLnBrk="1" hangingPunct="1">
              <a:lnSpc>
                <a:spcPct val="150000"/>
              </a:lnSpc>
              <a:spcBef>
                <a:spcPct val="0"/>
              </a:spcBef>
              <a:buFontTx/>
              <a:buNone/>
            </a:pPr>
            <a:r>
              <a:rPr lang="en-US" altLang="zh-CN" sz="2400">
                <a:latin typeface="Arial" panose="020B0604020202020204" pitchFamily="34" charset="0"/>
              </a:rPr>
              <a:t>                                  H=n</a:t>
            </a:r>
            <a:r>
              <a:rPr lang="en-US" altLang="zh-CN" sz="2400" baseline="-25000">
                <a:latin typeface="Arial" panose="020B0604020202020204" pitchFamily="34" charset="0"/>
              </a:rPr>
              <a:t>1</a:t>
            </a:r>
            <a:r>
              <a:rPr lang="en-US" altLang="zh-CN" sz="2400">
                <a:latin typeface="Arial" panose="020B0604020202020204" pitchFamily="34" charset="0"/>
              </a:rPr>
              <a:t> log</a:t>
            </a:r>
            <a:r>
              <a:rPr lang="en-US" altLang="zh-CN" sz="2400" baseline="-25000">
                <a:latin typeface="Arial" panose="020B0604020202020204" pitchFamily="34" charset="0"/>
              </a:rPr>
              <a:t>2</a:t>
            </a:r>
            <a:r>
              <a:rPr lang="en-US" altLang="zh-CN" sz="2400">
                <a:latin typeface="Arial" panose="020B0604020202020204" pitchFamily="34" charset="0"/>
              </a:rPr>
              <a:t>  n</a:t>
            </a:r>
            <a:r>
              <a:rPr lang="en-US" altLang="zh-CN" sz="2400" baseline="-25000">
                <a:latin typeface="Arial" panose="020B0604020202020204" pitchFamily="34" charset="0"/>
              </a:rPr>
              <a:t>1</a:t>
            </a:r>
            <a:r>
              <a:rPr lang="en-US" altLang="zh-CN" sz="2400">
                <a:latin typeface="Arial" panose="020B0604020202020204" pitchFamily="34" charset="0"/>
              </a:rPr>
              <a:t>+n</a:t>
            </a:r>
            <a:r>
              <a:rPr lang="en-US" altLang="zh-CN" sz="2400" baseline="-25000">
                <a:latin typeface="Arial" panose="020B0604020202020204" pitchFamily="34" charset="0"/>
              </a:rPr>
              <a:t>2</a:t>
            </a:r>
            <a:r>
              <a:rPr lang="en-US" altLang="zh-CN" sz="2400">
                <a:latin typeface="Arial" panose="020B0604020202020204" pitchFamily="34" charset="0"/>
              </a:rPr>
              <a:t> log</a:t>
            </a:r>
            <a:r>
              <a:rPr lang="en-US" altLang="zh-CN" sz="2400" baseline="-25000">
                <a:latin typeface="Arial" panose="020B0604020202020204" pitchFamily="34" charset="0"/>
              </a:rPr>
              <a:t>2</a:t>
            </a:r>
            <a:r>
              <a:rPr lang="en-US" altLang="zh-CN" sz="2400">
                <a:latin typeface="Arial" panose="020B0604020202020204" pitchFamily="34" charset="0"/>
              </a:rPr>
              <a:t>n</a:t>
            </a:r>
            <a:r>
              <a:rPr lang="en-US" altLang="zh-CN" sz="2400" baseline="-25000">
                <a:latin typeface="Arial" panose="020B0604020202020204" pitchFamily="34" charset="0"/>
              </a:rPr>
              <a:t>2</a:t>
            </a:r>
            <a:r>
              <a:rPr lang="en-US" altLang="zh-CN" sz="2400">
                <a:latin typeface="Arial" panose="020B0604020202020204" pitchFamily="34" charset="0"/>
              </a:rPr>
              <a:t>  </a:t>
            </a:r>
          </a:p>
        </p:txBody>
      </p:sp>
      <p:sp>
        <p:nvSpPr>
          <p:cNvPr id="121860" name="1 Título">
            <a:extLst>
              <a:ext uri="{FF2B5EF4-FFF2-40B4-BE49-F238E27FC236}">
                <a16:creationId xmlns:a16="http://schemas.microsoft.com/office/drawing/2014/main" id="{BFB2AF0F-EF9B-1F42-95EF-3F64A5AE021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21861" name="1 Título">
            <a:extLst>
              <a:ext uri="{FF2B5EF4-FFF2-40B4-BE49-F238E27FC236}">
                <a16:creationId xmlns:a16="http://schemas.microsoft.com/office/drawing/2014/main" id="{663DF88F-FCFC-D148-8570-495941B5085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6.5.2 Halstead</a:t>
            </a:r>
            <a:r>
              <a:rPr lang="zh-CN" altLang="en-US" sz="2400">
                <a:solidFill>
                  <a:srgbClr val="D9D9D9"/>
                </a:solidFill>
                <a:latin typeface="宋体" panose="02010600030101010101" pitchFamily="2" charset="-122"/>
              </a:rPr>
              <a:t>方法</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3">
            <a:extLst>
              <a:ext uri="{FF2B5EF4-FFF2-40B4-BE49-F238E27FC236}">
                <a16:creationId xmlns:a16="http://schemas.microsoft.com/office/drawing/2014/main" id="{09A25472-6B64-214D-B7A4-C08C4AC72E19}"/>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123906" name="TextBox 7">
            <a:extLst>
              <a:ext uri="{FF2B5EF4-FFF2-40B4-BE49-F238E27FC236}">
                <a16:creationId xmlns:a16="http://schemas.microsoft.com/office/drawing/2014/main" id="{F0F2D680-87F0-7345-A833-20879C1677FB}"/>
              </a:ext>
            </a:extLst>
          </p:cNvPr>
          <p:cNvSpPr txBox="1">
            <a:spLocks noChangeArrowheads="1"/>
          </p:cNvSpPr>
          <p:nvPr/>
        </p:nvSpPr>
        <p:spPr bwMode="auto">
          <a:xfrm>
            <a:off x="457200" y="1700213"/>
            <a:ext cx="82296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50000"/>
              </a:lnSpc>
              <a:spcBef>
                <a:spcPct val="0"/>
              </a:spcBef>
              <a:buFontTx/>
              <a:buNone/>
            </a:pPr>
            <a:r>
              <a:rPr lang="zh-CN" altLang="en-US" sz="2400">
                <a:latin typeface="Arial" panose="020B0604020202020204" pitchFamily="34" charset="0"/>
              </a:rPr>
              <a:t>多次验证都表明，预测的长度</a:t>
            </a:r>
            <a:r>
              <a:rPr lang="en-US" altLang="zh-CN" sz="2400">
                <a:latin typeface="Arial" panose="020B0604020202020204" pitchFamily="34" charset="0"/>
              </a:rPr>
              <a:t>H</a:t>
            </a:r>
            <a:r>
              <a:rPr lang="zh-CN" altLang="en-US" sz="2400">
                <a:latin typeface="Arial" panose="020B0604020202020204" pitchFamily="34" charset="0"/>
              </a:rPr>
              <a:t>与实际长度</a:t>
            </a:r>
            <a:r>
              <a:rPr lang="en-US" altLang="zh-CN" sz="2400">
                <a:latin typeface="Arial" panose="020B0604020202020204" pitchFamily="34" charset="0"/>
              </a:rPr>
              <a:t>N</a:t>
            </a:r>
            <a:r>
              <a:rPr lang="zh-CN" altLang="en-US" sz="2400">
                <a:latin typeface="Arial" panose="020B0604020202020204" pitchFamily="34" charset="0"/>
              </a:rPr>
              <a:t>非常接近。</a:t>
            </a:r>
          </a:p>
          <a:p>
            <a:pPr algn="ctr" eaLnBrk="1" hangingPunct="1">
              <a:lnSpc>
                <a:spcPct val="150000"/>
              </a:lnSpc>
              <a:spcBef>
                <a:spcPct val="0"/>
              </a:spcBef>
              <a:buFontTx/>
              <a:buNone/>
            </a:pPr>
            <a:r>
              <a:rPr lang="en-US" altLang="zh-CN" sz="2400">
                <a:latin typeface="Arial" panose="020B0604020202020204" pitchFamily="34" charset="0"/>
              </a:rPr>
              <a:t>Halstead</a:t>
            </a:r>
            <a:r>
              <a:rPr lang="zh-CN" altLang="en-US" sz="2400">
                <a:latin typeface="Arial" panose="020B0604020202020204" pitchFamily="34" charset="0"/>
              </a:rPr>
              <a:t>还给出了预测程序中包含错误的个数的公式如下：</a:t>
            </a:r>
            <a:r>
              <a:rPr lang="en-US" altLang="zh-CN" sz="2400">
                <a:latin typeface="Arial" panose="020B0604020202020204" pitchFamily="34" charset="0"/>
              </a:rPr>
              <a:t>E=N log</a:t>
            </a:r>
            <a:r>
              <a:rPr lang="en-US" altLang="zh-CN" sz="2400" baseline="-25000">
                <a:latin typeface="Arial" panose="020B0604020202020204" pitchFamily="34" charset="0"/>
              </a:rPr>
              <a:t>2</a:t>
            </a:r>
            <a:r>
              <a:rPr lang="en-US" altLang="zh-CN" sz="2400">
                <a:latin typeface="Arial" panose="020B0604020202020204" pitchFamily="34" charset="0"/>
              </a:rPr>
              <a:t> (n</a:t>
            </a:r>
            <a:r>
              <a:rPr lang="en-US" altLang="zh-CN" sz="2400" baseline="-25000">
                <a:latin typeface="Arial" panose="020B0604020202020204" pitchFamily="34" charset="0"/>
              </a:rPr>
              <a:t>1</a:t>
            </a:r>
            <a:r>
              <a:rPr lang="en-US" altLang="zh-CN" sz="2400">
                <a:latin typeface="Arial" panose="020B0604020202020204" pitchFamily="34" charset="0"/>
              </a:rPr>
              <a:t>+n</a:t>
            </a:r>
            <a:r>
              <a:rPr lang="en-US" altLang="zh-CN" sz="2400" baseline="-25000">
                <a:latin typeface="Arial" panose="020B0604020202020204" pitchFamily="34" charset="0"/>
              </a:rPr>
              <a:t>2</a:t>
            </a:r>
            <a:r>
              <a:rPr lang="en-US" altLang="zh-CN" sz="2400">
                <a:latin typeface="Arial" panose="020B0604020202020204" pitchFamily="34" charset="0"/>
              </a:rPr>
              <a:t>)/3000</a:t>
            </a:r>
          </a:p>
        </p:txBody>
      </p:sp>
      <p:sp>
        <p:nvSpPr>
          <p:cNvPr id="123907" name="1 Título">
            <a:extLst>
              <a:ext uri="{FF2B5EF4-FFF2-40B4-BE49-F238E27FC236}">
                <a16:creationId xmlns:a16="http://schemas.microsoft.com/office/drawing/2014/main" id="{D3D7217F-80D8-C24C-AEBC-52832E09A2C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23908" name="1 Título">
            <a:extLst>
              <a:ext uri="{FF2B5EF4-FFF2-40B4-BE49-F238E27FC236}">
                <a16:creationId xmlns:a16="http://schemas.microsoft.com/office/drawing/2014/main" id="{7F03E75B-C937-9A42-B0AE-5117ABB5444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6.5.2 Halstead</a:t>
            </a:r>
            <a:r>
              <a:rPr lang="zh-CN" altLang="en-US" sz="2400">
                <a:solidFill>
                  <a:srgbClr val="D9D9D9"/>
                </a:solidFill>
                <a:latin typeface="宋体" panose="02010600030101010101" pitchFamily="2" charset="-122"/>
              </a:rPr>
              <a:t>方法</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1">
            <a:extLst>
              <a:ext uri="{FF2B5EF4-FFF2-40B4-BE49-F238E27FC236}">
                <a16:creationId xmlns:a16="http://schemas.microsoft.com/office/drawing/2014/main" id="{D11A2EDB-022B-2649-B56F-ED244650F7BC}"/>
              </a:ext>
            </a:extLst>
          </p:cNvPr>
          <p:cNvSpPr>
            <a:spLocks noGrp="1"/>
          </p:cNvSpPr>
          <p:nvPr>
            <p:ph type="title"/>
          </p:nvPr>
        </p:nvSpPr>
        <p:spPr>
          <a:xfrm>
            <a:off x="457200" y="44450"/>
            <a:ext cx="8229600" cy="1143000"/>
          </a:xfrm>
        </p:spPr>
        <p:txBody>
          <a:bodyPr/>
          <a:lstStyle/>
          <a:p>
            <a:r>
              <a:rPr lang="zh-CN" altLang="en-US" b="1"/>
              <a:t>本章小结</a:t>
            </a:r>
          </a:p>
        </p:txBody>
      </p:sp>
      <p:sp>
        <p:nvSpPr>
          <p:cNvPr id="125954" name="内容占位符 2">
            <a:extLst>
              <a:ext uri="{FF2B5EF4-FFF2-40B4-BE49-F238E27FC236}">
                <a16:creationId xmlns:a16="http://schemas.microsoft.com/office/drawing/2014/main" id="{BDA3CA0E-281C-DB4B-A0F2-0508AA410BD2}"/>
              </a:ext>
            </a:extLst>
          </p:cNvPr>
          <p:cNvSpPr>
            <a:spLocks noGrp="1"/>
          </p:cNvSpPr>
          <p:nvPr>
            <p:ph idx="1"/>
          </p:nvPr>
        </p:nvSpPr>
        <p:spPr>
          <a:xfrm>
            <a:off x="611188" y="1341438"/>
            <a:ext cx="8229600" cy="4525962"/>
          </a:xfrm>
        </p:spPr>
        <p:txBody>
          <a:bodyPr/>
          <a:lstStyle/>
          <a:p>
            <a:pPr marL="0" indent="0">
              <a:lnSpc>
                <a:spcPct val="150000"/>
              </a:lnSpc>
              <a:spcBef>
                <a:spcPct val="0"/>
              </a:spcBef>
              <a:buFont typeface="Arial" panose="020B0604020202020204" pitchFamily="34" charset="0"/>
              <a:buNone/>
            </a:pPr>
            <a:r>
              <a:rPr lang="en-US" altLang="zh-CN" sz="2400"/>
              <a:t>1.</a:t>
            </a:r>
            <a:r>
              <a:rPr lang="zh-CN" altLang="en-US" sz="2400"/>
              <a:t>结构程序设计技术是进行详细设计的逻辑基础。</a:t>
            </a:r>
            <a:endParaRPr lang="en-US" altLang="zh-CN" sz="2400"/>
          </a:p>
          <a:p>
            <a:pPr marL="0" indent="0">
              <a:lnSpc>
                <a:spcPct val="150000"/>
              </a:lnSpc>
              <a:spcBef>
                <a:spcPct val="0"/>
              </a:spcBef>
              <a:buFont typeface="Arial" panose="020B0604020202020204" pitchFamily="34" charset="0"/>
              <a:buNone/>
            </a:pPr>
            <a:r>
              <a:rPr lang="en-US" altLang="zh-CN" sz="2400"/>
              <a:t>2.</a:t>
            </a:r>
            <a:r>
              <a:rPr lang="zh-CN" altLang="en-US" sz="2400"/>
              <a:t>人机界面设计必须重视。</a:t>
            </a:r>
            <a:endParaRPr lang="en-US" altLang="zh-CN" sz="2400"/>
          </a:p>
          <a:p>
            <a:pPr marL="0" indent="0">
              <a:lnSpc>
                <a:spcPct val="150000"/>
              </a:lnSpc>
              <a:spcBef>
                <a:spcPct val="0"/>
              </a:spcBef>
              <a:buFont typeface="Arial" panose="020B0604020202020204" pitchFamily="34" charset="0"/>
              <a:buNone/>
            </a:pPr>
            <a:r>
              <a:rPr lang="en-US" altLang="zh-CN" sz="2400"/>
              <a:t>3.</a:t>
            </a:r>
            <a:r>
              <a:rPr lang="zh-CN" altLang="en-US" sz="2400"/>
              <a:t>过程设计是详细设计阶段完成的主要工作。</a:t>
            </a:r>
            <a:endParaRPr lang="en-US" altLang="zh-CN" sz="2400"/>
          </a:p>
          <a:p>
            <a:pPr marL="0" indent="0">
              <a:lnSpc>
                <a:spcPct val="150000"/>
              </a:lnSpc>
              <a:spcBef>
                <a:spcPct val="0"/>
              </a:spcBef>
              <a:buFont typeface="Arial" panose="020B0604020202020204" pitchFamily="34" charset="0"/>
              <a:buNone/>
            </a:pPr>
            <a:r>
              <a:rPr lang="en-US" altLang="zh-CN" sz="2400"/>
              <a:t>4.</a:t>
            </a:r>
            <a:r>
              <a:rPr lang="zh-CN" altLang="en-US" sz="2400"/>
              <a:t>在开发有清楚的层次结构时可采用面向数据结构的设计方法完成设计过程设计。</a:t>
            </a:r>
            <a:endParaRPr lang="en-US" altLang="zh-CN" sz="2400"/>
          </a:p>
          <a:p>
            <a:pPr marL="0" indent="0">
              <a:lnSpc>
                <a:spcPct val="150000"/>
              </a:lnSpc>
              <a:spcBef>
                <a:spcPct val="0"/>
              </a:spcBef>
              <a:buFont typeface="Arial" panose="020B0604020202020204" pitchFamily="34" charset="0"/>
              <a:buNone/>
            </a:pPr>
            <a:r>
              <a:rPr lang="en-US" altLang="zh-CN" sz="2400"/>
              <a:t>5.</a:t>
            </a:r>
            <a:r>
              <a:rPr lang="zh-CN" altLang="en-US" sz="2400"/>
              <a:t>使用环形复杂度可以定量度量程序的复杂程度。</a:t>
            </a:r>
          </a:p>
        </p:txBody>
      </p:sp>
      <p:sp>
        <p:nvSpPr>
          <p:cNvPr id="125955" name="1 Título">
            <a:extLst>
              <a:ext uri="{FF2B5EF4-FFF2-40B4-BE49-F238E27FC236}">
                <a16:creationId xmlns:a16="http://schemas.microsoft.com/office/drawing/2014/main" id="{E358798E-6A16-9440-A2DD-D239250E11A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本章小结</a:t>
            </a:r>
          </a:p>
        </p:txBody>
      </p:sp>
      <p:sp>
        <p:nvSpPr>
          <p:cNvPr id="125956" name="1 Título">
            <a:extLst>
              <a:ext uri="{FF2B5EF4-FFF2-40B4-BE49-F238E27FC236}">
                <a16:creationId xmlns:a16="http://schemas.microsoft.com/office/drawing/2014/main" id="{4492384A-EA4F-0944-9760-96B3A8FB1F5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6630</TotalTime>
  <Words>9159</Words>
  <Application>Microsoft Macintosh PowerPoint</Application>
  <PresentationFormat>On-screen Show (4:3)</PresentationFormat>
  <Paragraphs>1160</Paragraphs>
  <Slides>96</Slides>
  <Notes>57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96</vt:i4>
      </vt:variant>
    </vt:vector>
  </HeadingPairs>
  <TitlesOfParts>
    <vt:vector size="106" baseType="lpstr">
      <vt:lpstr>楷体_GB2312</vt:lpstr>
      <vt:lpstr>微软雅黑</vt:lpstr>
      <vt:lpstr>黑体</vt:lpstr>
      <vt:lpstr>宋体</vt:lpstr>
      <vt:lpstr>Arial</vt:lpstr>
      <vt:lpstr>Calibri</vt:lpstr>
      <vt:lpstr>Tahoma</vt:lpstr>
      <vt:lpstr>Times New Roman</vt:lpstr>
      <vt:lpstr>Wingdings</vt:lpstr>
      <vt:lpstr>Tema de Office</vt:lpstr>
      <vt:lpstr>PowerPoint Presentation</vt:lpstr>
      <vt:lpstr>第6章  详细设计</vt:lpstr>
      <vt:lpstr>PowerPoint Presentation</vt:lpstr>
      <vt:lpstr>PowerPoint Presentation</vt:lpstr>
      <vt:lpstr>PowerPoint Presentation</vt:lpstr>
      <vt:lpstr>PowerPoint Presentation</vt:lpstr>
      <vt:lpstr>PowerPoint Presentation</vt:lpstr>
      <vt:lpstr>PowerPoint Presentation</vt:lpstr>
      <vt:lpstr>6.1  结构程序设计</vt:lpstr>
      <vt:lpstr>6.1  结构程序设计</vt:lpstr>
      <vt:lpstr>6.1  结构程序设计</vt:lpstr>
      <vt:lpstr>6.1  结构程序设计</vt:lpstr>
      <vt:lpstr>6.1  结构程序设计</vt:lpstr>
      <vt:lpstr>6.1  结构程序设计</vt:lpstr>
      <vt:lpstr>PowerPoint Presentation</vt:lpstr>
      <vt:lpstr>6.2 人机界面设计</vt:lpstr>
      <vt:lpstr>6.2 人机界面设计</vt:lpstr>
      <vt:lpstr>6.2 人机界面设计</vt:lpstr>
      <vt:lpstr>6.2 人机界面设计</vt:lpstr>
      <vt:lpstr>6.2 人机界面设计</vt:lpstr>
      <vt:lpstr>6.2 人机界面设计</vt:lpstr>
      <vt:lpstr>PowerPoint Presentation</vt:lpstr>
      <vt:lpstr>6.2 人机界面设计</vt:lpstr>
      <vt:lpstr>6.2 人机界面设计</vt:lpstr>
      <vt:lpstr>PowerPoint Presentation</vt:lpstr>
      <vt:lpstr>6.2 人机界面设计</vt:lpstr>
      <vt:lpstr>6.2 人机界面设计</vt:lpstr>
      <vt:lpstr>6.2 人机界面设计</vt:lpstr>
      <vt:lpstr>6.2 人机界面设计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6.3 过程设计的工具</vt:lpstr>
      <vt:lpstr>6.3 过程设计的工具</vt:lpstr>
      <vt:lpstr>PowerPoint Presentation</vt:lpstr>
      <vt:lpstr>PowerPoint Presentation</vt:lpstr>
      <vt:lpstr>6.3 过程设计的工具</vt:lpstr>
      <vt:lpstr>6.3 过程设计的工具</vt:lpstr>
      <vt:lpstr>6.3 过程设计的工具</vt:lpstr>
      <vt:lpstr>6.3 过程设计的工具</vt:lpstr>
      <vt:lpstr>PowerPoint Presentation</vt:lpstr>
      <vt:lpstr>PowerPoint Presentation</vt:lpstr>
      <vt:lpstr>6.3 过程设计的工具</vt:lpstr>
      <vt:lpstr>6.3 过程设计的工具</vt:lpstr>
      <vt:lpstr>6.3 过程设计的工具</vt:lpstr>
      <vt:lpstr>6.3 过程设计的工具</vt:lpstr>
      <vt:lpstr>PowerPoint Presentation</vt:lpstr>
      <vt:lpstr>PowerPoint Presentation</vt:lpstr>
      <vt:lpstr>PowerPoint Presentation</vt:lpstr>
      <vt:lpstr>PowerPoint Presentation</vt:lpstr>
      <vt:lpstr>6.3 过程设计的工具</vt:lpstr>
      <vt:lpstr>PowerPoint Presentation</vt:lpstr>
      <vt:lpstr>PowerPoint Presentation</vt:lpstr>
      <vt:lpstr>6.3 过程设计的工具</vt:lpstr>
      <vt:lpstr>练习题：分析下面代码</vt:lpstr>
      <vt:lpstr>PowerPoint Presentation</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PowerPoint Presentation</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Microsoft Office User</cp:lastModifiedBy>
  <cp:revision>869</cp:revision>
  <dcterms:created xsi:type="dcterms:W3CDTF">2010-06-24T19:27:56Z</dcterms:created>
  <dcterms:modified xsi:type="dcterms:W3CDTF">2025-03-31T03:40:12Z</dcterms:modified>
</cp:coreProperties>
</file>