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96" r:id="rId2"/>
    <p:sldId id="630" r:id="rId3"/>
    <p:sldId id="999" r:id="rId4"/>
    <p:sldId id="929" r:id="rId5"/>
    <p:sldId id="1004" r:id="rId6"/>
    <p:sldId id="1000" r:id="rId7"/>
    <p:sldId id="931" r:id="rId8"/>
    <p:sldId id="1001" r:id="rId9"/>
    <p:sldId id="932" r:id="rId10"/>
    <p:sldId id="1002" r:id="rId11"/>
    <p:sldId id="985" r:id="rId12"/>
    <p:sldId id="986" r:id="rId13"/>
    <p:sldId id="988" r:id="rId14"/>
    <p:sldId id="1012" r:id="rId15"/>
    <p:sldId id="1013" r:id="rId16"/>
    <p:sldId id="1014" r:id="rId17"/>
    <p:sldId id="916" r:id="rId18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CC"/>
    <a:srgbClr val="00B0F0"/>
    <a:srgbClr val="0070C0"/>
    <a:srgbClr val="DFF1F2"/>
    <a:srgbClr val="A3D6D9"/>
    <a:srgbClr val="004586"/>
    <a:srgbClr val="1C2948"/>
    <a:srgbClr val="FBBCA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9" autoAdjust="0"/>
    <p:restoredTop sz="84472" autoAdjust="0"/>
  </p:normalViewPr>
  <p:slideViewPr>
    <p:cSldViewPr snapToGrid="0">
      <p:cViewPr varScale="1">
        <p:scale>
          <a:sx n="86" d="100"/>
          <a:sy n="86" d="100"/>
        </p:scale>
        <p:origin x="248" y="792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08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31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37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</a:rPr>
                  <a:t>对称阵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10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zh-CN" altLang="en-US" i="0">
                    <a:latin typeface="Cambria Math" panose="02040503050406030204" pitchFamily="18" charset="0"/>
                  </a:rPr>
                  <a:t>𝑋</a:t>
                </a:r>
                <a:r>
                  <a:rPr lang="zh-CN" altLang="en-US" i="0" smtClean="0">
                    <a:latin typeface="Cambria Math" panose="02040503050406030204" pitchFamily="18" charset="0"/>
                  </a:rPr>
                  <a:t>^</a:t>
                </a:r>
                <a:r>
                  <a:rPr lang="zh-CN" altLang="en-US" i="0">
                    <a:latin typeface="Cambria Math" panose="02040503050406030204" pitchFamily="18" charset="0"/>
                  </a:rPr>
                  <a:t>𝑇 𝑋</a:t>
                </a:r>
                <a:r>
                  <a:rPr lang="zh-CN" altLang="en-US" i="0">
                    <a:latin typeface="Cambria Math" panose="02040503050406030204" pitchFamily="18" charset="0"/>
                  </a:rPr>
                  <a:t>是</a:t>
                </a:r>
                <a:r>
                  <a:rPr lang="zh-CN" altLang="en-US" dirty="0" smtClean="0">
                    <a:latin typeface="Arial" panose="020B0604020202020204" pitchFamily="34" charset="0"/>
                  </a:rPr>
                  <a:t>对称阵</a:t>
                </a:r>
                <a:endParaRPr lang="zh-CN" altLang="zh-CN" dirty="0" smtClean="0">
                  <a:latin typeface="Arial" panose="020B0604020202020204" pitchFamily="34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629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52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3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0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46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2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39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5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https://digquant.info/wp-content/uploads/2020/07/2020070303061734.jpg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Relationship Id="rId9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B81CA3-0B4E-D149-9C85-26AC3D790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" t="22336" r="2258" b="7620"/>
          <a:stretch/>
        </p:blipFill>
        <p:spPr>
          <a:xfrm>
            <a:off x="0" y="0"/>
            <a:ext cx="12192000" cy="3269207"/>
          </a:xfrm>
          <a:prstGeom prst="rect">
            <a:avLst/>
          </a:prstGeom>
        </p:spPr>
      </p:pic>
      <p:sp>
        <p:nvSpPr>
          <p:cNvPr id="9230" name="矩形 13"/>
          <p:cNvSpPr>
            <a:spLocks noChangeArrowheads="1"/>
          </p:cNvSpPr>
          <p:nvPr/>
        </p:nvSpPr>
        <p:spPr bwMode="auto">
          <a:xfrm>
            <a:off x="5269902" y="5871152"/>
            <a:ext cx="245999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2025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05</a:t>
            </a: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426" y="3191208"/>
            <a:ext cx="12199426" cy="223469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人工智能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TW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</a:t>
            </a: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TW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刘坤</a:t>
            </a:r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344872-B7A9-E14B-B549-DD162660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7C0F0C4-7B7A-B948-8788-3FFEB9C2DAF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904" y="5689599"/>
            <a:ext cx="89021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1" descr="点宽x 广东石油化工学院: Auto-Trader平台远程培训| 点宽科技">
            <a:extLst>
              <a:ext uri="{FF2B5EF4-FFF2-40B4-BE49-F238E27FC236}">
                <a16:creationId xmlns:a16="http://schemas.microsoft.com/office/drawing/2014/main" id="{E35C3E7C-0469-4E4B-AA32-29BC5632DBB8}"/>
              </a:ext>
            </a:extLst>
          </p:cNvPr>
          <p:cNvPicPr>
            <a:picLocks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4" r="-8" b="32294"/>
          <a:stretch>
            <a:fillRect/>
          </a:stretch>
        </p:blipFill>
        <p:spPr bwMode="auto">
          <a:xfrm>
            <a:off x="-1904" y="5999018"/>
            <a:ext cx="3978159" cy="8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5"/>
    </mc:Choice>
    <mc:Fallback xmlns="">
      <p:transition spd="slow" advTm="71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42">
            <a:extLst>
              <a:ext uri="{FF2B5EF4-FFF2-40B4-BE49-F238E27FC236}">
                <a16:creationId xmlns:a16="http://schemas.microsoft.com/office/drawing/2014/main" id="{E05A3401-D543-434C-ABBB-6A571C48513E}"/>
              </a:ext>
            </a:extLst>
          </p:cNvPr>
          <p:cNvSpPr/>
          <p:nvPr/>
        </p:nvSpPr>
        <p:spPr>
          <a:xfrm>
            <a:off x="2763085" y="4286373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985979" y="1931551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  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回归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的概念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线性回归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符号约定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TW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算法流程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112009"/>
      </p:ext>
    </p:extLst>
  </p:cSld>
  <p:clrMapOvr>
    <a:masterClrMapping/>
  </p:clrMapOvr>
  <p:transition advTm="8005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算法流程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8814" y="3088969"/>
                <a:ext cx="521681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32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...+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14" y="3088969"/>
                <a:ext cx="5216813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037228" y="2333252"/>
                <a:ext cx="2793244" cy="471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36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dirty="0">
                    <a:latin typeface="+mj-ea"/>
                    <a:ea typeface="+mj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36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3200" dirty="0">
                    <a:latin typeface="+mj-ea"/>
                    <a:ea typeface="+mj-ea"/>
                    <a:cs typeface="Times New Roman" panose="02020603050405020304" pitchFamily="18" charset="0"/>
                  </a:rPr>
                  <a:t>的关系</a:t>
                </a:r>
                <a:endParaRPr lang="zh-CN" altLang="zh-CN" sz="32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8" y="2333252"/>
                <a:ext cx="2793244" cy="471476"/>
              </a:xfrm>
              <a:prstGeom prst="rect">
                <a:avLst/>
              </a:prstGeom>
              <a:blipFill>
                <a:blip r:embed="rId4"/>
                <a:stretch>
                  <a:fillRect t="-42857" r="-2620" b="-40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上箭头 23"/>
          <p:cNvSpPr/>
          <p:nvPr/>
        </p:nvSpPr>
        <p:spPr>
          <a:xfrm rot="7392496">
            <a:off x="6116999" y="3502645"/>
            <a:ext cx="325382" cy="1013767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37228" y="5563075"/>
                <a:ext cx="9202156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可以设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zh-CN" altLang="en-US" dirty="0"/>
                  <a:t>  则：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28" y="5563075"/>
                <a:ext cx="9202156" cy="468205"/>
              </a:xfrm>
              <a:prstGeom prst="rect">
                <a:avLst/>
              </a:prstGeom>
              <a:blipFill>
                <a:blip r:embed="rId5"/>
                <a:stretch>
                  <a:fillRect l="-1103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10863" y="6153032"/>
                <a:ext cx="9501719" cy="40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</a:rPr>
                  <a:t>注意：若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表达式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可以融入到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6153032"/>
                <a:ext cx="9501719" cy="401970"/>
              </a:xfrm>
              <a:prstGeom prst="rect">
                <a:avLst/>
              </a:prstGeom>
              <a:blipFill>
                <a:blip r:embed="rId6"/>
                <a:stretch>
                  <a:fillRect l="-533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">
            <a:extLst>
              <a:ext uri="{FF2B5EF4-FFF2-40B4-BE49-F238E27FC236}">
                <a16:creationId xmlns:a16="http://schemas.microsoft.com/office/drawing/2014/main" id="{4592ECBB-AA4D-43BF-8330-6B88B11C9012}"/>
              </a:ext>
            </a:extLst>
          </p:cNvPr>
          <p:cNvSpPr/>
          <p:nvPr/>
        </p:nvSpPr>
        <p:spPr>
          <a:xfrm>
            <a:off x="6710147" y="4540154"/>
            <a:ext cx="2543033" cy="723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模型</a:t>
            </a:r>
          </a:p>
        </p:txBody>
      </p:sp>
      <p:sp>
        <p:nvSpPr>
          <p:cNvPr id="19" name="圆角矩形 11">
            <a:extLst>
              <a:ext uri="{FF2B5EF4-FFF2-40B4-BE49-F238E27FC236}">
                <a16:creationId xmlns:a16="http://schemas.microsoft.com/office/drawing/2014/main" id="{A5402AC9-AB7E-4BB2-A95B-4EA41F4522B5}"/>
              </a:ext>
            </a:extLst>
          </p:cNvPr>
          <p:cNvSpPr/>
          <p:nvPr/>
        </p:nvSpPr>
        <p:spPr>
          <a:xfrm>
            <a:off x="6710147" y="3205587"/>
            <a:ext cx="2543033" cy="72333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机器学习算法</a:t>
            </a:r>
          </a:p>
        </p:txBody>
      </p:sp>
      <p:sp>
        <p:nvSpPr>
          <p:cNvPr id="21" name="圆角矩形 15">
            <a:extLst>
              <a:ext uri="{FF2B5EF4-FFF2-40B4-BE49-F238E27FC236}">
                <a16:creationId xmlns:a16="http://schemas.microsoft.com/office/drawing/2014/main" id="{A85C8599-952A-49A0-8708-54BC01129792}"/>
              </a:ext>
            </a:extLst>
          </p:cNvPr>
          <p:cNvSpPr/>
          <p:nvPr/>
        </p:nvSpPr>
        <p:spPr>
          <a:xfrm>
            <a:off x="6710148" y="1835623"/>
            <a:ext cx="2543032" cy="72333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训练数据</a:t>
            </a:r>
          </a:p>
        </p:txBody>
      </p:sp>
      <p:sp>
        <p:nvSpPr>
          <p:cNvPr id="25" name="圆角矩形 2">
            <a:extLst>
              <a:ext uri="{FF2B5EF4-FFF2-40B4-BE49-F238E27FC236}">
                <a16:creationId xmlns:a16="http://schemas.microsoft.com/office/drawing/2014/main" id="{16536A76-8342-4EFA-B8F1-D65371E70E5D}"/>
              </a:ext>
            </a:extLst>
          </p:cNvPr>
          <p:cNvSpPr/>
          <p:nvPr/>
        </p:nvSpPr>
        <p:spPr>
          <a:xfrm>
            <a:off x="4229999" y="4540154"/>
            <a:ext cx="1806460" cy="723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特征</a:t>
            </a:r>
          </a:p>
        </p:txBody>
      </p:sp>
      <p:sp>
        <p:nvSpPr>
          <p:cNvPr id="26" name="圆角矩形 17">
            <a:extLst>
              <a:ext uri="{FF2B5EF4-FFF2-40B4-BE49-F238E27FC236}">
                <a16:creationId xmlns:a16="http://schemas.microsoft.com/office/drawing/2014/main" id="{A2B90B57-BEF8-41DB-8720-457C9D8ECE6D}"/>
              </a:ext>
            </a:extLst>
          </p:cNvPr>
          <p:cNvSpPr/>
          <p:nvPr/>
        </p:nvSpPr>
        <p:spPr>
          <a:xfrm>
            <a:off x="9987886" y="4540154"/>
            <a:ext cx="1818925" cy="7233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+mj-ea"/>
                <a:ea typeface="+mj-ea"/>
              </a:rPr>
              <a:t>预测结果</a:t>
            </a:r>
          </a:p>
        </p:txBody>
      </p:sp>
      <p:sp>
        <p:nvSpPr>
          <p:cNvPr id="27" name="右箭头 3">
            <a:extLst>
              <a:ext uri="{FF2B5EF4-FFF2-40B4-BE49-F238E27FC236}">
                <a16:creationId xmlns:a16="http://schemas.microsoft.com/office/drawing/2014/main" id="{6862ADA1-E3CF-42AD-BFEA-9F5D09022A0C}"/>
              </a:ext>
            </a:extLst>
          </p:cNvPr>
          <p:cNvSpPr/>
          <p:nvPr/>
        </p:nvSpPr>
        <p:spPr>
          <a:xfrm>
            <a:off x="6036454" y="4736341"/>
            <a:ext cx="705133" cy="330957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19">
            <a:extLst>
              <a:ext uri="{FF2B5EF4-FFF2-40B4-BE49-F238E27FC236}">
                <a16:creationId xmlns:a16="http://schemas.microsoft.com/office/drawing/2014/main" id="{40021C33-95D1-45B5-A967-E307C950A67E}"/>
              </a:ext>
            </a:extLst>
          </p:cNvPr>
          <p:cNvSpPr/>
          <p:nvPr/>
        </p:nvSpPr>
        <p:spPr>
          <a:xfrm>
            <a:off x="9267966" y="4714733"/>
            <a:ext cx="705133" cy="352565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4">
            <a:extLst>
              <a:ext uri="{FF2B5EF4-FFF2-40B4-BE49-F238E27FC236}">
                <a16:creationId xmlns:a16="http://schemas.microsoft.com/office/drawing/2014/main" id="{2055A86B-C2D7-41C0-AB24-EFBF8FD2682B}"/>
              </a:ext>
            </a:extLst>
          </p:cNvPr>
          <p:cNvSpPr/>
          <p:nvPr/>
        </p:nvSpPr>
        <p:spPr>
          <a:xfrm>
            <a:off x="7779222" y="2639564"/>
            <a:ext cx="322997" cy="530626"/>
          </a:xfrm>
          <a:prstGeom prst="downArrow">
            <a:avLst/>
          </a:prstGeom>
          <a:solidFill>
            <a:srgbClr val="0066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1">
            <a:extLst>
              <a:ext uri="{FF2B5EF4-FFF2-40B4-BE49-F238E27FC236}">
                <a16:creationId xmlns:a16="http://schemas.microsoft.com/office/drawing/2014/main" id="{122FC65D-ABEA-49EB-9335-15E1355308AB}"/>
              </a:ext>
            </a:extLst>
          </p:cNvPr>
          <p:cNvSpPr/>
          <p:nvPr/>
        </p:nvSpPr>
        <p:spPr>
          <a:xfrm>
            <a:off x="7779222" y="4009528"/>
            <a:ext cx="322997" cy="530626"/>
          </a:xfrm>
          <a:prstGeom prst="downArrow">
            <a:avLst/>
          </a:prstGeom>
          <a:solidFill>
            <a:srgbClr val="0066CC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00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24" grpId="0" animBg="1"/>
      <p:bldP spid="6" grpId="0"/>
      <p:bldP spid="7" grpId="0"/>
      <p:bldP spid="17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算法流程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723797" y="1453551"/>
                <a:ext cx="521681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32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...+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797" y="1453551"/>
                <a:ext cx="5216813" cy="1077218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723797" y="4490821"/>
                <a:ext cx="5216813" cy="1982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+mj-ea"/>
                    <a:ea typeface="+mj-ea"/>
                  </a:rPr>
                  <a:t>要找到一组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,...,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+mj-ea"/>
                    <a:ea typeface="+mj-ea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  <a:ea typeface="+mj-ea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𝑚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h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</a:rPr>
                      <m:t>)−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+mj-ea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+mj-ea"/>
                    <a:ea typeface="+mj-ea"/>
                  </a:rPr>
                  <a:t> </a:t>
                </a: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j-ea"/>
                    <a:ea typeface="+mj-ea"/>
                  </a:rPr>
                  <a:t>(</a:t>
                </a:r>
                <a:r>
                  <a:rPr lang="zh-CN" altLang="zh-CN" kern="100" dirty="0">
                    <a:latin typeface="+mj-ea"/>
                    <a:ea typeface="+mj-ea"/>
                  </a:rPr>
                  <a:t>残差平方和</a:t>
                </a:r>
                <a:r>
                  <a:rPr lang="en-US" altLang="zh-CN" kern="100" dirty="0">
                    <a:latin typeface="+mj-ea"/>
                    <a:ea typeface="+mj-ea"/>
                  </a:rPr>
                  <a:t>) </a:t>
                </a:r>
                <a:r>
                  <a:rPr lang="zh-CN" altLang="zh-CN" kern="100" dirty="0">
                    <a:latin typeface="+mj-ea"/>
                    <a:ea typeface="+mj-ea"/>
                  </a:rPr>
                  <a:t>最小</a:t>
                </a: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797" y="4490821"/>
                <a:ext cx="5216813" cy="1982659"/>
              </a:xfrm>
              <a:prstGeom prst="rect">
                <a:avLst/>
              </a:prstGeom>
              <a:blipFill>
                <a:blip r:embed="rId4"/>
                <a:stretch>
                  <a:fillRect l="-1699" r="-1699" b="-9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63319" y="1488305"/>
            <a:ext cx="63604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PT Sans"/>
              </a:rPr>
              <a:t> 损失函数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(Loss Function)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度量单样本预测的错误程度，损失函数值越小，模型就越好。常用的损失函数包括：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0-1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损失函数、平方损失函数、绝对损失函数、对数损失函数等。</a:t>
            </a:r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PT Sans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PT Sans"/>
              </a:rPr>
              <a:t>代价函数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(Cost Function)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度量全部样本集的平均误差。常用的代价函数包括均方误差、均方根误差、平均绝对误差等。</a:t>
            </a:r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endParaRPr lang="en-US" altLang="zh-CN" dirty="0">
              <a:solidFill>
                <a:srgbClr val="000000"/>
              </a:solidFill>
              <a:latin typeface="PT Sans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PT Sans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PT Sans"/>
              </a:rPr>
              <a:t>目标函数</a:t>
            </a:r>
            <a:r>
              <a:rPr lang="en-US" altLang="zh-CN" dirty="0">
                <a:solidFill>
                  <a:srgbClr val="000000"/>
                </a:solidFill>
                <a:latin typeface="PT Sans"/>
              </a:rPr>
              <a:t>(Object Function)</a:t>
            </a:r>
            <a:r>
              <a:rPr lang="zh-CN" altLang="en-US" dirty="0">
                <a:solidFill>
                  <a:srgbClr val="000000"/>
                </a:solidFill>
                <a:latin typeface="PT Sans"/>
              </a:rPr>
              <a:t>代价函数和正则化函数，最终要优化的函数。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723797" y="2873813"/>
                <a:ext cx="6096000" cy="13839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损失函数采用平方和损失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：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Times New Roman" panose="02020603050405020304" pitchFamily="18" charset="0"/>
                        </a:rPr>
                        <m:t>)−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797" y="2873813"/>
                <a:ext cx="6096000" cy="1383969"/>
              </a:xfrm>
              <a:prstGeom prst="rect">
                <a:avLst/>
              </a:prstGeom>
              <a:blipFill>
                <a:blip r:embed="rId5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618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8243231" y="4339405"/>
            <a:ext cx="3240157" cy="152466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最小二乘法</a:t>
            </a:r>
            <a:r>
              <a:rPr lang="en-US" altLang="zh-CN" dirty="0">
                <a:solidFill>
                  <a:schemeClr val="tx1"/>
                </a:solidFill>
              </a:rPr>
              <a:t>(LSM)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67738" y="1833285"/>
                <a:ext cx="10537604" cy="849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j-ea"/>
                    <a:ea typeface="+mj-ea"/>
                  </a:rPr>
                  <a:t>(</a:t>
                </a:r>
                <a:r>
                  <a:rPr lang="zh-CN" altLang="zh-CN" kern="100" dirty="0">
                    <a:latin typeface="+mj-ea"/>
                    <a:ea typeface="+mj-ea"/>
                  </a:rPr>
                  <a:t>残差平方和</a:t>
                </a:r>
                <a:r>
                  <a:rPr lang="en-US" altLang="zh-CN" kern="100" dirty="0">
                    <a:latin typeface="+mj-ea"/>
                    <a:ea typeface="+mj-ea"/>
                  </a:rPr>
                  <a:t>) </a:t>
                </a:r>
                <a:r>
                  <a:rPr lang="zh-CN" altLang="zh-CN" kern="100" dirty="0">
                    <a:latin typeface="+mj-ea"/>
                    <a:ea typeface="+mj-ea"/>
                  </a:rPr>
                  <a:t>最小</a:t>
                </a:r>
                <a:r>
                  <a:rPr lang="zh-CN" altLang="en-US" kern="100" dirty="0">
                    <a:latin typeface="+mj-ea"/>
                    <a:ea typeface="+mj-ea"/>
                  </a:rPr>
                  <a:t>，即最小化：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CN" altLang="zh-CN" kern="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38" y="1833285"/>
                <a:ext cx="10537604" cy="849143"/>
              </a:xfrm>
              <a:prstGeom prst="rect">
                <a:avLst/>
              </a:prstGeom>
              <a:blipFill>
                <a:blip r:embed="rId3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24656" y="2626556"/>
                <a:ext cx="11322875" cy="2026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将向量表达形式转为矩阵表达形式，则有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列的矩阵（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为样本个数，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为特征个数），</a:t>
                </a:r>
                <a:endParaRPr lang="en-US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行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1</a:t>
                </a:r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列的矩阵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包含了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)</a:t>
                </a:r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行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1</a:t>
                </a:r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列的矩阵</a:t>
                </a:r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j-ea"/>
                    <a:ea typeface="+mj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𝑋𝑤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𝑋𝑤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6" y="2626556"/>
                <a:ext cx="11322875" cy="2026324"/>
              </a:xfrm>
              <a:prstGeom prst="rect">
                <a:avLst/>
              </a:prstGeom>
              <a:blipFill>
                <a:blip r:embed="rId4"/>
                <a:stretch>
                  <a:fillRect l="-2352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584729" y="4500226"/>
            <a:ext cx="2784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需要用到</a:t>
            </a:r>
            <a:r>
              <a:rPr lang="zh-CN" altLang="en-US" sz="1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向量平方的性质</a:t>
            </a:r>
            <a:r>
              <a:rPr lang="en-US" altLang="zh-CN" sz="1800" dirty="0">
                <a:latin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1800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832630" y="4684892"/>
                <a:ext cx="1678280" cy="1668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30" y="4684892"/>
                <a:ext cx="1678280" cy="1668214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679793" y="4869664"/>
                <a:ext cx="1911614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793" y="4869664"/>
                <a:ext cx="1911614" cy="988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23928" y="1198876"/>
                <a:ext cx="11453191" cy="809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微软雅黑" panose="020B0503020204020204" pitchFamily="34" charset="-122"/>
                  </a:rPr>
                  <a:t>要找到一组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𝑤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,...,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kern="100" dirty="0">
                    <a:latin typeface="微软雅黑" panose="020B0503020204020204" pitchFamily="34" charset="-122"/>
                  </a:rPr>
                  <a:t> </a:t>
                </a:r>
                <a:r>
                  <a:rPr lang="zh-CN" altLang="zh-CN" kern="100" dirty="0">
                    <a:latin typeface="微软雅黑" panose="020B0503020204020204" pitchFamily="34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8" y="1198876"/>
                <a:ext cx="11453191" cy="809517"/>
              </a:xfrm>
              <a:prstGeom prst="rect">
                <a:avLst/>
              </a:prstGeom>
              <a:blipFill>
                <a:blip r:embed="rId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下箭头 20"/>
          <p:cNvSpPr/>
          <p:nvPr/>
        </p:nvSpPr>
        <p:spPr>
          <a:xfrm>
            <a:off x="8461132" y="4059096"/>
            <a:ext cx="218661" cy="274439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400804" y="4684892"/>
                <a:ext cx="5404621" cy="1871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04" y="4684892"/>
                <a:ext cx="5404621" cy="1871090"/>
              </a:xfrm>
              <a:prstGeom prst="rect">
                <a:avLst/>
              </a:prstGeom>
              <a:blipFill>
                <a:blip r:embed="rId8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465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16" grpId="0"/>
      <p:bldP spid="10" grpId="0"/>
      <p:bldP spid="20" grpId="0"/>
      <p:bldP spid="21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4906616" y="4627538"/>
            <a:ext cx="7106202" cy="214764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最小二乘法</a:t>
            </a:r>
            <a:r>
              <a:rPr lang="en-US" altLang="zh-CN" dirty="0">
                <a:solidFill>
                  <a:schemeClr val="tx1"/>
                </a:solidFill>
              </a:rPr>
              <a:t>(LSM)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45254" y="4678482"/>
            <a:ext cx="4862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+mj-ea"/>
                <a:ea typeface="+mj-ea"/>
                <a:cs typeface="Times New Roman" panose="02020603050405020304" pitchFamily="18" charset="0"/>
              </a:rPr>
              <a:t>需要用到以下几个矩阵的求导法则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01885" y="2168669"/>
                <a:ext cx="4789516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r>
                                              <a:rPr lang="zh-CN" altLang="en-US" i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𝑋𝑤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i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𝑋𝑤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2168669"/>
                <a:ext cx="4789516" cy="809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901885" y="1476710"/>
                <a:ext cx="44941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为最小化，</a:t>
                </a:r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接下来对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偏导，</a:t>
                </a:r>
                <a:endParaRPr lang="en-US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1476710"/>
                <a:ext cx="4494179" cy="461665"/>
              </a:xfrm>
              <a:prstGeom prst="rect">
                <a:avLst/>
              </a:prstGeom>
              <a:blipFill>
                <a:blip r:embed="rId4"/>
                <a:stretch>
                  <a:fillRect l="-2171" t="-10526" r="-108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01885" y="3104093"/>
            <a:ext cx="3344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由于中间两项互为转置</a:t>
            </a:r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01885" y="3692114"/>
                <a:ext cx="6096000" cy="8090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3692114"/>
                <a:ext cx="6096000" cy="809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901885" y="4678482"/>
                <a:ext cx="3699439" cy="1969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5" y="4678482"/>
                <a:ext cx="3699439" cy="1969322"/>
              </a:xfrm>
              <a:prstGeom prst="rect">
                <a:avLst/>
              </a:prstGeom>
              <a:blipFill>
                <a:blip r:embed="rId6"/>
                <a:stretch>
                  <a:fillRect l="-2636" b="-3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806662" y="3653612"/>
                <a:ext cx="3695884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62" y="3653612"/>
                <a:ext cx="3695884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4906616" y="2193882"/>
                <a:ext cx="7547113" cy="794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616" y="2193882"/>
                <a:ext cx="75471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171330" y="5140147"/>
                <a:ext cx="6749796" cy="1498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zh-CN" altLang="en-US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为</m:t>
                    </m:r>
                  </m:oMath>
                </a14:m>
                <a:r>
                  <a:rPr lang="zh-CN" altLang="en-US" sz="24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对称阵，</a:t>
                </a:r>
                <a:r>
                  <a:rPr lang="zh-CN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𝐴𝑋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zh-CN" altLang="zh-CN" sz="2400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330" y="5140147"/>
                <a:ext cx="6749796" cy="1498231"/>
              </a:xfrm>
              <a:prstGeom prst="rect">
                <a:avLst/>
              </a:prstGeom>
              <a:blipFill>
                <a:blip r:embed="rId9"/>
                <a:stretch>
                  <a:fillRect b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2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6" grpId="0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62AA-83A9-CF45-93A6-8C5D6EB1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小结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C190-C239-1541-B5D9-49F0F0D3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000" dirty="0"/>
              <a:t>理论层面：</a:t>
            </a:r>
          </a:p>
          <a:p>
            <a:endParaRPr lang="zh-TW" altLang="en-US" sz="2000" dirty="0"/>
          </a:p>
          <a:p>
            <a:pPr lvl="1"/>
            <a:r>
              <a:rPr lang="zh-TW" altLang="en-US" sz="1600" dirty="0"/>
              <a:t>掌握线性回归的数学表达与优化方法。</a:t>
            </a:r>
          </a:p>
          <a:p>
            <a:pPr lvl="1"/>
            <a:endParaRPr lang="zh-TW" altLang="en-US" sz="1600" dirty="0"/>
          </a:p>
          <a:p>
            <a:pPr lvl="1"/>
            <a:r>
              <a:rPr lang="zh-TW" altLang="en-US" sz="1600" dirty="0"/>
              <a:t>理解损失函数、梯度下降的实际意义。</a:t>
            </a:r>
          </a:p>
          <a:p>
            <a:endParaRPr lang="zh-TW" altLang="en-US" sz="2000" dirty="0"/>
          </a:p>
          <a:p>
            <a:r>
              <a:rPr lang="zh-TW" altLang="en-US" sz="2000" dirty="0"/>
              <a:t>实践层面：</a:t>
            </a:r>
          </a:p>
          <a:p>
            <a:endParaRPr lang="zh-TW" altLang="en-US" sz="2000" dirty="0"/>
          </a:p>
          <a:p>
            <a:pPr marL="685800" lvl="1" indent="-285750"/>
            <a:r>
              <a:rPr lang="zh-TW" altLang="en-US" sz="1600" dirty="0"/>
              <a:t>能够用</a:t>
            </a:r>
            <a:r>
              <a:rPr lang="en-US" sz="1600" dirty="0"/>
              <a:t>Python</a:t>
            </a:r>
            <a:r>
              <a:rPr lang="zh-TW" altLang="en-US" sz="1600" dirty="0"/>
              <a:t>实现简单线性回归模型。</a:t>
            </a:r>
          </a:p>
          <a:p>
            <a:pPr marL="685800" lvl="1" indent="-285750"/>
            <a:endParaRPr lang="zh-TW" altLang="en-US" sz="1600" dirty="0"/>
          </a:p>
          <a:p>
            <a:pPr marL="685800" lvl="1" indent="-285750"/>
            <a:r>
              <a:rPr lang="zh-TW" altLang="en-US" sz="1600" dirty="0"/>
              <a:t>学会通过调参（如学习率）优化模型性能。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F678B-20C5-D24A-AB88-68AE06DA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02" y="1992027"/>
            <a:ext cx="6670099" cy="3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8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EEDA-F920-8042-AB7C-6F4581AD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思考题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FCD4-5C7B-E94B-9091-CCD3FBFE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线性回归能否用于解决我国</a:t>
            </a:r>
            <a:r>
              <a:rPr lang="en-US" dirty="0"/>
              <a:t>“</a:t>
            </a:r>
            <a:r>
              <a:rPr lang="zh-CN" altLang="en-US" dirty="0"/>
              <a:t>乡村振兴</a:t>
            </a:r>
            <a:r>
              <a:rPr lang="en-US" dirty="0"/>
              <a:t>”</a:t>
            </a:r>
            <a:r>
              <a:rPr lang="zh-CN" altLang="en-US" dirty="0"/>
              <a:t>中的农产品价格预测问题？如何改进模型？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FAB11-9693-9A4A-845B-8FBAC03F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959" y="2833582"/>
            <a:ext cx="6147217" cy="38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49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B857DF-9B47-7A46-B5E0-100285405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2000" cy="7952509"/>
          </a:xfrm>
          <a:prstGeom prst="rect">
            <a:avLst/>
          </a:prstGeom>
          <a:gradFill>
            <a:gsLst>
              <a:gs pos="11000">
                <a:schemeClr val="bg1"/>
              </a:gs>
              <a:gs pos="77000">
                <a:schemeClr val="bg1">
                  <a:alpha val="54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62">
            <a:extLst>
              <a:ext uri="{FF2B5EF4-FFF2-40B4-BE49-F238E27FC236}">
                <a16:creationId xmlns:a16="http://schemas.microsoft.com/office/drawing/2014/main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216" y="2800765"/>
            <a:ext cx="319510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 dirty="0">
                <a:solidFill>
                  <a:srgbClr val="4B649F"/>
                </a:solidFill>
              </a:rPr>
              <a:t>谢  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985979" y="1931551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  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回归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的概念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线性回归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符号约定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04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算法流程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advTm="800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42">
            <a:extLst>
              <a:ext uri="{FF2B5EF4-FFF2-40B4-BE49-F238E27FC236}">
                <a16:creationId xmlns:a16="http://schemas.microsoft.com/office/drawing/2014/main" id="{870309A0-06B3-B547-8E36-0D8D3B5E292B}"/>
              </a:ext>
            </a:extLst>
          </p:cNvPr>
          <p:cNvSpPr/>
          <p:nvPr/>
        </p:nvSpPr>
        <p:spPr>
          <a:xfrm>
            <a:off x="2691358" y="189244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985979" y="1931551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回归</a:t>
            </a:r>
            <a:r>
              <a:rPr lang="zh-TW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的概念</a:t>
            </a:r>
            <a:endParaRPr lang="en-US" altLang="zh-CN" sz="36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线性回归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符号约定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04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算法流程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557628"/>
      </p:ext>
    </p:extLst>
  </p:cSld>
  <p:clrMapOvr>
    <a:masterClrMapping/>
  </p:clrMapOvr>
  <p:transition advTm="800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68338" y="1566952"/>
            <a:ext cx="5988494" cy="372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监督学习分为回归和分类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回归（</a:t>
            </a:r>
            <a:r>
              <a:rPr lang="en-US" altLang="zh-CN" sz="2800" dirty="0">
                <a:ea typeface="微软雅黑" panose="020B0503020204020204" pitchFamily="34" charset="-122"/>
              </a:rPr>
              <a:t>Regression</a:t>
            </a:r>
            <a:r>
              <a:rPr lang="zh-CN" altLang="en-US" sz="2800" dirty="0"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ea typeface="微软雅黑" panose="020B0503020204020204" pitchFamily="34" charset="-122"/>
              </a:rPr>
              <a:t>Prediction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如何预测上海浦东的房价？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未来的股票市场走向？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 indent="0" eaLnBrk="1" hangingPunct="1">
              <a:spcBef>
                <a:spcPct val="50000"/>
              </a:spcBef>
              <a:defRPr/>
            </a:pP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回归的概念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DE75B-04EF-4D45-9C54-735B0659E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1511908"/>
            <a:ext cx="5054347" cy="3675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7DD45-8B9D-0E4F-A744-8BBAB46BB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32" y="2473511"/>
            <a:ext cx="5329900" cy="3724097"/>
          </a:xfrm>
          <a:prstGeom prst="rect">
            <a:avLst/>
          </a:prstGeom>
        </p:spPr>
      </p:pic>
      <p:sp>
        <p:nvSpPr>
          <p:cNvPr id="8" name="圆角矩形标注 1">
            <a:extLst>
              <a:ext uri="{FF2B5EF4-FFF2-40B4-BE49-F238E27FC236}">
                <a16:creationId xmlns:a16="http://schemas.microsoft.com/office/drawing/2014/main" id="{5522222C-2622-C544-811E-32A771E251A1}"/>
              </a:ext>
            </a:extLst>
          </p:cNvPr>
          <p:cNvSpPr/>
          <p:nvPr/>
        </p:nvSpPr>
        <p:spPr>
          <a:xfrm>
            <a:off x="7064820" y="2966883"/>
            <a:ext cx="1892490" cy="764275"/>
          </a:xfrm>
          <a:prstGeom prst="wedgeRoundRectCallout">
            <a:avLst>
              <a:gd name="adj1" fmla="val -103878"/>
              <a:gd name="adj2" fmla="val -21350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标签连续</a:t>
            </a:r>
          </a:p>
        </p:txBody>
      </p:sp>
    </p:spTree>
    <p:extLst>
      <p:ext uri="{BB962C8B-B14F-4D97-AF65-F5344CB8AC3E}">
        <p14:creationId xmlns:p14="http://schemas.microsoft.com/office/powerpoint/2010/main" val="1394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64228" y="1437161"/>
            <a:ext cx="6250604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监督学习分为回归和分类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回归（</a:t>
            </a:r>
            <a:r>
              <a:rPr lang="en-US" altLang="zh-CN" sz="2800" dirty="0">
                <a:ea typeface="微软雅黑" panose="020B0503020204020204" pitchFamily="34" charset="-122"/>
              </a:rPr>
              <a:t>Regression</a:t>
            </a:r>
            <a:r>
              <a:rPr lang="zh-CN" altLang="en-US" sz="2800" dirty="0"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ea typeface="微软雅黑" panose="020B0503020204020204" pitchFamily="34" charset="-122"/>
              </a:rPr>
              <a:t>Prediction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如何预测上海浦东的房价？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未来的股票市场走向？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分类（</a:t>
            </a:r>
            <a:r>
              <a:rPr lang="en-US" altLang="zh-CN" sz="2800" dirty="0">
                <a:ea typeface="微软雅黑" panose="020B0503020204020204" pitchFamily="34" charset="-122"/>
              </a:rPr>
              <a:t>Classification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身高</a:t>
            </a:r>
            <a:r>
              <a:rPr lang="en-US" altLang="zh-CN" sz="2800" dirty="0">
                <a:ea typeface="微软雅黑" panose="020B0503020204020204" pitchFamily="34" charset="-122"/>
              </a:rPr>
              <a:t>1.85m</a:t>
            </a:r>
            <a:r>
              <a:rPr lang="zh-CN" altLang="en-US" sz="2800" dirty="0">
                <a:ea typeface="微软雅黑" panose="020B0503020204020204" pitchFamily="34" charset="-122"/>
              </a:rPr>
              <a:t>，体重</a:t>
            </a:r>
            <a:r>
              <a:rPr lang="en-US" altLang="zh-CN" sz="2800" dirty="0">
                <a:ea typeface="微软雅黑" panose="020B0503020204020204" pitchFamily="34" charset="-122"/>
              </a:rPr>
              <a:t>100kg</a:t>
            </a:r>
            <a:r>
              <a:rPr lang="zh-CN" altLang="en-US" sz="2800" dirty="0">
                <a:ea typeface="微软雅黑" panose="020B0503020204020204" pitchFamily="34" charset="-122"/>
              </a:rPr>
              <a:t>的男人穿什么尺码的</a:t>
            </a:r>
            <a:r>
              <a:rPr lang="en-US" altLang="zh-CN" sz="2800" dirty="0"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ea typeface="微软雅黑" panose="020B0503020204020204" pitchFamily="34" charset="-122"/>
              </a:rPr>
              <a:t>恤？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根据肿瘤的体积、患者的年龄来判断良性或恶性？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回归的概念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BFF10-A962-4C4B-90D6-F1DDDD840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206" b="53267"/>
          <a:stretch/>
        </p:blipFill>
        <p:spPr>
          <a:xfrm>
            <a:off x="6707804" y="1541503"/>
            <a:ext cx="4819968" cy="3193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283F5-3062-404F-B4C0-F591C0A19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094" b="50953"/>
          <a:stretch/>
        </p:blipFill>
        <p:spPr>
          <a:xfrm>
            <a:off x="7223964" y="2530947"/>
            <a:ext cx="4501288" cy="4009037"/>
          </a:xfrm>
          <a:prstGeom prst="rect">
            <a:avLst/>
          </a:prstGeom>
        </p:spPr>
      </p:pic>
      <p:sp>
        <p:nvSpPr>
          <p:cNvPr id="8" name="圆角矩形标注 5">
            <a:extLst>
              <a:ext uri="{FF2B5EF4-FFF2-40B4-BE49-F238E27FC236}">
                <a16:creationId xmlns:a16="http://schemas.microsoft.com/office/drawing/2014/main" id="{42A36B89-9E0B-DC49-B428-C2AEE74054D5}"/>
              </a:ext>
            </a:extLst>
          </p:cNvPr>
          <p:cNvSpPr/>
          <p:nvPr/>
        </p:nvSpPr>
        <p:spPr>
          <a:xfrm>
            <a:off x="9303016" y="4352467"/>
            <a:ext cx="1892490" cy="764275"/>
          </a:xfrm>
          <a:prstGeom prst="wedgeRoundRectCallout">
            <a:avLst>
              <a:gd name="adj1" fmla="val -186330"/>
              <a:gd name="adj2" fmla="val 2507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标签离散</a:t>
            </a:r>
          </a:p>
        </p:txBody>
      </p:sp>
    </p:spTree>
    <p:extLst>
      <p:ext uri="{BB962C8B-B14F-4D97-AF65-F5344CB8AC3E}">
        <p14:creationId xmlns:p14="http://schemas.microsoft.com/office/powerpoint/2010/main" val="2228151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42">
            <a:extLst>
              <a:ext uri="{FF2B5EF4-FFF2-40B4-BE49-F238E27FC236}">
                <a16:creationId xmlns:a16="http://schemas.microsoft.com/office/drawing/2014/main" id="{E05A3401-D543-434C-ABBB-6A571C48513E}"/>
              </a:ext>
            </a:extLst>
          </p:cNvPr>
          <p:cNvSpPr/>
          <p:nvPr/>
        </p:nvSpPr>
        <p:spPr>
          <a:xfrm>
            <a:off x="2763085" y="266773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985979" y="1931551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  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回归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的概念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 </a:t>
            </a:r>
            <a:r>
              <a:rPr lang="zh-TW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线性回归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03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符号约定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04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算法流程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457026"/>
      </p:ext>
    </p:extLst>
  </p:cSld>
  <p:clrMapOvr>
    <a:masterClrMapping/>
  </p:clrMapOvr>
  <p:transition advTm="800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527713" y="1690680"/>
            <a:ext cx="5531893" cy="310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线性回归</a:t>
            </a:r>
            <a:r>
              <a:rPr lang="zh-CN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Linear Regression</a:t>
            </a:r>
            <a:r>
              <a:rPr lang="zh-CN" altLang="zh-CN" sz="2800" kern="100" dirty="0"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8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CN" sz="28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kern="100" dirty="0">
                <a:latin typeface="+mj-ea"/>
                <a:ea typeface="+mj-ea"/>
                <a:cs typeface="Times New Roman" panose="02020603050405020304" pitchFamily="18" charset="0"/>
              </a:rPr>
              <a:t>是一种通过属性的线性组合来进行预测的</a:t>
            </a:r>
            <a:r>
              <a:rPr lang="zh-CN" altLang="zh-CN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线性模型</a:t>
            </a:r>
            <a:r>
              <a:rPr lang="zh-CN" altLang="zh-CN" kern="100" dirty="0">
                <a:latin typeface="+mj-ea"/>
                <a:ea typeface="+mj-ea"/>
                <a:cs typeface="Times New Roman" panose="02020603050405020304" pitchFamily="18" charset="0"/>
              </a:rPr>
              <a:t>，其目的是找到一条直线或者一个平面或者更高维的超平面，</a:t>
            </a:r>
            <a:r>
              <a:rPr lang="zh-CN" altLang="zh-CN" kern="1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使得预测值与真实值之间的误差最小化。</a:t>
            </a:r>
            <a:endParaRPr lang="zh-CN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ss0.bdstatic.com/70cFuHSh_Q1YnxGkpoWK1HF6hhy/it/u=2884308426,2138558144&amp;fm=26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" t="1618" r="6880" b="373"/>
          <a:stretch/>
        </p:blipFill>
        <p:spPr bwMode="auto">
          <a:xfrm>
            <a:off x="6469039" y="1280921"/>
            <a:ext cx="5345373" cy="44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2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42">
            <a:extLst>
              <a:ext uri="{FF2B5EF4-FFF2-40B4-BE49-F238E27FC236}">
                <a16:creationId xmlns:a16="http://schemas.microsoft.com/office/drawing/2014/main" id="{E05A3401-D543-434C-ABBB-6A571C48513E}"/>
              </a:ext>
            </a:extLst>
          </p:cNvPr>
          <p:cNvSpPr/>
          <p:nvPr/>
        </p:nvSpPr>
        <p:spPr>
          <a:xfrm>
            <a:off x="2763085" y="3467526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985979" y="1931551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01 </a:t>
            </a:r>
            <a:r>
              <a:rPr lang="en-US" altLang="zh-CN" sz="4000" dirty="0">
                <a:latin typeface="Impact" pitchFamily="34" charset="0"/>
                <a:ea typeface="微软雅黑" pitchFamily="34" charset="-122"/>
              </a:rPr>
              <a:t> </a:t>
            </a:r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  </a:t>
            </a:r>
            <a:r>
              <a:rPr lang="zh-CN" altLang="en-US" sz="3600" dirty="0">
                <a:latin typeface="Impact" pitchFamily="34" charset="0"/>
                <a:ea typeface="微软雅黑" pitchFamily="34" charset="-122"/>
              </a:rPr>
              <a:t>回归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的概念</a:t>
            </a:r>
            <a:endParaRPr lang="en-US" altLang="zh-CN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002508" y="2749712"/>
            <a:ext cx="507241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02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线性回归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TW" altLang="en-US" sz="36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符号约定</a:t>
            </a:r>
            <a:endParaRPr lang="zh-CN" altLang="en-US" sz="36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itchFamily="34" charset="0"/>
                <a:ea typeface="微软雅黑" pitchFamily="34" charset="-122"/>
              </a:rPr>
              <a:t>04    </a:t>
            </a:r>
            <a:r>
              <a:rPr lang="zh-TW" altLang="en-US" sz="3600" dirty="0">
                <a:latin typeface="Impact" pitchFamily="34" charset="0"/>
                <a:ea typeface="微软雅黑" pitchFamily="34" charset="-122"/>
              </a:rPr>
              <a:t>算法流程</a:t>
            </a:r>
            <a:endParaRPr lang="zh-CN" altLang="en-US" sz="3600" dirty="0"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640295"/>
      </p:ext>
    </p:extLst>
  </p:cSld>
  <p:clrMapOvr>
    <a:masterClrMapping/>
  </p:clrMapOvr>
  <p:transition advTm="800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线性回归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符号约定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41379"/>
              </p:ext>
            </p:extLst>
          </p:nvPr>
        </p:nvGraphicFramePr>
        <p:xfrm>
          <a:off x="5770728" y="1385268"/>
          <a:ext cx="4985980" cy="2151229"/>
        </p:xfrm>
        <a:graphic>
          <a:graphicData uri="http://schemas.openxmlformats.org/drawingml/2006/table">
            <a:tbl>
              <a:tblPr firstRow="1" firstCol="1" lastRow="1" lastCol="1">
                <a:tableStyleId>{9DCAF9ED-07DC-4A11-8D7F-57B35C25682E}</a:tableStyleId>
              </a:tblPr>
              <a:tblGrid>
                <a:gridCol w="997196">
                  <a:extLst>
                    <a:ext uri="{9D8B030D-6E8A-4147-A177-3AD203B41FA5}">
                      <a16:colId xmlns:a16="http://schemas.microsoft.com/office/drawing/2014/main" val="3173055007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49122202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1156208356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2420225087"/>
                    </a:ext>
                  </a:extLst>
                </a:gridCol>
                <a:gridCol w="997196">
                  <a:extLst>
                    <a:ext uri="{9D8B030D-6E8A-4147-A177-3AD203B41FA5}">
                      <a16:colId xmlns:a16="http://schemas.microsoft.com/office/drawing/2014/main" val="3947164864"/>
                    </a:ext>
                  </a:extLst>
                </a:gridCol>
              </a:tblGrid>
              <a:tr h="54385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建筑面积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总层数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楼层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实用面积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>
                          <a:effectLst/>
                          <a:latin typeface="+mj-ea"/>
                          <a:ea typeface="+mj-ea"/>
                        </a:rPr>
                        <a:t>房价</a:t>
                      </a:r>
                      <a:endParaRPr lang="zh-CN" sz="16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82351941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143.7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105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36200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345170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162.2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31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118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37000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920901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199.5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170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42500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864690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96.5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74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31200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4662331"/>
                  </a:ext>
                </a:extLst>
              </a:tr>
              <a:tr h="32147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</a:rPr>
                        <a:t>……</a:t>
                      </a:r>
                      <a:endParaRPr lang="zh-CN" sz="180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</a:rPr>
                        <a:t>……</a:t>
                      </a:r>
                      <a:endParaRPr lang="zh-CN" sz="1800" dirty="0">
                        <a:effectLst/>
                        <a:latin typeface="Cambria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2792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7541" y="1335398"/>
                <a:ext cx="4626590" cy="4939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代表训练集中</a:t>
                </a:r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样本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的数量</a:t>
                </a:r>
                <a:endParaRPr lang="en-US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</a:t>
                </a:r>
                <a:r>
                  <a:rPr lang="zh-CN" altLang="en-US" dirty="0">
                    <a:latin typeface="+mj-ea"/>
                    <a:ea typeface="+mj-ea"/>
                    <a:cs typeface="Times New Roman" panose="02020603050405020304" pitchFamily="18" charset="0"/>
                  </a:rPr>
                  <a:t>特征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的数量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代表特征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输入变量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代表目标变量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/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输出变量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代表训练集中的样本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代表第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个观察样本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代表学习算法的解决方案或函数也称为假设（</a:t>
                </a:r>
                <a:r>
                  <a:rPr lang="en-US" altLang="zh-CN" b="1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hypothesis</a:t>
                </a:r>
                <a:r>
                  <a:rPr lang="en-US" altLang="zh-CN" dirty="0">
                    <a:latin typeface="+mj-ea"/>
                    <a:ea typeface="+mj-ea"/>
                    <a:cs typeface="Times New Roman" panose="02020603050405020304" pitchFamily="18" charset="0"/>
                  </a:rPr>
                  <a:t>）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̂"/>
                        <m:pos m:val="top"/>
                        <m:vertJc m:val="bot"/>
                        <m:ctrlPr>
                          <a:rPr lang="zh-CN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groupCh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+mj-ea"/>
                    <a:ea typeface="+mj-ea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 err="1">
                    <a:latin typeface="+mj-ea"/>
                    <a:ea typeface="+mj-ea"/>
                    <a:cs typeface="Times New Roman" panose="02020603050405020304" pitchFamily="18" charset="0"/>
                  </a:rPr>
                  <a:t>代表预测的值</a:t>
                </a:r>
                <a:endParaRPr lang="zh-CN" altLang="zh-CN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41" y="1335398"/>
                <a:ext cx="4626590" cy="4939814"/>
              </a:xfrm>
              <a:prstGeom prst="rect">
                <a:avLst/>
              </a:prstGeom>
              <a:blipFill>
                <a:blip r:embed="rId3"/>
                <a:stretch>
                  <a:fillRect l="-1976" t="-1481" b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244356" y="3541379"/>
                <a:ext cx="6165172" cy="1607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zh-CN" altLang="zh-CN" kern="100" dirty="0">
                    <a:latin typeface="+mj-ea"/>
                    <a:ea typeface="+mj-ea"/>
                  </a:rPr>
                  <a:t>是特征矩阵中的第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kern="100" dirty="0">
                    <a:latin typeface="+mj-ea"/>
                    <a:ea typeface="+mj-ea"/>
                  </a:rPr>
                  <a:t>行，是一个</a:t>
                </a:r>
                <a:r>
                  <a:rPr lang="zh-CN" altLang="zh-CN" b="1" kern="100" dirty="0">
                    <a:latin typeface="+mj-ea"/>
                    <a:ea typeface="+mj-ea"/>
                  </a:rPr>
                  <a:t>向量</a:t>
                </a:r>
                <a:r>
                  <a:rPr lang="zh-CN" altLang="zh-CN" kern="100" dirty="0">
                    <a:latin typeface="+mj-ea"/>
                    <a:ea typeface="+mj-ea"/>
                  </a:rPr>
                  <a:t>。</a:t>
                </a: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+mj-ea"/>
                    <a:ea typeface="+mj-ea"/>
                  </a:rPr>
                  <a:t>上图的</a:t>
                </a:r>
                <a:r>
                  <a:rPr lang="zh-CN" altLang="en-US" kern="100" dirty="0">
                    <a:latin typeface="+mj-ea"/>
                    <a:ea typeface="+mj-ea"/>
                  </a:rPr>
                  <a:t>：</a:t>
                </a:r>
                <a:endParaRPr lang="zh-CN" altLang="zh-CN" kern="100" dirty="0">
                  <a:latin typeface="+mj-ea"/>
                  <a:ea typeface="+mj-ea"/>
                </a:endParaRPr>
              </a:p>
              <a:p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356" y="3541379"/>
                <a:ext cx="6165172" cy="16071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518480" y="5467468"/>
                <a:ext cx="5490477" cy="599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代表特征矩阵中第 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行的第 </a:t>
                </a: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个特征</a:t>
                </a:r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80" y="5467468"/>
                <a:ext cx="5490477" cy="599459"/>
              </a:xfrm>
              <a:prstGeom prst="rect">
                <a:avLst/>
              </a:prstGeom>
              <a:blipFill>
                <a:blip r:embed="rId5"/>
                <a:stretch>
                  <a:fillRect r="-1554" b="-1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06815" y="4035783"/>
                <a:ext cx="218027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(2)</m:t>
                          </m:r>
                        </m:sup>
                      </m:sSup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162.2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 31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 </m:t>
                                </m:r>
                                <m:r>
                                  <a:rPr lang="en-US" altLang="zh-CN" b="0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 118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815" y="4035783"/>
                <a:ext cx="2180277" cy="1452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212284" y="4459756"/>
                <a:ext cx="1872051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(2)</m:t>
                        </m:r>
                      </m:sup>
                    </m:sSup>
                    <m:r>
                      <a:rPr lang="en-US" altLang="zh-CN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en-US" altLang="zh-CN" dirty="0"/>
                  <a:t>37000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284" y="4459756"/>
                <a:ext cx="1872051" cy="476990"/>
              </a:xfrm>
              <a:prstGeom prst="rect">
                <a:avLst/>
              </a:prstGeom>
              <a:blipFill>
                <a:blip r:embed="rId7"/>
                <a:stretch>
                  <a:fillRect t="-6410" r="-4560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984038" y="6044969"/>
                <a:ext cx="3550652" cy="55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上图的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=31,</m:t>
                    </m:r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zh-CN" altLang="en-US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38" y="6044969"/>
                <a:ext cx="3550652" cy="550985"/>
              </a:xfrm>
              <a:prstGeom prst="rect">
                <a:avLst/>
              </a:prstGeom>
              <a:blipFill>
                <a:blip r:embed="rId8"/>
                <a:stretch>
                  <a:fillRect l="-27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400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6992</TotalTime>
  <Words>1001</Words>
  <Application>Microsoft Macintosh PowerPoint</Application>
  <PresentationFormat>Widescreen</PresentationFormat>
  <Paragraphs>167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微软雅黑</vt:lpstr>
      <vt:lpstr>宋体</vt:lpstr>
      <vt:lpstr>Arial</vt:lpstr>
      <vt:lpstr>Cambria</vt:lpstr>
      <vt:lpstr>Cambria Math</vt:lpstr>
      <vt:lpstr>Impact</vt:lpstr>
      <vt:lpstr>PT Sans</vt:lpstr>
      <vt:lpstr>Times New Roman</vt:lpstr>
      <vt:lpstr>Wingdings</vt:lpstr>
      <vt:lpstr>默认设计模板</vt:lpstr>
      <vt:lpstr>人工智能-线性回归  刘坤</vt:lpstr>
      <vt:lpstr>本章目录</vt:lpstr>
      <vt:lpstr>本章目录</vt:lpstr>
      <vt:lpstr>回归的概念</vt:lpstr>
      <vt:lpstr>回归的概念</vt:lpstr>
      <vt:lpstr>本章目录</vt:lpstr>
      <vt:lpstr>线性回归-概念</vt:lpstr>
      <vt:lpstr>本章目录</vt:lpstr>
      <vt:lpstr>线性回归-符号约定</vt:lpstr>
      <vt:lpstr>本章目录</vt:lpstr>
      <vt:lpstr>线性回归-算法流程</vt:lpstr>
      <vt:lpstr>线性回归-算法流程</vt:lpstr>
      <vt:lpstr>线性回归-最小二乘法(LSM)</vt:lpstr>
      <vt:lpstr>线性回归-最小二乘法(LSM)</vt:lpstr>
      <vt:lpstr>小结</vt:lpstr>
      <vt:lpstr>思考题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Microsoft Office User</cp:lastModifiedBy>
  <cp:revision>3135</cp:revision>
  <cp:lastPrinted>2018-06-09T17:02:00Z</cp:lastPrinted>
  <dcterms:created xsi:type="dcterms:W3CDTF">2016-05-18T20:32:00Z</dcterms:created>
  <dcterms:modified xsi:type="dcterms:W3CDTF">2025-05-23T17:40:13Z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