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59"/>
  </p:notesMasterIdLst>
  <p:sldIdLst>
    <p:sldId id="989" r:id="rId2"/>
    <p:sldId id="990" r:id="rId3"/>
    <p:sldId id="991" r:id="rId4"/>
    <p:sldId id="992" r:id="rId5"/>
    <p:sldId id="993" r:id="rId6"/>
    <p:sldId id="994" r:id="rId7"/>
    <p:sldId id="995" r:id="rId8"/>
    <p:sldId id="996" r:id="rId9"/>
    <p:sldId id="997" r:id="rId10"/>
    <p:sldId id="998" r:id="rId11"/>
    <p:sldId id="999" r:id="rId12"/>
    <p:sldId id="1000" r:id="rId13"/>
    <p:sldId id="1001" r:id="rId14"/>
    <p:sldId id="1002" r:id="rId15"/>
    <p:sldId id="1003" r:id="rId16"/>
    <p:sldId id="1004" r:id="rId17"/>
    <p:sldId id="1005" r:id="rId18"/>
    <p:sldId id="1006" r:id="rId19"/>
    <p:sldId id="1007" r:id="rId20"/>
    <p:sldId id="1008" r:id="rId21"/>
    <p:sldId id="1009" r:id="rId22"/>
    <p:sldId id="1010" r:id="rId23"/>
    <p:sldId id="1011" r:id="rId24"/>
    <p:sldId id="1012" r:id="rId25"/>
    <p:sldId id="1013" r:id="rId26"/>
    <p:sldId id="1014" r:id="rId27"/>
    <p:sldId id="1015" r:id="rId28"/>
    <p:sldId id="1016" r:id="rId29"/>
    <p:sldId id="1017" r:id="rId30"/>
    <p:sldId id="1018" r:id="rId31"/>
    <p:sldId id="1019" r:id="rId32"/>
    <p:sldId id="1020" r:id="rId33"/>
    <p:sldId id="1021" r:id="rId34"/>
    <p:sldId id="1022" r:id="rId35"/>
    <p:sldId id="1023" r:id="rId36"/>
    <p:sldId id="1024" r:id="rId37"/>
    <p:sldId id="1025" r:id="rId38"/>
    <p:sldId id="1026" r:id="rId39"/>
    <p:sldId id="1027" r:id="rId40"/>
    <p:sldId id="1028" r:id="rId41"/>
    <p:sldId id="1029" r:id="rId42"/>
    <p:sldId id="1030" r:id="rId43"/>
    <p:sldId id="1031" r:id="rId44"/>
    <p:sldId id="1032" r:id="rId45"/>
    <p:sldId id="1033" r:id="rId46"/>
    <p:sldId id="1034" r:id="rId47"/>
    <p:sldId id="1035" r:id="rId48"/>
    <p:sldId id="1036" r:id="rId49"/>
    <p:sldId id="1037" r:id="rId50"/>
    <p:sldId id="1038" r:id="rId51"/>
    <p:sldId id="1039" r:id="rId52"/>
    <p:sldId id="1040" r:id="rId53"/>
    <p:sldId id="1041" r:id="rId54"/>
    <p:sldId id="1042" r:id="rId55"/>
    <p:sldId id="1043" r:id="rId56"/>
    <p:sldId id="1044" r:id="rId57"/>
    <p:sldId id="1045" r:id="rId58"/>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7C9DCC-63CD-4242-A6A7-C08408E05AA0}" type="doc">
      <dgm:prSet loTypeId="urn:microsoft.com/office/officeart/2005/8/layout/cycle8" loCatId="cycle" qsTypeId="urn:microsoft.com/office/officeart/2005/8/quickstyle/simple1" qsCatId="simple" csTypeId="urn:microsoft.com/office/officeart/2005/8/colors/accent1_3" csCatId="accent1" phldr="1"/>
      <dgm:spPr/>
    </dgm:pt>
    <dgm:pt modelId="{DF5F1B8D-A11F-46CB-AB4A-E49A1F7FBFD6}">
      <dgm:prSet phldrT="[文本]"/>
      <dgm:spPr/>
      <dgm:t>
        <a:bodyPr/>
        <a:lstStyle/>
        <a:p>
          <a:r>
            <a:rPr lang="zh-CN" altLang="en-US" dirty="0"/>
            <a:t>用户试用并评估该原型，直接向设计者表述对界面的评价</a:t>
          </a:r>
        </a:p>
      </dgm:t>
    </dgm:pt>
    <dgm:pt modelId="{EA114AF8-4FD9-4009-9ED6-933A8DDE8E30}" type="parTrans" cxnId="{C4FD2F0F-5ABD-4DC3-B290-97353C39D59C}">
      <dgm:prSet/>
      <dgm:spPr/>
      <dgm:t>
        <a:bodyPr/>
        <a:lstStyle/>
        <a:p>
          <a:endParaRPr lang="zh-CN" altLang="en-US"/>
        </a:p>
      </dgm:t>
    </dgm:pt>
    <dgm:pt modelId="{0EBC35E7-EF8A-4925-8450-6129F4798EC8}" type="sibTrans" cxnId="{C4FD2F0F-5ABD-4DC3-B290-97353C39D59C}">
      <dgm:prSet/>
      <dgm:spPr/>
      <dgm:t>
        <a:bodyPr/>
        <a:lstStyle/>
        <a:p>
          <a:endParaRPr lang="zh-CN" altLang="en-US"/>
        </a:p>
      </dgm:t>
    </dgm:pt>
    <dgm:pt modelId="{8587A737-09EC-45CA-8AD2-011C100B8F95}">
      <dgm:prSet phldrT="[文本]"/>
      <dgm:spPr/>
      <dgm:t>
        <a:bodyPr/>
        <a:lstStyle/>
        <a:p>
          <a:r>
            <a:rPr lang="zh-CN" altLang="en-US" dirty="0"/>
            <a:t>设计者根据用户意见修改设计并实现下一级原型</a:t>
          </a:r>
        </a:p>
      </dgm:t>
    </dgm:pt>
    <dgm:pt modelId="{54BA9F51-99DE-4E0C-B7F2-3D408CB34772}" type="parTrans" cxnId="{CD84D63B-9647-44B8-B3CB-0D21B5595F51}">
      <dgm:prSet/>
      <dgm:spPr/>
      <dgm:t>
        <a:bodyPr/>
        <a:lstStyle/>
        <a:p>
          <a:endParaRPr lang="zh-CN" altLang="en-US"/>
        </a:p>
      </dgm:t>
    </dgm:pt>
    <dgm:pt modelId="{3F8D2277-6B35-453D-ADF1-C99C31D0821F}" type="sibTrans" cxnId="{CD84D63B-9647-44B8-B3CB-0D21B5595F51}">
      <dgm:prSet/>
      <dgm:spPr/>
      <dgm:t>
        <a:bodyPr/>
        <a:lstStyle/>
        <a:p>
          <a:endParaRPr lang="zh-CN" altLang="en-US"/>
        </a:p>
      </dgm:t>
    </dgm:pt>
    <dgm:pt modelId="{B3C021CB-4599-4906-86BC-768A412859B5}">
      <dgm:prSet phldrT="[文本]"/>
      <dgm:spPr/>
      <dgm:t>
        <a:bodyPr/>
        <a:lstStyle/>
        <a:p>
          <a:r>
            <a:rPr lang="zh-CN" altLang="en-US" dirty="0"/>
            <a:t>完成初步设计之后就创建第一级原型</a:t>
          </a:r>
        </a:p>
      </dgm:t>
    </dgm:pt>
    <dgm:pt modelId="{CA4FF8E8-01B4-42D5-8081-0E873A354839}" type="parTrans" cxnId="{E2B41E58-A45B-4E9C-AC4A-ECA0688FE471}">
      <dgm:prSet/>
      <dgm:spPr/>
      <dgm:t>
        <a:bodyPr/>
        <a:lstStyle/>
        <a:p>
          <a:endParaRPr lang="zh-CN" altLang="en-US"/>
        </a:p>
      </dgm:t>
    </dgm:pt>
    <dgm:pt modelId="{4A908995-24F7-46E2-AB41-278ECFBA7D7D}" type="sibTrans" cxnId="{E2B41E58-A45B-4E9C-AC4A-ECA0688FE471}">
      <dgm:prSet/>
      <dgm:spPr/>
      <dgm:t>
        <a:bodyPr/>
        <a:lstStyle/>
        <a:p>
          <a:endParaRPr lang="zh-CN" altLang="en-US"/>
        </a:p>
      </dgm:t>
    </dgm:pt>
    <dgm:pt modelId="{27E51608-7DDB-4D15-A24D-CDA06421D84A}" type="pres">
      <dgm:prSet presAssocID="{0E7C9DCC-63CD-4242-A6A7-C08408E05AA0}" presName="compositeShape" presStyleCnt="0">
        <dgm:presLayoutVars>
          <dgm:chMax val="7"/>
          <dgm:dir/>
          <dgm:resizeHandles val="exact"/>
        </dgm:presLayoutVars>
      </dgm:prSet>
      <dgm:spPr/>
    </dgm:pt>
    <dgm:pt modelId="{9EAD7992-02A3-4F7A-BEDE-B8356FF17D81}" type="pres">
      <dgm:prSet presAssocID="{0E7C9DCC-63CD-4242-A6A7-C08408E05AA0}" presName="wedge1" presStyleLbl="node1" presStyleIdx="0" presStyleCnt="3"/>
      <dgm:spPr/>
    </dgm:pt>
    <dgm:pt modelId="{B023CCF6-284C-4760-B8A2-0102D3EEAD6F}" type="pres">
      <dgm:prSet presAssocID="{0E7C9DCC-63CD-4242-A6A7-C08408E05AA0}" presName="dummy1a" presStyleCnt="0"/>
      <dgm:spPr/>
    </dgm:pt>
    <dgm:pt modelId="{AADA2384-1DEF-44F7-90DE-240DB327DDA1}" type="pres">
      <dgm:prSet presAssocID="{0E7C9DCC-63CD-4242-A6A7-C08408E05AA0}" presName="dummy1b" presStyleCnt="0"/>
      <dgm:spPr/>
    </dgm:pt>
    <dgm:pt modelId="{30986019-4538-4194-A4BC-5636994FA5F4}" type="pres">
      <dgm:prSet presAssocID="{0E7C9DCC-63CD-4242-A6A7-C08408E05AA0}" presName="wedge1Tx" presStyleLbl="node1" presStyleIdx="0" presStyleCnt="3">
        <dgm:presLayoutVars>
          <dgm:chMax val="0"/>
          <dgm:chPref val="0"/>
          <dgm:bulletEnabled val="1"/>
        </dgm:presLayoutVars>
      </dgm:prSet>
      <dgm:spPr/>
    </dgm:pt>
    <dgm:pt modelId="{1DD4C7EE-C3CE-49C9-8B6C-DF8E3BB46C0E}" type="pres">
      <dgm:prSet presAssocID="{0E7C9DCC-63CD-4242-A6A7-C08408E05AA0}" presName="wedge2" presStyleLbl="node1" presStyleIdx="1" presStyleCnt="3"/>
      <dgm:spPr/>
    </dgm:pt>
    <dgm:pt modelId="{29F4B4B1-6206-4523-B993-CD7ABE478FE4}" type="pres">
      <dgm:prSet presAssocID="{0E7C9DCC-63CD-4242-A6A7-C08408E05AA0}" presName="dummy2a" presStyleCnt="0"/>
      <dgm:spPr/>
    </dgm:pt>
    <dgm:pt modelId="{4F5300B8-F9A7-4436-9BD4-8785320DD1F5}" type="pres">
      <dgm:prSet presAssocID="{0E7C9DCC-63CD-4242-A6A7-C08408E05AA0}" presName="dummy2b" presStyleCnt="0"/>
      <dgm:spPr/>
    </dgm:pt>
    <dgm:pt modelId="{6DA4F578-0FEB-440A-89E2-A4A038E00A81}" type="pres">
      <dgm:prSet presAssocID="{0E7C9DCC-63CD-4242-A6A7-C08408E05AA0}" presName="wedge2Tx" presStyleLbl="node1" presStyleIdx="1" presStyleCnt="3">
        <dgm:presLayoutVars>
          <dgm:chMax val="0"/>
          <dgm:chPref val="0"/>
          <dgm:bulletEnabled val="1"/>
        </dgm:presLayoutVars>
      </dgm:prSet>
      <dgm:spPr/>
    </dgm:pt>
    <dgm:pt modelId="{55D7E656-2AB2-43CE-8E06-2D0794259E7C}" type="pres">
      <dgm:prSet presAssocID="{0E7C9DCC-63CD-4242-A6A7-C08408E05AA0}" presName="wedge3" presStyleLbl="node1" presStyleIdx="2" presStyleCnt="3"/>
      <dgm:spPr/>
    </dgm:pt>
    <dgm:pt modelId="{155322B8-738C-46B1-B1A4-D86F1917ED6A}" type="pres">
      <dgm:prSet presAssocID="{0E7C9DCC-63CD-4242-A6A7-C08408E05AA0}" presName="dummy3a" presStyleCnt="0"/>
      <dgm:spPr/>
    </dgm:pt>
    <dgm:pt modelId="{90F69BB9-E0C2-4001-B20D-2E79729F1F31}" type="pres">
      <dgm:prSet presAssocID="{0E7C9DCC-63CD-4242-A6A7-C08408E05AA0}" presName="dummy3b" presStyleCnt="0"/>
      <dgm:spPr/>
    </dgm:pt>
    <dgm:pt modelId="{F6A749A5-7B2E-46A9-AC14-57366B607912}" type="pres">
      <dgm:prSet presAssocID="{0E7C9DCC-63CD-4242-A6A7-C08408E05AA0}" presName="wedge3Tx" presStyleLbl="node1" presStyleIdx="2" presStyleCnt="3">
        <dgm:presLayoutVars>
          <dgm:chMax val="0"/>
          <dgm:chPref val="0"/>
          <dgm:bulletEnabled val="1"/>
        </dgm:presLayoutVars>
      </dgm:prSet>
      <dgm:spPr/>
    </dgm:pt>
    <dgm:pt modelId="{593C9C0D-93C7-42FB-A0FD-FA6F6393CB95}" type="pres">
      <dgm:prSet presAssocID="{0EBC35E7-EF8A-4925-8450-6129F4798EC8}" presName="arrowWedge1" presStyleLbl="fgSibTrans2D1" presStyleIdx="0" presStyleCnt="3"/>
      <dgm:spPr/>
    </dgm:pt>
    <dgm:pt modelId="{ABB82F4D-2044-40B6-AF91-B06BB5308881}" type="pres">
      <dgm:prSet presAssocID="{3F8D2277-6B35-453D-ADF1-C99C31D0821F}" presName="arrowWedge2" presStyleLbl="fgSibTrans2D1" presStyleIdx="1" presStyleCnt="3"/>
      <dgm:spPr/>
    </dgm:pt>
    <dgm:pt modelId="{29434E05-88B7-4791-9959-B4E3FF4E3942}" type="pres">
      <dgm:prSet presAssocID="{4A908995-24F7-46E2-AB41-278ECFBA7D7D}" presName="arrowWedge3" presStyleLbl="fgSibTrans2D1" presStyleIdx="2" presStyleCnt="3"/>
      <dgm:spPr/>
    </dgm:pt>
  </dgm:ptLst>
  <dgm:cxnLst>
    <dgm:cxn modelId="{C4FD2F0F-5ABD-4DC3-B290-97353C39D59C}" srcId="{0E7C9DCC-63CD-4242-A6A7-C08408E05AA0}" destId="{DF5F1B8D-A11F-46CB-AB4A-E49A1F7FBFD6}" srcOrd="0" destOrd="0" parTransId="{EA114AF8-4FD9-4009-9ED6-933A8DDE8E30}" sibTransId="{0EBC35E7-EF8A-4925-8450-6129F4798EC8}"/>
    <dgm:cxn modelId="{D6396A13-8F84-4A9D-B72C-BED8B48D8A8D}" type="presOf" srcId="{8587A737-09EC-45CA-8AD2-011C100B8F95}" destId="{1DD4C7EE-C3CE-49C9-8B6C-DF8E3BB46C0E}" srcOrd="0" destOrd="0" presId="urn:microsoft.com/office/officeart/2005/8/layout/cycle8"/>
    <dgm:cxn modelId="{2796141B-24E8-4517-A652-494A9F59E5DC}" type="presOf" srcId="{DF5F1B8D-A11F-46CB-AB4A-E49A1F7FBFD6}" destId="{9EAD7992-02A3-4F7A-BEDE-B8356FF17D81}" srcOrd="0" destOrd="0" presId="urn:microsoft.com/office/officeart/2005/8/layout/cycle8"/>
    <dgm:cxn modelId="{23220134-0DFC-4DDF-A2FD-6E1ED9B975A1}" type="presOf" srcId="{8587A737-09EC-45CA-8AD2-011C100B8F95}" destId="{6DA4F578-0FEB-440A-89E2-A4A038E00A81}" srcOrd="1" destOrd="0" presId="urn:microsoft.com/office/officeart/2005/8/layout/cycle8"/>
    <dgm:cxn modelId="{CD84D63B-9647-44B8-B3CB-0D21B5595F51}" srcId="{0E7C9DCC-63CD-4242-A6A7-C08408E05AA0}" destId="{8587A737-09EC-45CA-8AD2-011C100B8F95}" srcOrd="1" destOrd="0" parTransId="{54BA9F51-99DE-4E0C-B7F2-3D408CB34772}" sibTransId="{3F8D2277-6B35-453D-ADF1-C99C31D0821F}"/>
    <dgm:cxn modelId="{E2B41E58-A45B-4E9C-AC4A-ECA0688FE471}" srcId="{0E7C9DCC-63CD-4242-A6A7-C08408E05AA0}" destId="{B3C021CB-4599-4906-86BC-768A412859B5}" srcOrd="2" destOrd="0" parTransId="{CA4FF8E8-01B4-42D5-8081-0E873A354839}" sibTransId="{4A908995-24F7-46E2-AB41-278ECFBA7D7D}"/>
    <dgm:cxn modelId="{41D17871-1148-4D35-91C3-25C6FBAA38E6}" type="presOf" srcId="{0E7C9DCC-63CD-4242-A6A7-C08408E05AA0}" destId="{27E51608-7DDB-4D15-A24D-CDA06421D84A}" srcOrd="0" destOrd="0" presId="urn:microsoft.com/office/officeart/2005/8/layout/cycle8"/>
    <dgm:cxn modelId="{A069B696-0765-4893-A85A-B9F6B20D133D}" type="presOf" srcId="{B3C021CB-4599-4906-86BC-768A412859B5}" destId="{F6A749A5-7B2E-46A9-AC14-57366B607912}" srcOrd="1" destOrd="0" presId="urn:microsoft.com/office/officeart/2005/8/layout/cycle8"/>
    <dgm:cxn modelId="{E83ABFCC-30F2-4296-9BE8-381C052F1ADE}" type="presOf" srcId="{B3C021CB-4599-4906-86BC-768A412859B5}" destId="{55D7E656-2AB2-43CE-8E06-2D0794259E7C}" srcOrd="0" destOrd="0" presId="urn:microsoft.com/office/officeart/2005/8/layout/cycle8"/>
    <dgm:cxn modelId="{FE6FE6ED-5D65-43A1-93C7-552EEB8CDF3E}" type="presOf" srcId="{DF5F1B8D-A11F-46CB-AB4A-E49A1F7FBFD6}" destId="{30986019-4538-4194-A4BC-5636994FA5F4}" srcOrd="1" destOrd="0" presId="urn:microsoft.com/office/officeart/2005/8/layout/cycle8"/>
    <dgm:cxn modelId="{20DE9365-F38B-4E0C-90CD-327F7CF9E901}" type="presParOf" srcId="{27E51608-7DDB-4D15-A24D-CDA06421D84A}" destId="{9EAD7992-02A3-4F7A-BEDE-B8356FF17D81}" srcOrd="0" destOrd="0" presId="urn:microsoft.com/office/officeart/2005/8/layout/cycle8"/>
    <dgm:cxn modelId="{AF4CC9E7-A0CB-47E2-AC4A-237838E63845}" type="presParOf" srcId="{27E51608-7DDB-4D15-A24D-CDA06421D84A}" destId="{B023CCF6-284C-4760-B8A2-0102D3EEAD6F}" srcOrd="1" destOrd="0" presId="urn:microsoft.com/office/officeart/2005/8/layout/cycle8"/>
    <dgm:cxn modelId="{37577ADA-D8BB-4A38-80A0-86F99BCB3CFE}" type="presParOf" srcId="{27E51608-7DDB-4D15-A24D-CDA06421D84A}" destId="{AADA2384-1DEF-44F7-90DE-240DB327DDA1}" srcOrd="2" destOrd="0" presId="urn:microsoft.com/office/officeart/2005/8/layout/cycle8"/>
    <dgm:cxn modelId="{4B17FA04-F5F5-4386-BD41-46F3E3D07963}" type="presParOf" srcId="{27E51608-7DDB-4D15-A24D-CDA06421D84A}" destId="{30986019-4538-4194-A4BC-5636994FA5F4}" srcOrd="3" destOrd="0" presId="urn:microsoft.com/office/officeart/2005/8/layout/cycle8"/>
    <dgm:cxn modelId="{09ADC8DA-4170-4D40-AE5D-466819D67F51}" type="presParOf" srcId="{27E51608-7DDB-4D15-A24D-CDA06421D84A}" destId="{1DD4C7EE-C3CE-49C9-8B6C-DF8E3BB46C0E}" srcOrd="4" destOrd="0" presId="urn:microsoft.com/office/officeart/2005/8/layout/cycle8"/>
    <dgm:cxn modelId="{6E0F05D3-9793-48FB-8E4D-6EB5B9BA73E7}" type="presParOf" srcId="{27E51608-7DDB-4D15-A24D-CDA06421D84A}" destId="{29F4B4B1-6206-4523-B993-CD7ABE478FE4}" srcOrd="5" destOrd="0" presId="urn:microsoft.com/office/officeart/2005/8/layout/cycle8"/>
    <dgm:cxn modelId="{7BB9329B-2D92-4CBA-9C0E-34B9A269CA13}" type="presParOf" srcId="{27E51608-7DDB-4D15-A24D-CDA06421D84A}" destId="{4F5300B8-F9A7-4436-9BD4-8785320DD1F5}" srcOrd="6" destOrd="0" presId="urn:microsoft.com/office/officeart/2005/8/layout/cycle8"/>
    <dgm:cxn modelId="{7493FD93-2E99-4077-AEAC-29F507294D3A}" type="presParOf" srcId="{27E51608-7DDB-4D15-A24D-CDA06421D84A}" destId="{6DA4F578-0FEB-440A-89E2-A4A038E00A81}" srcOrd="7" destOrd="0" presId="urn:microsoft.com/office/officeart/2005/8/layout/cycle8"/>
    <dgm:cxn modelId="{9FFCC0B3-ACE2-4F92-8F00-4641CB67D53D}" type="presParOf" srcId="{27E51608-7DDB-4D15-A24D-CDA06421D84A}" destId="{55D7E656-2AB2-43CE-8E06-2D0794259E7C}" srcOrd="8" destOrd="0" presId="urn:microsoft.com/office/officeart/2005/8/layout/cycle8"/>
    <dgm:cxn modelId="{32FD4E80-DE61-4D19-B90B-ADB8FB63376F}" type="presParOf" srcId="{27E51608-7DDB-4D15-A24D-CDA06421D84A}" destId="{155322B8-738C-46B1-B1A4-D86F1917ED6A}" srcOrd="9" destOrd="0" presId="urn:microsoft.com/office/officeart/2005/8/layout/cycle8"/>
    <dgm:cxn modelId="{254769BE-F091-4394-9C2B-7793DC0B9B53}" type="presParOf" srcId="{27E51608-7DDB-4D15-A24D-CDA06421D84A}" destId="{90F69BB9-E0C2-4001-B20D-2E79729F1F31}" srcOrd="10" destOrd="0" presId="urn:microsoft.com/office/officeart/2005/8/layout/cycle8"/>
    <dgm:cxn modelId="{5F6EC355-1215-4D7D-968F-F14B278230EF}" type="presParOf" srcId="{27E51608-7DDB-4D15-A24D-CDA06421D84A}" destId="{F6A749A5-7B2E-46A9-AC14-57366B607912}" srcOrd="11" destOrd="0" presId="urn:microsoft.com/office/officeart/2005/8/layout/cycle8"/>
    <dgm:cxn modelId="{F43215A9-FC3E-459B-8D68-4F6FA1D9D548}" type="presParOf" srcId="{27E51608-7DDB-4D15-A24D-CDA06421D84A}" destId="{593C9C0D-93C7-42FB-A0FD-FA6F6393CB95}" srcOrd="12" destOrd="0" presId="urn:microsoft.com/office/officeart/2005/8/layout/cycle8"/>
    <dgm:cxn modelId="{3BBDC238-7788-4A1E-9249-870DADF5612C}" type="presParOf" srcId="{27E51608-7DDB-4D15-A24D-CDA06421D84A}" destId="{ABB82F4D-2044-40B6-AF91-B06BB5308881}" srcOrd="13" destOrd="0" presId="urn:microsoft.com/office/officeart/2005/8/layout/cycle8"/>
    <dgm:cxn modelId="{1C14CF50-B169-45E6-BCE3-64572036CBA5}" type="presParOf" srcId="{27E51608-7DDB-4D15-A24D-CDA06421D84A}" destId="{29434E05-88B7-4791-9959-B4E3FF4E3942}" srcOrd="14" destOrd="0" presId="urn:microsoft.com/office/officeart/2005/8/layout/cycle8"/>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AD7992-02A3-4F7A-BEDE-B8356FF17D81}">
      <dsp:nvSpPr>
        <dsp:cNvPr id="0" name=""/>
        <dsp:cNvSpPr/>
      </dsp:nvSpPr>
      <dsp:spPr>
        <a:xfrm>
          <a:off x="1525091" y="230370"/>
          <a:ext cx="2977101" cy="2977101"/>
        </a:xfrm>
        <a:prstGeom prst="pie">
          <a:avLst>
            <a:gd name="adj1" fmla="val 16200000"/>
            <a:gd name="adj2" fmla="val 1800000"/>
          </a:avLst>
        </a:prstGeom>
        <a:solidFill>
          <a:schemeClr val="accent1">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用户试用并评估该原型，直接向设计者表述对界面的评价</a:t>
          </a:r>
        </a:p>
      </dsp:txBody>
      <dsp:txXfrm>
        <a:off x="3094094" y="861232"/>
        <a:ext cx="1063250" cy="886042"/>
      </dsp:txXfrm>
    </dsp:sp>
    <dsp:sp modelId="{1DD4C7EE-C3CE-49C9-8B6C-DF8E3BB46C0E}">
      <dsp:nvSpPr>
        <dsp:cNvPr id="0" name=""/>
        <dsp:cNvSpPr/>
      </dsp:nvSpPr>
      <dsp:spPr>
        <a:xfrm>
          <a:off x="1463777" y="336695"/>
          <a:ext cx="2977101" cy="2977101"/>
        </a:xfrm>
        <a:prstGeom prst="pie">
          <a:avLst>
            <a:gd name="adj1" fmla="val 1800000"/>
            <a:gd name="adj2" fmla="val 9000000"/>
          </a:avLst>
        </a:prstGeom>
        <a:solidFill>
          <a:schemeClr val="accent1">
            <a:shade val="80000"/>
            <a:hueOff val="153123"/>
            <a:satOff val="-2196"/>
            <a:lumOff val="1280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设计者根据用户意见修改设计并实现下一级原型</a:t>
          </a:r>
        </a:p>
      </dsp:txBody>
      <dsp:txXfrm>
        <a:off x="2172611" y="2268267"/>
        <a:ext cx="1594875" cy="779716"/>
      </dsp:txXfrm>
    </dsp:sp>
    <dsp:sp modelId="{55D7E656-2AB2-43CE-8E06-2D0794259E7C}">
      <dsp:nvSpPr>
        <dsp:cNvPr id="0" name=""/>
        <dsp:cNvSpPr/>
      </dsp:nvSpPr>
      <dsp:spPr>
        <a:xfrm>
          <a:off x="1402463" y="230370"/>
          <a:ext cx="2977101" cy="2977101"/>
        </a:xfrm>
        <a:prstGeom prst="pie">
          <a:avLst>
            <a:gd name="adj1" fmla="val 9000000"/>
            <a:gd name="adj2" fmla="val 16200000"/>
          </a:avLst>
        </a:prstGeom>
        <a:solidFill>
          <a:schemeClr val="accent1">
            <a:shade val="80000"/>
            <a:hueOff val="306246"/>
            <a:satOff val="-4392"/>
            <a:lumOff val="256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完成初步设计之后就创建第一级原型</a:t>
          </a:r>
        </a:p>
      </dsp:txBody>
      <dsp:txXfrm>
        <a:off x="1747310" y="861232"/>
        <a:ext cx="1063250" cy="886042"/>
      </dsp:txXfrm>
    </dsp:sp>
    <dsp:sp modelId="{593C9C0D-93C7-42FB-A0FD-FA6F6393CB95}">
      <dsp:nvSpPr>
        <dsp:cNvPr id="0" name=""/>
        <dsp:cNvSpPr/>
      </dsp:nvSpPr>
      <dsp:spPr>
        <a:xfrm>
          <a:off x="1341040" y="46074"/>
          <a:ext cx="3345694" cy="3345694"/>
        </a:xfrm>
        <a:prstGeom prst="circularArrow">
          <a:avLst>
            <a:gd name="adj1" fmla="val 5085"/>
            <a:gd name="adj2" fmla="val 327528"/>
            <a:gd name="adj3" fmla="val 1472472"/>
            <a:gd name="adj4" fmla="val 16199432"/>
            <a:gd name="adj5" fmla="val 5932"/>
          </a:avLst>
        </a:prstGeom>
        <a:solidFill>
          <a:schemeClr val="accent1">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BB82F4D-2044-40B6-AF91-B06BB5308881}">
      <dsp:nvSpPr>
        <dsp:cNvPr id="0" name=""/>
        <dsp:cNvSpPr/>
      </dsp:nvSpPr>
      <dsp:spPr>
        <a:xfrm>
          <a:off x="1279480" y="152210"/>
          <a:ext cx="3345694" cy="3345694"/>
        </a:xfrm>
        <a:prstGeom prst="circularArrow">
          <a:avLst>
            <a:gd name="adj1" fmla="val 5085"/>
            <a:gd name="adj2" fmla="val 327528"/>
            <a:gd name="adj3" fmla="val 8671970"/>
            <a:gd name="adj4" fmla="val 1800502"/>
            <a:gd name="adj5" fmla="val 5932"/>
          </a:avLst>
        </a:prstGeom>
        <a:solidFill>
          <a:schemeClr val="accent1">
            <a:shade val="90000"/>
            <a:hueOff val="153151"/>
            <a:satOff val="-2127"/>
            <a:lumOff val="1147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9434E05-88B7-4791-9959-B4E3FF4E3942}">
      <dsp:nvSpPr>
        <dsp:cNvPr id="0" name=""/>
        <dsp:cNvSpPr/>
      </dsp:nvSpPr>
      <dsp:spPr>
        <a:xfrm>
          <a:off x="1217920" y="46074"/>
          <a:ext cx="3345694" cy="3345694"/>
        </a:xfrm>
        <a:prstGeom prst="circularArrow">
          <a:avLst>
            <a:gd name="adj1" fmla="val 5085"/>
            <a:gd name="adj2" fmla="val 327528"/>
            <a:gd name="adj3" fmla="val 15873039"/>
            <a:gd name="adj4" fmla="val 9000000"/>
            <a:gd name="adj5" fmla="val 5932"/>
          </a:avLst>
        </a:prstGeom>
        <a:solidFill>
          <a:schemeClr val="accent1">
            <a:shade val="90000"/>
            <a:hueOff val="306302"/>
            <a:satOff val="-4255"/>
            <a:lumOff val="22954"/>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3C3431B5-4B42-0441-96A0-92A37598E699}"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3B2200E-423D-624F-BA74-18F6A792A80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幻灯片图像占位符 1">
            <a:extLst>
              <a:ext uri="{FF2B5EF4-FFF2-40B4-BE49-F238E27FC236}">
                <a16:creationId xmlns:a16="http://schemas.microsoft.com/office/drawing/2014/main" id="{FDAFC4F7-3558-A74D-B572-EE24A31B9C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0" name="备注占位符 2">
            <a:extLst>
              <a:ext uri="{FF2B5EF4-FFF2-40B4-BE49-F238E27FC236}">
                <a16:creationId xmlns:a16="http://schemas.microsoft.com/office/drawing/2014/main" id="{9F8F7B40-B91A-8E4F-A3C9-D2570F93381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291" name="灯片编号占位符 3">
            <a:extLst>
              <a:ext uri="{FF2B5EF4-FFF2-40B4-BE49-F238E27FC236}">
                <a16:creationId xmlns:a16="http://schemas.microsoft.com/office/drawing/2014/main" id="{37728806-0847-D546-90DE-F4D94660F2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E59A6F-673F-934F-9A29-E99D11B5305C}"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幻灯片图像占位符 1">
            <a:extLst>
              <a:ext uri="{FF2B5EF4-FFF2-40B4-BE49-F238E27FC236}">
                <a16:creationId xmlns:a16="http://schemas.microsoft.com/office/drawing/2014/main" id="{D2CBE470-B313-B440-A051-E0886A1D8B7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2" name="备注占位符 2">
            <a:extLst>
              <a:ext uri="{FF2B5EF4-FFF2-40B4-BE49-F238E27FC236}">
                <a16:creationId xmlns:a16="http://schemas.microsoft.com/office/drawing/2014/main" id="{965D44B4-FDFB-3446-95FB-3F3A8D65F3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30723" name="灯片编号占位符 3">
            <a:extLst>
              <a:ext uri="{FF2B5EF4-FFF2-40B4-BE49-F238E27FC236}">
                <a16:creationId xmlns:a16="http://schemas.microsoft.com/office/drawing/2014/main" id="{E66B3BCC-BE3E-6D4E-B65D-28D8C70482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08F33E-0FB5-1F40-A836-74D7F7593518}"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D78F1D42-0B5F-334D-B436-9D8EEB0007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0" name="备注占位符 2">
            <a:extLst>
              <a:ext uri="{FF2B5EF4-FFF2-40B4-BE49-F238E27FC236}">
                <a16:creationId xmlns:a16="http://schemas.microsoft.com/office/drawing/2014/main" id="{0EA8A726-DD43-F741-ADB5-05613F133AD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2771" name="灯片编号占位符 3">
            <a:extLst>
              <a:ext uri="{FF2B5EF4-FFF2-40B4-BE49-F238E27FC236}">
                <a16:creationId xmlns:a16="http://schemas.microsoft.com/office/drawing/2014/main" id="{F47D77A1-9315-DD4E-A1C3-E65F7F5060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06FE95E-7277-434A-A44F-F29BD792E17A}"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幻灯片图像占位符 1">
            <a:extLst>
              <a:ext uri="{FF2B5EF4-FFF2-40B4-BE49-F238E27FC236}">
                <a16:creationId xmlns:a16="http://schemas.microsoft.com/office/drawing/2014/main" id="{DAB78DB9-CF96-2A4C-B593-0B0A2D87867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8" name="备注占位符 2">
            <a:extLst>
              <a:ext uri="{FF2B5EF4-FFF2-40B4-BE49-F238E27FC236}">
                <a16:creationId xmlns:a16="http://schemas.microsoft.com/office/drawing/2014/main" id="{5FD1AA17-C4EF-674F-AA5B-03ECACABB0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4819" name="灯片编号占位符 3">
            <a:extLst>
              <a:ext uri="{FF2B5EF4-FFF2-40B4-BE49-F238E27FC236}">
                <a16:creationId xmlns:a16="http://schemas.microsoft.com/office/drawing/2014/main" id="{24A7E649-157C-E04F-A7EA-668D062726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9BFFE7-C85B-1A4D-862E-C8691A150AC4}" type="slidenum">
              <a:rPr lang="zh-CN" altLang="en-US" smtClean="0"/>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幻灯片图像占位符 1">
            <a:extLst>
              <a:ext uri="{FF2B5EF4-FFF2-40B4-BE49-F238E27FC236}">
                <a16:creationId xmlns:a16="http://schemas.microsoft.com/office/drawing/2014/main" id="{0247AE4F-FFA7-E042-810E-F0AED91900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6" name="备注占位符 2">
            <a:extLst>
              <a:ext uri="{FF2B5EF4-FFF2-40B4-BE49-F238E27FC236}">
                <a16:creationId xmlns:a16="http://schemas.microsoft.com/office/drawing/2014/main" id="{190088A9-F8FF-954F-87EE-DED00AD21B2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6867" name="灯片编号占位符 3">
            <a:extLst>
              <a:ext uri="{FF2B5EF4-FFF2-40B4-BE49-F238E27FC236}">
                <a16:creationId xmlns:a16="http://schemas.microsoft.com/office/drawing/2014/main" id="{59BA1BD5-13DD-4B45-89B2-653321F4C4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A15087-CDCC-B14A-807C-7E6632D95830}"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a:extLst>
              <a:ext uri="{FF2B5EF4-FFF2-40B4-BE49-F238E27FC236}">
                <a16:creationId xmlns:a16="http://schemas.microsoft.com/office/drawing/2014/main" id="{905F0335-982C-6046-A7B0-84C65791DD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4" name="备注占位符 2">
            <a:extLst>
              <a:ext uri="{FF2B5EF4-FFF2-40B4-BE49-F238E27FC236}">
                <a16:creationId xmlns:a16="http://schemas.microsoft.com/office/drawing/2014/main" id="{7B00AA8D-6E37-8D48-87BC-E13BD6A474A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5" name="灯片编号占位符 3">
            <a:extLst>
              <a:ext uri="{FF2B5EF4-FFF2-40B4-BE49-F238E27FC236}">
                <a16:creationId xmlns:a16="http://schemas.microsoft.com/office/drawing/2014/main" id="{2049E92C-BF72-854B-97FF-9362A761B9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26700A0-D7A4-5741-901E-C01E494A6543}"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a:extLst>
              <a:ext uri="{FF2B5EF4-FFF2-40B4-BE49-F238E27FC236}">
                <a16:creationId xmlns:a16="http://schemas.microsoft.com/office/drawing/2014/main" id="{9DDF204C-3EAC-2B46-BA51-2BF242ADB6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2" name="备注占位符 2">
            <a:extLst>
              <a:ext uri="{FF2B5EF4-FFF2-40B4-BE49-F238E27FC236}">
                <a16:creationId xmlns:a16="http://schemas.microsoft.com/office/drawing/2014/main" id="{F1053AAD-8740-664D-A92E-E40611DDE2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0963" name="灯片编号占位符 3">
            <a:extLst>
              <a:ext uri="{FF2B5EF4-FFF2-40B4-BE49-F238E27FC236}">
                <a16:creationId xmlns:a16="http://schemas.microsoft.com/office/drawing/2014/main" id="{59E39E7F-C12C-5343-9299-0AA78F2CED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6A27779-0D3E-AE4B-B65C-4A8D642DCD85}"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幻灯片图像占位符 1">
            <a:extLst>
              <a:ext uri="{FF2B5EF4-FFF2-40B4-BE49-F238E27FC236}">
                <a16:creationId xmlns:a16="http://schemas.microsoft.com/office/drawing/2014/main" id="{76A1457C-B94E-F94F-AE85-7136F88FCB8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0" name="备注占位符 2">
            <a:extLst>
              <a:ext uri="{FF2B5EF4-FFF2-40B4-BE49-F238E27FC236}">
                <a16:creationId xmlns:a16="http://schemas.microsoft.com/office/drawing/2014/main" id="{FB5F7032-2BFF-2F43-BE74-C268A864FBC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3011" name="灯片编号占位符 3">
            <a:extLst>
              <a:ext uri="{FF2B5EF4-FFF2-40B4-BE49-F238E27FC236}">
                <a16:creationId xmlns:a16="http://schemas.microsoft.com/office/drawing/2014/main" id="{79C138DF-AD3B-0B47-AE4C-928227028C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8684AEB-7282-4244-A1C6-6D708A1CE761}"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幻灯片图像占位符 1">
            <a:extLst>
              <a:ext uri="{FF2B5EF4-FFF2-40B4-BE49-F238E27FC236}">
                <a16:creationId xmlns:a16="http://schemas.microsoft.com/office/drawing/2014/main" id="{7D7A4583-99D6-2D4D-9BD3-8F238B502B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8" name="备注占位符 2">
            <a:extLst>
              <a:ext uri="{FF2B5EF4-FFF2-40B4-BE49-F238E27FC236}">
                <a16:creationId xmlns:a16="http://schemas.microsoft.com/office/drawing/2014/main" id="{447E5B3B-F3A7-9C42-8AF0-6F2EAE3BF61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5059" name="灯片编号占位符 3">
            <a:extLst>
              <a:ext uri="{FF2B5EF4-FFF2-40B4-BE49-F238E27FC236}">
                <a16:creationId xmlns:a16="http://schemas.microsoft.com/office/drawing/2014/main" id="{C1662A01-BECA-1240-8E73-AF32FF0675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306521-C293-BC49-80B9-5C2A6CBEAD2F}"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幻灯片图像占位符 1">
            <a:extLst>
              <a:ext uri="{FF2B5EF4-FFF2-40B4-BE49-F238E27FC236}">
                <a16:creationId xmlns:a16="http://schemas.microsoft.com/office/drawing/2014/main" id="{664D66B8-F9D3-EC40-9966-C3472CBBEA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6" name="备注占位符 2">
            <a:extLst>
              <a:ext uri="{FF2B5EF4-FFF2-40B4-BE49-F238E27FC236}">
                <a16:creationId xmlns:a16="http://schemas.microsoft.com/office/drawing/2014/main" id="{A6934540-E09E-0046-ACA3-FFA3D94974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7107" name="灯片编号占位符 3">
            <a:extLst>
              <a:ext uri="{FF2B5EF4-FFF2-40B4-BE49-F238E27FC236}">
                <a16:creationId xmlns:a16="http://schemas.microsoft.com/office/drawing/2014/main" id="{27ECD7CD-F8D2-AD40-A5B4-73A2BC413A6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4BB4A5-EBAF-964E-93C2-FE64AE28B3D1}" type="slidenum">
              <a:rPr lang="zh-CN" altLang="en-US" smtClean="0"/>
              <a:pPr/>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幻灯片图像占位符 1">
            <a:extLst>
              <a:ext uri="{FF2B5EF4-FFF2-40B4-BE49-F238E27FC236}">
                <a16:creationId xmlns:a16="http://schemas.microsoft.com/office/drawing/2014/main" id="{060754C7-DAA0-BC4F-8018-5A563468B2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4" name="备注占位符 2">
            <a:extLst>
              <a:ext uri="{FF2B5EF4-FFF2-40B4-BE49-F238E27FC236}">
                <a16:creationId xmlns:a16="http://schemas.microsoft.com/office/drawing/2014/main" id="{96BFB75B-F22A-5B48-94ED-9C2CC2F0AC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9155" name="灯片编号占位符 3">
            <a:extLst>
              <a:ext uri="{FF2B5EF4-FFF2-40B4-BE49-F238E27FC236}">
                <a16:creationId xmlns:a16="http://schemas.microsoft.com/office/drawing/2014/main" id="{41563A94-C7E5-5345-BA1B-4DA1ECA42DE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D389F05-1A90-1249-A956-E043F75E9CA4}"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幻灯片图像占位符 1">
            <a:extLst>
              <a:ext uri="{FF2B5EF4-FFF2-40B4-BE49-F238E27FC236}">
                <a16:creationId xmlns:a16="http://schemas.microsoft.com/office/drawing/2014/main" id="{095C32EE-2809-AD42-915A-E8AFB47E60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8" name="备注占位符 2">
            <a:extLst>
              <a:ext uri="{FF2B5EF4-FFF2-40B4-BE49-F238E27FC236}">
                <a16:creationId xmlns:a16="http://schemas.microsoft.com/office/drawing/2014/main" id="{F918469E-6FD4-F24D-A759-424653E4F6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二义性例子：“操作员标识由操作员姓名和密码组成，密码由</a:t>
            </a:r>
            <a:r>
              <a:rPr lang="en-US" altLang="zh-CN"/>
              <a:t>6</a:t>
            </a:r>
            <a:r>
              <a:rPr lang="zh-CN" altLang="en-US"/>
              <a:t>位数字构成。当操作员登录进系统时它被存放在注册文件中。”</a:t>
            </a:r>
          </a:p>
          <a:p>
            <a:r>
              <a:rPr lang="zh-CN" altLang="en-US"/>
              <a:t>在上面这段陈述中，“它”到底代表“密码”还是“操作员标识”，不同的人往往有不同的理解。</a:t>
            </a:r>
          </a:p>
        </p:txBody>
      </p:sp>
      <p:sp>
        <p:nvSpPr>
          <p:cNvPr id="14339" name="灯片编号占位符 3">
            <a:extLst>
              <a:ext uri="{FF2B5EF4-FFF2-40B4-BE49-F238E27FC236}">
                <a16:creationId xmlns:a16="http://schemas.microsoft.com/office/drawing/2014/main" id="{F9BE103D-30AB-394C-8EA0-885686599F8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0196CC5-51A1-3643-AE5E-7DA42B5BDCE0}"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幻灯片图像占位符 1">
            <a:extLst>
              <a:ext uri="{FF2B5EF4-FFF2-40B4-BE49-F238E27FC236}">
                <a16:creationId xmlns:a16="http://schemas.microsoft.com/office/drawing/2014/main" id="{47AA9AA1-D02E-D049-B841-2ACECC4CB1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2" name="备注占位符 2">
            <a:extLst>
              <a:ext uri="{FF2B5EF4-FFF2-40B4-BE49-F238E27FC236}">
                <a16:creationId xmlns:a16="http://schemas.microsoft.com/office/drawing/2014/main" id="{68FD8A5B-1D39-7246-A049-6055D126E7E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1203" name="灯片编号占位符 3">
            <a:extLst>
              <a:ext uri="{FF2B5EF4-FFF2-40B4-BE49-F238E27FC236}">
                <a16:creationId xmlns:a16="http://schemas.microsoft.com/office/drawing/2014/main" id="{808C60E6-CCE7-4C44-8F18-E16E355E4AE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EEC480-7A3C-4E45-847B-C35BA56EA09C}"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幻灯片图像占位符 1">
            <a:extLst>
              <a:ext uri="{FF2B5EF4-FFF2-40B4-BE49-F238E27FC236}">
                <a16:creationId xmlns:a16="http://schemas.microsoft.com/office/drawing/2014/main" id="{D9BAA491-65C4-E74F-B98D-46BFFA5382C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0" name="备注占位符 2">
            <a:extLst>
              <a:ext uri="{FF2B5EF4-FFF2-40B4-BE49-F238E27FC236}">
                <a16:creationId xmlns:a16="http://schemas.microsoft.com/office/drawing/2014/main" id="{457BCBFC-FE4D-914B-B149-F792C9A9C55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53251" name="灯片编号占位符 3">
            <a:extLst>
              <a:ext uri="{FF2B5EF4-FFF2-40B4-BE49-F238E27FC236}">
                <a16:creationId xmlns:a16="http://schemas.microsoft.com/office/drawing/2014/main" id="{417466DF-6DF2-4345-BF20-DEF6EDCC96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1E163C-148B-3F45-9DA7-57303C683189}"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幻灯片图像占位符 1">
            <a:extLst>
              <a:ext uri="{FF2B5EF4-FFF2-40B4-BE49-F238E27FC236}">
                <a16:creationId xmlns:a16="http://schemas.microsoft.com/office/drawing/2014/main" id="{A6BA1288-CE65-AC49-BDCF-B330135AE5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8" name="备注占位符 2">
            <a:extLst>
              <a:ext uri="{FF2B5EF4-FFF2-40B4-BE49-F238E27FC236}">
                <a16:creationId xmlns:a16="http://schemas.microsoft.com/office/drawing/2014/main" id="{3F004AC4-FA95-874E-95E1-C3083A94A5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5299" name="灯片编号占位符 3">
            <a:extLst>
              <a:ext uri="{FF2B5EF4-FFF2-40B4-BE49-F238E27FC236}">
                <a16:creationId xmlns:a16="http://schemas.microsoft.com/office/drawing/2014/main" id="{0A0ACC1B-246D-B945-A739-E54ECCFF7EA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1655EC9-9B4B-884A-BB14-ACCE19C77A82}"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幻灯片图像占位符 1">
            <a:extLst>
              <a:ext uri="{FF2B5EF4-FFF2-40B4-BE49-F238E27FC236}">
                <a16:creationId xmlns:a16="http://schemas.microsoft.com/office/drawing/2014/main" id="{531A1CAA-9996-4842-844F-14E35B911E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6" name="备注占位符 2">
            <a:extLst>
              <a:ext uri="{FF2B5EF4-FFF2-40B4-BE49-F238E27FC236}">
                <a16:creationId xmlns:a16="http://schemas.microsoft.com/office/drawing/2014/main" id="{ADF99B5B-1236-F841-A960-018FB69FDD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7347" name="灯片编号占位符 3">
            <a:extLst>
              <a:ext uri="{FF2B5EF4-FFF2-40B4-BE49-F238E27FC236}">
                <a16:creationId xmlns:a16="http://schemas.microsoft.com/office/drawing/2014/main" id="{38EA798C-CB03-1447-A8A0-26916BAFD7D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ED3578-EED5-7847-9C6D-A516832373E5}"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幻灯片图像占位符 1">
            <a:extLst>
              <a:ext uri="{FF2B5EF4-FFF2-40B4-BE49-F238E27FC236}">
                <a16:creationId xmlns:a16="http://schemas.microsoft.com/office/drawing/2014/main" id="{A6556491-D710-544C-82C8-206A5AFB8B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4" name="备注占位符 2">
            <a:extLst>
              <a:ext uri="{FF2B5EF4-FFF2-40B4-BE49-F238E27FC236}">
                <a16:creationId xmlns:a16="http://schemas.microsoft.com/office/drawing/2014/main" id="{99469440-01B8-5C4B-9DB9-248E843203C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9395" name="灯片编号占位符 3">
            <a:extLst>
              <a:ext uri="{FF2B5EF4-FFF2-40B4-BE49-F238E27FC236}">
                <a16:creationId xmlns:a16="http://schemas.microsoft.com/office/drawing/2014/main" id="{A29E5D60-26D2-3942-983E-0138900C80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FD8840-2EBC-8C4F-82B0-754B1581A4C0}"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幻灯片图像占位符 1">
            <a:extLst>
              <a:ext uri="{FF2B5EF4-FFF2-40B4-BE49-F238E27FC236}">
                <a16:creationId xmlns:a16="http://schemas.microsoft.com/office/drawing/2014/main" id="{B95D7270-212A-6646-AC0C-3F6466B9DC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2" name="备注占位符 2">
            <a:extLst>
              <a:ext uri="{FF2B5EF4-FFF2-40B4-BE49-F238E27FC236}">
                <a16:creationId xmlns:a16="http://schemas.microsoft.com/office/drawing/2014/main" id="{C45FB9F8-4AF3-A346-8ED1-629D0A136E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1443" name="灯片编号占位符 3">
            <a:extLst>
              <a:ext uri="{FF2B5EF4-FFF2-40B4-BE49-F238E27FC236}">
                <a16:creationId xmlns:a16="http://schemas.microsoft.com/office/drawing/2014/main" id="{290E7DC0-2D90-DA47-8A33-68D0DAB3D1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CDECE2-85F7-1742-B331-8900649604F1}" type="slidenum">
              <a:rPr lang="zh-CN" altLang="en-US" smtClean="0"/>
              <a:pPr/>
              <a:t>24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幻灯片图像占位符 1">
            <a:extLst>
              <a:ext uri="{FF2B5EF4-FFF2-40B4-BE49-F238E27FC236}">
                <a16:creationId xmlns:a16="http://schemas.microsoft.com/office/drawing/2014/main" id="{6B59B073-863D-B549-9868-948C31A1D3B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0" name="备注占位符 2">
            <a:extLst>
              <a:ext uri="{FF2B5EF4-FFF2-40B4-BE49-F238E27FC236}">
                <a16:creationId xmlns:a16="http://schemas.microsoft.com/office/drawing/2014/main" id="{2A6BA5EC-3013-DB48-8908-EDE0C3051A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3491" name="灯片编号占位符 3">
            <a:extLst>
              <a:ext uri="{FF2B5EF4-FFF2-40B4-BE49-F238E27FC236}">
                <a16:creationId xmlns:a16="http://schemas.microsoft.com/office/drawing/2014/main" id="{D567E6CF-E761-E540-816C-03B43C33B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D6C30F-82D0-B24F-AAE9-F0340A1C612D}" type="slidenum">
              <a:rPr lang="zh-CN" altLang="en-US" smtClean="0"/>
              <a:pPr/>
              <a:t>25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幻灯片图像占位符 1">
            <a:extLst>
              <a:ext uri="{FF2B5EF4-FFF2-40B4-BE49-F238E27FC236}">
                <a16:creationId xmlns:a16="http://schemas.microsoft.com/office/drawing/2014/main" id="{DA1B1A2A-BB80-7042-AB4B-EC08E275C2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8" name="备注占位符 2">
            <a:extLst>
              <a:ext uri="{FF2B5EF4-FFF2-40B4-BE49-F238E27FC236}">
                <a16:creationId xmlns:a16="http://schemas.microsoft.com/office/drawing/2014/main" id="{7D48BC6B-A8C6-284E-86E2-94DFBBDD1F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5539" name="灯片编号占位符 3">
            <a:extLst>
              <a:ext uri="{FF2B5EF4-FFF2-40B4-BE49-F238E27FC236}">
                <a16:creationId xmlns:a16="http://schemas.microsoft.com/office/drawing/2014/main" id="{14575072-DC9F-7942-9498-6F00FD1F51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E449E1-E9FC-E444-951B-2CAFAD495BBA}" type="slidenum">
              <a:rPr lang="zh-CN" altLang="en-US" smtClean="0"/>
              <a:pPr/>
              <a:t>26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幻灯片图像占位符 1">
            <a:extLst>
              <a:ext uri="{FF2B5EF4-FFF2-40B4-BE49-F238E27FC236}">
                <a16:creationId xmlns:a16="http://schemas.microsoft.com/office/drawing/2014/main" id="{0547C3DA-15CA-A840-89B1-5F0102022B7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6" name="备注占位符 2">
            <a:extLst>
              <a:ext uri="{FF2B5EF4-FFF2-40B4-BE49-F238E27FC236}">
                <a16:creationId xmlns:a16="http://schemas.microsoft.com/office/drawing/2014/main" id="{D56B0D1F-19BE-A141-A694-80A09F20CF3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7587" name="灯片编号占位符 3">
            <a:extLst>
              <a:ext uri="{FF2B5EF4-FFF2-40B4-BE49-F238E27FC236}">
                <a16:creationId xmlns:a16="http://schemas.microsoft.com/office/drawing/2014/main" id="{0223E665-D37E-9343-BEAF-7B2DF5E3B5D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92A0DF-7B62-D047-AC8D-5905F5CCC935}" type="slidenum">
              <a:rPr lang="zh-CN" altLang="en-US" smtClean="0"/>
              <a:pPr/>
              <a:t>27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幻灯片图像占位符 1">
            <a:extLst>
              <a:ext uri="{FF2B5EF4-FFF2-40B4-BE49-F238E27FC236}">
                <a16:creationId xmlns:a16="http://schemas.microsoft.com/office/drawing/2014/main" id="{D9F26C13-83BD-1E41-AED9-57C8BCB7C3A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4" name="备注占位符 2">
            <a:extLst>
              <a:ext uri="{FF2B5EF4-FFF2-40B4-BE49-F238E27FC236}">
                <a16:creationId xmlns:a16="http://schemas.microsoft.com/office/drawing/2014/main" id="{D4EBBD66-CDE6-CA44-9D1A-9C906BD1A95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9635" name="灯片编号占位符 3">
            <a:extLst>
              <a:ext uri="{FF2B5EF4-FFF2-40B4-BE49-F238E27FC236}">
                <a16:creationId xmlns:a16="http://schemas.microsoft.com/office/drawing/2014/main" id="{D384A900-668E-1346-93D1-27FC93C4FD7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1469C6-B68C-6840-8F88-13990F1078D6}"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幻灯片图像占位符 1">
            <a:extLst>
              <a:ext uri="{FF2B5EF4-FFF2-40B4-BE49-F238E27FC236}">
                <a16:creationId xmlns:a16="http://schemas.microsoft.com/office/drawing/2014/main" id="{84AF7700-649C-1747-BBA2-91C4B86423D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6" name="备注占位符 2">
            <a:extLst>
              <a:ext uri="{FF2B5EF4-FFF2-40B4-BE49-F238E27FC236}">
                <a16:creationId xmlns:a16="http://schemas.microsoft.com/office/drawing/2014/main" id="{4A949954-C563-7C46-AB16-39A4BC4A5C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7" name="灯片编号占位符 3">
            <a:extLst>
              <a:ext uri="{FF2B5EF4-FFF2-40B4-BE49-F238E27FC236}">
                <a16:creationId xmlns:a16="http://schemas.microsoft.com/office/drawing/2014/main" id="{BE4211AF-1BE2-4A4A-8D78-E4CC61E1D5B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57F69C-AEB6-394F-B6F4-D6AA5013ABB4}"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a:extLst>
              <a:ext uri="{FF2B5EF4-FFF2-40B4-BE49-F238E27FC236}">
                <a16:creationId xmlns:a16="http://schemas.microsoft.com/office/drawing/2014/main" id="{3B0CA428-E5FE-7F49-9422-B61EFDF7A8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2" name="备注占位符 2">
            <a:extLst>
              <a:ext uri="{FF2B5EF4-FFF2-40B4-BE49-F238E27FC236}">
                <a16:creationId xmlns:a16="http://schemas.microsoft.com/office/drawing/2014/main" id="{B9FEC316-D7AA-004F-B917-CCEF34CEF3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从表可以看出，只要行李重量不超过</a:t>
            </a:r>
            <a:r>
              <a:rPr lang="en-US" altLang="zh-CN"/>
              <a:t>30kg</a:t>
            </a:r>
            <a:r>
              <a:rPr lang="zh-CN" altLang="en-US"/>
              <a:t>，不论这位乘客持有何种机票，是中国人还是外国人，是残疾人还是正常人，一律免收行李费，这就是表右部第一列</a:t>
            </a:r>
            <a:r>
              <a:rPr lang="en-US" altLang="zh-CN"/>
              <a:t>(</a:t>
            </a:r>
            <a:r>
              <a:rPr lang="zh-CN" altLang="en-US"/>
              <a:t>规则</a:t>
            </a:r>
            <a:r>
              <a:rPr lang="en-US" altLang="zh-CN"/>
              <a:t>1)</a:t>
            </a:r>
            <a:r>
              <a:rPr lang="zh-CN" altLang="en-US"/>
              <a:t>表示的内容。当行李重量超过</a:t>
            </a:r>
            <a:r>
              <a:rPr lang="en-US" altLang="zh-CN"/>
              <a:t>30kg</a:t>
            </a:r>
            <a:r>
              <a:rPr lang="zh-CN" altLang="en-US"/>
              <a:t>时，根据乘客机票的等级、乘客国籍及是否残疾人而使用不同算法计算行李费，这就是从规则</a:t>
            </a:r>
            <a:r>
              <a:rPr lang="en-US" altLang="zh-CN"/>
              <a:t>2</a:t>
            </a:r>
            <a:r>
              <a:rPr lang="zh-CN" altLang="en-US"/>
              <a:t>到规则</a:t>
            </a:r>
            <a:r>
              <a:rPr lang="en-US" altLang="zh-CN"/>
              <a:t>9</a:t>
            </a:r>
            <a:r>
              <a:rPr lang="zh-CN" altLang="en-US"/>
              <a:t>所表示的内容。</a:t>
            </a:r>
          </a:p>
          <a:p>
            <a:r>
              <a:rPr lang="zh-CN" altLang="en-US"/>
              <a:t>从上面这个例子可以看出，判定表能够简洁而又无歧义地描述处理规则。</a:t>
            </a:r>
          </a:p>
        </p:txBody>
      </p:sp>
      <p:sp>
        <p:nvSpPr>
          <p:cNvPr id="71683" name="灯片编号占位符 3">
            <a:extLst>
              <a:ext uri="{FF2B5EF4-FFF2-40B4-BE49-F238E27FC236}">
                <a16:creationId xmlns:a16="http://schemas.microsoft.com/office/drawing/2014/main" id="{8EF41AAA-3020-D54A-B6DC-F88F027FC0A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BF91C9F-1E79-CC40-8F06-8F37FEDB83C8}" type="slidenum">
              <a:rPr lang="zh-CN" altLang="en-US" smtClean="0"/>
              <a:pPr/>
              <a:t>29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幻灯片图像占位符 1">
            <a:extLst>
              <a:ext uri="{FF2B5EF4-FFF2-40B4-BE49-F238E27FC236}">
                <a16:creationId xmlns:a16="http://schemas.microsoft.com/office/drawing/2014/main" id="{709C4F2C-F954-2E4D-A10B-291FB1D2F5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0" name="备注占位符 2">
            <a:extLst>
              <a:ext uri="{FF2B5EF4-FFF2-40B4-BE49-F238E27FC236}">
                <a16:creationId xmlns:a16="http://schemas.microsoft.com/office/drawing/2014/main" id="{8FB42EE2-80E3-514A-865C-A1FE0EDA47B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3731" name="灯片编号占位符 3">
            <a:extLst>
              <a:ext uri="{FF2B5EF4-FFF2-40B4-BE49-F238E27FC236}">
                <a16:creationId xmlns:a16="http://schemas.microsoft.com/office/drawing/2014/main" id="{8570385A-B21D-0E41-B79A-4C92C3A2F2F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35F6CA-4C35-B54E-B881-CF23E06F6DA1}" type="slidenum">
              <a:rPr lang="zh-CN" altLang="en-US" smtClean="0"/>
              <a:pPr/>
              <a:t>30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幻灯片图像占位符 1">
            <a:extLst>
              <a:ext uri="{FF2B5EF4-FFF2-40B4-BE49-F238E27FC236}">
                <a16:creationId xmlns:a16="http://schemas.microsoft.com/office/drawing/2014/main" id="{E75DDDD8-27CD-D545-8688-E45C0CD638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8" name="备注占位符 2">
            <a:extLst>
              <a:ext uri="{FF2B5EF4-FFF2-40B4-BE49-F238E27FC236}">
                <a16:creationId xmlns:a16="http://schemas.microsoft.com/office/drawing/2014/main" id="{15D1E133-C843-624D-B7C4-D8A308423B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5779" name="灯片编号占位符 3">
            <a:extLst>
              <a:ext uri="{FF2B5EF4-FFF2-40B4-BE49-F238E27FC236}">
                <a16:creationId xmlns:a16="http://schemas.microsoft.com/office/drawing/2014/main" id="{52672A8D-2864-604E-99D3-017E48FF92D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8D43017-2DC0-554C-B2AC-BBC47A330117}"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幻灯片图像占位符 1">
            <a:extLst>
              <a:ext uri="{FF2B5EF4-FFF2-40B4-BE49-F238E27FC236}">
                <a16:creationId xmlns:a16="http://schemas.microsoft.com/office/drawing/2014/main" id="{3E2FC58B-D679-3442-93CC-C3343F1D19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6" name="备注占位符 2">
            <a:extLst>
              <a:ext uri="{FF2B5EF4-FFF2-40B4-BE49-F238E27FC236}">
                <a16:creationId xmlns:a16="http://schemas.microsoft.com/office/drawing/2014/main" id="{6831DAE9-F75B-EB44-A9E7-5E4F2925D67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7827" name="灯片编号占位符 3">
            <a:extLst>
              <a:ext uri="{FF2B5EF4-FFF2-40B4-BE49-F238E27FC236}">
                <a16:creationId xmlns:a16="http://schemas.microsoft.com/office/drawing/2014/main" id="{7299C790-6AC0-CE42-AE2D-407A0F89A5F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A70CF28-2F5E-1F40-93F7-5BD45838D51D}" type="slidenum">
              <a:rPr lang="zh-CN" altLang="en-US" smtClean="0"/>
              <a:pPr/>
              <a:t>32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幻灯片图像占位符 1">
            <a:extLst>
              <a:ext uri="{FF2B5EF4-FFF2-40B4-BE49-F238E27FC236}">
                <a16:creationId xmlns:a16="http://schemas.microsoft.com/office/drawing/2014/main" id="{25A6D835-1BE7-4C4B-BBA9-DC10E6458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4" name="备注占位符 2">
            <a:extLst>
              <a:ext uri="{FF2B5EF4-FFF2-40B4-BE49-F238E27FC236}">
                <a16:creationId xmlns:a16="http://schemas.microsoft.com/office/drawing/2014/main" id="{6B2636F9-8E7E-C040-856E-440BC03F220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79875" name="灯片编号占位符 3">
            <a:extLst>
              <a:ext uri="{FF2B5EF4-FFF2-40B4-BE49-F238E27FC236}">
                <a16:creationId xmlns:a16="http://schemas.microsoft.com/office/drawing/2014/main" id="{F392A735-0139-F843-8FC9-BF02CCDE61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FB0A4B-4B0A-C24C-B086-EA8E4740C002}" type="slidenum">
              <a:rPr lang="zh-CN" altLang="en-US" smtClean="0"/>
              <a:pPr/>
              <a:t>33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幻灯片图像占位符 1">
            <a:extLst>
              <a:ext uri="{FF2B5EF4-FFF2-40B4-BE49-F238E27FC236}">
                <a16:creationId xmlns:a16="http://schemas.microsoft.com/office/drawing/2014/main" id="{3C5B0586-B883-AF47-82E3-A5DECD2CBF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2" name="备注占位符 2">
            <a:extLst>
              <a:ext uri="{FF2B5EF4-FFF2-40B4-BE49-F238E27FC236}">
                <a16:creationId xmlns:a16="http://schemas.microsoft.com/office/drawing/2014/main" id="{D62B23DC-F10C-294F-BB51-041D7F16A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1923" name="灯片编号占位符 3">
            <a:extLst>
              <a:ext uri="{FF2B5EF4-FFF2-40B4-BE49-F238E27FC236}">
                <a16:creationId xmlns:a16="http://schemas.microsoft.com/office/drawing/2014/main" id="{E1E23BC2-3E8C-4947-9409-0A3CA7AB7BF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08D8D6-A028-5946-B841-4AC6906D5DA7}" type="slidenum">
              <a:rPr lang="zh-CN" altLang="en-US" smtClean="0"/>
              <a:pPr/>
              <a:t>34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幻灯片图像占位符 1">
            <a:extLst>
              <a:ext uri="{FF2B5EF4-FFF2-40B4-BE49-F238E27FC236}">
                <a16:creationId xmlns:a16="http://schemas.microsoft.com/office/drawing/2014/main" id="{F1E28061-548D-8B40-A313-B2CB11C7A19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备注占位符 2">
            <a:extLst>
              <a:ext uri="{FF2B5EF4-FFF2-40B4-BE49-F238E27FC236}">
                <a16:creationId xmlns:a16="http://schemas.microsoft.com/office/drawing/2014/main" id="{E20016EE-24EA-2647-9DDF-730BEA2F91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3971" name="灯片编号占位符 3">
            <a:extLst>
              <a:ext uri="{FF2B5EF4-FFF2-40B4-BE49-F238E27FC236}">
                <a16:creationId xmlns:a16="http://schemas.microsoft.com/office/drawing/2014/main" id="{8782BFBF-B545-384A-A727-0B892310EF7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4F217C3-22CB-F741-93D1-CE8D6C17895A}" type="slidenum">
              <a:rPr lang="zh-CN" altLang="en-US" smtClean="0"/>
              <a:pPr/>
              <a:t>35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幻灯片图像占位符 1">
            <a:extLst>
              <a:ext uri="{FF2B5EF4-FFF2-40B4-BE49-F238E27FC236}">
                <a16:creationId xmlns:a16="http://schemas.microsoft.com/office/drawing/2014/main" id="{FE7C0514-53A1-4F42-8636-631856D95E6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8" name="备注占位符 2">
            <a:extLst>
              <a:ext uri="{FF2B5EF4-FFF2-40B4-BE49-F238E27FC236}">
                <a16:creationId xmlns:a16="http://schemas.microsoft.com/office/drawing/2014/main" id="{8C5805FC-87E6-DA45-9E5A-B2071773787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6019" name="灯片编号占位符 3">
            <a:extLst>
              <a:ext uri="{FF2B5EF4-FFF2-40B4-BE49-F238E27FC236}">
                <a16:creationId xmlns:a16="http://schemas.microsoft.com/office/drawing/2014/main" id="{14135E31-B5D2-F54C-867B-A198DEFD92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3B3F69-0735-594A-B97C-6800B0BBEC12}" type="slidenum">
              <a:rPr lang="zh-CN" altLang="en-US" smtClean="0"/>
              <a:pPr/>
              <a:t>36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幻灯片图像占位符 1">
            <a:extLst>
              <a:ext uri="{FF2B5EF4-FFF2-40B4-BE49-F238E27FC236}">
                <a16:creationId xmlns:a16="http://schemas.microsoft.com/office/drawing/2014/main" id="{3232592F-905C-8D48-9D83-F1EF67575E2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6" name="备注占位符 2">
            <a:extLst>
              <a:ext uri="{FF2B5EF4-FFF2-40B4-BE49-F238E27FC236}">
                <a16:creationId xmlns:a16="http://schemas.microsoft.com/office/drawing/2014/main" id="{D92A0846-9A45-A04C-9B6D-213A35143E9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8067" name="灯片编号占位符 3">
            <a:extLst>
              <a:ext uri="{FF2B5EF4-FFF2-40B4-BE49-F238E27FC236}">
                <a16:creationId xmlns:a16="http://schemas.microsoft.com/office/drawing/2014/main" id="{96800C85-E4F6-6147-B828-A520D4436FD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73A5E73-99DD-DF4B-9893-99BB48997C07}" type="slidenum">
              <a:rPr lang="zh-CN" altLang="en-US" smtClean="0"/>
              <a:pPr/>
              <a:t>37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a:extLst>
              <a:ext uri="{FF2B5EF4-FFF2-40B4-BE49-F238E27FC236}">
                <a16:creationId xmlns:a16="http://schemas.microsoft.com/office/drawing/2014/main" id="{C03BF6AC-53F0-6647-AFB7-2805C72A25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4" name="备注占位符 2">
            <a:extLst>
              <a:ext uri="{FF2B5EF4-FFF2-40B4-BE49-F238E27FC236}">
                <a16:creationId xmlns:a16="http://schemas.microsoft.com/office/drawing/2014/main" id="{900F4C07-DB40-9F4D-A401-1D777A649C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0115" name="灯片编号占位符 3">
            <a:extLst>
              <a:ext uri="{FF2B5EF4-FFF2-40B4-BE49-F238E27FC236}">
                <a16:creationId xmlns:a16="http://schemas.microsoft.com/office/drawing/2014/main" id="{292C239C-7399-BF47-AA43-CA8B514A03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DF70E85-DEF3-6B4C-A870-3B861027EBDD}"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幻灯片图像占位符 1">
            <a:extLst>
              <a:ext uri="{FF2B5EF4-FFF2-40B4-BE49-F238E27FC236}">
                <a16:creationId xmlns:a16="http://schemas.microsoft.com/office/drawing/2014/main" id="{8E4808E3-D692-7A48-9551-DEA04F6C73E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4" name="备注占位符 2">
            <a:extLst>
              <a:ext uri="{FF2B5EF4-FFF2-40B4-BE49-F238E27FC236}">
                <a16:creationId xmlns:a16="http://schemas.microsoft.com/office/drawing/2014/main" id="{9570CC0E-DB5A-2443-AD24-52E4493CF5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8435" name="灯片编号占位符 3">
            <a:extLst>
              <a:ext uri="{FF2B5EF4-FFF2-40B4-BE49-F238E27FC236}">
                <a16:creationId xmlns:a16="http://schemas.microsoft.com/office/drawing/2014/main" id="{CB405539-24F9-0F4A-A1A4-1D74BE2C6C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E79225-818C-D149-B4D4-4C6E4E24EDB3}"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a:extLst>
              <a:ext uri="{FF2B5EF4-FFF2-40B4-BE49-F238E27FC236}">
                <a16:creationId xmlns:a16="http://schemas.microsoft.com/office/drawing/2014/main" id="{1CB51CC1-9D1F-3F48-8532-8577D00AB5D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2" name="备注占位符 2">
            <a:extLst>
              <a:ext uri="{FF2B5EF4-FFF2-40B4-BE49-F238E27FC236}">
                <a16:creationId xmlns:a16="http://schemas.microsoft.com/office/drawing/2014/main" id="{972F91C3-69D2-7348-A6CE-F207E60204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2163" name="灯片编号占位符 3">
            <a:extLst>
              <a:ext uri="{FF2B5EF4-FFF2-40B4-BE49-F238E27FC236}">
                <a16:creationId xmlns:a16="http://schemas.microsoft.com/office/drawing/2014/main" id="{FF181106-AF14-E543-8312-2C19EACAF3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84315E-75A3-B944-A34D-E6B4AC9E4C04}" type="slidenum">
              <a:rPr lang="zh-CN" altLang="en-US" smtClean="0"/>
              <a:pPr/>
              <a:t>39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幻灯片图像占位符 1">
            <a:extLst>
              <a:ext uri="{FF2B5EF4-FFF2-40B4-BE49-F238E27FC236}">
                <a16:creationId xmlns:a16="http://schemas.microsoft.com/office/drawing/2014/main" id="{093AF52A-23A6-FC4F-A626-AA7B4BF3AE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0" name="备注占位符 2">
            <a:extLst>
              <a:ext uri="{FF2B5EF4-FFF2-40B4-BE49-F238E27FC236}">
                <a16:creationId xmlns:a16="http://schemas.microsoft.com/office/drawing/2014/main" id="{A9C87554-21DF-4142-83A1-7E982B5AD5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94211" name="灯片编号占位符 3">
            <a:extLst>
              <a:ext uri="{FF2B5EF4-FFF2-40B4-BE49-F238E27FC236}">
                <a16:creationId xmlns:a16="http://schemas.microsoft.com/office/drawing/2014/main" id="{C06644EA-6D90-CA46-BF57-3C00241506E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9098E88-BA9A-1349-9E4E-D86D9A60A667}" type="slidenum">
              <a:rPr lang="zh-CN" altLang="en-US" smtClean="0"/>
              <a:pPr/>
              <a:t>40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幻灯片图像占位符 1">
            <a:extLst>
              <a:ext uri="{FF2B5EF4-FFF2-40B4-BE49-F238E27FC236}">
                <a16:creationId xmlns:a16="http://schemas.microsoft.com/office/drawing/2014/main" id="{D015016F-7854-1E48-A99F-53C1521809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8" name="备注占位符 2">
            <a:extLst>
              <a:ext uri="{FF2B5EF4-FFF2-40B4-BE49-F238E27FC236}">
                <a16:creationId xmlns:a16="http://schemas.microsoft.com/office/drawing/2014/main" id="{07EA91E0-D6E5-DF46-AAC8-1A85BAB048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第二步是分析确定在输入数据结构和输出数据结构中有对应关系的数据单元。在这个例子中哪些数据单元有对应关系呢</a:t>
            </a:r>
            <a:r>
              <a:rPr lang="en-US" altLang="zh-CN"/>
              <a:t>?</a:t>
            </a:r>
            <a:r>
              <a:rPr lang="zh-CN" altLang="en-US"/>
              <a:t>输出数据总是通过对输入数据的处理而得到的，因此在输入输出数据结构最高层次的两个单元</a:t>
            </a:r>
            <a:r>
              <a:rPr lang="en-US" altLang="zh-CN"/>
              <a:t>(</a:t>
            </a:r>
            <a:r>
              <a:rPr lang="zh-CN" altLang="en-US"/>
              <a:t>在这个例子中是“正文文件”和“输出表格”</a:t>
            </a:r>
            <a:r>
              <a:rPr lang="en-US" altLang="zh-CN"/>
              <a:t>)</a:t>
            </a:r>
            <a:r>
              <a:rPr lang="zh-CN" altLang="en-US"/>
              <a:t>总是有对应关系的。“字符串”和“串信息”也是一对有对应关系的单元。</a:t>
            </a:r>
          </a:p>
        </p:txBody>
      </p:sp>
      <p:sp>
        <p:nvSpPr>
          <p:cNvPr id="96259" name="灯片编号占位符 3">
            <a:extLst>
              <a:ext uri="{FF2B5EF4-FFF2-40B4-BE49-F238E27FC236}">
                <a16:creationId xmlns:a16="http://schemas.microsoft.com/office/drawing/2014/main" id="{2682DF8E-FA34-5048-A704-5DBFEFE5DEE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F6AC0BF-7127-5342-BFE7-CEB75178EB94}" type="slidenum">
              <a:rPr lang="zh-CN" altLang="en-US" smtClean="0"/>
              <a:pPr/>
              <a:t>41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幻灯片图像占位符 1">
            <a:extLst>
              <a:ext uri="{FF2B5EF4-FFF2-40B4-BE49-F238E27FC236}">
                <a16:creationId xmlns:a16="http://schemas.microsoft.com/office/drawing/2014/main" id="{93E6A48E-5851-0241-884F-72D4E4E55C4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6" name="备注占位符 2">
            <a:extLst>
              <a:ext uri="{FF2B5EF4-FFF2-40B4-BE49-F238E27FC236}">
                <a16:creationId xmlns:a16="http://schemas.microsoft.com/office/drawing/2014/main" id="{CBDB1E47-42B5-474F-96C0-1C4ED895983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第三步是从数据结构图导出程序结构图。</a:t>
            </a:r>
            <a:endParaRPr lang="en-US" altLang="zh-CN"/>
          </a:p>
          <a:p>
            <a:r>
              <a:rPr lang="zh-CN" altLang="en-US"/>
              <a:t>按照前面已经讲述过的规则，这个步骤的大致过程如下：</a:t>
            </a:r>
          </a:p>
          <a:p>
            <a:r>
              <a:rPr lang="zh-CN" altLang="en-US"/>
              <a:t>首先，在描绘程序结构的</a:t>
            </a:r>
            <a:r>
              <a:rPr lang="en-US" altLang="zh-CN"/>
              <a:t>Jackson</a:t>
            </a:r>
            <a:r>
              <a:rPr lang="zh-CN" altLang="en-US"/>
              <a:t>图的最顶层画一个处理框“统计空格”，它与“正文文件”和“输出表格”这对最顶层的数据单元相对应。但是接下来还不能立即画与另一对数据单元</a:t>
            </a:r>
            <a:r>
              <a:rPr lang="en-US" altLang="zh-CN"/>
              <a:t>(“</a:t>
            </a:r>
            <a:r>
              <a:rPr lang="zh-CN" altLang="en-US"/>
              <a:t>字符串”和“串信息”</a:t>
            </a:r>
            <a:r>
              <a:rPr lang="en-US" altLang="zh-CN"/>
              <a:t>)</a:t>
            </a:r>
            <a:r>
              <a:rPr lang="zh-CN" altLang="en-US"/>
              <a:t>相对应的处理框，因为在输出数据结构中“串信息”的上层还有“表格体”和“空格总数”两个数据单元，在程序结构图的第二层应该有与这两个单元对应的处理框</a:t>
            </a:r>
            <a:r>
              <a:rPr lang="en-US" altLang="zh-CN"/>
              <a:t>——“</a:t>
            </a:r>
            <a:r>
              <a:rPr lang="zh-CN" altLang="en-US"/>
              <a:t>程序体”和“印总数”。因此，在程序结构图的第三层才是与“字符串”和“串信息”相对应的处理框</a:t>
            </a:r>
            <a:r>
              <a:rPr lang="en-US" altLang="zh-CN"/>
              <a:t>——“</a:t>
            </a:r>
            <a:r>
              <a:rPr lang="zh-CN" altLang="en-US"/>
              <a:t>处理字符串”。在程序结构图的第四层似乎应该是和“字符串”、“字符”及“空格数”等数据单元对应的处理框“印字符串”、“分析字符”及“印空格数”，这</a:t>
            </a:r>
            <a:r>
              <a:rPr lang="en-US" altLang="zh-CN"/>
              <a:t>3</a:t>
            </a:r>
            <a:r>
              <a:rPr lang="zh-CN" altLang="en-US"/>
              <a:t>个处理是顺序执行的。但是，“字符”是重复出现的数据单元，因此“分析字符”也应该是重复执行的处理。改进的</a:t>
            </a:r>
            <a:r>
              <a:rPr lang="en-US" altLang="zh-CN"/>
              <a:t>Jackson</a:t>
            </a:r>
            <a:r>
              <a:rPr lang="zh-CN" altLang="en-US"/>
              <a:t>图规定顺序执行的处理中不允许混有重复执行或选择执行的处理，所以在“分析字符”这个处理框上面又增加了一个处理框“分析字符串”。</a:t>
            </a:r>
          </a:p>
        </p:txBody>
      </p:sp>
      <p:sp>
        <p:nvSpPr>
          <p:cNvPr id="98307" name="灯片编号占位符 3">
            <a:extLst>
              <a:ext uri="{FF2B5EF4-FFF2-40B4-BE49-F238E27FC236}">
                <a16:creationId xmlns:a16="http://schemas.microsoft.com/office/drawing/2014/main" id="{923E1F5C-CB26-2841-8C26-4F19D2CF21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54AE598-0F16-204C-8265-AF333B6360C4}" type="slidenum">
              <a:rPr lang="zh-CN" altLang="en-US" smtClean="0"/>
              <a:pPr/>
              <a:t>42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幻灯片图像占位符 1">
            <a:extLst>
              <a:ext uri="{FF2B5EF4-FFF2-40B4-BE49-F238E27FC236}">
                <a16:creationId xmlns:a16="http://schemas.microsoft.com/office/drawing/2014/main" id="{95B60DE1-5196-494A-83B6-E146B04E3E5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4" name="备注占位符 2">
            <a:extLst>
              <a:ext uri="{FF2B5EF4-FFF2-40B4-BE49-F238E27FC236}">
                <a16:creationId xmlns:a16="http://schemas.microsoft.com/office/drawing/2014/main" id="{31475032-F7D1-944D-916F-DCEF10FF5E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0355" name="灯片编号占位符 3">
            <a:extLst>
              <a:ext uri="{FF2B5EF4-FFF2-40B4-BE49-F238E27FC236}">
                <a16:creationId xmlns:a16="http://schemas.microsoft.com/office/drawing/2014/main" id="{82F0CBE4-8C34-FF4C-B31A-AA5C7AF51FC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7D5857-C345-BA43-AA14-C361BC2720E3}" type="slidenum">
              <a:rPr lang="zh-CN" altLang="en-US" smtClean="0"/>
              <a:pPr/>
              <a:t>43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幻灯片图像占位符 1">
            <a:extLst>
              <a:ext uri="{FF2B5EF4-FFF2-40B4-BE49-F238E27FC236}">
                <a16:creationId xmlns:a16="http://schemas.microsoft.com/office/drawing/2014/main" id="{D8971971-9703-F64A-8066-A596DBFC344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2" name="备注占位符 2">
            <a:extLst>
              <a:ext uri="{FF2B5EF4-FFF2-40B4-BE49-F238E27FC236}">
                <a16:creationId xmlns:a16="http://schemas.microsoft.com/office/drawing/2014/main" id="{7E7C6614-396A-5C41-892A-C6C79DA40D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2403" name="灯片编号占位符 3">
            <a:extLst>
              <a:ext uri="{FF2B5EF4-FFF2-40B4-BE49-F238E27FC236}">
                <a16:creationId xmlns:a16="http://schemas.microsoft.com/office/drawing/2014/main" id="{ED85E49E-322C-6841-A090-B2A27D44E9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2BBBD5-003D-8C45-82E0-85DBB42F7986}" type="slidenum">
              <a:rPr lang="zh-CN" altLang="en-US" smtClean="0"/>
              <a:pPr/>
              <a:t>44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幻灯片图像占位符 1">
            <a:extLst>
              <a:ext uri="{FF2B5EF4-FFF2-40B4-BE49-F238E27FC236}">
                <a16:creationId xmlns:a16="http://schemas.microsoft.com/office/drawing/2014/main" id="{C51518C5-F926-5447-B8EF-AC559154FF0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0" name="备注占位符 2">
            <a:extLst>
              <a:ext uri="{FF2B5EF4-FFF2-40B4-BE49-F238E27FC236}">
                <a16:creationId xmlns:a16="http://schemas.microsoft.com/office/drawing/2014/main" id="{9048E310-6272-5A46-B396-C6985BE28D4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4451" name="灯片编号占位符 3">
            <a:extLst>
              <a:ext uri="{FF2B5EF4-FFF2-40B4-BE49-F238E27FC236}">
                <a16:creationId xmlns:a16="http://schemas.microsoft.com/office/drawing/2014/main" id="{818948BF-242E-9243-8364-94A14E7D1F3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16CEB0D-2CD4-7D46-A4AA-001196F9CD7A}" type="slidenum">
              <a:rPr lang="zh-CN" altLang="en-US" smtClean="0"/>
              <a:pPr/>
              <a:t>45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幻灯片图像占位符 1">
            <a:extLst>
              <a:ext uri="{FF2B5EF4-FFF2-40B4-BE49-F238E27FC236}">
                <a16:creationId xmlns:a16="http://schemas.microsoft.com/office/drawing/2014/main" id="{CB20FC5F-9EC7-2448-BBBA-7C532425045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8" name="备注占位符 2">
            <a:extLst>
              <a:ext uri="{FF2B5EF4-FFF2-40B4-BE49-F238E27FC236}">
                <a16:creationId xmlns:a16="http://schemas.microsoft.com/office/drawing/2014/main" id="{D3A39D34-9BEB-0A43-9F0C-67566AF39DA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06499" name="灯片编号占位符 3">
            <a:extLst>
              <a:ext uri="{FF2B5EF4-FFF2-40B4-BE49-F238E27FC236}">
                <a16:creationId xmlns:a16="http://schemas.microsoft.com/office/drawing/2014/main" id="{BB1EEC3A-8238-594A-A88F-E9C0E1B29D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810979-D14E-4A48-9984-A0938761A75A}" type="slidenum">
              <a:rPr lang="zh-CN" altLang="en-US" smtClean="0"/>
              <a:pPr/>
              <a:t>46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幻灯片图像占位符 1">
            <a:extLst>
              <a:ext uri="{FF2B5EF4-FFF2-40B4-BE49-F238E27FC236}">
                <a16:creationId xmlns:a16="http://schemas.microsoft.com/office/drawing/2014/main" id="{BE23459A-06E0-0745-AA0F-8F6EE48E05F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6" name="备注占位符 2">
            <a:extLst>
              <a:ext uri="{FF2B5EF4-FFF2-40B4-BE49-F238E27FC236}">
                <a16:creationId xmlns:a16="http://schemas.microsoft.com/office/drawing/2014/main" id="{131BB507-F048-7A4A-94AB-506826920B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08547" name="灯片编号占位符 3">
            <a:extLst>
              <a:ext uri="{FF2B5EF4-FFF2-40B4-BE49-F238E27FC236}">
                <a16:creationId xmlns:a16="http://schemas.microsoft.com/office/drawing/2014/main" id="{E3F93C48-B152-F248-BA35-B98CEBFC9F0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38ED57-308E-5047-B1D8-E3755E96FCD1}" type="slidenum">
              <a:rPr lang="zh-CN" altLang="en-US" smtClean="0"/>
              <a:pPr/>
              <a:t>47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幻灯片图像占位符 1">
            <a:extLst>
              <a:ext uri="{FF2B5EF4-FFF2-40B4-BE49-F238E27FC236}">
                <a16:creationId xmlns:a16="http://schemas.microsoft.com/office/drawing/2014/main" id="{ABCF7326-1456-7F44-BF74-99AD7092E13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4" name="备注占位符 2">
            <a:extLst>
              <a:ext uri="{FF2B5EF4-FFF2-40B4-BE49-F238E27FC236}">
                <a16:creationId xmlns:a16="http://schemas.microsoft.com/office/drawing/2014/main" id="{5BEB4FCF-4399-AC4C-BE7A-7EA163EB9D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0595" name="灯片编号占位符 3">
            <a:extLst>
              <a:ext uri="{FF2B5EF4-FFF2-40B4-BE49-F238E27FC236}">
                <a16:creationId xmlns:a16="http://schemas.microsoft.com/office/drawing/2014/main" id="{CD2B4629-C9C1-7844-B909-651F6748131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DD711C9-7CDB-B34A-B934-9A8DD62BE770}" type="slidenum">
              <a:rPr lang="zh-CN" altLang="en-US" smtClean="0"/>
              <a:pPr/>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51A48DAB-8611-D542-BDDB-6080B1127E3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2" name="备注占位符 2">
            <a:extLst>
              <a:ext uri="{FF2B5EF4-FFF2-40B4-BE49-F238E27FC236}">
                <a16:creationId xmlns:a16="http://schemas.microsoft.com/office/drawing/2014/main" id="{6F5373D3-5010-974B-8E3F-093D62F7D44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3" name="灯片编号占位符 3">
            <a:extLst>
              <a:ext uri="{FF2B5EF4-FFF2-40B4-BE49-F238E27FC236}">
                <a16:creationId xmlns:a16="http://schemas.microsoft.com/office/drawing/2014/main" id="{FF792420-7B79-4B4B-912E-308547329A5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F2CBF0-DEF1-7B4B-B93B-4DCA009ED0FE}" type="slidenum">
              <a:rPr lang="zh-CN" altLang="en-US" smtClean="0"/>
              <a:pPr/>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幻灯片图像占位符 1">
            <a:extLst>
              <a:ext uri="{FF2B5EF4-FFF2-40B4-BE49-F238E27FC236}">
                <a16:creationId xmlns:a16="http://schemas.microsoft.com/office/drawing/2014/main" id="{ADCA3B6E-97B7-BD41-B73D-32687815981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2" name="备注占位符 2">
            <a:extLst>
              <a:ext uri="{FF2B5EF4-FFF2-40B4-BE49-F238E27FC236}">
                <a16:creationId xmlns:a16="http://schemas.microsoft.com/office/drawing/2014/main" id="{A44C80DA-1549-FB48-AA80-7DD69E2A1F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2643" name="灯片编号占位符 3">
            <a:extLst>
              <a:ext uri="{FF2B5EF4-FFF2-40B4-BE49-F238E27FC236}">
                <a16:creationId xmlns:a16="http://schemas.microsoft.com/office/drawing/2014/main" id="{789FE135-7E32-4047-969F-839EC14B27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2C5719C-7397-4442-BB4C-3052405368F0}" type="slidenum">
              <a:rPr lang="zh-CN" altLang="en-US" smtClean="0"/>
              <a:pPr/>
              <a:t>49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幻灯片图像占位符 1">
            <a:extLst>
              <a:ext uri="{FF2B5EF4-FFF2-40B4-BE49-F238E27FC236}">
                <a16:creationId xmlns:a16="http://schemas.microsoft.com/office/drawing/2014/main" id="{A9947182-1484-6F47-A61D-8251C4BBB4E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0" name="备注占位符 2">
            <a:extLst>
              <a:ext uri="{FF2B5EF4-FFF2-40B4-BE49-F238E27FC236}">
                <a16:creationId xmlns:a16="http://schemas.microsoft.com/office/drawing/2014/main" id="{5B4C8F05-0E96-204A-85F5-38D12E89B8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4691" name="灯片编号占位符 3">
            <a:extLst>
              <a:ext uri="{FF2B5EF4-FFF2-40B4-BE49-F238E27FC236}">
                <a16:creationId xmlns:a16="http://schemas.microsoft.com/office/drawing/2014/main" id="{2EA723E1-E820-2C45-BED4-561FC96570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ED86ADA-DEC3-6B43-86DF-34B3B6929EE3}" type="slidenum">
              <a:rPr lang="zh-CN" altLang="en-US" smtClean="0"/>
              <a:pPr/>
              <a:t>50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幻灯片图像占位符 1">
            <a:extLst>
              <a:ext uri="{FF2B5EF4-FFF2-40B4-BE49-F238E27FC236}">
                <a16:creationId xmlns:a16="http://schemas.microsoft.com/office/drawing/2014/main" id="{510CD373-090D-3947-B781-AFA4E4F0984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8" name="备注占位符 2">
            <a:extLst>
              <a:ext uri="{FF2B5EF4-FFF2-40B4-BE49-F238E27FC236}">
                <a16:creationId xmlns:a16="http://schemas.microsoft.com/office/drawing/2014/main" id="{121E768B-2524-B240-A685-5F11B263DE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6739" name="灯片编号占位符 3">
            <a:extLst>
              <a:ext uri="{FF2B5EF4-FFF2-40B4-BE49-F238E27FC236}">
                <a16:creationId xmlns:a16="http://schemas.microsoft.com/office/drawing/2014/main" id="{FA23BEF0-31EA-DC4A-B796-5492D3A71F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E00CB4-84E5-DC49-81F6-E30DC5E1BA0F}" type="slidenum">
              <a:rPr lang="zh-CN" altLang="en-US" smtClean="0"/>
              <a:pPr/>
              <a:t>51</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幻灯片图像占位符 1">
            <a:extLst>
              <a:ext uri="{FF2B5EF4-FFF2-40B4-BE49-F238E27FC236}">
                <a16:creationId xmlns:a16="http://schemas.microsoft.com/office/drawing/2014/main" id="{269B4233-4AE3-9D46-AB52-141EEBEFDFE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6" name="备注占位符 2">
            <a:extLst>
              <a:ext uri="{FF2B5EF4-FFF2-40B4-BE49-F238E27FC236}">
                <a16:creationId xmlns:a16="http://schemas.microsoft.com/office/drawing/2014/main" id="{1898F6B0-5A90-4C40-829A-F9A16BCB66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18787" name="灯片编号占位符 3">
            <a:extLst>
              <a:ext uri="{FF2B5EF4-FFF2-40B4-BE49-F238E27FC236}">
                <a16:creationId xmlns:a16="http://schemas.microsoft.com/office/drawing/2014/main" id="{E94DC4AB-1AA3-E748-84D3-05F1BD41506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60B77B-2316-6E44-A5FA-0B0F53C21C4D}" type="slidenum">
              <a:rPr lang="zh-CN" altLang="en-US" smtClean="0"/>
              <a:pPr/>
              <a:t>52</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幻灯片图像占位符 1">
            <a:extLst>
              <a:ext uri="{FF2B5EF4-FFF2-40B4-BE49-F238E27FC236}">
                <a16:creationId xmlns:a16="http://schemas.microsoft.com/office/drawing/2014/main" id="{7790DA5C-E321-4846-AC6A-15383957D0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4" name="备注占位符 2">
            <a:extLst>
              <a:ext uri="{FF2B5EF4-FFF2-40B4-BE49-F238E27FC236}">
                <a16:creationId xmlns:a16="http://schemas.microsoft.com/office/drawing/2014/main" id="{F813402A-06BC-4F45-A210-7599FA2636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0835" name="灯片编号占位符 3">
            <a:extLst>
              <a:ext uri="{FF2B5EF4-FFF2-40B4-BE49-F238E27FC236}">
                <a16:creationId xmlns:a16="http://schemas.microsoft.com/office/drawing/2014/main" id="{B3C7C32B-0813-D544-9BDB-79CF61DCBC3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07676B-C0A2-1244-A80A-ED8BF47383BD}" type="slidenum">
              <a:rPr lang="zh-CN" altLang="en-US" smtClean="0"/>
              <a:pPr/>
              <a:t>53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幻灯片图像占位符 1">
            <a:extLst>
              <a:ext uri="{FF2B5EF4-FFF2-40B4-BE49-F238E27FC236}">
                <a16:creationId xmlns:a16="http://schemas.microsoft.com/office/drawing/2014/main" id="{53DC210F-6AC0-7B43-9AD2-2165DDA7A0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2" name="备注占位符 2">
            <a:extLst>
              <a:ext uri="{FF2B5EF4-FFF2-40B4-BE49-F238E27FC236}">
                <a16:creationId xmlns:a16="http://schemas.microsoft.com/office/drawing/2014/main" id="{EFD86999-FE0D-C648-8EAA-4D07F5FCA2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2883" name="灯片编号占位符 3">
            <a:extLst>
              <a:ext uri="{FF2B5EF4-FFF2-40B4-BE49-F238E27FC236}">
                <a16:creationId xmlns:a16="http://schemas.microsoft.com/office/drawing/2014/main" id="{16C87003-0C43-6A4D-953F-E787EA2E572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777657-861B-A249-B1FC-1A91F5B91984}" type="slidenum">
              <a:rPr lang="zh-CN" altLang="en-US" smtClean="0"/>
              <a:pPr/>
              <a:t>54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幻灯片图像占位符 1">
            <a:extLst>
              <a:ext uri="{FF2B5EF4-FFF2-40B4-BE49-F238E27FC236}">
                <a16:creationId xmlns:a16="http://schemas.microsoft.com/office/drawing/2014/main" id="{BF47E8BD-FAEF-E243-A3D4-F2B18D8FDC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0" name="备注占位符 2">
            <a:extLst>
              <a:ext uri="{FF2B5EF4-FFF2-40B4-BE49-F238E27FC236}">
                <a16:creationId xmlns:a16="http://schemas.microsoft.com/office/drawing/2014/main" id="{7EB16869-961A-CC43-A85B-20F617931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a:t>
            </a:r>
            <a:r>
              <a:rPr lang="zh-CN" altLang="en-US"/>
              <a:t>为程序流程图</a:t>
            </a:r>
            <a:r>
              <a:rPr lang="en-US" altLang="zh-CN"/>
              <a:t>b</a:t>
            </a:r>
            <a:r>
              <a:rPr lang="zh-CN" altLang="en-US"/>
              <a:t>为流图</a:t>
            </a:r>
          </a:p>
        </p:txBody>
      </p:sp>
      <p:sp>
        <p:nvSpPr>
          <p:cNvPr id="124931" name="灯片编号占位符 3">
            <a:extLst>
              <a:ext uri="{FF2B5EF4-FFF2-40B4-BE49-F238E27FC236}">
                <a16:creationId xmlns:a16="http://schemas.microsoft.com/office/drawing/2014/main" id="{F50E46AD-EA23-3742-B1D2-6411089DC7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29E595C-804E-AC49-9148-BB1736B49F30}" type="slidenum">
              <a:rPr lang="zh-CN" altLang="en-US" smtClean="0"/>
              <a:pPr/>
              <a:t>55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id="{69C75D8B-8845-5545-8382-897657FFBA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0" name="备注占位符 2">
            <a:extLst>
              <a:ext uri="{FF2B5EF4-FFF2-40B4-BE49-F238E27FC236}">
                <a16:creationId xmlns:a16="http://schemas.microsoft.com/office/drawing/2014/main" id="{ABF56D66-6D4D-F64D-AB2D-D65753290F2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31" name="灯片编号占位符 3">
            <a:extLst>
              <a:ext uri="{FF2B5EF4-FFF2-40B4-BE49-F238E27FC236}">
                <a16:creationId xmlns:a16="http://schemas.microsoft.com/office/drawing/2014/main" id="{0A558A7C-3ADC-C541-8918-5B3EFC5B20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031630-BA8C-8D44-9B92-D0656E0D9BC1}" type="slidenum">
              <a:rPr lang="zh-CN" altLang="en-US" smtClean="0"/>
              <a:pPr/>
              <a:t>5</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a16="http://schemas.microsoft.com/office/drawing/2014/main" id="{1C1CB20A-1C16-C14F-8F28-0332EDB57E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8" name="备注占位符 2">
            <a:extLst>
              <a:ext uri="{FF2B5EF4-FFF2-40B4-BE49-F238E27FC236}">
                <a16:creationId xmlns:a16="http://schemas.microsoft.com/office/drawing/2014/main" id="{71981998-9D93-964C-8CF7-52976E5FC6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a16="http://schemas.microsoft.com/office/drawing/2014/main" id="{E6EF3FD8-9CCC-4B4F-8A7F-A3D41881F4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5865E9-BA6A-5D49-A8FB-4D256DE6ABD2}"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a:extLst>
              <a:ext uri="{FF2B5EF4-FFF2-40B4-BE49-F238E27FC236}">
                <a16:creationId xmlns:a16="http://schemas.microsoft.com/office/drawing/2014/main" id="{16F3571F-3116-0D44-83C3-B5EA4431FB2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备注占位符 2">
            <a:extLst>
              <a:ext uri="{FF2B5EF4-FFF2-40B4-BE49-F238E27FC236}">
                <a16:creationId xmlns:a16="http://schemas.microsoft.com/office/drawing/2014/main" id="{1285F661-E173-D849-A428-01F63A79A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7" name="灯片编号占位符 3">
            <a:extLst>
              <a:ext uri="{FF2B5EF4-FFF2-40B4-BE49-F238E27FC236}">
                <a16:creationId xmlns:a16="http://schemas.microsoft.com/office/drawing/2014/main" id="{EDF46759-DED8-1D4A-98DA-C40583B71F1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304FB4E-9907-7849-A218-909DAAA5EE58}"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幻灯片图像占位符 1">
            <a:extLst>
              <a:ext uri="{FF2B5EF4-FFF2-40B4-BE49-F238E27FC236}">
                <a16:creationId xmlns:a16="http://schemas.microsoft.com/office/drawing/2014/main" id="{D56461A2-7D4D-BC43-93A1-88D1D55675C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4" name="备注占位符 2">
            <a:extLst>
              <a:ext uri="{FF2B5EF4-FFF2-40B4-BE49-F238E27FC236}">
                <a16:creationId xmlns:a16="http://schemas.microsoft.com/office/drawing/2014/main" id="{14E981B4-8089-BE42-AF37-DFF58C21E5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8675" name="灯片编号占位符 3">
            <a:extLst>
              <a:ext uri="{FF2B5EF4-FFF2-40B4-BE49-F238E27FC236}">
                <a16:creationId xmlns:a16="http://schemas.microsoft.com/office/drawing/2014/main" id="{4FCFD12E-EBF5-7B43-95E0-9AAA413E2DD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689AE5B-4F89-B24D-A65C-E2EB729423D3}"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DD32C553-140A-BD42-97A7-8A2601014F7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4CB6C47E-6D4B-BA45-9B33-C8B7DAC3F48A}"/>
              </a:ext>
            </a:extLst>
          </p:cNvPr>
          <p:cNvSpPr>
            <a:spLocks noGrp="1"/>
          </p:cNvSpPr>
          <p:nvPr>
            <p:ph type="dt" sz="half" idx="10"/>
          </p:nvPr>
        </p:nvSpPr>
        <p:spPr/>
        <p:txBody>
          <a:bodyPr/>
          <a:lstStyle>
            <a:lvl1pPr>
              <a:defRPr/>
            </a:lvl1pPr>
          </a:lstStyle>
          <a:p>
            <a:pPr>
              <a:defRPr/>
            </a:pPr>
            <a:fld id="{616A7011-4171-2F4E-9390-D04364AA18D1}"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DD9D854C-044F-0844-973B-C000073D4FD5}"/>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114671C4-B9DA-F24B-A242-A4B623EB9C5D}"/>
              </a:ext>
            </a:extLst>
          </p:cNvPr>
          <p:cNvSpPr>
            <a:spLocks noGrp="1"/>
          </p:cNvSpPr>
          <p:nvPr>
            <p:ph type="sldNum" sz="quarter" idx="12"/>
          </p:nvPr>
        </p:nvSpPr>
        <p:spPr/>
        <p:txBody>
          <a:bodyPr/>
          <a:lstStyle>
            <a:lvl1pPr>
              <a:defRPr/>
            </a:lvl1pPr>
          </a:lstStyle>
          <a:p>
            <a:pPr>
              <a:defRPr/>
            </a:pPr>
            <a:fld id="{A3651764-16F4-5645-A42B-DC973C2A0121}" type="slidenum">
              <a:rPr lang="es-ES" altLang="zh-CN"/>
              <a:pPr>
                <a:defRPr/>
              </a:pPr>
              <a:t>‹#›</a:t>
            </a:fld>
            <a:endParaRPr lang="es-ES" altLang="zh-CN"/>
          </a:p>
        </p:txBody>
      </p:sp>
    </p:spTree>
    <p:extLst>
      <p:ext uri="{BB962C8B-B14F-4D97-AF65-F5344CB8AC3E}">
        <p14:creationId xmlns:p14="http://schemas.microsoft.com/office/powerpoint/2010/main" val="1010227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CAE61119-3269-4B49-AC3C-31A6DE6065E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FD4436ED-E65C-5C42-A7BB-ECA1CE6BC065}"/>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975C774D-AEA5-314F-9844-FE39D520B0FA}"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D0021999-A791-2341-B2F6-73DC596BDEC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9D88CC35-D081-7648-B627-7347F4419E29}"/>
              </a:ext>
            </a:extLst>
          </p:cNvPr>
          <p:cNvSpPr>
            <a:spLocks noGrp="1"/>
          </p:cNvSpPr>
          <p:nvPr>
            <p:ph type="dt" sz="half" idx="10"/>
          </p:nvPr>
        </p:nvSpPr>
        <p:spPr/>
        <p:txBody>
          <a:bodyPr/>
          <a:lstStyle>
            <a:lvl1pPr>
              <a:defRPr/>
            </a:lvl1pPr>
          </a:lstStyle>
          <a:p>
            <a:pPr>
              <a:defRPr/>
            </a:pPr>
            <a:fld id="{DB22E020-C0DB-B44E-8A09-501C5E106DA3}"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A6D40946-232C-3E49-BB6C-082118F462F8}"/>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61219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A65F58A2-0230-D043-B6B6-064A187B618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57C2C3ED-9D15-D244-9D71-5845520C107D}"/>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5DB6EE8-366B-E849-A6D9-34AA85D6FD6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F7307E29-225F-364E-B706-0AF27A64604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F59B7C99-8852-8548-BBA8-171DD2143E3E}"/>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2576422C-054F-4C48-B287-4F47B8E5B83E}"/>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501583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DEA1058F-D144-5E4E-88CD-3F8F02D04E4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10B9A446-B1E2-E742-A120-E54C20B11DBA}"/>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8666B7C8-B4FE-EC42-BD9A-C7C49F1DF270}"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89FDFDED-BA6F-5D44-A60E-BD1E634F8CD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235BA07F-CBBB-844A-A19B-420EB3151991}"/>
              </a:ext>
            </a:extLst>
          </p:cNvPr>
          <p:cNvSpPr>
            <a:spLocks noGrp="1"/>
          </p:cNvSpPr>
          <p:nvPr>
            <p:ph type="dt" sz="half" idx="10"/>
          </p:nvPr>
        </p:nvSpPr>
        <p:spPr/>
        <p:txBody>
          <a:bodyPr/>
          <a:lstStyle>
            <a:lvl1pPr>
              <a:defRPr/>
            </a:lvl1pPr>
          </a:lstStyle>
          <a:p>
            <a:pPr>
              <a:defRPr/>
            </a:pPr>
            <a:fld id="{EE02EEA2-2331-1E4F-ABC8-02AE7795C9F3}"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8B34784F-2041-3645-A017-7FA226230839}"/>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16398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1EA5E862-B936-4B47-90E5-EFC1595E126C}"/>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531858CD-904E-2341-89FF-1997A57CAFFA}"/>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7FAA0766-53BD-604A-8C7A-47C68C34520A}"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A2640E3C-FDAF-914C-98A1-91C3E6C4F0D7}" type="slidenum">
              <a:rPr lang="es-ES" altLang="zh-CN"/>
              <a:pPr>
                <a:defRPr/>
              </a:pPr>
              <a:t>‹#›</a:t>
            </a:fld>
            <a:endParaRPr lang="es-ES" altLang="zh-CN"/>
          </a:p>
        </p:txBody>
      </p:sp>
      <p:pic>
        <p:nvPicPr>
          <p:cNvPr id="1031" name="Imagen 5">
            <a:extLst>
              <a:ext uri="{FF2B5EF4-FFF2-40B4-BE49-F238E27FC236}">
                <a16:creationId xmlns:a16="http://schemas.microsoft.com/office/drawing/2014/main" id="{C7E711C2-FC2F-CC4E-BA29-5BE63C9DF140}"/>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1E939518-882B-1849-9E39-A81F3DDF3EBB}"/>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2 Subtítulo">
            <a:extLst>
              <a:ext uri="{FF2B5EF4-FFF2-40B4-BE49-F238E27FC236}">
                <a16:creationId xmlns:a16="http://schemas.microsoft.com/office/drawing/2014/main" id="{3B849F35-C1B7-EF47-8759-7AC3ED4B201C}"/>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5125" name="5 CuadroTexto">
            <a:extLst>
              <a:ext uri="{FF2B5EF4-FFF2-40B4-BE49-F238E27FC236}">
                <a16:creationId xmlns:a16="http://schemas.microsoft.com/office/drawing/2014/main" id="{F7560223-EDD4-9440-BBD8-B2DD69192172}"/>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4000" b="1" dirty="0">
                <a:latin typeface="+mn-ea"/>
                <a:ea typeface="+mn-ea"/>
              </a:rPr>
              <a:t>第</a:t>
            </a:r>
            <a:r>
              <a:rPr lang="en-US" altLang="zh-CN" sz="4000" b="1" dirty="0">
                <a:latin typeface="+mn-ea"/>
                <a:ea typeface="+mn-ea"/>
              </a:rPr>
              <a:t>6</a:t>
            </a:r>
            <a:r>
              <a:rPr lang="zh-CN" altLang="en-US" sz="4000" b="1" dirty="0">
                <a:latin typeface="+mn-ea"/>
                <a:ea typeface="+mn-ea"/>
              </a:rPr>
              <a:t>章  详细设计</a:t>
            </a:r>
            <a:endParaRPr lang="en-US" altLang="zh-CN" sz="4000" b="1" dirty="0">
              <a:latin typeface="+mn-ea"/>
              <a:ea typeface="+mn-ea"/>
            </a:endParaRPr>
          </a:p>
        </p:txBody>
      </p:sp>
      <p:sp>
        <p:nvSpPr>
          <p:cNvPr id="4" name="等腰三角形 3">
            <a:extLst>
              <a:ext uri="{FF2B5EF4-FFF2-40B4-BE49-F238E27FC236}">
                <a16:creationId xmlns:a16="http://schemas.microsoft.com/office/drawing/2014/main" id="{36D589DB-7336-8A44-81F8-FBF558CF0B24}"/>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1 Título">
            <a:extLst>
              <a:ext uri="{FF2B5EF4-FFF2-40B4-BE49-F238E27FC236}">
                <a16:creationId xmlns:a16="http://schemas.microsoft.com/office/drawing/2014/main" id="{DA0BFFB5-80F9-BD45-A067-8A67245C7B7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29698" name="2 Subtítulo">
            <a:extLst>
              <a:ext uri="{FF2B5EF4-FFF2-40B4-BE49-F238E27FC236}">
                <a16:creationId xmlns:a16="http://schemas.microsoft.com/office/drawing/2014/main" id="{2BDD1D49-42B9-9247-A5E2-4593C95AD7B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29699" name="1 Título">
            <a:extLst>
              <a:ext uri="{FF2B5EF4-FFF2-40B4-BE49-F238E27FC236}">
                <a16:creationId xmlns:a16="http://schemas.microsoft.com/office/drawing/2014/main" id="{0E08E75F-3CF4-DC46-A47A-2EF4F6AD9D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   </a:t>
            </a:r>
            <a:r>
              <a:rPr lang="zh-CN" altLang="en-US" sz="2400">
                <a:solidFill>
                  <a:srgbClr val="D9D9D9"/>
                </a:solidFill>
                <a:latin typeface="宋体" panose="02010600030101010101" pitchFamily="2" charset="-122"/>
              </a:rPr>
              <a:t>人机界面设计</a:t>
            </a:r>
          </a:p>
        </p:txBody>
      </p:sp>
      <p:pic>
        <p:nvPicPr>
          <p:cNvPr id="29700" name="Imagen 5">
            <a:extLst>
              <a:ext uri="{FF2B5EF4-FFF2-40B4-BE49-F238E27FC236}">
                <a16:creationId xmlns:a16="http://schemas.microsoft.com/office/drawing/2014/main" id="{2000C107-55AD-4D42-9AD4-D1863E7FF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1" name="Imagen 5">
            <a:extLst>
              <a:ext uri="{FF2B5EF4-FFF2-40B4-BE49-F238E27FC236}">
                <a16:creationId xmlns:a16="http://schemas.microsoft.com/office/drawing/2014/main" id="{25592EC9-4B7A-2548-817C-D41E73AE1A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2" name="TextBox 3">
            <a:hlinkClick r:id="rId5" action="ppaction://hlinksldjump"/>
            <a:extLst>
              <a:ext uri="{FF2B5EF4-FFF2-40B4-BE49-F238E27FC236}">
                <a16:creationId xmlns:a16="http://schemas.microsoft.com/office/drawing/2014/main" id="{D18DF570-BB54-E542-9A49-BDE6CC4AC5A1}"/>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3" name="TextBox 4">
            <a:extLst>
              <a:ext uri="{FF2B5EF4-FFF2-40B4-BE49-F238E27FC236}">
                <a16:creationId xmlns:a16="http://schemas.microsoft.com/office/drawing/2014/main" id="{80A10DAE-55FA-524E-82CA-8E72CA39965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4" name="TextBox 5">
            <a:extLst>
              <a:ext uri="{FF2B5EF4-FFF2-40B4-BE49-F238E27FC236}">
                <a16:creationId xmlns:a16="http://schemas.microsoft.com/office/drawing/2014/main" id="{13316523-5664-974E-92CD-5D219085539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5" name="TextBox 6">
            <a:extLst>
              <a:ext uri="{FF2B5EF4-FFF2-40B4-BE49-F238E27FC236}">
                <a16:creationId xmlns:a16="http://schemas.microsoft.com/office/drawing/2014/main" id="{216BF443-2999-D042-9C95-824DD1116630}"/>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9706" name="Rectangle 3">
            <a:extLst>
              <a:ext uri="{FF2B5EF4-FFF2-40B4-BE49-F238E27FC236}">
                <a16:creationId xmlns:a16="http://schemas.microsoft.com/office/drawing/2014/main" id="{422FD996-D12E-7946-8BE7-86662BE3F82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9707" name="1 Título">
            <a:extLst>
              <a:ext uri="{FF2B5EF4-FFF2-40B4-BE49-F238E27FC236}">
                <a16:creationId xmlns:a16="http://schemas.microsoft.com/office/drawing/2014/main" id="{2A9E84BC-BE70-F242-8696-3D4FC97554A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AEF4BAFB-1673-7B47-BA72-B160BF517B84}"/>
              </a:ext>
            </a:extLst>
          </p:cNvPr>
          <p:cNvSpPr/>
          <p:nvPr/>
        </p:nvSpPr>
        <p:spPr>
          <a:xfrm>
            <a:off x="862013" y="22098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42AAFA2-4AC7-CE43-B422-5712C3EC4E4C}"/>
              </a:ext>
            </a:extLst>
          </p:cNvPr>
          <p:cNvSpPr/>
          <p:nvPr/>
        </p:nvSpPr>
        <p:spPr>
          <a:xfrm rot="5400000">
            <a:off x="269876" y="22955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3">
            <a:extLst>
              <a:ext uri="{FF2B5EF4-FFF2-40B4-BE49-F238E27FC236}">
                <a16:creationId xmlns:a16="http://schemas.microsoft.com/office/drawing/2014/main" id="{23C8F5DD-03F8-6947-9EB3-D57C9F31CD9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26629" name="内容占位符 4">
            <a:extLst>
              <a:ext uri="{FF2B5EF4-FFF2-40B4-BE49-F238E27FC236}">
                <a16:creationId xmlns:a16="http://schemas.microsoft.com/office/drawing/2014/main" id="{C2A63DF5-FFFA-6C40-AC61-4DCF41490061}"/>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6.2.1</a:t>
            </a:r>
            <a:r>
              <a:rPr lang="en-US" altLang="zh-CN" b="1" dirty="0"/>
              <a:t> </a:t>
            </a:r>
            <a:r>
              <a:rPr lang="zh-CN" altLang="en-US" b="1" dirty="0"/>
              <a:t>设计问题</a:t>
            </a:r>
          </a:p>
        </p:txBody>
      </p:sp>
      <p:sp>
        <p:nvSpPr>
          <p:cNvPr id="31747" name="TextBox 7">
            <a:extLst>
              <a:ext uri="{FF2B5EF4-FFF2-40B4-BE49-F238E27FC236}">
                <a16:creationId xmlns:a16="http://schemas.microsoft.com/office/drawing/2014/main" id="{2F107488-C806-EB45-896E-C08E1435B5E8}"/>
              </a:ext>
            </a:extLst>
          </p:cNvPr>
          <p:cNvSpPr txBox="1">
            <a:spLocks noChangeArrowheads="1"/>
          </p:cNvSpPr>
          <p:nvPr/>
        </p:nvSpPr>
        <p:spPr bwMode="auto">
          <a:xfrm>
            <a:off x="395288" y="1844675"/>
            <a:ext cx="7850187" cy="26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用户帮助设施。</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出错信息处理。</a:t>
            </a:r>
            <a:endParaRPr lang="en-US" altLang="zh-CN" sz="2400">
              <a:latin typeface="Arial" panose="020B0604020202020204" pitchFamily="34" charset="0"/>
            </a:endParaRPr>
          </a:p>
          <a:p>
            <a:pPr eaLnBrk="1" hangingPunct="1">
              <a:lnSpc>
                <a:spcPct val="150000"/>
              </a:lnSpc>
              <a:spcBef>
                <a:spcPct val="0"/>
              </a:spcBef>
              <a:buFontTx/>
              <a:buAutoNum type="circleNumDbPlain"/>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b="1">
              <a:latin typeface="Arial" panose="020B0604020202020204" pitchFamily="34" charset="0"/>
            </a:endParaRPr>
          </a:p>
        </p:txBody>
      </p:sp>
      <p:sp>
        <p:nvSpPr>
          <p:cNvPr id="31748" name="1 Título">
            <a:extLst>
              <a:ext uri="{FF2B5EF4-FFF2-40B4-BE49-F238E27FC236}">
                <a16:creationId xmlns:a16="http://schemas.microsoft.com/office/drawing/2014/main" id="{569F63E6-B12B-A44D-8DC5-C81A67AFFEC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1749" name="1 Título">
            <a:extLst>
              <a:ext uri="{FF2B5EF4-FFF2-40B4-BE49-F238E27FC236}">
                <a16:creationId xmlns:a16="http://schemas.microsoft.com/office/drawing/2014/main" id="{FC7E8A02-2B42-6D4F-B426-D133177654A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3">
            <a:extLst>
              <a:ext uri="{FF2B5EF4-FFF2-40B4-BE49-F238E27FC236}">
                <a16:creationId xmlns:a16="http://schemas.microsoft.com/office/drawing/2014/main" id="{1FB8B575-339A-2C45-BA8E-E0B01E7C43C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3794" name="TextBox 7">
            <a:extLst>
              <a:ext uri="{FF2B5EF4-FFF2-40B4-BE49-F238E27FC236}">
                <a16:creationId xmlns:a16="http://schemas.microsoft.com/office/drawing/2014/main" id="{8CEA8CA3-8BE7-0649-8825-DD33DAA930D3}"/>
              </a:ext>
            </a:extLst>
          </p:cNvPr>
          <p:cNvSpPr txBox="1">
            <a:spLocks noChangeArrowheads="1"/>
          </p:cNvSpPr>
          <p:nvPr/>
        </p:nvSpPr>
        <p:spPr bwMode="auto">
          <a:xfrm>
            <a:off x="395288" y="1052513"/>
            <a:ext cx="842486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a:latin typeface="Arial" panose="020B0604020202020204" pitchFamily="34" charset="0"/>
              </a:rPr>
              <a:t>系统响应时间。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系统响应时间指从用户完成某个控制动作</a:t>
            </a:r>
            <a:r>
              <a:rPr lang="en-US" altLang="zh-CN" sz="2400">
                <a:latin typeface="Arial" panose="020B0604020202020204" pitchFamily="34" charset="0"/>
              </a:rPr>
              <a:t>(</a:t>
            </a:r>
            <a:r>
              <a:rPr lang="zh-CN" altLang="en-US" sz="2400">
                <a:latin typeface="Arial" panose="020B0604020202020204" pitchFamily="34" charset="0"/>
              </a:rPr>
              <a:t>例如，按回车键或单击鼠标</a:t>
            </a:r>
            <a:r>
              <a:rPr lang="en-US" altLang="zh-CN" sz="2400">
                <a:latin typeface="Arial" panose="020B0604020202020204" pitchFamily="34" charset="0"/>
              </a:rPr>
              <a:t>)</a:t>
            </a:r>
            <a:r>
              <a:rPr lang="zh-CN" altLang="en-US" sz="2400">
                <a:latin typeface="Arial" panose="020B0604020202020204" pitchFamily="34" charset="0"/>
              </a:rPr>
              <a:t>，到软件给出预期的响应</a:t>
            </a:r>
            <a:r>
              <a:rPr lang="en-US" altLang="zh-CN" sz="2400">
                <a:latin typeface="Arial" panose="020B0604020202020204" pitchFamily="34" charset="0"/>
              </a:rPr>
              <a:t>(</a:t>
            </a:r>
            <a:r>
              <a:rPr lang="zh-CN" altLang="en-US" sz="2400">
                <a:latin typeface="Arial" panose="020B0604020202020204" pitchFamily="34" charset="0"/>
              </a:rPr>
              <a:t>输出信息或做动作</a:t>
            </a:r>
            <a:r>
              <a:rPr lang="en-US" altLang="zh-CN" sz="2400">
                <a:latin typeface="Arial" panose="020B0604020202020204" pitchFamily="34" charset="0"/>
              </a:rPr>
              <a:t>)</a:t>
            </a:r>
            <a:r>
              <a:rPr lang="zh-CN" altLang="en-US" sz="2400">
                <a:latin typeface="Arial" panose="020B0604020202020204" pitchFamily="34" charset="0"/>
              </a:rPr>
              <a:t>之间的这段时间。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系统响应时间有两个重要属性，分别是长度和易变性。</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）长度：时间过长，用户就会感到紧张，过短，加快用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户操作节奏，可能会犯错误</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a:t>
            </a:r>
            <a:r>
              <a:rPr lang="zh-CN" altLang="en-US" sz="2400">
                <a:latin typeface="Arial" panose="020B0604020202020204" pitchFamily="34" charset="0"/>
              </a:rPr>
              <a:t>）易变性：系统响应时间相对于平均响应时间的偏差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即使系统响应时间较长，响应时间易变性低也有助于用</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户建立起稳定的工作节奏。</a:t>
            </a:r>
          </a:p>
        </p:txBody>
      </p:sp>
      <p:sp>
        <p:nvSpPr>
          <p:cNvPr id="33795" name="1 Título">
            <a:extLst>
              <a:ext uri="{FF2B5EF4-FFF2-40B4-BE49-F238E27FC236}">
                <a16:creationId xmlns:a16="http://schemas.microsoft.com/office/drawing/2014/main" id="{2E2C1D0B-F4CC-EC4B-9991-2BE19C54D9A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3796" name="1 Título">
            <a:extLst>
              <a:ext uri="{FF2B5EF4-FFF2-40B4-BE49-F238E27FC236}">
                <a16:creationId xmlns:a16="http://schemas.microsoft.com/office/drawing/2014/main" id="{FD4B73D4-58C6-7E40-A422-A7A17940DA0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3">
            <a:extLst>
              <a:ext uri="{FF2B5EF4-FFF2-40B4-BE49-F238E27FC236}">
                <a16:creationId xmlns:a16="http://schemas.microsoft.com/office/drawing/2014/main" id="{D7BA9674-854B-C14B-A725-7A3A7B301EC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5842" name="TextBox 7">
            <a:extLst>
              <a:ext uri="{FF2B5EF4-FFF2-40B4-BE49-F238E27FC236}">
                <a16:creationId xmlns:a16="http://schemas.microsoft.com/office/drawing/2014/main" id="{E8158625-EA0A-E143-80A1-02ABB28EB851}"/>
              </a:ext>
            </a:extLst>
          </p:cNvPr>
          <p:cNvSpPr txBox="1">
            <a:spLocks noChangeArrowheads="1"/>
          </p:cNvSpPr>
          <p:nvPr/>
        </p:nvSpPr>
        <p:spPr bwMode="auto">
          <a:xfrm>
            <a:off x="323850" y="855663"/>
            <a:ext cx="8569325" cy="526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857250" indent="-45720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AutoNum type="circleNumDbPlain" startAt="2"/>
            </a:pPr>
            <a:r>
              <a:rPr lang="zh-CN" altLang="en-US" sz="2400">
                <a:latin typeface="宋体" panose="02010600030101010101" pitchFamily="2" charset="-122"/>
              </a:rPr>
              <a:t>用户帮助设施。</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常见的帮助设施可分为集成的和附加的两类。</a:t>
            </a:r>
            <a:endParaRPr lang="en-US" altLang="zh-CN" sz="2400">
              <a:latin typeface="宋体" panose="02010600030101010101" pitchFamily="2" charset="-122"/>
            </a:endParaRPr>
          </a:p>
          <a:p>
            <a:pPr eaLnBrk="1" hangingPunct="1">
              <a:spcBef>
                <a:spcPct val="0"/>
              </a:spcBef>
              <a:buFontTx/>
              <a:buNone/>
            </a:pPr>
            <a:r>
              <a:rPr lang="zh-CN" altLang="en-US" sz="2400">
                <a:latin typeface="宋体" panose="02010600030101010101" pitchFamily="2" charset="-122"/>
              </a:rPr>
              <a:t>具体设计帮助设施时，必须解决下述的一系列问题。</a:t>
            </a:r>
          </a:p>
          <a:p>
            <a:pPr lvl="1" eaLnBrk="1" hangingPunct="1">
              <a:spcBef>
                <a:spcPct val="0"/>
              </a:spcBef>
              <a:buFontTx/>
              <a:buAutoNum type="arabicParenBoth"/>
            </a:pPr>
            <a:r>
              <a:rPr lang="zh-CN" altLang="en-US" sz="2400">
                <a:latin typeface="宋体" panose="02010600030101010101" pitchFamily="2" charset="-122"/>
              </a:rPr>
              <a:t>在用户与系统交互期间，是否在任何时候都能获得关于系统任何功能的帮助信息</a:t>
            </a:r>
            <a:r>
              <a:rPr lang="en-US" altLang="zh-CN" sz="2400">
                <a:latin typeface="宋体" panose="02010600030101010101" pitchFamily="2" charset="-122"/>
              </a:rPr>
              <a:t>?</a:t>
            </a:r>
            <a:r>
              <a:rPr lang="zh-CN" altLang="en-US" sz="2400">
                <a:latin typeface="宋体" panose="02010600030101010101" pitchFamily="2" charset="-122"/>
              </a:rPr>
              <a:t>有两种选择：提供部分功能的帮助信息和提供全部功能的帮助信息。</a:t>
            </a:r>
          </a:p>
          <a:p>
            <a:pPr lvl="1" eaLnBrk="1" hangingPunct="1">
              <a:spcBef>
                <a:spcPct val="0"/>
              </a:spcBef>
              <a:buFontTx/>
              <a:buAutoNum type="arabicParenBoth"/>
            </a:pPr>
            <a:r>
              <a:rPr lang="zh-CN" altLang="en-US" sz="2400">
                <a:latin typeface="宋体" panose="02010600030101010101" pitchFamily="2" charset="-122"/>
              </a:rPr>
              <a:t>用户怎样请求帮助</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种选择：帮助菜单，特殊功能键和</a:t>
            </a:r>
            <a:r>
              <a:rPr lang="en-US" altLang="zh-CN" sz="2400">
                <a:latin typeface="宋体" panose="02010600030101010101" pitchFamily="2" charset="-122"/>
              </a:rPr>
              <a:t>HELP</a:t>
            </a:r>
            <a:r>
              <a:rPr lang="zh-CN" altLang="en-US" sz="2400">
                <a:latin typeface="宋体" panose="02010600030101010101" pitchFamily="2" charset="-122"/>
              </a:rPr>
              <a:t>命令。</a:t>
            </a:r>
          </a:p>
          <a:p>
            <a:pPr lvl="1" eaLnBrk="1" hangingPunct="1">
              <a:spcBef>
                <a:spcPct val="0"/>
              </a:spcBef>
              <a:buFontTx/>
              <a:buAutoNum type="arabicParenBoth"/>
            </a:pPr>
            <a:r>
              <a:rPr lang="zh-CN" altLang="en-US" sz="2400">
                <a:latin typeface="宋体" panose="02010600030101010101" pitchFamily="2" charset="-122"/>
              </a:rPr>
              <a:t>怎样显示帮助信息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种选择：在独立的窗口中，指出参考某个文档</a:t>
            </a:r>
            <a:r>
              <a:rPr lang="en-US" altLang="zh-CN" sz="2400">
                <a:latin typeface="宋体" panose="02010600030101010101" pitchFamily="2" charset="-122"/>
              </a:rPr>
              <a:t>(</a:t>
            </a:r>
            <a:r>
              <a:rPr lang="zh-CN" altLang="en-US" sz="2400">
                <a:latin typeface="宋体" panose="02010600030101010101" pitchFamily="2" charset="-122"/>
              </a:rPr>
              <a:t>不理想</a:t>
            </a:r>
            <a:r>
              <a:rPr lang="en-US" altLang="zh-CN" sz="2400">
                <a:latin typeface="宋体" panose="02010600030101010101" pitchFamily="2" charset="-122"/>
              </a:rPr>
              <a:t>)</a:t>
            </a:r>
            <a:r>
              <a:rPr lang="zh-CN" altLang="en-US" sz="2400">
                <a:latin typeface="宋体" panose="02010600030101010101" pitchFamily="2" charset="-122"/>
              </a:rPr>
              <a:t>和在屏幕固定位置显示简短提示。</a:t>
            </a:r>
          </a:p>
          <a:p>
            <a:pPr lvl="1" eaLnBrk="1" hangingPunct="1">
              <a:spcBef>
                <a:spcPct val="0"/>
              </a:spcBef>
              <a:buFontTx/>
              <a:buAutoNum type="arabicParenBoth"/>
            </a:pPr>
            <a:r>
              <a:rPr lang="zh-CN" altLang="en-US" sz="2400">
                <a:latin typeface="宋体" panose="02010600030101010101" pitchFamily="2" charset="-122"/>
              </a:rPr>
              <a:t>用户怎样返回到正常的交互方式中</a:t>
            </a:r>
            <a:r>
              <a:rPr lang="en-US" altLang="zh-CN" sz="2400">
                <a:latin typeface="宋体" panose="02010600030101010101" pitchFamily="2" charset="-122"/>
              </a:rPr>
              <a:t>?</a:t>
            </a:r>
            <a:r>
              <a:rPr lang="zh-CN" altLang="en-US" sz="2400">
                <a:latin typeface="宋体" panose="02010600030101010101" pitchFamily="2" charset="-122"/>
              </a:rPr>
              <a:t>有两种选择：屏幕上的返回按钮和功能键。</a:t>
            </a:r>
          </a:p>
          <a:p>
            <a:pPr lvl="1" eaLnBrk="1" hangingPunct="1">
              <a:spcBef>
                <a:spcPct val="0"/>
              </a:spcBef>
              <a:buFontTx/>
              <a:buAutoNum type="arabicParenBoth"/>
            </a:pPr>
            <a:r>
              <a:rPr lang="zh-CN" altLang="en-US" sz="2400">
                <a:latin typeface="宋体" panose="02010600030101010101" pitchFamily="2" charset="-122"/>
              </a:rPr>
              <a:t>怎样组织帮助信息</a:t>
            </a:r>
            <a:r>
              <a:rPr lang="en-US" altLang="zh-CN" sz="2400">
                <a:latin typeface="宋体" panose="02010600030101010101" pitchFamily="2" charset="-122"/>
              </a:rPr>
              <a:t>?</a:t>
            </a:r>
            <a:r>
              <a:rPr lang="zh-CN" altLang="en-US" sz="2400">
                <a:latin typeface="宋体" panose="02010600030101010101" pitchFamily="2" charset="-122"/>
              </a:rPr>
              <a:t>有</a:t>
            </a:r>
            <a:r>
              <a:rPr lang="en-US" altLang="zh-CN" sz="2400">
                <a:latin typeface="宋体" panose="02010600030101010101" pitchFamily="2" charset="-122"/>
              </a:rPr>
              <a:t>3</a:t>
            </a:r>
            <a:r>
              <a:rPr lang="zh-CN" altLang="en-US" sz="2400">
                <a:latin typeface="宋体" panose="02010600030101010101" pitchFamily="2" charset="-122"/>
              </a:rPr>
              <a:t>种选择：平面结构，信息的层次结构和超文本结构。</a:t>
            </a:r>
          </a:p>
        </p:txBody>
      </p:sp>
      <p:sp>
        <p:nvSpPr>
          <p:cNvPr id="35843" name="1 Título">
            <a:extLst>
              <a:ext uri="{FF2B5EF4-FFF2-40B4-BE49-F238E27FC236}">
                <a16:creationId xmlns:a16="http://schemas.microsoft.com/office/drawing/2014/main" id="{DF8ED6AB-B8B8-F746-B596-0373E36CA891}"/>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5844" name="1 Título">
            <a:extLst>
              <a:ext uri="{FF2B5EF4-FFF2-40B4-BE49-F238E27FC236}">
                <a16:creationId xmlns:a16="http://schemas.microsoft.com/office/drawing/2014/main" id="{349639D0-BC4B-194F-8BD9-3440137B477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3">
            <a:extLst>
              <a:ext uri="{FF2B5EF4-FFF2-40B4-BE49-F238E27FC236}">
                <a16:creationId xmlns:a16="http://schemas.microsoft.com/office/drawing/2014/main" id="{5B4B6C6F-C50A-CA41-8606-E75B9DCAF88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7890" name="TextBox 7">
            <a:extLst>
              <a:ext uri="{FF2B5EF4-FFF2-40B4-BE49-F238E27FC236}">
                <a16:creationId xmlns:a16="http://schemas.microsoft.com/office/drawing/2014/main" id="{C3941929-DAFC-564F-906C-A1FE2330653D}"/>
              </a:ext>
            </a:extLst>
          </p:cNvPr>
          <p:cNvSpPr txBox="1">
            <a:spLocks noChangeArrowheads="1"/>
          </p:cNvSpPr>
          <p:nvPr/>
        </p:nvSpPr>
        <p:spPr bwMode="auto">
          <a:xfrm>
            <a:off x="323850" y="1177925"/>
            <a:ext cx="8569325"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a:latin typeface="宋体" panose="02010600030101010101" pitchFamily="2" charset="-122"/>
              </a:rPr>
              <a:t>出错信息处理。</a:t>
            </a:r>
            <a:endParaRPr lang="en-US" altLang="zh-CN" sz="2400">
              <a:latin typeface="宋体" panose="02010600030101010101" pitchFamily="2" charset="-122"/>
            </a:endParaRPr>
          </a:p>
          <a:p>
            <a:pPr eaLnBrk="1" hangingPunct="1">
              <a:spcBef>
                <a:spcPct val="0"/>
              </a:spcBef>
              <a:buFontTx/>
              <a:buNone/>
            </a:pPr>
            <a:r>
              <a:rPr lang="zh-CN" altLang="en-US" sz="2400">
                <a:latin typeface="Arial" panose="020B0604020202020204" pitchFamily="34" charset="0"/>
              </a:rPr>
              <a:t>出错信息和警告信息，是出现问题时交互式系统给出的“坏消息”。一般说来，交互式系统给出的出错信息或警告信息，具有下述属性。</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用用户可以理解的术语描述问题。</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提供有助于从错误中恢复的建设性意见。</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指出错误可能导致哪些负面后果</a:t>
            </a:r>
            <a:r>
              <a:rPr lang="en-US" altLang="zh-CN" sz="2400">
                <a:latin typeface="Arial" panose="020B0604020202020204" pitchFamily="34" charset="0"/>
              </a:rPr>
              <a:t>(</a:t>
            </a:r>
            <a:r>
              <a:rPr lang="zh-CN" altLang="en-US" sz="2400">
                <a:latin typeface="Arial" panose="020B0604020202020204" pitchFamily="34" charset="0"/>
              </a:rPr>
              <a:t>例如，破坏数据文</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件</a:t>
            </a:r>
            <a:r>
              <a:rPr lang="en-US" altLang="zh-CN" sz="2400">
                <a:latin typeface="Arial" panose="020B0604020202020204" pitchFamily="34" charset="0"/>
              </a:rPr>
              <a:t>)</a:t>
            </a:r>
            <a:r>
              <a:rPr lang="zh-CN" altLang="en-US" sz="2400">
                <a:latin typeface="Arial" panose="020B0604020202020204" pitchFamily="34" charset="0"/>
              </a:rPr>
              <a:t>，以便用户检查是否出现了这些问题，并在确实出现</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问题时及时解决。</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伴随着听觉上或视觉上的提示</a:t>
            </a:r>
          </a:p>
          <a:p>
            <a:pPr eaLnBrk="1" hangingPunct="1">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不能带有指责色彩，不能责怪用户。</a:t>
            </a:r>
            <a:endParaRPr lang="zh-CN" altLang="en-US" sz="2000">
              <a:latin typeface="Arial" panose="020B0604020202020204" pitchFamily="34" charset="0"/>
            </a:endParaRPr>
          </a:p>
        </p:txBody>
      </p:sp>
      <p:sp>
        <p:nvSpPr>
          <p:cNvPr id="37891" name="1 Título">
            <a:extLst>
              <a:ext uri="{FF2B5EF4-FFF2-40B4-BE49-F238E27FC236}">
                <a16:creationId xmlns:a16="http://schemas.microsoft.com/office/drawing/2014/main" id="{736820A3-51BE-5E4B-AAEC-9D5CE9271CC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7892" name="1 Título">
            <a:extLst>
              <a:ext uri="{FF2B5EF4-FFF2-40B4-BE49-F238E27FC236}">
                <a16:creationId xmlns:a16="http://schemas.microsoft.com/office/drawing/2014/main" id="{0A5EFB8C-76B1-AD4D-BA3C-F755B0599A6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3">
            <a:extLst>
              <a:ext uri="{FF2B5EF4-FFF2-40B4-BE49-F238E27FC236}">
                <a16:creationId xmlns:a16="http://schemas.microsoft.com/office/drawing/2014/main" id="{87121577-CE82-5B42-9141-F24EAE34EF05}"/>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39938" name="TextBox 7">
            <a:extLst>
              <a:ext uri="{FF2B5EF4-FFF2-40B4-BE49-F238E27FC236}">
                <a16:creationId xmlns:a16="http://schemas.microsoft.com/office/drawing/2014/main" id="{01F56025-87C6-124E-94FC-03E6407F04CF}"/>
              </a:ext>
            </a:extLst>
          </p:cNvPr>
          <p:cNvSpPr txBox="1">
            <a:spLocks noChangeArrowheads="1"/>
          </p:cNvSpPr>
          <p:nvPr/>
        </p:nvSpPr>
        <p:spPr bwMode="auto">
          <a:xfrm>
            <a:off x="287338" y="1109663"/>
            <a:ext cx="8569325" cy="433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4"/>
            </a:pPr>
            <a:r>
              <a:rPr lang="zh-CN" altLang="en-US" sz="2400">
                <a:latin typeface="Arial" panose="020B0604020202020204" pitchFamily="34" charset="0"/>
              </a:rPr>
              <a:t>命令交互。</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许多高级用户仍然偏爱面向命令行的交互方式</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在提供命令交互方式时，必须考虑下列设计问题。</a:t>
            </a:r>
          </a:p>
          <a:p>
            <a:pPr eaLnBrk="1" hangingPunct="1">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是否每个菜单选项都有对应的命令</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采用何种命令形式</a:t>
            </a:r>
            <a:r>
              <a:rPr lang="en-US" altLang="zh-CN" sz="2400">
                <a:latin typeface="Arial" panose="020B0604020202020204" pitchFamily="34" charset="0"/>
              </a:rPr>
              <a:t>?</a:t>
            </a:r>
            <a:r>
              <a:rPr lang="zh-CN" altLang="en-US" sz="2400">
                <a:latin typeface="Arial" panose="020B0604020202020204" pitchFamily="34" charset="0"/>
              </a:rPr>
              <a:t>有</a:t>
            </a:r>
            <a:r>
              <a:rPr lang="en-US" altLang="zh-CN" sz="2400">
                <a:latin typeface="Arial" panose="020B0604020202020204" pitchFamily="34" charset="0"/>
              </a:rPr>
              <a:t>3</a:t>
            </a:r>
            <a:r>
              <a:rPr lang="zh-CN" altLang="en-US" sz="2400">
                <a:latin typeface="Arial" panose="020B0604020202020204" pitchFamily="34" charset="0"/>
              </a:rPr>
              <a:t>种选择：控制序列</a:t>
            </a:r>
            <a:r>
              <a:rPr lang="en-US" altLang="zh-CN" sz="2400">
                <a:latin typeface="Arial" panose="020B0604020202020204" pitchFamily="34" charset="0"/>
              </a:rPr>
              <a:t>(</a:t>
            </a:r>
            <a:r>
              <a:rPr lang="zh-CN" altLang="en-US" sz="2400">
                <a:latin typeface="Arial" panose="020B0604020202020204" pitchFamily="34" charset="0"/>
              </a:rPr>
              <a:t>例如，</a:t>
            </a:r>
            <a:endParaRPr lang="en-US" altLang="zh-CN" sz="2400">
              <a:latin typeface="Arial" panose="020B0604020202020204" pitchFamily="34" charset="0"/>
            </a:endParaRPr>
          </a:p>
          <a:p>
            <a:pPr eaLnBrk="1" hangingPunct="1">
              <a:spcBef>
                <a:spcPct val="0"/>
              </a:spcBef>
              <a:buFontTx/>
              <a:buNone/>
            </a:pPr>
            <a:r>
              <a:rPr lang="en-US" altLang="zh-CN" sz="2400">
                <a:latin typeface="Arial" panose="020B0604020202020204" pitchFamily="34" charset="0"/>
              </a:rPr>
              <a:t>Ctrl+P)</a:t>
            </a:r>
            <a:r>
              <a:rPr lang="zh-CN" altLang="en-US" sz="2400">
                <a:latin typeface="Arial" panose="020B0604020202020204" pitchFamily="34" charset="0"/>
              </a:rPr>
              <a:t>，功能键和输入命令。</a:t>
            </a:r>
          </a:p>
          <a:p>
            <a:pPr eaLnBrk="1" hangingPunct="1">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学习和记忆命令的难度有多大</a:t>
            </a:r>
            <a:r>
              <a:rPr lang="en-US" altLang="zh-CN" sz="2400">
                <a:latin typeface="Arial" panose="020B0604020202020204" pitchFamily="34" charset="0"/>
              </a:rPr>
              <a:t>?</a:t>
            </a:r>
            <a:r>
              <a:rPr lang="zh-CN" altLang="en-US" sz="2400">
                <a:latin typeface="Arial" panose="020B0604020202020204" pitchFamily="34" charset="0"/>
              </a:rPr>
              <a:t>忘记了命令怎么办</a:t>
            </a:r>
            <a:r>
              <a:rPr lang="en-US" altLang="zh-CN" sz="2400">
                <a:latin typeface="Arial" panose="020B0604020202020204" pitchFamily="34" charset="0"/>
              </a:rPr>
              <a:t>?</a:t>
            </a:r>
          </a:p>
          <a:p>
            <a:pPr eaLnBrk="1" hangingPunct="1">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用户是否可以定制或缩写命令</a:t>
            </a:r>
            <a:r>
              <a:rPr lang="en-US" altLang="zh-CN" sz="2400">
                <a:latin typeface="Arial" panose="020B0604020202020204" pitchFamily="34" charset="0"/>
              </a:rPr>
              <a:t>?</a:t>
            </a:r>
          </a:p>
          <a:p>
            <a:pPr eaLnBrk="1" hangingPunct="1">
              <a:spcBef>
                <a:spcPct val="0"/>
              </a:spcBef>
              <a:buFontTx/>
              <a:buNone/>
            </a:pPr>
            <a:r>
              <a:rPr lang="zh-CN" altLang="en-US" sz="2400">
                <a:latin typeface="Arial" panose="020B0604020202020204" pitchFamily="34" charset="0"/>
              </a:rPr>
              <a:t>在越来越多的应用软件中，人机界面设计者都提供了“命令宏机制”。</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在理想的情况下，所有应用软件都有一致的命令使用方法。</a:t>
            </a:r>
          </a:p>
        </p:txBody>
      </p:sp>
      <p:sp>
        <p:nvSpPr>
          <p:cNvPr id="39939" name="1 Título">
            <a:extLst>
              <a:ext uri="{FF2B5EF4-FFF2-40B4-BE49-F238E27FC236}">
                <a16:creationId xmlns:a16="http://schemas.microsoft.com/office/drawing/2014/main" id="{3028FE68-7675-294C-97E9-BCB0D365A2F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6.2.1 </a:t>
            </a:r>
            <a:r>
              <a:rPr lang="zh-CN" altLang="en-US" sz="2400">
                <a:solidFill>
                  <a:srgbClr val="D9D9D9"/>
                </a:solidFill>
                <a:latin typeface="宋体" panose="02010600030101010101" pitchFamily="2" charset="-122"/>
              </a:rPr>
              <a:t>设计问题</a:t>
            </a:r>
          </a:p>
        </p:txBody>
      </p:sp>
      <p:sp>
        <p:nvSpPr>
          <p:cNvPr id="39940" name="1 Título">
            <a:extLst>
              <a:ext uri="{FF2B5EF4-FFF2-40B4-BE49-F238E27FC236}">
                <a16:creationId xmlns:a16="http://schemas.microsoft.com/office/drawing/2014/main" id="{6BBBBCE1-A879-4F44-B4AB-FB465C900C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3">
            <a:extLst>
              <a:ext uri="{FF2B5EF4-FFF2-40B4-BE49-F238E27FC236}">
                <a16:creationId xmlns:a16="http://schemas.microsoft.com/office/drawing/2014/main" id="{788A7DDC-DDA6-A942-8107-2FAC795839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1986" name="内容占位符 4">
            <a:extLst>
              <a:ext uri="{FF2B5EF4-FFF2-40B4-BE49-F238E27FC236}">
                <a16:creationId xmlns:a16="http://schemas.microsoft.com/office/drawing/2014/main" id="{59DBE932-6B21-2940-B0E6-49290D7CF8C2}"/>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6.2.2</a:t>
            </a:r>
            <a:r>
              <a:rPr lang="en-US" altLang="zh-CN" b="1"/>
              <a:t>.</a:t>
            </a:r>
            <a:r>
              <a:rPr lang="zh-CN" altLang="en-US" b="1"/>
              <a:t>设计过程</a:t>
            </a:r>
          </a:p>
        </p:txBody>
      </p:sp>
      <p:sp>
        <p:nvSpPr>
          <p:cNvPr id="41987" name="TextBox 7">
            <a:extLst>
              <a:ext uri="{FF2B5EF4-FFF2-40B4-BE49-F238E27FC236}">
                <a16:creationId xmlns:a16="http://schemas.microsoft.com/office/drawing/2014/main" id="{D1B0C38C-52D2-2944-8F4C-94264C96A8D2}"/>
              </a:ext>
            </a:extLst>
          </p:cNvPr>
          <p:cNvSpPr txBox="1">
            <a:spLocks noChangeArrowheads="1"/>
          </p:cNvSpPr>
          <p:nvPr/>
        </p:nvSpPr>
        <p:spPr bwMode="auto">
          <a:xfrm>
            <a:off x="395288" y="1550988"/>
            <a:ext cx="4968875" cy="417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用户界面设计是一个迭代的过程，通常先创建设计模型，再用原型实现这个设计模型，并由用户试用和评估，然后根据用户意见进行修改。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建立起用户界面的原型，就必须对它进行评估，评估可以是非正式的也可以使正式的。</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graphicFrame>
        <p:nvGraphicFramePr>
          <p:cNvPr id="2" name="图示 1">
            <a:extLst>
              <a:ext uri="{FF2B5EF4-FFF2-40B4-BE49-F238E27FC236}">
                <a16:creationId xmlns:a16="http://schemas.microsoft.com/office/drawing/2014/main" id="{AE2AC6FD-9DB6-D845-B3AA-09F4C4A6D3BA}"/>
              </a:ext>
            </a:extLst>
          </p:cNvPr>
          <p:cNvGraphicFramePr/>
          <p:nvPr/>
        </p:nvGraphicFramePr>
        <p:xfrm>
          <a:off x="4089957" y="2492896"/>
          <a:ext cx="5904656" cy="35441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圆角矩形 2">
            <a:extLst>
              <a:ext uri="{FF2B5EF4-FFF2-40B4-BE49-F238E27FC236}">
                <a16:creationId xmlns:a16="http://schemas.microsoft.com/office/drawing/2014/main" id="{D8916548-B6E2-B348-9446-30C2D397B894}"/>
              </a:ext>
            </a:extLst>
          </p:cNvPr>
          <p:cNvSpPr/>
          <p:nvPr/>
        </p:nvSpPr>
        <p:spPr>
          <a:xfrm>
            <a:off x="3148013" y="5103813"/>
            <a:ext cx="2335212" cy="71913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defRPr/>
            </a:pPr>
            <a:r>
              <a:rPr lang="zh-CN" altLang="en-US">
                <a:solidFill>
                  <a:srgbClr val="FFFFFF"/>
                </a:solidFill>
                <a:latin typeface="Calibri" panose="020F0502020204030204" pitchFamily="34" charset="0"/>
              </a:rPr>
              <a:t>用户界面的评估周期</a:t>
            </a:r>
            <a:endParaRPr lang="en-US" altLang="zh-CN">
              <a:solidFill>
                <a:srgbClr val="FFFFFF"/>
              </a:solidFill>
              <a:latin typeface="Calibri" panose="020F0502020204030204" pitchFamily="34" charset="0"/>
            </a:endParaRPr>
          </a:p>
        </p:txBody>
      </p:sp>
      <p:sp>
        <p:nvSpPr>
          <p:cNvPr id="41990" name="1 Título">
            <a:extLst>
              <a:ext uri="{FF2B5EF4-FFF2-40B4-BE49-F238E27FC236}">
                <a16:creationId xmlns:a16="http://schemas.microsoft.com/office/drawing/2014/main" id="{EB188B5E-9D8F-6F48-BBB8-373E0B4857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1991" name="1 Título">
            <a:extLst>
              <a:ext uri="{FF2B5EF4-FFF2-40B4-BE49-F238E27FC236}">
                <a16:creationId xmlns:a16="http://schemas.microsoft.com/office/drawing/2014/main" id="{074F2A71-A9E1-BC4F-A7EB-E4D6466D12E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3">
            <a:extLst>
              <a:ext uri="{FF2B5EF4-FFF2-40B4-BE49-F238E27FC236}">
                <a16:creationId xmlns:a16="http://schemas.microsoft.com/office/drawing/2014/main" id="{0642F34B-84D2-DF46-99F9-757BDFC2EA5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4034" name="TextBox 7">
            <a:extLst>
              <a:ext uri="{FF2B5EF4-FFF2-40B4-BE49-F238E27FC236}">
                <a16:creationId xmlns:a16="http://schemas.microsoft.com/office/drawing/2014/main" id="{6F28FFD3-F410-0442-B65F-3157198BD2EF}"/>
              </a:ext>
            </a:extLst>
          </p:cNvPr>
          <p:cNvSpPr txBox="1">
            <a:spLocks noChangeArrowheads="1"/>
          </p:cNvSpPr>
          <p:nvPr/>
        </p:nvSpPr>
        <p:spPr bwMode="auto">
          <a:xfrm>
            <a:off x="539750" y="1125538"/>
            <a:ext cx="80645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创建了用户界面的设计模型之后，可以运用下述评估标准对设计进行早期复审。</a:t>
            </a:r>
          </a:p>
          <a:p>
            <a:pPr eaLnBrk="1" hangingPunct="1">
              <a:lnSpc>
                <a:spcPct val="125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系统及其界面的规格说明书的长度和复杂程度，预示了用户学习使用该系统所需要的工作量。</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命令或动作的数量、命令的平均参数个数或动作中单个操作的个数，预示了系统的交互时间和总体效率。</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设计模型中包含的动作、命令和系统状态的数量，预示了用户学习使用该系统时需要记忆的内容的多少。</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界面风格、帮助设施和出错处理协议，预示了界面的复杂程度及用户接受该界面的程度。</a:t>
            </a:r>
            <a:endParaRPr lang="zh-CN" altLang="en-US" sz="2000">
              <a:latin typeface="Arial" panose="020B0604020202020204" pitchFamily="34" charset="0"/>
            </a:endParaRPr>
          </a:p>
        </p:txBody>
      </p:sp>
      <p:sp>
        <p:nvSpPr>
          <p:cNvPr id="44035" name="1 Título">
            <a:extLst>
              <a:ext uri="{FF2B5EF4-FFF2-40B4-BE49-F238E27FC236}">
                <a16:creationId xmlns:a16="http://schemas.microsoft.com/office/drawing/2014/main" id="{62DBCB2C-9A00-954E-9097-A3945B2E5E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6.2.2 </a:t>
            </a:r>
            <a:r>
              <a:rPr lang="zh-CN" altLang="en-US" sz="2400">
                <a:solidFill>
                  <a:srgbClr val="D9D9D9"/>
                </a:solidFill>
                <a:latin typeface="宋体" panose="02010600030101010101" pitchFamily="2" charset="-122"/>
              </a:rPr>
              <a:t>设计过程</a:t>
            </a:r>
          </a:p>
        </p:txBody>
      </p:sp>
      <p:sp>
        <p:nvSpPr>
          <p:cNvPr id="44036" name="1 Título">
            <a:extLst>
              <a:ext uri="{FF2B5EF4-FFF2-40B4-BE49-F238E27FC236}">
                <a16:creationId xmlns:a16="http://schemas.microsoft.com/office/drawing/2014/main" id="{39D7AD75-46ED-5A43-8C83-85A1C6315BD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3">
            <a:extLst>
              <a:ext uri="{FF2B5EF4-FFF2-40B4-BE49-F238E27FC236}">
                <a16:creationId xmlns:a16="http://schemas.microsoft.com/office/drawing/2014/main" id="{762FD898-35E9-C543-BDD6-DEE65E48EBA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6082" name="内容占位符 4">
            <a:extLst>
              <a:ext uri="{FF2B5EF4-FFF2-40B4-BE49-F238E27FC236}">
                <a16:creationId xmlns:a16="http://schemas.microsoft.com/office/drawing/2014/main" id="{536C6413-E12A-B547-86AA-F4C2EC75EBFD}"/>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6.2.3</a:t>
            </a:r>
            <a:r>
              <a:rPr lang="en-US" altLang="zh-CN" b="1"/>
              <a:t> </a:t>
            </a:r>
            <a:r>
              <a:rPr lang="zh-CN" altLang="en-US" b="1"/>
              <a:t>人机界面设计指南</a:t>
            </a:r>
          </a:p>
        </p:txBody>
      </p:sp>
      <p:sp>
        <p:nvSpPr>
          <p:cNvPr id="46083" name="TextBox 7">
            <a:extLst>
              <a:ext uri="{FF2B5EF4-FFF2-40B4-BE49-F238E27FC236}">
                <a16:creationId xmlns:a16="http://schemas.microsoft.com/office/drawing/2014/main" id="{53B7046C-C409-9347-9AE7-EDD08D65A93E}"/>
              </a:ext>
            </a:extLst>
          </p:cNvPr>
          <p:cNvSpPr txBox="1">
            <a:spLocks noChangeArrowheads="1"/>
          </p:cNvSpPr>
          <p:nvPr/>
        </p:nvSpPr>
        <p:spPr bwMode="auto">
          <a:xfrm>
            <a:off x="395288" y="1557338"/>
            <a:ext cx="8424862" cy="424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一般交互指南：</a:t>
            </a:r>
            <a:r>
              <a:rPr lang="zh-CN" altLang="en-US" sz="2400">
                <a:latin typeface="Arial" panose="020B0604020202020204" pitchFamily="34" charset="0"/>
              </a:rPr>
              <a:t>涉及信息显示、数据输入和系统整体控制</a:t>
            </a:r>
            <a:endParaRPr lang="en-US" altLang="zh-CN" sz="20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保持一致性。</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提供有意义的反馈。</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在执行有较大破坏性的动作之前要求用户确认。</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允许取消绝大多数操作。</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减少在两次操作之间必须记忆的信息量。</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提高对话、移动和思考的效率。</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允许犯错误。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按功能对动作分类，并据此设计屏幕布局。</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提供对用户工作内容敏感的帮助设施</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用简单动词或动词短语作为命令名。</a:t>
            </a:r>
          </a:p>
        </p:txBody>
      </p:sp>
      <p:sp>
        <p:nvSpPr>
          <p:cNvPr id="46084" name="1 Título">
            <a:extLst>
              <a:ext uri="{FF2B5EF4-FFF2-40B4-BE49-F238E27FC236}">
                <a16:creationId xmlns:a16="http://schemas.microsoft.com/office/drawing/2014/main" id="{ED7E5967-D2A9-A145-8161-F7B09A3E96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6085" name="1 Título">
            <a:extLst>
              <a:ext uri="{FF2B5EF4-FFF2-40B4-BE49-F238E27FC236}">
                <a16:creationId xmlns:a16="http://schemas.microsoft.com/office/drawing/2014/main" id="{976814EE-3EA6-4B44-93F6-0A5FF3F052F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3">
            <a:extLst>
              <a:ext uri="{FF2B5EF4-FFF2-40B4-BE49-F238E27FC236}">
                <a16:creationId xmlns:a16="http://schemas.microsoft.com/office/drawing/2014/main" id="{DD2CD6E7-C571-DA42-AAAE-5433F72467DE}"/>
              </a:ext>
            </a:extLst>
          </p:cNvPr>
          <p:cNvSpPr>
            <a:spLocks noGrp="1"/>
          </p:cNvSpPr>
          <p:nvPr>
            <p:ph type="title"/>
          </p:nvPr>
        </p:nvSpPr>
        <p:spPr>
          <a:xfrm>
            <a:off x="457200" y="-90488"/>
            <a:ext cx="8229600" cy="1143001"/>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48130" name="TextBox 7">
            <a:extLst>
              <a:ext uri="{FF2B5EF4-FFF2-40B4-BE49-F238E27FC236}">
                <a16:creationId xmlns:a16="http://schemas.microsoft.com/office/drawing/2014/main" id="{B05DE7D5-CFE8-A141-94E4-300D9A661BFE}"/>
              </a:ext>
            </a:extLst>
          </p:cNvPr>
          <p:cNvSpPr txBox="1">
            <a:spLocks noChangeArrowheads="1"/>
          </p:cNvSpPr>
          <p:nvPr/>
        </p:nvSpPr>
        <p:spPr bwMode="auto">
          <a:xfrm>
            <a:off x="179388" y="820738"/>
            <a:ext cx="8713787"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信息显示指南：</a:t>
            </a:r>
            <a:r>
              <a:rPr lang="zh-CN" altLang="en-US" sz="2400">
                <a:latin typeface="Arial" panose="020B0604020202020204" pitchFamily="34" charset="0"/>
              </a:rPr>
              <a:t>多种不同方式“显示”信息：用文字、图形和声音；按位置、移动和大小；使用颜色、分辨率和省略。</a:t>
            </a:r>
            <a:endParaRPr lang="en-US" altLang="zh-CN" sz="20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只显示与当前工作内容有关的信息。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不要用数据淹没用户，应该用便于用户迅速吸取信息的方式来表示数据。</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使用一致的标记、标准的缩写和可预知的颜色。</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允许用户保持可视化的语境。</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产生有意义的出错信息。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使用大小写、缩进和文本分组以帮助理解。</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使用窗口分隔不同类型的信息。</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使用“模拟”显示方式表示信息，以使信息更容易被用户提取。</a:t>
            </a:r>
            <a:endParaRPr lang="en-US" altLang="zh-CN" sz="2400">
              <a:latin typeface="Arial" panose="020B0604020202020204" pitchFamily="34" charset="0"/>
            </a:endParaRPr>
          </a:p>
          <a:p>
            <a:pPr eaLnBrk="1" hangingPunct="1">
              <a:spcBef>
                <a:spcPct val="0"/>
              </a:spcBef>
              <a:buFontTx/>
              <a:buAutoNum type="arabicParenBoth"/>
            </a:pPr>
            <a:r>
              <a:rPr lang="zh-CN" altLang="en-US" sz="2400">
                <a:latin typeface="Arial" panose="020B0604020202020204" pitchFamily="34" charset="0"/>
              </a:rPr>
              <a:t> 高效率地使用显示屏。</a:t>
            </a:r>
          </a:p>
        </p:txBody>
      </p:sp>
      <p:sp>
        <p:nvSpPr>
          <p:cNvPr id="48131" name="1 Título">
            <a:extLst>
              <a:ext uri="{FF2B5EF4-FFF2-40B4-BE49-F238E27FC236}">
                <a16:creationId xmlns:a16="http://schemas.microsoft.com/office/drawing/2014/main" id="{A0FCE230-92FB-3349-8E14-74306A80E0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48132" name="1 Título">
            <a:extLst>
              <a:ext uri="{FF2B5EF4-FFF2-40B4-BE49-F238E27FC236}">
                <a16:creationId xmlns:a16="http://schemas.microsoft.com/office/drawing/2014/main" id="{09FF8E4F-C6AB-6446-8FDC-164089153F7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3">
            <a:extLst>
              <a:ext uri="{FF2B5EF4-FFF2-40B4-BE49-F238E27FC236}">
                <a16:creationId xmlns:a16="http://schemas.microsoft.com/office/drawing/2014/main" id="{598AD239-2E98-CA47-BF49-84F172413CCB}"/>
              </a:ext>
            </a:extLst>
          </p:cNvPr>
          <p:cNvSpPr>
            <a:spLocks noGrp="1"/>
          </p:cNvSpPr>
          <p:nvPr>
            <p:ph type="title"/>
          </p:nvPr>
        </p:nvSpPr>
        <p:spPr/>
        <p:txBody>
          <a:bodyPr/>
          <a:lstStyle/>
          <a:p>
            <a:pPr eaLnBrk="1" hangingPunct="1"/>
            <a:r>
              <a:rPr lang="zh-CN" altLang="en-US" b="1">
                <a:latin typeface="宋体" panose="02010600030101010101" pitchFamily="2" charset="-122"/>
              </a:rPr>
              <a:t>第</a:t>
            </a:r>
            <a:r>
              <a:rPr lang="en-US" altLang="zh-CN" b="1">
                <a:latin typeface="宋体" panose="02010600030101010101" pitchFamily="2" charset="-122"/>
              </a:rPr>
              <a:t>6</a:t>
            </a:r>
            <a:r>
              <a:rPr lang="zh-CN" altLang="en-US" b="1">
                <a:latin typeface="宋体" panose="02010600030101010101" pitchFamily="2" charset="-122"/>
              </a:rPr>
              <a:t>章  详细设计</a:t>
            </a:r>
            <a:endParaRPr lang="en-US" altLang="zh-CN" b="1">
              <a:latin typeface="宋体" panose="02010600030101010101" pitchFamily="2" charset="-122"/>
            </a:endParaRPr>
          </a:p>
        </p:txBody>
      </p:sp>
      <p:sp>
        <p:nvSpPr>
          <p:cNvPr id="13314" name="TextBox 7">
            <a:extLst>
              <a:ext uri="{FF2B5EF4-FFF2-40B4-BE49-F238E27FC236}">
                <a16:creationId xmlns:a16="http://schemas.microsoft.com/office/drawing/2014/main" id="{3106621B-3B1B-AC4B-B4DC-0E72DA9D750D}"/>
              </a:ext>
            </a:extLst>
          </p:cNvPr>
          <p:cNvSpPr txBox="1">
            <a:spLocks noChangeArrowheads="1"/>
          </p:cNvSpPr>
          <p:nvPr/>
        </p:nvSpPr>
        <p:spPr bwMode="auto">
          <a:xfrm>
            <a:off x="611188" y="1970088"/>
            <a:ext cx="7850187"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solidFill>
                  <a:srgbClr val="FF0000"/>
                </a:solidFill>
                <a:latin typeface="Arial" panose="020B0604020202020204" pitchFamily="34" charset="0"/>
              </a:rPr>
              <a:t>根本目标：</a:t>
            </a:r>
            <a:r>
              <a:rPr lang="zh-CN" altLang="en-US" sz="2400">
                <a:latin typeface="Arial" panose="020B0604020202020204" pitchFamily="34" charset="0"/>
              </a:rPr>
              <a:t>确定应该怎样具体地实现所要求的系统。</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详细设计阶段的任务不是具体地编写程序，而是要设计出程序的“蓝图”。</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详细设计的结果基本上决定了最终的程序代码的质量。</a:t>
            </a:r>
          </a:p>
        </p:txBody>
      </p:sp>
      <p:sp>
        <p:nvSpPr>
          <p:cNvPr id="13315" name="1 Título">
            <a:extLst>
              <a:ext uri="{FF2B5EF4-FFF2-40B4-BE49-F238E27FC236}">
                <a16:creationId xmlns:a16="http://schemas.microsoft.com/office/drawing/2014/main" id="{C3145277-C50F-0F4C-884F-17E98A77587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3316" name="1 Título">
            <a:extLst>
              <a:ext uri="{FF2B5EF4-FFF2-40B4-BE49-F238E27FC236}">
                <a16:creationId xmlns:a16="http://schemas.microsoft.com/office/drawing/2014/main" id="{6535943C-C6E8-A646-84A1-6D905E17A96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标题 3">
            <a:extLst>
              <a:ext uri="{FF2B5EF4-FFF2-40B4-BE49-F238E27FC236}">
                <a16:creationId xmlns:a16="http://schemas.microsoft.com/office/drawing/2014/main" id="{E5332922-99A3-AE4D-B29F-3F327135061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6.2</a:t>
            </a:r>
            <a:r>
              <a:rPr lang="en-US" altLang="zh-CN" b="1"/>
              <a:t> </a:t>
            </a:r>
            <a:r>
              <a:rPr lang="zh-CN" altLang="en-US" b="1"/>
              <a:t>人机界面设计</a:t>
            </a:r>
          </a:p>
        </p:txBody>
      </p:sp>
      <p:sp>
        <p:nvSpPr>
          <p:cNvPr id="50178" name="TextBox 7">
            <a:extLst>
              <a:ext uri="{FF2B5EF4-FFF2-40B4-BE49-F238E27FC236}">
                <a16:creationId xmlns:a16="http://schemas.microsoft.com/office/drawing/2014/main" id="{B0A94B1F-5C80-FD4B-9B2B-9D9196DDE71A}"/>
              </a:ext>
            </a:extLst>
          </p:cNvPr>
          <p:cNvSpPr txBox="1">
            <a:spLocks noChangeArrowheads="1"/>
          </p:cNvSpPr>
          <p:nvPr/>
        </p:nvSpPr>
        <p:spPr bwMode="auto">
          <a:xfrm>
            <a:off x="395288" y="981075"/>
            <a:ext cx="842486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3"/>
            </a:pPr>
            <a:r>
              <a:rPr lang="zh-CN" altLang="en-US" sz="2400" b="1">
                <a:latin typeface="Arial" panose="020B0604020202020204" pitchFamily="34" charset="0"/>
              </a:rPr>
              <a:t>数据输入指南</a:t>
            </a:r>
            <a:r>
              <a:rPr lang="zh-CN" altLang="en-US" sz="2000" b="1">
                <a:latin typeface="Arial" panose="020B0604020202020204" pitchFamily="34" charset="0"/>
              </a:rPr>
              <a:t>：</a:t>
            </a:r>
            <a:r>
              <a:rPr lang="zh-CN" altLang="en-US" sz="2400">
                <a:latin typeface="Arial" panose="020B0604020202020204" pitchFamily="34" charset="0"/>
              </a:rPr>
              <a:t>用户的大部分时间用在选择命令、输入数据和向系统提供输入。</a:t>
            </a:r>
            <a:endParaRPr lang="en-US" altLang="zh-CN" sz="18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尽量减少用户的输入动作。</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保持信息显示和数据输入之间的一致性。</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允许用户自定义输入。</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交互应该是灵活的，并且可调整成用户最喜欢的输入方式。</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使在当前动作语境中不适用的命令不起作用。</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让用户控制交互流。</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对所有输入动作都提供帮助。</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消除冗余的输入。</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 高效率地使用显示屏。</a:t>
            </a:r>
          </a:p>
        </p:txBody>
      </p:sp>
      <p:sp>
        <p:nvSpPr>
          <p:cNvPr id="50179" name="1 Título">
            <a:extLst>
              <a:ext uri="{FF2B5EF4-FFF2-40B4-BE49-F238E27FC236}">
                <a16:creationId xmlns:a16="http://schemas.microsoft.com/office/drawing/2014/main" id="{19D61A4B-A89D-3743-9419-BA13B68AF2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6.2.3 </a:t>
            </a:r>
            <a:r>
              <a:rPr lang="zh-CN" altLang="en-US" sz="2400">
                <a:solidFill>
                  <a:srgbClr val="D9D9D9"/>
                </a:solidFill>
                <a:latin typeface="宋体" panose="02010600030101010101" pitchFamily="2" charset="-122"/>
              </a:rPr>
              <a:t>人机界面设计指南</a:t>
            </a:r>
          </a:p>
        </p:txBody>
      </p:sp>
      <p:sp>
        <p:nvSpPr>
          <p:cNvPr id="50180" name="1 Título">
            <a:extLst>
              <a:ext uri="{FF2B5EF4-FFF2-40B4-BE49-F238E27FC236}">
                <a16:creationId xmlns:a16="http://schemas.microsoft.com/office/drawing/2014/main" id="{CC5DABC1-97B7-334D-B86C-80DEF57BD0F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1 Título">
            <a:extLst>
              <a:ext uri="{FF2B5EF4-FFF2-40B4-BE49-F238E27FC236}">
                <a16:creationId xmlns:a16="http://schemas.microsoft.com/office/drawing/2014/main" id="{8F258308-AD46-5344-AD2B-A5A22FF711B4}"/>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52226" name="2 Subtítulo">
            <a:extLst>
              <a:ext uri="{FF2B5EF4-FFF2-40B4-BE49-F238E27FC236}">
                <a16:creationId xmlns:a16="http://schemas.microsoft.com/office/drawing/2014/main" id="{BD0C5AA5-7BA2-9E48-87CD-8AE935403C8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52227" name="1 Título">
            <a:extLst>
              <a:ext uri="{FF2B5EF4-FFF2-40B4-BE49-F238E27FC236}">
                <a16:creationId xmlns:a16="http://schemas.microsoft.com/office/drawing/2014/main" id="{AC7E5520-A219-EE45-B1B6-A4D247C4252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   </a:t>
            </a:r>
            <a:r>
              <a:rPr lang="zh-CN" altLang="en-US" sz="2400">
                <a:solidFill>
                  <a:srgbClr val="D9D9D9"/>
                </a:solidFill>
                <a:latin typeface="宋体" panose="02010600030101010101" pitchFamily="2" charset="-122"/>
              </a:rPr>
              <a:t>过程设计的工具</a:t>
            </a:r>
          </a:p>
        </p:txBody>
      </p:sp>
      <p:pic>
        <p:nvPicPr>
          <p:cNvPr id="52228" name="Imagen 5">
            <a:extLst>
              <a:ext uri="{FF2B5EF4-FFF2-40B4-BE49-F238E27FC236}">
                <a16:creationId xmlns:a16="http://schemas.microsoft.com/office/drawing/2014/main" id="{D42B731C-18D5-044F-ACFA-EEF5FB049E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Imagen 5">
            <a:extLst>
              <a:ext uri="{FF2B5EF4-FFF2-40B4-BE49-F238E27FC236}">
                <a16:creationId xmlns:a16="http://schemas.microsoft.com/office/drawing/2014/main" id="{4B9894B8-A1B3-1141-9215-0FBEC7CA72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TextBox 3">
            <a:hlinkClick r:id="rId5" action="ppaction://hlinksldjump"/>
            <a:extLst>
              <a:ext uri="{FF2B5EF4-FFF2-40B4-BE49-F238E27FC236}">
                <a16:creationId xmlns:a16="http://schemas.microsoft.com/office/drawing/2014/main" id="{4F922E97-120F-694D-BB3A-2989BBDF6C59}"/>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1" name="TextBox 4">
            <a:extLst>
              <a:ext uri="{FF2B5EF4-FFF2-40B4-BE49-F238E27FC236}">
                <a16:creationId xmlns:a16="http://schemas.microsoft.com/office/drawing/2014/main" id="{D88DF4F9-CFE3-3142-B1D1-3EAEEE2FDD4D}"/>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2" name="TextBox 5">
            <a:extLst>
              <a:ext uri="{FF2B5EF4-FFF2-40B4-BE49-F238E27FC236}">
                <a16:creationId xmlns:a16="http://schemas.microsoft.com/office/drawing/2014/main" id="{D5B66D6D-AFEA-FC45-9BDE-2095AFECB5AE}"/>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3" name="TextBox 6">
            <a:extLst>
              <a:ext uri="{FF2B5EF4-FFF2-40B4-BE49-F238E27FC236}">
                <a16:creationId xmlns:a16="http://schemas.microsoft.com/office/drawing/2014/main" id="{61368164-DA54-5543-B159-B9FADDDD64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52234" name="Rectangle 3">
            <a:extLst>
              <a:ext uri="{FF2B5EF4-FFF2-40B4-BE49-F238E27FC236}">
                <a16:creationId xmlns:a16="http://schemas.microsoft.com/office/drawing/2014/main" id="{EC9049E4-E188-964A-92BB-50F1858CFE0A}"/>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52235" name="1 Título">
            <a:extLst>
              <a:ext uri="{FF2B5EF4-FFF2-40B4-BE49-F238E27FC236}">
                <a16:creationId xmlns:a16="http://schemas.microsoft.com/office/drawing/2014/main" id="{FCF7C41C-F8EF-9043-805A-02F5EC6562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BD1609AA-35A5-5A45-984D-18B079426F85}"/>
              </a:ext>
            </a:extLst>
          </p:cNvPr>
          <p:cNvSpPr/>
          <p:nvPr/>
        </p:nvSpPr>
        <p:spPr>
          <a:xfrm>
            <a:off x="862013" y="30734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9B47A77D-FFB0-EC41-8951-FE06ABBADFDA}"/>
              </a:ext>
            </a:extLst>
          </p:cNvPr>
          <p:cNvSpPr/>
          <p:nvPr/>
        </p:nvSpPr>
        <p:spPr>
          <a:xfrm rot="5400000">
            <a:off x="269876" y="31591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3">
            <a:extLst>
              <a:ext uri="{FF2B5EF4-FFF2-40B4-BE49-F238E27FC236}">
                <a16:creationId xmlns:a16="http://schemas.microsoft.com/office/drawing/2014/main" id="{BC804C37-C0EC-AD4D-B9EF-D91CDEB4BCE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4274" name="内容占位符 4">
            <a:extLst>
              <a:ext uri="{FF2B5EF4-FFF2-40B4-BE49-F238E27FC236}">
                <a16:creationId xmlns:a16="http://schemas.microsoft.com/office/drawing/2014/main" id="{1FBBD7B9-0A5B-6A4F-8CC8-C60802836240}"/>
              </a:ext>
            </a:extLst>
          </p:cNvPr>
          <p:cNvSpPr>
            <a:spLocks noGrp="1"/>
          </p:cNvSpPr>
          <p:nvPr>
            <p:ph idx="1"/>
          </p:nvPr>
        </p:nvSpPr>
        <p:spPr>
          <a:xfrm>
            <a:off x="395288" y="836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6.3.1</a:t>
            </a:r>
            <a:r>
              <a:rPr lang="en-US" altLang="zh-CN" b="1"/>
              <a:t> </a:t>
            </a:r>
            <a:r>
              <a:rPr lang="zh-CN" altLang="en-US" b="1"/>
              <a:t>程序流程图</a:t>
            </a:r>
          </a:p>
          <a:p>
            <a:pPr marL="0" indent="0">
              <a:buFont typeface="Arial" panose="020B0604020202020204" pitchFamily="34" charset="0"/>
              <a:buNone/>
            </a:pPr>
            <a:endParaRPr lang="zh-CN" altLang="en-US" b="1"/>
          </a:p>
        </p:txBody>
      </p:sp>
      <p:sp>
        <p:nvSpPr>
          <p:cNvPr id="54275" name="TextBox 7">
            <a:extLst>
              <a:ext uri="{FF2B5EF4-FFF2-40B4-BE49-F238E27FC236}">
                <a16:creationId xmlns:a16="http://schemas.microsoft.com/office/drawing/2014/main" id="{C4014ECA-9570-4046-9E4B-84089799903C}"/>
              </a:ext>
            </a:extLst>
          </p:cNvPr>
          <p:cNvSpPr txBox="1">
            <a:spLocks noChangeArrowheads="1"/>
          </p:cNvSpPr>
          <p:nvPr/>
        </p:nvSpPr>
        <p:spPr bwMode="auto">
          <a:xfrm>
            <a:off x="347663" y="1412875"/>
            <a:ext cx="8472487"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b="1">
                <a:latin typeface="Arial" panose="020B0604020202020204" pitchFamily="34" charset="0"/>
              </a:rPr>
              <a:t>程序流程图又称为程序框图</a:t>
            </a:r>
            <a:r>
              <a:rPr lang="zh-CN" altLang="en-US" sz="2400">
                <a:latin typeface="Arial" panose="020B0604020202020204" pitchFamily="34" charset="0"/>
              </a:rPr>
              <a:t>，它是使用最广泛的描述过程设计的方法。程序流程图中使用的符号</a:t>
            </a:r>
            <a:r>
              <a:rPr lang="en-US" altLang="zh-CN" sz="2400">
                <a:latin typeface="Arial" panose="020B0604020202020204" pitchFamily="34" charset="0"/>
              </a:rPr>
              <a:t>(a) </a:t>
            </a:r>
            <a:r>
              <a:rPr lang="zh-CN" altLang="en-US" sz="2400">
                <a:latin typeface="Arial" panose="020B0604020202020204" pitchFamily="34" charset="0"/>
              </a:rPr>
              <a:t>选择</a:t>
            </a:r>
            <a:r>
              <a:rPr lang="en-US" altLang="zh-CN" sz="2400">
                <a:latin typeface="Arial" panose="020B0604020202020204" pitchFamily="34" charset="0"/>
              </a:rPr>
              <a:t>(</a:t>
            </a:r>
            <a:r>
              <a:rPr lang="zh-CN" altLang="en-US" sz="2400">
                <a:latin typeface="Arial" panose="020B0604020202020204" pitchFamily="34" charset="0"/>
              </a:rPr>
              <a:t>分支</a:t>
            </a:r>
            <a:r>
              <a:rPr lang="en-US" altLang="zh-CN" sz="2400">
                <a:latin typeface="Arial" panose="020B0604020202020204" pitchFamily="34" charset="0"/>
              </a:rPr>
              <a:t>)</a:t>
            </a:r>
            <a:r>
              <a:rPr lang="zh-CN" altLang="en-US" sz="2400">
                <a:latin typeface="Arial" panose="020B0604020202020204" pitchFamily="34" charset="0"/>
              </a:rPr>
              <a:t>； </a:t>
            </a:r>
            <a:r>
              <a:rPr lang="en-US" altLang="zh-CN" sz="2400">
                <a:latin typeface="Arial" panose="020B0604020202020204" pitchFamily="34" charset="0"/>
              </a:rPr>
              <a:t>(b) </a:t>
            </a:r>
            <a:r>
              <a:rPr lang="zh-CN" altLang="en-US" sz="2400">
                <a:latin typeface="Arial" panose="020B0604020202020204" pitchFamily="34" charset="0"/>
              </a:rPr>
              <a:t>注释； </a:t>
            </a:r>
            <a:r>
              <a:rPr lang="en-US" altLang="zh-CN" sz="2400">
                <a:latin typeface="Arial" panose="020B0604020202020204" pitchFamily="34" charset="0"/>
              </a:rPr>
              <a:t>(c) </a:t>
            </a:r>
            <a:r>
              <a:rPr lang="zh-CN" altLang="en-US" sz="2400">
                <a:latin typeface="Arial" panose="020B0604020202020204" pitchFamily="34" charset="0"/>
              </a:rPr>
              <a:t>预先定义的处理； </a:t>
            </a:r>
            <a:r>
              <a:rPr lang="en-US" altLang="zh-CN" sz="2400">
                <a:latin typeface="Arial" panose="020B0604020202020204" pitchFamily="34" charset="0"/>
              </a:rPr>
              <a:t>(d) </a:t>
            </a:r>
            <a:r>
              <a:rPr lang="zh-CN" altLang="en-US" sz="2400">
                <a:latin typeface="Arial" panose="020B0604020202020204" pitchFamily="34" charset="0"/>
              </a:rPr>
              <a:t>多分支； </a:t>
            </a:r>
            <a:r>
              <a:rPr lang="en-US" altLang="zh-CN" sz="2400">
                <a:latin typeface="Arial" panose="020B0604020202020204" pitchFamily="34" charset="0"/>
              </a:rPr>
              <a:t>(e) </a:t>
            </a:r>
            <a:r>
              <a:rPr lang="zh-CN" altLang="en-US" sz="2400">
                <a:latin typeface="Arial" panose="020B0604020202020204" pitchFamily="34" charset="0"/>
              </a:rPr>
              <a:t>开始或停止； </a:t>
            </a:r>
            <a:r>
              <a:rPr lang="en-US" altLang="zh-CN" sz="2400">
                <a:latin typeface="Arial" panose="020B0604020202020204" pitchFamily="34" charset="0"/>
              </a:rPr>
              <a:t>(f) </a:t>
            </a:r>
            <a:r>
              <a:rPr lang="zh-CN" altLang="en-US" sz="2400">
                <a:latin typeface="Arial" panose="020B0604020202020204" pitchFamily="34" charset="0"/>
              </a:rPr>
              <a:t>准备； </a:t>
            </a:r>
            <a:r>
              <a:rPr lang="en-US" altLang="zh-CN" sz="2400">
                <a:latin typeface="Arial" panose="020B0604020202020204" pitchFamily="34" charset="0"/>
              </a:rPr>
              <a:t>(g) </a:t>
            </a:r>
            <a:r>
              <a:rPr lang="zh-CN" altLang="en-US" sz="2400">
                <a:latin typeface="Arial" panose="020B0604020202020204" pitchFamily="34" charset="0"/>
              </a:rPr>
              <a:t>循环上界限； </a:t>
            </a:r>
            <a:r>
              <a:rPr lang="en-US" altLang="zh-CN" sz="2400">
                <a:latin typeface="Arial" panose="020B0604020202020204" pitchFamily="34" charset="0"/>
              </a:rPr>
              <a:t>(h) </a:t>
            </a:r>
            <a:r>
              <a:rPr lang="zh-CN" altLang="en-US" sz="2400">
                <a:latin typeface="Arial" panose="020B0604020202020204" pitchFamily="34" charset="0"/>
              </a:rPr>
              <a:t>循环下界限； </a:t>
            </a:r>
            <a:r>
              <a:rPr lang="en-US" altLang="zh-CN" sz="2400">
                <a:latin typeface="Arial" panose="020B0604020202020204" pitchFamily="34" charset="0"/>
              </a:rPr>
              <a:t>(i) </a:t>
            </a:r>
            <a:r>
              <a:rPr lang="zh-CN" altLang="en-US" sz="2400">
                <a:latin typeface="Arial" panose="020B0604020202020204" pitchFamily="34" charset="0"/>
              </a:rPr>
              <a:t>虚线； </a:t>
            </a:r>
            <a:r>
              <a:rPr lang="en-US" altLang="zh-CN" sz="2400">
                <a:latin typeface="Arial" panose="020B0604020202020204" pitchFamily="34" charset="0"/>
              </a:rPr>
              <a:t>(j) </a:t>
            </a:r>
            <a:r>
              <a:rPr lang="zh-CN" altLang="en-US" sz="2400">
                <a:latin typeface="Arial" panose="020B0604020202020204" pitchFamily="34" charset="0"/>
              </a:rPr>
              <a:t>省略符； </a:t>
            </a:r>
            <a:r>
              <a:rPr lang="en-US" altLang="zh-CN" sz="2400">
                <a:latin typeface="Arial" panose="020B0604020202020204" pitchFamily="34" charset="0"/>
              </a:rPr>
              <a:t>(k) </a:t>
            </a:r>
            <a:r>
              <a:rPr lang="zh-CN" altLang="en-US" sz="2400">
                <a:latin typeface="Arial" panose="020B0604020202020204" pitchFamily="34" charset="0"/>
              </a:rPr>
              <a:t>并行方式； </a:t>
            </a:r>
            <a:r>
              <a:rPr lang="en-US" altLang="zh-CN" sz="2400">
                <a:latin typeface="Arial" panose="020B0604020202020204" pitchFamily="34" charset="0"/>
              </a:rPr>
              <a:t>(l) </a:t>
            </a:r>
            <a:r>
              <a:rPr lang="zh-CN" altLang="en-US" sz="2400">
                <a:latin typeface="Arial" panose="020B0604020202020204" pitchFamily="34" charset="0"/>
              </a:rPr>
              <a:t>处理； </a:t>
            </a:r>
            <a:r>
              <a:rPr lang="en-US" altLang="zh-CN" sz="2400">
                <a:latin typeface="Arial" panose="020B0604020202020204" pitchFamily="34" charset="0"/>
              </a:rPr>
              <a:t>(m) </a:t>
            </a:r>
            <a:r>
              <a:rPr lang="zh-CN" altLang="en-US" sz="2400">
                <a:latin typeface="Arial" panose="020B0604020202020204" pitchFamily="34" charset="0"/>
              </a:rPr>
              <a:t>输入输出；  </a:t>
            </a:r>
            <a:r>
              <a:rPr lang="en-US" altLang="zh-CN" sz="2400">
                <a:latin typeface="Arial" panose="020B0604020202020204" pitchFamily="34" charset="0"/>
              </a:rPr>
              <a:t>(n) </a:t>
            </a:r>
            <a:r>
              <a:rPr lang="zh-CN" altLang="en-US" sz="2400">
                <a:latin typeface="Arial" panose="020B0604020202020204" pitchFamily="34" charset="0"/>
              </a:rPr>
              <a:t>连接； </a:t>
            </a:r>
            <a:r>
              <a:rPr lang="en-US" altLang="zh-CN" sz="2400">
                <a:latin typeface="Arial" panose="020B0604020202020204" pitchFamily="34" charset="0"/>
              </a:rPr>
              <a:t>(o) </a:t>
            </a:r>
            <a:r>
              <a:rPr lang="zh-CN" altLang="en-US" sz="2400">
                <a:latin typeface="Arial" panose="020B0604020202020204" pitchFamily="34" charset="0"/>
              </a:rPr>
              <a:t>换页连接； </a:t>
            </a:r>
            <a:r>
              <a:rPr lang="en-US" altLang="zh-CN" sz="2400">
                <a:latin typeface="Arial" panose="020B0604020202020204" pitchFamily="34" charset="0"/>
              </a:rPr>
              <a:t>(p) </a:t>
            </a:r>
            <a:r>
              <a:rPr lang="zh-CN" altLang="en-US" sz="2400">
                <a:latin typeface="Arial" panose="020B0604020202020204" pitchFamily="34" charset="0"/>
              </a:rPr>
              <a:t>控制流</a:t>
            </a:r>
            <a:endParaRPr lang="en-US" altLang="zh-CN" sz="2400">
              <a:latin typeface="Arial" panose="020B0604020202020204" pitchFamily="34" charset="0"/>
            </a:endParaRPr>
          </a:p>
          <a:p>
            <a:pPr eaLnBrk="1" hangingPunct="1">
              <a:spcBef>
                <a:spcPct val="0"/>
              </a:spcBef>
              <a:buFontTx/>
              <a:buNone/>
            </a:pPr>
            <a:endParaRPr lang="zh-CN" altLang="en-US" sz="1800">
              <a:latin typeface="Arial" panose="020B0604020202020204" pitchFamily="34" charset="0"/>
            </a:endParaRPr>
          </a:p>
        </p:txBody>
      </p:sp>
      <p:pic>
        <p:nvPicPr>
          <p:cNvPr id="54276" name="图片 1">
            <a:extLst>
              <a:ext uri="{FF2B5EF4-FFF2-40B4-BE49-F238E27FC236}">
                <a16:creationId xmlns:a16="http://schemas.microsoft.com/office/drawing/2014/main" id="{0D4552DC-5A6B-B24E-A730-99C481D565B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3449638"/>
            <a:ext cx="54006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7" name="1 Título">
            <a:extLst>
              <a:ext uri="{FF2B5EF4-FFF2-40B4-BE49-F238E27FC236}">
                <a16:creationId xmlns:a16="http://schemas.microsoft.com/office/drawing/2014/main" id="{CE873FB3-A763-1E4A-B566-658F7B36B45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4278" name="1 Título">
            <a:extLst>
              <a:ext uri="{FF2B5EF4-FFF2-40B4-BE49-F238E27FC236}">
                <a16:creationId xmlns:a16="http://schemas.microsoft.com/office/drawing/2014/main" id="{35F2E0E7-08D7-CB47-9784-0408D3EA920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标题 3">
            <a:extLst>
              <a:ext uri="{FF2B5EF4-FFF2-40B4-BE49-F238E27FC236}">
                <a16:creationId xmlns:a16="http://schemas.microsoft.com/office/drawing/2014/main" id="{A950DA4E-FE91-9642-86CB-DF81E759DCD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6322" name="TextBox 7">
            <a:extLst>
              <a:ext uri="{FF2B5EF4-FFF2-40B4-BE49-F238E27FC236}">
                <a16:creationId xmlns:a16="http://schemas.microsoft.com/office/drawing/2014/main" id="{B2177384-DBC6-2248-BEBF-F9AACED10855}"/>
              </a:ext>
            </a:extLst>
          </p:cNvPr>
          <p:cNvSpPr txBox="1">
            <a:spLocks noChangeArrowheads="1"/>
          </p:cNvSpPr>
          <p:nvPr/>
        </p:nvSpPr>
        <p:spPr bwMode="auto">
          <a:xfrm>
            <a:off x="539750" y="942975"/>
            <a:ext cx="806450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总的趋势是越来越多的人不再使用程序流程图了。</a:t>
            </a:r>
            <a:endParaRPr lang="zh-CN" altLang="en-US" sz="20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程序流程图的主要缺点如下。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程序流程图本质上不是逐步求精的好工具，它诱使程序员过早地考虑程序的控制流程，而不去考虑程序的全局结构。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程序流程图中用箭头代表控制流，因此程序员不受任何约束，可以完全不顾结构程序设计的精神，随意转移控制。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程序流程图不易表示数据结构。</a:t>
            </a:r>
          </a:p>
        </p:txBody>
      </p:sp>
      <p:sp>
        <p:nvSpPr>
          <p:cNvPr id="56323" name="1 Título">
            <a:extLst>
              <a:ext uri="{FF2B5EF4-FFF2-40B4-BE49-F238E27FC236}">
                <a16:creationId xmlns:a16="http://schemas.microsoft.com/office/drawing/2014/main" id="{B2645B30-C761-9A44-9D34-F61878CBF7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6.3.1 </a:t>
            </a:r>
            <a:r>
              <a:rPr lang="zh-CN" altLang="en-US" sz="2400">
                <a:solidFill>
                  <a:srgbClr val="D9D9D9"/>
                </a:solidFill>
                <a:latin typeface="宋体" panose="02010600030101010101" pitchFamily="2" charset="-122"/>
              </a:rPr>
              <a:t>程序流程图</a:t>
            </a:r>
          </a:p>
        </p:txBody>
      </p:sp>
      <p:sp>
        <p:nvSpPr>
          <p:cNvPr id="56324" name="1 Título">
            <a:extLst>
              <a:ext uri="{FF2B5EF4-FFF2-40B4-BE49-F238E27FC236}">
                <a16:creationId xmlns:a16="http://schemas.microsoft.com/office/drawing/2014/main" id="{77854A1F-336B-E747-97F1-D17E184DB1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3">
            <a:extLst>
              <a:ext uri="{FF2B5EF4-FFF2-40B4-BE49-F238E27FC236}">
                <a16:creationId xmlns:a16="http://schemas.microsoft.com/office/drawing/2014/main" id="{C37BEFB8-2D63-094F-91B1-7D217F81DCC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58370" name="内容占位符 4">
            <a:extLst>
              <a:ext uri="{FF2B5EF4-FFF2-40B4-BE49-F238E27FC236}">
                <a16:creationId xmlns:a16="http://schemas.microsoft.com/office/drawing/2014/main" id="{ADCBC98D-4033-6148-9BDE-5F3CE76F2DC2}"/>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6.3.2</a:t>
            </a:r>
            <a:r>
              <a:rPr lang="en-US" altLang="zh-CN" b="1"/>
              <a:t> </a:t>
            </a:r>
            <a:r>
              <a:rPr lang="zh-CN" altLang="en-US" b="1"/>
              <a:t>盒图</a:t>
            </a:r>
          </a:p>
          <a:p>
            <a:pPr marL="0" indent="0">
              <a:buFont typeface="Arial" panose="020B0604020202020204" pitchFamily="34" charset="0"/>
              <a:buNone/>
            </a:pPr>
            <a:endParaRPr lang="zh-CN" altLang="en-US" b="1"/>
          </a:p>
        </p:txBody>
      </p:sp>
      <p:sp>
        <p:nvSpPr>
          <p:cNvPr id="58371" name="TextBox 7">
            <a:extLst>
              <a:ext uri="{FF2B5EF4-FFF2-40B4-BE49-F238E27FC236}">
                <a16:creationId xmlns:a16="http://schemas.microsoft.com/office/drawing/2014/main" id="{000355F3-8A8C-B046-9244-1DE10245BEAB}"/>
              </a:ext>
            </a:extLst>
          </p:cNvPr>
          <p:cNvSpPr txBox="1">
            <a:spLocks noChangeArrowheads="1"/>
          </p:cNvSpPr>
          <p:nvPr/>
        </p:nvSpPr>
        <p:spPr bwMode="auto">
          <a:xfrm>
            <a:off x="395288" y="1412875"/>
            <a:ext cx="83534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出于要有一种不允许违背结构程序设计精神的图形工具的考虑，</a:t>
            </a:r>
            <a:r>
              <a:rPr lang="en-US" altLang="zh-CN" sz="2400">
                <a:latin typeface="Arial" panose="020B0604020202020204" pitchFamily="34" charset="0"/>
              </a:rPr>
              <a:t>Nassi</a:t>
            </a:r>
            <a:r>
              <a:rPr lang="zh-CN" altLang="en-US" sz="2400">
                <a:latin typeface="Arial" panose="020B0604020202020204" pitchFamily="34" charset="0"/>
              </a:rPr>
              <a:t>和</a:t>
            </a:r>
            <a:r>
              <a:rPr lang="en-US" altLang="zh-CN" sz="2400">
                <a:latin typeface="Arial" panose="020B0604020202020204" pitchFamily="34" charset="0"/>
              </a:rPr>
              <a:t>Shneiderman</a:t>
            </a:r>
            <a:r>
              <a:rPr lang="zh-CN" altLang="en-US" sz="2400">
                <a:latin typeface="Arial" panose="020B0604020202020204" pitchFamily="34" charset="0"/>
              </a:rPr>
              <a:t>提出了盒图，又称为</a:t>
            </a:r>
            <a:r>
              <a:rPr lang="en-US" altLang="zh-CN" sz="2400">
                <a:latin typeface="Arial" panose="020B0604020202020204" pitchFamily="34" charset="0"/>
              </a:rPr>
              <a:t>N-S</a:t>
            </a:r>
            <a:r>
              <a:rPr lang="zh-CN" altLang="en-US" sz="2400">
                <a:latin typeface="Arial" panose="020B0604020202020204" pitchFamily="34" charset="0"/>
              </a:rPr>
              <a:t>图。它有下述特点。</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功能域</a:t>
            </a:r>
            <a:r>
              <a:rPr lang="en-US" altLang="zh-CN" sz="2400">
                <a:latin typeface="Arial" panose="020B0604020202020204" pitchFamily="34" charset="0"/>
              </a:rPr>
              <a:t>(</a:t>
            </a:r>
            <a:r>
              <a:rPr lang="zh-CN" altLang="en-US" sz="2400">
                <a:latin typeface="Arial" panose="020B0604020202020204" pitchFamily="34" charset="0"/>
              </a:rPr>
              <a:t>即一个特定控制结构的作用域</a:t>
            </a:r>
            <a:r>
              <a:rPr lang="en-US" altLang="zh-CN" sz="2400">
                <a:latin typeface="Arial" panose="020B0604020202020204" pitchFamily="34" charset="0"/>
              </a:rPr>
              <a:t>)</a:t>
            </a:r>
            <a:r>
              <a:rPr lang="zh-CN" altLang="en-US" sz="2400">
                <a:latin typeface="Arial" panose="020B0604020202020204" pitchFamily="34" charset="0"/>
              </a:rPr>
              <a:t>明确，可以从盒图上一眼就看出来。</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不可能任意转移控制。</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很容易确定局部和全程数据的作用域。</a:t>
            </a: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很容易表现嵌套关系，也可以表示模块的层次结构。</a:t>
            </a:r>
          </a:p>
        </p:txBody>
      </p:sp>
      <p:sp>
        <p:nvSpPr>
          <p:cNvPr id="58372" name="1 Título">
            <a:extLst>
              <a:ext uri="{FF2B5EF4-FFF2-40B4-BE49-F238E27FC236}">
                <a16:creationId xmlns:a16="http://schemas.microsoft.com/office/drawing/2014/main" id="{4F0A7A53-6122-F047-9121-45E23AC8C0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6.3.2 </a:t>
            </a:r>
            <a:r>
              <a:rPr lang="zh-CN" altLang="en-US" sz="2400">
                <a:solidFill>
                  <a:srgbClr val="D9D9D9"/>
                </a:solidFill>
                <a:latin typeface="宋体" panose="02010600030101010101" pitchFamily="2" charset="-122"/>
              </a:rPr>
              <a:t>盒图</a:t>
            </a:r>
          </a:p>
        </p:txBody>
      </p:sp>
      <p:sp>
        <p:nvSpPr>
          <p:cNvPr id="58373" name="1 Título">
            <a:extLst>
              <a:ext uri="{FF2B5EF4-FFF2-40B4-BE49-F238E27FC236}">
                <a16:creationId xmlns:a16="http://schemas.microsoft.com/office/drawing/2014/main" id="{3B7EB6A8-47DE-994A-BE86-93CE96D1288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3">
            <a:extLst>
              <a:ext uri="{FF2B5EF4-FFF2-40B4-BE49-F238E27FC236}">
                <a16:creationId xmlns:a16="http://schemas.microsoft.com/office/drawing/2014/main" id="{4E11FD2D-D7C8-CD4B-B927-F46CA305934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0418" name="TextBox 7">
            <a:extLst>
              <a:ext uri="{FF2B5EF4-FFF2-40B4-BE49-F238E27FC236}">
                <a16:creationId xmlns:a16="http://schemas.microsoft.com/office/drawing/2014/main" id="{51E8138D-8374-9D4E-9BB0-57FFC3A9A76B}"/>
              </a:ext>
            </a:extLst>
          </p:cNvPr>
          <p:cNvSpPr txBox="1">
            <a:spLocks noChangeArrowheads="1"/>
          </p:cNvSpPr>
          <p:nvPr/>
        </p:nvSpPr>
        <p:spPr bwMode="auto">
          <a:xfrm>
            <a:off x="241300" y="908050"/>
            <a:ext cx="2962275" cy="512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图给出了结构化控制结构的盒图表示，也给出了调用子程序的盒图表示方法。其中</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基本符号</a:t>
            </a:r>
            <a:r>
              <a:rPr lang="en-US" altLang="zh-CN" sz="2400">
                <a:latin typeface="Arial" panose="020B0604020202020204" pitchFamily="34" charset="0"/>
              </a:rPr>
              <a:t>(a) </a:t>
            </a:r>
            <a:r>
              <a:rPr lang="zh-CN" altLang="en-US" sz="2400">
                <a:latin typeface="Arial" panose="020B0604020202020204" pitchFamily="34" charset="0"/>
              </a:rPr>
              <a:t>顺序； </a:t>
            </a:r>
            <a:r>
              <a:rPr lang="en-US" altLang="zh-CN" sz="2400">
                <a:latin typeface="Arial" panose="020B0604020202020204" pitchFamily="34" charset="0"/>
              </a:rPr>
              <a:t>(b) IF_THEN_ELSE</a:t>
            </a:r>
            <a:r>
              <a:rPr lang="zh-CN" altLang="en-US" sz="2400">
                <a:latin typeface="Arial" panose="020B0604020202020204" pitchFamily="34" charset="0"/>
              </a:rPr>
              <a:t>型分支； </a:t>
            </a:r>
            <a:r>
              <a:rPr lang="en-US" altLang="zh-CN" sz="2400">
                <a:latin typeface="Arial" panose="020B0604020202020204" pitchFamily="34" charset="0"/>
              </a:rPr>
              <a:t>(c) CASE</a:t>
            </a:r>
            <a:r>
              <a:rPr lang="zh-CN" altLang="en-US" sz="2400">
                <a:latin typeface="Arial" panose="020B0604020202020204" pitchFamily="34" charset="0"/>
              </a:rPr>
              <a:t>型多分支； </a:t>
            </a:r>
            <a:r>
              <a:rPr lang="en-US" altLang="zh-CN" sz="2400">
                <a:latin typeface="Arial" panose="020B0604020202020204" pitchFamily="34" charset="0"/>
              </a:rPr>
              <a:t>(d) </a:t>
            </a:r>
            <a:r>
              <a:rPr lang="zh-CN" altLang="en-US" sz="2400">
                <a:latin typeface="Arial" panose="020B0604020202020204" pitchFamily="34" charset="0"/>
              </a:rPr>
              <a:t>循环； </a:t>
            </a:r>
            <a:r>
              <a:rPr lang="en-US" altLang="zh-CN" sz="2400">
                <a:latin typeface="Arial" panose="020B0604020202020204" pitchFamily="34" charset="0"/>
              </a:rPr>
              <a:t>(e) </a:t>
            </a:r>
            <a:r>
              <a:rPr lang="zh-CN" altLang="en-US" sz="2400">
                <a:latin typeface="Arial" panose="020B0604020202020204" pitchFamily="34" charset="0"/>
              </a:rPr>
              <a:t>调用子程序</a:t>
            </a:r>
            <a:r>
              <a:rPr lang="en-US" altLang="zh-CN" sz="2400">
                <a:latin typeface="Arial" panose="020B0604020202020204" pitchFamily="34" charset="0"/>
              </a:rPr>
              <a:t>A</a:t>
            </a:r>
            <a:endParaRPr lang="zh-CN" altLang="en-US" sz="2400">
              <a:latin typeface="Arial" panose="020B0604020202020204" pitchFamily="34" charset="0"/>
            </a:endParaRPr>
          </a:p>
        </p:txBody>
      </p:sp>
      <p:pic>
        <p:nvPicPr>
          <p:cNvPr id="60419" name="图片 1">
            <a:extLst>
              <a:ext uri="{FF2B5EF4-FFF2-40B4-BE49-F238E27FC236}">
                <a16:creationId xmlns:a16="http://schemas.microsoft.com/office/drawing/2014/main" id="{8B4B2D11-A73B-7344-802E-140AFCF6C8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1700213"/>
            <a:ext cx="5926138"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0" name="1 Título">
            <a:extLst>
              <a:ext uri="{FF2B5EF4-FFF2-40B4-BE49-F238E27FC236}">
                <a16:creationId xmlns:a16="http://schemas.microsoft.com/office/drawing/2014/main" id="{6072DB41-1060-A548-AD5C-47CE416594C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6.3.2 </a:t>
            </a:r>
            <a:r>
              <a:rPr lang="zh-CN" altLang="en-US" sz="2400">
                <a:solidFill>
                  <a:srgbClr val="D9D9D9"/>
                </a:solidFill>
                <a:latin typeface="宋体" panose="02010600030101010101" pitchFamily="2" charset="-122"/>
              </a:rPr>
              <a:t>盒图</a:t>
            </a:r>
          </a:p>
        </p:txBody>
      </p:sp>
      <p:sp>
        <p:nvSpPr>
          <p:cNvPr id="60421" name="1 Título">
            <a:extLst>
              <a:ext uri="{FF2B5EF4-FFF2-40B4-BE49-F238E27FC236}">
                <a16:creationId xmlns:a16="http://schemas.microsoft.com/office/drawing/2014/main" id="{3E3CC452-F029-CF44-9C08-4C608FEF743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标题 3">
            <a:extLst>
              <a:ext uri="{FF2B5EF4-FFF2-40B4-BE49-F238E27FC236}">
                <a16:creationId xmlns:a16="http://schemas.microsoft.com/office/drawing/2014/main" id="{7D287282-F031-7747-9F22-AB42DDB4C3C1}"/>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72096FB6-92DD-3249-B6DB-AC12CF9E406B}"/>
              </a:ext>
            </a:extLst>
          </p:cNvPr>
          <p:cNvSpPr>
            <a:spLocks noGrp="1"/>
          </p:cNvSpPr>
          <p:nvPr>
            <p:ph idx="1"/>
          </p:nvPr>
        </p:nvSpPr>
        <p:spPr>
          <a:xfrm>
            <a:off x="395288" y="1023938"/>
            <a:ext cx="8229600" cy="604837"/>
          </a:xfrm>
        </p:spPr>
        <p:txBody>
          <a:bodyPr/>
          <a:lstStyle/>
          <a:p>
            <a:pPr marL="0" indent="0">
              <a:buFont typeface="Arial" charset="0"/>
              <a:buNone/>
              <a:defRPr/>
            </a:pPr>
            <a:r>
              <a:rPr lang="en-US" altLang="zh-CN" b="1" dirty="0">
                <a:latin typeface="+mn-ea"/>
              </a:rPr>
              <a:t>6.3.3</a:t>
            </a:r>
            <a:r>
              <a:rPr lang="en-US" altLang="zh-CN" b="1" dirty="0"/>
              <a:t> PAD</a:t>
            </a:r>
            <a:r>
              <a:rPr lang="zh-CN" altLang="en-US" b="1" dirty="0"/>
              <a:t>图</a:t>
            </a:r>
          </a:p>
          <a:p>
            <a:pPr marL="0" indent="0">
              <a:buFont typeface="Arial" charset="0"/>
              <a:buNone/>
              <a:defRPr/>
            </a:pPr>
            <a:endParaRPr lang="zh-CN" altLang="en-US" b="1" dirty="0"/>
          </a:p>
        </p:txBody>
      </p:sp>
      <p:sp>
        <p:nvSpPr>
          <p:cNvPr id="62467" name="TextBox 7">
            <a:extLst>
              <a:ext uri="{FF2B5EF4-FFF2-40B4-BE49-F238E27FC236}">
                <a16:creationId xmlns:a16="http://schemas.microsoft.com/office/drawing/2014/main" id="{FEB51D33-359A-3944-AC8F-295CEC5EA571}"/>
              </a:ext>
            </a:extLst>
          </p:cNvPr>
          <p:cNvSpPr txBox="1">
            <a:spLocks noChangeArrowheads="1"/>
          </p:cNvSpPr>
          <p:nvPr/>
        </p:nvSpPr>
        <p:spPr bwMode="auto">
          <a:xfrm>
            <a:off x="333375" y="1670050"/>
            <a:ext cx="4525963"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000">
                <a:latin typeface="宋体" panose="02010600030101010101" pitchFamily="2" charset="-122"/>
              </a:rPr>
              <a:t>PAD</a:t>
            </a:r>
            <a:r>
              <a:rPr lang="zh-CN" altLang="en-US" sz="2000">
                <a:latin typeface="宋体" panose="02010600030101010101" pitchFamily="2" charset="-122"/>
              </a:rPr>
              <a:t>是问题分析图</a:t>
            </a:r>
            <a:r>
              <a:rPr lang="en-US" altLang="zh-CN" sz="2000">
                <a:latin typeface="宋体" panose="02010600030101010101" pitchFamily="2" charset="-122"/>
              </a:rPr>
              <a:t>(problem analysis diagram)</a:t>
            </a:r>
            <a:r>
              <a:rPr lang="zh-CN" altLang="en-US" sz="2000">
                <a:latin typeface="宋体" panose="02010600030101010101" pitchFamily="2" charset="-122"/>
              </a:rPr>
              <a:t>的英文缩写，用二维树形结构的图来表示程序的控制流。</a:t>
            </a:r>
            <a:endParaRPr lang="en-US" altLang="zh-CN" sz="2000">
              <a:latin typeface="宋体" panose="02010600030101010101" pitchFamily="2" charset="-122"/>
            </a:endParaRPr>
          </a:p>
          <a:p>
            <a:pPr eaLnBrk="1" hangingPunct="1">
              <a:lnSpc>
                <a:spcPct val="125000"/>
              </a:lnSpc>
              <a:spcBef>
                <a:spcPct val="0"/>
              </a:spcBef>
              <a:buFontTx/>
              <a:buNone/>
            </a:pPr>
            <a:r>
              <a:rPr lang="zh-CN" altLang="en-US" sz="2000">
                <a:latin typeface="宋体" panose="02010600030101010101" pitchFamily="2" charset="-122"/>
              </a:rPr>
              <a:t>基本符号</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顺序</a:t>
            </a:r>
            <a:r>
              <a:rPr lang="en-US" altLang="zh-CN" sz="2000">
                <a:latin typeface="宋体" panose="02010600030101010101" pitchFamily="2" charset="-122"/>
              </a:rPr>
              <a:t>(</a:t>
            </a:r>
            <a:r>
              <a:rPr lang="zh-CN" altLang="en-US" sz="2000">
                <a:latin typeface="宋体" panose="02010600030101010101" pitchFamily="2" charset="-122"/>
              </a:rPr>
              <a:t>先执行</a:t>
            </a:r>
            <a:r>
              <a:rPr lang="en-US" altLang="zh-CN" sz="2000">
                <a:latin typeface="宋体" panose="02010600030101010101" pitchFamily="2" charset="-122"/>
              </a:rPr>
              <a:t>P1</a:t>
            </a:r>
            <a:r>
              <a:rPr lang="zh-CN" altLang="en-US" sz="2000">
                <a:latin typeface="宋体" panose="02010600030101010101" pitchFamily="2" charset="-122"/>
              </a:rPr>
              <a:t>后执行</a:t>
            </a:r>
            <a:r>
              <a:rPr lang="en-US" altLang="zh-CN" sz="2000">
                <a:latin typeface="宋体" panose="02010600030101010101" pitchFamily="2" charset="-122"/>
              </a:rPr>
              <a:t>P2)</a:t>
            </a:r>
            <a:r>
              <a:rPr lang="zh-CN" altLang="en-US" sz="2000">
                <a:latin typeface="宋体" panose="02010600030101010101" pitchFamily="2" charset="-122"/>
              </a:rPr>
              <a:t>；</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选择</a:t>
            </a:r>
            <a:r>
              <a:rPr lang="en-US" altLang="zh-CN" sz="2000">
                <a:latin typeface="宋体" panose="02010600030101010101" pitchFamily="2" charset="-122"/>
              </a:rPr>
              <a:t>(IF C THEN P1 ELSE P2); </a:t>
            </a:r>
          </a:p>
          <a:p>
            <a:pPr eaLnBrk="1" hangingPunct="1">
              <a:lnSpc>
                <a:spcPct val="125000"/>
              </a:lnSpc>
              <a:spcBef>
                <a:spcPct val="0"/>
              </a:spcBef>
              <a:buFontTx/>
              <a:buAutoNum type="alphaLcParenBoth"/>
            </a:pPr>
            <a:r>
              <a:rPr lang="en-US" altLang="zh-CN" sz="2000">
                <a:latin typeface="宋体" panose="02010600030101010101" pitchFamily="2" charset="-122"/>
              </a:rPr>
              <a:t>CASE</a:t>
            </a:r>
            <a:r>
              <a:rPr lang="zh-CN" altLang="en-US" sz="2000">
                <a:latin typeface="宋体" panose="02010600030101010101" pitchFamily="2" charset="-122"/>
              </a:rPr>
              <a:t>型多分支；</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en-US" altLang="zh-CN" sz="2000">
                <a:latin typeface="宋体" panose="02010600030101010101" pitchFamily="2" charset="-122"/>
              </a:rPr>
              <a:t>WHILE</a:t>
            </a:r>
            <a:r>
              <a:rPr lang="zh-CN" altLang="en-US" sz="2000">
                <a:latin typeface="宋体" panose="02010600030101010101" pitchFamily="2" charset="-122"/>
              </a:rPr>
              <a:t>型循环</a:t>
            </a:r>
            <a:r>
              <a:rPr lang="en-US" altLang="zh-CN" sz="2000">
                <a:latin typeface="宋体" panose="02010600030101010101" pitchFamily="2" charset="-122"/>
              </a:rPr>
              <a:t>(WHILE C DO P);</a:t>
            </a:r>
          </a:p>
          <a:p>
            <a:pPr eaLnBrk="1" hangingPunct="1">
              <a:lnSpc>
                <a:spcPct val="125000"/>
              </a:lnSpc>
              <a:spcBef>
                <a:spcPct val="0"/>
              </a:spcBef>
              <a:buFontTx/>
              <a:buAutoNum type="alphaLcParenBoth"/>
            </a:pPr>
            <a:r>
              <a:rPr lang="en-US" altLang="zh-CN" sz="2000">
                <a:latin typeface="宋体" panose="02010600030101010101" pitchFamily="2" charset="-122"/>
              </a:rPr>
              <a:t>UNTIL</a:t>
            </a:r>
            <a:r>
              <a:rPr lang="zh-CN" altLang="en-US" sz="2000">
                <a:latin typeface="宋体" panose="02010600030101010101" pitchFamily="2" charset="-122"/>
              </a:rPr>
              <a:t>型循环</a:t>
            </a:r>
            <a:r>
              <a:rPr lang="en-US" altLang="zh-CN" sz="2000">
                <a:latin typeface="宋体" panose="02010600030101010101" pitchFamily="2" charset="-122"/>
              </a:rPr>
              <a:t>(REPEAT P UNTIL C)</a:t>
            </a:r>
            <a:r>
              <a:rPr lang="zh-CN" altLang="en-US" sz="2000">
                <a:latin typeface="宋体" panose="02010600030101010101" pitchFamily="2" charset="-122"/>
              </a:rPr>
              <a:t>；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语句标号； </a:t>
            </a:r>
            <a:endParaRPr lang="en-US" altLang="zh-CN" sz="2000">
              <a:latin typeface="宋体" panose="02010600030101010101" pitchFamily="2" charset="-122"/>
            </a:endParaRPr>
          </a:p>
          <a:p>
            <a:pPr eaLnBrk="1" hangingPunct="1">
              <a:lnSpc>
                <a:spcPct val="125000"/>
              </a:lnSpc>
              <a:spcBef>
                <a:spcPct val="0"/>
              </a:spcBef>
              <a:buFontTx/>
              <a:buAutoNum type="alphaLcParenBoth"/>
            </a:pPr>
            <a:r>
              <a:rPr lang="zh-CN" altLang="en-US" sz="2000">
                <a:latin typeface="宋体" panose="02010600030101010101" pitchFamily="2" charset="-122"/>
              </a:rPr>
              <a:t>定义</a:t>
            </a:r>
          </a:p>
        </p:txBody>
      </p:sp>
      <p:pic>
        <p:nvPicPr>
          <p:cNvPr id="62468" name="图片 2">
            <a:extLst>
              <a:ext uri="{FF2B5EF4-FFF2-40B4-BE49-F238E27FC236}">
                <a16:creationId xmlns:a16="http://schemas.microsoft.com/office/drawing/2014/main" id="{7FB10F59-D795-E541-A583-68212B700BC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1268413"/>
            <a:ext cx="4186237"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69" name="1 Título">
            <a:extLst>
              <a:ext uri="{FF2B5EF4-FFF2-40B4-BE49-F238E27FC236}">
                <a16:creationId xmlns:a16="http://schemas.microsoft.com/office/drawing/2014/main" id="{3586BC9C-A6E7-6544-96B2-91159B5653F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2470" name="1 Título">
            <a:extLst>
              <a:ext uri="{FF2B5EF4-FFF2-40B4-BE49-F238E27FC236}">
                <a16:creationId xmlns:a16="http://schemas.microsoft.com/office/drawing/2014/main" id="{DAE1D25E-0C3E-7B4D-8A31-731B7C91F8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标题 3">
            <a:extLst>
              <a:ext uri="{FF2B5EF4-FFF2-40B4-BE49-F238E27FC236}">
                <a16:creationId xmlns:a16="http://schemas.microsoft.com/office/drawing/2014/main" id="{F1B592E4-AAB0-4B4E-BCFF-857249A9FE3E}"/>
              </a:ext>
            </a:extLst>
          </p:cNvPr>
          <p:cNvSpPr>
            <a:spLocks noGrp="1"/>
          </p:cNvSpPr>
          <p:nvPr>
            <p:ph type="title"/>
          </p:nvPr>
        </p:nvSpPr>
        <p:spPr>
          <a:xfrm>
            <a:off x="457200" y="-171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4514" name="TextBox 7">
            <a:extLst>
              <a:ext uri="{FF2B5EF4-FFF2-40B4-BE49-F238E27FC236}">
                <a16:creationId xmlns:a16="http://schemas.microsoft.com/office/drawing/2014/main" id="{33581724-7096-4240-B056-B01DBA361D76}"/>
              </a:ext>
            </a:extLst>
          </p:cNvPr>
          <p:cNvSpPr txBox="1">
            <a:spLocks noChangeArrowheads="1"/>
          </p:cNvSpPr>
          <p:nvPr/>
        </p:nvSpPr>
        <p:spPr bwMode="auto">
          <a:xfrm>
            <a:off x="107950" y="549275"/>
            <a:ext cx="8964613" cy="563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PAD</a:t>
            </a:r>
            <a:r>
              <a:rPr lang="zh-CN" altLang="en-US" sz="2400">
                <a:latin typeface="Arial" panose="020B0604020202020204" pitchFamily="34" charset="0"/>
              </a:rPr>
              <a:t>图的主要优点如下：</a:t>
            </a: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使用表示结构化控制结构的</a:t>
            </a:r>
            <a:r>
              <a:rPr lang="en-US" altLang="zh-CN" sz="2400">
                <a:latin typeface="Arial" panose="020B0604020202020204" pitchFamily="34" charset="0"/>
              </a:rPr>
              <a:t>PAD</a:t>
            </a:r>
            <a:r>
              <a:rPr lang="zh-CN" altLang="en-US" sz="2400">
                <a:latin typeface="Arial" panose="020B0604020202020204" pitchFamily="34" charset="0"/>
              </a:rPr>
              <a:t>符号所设计出来的程序</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必然是结构化程序。</a:t>
            </a:r>
          </a:p>
          <a:p>
            <a:pPr eaLnBrk="1" hangingPunct="1">
              <a:lnSpc>
                <a:spcPct val="150000"/>
              </a:lnSpc>
              <a:spcBef>
                <a:spcPct val="0"/>
              </a:spcBef>
              <a:buFontTx/>
              <a:buNone/>
            </a:pPr>
            <a:r>
              <a:rPr lang="en-US" altLang="zh-CN" sz="2400">
                <a:latin typeface="Arial" panose="020B0604020202020204" pitchFamily="34" charset="0"/>
              </a:rPr>
              <a:t>(2) PAD</a:t>
            </a:r>
            <a:r>
              <a:rPr lang="zh-CN" altLang="en-US" sz="2400">
                <a:latin typeface="Arial" panose="020B0604020202020204" pitchFamily="34" charset="0"/>
              </a:rPr>
              <a:t>图所描绘的程序结构十分清晰。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a:t>
            </a:r>
            <a:r>
              <a:rPr lang="en-US" altLang="zh-CN" sz="2400">
                <a:latin typeface="Arial" panose="020B0604020202020204" pitchFamily="34" charset="0"/>
              </a:rPr>
              <a:t>PAD</a:t>
            </a:r>
            <a:r>
              <a:rPr lang="zh-CN" altLang="en-US" sz="2400">
                <a:latin typeface="Arial" panose="020B0604020202020204" pitchFamily="34" charset="0"/>
              </a:rPr>
              <a:t>图表现程序逻辑，易读、易懂、易记。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容易将</a:t>
            </a:r>
            <a:r>
              <a:rPr lang="en-US" altLang="zh-CN" sz="2400">
                <a:latin typeface="Arial" panose="020B0604020202020204" pitchFamily="34" charset="0"/>
              </a:rPr>
              <a:t>PAD</a:t>
            </a:r>
            <a:r>
              <a:rPr lang="zh-CN" altLang="en-US" sz="2400">
                <a:latin typeface="Arial" panose="020B0604020202020204" pitchFamily="34" charset="0"/>
              </a:rPr>
              <a:t>图转换成高级语言源程序，这种转换可 用软</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件工具自动完成，从而可省去人工编码的工作，有利于提高</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软件可靠性和软件生产率。</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即可用于表示程序逻辑，也可用于描绘数据结构。</a:t>
            </a:r>
          </a:p>
          <a:p>
            <a:pPr eaLnBrk="1" hangingPunct="1">
              <a:lnSpc>
                <a:spcPct val="150000"/>
              </a:lnSpc>
              <a:spcBef>
                <a:spcPct val="0"/>
              </a:spcBef>
              <a:buFontTx/>
              <a:buNone/>
            </a:pPr>
            <a:r>
              <a:rPr lang="en-US" altLang="zh-CN" sz="2400">
                <a:latin typeface="Arial" panose="020B0604020202020204" pitchFamily="34" charset="0"/>
              </a:rPr>
              <a:t>(6) PAD</a:t>
            </a:r>
            <a:r>
              <a:rPr lang="zh-CN" altLang="en-US" sz="2400">
                <a:latin typeface="Arial" panose="020B0604020202020204" pitchFamily="34" charset="0"/>
              </a:rPr>
              <a:t>图的符号支持自顶向下、逐步求精方法的使用。</a:t>
            </a:r>
            <a:endParaRPr lang="zh-CN" altLang="en-US" sz="2000">
              <a:latin typeface="Arial" panose="020B0604020202020204" pitchFamily="34" charset="0"/>
            </a:endParaRPr>
          </a:p>
        </p:txBody>
      </p:sp>
      <p:sp>
        <p:nvSpPr>
          <p:cNvPr id="64515" name="1 Título">
            <a:extLst>
              <a:ext uri="{FF2B5EF4-FFF2-40B4-BE49-F238E27FC236}">
                <a16:creationId xmlns:a16="http://schemas.microsoft.com/office/drawing/2014/main" id="{F430F72D-5DCA-1D44-B363-5BC6E9A8999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4516" name="1 Título">
            <a:extLst>
              <a:ext uri="{FF2B5EF4-FFF2-40B4-BE49-F238E27FC236}">
                <a16:creationId xmlns:a16="http://schemas.microsoft.com/office/drawing/2014/main" id="{02806E9F-0026-AE4B-8674-6F16F438209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标题 3">
            <a:extLst>
              <a:ext uri="{FF2B5EF4-FFF2-40B4-BE49-F238E27FC236}">
                <a16:creationId xmlns:a16="http://schemas.microsoft.com/office/drawing/2014/main" id="{14B8F602-D032-594A-8534-1C263DB7192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66562" name="TextBox 7">
            <a:extLst>
              <a:ext uri="{FF2B5EF4-FFF2-40B4-BE49-F238E27FC236}">
                <a16:creationId xmlns:a16="http://schemas.microsoft.com/office/drawing/2014/main" id="{28B59DF0-2A98-854C-A57E-7CA1BC7163B6}"/>
              </a:ext>
            </a:extLst>
          </p:cNvPr>
          <p:cNvSpPr txBox="1">
            <a:spLocks noChangeArrowheads="1"/>
          </p:cNvSpPr>
          <p:nvPr/>
        </p:nvSpPr>
        <p:spPr bwMode="auto">
          <a:xfrm>
            <a:off x="395288" y="1773238"/>
            <a:ext cx="8229600"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例子</a:t>
            </a:r>
            <a:endParaRPr lang="en-US" altLang="zh-CN" sz="2400">
              <a:latin typeface="Arial" panose="020B0604020202020204" pitchFamily="34" charset="0"/>
            </a:endParaRPr>
          </a:p>
        </p:txBody>
      </p:sp>
      <p:pic>
        <p:nvPicPr>
          <p:cNvPr id="66563" name="图片 1">
            <a:extLst>
              <a:ext uri="{FF2B5EF4-FFF2-40B4-BE49-F238E27FC236}">
                <a16:creationId xmlns:a16="http://schemas.microsoft.com/office/drawing/2014/main" id="{0A786C83-C3B7-C64F-AB4B-A0870E6422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1196975"/>
            <a:ext cx="7194550" cy="315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64" name="TextBox 7">
            <a:extLst>
              <a:ext uri="{FF2B5EF4-FFF2-40B4-BE49-F238E27FC236}">
                <a16:creationId xmlns:a16="http://schemas.microsoft.com/office/drawing/2014/main" id="{E8370F1B-0CD5-A94B-AFD2-62E0E7DA66DD}"/>
              </a:ext>
            </a:extLst>
          </p:cNvPr>
          <p:cNvSpPr txBox="1">
            <a:spLocks noChangeArrowheads="1"/>
          </p:cNvSpPr>
          <p:nvPr/>
        </p:nvSpPr>
        <p:spPr bwMode="auto">
          <a:xfrm>
            <a:off x="1676400" y="4581525"/>
            <a:ext cx="69484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(a) </a:t>
            </a:r>
            <a:r>
              <a:rPr lang="zh-CN" altLang="en-US" sz="2400">
                <a:latin typeface="Arial" panose="020B0604020202020204" pitchFamily="34" charset="0"/>
              </a:rPr>
              <a:t>初始的</a:t>
            </a:r>
            <a:r>
              <a:rPr lang="en-US" altLang="zh-CN" sz="2400">
                <a:latin typeface="Arial" panose="020B0604020202020204" pitchFamily="34" charset="0"/>
              </a:rPr>
              <a:t>PAD</a:t>
            </a:r>
            <a:r>
              <a:rPr lang="zh-CN" altLang="en-US" sz="2400">
                <a:latin typeface="Arial" panose="020B0604020202020204" pitchFamily="34" charset="0"/>
              </a:rPr>
              <a:t>图； </a:t>
            </a:r>
            <a:r>
              <a:rPr lang="en-US" altLang="zh-CN" sz="2400">
                <a:latin typeface="Arial" panose="020B0604020202020204" pitchFamily="34" charset="0"/>
              </a:rPr>
              <a:t>(b) </a:t>
            </a:r>
            <a:r>
              <a:rPr lang="zh-CN" altLang="en-US" sz="2400">
                <a:latin typeface="Arial" panose="020B0604020202020204" pitchFamily="34" charset="0"/>
              </a:rPr>
              <a:t>使用</a:t>
            </a:r>
            <a:r>
              <a:rPr lang="en-US" altLang="zh-CN" sz="2400">
                <a:latin typeface="Arial" panose="020B0604020202020204" pitchFamily="34" charset="0"/>
              </a:rPr>
              <a:t>def</a:t>
            </a:r>
            <a:r>
              <a:rPr lang="zh-CN" altLang="en-US" sz="2400">
                <a:latin typeface="Arial" panose="020B0604020202020204" pitchFamily="34" charset="0"/>
              </a:rPr>
              <a:t>符号细化处理框</a:t>
            </a:r>
            <a:r>
              <a:rPr lang="en-US" altLang="zh-CN" sz="2400">
                <a:latin typeface="Arial" panose="020B0604020202020204" pitchFamily="34" charset="0"/>
              </a:rPr>
              <a:t>P2</a:t>
            </a:r>
          </a:p>
        </p:txBody>
      </p:sp>
      <p:sp>
        <p:nvSpPr>
          <p:cNvPr id="66565" name="1 Título">
            <a:extLst>
              <a:ext uri="{FF2B5EF4-FFF2-40B4-BE49-F238E27FC236}">
                <a16:creationId xmlns:a16="http://schemas.microsoft.com/office/drawing/2014/main" id="{6B2C1177-55D6-144C-9E28-C0344897E9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6.3.3 PAD</a:t>
            </a:r>
            <a:r>
              <a:rPr lang="zh-CN" altLang="en-US" sz="2400">
                <a:solidFill>
                  <a:srgbClr val="D9D9D9"/>
                </a:solidFill>
                <a:latin typeface="宋体" panose="02010600030101010101" pitchFamily="2" charset="-122"/>
              </a:rPr>
              <a:t>图</a:t>
            </a:r>
          </a:p>
        </p:txBody>
      </p:sp>
      <p:sp>
        <p:nvSpPr>
          <p:cNvPr id="66566" name="1 Título">
            <a:extLst>
              <a:ext uri="{FF2B5EF4-FFF2-40B4-BE49-F238E27FC236}">
                <a16:creationId xmlns:a16="http://schemas.microsoft.com/office/drawing/2014/main" id="{21C78BEE-FDA9-884B-8A3B-ED7014C6C9A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标题 3">
            <a:extLst>
              <a:ext uri="{FF2B5EF4-FFF2-40B4-BE49-F238E27FC236}">
                <a16:creationId xmlns:a16="http://schemas.microsoft.com/office/drawing/2014/main" id="{FDAE1803-C839-C146-B176-C21C790FF5A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26629" name="内容占位符 4">
            <a:extLst>
              <a:ext uri="{FF2B5EF4-FFF2-40B4-BE49-F238E27FC236}">
                <a16:creationId xmlns:a16="http://schemas.microsoft.com/office/drawing/2014/main" id="{C8F83129-8489-8A4D-9BB6-BAD4DBA039D2}"/>
              </a:ext>
            </a:extLst>
          </p:cNvPr>
          <p:cNvSpPr>
            <a:spLocks noGrp="1"/>
          </p:cNvSpPr>
          <p:nvPr>
            <p:ph idx="1"/>
          </p:nvPr>
        </p:nvSpPr>
        <p:spPr>
          <a:xfrm>
            <a:off x="395288" y="1052513"/>
            <a:ext cx="8229600" cy="604837"/>
          </a:xfrm>
        </p:spPr>
        <p:txBody>
          <a:bodyPr/>
          <a:lstStyle/>
          <a:p>
            <a:pPr marL="0" indent="0">
              <a:buFont typeface="Arial" charset="0"/>
              <a:buNone/>
              <a:defRPr/>
            </a:pPr>
            <a:r>
              <a:rPr lang="en-US" altLang="zh-CN" b="1" dirty="0">
                <a:latin typeface="+mn-ea"/>
              </a:rPr>
              <a:t>6.3.4</a:t>
            </a:r>
            <a:r>
              <a:rPr lang="en-US" altLang="zh-CN" b="1" dirty="0"/>
              <a:t> </a:t>
            </a:r>
            <a:r>
              <a:rPr lang="zh-CN" altLang="en-US" b="1" dirty="0"/>
              <a:t>判定表</a:t>
            </a:r>
          </a:p>
          <a:p>
            <a:pPr marL="0" indent="0">
              <a:buFont typeface="Arial" charset="0"/>
              <a:buNone/>
              <a:defRPr/>
            </a:pPr>
            <a:endParaRPr lang="zh-CN" altLang="en-US" b="1" dirty="0"/>
          </a:p>
        </p:txBody>
      </p:sp>
      <p:sp>
        <p:nvSpPr>
          <p:cNvPr id="68611" name="TextBox 7">
            <a:extLst>
              <a:ext uri="{FF2B5EF4-FFF2-40B4-BE49-F238E27FC236}">
                <a16:creationId xmlns:a16="http://schemas.microsoft.com/office/drawing/2014/main" id="{679124B2-DA5F-294B-B432-950819A92801}"/>
              </a:ext>
            </a:extLst>
          </p:cNvPr>
          <p:cNvSpPr txBox="1">
            <a:spLocks noChangeArrowheads="1"/>
          </p:cNvSpPr>
          <p:nvPr/>
        </p:nvSpPr>
        <p:spPr bwMode="auto">
          <a:xfrm>
            <a:off x="395288" y="1628775"/>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判定表能够清晰地表示复杂的条件组合与应做的动作之间的对应关系。</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判定表由</a:t>
            </a:r>
            <a:r>
              <a:rPr lang="en-US" altLang="zh-CN" sz="2400">
                <a:latin typeface="Arial" panose="020B0604020202020204" pitchFamily="34" charset="0"/>
              </a:rPr>
              <a:t>4</a:t>
            </a:r>
            <a:r>
              <a:rPr lang="zh-CN" altLang="en-US" sz="2400">
                <a:latin typeface="Arial" panose="020B0604020202020204" pitchFamily="34" charset="0"/>
              </a:rPr>
              <a:t>部分组成，</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左上部列出所有</a:t>
            </a:r>
            <a:r>
              <a:rPr lang="zh-CN" altLang="en-US" sz="2400">
                <a:solidFill>
                  <a:srgbClr val="FF0000"/>
                </a:solidFill>
                <a:latin typeface="Arial" panose="020B0604020202020204" pitchFamily="34" charset="0"/>
              </a:rPr>
              <a:t>条件</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左下部是所有可能做的</a:t>
            </a:r>
            <a:r>
              <a:rPr lang="zh-CN" altLang="en-US" sz="2400">
                <a:solidFill>
                  <a:srgbClr val="FF0000"/>
                </a:solidFill>
                <a:latin typeface="Arial" panose="020B0604020202020204" pitchFamily="34" charset="0"/>
              </a:rPr>
              <a:t>动作</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右上部是表示各种条件组合的一个</a:t>
            </a:r>
            <a:r>
              <a:rPr lang="zh-CN" altLang="en-US" sz="2400">
                <a:solidFill>
                  <a:srgbClr val="FF0000"/>
                </a:solidFill>
                <a:latin typeface="Arial" panose="020B0604020202020204" pitchFamily="34" charset="0"/>
              </a:rPr>
              <a:t>矩阵</a:t>
            </a:r>
            <a:endParaRPr lang="en-US" altLang="zh-CN" sz="2400">
              <a:solidFill>
                <a:srgbClr val="FF0000"/>
              </a:solidFill>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右下部是和每种条件组合相对应的</a:t>
            </a:r>
            <a:r>
              <a:rPr lang="zh-CN" altLang="en-US" sz="2400">
                <a:solidFill>
                  <a:srgbClr val="FF0000"/>
                </a:solidFill>
                <a:latin typeface="Arial" panose="020B0604020202020204" pitchFamily="34" charset="0"/>
              </a:rPr>
              <a:t>动作</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判定表右半部的每一列实质上是一条规则，规定了与特定的条件组合相对应的动作。</a:t>
            </a:r>
            <a:endParaRPr lang="en-US" altLang="zh-CN" sz="2400">
              <a:latin typeface="Arial" panose="020B0604020202020204" pitchFamily="34" charset="0"/>
            </a:endParaRPr>
          </a:p>
        </p:txBody>
      </p:sp>
      <p:sp>
        <p:nvSpPr>
          <p:cNvPr id="68612" name="1 Título">
            <a:extLst>
              <a:ext uri="{FF2B5EF4-FFF2-40B4-BE49-F238E27FC236}">
                <a16:creationId xmlns:a16="http://schemas.microsoft.com/office/drawing/2014/main" id="{C8512982-31E8-F54F-993E-E8539A2451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68613" name="1 Título">
            <a:extLst>
              <a:ext uri="{FF2B5EF4-FFF2-40B4-BE49-F238E27FC236}">
                <a16:creationId xmlns:a16="http://schemas.microsoft.com/office/drawing/2014/main" id="{40904E3F-9A8A-0242-979A-0C6CCE0602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1 Título">
            <a:extLst>
              <a:ext uri="{FF2B5EF4-FFF2-40B4-BE49-F238E27FC236}">
                <a16:creationId xmlns:a16="http://schemas.microsoft.com/office/drawing/2014/main" id="{57B57060-6C80-224C-A7D3-BA903E4EFAC5}"/>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5362" name="2 Subtítulo">
            <a:extLst>
              <a:ext uri="{FF2B5EF4-FFF2-40B4-BE49-F238E27FC236}">
                <a16:creationId xmlns:a16="http://schemas.microsoft.com/office/drawing/2014/main" id="{65CAE4EA-166A-F04C-BC42-735950BE8EEA}"/>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5363" name="1 Título">
            <a:extLst>
              <a:ext uri="{FF2B5EF4-FFF2-40B4-BE49-F238E27FC236}">
                <a16:creationId xmlns:a16="http://schemas.microsoft.com/office/drawing/2014/main" id="{12980B3D-A6D4-AB4F-8A55-EDD92329C90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主要内容</a:t>
            </a:r>
          </a:p>
        </p:txBody>
      </p:sp>
      <p:pic>
        <p:nvPicPr>
          <p:cNvPr id="15364" name="Imagen 5">
            <a:extLst>
              <a:ext uri="{FF2B5EF4-FFF2-40B4-BE49-F238E27FC236}">
                <a16:creationId xmlns:a16="http://schemas.microsoft.com/office/drawing/2014/main" id="{BCB89B61-DA1C-AC4D-B06D-0DE99C4A5D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Imagen 5">
            <a:extLst>
              <a:ext uri="{FF2B5EF4-FFF2-40B4-BE49-F238E27FC236}">
                <a16:creationId xmlns:a16="http://schemas.microsoft.com/office/drawing/2014/main" id="{4936C664-724E-BF4B-8F60-4CB4B9EE3B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6" name="TextBox 3">
            <a:hlinkClick r:id="rId5" action="ppaction://hlinksldjump"/>
            <a:extLst>
              <a:ext uri="{FF2B5EF4-FFF2-40B4-BE49-F238E27FC236}">
                <a16:creationId xmlns:a16="http://schemas.microsoft.com/office/drawing/2014/main" id="{2BD8EB9A-CD47-C547-8DBE-D03B84B2741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7" name="TextBox 4">
            <a:extLst>
              <a:ext uri="{FF2B5EF4-FFF2-40B4-BE49-F238E27FC236}">
                <a16:creationId xmlns:a16="http://schemas.microsoft.com/office/drawing/2014/main" id="{0FD37269-F26B-BF4E-8973-6D569559724F}"/>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8" name="TextBox 5">
            <a:extLst>
              <a:ext uri="{FF2B5EF4-FFF2-40B4-BE49-F238E27FC236}">
                <a16:creationId xmlns:a16="http://schemas.microsoft.com/office/drawing/2014/main" id="{B9BA0E7F-E4DB-9045-BF2E-B0DFBCA7AEE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69" name="TextBox 6">
            <a:extLst>
              <a:ext uri="{FF2B5EF4-FFF2-40B4-BE49-F238E27FC236}">
                <a16:creationId xmlns:a16="http://schemas.microsoft.com/office/drawing/2014/main" id="{7626FFCC-8DF4-5C48-916B-3550E941F7AB}"/>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370" name="Rectangle 3">
            <a:extLst>
              <a:ext uri="{FF2B5EF4-FFF2-40B4-BE49-F238E27FC236}">
                <a16:creationId xmlns:a16="http://schemas.microsoft.com/office/drawing/2014/main" id="{95B003A2-054F-4E4C-B824-BC621234D3ED}"/>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371" name="1 Título">
            <a:extLst>
              <a:ext uri="{FF2B5EF4-FFF2-40B4-BE49-F238E27FC236}">
                <a16:creationId xmlns:a16="http://schemas.microsoft.com/office/drawing/2014/main" id="{9A324A5B-8907-3A49-A4AD-B193B5F4416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标题 3">
            <a:extLst>
              <a:ext uri="{FF2B5EF4-FFF2-40B4-BE49-F238E27FC236}">
                <a16:creationId xmlns:a16="http://schemas.microsoft.com/office/drawing/2014/main" id="{63B67DD5-89CB-5142-90BD-C3E80E90A53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graphicFrame>
        <p:nvGraphicFramePr>
          <p:cNvPr id="2" name="表格 1">
            <a:extLst>
              <a:ext uri="{FF2B5EF4-FFF2-40B4-BE49-F238E27FC236}">
                <a16:creationId xmlns:a16="http://schemas.microsoft.com/office/drawing/2014/main" id="{98C4CA19-8207-F947-9AA8-83CB0DD2F371}"/>
              </a:ext>
            </a:extLst>
          </p:cNvPr>
          <p:cNvGraphicFramePr>
            <a:graphicFrameLocks noGrp="1"/>
          </p:cNvGraphicFramePr>
          <p:nvPr/>
        </p:nvGraphicFramePr>
        <p:xfrm>
          <a:off x="457200" y="1196975"/>
          <a:ext cx="7772400" cy="4725988"/>
        </p:xfrm>
        <a:graphic>
          <a:graphicData uri="http://schemas.openxmlformats.org/drawingml/2006/table">
            <a:tbl>
              <a:tblPr/>
              <a:tblGrid>
                <a:gridCol w="1190625">
                  <a:extLst>
                    <a:ext uri="{9D8B030D-6E8A-4147-A177-3AD203B41FA5}">
                      <a16:colId xmlns:a16="http://schemas.microsoft.com/office/drawing/2014/main" val="617790799"/>
                    </a:ext>
                  </a:extLst>
                </a:gridCol>
                <a:gridCol w="649288">
                  <a:extLst>
                    <a:ext uri="{9D8B030D-6E8A-4147-A177-3AD203B41FA5}">
                      <a16:colId xmlns:a16="http://schemas.microsoft.com/office/drawing/2014/main" val="574581425"/>
                    </a:ext>
                  </a:extLst>
                </a:gridCol>
                <a:gridCol w="719137">
                  <a:extLst>
                    <a:ext uri="{9D8B030D-6E8A-4147-A177-3AD203B41FA5}">
                      <a16:colId xmlns:a16="http://schemas.microsoft.com/office/drawing/2014/main" val="665397446"/>
                    </a:ext>
                  </a:extLst>
                </a:gridCol>
                <a:gridCol w="549275">
                  <a:extLst>
                    <a:ext uri="{9D8B030D-6E8A-4147-A177-3AD203B41FA5}">
                      <a16:colId xmlns:a16="http://schemas.microsoft.com/office/drawing/2014/main" val="1675571325"/>
                    </a:ext>
                  </a:extLst>
                </a:gridCol>
                <a:gridCol w="777875">
                  <a:extLst>
                    <a:ext uri="{9D8B030D-6E8A-4147-A177-3AD203B41FA5}">
                      <a16:colId xmlns:a16="http://schemas.microsoft.com/office/drawing/2014/main" val="1957275849"/>
                    </a:ext>
                  </a:extLst>
                </a:gridCol>
                <a:gridCol w="777875">
                  <a:extLst>
                    <a:ext uri="{9D8B030D-6E8A-4147-A177-3AD203B41FA5}">
                      <a16:colId xmlns:a16="http://schemas.microsoft.com/office/drawing/2014/main" val="2729004343"/>
                    </a:ext>
                  </a:extLst>
                </a:gridCol>
                <a:gridCol w="776288">
                  <a:extLst>
                    <a:ext uri="{9D8B030D-6E8A-4147-A177-3AD203B41FA5}">
                      <a16:colId xmlns:a16="http://schemas.microsoft.com/office/drawing/2014/main" val="2065814397"/>
                    </a:ext>
                  </a:extLst>
                </a:gridCol>
                <a:gridCol w="777875">
                  <a:extLst>
                    <a:ext uri="{9D8B030D-6E8A-4147-A177-3AD203B41FA5}">
                      <a16:colId xmlns:a16="http://schemas.microsoft.com/office/drawing/2014/main" val="505996455"/>
                    </a:ext>
                  </a:extLst>
                </a:gridCol>
                <a:gridCol w="776287">
                  <a:extLst>
                    <a:ext uri="{9D8B030D-6E8A-4147-A177-3AD203B41FA5}">
                      <a16:colId xmlns:a16="http://schemas.microsoft.com/office/drawing/2014/main" val="2344612911"/>
                    </a:ext>
                  </a:extLst>
                </a:gridCol>
                <a:gridCol w="777875">
                  <a:extLst>
                    <a:ext uri="{9D8B030D-6E8A-4147-A177-3AD203B41FA5}">
                      <a16:colId xmlns:a16="http://schemas.microsoft.com/office/drawing/2014/main" val="312449449"/>
                    </a:ext>
                  </a:extLst>
                </a:gridCol>
              </a:tblGrid>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1</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2</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3</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4</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5</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6</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7</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8</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FFFF"/>
                          </a:solidFill>
                          <a:effectLst/>
                          <a:latin typeface="Calibri" panose="020F0502020204030204" pitchFamily="34" charset="0"/>
                          <a:ea typeface="宋体" panose="02010600030101010101" pitchFamily="2" charset="-122"/>
                        </a:rPr>
                        <a:t>9</a:t>
                      </a:r>
                      <a:endParaRPr kumimoji="0" lang="zh-CN" altLang="en-US" sz="1800" b="1" i="0" u="none" strike="noStrike" cap="none" normalizeH="0" baseline="0">
                        <a:ln>
                          <a:noFill/>
                        </a:ln>
                        <a:solidFill>
                          <a:srgbClr val="FFFFFF"/>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33624651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国内乘客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2452752440"/>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头等舱</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321070336"/>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残疾乘客</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121983417"/>
                  </a:ext>
                </a:extLst>
              </a:tr>
              <a:tr h="640079">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行李重量</a:t>
                      </a: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W≤30kg</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T</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F</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85483419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免费</a:t>
                      </a: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346911804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37926095"/>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(W-30)X3</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973209308"/>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(W-30)X4</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3080252104"/>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(W-30)X6</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4076064179"/>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(W-30)X8</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2560579927"/>
                  </a:ext>
                </a:extLst>
              </a:tr>
              <a:tr h="371446">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(W-30)X12</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rgbClr val="000000"/>
                          </a:solidFill>
                          <a:effectLst/>
                          <a:latin typeface="Calibri" panose="020F0502020204030204" pitchFamily="34" charset="0"/>
                          <a:ea typeface="宋体" panose="02010600030101010101" pitchFamily="2" charset="-122"/>
                        </a:rPr>
                        <a:t>X</a:t>
                      </a: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lvl1pPr>
                        <a:spcBef>
                          <a:spcPct val="20000"/>
                        </a:spcBef>
                        <a:buFont typeface="Arial" panose="020B0604020202020204" pitchFamily="34" charset="0"/>
                        <a:defRPr sz="2800">
                          <a:solidFill>
                            <a:schemeClr val="tx1"/>
                          </a:solidFill>
                          <a:latin typeface="Calibri" panose="020F0502020204030204" pitchFamily="34" charset="0"/>
                        </a:defRPr>
                      </a:lvl1pPr>
                      <a:lvl2pPr marL="742950" indent="-285750">
                        <a:spcBef>
                          <a:spcPct val="20000"/>
                        </a:spcBef>
                        <a:buFont typeface="Arial" panose="020B0604020202020204" pitchFamily="34" charset="0"/>
                        <a:defRPr sz="2400">
                          <a:solidFill>
                            <a:schemeClr val="tx1"/>
                          </a:solidFill>
                          <a:latin typeface="Calibri" panose="020F0502020204030204" pitchFamily="34" charset="0"/>
                        </a:defRPr>
                      </a:lvl2pPr>
                      <a:lvl3pPr marL="1143000" indent="-228600">
                        <a:spcBef>
                          <a:spcPct val="20000"/>
                        </a:spcBef>
                        <a:buFont typeface="Arial" panose="020B0604020202020204" pitchFamily="34" charset="0"/>
                        <a:defRPr sz="2000">
                          <a:solidFill>
                            <a:schemeClr val="tx1"/>
                          </a:solidFill>
                          <a:latin typeface="Calibri" panose="020F0502020204030204" pitchFamily="34" charset="0"/>
                        </a:defRPr>
                      </a:lvl3pPr>
                      <a:lvl4pPr marL="1600200" indent="-228600">
                        <a:spcBef>
                          <a:spcPct val="20000"/>
                        </a:spcBef>
                        <a:buFont typeface="Arial" panose="020B0604020202020204" pitchFamily="34" charset="0"/>
                        <a:defRPr>
                          <a:solidFill>
                            <a:schemeClr val="tx1"/>
                          </a:solidFill>
                          <a:latin typeface="Calibri" panose="020F0502020204030204" pitchFamily="34" charset="0"/>
                        </a:defRPr>
                      </a:lvl4pPr>
                      <a:lvl5pPr marL="2057400" indent="-228600">
                        <a:spcBef>
                          <a:spcPct val="20000"/>
                        </a:spcBef>
                        <a:buFont typeface="Arial" panose="020B0604020202020204" pitchFamily="34" charset="0"/>
                        <a:defRPr>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defRPr>
                          <a:solidFill>
                            <a:schemeClr val="tx1"/>
                          </a:solidFill>
                          <a:latin typeface="Calibri" panose="020F050202020403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rgbClr val="000000"/>
                        </a:solidFill>
                        <a:effectLst/>
                        <a:latin typeface="Calibri" panose="020F0502020204030204" pitchFamily="34" charset="0"/>
                        <a:ea typeface="宋体" panose="02010600030101010101" pitchFamily="2" charset="-122"/>
                      </a:endParaRPr>
                    </a:p>
                  </a:txBody>
                  <a:tcPr marL="91436" marR="91436"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739222897"/>
                  </a:ext>
                </a:extLst>
              </a:tr>
            </a:tbl>
          </a:graphicData>
        </a:graphic>
      </p:graphicFrame>
      <p:sp>
        <p:nvSpPr>
          <p:cNvPr id="70803" name="1 Título">
            <a:extLst>
              <a:ext uri="{FF2B5EF4-FFF2-40B4-BE49-F238E27FC236}">
                <a16:creationId xmlns:a16="http://schemas.microsoft.com/office/drawing/2014/main" id="{F659AE36-28E7-1E4C-BFD5-181F2AD8384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6.3.4 </a:t>
            </a:r>
            <a:r>
              <a:rPr lang="zh-CN" altLang="en-US" sz="2400">
                <a:solidFill>
                  <a:srgbClr val="D9D9D9"/>
                </a:solidFill>
                <a:latin typeface="宋体" panose="02010600030101010101" pitchFamily="2" charset="-122"/>
              </a:rPr>
              <a:t>判定表</a:t>
            </a:r>
          </a:p>
        </p:txBody>
      </p:sp>
      <p:sp>
        <p:nvSpPr>
          <p:cNvPr id="70804" name="1 Título">
            <a:extLst>
              <a:ext uri="{FF2B5EF4-FFF2-40B4-BE49-F238E27FC236}">
                <a16:creationId xmlns:a16="http://schemas.microsoft.com/office/drawing/2014/main" id="{F98FA588-A0EF-0945-9D25-CAC475D1E29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标题 3">
            <a:extLst>
              <a:ext uri="{FF2B5EF4-FFF2-40B4-BE49-F238E27FC236}">
                <a16:creationId xmlns:a16="http://schemas.microsoft.com/office/drawing/2014/main" id="{51FF42F2-5BA6-2540-84F3-9A305AD08B2B}"/>
              </a:ext>
            </a:extLst>
          </p:cNvPr>
          <p:cNvSpPr>
            <a:spLocks noGrp="1"/>
          </p:cNvSpPr>
          <p:nvPr>
            <p:ph type="title"/>
          </p:nvPr>
        </p:nvSpPr>
        <p:spPr>
          <a:xfrm>
            <a:off x="457200" y="188913"/>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2706" name="内容占位符 4">
            <a:extLst>
              <a:ext uri="{FF2B5EF4-FFF2-40B4-BE49-F238E27FC236}">
                <a16:creationId xmlns:a16="http://schemas.microsoft.com/office/drawing/2014/main" id="{FA6980F9-47E4-3A47-8755-3393D558CCA0}"/>
              </a:ext>
            </a:extLst>
          </p:cNvPr>
          <p:cNvSpPr>
            <a:spLocks noGrp="1"/>
          </p:cNvSpPr>
          <p:nvPr>
            <p:ph idx="1"/>
          </p:nvPr>
        </p:nvSpPr>
        <p:spPr>
          <a:xfrm>
            <a:off x="395288" y="12684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6.3.5</a:t>
            </a:r>
            <a:r>
              <a:rPr lang="en-US" altLang="zh-CN" b="1"/>
              <a:t> </a:t>
            </a:r>
            <a:r>
              <a:rPr lang="zh-CN" altLang="en-US" b="1"/>
              <a:t>判定树</a:t>
            </a:r>
          </a:p>
          <a:p>
            <a:pPr marL="0" indent="0">
              <a:buFont typeface="Arial" panose="020B0604020202020204" pitchFamily="34" charset="0"/>
              <a:buNone/>
            </a:pPr>
            <a:endParaRPr lang="zh-CN" altLang="en-US" b="1"/>
          </a:p>
        </p:txBody>
      </p:sp>
      <p:sp>
        <p:nvSpPr>
          <p:cNvPr id="72707" name="TextBox 7">
            <a:extLst>
              <a:ext uri="{FF2B5EF4-FFF2-40B4-BE49-F238E27FC236}">
                <a16:creationId xmlns:a16="http://schemas.microsoft.com/office/drawing/2014/main" id="{6CD05F53-75E3-714C-B43C-93AAEA237432}"/>
              </a:ext>
            </a:extLst>
          </p:cNvPr>
          <p:cNvSpPr txBox="1">
            <a:spLocks noChangeArrowheads="1"/>
          </p:cNvSpPr>
          <p:nvPr/>
        </p:nvSpPr>
        <p:spPr bwMode="auto">
          <a:xfrm>
            <a:off x="395288" y="1844675"/>
            <a:ext cx="8229600"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判定树是判定表的变种，它也能清晰地表示复杂的条件组合与应做的动作之间的对应关系。</a:t>
            </a:r>
            <a:endParaRPr lang="en-US" altLang="zh-CN" sz="2400">
              <a:latin typeface="Arial" panose="020B0604020202020204" pitchFamily="34" charset="0"/>
            </a:endParaRPr>
          </a:p>
        </p:txBody>
      </p:sp>
      <p:pic>
        <p:nvPicPr>
          <p:cNvPr id="72708" name="图片 1">
            <a:extLst>
              <a:ext uri="{FF2B5EF4-FFF2-40B4-BE49-F238E27FC236}">
                <a16:creationId xmlns:a16="http://schemas.microsoft.com/office/drawing/2014/main" id="{23FECA44-D482-F64D-AEA2-BD8E6C8363C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6388" y="3068638"/>
            <a:ext cx="6003925" cy="276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09" name="1 Título">
            <a:extLst>
              <a:ext uri="{FF2B5EF4-FFF2-40B4-BE49-F238E27FC236}">
                <a16:creationId xmlns:a16="http://schemas.microsoft.com/office/drawing/2014/main" id="{9B9660C4-026E-5B4F-85AC-E2DB5AF9F67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6.3.5 </a:t>
            </a:r>
            <a:r>
              <a:rPr lang="zh-CN" altLang="en-US" sz="2400">
                <a:solidFill>
                  <a:srgbClr val="D9D9D9"/>
                </a:solidFill>
                <a:latin typeface="宋体" panose="02010600030101010101" pitchFamily="2" charset="-122"/>
              </a:rPr>
              <a:t>判定树</a:t>
            </a:r>
          </a:p>
        </p:txBody>
      </p:sp>
      <p:sp>
        <p:nvSpPr>
          <p:cNvPr id="72710" name="1 Título">
            <a:extLst>
              <a:ext uri="{FF2B5EF4-FFF2-40B4-BE49-F238E27FC236}">
                <a16:creationId xmlns:a16="http://schemas.microsoft.com/office/drawing/2014/main" id="{2734E7FA-B12B-4A43-8DA0-91B0ECEBE48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3">
            <a:extLst>
              <a:ext uri="{FF2B5EF4-FFF2-40B4-BE49-F238E27FC236}">
                <a16:creationId xmlns:a16="http://schemas.microsoft.com/office/drawing/2014/main" id="{77384F92-0187-6D4F-A667-CD4846288A7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4754" name="内容占位符 4">
            <a:extLst>
              <a:ext uri="{FF2B5EF4-FFF2-40B4-BE49-F238E27FC236}">
                <a16:creationId xmlns:a16="http://schemas.microsoft.com/office/drawing/2014/main" id="{71813D56-64CA-BE4A-BF5D-A89644D83D1C}"/>
              </a:ext>
            </a:extLst>
          </p:cNvPr>
          <p:cNvSpPr>
            <a:spLocks noGrp="1"/>
          </p:cNvSpPr>
          <p:nvPr>
            <p:ph idx="1"/>
          </p:nvPr>
        </p:nvSpPr>
        <p:spPr>
          <a:xfrm>
            <a:off x="395288" y="8794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6.3.6</a:t>
            </a:r>
            <a:r>
              <a:rPr lang="en-US" altLang="zh-CN" b="1"/>
              <a:t> </a:t>
            </a:r>
            <a:r>
              <a:rPr lang="zh-CN" altLang="en-US" b="1"/>
              <a:t>过程设计语言</a:t>
            </a:r>
          </a:p>
          <a:p>
            <a:pPr marL="0" indent="0">
              <a:buFont typeface="Arial" panose="020B0604020202020204" pitchFamily="34" charset="0"/>
              <a:buNone/>
            </a:pPr>
            <a:endParaRPr lang="zh-CN" altLang="en-US" b="1"/>
          </a:p>
        </p:txBody>
      </p:sp>
      <p:sp>
        <p:nvSpPr>
          <p:cNvPr id="74755" name="TextBox 7">
            <a:extLst>
              <a:ext uri="{FF2B5EF4-FFF2-40B4-BE49-F238E27FC236}">
                <a16:creationId xmlns:a16="http://schemas.microsoft.com/office/drawing/2014/main" id="{0A0E614D-3F34-CF4A-AF61-6D0464419AC4}"/>
              </a:ext>
            </a:extLst>
          </p:cNvPr>
          <p:cNvSpPr txBox="1">
            <a:spLocks noChangeArrowheads="1"/>
          </p:cNvSpPr>
          <p:nvPr/>
        </p:nvSpPr>
        <p:spPr bwMode="auto">
          <a:xfrm>
            <a:off x="395288" y="1412875"/>
            <a:ext cx="8229600"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过程设计语言（</a:t>
            </a:r>
            <a:r>
              <a:rPr lang="en-US" altLang="zh-CN" sz="2400">
                <a:latin typeface="Arial" panose="020B0604020202020204" pitchFamily="34" charset="0"/>
              </a:rPr>
              <a:t>PDL</a:t>
            </a:r>
            <a:r>
              <a:rPr lang="zh-CN" altLang="en-US" sz="2400">
                <a:latin typeface="Arial" panose="020B0604020202020204" pitchFamily="34" charset="0"/>
              </a:rPr>
              <a:t>）也称为伪码。是用正文形式表示数据和处理过程的设计工具。</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有下述特点</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(1)</a:t>
            </a:r>
            <a:r>
              <a:rPr lang="zh-CN" altLang="en-US" sz="2400">
                <a:latin typeface="Arial" panose="020B0604020202020204" pitchFamily="34" charset="0"/>
              </a:rPr>
              <a:t>关键字的固定语法，它提供了结构化控制结构、数据说明和模块化的特点。如，</a:t>
            </a:r>
            <a:r>
              <a:rPr lang="en-US" altLang="zh-CN" sz="2400">
                <a:latin typeface="Arial" panose="020B0604020202020204" pitchFamily="34" charset="0"/>
              </a:rPr>
              <a:t>if…fi(</a:t>
            </a:r>
            <a:r>
              <a:rPr lang="zh-CN" altLang="en-US" sz="2400">
                <a:latin typeface="Arial" panose="020B0604020202020204" pitchFamily="34" charset="0"/>
              </a:rPr>
              <a:t>或</a:t>
            </a:r>
            <a:r>
              <a:rPr lang="en-US" altLang="zh-CN" sz="2400">
                <a:latin typeface="Arial" panose="020B0604020202020204" pitchFamily="34" charset="0"/>
              </a:rPr>
              <a:t>endif)</a:t>
            </a:r>
            <a:r>
              <a:rPr lang="zh-CN" altLang="en-US" sz="2400">
                <a:latin typeface="Arial" panose="020B0604020202020204" pitchFamily="34" charset="0"/>
              </a:rPr>
              <a:t>等</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自然语言的自由语法，它描述处理特点。</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数据说明的手段。应该既包括简单的数据结构</a:t>
            </a:r>
            <a:r>
              <a:rPr lang="en-US" altLang="zh-CN" sz="2400">
                <a:latin typeface="Arial" panose="020B0604020202020204" pitchFamily="34" charset="0"/>
              </a:rPr>
              <a:t>(</a:t>
            </a:r>
            <a:r>
              <a:rPr lang="zh-CN" altLang="en-US" sz="2400">
                <a:latin typeface="Arial" panose="020B0604020202020204" pitchFamily="34" charset="0"/>
              </a:rPr>
              <a:t>例如纯量和数组</a:t>
            </a:r>
            <a:r>
              <a:rPr lang="en-US" altLang="zh-CN" sz="2400">
                <a:latin typeface="Arial" panose="020B0604020202020204" pitchFamily="34" charset="0"/>
              </a:rPr>
              <a:t>)</a:t>
            </a:r>
            <a:r>
              <a:rPr lang="zh-CN" altLang="en-US" sz="2400">
                <a:latin typeface="Arial" panose="020B0604020202020204" pitchFamily="34" charset="0"/>
              </a:rPr>
              <a:t>，又包括复杂的数据结构</a:t>
            </a:r>
            <a:r>
              <a:rPr lang="en-US" altLang="zh-CN" sz="2400">
                <a:latin typeface="Arial" panose="020B0604020202020204" pitchFamily="34" charset="0"/>
              </a:rPr>
              <a:t>(</a:t>
            </a:r>
            <a:r>
              <a:rPr lang="zh-CN" altLang="en-US" sz="2400">
                <a:latin typeface="Arial" panose="020B0604020202020204" pitchFamily="34" charset="0"/>
              </a:rPr>
              <a:t>例如，链表或层次的数据结构</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模块定义和调用的技术，应该提供各种接口描述模式。</a:t>
            </a:r>
            <a:endParaRPr lang="en-US" altLang="zh-CN" sz="2800">
              <a:latin typeface="Arial" panose="020B0604020202020204" pitchFamily="34" charset="0"/>
            </a:endParaRPr>
          </a:p>
        </p:txBody>
      </p:sp>
      <p:sp>
        <p:nvSpPr>
          <p:cNvPr id="74756" name="1 Título">
            <a:extLst>
              <a:ext uri="{FF2B5EF4-FFF2-40B4-BE49-F238E27FC236}">
                <a16:creationId xmlns:a16="http://schemas.microsoft.com/office/drawing/2014/main" id="{0C555199-3724-F64C-8EA2-51363966D93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6.3.6 </a:t>
            </a:r>
            <a:r>
              <a:rPr lang="zh-CN" altLang="en-US" sz="2400">
                <a:solidFill>
                  <a:srgbClr val="D9D9D9"/>
                </a:solidFill>
                <a:latin typeface="宋体" panose="02010600030101010101" pitchFamily="2" charset="-122"/>
              </a:rPr>
              <a:t>过程设计语言</a:t>
            </a:r>
          </a:p>
        </p:txBody>
      </p:sp>
      <p:sp>
        <p:nvSpPr>
          <p:cNvPr id="74757" name="1 Título">
            <a:extLst>
              <a:ext uri="{FF2B5EF4-FFF2-40B4-BE49-F238E27FC236}">
                <a16:creationId xmlns:a16="http://schemas.microsoft.com/office/drawing/2014/main" id="{475B57B4-17A3-2545-B46E-42B1A9880F0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标题 3">
            <a:extLst>
              <a:ext uri="{FF2B5EF4-FFF2-40B4-BE49-F238E27FC236}">
                <a16:creationId xmlns:a16="http://schemas.microsoft.com/office/drawing/2014/main" id="{04F021C4-2A53-EA45-AED3-50650A317266}"/>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6.3</a:t>
            </a:r>
            <a:r>
              <a:rPr lang="en-US" altLang="zh-CN" b="1"/>
              <a:t> </a:t>
            </a:r>
            <a:r>
              <a:rPr lang="zh-CN" altLang="en-US" b="1"/>
              <a:t>过程设计的工具</a:t>
            </a:r>
          </a:p>
        </p:txBody>
      </p:sp>
      <p:sp>
        <p:nvSpPr>
          <p:cNvPr id="76802" name="TextBox 7">
            <a:extLst>
              <a:ext uri="{FF2B5EF4-FFF2-40B4-BE49-F238E27FC236}">
                <a16:creationId xmlns:a16="http://schemas.microsoft.com/office/drawing/2014/main" id="{4F608C38-00C1-404E-A55F-5412365808AF}"/>
              </a:ext>
            </a:extLst>
          </p:cNvPr>
          <p:cNvSpPr txBox="1">
            <a:spLocks noChangeArrowheads="1"/>
          </p:cNvSpPr>
          <p:nvPr/>
        </p:nvSpPr>
        <p:spPr bwMode="auto">
          <a:xfrm>
            <a:off x="395288" y="1052513"/>
            <a:ext cx="82296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有下述优点：</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可以作为注释直接插在源程序中间。</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可以使用普通的正文编辑程序或文字处理系统，很方便地完成</a:t>
            </a:r>
            <a:r>
              <a:rPr lang="en-US" altLang="zh-CN" sz="2400">
                <a:latin typeface="Arial" panose="020B0604020202020204" pitchFamily="34" charset="0"/>
              </a:rPr>
              <a:t>PDL</a:t>
            </a:r>
            <a:r>
              <a:rPr lang="zh-CN" altLang="en-US" sz="2400">
                <a:latin typeface="Arial" panose="020B0604020202020204" pitchFamily="34" charset="0"/>
              </a:rPr>
              <a:t>的书写和编辑工作。</a:t>
            </a:r>
          </a:p>
          <a:p>
            <a:pPr eaLnBrk="1" hangingPunct="1">
              <a:lnSpc>
                <a:spcPct val="150000"/>
              </a:lnSpc>
              <a:spcBef>
                <a:spcPct val="0"/>
              </a:spcBef>
              <a:buFontTx/>
              <a:buAutoNum type="arabicParenBoth"/>
            </a:pPr>
            <a:r>
              <a:rPr lang="zh-CN" altLang="en-US" sz="2400">
                <a:latin typeface="Arial" panose="020B0604020202020204" pitchFamily="34" charset="0"/>
              </a:rPr>
              <a:t>已经有自动处理</a:t>
            </a:r>
            <a:r>
              <a:rPr lang="en-US" altLang="zh-CN" sz="2400">
                <a:latin typeface="Arial" panose="020B0604020202020204" pitchFamily="34" charset="0"/>
              </a:rPr>
              <a:t>PDL</a:t>
            </a:r>
            <a:r>
              <a:rPr lang="zh-CN" altLang="en-US" sz="2400">
                <a:latin typeface="Arial" panose="020B0604020202020204" pitchFamily="34" charset="0"/>
              </a:rPr>
              <a:t>的程序存在，而且可以自动由</a:t>
            </a:r>
            <a:r>
              <a:rPr lang="en-US" altLang="zh-CN" sz="2400">
                <a:latin typeface="Arial" panose="020B0604020202020204" pitchFamily="34" charset="0"/>
              </a:rPr>
              <a:t>PDL</a:t>
            </a:r>
            <a:r>
              <a:rPr lang="zh-CN" altLang="en-US" sz="2400">
                <a:latin typeface="Arial" panose="020B0604020202020204" pitchFamily="34" charset="0"/>
              </a:rPr>
              <a:t>生成程序代码。</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PDL</a:t>
            </a:r>
            <a:r>
              <a:rPr lang="zh-CN" altLang="en-US" sz="2400">
                <a:latin typeface="Arial" panose="020B0604020202020204" pitchFamily="34" charset="0"/>
              </a:rPr>
              <a:t>的缺点是不如图形工具形象直观，描述复杂的条件组合与动作间的对应关系时，不如判定表清晰简单。</a:t>
            </a:r>
            <a:endParaRPr lang="en-US" altLang="zh-CN" sz="2400">
              <a:latin typeface="Arial" panose="020B0604020202020204" pitchFamily="34" charset="0"/>
            </a:endParaRPr>
          </a:p>
        </p:txBody>
      </p:sp>
      <p:sp>
        <p:nvSpPr>
          <p:cNvPr id="76803" name="1 Título">
            <a:extLst>
              <a:ext uri="{FF2B5EF4-FFF2-40B4-BE49-F238E27FC236}">
                <a16:creationId xmlns:a16="http://schemas.microsoft.com/office/drawing/2014/main" id="{2397B19C-F98F-3E4F-8FCD-440AC54A0EF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6.3.6 </a:t>
            </a:r>
            <a:r>
              <a:rPr lang="zh-CN" altLang="en-US" sz="2400">
                <a:solidFill>
                  <a:srgbClr val="D9D9D9"/>
                </a:solidFill>
                <a:latin typeface="宋体" panose="02010600030101010101" pitchFamily="2" charset="-122"/>
              </a:rPr>
              <a:t>过程设计语言</a:t>
            </a:r>
          </a:p>
        </p:txBody>
      </p:sp>
      <p:sp>
        <p:nvSpPr>
          <p:cNvPr id="76804" name="1 Título">
            <a:extLst>
              <a:ext uri="{FF2B5EF4-FFF2-40B4-BE49-F238E27FC236}">
                <a16:creationId xmlns:a16="http://schemas.microsoft.com/office/drawing/2014/main" id="{3395D105-AAF1-974F-8260-B50D75D60CE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1 Título">
            <a:extLst>
              <a:ext uri="{FF2B5EF4-FFF2-40B4-BE49-F238E27FC236}">
                <a16:creationId xmlns:a16="http://schemas.microsoft.com/office/drawing/2014/main" id="{D3A6D0C0-69BA-924B-A0B8-9622BA66568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78850" name="2 Subtítulo">
            <a:extLst>
              <a:ext uri="{FF2B5EF4-FFF2-40B4-BE49-F238E27FC236}">
                <a16:creationId xmlns:a16="http://schemas.microsoft.com/office/drawing/2014/main" id="{33FA0F98-CD68-5F4E-AF8B-4A1464F3E0A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8851" name="1 Título">
            <a:extLst>
              <a:ext uri="{FF2B5EF4-FFF2-40B4-BE49-F238E27FC236}">
                <a16:creationId xmlns:a16="http://schemas.microsoft.com/office/drawing/2014/main" id="{34FE92DC-ECDC-D440-9395-1FEADD22AADE}"/>
              </a:ext>
            </a:extLst>
          </p:cNvPr>
          <p:cNvSpPr txBox="1">
            <a:spLocks/>
          </p:cNvSpPr>
          <p:nvPr/>
        </p:nvSpPr>
        <p:spPr bwMode="auto">
          <a:xfrm>
            <a:off x="2792413" y="62753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 </a:t>
            </a:r>
            <a:r>
              <a:rPr lang="zh-CN" altLang="en-US" sz="2400">
                <a:solidFill>
                  <a:srgbClr val="D9D9D9"/>
                </a:solidFill>
                <a:latin typeface="宋体" panose="02010600030101010101" pitchFamily="2" charset="-122"/>
              </a:rPr>
              <a:t>面向数据</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结构的设计方法</a:t>
            </a:r>
          </a:p>
        </p:txBody>
      </p:sp>
      <p:pic>
        <p:nvPicPr>
          <p:cNvPr id="78852" name="Imagen 5">
            <a:extLst>
              <a:ext uri="{FF2B5EF4-FFF2-40B4-BE49-F238E27FC236}">
                <a16:creationId xmlns:a16="http://schemas.microsoft.com/office/drawing/2014/main" id="{AC4A6E96-EAE2-C346-9D1D-DB6135EC3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8853" name="Imagen 5">
            <a:extLst>
              <a:ext uri="{FF2B5EF4-FFF2-40B4-BE49-F238E27FC236}">
                <a16:creationId xmlns:a16="http://schemas.microsoft.com/office/drawing/2014/main" id="{CCEAA775-BC06-1D4B-A757-3C6E0675C8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4" name="TextBox 3">
            <a:hlinkClick r:id="rId5" action="ppaction://hlinksldjump"/>
            <a:extLst>
              <a:ext uri="{FF2B5EF4-FFF2-40B4-BE49-F238E27FC236}">
                <a16:creationId xmlns:a16="http://schemas.microsoft.com/office/drawing/2014/main" id="{30AB40B4-1589-6C41-9998-0D5977C4F01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5" name="TextBox 4">
            <a:extLst>
              <a:ext uri="{FF2B5EF4-FFF2-40B4-BE49-F238E27FC236}">
                <a16:creationId xmlns:a16="http://schemas.microsoft.com/office/drawing/2014/main" id="{D86E6ED3-C0A2-EA4B-826D-9FC903BCC31C}"/>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6" name="TextBox 5">
            <a:extLst>
              <a:ext uri="{FF2B5EF4-FFF2-40B4-BE49-F238E27FC236}">
                <a16:creationId xmlns:a16="http://schemas.microsoft.com/office/drawing/2014/main" id="{17350715-4063-494F-AB5F-74059290A5B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7" name="TextBox 6">
            <a:extLst>
              <a:ext uri="{FF2B5EF4-FFF2-40B4-BE49-F238E27FC236}">
                <a16:creationId xmlns:a16="http://schemas.microsoft.com/office/drawing/2014/main" id="{D854CCBB-55B2-AA49-87D3-A67C067BF68A}"/>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78858" name="Rectangle 3">
            <a:extLst>
              <a:ext uri="{FF2B5EF4-FFF2-40B4-BE49-F238E27FC236}">
                <a16:creationId xmlns:a16="http://schemas.microsoft.com/office/drawing/2014/main" id="{0E008B9E-4FC8-FB48-86E6-60659D2C4390}"/>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78859" name="1 Título">
            <a:extLst>
              <a:ext uri="{FF2B5EF4-FFF2-40B4-BE49-F238E27FC236}">
                <a16:creationId xmlns:a16="http://schemas.microsoft.com/office/drawing/2014/main" id="{C192D5AB-829E-D044-BE8E-BA68019C399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C0BDEEA7-9C7A-4F42-8DDB-9414F671A911}"/>
              </a:ext>
            </a:extLst>
          </p:cNvPr>
          <p:cNvSpPr/>
          <p:nvPr/>
        </p:nvSpPr>
        <p:spPr>
          <a:xfrm>
            <a:off x="862013" y="393700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B87AE7BB-74AE-6740-8ADF-406EC2220F7E}"/>
              </a:ext>
            </a:extLst>
          </p:cNvPr>
          <p:cNvSpPr/>
          <p:nvPr/>
        </p:nvSpPr>
        <p:spPr>
          <a:xfrm rot="5400000">
            <a:off x="269876" y="4022725"/>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标题 3">
            <a:extLst>
              <a:ext uri="{FF2B5EF4-FFF2-40B4-BE49-F238E27FC236}">
                <a16:creationId xmlns:a16="http://schemas.microsoft.com/office/drawing/2014/main" id="{F8DB533A-A5E2-4D48-9F9F-2CB516BFB87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26629" name="内容占位符 4">
            <a:extLst>
              <a:ext uri="{FF2B5EF4-FFF2-40B4-BE49-F238E27FC236}">
                <a16:creationId xmlns:a16="http://schemas.microsoft.com/office/drawing/2014/main" id="{81B155EC-75EA-4B4D-9741-9E67FBB946B6}"/>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6.4.1</a:t>
            </a:r>
            <a:r>
              <a:rPr lang="en-US" altLang="zh-CN" b="1" dirty="0"/>
              <a:t> Jackson</a:t>
            </a:r>
            <a:r>
              <a:rPr lang="zh-CN" altLang="en-US" b="1" dirty="0"/>
              <a:t>图</a:t>
            </a:r>
          </a:p>
          <a:p>
            <a:pPr marL="0" indent="0">
              <a:buFont typeface="Arial" charset="0"/>
              <a:buNone/>
              <a:defRPr/>
            </a:pPr>
            <a:endParaRPr lang="zh-CN" altLang="en-US" b="1" dirty="0"/>
          </a:p>
        </p:txBody>
      </p:sp>
      <p:sp>
        <p:nvSpPr>
          <p:cNvPr id="80899" name="TextBox 7">
            <a:extLst>
              <a:ext uri="{FF2B5EF4-FFF2-40B4-BE49-F238E27FC236}">
                <a16:creationId xmlns:a16="http://schemas.microsoft.com/office/drawing/2014/main" id="{F9AD28D3-CFBA-024A-A6DB-3ADDF9E5F375}"/>
              </a:ext>
            </a:extLst>
          </p:cNvPr>
          <p:cNvSpPr txBox="1">
            <a:spLocks noChangeArrowheads="1"/>
          </p:cNvSpPr>
          <p:nvPr/>
        </p:nvSpPr>
        <p:spPr bwMode="auto">
          <a:xfrm>
            <a:off x="395288" y="1557338"/>
            <a:ext cx="8229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000" b="1">
                <a:latin typeface="Arial" panose="020B0604020202020204" pitchFamily="34" charset="0"/>
              </a:rPr>
              <a:t>            顺序结构                        选择结构                              重复结构</a:t>
            </a:r>
            <a:endParaRPr lang="en-US" altLang="zh-CN" sz="2000" b="1">
              <a:latin typeface="Arial" panose="020B0604020202020204" pitchFamily="34" charset="0"/>
            </a:endParaRPr>
          </a:p>
        </p:txBody>
      </p:sp>
      <p:pic>
        <p:nvPicPr>
          <p:cNvPr id="80900" name="图片 1">
            <a:extLst>
              <a:ext uri="{FF2B5EF4-FFF2-40B4-BE49-F238E27FC236}">
                <a16:creationId xmlns:a16="http://schemas.microsoft.com/office/drawing/2014/main" id="{6A324217-7448-EB4F-836A-5B472E9BE2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76475"/>
            <a:ext cx="262890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1" name="图片 2">
            <a:extLst>
              <a:ext uri="{FF2B5EF4-FFF2-40B4-BE49-F238E27FC236}">
                <a16:creationId xmlns:a16="http://schemas.microsoft.com/office/drawing/2014/main" id="{1E38B295-4730-B747-9804-FEB6CA7FE8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2349500"/>
            <a:ext cx="309562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02" name="图片 3">
            <a:extLst>
              <a:ext uri="{FF2B5EF4-FFF2-40B4-BE49-F238E27FC236}">
                <a16:creationId xmlns:a16="http://schemas.microsoft.com/office/drawing/2014/main" id="{40E1457D-2656-5E41-AFA9-61CB68D66F0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092950" y="2060575"/>
            <a:ext cx="1223963"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03" name="TextBox 7">
            <a:extLst>
              <a:ext uri="{FF2B5EF4-FFF2-40B4-BE49-F238E27FC236}">
                <a16:creationId xmlns:a16="http://schemas.microsoft.com/office/drawing/2014/main" id="{75EFE807-7AEC-B84F-833E-AAD9F5BF8A79}"/>
              </a:ext>
            </a:extLst>
          </p:cNvPr>
          <p:cNvSpPr txBox="1">
            <a:spLocks noChangeArrowheads="1"/>
          </p:cNvSpPr>
          <p:nvPr/>
        </p:nvSpPr>
        <p:spPr bwMode="auto">
          <a:xfrm>
            <a:off x="488950" y="4292600"/>
            <a:ext cx="2498725" cy="163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 3</a:t>
            </a:r>
            <a:r>
              <a:rPr lang="zh-CN" altLang="en-US" sz="2000">
                <a:latin typeface="Arial" panose="020B0604020202020204" pitchFamily="34" charset="0"/>
              </a:rPr>
              <a:t>个元素顺序组成</a:t>
            </a:r>
            <a:r>
              <a:rPr lang="en-US" altLang="zh-CN" sz="2000">
                <a:latin typeface="Arial" panose="020B0604020202020204" pitchFamily="34" charset="0"/>
              </a:rPr>
              <a:t>(</a:t>
            </a:r>
            <a:r>
              <a:rPr lang="zh-CN" altLang="en-US" sz="2000">
                <a:latin typeface="Arial" panose="020B0604020202020204" pitchFamily="34" charset="0"/>
              </a:rPr>
              <a:t>每个元素只出现一次，出现的次序依次是</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p>
        </p:txBody>
      </p:sp>
      <p:sp>
        <p:nvSpPr>
          <p:cNvPr id="80904" name="TextBox 7">
            <a:extLst>
              <a:ext uri="{FF2B5EF4-FFF2-40B4-BE49-F238E27FC236}">
                <a16:creationId xmlns:a16="http://schemas.microsoft.com/office/drawing/2014/main" id="{95F609BD-480C-3146-8AD2-1E136DF29BC4}"/>
              </a:ext>
            </a:extLst>
          </p:cNvPr>
          <p:cNvSpPr txBox="1">
            <a:spLocks noChangeArrowheads="1"/>
          </p:cNvSpPr>
          <p:nvPr/>
        </p:nvSpPr>
        <p:spPr bwMode="auto">
          <a:xfrm>
            <a:off x="3411538" y="4292600"/>
            <a:ext cx="2744787"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000">
                <a:latin typeface="Arial" panose="020B0604020202020204" pitchFamily="34" charset="0"/>
              </a:rPr>
              <a:t>根据条件</a:t>
            </a:r>
            <a:r>
              <a:rPr lang="en-US" altLang="zh-CN" sz="2000">
                <a:latin typeface="Arial" panose="020B0604020202020204" pitchFamily="34" charset="0"/>
              </a:rPr>
              <a:t>A</a:t>
            </a:r>
            <a:r>
              <a:rPr lang="zh-CN" altLang="en-US" sz="2000">
                <a:latin typeface="Arial" panose="020B0604020202020204" pitchFamily="34" charset="0"/>
              </a:rPr>
              <a:t>是</a:t>
            </a:r>
            <a:r>
              <a:rPr lang="en-US" altLang="zh-CN" sz="2000">
                <a:latin typeface="Arial" panose="020B0604020202020204" pitchFamily="34" charset="0"/>
              </a:rPr>
              <a:t>B</a:t>
            </a:r>
            <a:r>
              <a:rPr lang="zh-CN" altLang="en-US" sz="2000">
                <a:latin typeface="Arial" panose="020B0604020202020204" pitchFamily="34" charset="0"/>
              </a:rPr>
              <a:t>或</a:t>
            </a:r>
            <a:r>
              <a:rPr lang="en-US" altLang="zh-CN" sz="2000">
                <a:latin typeface="Arial" panose="020B0604020202020204" pitchFamily="34" charset="0"/>
              </a:rPr>
              <a:t>C</a:t>
            </a:r>
            <a:r>
              <a:rPr lang="zh-CN" altLang="en-US" sz="2000">
                <a:latin typeface="Arial" panose="020B0604020202020204" pitchFamily="34" charset="0"/>
              </a:rPr>
              <a:t>或</a:t>
            </a:r>
            <a:r>
              <a:rPr lang="en-US" altLang="zh-CN" sz="2000">
                <a:latin typeface="Arial" panose="020B0604020202020204" pitchFamily="34" charset="0"/>
              </a:rPr>
              <a:t>D</a:t>
            </a:r>
            <a:r>
              <a:rPr lang="zh-CN" altLang="en-US" sz="2000">
                <a:latin typeface="Arial" panose="020B0604020202020204" pitchFamily="34" charset="0"/>
              </a:rPr>
              <a:t>中的某一个</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和</a:t>
            </a:r>
            <a:r>
              <a:rPr lang="en-US" altLang="zh-CN" sz="2000">
                <a:latin typeface="Arial" panose="020B0604020202020204" pitchFamily="34" charset="0"/>
              </a:rPr>
              <a:t>D</a:t>
            </a:r>
            <a:r>
              <a:rPr lang="zh-CN" altLang="en-US" sz="2000">
                <a:latin typeface="Arial" panose="020B0604020202020204" pitchFamily="34" charset="0"/>
              </a:rPr>
              <a:t>的右上角有小圆圈做标记</a:t>
            </a:r>
            <a:r>
              <a:rPr lang="en-US" altLang="zh-CN" sz="2000">
                <a:latin typeface="Arial" panose="020B0604020202020204" pitchFamily="34" charset="0"/>
              </a:rPr>
              <a:t>)</a:t>
            </a:r>
          </a:p>
        </p:txBody>
      </p:sp>
      <p:sp>
        <p:nvSpPr>
          <p:cNvPr id="80905" name="TextBox 7">
            <a:extLst>
              <a:ext uri="{FF2B5EF4-FFF2-40B4-BE49-F238E27FC236}">
                <a16:creationId xmlns:a16="http://schemas.microsoft.com/office/drawing/2014/main" id="{3BD07772-0CEF-F744-97F9-25A87CDB49C2}"/>
              </a:ext>
            </a:extLst>
          </p:cNvPr>
          <p:cNvSpPr txBox="1">
            <a:spLocks noChangeArrowheads="1"/>
          </p:cNvSpPr>
          <p:nvPr/>
        </p:nvSpPr>
        <p:spPr bwMode="auto">
          <a:xfrm>
            <a:off x="6659563" y="4437063"/>
            <a:ext cx="229393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zh-CN" sz="2000">
                <a:latin typeface="Arial" panose="020B0604020202020204" pitchFamily="34" charset="0"/>
              </a:rPr>
              <a:t>A</a:t>
            </a:r>
            <a:r>
              <a:rPr lang="zh-CN" altLang="en-US" sz="2000">
                <a:latin typeface="Arial" panose="020B0604020202020204" pitchFamily="34" charset="0"/>
              </a:rPr>
              <a:t>由</a:t>
            </a:r>
            <a:r>
              <a:rPr lang="en-US" altLang="zh-CN" sz="2000">
                <a:latin typeface="Arial" panose="020B0604020202020204" pitchFamily="34" charset="0"/>
              </a:rPr>
              <a:t>B</a:t>
            </a:r>
            <a:r>
              <a:rPr lang="zh-CN" altLang="en-US" sz="2000">
                <a:latin typeface="Arial" panose="020B0604020202020204" pitchFamily="34" charset="0"/>
              </a:rPr>
              <a:t>出现</a:t>
            </a:r>
            <a:r>
              <a:rPr lang="en-US" altLang="zh-CN" sz="2000">
                <a:latin typeface="Arial" panose="020B0604020202020204" pitchFamily="34" charset="0"/>
              </a:rPr>
              <a:t>N</a:t>
            </a:r>
            <a:r>
              <a:rPr lang="zh-CN" altLang="en-US" sz="2000">
                <a:latin typeface="Arial" panose="020B0604020202020204" pitchFamily="34" charset="0"/>
              </a:rPr>
              <a:t>次</a:t>
            </a:r>
            <a:r>
              <a:rPr lang="en-US" altLang="zh-CN" sz="2000">
                <a:latin typeface="Arial" panose="020B0604020202020204" pitchFamily="34" charset="0"/>
              </a:rPr>
              <a:t>(N≥0)</a:t>
            </a:r>
            <a:r>
              <a:rPr lang="zh-CN" altLang="en-US" sz="2000">
                <a:latin typeface="Arial" panose="020B0604020202020204" pitchFamily="34" charset="0"/>
              </a:rPr>
              <a:t>组成</a:t>
            </a:r>
            <a:r>
              <a:rPr lang="en-US" altLang="zh-CN" sz="2000">
                <a:latin typeface="Arial" panose="020B0604020202020204" pitchFamily="34" charset="0"/>
              </a:rPr>
              <a:t>(</a:t>
            </a:r>
            <a:r>
              <a:rPr lang="zh-CN" altLang="en-US" sz="2000">
                <a:latin typeface="Arial" panose="020B0604020202020204" pitchFamily="34" charset="0"/>
              </a:rPr>
              <a:t>注意，在</a:t>
            </a:r>
            <a:r>
              <a:rPr lang="en-US" altLang="zh-CN" sz="2000">
                <a:latin typeface="Arial" panose="020B0604020202020204" pitchFamily="34" charset="0"/>
              </a:rPr>
              <a:t>B</a:t>
            </a:r>
            <a:r>
              <a:rPr lang="zh-CN" altLang="en-US" sz="2000">
                <a:latin typeface="Arial" panose="020B0604020202020204" pitchFamily="34" charset="0"/>
              </a:rPr>
              <a:t>的右上角有星号标记</a:t>
            </a:r>
            <a:r>
              <a:rPr lang="en-US" altLang="zh-CN" sz="2000">
                <a:latin typeface="Arial" panose="020B0604020202020204" pitchFamily="34" charset="0"/>
              </a:rPr>
              <a:t>)</a:t>
            </a:r>
          </a:p>
        </p:txBody>
      </p:sp>
      <p:sp>
        <p:nvSpPr>
          <p:cNvPr id="80906" name="1 Título">
            <a:extLst>
              <a:ext uri="{FF2B5EF4-FFF2-40B4-BE49-F238E27FC236}">
                <a16:creationId xmlns:a16="http://schemas.microsoft.com/office/drawing/2014/main" id="{A3F58334-EC8A-974B-AFA3-27ABE89875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6.4.1 Jackson</a:t>
            </a:r>
            <a:r>
              <a:rPr lang="zh-CN" altLang="en-US" sz="2400">
                <a:solidFill>
                  <a:srgbClr val="D9D9D9"/>
                </a:solidFill>
                <a:latin typeface="宋体" panose="02010600030101010101" pitchFamily="2" charset="-122"/>
              </a:rPr>
              <a:t>图</a:t>
            </a:r>
          </a:p>
        </p:txBody>
      </p:sp>
      <p:sp>
        <p:nvSpPr>
          <p:cNvPr id="80907" name="1 Título">
            <a:extLst>
              <a:ext uri="{FF2B5EF4-FFF2-40B4-BE49-F238E27FC236}">
                <a16:creationId xmlns:a16="http://schemas.microsoft.com/office/drawing/2014/main" id="{3DA611E9-00FD-8748-8966-7E6270F9156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标题 3">
            <a:extLst>
              <a:ext uri="{FF2B5EF4-FFF2-40B4-BE49-F238E27FC236}">
                <a16:creationId xmlns:a16="http://schemas.microsoft.com/office/drawing/2014/main" id="{573240B7-8AFB-884F-8880-C90A3CD21DE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2946" name="内容占位符 4">
            <a:extLst>
              <a:ext uri="{FF2B5EF4-FFF2-40B4-BE49-F238E27FC236}">
                <a16:creationId xmlns:a16="http://schemas.microsoft.com/office/drawing/2014/main" id="{B52CCDE7-5C34-864E-B474-CD26EF0F6453}"/>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6.4.2</a:t>
            </a:r>
            <a:r>
              <a:rPr lang="en-US" altLang="zh-CN" b="1"/>
              <a:t> </a:t>
            </a:r>
            <a:r>
              <a:rPr lang="zh-CN" altLang="en-US" b="1"/>
              <a:t>改进的</a:t>
            </a:r>
            <a:r>
              <a:rPr lang="en-US" altLang="zh-CN" b="1"/>
              <a:t>Jackson</a:t>
            </a:r>
            <a:r>
              <a:rPr lang="zh-CN" altLang="en-US" b="1"/>
              <a:t>图</a:t>
            </a:r>
          </a:p>
          <a:p>
            <a:pPr marL="0" indent="0">
              <a:buFont typeface="Arial" panose="020B0604020202020204" pitchFamily="34" charset="0"/>
              <a:buNone/>
            </a:pPr>
            <a:endParaRPr lang="zh-CN" altLang="en-US" b="1"/>
          </a:p>
        </p:txBody>
      </p:sp>
      <p:sp>
        <p:nvSpPr>
          <p:cNvPr id="82947" name="TextBox 7">
            <a:extLst>
              <a:ext uri="{FF2B5EF4-FFF2-40B4-BE49-F238E27FC236}">
                <a16:creationId xmlns:a16="http://schemas.microsoft.com/office/drawing/2014/main" id="{09F24752-0C0F-6841-A826-50ADE34C4FDB}"/>
              </a:ext>
            </a:extLst>
          </p:cNvPr>
          <p:cNvSpPr txBox="1">
            <a:spLocks noChangeArrowheads="1"/>
          </p:cNvSpPr>
          <p:nvPr/>
        </p:nvSpPr>
        <p:spPr bwMode="auto">
          <a:xfrm>
            <a:off x="4500563" y="1384300"/>
            <a:ext cx="4124325"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alphaLcParenBoth"/>
            </a:pPr>
            <a:r>
              <a:rPr lang="zh-CN" altLang="en-US" sz="2000">
                <a:latin typeface="Arial" panose="020B0604020202020204" pitchFamily="34" charset="0"/>
              </a:rPr>
              <a:t>顺序结构，</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a:t>
            </a:r>
            <a:r>
              <a:rPr lang="zh-CN" altLang="en-US" sz="2000">
                <a:latin typeface="Arial" panose="020B0604020202020204" pitchFamily="34" charset="0"/>
              </a:rPr>
              <a:t>中任一个都不能是选择出现或重复出现的数据元素</a:t>
            </a:r>
            <a:r>
              <a:rPr lang="en-US" altLang="zh-CN" sz="2000">
                <a:latin typeface="Arial" panose="020B0604020202020204" pitchFamily="34" charset="0"/>
              </a:rPr>
              <a:t>(</a:t>
            </a:r>
            <a:r>
              <a:rPr lang="zh-CN" altLang="en-US" sz="2000">
                <a:latin typeface="Arial" panose="020B0604020202020204" pitchFamily="34" charset="0"/>
              </a:rPr>
              <a:t>即不能是右上角有小圆圈或星号标记的元素</a:t>
            </a:r>
            <a:r>
              <a:rPr lang="en-US" altLang="zh-CN" sz="2000">
                <a:latin typeface="Arial" panose="020B0604020202020204" pitchFamily="34" charset="0"/>
              </a:rPr>
              <a:t>)</a:t>
            </a:r>
            <a:r>
              <a:rPr lang="zh-CN" altLang="en-US" sz="2000">
                <a:latin typeface="Arial" panose="020B0604020202020204" pitchFamily="34" charset="0"/>
              </a:rPr>
              <a:t>；</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选择结构，</a:t>
            </a:r>
            <a:r>
              <a:rPr lang="en-US" altLang="zh-CN" sz="2000">
                <a:latin typeface="Arial" panose="020B0604020202020204" pitchFamily="34" charset="0"/>
              </a:rPr>
              <a:t>S</a:t>
            </a:r>
            <a:r>
              <a:rPr lang="zh-CN" altLang="en-US" sz="2000">
                <a:latin typeface="Arial" panose="020B0604020202020204" pitchFamily="34" charset="0"/>
              </a:rPr>
              <a:t>右面括号中的数字</a:t>
            </a:r>
            <a:r>
              <a:rPr lang="en-US" altLang="zh-CN" sz="2000">
                <a:latin typeface="Arial" panose="020B0604020202020204" pitchFamily="34" charset="0"/>
              </a:rPr>
              <a:t>i</a:t>
            </a:r>
            <a:r>
              <a:rPr lang="zh-CN" altLang="en-US" sz="2000">
                <a:latin typeface="Arial" panose="020B0604020202020204" pitchFamily="34" charset="0"/>
              </a:rPr>
              <a:t>是分支条件的编号；</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可选结构，</a:t>
            </a:r>
            <a:r>
              <a:rPr lang="en-US" altLang="zh-CN" sz="2000">
                <a:latin typeface="Arial" panose="020B0604020202020204" pitchFamily="34" charset="0"/>
              </a:rPr>
              <a:t>A</a:t>
            </a:r>
            <a:r>
              <a:rPr lang="zh-CN" altLang="en-US" sz="2000">
                <a:latin typeface="Arial" panose="020B0604020202020204" pitchFamily="34" charset="0"/>
              </a:rPr>
              <a:t>或者是元素</a:t>
            </a:r>
            <a:r>
              <a:rPr lang="en-US" altLang="zh-CN" sz="2000">
                <a:latin typeface="Arial" panose="020B0604020202020204" pitchFamily="34" charset="0"/>
              </a:rPr>
              <a:t>B</a:t>
            </a:r>
            <a:r>
              <a:rPr lang="zh-CN" altLang="en-US" sz="2000">
                <a:latin typeface="Arial" panose="020B0604020202020204" pitchFamily="34" charset="0"/>
              </a:rPr>
              <a:t>或者不出现；</a:t>
            </a:r>
            <a:endParaRPr lang="en-US" altLang="zh-CN" sz="2000">
              <a:latin typeface="Arial" panose="020B0604020202020204" pitchFamily="34" charset="0"/>
            </a:endParaRPr>
          </a:p>
          <a:p>
            <a:pPr eaLnBrk="1" hangingPunct="1">
              <a:lnSpc>
                <a:spcPct val="150000"/>
              </a:lnSpc>
              <a:spcBef>
                <a:spcPct val="0"/>
              </a:spcBef>
              <a:buFontTx/>
              <a:buAutoNum type="alphaLcParenBoth"/>
            </a:pPr>
            <a:r>
              <a:rPr lang="en-US" altLang="zh-CN" sz="2000">
                <a:latin typeface="Arial" panose="020B0604020202020204" pitchFamily="34" charset="0"/>
              </a:rPr>
              <a:t> </a:t>
            </a:r>
            <a:r>
              <a:rPr lang="zh-CN" altLang="en-US" sz="2000">
                <a:latin typeface="Arial" panose="020B0604020202020204" pitchFamily="34" charset="0"/>
              </a:rPr>
              <a:t>重复结构，循环结束条件的编号为</a:t>
            </a:r>
            <a:r>
              <a:rPr lang="en-US" altLang="zh-CN" sz="2000">
                <a:latin typeface="Arial" panose="020B0604020202020204" pitchFamily="34" charset="0"/>
              </a:rPr>
              <a:t>i</a:t>
            </a:r>
            <a:r>
              <a:rPr lang="zh-CN" altLang="en-US" sz="1800">
                <a:latin typeface="Arial" panose="020B0604020202020204" pitchFamily="34" charset="0"/>
              </a:rPr>
              <a:t>。</a:t>
            </a:r>
            <a:endParaRPr lang="en-US" altLang="zh-CN" sz="1800">
              <a:latin typeface="Arial" panose="020B0604020202020204" pitchFamily="34" charset="0"/>
            </a:endParaRPr>
          </a:p>
        </p:txBody>
      </p:sp>
      <p:pic>
        <p:nvPicPr>
          <p:cNvPr id="82948" name="图片 4">
            <a:extLst>
              <a:ext uri="{FF2B5EF4-FFF2-40B4-BE49-F238E27FC236}">
                <a16:creationId xmlns:a16="http://schemas.microsoft.com/office/drawing/2014/main" id="{925EDB9A-310E-A34C-80C7-3BB7B1B915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628775"/>
            <a:ext cx="3957638" cy="414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9" name="1 Título">
            <a:extLst>
              <a:ext uri="{FF2B5EF4-FFF2-40B4-BE49-F238E27FC236}">
                <a16:creationId xmlns:a16="http://schemas.microsoft.com/office/drawing/2014/main" id="{E2852FF3-55EE-8649-9737-E6E52A7012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6.4.2 </a:t>
            </a:r>
            <a:r>
              <a:rPr lang="zh-CN" altLang="en-US" sz="2400">
                <a:solidFill>
                  <a:srgbClr val="D9D9D9"/>
                </a:solidFill>
                <a:latin typeface="宋体" panose="02010600030101010101" pitchFamily="2" charset="-122"/>
              </a:rPr>
              <a:t>改进的</a:t>
            </a:r>
            <a:r>
              <a:rPr lang="en-US" altLang="zh-CN" sz="2400">
                <a:solidFill>
                  <a:srgbClr val="D9D9D9"/>
                </a:solidFill>
                <a:latin typeface="宋体" panose="02010600030101010101" pitchFamily="2" charset="-122"/>
              </a:rPr>
              <a:t>Jackson</a:t>
            </a:r>
            <a:r>
              <a:rPr lang="zh-CN" altLang="en-US" sz="2400">
                <a:solidFill>
                  <a:srgbClr val="D9D9D9"/>
                </a:solidFill>
                <a:latin typeface="宋体" panose="02010600030101010101" pitchFamily="2" charset="-122"/>
              </a:rPr>
              <a:t>图</a:t>
            </a:r>
          </a:p>
        </p:txBody>
      </p:sp>
      <p:sp>
        <p:nvSpPr>
          <p:cNvPr id="82950" name="1 Título">
            <a:extLst>
              <a:ext uri="{FF2B5EF4-FFF2-40B4-BE49-F238E27FC236}">
                <a16:creationId xmlns:a16="http://schemas.microsoft.com/office/drawing/2014/main" id="{02AE7872-8484-D84B-A112-C2DA30DCC0D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标题 3">
            <a:extLst>
              <a:ext uri="{FF2B5EF4-FFF2-40B4-BE49-F238E27FC236}">
                <a16:creationId xmlns:a16="http://schemas.microsoft.com/office/drawing/2014/main" id="{88D5925B-1ECA-4549-97D3-D98C4DD837A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26629" name="内容占位符 4">
            <a:extLst>
              <a:ext uri="{FF2B5EF4-FFF2-40B4-BE49-F238E27FC236}">
                <a16:creationId xmlns:a16="http://schemas.microsoft.com/office/drawing/2014/main" id="{25F20C47-0C94-8E4F-862B-CF6BB15631F4}"/>
              </a:ext>
            </a:extLst>
          </p:cNvPr>
          <p:cNvSpPr>
            <a:spLocks noGrp="1"/>
          </p:cNvSpPr>
          <p:nvPr>
            <p:ph idx="1"/>
          </p:nvPr>
        </p:nvSpPr>
        <p:spPr>
          <a:xfrm>
            <a:off x="323850" y="1358900"/>
            <a:ext cx="8229600" cy="604838"/>
          </a:xfrm>
        </p:spPr>
        <p:txBody>
          <a:bodyPr/>
          <a:lstStyle/>
          <a:p>
            <a:pPr marL="0" indent="0">
              <a:buFont typeface="Arial" charset="0"/>
              <a:buNone/>
              <a:defRPr/>
            </a:pPr>
            <a:r>
              <a:rPr lang="en-US" altLang="zh-CN" b="1" dirty="0">
                <a:latin typeface="+mn-ea"/>
              </a:rPr>
              <a:t>6.4.3</a:t>
            </a:r>
            <a:r>
              <a:rPr lang="en-US" altLang="zh-CN" b="1" dirty="0"/>
              <a:t> Jackson</a:t>
            </a:r>
            <a:r>
              <a:rPr lang="zh-CN" altLang="en-US" b="1" dirty="0"/>
              <a:t>法</a:t>
            </a:r>
          </a:p>
          <a:p>
            <a:pPr marL="0" indent="0">
              <a:buFont typeface="Arial" charset="0"/>
              <a:buNone/>
              <a:defRPr/>
            </a:pPr>
            <a:endParaRPr lang="zh-CN" altLang="en-US" b="1" dirty="0"/>
          </a:p>
        </p:txBody>
      </p:sp>
      <p:sp>
        <p:nvSpPr>
          <p:cNvPr id="84995" name="TextBox 7">
            <a:extLst>
              <a:ext uri="{FF2B5EF4-FFF2-40B4-BE49-F238E27FC236}">
                <a16:creationId xmlns:a16="http://schemas.microsoft.com/office/drawing/2014/main" id="{70BB928C-83B2-C84C-8458-09A00202E731}"/>
              </a:ext>
            </a:extLst>
          </p:cNvPr>
          <p:cNvSpPr txBox="1">
            <a:spLocks noChangeArrowheads="1"/>
          </p:cNvSpPr>
          <p:nvPr/>
        </p:nvSpPr>
        <p:spPr bwMode="auto">
          <a:xfrm>
            <a:off x="323850" y="1862138"/>
            <a:ext cx="8507413"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结构程序设计方法基本上由下述</a:t>
            </a:r>
            <a:r>
              <a:rPr lang="en-US" altLang="zh-CN" sz="2400">
                <a:latin typeface="Arial" panose="020B0604020202020204" pitchFamily="34" charset="0"/>
              </a:rPr>
              <a:t>5</a:t>
            </a:r>
            <a:r>
              <a:rPr lang="zh-CN" altLang="en-US" sz="2400">
                <a:latin typeface="Arial" panose="020B0604020202020204" pitchFamily="34" charset="0"/>
              </a:rPr>
              <a:t>个步骤组成。</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分析并确定输入数据和输出数据的逻辑结构，并用</a:t>
            </a:r>
            <a:r>
              <a:rPr lang="en-US" altLang="zh-CN" sz="2400">
                <a:latin typeface="Arial" panose="020B0604020202020204" pitchFamily="34" charset="0"/>
              </a:rPr>
              <a:t>Jackson</a:t>
            </a:r>
            <a:r>
              <a:rPr lang="zh-CN" altLang="en-US" sz="2400">
                <a:latin typeface="Arial" panose="020B0604020202020204" pitchFamily="34" charset="0"/>
              </a:rPr>
              <a:t>图描绘这些数据结构。</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找出输入数据结构和输出数据结构中有对应关系的数据单元。 </a:t>
            </a:r>
            <a:endParaRPr lang="en-US" altLang="zh-CN" sz="2400">
              <a:latin typeface="Arial" panose="020B0604020202020204" pitchFamily="34" charset="0"/>
            </a:endParaRPr>
          </a:p>
        </p:txBody>
      </p:sp>
      <p:sp>
        <p:nvSpPr>
          <p:cNvPr id="84996" name="1 Título">
            <a:extLst>
              <a:ext uri="{FF2B5EF4-FFF2-40B4-BE49-F238E27FC236}">
                <a16:creationId xmlns:a16="http://schemas.microsoft.com/office/drawing/2014/main" id="{4B8A4B60-DE79-FB46-A1BA-0CBE61FFE1E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4997" name="1 Título">
            <a:extLst>
              <a:ext uri="{FF2B5EF4-FFF2-40B4-BE49-F238E27FC236}">
                <a16:creationId xmlns:a16="http://schemas.microsoft.com/office/drawing/2014/main" id="{09E8AF08-6EC6-D547-8E88-F017BEFF73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标题 3">
            <a:extLst>
              <a:ext uri="{FF2B5EF4-FFF2-40B4-BE49-F238E27FC236}">
                <a16:creationId xmlns:a16="http://schemas.microsoft.com/office/drawing/2014/main" id="{0D3BBD0F-88BF-1445-831D-69491460591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7042" name="TextBox 7">
            <a:extLst>
              <a:ext uri="{FF2B5EF4-FFF2-40B4-BE49-F238E27FC236}">
                <a16:creationId xmlns:a16="http://schemas.microsoft.com/office/drawing/2014/main" id="{4C396548-EDA6-D949-87EB-9DACB1CDDDF0}"/>
              </a:ext>
            </a:extLst>
          </p:cNvPr>
          <p:cNvSpPr txBox="1">
            <a:spLocks noChangeArrowheads="1"/>
          </p:cNvSpPr>
          <p:nvPr/>
        </p:nvSpPr>
        <p:spPr bwMode="auto">
          <a:xfrm>
            <a:off x="395288" y="1136650"/>
            <a:ext cx="85074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用下述</a:t>
            </a:r>
            <a:r>
              <a:rPr lang="en-US" altLang="zh-CN" sz="2400">
                <a:latin typeface="Arial" panose="020B0604020202020204" pitchFamily="34" charset="0"/>
              </a:rPr>
              <a:t>3</a:t>
            </a:r>
            <a:r>
              <a:rPr lang="zh-CN" altLang="en-US" sz="2400">
                <a:latin typeface="Arial" panose="020B0604020202020204" pitchFamily="34" charset="0"/>
              </a:rPr>
              <a:t>条规则从描绘数据结构的</a:t>
            </a:r>
            <a:r>
              <a:rPr lang="en-US" altLang="zh-CN" sz="2400">
                <a:latin typeface="Arial" panose="020B0604020202020204" pitchFamily="34" charset="0"/>
              </a:rPr>
              <a:t>Jackson</a:t>
            </a:r>
            <a:r>
              <a:rPr lang="zh-CN" altLang="en-US" sz="2400">
                <a:latin typeface="Arial" panose="020B0604020202020204" pitchFamily="34" charset="0"/>
              </a:rPr>
              <a:t>图导出描绘程序结构的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① 为每对有对应关系的数据单元，按照它们在数据结构图中的层次在程序结构图的相应层次画一个处理框</a:t>
            </a:r>
          </a:p>
          <a:p>
            <a:pPr eaLnBrk="1" hangingPunct="1">
              <a:lnSpc>
                <a:spcPct val="150000"/>
              </a:lnSpc>
              <a:spcBef>
                <a:spcPct val="0"/>
              </a:spcBef>
              <a:buFontTx/>
              <a:buNone/>
            </a:pPr>
            <a:r>
              <a:rPr lang="zh-CN" altLang="en-US" sz="2400">
                <a:latin typeface="Arial" panose="020B0604020202020204" pitchFamily="34" charset="0"/>
              </a:rPr>
              <a:t>② 根据输入数据结构中剩余的每个数据单元所处的层次，在程序结构图的相应层次分别为它们画上对应的处理框。</a:t>
            </a:r>
          </a:p>
          <a:p>
            <a:pPr eaLnBrk="1" hangingPunct="1">
              <a:lnSpc>
                <a:spcPct val="150000"/>
              </a:lnSpc>
              <a:spcBef>
                <a:spcPct val="0"/>
              </a:spcBef>
              <a:buFontTx/>
              <a:buNone/>
            </a:pPr>
            <a:r>
              <a:rPr lang="zh-CN" altLang="en-US" sz="2400">
                <a:latin typeface="Arial" panose="020B0604020202020204" pitchFamily="34" charset="0"/>
              </a:rPr>
              <a:t>③ 根据输出数据结构中剩余的每个数据单元所处的层次，在程序结构图的相应层次分别为它们画上对应的处理框。</a:t>
            </a:r>
            <a:endParaRPr lang="en-US" altLang="zh-CN" sz="2400">
              <a:latin typeface="Arial" panose="020B0604020202020204" pitchFamily="34" charset="0"/>
            </a:endParaRPr>
          </a:p>
        </p:txBody>
      </p:sp>
      <p:sp>
        <p:nvSpPr>
          <p:cNvPr id="87043" name="1 Título">
            <a:extLst>
              <a:ext uri="{FF2B5EF4-FFF2-40B4-BE49-F238E27FC236}">
                <a16:creationId xmlns:a16="http://schemas.microsoft.com/office/drawing/2014/main" id="{72BDF833-D9B4-C840-9694-3D066D6F08A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7044" name="1 Título">
            <a:extLst>
              <a:ext uri="{FF2B5EF4-FFF2-40B4-BE49-F238E27FC236}">
                <a16:creationId xmlns:a16="http://schemas.microsoft.com/office/drawing/2014/main" id="{255DAA57-5AD3-1848-A4B3-C404E61E51A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标题 3">
            <a:extLst>
              <a:ext uri="{FF2B5EF4-FFF2-40B4-BE49-F238E27FC236}">
                <a16:creationId xmlns:a16="http://schemas.microsoft.com/office/drawing/2014/main" id="{896F8FDF-A99B-B54C-AF2C-BC619CDC3070}"/>
              </a:ext>
            </a:extLst>
          </p:cNvPr>
          <p:cNvSpPr>
            <a:spLocks noGrp="1"/>
          </p:cNvSpPr>
          <p:nvPr>
            <p:ph type="title"/>
          </p:nvPr>
        </p:nvSpPr>
        <p:spPr>
          <a:xfrm>
            <a:off x="457200" y="125413"/>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89090" name="TextBox 7">
            <a:extLst>
              <a:ext uri="{FF2B5EF4-FFF2-40B4-BE49-F238E27FC236}">
                <a16:creationId xmlns:a16="http://schemas.microsoft.com/office/drawing/2014/main" id="{028DB483-3E6B-534D-9E7B-73B61F2BC2E3}"/>
              </a:ext>
            </a:extLst>
          </p:cNvPr>
          <p:cNvSpPr txBox="1">
            <a:spLocks noChangeArrowheads="1"/>
          </p:cNvSpPr>
          <p:nvPr/>
        </p:nvSpPr>
        <p:spPr bwMode="auto">
          <a:xfrm>
            <a:off x="395288" y="1146175"/>
            <a:ext cx="338455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a:latin typeface="Arial" panose="020B0604020202020204" pitchFamily="34" charset="0"/>
              </a:rPr>
              <a:t>(4) </a:t>
            </a:r>
            <a:r>
              <a:rPr lang="zh-CN" altLang="en-US" sz="2400">
                <a:latin typeface="Arial" panose="020B0604020202020204" pitchFamily="34" charset="0"/>
              </a:rPr>
              <a:t>列出所有操作和条件</a:t>
            </a:r>
            <a:r>
              <a:rPr lang="en-US" altLang="zh-CN" sz="2400">
                <a:latin typeface="Arial" panose="020B0604020202020204" pitchFamily="34" charset="0"/>
              </a:rPr>
              <a:t>(</a:t>
            </a:r>
            <a:r>
              <a:rPr lang="zh-CN" altLang="en-US" sz="2400">
                <a:latin typeface="Arial" panose="020B0604020202020204" pitchFamily="34" charset="0"/>
              </a:rPr>
              <a:t>包括分支条件和循环结束条件</a:t>
            </a:r>
            <a:r>
              <a:rPr lang="en-US" altLang="zh-CN" sz="2400">
                <a:latin typeface="Arial" panose="020B0604020202020204" pitchFamily="34" charset="0"/>
              </a:rPr>
              <a:t>)</a:t>
            </a:r>
            <a:r>
              <a:rPr lang="zh-CN" altLang="en-US" sz="2400">
                <a:latin typeface="Arial" panose="020B0604020202020204" pitchFamily="34" charset="0"/>
              </a:rPr>
              <a:t>，并且把它们分配到程序结构图的适当位置。</a:t>
            </a: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用伪码表示程序。</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Jackson</a:t>
            </a:r>
            <a:r>
              <a:rPr lang="zh-CN" altLang="en-US" sz="2400">
                <a:latin typeface="Arial" panose="020B0604020202020204" pitchFamily="34" charset="0"/>
              </a:rPr>
              <a:t>方法中使用的伪码和</a:t>
            </a:r>
            <a:r>
              <a:rPr lang="en-US" altLang="zh-CN" sz="2400">
                <a:latin typeface="Arial" panose="020B0604020202020204" pitchFamily="34" charset="0"/>
              </a:rPr>
              <a:t>Jackson</a:t>
            </a:r>
            <a:r>
              <a:rPr lang="zh-CN" altLang="en-US" sz="2400">
                <a:latin typeface="Arial" panose="020B0604020202020204" pitchFamily="34" charset="0"/>
              </a:rPr>
              <a:t>图是</a:t>
            </a:r>
            <a:endParaRPr lang="en-US" altLang="zh-CN" sz="2000">
              <a:solidFill>
                <a:srgbClr val="0070C0"/>
              </a:solidFill>
              <a:latin typeface="Arial" panose="020B0604020202020204" pitchFamily="34" charset="0"/>
            </a:endParaRPr>
          </a:p>
        </p:txBody>
      </p:sp>
      <p:sp>
        <p:nvSpPr>
          <p:cNvPr id="89091" name="TextBox 7">
            <a:extLst>
              <a:ext uri="{FF2B5EF4-FFF2-40B4-BE49-F238E27FC236}">
                <a16:creationId xmlns:a16="http://schemas.microsoft.com/office/drawing/2014/main" id="{636D6F92-912F-7448-BCFA-46E3177A792C}"/>
              </a:ext>
            </a:extLst>
          </p:cNvPr>
          <p:cNvSpPr txBox="1">
            <a:spLocks noChangeArrowheads="1"/>
          </p:cNvSpPr>
          <p:nvPr/>
        </p:nvSpPr>
        <p:spPr bwMode="auto">
          <a:xfrm>
            <a:off x="4529138" y="1146175"/>
            <a:ext cx="33845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完全对应的，下面是和</a:t>
            </a:r>
            <a:r>
              <a:rPr lang="en-US" altLang="zh-CN" sz="2400">
                <a:latin typeface="Arial" panose="020B0604020202020204" pitchFamily="34" charset="0"/>
              </a:rPr>
              <a:t>3</a:t>
            </a:r>
            <a:r>
              <a:rPr lang="zh-CN" altLang="en-US" sz="2400">
                <a:latin typeface="Arial" panose="020B0604020202020204" pitchFamily="34" charset="0"/>
              </a:rPr>
              <a:t>种基本结构对应的伪码。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顺序结构</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A seq</a:t>
            </a:r>
          </a:p>
          <a:p>
            <a:pPr eaLnBrk="1" hangingPunct="1">
              <a:lnSpc>
                <a:spcPct val="150000"/>
              </a:lnSpc>
              <a:spcBef>
                <a:spcPct val="0"/>
              </a:spcBef>
              <a:buFontTx/>
              <a:buNone/>
            </a:pPr>
            <a:r>
              <a:rPr lang="en-US" altLang="zh-CN" sz="2400">
                <a:latin typeface="Arial" panose="020B0604020202020204" pitchFamily="34" charset="0"/>
              </a:rPr>
              <a:t>   B</a:t>
            </a:r>
          </a:p>
          <a:p>
            <a:pPr eaLnBrk="1" hangingPunct="1">
              <a:lnSpc>
                <a:spcPct val="150000"/>
              </a:lnSpc>
              <a:spcBef>
                <a:spcPct val="0"/>
              </a:spcBef>
              <a:buFontTx/>
              <a:buNone/>
            </a:pPr>
            <a:r>
              <a:rPr lang="en-US" altLang="zh-CN" sz="2400">
                <a:latin typeface="Arial" panose="020B0604020202020204" pitchFamily="34" charset="0"/>
              </a:rPr>
              <a:t>   C</a:t>
            </a:r>
          </a:p>
          <a:p>
            <a:pPr eaLnBrk="1" hangingPunct="1">
              <a:lnSpc>
                <a:spcPct val="150000"/>
              </a:lnSpc>
              <a:spcBef>
                <a:spcPct val="0"/>
              </a:spcBef>
              <a:buFontTx/>
              <a:buNone/>
            </a:pPr>
            <a:r>
              <a:rPr lang="en-US" altLang="zh-CN" sz="2400">
                <a:latin typeface="Arial" panose="020B0604020202020204" pitchFamily="34" charset="0"/>
              </a:rPr>
              <a:t>   D</a:t>
            </a:r>
          </a:p>
          <a:p>
            <a:pPr eaLnBrk="1" hangingPunct="1">
              <a:lnSpc>
                <a:spcPct val="150000"/>
              </a:lnSpc>
              <a:spcBef>
                <a:spcPct val="0"/>
              </a:spcBef>
              <a:buFontTx/>
              <a:buNone/>
            </a:pPr>
            <a:r>
              <a:rPr lang="en-US" altLang="zh-CN" sz="2400">
                <a:latin typeface="Arial" panose="020B0604020202020204" pitchFamily="34" charset="0"/>
              </a:rPr>
              <a:t>A end</a:t>
            </a:r>
          </a:p>
        </p:txBody>
      </p:sp>
      <p:sp>
        <p:nvSpPr>
          <p:cNvPr id="89092" name="1 Título">
            <a:extLst>
              <a:ext uri="{FF2B5EF4-FFF2-40B4-BE49-F238E27FC236}">
                <a16:creationId xmlns:a16="http://schemas.microsoft.com/office/drawing/2014/main" id="{98668962-A629-5C47-945B-0D21BFBADCC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89093" name="1 Título">
            <a:extLst>
              <a:ext uri="{FF2B5EF4-FFF2-40B4-BE49-F238E27FC236}">
                <a16:creationId xmlns:a16="http://schemas.microsoft.com/office/drawing/2014/main" id="{80F95DC3-3415-7B4B-A550-E1F8B8A7A67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1 Título">
            <a:extLst>
              <a:ext uri="{FF2B5EF4-FFF2-40B4-BE49-F238E27FC236}">
                <a16:creationId xmlns:a16="http://schemas.microsoft.com/office/drawing/2014/main" id="{B9D25ADB-7D8D-6747-97D2-809FA0530791}"/>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7410" name="2 Subtítulo">
            <a:extLst>
              <a:ext uri="{FF2B5EF4-FFF2-40B4-BE49-F238E27FC236}">
                <a16:creationId xmlns:a16="http://schemas.microsoft.com/office/drawing/2014/main" id="{DFA1BB05-9043-F148-9423-60616C22B737}"/>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7411" name="1 Título">
            <a:extLst>
              <a:ext uri="{FF2B5EF4-FFF2-40B4-BE49-F238E27FC236}">
                <a16:creationId xmlns:a16="http://schemas.microsoft.com/office/drawing/2014/main" id="{8FEDD412-B953-1B4B-B947-E231973473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pic>
        <p:nvPicPr>
          <p:cNvPr id="17412" name="Imagen 5">
            <a:extLst>
              <a:ext uri="{FF2B5EF4-FFF2-40B4-BE49-F238E27FC236}">
                <a16:creationId xmlns:a16="http://schemas.microsoft.com/office/drawing/2014/main" id="{5E34D8C7-88FE-3A49-A0D4-F2250B3430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Imagen 5">
            <a:extLst>
              <a:ext uri="{FF2B5EF4-FFF2-40B4-BE49-F238E27FC236}">
                <a16:creationId xmlns:a16="http://schemas.microsoft.com/office/drawing/2014/main" id="{24F08A10-C683-A24C-9D9E-BF9A5B980C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extBox 3">
            <a:hlinkClick r:id="rId5" action="ppaction://hlinksldjump"/>
            <a:extLst>
              <a:ext uri="{FF2B5EF4-FFF2-40B4-BE49-F238E27FC236}">
                <a16:creationId xmlns:a16="http://schemas.microsoft.com/office/drawing/2014/main" id="{2429B373-CAE8-4E49-9B26-63E0B97DAA04}"/>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5" name="TextBox 4">
            <a:extLst>
              <a:ext uri="{FF2B5EF4-FFF2-40B4-BE49-F238E27FC236}">
                <a16:creationId xmlns:a16="http://schemas.microsoft.com/office/drawing/2014/main" id="{4D0E5B74-09D0-964B-8440-D2ECB140642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6" name="TextBox 5">
            <a:extLst>
              <a:ext uri="{FF2B5EF4-FFF2-40B4-BE49-F238E27FC236}">
                <a16:creationId xmlns:a16="http://schemas.microsoft.com/office/drawing/2014/main" id="{5EABB7EE-DAE7-E041-A532-D2DFCC09A5F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7" name="TextBox 6">
            <a:extLst>
              <a:ext uri="{FF2B5EF4-FFF2-40B4-BE49-F238E27FC236}">
                <a16:creationId xmlns:a16="http://schemas.microsoft.com/office/drawing/2014/main" id="{570BD7DA-E866-434D-BE84-1CB41EC02CF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7418" name="Rectangle 3">
            <a:extLst>
              <a:ext uri="{FF2B5EF4-FFF2-40B4-BE49-F238E27FC236}">
                <a16:creationId xmlns:a16="http://schemas.microsoft.com/office/drawing/2014/main" id="{6915A109-DAD7-9343-9088-3529CD56852B}"/>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7419" name="1 Título">
            <a:extLst>
              <a:ext uri="{FF2B5EF4-FFF2-40B4-BE49-F238E27FC236}">
                <a16:creationId xmlns:a16="http://schemas.microsoft.com/office/drawing/2014/main" id="{4CE545F5-BEAF-7741-B210-B2CDEED1764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6ADD6B79-E012-9F40-8F9B-AF4E47947B64}"/>
              </a:ext>
            </a:extLst>
          </p:cNvPr>
          <p:cNvSpPr/>
          <p:nvPr/>
        </p:nvSpPr>
        <p:spPr>
          <a:xfrm>
            <a:off x="862013" y="1417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A9E2DD81-C055-FA4D-A107-24838AC40A5A}"/>
              </a:ext>
            </a:extLst>
          </p:cNvPr>
          <p:cNvSpPr/>
          <p:nvPr/>
        </p:nvSpPr>
        <p:spPr>
          <a:xfrm rot="5400000">
            <a:off x="269875" y="1503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标题 3">
            <a:extLst>
              <a:ext uri="{FF2B5EF4-FFF2-40B4-BE49-F238E27FC236}">
                <a16:creationId xmlns:a16="http://schemas.microsoft.com/office/drawing/2014/main" id="{934FA932-8D0D-C04B-B3D7-B3D5A4DDEFA3}"/>
              </a:ext>
            </a:extLst>
          </p:cNvPr>
          <p:cNvSpPr>
            <a:spLocks noGrp="1"/>
          </p:cNvSpPr>
          <p:nvPr>
            <p:ph type="title"/>
          </p:nvPr>
        </p:nvSpPr>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32775" name="TextBox 7">
            <a:extLst>
              <a:ext uri="{FF2B5EF4-FFF2-40B4-BE49-F238E27FC236}">
                <a16:creationId xmlns:a16="http://schemas.microsoft.com/office/drawing/2014/main" id="{83D5C31A-B178-D449-AB0F-B9A4A0FCA251}"/>
              </a:ext>
            </a:extLst>
          </p:cNvPr>
          <p:cNvSpPr txBox="1">
            <a:spLocks noChangeArrowheads="1"/>
          </p:cNvSpPr>
          <p:nvPr/>
        </p:nvSpPr>
        <p:spPr bwMode="auto">
          <a:xfrm>
            <a:off x="-1620688" y="1417638"/>
            <a:ext cx="4896544"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选择结构</a:t>
            </a:r>
            <a:endParaRPr lang="en-US" altLang="zh-CN" sz="2400" b="1" dirty="0"/>
          </a:p>
          <a:p>
            <a:pPr marL="2628900" lvl="6" indent="0" eaLnBrk="1" hangingPunct="1">
              <a:lnSpc>
                <a:spcPct val="150000"/>
              </a:lnSpc>
              <a:defRPr/>
            </a:pPr>
            <a:r>
              <a:rPr lang="en-US" altLang="zh-CN" sz="2400" dirty="0"/>
              <a:t>A select cond1</a:t>
            </a:r>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or cond2</a:t>
            </a:r>
          </a:p>
          <a:p>
            <a:pPr marL="2628900" lvl="6" indent="0" eaLnBrk="1" hangingPunct="1">
              <a:lnSpc>
                <a:spcPct val="150000"/>
              </a:lnSpc>
              <a:defRPr/>
            </a:pPr>
            <a:r>
              <a:rPr lang="en-US" altLang="zh-CN" sz="2400" dirty="0"/>
              <a:t>C</a:t>
            </a:r>
          </a:p>
          <a:p>
            <a:pPr marL="2628900" lvl="6" indent="0" eaLnBrk="1" hangingPunct="1">
              <a:lnSpc>
                <a:spcPct val="150000"/>
              </a:lnSpc>
              <a:defRPr/>
            </a:pPr>
            <a:r>
              <a:rPr lang="en-US" altLang="zh-CN" sz="2400" dirty="0"/>
              <a:t>A or cond3</a:t>
            </a:r>
          </a:p>
          <a:p>
            <a:pPr marL="2628900" lvl="6" indent="0" eaLnBrk="1" hangingPunct="1">
              <a:lnSpc>
                <a:spcPct val="150000"/>
              </a:lnSpc>
              <a:defRPr/>
            </a:pPr>
            <a:r>
              <a:rPr lang="en-US" altLang="zh-CN" sz="2400" dirty="0"/>
              <a:t>D</a:t>
            </a:r>
          </a:p>
          <a:p>
            <a:pPr marL="2628900" lvl="6" indent="0" eaLnBrk="1" hangingPunct="1">
              <a:lnSpc>
                <a:spcPct val="150000"/>
              </a:lnSpc>
              <a:defRPr/>
            </a:pPr>
            <a:r>
              <a:rPr lang="en-US" altLang="zh-CN" sz="2400" dirty="0"/>
              <a:t>A end</a:t>
            </a:r>
          </a:p>
        </p:txBody>
      </p:sp>
      <p:sp>
        <p:nvSpPr>
          <p:cNvPr id="8" name="TextBox 7">
            <a:extLst>
              <a:ext uri="{FF2B5EF4-FFF2-40B4-BE49-F238E27FC236}">
                <a16:creationId xmlns:a16="http://schemas.microsoft.com/office/drawing/2014/main" id="{0312007A-E871-B84F-9F55-99CA9BFCDF17}"/>
              </a:ext>
            </a:extLst>
          </p:cNvPr>
          <p:cNvSpPr txBox="1">
            <a:spLocks noChangeArrowheads="1"/>
          </p:cNvSpPr>
          <p:nvPr/>
        </p:nvSpPr>
        <p:spPr bwMode="auto">
          <a:xfrm>
            <a:off x="2051720" y="1412776"/>
            <a:ext cx="6388099"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2628900" lvl="6" indent="0" eaLnBrk="1" hangingPunct="1">
              <a:lnSpc>
                <a:spcPct val="150000"/>
              </a:lnSpc>
              <a:defRPr/>
            </a:pPr>
            <a:r>
              <a:rPr lang="zh-CN" altLang="en-US" sz="2400" b="1" dirty="0"/>
              <a:t>重复结构</a:t>
            </a:r>
            <a:endParaRPr lang="en-US" altLang="zh-CN" sz="2400" b="1" dirty="0"/>
          </a:p>
          <a:p>
            <a:pPr marL="2628900" lvl="6" indent="0" eaLnBrk="1" hangingPunct="1">
              <a:lnSpc>
                <a:spcPct val="150000"/>
              </a:lnSpc>
              <a:defRPr/>
            </a:pPr>
            <a:r>
              <a:rPr lang="en-US" altLang="zh-CN" sz="2400" dirty="0"/>
              <a:t>A </a:t>
            </a:r>
            <a:r>
              <a:rPr lang="en-US" altLang="zh-CN" sz="2400" dirty="0" err="1"/>
              <a:t>iter</a:t>
            </a:r>
            <a:r>
              <a:rPr lang="en-US" altLang="zh-CN" sz="2400" dirty="0"/>
              <a:t> until(</a:t>
            </a:r>
            <a:r>
              <a:rPr lang="zh-CN" altLang="en-US" sz="2400" dirty="0"/>
              <a:t>或</a:t>
            </a:r>
            <a:r>
              <a:rPr lang="en-US" altLang="zh-CN" sz="2400" dirty="0"/>
              <a:t>while) </a:t>
            </a:r>
            <a:r>
              <a:rPr lang="en-US" altLang="zh-CN" sz="2400" dirty="0" err="1"/>
              <a:t>cond</a:t>
            </a:r>
            <a:endParaRPr lang="en-US" altLang="zh-CN" sz="2400" dirty="0"/>
          </a:p>
          <a:p>
            <a:pPr marL="2628900" lvl="6" indent="0" eaLnBrk="1" hangingPunct="1">
              <a:lnSpc>
                <a:spcPct val="150000"/>
              </a:lnSpc>
              <a:defRPr/>
            </a:pPr>
            <a:r>
              <a:rPr lang="en-US" altLang="zh-CN" sz="2400" dirty="0"/>
              <a:t>B</a:t>
            </a:r>
          </a:p>
          <a:p>
            <a:pPr marL="2628900" lvl="6" indent="0" eaLnBrk="1" hangingPunct="1">
              <a:lnSpc>
                <a:spcPct val="150000"/>
              </a:lnSpc>
              <a:defRPr/>
            </a:pPr>
            <a:r>
              <a:rPr lang="en-US" altLang="zh-CN" sz="2400" dirty="0"/>
              <a:t>A end</a:t>
            </a:r>
          </a:p>
        </p:txBody>
      </p:sp>
      <p:sp>
        <p:nvSpPr>
          <p:cNvPr id="91140" name="1 Título">
            <a:extLst>
              <a:ext uri="{FF2B5EF4-FFF2-40B4-BE49-F238E27FC236}">
                <a16:creationId xmlns:a16="http://schemas.microsoft.com/office/drawing/2014/main" id="{CB55B449-43CD-4E44-8078-AEF8718D70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1141" name="1 Título">
            <a:extLst>
              <a:ext uri="{FF2B5EF4-FFF2-40B4-BE49-F238E27FC236}">
                <a16:creationId xmlns:a16="http://schemas.microsoft.com/office/drawing/2014/main" id="{937F9CF0-B693-0B4C-871E-0CC7181BDF8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标题 3">
            <a:extLst>
              <a:ext uri="{FF2B5EF4-FFF2-40B4-BE49-F238E27FC236}">
                <a16:creationId xmlns:a16="http://schemas.microsoft.com/office/drawing/2014/main" id="{4C7C2BDC-78DF-964C-B4B3-87F66DC0A4D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3186" name="TextBox 7">
            <a:extLst>
              <a:ext uri="{FF2B5EF4-FFF2-40B4-BE49-F238E27FC236}">
                <a16:creationId xmlns:a16="http://schemas.microsoft.com/office/drawing/2014/main" id="{72DBC8F8-3656-3948-AA4C-FA122E9605C2}"/>
              </a:ext>
            </a:extLst>
          </p:cNvPr>
          <p:cNvSpPr txBox="1">
            <a:spLocks noChangeArrowheads="1"/>
          </p:cNvSpPr>
          <p:nvPr/>
        </p:nvSpPr>
        <p:spPr bwMode="auto">
          <a:xfrm>
            <a:off x="457200" y="1330325"/>
            <a:ext cx="8275638"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       下面结合一个具体例子进一步说明</a:t>
            </a:r>
            <a:r>
              <a:rPr lang="en-US" altLang="zh-CN" sz="2400">
                <a:latin typeface="Arial" panose="020B0604020202020204" pitchFamily="34" charset="0"/>
              </a:rPr>
              <a:t>Jackson</a:t>
            </a:r>
            <a:r>
              <a:rPr lang="zh-CN" altLang="en-US" sz="2400">
                <a:latin typeface="Arial" panose="020B0604020202020204" pitchFamily="34" charset="0"/>
              </a:rPr>
              <a:t>结构程序设计方法。</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例：一个正文文件由若干个记录组成，每个记录是一个字符串。要求统计每个记录中空格字符的个数，以及文件中空格字符的总个数。要求的输出数据格式是，每复制一行输入字符串之后，另起一行印出这个字符串中的空格数，最后印出文件中空格的总个数。</a:t>
            </a:r>
            <a:endParaRPr lang="en-US" altLang="zh-CN" sz="2800">
              <a:latin typeface="Arial" panose="020B0604020202020204" pitchFamily="34" charset="0"/>
            </a:endParaRPr>
          </a:p>
        </p:txBody>
      </p:sp>
      <p:sp>
        <p:nvSpPr>
          <p:cNvPr id="93187" name="1 Título">
            <a:extLst>
              <a:ext uri="{FF2B5EF4-FFF2-40B4-BE49-F238E27FC236}">
                <a16:creationId xmlns:a16="http://schemas.microsoft.com/office/drawing/2014/main" id="{47124087-C213-1D49-BEB9-66F3932CD4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3188" name="1 Título">
            <a:extLst>
              <a:ext uri="{FF2B5EF4-FFF2-40B4-BE49-F238E27FC236}">
                <a16:creationId xmlns:a16="http://schemas.microsoft.com/office/drawing/2014/main" id="{385316FC-DEDF-5C4B-88C3-FDC21515F57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标题 3">
            <a:extLst>
              <a:ext uri="{FF2B5EF4-FFF2-40B4-BE49-F238E27FC236}">
                <a16:creationId xmlns:a16="http://schemas.microsoft.com/office/drawing/2014/main" id="{D717EFEA-4A24-5D48-A89B-B185E434746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5234" name="TextBox 7">
            <a:extLst>
              <a:ext uri="{FF2B5EF4-FFF2-40B4-BE49-F238E27FC236}">
                <a16:creationId xmlns:a16="http://schemas.microsoft.com/office/drawing/2014/main" id="{BCFAF912-56AA-6F49-B264-18C2DA929ECA}"/>
              </a:ext>
            </a:extLst>
          </p:cNvPr>
          <p:cNvSpPr txBox="1">
            <a:spLocks noChangeArrowheads="1"/>
          </p:cNvSpPr>
          <p:nvPr/>
        </p:nvSpPr>
        <p:spPr bwMode="auto">
          <a:xfrm>
            <a:off x="457200" y="1125538"/>
            <a:ext cx="8275638"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输入和输出数据的结构很容易确定，用</a:t>
            </a:r>
            <a:r>
              <a:rPr lang="en-US" altLang="zh-CN" sz="2400">
                <a:latin typeface="Arial" panose="020B0604020202020204" pitchFamily="34" charset="0"/>
              </a:rPr>
              <a:t>Jackson</a:t>
            </a:r>
            <a:r>
              <a:rPr lang="zh-CN" altLang="en-US" sz="2400">
                <a:latin typeface="Arial" panose="020B0604020202020204" pitchFamily="34" charset="0"/>
              </a:rPr>
              <a:t>图描绘的输入输出数据结构</a:t>
            </a:r>
            <a:endParaRPr lang="en-US" altLang="zh-CN" sz="2400">
              <a:latin typeface="Arial" panose="020B0604020202020204" pitchFamily="34" charset="0"/>
            </a:endParaRPr>
          </a:p>
        </p:txBody>
      </p:sp>
      <p:pic>
        <p:nvPicPr>
          <p:cNvPr id="95235" name="图片 1">
            <a:extLst>
              <a:ext uri="{FF2B5EF4-FFF2-40B4-BE49-F238E27FC236}">
                <a16:creationId xmlns:a16="http://schemas.microsoft.com/office/drawing/2014/main" id="{411D4524-1B1F-0E4F-B6D7-E078D298F75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365375"/>
            <a:ext cx="5765800"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6B400469-E12A-0748-83D4-F846DE7DCD57}"/>
              </a:ext>
            </a:extLst>
          </p:cNvPr>
          <p:cNvSpPr/>
          <p:nvPr/>
        </p:nvSpPr>
        <p:spPr>
          <a:xfrm>
            <a:off x="250825" y="1238250"/>
            <a:ext cx="8435975" cy="1014413"/>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95237" name="1 Título">
            <a:extLst>
              <a:ext uri="{FF2B5EF4-FFF2-40B4-BE49-F238E27FC236}">
                <a16:creationId xmlns:a16="http://schemas.microsoft.com/office/drawing/2014/main" id="{A5525667-A650-7D4E-8319-353D5E09FCF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5238" name="1 Título">
            <a:extLst>
              <a:ext uri="{FF2B5EF4-FFF2-40B4-BE49-F238E27FC236}">
                <a16:creationId xmlns:a16="http://schemas.microsoft.com/office/drawing/2014/main" id="{BC9D9D18-CEAD-2344-A63A-BF1FE52071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标题 3">
            <a:extLst>
              <a:ext uri="{FF2B5EF4-FFF2-40B4-BE49-F238E27FC236}">
                <a16:creationId xmlns:a16="http://schemas.microsoft.com/office/drawing/2014/main" id="{02CBACD5-C26E-8F4F-B608-6FD36768A19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7282" name="TextBox 7">
            <a:extLst>
              <a:ext uri="{FF2B5EF4-FFF2-40B4-BE49-F238E27FC236}">
                <a16:creationId xmlns:a16="http://schemas.microsoft.com/office/drawing/2014/main" id="{7BE6EB7F-4A50-BD4A-B2D9-26FEEAF95C68}"/>
              </a:ext>
            </a:extLst>
          </p:cNvPr>
          <p:cNvSpPr txBox="1">
            <a:spLocks noChangeArrowheads="1"/>
          </p:cNvSpPr>
          <p:nvPr/>
        </p:nvSpPr>
        <p:spPr bwMode="auto">
          <a:xfrm>
            <a:off x="457200" y="1989138"/>
            <a:ext cx="3178175" cy="112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导出描绘程序结构的</a:t>
            </a:r>
            <a:r>
              <a:rPr lang="en-US" altLang="zh-CN" sz="2400">
                <a:latin typeface="Arial" panose="020B0604020202020204" pitchFamily="34" charset="0"/>
              </a:rPr>
              <a:t>Jackson</a:t>
            </a:r>
            <a:r>
              <a:rPr lang="zh-CN" altLang="en-US" sz="2400">
                <a:latin typeface="Arial" panose="020B0604020202020204" pitchFamily="34" charset="0"/>
              </a:rPr>
              <a:t>图</a:t>
            </a:r>
            <a:endParaRPr lang="en-US" altLang="zh-CN" sz="2400">
              <a:latin typeface="Arial" panose="020B0604020202020204" pitchFamily="34" charset="0"/>
            </a:endParaRPr>
          </a:p>
        </p:txBody>
      </p:sp>
      <p:pic>
        <p:nvPicPr>
          <p:cNvPr id="97283" name="图片 2">
            <a:extLst>
              <a:ext uri="{FF2B5EF4-FFF2-40B4-BE49-F238E27FC236}">
                <a16:creationId xmlns:a16="http://schemas.microsoft.com/office/drawing/2014/main" id="{62ECD849-3B28-5749-AD82-3F769270B8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981075"/>
            <a:ext cx="3959225" cy="484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84" name="1 Título">
            <a:extLst>
              <a:ext uri="{FF2B5EF4-FFF2-40B4-BE49-F238E27FC236}">
                <a16:creationId xmlns:a16="http://schemas.microsoft.com/office/drawing/2014/main" id="{7F2A91BF-3AEB-0F40-BD59-060F896879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7285" name="1 Título">
            <a:extLst>
              <a:ext uri="{FF2B5EF4-FFF2-40B4-BE49-F238E27FC236}">
                <a16:creationId xmlns:a16="http://schemas.microsoft.com/office/drawing/2014/main" id="{205DCDAA-01D2-0242-B5FC-00E858FFE37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标题 3">
            <a:extLst>
              <a:ext uri="{FF2B5EF4-FFF2-40B4-BE49-F238E27FC236}">
                <a16:creationId xmlns:a16="http://schemas.microsoft.com/office/drawing/2014/main" id="{788A8AEE-333A-0A4E-89DE-D8E1D44BD1DA}"/>
              </a:ext>
            </a:extLst>
          </p:cNvPr>
          <p:cNvSpPr>
            <a:spLocks noGrp="1"/>
          </p:cNvSpPr>
          <p:nvPr>
            <p:ph type="title"/>
          </p:nvPr>
        </p:nvSpPr>
        <p:spPr>
          <a:xfrm>
            <a:off x="457200" y="-26988"/>
            <a:ext cx="8229600" cy="1143001"/>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99330" name="TextBox 7">
            <a:extLst>
              <a:ext uri="{FF2B5EF4-FFF2-40B4-BE49-F238E27FC236}">
                <a16:creationId xmlns:a16="http://schemas.microsoft.com/office/drawing/2014/main" id="{591CDC9D-55FF-5046-B56A-BA0A4237CA1B}"/>
              </a:ext>
            </a:extLst>
          </p:cNvPr>
          <p:cNvSpPr txBox="1">
            <a:spLocks noChangeArrowheads="1"/>
          </p:cNvSpPr>
          <p:nvPr/>
        </p:nvSpPr>
        <p:spPr bwMode="auto">
          <a:xfrm>
            <a:off x="539750" y="962025"/>
            <a:ext cx="8362950"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统计空格个数需要的全部操作和条件如下：</a:t>
            </a:r>
            <a:endParaRPr lang="en-US" altLang="zh-CN" sz="2400">
              <a:latin typeface="Arial" panose="020B0604020202020204" pitchFamily="34" charset="0"/>
            </a:endParaRPr>
          </a:p>
          <a:p>
            <a:pPr eaLnBrk="1" hangingPunct="1">
              <a:lnSpc>
                <a:spcPct val="150000"/>
              </a:lnSpc>
              <a:spcBef>
                <a:spcPct val="0"/>
              </a:spcBef>
              <a:buFontTx/>
              <a:buAutoNum type="arabicParenBoth"/>
            </a:pPr>
            <a:r>
              <a:rPr lang="zh-CN" altLang="en-US" sz="2400">
                <a:latin typeface="Arial" panose="020B0604020202020204" pitchFamily="34" charset="0"/>
              </a:rPr>
              <a:t>停止</a:t>
            </a:r>
            <a:r>
              <a:rPr lang="en-US" altLang="zh-CN" sz="2400">
                <a:latin typeface="Arial" panose="020B0604020202020204" pitchFamily="34" charset="0"/>
              </a:rPr>
              <a:t>			(2) </a:t>
            </a:r>
            <a:r>
              <a:rPr lang="zh-CN" altLang="en-US" sz="2400">
                <a:latin typeface="Arial" panose="020B0604020202020204" pitchFamily="34" charset="0"/>
              </a:rPr>
              <a:t>打开文件</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关闭文件</a:t>
            </a:r>
            <a:r>
              <a:rPr lang="en-US" altLang="zh-CN" sz="2400">
                <a:latin typeface="Arial" panose="020B0604020202020204" pitchFamily="34" charset="0"/>
              </a:rPr>
              <a:t>			(4) </a:t>
            </a:r>
            <a:r>
              <a:rPr lang="zh-CN" altLang="en-US" sz="2400">
                <a:latin typeface="Arial" panose="020B0604020202020204" pitchFamily="34" charset="0"/>
              </a:rPr>
              <a:t>印出字符串</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(5) </a:t>
            </a:r>
            <a:r>
              <a:rPr lang="zh-CN" altLang="en-US" sz="2400">
                <a:latin typeface="Arial" panose="020B0604020202020204" pitchFamily="34" charset="0"/>
              </a:rPr>
              <a:t>印出空格数目</a:t>
            </a:r>
            <a:r>
              <a:rPr lang="en-US" altLang="zh-CN" sz="2400">
                <a:latin typeface="Arial" panose="020B0604020202020204" pitchFamily="34" charset="0"/>
              </a:rPr>
              <a:t>		(6) </a:t>
            </a:r>
            <a:r>
              <a:rPr lang="zh-CN" altLang="en-US" sz="2400">
                <a:latin typeface="Arial" panose="020B0604020202020204" pitchFamily="34" charset="0"/>
              </a:rPr>
              <a:t>印出空格总数</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(7) sum∶=sum+1		(8) totalsum∶=totalsum+sum</a:t>
            </a:r>
          </a:p>
          <a:p>
            <a:pPr eaLnBrk="1" hangingPunct="1">
              <a:lnSpc>
                <a:spcPct val="150000"/>
              </a:lnSpc>
              <a:spcBef>
                <a:spcPct val="0"/>
              </a:spcBef>
              <a:buFontTx/>
              <a:buNone/>
            </a:pPr>
            <a:r>
              <a:rPr lang="en-US" altLang="zh-CN" sz="2400">
                <a:latin typeface="Arial" panose="020B0604020202020204" pitchFamily="34" charset="0"/>
              </a:rPr>
              <a:t>(9) </a:t>
            </a:r>
            <a:r>
              <a:rPr lang="zh-CN" altLang="en-US" sz="2400">
                <a:latin typeface="Arial" panose="020B0604020202020204" pitchFamily="34" charset="0"/>
              </a:rPr>
              <a:t>读入字符串</a:t>
            </a:r>
            <a:r>
              <a:rPr lang="en-US" altLang="zh-CN" sz="2400">
                <a:latin typeface="Arial" panose="020B0604020202020204" pitchFamily="34" charset="0"/>
              </a:rPr>
              <a:t>		(10) sum∶=0</a:t>
            </a:r>
          </a:p>
          <a:p>
            <a:pPr eaLnBrk="1" hangingPunct="1">
              <a:lnSpc>
                <a:spcPct val="150000"/>
              </a:lnSpc>
              <a:spcBef>
                <a:spcPct val="0"/>
              </a:spcBef>
              <a:buFontTx/>
              <a:buNone/>
            </a:pPr>
            <a:r>
              <a:rPr lang="en-US" altLang="zh-CN" sz="2400">
                <a:latin typeface="Arial" panose="020B0604020202020204" pitchFamily="34" charset="0"/>
              </a:rPr>
              <a:t>(11) totalsum∶=0		(12) pointer∶=1</a:t>
            </a:r>
          </a:p>
          <a:p>
            <a:pPr eaLnBrk="1" hangingPunct="1">
              <a:lnSpc>
                <a:spcPct val="150000"/>
              </a:lnSpc>
              <a:spcBef>
                <a:spcPct val="0"/>
              </a:spcBef>
              <a:buFontTx/>
              <a:buNone/>
            </a:pPr>
            <a:r>
              <a:rPr lang="en-US" altLang="zh-CN" sz="2400">
                <a:latin typeface="Arial" panose="020B0604020202020204" pitchFamily="34" charset="0"/>
              </a:rPr>
              <a:t>(13) pointer∶=pointer+1	I(1) </a:t>
            </a:r>
            <a:r>
              <a:rPr lang="zh-CN" altLang="en-US" sz="2400">
                <a:latin typeface="Arial" panose="020B0604020202020204" pitchFamily="34" charset="0"/>
              </a:rPr>
              <a:t>文件结束</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I(2) </a:t>
            </a:r>
            <a:r>
              <a:rPr lang="zh-CN" altLang="en-US" sz="2400">
                <a:latin typeface="Arial" panose="020B0604020202020204" pitchFamily="34" charset="0"/>
              </a:rPr>
              <a:t>字符串结束</a:t>
            </a:r>
            <a:r>
              <a:rPr lang="en-US" altLang="zh-CN" sz="2400">
                <a:latin typeface="Arial" panose="020B0604020202020204" pitchFamily="34" charset="0"/>
              </a:rPr>
              <a:t>		S(3) </a:t>
            </a:r>
            <a:r>
              <a:rPr lang="zh-CN" altLang="en-US" sz="2400">
                <a:latin typeface="Arial" panose="020B0604020202020204" pitchFamily="34" charset="0"/>
              </a:rPr>
              <a:t>字符是空格</a:t>
            </a:r>
            <a:endParaRPr lang="en-US" altLang="zh-CN" sz="2400">
              <a:latin typeface="Arial" panose="020B0604020202020204" pitchFamily="34" charset="0"/>
            </a:endParaRPr>
          </a:p>
        </p:txBody>
      </p:sp>
      <p:sp>
        <p:nvSpPr>
          <p:cNvPr id="99331" name="1 Título">
            <a:extLst>
              <a:ext uri="{FF2B5EF4-FFF2-40B4-BE49-F238E27FC236}">
                <a16:creationId xmlns:a16="http://schemas.microsoft.com/office/drawing/2014/main" id="{6CC17208-6DCC-B14C-A4A3-737F4E160BA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99332" name="1 Título">
            <a:extLst>
              <a:ext uri="{FF2B5EF4-FFF2-40B4-BE49-F238E27FC236}">
                <a16:creationId xmlns:a16="http://schemas.microsoft.com/office/drawing/2014/main" id="{185F0321-7232-B84C-8D63-78935D5224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标题 3">
            <a:extLst>
              <a:ext uri="{FF2B5EF4-FFF2-40B4-BE49-F238E27FC236}">
                <a16:creationId xmlns:a16="http://schemas.microsoft.com/office/drawing/2014/main" id="{274686CA-BC4C-D04F-9BF7-3E547623928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1378" name="TextBox 7">
            <a:extLst>
              <a:ext uri="{FF2B5EF4-FFF2-40B4-BE49-F238E27FC236}">
                <a16:creationId xmlns:a16="http://schemas.microsoft.com/office/drawing/2014/main" id="{0F0D9DF0-ECC6-D541-AF49-9536205F49A0}"/>
              </a:ext>
            </a:extLst>
          </p:cNvPr>
          <p:cNvSpPr txBox="1">
            <a:spLocks noChangeArrowheads="1"/>
          </p:cNvSpPr>
          <p:nvPr/>
        </p:nvSpPr>
        <p:spPr bwMode="auto">
          <a:xfrm>
            <a:off x="457200" y="1873250"/>
            <a:ext cx="2740025" cy="223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经过简单分析不难把这些操作和条件分配到程序结构图的适当位置：</a:t>
            </a:r>
            <a:endParaRPr lang="en-US" altLang="zh-CN" sz="2400">
              <a:latin typeface="Arial" panose="020B0604020202020204" pitchFamily="34" charset="0"/>
            </a:endParaRPr>
          </a:p>
        </p:txBody>
      </p:sp>
      <p:pic>
        <p:nvPicPr>
          <p:cNvPr id="101379" name="图片 1">
            <a:extLst>
              <a:ext uri="{FF2B5EF4-FFF2-40B4-BE49-F238E27FC236}">
                <a16:creationId xmlns:a16="http://schemas.microsoft.com/office/drawing/2014/main" id="{6907AAC7-EDF7-4C48-97B9-FB2758AB8C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981075"/>
            <a:ext cx="4549775" cy="4989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0" name="1 Título">
            <a:extLst>
              <a:ext uri="{FF2B5EF4-FFF2-40B4-BE49-F238E27FC236}">
                <a16:creationId xmlns:a16="http://schemas.microsoft.com/office/drawing/2014/main" id="{9E3CD37F-0DEC-4549-9C09-9944FB851D0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1381" name="1 Título">
            <a:extLst>
              <a:ext uri="{FF2B5EF4-FFF2-40B4-BE49-F238E27FC236}">
                <a16:creationId xmlns:a16="http://schemas.microsoft.com/office/drawing/2014/main" id="{05CD54FC-A4D2-A746-8584-B4194D007C5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3">
            <a:extLst>
              <a:ext uri="{FF2B5EF4-FFF2-40B4-BE49-F238E27FC236}">
                <a16:creationId xmlns:a16="http://schemas.microsoft.com/office/drawing/2014/main" id="{5B564875-5A61-1E4E-AF7C-C9A5AF26E0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6.4</a:t>
            </a:r>
            <a:r>
              <a:rPr lang="en-US" altLang="zh-CN" b="1"/>
              <a:t> </a:t>
            </a:r>
            <a:r>
              <a:rPr lang="zh-CN" altLang="en-US" b="1"/>
              <a:t>面向数据结构的设计方法</a:t>
            </a:r>
          </a:p>
        </p:txBody>
      </p:sp>
      <p:sp>
        <p:nvSpPr>
          <p:cNvPr id="103426" name="TextBox 7">
            <a:extLst>
              <a:ext uri="{FF2B5EF4-FFF2-40B4-BE49-F238E27FC236}">
                <a16:creationId xmlns:a16="http://schemas.microsoft.com/office/drawing/2014/main" id="{70DE6A7B-1006-994C-A1C5-F6E471EF7779}"/>
              </a:ext>
            </a:extLst>
          </p:cNvPr>
          <p:cNvSpPr txBox="1">
            <a:spLocks noChangeArrowheads="1"/>
          </p:cNvSpPr>
          <p:nvPr/>
        </p:nvSpPr>
        <p:spPr bwMode="auto">
          <a:xfrm>
            <a:off x="287338" y="917575"/>
            <a:ext cx="4284662"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8001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打开文件</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读入字符串</a:t>
            </a:r>
            <a:r>
              <a:rPr lang="en-US" altLang="zh-CN" sz="1800">
                <a:latin typeface="宋体" panose="02010600030101010101" pitchFamily="2" charset="-122"/>
              </a:rPr>
              <a:t>totalsum∶=0</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iter until</a:t>
            </a:r>
            <a:r>
              <a:rPr lang="zh-CN" altLang="en-US" sz="1800">
                <a:latin typeface="宋体" panose="02010600030101010101" pitchFamily="2" charset="-122"/>
              </a:rPr>
              <a:t>文件结束</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a:t>
            </a:r>
            <a:r>
              <a:rPr lang="en-US" altLang="zh-CN" sz="1800">
                <a:latin typeface="宋体" panose="02010600030101010101" pitchFamily="2" charset="-122"/>
              </a:rPr>
              <a:t>	</a:t>
            </a:r>
            <a:r>
              <a:rPr lang="zh-CN" altLang="en-US" sz="1800">
                <a:latin typeface="宋体" panose="02010600030101010101" pitchFamily="2" charset="-122"/>
              </a:rPr>
              <a:t>印出字符串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印字符串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sum∶=0</a:t>
            </a:r>
          </a:p>
          <a:p>
            <a:pPr lvl="1" eaLnBrk="1" hangingPunct="1">
              <a:spcBef>
                <a:spcPct val="0"/>
              </a:spcBef>
              <a:buFontTx/>
              <a:buNone/>
            </a:pPr>
            <a:r>
              <a:rPr lang="en-US" altLang="zh-CN" sz="1800">
                <a:latin typeface="宋体" panose="02010600030101010101" pitchFamily="2" charset="-122"/>
              </a:rPr>
              <a:t>  pointer∶=1</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iter until</a:t>
            </a:r>
            <a:r>
              <a:rPr lang="zh-CN" altLang="en-US" sz="1800">
                <a:latin typeface="宋体" panose="02010600030101010101" pitchFamily="2" charset="-122"/>
              </a:rPr>
              <a:t>字符串结束</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分析字符</a:t>
            </a:r>
            <a:r>
              <a:rPr lang="en-US" altLang="zh-CN" sz="1800">
                <a:latin typeface="宋体" panose="02010600030101010101" pitchFamily="2" charset="-122"/>
              </a:rPr>
              <a:t>select</a:t>
            </a:r>
            <a:r>
              <a:rPr lang="zh-CN" altLang="en-US" sz="1800">
                <a:latin typeface="宋体" panose="02010600030101010101" pitchFamily="2" charset="-122"/>
              </a:rPr>
              <a:t>字符是空格</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处理空格</a:t>
            </a:r>
            <a:r>
              <a:rPr lang="en-US" altLang="zh-CN" sz="1800">
                <a:latin typeface="宋体" panose="02010600030101010101" pitchFamily="2" charset="-122"/>
              </a:rPr>
              <a:t>Seq</a:t>
            </a:r>
          </a:p>
          <a:p>
            <a:pPr lvl="2" eaLnBrk="1" hangingPunct="1">
              <a:spcBef>
                <a:spcPct val="0"/>
              </a:spcBef>
              <a:buFontTx/>
              <a:buNone/>
            </a:pPr>
            <a:r>
              <a:rPr lang="en-US" altLang="zh-CN" sz="1800">
                <a:latin typeface="宋体" panose="02010600030101010101" pitchFamily="2" charset="-122"/>
              </a:rPr>
              <a:t>sum∶=sum+1</a:t>
            </a:r>
          </a:p>
          <a:p>
            <a:pPr lvl="2" eaLnBrk="1" hangingPunct="1">
              <a:spcBef>
                <a:spcPct val="0"/>
              </a:spcBef>
              <a:buFontTx/>
              <a:buNone/>
            </a:pP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a:t>
            </a:r>
            <a:r>
              <a:rPr lang="en-US" altLang="zh-CN" sz="1800">
                <a:latin typeface="宋体" panose="02010600030101010101" pitchFamily="2" charset="-122"/>
              </a:rPr>
              <a:t>or</a:t>
            </a:r>
            <a:r>
              <a:rPr lang="zh-CN" altLang="en-US" sz="1800">
                <a:latin typeface="宋体" panose="02010600030101010101" pitchFamily="2" charset="-122"/>
              </a:rPr>
              <a:t>字符不是空格</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seq</a:t>
            </a:r>
          </a:p>
        </p:txBody>
      </p:sp>
      <p:sp>
        <p:nvSpPr>
          <p:cNvPr id="103427" name="TextBox 7">
            <a:extLst>
              <a:ext uri="{FF2B5EF4-FFF2-40B4-BE49-F238E27FC236}">
                <a16:creationId xmlns:a16="http://schemas.microsoft.com/office/drawing/2014/main" id="{DAE0DC68-5561-A64C-9FC3-60AD4F043732}"/>
              </a:ext>
            </a:extLst>
          </p:cNvPr>
          <p:cNvSpPr txBox="1">
            <a:spLocks noChangeArrowheads="1"/>
          </p:cNvSpPr>
          <p:nvPr/>
        </p:nvSpPr>
        <p:spPr bwMode="auto">
          <a:xfrm>
            <a:off x="4664075" y="952500"/>
            <a:ext cx="4022725" cy="480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4000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eaLnBrk="1" hangingPunct="1">
              <a:spcBef>
                <a:spcPct val="0"/>
              </a:spcBef>
              <a:buFontTx/>
              <a:buNone/>
            </a:pPr>
            <a:r>
              <a:rPr lang="en-US" altLang="zh-CN" sz="1800">
                <a:latin typeface="Arial" panose="020B0604020202020204" pitchFamily="34" charset="0"/>
              </a:rPr>
              <a:t>	</a:t>
            </a:r>
            <a:r>
              <a:rPr lang="en-US" altLang="zh-CN" sz="1800">
                <a:latin typeface="宋体" panose="02010600030101010101" pitchFamily="2" charset="-122"/>
              </a:rPr>
              <a:t>pointer∶=pointer+1</a:t>
            </a:r>
          </a:p>
          <a:p>
            <a:pPr lvl="1" eaLnBrk="1" hangingPunct="1">
              <a:spcBef>
                <a:spcPct val="0"/>
              </a:spcBef>
              <a:buFontTx/>
              <a:buNone/>
            </a:pPr>
            <a:r>
              <a:rPr lang="zh-CN" altLang="en-US" sz="1800">
                <a:latin typeface="宋体" panose="02010600030101010101" pitchFamily="2" charset="-122"/>
              </a:rPr>
              <a:t>   处理非空格</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  分析字符</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分析字符串</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seq</a:t>
            </a: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印出空格数目</a:t>
            </a:r>
            <a:endParaRPr lang="en-US" altLang="zh-CN" sz="1800">
              <a:latin typeface="宋体" panose="02010600030101010101" pitchFamily="2" charset="-122"/>
            </a:endParaRPr>
          </a:p>
          <a:p>
            <a:pPr lvl="1"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印空格数</a:t>
            </a:r>
            <a:r>
              <a:rPr lang="en-US" altLang="zh-CN" sz="1800">
                <a:latin typeface="宋体" panose="02010600030101010101" pitchFamily="2" charset="-122"/>
              </a:rPr>
              <a:t>end</a:t>
            </a:r>
          </a:p>
          <a:p>
            <a:pPr lvl="1" eaLnBrk="1" hangingPunct="1">
              <a:spcBef>
                <a:spcPct val="0"/>
              </a:spcBef>
              <a:buFontTx/>
              <a:buNone/>
            </a:pPr>
            <a:r>
              <a:rPr lang="en-US" altLang="zh-CN" sz="1800">
                <a:latin typeface="宋体" panose="02010600030101010101" pitchFamily="2" charset="-122"/>
              </a:rPr>
              <a:t>	totalsum∶=totalsum+sum</a:t>
            </a:r>
          </a:p>
          <a:p>
            <a:pPr lvl="1" eaLnBrk="1" hangingPunct="1">
              <a:spcBef>
                <a:spcPct val="0"/>
              </a:spcBef>
              <a:buFontTx/>
              <a:buNone/>
            </a:pPr>
            <a:r>
              <a:rPr lang="zh-CN" altLang="en-US" sz="1800">
                <a:latin typeface="宋体" panose="02010600030101010101" pitchFamily="2" charset="-122"/>
              </a:rPr>
              <a:t>    读入字符串</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  处理字符串</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程序体</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seq</a:t>
            </a:r>
          </a:p>
          <a:p>
            <a:pPr lvl="1" eaLnBrk="1" hangingPunct="1">
              <a:spcBef>
                <a:spcPct val="0"/>
              </a:spcBef>
              <a:buFontTx/>
              <a:buNone/>
            </a:pPr>
            <a:r>
              <a:rPr lang="zh-CN" altLang="en-US" sz="1800">
                <a:latin typeface="宋体" panose="02010600030101010101" pitchFamily="2" charset="-122"/>
              </a:rPr>
              <a:t>     印出空格总数</a:t>
            </a:r>
            <a:endParaRPr lang="en-US" altLang="zh-CN" sz="1800">
              <a:latin typeface="宋体" panose="02010600030101010101" pitchFamily="2" charset="-122"/>
            </a:endParaRPr>
          </a:p>
          <a:p>
            <a:pPr lvl="1" eaLnBrk="1" hangingPunct="1">
              <a:spcBef>
                <a:spcPct val="0"/>
              </a:spcBef>
              <a:buFontTx/>
              <a:buNone/>
            </a:pPr>
            <a:r>
              <a:rPr lang="zh-CN" altLang="en-US" sz="1800">
                <a:latin typeface="宋体" panose="02010600030101010101" pitchFamily="2" charset="-122"/>
              </a:rPr>
              <a:t>印总数</a:t>
            </a:r>
            <a:r>
              <a:rPr lang="en-US" altLang="zh-CN" sz="1800">
                <a:latin typeface="宋体" panose="02010600030101010101" pitchFamily="2" charset="-122"/>
              </a:rPr>
              <a:t>end</a:t>
            </a:r>
          </a:p>
          <a:p>
            <a:pPr lvl="1" eaLnBrk="1" hangingPunct="1">
              <a:spcBef>
                <a:spcPct val="0"/>
              </a:spcBef>
              <a:buFontTx/>
              <a:buNone/>
            </a:pPr>
            <a:r>
              <a:rPr lang="zh-CN" altLang="en-US" sz="1800">
                <a:latin typeface="宋体" panose="02010600030101010101" pitchFamily="2" charset="-122"/>
              </a:rPr>
              <a:t>关闭文件</a:t>
            </a:r>
            <a:endParaRPr lang="en-US" altLang="zh-CN" sz="1800">
              <a:latin typeface="宋体" panose="02010600030101010101" pitchFamily="2" charset="-122"/>
            </a:endParaRPr>
          </a:p>
          <a:p>
            <a:pPr eaLnBrk="1" hangingPunct="1">
              <a:spcBef>
                <a:spcPct val="0"/>
              </a:spcBef>
              <a:buFontTx/>
              <a:buNone/>
            </a:pPr>
            <a:r>
              <a:rPr lang="en-US" altLang="zh-CN" sz="1800">
                <a:latin typeface="宋体" panose="02010600030101010101" pitchFamily="2" charset="-122"/>
              </a:rPr>
              <a:t>       </a:t>
            </a:r>
            <a:r>
              <a:rPr lang="zh-CN" altLang="en-US" sz="1800">
                <a:latin typeface="宋体" panose="02010600030101010101" pitchFamily="2" charset="-122"/>
              </a:rPr>
              <a:t>停止</a:t>
            </a:r>
            <a:endParaRPr lang="en-US" altLang="zh-CN" sz="1800">
              <a:latin typeface="宋体" panose="02010600030101010101" pitchFamily="2" charset="-122"/>
            </a:endParaRPr>
          </a:p>
          <a:p>
            <a:pPr eaLnBrk="1" hangingPunct="1">
              <a:spcBef>
                <a:spcPct val="0"/>
              </a:spcBef>
              <a:buFontTx/>
              <a:buNone/>
            </a:pPr>
            <a:r>
              <a:rPr lang="zh-CN" altLang="en-US" sz="1800">
                <a:latin typeface="宋体" panose="02010600030101010101" pitchFamily="2" charset="-122"/>
              </a:rPr>
              <a:t>统计空格</a:t>
            </a:r>
            <a:r>
              <a:rPr lang="en-US" altLang="zh-CN" sz="1800">
                <a:latin typeface="宋体" panose="02010600030101010101" pitchFamily="2" charset="-122"/>
              </a:rPr>
              <a:t>end</a:t>
            </a:r>
          </a:p>
        </p:txBody>
      </p:sp>
      <p:sp>
        <p:nvSpPr>
          <p:cNvPr id="103428" name="1 Título">
            <a:extLst>
              <a:ext uri="{FF2B5EF4-FFF2-40B4-BE49-F238E27FC236}">
                <a16:creationId xmlns:a16="http://schemas.microsoft.com/office/drawing/2014/main" id="{8ECADC09-7FF2-0F45-AE6A-934E46B38F3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6.4.3 Jackson</a:t>
            </a:r>
            <a:r>
              <a:rPr lang="zh-CN" altLang="en-US" sz="2400">
                <a:solidFill>
                  <a:srgbClr val="D9D9D9"/>
                </a:solidFill>
                <a:latin typeface="宋体" panose="02010600030101010101" pitchFamily="2" charset="-122"/>
              </a:rPr>
              <a:t>法</a:t>
            </a:r>
          </a:p>
        </p:txBody>
      </p:sp>
      <p:sp>
        <p:nvSpPr>
          <p:cNvPr id="103429" name="1 Título">
            <a:extLst>
              <a:ext uri="{FF2B5EF4-FFF2-40B4-BE49-F238E27FC236}">
                <a16:creationId xmlns:a16="http://schemas.microsoft.com/office/drawing/2014/main" id="{82981CEE-1624-8443-998D-7D6015581B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1 Título">
            <a:extLst>
              <a:ext uri="{FF2B5EF4-FFF2-40B4-BE49-F238E27FC236}">
                <a16:creationId xmlns:a16="http://schemas.microsoft.com/office/drawing/2014/main" id="{60EAFD7F-86F6-7146-885E-29A06F8A5E09}"/>
              </a:ext>
            </a:extLst>
          </p:cNvPr>
          <p:cNvSpPr txBox="1">
            <a:spLocks/>
          </p:cNvSpPr>
          <p:nvPr/>
        </p:nvSpPr>
        <p:spPr bwMode="auto">
          <a:xfrm>
            <a:off x="739775" y="188913"/>
            <a:ext cx="7648575"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ts val="5763"/>
              </a:lnSpc>
              <a:spcBef>
                <a:spcPct val="0"/>
              </a:spcBef>
              <a:buFontTx/>
              <a:buNone/>
            </a:pPr>
            <a:r>
              <a:rPr lang="zh-CN" altLang="en-US" sz="5400" b="1">
                <a:latin typeface="宋体" panose="02010600030101010101" pitchFamily="2" charset="-122"/>
              </a:rPr>
              <a:t>主要内容</a:t>
            </a:r>
            <a:endParaRPr lang="es-HN" altLang="en-US" sz="5400" b="1">
              <a:latin typeface="宋体" panose="02010600030101010101" pitchFamily="2" charset="-122"/>
            </a:endParaRPr>
          </a:p>
        </p:txBody>
      </p:sp>
      <p:sp>
        <p:nvSpPr>
          <p:cNvPr id="105474" name="2 Subtítulo">
            <a:extLst>
              <a:ext uri="{FF2B5EF4-FFF2-40B4-BE49-F238E27FC236}">
                <a16:creationId xmlns:a16="http://schemas.microsoft.com/office/drawing/2014/main" id="{476FBD85-AFAF-6746-8343-2F5AB4FB6B10}"/>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105475" name="1 Título">
            <a:extLst>
              <a:ext uri="{FF2B5EF4-FFF2-40B4-BE49-F238E27FC236}">
                <a16:creationId xmlns:a16="http://schemas.microsoft.com/office/drawing/2014/main" id="{FC59B688-48B1-7D43-9973-9CDB7EDE3BA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 </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pic>
        <p:nvPicPr>
          <p:cNvPr id="105476" name="Imagen 5">
            <a:extLst>
              <a:ext uri="{FF2B5EF4-FFF2-40B4-BE49-F238E27FC236}">
                <a16:creationId xmlns:a16="http://schemas.microsoft.com/office/drawing/2014/main" id="{0AC06811-810B-1143-A7D6-EBFAE34C60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Imagen 5">
            <a:extLst>
              <a:ext uri="{FF2B5EF4-FFF2-40B4-BE49-F238E27FC236}">
                <a16:creationId xmlns:a16="http://schemas.microsoft.com/office/drawing/2014/main" id="{4C3B5B3B-4106-C447-8552-809EA848FC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TextBox 3">
            <a:hlinkClick r:id="rId5" action="ppaction://hlinksldjump"/>
            <a:extLst>
              <a:ext uri="{FF2B5EF4-FFF2-40B4-BE49-F238E27FC236}">
                <a16:creationId xmlns:a16="http://schemas.microsoft.com/office/drawing/2014/main" id="{34607423-0F41-0844-A4AB-94449058F462}"/>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79" name="TextBox 4">
            <a:extLst>
              <a:ext uri="{FF2B5EF4-FFF2-40B4-BE49-F238E27FC236}">
                <a16:creationId xmlns:a16="http://schemas.microsoft.com/office/drawing/2014/main" id="{3F784378-5878-AF45-B3DA-19AC2E882F7A}"/>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0" name="TextBox 5">
            <a:extLst>
              <a:ext uri="{FF2B5EF4-FFF2-40B4-BE49-F238E27FC236}">
                <a16:creationId xmlns:a16="http://schemas.microsoft.com/office/drawing/2014/main" id="{5C5AD6FE-25AB-0044-AB53-86AF48D0AF38}"/>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1" name="TextBox 6">
            <a:extLst>
              <a:ext uri="{FF2B5EF4-FFF2-40B4-BE49-F238E27FC236}">
                <a16:creationId xmlns:a16="http://schemas.microsoft.com/office/drawing/2014/main" id="{1ECF15D7-C45A-C145-86B5-A4E476A87C3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05482" name="Rectangle 3">
            <a:extLst>
              <a:ext uri="{FF2B5EF4-FFF2-40B4-BE49-F238E27FC236}">
                <a16:creationId xmlns:a16="http://schemas.microsoft.com/office/drawing/2014/main" id="{45235F7B-46E3-6F49-B13B-C7A2F633E356}"/>
              </a:ext>
            </a:extLst>
          </p:cNvPr>
          <p:cNvSpPr txBox="1">
            <a:spLocks noChangeArrowheads="1"/>
          </p:cNvSpPr>
          <p:nvPr/>
        </p:nvSpPr>
        <p:spPr bwMode="auto">
          <a:xfrm>
            <a:off x="549275" y="1196975"/>
            <a:ext cx="8229600" cy="438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200000"/>
              </a:lnSpc>
              <a:spcBef>
                <a:spcPts val="1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6.1   </a:t>
            </a:r>
            <a:r>
              <a:rPr kumimoji="1" lang="zh-CN" altLang="en-US" sz="2400" b="1">
                <a:latin typeface="宋体" panose="02010600030101010101" pitchFamily="2" charset="-122"/>
              </a:rPr>
              <a:t>结构程序设计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6.2   </a:t>
            </a:r>
            <a:r>
              <a:rPr kumimoji="1" lang="zh-CN" altLang="en-US" sz="2400" b="1">
                <a:latin typeface="宋体" panose="02010600030101010101" pitchFamily="2" charset="-122"/>
              </a:rPr>
              <a:t>人机界面设计</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6.3   </a:t>
            </a:r>
            <a:r>
              <a:rPr kumimoji="1" lang="zh-CN" altLang="en-US" sz="2400" b="1">
                <a:latin typeface="宋体" panose="02010600030101010101" pitchFamily="2" charset="-122"/>
              </a:rPr>
              <a:t>过程设计的工具</a:t>
            </a: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6.4   </a:t>
            </a:r>
            <a:r>
              <a:rPr kumimoji="1" lang="zh-CN" altLang="en-US" sz="2400" b="1">
                <a:latin typeface="宋体" panose="02010600030101010101" pitchFamily="2" charset="-122"/>
              </a:rPr>
              <a:t>面向数据结构的设计方法</a:t>
            </a:r>
            <a:endParaRPr kumimoji="1" lang="en-US" altLang="zh-CN" sz="2400" b="1">
              <a:latin typeface="宋体" panose="02010600030101010101" pitchFamily="2" charset="-122"/>
            </a:endParaRPr>
          </a:p>
          <a:p>
            <a:pPr eaLnBrk="1" hangingPunct="1">
              <a:lnSpc>
                <a:spcPct val="200000"/>
              </a:lnSpc>
              <a:spcBef>
                <a:spcPts val="1000"/>
              </a:spcBef>
              <a:buFont typeface="Wingdings" pitchFamily="2" charset="2"/>
              <a:buNone/>
            </a:pPr>
            <a:r>
              <a:rPr kumimoji="1" lang="en-US" altLang="zh-CN" sz="2400" b="1">
                <a:latin typeface="宋体" panose="02010600030101010101" pitchFamily="2" charset="-122"/>
              </a:rPr>
              <a:t>   6.5   </a:t>
            </a:r>
            <a:r>
              <a:rPr kumimoji="1" lang="zh-CN" altLang="en-US" sz="2400" b="1">
                <a:latin typeface="宋体" panose="02010600030101010101" pitchFamily="2" charset="-122"/>
              </a:rPr>
              <a:t>程序复杂程度的定量度量</a:t>
            </a:r>
            <a:endParaRPr kumimoji="1" lang="en-US" altLang="zh-CN" sz="2400" b="1">
              <a:latin typeface="宋体" panose="02010600030101010101" pitchFamily="2" charset="-122"/>
            </a:endParaRPr>
          </a:p>
          <a:p>
            <a:pPr eaLnBrk="1" hangingPunct="1">
              <a:lnSpc>
                <a:spcPct val="200000"/>
              </a:lnSpc>
              <a:spcBef>
                <a:spcPct val="50000"/>
              </a:spcBef>
              <a:buFont typeface="Wingdings" pitchFamily="2" charset="2"/>
              <a:buNone/>
            </a:pPr>
            <a:endParaRPr kumimoji="1" lang="en-US" altLang="zh-CN" sz="2400" b="1">
              <a:latin typeface="黑体" panose="02010609060101010101" pitchFamily="49" charset="-122"/>
              <a:ea typeface="黑体" panose="02010609060101010101" pitchFamily="49"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05483" name="1 Título">
            <a:extLst>
              <a:ext uri="{FF2B5EF4-FFF2-40B4-BE49-F238E27FC236}">
                <a16:creationId xmlns:a16="http://schemas.microsoft.com/office/drawing/2014/main" id="{A3C2F520-EEBA-FE4E-8E11-124EDCE4E05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4" name="矩形 13">
            <a:extLst>
              <a:ext uri="{FF2B5EF4-FFF2-40B4-BE49-F238E27FC236}">
                <a16:creationId xmlns:a16="http://schemas.microsoft.com/office/drawing/2014/main" id="{81D78A71-625B-344A-9268-D9BD96267DCC}"/>
              </a:ext>
            </a:extLst>
          </p:cNvPr>
          <p:cNvSpPr/>
          <p:nvPr/>
        </p:nvSpPr>
        <p:spPr>
          <a:xfrm>
            <a:off x="862013"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5" name="等腰三角形 14">
            <a:extLst>
              <a:ext uri="{FF2B5EF4-FFF2-40B4-BE49-F238E27FC236}">
                <a16:creationId xmlns:a16="http://schemas.microsoft.com/office/drawing/2014/main" id="{0E66B623-2877-BD45-BB69-0E5C5C44EF45}"/>
              </a:ext>
            </a:extLst>
          </p:cNvPr>
          <p:cNvSpPr/>
          <p:nvPr/>
        </p:nvSpPr>
        <p:spPr>
          <a:xfrm rot="5400000">
            <a:off x="269875" y="488791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3">
            <a:extLst>
              <a:ext uri="{FF2B5EF4-FFF2-40B4-BE49-F238E27FC236}">
                <a16:creationId xmlns:a16="http://schemas.microsoft.com/office/drawing/2014/main" id="{324EEB14-482A-7A4F-810A-AD908977AAC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07522" name="TextBox 7">
            <a:extLst>
              <a:ext uri="{FF2B5EF4-FFF2-40B4-BE49-F238E27FC236}">
                <a16:creationId xmlns:a16="http://schemas.microsoft.com/office/drawing/2014/main" id="{52DE0798-97EB-924A-BF48-405CAEA8A6EA}"/>
              </a:ext>
            </a:extLst>
          </p:cNvPr>
          <p:cNvSpPr txBox="1">
            <a:spLocks noChangeArrowheads="1"/>
          </p:cNvSpPr>
          <p:nvPr/>
        </p:nvSpPr>
        <p:spPr bwMode="auto">
          <a:xfrm>
            <a:off x="457200" y="1484313"/>
            <a:ext cx="836295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定量度量程序复杂程度的方法很有价值：</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把程序的复杂程度乘以适当常数即可估算出软件中错误的数量以及软件开发需要用的工作量，</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定量度量的结果可以用来比较两个不同的设计或两个不同算法的优劣；</a:t>
            </a:r>
            <a:endParaRPr lang="en-US" altLang="zh-CN" sz="2400">
              <a:latin typeface="Arial" panose="020B0604020202020204" pitchFamily="34" charset="0"/>
            </a:endParaRPr>
          </a:p>
          <a:p>
            <a:pPr eaLnBrk="1" hangingPunct="1">
              <a:lnSpc>
                <a:spcPct val="150000"/>
              </a:lnSpc>
              <a:spcBef>
                <a:spcPct val="0"/>
              </a:spcBef>
              <a:buFont typeface="Calibri" panose="020F0502020204030204" pitchFamily="34" charset="0"/>
              <a:buAutoNum type="alphaLcParenR"/>
            </a:pPr>
            <a:r>
              <a:rPr lang="zh-CN" altLang="en-US" sz="2400">
                <a:latin typeface="Arial" panose="020B0604020202020204" pitchFamily="34" charset="0"/>
              </a:rPr>
              <a:t>程序的定量的复杂程度可以作为模块规模的精确限度。</a:t>
            </a:r>
            <a:endParaRPr lang="en-US" altLang="zh-CN" sz="2400">
              <a:latin typeface="Arial" panose="020B0604020202020204" pitchFamily="34" charset="0"/>
            </a:endParaRPr>
          </a:p>
        </p:txBody>
      </p:sp>
      <p:sp>
        <p:nvSpPr>
          <p:cNvPr id="107523" name="1 Título">
            <a:extLst>
              <a:ext uri="{FF2B5EF4-FFF2-40B4-BE49-F238E27FC236}">
                <a16:creationId xmlns:a16="http://schemas.microsoft.com/office/drawing/2014/main" id="{DF0CF93E-1711-A44D-935E-115E4E371FE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7524" name="1 Título">
            <a:extLst>
              <a:ext uri="{FF2B5EF4-FFF2-40B4-BE49-F238E27FC236}">
                <a16:creationId xmlns:a16="http://schemas.microsoft.com/office/drawing/2014/main" id="{DAD16E73-16EB-7841-A63A-1F50F1F2E4B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a:t>
            </a:r>
            <a:r>
              <a:rPr lang="zh-CN" altLang="en-US" sz="2400">
                <a:solidFill>
                  <a:srgbClr val="D9D9D9"/>
                </a:solidFill>
                <a:latin typeface="宋体" panose="02010600030101010101" pitchFamily="2" charset="-122"/>
              </a:rPr>
              <a:t>程序复杂</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程度的定量度量</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标题 3">
            <a:extLst>
              <a:ext uri="{FF2B5EF4-FFF2-40B4-BE49-F238E27FC236}">
                <a16:creationId xmlns:a16="http://schemas.microsoft.com/office/drawing/2014/main" id="{985D554B-7156-4C44-90DB-AC12B943BE9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3637883A-5603-5544-B2E3-5A924E1E7668}"/>
              </a:ext>
            </a:extLst>
          </p:cNvPr>
          <p:cNvSpPr>
            <a:spLocks noGrp="1"/>
          </p:cNvSpPr>
          <p:nvPr>
            <p:ph idx="1"/>
          </p:nvPr>
        </p:nvSpPr>
        <p:spPr>
          <a:xfrm>
            <a:off x="395288" y="1125538"/>
            <a:ext cx="8229600" cy="603250"/>
          </a:xfrm>
        </p:spPr>
        <p:txBody>
          <a:bodyPr/>
          <a:lstStyle/>
          <a:p>
            <a:pPr marL="0" indent="0">
              <a:buFont typeface="Arial" charset="0"/>
              <a:buNone/>
              <a:defRPr/>
            </a:pPr>
            <a:r>
              <a:rPr lang="en-US" altLang="zh-CN" b="1" dirty="0">
                <a:latin typeface="+mn-ea"/>
              </a:rPr>
              <a:t>6.5.1</a:t>
            </a:r>
            <a:r>
              <a:rPr lang="en-US" altLang="zh-CN" b="1" dirty="0"/>
              <a:t> McCabe</a:t>
            </a:r>
            <a:r>
              <a:rPr lang="zh-CN" altLang="en-US" b="1" dirty="0"/>
              <a:t>方法</a:t>
            </a:r>
          </a:p>
          <a:p>
            <a:pPr marL="0" indent="0">
              <a:buFont typeface="Arial" charset="0"/>
              <a:buNone/>
              <a:defRPr/>
            </a:pPr>
            <a:endParaRPr lang="zh-CN" altLang="en-US" b="1" dirty="0"/>
          </a:p>
        </p:txBody>
      </p:sp>
      <p:sp>
        <p:nvSpPr>
          <p:cNvPr id="109571" name="TextBox 7">
            <a:extLst>
              <a:ext uri="{FF2B5EF4-FFF2-40B4-BE49-F238E27FC236}">
                <a16:creationId xmlns:a16="http://schemas.microsoft.com/office/drawing/2014/main" id="{00A1DEFB-9273-C043-B7DF-97C93B338610}"/>
              </a:ext>
            </a:extLst>
          </p:cNvPr>
          <p:cNvSpPr txBox="1">
            <a:spLocks noChangeArrowheads="1"/>
          </p:cNvSpPr>
          <p:nvPr/>
        </p:nvSpPr>
        <p:spPr bwMode="auto">
          <a:xfrm>
            <a:off x="277813" y="1914525"/>
            <a:ext cx="8686800" cy="295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McCabe</a:t>
            </a:r>
            <a:r>
              <a:rPr lang="zh-CN" altLang="en-US" sz="2400">
                <a:latin typeface="Arial" panose="020B0604020202020204" pitchFamily="34" charset="0"/>
              </a:rPr>
              <a:t>方法根据程序控制流的复杂程度定量度量程序的复杂程度，这样度量出的结果称为程序的环形复杂度。</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流图实质上是“退化了的”程序流程图，描绘程序的控制流程，不表现对数据的具体操作以及分支或循环的具体条件。</a:t>
            </a:r>
            <a:endParaRPr lang="en-US" altLang="zh-CN" sz="2400">
              <a:latin typeface="Arial" panose="020B0604020202020204" pitchFamily="34" charset="0"/>
            </a:endParaRPr>
          </a:p>
        </p:txBody>
      </p:sp>
      <p:sp>
        <p:nvSpPr>
          <p:cNvPr id="109572" name="1 Título">
            <a:extLst>
              <a:ext uri="{FF2B5EF4-FFF2-40B4-BE49-F238E27FC236}">
                <a16:creationId xmlns:a16="http://schemas.microsoft.com/office/drawing/2014/main" id="{B3D9207B-FC60-B34C-A734-C94E60D5D7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09573" name="1 Título">
            <a:extLst>
              <a:ext uri="{FF2B5EF4-FFF2-40B4-BE49-F238E27FC236}">
                <a16:creationId xmlns:a16="http://schemas.microsoft.com/office/drawing/2014/main" id="{56AB5237-C430-0747-B6C2-4A86B21C40B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3">
            <a:extLst>
              <a:ext uri="{FF2B5EF4-FFF2-40B4-BE49-F238E27FC236}">
                <a16:creationId xmlns:a16="http://schemas.microsoft.com/office/drawing/2014/main" id="{D656E7A8-3F2C-404F-8401-556DEA822CC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19458" name="1 Título">
            <a:extLst>
              <a:ext uri="{FF2B5EF4-FFF2-40B4-BE49-F238E27FC236}">
                <a16:creationId xmlns:a16="http://schemas.microsoft.com/office/drawing/2014/main" id="{6FE5992B-0704-1C48-BF6F-2A04F96D9C1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19459" name="1 Título">
            <a:extLst>
              <a:ext uri="{FF2B5EF4-FFF2-40B4-BE49-F238E27FC236}">
                <a16:creationId xmlns:a16="http://schemas.microsoft.com/office/drawing/2014/main" id="{94A4FEEC-7B6B-9D48-A85A-9084D52B0AB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9460" name="内容占位符 1">
            <a:extLst>
              <a:ext uri="{FF2B5EF4-FFF2-40B4-BE49-F238E27FC236}">
                <a16:creationId xmlns:a16="http://schemas.microsoft.com/office/drawing/2014/main" id="{515D9B1F-F198-8B46-87B4-458C36A60093}"/>
              </a:ext>
            </a:extLst>
          </p:cNvPr>
          <p:cNvSpPr>
            <a:spLocks noGrp="1"/>
          </p:cNvSpPr>
          <p:nvPr>
            <p:ph idx="1"/>
          </p:nvPr>
        </p:nvSpPr>
        <p:spPr>
          <a:xfrm>
            <a:off x="457200" y="1268413"/>
            <a:ext cx="3754438" cy="4525962"/>
          </a:xfrm>
        </p:spPr>
        <p:txBody>
          <a:bodyPr/>
          <a:lstStyle/>
          <a:p>
            <a:r>
              <a:rPr lang="en-US" altLang="zh-CN" sz="2400">
                <a:latin typeface="宋体" panose="02010600030101010101" pitchFamily="2" charset="-122"/>
              </a:rPr>
              <a:t>1965</a:t>
            </a:r>
            <a:r>
              <a:rPr lang="zh-CN" altLang="en-US" sz="2400">
                <a:latin typeface="宋体" panose="02010600030101010101" pitchFamily="2" charset="-122"/>
              </a:rPr>
              <a:t>年结构程序设计的概念最早由</a:t>
            </a:r>
            <a:r>
              <a:rPr lang="en-US" altLang="zh-CN" sz="2400">
                <a:latin typeface="宋体" panose="02010600030101010101" pitchFamily="2" charset="-122"/>
              </a:rPr>
              <a:t>E.W.Dijkstra</a:t>
            </a:r>
            <a:r>
              <a:rPr lang="zh-CN" altLang="en-US" sz="2400">
                <a:latin typeface="宋体" panose="02010600030101010101" pitchFamily="2" charset="-122"/>
              </a:rPr>
              <a:t>提出：程序的质量与程序中所包含的</a:t>
            </a:r>
            <a:r>
              <a:rPr lang="en-US" altLang="zh-CN" sz="2400">
                <a:latin typeface="宋体" panose="02010600030101010101" pitchFamily="2" charset="-122"/>
              </a:rPr>
              <a:t>GO TO </a:t>
            </a:r>
            <a:r>
              <a:rPr lang="zh-CN" altLang="en-US" sz="2400">
                <a:latin typeface="宋体" panose="02010600030101010101" pitchFamily="2" charset="-122"/>
              </a:rPr>
              <a:t>语句的数量成反比</a:t>
            </a:r>
            <a:endParaRPr lang="en-US" altLang="zh-CN" sz="2400">
              <a:latin typeface="宋体" panose="02010600030101010101" pitchFamily="2" charset="-122"/>
            </a:endParaRPr>
          </a:p>
          <a:p>
            <a:r>
              <a:rPr lang="en-US" altLang="zh-CN" sz="2400">
                <a:latin typeface="宋体" panose="02010600030101010101" pitchFamily="2" charset="-122"/>
              </a:rPr>
              <a:t>1966</a:t>
            </a:r>
            <a:r>
              <a:rPr lang="zh-CN" altLang="en-US" sz="2400">
                <a:latin typeface="宋体" panose="02010600030101010101" pitchFamily="2" charset="-122"/>
              </a:rPr>
              <a:t>年</a:t>
            </a:r>
            <a:r>
              <a:rPr lang="en-US" altLang="zh-CN" sz="2400">
                <a:latin typeface="宋体" panose="02010600030101010101" pitchFamily="2" charset="-122"/>
              </a:rPr>
              <a:t>Bohm</a:t>
            </a:r>
            <a:r>
              <a:rPr lang="zh-CN" altLang="en-US" sz="2400">
                <a:latin typeface="宋体" panose="02010600030101010101" pitchFamily="2" charset="-122"/>
              </a:rPr>
              <a:t>和</a:t>
            </a:r>
            <a:r>
              <a:rPr lang="en-US" altLang="zh-CN" sz="2400">
                <a:latin typeface="宋体" panose="02010600030101010101" pitchFamily="2" charset="-122"/>
              </a:rPr>
              <a:t>Jacopini</a:t>
            </a:r>
            <a:r>
              <a:rPr lang="zh-CN" altLang="en-US" sz="2400">
                <a:latin typeface="宋体" panose="02010600030101010101" pitchFamily="2" charset="-122"/>
              </a:rPr>
              <a:t>证明了只用“顺序”、“选择”和“循环”控制结构就能实现任何单入口单出口的程序。</a:t>
            </a:r>
            <a:endParaRPr lang="en-US" altLang="zh-CN" sz="2400">
              <a:latin typeface="宋体" panose="02010600030101010101" pitchFamily="2" charset="-122"/>
            </a:endParaRPr>
          </a:p>
          <a:p>
            <a:pPr>
              <a:buFont typeface="Arial" panose="020B0604020202020204" pitchFamily="34" charset="0"/>
              <a:buNone/>
            </a:pPr>
            <a:endParaRPr lang="zh-CN" altLang="en-US" sz="2400"/>
          </a:p>
        </p:txBody>
      </p:sp>
      <p:pic>
        <p:nvPicPr>
          <p:cNvPr id="19461" name="图片 2">
            <a:extLst>
              <a:ext uri="{FF2B5EF4-FFF2-40B4-BE49-F238E27FC236}">
                <a16:creationId xmlns:a16="http://schemas.microsoft.com/office/drawing/2014/main" id="{BDF5EC64-E672-DD41-B4EB-E0E14935D4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95763" y="1341438"/>
            <a:ext cx="4679950"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标题 3">
            <a:extLst>
              <a:ext uri="{FF2B5EF4-FFF2-40B4-BE49-F238E27FC236}">
                <a16:creationId xmlns:a16="http://schemas.microsoft.com/office/drawing/2014/main" id="{D6F4841E-32C1-0849-88BE-207C295198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1618" name="TextBox 7">
            <a:extLst>
              <a:ext uri="{FF2B5EF4-FFF2-40B4-BE49-F238E27FC236}">
                <a16:creationId xmlns:a16="http://schemas.microsoft.com/office/drawing/2014/main" id="{28558C51-6715-3B43-B27F-660EF59AF6F1}"/>
              </a:ext>
            </a:extLst>
          </p:cNvPr>
          <p:cNvSpPr txBox="1">
            <a:spLocks noChangeArrowheads="1"/>
          </p:cNvSpPr>
          <p:nvPr/>
        </p:nvSpPr>
        <p:spPr bwMode="auto">
          <a:xfrm>
            <a:off x="457200" y="1206500"/>
            <a:ext cx="3970338"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一个圆代表一条或多条语句；</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一个顺序结构可以合并一个结点；</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流图中的箭头线称为边，代表控制流；</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在流图中一条边必须终止于一个结点</a:t>
            </a:r>
            <a:endParaRPr lang="en-US" altLang="zh-CN" sz="2400">
              <a:latin typeface="Arial" panose="020B0604020202020204" pitchFamily="34" charset="0"/>
            </a:endParaRPr>
          </a:p>
        </p:txBody>
      </p:sp>
      <p:pic>
        <p:nvPicPr>
          <p:cNvPr id="111619" name="图片 2">
            <a:extLst>
              <a:ext uri="{FF2B5EF4-FFF2-40B4-BE49-F238E27FC236}">
                <a16:creationId xmlns:a16="http://schemas.microsoft.com/office/drawing/2014/main" id="{F3663521-CD79-FB40-AE92-ACEC1C5B0F9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4225" y="908050"/>
            <a:ext cx="3543300" cy="514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620" name="1 Título">
            <a:extLst>
              <a:ext uri="{FF2B5EF4-FFF2-40B4-BE49-F238E27FC236}">
                <a16:creationId xmlns:a16="http://schemas.microsoft.com/office/drawing/2014/main" id="{47BC3D2C-F655-6F43-A12C-33A95BB04E4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1621" name="1 Título">
            <a:extLst>
              <a:ext uri="{FF2B5EF4-FFF2-40B4-BE49-F238E27FC236}">
                <a16:creationId xmlns:a16="http://schemas.microsoft.com/office/drawing/2014/main" id="{48F40B20-600B-014E-93A8-B86460A2E3E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标题 3">
            <a:extLst>
              <a:ext uri="{FF2B5EF4-FFF2-40B4-BE49-F238E27FC236}">
                <a16:creationId xmlns:a16="http://schemas.microsoft.com/office/drawing/2014/main" id="{5E7ED05C-8DF0-1C41-8ABB-4402A27E1C1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3666" name="TextBox 7">
            <a:extLst>
              <a:ext uri="{FF2B5EF4-FFF2-40B4-BE49-F238E27FC236}">
                <a16:creationId xmlns:a16="http://schemas.microsoft.com/office/drawing/2014/main" id="{8ED2FE1E-8185-FB4C-8587-07BFEC8E7B62}"/>
              </a:ext>
            </a:extLst>
          </p:cNvPr>
          <p:cNvSpPr txBox="1">
            <a:spLocks noChangeArrowheads="1"/>
          </p:cNvSpPr>
          <p:nvPr/>
        </p:nvSpPr>
        <p:spPr bwMode="auto">
          <a:xfrm>
            <a:off x="457200" y="1844675"/>
            <a:ext cx="1738313"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由</a:t>
            </a:r>
            <a:r>
              <a:rPr lang="en-US" altLang="zh-CN" sz="2400">
                <a:latin typeface="Arial" panose="020B0604020202020204" pitchFamily="34" charset="0"/>
              </a:rPr>
              <a:t>PDL</a:t>
            </a:r>
            <a:r>
              <a:rPr lang="zh-CN" altLang="en-US" sz="2400">
                <a:latin typeface="Arial" panose="020B0604020202020204" pitchFamily="34" charset="0"/>
              </a:rPr>
              <a:t>翻译成的流图</a:t>
            </a:r>
            <a:endParaRPr lang="en-US" altLang="zh-CN" sz="2400">
              <a:latin typeface="Arial" panose="020B0604020202020204" pitchFamily="34" charset="0"/>
            </a:endParaRPr>
          </a:p>
        </p:txBody>
      </p:sp>
      <p:pic>
        <p:nvPicPr>
          <p:cNvPr id="113667" name="图片 9">
            <a:extLst>
              <a:ext uri="{FF2B5EF4-FFF2-40B4-BE49-F238E27FC236}">
                <a16:creationId xmlns:a16="http://schemas.microsoft.com/office/drawing/2014/main" id="{ED937C55-34AE-DA4E-ABB0-61794B40E9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1341438"/>
            <a:ext cx="6043612"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3668" name="1 Título">
            <a:extLst>
              <a:ext uri="{FF2B5EF4-FFF2-40B4-BE49-F238E27FC236}">
                <a16:creationId xmlns:a16="http://schemas.microsoft.com/office/drawing/2014/main" id="{1C0C3E2C-CD54-A64F-BD68-EA3C280AAE5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3669" name="1 Título">
            <a:extLst>
              <a:ext uri="{FF2B5EF4-FFF2-40B4-BE49-F238E27FC236}">
                <a16:creationId xmlns:a16="http://schemas.microsoft.com/office/drawing/2014/main" id="{7BC8CB30-66F5-724C-83C4-5100B3B8D1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3">
            <a:extLst>
              <a:ext uri="{FF2B5EF4-FFF2-40B4-BE49-F238E27FC236}">
                <a16:creationId xmlns:a16="http://schemas.microsoft.com/office/drawing/2014/main" id="{1C27B4AC-6762-624A-A43B-17169BA1A4B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5714" name="TextBox 7">
            <a:extLst>
              <a:ext uri="{FF2B5EF4-FFF2-40B4-BE49-F238E27FC236}">
                <a16:creationId xmlns:a16="http://schemas.microsoft.com/office/drawing/2014/main" id="{125C118D-336F-A340-A5BC-1B6D959E325E}"/>
              </a:ext>
            </a:extLst>
          </p:cNvPr>
          <p:cNvSpPr txBox="1">
            <a:spLocks noChangeArrowheads="1"/>
          </p:cNvSpPr>
          <p:nvPr/>
        </p:nvSpPr>
        <p:spPr bwMode="auto">
          <a:xfrm>
            <a:off x="457200" y="1196975"/>
            <a:ext cx="27463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a:pPr>
            <a:r>
              <a:rPr lang="zh-CN" altLang="en-US" sz="2400" b="1">
                <a:latin typeface="Arial" panose="020B0604020202020204" pitchFamily="34" charset="0"/>
              </a:rPr>
              <a:t>流图</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复合条件，就是在条件中包含了一个或多个布尔运算符</a:t>
            </a:r>
            <a:r>
              <a:rPr lang="en-US" altLang="zh-CN" sz="2400">
                <a:latin typeface="Arial" panose="020B0604020202020204" pitchFamily="34" charset="0"/>
              </a:rPr>
              <a:t>(</a:t>
            </a:r>
            <a:r>
              <a:rPr lang="zh-CN" altLang="en-US" sz="2400">
                <a:latin typeface="Arial" panose="020B0604020202020204" pitchFamily="34" charset="0"/>
              </a:rPr>
              <a:t>逻辑</a:t>
            </a:r>
            <a:r>
              <a:rPr lang="en-US" altLang="zh-CN" sz="2400">
                <a:latin typeface="Arial" panose="020B0604020202020204" pitchFamily="34" charset="0"/>
              </a:rPr>
              <a:t>OR</a:t>
            </a:r>
            <a:r>
              <a:rPr lang="zh-CN" altLang="en-US" sz="2400">
                <a:latin typeface="Arial" panose="020B0604020202020204" pitchFamily="34" charset="0"/>
              </a:rPr>
              <a:t>，</a:t>
            </a:r>
            <a:r>
              <a:rPr lang="en-US" altLang="zh-CN" sz="2400">
                <a:latin typeface="Arial" panose="020B0604020202020204" pitchFamily="34" charset="0"/>
              </a:rPr>
              <a:t>AND</a:t>
            </a:r>
            <a:r>
              <a:rPr lang="zh-CN" altLang="en-US" sz="2400">
                <a:latin typeface="Arial" panose="020B0604020202020204" pitchFamily="34" charset="0"/>
              </a:rPr>
              <a:t>，</a:t>
            </a:r>
            <a:r>
              <a:rPr lang="en-US" altLang="zh-CN" sz="2400">
                <a:latin typeface="Arial" panose="020B0604020202020204" pitchFamily="34" charset="0"/>
              </a:rPr>
              <a:t>NAND</a:t>
            </a:r>
            <a:r>
              <a:rPr lang="zh-CN" altLang="en-US" sz="2400">
                <a:latin typeface="Arial" panose="020B0604020202020204" pitchFamily="34" charset="0"/>
              </a:rPr>
              <a:t>，</a:t>
            </a:r>
            <a:r>
              <a:rPr lang="en-US" altLang="zh-CN" sz="2400">
                <a:latin typeface="Arial" panose="020B0604020202020204" pitchFamily="34" charset="0"/>
              </a:rPr>
              <a:t>NOR)</a:t>
            </a:r>
          </a:p>
        </p:txBody>
      </p:sp>
      <p:pic>
        <p:nvPicPr>
          <p:cNvPr id="115715" name="图片 1">
            <a:extLst>
              <a:ext uri="{FF2B5EF4-FFF2-40B4-BE49-F238E27FC236}">
                <a16:creationId xmlns:a16="http://schemas.microsoft.com/office/drawing/2014/main" id="{38772756-2C3B-1F4E-989D-89DD8B9F232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1163638"/>
            <a:ext cx="4248150" cy="462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6" name="1 Título">
            <a:extLst>
              <a:ext uri="{FF2B5EF4-FFF2-40B4-BE49-F238E27FC236}">
                <a16:creationId xmlns:a16="http://schemas.microsoft.com/office/drawing/2014/main" id="{9BF19BFC-850F-A64E-BFCC-0581AC51CEC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5717" name="1 Título">
            <a:extLst>
              <a:ext uri="{FF2B5EF4-FFF2-40B4-BE49-F238E27FC236}">
                <a16:creationId xmlns:a16="http://schemas.microsoft.com/office/drawing/2014/main" id="{602E2584-A59C-A545-8610-437465CD6D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标题 3">
            <a:extLst>
              <a:ext uri="{FF2B5EF4-FFF2-40B4-BE49-F238E27FC236}">
                <a16:creationId xmlns:a16="http://schemas.microsoft.com/office/drawing/2014/main" id="{2495366E-E632-604D-AA51-E175FDFA2A7B}"/>
              </a:ext>
            </a:extLst>
          </p:cNvPr>
          <p:cNvSpPr>
            <a:spLocks noGrp="1"/>
          </p:cNvSpPr>
          <p:nvPr>
            <p:ph type="title"/>
          </p:nvPr>
        </p:nvSpPr>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7762" name="TextBox 7">
            <a:extLst>
              <a:ext uri="{FF2B5EF4-FFF2-40B4-BE49-F238E27FC236}">
                <a16:creationId xmlns:a16="http://schemas.microsoft.com/office/drawing/2014/main" id="{85B84824-F493-1840-8C9F-615A1BC120CA}"/>
              </a:ext>
            </a:extLst>
          </p:cNvPr>
          <p:cNvSpPr txBox="1">
            <a:spLocks noChangeArrowheads="1"/>
          </p:cNvSpPr>
          <p:nvPr/>
        </p:nvSpPr>
        <p:spPr bwMode="auto">
          <a:xfrm>
            <a:off x="457200" y="1412875"/>
            <a:ext cx="82296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2"/>
            </a:pPr>
            <a:r>
              <a:rPr lang="zh-CN" altLang="en-US" sz="2400" b="1">
                <a:latin typeface="Arial" panose="020B0604020202020204" pitchFamily="34" charset="0"/>
              </a:rPr>
              <a:t>计算环形复杂度的方法</a:t>
            </a:r>
            <a:endParaRPr lang="en-US" altLang="zh-CN" sz="2400" b="1">
              <a:latin typeface="Arial" panose="020B0604020202020204" pitchFamily="34" charset="0"/>
            </a:endParaRPr>
          </a:p>
          <a:p>
            <a:pPr eaLnBrk="1" hangingPunct="1">
              <a:lnSpc>
                <a:spcPct val="150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流图中线性无关的区域数等于环形复杂度。</a:t>
            </a:r>
          </a:p>
          <a:p>
            <a:pPr eaLnBrk="1" hangingPunct="1">
              <a:lnSpc>
                <a:spcPct val="150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V(G)=E-N+2,</a:t>
            </a:r>
            <a:r>
              <a:rPr lang="zh-CN" altLang="en-US" sz="2400">
                <a:latin typeface="Arial" panose="020B0604020202020204" pitchFamily="34" charset="0"/>
              </a:rPr>
              <a:t>其中，</a:t>
            </a:r>
            <a:r>
              <a:rPr lang="en-US" altLang="zh-CN" sz="2400">
                <a:latin typeface="Arial" panose="020B0604020202020204" pitchFamily="34" charset="0"/>
              </a:rPr>
              <a:t>E</a:t>
            </a:r>
            <a:r>
              <a:rPr lang="zh-CN" altLang="en-US" sz="2400">
                <a:latin typeface="Arial" panose="020B0604020202020204" pitchFamily="34" charset="0"/>
              </a:rPr>
              <a:t>是流图中边的条数，</a:t>
            </a:r>
            <a:r>
              <a:rPr lang="en-US" altLang="zh-CN" sz="2400">
                <a:latin typeface="Arial" panose="020B0604020202020204" pitchFamily="34" charset="0"/>
              </a:rPr>
              <a:t>N</a:t>
            </a:r>
            <a:r>
              <a:rPr lang="zh-CN" altLang="en-US" sz="2400">
                <a:latin typeface="Arial" panose="020B0604020202020204" pitchFamily="34" charset="0"/>
              </a:rPr>
              <a:t>是结点数。</a:t>
            </a:r>
          </a:p>
          <a:p>
            <a:pPr eaLnBrk="1" hangingPunct="1">
              <a:lnSpc>
                <a:spcPct val="150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流图</a:t>
            </a:r>
            <a:r>
              <a:rPr lang="en-US" altLang="zh-CN" sz="2400">
                <a:latin typeface="Arial" panose="020B0604020202020204" pitchFamily="34" charset="0"/>
              </a:rPr>
              <a:t>G</a:t>
            </a:r>
            <a:r>
              <a:rPr lang="zh-CN" altLang="en-US" sz="2400">
                <a:latin typeface="Arial" panose="020B0604020202020204" pitchFamily="34" charset="0"/>
              </a:rPr>
              <a:t>的环形复杂度</a:t>
            </a:r>
            <a:r>
              <a:rPr lang="en-US" altLang="zh-CN" sz="2400">
                <a:latin typeface="Arial" panose="020B0604020202020204" pitchFamily="34" charset="0"/>
              </a:rPr>
              <a:t>V(G)=P+1</a:t>
            </a:r>
            <a:r>
              <a:rPr lang="zh-CN" altLang="en-US" sz="2400">
                <a:latin typeface="Arial" panose="020B0604020202020204" pitchFamily="34" charset="0"/>
              </a:rPr>
              <a:t>，其中，</a:t>
            </a:r>
            <a:r>
              <a:rPr lang="en-US" altLang="zh-CN" sz="2400">
                <a:latin typeface="Arial" panose="020B0604020202020204" pitchFamily="34" charset="0"/>
              </a:rPr>
              <a:t>P</a:t>
            </a:r>
            <a:r>
              <a:rPr lang="zh-CN" altLang="en-US" sz="2400">
                <a:latin typeface="Arial" panose="020B0604020202020204" pitchFamily="34" charset="0"/>
              </a:rPr>
              <a:t>是流图中判定结点的数目。</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6.17</a:t>
            </a:r>
            <a:r>
              <a:rPr lang="zh-CN" altLang="en-US" sz="2400">
                <a:latin typeface="Arial" panose="020B0604020202020204" pitchFamily="34" charset="0"/>
              </a:rPr>
              <a:t>流图的环形复杂度为</a:t>
            </a:r>
            <a:r>
              <a:rPr lang="en-US" altLang="zh-CN" sz="2400">
                <a:latin typeface="Arial" panose="020B0604020202020204" pitchFamily="34" charset="0"/>
              </a:rPr>
              <a:t>4</a:t>
            </a:r>
            <a:r>
              <a:rPr lang="zh-CN" altLang="en-US" sz="2400">
                <a:latin typeface="Arial" panose="020B0604020202020204" pitchFamily="34" charset="0"/>
              </a:rPr>
              <a:t>。</a:t>
            </a:r>
            <a:endParaRPr lang="en-US" altLang="zh-CN" sz="2400">
              <a:latin typeface="Arial" panose="020B0604020202020204" pitchFamily="34" charset="0"/>
            </a:endParaRPr>
          </a:p>
        </p:txBody>
      </p:sp>
      <p:sp>
        <p:nvSpPr>
          <p:cNvPr id="117763" name="1 Título">
            <a:extLst>
              <a:ext uri="{FF2B5EF4-FFF2-40B4-BE49-F238E27FC236}">
                <a16:creationId xmlns:a16="http://schemas.microsoft.com/office/drawing/2014/main" id="{CC7234E3-5D1D-604E-9C13-F5F28BF6B3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7764" name="1 Título">
            <a:extLst>
              <a:ext uri="{FF2B5EF4-FFF2-40B4-BE49-F238E27FC236}">
                <a16:creationId xmlns:a16="http://schemas.microsoft.com/office/drawing/2014/main" id="{F8545DD4-7D7B-5247-8E96-4F37CF7E807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标题 3">
            <a:extLst>
              <a:ext uri="{FF2B5EF4-FFF2-40B4-BE49-F238E27FC236}">
                <a16:creationId xmlns:a16="http://schemas.microsoft.com/office/drawing/2014/main" id="{448E849E-23C2-FD44-B29D-5278E701869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19810" name="TextBox 7">
            <a:extLst>
              <a:ext uri="{FF2B5EF4-FFF2-40B4-BE49-F238E27FC236}">
                <a16:creationId xmlns:a16="http://schemas.microsoft.com/office/drawing/2014/main" id="{D691472F-2673-F346-8B19-E6FDE9250BB4}"/>
              </a:ext>
            </a:extLst>
          </p:cNvPr>
          <p:cNvSpPr txBox="1">
            <a:spLocks noChangeArrowheads="1"/>
          </p:cNvSpPr>
          <p:nvPr/>
        </p:nvSpPr>
        <p:spPr bwMode="auto">
          <a:xfrm>
            <a:off x="457200" y="1484313"/>
            <a:ext cx="82296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AutoNum type="circleNumDbPlain" startAt="3"/>
            </a:pPr>
            <a:r>
              <a:rPr lang="zh-CN" altLang="en-US" sz="2400" b="1">
                <a:latin typeface="Arial" panose="020B0604020202020204" pitchFamily="34" charset="0"/>
              </a:rPr>
              <a:t>环形复杂度的用途</a:t>
            </a:r>
            <a:endParaRPr lang="en-US" altLang="zh-CN" sz="2400" b="1">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对测试难度的一种定量度量，也能对软件最终的可靠性给出某种预测。</a:t>
            </a:r>
            <a:endParaRPr lang="en-US" altLang="zh-CN" sz="2400">
              <a:latin typeface="Arial" panose="020B0604020202020204" pitchFamily="34" charset="0"/>
            </a:endParaRPr>
          </a:p>
          <a:p>
            <a:pPr algn="ctr" eaLnBrk="1" hangingPunct="1">
              <a:lnSpc>
                <a:spcPct val="150000"/>
              </a:lnSpc>
              <a:spcBef>
                <a:spcPct val="0"/>
              </a:spcBef>
              <a:buFontTx/>
              <a:buNone/>
            </a:pPr>
            <a:r>
              <a:rPr lang="zh-CN" altLang="en-US" sz="2400">
                <a:latin typeface="Arial" panose="020B0604020202020204" pitchFamily="34" charset="0"/>
              </a:rPr>
              <a:t>实践表明，模块规模以</a:t>
            </a:r>
            <a:r>
              <a:rPr lang="en-US" altLang="zh-CN" sz="2400">
                <a:latin typeface="Arial" panose="020B0604020202020204" pitchFamily="34" charset="0"/>
              </a:rPr>
              <a:t>V(G)≤10</a:t>
            </a:r>
            <a:r>
              <a:rPr lang="zh-CN" altLang="en-US" sz="2400">
                <a:latin typeface="Arial" panose="020B0604020202020204" pitchFamily="34" charset="0"/>
              </a:rPr>
              <a:t>为宜</a:t>
            </a:r>
            <a:endParaRPr lang="en-US" altLang="zh-CN" sz="2400">
              <a:latin typeface="Arial" panose="020B0604020202020204" pitchFamily="34" charset="0"/>
            </a:endParaRPr>
          </a:p>
        </p:txBody>
      </p:sp>
      <p:sp>
        <p:nvSpPr>
          <p:cNvPr id="119811" name="1 Título">
            <a:extLst>
              <a:ext uri="{FF2B5EF4-FFF2-40B4-BE49-F238E27FC236}">
                <a16:creationId xmlns:a16="http://schemas.microsoft.com/office/drawing/2014/main" id="{C8DABC91-02BC-3C45-8301-C2CBF4706A0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19812" name="1 Título">
            <a:extLst>
              <a:ext uri="{FF2B5EF4-FFF2-40B4-BE49-F238E27FC236}">
                <a16:creationId xmlns:a16="http://schemas.microsoft.com/office/drawing/2014/main" id="{CCB18BB8-6956-0445-85A5-B430FD67DAF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6.5.1 McCabe</a:t>
            </a:r>
            <a:r>
              <a:rPr lang="zh-CN" altLang="en-US" sz="2400">
                <a:solidFill>
                  <a:srgbClr val="D9D9D9"/>
                </a:solidFill>
                <a:latin typeface="宋体" panose="02010600030101010101" pitchFamily="2" charset="-122"/>
              </a:rPr>
              <a:t>方法</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标题 3">
            <a:extLst>
              <a:ext uri="{FF2B5EF4-FFF2-40B4-BE49-F238E27FC236}">
                <a16:creationId xmlns:a16="http://schemas.microsoft.com/office/drawing/2014/main" id="{364CBB54-722D-064A-AFAE-2E9B939344E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26629" name="内容占位符 4">
            <a:extLst>
              <a:ext uri="{FF2B5EF4-FFF2-40B4-BE49-F238E27FC236}">
                <a16:creationId xmlns:a16="http://schemas.microsoft.com/office/drawing/2014/main" id="{84085D86-A028-6F46-925A-5F3B07155E21}"/>
              </a:ext>
            </a:extLst>
          </p:cNvPr>
          <p:cNvSpPr>
            <a:spLocks noGrp="1"/>
          </p:cNvSpPr>
          <p:nvPr>
            <p:ph idx="1"/>
          </p:nvPr>
        </p:nvSpPr>
        <p:spPr>
          <a:xfrm>
            <a:off x="395288" y="981075"/>
            <a:ext cx="8229600" cy="604838"/>
          </a:xfrm>
        </p:spPr>
        <p:txBody>
          <a:bodyPr/>
          <a:lstStyle/>
          <a:p>
            <a:pPr marL="0" indent="0">
              <a:buFont typeface="Arial" charset="0"/>
              <a:buNone/>
              <a:defRPr/>
            </a:pPr>
            <a:r>
              <a:rPr lang="en-US" altLang="zh-CN" b="1" dirty="0">
                <a:latin typeface="+mn-ea"/>
              </a:rPr>
              <a:t>2</a:t>
            </a:r>
            <a:r>
              <a:rPr lang="en-US" altLang="zh-CN" b="1" dirty="0"/>
              <a:t>. Halstead</a:t>
            </a:r>
            <a:r>
              <a:rPr lang="zh-CN" altLang="en-US" b="1" dirty="0"/>
              <a:t>方法</a:t>
            </a:r>
          </a:p>
          <a:p>
            <a:pPr marL="0" indent="0">
              <a:buFont typeface="Arial" charset="0"/>
              <a:buNone/>
              <a:defRPr/>
            </a:pPr>
            <a:endParaRPr lang="zh-CN" altLang="en-US" b="1" dirty="0"/>
          </a:p>
        </p:txBody>
      </p:sp>
      <p:sp>
        <p:nvSpPr>
          <p:cNvPr id="121859" name="TextBox 7">
            <a:extLst>
              <a:ext uri="{FF2B5EF4-FFF2-40B4-BE49-F238E27FC236}">
                <a16:creationId xmlns:a16="http://schemas.microsoft.com/office/drawing/2014/main" id="{C645B720-EE0C-8443-A5D1-3489FF5F03A2}"/>
              </a:ext>
            </a:extLst>
          </p:cNvPr>
          <p:cNvSpPr txBox="1">
            <a:spLocks noChangeArrowheads="1"/>
          </p:cNvSpPr>
          <p:nvPr/>
        </p:nvSpPr>
        <p:spPr bwMode="auto">
          <a:xfrm>
            <a:off x="179388" y="1484313"/>
            <a:ext cx="8785225"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r>
              <a:rPr lang="zh-CN" altLang="en-US" sz="2400">
                <a:latin typeface="Arial" panose="020B0604020202020204" pitchFamily="34" charset="0"/>
              </a:rPr>
              <a:t>根据程序中运算符和操作数的总数来度量程序的复杂程度。</a:t>
            </a:r>
            <a:r>
              <a:rPr lang="en-US" altLang="zh-CN" sz="2400">
                <a:latin typeface="Arial" panose="020B0604020202020204" pitchFamily="34" charset="0"/>
              </a:rPr>
              <a:t>         </a:t>
            </a:r>
            <a:r>
              <a:rPr lang="zh-CN" altLang="en-US" sz="2400">
                <a:latin typeface="Arial" panose="020B0604020202020204" pitchFamily="34" charset="0"/>
              </a:rPr>
              <a:t>令</a:t>
            </a:r>
            <a:r>
              <a:rPr lang="en-US" altLang="zh-CN" sz="2400">
                <a:latin typeface="Arial" panose="020B0604020202020204" pitchFamily="34" charset="0"/>
              </a:rPr>
              <a:t>N1</a:t>
            </a:r>
            <a:r>
              <a:rPr lang="zh-CN" altLang="en-US" sz="2400">
                <a:latin typeface="Arial" panose="020B0604020202020204" pitchFamily="34" charset="0"/>
              </a:rPr>
              <a:t>为程序中运算符出现的总次数，</a:t>
            </a:r>
            <a:r>
              <a:rPr lang="en-US" altLang="zh-CN" sz="2400">
                <a:latin typeface="Arial" panose="020B0604020202020204" pitchFamily="34" charset="0"/>
              </a:rPr>
              <a:t>N2</a:t>
            </a:r>
            <a:r>
              <a:rPr lang="zh-CN" altLang="en-US" sz="2400">
                <a:latin typeface="Arial" panose="020B0604020202020204" pitchFamily="34" charset="0"/>
              </a:rPr>
              <a:t>为操作数出现的总次数，程序长度</a:t>
            </a:r>
            <a:r>
              <a:rPr lang="en-US" altLang="zh-CN" sz="2400">
                <a:latin typeface="Arial" panose="020B0604020202020204" pitchFamily="34" charset="0"/>
              </a:rPr>
              <a:t>N</a:t>
            </a:r>
            <a:r>
              <a:rPr lang="zh-CN" altLang="en-US" sz="2400">
                <a:latin typeface="Arial" panose="020B0604020202020204" pitchFamily="34" charset="0"/>
              </a:rPr>
              <a:t>定义为：</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N=N1+N2</a:t>
            </a:r>
          </a:p>
          <a:p>
            <a:pPr algn="just" eaLnBrk="1" hangingPunct="1">
              <a:lnSpc>
                <a:spcPct val="150000"/>
              </a:lnSpc>
              <a:spcBef>
                <a:spcPct val="0"/>
              </a:spcBef>
              <a:buFontTx/>
              <a:buNone/>
            </a:pPr>
            <a:r>
              <a:rPr lang="zh-CN" altLang="en-US" sz="2400">
                <a:latin typeface="Arial" panose="020B0604020202020204" pitchFamily="34" charset="0"/>
              </a:rPr>
              <a:t>       程序中使用的不同运算符</a:t>
            </a:r>
            <a:r>
              <a:rPr lang="en-US" altLang="zh-CN" sz="2400">
                <a:latin typeface="Arial" panose="020B0604020202020204" pitchFamily="34" charset="0"/>
              </a:rPr>
              <a:t>(</a:t>
            </a:r>
            <a:r>
              <a:rPr lang="zh-CN" altLang="en-US" sz="2400">
                <a:latin typeface="Arial" panose="020B0604020202020204" pitchFamily="34" charset="0"/>
              </a:rPr>
              <a:t>包括关键字</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1</a:t>
            </a:r>
            <a:r>
              <a:rPr lang="zh-CN" altLang="en-US" sz="2400">
                <a:latin typeface="Arial" panose="020B0604020202020204" pitchFamily="34" charset="0"/>
              </a:rPr>
              <a:t>，以及不同操作数</a:t>
            </a:r>
            <a:r>
              <a:rPr lang="en-US" altLang="zh-CN" sz="2400">
                <a:latin typeface="Arial" panose="020B0604020202020204" pitchFamily="34" charset="0"/>
              </a:rPr>
              <a:t>(</a:t>
            </a:r>
            <a:r>
              <a:rPr lang="zh-CN" altLang="en-US" sz="2400">
                <a:latin typeface="Arial" panose="020B0604020202020204" pitchFamily="34" charset="0"/>
              </a:rPr>
              <a:t>变量和常数</a:t>
            </a:r>
            <a:r>
              <a:rPr lang="en-US" altLang="zh-CN" sz="2400">
                <a:latin typeface="Arial" panose="020B0604020202020204" pitchFamily="34" charset="0"/>
              </a:rPr>
              <a:t>)</a:t>
            </a:r>
            <a:r>
              <a:rPr lang="zh-CN" altLang="en-US" sz="2400">
                <a:latin typeface="Arial" panose="020B0604020202020204" pitchFamily="34" charset="0"/>
              </a:rPr>
              <a:t>的个数</a:t>
            </a:r>
            <a:r>
              <a:rPr lang="en-US" altLang="zh-CN" sz="2400">
                <a:latin typeface="Arial" panose="020B0604020202020204" pitchFamily="34" charset="0"/>
              </a:rPr>
              <a:t>n</a:t>
            </a:r>
            <a:r>
              <a:rPr lang="en-US" altLang="zh-CN" sz="2400" baseline="-25000">
                <a:latin typeface="Arial" panose="020B0604020202020204" pitchFamily="34" charset="0"/>
              </a:rPr>
              <a:t>2</a:t>
            </a:r>
            <a:r>
              <a:rPr lang="zh-CN" altLang="en-US" sz="2400">
                <a:latin typeface="Arial" panose="020B0604020202020204" pitchFamily="34" charset="0"/>
              </a:rPr>
              <a:t>。</a:t>
            </a:r>
            <a:r>
              <a:rPr lang="en-US" altLang="zh-CN" sz="2400">
                <a:latin typeface="Arial" panose="020B0604020202020204" pitchFamily="34" charset="0"/>
              </a:rPr>
              <a:t>Halstead</a:t>
            </a:r>
            <a:r>
              <a:rPr lang="zh-CN" altLang="en-US" sz="2400">
                <a:latin typeface="Arial" panose="020B0604020202020204" pitchFamily="34" charset="0"/>
              </a:rPr>
              <a:t>给出预测程序长度的公式如下：</a:t>
            </a:r>
            <a:endParaRPr lang="en-US" altLang="zh-CN" sz="2400">
              <a:latin typeface="Arial" panose="020B0604020202020204" pitchFamily="34" charset="0"/>
            </a:endParaRPr>
          </a:p>
          <a:p>
            <a:pPr algn="just" eaLnBrk="1" hangingPunct="1">
              <a:lnSpc>
                <a:spcPct val="150000"/>
              </a:lnSpc>
              <a:spcBef>
                <a:spcPct val="0"/>
              </a:spcBef>
              <a:buFontTx/>
              <a:buNone/>
            </a:pPr>
            <a:r>
              <a:rPr lang="en-US" altLang="zh-CN" sz="2400">
                <a:latin typeface="Arial" panose="020B0604020202020204" pitchFamily="34" charset="0"/>
              </a:rPr>
              <a:t>                                  H=n</a:t>
            </a:r>
            <a:r>
              <a:rPr lang="en-US" altLang="zh-CN" sz="2400" baseline="-25000">
                <a:latin typeface="Arial" panose="020B0604020202020204" pitchFamily="34" charset="0"/>
              </a:rPr>
              <a:t>1</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log</a:t>
            </a:r>
            <a:r>
              <a:rPr lang="en-US" altLang="zh-CN" sz="2400" baseline="-25000">
                <a:latin typeface="Arial" panose="020B0604020202020204" pitchFamily="34" charset="0"/>
              </a:rPr>
              <a:t>2</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  </a:t>
            </a:r>
          </a:p>
        </p:txBody>
      </p:sp>
      <p:sp>
        <p:nvSpPr>
          <p:cNvPr id="121860" name="1 Título">
            <a:extLst>
              <a:ext uri="{FF2B5EF4-FFF2-40B4-BE49-F238E27FC236}">
                <a16:creationId xmlns:a16="http://schemas.microsoft.com/office/drawing/2014/main" id="{BFB2AF0F-EF9B-1F42-95EF-3F64A5AE021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1861" name="1 Título">
            <a:extLst>
              <a:ext uri="{FF2B5EF4-FFF2-40B4-BE49-F238E27FC236}">
                <a16:creationId xmlns:a16="http://schemas.microsoft.com/office/drawing/2014/main" id="{663DF88F-FCFC-D148-8570-495941B5085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标题 3">
            <a:extLst>
              <a:ext uri="{FF2B5EF4-FFF2-40B4-BE49-F238E27FC236}">
                <a16:creationId xmlns:a16="http://schemas.microsoft.com/office/drawing/2014/main" id="{09A25472-6B64-214D-B7A4-C08C4AC72E1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6.5</a:t>
            </a:r>
            <a:r>
              <a:rPr lang="en-US" altLang="zh-CN" b="1"/>
              <a:t> </a:t>
            </a:r>
            <a:r>
              <a:rPr lang="zh-CN" altLang="en-US" b="1"/>
              <a:t>程序复杂程度的定量度量</a:t>
            </a:r>
          </a:p>
        </p:txBody>
      </p:sp>
      <p:sp>
        <p:nvSpPr>
          <p:cNvPr id="123906" name="TextBox 7">
            <a:extLst>
              <a:ext uri="{FF2B5EF4-FFF2-40B4-BE49-F238E27FC236}">
                <a16:creationId xmlns:a16="http://schemas.microsoft.com/office/drawing/2014/main" id="{F0F2D680-87F0-7345-A833-20879C1677FB}"/>
              </a:ext>
            </a:extLst>
          </p:cNvPr>
          <p:cNvSpPr txBox="1">
            <a:spLocks noChangeArrowheads="1"/>
          </p:cNvSpPr>
          <p:nvPr/>
        </p:nvSpPr>
        <p:spPr bwMode="auto">
          <a:xfrm>
            <a:off x="457200" y="1700213"/>
            <a:ext cx="82296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lnSpc>
                <a:spcPct val="150000"/>
              </a:lnSpc>
              <a:spcBef>
                <a:spcPct val="0"/>
              </a:spcBef>
              <a:buFontTx/>
              <a:buNone/>
            </a:pPr>
            <a:r>
              <a:rPr lang="zh-CN" altLang="en-US" sz="2400">
                <a:latin typeface="Arial" panose="020B0604020202020204" pitchFamily="34" charset="0"/>
              </a:rPr>
              <a:t>多次验证都表明，预测的长度</a:t>
            </a:r>
            <a:r>
              <a:rPr lang="en-US" altLang="zh-CN" sz="2400">
                <a:latin typeface="Arial" panose="020B0604020202020204" pitchFamily="34" charset="0"/>
              </a:rPr>
              <a:t>H</a:t>
            </a:r>
            <a:r>
              <a:rPr lang="zh-CN" altLang="en-US" sz="2400">
                <a:latin typeface="Arial" panose="020B0604020202020204" pitchFamily="34" charset="0"/>
              </a:rPr>
              <a:t>与实际长度</a:t>
            </a:r>
            <a:r>
              <a:rPr lang="en-US" altLang="zh-CN" sz="2400">
                <a:latin typeface="Arial" panose="020B0604020202020204" pitchFamily="34" charset="0"/>
              </a:rPr>
              <a:t>N</a:t>
            </a:r>
            <a:r>
              <a:rPr lang="zh-CN" altLang="en-US" sz="2400">
                <a:latin typeface="Arial" panose="020B0604020202020204" pitchFamily="34" charset="0"/>
              </a:rPr>
              <a:t>非常接近。</a:t>
            </a:r>
          </a:p>
          <a:p>
            <a:pPr algn="ctr" eaLnBrk="1" hangingPunct="1">
              <a:lnSpc>
                <a:spcPct val="150000"/>
              </a:lnSpc>
              <a:spcBef>
                <a:spcPct val="0"/>
              </a:spcBef>
              <a:buFontTx/>
              <a:buNone/>
            </a:pPr>
            <a:r>
              <a:rPr lang="en-US" altLang="zh-CN" sz="2400">
                <a:latin typeface="Arial" panose="020B0604020202020204" pitchFamily="34" charset="0"/>
              </a:rPr>
              <a:t>Halstead</a:t>
            </a:r>
            <a:r>
              <a:rPr lang="zh-CN" altLang="en-US" sz="2400">
                <a:latin typeface="Arial" panose="020B0604020202020204" pitchFamily="34" charset="0"/>
              </a:rPr>
              <a:t>还给出了预测程序中包含错误的个数的公式如下：</a:t>
            </a:r>
            <a:r>
              <a:rPr lang="en-US" altLang="zh-CN" sz="2400">
                <a:latin typeface="Arial" panose="020B0604020202020204" pitchFamily="34" charset="0"/>
              </a:rPr>
              <a:t>E=N log</a:t>
            </a:r>
            <a:r>
              <a:rPr lang="en-US" altLang="zh-CN" sz="2400" baseline="-25000">
                <a:latin typeface="Arial" panose="020B0604020202020204" pitchFamily="34" charset="0"/>
              </a:rPr>
              <a:t>2</a:t>
            </a:r>
            <a:r>
              <a:rPr lang="en-US" altLang="zh-CN" sz="2400">
                <a:latin typeface="Arial" panose="020B0604020202020204" pitchFamily="34" charset="0"/>
              </a:rPr>
              <a:t> (n</a:t>
            </a:r>
            <a:r>
              <a:rPr lang="en-US" altLang="zh-CN" sz="2400" baseline="-25000">
                <a:latin typeface="Arial" panose="020B0604020202020204" pitchFamily="34" charset="0"/>
              </a:rPr>
              <a:t>1</a:t>
            </a:r>
            <a:r>
              <a:rPr lang="en-US" altLang="zh-CN" sz="2400">
                <a:latin typeface="Arial" panose="020B0604020202020204" pitchFamily="34" charset="0"/>
              </a:rPr>
              <a:t>+n</a:t>
            </a:r>
            <a:r>
              <a:rPr lang="en-US" altLang="zh-CN" sz="2400" baseline="-25000">
                <a:latin typeface="Arial" panose="020B0604020202020204" pitchFamily="34" charset="0"/>
              </a:rPr>
              <a:t>2</a:t>
            </a:r>
            <a:r>
              <a:rPr lang="en-US" altLang="zh-CN" sz="2400">
                <a:latin typeface="Arial" panose="020B0604020202020204" pitchFamily="34" charset="0"/>
              </a:rPr>
              <a:t>)/3000</a:t>
            </a:r>
          </a:p>
        </p:txBody>
      </p:sp>
      <p:sp>
        <p:nvSpPr>
          <p:cNvPr id="123907" name="1 Título">
            <a:extLst>
              <a:ext uri="{FF2B5EF4-FFF2-40B4-BE49-F238E27FC236}">
                <a16:creationId xmlns:a16="http://schemas.microsoft.com/office/drawing/2014/main" id="{D3D7217F-80D8-C24C-AEBC-52832E09A2C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123908" name="1 Título">
            <a:extLst>
              <a:ext uri="{FF2B5EF4-FFF2-40B4-BE49-F238E27FC236}">
                <a16:creationId xmlns:a16="http://schemas.microsoft.com/office/drawing/2014/main" id="{7F03E75B-C937-9A42-B0AE-5117ABB5444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6.5.2 Halstead</a:t>
            </a:r>
            <a:r>
              <a:rPr lang="zh-CN" altLang="en-US" sz="2400">
                <a:solidFill>
                  <a:srgbClr val="D9D9D9"/>
                </a:solidFill>
                <a:latin typeface="宋体" panose="02010600030101010101" pitchFamily="2" charset="-122"/>
              </a:rPr>
              <a:t>方法</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标题 1">
            <a:extLst>
              <a:ext uri="{FF2B5EF4-FFF2-40B4-BE49-F238E27FC236}">
                <a16:creationId xmlns:a16="http://schemas.microsoft.com/office/drawing/2014/main" id="{D11A2EDB-022B-2649-B56F-ED244650F7BC}"/>
              </a:ext>
            </a:extLst>
          </p:cNvPr>
          <p:cNvSpPr>
            <a:spLocks noGrp="1"/>
          </p:cNvSpPr>
          <p:nvPr>
            <p:ph type="title"/>
          </p:nvPr>
        </p:nvSpPr>
        <p:spPr>
          <a:xfrm>
            <a:off x="457200" y="44450"/>
            <a:ext cx="8229600" cy="1143000"/>
          </a:xfrm>
        </p:spPr>
        <p:txBody>
          <a:bodyPr/>
          <a:lstStyle/>
          <a:p>
            <a:r>
              <a:rPr lang="zh-CN" altLang="en-US" b="1"/>
              <a:t>本章小结</a:t>
            </a:r>
          </a:p>
        </p:txBody>
      </p:sp>
      <p:sp>
        <p:nvSpPr>
          <p:cNvPr id="125954" name="内容占位符 2">
            <a:extLst>
              <a:ext uri="{FF2B5EF4-FFF2-40B4-BE49-F238E27FC236}">
                <a16:creationId xmlns:a16="http://schemas.microsoft.com/office/drawing/2014/main" id="{BDA3CA0E-281C-DB4B-A0F2-0508AA410BD2}"/>
              </a:ext>
            </a:extLst>
          </p:cNvPr>
          <p:cNvSpPr>
            <a:spLocks noGrp="1"/>
          </p:cNvSpPr>
          <p:nvPr>
            <p:ph idx="1"/>
          </p:nvPr>
        </p:nvSpPr>
        <p:spPr>
          <a:xfrm>
            <a:off x="611188" y="1341438"/>
            <a:ext cx="8229600" cy="4525962"/>
          </a:xfrm>
        </p:spPr>
        <p:txBody>
          <a:bodyPr/>
          <a:lstStyle/>
          <a:p>
            <a:pPr marL="0" indent="0">
              <a:lnSpc>
                <a:spcPct val="150000"/>
              </a:lnSpc>
              <a:spcBef>
                <a:spcPct val="0"/>
              </a:spcBef>
              <a:buFont typeface="Arial" panose="020B0604020202020204" pitchFamily="34" charset="0"/>
              <a:buNone/>
            </a:pPr>
            <a:r>
              <a:rPr lang="en-US" altLang="zh-CN" sz="2400"/>
              <a:t>1.</a:t>
            </a:r>
            <a:r>
              <a:rPr lang="zh-CN" altLang="en-US" sz="2400"/>
              <a:t>结构程序设计技术是进行详细设计的逻辑基础。</a:t>
            </a:r>
            <a:endParaRPr lang="en-US" altLang="zh-CN" sz="2400"/>
          </a:p>
          <a:p>
            <a:pPr marL="0" indent="0">
              <a:lnSpc>
                <a:spcPct val="150000"/>
              </a:lnSpc>
              <a:spcBef>
                <a:spcPct val="0"/>
              </a:spcBef>
              <a:buFont typeface="Arial" panose="020B0604020202020204" pitchFamily="34" charset="0"/>
              <a:buNone/>
            </a:pPr>
            <a:r>
              <a:rPr lang="en-US" altLang="zh-CN" sz="2400"/>
              <a:t>2.</a:t>
            </a:r>
            <a:r>
              <a:rPr lang="zh-CN" altLang="en-US" sz="2400"/>
              <a:t>人机界面设计必须重视。</a:t>
            </a:r>
            <a:endParaRPr lang="en-US" altLang="zh-CN" sz="2400"/>
          </a:p>
          <a:p>
            <a:pPr marL="0" indent="0">
              <a:lnSpc>
                <a:spcPct val="150000"/>
              </a:lnSpc>
              <a:spcBef>
                <a:spcPct val="0"/>
              </a:spcBef>
              <a:buFont typeface="Arial" panose="020B0604020202020204" pitchFamily="34" charset="0"/>
              <a:buNone/>
            </a:pPr>
            <a:r>
              <a:rPr lang="en-US" altLang="zh-CN" sz="2400"/>
              <a:t>3.</a:t>
            </a:r>
            <a:r>
              <a:rPr lang="zh-CN" altLang="en-US" sz="2400"/>
              <a:t>过程设计是详细设计阶段完成的主要工作。</a:t>
            </a:r>
            <a:endParaRPr lang="en-US" altLang="zh-CN" sz="2400"/>
          </a:p>
          <a:p>
            <a:pPr marL="0" indent="0">
              <a:lnSpc>
                <a:spcPct val="150000"/>
              </a:lnSpc>
              <a:spcBef>
                <a:spcPct val="0"/>
              </a:spcBef>
              <a:buFont typeface="Arial" panose="020B0604020202020204" pitchFamily="34" charset="0"/>
              <a:buNone/>
            </a:pPr>
            <a:r>
              <a:rPr lang="en-US" altLang="zh-CN" sz="2400"/>
              <a:t>4.</a:t>
            </a:r>
            <a:r>
              <a:rPr lang="zh-CN" altLang="en-US" sz="2400"/>
              <a:t>在开发有清楚的层次结构时可采用面向数据结构的设计方法完成设计过程设计。</a:t>
            </a:r>
            <a:endParaRPr lang="en-US" altLang="zh-CN" sz="2400"/>
          </a:p>
          <a:p>
            <a:pPr marL="0" indent="0">
              <a:lnSpc>
                <a:spcPct val="150000"/>
              </a:lnSpc>
              <a:spcBef>
                <a:spcPct val="0"/>
              </a:spcBef>
              <a:buFont typeface="Arial" panose="020B0604020202020204" pitchFamily="34" charset="0"/>
              <a:buNone/>
            </a:pPr>
            <a:r>
              <a:rPr lang="en-US" altLang="zh-CN" sz="2400"/>
              <a:t>5.</a:t>
            </a:r>
            <a:r>
              <a:rPr lang="zh-CN" altLang="en-US" sz="2400"/>
              <a:t>使用环形复杂度可以定量度量程序的复杂程度。</a:t>
            </a:r>
          </a:p>
        </p:txBody>
      </p:sp>
      <p:sp>
        <p:nvSpPr>
          <p:cNvPr id="125955" name="1 Título">
            <a:extLst>
              <a:ext uri="{FF2B5EF4-FFF2-40B4-BE49-F238E27FC236}">
                <a16:creationId xmlns:a16="http://schemas.microsoft.com/office/drawing/2014/main" id="{E358798E-6A16-9440-A2DD-D239250E11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125956" name="1 Título">
            <a:extLst>
              <a:ext uri="{FF2B5EF4-FFF2-40B4-BE49-F238E27FC236}">
                <a16:creationId xmlns:a16="http://schemas.microsoft.com/office/drawing/2014/main" id="{4492384A-EA4F-0944-9760-96B3A8FB1F5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3">
            <a:extLst>
              <a:ext uri="{FF2B5EF4-FFF2-40B4-BE49-F238E27FC236}">
                <a16:creationId xmlns:a16="http://schemas.microsoft.com/office/drawing/2014/main" id="{28894F0E-830F-6A42-B3FD-6DF1C319F9F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1506" name="1 Título">
            <a:extLst>
              <a:ext uri="{FF2B5EF4-FFF2-40B4-BE49-F238E27FC236}">
                <a16:creationId xmlns:a16="http://schemas.microsoft.com/office/drawing/2014/main" id="{43824615-5035-9644-A33E-56B84DEA6E2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1507" name="1 Título">
            <a:extLst>
              <a:ext uri="{FF2B5EF4-FFF2-40B4-BE49-F238E27FC236}">
                <a16:creationId xmlns:a16="http://schemas.microsoft.com/office/drawing/2014/main" id="{06F79C05-2ADA-4B4F-A948-FD8BA1EC572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1508" name="内容占位符 1">
            <a:extLst>
              <a:ext uri="{FF2B5EF4-FFF2-40B4-BE49-F238E27FC236}">
                <a16:creationId xmlns:a16="http://schemas.microsoft.com/office/drawing/2014/main" id="{710A968C-23D7-514D-94EE-80D8B0B93673}"/>
              </a:ext>
            </a:extLst>
          </p:cNvPr>
          <p:cNvSpPr>
            <a:spLocks noGrp="1"/>
          </p:cNvSpPr>
          <p:nvPr>
            <p:ph idx="1"/>
          </p:nvPr>
        </p:nvSpPr>
        <p:spPr>
          <a:xfrm>
            <a:off x="457200" y="981075"/>
            <a:ext cx="8229600" cy="4525963"/>
          </a:xfrm>
        </p:spPr>
        <p:txBody>
          <a:bodyPr/>
          <a:lstStyle/>
          <a:p>
            <a:pPr marL="0" indent="719138">
              <a:lnSpc>
                <a:spcPct val="125000"/>
              </a:lnSpc>
              <a:spcBef>
                <a:spcPct val="0"/>
              </a:spcBef>
              <a:buFont typeface="Arial" panose="020B0604020202020204" pitchFamily="34" charset="0"/>
              <a:buNone/>
            </a:pPr>
            <a:r>
              <a:rPr lang="zh-CN" altLang="en-US" sz="2400">
                <a:latin typeface="宋体" panose="02010600030101010101" pitchFamily="2" charset="-122"/>
              </a:rPr>
              <a:t>实际上用顺序结构和循环结构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DO-WHILE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完全可以实现选择结构</a:t>
            </a:r>
            <a:r>
              <a:rPr lang="en-US" altLang="zh-CN" sz="2400">
                <a:latin typeface="宋体" panose="02010600030101010101" pitchFamily="2" charset="-122"/>
              </a:rPr>
              <a:t>(</a:t>
            </a:r>
            <a:r>
              <a:rPr lang="zh-CN" altLang="en-US" sz="2400">
                <a:latin typeface="宋体" panose="02010600030101010101" pitchFamily="2" charset="-122"/>
              </a:rPr>
              <a:t>又称</a:t>
            </a:r>
            <a:r>
              <a:rPr lang="en-US" altLang="zh-CN" sz="2400">
                <a:latin typeface="宋体" panose="02010600030101010101" pitchFamily="2" charset="-122"/>
              </a:rPr>
              <a:t>IF-THEN-ELSE</a:t>
            </a:r>
            <a:r>
              <a:rPr lang="zh-CN" altLang="en-US" sz="2400">
                <a:latin typeface="宋体" panose="02010600030101010101" pitchFamily="2" charset="-122"/>
              </a:rPr>
              <a:t>结构</a:t>
            </a:r>
            <a:r>
              <a:rPr lang="en-US" altLang="zh-CN" sz="2400">
                <a:latin typeface="宋体" panose="02010600030101010101" pitchFamily="2" charset="-122"/>
              </a:rPr>
              <a:t>)</a:t>
            </a:r>
            <a:r>
              <a:rPr lang="zh-CN" altLang="en-US" sz="2400">
                <a:latin typeface="宋体" panose="02010600030101010101" pitchFamily="2" charset="-122"/>
              </a:rPr>
              <a:t> ，因此，理论上最基本的控制结构只有两种。</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1968</a:t>
            </a:r>
            <a:r>
              <a:rPr lang="zh-CN" altLang="en-US" sz="2400">
                <a:latin typeface="宋体" panose="02010600030101010101" pitchFamily="2" charset="-122"/>
              </a:rPr>
              <a:t>年</a:t>
            </a:r>
            <a:r>
              <a:rPr lang="en-US" altLang="zh-CN" sz="2400">
                <a:latin typeface="宋体" panose="02010600030101010101" pitchFamily="2" charset="-122"/>
              </a:rPr>
              <a:t>Dijkstra</a:t>
            </a:r>
            <a:r>
              <a:rPr lang="zh-CN" altLang="en-US" sz="2400">
                <a:latin typeface="宋体" panose="02010600030101010101" pitchFamily="2" charset="-122"/>
              </a:rPr>
              <a:t>再次建议从一切高级语言中取消</a:t>
            </a:r>
            <a:r>
              <a:rPr lang="en-US" altLang="zh-CN" sz="2400">
                <a:latin typeface="宋体" panose="02010600030101010101" pitchFamily="2" charset="-122"/>
              </a:rPr>
              <a:t>GO TO</a:t>
            </a:r>
            <a:r>
              <a:rPr lang="zh-CN" altLang="en-US" sz="2400">
                <a:latin typeface="宋体" panose="02010600030101010101" pitchFamily="2" charset="-122"/>
              </a:rPr>
              <a:t>语句，只使用</a:t>
            </a:r>
            <a:r>
              <a:rPr lang="en-US" altLang="zh-CN" sz="2400">
                <a:latin typeface="宋体" panose="02010600030101010101" pitchFamily="2" charset="-122"/>
              </a:rPr>
              <a:t>3</a:t>
            </a:r>
            <a:r>
              <a:rPr lang="zh-CN" altLang="en-US" sz="2400">
                <a:latin typeface="宋体" panose="02010600030101010101" pitchFamily="2" charset="-122"/>
              </a:rPr>
              <a:t>种基本控制结构写程序。学界认识到不是简单地去掉</a:t>
            </a:r>
            <a:r>
              <a:rPr lang="en-US" altLang="zh-CN" sz="2400">
                <a:latin typeface="宋体" panose="02010600030101010101" pitchFamily="2" charset="-122"/>
              </a:rPr>
              <a:t>GO TO </a:t>
            </a:r>
            <a:r>
              <a:rPr lang="zh-CN" altLang="en-US" sz="2400">
                <a:latin typeface="宋体" panose="02010600030101010101" pitchFamily="2" charset="-122"/>
              </a:rPr>
              <a:t>语句的问题，而是要创立一种新的程序设计思想、方法和风格。</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1971</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公司在纽约时报信息库管理系统的设计中成功地使用了结构程序设计技术</a:t>
            </a:r>
            <a:endParaRPr lang="en-US" altLang="zh-CN" sz="2400">
              <a:latin typeface="宋体" panose="02010600030101010101" pitchFamily="2" charset="-122"/>
            </a:endParaRPr>
          </a:p>
          <a:p>
            <a:pPr marL="0" indent="719138">
              <a:lnSpc>
                <a:spcPct val="125000"/>
              </a:lnSpc>
              <a:spcBef>
                <a:spcPct val="0"/>
              </a:spcBef>
            </a:pPr>
            <a:r>
              <a:rPr lang="en-US" altLang="zh-CN" sz="2400">
                <a:latin typeface="宋体" panose="02010600030101010101" pitchFamily="2" charset="-122"/>
              </a:rPr>
              <a:t>1972</a:t>
            </a:r>
            <a:r>
              <a:rPr lang="zh-CN" altLang="en-US" sz="2400">
                <a:latin typeface="宋体" panose="02010600030101010101" pitchFamily="2" charset="-122"/>
              </a:rPr>
              <a:t>年</a:t>
            </a:r>
            <a:r>
              <a:rPr lang="en-US" altLang="zh-CN" sz="2400">
                <a:latin typeface="宋体" panose="02010600030101010101" pitchFamily="2" charset="-122"/>
              </a:rPr>
              <a:t>IBM</a:t>
            </a:r>
            <a:r>
              <a:rPr lang="zh-CN" altLang="en-US" sz="2400">
                <a:latin typeface="宋体" panose="02010600030101010101" pitchFamily="2" charset="-122"/>
              </a:rPr>
              <a:t>公司的</a:t>
            </a:r>
            <a:r>
              <a:rPr lang="en-US" altLang="zh-CN" sz="2400">
                <a:latin typeface="宋体" panose="02010600030101010101" pitchFamily="2" charset="-122"/>
              </a:rPr>
              <a:t>Mills</a:t>
            </a:r>
            <a:r>
              <a:rPr lang="zh-CN" altLang="en-US" sz="2400">
                <a:latin typeface="宋体" panose="02010600030101010101" pitchFamily="2" charset="-122"/>
              </a:rPr>
              <a:t>进一步提出，程序应该只有一个入口和一个出口，补充了结构程序设计的规则。</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3">
            <a:extLst>
              <a:ext uri="{FF2B5EF4-FFF2-40B4-BE49-F238E27FC236}">
                <a16:creationId xmlns:a16="http://schemas.microsoft.com/office/drawing/2014/main" id="{DBAC176C-F64B-BB4B-AA57-46DA3765CEA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3554" name="1 Título">
            <a:extLst>
              <a:ext uri="{FF2B5EF4-FFF2-40B4-BE49-F238E27FC236}">
                <a16:creationId xmlns:a16="http://schemas.microsoft.com/office/drawing/2014/main" id="{B441FCFC-8FE6-3C40-BF99-867C041C28D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3555" name="1 Título">
            <a:extLst>
              <a:ext uri="{FF2B5EF4-FFF2-40B4-BE49-F238E27FC236}">
                <a16:creationId xmlns:a16="http://schemas.microsoft.com/office/drawing/2014/main" id="{96B339E4-7208-FE4E-B4BF-05E32AF7479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
        <p:nvSpPr>
          <p:cNvPr id="23556" name="内容占位符 1">
            <a:extLst>
              <a:ext uri="{FF2B5EF4-FFF2-40B4-BE49-F238E27FC236}">
                <a16:creationId xmlns:a16="http://schemas.microsoft.com/office/drawing/2014/main" id="{FAD1DBA4-24D5-7A4A-A8D1-75B89FA4A8FF}"/>
              </a:ext>
            </a:extLst>
          </p:cNvPr>
          <p:cNvSpPr>
            <a:spLocks noGrp="1"/>
          </p:cNvSpPr>
          <p:nvPr>
            <p:ph idx="1"/>
          </p:nvPr>
        </p:nvSpPr>
        <p:spPr>
          <a:xfrm>
            <a:off x="457200" y="1196975"/>
            <a:ext cx="8229600" cy="4525963"/>
          </a:xfrm>
        </p:spPr>
        <p:txBody>
          <a:bodyPr/>
          <a:lstStyle/>
          <a:p>
            <a:pPr marL="0" indent="719138">
              <a:lnSpc>
                <a:spcPct val="150000"/>
              </a:lnSpc>
              <a:spcBef>
                <a:spcPct val="0"/>
              </a:spcBef>
              <a:buFont typeface="Arial" panose="020B0604020202020204" pitchFamily="34" charset="0"/>
              <a:buNone/>
            </a:pPr>
            <a:r>
              <a:rPr lang="zh-CN" altLang="en-US" sz="2400"/>
              <a:t>结构程序设计经典定义：如果一个程序的代码块仅仅通过顺序、选择和循环这</a:t>
            </a:r>
            <a:r>
              <a:rPr lang="en-US" altLang="zh-CN" sz="2400"/>
              <a:t>3</a:t>
            </a:r>
            <a:r>
              <a:rPr lang="zh-CN" altLang="en-US" sz="2400"/>
              <a:t>种基本控制结构进行连接，并且每个代码块只有一个入口和一个出口，则称这个程序是结构化的。</a:t>
            </a:r>
            <a:endParaRPr lang="en-US" altLang="zh-CN" sz="2400"/>
          </a:p>
          <a:p>
            <a:pPr marL="0" indent="719138">
              <a:lnSpc>
                <a:spcPct val="150000"/>
              </a:lnSpc>
              <a:spcBef>
                <a:spcPct val="0"/>
              </a:spcBef>
              <a:buFont typeface="Arial" panose="020B0604020202020204" pitchFamily="34" charset="0"/>
              <a:buNone/>
            </a:pPr>
            <a:r>
              <a:rPr lang="zh-CN" altLang="en-US" sz="2400"/>
              <a:t>结构程序设计更全面的定义：结构程序设计是尽可能少用</a:t>
            </a:r>
            <a:r>
              <a:rPr lang="en-US" altLang="zh-CN" sz="2400"/>
              <a:t>GO TO</a:t>
            </a:r>
            <a:r>
              <a:rPr lang="zh-CN" altLang="en-US" sz="2400"/>
              <a:t>语句的程序设计方法。最好仅在检测出错误时才使用</a:t>
            </a:r>
            <a:r>
              <a:rPr lang="en-US" altLang="zh-CN" sz="2400"/>
              <a:t>GO TO</a:t>
            </a:r>
            <a:r>
              <a:rPr lang="zh-CN" altLang="en-US" sz="2400"/>
              <a:t>语句，而且应该总是使用前向</a:t>
            </a:r>
            <a:r>
              <a:rPr lang="en-US" altLang="zh-CN" sz="2400"/>
              <a:t>GO TO</a:t>
            </a:r>
            <a:r>
              <a:rPr lang="zh-CN" altLang="en-US" sz="2400"/>
              <a:t>语句。</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3">
            <a:extLst>
              <a:ext uri="{FF2B5EF4-FFF2-40B4-BE49-F238E27FC236}">
                <a16:creationId xmlns:a16="http://schemas.microsoft.com/office/drawing/2014/main" id="{8105A4C9-FADB-DA4E-A163-40975CA4A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5602" name="内容占位符 1">
            <a:extLst>
              <a:ext uri="{FF2B5EF4-FFF2-40B4-BE49-F238E27FC236}">
                <a16:creationId xmlns:a16="http://schemas.microsoft.com/office/drawing/2014/main" id="{0157EDC0-3607-764F-88E8-31C019CF46C8}"/>
              </a:ext>
            </a:extLst>
          </p:cNvPr>
          <p:cNvSpPr>
            <a:spLocks noGrp="1"/>
          </p:cNvSpPr>
          <p:nvPr>
            <p:ph idx="1"/>
          </p:nvPr>
        </p:nvSpPr>
        <p:spPr>
          <a:xfrm>
            <a:off x="457200" y="981075"/>
            <a:ext cx="8229600" cy="4525963"/>
          </a:xfrm>
        </p:spPr>
        <p:txBody>
          <a:bodyPr/>
          <a:lstStyle/>
          <a:p>
            <a:pPr marL="0" indent="719138">
              <a:lnSpc>
                <a:spcPct val="150000"/>
              </a:lnSpc>
              <a:spcBef>
                <a:spcPct val="0"/>
              </a:spcBef>
              <a:buFont typeface="Arial" panose="020B0604020202020204" pitchFamily="34" charset="0"/>
              <a:buNone/>
            </a:pPr>
            <a:r>
              <a:rPr lang="zh-CN" altLang="en-US" sz="2400"/>
              <a:t>从理论上说只用上述</a:t>
            </a:r>
            <a:r>
              <a:rPr lang="en-US" altLang="zh-CN" sz="2400"/>
              <a:t>3</a:t>
            </a:r>
            <a:r>
              <a:rPr lang="zh-CN" altLang="en-US" sz="2400"/>
              <a:t>种基本控制结构就可以实现任何单入口单出口的程序，但是为了实际使用方便起见，常常还允许使用</a:t>
            </a:r>
            <a:r>
              <a:rPr lang="en-US" altLang="zh-CN" sz="2400"/>
              <a:t>DO-UNTIL</a:t>
            </a:r>
            <a:r>
              <a:rPr lang="zh-CN" altLang="en-US" sz="2400"/>
              <a:t>和</a:t>
            </a:r>
            <a:r>
              <a:rPr lang="en-US" altLang="zh-CN" sz="2400"/>
              <a:t>DO-CASE</a:t>
            </a:r>
            <a:r>
              <a:rPr lang="zh-CN" altLang="en-US" sz="2400"/>
              <a:t>两种控制结构</a:t>
            </a:r>
            <a:endParaRPr lang="en-US" altLang="zh-CN" sz="2400"/>
          </a:p>
          <a:p>
            <a:pPr marL="0" indent="719138">
              <a:lnSpc>
                <a:spcPct val="150000"/>
              </a:lnSpc>
              <a:buFont typeface="Arial" panose="020B0604020202020204" pitchFamily="34" charset="0"/>
              <a:buNone/>
            </a:pPr>
            <a:endParaRPr lang="zh-CN" altLang="en-US" sz="2400" b="1"/>
          </a:p>
        </p:txBody>
      </p:sp>
      <p:pic>
        <p:nvPicPr>
          <p:cNvPr id="25603" name="图片 2">
            <a:extLst>
              <a:ext uri="{FF2B5EF4-FFF2-40B4-BE49-F238E27FC236}">
                <a16:creationId xmlns:a16="http://schemas.microsoft.com/office/drawing/2014/main" id="{C630C2E3-0562-0347-BC59-E7641E3D152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852738"/>
            <a:ext cx="6216650" cy="293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1 Título">
            <a:extLst>
              <a:ext uri="{FF2B5EF4-FFF2-40B4-BE49-F238E27FC236}">
                <a16:creationId xmlns:a16="http://schemas.microsoft.com/office/drawing/2014/main" id="{E701B3C9-C05A-FE40-B24A-90389DA8ADC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5605" name="1 Título">
            <a:extLst>
              <a:ext uri="{FF2B5EF4-FFF2-40B4-BE49-F238E27FC236}">
                <a16:creationId xmlns:a16="http://schemas.microsoft.com/office/drawing/2014/main" id="{5C2F9904-C37C-1C4D-9241-C2E37812549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3">
            <a:extLst>
              <a:ext uri="{FF2B5EF4-FFF2-40B4-BE49-F238E27FC236}">
                <a16:creationId xmlns:a16="http://schemas.microsoft.com/office/drawing/2014/main" id="{53030010-06D3-4941-81CF-AD94451F6F5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6.1</a:t>
            </a:r>
            <a:r>
              <a:rPr lang="en-US" altLang="zh-CN" b="1"/>
              <a:t>  </a:t>
            </a:r>
            <a:r>
              <a:rPr lang="zh-CN" altLang="en-US" b="1"/>
              <a:t>结构程序设计</a:t>
            </a:r>
          </a:p>
        </p:txBody>
      </p:sp>
      <p:sp>
        <p:nvSpPr>
          <p:cNvPr id="27650" name="内容占位符 1">
            <a:extLst>
              <a:ext uri="{FF2B5EF4-FFF2-40B4-BE49-F238E27FC236}">
                <a16:creationId xmlns:a16="http://schemas.microsoft.com/office/drawing/2014/main" id="{BBF92EFD-48FF-7849-AB26-5F853D6FF7CF}"/>
              </a:ext>
            </a:extLst>
          </p:cNvPr>
          <p:cNvSpPr>
            <a:spLocks noGrp="1"/>
          </p:cNvSpPr>
          <p:nvPr>
            <p:ph idx="1"/>
          </p:nvPr>
        </p:nvSpPr>
        <p:spPr>
          <a:xfrm>
            <a:off x="457200" y="1125538"/>
            <a:ext cx="8229600" cy="4525962"/>
          </a:xfrm>
        </p:spPr>
        <p:txBody>
          <a:bodyPr/>
          <a:lstStyle/>
          <a:p>
            <a:pPr marL="0" indent="719138">
              <a:lnSpc>
                <a:spcPct val="150000"/>
              </a:lnSpc>
              <a:spcBef>
                <a:spcPct val="0"/>
              </a:spcBef>
              <a:buFont typeface="Arial" panose="020B0604020202020204" pitchFamily="34" charset="0"/>
              <a:buNone/>
            </a:pPr>
            <a:r>
              <a:rPr lang="zh-CN" altLang="en-US" sz="2400"/>
              <a:t>如果只允许使用顺序、</a:t>
            </a:r>
            <a:r>
              <a:rPr lang="en-US" altLang="zh-CN" sz="2400"/>
              <a:t>IF-THEN-ELSE</a:t>
            </a:r>
            <a:r>
              <a:rPr lang="zh-CN" altLang="en-US" sz="2400"/>
              <a:t>型分支和</a:t>
            </a:r>
            <a:r>
              <a:rPr lang="en-US" altLang="zh-CN" sz="2400"/>
              <a:t>DO-WHILE</a:t>
            </a:r>
            <a:r>
              <a:rPr lang="zh-CN" altLang="en-US" sz="2400"/>
              <a:t>型循环这</a:t>
            </a:r>
            <a:r>
              <a:rPr lang="en-US" altLang="zh-CN" sz="2400"/>
              <a:t>3</a:t>
            </a:r>
            <a:r>
              <a:rPr lang="zh-CN" altLang="en-US" sz="2400"/>
              <a:t>种基本控制结构，则称为经典的结构程序设计；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如果除了上述</a:t>
            </a:r>
            <a:r>
              <a:rPr lang="en-US" altLang="zh-CN" sz="2400"/>
              <a:t>3</a:t>
            </a:r>
            <a:r>
              <a:rPr lang="zh-CN" altLang="en-US" sz="2400"/>
              <a:t>种基本控制结构之外，还允许使用</a:t>
            </a:r>
            <a:r>
              <a:rPr lang="en-US" altLang="zh-CN" sz="2400"/>
              <a:t>DO-CASE</a:t>
            </a:r>
            <a:r>
              <a:rPr lang="zh-CN" altLang="en-US" sz="2400"/>
              <a:t>型多分支结构和</a:t>
            </a:r>
            <a:r>
              <a:rPr lang="en-US" altLang="zh-CN" sz="2400"/>
              <a:t>DO-UNTIL</a:t>
            </a:r>
            <a:r>
              <a:rPr lang="zh-CN" altLang="en-US" sz="2400"/>
              <a:t>型循环结构，则称为扩展的结构程序设计；</a:t>
            </a:r>
            <a:endParaRPr lang="en-US" altLang="zh-CN" sz="2400"/>
          </a:p>
          <a:p>
            <a:pPr marL="0" indent="719138">
              <a:lnSpc>
                <a:spcPct val="150000"/>
              </a:lnSpc>
              <a:spcBef>
                <a:spcPct val="0"/>
              </a:spcBef>
              <a:buFont typeface="Arial" panose="020B0604020202020204" pitchFamily="34" charset="0"/>
              <a:buNone/>
            </a:pPr>
            <a:r>
              <a:rPr lang="zh-CN" altLang="en-US" sz="2400"/>
              <a:t>如果再允许使用</a:t>
            </a:r>
            <a:r>
              <a:rPr lang="en-US" altLang="zh-CN" sz="2400"/>
              <a:t>LEAVE(</a:t>
            </a:r>
            <a:r>
              <a:rPr lang="zh-CN" altLang="en-US" sz="2400"/>
              <a:t>或</a:t>
            </a:r>
            <a:r>
              <a:rPr lang="en-US" altLang="zh-CN" sz="2400"/>
              <a:t>BREAK)</a:t>
            </a:r>
            <a:r>
              <a:rPr lang="zh-CN" altLang="en-US" sz="2400"/>
              <a:t>结构，则称为修正的结构程序设计。</a:t>
            </a:r>
          </a:p>
        </p:txBody>
      </p:sp>
      <p:sp>
        <p:nvSpPr>
          <p:cNvPr id="27651" name="1 Título">
            <a:extLst>
              <a:ext uri="{FF2B5EF4-FFF2-40B4-BE49-F238E27FC236}">
                <a16:creationId xmlns:a16="http://schemas.microsoft.com/office/drawing/2014/main" id="{3D7FE534-C9C1-3549-AF9C-C873757146A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6.1 </a:t>
            </a:r>
            <a:r>
              <a:rPr lang="zh-CN" altLang="en-US" sz="2400">
                <a:solidFill>
                  <a:srgbClr val="D9D9D9"/>
                </a:solidFill>
                <a:latin typeface="宋体" panose="02010600030101010101" pitchFamily="2" charset="-122"/>
              </a:rPr>
              <a:t>结构程序设计</a:t>
            </a:r>
          </a:p>
        </p:txBody>
      </p:sp>
      <p:sp>
        <p:nvSpPr>
          <p:cNvPr id="27652" name="1 Título">
            <a:extLst>
              <a:ext uri="{FF2B5EF4-FFF2-40B4-BE49-F238E27FC236}">
                <a16:creationId xmlns:a16="http://schemas.microsoft.com/office/drawing/2014/main" id="{D1CC3B4A-5EAB-034E-BDF2-742ACC360EA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6</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详细设计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5453</Words>
  <Application>Microsoft Macintosh PowerPoint</Application>
  <PresentationFormat>On-screen Show (4:3)</PresentationFormat>
  <Paragraphs>694</Paragraphs>
  <Slides>57</Slides>
  <Notes>56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57</vt:i4>
      </vt:variant>
    </vt:vector>
  </HeadingPairs>
  <TitlesOfParts>
    <vt:vector size="66" baseType="lpstr">
      <vt:lpstr>Arial</vt:lpstr>
      <vt:lpstr>宋体</vt:lpstr>
      <vt:lpstr>Calibri</vt:lpstr>
      <vt:lpstr>黑体</vt:lpstr>
      <vt:lpstr>Wingdings</vt:lpstr>
      <vt:lpstr>Times New Roman</vt:lpstr>
      <vt:lpstr>隶书</vt:lpstr>
      <vt:lpstr>华文琥珀</vt:lpstr>
      <vt:lpstr>Tema de Office</vt:lpstr>
      <vt:lpstr>PowerPoint Presentation</vt:lpstr>
      <vt:lpstr>第6章  详细设计</vt:lpstr>
      <vt:lpstr>PowerPoint Presentation</vt:lpstr>
      <vt:lpstr>PowerPoint Presentation</vt:lpstr>
      <vt:lpstr>6.1  结构程序设计</vt:lpstr>
      <vt:lpstr>6.1  结构程序设计</vt:lpstr>
      <vt:lpstr>6.1  结构程序设计</vt:lpstr>
      <vt:lpstr>6.1  结构程序设计</vt:lpstr>
      <vt:lpstr>6.1  结构程序设计</vt:lpstr>
      <vt:lpstr>PowerPoint Presentation</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6.2 人机界面设计</vt:lpstr>
      <vt:lpstr>PowerPoint Presentation</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6.3 过程设计的工具</vt:lpstr>
      <vt:lpstr>PowerPoint Presentation</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6.4 面向数据结构的设计方法</vt:lpstr>
      <vt:lpstr>PowerPoint Presentation</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6.5 程序复杂程度的定量度量</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852</cp:revision>
  <dcterms:created xsi:type="dcterms:W3CDTF">2010-06-24T19:27:56Z</dcterms:created>
  <dcterms:modified xsi:type="dcterms:W3CDTF">2025-03-01T14:41:42Z</dcterms:modified>
</cp:coreProperties>
</file>