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2" r:id="rId2"/>
  </p:sldMasterIdLst>
  <p:notesMasterIdLst>
    <p:notesMasterId r:id="rId142"/>
  </p:notesMasterIdLst>
  <p:handoutMasterIdLst>
    <p:handoutMasterId r:id="rId143"/>
  </p:handoutMasterIdLst>
  <p:sldIdLst>
    <p:sldId id="1273" r:id="rId3"/>
    <p:sldId id="1274" r:id="rId4"/>
    <p:sldId id="1275" r:id="rId5"/>
    <p:sldId id="1276" r:id="rId6"/>
    <p:sldId id="1005" r:id="rId7"/>
    <p:sldId id="1081" r:id="rId8"/>
    <p:sldId id="1042" r:id="rId9"/>
    <p:sldId id="1045" r:id="rId10"/>
    <p:sldId id="1048" r:id="rId11"/>
    <p:sldId id="1053" r:id="rId12"/>
    <p:sldId id="1054" r:id="rId13"/>
    <p:sldId id="1049" r:id="rId14"/>
    <p:sldId id="1050" r:id="rId15"/>
    <p:sldId id="1051" r:id="rId16"/>
    <p:sldId id="1277" r:id="rId17"/>
    <p:sldId id="1159" r:id="rId18"/>
    <p:sldId id="1278" r:id="rId19"/>
    <p:sldId id="1160" r:id="rId20"/>
    <p:sldId id="1279" r:id="rId21"/>
    <p:sldId id="1013" r:id="rId22"/>
    <p:sldId id="1055" r:id="rId23"/>
    <p:sldId id="1056" r:id="rId24"/>
    <p:sldId id="1057" r:id="rId25"/>
    <p:sldId id="1058" r:id="rId26"/>
    <p:sldId id="1059" r:id="rId27"/>
    <p:sldId id="1060" r:id="rId28"/>
    <p:sldId id="1092" r:id="rId29"/>
    <p:sldId id="868" r:id="rId30"/>
    <p:sldId id="1082" r:id="rId31"/>
    <p:sldId id="870" r:id="rId32"/>
    <p:sldId id="871" r:id="rId33"/>
    <p:sldId id="1061" r:id="rId34"/>
    <p:sldId id="1062" r:id="rId35"/>
    <p:sldId id="1085" r:id="rId36"/>
    <p:sldId id="1094" r:id="rId37"/>
    <p:sldId id="1095" r:id="rId38"/>
    <p:sldId id="1280" r:id="rId39"/>
    <p:sldId id="1063" r:id="rId40"/>
    <p:sldId id="1083" r:id="rId41"/>
    <p:sldId id="1084" r:id="rId42"/>
    <p:sldId id="1162" r:id="rId43"/>
    <p:sldId id="1281" r:id="rId44"/>
    <p:sldId id="1166" r:id="rId45"/>
    <p:sldId id="1164" r:id="rId46"/>
    <p:sldId id="1282" r:id="rId47"/>
    <p:sldId id="1165" r:id="rId48"/>
    <p:sldId id="1283" r:id="rId49"/>
    <p:sldId id="1017" r:id="rId50"/>
    <p:sldId id="1143" r:id="rId51"/>
    <p:sldId id="1155" r:id="rId52"/>
    <p:sldId id="1144" r:id="rId53"/>
    <p:sldId id="1145" r:id="rId54"/>
    <p:sldId id="1147" r:id="rId55"/>
    <p:sldId id="1153" r:id="rId56"/>
    <p:sldId id="1154" r:id="rId57"/>
    <p:sldId id="1149" r:id="rId58"/>
    <p:sldId id="1150" r:id="rId59"/>
    <p:sldId id="1151" r:id="rId60"/>
    <p:sldId id="874" r:id="rId61"/>
    <p:sldId id="967" r:id="rId62"/>
    <p:sldId id="875" r:id="rId63"/>
    <p:sldId id="1139" r:id="rId64"/>
    <p:sldId id="1018" r:id="rId65"/>
    <p:sldId id="1086" r:id="rId66"/>
    <p:sldId id="1027" r:id="rId67"/>
    <p:sldId id="1284" r:id="rId68"/>
    <p:sldId id="1088" r:id="rId69"/>
    <p:sldId id="1065" r:id="rId70"/>
    <p:sldId id="1066" r:id="rId71"/>
    <p:sldId id="877" r:id="rId72"/>
    <p:sldId id="1021" r:id="rId73"/>
    <p:sldId id="1020" r:id="rId74"/>
    <p:sldId id="1152" r:id="rId75"/>
    <p:sldId id="1036" r:id="rId76"/>
    <p:sldId id="1097" r:id="rId77"/>
    <p:sldId id="880" r:id="rId78"/>
    <p:sldId id="1140" r:id="rId79"/>
    <p:sldId id="881" r:id="rId80"/>
    <p:sldId id="1285" r:id="rId81"/>
    <p:sldId id="1098" r:id="rId82"/>
    <p:sldId id="1025" r:id="rId83"/>
    <p:sldId id="882" r:id="rId84"/>
    <p:sldId id="1024" r:id="rId85"/>
    <p:sldId id="884" r:id="rId86"/>
    <p:sldId id="1035" r:id="rId87"/>
    <p:sldId id="1103" r:id="rId88"/>
    <p:sldId id="1104" r:id="rId89"/>
    <p:sldId id="1109" r:id="rId90"/>
    <p:sldId id="1110" r:id="rId91"/>
    <p:sldId id="1111" r:id="rId92"/>
    <p:sldId id="1112" r:id="rId93"/>
    <p:sldId id="1156" r:id="rId94"/>
    <p:sldId id="1068" r:id="rId95"/>
    <p:sldId id="1069" r:id="rId96"/>
    <p:sldId id="888" r:id="rId97"/>
    <p:sldId id="974" r:id="rId98"/>
    <p:sldId id="1070" r:id="rId99"/>
    <p:sldId id="1125" r:id="rId100"/>
    <p:sldId id="1114" r:id="rId101"/>
    <p:sldId id="1118" r:id="rId102"/>
    <p:sldId id="1119" r:id="rId103"/>
    <p:sldId id="1127" r:id="rId104"/>
    <p:sldId id="1128" r:id="rId105"/>
    <p:sldId id="1117" r:id="rId106"/>
    <p:sldId id="981" r:id="rId107"/>
    <p:sldId id="980" r:id="rId108"/>
    <p:sldId id="1141" r:id="rId109"/>
    <p:sldId id="1099" r:id="rId110"/>
    <p:sldId id="1100" r:id="rId111"/>
    <p:sldId id="1038" r:id="rId112"/>
    <p:sldId id="1039" r:id="rId113"/>
    <p:sldId id="1091" r:id="rId114"/>
    <p:sldId id="1089" r:id="rId115"/>
    <p:sldId id="1090" r:id="rId116"/>
    <p:sldId id="1129" r:id="rId117"/>
    <p:sldId id="1130" r:id="rId118"/>
    <p:sldId id="1131" r:id="rId119"/>
    <p:sldId id="1132" r:id="rId120"/>
    <p:sldId id="1133" r:id="rId121"/>
    <p:sldId id="1134" r:id="rId122"/>
    <p:sldId id="1135" r:id="rId123"/>
    <p:sldId id="1136" r:id="rId124"/>
    <p:sldId id="1168" r:id="rId125"/>
    <p:sldId id="1169" r:id="rId126"/>
    <p:sldId id="1170" r:id="rId127"/>
    <p:sldId id="1171" r:id="rId128"/>
    <p:sldId id="1289" r:id="rId129"/>
    <p:sldId id="1172" r:id="rId130"/>
    <p:sldId id="1288" r:id="rId131"/>
    <p:sldId id="1173" r:id="rId132"/>
    <p:sldId id="1174" r:id="rId133"/>
    <p:sldId id="1175" r:id="rId134"/>
    <p:sldId id="1286" r:id="rId135"/>
    <p:sldId id="1176" r:id="rId136"/>
    <p:sldId id="1177" r:id="rId137"/>
    <p:sldId id="1178" r:id="rId138"/>
    <p:sldId id="1287" r:id="rId139"/>
    <p:sldId id="1137" r:id="rId140"/>
    <p:sldId id="921" r:id="rId1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94798" autoAdjust="0"/>
  </p:normalViewPr>
  <p:slideViewPr>
    <p:cSldViewPr snapToObjects="1">
      <p:cViewPr varScale="1">
        <p:scale>
          <a:sx n="123" d="100"/>
          <a:sy n="123" d="100"/>
        </p:scale>
        <p:origin x="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85CE9BF-6EEF-4D66-A600-BCD3B12346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C5957EF-C99C-4DF7-9476-AABF93998C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B8D5EEC-D262-4399-82DA-679EA852DC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F5EFD64-97BC-4912-951E-23844BCFE0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charset="-122"/>
              </a:defRPr>
            </a:lvl1pPr>
          </a:lstStyle>
          <a:p>
            <a:pPr>
              <a:defRPr/>
            </a:pPr>
            <a:fld id="{AEC48B73-27D7-D345-B043-BF5448582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8DCFC47-92CA-42D1-B072-ED8BCC5484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67EFB69-DF6B-4EBD-B459-F467979B85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625479-DFAA-5A48-9E66-316EB9D12E8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E390148-6FBD-4350-8DAA-833CEBA4C1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0BF9EEB-1578-4DD2-BF73-7F3223246E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7298A49-09F4-417C-9563-DDF55FE76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charset="-122"/>
              </a:defRPr>
            </a:lvl1pPr>
          </a:lstStyle>
          <a:p>
            <a:pPr>
              <a:defRPr/>
            </a:pPr>
            <a:fld id="{9D32A8B8-62FC-CE48-98E3-EC8B5DEA3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C3B8C7D-F5FA-D74E-987F-EAF2E7B6E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A30CE62E-507F-464F-8927-2DF03042255E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6A83CDD-9004-2943-AACD-2D82030F201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DA16756-013F-6D41-B6F9-AAA78CF0F6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C96E8A26-005E-A347-BC6C-8DA14A6CB1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F1DC4D69-31A2-5F4A-8A94-B103AE062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0A294698-3CE9-5A46-AD09-445FECA1D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4D10D7ED-2D4E-484B-B5D1-6DB2C516024C}" type="slidenum">
              <a:rPr altLang="zh-CN" sz="1200" b="0" smtClean="0"/>
              <a:pPr/>
              <a:t>82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CC48E623-38F1-224B-ACBC-C48B4804C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56AC5743-2121-9B45-9CCB-044EAF2C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B128A935-FC89-5B45-BFFB-27958E695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9B5F5A6-0E21-AC4C-8D75-6E8F67E93A8C}" type="slidenum">
              <a:rPr altLang="zh-CN" sz="1200" b="0" smtClean="0"/>
              <a:pPr/>
              <a:t>84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>
            <a:extLst>
              <a:ext uri="{FF2B5EF4-FFF2-40B4-BE49-F238E27FC236}">
                <a16:creationId xmlns:a16="http://schemas.microsoft.com/office/drawing/2014/main" id="{8880BC67-4455-6C42-8684-423772D03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F55491DB-F44C-2F4D-8FDF-784252CAAA0E}" type="slidenum">
              <a:rPr altLang="zh-CN" sz="1200" b="0" smtClean="0"/>
              <a:pPr/>
              <a:t>123</a:t>
            </a:fld>
            <a:endParaRPr lang="en-US" altLang="zh-CN" sz="1200" b="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6C511B16-F6D2-6B47-85C6-B1BB8CDFE2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8312651-1E9C-7C42-84B1-B1A0A38531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>
            <a:extLst>
              <a:ext uri="{FF2B5EF4-FFF2-40B4-BE49-F238E27FC236}">
                <a16:creationId xmlns:a16="http://schemas.microsoft.com/office/drawing/2014/main" id="{8FEEF672-E583-9143-8A2B-F10074E7E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A55DB066-D429-9B41-9E98-5363779360E0}" type="slidenum">
              <a:rPr altLang="zh-CN" sz="1200" b="0" smtClean="0"/>
              <a:pPr/>
              <a:t>124</a:t>
            </a:fld>
            <a:endParaRPr lang="en-US" altLang="zh-CN" sz="1200" b="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3BE3DD1-AF76-EE48-87C9-A8EE28CFE69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D9AF6FAF-81D6-804E-8F88-A49CFEC1AF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>
            <a:extLst>
              <a:ext uri="{FF2B5EF4-FFF2-40B4-BE49-F238E27FC236}">
                <a16:creationId xmlns:a16="http://schemas.microsoft.com/office/drawing/2014/main" id="{7F63CFB9-B33C-3A45-85F0-9CB0462DC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398D02F3-E5F0-264B-8D45-1407DBBCFE06}" type="slidenum">
              <a:rPr altLang="zh-CN" sz="1200" b="0" smtClean="0"/>
              <a:pPr/>
              <a:t>125</a:t>
            </a:fld>
            <a:endParaRPr lang="en-US" altLang="zh-CN" sz="1200" b="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D375B315-E28F-AF4B-BDDA-EBA1596DE77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D7CE4F5F-988F-2E40-9125-4CBBFD2CC6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>
            <a:extLst>
              <a:ext uri="{FF2B5EF4-FFF2-40B4-BE49-F238E27FC236}">
                <a16:creationId xmlns:a16="http://schemas.microsoft.com/office/drawing/2014/main" id="{90B7B08B-A6A9-9640-B8D5-5647C75E2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67ECD47A-4B8A-C745-BAAE-6D8DA2E8544D}" type="slidenum">
              <a:rPr altLang="zh-CN" sz="1200" b="0" smtClean="0"/>
              <a:pPr/>
              <a:t>126</a:t>
            </a:fld>
            <a:endParaRPr lang="en-US" altLang="zh-CN" sz="1200" b="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FF9D1255-960C-C94C-9AE5-4BBFA63BCC8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7EF727CD-0342-B04A-8CAC-18F3B82845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>
            <a:extLst>
              <a:ext uri="{FF2B5EF4-FFF2-40B4-BE49-F238E27FC236}">
                <a16:creationId xmlns:a16="http://schemas.microsoft.com/office/drawing/2014/main" id="{8B584FEA-AA5F-264F-BC7D-B94A3CAF7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2D348831-0038-FF41-A445-1C455EAAF1E0}" type="slidenum">
              <a:rPr altLang="zh-CN" sz="1200" b="0" smtClean="0"/>
              <a:pPr/>
              <a:t>127</a:t>
            </a:fld>
            <a:endParaRPr lang="en-US" altLang="zh-CN" sz="1200" b="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F84DC7DE-C8B6-8B49-89AE-3597CE16046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9F6EA0A6-908D-1A40-BB84-F9C9974A96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>
            <a:extLst>
              <a:ext uri="{FF2B5EF4-FFF2-40B4-BE49-F238E27FC236}">
                <a16:creationId xmlns:a16="http://schemas.microsoft.com/office/drawing/2014/main" id="{01107BB6-EF89-7749-BAD7-DB2E49B00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972B8A04-F9DF-8749-BAAC-7CBA25C92090}" type="slidenum">
              <a:rPr altLang="zh-CN" sz="1200" b="0" smtClean="0"/>
              <a:pPr/>
              <a:t>128</a:t>
            </a:fld>
            <a:endParaRPr lang="en-US" altLang="zh-CN" sz="1200" b="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5D176D83-8C2C-1746-B5FF-26232D0B743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0BC4356-C205-634B-857B-E6254CDECB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5">
            <a:extLst>
              <a:ext uri="{FF2B5EF4-FFF2-40B4-BE49-F238E27FC236}">
                <a16:creationId xmlns:a16="http://schemas.microsoft.com/office/drawing/2014/main" id="{0E390030-AADF-B24A-A3CD-3A8DC47A4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092B4A32-4358-3846-8CE4-FDD63C425D3F}" type="slidenum">
              <a:rPr altLang="zh-CN" sz="1200" b="0" smtClean="0"/>
              <a:pPr/>
              <a:t>129</a:t>
            </a:fld>
            <a:endParaRPr lang="en-US" altLang="zh-CN" sz="1200" b="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A0A7573-89F3-4A42-96D7-58AEDD0ACC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2983B8AB-8F5F-ED4B-8C7B-C2BEAF7005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">
            <a:extLst>
              <a:ext uri="{FF2B5EF4-FFF2-40B4-BE49-F238E27FC236}">
                <a16:creationId xmlns:a16="http://schemas.microsoft.com/office/drawing/2014/main" id="{B4D444F1-2D97-F34F-8A71-A29ED938B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B8E63112-8765-0848-80AD-6C9B1915D7E6}" type="slidenum">
              <a:rPr altLang="zh-CN" sz="1200" b="0" smtClean="0"/>
              <a:pPr/>
              <a:t>130</a:t>
            </a:fld>
            <a:endParaRPr lang="en-US" altLang="zh-CN" sz="1200" b="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457450FC-EDE2-9941-A2C2-C33C2D07769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1519F548-1F9D-4B40-A5EA-F98B0638D0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D576AD2-D536-DC46-8D15-1B55CE294A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E1E051F4-B53B-124E-8050-1054454B3AE5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1663E72-2DCC-874E-8820-7EE28ABCCDB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4BA60E1-2712-CF48-9D4E-92D7D77C68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>
            <a:extLst>
              <a:ext uri="{FF2B5EF4-FFF2-40B4-BE49-F238E27FC236}">
                <a16:creationId xmlns:a16="http://schemas.microsoft.com/office/drawing/2014/main" id="{03F4ADDF-EF90-0343-8F37-B0FBB42D4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1A12B83E-C418-F049-BC0A-D829917B9FE1}" type="slidenum">
              <a:rPr altLang="zh-CN" sz="1200" b="0" smtClean="0"/>
              <a:pPr/>
              <a:t>131</a:t>
            </a:fld>
            <a:endParaRPr lang="en-US" altLang="zh-CN" sz="1200" b="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DB94D39F-7713-4A49-B0A2-EAA20DF1A08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1B99AE3F-CAD4-5F4A-AACD-3EE7435EFA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>
            <a:extLst>
              <a:ext uri="{FF2B5EF4-FFF2-40B4-BE49-F238E27FC236}">
                <a16:creationId xmlns:a16="http://schemas.microsoft.com/office/drawing/2014/main" id="{F1561B5C-C3B2-9B4C-BF87-AA7688392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A65CAC19-F046-C64E-AE00-4CEEE534E599}" type="slidenum">
              <a:rPr altLang="zh-CN" sz="1200" b="0" smtClean="0"/>
              <a:pPr/>
              <a:t>132</a:t>
            </a:fld>
            <a:endParaRPr lang="en-US" altLang="zh-CN" sz="1200" b="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32A3ADBE-4A1F-374C-84D4-661B3FC6D9F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51324BF2-F65B-C14B-8593-A3AC004EA8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D69BCC72-40B6-054C-B624-1FE3F0D4E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40FC9EDF-B572-9C48-93F6-E182F8C1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0F95B94-8F31-904A-BC85-0D8811998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D4A9682-0C4D-164E-95CE-A1B4BE72AC33}" type="slidenum">
              <a:rPr altLang="zh-CN" sz="1200" b="0" smtClean="0"/>
              <a:pPr/>
              <a:t>12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>
            <a:extLst>
              <a:ext uri="{FF2B5EF4-FFF2-40B4-BE49-F238E27FC236}">
                <a16:creationId xmlns:a16="http://schemas.microsoft.com/office/drawing/2014/main" id="{038CB6DE-1776-1F47-92F3-6C4FCC79A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3DD476F-4B20-464C-AD8F-DC177210EE6E}" type="slidenum">
              <a:rPr altLang="zh-CN" sz="1200" b="0" smtClean="0"/>
              <a:pPr/>
              <a:t>41</a:t>
            </a:fld>
            <a:endParaRPr lang="en-US" altLang="zh-CN" sz="1200" b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13890A4-6159-2B43-93A7-BDC56C27AB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20984A69-2F21-374C-92A2-9C3A54F0E1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id="{6D9EB7E7-0DC2-3B46-8A8E-560FE8CDF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42BF5A46-9D97-5744-B639-82026CE12A37}" type="slidenum">
              <a:rPr altLang="zh-CN" sz="1200" b="0" smtClean="0"/>
              <a:pPr/>
              <a:t>42</a:t>
            </a:fld>
            <a:endParaRPr lang="en-US" altLang="zh-CN" sz="1200" b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A8CC739-6FC3-0A4A-8600-0C198A1EFE7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B971FEA6-6337-8E47-9F9B-CCCC48D0E3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>
            <a:extLst>
              <a:ext uri="{FF2B5EF4-FFF2-40B4-BE49-F238E27FC236}">
                <a16:creationId xmlns:a16="http://schemas.microsoft.com/office/drawing/2014/main" id="{FDEBA5CE-2AA0-D948-B506-BF37B6615B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55F94D91-9FCA-A145-8CD0-71CF1AB8D83D}" type="slidenum">
              <a:rPr altLang="zh-CN" sz="1200" b="0" smtClean="0"/>
              <a:pPr/>
              <a:t>44</a:t>
            </a:fld>
            <a:endParaRPr lang="en-US" altLang="zh-CN" sz="1200" b="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6E4B18E-6ADE-7640-83ED-BFDFFB42F4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F30C9DA2-2E51-0745-8AAA-CEC50BCF2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>
            <a:extLst>
              <a:ext uri="{FF2B5EF4-FFF2-40B4-BE49-F238E27FC236}">
                <a16:creationId xmlns:a16="http://schemas.microsoft.com/office/drawing/2014/main" id="{EAB28CC4-16C8-A843-B662-B2A6FD87C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874EC1A6-FD6F-F44B-8A18-F709E084CA57}" type="slidenum">
              <a:rPr altLang="zh-CN" sz="1200" b="0" smtClean="0"/>
              <a:pPr/>
              <a:t>45</a:t>
            </a:fld>
            <a:endParaRPr lang="en-US" altLang="zh-CN" sz="1200" b="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B1267B5-33A5-4144-93A5-C8F37748BF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9C68F5D7-DE01-E84D-8C59-EA74FC181B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>
            <a:extLst>
              <a:ext uri="{FF2B5EF4-FFF2-40B4-BE49-F238E27FC236}">
                <a16:creationId xmlns:a16="http://schemas.microsoft.com/office/drawing/2014/main" id="{198ADFB9-FAB1-8046-A116-CB38D2FE7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4A99B288-889F-B541-B9A1-4700578557C5}" type="slidenum">
              <a:rPr altLang="zh-CN" sz="1200" b="0" smtClean="0"/>
              <a:pPr/>
              <a:t>46</a:t>
            </a:fld>
            <a:endParaRPr lang="en-US" altLang="zh-CN" sz="1200" b="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63977D6-8A8E-3F47-8703-517F1B5DC75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65175" y="384175"/>
            <a:ext cx="5514975" cy="4137025"/>
          </a:xfrm>
          <a:ln/>
        </p:spPr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3A3A7FD0-CD61-414A-A384-CDC74DE3B4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AFD90322-1A08-9B47-9A0E-2992FA5BB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68F6EA32-6E58-A14D-BAC7-35A56C83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仿宋_GB2312" pitchFamily="49" charset="-122"/>
            </a:endParaRP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058AB0D1-38F1-4642-B39C-10C0E1353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fld id="{120DBB2B-21E8-1744-B5E8-DDE71FC237F5}" type="slidenum">
              <a:rPr altLang="zh-CN" sz="1200" b="0" smtClean="0"/>
              <a:pPr/>
              <a:t>60</a:t>
            </a:fld>
            <a:endParaRPr lang="en-US" altLang="zh-CN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5BE90C52-4E02-6C42-B8AB-557FB079539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>
            <a:extLst>
              <a:ext uri="{FF2B5EF4-FFF2-40B4-BE49-F238E27FC236}">
                <a16:creationId xmlns:a16="http://schemas.microsoft.com/office/drawing/2014/main" id="{8A11D4A9-98D3-3146-AEC7-C4D9096E84C9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8883617E-37AA-8E48-A0A1-9BF12EF4D25B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AFA78DF0-6750-CA4F-816E-31D30C081160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080003F-4F45-7242-B9C0-04B2BA6D4400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66BFC11-335C-4649-9282-323545F48BAB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DC951B8-B092-C143-AEDE-CCE57191CE5E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2124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0F087D2A-1A2F-804E-B79A-F82263122876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C6A35D01-7738-A144-96F6-14D94952B59C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A0AFAC9F-95CC-C946-983B-38D57B2A75FF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DC93FE3-F9AF-8C46-BF20-6DA934CBE02A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C06EE49-5634-7748-9122-E925D3CF4CD0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8B93F75-F835-2C4A-AE82-32A5CBB2608F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E7B130FD-85A1-CA42-A4DB-C9C47297F4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5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9">
            <a:extLst>
              <a:ext uri="{FF2B5EF4-FFF2-40B4-BE49-F238E27FC236}">
                <a16:creationId xmlns:a16="http://schemas.microsoft.com/office/drawing/2014/main" id="{9B5F92B3-3EEF-EC49-8610-8497D504536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99E5D0-CC76-7D47-AC3A-4B40F89C5B98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06A145AA-D441-C946-9D8F-52E4062CE5A2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030A461E-AC31-A248-8EB4-D5A9B2DE4FFE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CCC436-C887-8A4F-8B52-A2833420863D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9F5DE80-EEAB-2F4F-96F1-B71746F3A38D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80E9013-F244-6646-AA33-8F17AAA9A84D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1" name="直接连接符 9">
            <a:extLst>
              <a:ext uri="{FF2B5EF4-FFF2-40B4-BE49-F238E27FC236}">
                <a16:creationId xmlns:a16="http://schemas.microsoft.com/office/drawing/2014/main" id="{C6EB5AFB-9C9F-864E-8011-9CA59E6C79D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69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08D86296-6997-994C-B7C9-A9681FC0646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>
            <a:extLst>
              <a:ext uri="{FF2B5EF4-FFF2-40B4-BE49-F238E27FC236}">
                <a16:creationId xmlns:a16="http://schemas.microsoft.com/office/drawing/2014/main" id="{CD3CFCF9-2078-FF47-B926-DBCC40D85E07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BD3B165E-7288-BA44-ACDB-0143E4453E73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915FB961-678A-9D42-A1AD-3510F0BA1869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5338473-33F1-0546-A2F0-8AB72CAEE2D9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08B73EC-C992-9440-B8C9-1FC8CE4950B5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ABA1FEC-D25C-2D41-88E9-3E5DE1CAA289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7706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CE121A2C-CEC9-334F-8FE3-9C00B7CAC719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5651744-AAFC-CD45-890C-49D8CBCDFBE9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9464FAAC-5159-7243-A070-364F209DD680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827C33B-7711-1342-A640-8E59A5313846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6C51471-53FF-2746-851D-490C9679BEE9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5816B18-D943-8942-A63A-30B5B0F29962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9E55909E-D58B-2E4F-B2CA-16F5A1DBEE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01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9">
            <a:extLst>
              <a:ext uri="{FF2B5EF4-FFF2-40B4-BE49-F238E27FC236}">
                <a16:creationId xmlns:a16="http://schemas.microsoft.com/office/drawing/2014/main" id="{5902B037-1CE9-3441-AB5A-B593089B22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1C16477F-E25C-694D-93BE-35F04ACDA593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C3949C8B-1C32-8D42-AE3E-7A1243474370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87EAB6FE-1CC0-7A47-B578-9C97226F434A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8BCA239-5C01-5A4D-8A81-5C700C50BFF8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DE37ECA-6070-C943-BDF9-E10C35981A58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0" name="等腰三角形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665C595-3679-CE4B-B4E4-F3403D7E2B99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29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11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2958FEAC-40D7-544F-95F2-32AC73D010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6888" y="1116013"/>
            <a:ext cx="82518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</p:txBody>
      </p:sp>
      <p:cxnSp>
        <p:nvCxnSpPr>
          <p:cNvPr id="1027" name="直接连接符 9">
            <a:extLst>
              <a:ext uri="{FF2B5EF4-FFF2-40B4-BE49-F238E27FC236}">
                <a16:creationId xmlns:a16="http://schemas.microsoft.com/office/drawing/2014/main" id="{1B6440AD-4B64-5B44-9850-B3968102DFC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3D3505E-38A4-4986-AB4B-9403A0C383D0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53E239-E1D5-44EB-B0DB-A3EB1896983D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CDFF44-2C99-4132-AD0C-1C10EFD01692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22EE9D4-6542-48EB-B633-98AE00C3E87C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E8791AB-3965-47EF-8221-C0D178EF9ACB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B712284-CE16-4D75-809B-60819E11F532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031" name="Rectangle 2">
            <a:extLst>
              <a:ext uri="{FF2B5EF4-FFF2-40B4-BE49-F238E27FC236}">
                <a16:creationId xmlns:a16="http://schemas.microsoft.com/office/drawing/2014/main" id="{BA9BDDDA-91E5-A24F-A3C3-10E5998C2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noProof="1"/>
              <a:t>单击以编辑</a:t>
            </a:r>
            <a:r>
              <a:rPr lang="zh-TW" altLang="en-US" noProof="1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163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5D5002C4-216A-734C-BF49-89A1768593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6888" y="1116013"/>
            <a:ext cx="82518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</p:txBody>
      </p:sp>
      <p:cxnSp>
        <p:nvCxnSpPr>
          <p:cNvPr id="2051" name="直接连接符 9">
            <a:extLst>
              <a:ext uri="{FF2B5EF4-FFF2-40B4-BE49-F238E27FC236}">
                <a16:creationId xmlns:a16="http://schemas.microsoft.com/office/drawing/2014/main" id="{6FD4562B-CAB8-AE45-8C41-6C2CB88112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009CAA0-7C4D-4D80-A1BF-67C2EFC97EAD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A3270D-79BF-487F-9A47-17832A1F4881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E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8E0DE7-ECA0-4A18-847A-2D6BD4226D32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C4A8876-91D9-4F11-9A97-9E877D83305B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BCAC9C0-9E29-4B84-88A5-AE319DF6F62C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A8F1C4-E352-4F73-BEE7-F2167043FF7A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055" name="Rectangle 2">
            <a:extLst>
              <a:ext uri="{FF2B5EF4-FFF2-40B4-BE49-F238E27FC236}">
                <a16:creationId xmlns:a16="http://schemas.microsoft.com/office/drawing/2014/main" id="{1400C4C7-16C9-FC4D-A0DF-E9B248BC6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noProof="1"/>
              <a:t>单击以编辑</a:t>
            </a:r>
            <a:r>
              <a:rPr lang="zh-TW" altLang="en-US" noProof="1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79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163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7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em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7" Type="http://schemas.openxmlformats.org/officeDocument/2006/relationships/image" Target="../media/image52.gif"/><Relationship Id="rId2" Type="http://schemas.openxmlformats.org/officeDocument/2006/relationships/hyperlink" Target="http://image.baidu.com/i?ct=503316480&amp;z=&amp;tn=baiduimagedetail&amp;word=%C7%BF%B5%C1&amp;in=26523&amp;cl=2&amp;lm=-1&amp;pn=4&amp;rn=1&amp;di=59780694690&amp;ln=2000&amp;fr=&amp;fmq=&amp;ic=0&amp;s=&amp;se=1&amp;sme=0&amp;tab=&amp;width=&amp;height=&amp;face=0&amp;is=&amp;istype=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image.baidu.com/i?ct=503316480&amp;z=&amp;tn=baiduimagedetail&amp;word=%D2%BD%C9%FA+gif&amp;in=32484&amp;cl=2&amp;lm=-1&amp;pn=0&amp;rn=1&amp;di=29618144055&amp;ln=1151&amp;fr=&amp;fmq=&amp;ic=0&amp;s=0&amp;se=1&amp;sme=0&amp;tab=&amp;width=&amp;height=&amp;face=0&amp;is=&amp;istype=2" TargetMode="External"/><Relationship Id="rId5" Type="http://schemas.openxmlformats.org/officeDocument/2006/relationships/image" Target="../media/image51.jpeg"/><Relationship Id="rId4" Type="http://schemas.openxmlformats.org/officeDocument/2006/relationships/hyperlink" Target="http://image.baidu.com/i?ct=503316480&amp;z=&amp;tn=baiduimagedetail&amp;word=%CA%DC%C9%CB&amp;in=4669&amp;cl=2&amp;lm=-1&amp;pn=8&amp;rn=1&amp;di=43566210165&amp;ln=2000&amp;fr=&amp;fmq=&amp;ic=0&amp;s=0&amp;se=1&amp;sme=0&amp;tab=&amp;width=&amp;height=&amp;face=0&amp;is=&amp;istype=2" TargetMode="Externa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gif"/><Relationship Id="rId3" Type="http://schemas.openxmlformats.org/officeDocument/2006/relationships/hyperlink" Target="http://image.baidu.com/i?ct=503316480&amp;z=&amp;tn=baiduimagedetail&amp;word=%C7%BF%B5%C1&amp;in=26523&amp;cl=2&amp;lm=-1&amp;pn=4&amp;rn=1&amp;di=59780694690&amp;ln=2000&amp;fr=&amp;fmq=&amp;ic=0&amp;s=&amp;se=1&amp;sme=0&amp;tab=&amp;width=&amp;height=&amp;face=0&amp;is=&amp;istype=2" TargetMode="External"/><Relationship Id="rId7" Type="http://schemas.openxmlformats.org/officeDocument/2006/relationships/hyperlink" Target="http://image.baidu.com/i?ct=503316480&amp;z=&amp;tn=baiduimagedetail&amp;word=%D2%BD%C9%FA+gif&amp;in=32484&amp;cl=2&amp;lm=-1&amp;pn=0&amp;rn=1&amp;di=29618144055&amp;ln=1151&amp;fr=&amp;fmq=&amp;ic=0&amp;s=0&amp;se=1&amp;sme=0&amp;tab=&amp;width=&amp;height=&amp;face=0&amp;is=&amp;istype=2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jpeg"/><Relationship Id="rId5" Type="http://schemas.openxmlformats.org/officeDocument/2006/relationships/hyperlink" Target="http://image.baidu.com/i?ct=503316480&amp;z=&amp;tn=baiduimagedetail&amp;word=%CA%DC%C9%CB&amp;in=4669&amp;cl=2&amp;lm=-1&amp;pn=8&amp;rn=1&amp;di=43566210165&amp;ln=2000&amp;fr=&amp;fmq=&amp;ic=0&amp;s=0&amp;se=1&amp;sme=0&amp;tab=&amp;width=&amp;height=&amp;face=0&amp;is=&amp;istype=2" TargetMode="External"/><Relationship Id="rId4" Type="http://schemas.openxmlformats.org/officeDocument/2006/relationships/image" Target="../media/image50.gi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audio" Target="../media/audio2.wav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image" Target="../media/image25.jpeg"/><Relationship Id="rId4" Type="http://schemas.openxmlformats.org/officeDocument/2006/relationships/hyperlink" Target="http://upload.chinaz.com/2012/0709/1341821495398.jpg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image" Target="../media/image27.jpeg"/><Relationship Id="rId4" Type="http://schemas.openxmlformats.org/officeDocument/2006/relationships/hyperlink" Target="http://upload.chinaz.com/2012/0709/1341821495730.jpg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emf"/><Relationship Id="rId4" Type="http://schemas.openxmlformats.org/officeDocument/2006/relationships/image" Target="../media/image28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: 圆角 2">
            <a:extLst>
              <a:ext uri="{FF2B5EF4-FFF2-40B4-BE49-F238E27FC236}">
                <a16:creationId xmlns:a16="http://schemas.microsoft.com/office/drawing/2014/main" id="{9501A995-A3C0-4916-84AC-EEA61DCA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141663"/>
            <a:ext cx="5640387" cy="579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7B17E4-A229-43CC-892A-AFCABFB920B4}"/>
              </a:ext>
            </a:extLst>
          </p:cNvPr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BBCB6A-9AA2-4B45-B21E-9D21CEEE06AD}"/>
              </a:ext>
            </a:extLst>
          </p:cNvPr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6" name="图片 1">
            <a:extLst>
              <a:ext uri="{FF2B5EF4-FFF2-40B4-BE49-F238E27FC236}">
                <a16:creationId xmlns:a16="http://schemas.microsoft.com/office/drawing/2014/main" id="{EB17B53F-632A-F741-8DE3-A21D1A84C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61440" r="36745" b="14038"/>
          <a:stretch>
            <a:fillRect/>
          </a:stretch>
        </p:blipFill>
        <p:spPr bwMode="auto">
          <a:xfrm>
            <a:off x="511175" y="2382838"/>
            <a:ext cx="228282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BD72517-4F9F-4395-B0B5-E926CFFA9815}"/>
              </a:ext>
            </a:extLst>
          </p:cNvPr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70" name="图片 7">
            <a:extLst>
              <a:ext uri="{FF2B5EF4-FFF2-40B4-BE49-F238E27FC236}">
                <a16:creationId xmlns:a16="http://schemas.microsoft.com/office/drawing/2014/main" id="{C8B54C5E-8007-934E-83BF-0234CE9F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19" y="6241017"/>
            <a:ext cx="210978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24">
            <a:extLst>
              <a:ext uri="{FF2B5EF4-FFF2-40B4-BE49-F238E27FC236}">
                <a16:creationId xmlns:a16="http://schemas.microsoft.com/office/drawing/2014/main" id="{942238B4-5A21-4A68-AF6B-231DE1AE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074988"/>
            <a:ext cx="2554287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endParaRPr kumimoji="1" lang="zh-CN" altLang="en-US" sz="4800" i="1" kern="0" dirty="0">
              <a:solidFill>
                <a:srgbClr val="6C4C8F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96A0D534-89BC-4DEA-A2EB-E984F24F8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352675"/>
            <a:ext cx="2554287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zh-CN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1" lang="en-US" altLang="zh-CN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kumimoji="1" lang="zh-CN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章</a:t>
            </a:r>
            <a:endParaRPr kumimoji="1" lang="zh-CN" altLang="en-US" sz="4800" b="0" kern="0" dirty="0">
              <a:solidFill>
                <a:srgbClr val="6C4C8F">
                  <a:lumMod val="50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61BBC9DA-BD06-4428-815B-1D72F8E1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641350"/>
            <a:ext cx="8843962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数据结构（</a:t>
            </a:r>
            <a:r>
              <a:rPr lang="en-US" altLang="zh-CN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语言版）（第</a:t>
            </a:r>
            <a:r>
              <a:rPr lang="en-US" altLang="zh-CN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40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版）</a:t>
            </a:r>
            <a:endParaRPr kumimoji="1" lang="zh-CN" altLang="en-US" sz="5400" i="1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5CE9EFCC-1CFB-4885-8D72-55E23E6D9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2088"/>
            <a:ext cx="9144000" cy="3949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8" name="Text Box 4">
            <a:extLst>
              <a:ext uri="{FF2B5EF4-FFF2-40B4-BE49-F238E27FC236}">
                <a16:creationId xmlns:a16="http://schemas.microsoft.com/office/drawing/2014/main" id="{CFFB8E11-5370-47BF-A711-C76AD4A59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2732088"/>
            <a:ext cx="61595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009900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非连通图</a:t>
            </a:r>
          </a:p>
        </p:txBody>
      </p:sp>
      <p:sp>
        <p:nvSpPr>
          <p:cNvPr id="14339" name="Text Box 5">
            <a:extLst>
              <a:ext uri="{FF2B5EF4-FFF2-40B4-BE49-F238E27FC236}">
                <a16:creationId xmlns:a16="http://schemas.microsoft.com/office/drawing/2014/main" id="{E62B1FE4-B65B-4260-929E-AE4251CD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813050"/>
            <a:ext cx="6159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009900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连通图</a:t>
            </a:r>
          </a:p>
        </p:txBody>
      </p:sp>
      <p:sp>
        <p:nvSpPr>
          <p:cNvPr id="14340" name="Text Box 6">
            <a:extLst>
              <a:ext uri="{FF2B5EF4-FFF2-40B4-BE49-F238E27FC236}">
                <a16:creationId xmlns:a16="http://schemas.microsoft.com/office/drawing/2014/main" id="{2A1AB66F-03C3-4220-AEAF-6915EBC25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4700588"/>
            <a:ext cx="615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009900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强连通图</a:t>
            </a: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5AB2C80C-B0D8-4C18-97AB-02D39A05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4508500"/>
            <a:ext cx="6159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009900"/>
                </a:solidFill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非强连通图</a:t>
            </a:r>
          </a:p>
        </p:txBody>
      </p:sp>
      <p:grpSp>
        <p:nvGrpSpPr>
          <p:cNvPr id="26631" name="Group 8">
            <a:extLst>
              <a:ext uri="{FF2B5EF4-FFF2-40B4-BE49-F238E27FC236}">
                <a16:creationId xmlns:a16="http://schemas.microsoft.com/office/drawing/2014/main" id="{FAA3AA06-20BE-6D47-BE05-46F32D7410DA}"/>
              </a:ext>
            </a:extLst>
          </p:cNvPr>
          <p:cNvGrpSpPr>
            <a:grpSpLocks/>
          </p:cNvGrpSpPr>
          <p:nvPr/>
        </p:nvGrpSpPr>
        <p:grpSpPr bwMode="auto">
          <a:xfrm>
            <a:off x="4481513" y="4868863"/>
            <a:ext cx="1866900" cy="1690687"/>
            <a:chOff x="432" y="1680"/>
            <a:chExt cx="1176" cy="1065"/>
          </a:xfrm>
        </p:grpSpPr>
        <p:sp>
          <p:nvSpPr>
            <p:cNvPr id="14343" name="Line 9">
              <a:extLst>
                <a:ext uri="{FF2B5EF4-FFF2-40B4-BE49-F238E27FC236}">
                  <a16:creationId xmlns:a16="http://schemas.microsoft.com/office/drawing/2014/main" id="{DD026459-AF49-43C3-B1A2-3C9FBD3C2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" y="2019"/>
              <a:ext cx="0" cy="412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44" name="Line 10">
              <a:extLst>
                <a:ext uri="{FF2B5EF4-FFF2-40B4-BE49-F238E27FC236}">
                  <a16:creationId xmlns:a16="http://schemas.microsoft.com/office/drawing/2014/main" id="{22C5F647-5C34-4E7B-BB79-A12B5907A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602"/>
              <a:ext cx="506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45" name="Line 11">
              <a:extLst>
                <a:ext uri="{FF2B5EF4-FFF2-40B4-BE49-F238E27FC236}">
                  <a16:creationId xmlns:a16="http://schemas.microsoft.com/office/drawing/2014/main" id="{6750EEBD-34BA-49FD-BD8B-15372107C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848"/>
              <a:ext cx="472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46" name="Line 12">
              <a:extLst>
                <a:ext uri="{FF2B5EF4-FFF2-40B4-BE49-F238E27FC236}">
                  <a16:creationId xmlns:a16="http://schemas.microsoft.com/office/drawing/2014/main" id="{6B86BCF2-BAB2-4171-9E7F-BA8D3CE52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1920"/>
              <a:ext cx="672" cy="62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707" name="Group 13">
              <a:extLst>
                <a:ext uri="{FF2B5EF4-FFF2-40B4-BE49-F238E27FC236}">
                  <a16:creationId xmlns:a16="http://schemas.microsoft.com/office/drawing/2014/main" id="{F3F3F483-805C-2B44-B354-651A7C4E7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680"/>
              <a:ext cx="408" cy="297"/>
              <a:chOff x="432" y="1680"/>
              <a:chExt cx="408" cy="297"/>
            </a:xfrm>
          </p:grpSpPr>
          <p:sp>
            <p:nvSpPr>
              <p:cNvPr id="14348" name="Oval 14">
                <a:extLst>
                  <a:ext uri="{FF2B5EF4-FFF2-40B4-BE49-F238E27FC236}">
                    <a16:creationId xmlns:a16="http://schemas.microsoft.com/office/drawing/2014/main" id="{2B8C4CE8-02FA-4BD7-A246-0D43EB5D1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49" name="Text Box 15">
                <a:extLst>
                  <a:ext uri="{FF2B5EF4-FFF2-40B4-BE49-F238E27FC236}">
                    <a16:creationId xmlns:a16="http://schemas.microsoft.com/office/drawing/2014/main" id="{D6C0071F-0872-4428-91C5-10F435254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6708" name="Group 16">
              <a:extLst>
                <a:ext uri="{FF2B5EF4-FFF2-40B4-BE49-F238E27FC236}">
                  <a16:creationId xmlns:a16="http://schemas.microsoft.com/office/drawing/2014/main" id="{BF081C3C-0053-3249-82C4-1DFC2E4D6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682"/>
              <a:ext cx="408" cy="297"/>
              <a:chOff x="432" y="1680"/>
              <a:chExt cx="408" cy="297"/>
            </a:xfrm>
          </p:grpSpPr>
          <p:sp>
            <p:nvSpPr>
              <p:cNvPr id="14351" name="Oval 17">
                <a:extLst>
                  <a:ext uri="{FF2B5EF4-FFF2-40B4-BE49-F238E27FC236}">
                    <a16:creationId xmlns:a16="http://schemas.microsoft.com/office/drawing/2014/main" id="{E12CB454-88A1-4836-814B-7EFF6CFAD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52" name="Text Box 18">
                <a:extLst>
                  <a:ext uri="{FF2B5EF4-FFF2-40B4-BE49-F238E27FC236}">
                    <a16:creationId xmlns:a16="http://schemas.microsoft.com/office/drawing/2014/main" id="{800CED9A-C027-4BB1-9C8D-7F027C176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6709" name="Group 19">
              <a:extLst>
                <a:ext uri="{FF2B5EF4-FFF2-40B4-BE49-F238E27FC236}">
                  <a16:creationId xmlns:a16="http://schemas.microsoft.com/office/drawing/2014/main" id="{4B9D539E-B670-F645-8302-BCFB1CEAA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408" cy="297"/>
              <a:chOff x="432" y="1680"/>
              <a:chExt cx="408" cy="297"/>
            </a:xfrm>
          </p:grpSpPr>
          <p:sp>
            <p:nvSpPr>
              <p:cNvPr id="14354" name="Oval 20">
                <a:extLst>
                  <a:ext uri="{FF2B5EF4-FFF2-40B4-BE49-F238E27FC236}">
                    <a16:creationId xmlns:a16="http://schemas.microsoft.com/office/drawing/2014/main" id="{6A479AB1-94DF-415D-B2EA-22716515C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55" name="Text Box 21">
                <a:extLst>
                  <a:ext uri="{FF2B5EF4-FFF2-40B4-BE49-F238E27FC236}">
                    <a16:creationId xmlns:a16="http://schemas.microsoft.com/office/drawing/2014/main" id="{BC752A9D-8DDF-41ED-8455-21F4BE2F4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6710" name="Group 22">
              <a:extLst>
                <a:ext uri="{FF2B5EF4-FFF2-40B4-BE49-F238E27FC236}">
                  <a16:creationId xmlns:a16="http://schemas.microsoft.com/office/drawing/2014/main" id="{30053426-8ACB-CA43-872D-04B007CCE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48"/>
              <a:ext cx="408" cy="297"/>
              <a:chOff x="432" y="1680"/>
              <a:chExt cx="408" cy="297"/>
            </a:xfrm>
          </p:grpSpPr>
          <p:sp>
            <p:nvSpPr>
              <p:cNvPr id="14357" name="Oval 23">
                <a:extLst>
                  <a:ext uri="{FF2B5EF4-FFF2-40B4-BE49-F238E27FC236}">
                    <a16:creationId xmlns:a16="http://schemas.microsoft.com/office/drawing/2014/main" id="{DE348636-DCF9-42FD-B6C2-578B7C3EA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58" name="Text Box 24">
                <a:extLst>
                  <a:ext uri="{FF2B5EF4-FFF2-40B4-BE49-F238E27FC236}">
                    <a16:creationId xmlns:a16="http://schemas.microsoft.com/office/drawing/2014/main" id="{1E3578E7-4B90-4F17-B165-B03948381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</p:grpSp>
      <p:grpSp>
        <p:nvGrpSpPr>
          <p:cNvPr id="26632" name="Group 25">
            <a:extLst>
              <a:ext uri="{FF2B5EF4-FFF2-40B4-BE49-F238E27FC236}">
                <a16:creationId xmlns:a16="http://schemas.microsoft.com/office/drawing/2014/main" id="{2AEE020C-D3AD-6348-AAFC-7806545E52A7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2847975"/>
            <a:ext cx="1800225" cy="1630363"/>
            <a:chOff x="666" y="1910"/>
            <a:chExt cx="1134" cy="1027"/>
          </a:xfrm>
        </p:grpSpPr>
        <p:grpSp>
          <p:nvGrpSpPr>
            <p:cNvPr id="26681" name="Group 26">
              <a:extLst>
                <a:ext uri="{FF2B5EF4-FFF2-40B4-BE49-F238E27FC236}">
                  <a16:creationId xmlns:a16="http://schemas.microsoft.com/office/drawing/2014/main" id="{4AA69F88-0EA8-A748-8496-A41814AE3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</p:grpSpPr>
          <p:sp>
            <p:nvSpPr>
              <p:cNvPr id="14361" name="Line 27">
                <a:extLst>
                  <a:ext uri="{FF2B5EF4-FFF2-40B4-BE49-F238E27FC236}">
                    <a16:creationId xmlns:a16="http://schemas.microsoft.com/office/drawing/2014/main" id="{77874DB6-C6AB-4B40-A74B-22D3B8ECE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2" name="Line 28">
                <a:extLst>
                  <a:ext uri="{FF2B5EF4-FFF2-40B4-BE49-F238E27FC236}">
                    <a16:creationId xmlns:a16="http://schemas.microsoft.com/office/drawing/2014/main" id="{753C277A-92BF-40F9-878D-8E4FDE595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3" name="Line 29">
                <a:extLst>
                  <a:ext uri="{FF2B5EF4-FFF2-40B4-BE49-F238E27FC236}">
                    <a16:creationId xmlns:a16="http://schemas.microsoft.com/office/drawing/2014/main" id="{2433D77A-180A-42A6-9F6D-555AD7A94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4" name="Line 30">
                <a:extLst>
                  <a:ext uri="{FF2B5EF4-FFF2-40B4-BE49-F238E27FC236}">
                    <a16:creationId xmlns:a16="http://schemas.microsoft.com/office/drawing/2014/main" id="{43BA08A3-7240-4485-97AC-17CA56B1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5" name="Line 31">
                <a:extLst>
                  <a:ext uri="{FF2B5EF4-FFF2-40B4-BE49-F238E27FC236}">
                    <a16:creationId xmlns:a16="http://schemas.microsoft.com/office/drawing/2014/main" id="{80D5F163-C82F-4604-B6F3-D4A8A87B0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6" name="Line 32">
                <a:extLst>
                  <a:ext uri="{FF2B5EF4-FFF2-40B4-BE49-F238E27FC236}">
                    <a16:creationId xmlns:a16="http://schemas.microsoft.com/office/drawing/2014/main" id="{B3E3DC07-5E32-42EB-89B1-E5A63B1E6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6682" name="Group 33">
              <a:extLst>
                <a:ext uri="{FF2B5EF4-FFF2-40B4-BE49-F238E27FC236}">
                  <a16:creationId xmlns:a16="http://schemas.microsoft.com/office/drawing/2014/main" id="{23005A88-A788-DC4E-8704-E1C666622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" y="1923"/>
              <a:ext cx="408" cy="294"/>
              <a:chOff x="424" y="1683"/>
              <a:chExt cx="408" cy="294"/>
            </a:xfrm>
          </p:grpSpPr>
          <p:sp>
            <p:nvSpPr>
              <p:cNvPr id="14368" name="Oval 34">
                <a:extLst>
                  <a:ext uri="{FF2B5EF4-FFF2-40B4-BE49-F238E27FC236}">
                    <a16:creationId xmlns:a16="http://schemas.microsoft.com/office/drawing/2014/main" id="{60B8C73D-9291-4D26-9104-8910AB10E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69" name="Text Box 35">
                <a:extLst>
                  <a:ext uri="{FF2B5EF4-FFF2-40B4-BE49-F238E27FC236}">
                    <a16:creationId xmlns:a16="http://schemas.microsoft.com/office/drawing/2014/main" id="{05803336-1CF2-49B7-A403-D35CE5AE8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89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6683" name="Group 36">
              <a:extLst>
                <a:ext uri="{FF2B5EF4-FFF2-40B4-BE49-F238E27FC236}">
                  <a16:creationId xmlns:a16="http://schemas.microsoft.com/office/drawing/2014/main" id="{E181F571-BD4C-C14B-98DC-D300D4CD6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640"/>
              <a:ext cx="408" cy="297"/>
              <a:chOff x="432" y="1680"/>
              <a:chExt cx="408" cy="297"/>
            </a:xfrm>
          </p:grpSpPr>
          <p:sp>
            <p:nvSpPr>
              <p:cNvPr id="14371" name="Oval 37">
                <a:extLst>
                  <a:ext uri="{FF2B5EF4-FFF2-40B4-BE49-F238E27FC236}">
                    <a16:creationId xmlns:a16="http://schemas.microsoft.com/office/drawing/2014/main" id="{E91CB041-A4A3-4AE6-997C-5BBF9E593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72" name="Text Box 38">
                <a:extLst>
                  <a:ext uri="{FF2B5EF4-FFF2-40B4-BE49-F238E27FC236}">
                    <a16:creationId xmlns:a16="http://schemas.microsoft.com/office/drawing/2014/main" id="{648A8313-BE47-4333-ABD6-A7451F27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6684" name="Group 39">
              <a:extLst>
                <a:ext uri="{FF2B5EF4-FFF2-40B4-BE49-F238E27FC236}">
                  <a16:creationId xmlns:a16="http://schemas.microsoft.com/office/drawing/2014/main" id="{384DB92B-D2F8-0D44-BA6A-B4307079F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640"/>
              <a:ext cx="408" cy="297"/>
              <a:chOff x="432" y="1680"/>
              <a:chExt cx="408" cy="297"/>
            </a:xfrm>
          </p:grpSpPr>
          <p:sp>
            <p:nvSpPr>
              <p:cNvPr id="14374" name="Oval 40">
                <a:extLst>
                  <a:ext uri="{FF2B5EF4-FFF2-40B4-BE49-F238E27FC236}">
                    <a16:creationId xmlns:a16="http://schemas.microsoft.com/office/drawing/2014/main" id="{12C3DF51-468F-404F-A76E-B484F3C75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75" name="Text Box 41">
                <a:extLst>
                  <a:ext uri="{FF2B5EF4-FFF2-40B4-BE49-F238E27FC236}">
                    <a16:creationId xmlns:a16="http://schemas.microsoft.com/office/drawing/2014/main" id="{3F04DAB5-7793-4AC5-8379-13ADD13460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6685" name="Group 42">
              <a:extLst>
                <a:ext uri="{FF2B5EF4-FFF2-40B4-BE49-F238E27FC236}">
                  <a16:creationId xmlns:a16="http://schemas.microsoft.com/office/drawing/2014/main" id="{6D0B7195-7096-5140-BBA7-2A24861D1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8" y="1910"/>
              <a:ext cx="408" cy="304"/>
              <a:chOff x="2946" y="3302"/>
              <a:chExt cx="408" cy="304"/>
            </a:xfrm>
          </p:grpSpPr>
          <p:sp>
            <p:nvSpPr>
              <p:cNvPr id="14377" name="Oval 43">
                <a:extLst>
                  <a:ext uri="{FF2B5EF4-FFF2-40B4-BE49-F238E27FC236}">
                    <a16:creationId xmlns:a16="http://schemas.microsoft.com/office/drawing/2014/main" id="{11EB3DF2-EC06-4D1B-8128-49A733C5C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78" name="Text Box 44">
                <a:extLst>
                  <a:ext uri="{FF2B5EF4-FFF2-40B4-BE49-F238E27FC236}">
                    <a16:creationId xmlns:a16="http://schemas.microsoft.com/office/drawing/2014/main" id="{1B3158BA-FEEF-4E8C-8917-34AC08EAD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" y="3302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6686" name="Group 45">
              <a:extLst>
                <a:ext uri="{FF2B5EF4-FFF2-40B4-BE49-F238E27FC236}">
                  <a16:creationId xmlns:a16="http://schemas.microsoft.com/office/drawing/2014/main" id="{780992A3-D168-3C43-9D22-5A23D3DCB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" y="2304"/>
              <a:ext cx="408" cy="294"/>
              <a:chOff x="1041" y="2304"/>
              <a:chExt cx="408" cy="294"/>
            </a:xfrm>
          </p:grpSpPr>
          <p:sp>
            <p:nvSpPr>
              <p:cNvPr id="14380" name="Oval 46">
                <a:extLst>
                  <a:ext uri="{FF2B5EF4-FFF2-40B4-BE49-F238E27FC236}">
                    <a16:creationId xmlns:a16="http://schemas.microsoft.com/office/drawing/2014/main" id="{B2489BD2-D425-4B34-9F75-7A0FCF827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81" name="Text Box 47">
                <a:extLst>
                  <a:ext uri="{FF2B5EF4-FFF2-40B4-BE49-F238E27FC236}">
                    <a16:creationId xmlns:a16="http://schemas.microsoft.com/office/drawing/2014/main" id="{E0B6EE13-1C0A-4D68-B540-3A4FFF555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230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26633" name="Group 48">
            <a:extLst>
              <a:ext uri="{FF2B5EF4-FFF2-40B4-BE49-F238E27FC236}">
                <a16:creationId xmlns:a16="http://schemas.microsoft.com/office/drawing/2014/main" id="{F9935576-79B4-6E42-A706-084245F18679}"/>
              </a:ext>
            </a:extLst>
          </p:cNvPr>
          <p:cNvGrpSpPr>
            <a:grpSpLocks/>
          </p:cNvGrpSpPr>
          <p:nvPr/>
        </p:nvGrpSpPr>
        <p:grpSpPr bwMode="auto">
          <a:xfrm>
            <a:off x="1801813" y="4852988"/>
            <a:ext cx="1879600" cy="1690687"/>
            <a:chOff x="1192" y="2736"/>
            <a:chExt cx="1184" cy="1065"/>
          </a:xfrm>
        </p:grpSpPr>
        <p:sp>
          <p:nvSpPr>
            <p:cNvPr id="14383" name="Line 49">
              <a:extLst>
                <a:ext uri="{FF2B5EF4-FFF2-40B4-BE49-F238E27FC236}">
                  <a16:creationId xmlns:a16="http://schemas.microsoft.com/office/drawing/2014/main" id="{1C8B5A75-3E81-4FFF-B046-55E8FE0D2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24"/>
              <a:ext cx="0" cy="48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84" name="Line 50">
              <a:extLst>
                <a:ext uri="{FF2B5EF4-FFF2-40B4-BE49-F238E27FC236}">
                  <a16:creationId xmlns:a16="http://schemas.microsoft.com/office/drawing/2014/main" id="{7D965A37-AB0D-445D-8A0A-C530DC547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3658"/>
              <a:ext cx="506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85" name="Line 51">
              <a:extLst>
                <a:ext uri="{FF2B5EF4-FFF2-40B4-BE49-F238E27FC236}">
                  <a16:creationId xmlns:a16="http://schemas.microsoft.com/office/drawing/2014/main" id="{79A88DAD-39D1-4487-B6A4-8E271B795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904"/>
              <a:ext cx="472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86" name="Line 52">
              <a:extLst>
                <a:ext uri="{FF2B5EF4-FFF2-40B4-BE49-F238E27FC236}">
                  <a16:creationId xmlns:a16="http://schemas.microsoft.com/office/drawing/2014/main" id="{085D1013-4DBD-4B55-9582-F4FD982EA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976"/>
              <a:ext cx="672" cy="624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668" name="Group 53">
              <a:extLst>
                <a:ext uri="{FF2B5EF4-FFF2-40B4-BE49-F238E27FC236}">
                  <a16:creationId xmlns:a16="http://schemas.microsoft.com/office/drawing/2014/main" id="{3379EBFE-6613-D64B-A385-12D4C75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736"/>
              <a:ext cx="408" cy="297"/>
              <a:chOff x="432" y="1680"/>
              <a:chExt cx="408" cy="297"/>
            </a:xfrm>
          </p:grpSpPr>
          <p:sp>
            <p:nvSpPr>
              <p:cNvPr id="14388" name="Oval 54">
                <a:extLst>
                  <a:ext uri="{FF2B5EF4-FFF2-40B4-BE49-F238E27FC236}">
                    <a16:creationId xmlns:a16="http://schemas.microsoft.com/office/drawing/2014/main" id="{976B0D26-D1EB-4D7B-B465-BE00893CC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89" name="Text Box 55">
                <a:extLst>
                  <a:ext uri="{FF2B5EF4-FFF2-40B4-BE49-F238E27FC236}">
                    <a16:creationId xmlns:a16="http://schemas.microsoft.com/office/drawing/2014/main" id="{3AA3521A-73BC-4DAD-9C21-46804A2FC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6669" name="Group 56">
              <a:extLst>
                <a:ext uri="{FF2B5EF4-FFF2-40B4-BE49-F238E27FC236}">
                  <a16:creationId xmlns:a16="http://schemas.microsoft.com/office/drawing/2014/main" id="{DB8C70E3-359C-BC48-9D4E-AC8675C6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738"/>
              <a:ext cx="408" cy="297"/>
              <a:chOff x="432" y="1680"/>
              <a:chExt cx="408" cy="297"/>
            </a:xfrm>
          </p:grpSpPr>
          <p:sp>
            <p:nvSpPr>
              <p:cNvPr id="14391" name="Oval 57">
                <a:extLst>
                  <a:ext uri="{FF2B5EF4-FFF2-40B4-BE49-F238E27FC236}">
                    <a16:creationId xmlns:a16="http://schemas.microsoft.com/office/drawing/2014/main" id="{11F6C4DA-7F72-450E-B896-100CCA05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92" name="Text Box 58">
                <a:extLst>
                  <a:ext uri="{FF2B5EF4-FFF2-40B4-BE49-F238E27FC236}">
                    <a16:creationId xmlns:a16="http://schemas.microsoft.com/office/drawing/2014/main" id="{0DC7A45C-4FD7-48EA-9B13-027F679D8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6670" name="Group 59">
              <a:extLst>
                <a:ext uri="{FF2B5EF4-FFF2-40B4-BE49-F238E27FC236}">
                  <a16:creationId xmlns:a16="http://schemas.microsoft.com/office/drawing/2014/main" id="{534CBF37-8B9E-3540-86FD-1C5EF070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2" y="3507"/>
              <a:ext cx="408" cy="294"/>
              <a:chOff x="424" y="1683"/>
              <a:chExt cx="408" cy="294"/>
            </a:xfrm>
          </p:grpSpPr>
          <p:sp>
            <p:nvSpPr>
              <p:cNvPr id="14394" name="Oval 60">
                <a:extLst>
                  <a:ext uri="{FF2B5EF4-FFF2-40B4-BE49-F238E27FC236}">
                    <a16:creationId xmlns:a16="http://schemas.microsoft.com/office/drawing/2014/main" id="{A5B46198-15E8-4D86-834B-CBCB3093E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95" name="Text Box 61">
                <a:extLst>
                  <a:ext uri="{FF2B5EF4-FFF2-40B4-BE49-F238E27FC236}">
                    <a16:creationId xmlns:a16="http://schemas.microsoft.com/office/drawing/2014/main" id="{8C685BAA-5960-4B4B-8156-F35918728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9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6671" name="Group 62">
              <a:extLst>
                <a:ext uri="{FF2B5EF4-FFF2-40B4-BE49-F238E27FC236}">
                  <a16:creationId xmlns:a16="http://schemas.microsoft.com/office/drawing/2014/main" id="{1B6C46C5-8567-0347-8AC6-4C0D74E45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3507"/>
              <a:ext cx="408" cy="294"/>
              <a:chOff x="424" y="1683"/>
              <a:chExt cx="408" cy="294"/>
            </a:xfrm>
          </p:grpSpPr>
          <p:sp>
            <p:nvSpPr>
              <p:cNvPr id="14397" name="Oval 63">
                <a:extLst>
                  <a:ext uri="{FF2B5EF4-FFF2-40B4-BE49-F238E27FC236}">
                    <a16:creationId xmlns:a16="http://schemas.microsoft.com/office/drawing/2014/main" id="{BAEFFC84-C6AB-44F4-81FC-4DE897AD7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98" name="Text Box 64">
                <a:extLst>
                  <a:ext uri="{FF2B5EF4-FFF2-40B4-BE49-F238E27FC236}">
                    <a16:creationId xmlns:a16="http://schemas.microsoft.com/office/drawing/2014/main" id="{6F7575D2-323F-4F95-AC45-198B7D86C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9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sp>
          <p:nvSpPr>
            <p:cNvPr id="14399" name="Line 65">
              <a:extLst>
                <a:ext uri="{FF2B5EF4-FFF2-40B4-BE49-F238E27FC236}">
                  <a16:creationId xmlns:a16="http://schemas.microsoft.com/office/drawing/2014/main" id="{5ED18492-8D7B-4BA9-AA89-0E98280EE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3024"/>
              <a:ext cx="576" cy="528"/>
            </a:xfrm>
            <a:prstGeom prst="line">
              <a:avLst/>
            </a:prstGeom>
            <a:noFill/>
            <a:ln w="34925">
              <a:solidFill>
                <a:schemeClr val="accent1">
                  <a:lumMod val="75000"/>
                </a:scheme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634" name="Group 66">
            <a:extLst>
              <a:ext uri="{FF2B5EF4-FFF2-40B4-BE49-F238E27FC236}">
                <a16:creationId xmlns:a16="http://schemas.microsoft.com/office/drawing/2014/main" id="{ACF60759-58DC-0646-BDDD-8B721A91C3D8}"/>
              </a:ext>
            </a:extLst>
          </p:cNvPr>
          <p:cNvGrpSpPr>
            <a:grpSpLocks/>
          </p:cNvGrpSpPr>
          <p:nvPr/>
        </p:nvGrpSpPr>
        <p:grpSpPr bwMode="auto">
          <a:xfrm>
            <a:off x="4176713" y="2924175"/>
            <a:ext cx="1766887" cy="1462088"/>
            <a:chOff x="1174" y="2688"/>
            <a:chExt cx="1113" cy="921"/>
          </a:xfrm>
        </p:grpSpPr>
        <p:grpSp>
          <p:nvGrpSpPr>
            <p:cNvPr id="26646" name="Group 67">
              <a:extLst>
                <a:ext uri="{FF2B5EF4-FFF2-40B4-BE49-F238E27FC236}">
                  <a16:creationId xmlns:a16="http://schemas.microsoft.com/office/drawing/2014/main" id="{22AE4873-75E9-C148-B041-070960663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4" y="2823"/>
              <a:ext cx="735" cy="567"/>
              <a:chOff x="1334" y="2823"/>
              <a:chExt cx="735" cy="567"/>
            </a:xfrm>
          </p:grpSpPr>
          <p:sp>
            <p:nvSpPr>
              <p:cNvPr id="14402" name="Line 68">
                <a:extLst>
                  <a:ext uri="{FF2B5EF4-FFF2-40B4-BE49-F238E27FC236}">
                    <a16:creationId xmlns:a16="http://schemas.microsoft.com/office/drawing/2014/main" id="{7B256AE0-3FDB-4547-ADFD-F819800A1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919"/>
                <a:ext cx="474" cy="471"/>
              </a:xfrm>
              <a:prstGeom prst="line">
                <a:avLst/>
              </a:prstGeom>
              <a:noFill/>
              <a:ln w="38100" cap="rnd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03" name="Line 69">
                <a:extLst>
                  <a:ext uri="{FF2B5EF4-FFF2-40B4-BE49-F238E27FC236}">
                    <a16:creationId xmlns:a16="http://schemas.microsoft.com/office/drawing/2014/main" id="{1DCCE4F1-8EC2-4A41-B4F5-7997198E1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04" name="Line 70">
                <a:extLst>
                  <a:ext uri="{FF2B5EF4-FFF2-40B4-BE49-F238E27FC236}">
                    <a16:creationId xmlns:a16="http://schemas.microsoft.com/office/drawing/2014/main" id="{1C08B8D2-4B22-4813-96D9-386D5DEF4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2823"/>
                <a:ext cx="448" cy="0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05" name="Line 71">
                <a:extLst>
                  <a:ext uri="{FF2B5EF4-FFF2-40B4-BE49-F238E27FC236}">
                    <a16:creationId xmlns:a16="http://schemas.microsoft.com/office/drawing/2014/main" id="{9276CCAA-6FDD-462E-9153-D36BBE936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9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6647" name="Group 72">
              <a:extLst>
                <a:ext uri="{FF2B5EF4-FFF2-40B4-BE49-F238E27FC236}">
                  <a16:creationId xmlns:a16="http://schemas.microsoft.com/office/drawing/2014/main" id="{2BB9F9B7-9441-9443-B428-42F9CD8C2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4" y="2688"/>
              <a:ext cx="1113" cy="921"/>
              <a:chOff x="1174" y="2688"/>
              <a:chExt cx="1113" cy="921"/>
            </a:xfrm>
          </p:grpSpPr>
          <p:grpSp>
            <p:nvGrpSpPr>
              <p:cNvPr id="26648" name="Group 73">
                <a:extLst>
                  <a:ext uri="{FF2B5EF4-FFF2-40B4-BE49-F238E27FC236}">
                    <a16:creationId xmlns:a16="http://schemas.microsoft.com/office/drawing/2014/main" id="{5EE8E548-F338-6A4E-8EC6-A956025A9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6" y="2688"/>
                <a:ext cx="408" cy="297"/>
                <a:chOff x="432" y="1680"/>
                <a:chExt cx="408" cy="297"/>
              </a:xfrm>
            </p:grpSpPr>
            <p:sp>
              <p:nvSpPr>
                <p:cNvPr id="14408" name="Oval 74">
                  <a:extLst>
                    <a:ext uri="{FF2B5EF4-FFF2-40B4-BE49-F238E27FC236}">
                      <a16:creationId xmlns:a16="http://schemas.microsoft.com/office/drawing/2014/main" id="{9748BA6D-13A8-44E7-9160-2B1E1CF32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09" name="Text Box 75">
                  <a:extLst>
                    <a:ext uri="{FF2B5EF4-FFF2-40B4-BE49-F238E27FC236}">
                      <a16:creationId xmlns:a16="http://schemas.microsoft.com/office/drawing/2014/main" id="{DAD9A613-9ED0-4E87-8301-4E4B76AB7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b="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200" b="0" dirty="0">
                      <a:latin typeface="+mn-lt"/>
                      <a:ea typeface="+mn-ea"/>
                      <a:cs typeface="+mn-ea"/>
                      <a:sym typeface="+mn-lt"/>
                    </a:rPr>
                    <a:t>V0</a:t>
                  </a:r>
                </a:p>
              </p:txBody>
            </p:sp>
          </p:grpSp>
          <p:grpSp>
            <p:nvGrpSpPr>
              <p:cNvPr id="26649" name="Group 76">
                <a:extLst>
                  <a:ext uri="{FF2B5EF4-FFF2-40B4-BE49-F238E27FC236}">
                    <a16:creationId xmlns:a16="http://schemas.microsoft.com/office/drawing/2014/main" id="{496344B3-6AD4-9847-9381-47A5A8D6E7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" y="3315"/>
                <a:ext cx="374" cy="294"/>
                <a:chOff x="416" y="1683"/>
                <a:chExt cx="374" cy="294"/>
              </a:xfrm>
            </p:grpSpPr>
            <p:sp>
              <p:nvSpPr>
                <p:cNvPr id="14411" name="Oval 77">
                  <a:extLst>
                    <a:ext uri="{FF2B5EF4-FFF2-40B4-BE49-F238E27FC236}">
                      <a16:creationId xmlns:a16="http://schemas.microsoft.com/office/drawing/2014/main" id="{E9686DFC-4F0A-4D7B-9EE5-058DBC640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12" name="Text Box 78">
                  <a:extLst>
                    <a:ext uri="{FF2B5EF4-FFF2-40B4-BE49-F238E27FC236}">
                      <a16:creationId xmlns:a16="http://schemas.microsoft.com/office/drawing/2014/main" id="{136DB7C3-C459-409C-948B-3069575B3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" y="1691"/>
                  <a:ext cx="37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b="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200" b="0" dirty="0">
                      <a:latin typeface="+mn-lt"/>
                      <a:ea typeface="+mn-ea"/>
                      <a:cs typeface="+mn-ea"/>
                      <a:sym typeface="+mn-lt"/>
                    </a:rPr>
                    <a:t>V2</a:t>
                  </a:r>
                </a:p>
              </p:txBody>
            </p:sp>
          </p:grpSp>
          <p:grpSp>
            <p:nvGrpSpPr>
              <p:cNvPr id="26650" name="Group 79">
                <a:extLst>
                  <a:ext uri="{FF2B5EF4-FFF2-40B4-BE49-F238E27FC236}">
                    <a16:creationId xmlns:a16="http://schemas.microsoft.com/office/drawing/2014/main" id="{D966E0C5-DF87-F244-BFBC-737FF8BC4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4" y="3312"/>
                <a:ext cx="408" cy="297"/>
                <a:chOff x="432" y="1680"/>
                <a:chExt cx="408" cy="297"/>
              </a:xfrm>
            </p:grpSpPr>
            <p:sp>
              <p:nvSpPr>
                <p:cNvPr id="14414" name="Oval 80">
                  <a:extLst>
                    <a:ext uri="{FF2B5EF4-FFF2-40B4-BE49-F238E27FC236}">
                      <a16:creationId xmlns:a16="http://schemas.microsoft.com/office/drawing/2014/main" id="{8BE6B88D-8A65-488F-AEAF-6BC0490EB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15" name="Text Box 81">
                  <a:extLst>
                    <a:ext uri="{FF2B5EF4-FFF2-40B4-BE49-F238E27FC236}">
                      <a16:creationId xmlns:a16="http://schemas.microsoft.com/office/drawing/2014/main" id="{B89B56F3-BF81-4CDC-9D5D-0A472E7C05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b="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200" b="0" dirty="0">
                      <a:latin typeface="+mn-lt"/>
                      <a:ea typeface="+mn-ea"/>
                      <a:cs typeface="+mn-ea"/>
                      <a:sym typeface="+mn-lt"/>
                    </a:rPr>
                    <a:t>V3</a:t>
                  </a:r>
                </a:p>
              </p:txBody>
            </p:sp>
          </p:grpSp>
          <p:grpSp>
            <p:nvGrpSpPr>
              <p:cNvPr id="26651" name="Group 82">
                <a:extLst>
                  <a:ext uri="{FF2B5EF4-FFF2-40B4-BE49-F238E27FC236}">
                    <a16:creationId xmlns:a16="http://schemas.microsoft.com/office/drawing/2014/main" id="{0C7C8038-8FB0-B545-80CF-733DA8C1F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9" y="2688"/>
                <a:ext cx="408" cy="296"/>
                <a:chOff x="2935" y="3312"/>
                <a:chExt cx="408" cy="296"/>
              </a:xfrm>
            </p:grpSpPr>
            <p:sp>
              <p:nvSpPr>
                <p:cNvPr id="14417" name="Oval 83">
                  <a:extLst>
                    <a:ext uri="{FF2B5EF4-FFF2-40B4-BE49-F238E27FC236}">
                      <a16:creationId xmlns:a16="http://schemas.microsoft.com/office/drawing/2014/main" id="{902C4B39-917D-4775-884F-F48C025F6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95" cy="29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 b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18" name="Text Box 84">
                  <a:extLst>
                    <a:ext uri="{FF2B5EF4-FFF2-40B4-BE49-F238E27FC236}">
                      <a16:creationId xmlns:a16="http://schemas.microsoft.com/office/drawing/2014/main" id="{76006099-5B3B-465F-9772-56BF22C5AB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5" y="3337"/>
                  <a:ext cx="40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b="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200" b="0" dirty="0">
                      <a:latin typeface="+mn-lt"/>
                      <a:ea typeface="+mn-ea"/>
                      <a:cs typeface="+mn-ea"/>
                      <a:sym typeface="+mn-lt"/>
                    </a:rPr>
                    <a:t>V1</a:t>
                  </a:r>
                </a:p>
              </p:txBody>
            </p:sp>
          </p:grpSp>
        </p:grpSp>
      </p:grpSp>
      <p:grpSp>
        <p:nvGrpSpPr>
          <p:cNvPr id="26635" name="Group 85">
            <a:extLst>
              <a:ext uri="{FF2B5EF4-FFF2-40B4-BE49-F238E27FC236}">
                <a16:creationId xmlns:a16="http://schemas.microsoft.com/office/drawing/2014/main" id="{7F5E9F60-4630-8540-A864-5025C6FF5F97}"/>
              </a:ext>
            </a:extLst>
          </p:cNvPr>
          <p:cNvGrpSpPr>
            <a:grpSpLocks/>
          </p:cNvGrpSpPr>
          <p:nvPr/>
        </p:nvGrpSpPr>
        <p:grpSpPr bwMode="auto">
          <a:xfrm>
            <a:off x="5815013" y="2928938"/>
            <a:ext cx="685800" cy="1457325"/>
            <a:chOff x="3576" y="2739"/>
            <a:chExt cx="432" cy="918"/>
          </a:xfrm>
        </p:grpSpPr>
        <p:sp>
          <p:nvSpPr>
            <p:cNvPr id="14420" name="Line 86">
              <a:extLst>
                <a:ext uri="{FF2B5EF4-FFF2-40B4-BE49-F238E27FC236}">
                  <a16:creationId xmlns:a16="http://schemas.microsoft.com/office/drawing/2014/main" id="{3473F847-1D6A-4FF2-ADED-68D26A12D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6" y="2999"/>
              <a:ext cx="0" cy="369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640" name="Group 87">
              <a:extLst>
                <a:ext uri="{FF2B5EF4-FFF2-40B4-BE49-F238E27FC236}">
                  <a16:creationId xmlns:a16="http://schemas.microsoft.com/office/drawing/2014/main" id="{5B67FDEB-12B0-8641-A217-7FD5C8E0A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" y="3363"/>
              <a:ext cx="408" cy="294"/>
              <a:chOff x="408" y="1683"/>
              <a:chExt cx="408" cy="294"/>
            </a:xfrm>
          </p:grpSpPr>
          <p:sp>
            <p:nvSpPr>
              <p:cNvPr id="14422" name="Oval 88">
                <a:extLst>
                  <a:ext uri="{FF2B5EF4-FFF2-40B4-BE49-F238E27FC236}">
                    <a16:creationId xmlns:a16="http://schemas.microsoft.com/office/drawing/2014/main" id="{79107A41-7CE9-437B-9C39-909C5CC94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23" name="Text Box 89">
                <a:extLst>
                  <a:ext uri="{FF2B5EF4-FFF2-40B4-BE49-F238E27FC236}">
                    <a16:creationId xmlns:a16="http://schemas.microsoft.com/office/drawing/2014/main" id="{BAE82632-3376-41AC-8BBE-0D8347556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1696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 V5</a:t>
                </a:r>
              </a:p>
            </p:txBody>
          </p:sp>
        </p:grpSp>
        <p:grpSp>
          <p:nvGrpSpPr>
            <p:cNvPr id="26641" name="Group 90">
              <a:extLst>
                <a:ext uri="{FF2B5EF4-FFF2-40B4-BE49-F238E27FC236}">
                  <a16:creationId xmlns:a16="http://schemas.microsoft.com/office/drawing/2014/main" id="{8B1D9784-A73D-E24E-9F33-77628CD73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739"/>
              <a:ext cx="408" cy="294"/>
              <a:chOff x="408" y="1683"/>
              <a:chExt cx="408" cy="294"/>
            </a:xfrm>
          </p:grpSpPr>
          <p:sp>
            <p:nvSpPr>
              <p:cNvPr id="14425" name="Oval 91">
                <a:extLst>
                  <a:ext uri="{FF2B5EF4-FFF2-40B4-BE49-F238E27FC236}">
                    <a16:creationId xmlns:a16="http://schemas.microsoft.com/office/drawing/2014/main" id="{1E27F53C-60BB-4F08-A3E8-F06CCBC39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426" name="Text Box 92">
                <a:extLst>
                  <a:ext uri="{FF2B5EF4-FFF2-40B4-BE49-F238E27FC236}">
                    <a16:creationId xmlns:a16="http://schemas.microsoft.com/office/drawing/2014/main" id="{34BA1BD4-A375-4AF0-8EFC-5D553F5ED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1697"/>
                <a:ext cx="40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200" b="0" dirty="0">
                    <a:latin typeface="+mn-lt"/>
                    <a:ea typeface="+mn-ea"/>
                    <a:cs typeface="+mn-ea"/>
                    <a:sym typeface="+mn-lt"/>
                  </a:rPr>
                  <a:t> V4</a:t>
                </a:r>
              </a:p>
            </p:txBody>
          </p:sp>
        </p:grpSp>
      </p:grpSp>
      <p:sp>
        <p:nvSpPr>
          <p:cNvPr id="951389" name="Rectangle 93">
            <a:extLst>
              <a:ext uri="{FF2B5EF4-FFF2-40B4-BE49-F238E27FC236}">
                <a16:creationId xmlns:a16="http://schemas.microsoft.com/office/drawing/2014/main" id="{B3BB8486-DF23-4C77-9A5B-717498F3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892175"/>
            <a:ext cx="33988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连通图（强连通图）</a:t>
            </a:r>
          </a:p>
        </p:txBody>
      </p:sp>
      <p:sp>
        <p:nvSpPr>
          <p:cNvPr id="14428" name="Rectangle 94">
            <a:extLst>
              <a:ext uri="{FF2B5EF4-FFF2-40B4-BE49-F238E27FC236}">
                <a16:creationId xmlns:a16="http://schemas.microsoft.com/office/drawing/2014/main" id="{415565F3-7317-4CD6-896F-AC02CBEC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5439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在无（有）向图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G=( V, {E} 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中，若对任何两个顶点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都存在从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的路径，则称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是连通图（强连通图）。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3998E781-A662-412E-BDC2-C2689EB7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6">
            <a:extLst>
              <a:ext uri="{FF2B5EF4-FFF2-40B4-BE49-F238E27FC236}">
                <a16:creationId xmlns:a16="http://schemas.microsoft.com/office/drawing/2014/main" id="{DA055BF0-C1CE-D747-B6A8-805C0225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016000"/>
            <a:ext cx="752475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5">
            <a:extLst>
              <a:ext uri="{FF2B5EF4-FFF2-40B4-BE49-F238E27FC236}">
                <a16:creationId xmlns:a16="http://schemas.microsoft.com/office/drawing/2014/main" id="{C9289D79-5F6D-43A3-BFDD-62769E5C5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77788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最短路算法典型应用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机器人探路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5">
            <a:extLst>
              <a:ext uri="{FF2B5EF4-FFF2-40B4-BE49-F238E27FC236}">
                <a16:creationId xmlns:a16="http://schemas.microsoft.com/office/drawing/2014/main" id="{6E37B2E4-092B-43F4-B212-BE48CF32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66675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最短路算法典型应用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游戏开发</a:t>
            </a:r>
          </a:p>
        </p:txBody>
      </p:sp>
      <p:pic>
        <p:nvPicPr>
          <p:cNvPr id="129027" name="Picture 6" descr="u=3237136854,832463645&amp;fm=52&amp;gp=0">
            <a:extLst>
              <a:ext uri="{FF2B5EF4-FFF2-40B4-BE49-F238E27FC236}">
                <a16:creationId xmlns:a16="http://schemas.microsoft.com/office/drawing/2014/main" id="{E626FEEA-44ED-8245-BBD2-BDDCFBCB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81075"/>
            <a:ext cx="7621588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225F84-88F9-4AF2-8516-3843F996FC03}"/>
              </a:ext>
            </a:extLst>
          </p:cNvPr>
          <p:cNvSpPr/>
          <p:nvPr/>
        </p:nvSpPr>
        <p:spPr bwMode="auto">
          <a:xfrm>
            <a:off x="0" y="1016000"/>
            <a:ext cx="9144000" cy="22685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03" name="AutoShape 46">
            <a:extLst>
              <a:ext uri="{FF2B5EF4-FFF2-40B4-BE49-F238E27FC236}">
                <a16:creationId xmlns:a16="http://schemas.microsoft.com/office/drawing/2014/main" id="{5B38923E-32EE-4F6D-8019-9E24B47D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1838325"/>
            <a:ext cx="1446212" cy="2254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z="1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04" name="AutoShape 78">
            <a:extLst>
              <a:ext uri="{FF2B5EF4-FFF2-40B4-BE49-F238E27FC236}">
                <a16:creationId xmlns:a16="http://schemas.microsoft.com/office/drawing/2014/main" id="{C0679F30-6F47-4ADB-97CB-AA212EA31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1712913"/>
            <a:ext cx="2382837" cy="4762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b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Dijistra</a:t>
            </a: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2405" name="AutoShape 79">
            <a:extLst>
              <a:ext uri="{FF2B5EF4-FFF2-40B4-BE49-F238E27FC236}">
                <a16:creationId xmlns:a16="http://schemas.microsoft.com/office/drawing/2014/main" id="{592ED50D-D8B3-4BF7-85E0-AE885E2C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665288"/>
            <a:ext cx="2232025" cy="47625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A*</a:t>
            </a: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</a:p>
        </p:txBody>
      </p:sp>
      <p:sp>
        <p:nvSpPr>
          <p:cNvPr id="102406" name="Rectangle 7">
            <a:extLst>
              <a:ext uri="{FF2B5EF4-FFF2-40B4-BE49-F238E27FC236}">
                <a16:creationId xmlns:a16="http://schemas.microsoft.com/office/drawing/2014/main" id="{F5CC697B-5080-483A-84A9-6BA8B64E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1187450"/>
            <a:ext cx="1354137" cy="4619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估价值</a:t>
            </a:r>
          </a:p>
        </p:txBody>
      </p:sp>
      <p:sp>
        <p:nvSpPr>
          <p:cNvPr id="102407" name="Rectangle 8">
            <a:extLst>
              <a:ext uri="{FF2B5EF4-FFF2-40B4-BE49-F238E27FC236}">
                <a16:creationId xmlns:a16="http://schemas.microsoft.com/office/drawing/2014/main" id="{B3E4D57F-382C-490C-B7D3-08C220A2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8" y="2330450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估价值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02408" name="Rectangle 9">
            <a:extLst>
              <a:ext uri="{FF2B5EF4-FFF2-40B4-BE49-F238E27FC236}">
                <a16:creationId xmlns:a16="http://schemas.microsoft.com/office/drawing/2014/main" id="{BED993D2-8501-4EAB-B27E-E92940920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2254250"/>
            <a:ext cx="33115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静态环境求解最短路最有效的方法 </a:t>
            </a:r>
          </a:p>
        </p:txBody>
      </p:sp>
      <p:sp>
        <p:nvSpPr>
          <p:cNvPr id="102409" name="Rectangle 10">
            <a:extLst>
              <a:ext uri="{FF2B5EF4-FFF2-40B4-BE49-F238E27FC236}">
                <a16:creationId xmlns:a16="http://schemas.microsoft.com/office/drawing/2014/main" id="{67E3CEA3-E729-4FB2-B5C2-D7A0A9CB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66675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Dijistra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算法的改进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—A*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算法（静态环境）</a:t>
            </a:r>
          </a:p>
        </p:txBody>
      </p:sp>
      <p:pic>
        <p:nvPicPr>
          <p:cNvPr id="130058" name="Picture 11" descr="6">
            <a:extLst>
              <a:ext uri="{FF2B5EF4-FFF2-40B4-BE49-F238E27FC236}">
                <a16:creationId xmlns:a16="http://schemas.microsoft.com/office/drawing/2014/main" id="{B909A95C-69C6-924B-9F4C-DBB2B1F35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16300"/>
            <a:ext cx="707548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B11D5E-DFD0-4BD3-9F64-41209F47DED0}"/>
              </a:ext>
            </a:extLst>
          </p:cNvPr>
          <p:cNvSpPr/>
          <p:nvPr/>
        </p:nvSpPr>
        <p:spPr bwMode="auto">
          <a:xfrm>
            <a:off x="0" y="1016000"/>
            <a:ext cx="9144000" cy="56530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427" name="Rectangle 4">
            <a:extLst>
              <a:ext uri="{FF2B5EF4-FFF2-40B4-BE49-F238E27FC236}">
                <a16:creationId xmlns:a16="http://schemas.microsoft.com/office/drawing/2014/main" id="{94F2558B-A544-4909-8EFE-84F9C635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90488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Dijistra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算法的改进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—D*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算法（动态环境）</a:t>
            </a:r>
          </a:p>
        </p:txBody>
      </p:sp>
      <p:pic>
        <p:nvPicPr>
          <p:cNvPr id="131076" name="Picture 5" descr="YGG_URI%8V)F7_)UD58NWUM">
            <a:extLst>
              <a:ext uri="{FF2B5EF4-FFF2-40B4-BE49-F238E27FC236}">
                <a16:creationId xmlns:a16="http://schemas.microsoft.com/office/drawing/2014/main" id="{DDC6CA89-A202-A547-ADC4-B55138F9B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16000"/>
            <a:ext cx="8196262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5" descr="u=3139155211,1320771730&amp;fm=52&amp;gp=0">
            <a:extLst>
              <a:ext uri="{FF2B5EF4-FFF2-40B4-BE49-F238E27FC236}">
                <a16:creationId xmlns:a16="http://schemas.microsoft.com/office/drawing/2014/main" id="{6F47D20B-E3CA-1B4E-B1CA-6FEEB655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99147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6">
            <a:extLst>
              <a:ext uri="{FF2B5EF4-FFF2-40B4-BE49-F238E27FC236}">
                <a16:creationId xmlns:a16="http://schemas.microsoft.com/office/drawing/2014/main" id="{89EEA098-EC8C-4B6F-867D-AEED6AE74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90488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D*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算法典型应用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火星探测器</a:t>
            </a:r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113A1F-4E25-473E-997D-052CF12B5EC7}"/>
              </a:ext>
            </a:extLst>
          </p:cNvPr>
          <p:cNvSpPr/>
          <p:nvPr/>
        </p:nvSpPr>
        <p:spPr bwMode="auto">
          <a:xfrm>
            <a:off x="301625" y="3716338"/>
            <a:ext cx="8550275" cy="3025775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475" name="Line 559">
            <a:extLst>
              <a:ext uri="{FF2B5EF4-FFF2-40B4-BE49-F238E27FC236}">
                <a16:creationId xmlns:a16="http://schemas.microsoft.com/office/drawing/2014/main" id="{3BE533D3-7DEE-462E-BCB2-BE7648DCD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675" y="108902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477" name="Text Box 554">
            <a:extLst>
              <a:ext uri="{FF2B5EF4-FFF2-40B4-BE49-F238E27FC236}">
                <a16:creationId xmlns:a16="http://schemas.microsoft.com/office/drawing/2014/main" id="{D301DD38-C1EE-4101-AD6B-AD504D6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4159250"/>
            <a:ext cx="312737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133125" name="Group 209">
            <a:extLst>
              <a:ext uri="{FF2B5EF4-FFF2-40B4-BE49-F238E27FC236}">
                <a16:creationId xmlns:a16="http://schemas.microsoft.com/office/drawing/2014/main" id="{A99F63BE-7A11-7543-BC6C-A16CECE36388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3897313"/>
            <a:ext cx="2590800" cy="2590800"/>
            <a:chOff x="144" y="1104"/>
            <a:chExt cx="1632" cy="1632"/>
          </a:xfrm>
        </p:grpSpPr>
        <p:sp>
          <p:nvSpPr>
            <p:cNvPr id="105479" name="Text Box 210">
              <a:extLst>
                <a:ext uri="{FF2B5EF4-FFF2-40B4-BE49-F238E27FC236}">
                  <a16:creationId xmlns:a16="http://schemas.microsoft.com/office/drawing/2014/main" id="{ED038323-9DE7-45E7-8DF9-CBAEF37B7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5480" name="Oval 211">
              <a:extLst>
                <a:ext uri="{FF2B5EF4-FFF2-40B4-BE49-F238E27FC236}">
                  <a16:creationId xmlns:a16="http://schemas.microsoft.com/office/drawing/2014/main" id="{7FDCD29C-D4A7-4722-90A4-005F999F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5481" name="Oval 212">
              <a:extLst>
                <a:ext uri="{FF2B5EF4-FFF2-40B4-BE49-F238E27FC236}">
                  <a16:creationId xmlns:a16="http://schemas.microsoft.com/office/drawing/2014/main" id="{072BE1E3-D582-48B1-A76F-049755967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5482" name="Oval 213">
              <a:extLst>
                <a:ext uri="{FF2B5EF4-FFF2-40B4-BE49-F238E27FC236}">
                  <a16:creationId xmlns:a16="http://schemas.microsoft.com/office/drawing/2014/main" id="{0D1C0D3C-FB37-48B0-A1B7-B380DA17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5483" name="Oval 214">
              <a:extLst>
                <a:ext uri="{FF2B5EF4-FFF2-40B4-BE49-F238E27FC236}">
                  <a16:creationId xmlns:a16="http://schemas.microsoft.com/office/drawing/2014/main" id="{04E8A418-2A42-4529-93F1-B26E48B65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48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5484" name="Oval 215">
              <a:extLst>
                <a:ext uri="{FF2B5EF4-FFF2-40B4-BE49-F238E27FC236}">
                  <a16:creationId xmlns:a16="http://schemas.microsoft.com/office/drawing/2014/main" id="{506C4988-1EC1-4E10-899D-74606A7E1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05485" name="Oval 216">
              <a:extLst>
                <a:ext uri="{FF2B5EF4-FFF2-40B4-BE49-F238E27FC236}">
                  <a16:creationId xmlns:a16="http://schemas.microsoft.com/office/drawing/2014/main" id="{3BB25354-D3E3-43E7-88EB-3BF02159F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5486" name="Line 217">
              <a:extLst>
                <a:ext uri="{FF2B5EF4-FFF2-40B4-BE49-F238E27FC236}">
                  <a16:creationId xmlns:a16="http://schemas.microsoft.com/office/drawing/2014/main" id="{8E87ED34-F9DF-4B56-99B6-FFCEDC9EF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" y="1266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87" name="Text Box 218">
              <a:extLst>
                <a:ext uri="{FF2B5EF4-FFF2-40B4-BE49-F238E27FC236}">
                  <a16:creationId xmlns:a16="http://schemas.microsoft.com/office/drawing/2014/main" id="{E34A4BEB-5C5C-4098-8AB1-256A5CE2C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321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05488" name="Line 219">
              <a:extLst>
                <a:ext uri="{FF2B5EF4-FFF2-40B4-BE49-F238E27FC236}">
                  <a16:creationId xmlns:a16="http://schemas.microsoft.com/office/drawing/2014/main" id="{25002F6A-C315-4AA2-AF00-6FA38FE4E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266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89" name="Text Box 220">
              <a:extLst>
                <a:ext uri="{FF2B5EF4-FFF2-40B4-BE49-F238E27FC236}">
                  <a16:creationId xmlns:a16="http://schemas.microsoft.com/office/drawing/2014/main" id="{E2929A85-73B9-45BA-9726-76A8CD9EA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30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05490" name="Line 221">
              <a:extLst>
                <a:ext uri="{FF2B5EF4-FFF2-40B4-BE49-F238E27FC236}">
                  <a16:creationId xmlns:a16="http://schemas.microsoft.com/office/drawing/2014/main" id="{57F623FA-82FE-4C08-B262-68BA26D0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728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1" name="Text Box 222">
              <a:extLst>
                <a:ext uri="{FF2B5EF4-FFF2-40B4-BE49-F238E27FC236}">
                  <a16:creationId xmlns:a16="http://schemas.microsoft.com/office/drawing/2014/main" id="{6EBEC41B-B5D1-43CD-B076-BFBC21980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05492" name="Line 223">
              <a:extLst>
                <a:ext uri="{FF2B5EF4-FFF2-40B4-BE49-F238E27FC236}">
                  <a16:creationId xmlns:a16="http://schemas.microsoft.com/office/drawing/2014/main" id="{95D55B0B-6969-491A-9ED4-CAE1E09CA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830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3" name="Text Box 224">
              <a:extLst>
                <a:ext uri="{FF2B5EF4-FFF2-40B4-BE49-F238E27FC236}">
                  <a16:creationId xmlns:a16="http://schemas.microsoft.com/office/drawing/2014/main" id="{6FE7F5E4-01FC-4767-B8EC-9841E3A90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5494" name="Line 225">
              <a:extLst>
                <a:ext uri="{FF2B5EF4-FFF2-40B4-BE49-F238E27FC236}">
                  <a16:creationId xmlns:a16="http://schemas.microsoft.com/office/drawing/2014/main" id="{45835022-BC87-4CC2-92CA-D217AD591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08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5" name="Text Box 226">
              <a:extLst>
                <a:ext uri="{FF2B5EF4-FFF2-40B4-BE49-F238E27FC236}">
                  <a16:creationId xmlns:a16="http://schemas.microsoft.com/office/drawing/2014/main" id="{B9D4FDC4-93CB-4E14-9825-1806DF203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5496" name="Line 227">
              <a:extLst>
                <a:ext uri="{FF2B5EF4-FFF2-40B4-BE49-F238E27FC236}">
                  <a16:creationId xmlns:a16="http://schemas.microsoft.com/office/drawing/2014/main" id="{4191725C-81F0-4F9A-93CC-763E05A1B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7" name="Text Box 228">
              <a:extLst>
                <a:ext uri="{FF2B5EF4-FFF2-40B4-BE49-F238E27FC236}">
                  <a16:creationId xmlns:a16="http://schemas.microsoft.com/office/drawing/2014/main" id="{C4C3D813-ED4C-472C-AD23-D712379AA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1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105498" name="Line 229">
              <a:extLst>
                <a:ext uri="{FF2B5EF4-FFF2-40B4-BE49-F238E27FC236}">
                  <a16:creationId xmlns:a16="http://schemas.microsoft.com/office/drawing/2014/main" id="{8D46F713-4A15-4585-8AD4-5E24768B6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284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99" name="Text Box 230">
              <a:extLst>
                <a:ext uri="{FF2B5EF4-FFF2-40B4-BE49-F238E27FC236}">
                  <a16:creationId xmlns:a16="http://schemas.microsoft.com/office/drawing/2014/main" id="{E08CF082-CD9D-47C7-9ADA-AA7075802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05500" name="Line 231">
              <a:extLst>
                <a:ext uri="{FF2B5EF4-FFF2-40B4-BE49-F238E27FC236}">
                  <a16:creationId xmlns:a16="http://schemas.microsoft.com/office/drawing/2014/main" id="{EE9A4FA1-DDE4-4205-9566-8DA4A8654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133126" name="Object 275">
            <a:extLst>
              <a:ext uri="{FF2B5EF4-FFF2-40B4-BE49-F238E27FC236}">
                <a16:creationId xmlns:a16="http://schemas.microsoft.com/office/drawing/2014/main" id="{4E4EE648-DE5D-9A4B-BE2E-03D4F055A77A}"/>
              </a:ext>
            </a:extLst>
          </p:cNvPr>
          <p:cNvGraphicFramePr>
            <a:graphicFrameLocks/>
          </p:cNvGraphicFramePr>
          <p:nvPr/>
        </p:nvGraphicFramePr>
        <p:xfrm>
          <a:off x="5435600" y="4076700"/>
          <a:ext cx="30273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0" r:id="rId3" imgW="40665400" imgH="31597600" progId="Equation.3">
                  <p:embed/>
                </p:oleObj>
              </mc:Choice>
              <mc:Fallback>
                <p:oleObj r:id="rId3" imgW="40665400" imgH="31597600" progId="Equation.3">
                  <p:embed/>
                  <p:pic>
                    <p:nvPicPr>
                      <p:cNvPr id="0" name="Object 2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76700"/>
                        <a:ext cx="3027363" cy="22828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70" name="Rectangle 258">
            <a:extLst>
              <a:ext uri="{FF2B5EF4-FFF2-40B4-BE49-F238E27FC236}">
                <a16:creationId xmlns:a16="http://schemas.microsoft.com/office/drawing/2014/main" id="{97EE3537-9773-4E5D-9DDA-22590BE0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25413"/>
            <a:ext cx="81692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从</a:t>
            </a:r>
            <a:r>
              <a:rPr lang="en-US" altLang="zh-CN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到其余各点的最短路径</a:t>
            </a:r>
            <a:r>
              <a:rPr lang="en-US" altLang="zh-CN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sz="26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按路径长度递增次序求解</a:t>
            </a:r>
            <a:endParaRPr lang="en-US" altLang="zh-CN" sz="2600" b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90513" name="Group 401">
            <a:extLst>
              <a:ext uri="{FF2B5EF4-FFF2-40B4-BE49-F238E27FC236}">
                <a16:creationId xmlns:a16="http://schemas.microsoft.com/office/drawing/2014/main" id="{A93C2020-63C3-4E7C-9A45-0E7DFEF2340D}"/>
              </a:ext>
            </a:extLst>
          </p:cNvPr>
          <p:cNvGraphicFramePr>
            <a:graphicFrameLocks noGrp="1"/>
          </p:cNvGraphicFramePr>
          <p:nvPr/>
        </p:nvGraphicFramePr>
        <p:xfrm>
          <a:off x="301625" y="1079500"/>
          <a:ext cx="8550275" cy="2532063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源    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终    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最 短 路 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路 径 长 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,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∞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8320147-6366-4F89-951A-31F849A48F2B}"/>
              </a:ext>
            </a:extLst>
          </p:cNvPr>
          <p:cNvSpPr/>
          <p:nvPr/>
        </p:nvSpPr>
        <p:spPr bwMode="auto">
          <a:xfrm>
            <a:off x="0" y="3167063"/>
            <a:ext cx="9144000" cy="357505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1193" name="Text Box 9">
            <a:extLst>
              <a:ext uri="{FF2B5EF4-FFF2-40B4-BE49-F238E27FC236}">
                <a16:creationId xmlns:a16="http://schemas.microsoft.com/office/drawing/2014/main" id="{9D0D1B28-C53F-42D3-AB2F-70857619E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915988"/>
            <a:ext cx="8505825" cy="21605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182563" indent="-182563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1.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初始化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：先找出从源点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到各终点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的直达路径（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），即通过一条弧到达的路径。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2.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选择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：从这些路径中找出一条长度最短的路径（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,u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）。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3.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更新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：然后对其余各条路径进行适当调整：</a:t>
            </a:r>
          </a:p>
        </p:txBody>
      </p:sp>
      <p:sp>
        <p:nvSpPr>
          <p:cNvPr id="106500" name="Rectangle 10">
            <a:extLst>
              <a:ext uri="{FF2B5EF4-FFF2-40B4-BE49-F238E27FC236}">
                <a16:creationId xmlns:a16="http://schemas.microsoft.com/office/drawing/2014/main" id="{AE1B7770-E9B3-46DC-B414-F35B100F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98438"/>
            <a:ext cx="43164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Dijkstra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算法的思想</a:t>
            </a:r>
          </a:p>
        </p:txBody>
      </p:sp>
      <p:grpSp>
        <p:nvGrpSpPr>
          <p:cNvPr id="134149" name="Group 209">
            <a:extLst>
              <a:ext uri="{FF2B5EF4-FFF2-40B4-BE49-F238E27FC236}">
                <a16:creationId xmlns:a16="http://schemas.microsoft.com/office/drawing/2014/main" id="{71602225-1DF8-6145-909B-5F0A2D20FD9D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3541713"/>
            <a:ext cx="2590800" cy="2590800"/>
            <a:chOff x="144" y="1104"/>
            <a:chExt cx="1632" cy="1632"/>
          </a:xfrm>
        </p:grpSpPr>
        <p:sp>
          <p:nvSpPr>
            <p:cNvPr id="106502" name="Text Box 210">
              <a:extLst>
                <a:ext uri="{FF2B5EF4-FFF2-40B4-BE49-F238E27FC236}">
                  <a16:creationId xmlns:a16="http://schemas.microsoft.com/office/drawing/2014/main" id="{FE6F4E78-DC11-4BDA-B00E-C82D9B414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6503" name="Oval 211">
              <a:extLst>
                <a:ext uri="{FF2B5EF4-FFF2-40B4-BE49-F238E27FC236}">
                  <a16:creationId xmlns:a16="http://schemas.microsoft.com/office/drawing/2014/main" id="{452E681C-CEEE-4D15-AB94-3A0CE128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6504" name="Oval 212">
              <a:extLst>
                <a:ext uri="{FF2B5EF4-FFF2-40B4-BE49-F238E27FC236}">
                  <a16:creationId xmlns:a16="http://schemas.microsoft.com/office/drawing/2014/main" id="{314011F4-6C32-4B22-B959-2DB83CA5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6505" name="Oval 213">
              <a:extLst>
                <a:ext uri="{FF2B5EF4-FFF2-40B4-BE49-F238E27FC236}">
                  <a16:creationId xmlns:a16="http://schemas.microsoft.com/office/drawing/2014/main" id="{4202A2B5-2990-4790-9E88-CC24FE6A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6506" name="Oval 214">
              <a:extLst>
                <a:ext uri="{FF2B5EF4-FFF2-40B4-BE49-F238E27FC236}">
                  <a16:creationId xmlns:a16="http://schemas.microsoft.com/office/drawing/2014/main" id="{6F656003-6276-4E57-AE81-B6547629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48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6507" name="Oval 215">
              <a:extLst>
                <a:ext uri="{FF2B5EF4-FFF2-40B4-BE49-F238E27FC236}">
                  <a16:creationId xmlns:a16="http://schemas.microsoft.com/office/drawing/2014/main" id="{C5168BCB-1323-4791-AA26-83ADE0BC7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06508" name="Oval 216">
              <a:extLst>
                <a:ext uri="{FF2B5EF4-FFF2-40B4-BE49-F238E27FC236}">
                  <a16:creationId xmlns:a16="http://schemas.microsoft.com/office/drawing/2014/main" id="{579502A7-344A-43EF-B992-D38B264E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6509" name="Line 217">
              <a:extLst>
                <a:ext uri="{FF2B5EF4-FFF2-40B4-BE49-F238E27FC236}">
                  <a16:creationId xmlns:a16="http://schemas.microsoft.com/office/drawing/2014/main" id="{B2EB1071-FF58-43ED-9C95-76F3093F6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" y="1266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0" name="Text Box 218">
              <a:extLst>
                <a:ext uri="{FF2B5EF4-FFF2-40B4-BE49-F238E27FC236}">
                  <a16:creationId xmlns:a16="http://schemas.microsoft.com/office/drawing/2014/main" id="{3F889615-4FD7-48A2-84C5-270DBA8BF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321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06511" name="Line 219">
              <a:extLst>
                <a:ext uri="{FF2B5EF4-FFF2-40B4-BE49-F238E27FC236}">
                  <a16:creationId xmlns:a16="http://schemas.microsoft.com/office/drawing/2014/main" id="{680A1F17-C1F8-42B2-ADA0-8C8152494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266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2" name="Text Box 220">
              <a:extLst>
                <a:ext uri="{FF2B5EF4-FFF2-40B4-BE49-F238E27FC236}">
                  <a16:creationId xmlns:a16="http://schemas.microsoft.com/office/drawing/2014/main" id="{B6473341-92DD-46A1-A75A-5B63F8FA4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30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06513" name="Line 221">
              <a:extLst>
                <a:ext uri="{FF2B5EF4-FFF2-40B4-BE49-F238E27FC236}">
                  <a16:creationId xmlns:a16="http://schemas.microsoft.com/office/drawing/2014/main" id="{217BEF0F-485C-4673-802B-6A4BC5BBD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728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4" name="Text Box 222">
              <a:extLst>
                <a:ext uri="{FF2B5EF4-FFF2-40B4-BE49-F238E27FC236}">
                  <a16:creationId xmlns:a16="http://schemas.microsoft.com/office/drawing/2014/main" id="{9E62377E-B6B0-480A-BAC7-041F08FA8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06515" name="Line 223">
              <a:extLst>
                <a:ext uri="{FF2B5EF4-FFF2-40B4-BE49-F238E27FC236}">
                  <a16:creationId xmlns:a16="http://schemas.microsoft.com/office/drawing/2014/main" id="{45B9C2BD-D251-49B7-A039-64E04187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830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6" name="Text Box 224">
              <a:extLst>
                <a:ext uri="{FF2B5EF4-FFF2-40B4-BE49-F238E27FC236}">
                  <a16:creationId xmlns:a16="http://schemas.microsoft.com/office/drawing/2014/main" id="{E805B514-AAFD-43E1-9307-C4B78DD6E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6517" name="Line 225">
              <a:extLst>
                <a:ext uri="{FF2B5EF4-FFF2-40B4-BE49-F238E27FC236}">
                  <a16:creationId xmlns:a16="http://schemas.microsoft.com/office/drawing/2014/main" id="{34ED7446-06FF-4618-B774-4E8C3E47F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08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18" name="Text Box 226">
              <a:extLst>
                <a:ext uri="{FF2B5EF4-FFF2-40B4-BE49-F238E27FC236}">
                  <a16:creationId xmlns:a16="http://schemas.microsoft.com/office/drawing/2014/main" id="{D55D8FB6-77B1-4559-95A8-3C23DA67C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6519" name="Line 227">
              <a:extLst>
                <a:ext uri="{FF2B5EF4-FFF2-40B4-BE49-F238E27FC236}">
                  <a16:creationId xmlns:a16="http://schemas.microsoft.com/office/drawing/2014/main" id="{35A3DCA6-D0C3-4B6B-907D-9F0FF6AEF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0" name="Text Box 228">
              <a:extLst>
                <a:ext uri="{FF2B5EF4-FFF2-40B4-BE49-F238E27FC236}">
                  <a16:creationId xmlns:a16="http://schemas.microsoft.com/office/drawing/2014/main" id="{083E6CEE-A4C0-4FC2-9101-F4E42F4EA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1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106521" name="Line 229">
              <a:extLst>
                <a:ext uri="{FF2B5EF4-FFF2-40B4-BE49-F238E27FC236}">
                  <a16:creationId xmlns:a16="http://schemas.microsoft.com/office/drawing/2014/main" id="{9327B732-8084-4D40-A04D-E12D4F68E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284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22" name="Text Box 230">
              <a:extLst>
                <a:ext uri="{FF2B5EF4-FFF2-40B4-BE49-F238E27FC236}">
                  <a16:creationId xmlns:a16="http://schemas.microsoft.com/office/drawing/2014/main" id="{7D46A5CB-0155-4848-83E0-6BC9E5A96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06523" name="Line 231">
              <a:extLst>
                <a:ext uri="{FF2B5EF4-FFF2-40B4-BE49-F238E27FC236}">
                  <a16:creationId xmlns:a16="http://schemas.microsoft.com/office/drawing/2014/main" id="{278A224C-13F9-4B61-B804-B49EF566D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62760" name="Oval 552">
            <a:extLst>
              <a:ext uri="{FF2B5EF4-FFF2-40B4-BE49-F238E27FC236}">
                <a16:creationId xmlns:a16="http://schemas.microsoft.com/office/drawing/2014/main" id="{A89213D1-19D7-4F3D-A53A-D4ED99FFB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381500"/>
            <a:ext cx="381000" cy="301625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27" name="Line 267">
            <a:extLst>
              <a:ext uri="{FF2B5EF4-FFF2-40B4-BE49-F238E27FC236}">
                <a16:creationId xmlns:a16="http://schemas.microsoft.com/office/drawing/2014/main" id="{21614B8E-ACED-43D5-850D-8799A3937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694238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192" name="Line 56">
            <a:extLst>
              <a:ext uri="{FF2B5EF4-FFF2-40B4-BE49-F238E27FC236}">
                <a16:creationId xmlns:a16="http://schemas.microsoft.com/office/drawing/2014/main" id="{6B1A11C3-99ED-40FB-BD11-38DAE39B0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7450" y="5414963"/>
            <a:ext cx="373063" cy="411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CED7FAAB-36A6-438E-B0D7-88AF84DAE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3509963"/>
            <a:ext cx="5126037" cy="2622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若在图中存在弧（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u,v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），且（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,u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u,v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&lt;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则以路径（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,u,v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）代替（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,v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）。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在调整后的各条路径中，再找长度最短的路径，依此类推。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6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61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61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000" fill="hold"/>
                                        <p:tgtEl>
                                          <p:spTgt spid="8627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3" grpId="0" build="p"/>
      <p:bldP spid="862760" grpId="0" animBg="1"/>
      <p:bldP spid="32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5">
            <a:extLst>
              <a:ext uri="{FF2B5EF4-FFF2-40B4-BE49-F238E27FC236}">
                <a16:creationId xmlns:a16="http://schemas.microsoft.com/office/drawing/2014/main" id="{78C0942E-64E8-46B0-9504-DC70EA32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" y="1046163"/>
            <a:ext cx="6132512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7878DE"/>
              </a:buClr>
              <a:buFont typeface="Arial" panose="020B0604020202020204" pitchFamily="34" charset="0"/>
              <a:buChar char="•"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主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：邻接矩阵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G[n][n] 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或者邻接表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7878DE"/>
              </a:buClr>
              <a:buFont typeface="Arial" panose="020B0604020202020204" pitchFamily="34" charset="0"/>
              <a:buChar char="•"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辅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S[n]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：记录相应顶点是否已被确定最短距离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D[n]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：记录源点到相应顶点路径长度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Path[n]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：记录相应顶点的前驱顶点</a:t>
            </a:r>
          </a:p>
        </p:txBody>
      </p:sp>
      <p:sp>
        <p:nvSpPr>
          <p:cNvPr id="1049619" name="Rectangle 19">
            <a:extLst>
              <a:ext uri="{FF2B5EF4-FFF2-40B4-BE49-F238E27FC236}">
                <a16:creationId xmlns:a16="http://schemas.microsoft.com/office/drawing/2014/main" id="{92D4D733-B4B2-4C82-A4AB-026940F4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1138"/>
            <a:ext cx="46847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存储结构（顶点个数为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）</a:t>
            </a:r>
          </a:p>
        </p:txBody>
      </p:sp>
      <p:grpSp>
        <p:nvGrpSpPr>
          <p:cNvPr id="135172" name="Group 209">
            <a:extLst>
              <a:ext uri="{FF2B5EF4-FFF2-40B4-BE49-F238E27FC236}">
                <a16:creationId xmlns:a16="http://schemas.microsoft.com/office/drawing/2014/main" id="{9CF45D8D-CAAA-0B4D-B262-13D0A576CA55}"/>
              </a:ext>
            </a:extLst>
          </p:cNvPr>
          <p:cNvGrpSpPr>
            <a:grpSpLocks/>
          </p:cNvGrpSpPr>
          <p:nvPr/>
        </p:nvGrpSpPr>
        <p:grpSpPr bwMode="auto">
          <a:xfrm>
            <a:off x="6405563" y="1362075"/>
            <a:ext cx="2460625" cy="2246313"/>
            <a:chOff x="144" y="1104"/>
            <a:chExt cx="1632" cy="1632"/>
          </a:xfrm>
        </p:grpSpPr>
        <p:sp>
          <p:nvSpPr>
            <p:cNvPr id="107526" name="Text Box 210">
              <a:extLst>
                <a:ext uri="{FF2B5EF4-FFF2-40B4-BE49-F238E27FC236}">
                  <a16:creationId xmlns:a16="http://schemas.microsoft.com/office/drawing/2014/main" id="{1A6D45D6-BF22-4EAB-8514-E43EE3855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7527" name="Oval 211">
              <a:extLst>
                <a:ext uri="{FF2B5EF4-FFF2-40B4-BE49-F238E27FC236}">
                  <a16:creationId xmlns:a16="http://schemas.microsoft.com/office/drawing/2014/main" id="{53785A7A-7AE7-4319-B10C-9B5D1A44E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07528" name="Oval 212">
              <a:extLst>
                <a:ext uri="{FF2B5EF4-FFF2-40B4-BE49-F238E27FC236}">
                  <a16:creationId xmlns:a16="http://schemas.microsoft.com/office/drawing/2014/main" id="{5C4E0F6E-2011-47DC-BC57-E3507F739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07529" name="Oval 213">
              <a:extLst>
                <a:ext uri="{FF2B5EF4-FFF2-40B4-BE49-F238E27FC236}">
                  <a16:creationId xmlns:a16="http://schemas.microsoft.com/office/drawing/2014/main" id="{21A1D17F-5588-4D0C-97E4-22A8E330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07530" name="Oval 214">
              <a:extLst>
                <a:ext uri="{FF2B5EF4-FFF2-40B4-BE49-F238E27FC236}">
                  <a16:creationId xmlns:a16="http://schemas.microsoft.com/office/drawing/2014/main" id="{7D428758-9332-46A1-8A58-ED5352D56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48"/>
              <a:ext cx="235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07531" name="Oval 215">
              <a:extLst>
                <a:ext uri="{FF2B5EF4-FFF2-40B4-BE49-F238E27FC236}">
                  <a16:creationId xmlns:a16="http://schemas.microsoft.com/office/drawing/2014/main" id="{B20DDE9D-9BF9-4C42-828B-776037892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07532" name="Oval 216">
              <a:extLst>
                <a:ext uri="{FF2B5EF4-FFF2-40B4-BE49-F238E27FC236}">
                  <a16:creationId xmlns:a16="http://schemas.microsoft.com/office/drawing/2014/main" id="{C9C6F6A3-16A5-4010-90D7-94C620163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7533" name="Line 217">
              <a:extLst>
                <a:ext uri="{FF2B5EF4-FFF2-40B4-BE49-F238E27FC236}">
                  <a16:creationId xmlns:a16="http://schemas.microsoft.com/office/drawing/2014/main" id="{6284F5FA-B3C8-4605-9074-9C5798A2B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" y="1265"/>
              <a:ext cx="557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34" name="Text Box 218">
              <a:extLst>
                <a:ext uri="{FF2B5EF4-FFF2-40B4-BE49-F238E27FC236}">
                  <a16:creationId xmlns:a16="http://schemas.microsoft.com/office/drawing/2014/main" id="{A758FCB3-A40C-4EB7-8766-5CEFD5CB3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" y="1262"/>
              <a:ext cx="373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07535" name="Line 219">
              <a:extLst>
                <a:ext uri="{FF2B5EF4-FFF2-40B4-BE49-F238E27FC236}">
                  <a16:creationId xmlns:a16="http://schemas.microsoft.com/office/drawing/2014/main" id="{9098D835-FF48-4EBD-863E-E6AB1B2B5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265"/>
              <a:ext cx="605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36" name="Text Box 220">
              <a:extLst>
                <a:ext uri="{FF2B5EF4-FFF2-40B4-BE49-F238E27FC236}">
                  <a16:creationId xmlns:a16="http://schemas.microsoft.com/office/drawing/2014/main" id="{5E052CE1-8BC3-4970-8669-3244C6C0B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308"/>
              <a:ext cx="3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07537" name="Line 221">
              <a:extLst>
                <a:ext uri="{FF2B5EF4-FFF2-40B4-BE49-F238E27FC236}">
                  <a16:creationId xmlns:a16="http://schemas.microsoft.com/office/drawing/2014/main" id="{089E0675-8C88-4D6B-BBDA-8D51966E3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" y="1729"/>
              <a:ext cx="1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38" name="Text Box 222">
              <a:extLst>
                <a:ext uri="{FF2B5EF4-FFF2-40B4-BE49-F238E27FC236}">
                  <a16:creationId xmlns:a16="http://schemas.microsoft.com/office/drawing/2014/main" id="{41636721-F33D-4E32-8701-5CF5DFBEC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473"/>
              <a:ext cx="3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07539" name="Line 223">
              <a:extLst>
                <a:ext uri="{FF2B5EF4-FFF2-40B4-BE49-F238E27FC236}">
                  <a16:creationId xmlns:a16="http://schemas.microsoft.com/office/drawing/2014/main" id="{B61A099E-AEC0-4FD2-A726-44E693509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829"/>
              <a:ext cx="544" cy="7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40" name="Text Box 224">
              <a:extLst>
                <a:ext uri="{FF2B5EF4-FFF2-40B4-BE49-F238E27FC236}">
                  <a16:creationId xmlns:a16="http://schemas.microsoft.com/office/drawing/2014/main" id="{D57CAAEE-B3F7-47A1-8727-25041DB3B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7541" name="Line 225">
              <a:extLst>
                <a:ext uri="{FF2B5EF4-FFF2-40B4-BE49-F238E27FC236}">
                  <a16:creationId xmlns:a16="http://schemas.microsoft.com/office/drawing/2014/main" id="{1688249F-E849-488B-AA72-22B636062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08"/>
              <a:ext cx="377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42" name="Text Box 226">
              <a:extLst>
                <a:ext uri="{FF2B5EF4-FFF2-40B4-BE49-F238E27FC236}">
                  <a16:creationId xmlns:a16="http://schemas.microsoft.com/office/drawing/2014/main" id="{55DB0B0D-D715-4141-88F8-172C948BB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07543" name="Line 227">
              <a:extLst>
                <a:ext uri="{FF2B5EF4-FFF2-40B4-BE49-F238E27FC236}">
                  <a16:creationId xmlns:a16="http://schemas.microsoft.com/office/drawing/2014/main" id="{64BA4961-B890-4C87-9196-C0F3622B5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44" name="Text Box 228">
              <a:extLst>
                <a:ext uri="{FF2B5EF4-FFF2-40B4-BE49-F238E27FC236}">
                  <a16:creationId xmlns:a16="http://schemas.microsoft.com/office/drawing/2014/main" id="{978F9248-9F5D-452C-8E60-A4CD35E65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11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107545" name="Line 229">
              <a:extLst>
                <a:ext uri="{FF2B5EF4-FFF2-40B4-BE49-F238E27FC236}">
                  <a16:creationId xmlns:a16="http://schemas.microsoft.com/office/drawing/2014/main" id="{B1AC2048-1025-45CF-AA6A-801EAC009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284"/>
              <a:ext cx="237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46" name="Text Box 230">
              <a:extLst>
                <a:ext uri="{FF2B5EF4-FFF2-40B4-BE49-F238E27FC236}">
                  <a16:creationId xmlns:a16="http://schemas.microsoft.com/office/drawing/2014/main" id="{55F1EFCD-9D42-4305-A168-7799CB346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07547" name="Line 231">
              <a:extLst>
                <a:ext uri="{FF2B5EF4-FFF2-40B4-BE49-F238E27FC236}">
                  <a16:creationId xmlns:a16="http://schemas.microsoft.com/office/drawing/2014/main" id="{17253D29-2ED5-4CF1-AE9F-D0EF1E0D8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48B27124-D5A8-4549-8B26-80411A4ED070}"/>
              </a:ext>
            </a:extLst>
          </p:cNvPr>
          <p:cNvGraphicFramePr>
            <a:graphicFrameLocks noGrp="1"/>
          </p:cNvGraphicFramePr>
          <p:nvPr/>
        </p:nvGraphicFramePr>
        <p:xfrm>
          <a:off x="112713" y="4779963"/>
          <a:ext cx="8923337" cy="1893887"/>
        </p:xfrm>
        <a:graphic>
          <a:graphicData uri="http://schemas.openxmlformats.org/drawingml/2006/table">
            <a:tbl>
              <a:tblPr/>
              <a:tblGrid>
                <a:gridCol w="1780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0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47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400" kern="1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0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1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2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3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4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 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= 5</a:t>
                      </a:r>
                      <a:endParaRPr lang="zh-CN" sz="2400" kern="1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7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true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false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7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∞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∞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7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i="1" kern="100">
                          <a:latin typeface="+mn-lt"/>
                          <a:ea typeface="+mn-ea"/>
                          <a:cs typeface="+mn-ea"/>
                          <a:sym typeface="+mn-lt"/>
                        </a:rPr>
                        <a:t>Path</a:t>
                      </a:r>
                      <a:endParaRPr lang="zh-CN" sz="2400" kern="10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− 1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−1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− 1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lang="zh-CN" sz="2400" kern="1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590" name="Rectangle 22">
            <a:extLst>
              <a:ext uri="{FF2B5EF4-FFF2-40B4-BE49-F238E27FC236}">
                <a16:creationId xmlns:a16="http://schemas.microsoft.com/office/drawing/2014/main" id="{EE3E02B5-E43E-4A6F-BC2A-CB8FDC46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4116388"/>
            <a:ext cx="299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52413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算法初始化结果</a:t>
            </a:r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B01D10-AE04-4450-A329-B741DE6A775D}"/>
              </a:ext>
            </a:extLst>
          </p:cNvPr>
          <p:cNvSpPr/>
          <p:nvPr/>
        </p:nvSpPr>
        <p:spPr bwMode="auto">
          <a:xfrm>
            <a:off x="0" y="4652963"/>
            <a:ext cx="9144000" cy="1439862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547" name="Text Box 4">
            <a:extLst>
              <a:ext uri="{FF2B5EF4-FFF2-40B4-BE49-F238E27FC236}">
                <a16:creationId xmlns:a16="http://schemas.microsoft.com/office/drawing/2014/main" id="{463E6399-16C1-486D-B9C3-254835A33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196975"/>
            <a:ext cx="871855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8001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① 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初始化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将源点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加到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中，即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S[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true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到各个终点的最短路径长度初始化为权值，即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G.arcs[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0][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i∈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−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S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如果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和顶点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之间有弧，则将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的前驱置为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，即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Path[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，否则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Path[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−1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② 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选择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下一条最短路径的终点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，使得：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	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Min{D[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]|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i∈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−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S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</a:t>
            </a:r>
          </a:p>
        </p:txBody>
      </p:sp>
      <p:sp>
        <p:nvSpPr>
          <p:cNvPr id="108548" name="Rectangle 5">
            <a:extLst>
              <a:ext uri="{FF2B5EF4-FFF2-40B4-BE49-F238E27FC236}">
                <a16:creationId xmlns:a16="http://schemas.microsoft.com/office/drawing/2014/main" id="{6A299B5B-69D5-41CF-8BB6-0F138AC6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8750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706AF59-E102-43A3-9E62-3D71FD0EF4C0}"/>
              </a:ext>
            </a:extLst>
          </p:cNvPr>
          <p:cNvSpPr/>
          <p:nvPr/>
        </p:nvSpPr>
        <p:spPr bwMode="auto">
          <a:xfrm>
            <a:off x="0" y="2860675"/>
            <a:ext cx="9144000" cy="359410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571" name="Text Box 4">
            <a:extLst>
              <a:ext uri="{FF2B5EF4-FFF2-40B4-BE49-F238E27FC236}">
                <a16:creationId xmlns:a16="http://schemas.microsoft.com/office/drawing/2014/main" id="{101992FE-DBA9-44E3-8C5F-15F8BB46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852738"/>
            <a:ext cx="8442325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③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加到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中，即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S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k]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= true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④ 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更新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出发到集合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−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 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上任一顶点的最短路径的长度，同时更改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的前驱为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k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S[i]=false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且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]+G.arcs[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]&lt;D[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]=D[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]+ G.arcs[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k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]; Path 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]=k;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⑤ 重复②～④ 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− 1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次，即可按照路径长度的递增顺序，逐个求得从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到图上其余各顶点的最短路径。</a:t>
            </a:r>
          </a:p>
        </p:txBody>
      </p:sp>
      <p:sp>
        <p:nvSpPr>
          <p:cNvPr id="109572" name="Rectangle 5">
            <a:extLst>
              <a:ext uri="{FF2B5EF4-FFF2-40B4-BE49-F238E27FC236}">
                <a16:creationId xmlns:a16="http://schemas.microsoft.com/office/drawing/2014/main" id="{87381ADE-D141-4F8A-9963-DF324BBA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68275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grpSp>
        <p:nvGrpSpPr>
          <p:cNvPr id="137221" name="Group 6">
            <a:extLst>
              <a:ext uri="{FF2B5EF4-FFF2-40B4-BE49-F238E27FC236}">
                <a16:creationId xmlns:a16="http://schemas.microsoft.com/office/drawing/2014/main" id="{D5C9B02B-9A38-7745-946D-225FA05EF087}"/>
              </a:ext>
            </a:extLst>
          </p:cNvPr>
          <p:cNvGrpSpPr>
            <a:grpSpLocks/>
          </p:cNvGrpSpPr>
          <p:nvPr/>
        </p:nvGrpSpPr>
        <p:grpSpPr bwMode="auto">
          <a:xfrm>
            <a:off x="5662613" y="908050"/>
            <a:ext cx="3276600" cy="1855788"/>
            <a:chOff x="3888" y="816"/>
            <a:chExt cx="1536" cy="765"/>
          </a:xfrm>
        </p:grpSpPr>
        <p:sp>
          <p:nvSpPr>
            <p:cNvPr id="109574" name="Oval 7">
              <a:extLst>
                <a:ext uri="{FF2B5EF4-FFF2-40B4-BE49-F238E27FC236}">
                  <a16:creationId xmlns:a16="http://schemas.microsoft.com/office/drawing/2014/main" id="{7753990F-C283-4559-B91D-A7D7EAA2B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5" name="Oval 8">
              <a:extLst>
                <a:ext uri="{FF2B5EF4-FFF2-40B4-BE49-F238E27FC236}">
                  <a16:creationId xmlns:a16="http://schemas.microsoft.com/office/drawing/2014/main" id="{66B1D910-B95A-46BC-A4D1-D47F79E83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6" name="Oval 9">
              <a:extLst>
                <a:ext uri="{FF2B5EF4-FFF2-40B4-BE49-F238E27FC236}">
                  <a16:creationId xmlns:a16="http://schemas.microsoft.com/office/drawing/2014/main" id="{9A5C27DA-0170-4DA5-A173-DEE20CA50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7" name="Freeform 10">
              <a:extLst>
                <a:ext uri="{FF2B5EF4-FFF2-40B4-BE49-F238E27FC236}">
                  <a16:creationId xmlns:a16="http://schemas.microsoft.com/office/drawing/2014/main" id="{EB79FC57-8E5F-401F-9664-A3B8B804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056"/>
              <a:ext cx="336" cy="192"/>
            </a:xfrm>
            <a:custGeom>
              <a:avLst/>
              <a:gdLst>
                <a:gd name="T0" fmla="*/ 0 w 336"/>
                <a:gd name="T1" fmla="*/ 0 h 192"/>
                <a:gd name="T2" fmla="*/ 144 w 336"/>
                <a:gd name="T3" fmla="*/ 48 h 192"/>
                <a:gd name="T4" fmla="*/ 192 w 336"/>
                <a:gd name="T5" fmla="*/ 144 h 192"/>
                <a:gd name="T6" fmla="*/ 336 w 33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192">
                  <a:moveTo>
                    <a:pt x="0" y="0"/>
                  </a:moveTo>
                  <a:cubicBezTo>
                    <a:pt x="56" y="12"/>
                    <a:pt x="112" y="24"/>
                    <a:pt x="144" y="48"/>
                  </a:cubicBezTo>
                  <a:cubicBezTo>
                    <a:pt x="176" y="72"/>
                    <a:pt x="160" y="120"/>
                    <a:pt x="192" y="144"/>
                  </a:cubicBezTo>
                  <a:cubicBezTo>
                    <a:pt x="224" y="168"/>
                    <a:pt x="304" y="184"/>
                    <a:pt x="336" y="19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8" name="Line 11">
              <a:extLst>
                <a:ext uri="{FF2B5EF4-FFF2-40B4-BE49-F238E27FC236}">
                  <a16:creationId xmlns:a16="http://schemas.microsoft.com/office/drawing/2014/main" id="{C63A5091-A632-4ECB-ACA5-E93D382D9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34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79" name="Text Box 12">
              <a:extLst>
                <a:ext uri="{FF2B5EF4-FFF2-40B4-BE49-F238E27FC236}">
                  <a16:creationId xmlns:a16="http://schemas.microsoft.com/office/drawing/2014/main" id="{7F51DD19-FC33-472B-A5F8-116B4576C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14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s</a:t>
              </a:r>
            </a:p>
          </p:txBody>
        </p:sp>
        <p:sp>
          <p:nvSpPr>
            <p:cNvPr id="109580" name="Text Box 13">
              <a:extLst>
                <a:ext uri="{FF2B5EF4-FFF2-40B4-BE49-F238E27FC236}">
                  <a16:creationId xmlns:a16="http://schemas.microsoft.com/office/drawing/2014/main" id="{64D70444-3E1A-4FAA-920E-6050CC518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92"/>
              <a:ext cx="14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i</a:t>
              </a:r>
            </a:p>
          </p:txBody>
        </p:sp>
        <p:sp>
          <p:nvSpPr>
            <p:cNvPr id="109581" name="Text Box 14">
              <a:extLst>
                <a:ext uri="{FF2B5EF4-FFF2-40B4-BE49-F238E27FC236}">
                  <a16:creationId xmlns:a16="http://schemas.microsoft.com/office/drawing/2014/main" id="{5C3F2597-B4FD-4964-AA51-A8569ED79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200"/>
              <a:ext cx="19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k</a:t>
              </a:r>
            </a:p>
          </p:txBody>
        </p:sp>
        <p:sp>
          <p:nvSpPr>
            <p:cNvPr id="109582" name="Freeform 15">
              <a:extLst>
                <a:ext uri="{FF2B5EF4-FFF2-40B4-BE49-F238E27FC236}">
                  <a16:creationId xmlns:a16="http://schemas.microsoft.com/office/drawing/2014/main" id="{8D7CB5A2-68CC-41A6-BE7D-BC6A7781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32"/>
              <a:ext cx="336" cy="480"/>
            </a:xfrm>
            <a:custGeom>
              <a:avLst/>
              <a:gdLst>
                <a:gd name="T0" fmla="*/ 336 w 336"/>
                <a:gd name="T1" fmla="*/ 24 h 480"/>
                <a:gd name="T2" fmla="*/ 96 w 336"/>
                <a:gd name="T3" fmla="*/ 24 h 480"/>
                <a:gd name="T4" fmla="*/ 0 w 336"/>
                <a:gd name="T5" fmla="*/ 168 h 480"/>
                <a:gd name="T6" fmla="*/ 96 w 336"/>
                <a:gd name="T7" fmla="*/ 264 h 480"/>
                <a:gd name="T8" fmla="*/ 144 w 336"/>
                <a:gd name="T9" fmla="*/ 456 h 480"/>
                <a:gd name="T10" fmla="*/ 336 w 336"/>
                <a:gd name="T11" fmla="*/ 40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480">
                  <a:moveTo>
                    <a:pt x="336" y="24"/>
                  </a:moveTo>
                  <a:cubicBezTo>
                    <a:pt x="244" y="12"/>
                    <a:pt x="152" y="0"/>
                    <a:pt x="96" y="24"/>
                  </a:cubicBezTo>
                  <a:cubicBezTo>
                    <a:pt x="40" y="48"/>
                    <a:pt x="0" y="128"/>
                    <a:pt x="0" y="168"/>
                  </a:cubicBezTo>
                  <a:cubicBezTo>
                    <a:pt x="0" y="208"/>
                    <a:pt x="72" y="216"/>
                    <a:pt x="96" y="264"/>
                  </a:cubicBezTo>
                  <a:cubicBezTo>
                    <a:pt x="120" y="312"/>
                    <a:pt x="104" y="432"/>
                    <a:pt x="144" y="456"/>
                  </a:cubicBezTo>
                  <a:cubicBezTo>
                    <a:pt x="184" y="480"/>
                    <a:pt x="260" y="444"/>
                    <a:pt x="336" y="40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83" name="Text Box 16">
              <a:extLst>
                <a:ext uri="{FF2B5EF4-FFF2-40B4-BE49-F238E27FC236}">
                  <a16:creationId xmlns:a16="http://schemas.microsoft.com/office/drawing/2014/main" id="{DE311892-3873-4E71-BD0E-B7A820787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104"/>
              <a:ext cx="52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D[i]</a:t>
              </a:r>
            </a:p>
          </p:txBody>
        </p:sp>
        <p:sp>
          <p:nvSpPr>
            <p:cNvPr id="109584" name="Text Box 17">
              <a:extLst>
                <a:ext uri="{FF2B5EF4-FFF2-40B4-BE49-F238E27FC236}">
                  <a16:creationId xmlns:a16="http://schemas.microsoft.com/office/drawing/2014/main" id="{50340D4B-74E1-4792-816C-A17CB579F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960"/>
              <a:ext cx="57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D[k]</a:t>
              </a: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73">
            <a:extLst>
              <a:ext uri="{FF2B5EF4-FFF2-40B4-BE49-F238E27FC236}">
                <a16:creationId xmlns:a16="http://schemas.microsoft.com/office/drawing/2014/main" id="{7A3FDACF-A6A5-48DD-A042-4124DB021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75125"/>
            <a:ext cx="9144000" cy="25066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2" name="Text Box 4">
            <a:extLst>
              <a:ext uri="{FF2B5EF4-FFF2-40B4-BE49-F238E27FC236}">
                <a16:creationId xmlns:a16="http://schemas.microsoft.com/office/drawing/2014/main" id="{87E91694-5BB2-4140-94B1-381C3A276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6202363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(a)</a:t>
            </a:r>
          </a:p>
        </p:txBody>
      </p:sp>
      <p:sp>
        <p:nvSpPr>
          <p:cNvPr id="15363" name="Text Box 5">
            <a:extLst>
              <a:ext uri="{FF2B5EF4-FFF2-40B4-BE49-F238E27FC236}">
                <a16:creationId xmlns:a16="http://schemas.microsoft.com/office/drawing/2014/main" id="{CCA140E6-BB27-422D-A5E8-131C1919D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6202363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(b)</a:t>
            </a:r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BA0C3C0C-14FC-485A-91E5-6EB3B6C3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6202363"/>
            <a:ext cx="1125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(c)</a:t>
            </a:r>
          </a:p>
        </p:txBody>
      </p:sp>
      <p:grpSp>
        <p:nvGrpSpPr>
          <p:cNvPr id="25605" name="Group 7">
            <a:extLst>
              <a:ext uri="{FF2B5EF4-FFF2-40B4-BE49-F238E27FC236}">
                <a16:creationId xmlns:a16="http://schemas.microsoft.com/office/drawing/2014/main" id="{059C89BD-8DF3-4333-9778-DEFB75F8F7FD}"/>
              </a:ext>
            </a:extLst>
          </p:cNvPr>
          <p:cNvGrpSpPr>
            <a:grpSpLocks/>
          </p:cNvGrpSpPr>
          <p:nvPr/>
        </p:nvGrpSpPr>
        <p:grpSpPr bwMode="auto">
          <a:xfrm>
            <a:off x="3419476" y="4406801"/>
            <a:ext cx="1779588" cy="1627187"/>
            <a:chOff x="2241" y="1968"/>
            <a:chExt cx="1121" cy="10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366" name="Line 8">
              <a:extLst>
                <a:ext uri="{FF2B5EF4-FFF2-40B4-BE49-F238E27FC236}">
                  <a16:creationId xmlns:a16="http://schemas.microsoft.com/office/drawing/2014/main" id="{765242EA-78A8-40A8-88C1-D91FCD5CA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" y="2112"/>
              <a:ext cx="476" cy="0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67" name="Line 9">
              <a:extLst>
                <a:ext uri="{FF2B5EF4-FFF2-40B4-BE49-F238E27FC236}">
                  <a16:creationId xmlns:a16="http://schemas.microsoft.com/office/drawing/2014/main" id="{60BDD849-DC74-471C-A6FB-DB3DB3B99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2270"/>
              <a:ext cx="0" cy="415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68" name="Line 10">
              <a:extLst>
                <a:ext uri="{FF2B5EF4-FFF2-40B4-BE49-F238E27FC236}">
                  <a16:creationId xmlns:a16="http://schemas.microsoft.com/office/drawing/2014/main" id="{632CD5A7-3040-4FCD-99E6-E43817DD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" y="2597"/>
              <a:ext cx="171" cy="173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69" name="Line 11">
              <a:extLst>
                <a:ext uri="{FF2B5EF4-FFF2-40B4-BE49-F238E27FC236}">
                  <a16:creationId xmlns:a16="http://schemas.microsoft.com/office/drawing/2014/main" id="{1BECB3B9-0CDC-496F-BD4F-F33397EAC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620"/>
              <a:ext cx="149" cy="147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5658" name="Group 12">
              <a:extLst>
                <a:ext uri="{FF2B5EF4-FFF2-40B4-BE49-F238E27FC236}">
                  <a16:creationId xmlns:a16="http://schemas.microsoft.com/office/drawing/2014/main" id="{06E6DE09-24A8-4B77-B10C-290E39C88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" y="1968"/>
              <a:ext cx="408" cy="297"/>
              <a:chOff x="415" y="1680"/>
              <a:chExt cx="408" cy="297"/>
            </a:xfrm>
            <a:grpFill/>
          </p:grpSpPr>
          <p:sp>
            <p:nvSpPr>
              <p:cNvPr id="15371" name="Oval 13">
                <a:extLst>
                  <a:ext uri="{FF2B5EF4-FFF2-40B4-BE49-F238E27FC236}">
                    <a16:creationId xmlns:a16="http://schemas.microsoft.com/office/drawing/2014/main" id="{DD8F924C-E93F-4E48-838E-820339984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72" name="Text Box 14">
                <a:extLst>
                  <a:ext uri="{FF2B5EF4-FFF2-40B4-BE49-F238E27FC236}">
                    <a16:creationId xmlns:a16="http://schemas.microsoft.com/office/drawing/2014/main" id="{E0CD2271-BA74-440A-B671-EB027F611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5659" name="Group 15">
              <a:extLst>
                <a:ext uri="{FF2B5EF4-FFF2-40B4-BE49-F238E27FC236}">
                  <a16:creationId xmlns:a16="http://schemas.microsoft.com/office/drawing/2014/main" id="{E4F2FBEC-0FE2-4ACE-897D-64858BB05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5" y="2691"/>
              <a:ext cx="408" cy="302"/>
              <a:chOff x="401" y="1683"/>
              <a:chExt cx="408" cy="302"/>
            </a:xfrm>
            <a:grpFill/>
          </p:grpSpPr>
          <p:sp>
            <p:nvSpPr>
              <p:cNvPr id="15374" name="Oval 16">
                <a:extLst>
                  <a:ext uri="{FF2B5EF4-FFF2-40B4-BE49-F238E27FC236}">
                    <a16:creationId xmlns:a16="http://schemas.microsoft.com/office/drawing/2014/main" id="{E94CDC27-EF65-476E-B527-1F8B94AF0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75" name="Text Box 17">
                <a:extLst>
                  <a:ext uri="{FF2B5EF4-FFF2-40B4-BE49-F238E27FC236}">
                    <a16:creationId xmlns:a16="http://schemas.microsoft.com/office/drawing/2014/main" id="{AFCF247C-7672-4D29-84CF-49408FC2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" y="1697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5660" name="Group 18">
              <a:extLst>
                <a:ext uri="{FF2B5EF4-FFF2-40B4-BE49-F238E27FC236}">
                  <a16:creationId xmlns:a16="http://schemas.microsoft.com/office/drawing/2014/main" id="{4E74A5DE-4613-4FAC-9ECC-031D539FE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" y="2691"/>
              <a:ext cx="408" cy="294"/>
              <a:chOff x="417" y="1683"/>
              <a:chExt cx="408" cy="294"/>
            </a:xfrm>
            <a:grpFill/>
          </p:grpSpPr>
          <p:sp>
            <p:nvSpPr>
              <p:cNvPr id="15377" name="Oval 19">
                <a:extLst>
                  <a:ext uri="{FF2B5EF4-FFF2-40B4-BE49-F238E27FC236}">
                    <a16:creationId xmlns:a16="http://schemas.microsoft.com/office/drawing/2014/main" id="{91C0DD72-49EB-4B1E-B110-08F1DCB63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78" name="Text Box 20">
                <a:extLst>
                  <a:ext uri="{FF2B5EF4-FFF2-40B4-BE49-F238E27FC236}">
                    <a16:creationId xmlns:a16="http://schemas.microsoft.com/office/drawing/2014/main" id="{BCAAC4AD-F983-4EAF-91EF-1A7DB2B9F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168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5661" name="Group 21">
              <a:extLst>
                <a:ext uri="{FF2B5EF4-FFF2-40B4-BE49-F238E27FC236}">
                  <a16:creationId xmlns:a16="http://schemas.microsoft.com/office/drawing/2014/main" id="{0F172273-A1F9-47C2-8EAE-730F88A8E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4" y="1968"/>
              <a:ext cx="408" cy="294"/>
              <a:chOff x="2928" y="3312"/>
              <a:chExt cx="408" cy="294"/>
            </a:xfrm>
            <a:grpFill/>
          </p:grpSpPr>
          <p:sp>
            <p:nvSpPr>
              <p:cNvPr id="15380" name="Oval 22">
                <a:extLst>
                  <a:ext uri="{FF2B5EF4-FFF2-40B4-BE49-F238E27FC236}">
                    <a16:creationId xmlns:a16="http://schemas.microsoft.com/office/drawing/2014/main" id="{64DF1B33-D489-4CE1-9064-0E5FA49D0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81" name="Text Box 23">
                <a:extLst>
                  <a:ext uri="{FF2B5EF4-FFF2-40B4-BE49-F238E27FC236}">
                    <a16:creationId xmlns:a16="http://schemas.microsoft.com/office/drawing/2014/main" id="{EE72D305-EEDB-480E-AF12-75505DA61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5662" name="Group 24">
              <a:extLst>
                <a:ext uri="{FF2B5EF4-FFF2-40B4-BE49-F238E27FC236}">
                  <a16:creationId xmlns:a16="http://schemas.microsoft.com/office/drawing/2014/main" id="{6BBE7200-A96D-4D7F-878E-D43E290D7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350"/>
              <a:ext cx="408" cy="296"/>
              <a:chOff x="1008" y="2302"/>
              <a:chExt cx="408" cy="296"/>
            </a:xfrm>
            <a:grpFill/>
          </p:grpSpPr>
          <p:sp>
            <p:nvSpPr>
              <p:cNvPr id="15383" name="Oval 25">
                <a:extLst>
                  <a:ext uri="{FF2B5EF4-FFF2-40B4-BE49-F238E27FC236}">
                    <a16:creationId xmlns:a16="http://schemas.microsoft.com/office/drawing/2014/main" id="{346B8610-5327-4034-9760-0920D8B09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84" name="Text Box 26">
                <a:extLst>
                  <a:ext uri="{FF2B5EF4-FFF2-40B4-BE49-F238E27FC236}">
                    <a16:creationId xmlns:a16="http://schemas.microsoft.com/office/drawing/2014/main" id="{5126EE47-D221-45CA-B3AB-FD6E72BC9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25606" name="Group 27">
            <a:extLst>
              <a:ext uri="{FF2B5EF4-FFF2-40B4-BE49-F238E27FC236}">
                <a16:creationId xmlns:a16="http://schemas.microsoft.com/office/drawing/2014/main" id="{53518DDB-B205-4AB1-A61B-D46A8CA1641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406801"/>
            <a:ext cx="1800225" cy="1614487"/>
            <a:chOff x="4162" y="1968"/>
            <a:chExt cx="1134" cy="101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386" name="Line 28">
              <a:extLst>
                <a:ext uri="{FF2B5EF4-FFF2-40B4-BE49-F238E27FC236}">
                  <a16:creationId xmlns:a16="http://schemas.microsoft.com/office/drawing/2014/main" id="{A922DF11-2449-4470-BB28-C43A111C0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278"/>
              <a:ext cx="0" cy="415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7" name="Line 29">
              <a:extLst>
                <a:ext uri="{FF2B5EF4-FFF2-40B4-BE49-F238E27FC236}">
                  <a16:creationId xmlns:a16="http://schemas.microsoft.com/office/drawing/2014/main" id="{37CD6F1B-3290-418D-A560-DD00E9850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286"/>
              <a:ext cx="0" cy="415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8" name="Line 30">
              <a:extLst>
                <a:ext uri="{FF2B5EF4-FFF2-40B4-BE49-F238E27FC236}">
                  <a16:creationId xmlns:a16="http://schemas.microsoft.com/office/drawing/2014/main" id="{4C4C71D3-EE1A-4438-A7A9-9861DB993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1" y="2251"/>
              <a:ext cx="171" cy="173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9" name="Line 31">
              <a:extLst>
                <a:ext uri="{FF2B5EF4-FFF2-40B4-BE49-F238E27FC236}">
                  <a16:creationId xmlns:a16="http://schemas.microsoft.com/office/drawing/2014/main" id="{68520E7C-EF22-4D98-8D40-A64E7700D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2620"/>
              <a:ext cx="149" cy="147"/>
            </a:xfrm>
            <a:prstGeom prst="line">
              <a:avLst/>
            </a:prstGeom>
            <a:grp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5639" name="Group 32">
              <a:extLst>
                <a:ext uri="{FF2B5EF4-FFF2-40B4-BE49-F238E27FC236}">
                  <a16:creationId xmlns:a16="http://schemas.microsoft.com/office/drawing/2014/main" id="{0AE349FD-235A-4902-B098-AA90C352A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2" y="1968"/>
              <a:ext cx="408" cy="297"/>
              <a:chOff x="416" y="1680"/>
              <a:chExt cx="408" cy="297"/>
            </a:xfrm>
            <a:grpFill/>
          </p:grpSpPr>
          <p:sp>
            <p:nvSpPr>
              <p:cNvPr id="15391" name="Oval 33">
                <a:extLst>
                  <a:ext uri="{FF2B5EF4-FFF2-40B4-BE49-F238E27FC236}">
                    <a16:creationId xmlns:a16="http://schemas.microsoft.com/office/drawing/2014/main" id="{B5BA8992-AAC5-405C-A132-B896C71F2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92" name="Text Box 34">
                <a:extLst>
                  <a:ext uri="{FF2B5EF4-FFF2-40B4-BE49-F238E27FC236}">
                    <a16:creationId xmlns:a16="http://schemas.microsoft.com/office/drawing/2014/main" id="{E9AA1C48-6C3E-4ED6-8FFE-3990B0727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5640" name="Group 35">
              <a:extLst>
                <a:ext uri="{FF2B5EF4-FFF2-40B4-BE49-F238E27FC236}">
                  <a16:creationId xmlns:a16="http://schemas.microsoft.com/office/drawing/2014/main" id="{2DB773D3-1701-4BAE-B82F-27A1DB974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8" y="2688"/>
              <a:ext cx="408" cy="297"/>
              <a:chOff x="424" y="1680"/>
              <a:chExt cx="408" cy="297"/>
            </a:xfrm>
            <a:grpFill/>
          </p:grpSpPr>
          <p:sp>
            <p:nvSpPr>
              <p:cNvPr id="15394" name="Oval 36">
                <a:extLst>
                  <a:ext uri="{FF2B5EF4-FFF2-40B4-BE49-F238E27FC236}">
                    <a16:creationId xmlns:a16="http://schemas.microsoft.com/office/drawing/2014/main" id="{CE2A5C97-C17D-4136-840C-90F499E50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95" name="Text Box 37">
                <a:extLst>
                  <a:ext uri="{FF2B5EF4-FFF2-40B4-BE49-F238E27FC236}">
                    <a16:creationId xmlns:a16="http://schemas.microsoft.com/office/drawing/2014/main" id="{028D45F7-14BA-436D-8DD2-D2955AACE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5641" name="Group 38">
              <a:extLst>
                <a:ext uri="{FF2B5EF4-FFF2-40B4-BE49-F238E27FC236}">
                  <a16:creationId xmlns:a16="http://schemas.microsoft.com/office/drawing/2014/main" id="{A2413A96-488C-440B-91AD-755775676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2" y="2688"/>
              <a:ext cx="408" cy="297"/>
              <a:chOff x="418" y="1680"/>
              <a:chExt cx="408" cy="297"/>
            </a:xfrm>
            <a:grpFill/>
          </p:grpSpPr>
          <p:sp>
            <p:nvSpPr>
              <p:cNvPr id="15397" name="Oval 39">
                <a:extLst>
                  <a:ext uri="{FF2B5EF4-FFF2-40B4-BE49-F238E27FC236}">
                    <a16:creationId xmlns:a16="http://schemas.microsoft.com/office/drawing/2014/main" id="{F7AFE909-FD9D-4EC1-8281-CD0FF3D3B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98" name="Text Box 40">
                <a:extLst>
                  <a:ext uri="{FF2B5EF4-FFF2-40B4-BE49-F238E27FC236}">
                    <a16:creationId xmlns:a16="http://schemas.microsoft.com/office/drawing/2014/main" id="{DE758A6A-B241-49E9-BFE8-BB9E9AFDA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5642" name="Group 41">
              <a:extLst>
                <a:ext uri="{FF2B5EF4-FFF2-40B4-BE49-F238E27FC236}">
                  <a16:creationId xmlns:a16="http://schemas.microsoft.com/office/drawing/2014/main" id="{EEB16269-4A97-43AF-B3DA-CB50C81A4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1968"/>
              <a:ext cx="408" cy="294"/>
              <a:chOff x="2928" y="3312"/>
              <a:chExt cx="408" cy="294"/>
            </a:xfrm>
            <a:grpFill/>
          </p:grpSpPr>
          <p:sp>
            <p:nvSpPr>
              <p:cNvPr id="15400" name="Oval 42">
                <a:extLst>
                  <a:ext uri="{FF2B5EF4-FFF2-40B4-BE49-F238E27FC236}">
                    <a16:creationId xmlns:a16="http://schemas.microsoft.com/office/drawing/2014/main" id="{9CD8434F-61DF-48D5-A249-5340766F5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01" name="Text Box 43">
                <a:extLst>
                  <a:ext uri="{FF2B5EF4-FFF2-40B4-BE49-F238E27FC236}">
                    <a16:creationId xmlns:a16="http://schemas.microsoft.com/office/drawing/2014/main" id="{98DDCCBC-82E1-4E81-BC81-BC790A5FC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5643" name="Group 44">
              <a:extLst>
                <a:ext uri="{FF2B5EF4-FFF2-40B4-BE49-F238E27FC236}">
                  <a16:creationId xmlns:a16="http://schemas.microsoft.com/office/drawing/2014/main" id="{00896165-3DA9-4128-BAB1-7C3925F40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352"/>
              <a:ext cx="408" cy="294"/>
              <a:chOff x="1008" y="2304"/>
              <a:chExt cx="408" cy="294"/>
            </a:xfrm>
            <a:grpFill/>
          </p:grpSpPr>
          <p:sp>
            <p:nvSpPr>
              <p:cNvPr id="15403" name="Oval 45">
                <a:extLst>
                  <a:ext uri="{FF2B5EF4-FFF2-40B4-BE49-F238E27FC236}">
                    <a16:creationId xmlns:a16="http://schemas.microsoft.com/office/drawing/2014/main" id="{A7C29770-20D3-4D0E-8008-3EA5897FB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04" name="Text Box 46">
                <a:extLst>
                  <a:ext uri="{FF2B5EF4-FFF2-40B4-BE49-F238E27FC236}">
                    <a16:creationId xmlns:a16="http://schemas.microsoft.com/office/drawing/2014/main" id="{D8E025E6-DD69-450D-89D2-DE372A12D4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25607" name="Group 47">
            <a:extLst>
              <a:ext uri="{FF2B5EF4-FFF2-40B4-BE49-F238E27FC236}">
                <a16:creationId xmlns:a16="http://schemas.microsoft.com/office/drawing/2014/main" id="{EFD83277-8F93-4AC6-AC41-E801B1C112F2}"/>
              </a:ext>
            </a:extLst>
          </p:cNvPr>
          <p:cNvGrpSpPr>
            <a:grpSpLocks/>
          </p:cNvGrpSpPr>
          <p:nvPr/>
        </p:nvGrpSpPr>
        <p:grpSpPr bwMode="auto">
          <a:xfrm>
            <a:off x="971551" y="4406801"/>
            <a:ext cx="1789113" cy="1614487"/>
            <a:chOff x="651" y="1920"/>
            <a:chExt cx="1127" cy="1017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25613" name="Group 48">
              <a:extLst>
                <a:ext uri="{FF2B5EF4-FFF2-40B4-BE49-F238E27FC236}">
                  <a16:creationId xmlns:a16="http://schemas.microsoft.com/office/drawing/2014/main" id="{CF1B6FB3-5C4E-4F16-A8BF-817E7C277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  <a:grpFill/>
          </p:grpSpPr>
          <p:sp>
            <p:nvSpPr>
              <p:cNvPr id="15407" name="Line 49">
                <a:extLst>
                  <a:ext uri="{FF2B5EF4-FFF2-40B4-BE49-F238E27FC236}">
                    <a16:creationId xmlns:a16="http://schemas.microsoft.com/office/drawing/2014/main" id="{1F0DFC6D-387C-43AE-99FB-F88F248E1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08" name="Line 50">
                <a:extLst>
                  <a:ext uri="{FF2B5EF4-FFF2-40B4-BE49-F238E27FC236}">
                    <a16:creationId xmlns:a16="http://schemas.microsoft.com/office/drawing/2014/main" id="{6962C319-1ACB-4D18-B9A1-EBDE5C401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09" name="Line 51">
                <a:extLst>
                  <a:ext uri="{FF2B5EF4-FFF2-40B4-BE49-F238E27FC236}">
                    <a16:creationId xmlns:a16="http://schemas.microsoft.com/office/drawing/2014/main" id="{F8FC61BA-8C8D-4B20-A2A5-69F677300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0" name="Line 52">
                <a:extLst>
                  <a:ext uri="{FF2B5EF4-FFF2-40B4-BE49-F238E27FC236}">
                    <a16:creationId xmlns:a16="http://schemas.microsoft.com/office/drawing/2014/main" id="{99BA8FB8-AF51-4C2A-9324-5A5588FE8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1" name="Line 53">
                <a:extLst>
                  <a:ext uri="{FF2B5EF4-FFF2-40B4-BE49-F238E27FC236}">
                    <a16:creationId xmlns:a16="http://schemas.microsoft.com/office/drawing/2014/main" id="{E373614E-C7C0-4E34-A5CD-72A012080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2" name="Line 54">
                <a:extLst>
                  <a:ext uri="{FF2B5EF4-FFF2-40B4-BE49-F238E27FC236}">
                    <a16:creationId xmlns:a16="http://schemas.microsoft.com/office/drawing/2014/main" id="{6AF2271B-0FE4-436A-9848-D9EC2FC3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grp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5614" name="Group 55">
              <a:extLst>
                <a:ext uri="{FF2B5EF4-FFF2-40B4-BE49-F238E27FC236}">
                  <a16:creationId xmlns:a16="http://schemas.microsoft.com/office/drawing/2014/main" id="{EE09497F-5317-43BF-B777-4FF697A80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1920"/>
              <a:ext cx="408" cy="297"/>
              <a:chOff x="409" y="1680"/>
              <a:chExt cx="408" cy="297"/>
            </a:xfrm>
            <a:grpFill/>
          </p:grpSpPr>
          <p:sp>
            <p:nvSpPr>
              <p:cNvPr id="15414" name="Oval 56">
                <a:extLst>
                  <a:ext uri="{FF2B5EF4-FFF2-40B4-BE49-F238E27FC236}">
                    <a16:creationId xmlns:a16="http://schemas.microsoft.com/office/drawing/2014/main" id="{F6C052B1-E5F7-4879-97DF-D85C5BDA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5" name="Text Box 57">
                <a:extLst>
                  <a:ext uri="{FF2B5EF4-FFF2-40B4-BE49-F238E27FC236}">
                    <a16:creationId xmlns:a16="http://schemas.microsoft.com/office/drawing/2014/main" id="{D7A28F4C-7AD4-4BBC-9717-E3B7EAA74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5615" name="Group 58">
              <a:extLst>
                <a:ext uri="{FF2B5EF4-FFF2-40B4-BE49-F238E27FC236}">
                  <a16:creationId xmlns:a16="http://schemas.microsoft.com/office/drawing/2014/main" id="{6064EB04-E543-4306-8572-202EACDC8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8" y="2640"/>
              <a:ext cx="408" cy="297"/>
              <a:chOff x="408" y="1680"/>
              <a:chExt cx="408" cy="297"/>
            </a:xfrm>
            <a:grpFill/>
          </p:grpSpPr>
          <p:sp>
            <p:nvSpPr>
              <p:cNvPr id="15417" name="Oval 59">
                <a:extLst>
                  <a:ext uri="{FF2B5EF4-FFF2-40B4-BE49-F238E27FC236}">
                    <a16:creationId xmlns:a16="http://schemas.microsoft.com/office/drawing/2014/main" id="{1467FEE8-B848-4504-8FAC-00BF52A56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18" name="Text Box 60">
                <a:extLst>
                  <a:ext uri="{FF2B5EF4-FFF2-40B4-BE49-F238E27FC236}">
                    <a16:creationId xmlns:a16="http://schemas.microsoft.com/office/drawing/2014/main" id="{5EAAF92F-4F9D-4E96-B610-D70F38008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5616" name="Group 61">
              <a:extLst>
                <a:ext uri="{FF2B5EF4-FFF2-40B4-BE49-F238E27FC236}">
                  <a16:creationId xmlns:a16="http://schemas.microsoft.com/office/drawing/2014/main" id="{F3ED6251-2FE4-4408-82E9-9CAB439490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2640"/>
              <a:ext cx="408" cy="297"/>
              <a:chOff x="411" y="1680"/>
              <a:chExt cx="408" cy="297"/>
            </a:xfrm>
            <a:grpFill/>
          </p:grpSpPr>
          <p:sp>
            <p:nvSpPr>
              <p:cNvPr id="15420" name="Oval 62">
                <a:extLst>
                  <a:ext uri="{FF2B5EF4-FFF2-40B4-BE49-F238E27FC236}">
                    <a16:creationId xmlns:a16="http://schemas.microsoft.com/office/drawing/2014/main" id="{EE41B592-A0C4-4AAC-8A55-670514871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21" name="Text Box 63">
                <a:extLst>
                  <a:ext uri="{FF2B5EF4-FFF2-40B4-BE49-F238E27FC236}">
                    <a16:creationId xmlns:a16="http://schemas.microsoft.com/office/drawing/2014/main" id="{BC7082F1-E881-4C92-8408-D56CDE5CB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5617" name="Group 64">
              <a:extLst>
                <a:ext uri="{FF2B5EF4-FFF2-40B4-BE49-F238E27FC236}">
                  <a16:creationId xmlns:a16="http://schemas.microsoft.com/office/drawing/2014/main" id="{0BDAC27B-3AA4-437C-9A5A-47925812B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" y="1920"/>
              <a:ext cx="408" cy="294"/>
              <a:chOff x="2928" y="3312"/>
              <a:chExt cx="408" cy="294"/>
            </a:xfrm>
            <a:grpFill/>
          </p:grpSpPr>
          <p:sp>
            <p:nvSpPr>
              <p:cNvPr id="15423" name="Oval 65">
                <a:extLst>
                  <a:ext uri="{FF2B5EF4-FFF2-40B4-BE49-F238E27FC236}">
                    <a16:creationId xmlns:a16="http://schemas.microsoft.com/office/drawing/2014/main" id="{8AE8541C-A10F-46EE-B86C-95047676F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24" name="Text Box 66">
                <a:extLst>
                  <a:ext uri="{FF2B5EF4-FFF2-40B4-BE49-F238E27FC236}">
                    <a16:creationId xmlns:a16="http://schemas.microsoft.com/office/drawing/2014/main" id="{27C12453-D5DE-4A37-9605-CE45AFDF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5618" name="Group 67">
              <a:extLst>
                <a:ext uri="{FF2B5EF4-FFF2-40B4-BE49-F238E27FC236}">
                  <a16:creationId xmlns:a16="http://schemas.microsoft.com/office/drawing/2014/main" id="{A4769FE5-5B6E-40A7-BF33-4C8CD525FC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04"/>
              <a:ext cx="408" cy="294"/>
              <a:chOff x="1008" y="2304"/>
              <a:chExt cx="408" cy="294"/>
            </a:xfrm>
            <a:grpFill/>
          </p:grpSpPr>
          <p:sp>
            <p:nvSpPr>
              <p:cNvPr id="15426" name="Oval 68">
                <a:extLst>
                  <a:ext uri="{FF2B5EF4-FFF2-40B4-BE49-F238E27FC236}">
                    <a16:creationId xmlns:a16="http://schemas.microsoft.com/office/drawing/2014/main" id="{5635DA22-DDC9-4690-8AEC-0E23BB446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27" name="Text Box 69">
                <a:extLst>
                  <a:ext uri="{FF2B5EF4-FFF2-40B4-BE49-F238E27FC236}">
                    <a16:creationId xmlns:a16="http://schemas.microsoft.com/office/drawing/2014/main" id="{208D1ADF-55EF-493B-A392-03F5E6D5D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sp>
        <p:nvSpPr>
          <p:cNvPr id="952390" name="Rectangle 70">
            <a:extLst>
              <a:ext uri="{FF2B5EF4-FFF2-40B4-BE49-F238E27FC236}">
                <a16:creationId xmlns:a16="http://schemas.microsoft.com/office/drawing/2014/main" id="{DC7062CD-58C6-42A4-8790-BD27F340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239963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子图</a:t>
            </a:r>
          </a:p>
        </p:txBody>
      </p:sp>
      <p:sp>
        <p:nvSpPr>
          <p:cNvPr id="15429" name="Rectangle 71">
            <a:extLst>
              <a:ext uri="{FF2B5EF4-FFF2-40B4-BE49-F238E27FC236}">
                <a16:creationId xmlns:a16="http://schemas.microsoft.com/office/drawing/2014/main" id="{1C59F2E1-0A07-40A0-8804-B56F5ADB1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697163"/>
            <a:ext cx="7772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设有两个图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G=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{E}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G1=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{E1}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），若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V1</a:t>
            </a:r>
            <a:r>
              <a:rPr lang="en-US" altLang="zh-CN" sz="2400">
                <a:ea typeface="微软雅黑" panose="020B0503020204020204" pitchFamily="34" charset="-122"/>
                <a:sym typeface="+mn-lt"/>
              </a:rPr>
              <a:t>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E1 </a:t>
            </a:r>
            <a:r>
              <a:rPr lang="en-US" altLang="zh-CN" sz="2400">
                <a:ea typeface="微软雅黑" panose="020B0503020204020204" pitchFamily="34" charset="-122"/>
                <a:sym typeface="+mn-lt"/>
              </a:rPr>
              <a:t>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40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，则称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的子图。</a:t>
            </a:r>
            <a:br>
              <a:rPr lang="zh-CN" altLang="en-US" sz="2400" b="0"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例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:(b)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(c)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(a)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的子图</a:t>
            </a:r>
          </a:p>
        </p:txBody>
      </p:sp>
      <p:sp>
        <p:nvSpPr>
          <p:cNvPr id="952393" name="Text Box 73">
            <a:extLst>
              <a:ext uri="{FF2B5EF4-FFF2-40B4-BE49-F238E27FC236}">
                <a16:creationId xmlns:a16="http://schemas.microsoft.com/office/drawing/2014/main" id="{D83859FA-8678-4D5E-8937-2F2C3CDD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836613"/>
            <a:ext cx="2362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权与网</a:t>
            </a:r>
          </a:p>
        </p:txBody>
      </p:sp>
      <p:sp>
        <p:nvSpPr>
          <p:cNvPr id="952394" name="Text Box 74">
            <a:extLst>
              <a:ext uri="{FF2B5EF4-FFF2-40B4-BE49-F238E27FC236}">
                <a16:creationId xmlns:a16="http://schemas.microsoft.com/office/drawing/2014/main" id="{08BED20A-70FA-4980-ABF1-07E7EBA3C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1293813"/>
            <a:ext cx="8305800" cy="973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图中边或弧所具有的相关数称为权。表明从一个顶点到另一个顶点的距离或耗费。带权的图称为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网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BED736D2-815A-4A71-932A-6DFFC90D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DB7143-0B81-44A7-8CA6-7EA507556FB0}"/>
              </a:ext>
            </a:extLst>
          </p:cNvPr>
          <p:cNvSpPr/>
          <p:nvPr/>
        </p:nvSpPr>
        <p:spPr bwMode="auto">
          <a:xfrm>
            <a:off x="0" y="876300"/>
            <a:ext cx="9144000" cy="59007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38243" name="Object 158">
            <a:extLst>
              <a:ext uri="{FF2B5EF4-FFF2-40B4-BE49-F238E27FC236}">
                <a16:creationId xmlns:a16="http://schemas.microsoft.com/office/drawing/2014/main" id="{F49E3ED9-06A1-614C-A377-C49DC0098063}"/>
              </a:ext>
            </a:extLst>
          </p:cNvPr>
          <p:cNvGraphicFramePr>
            <a:graphicFrameLocks/>
          </p:cNvGraphicFramePr>
          <p:nvPr/>
        </p:nvGraphicFramePr>
        <p:xfrm>
          <a:off x="1871663" y="876300"/>
          <a:ext cx="4429125" cy="590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r:id="rId3" imgW="14058900" imgH="22733000" progId="SmartDraw.2">
                  <p:embed/>
                </p:oleObj>
              </mc:Choice>
              <mc:Fallback>
                <p:oleObj r:id="rId3" imgW="14058900" imgH="22733000" progId="SmartDraw.2">
                  <p:embed/>
                  <p:pic>
                    <p:nvPicPr>
                      <p:cNvPr id="0" name="Object 15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876300"/>
                        <a:ext cx="4429125" cy="5900738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F0BE5ABF-D140-42EE-B766-93153C435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68275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grpSp>
        <p:nvGrpSpPr>
          <p:cNvPr id="138245" name="组合 3">
            <a:extLst>
              <a:ext uri="{FF2B5EF4-FFF2-40B4-BE49-F238E27FC236}">
                <a16:creationId xmlns:a16="http://schemas.microsoft.com/office/drawing/2014/main" id="{270E7631-B96E-3542-B3A3-5DE41BCAEC5E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5594350"/>
            <a:ext cx="1547812" cy="985838"/>
            <a:chOff x="8172400" y="5373216"/>
            <a:chExt cx="971600" cy="98653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A1A3EC7-15AC-49A1-A145-8A3FC2AD9483}"/>
                </a:ext>
              </a:extLst>
            </p:cNvPr>
            <p:cNvSpPr/>
            <p:nvPr/>
          </p:nvSpPr>
          <p:spPr bwMode="auto">
            <a:xfrm>
              <a:off x="8172400" y="5373216"/>
              <a:ext cx="971600" cy="71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09E151-E1B6-4349-A03C-36256162D612}"/>
                </a:ext>
              </a:extLst>
            </p:cNvPr>
            <p:cNvSpPr/>
            <p:nvPr/>
          </p:nvSpPr>
          <p:spPr bwMode="auto">
            <a:xfrm>
              <a:off x="8172400" y="5546376"/>
              <a:ext cx="971600" cy="714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BDAE188-A432-4427-82E8-0307C6F05D4A}"/>
                </a:ext>
              </a:extLst>
            </p:cNvPr>
            <p:cNvSpPr/>
            <p:nvPr/>
          </p:nvSpPr>
          <p:spPr bwMode="auto">
            <a:xfrm>
              <a:off x="8172400" y="5719535"/>
              <a:ext cx="971600" cy="71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A0CEA7-C1D0-43BE-9370-73674B551684}"/>
                </a:ext>
              </a:extLst>
            </p:cNvPr>
            <p:cNvSpPr/>
            <p:nvPr/>
          </p:nvSpPr>
          <p:spPr bwMode="auto">
            <a:xfrm>
              <a:off x="8172400" y="5891105"/>
              <a:ext cx="971600" cy="730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8DA349-8F14-476A-9D39-752F4AC20364}"/>
                </a:ext>
              </a:extLst>
            </p:cNvPr>
            <p:cNvSpPr/>
            <p:nvPr/>
          </p:nvSpPr>
          <p:spPr bwMode="auto">
            <a:xfrm>
              <a:off x="8172400" y="6089683"/>
              <a:ext cx="971600" cy="7148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60DFA6-0CAC-4F03-8F94-832A26908C23}"/>
                </a:ext>
              </a:extLst>
            </p:cNvPr>
            <p:cNvSpPr/>
            <p:nvPr/>
          </p:nvSpPr>
          <p:spPr bwMode="auto">
            <a:xfrm>
              <a:off x="8172400" y="6288260"/>
              <a:ext cx="971600" cy="71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104" name="AutoShape 144">
            <a:extLst>
              <a:ext uri="{FF2B5EF4-FFF2-40B4-BE49-F238E27FC236}">
                <a16:creationId xmlns:a16="http://schemas.microsoft.com/office/drawing/2014/main" id="{0800256C-D5DC-411B-AFA3-2C4CB8A9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5926138"/>
            <a:ext cx="2895600" cy="671512"/>
          </a:xfrm>
          <a:prstGeom prst="wedgeRoundRectCallout">
            <a:avLst>
              <a:gd name="adj1" fmla="val -40294"/>
              <a:gd name="adj2" fmla="val -40474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(v</a:t>
            </a:r>
            <a:r>
              <a:rPr lang="en-US" altLang="zh-CN" sz="2000" baseline="-250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2000" baseline="-25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)+ (v</a:t>
            </a:r>
            <a:r>
              <a:rPr lang="en-US" altLang="zh-CN" sz="2000" baseline="-250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2000" baseline="-250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)&lt;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(v</a:t>
            </a:r>
            <a:r>
              <a:rPr lang="en-US" altLang="zh-CN" sz="20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20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10395" name="Group 155">
            <a:extLst>
              <a:ext uri="{FF2B5EF4-FFF2-40B4-BE49-F238E27FC236}">
                <a16:creationId xmlns:a16="http://schemas.microsoft.com/office/drawing/2014/main" id="{CF850746-4625-2842-B566-24ED55C7F63B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1111250"/>
          <a:ext cx="5715000" cy="4173538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1796875845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924550708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921110278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91758166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1312121084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终点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           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到各终点的长度和最短路径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91910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37138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79495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88476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4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14327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61235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j</a:t>
                      </a:r>
                    </a:p>
                  </a:txBody>
                  <a:tcPr marT="45716" marB="4571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03388"/>
                  </a:ext>
                </a:extLst>
              </a:tr>
            </a:tbl>
          </a:graphicData>
        </a:graphic>
      </p:graphicFrame>
      <p:sp>
        <p:nvSpPr>
          <p:cNvPr id="937153" name="AutoShape 193">
            <a:extLst>
              <a:ext uri="{FF2B5EF4-FFF2-40B4-BE49-F238E27FC236}">
                <a16:creationId xmlns:a16="http://schemas.microsoft.com/office/drawing/2014/main" id="{2AAFB348-D95D-40A7-9E11-BA95D896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11850"/>
            <a:ext cx="2133600" cy="685800"/>
          </a:xfrm>
          <a:prstGeom prst="wedgeRoundRectCallout">
            <a:avLst>
              <a:gd name="adj1" fmla="val -40847"/>
              <a:gd name="adj2" fmla="val -158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之外的当前最短路径之顶点</a:t>
            </a:r>
          </a:p>
        </p:txBody>
      </p:sp>
      <p:grpSp>
        <p:nvGrpSpPr>
          <p:cNvPr id="2" name="Group 194">
            <a:extLst>
              <a:ext uri="{FF2B5EF4-FFF2-40B4-BE49-F238E27FC236}">
                <a16:creationId xmlns:a16="http://schemas.microsoft.com/office/drawing/2014/main" id="{D125C0D4-10A1-5848-9790-659B66AA4B1E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094038"/>
            <a:ext cx="1266825" cy="595312"/>
            <a:chOff x="4272" y="2400"/>
            <a:chExt cx="798" cy="375"/>
          </a:xfrm>
        </p:grpSpPr>
        <p:sp>
          <p:nvSpPr>
            <p:cNvPr id="111670" name="Text Box 195">
              <a:extLst>
                <a:ext uri="{FF2B5EF4-FFF2-40B4-BE49-F238E27FC236}">
                  <a16:creationId xmlns:a16="http://schemas.microsoft.com/office/drawing/2014/main" id="{C2EF912C-86D3-48A1-8CB7-D4EFAED3A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11671" name="Text Box 196">
              <a:extLst>
                <a:ext uri="{FF2B5EF4-FFF2-40B4-BE49-F238E27FC236}">
                  <a16:creationId xmlns:a16="http://schemas.microsoft.com/office/drawing/2014/main" id="{505E5760-3907-4E67-8FD7-A0D76AA61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 dirty="0"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 dirty="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 dirty="0"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en-US" altLang="zh-CN" sz="1800" b="0" dirty="0"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en-US" altLang="zh-CN" sz="1800" b="0" dirty="0"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3" name="Group 197">
            <a:extLst>
              <a:ext uri="{FF2B5EF4-FFF2-40B4-BE49-F238E27FC236}">
                <a16:creationId xmlns:a16="http://schemas.microsoft.com/office/drawing/2014/main" id="{48E37096-99D7-2745-9483-71B387F2F393}"/>
              </a:ext>
            </a:extLst>
          </p:cNvPr>
          <p:cNvGrpSpPr>
            <a:grpSpLocks/>
          </p:cNvGrpSpPr>
          <p:nvPr/>
        </p:nvGrpSpPr>
        <p:grpSpPr bwMode="auto">
          <a:xfrm>
            <a:off x="6200775" y="3106738"/>
            <a:ext cx="1266825" cy="595312"/>
            <a:chOff x="4272" y="2400"/>
            <a:chExt cx="798" cy="375"/>
          </a:xfrm>
        </p:grpSpPr>
        <p:sp>
          <p:nvSpPr>
            <p:cNvPr id="111673" name="Text Box 198">
              <a:extLst>
                <a:ext uri="{FF2B5EF4-FFF2-40B4-BE49-F238E27FC236}">
                  <a16:creationId xmlns:a16="http://schemas.microsoft.com/office/drawing/2014/main" id="{50FEE260-BA0B-4434-BD07-EBBEAE738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11674" name="Text Box 199">
              <a:extLst>
                <a:ext uri="{FF2B5EF4-FFF2-40B4-BE49-F238E27FC236}">
                  <a16:creationId xmlns:a16="http://schemas.microsoft.com/office/drawing/2014/main" id="{E0BA90BD-F699-402D-B67D-AAA7C23EC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4" name="Group 200">
            <a:extLst>
              <a:ext uri="{FF2B5EF4-FFF2-40B4-BE49-F238E27FC236}">
                <a16:creationId xmlns:a16="http://schemas.microsoft.com/office/drawing/2014/main" id="{00AC7205-3BCE-0A4A-9D07-D28A35A3D4B3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716338"/>
            <a:ext cx="1266825" cy="595312"/>
            <a:chOff x="4272" y="2400"/>
            <a:chExt cx="798" cy="375"/>
          </a:xfrm>
        </p:grpSpPr>
        <p:sp>
          <p:nvSpPr>
            <p:cNvPr id="111676" name="Text Box 201">
              <a:extLst>
                <a:ext uri="{FF2B5EF4-FFF2-40B4-BE49-F238E27FC236}">
                  <a16:creationId xmlns:a16="http://schemas.microsoft.com/office/drawing/2014/main" id="{8A660082-66EA-4679-945B-075F96127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11677" name="Text Box 202">
              <a:extLst>
                <a:ext uri="{FF2B5EF4-FFF2-40B4-BE49-F238E27FC236}">
                  <a16:creationId xmlns:a16="http://schemas.microsoft.com/office/drawing/2014/main" id="{DE285B59-6451-41AB-94C5-80B06E65A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5" name="Group 203">
            <a:extLst>
              <a:ext uri="{FF2B5EF4-FFF2-40B4-BE49-F238E27FC236}">
                <a16:creationId xmlns:a16="http://schemas.microsoft.com/office/drawing/2014/main" id="{58579114-477E-634D-858F-DF66434CD7FF}"/>
              </a:ext>
            </a:extLst>
          </p:cNvPr>
          <p:cNvGrpSpPr>
            <a:grpSpLocks/>
          </p:cNvGrpSpPr>
          <p:nvPr/>
        </p:nvGrpSpPr>
        <p:grpSpPr bwMode="auto">
          <a:xfrm>
            <a:off x="6200775" y="4325938"/>
            <a:ext cx="1266825" cy="595312"/>
            <a:chOff x="4272" y="2400"/>
            <a:chExt cx="798" cy="375"/>
          </a:xfrm>
        </p:grpSpPr>
        <p:sp>
          <p:nvSpPr>
            <p:cNvPr id="111679" name="Text Box 204">
              <a:extLst>
                <a:ext uri="{FF2B5EF4-FFF2-40B4-BE49-F238E27FC236}">
                  <a16:creationId xmlns:a16="http://schemas.microsoft.com/office/drawing/2014/main" id="{A4D8F0E8-8C61-483B-A6CB-063D70519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90</a:t>
              </a:r>
            </a:p>
          </p:txBody>
        </p:sp>
        <p:sp>
          <p:nvSpPr>
            <p:cNvPr id="111680" name="Text Box 205">
              <a:extLst>
                <a:ext uri="{FF2B5EF4-FFF2-40B4-BE49-F238E27FC236}">
                  <a16:creationId xmlns:a16="http://schemas.microsoft.com/office/drawing/2014/main" id="{098895DF-CD5A-4F74-AD11-0B169922D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, 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6" name="Group 206">
            <a:extLst>
              <a:ext uri="{FF2B5EF4-FFF2-40B4-BE49-F238E27FC236}">
                <a16:creationId xmlns:a16="http://schemas.microsoft.com/office/drawing/2014/main" id="{853B17D4-4CB9-9549-94C7-C1F59E8E7099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4311650"/>
            <a:ext cx="1266825" cy="595313"/>
            <a:chOff x="4272" y="2400"/>
            <a:chExt cx="798" cy="375"/>
          </a:xfrm>
        </p:grpSpPr>
        <p:sp>
          <p:nvSpPr>
            <p:cNvPr id="111682" name="Text Box 207">
              <a:extLst>
                <a:ext uri="{FF2B5EF4-FFF2-40B4-BE49-F238E27FC236}">
                  <a16:creationId xmlns:a16="http://schemas.microsoft.com/office/drawing/2014/main" id="{A896AB99-D70D-40E3-BBC6-E02D4C16E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11683" name="Text Box 208">
              <a:extLst>
                <a:ext uri="{FF2B5EF4-FFF2-40B4-BE49-F238E27FC236}">
                  <a16:creationId xmlns:a16="http://schemas.microsoft.com/office/drawing/2014/main" id="{1C6A6F59-B1DD-40C9-AFA4-7BD3716C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,v</a:t>
              </a:r>
              <a:r>
                <a:rPr lang="en-US" altLang="zh-CN" sz="1800" b="0" baseline="-2500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en-US" altLang="zh-CN" sz="1800" b="0">
                  <a:solidFill>
                    <a:srgbClr val="0000CC"/>
                  </a:solidFill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grpSp>
        <p:nvGrpSpPr>
          <p:cNvPr id="7" name="Group 209">
            <a:extLst>
              <a:ext uri="{FF2B5EF4-FFF2-40B4-BE49-F238E27FC236}">
                <a16:creationId xmlns:a16="http://schemas.microsoft.com/office/drawing/2014/main" id="{39509A6A-1A94-6849-B04D-50FB419E1FCA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1362075"/>
            <a:ext cx="2590800" cy="2590800"/>
            <a:chOff x="144" y="1104"/>
            <a:chExt cx="1632" cy="1632"/>
          </a:xfrm>
        </p:grpSpPr>
        <p:sp>
          <p:nvSpPr>
            <p:cNvPr id="111685" name="Text Box 210">
              <a:extLst>
                <a:ext uri="{FF2B5EF4-FFF2-40B4-BE49-F238E27FC236}">
                  <a16:creationId xmlns:a16="http://schemas.microsoft.com/office/drawing/2014/main" id="{9B184A9F-0853-4024-8AC5-7EF733496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11686" name="Oval 211">
              <a:extLst>
                <a:ext uri="{FF2B5EF4-FFF2-40B4-BE49-F238E27FC236}">
                  <a16:creationId xmlns:a16="http://schemas.microsoft.com/office/drawing/2014/main" id="{16412A97-A66F-4996-880D-1AD6AF0C8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111687" name="Oval 212">
              <a:extLst>
                <a:ext uri="{FF2B5EF4-FFF2-40B4-BE49-F238E27FC236}">
                  <a16:creationId xmlns:a16="http://schemas.microsoft.com/office/drawing/2014/main" id="{2E1111C4-1084-44DD-B933-68A73C8F7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11688" name="Oval 213">
              <a:extLst>
                <a:ext uri="{FF2B5EF4-FFF2-40B4-BE49-F238E27FC236}">
                  <a16:creationId xmlns:a16="http://schemas.microsoft.com/office/drawing/2014/main" id="{E5123489-3627-4A38-B181-C2EA9DFC7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111689" name="Oval 214">
              <a:extLst>
                <a:ext uri="{FF2B5EF4-FFF2-40B4-BE49-F238E27FC236}">
                  <a16:creationId xmlns:a16="http://schemas.microsoft.com/office/drawing/2014/main" id="{70C85B1E-E1E0-4F2A-B350-CE1FA2F2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2148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11690" name="Oval 215">
              <a:extLst>
                <a:ext uri="{FF2B5EF4-FFF2-40B4-BE49-F238E27FC236}">
                  <a16:creationId xmlns:a16="http://schemas.microsoft.com/office/drawing/2014/main" id="{2B61CEB8-308A-43EC-9EFF-2C617F79E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111691" name="Oval 216">
              <a:extLst>
                <a:ext uri="{FF2B5EF4-FFF2-40B4-BE49-F238E27FC236}">
                  <a16:creationId xmlns:a16="http://schemas.microsoft.com/office/drawing/2014/main" id="{1F5C2886-E16F-41A8-88C8-61110DAA4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11692" name="Line 217">
              <a:extLst>
                <a:ext uri="{FF2B5EF4-FFF2-40B4-BE49-F238E27FC236}">
                  <a16:creationId xmlns:a16="http://schemas.microsoft.com/office/drawing/2014/main" id="{D1D7E987-EB90-4398-BFA9-F00D2D0EC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" y="1266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93" name="Text Box 218">
              <a:extLst>
                <a:ext uri="{FF2B5EF4-FFF2-40B4-BE49-F238E27FC236}">
                  <a16:creationId xmlns:a16="http://schemas.microsoft.com/office/drawing/2014/main" id="{88493CEE-26A4-440F-9D54-E89767171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321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11694" name="Line 219">
              <a:extLst>
                <a:ext uri="{FF2B5EF4-FFF2-40B4-BE49-F238E27FC236}">
                  <a16:creationId xmlns:a16="http://schemas.microsoft.com/office/drawing/2014/main" id="{C1CC4772-42EF-4772-BD45-8C0DFECDE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1266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95" name="Text Box 220">
              <a:extLst>
                <a:ext uri="{FF2B5EF4-FFF2-40B4-BE49-F238E27FC236}">
                  <a16:creationId xmlns:a16="http://schemas.microsoft.com/office/drawing/2014/main" id="{0335E8ED-4726-49E0-99CE-AE58802C1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30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60</a:t>
              </a:r>
            </a:p>
          </p:txBody>
        </p:sp>
        <p:sp>
          <p:nvSpPr>
            <p:cNvPr id="111696" name="Line 221">
              <a:extLst>
                <a:ext uri="{FF2B5EF4-FFF2-40B4-BE49-F238E27FC236}">
                  <a16:creationId xmlns:a16="http://schemas.microsoft.com/office/drawing/2014/main" id="{97B0194B-9D0D-4106-A6FC-1A0C3D0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728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97" name="Text Box 222">
              <a:extLst>
                <a:ext uri="{FF2B5EF4-FFF2-40B4-BE49-F238E27FC236}">
                  <a16:creationId xmlns:a16="http://schemas.microsoft.com/office/drawing/2014/main" id="{F9773828-7707-4451-8DA5-B7EF04A3E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1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30</a:t>
              </a:r>
            </a:p>
          </p:txBody>
        </p:sp>
        <p:sp>
          <p:nvSpPr>
            <p:cNvPr id="111698" name="Line 223">
              <a:extLst>
                <a:ext uri="{FF2B5EF4-FFF2-40B4-BE49-F238E27FC236}">
                  <a16:creationId xmlns:a16="http://schemas.microsoft.com/office/drawing/2014/main" id="{0E804844-337F-4FA3-A482-06DBEA21A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" y="1830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699" name="Text Box 224">
              <a:extLst>
                <a:ext uri="{FF2B5EF4-FFF2-40B4-BE49-F238E27FC236}">
                  <a16:creationId xmlns:a16="http://schemas.microsoft.com/office/drawing/2014/main" id="{21AEF82C-7608-482F-8D32-9C480A717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11700" name="Line 225">
              <a:extLst>
                <a:ext uri="{FF2B5EF4-FFF2-40B4-BE49-F238E27FC236}">
                  <a16:creationId xmlns:a16="http://schemas.microsoft.com/office/drawing/2014/main" id="{7374527B-1CFA-47B8-A6AE-63FEFC2CE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1308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701" name="Text Box 226">
              <a:extLst>
                <a:ext uri="{FF2B5EF4-FFF2-40B4-BE49-F238E27FC236}">
                  <a16:creationId xmlns:a16="http://schemas.microsoft.com/office/drawing/2014/main" id="{192C4F20-FDC6-4FBC-A452-003989F82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10</a:t>
              </a:r>
            </a:p>
          </p:txBody>
        </p:sp>
        <p:sp>
          <p:nvSpPr>
            <p:cNvPr id="111702" name="Line 227">
              <a:extLst>
                <a:ext uri="{FF2B5EF4-FFF2-40B4-BE49-F238E27FC236}">
                  <a16:creationId xmlns:a16="http://schemas.microsoft.com/office/drawing/2014/main" id="{208F29BD-C421-4CD4-BD6B-8B2B25A7B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703" name="Text Box 228">
              <a:extLst>
                <a:ext uri="{FF2B5EF4-FFF2-40B4-BE49-F238E27FC236}">
                  <a16:creationId xmlns:a16="http://schemas.microsoft.com/office/drawing/2014/main" id="{0B588592-72C3-491D-BD12-2F8327B45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191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20</a:t>
              </a:r>
            </a:p>
          </p:txBody>
        </p:sp>
        <p:sp>
          <p:nvSpPr>
            <p:cNvPr id="111704" name="Line 229">
              <a:extLst>
                <a:ext uri="{FF2B5EF4-FFF2-40B4-BE49-F238E27FC236}">
                  <a16:creationId xmlns:a16="http://schemas.microsoft.com/office/drawing/2014/main" id="{EC865DAA-3ACE-4EED-A424-91FC49775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2" y="2284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705" name="Text Box 230">
              <a:extLst>
                <a:ext uri="{FF2B5EF4-FFF2-40B4-BE49-F238E27FC236}">
                  <a16:creationId xmlns:a16="http://schemas.microsoft.com/office/drawing/2014/main" id="{7A334AD4-2AD7-4149-A80F-FDD143D6C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50</a:t>
              </a:r>
            </a:p>
          </p:txBody>
        </p:sp>
        <p:sp>
          <p:nvSpPr>
            <p:cNvPr id="111706" name="Line 231">
              <a:extLst>
                <a:ext uri="{FF2B5EF4-FFF2-40B4-BE49-F238E27FC236}">
                  <a16:creationId xmlns:a16="http://schemas.microsoft.com/office/drawing/2014/main" id="{55A7682B-9E7D-42D0-BBAF-8340BCA36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937192" name="Group 232">
            <a:extLst>
              <a:ext uri="{FF2B5EF4-FFF2-40B4-BE49-F238E27FC236}">
                <a16:creationId xmlns:a16="http://schemas.microsoft.com/office/drawing/2014/main" id="{10BFAC6D-D7C5-4B0E-9C00-45E93367F593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5302250"/>
          <a:ext cx="5715000" cy="381000"/>
        </p:xfrm>
        <a:graphic>
          <a:graphicData uri="http://schemas.openxmlformats.org/drawingml/2006/table">
            <a:tbl>
              <a:tblPr/>
              <a:tblGrid>
                <a:gridCol w="65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kumimoji="1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7206" name="Rectangle 246">
            <a:extLst>
              <a:ext uri="{FF2B5EF4-FFF2-40B4-BE49-F238E27FC236}">
                <a16:creationId xmlns:a16="http://schemas.microsoft.com/office/drawing/2014/main" id="{2B10C8BA-A217-48E2-819B-3DAE5A38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02250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aseline="-25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37207" name="Rectangle 247">
            <a:extLst>
              <a:ext uri="{FF2B5EF4-FFF2-40B4-BE49-F238E27FC236}">
                <a16:creationId xmlns:a16="http://schemas.microsoft.com/office/drawing/2014/main" id="{C945B4E0-E1EF-45C9-BF44-F42C4528A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5302250"/>
            <a:ext cx="1127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aseline="-25000" dirty="0">
                <a:latin typeface="+mn-lt"/>
                <a:ea typeface="+mn-ea"/>
                <a:cs typeface="+mn-ea"/>
                <a:sym typeface="+mn-lt"/>
              </a:rPr>
              <a:t>0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aseline="-2500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en-US" altLang="zh-CN" sz="18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37208" name="Rectangle 248">
            <a:extLst>
              <a:ext uri="{FF2B5EF4-FFF2-40B4-BE49-F238E27FC236}">
                <a16:creationId xmlns:a16="http://schemas.microsoft.com/office/drawing/2014/main" id="{60DE73D8-DF60-4201-AAE5-D63201A9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5302250"/>
            <a:ext cx="1285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0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37209" name="Rectangle 249">
            <a:extLst>
              <a:ext uri="{FF2B5EF4-FFF2-40B4-BE49-F238E27FC236}">
                <a16:creationId xmlns:a16="http://schemas.microsoft.com/office/drawing/2014/main" id="{972F2F5C-3D8A-4BC0-BBB7-619C6B7D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5302250"/>
            <a:ext cx="1543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0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600" baseline="-25000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en-US" altLang="zh-CN" sz="16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600" baseline="-250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grpSp>
        <p:nvGrpSpPr>
          <p:cNvPr id="8" name="Group 250">
            <a:extLst>
              <a:ext uri="{FF2B5EF4-FFF2-40B4-BE49-F238E27FC236}">
                <a16:creationId xmlns:a16="http://schemas.microsoft.com/office/drawing/2014/main" id="{12635905-76B6-E941-8752-4CEEF9C121F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857375"/>
            <a:ext cx="1371600" cy="3063875"/>
            <a:chOff x="2256" y="662"/>
            <a:chExt cx="864" cy="1930"/>
          </a:xfrm>
        </p:grpSpPr>
        <p:grpSp>
          <p:nvGrpSpPr>
            <p:cNvPr id="139371" name="Group 251">
              <a:extLst>
                <a:ext uri="{FF2B5EF4-FFF2-40B4-BE49-F238E27FC236}">
                  <a16:creationId xmlns:a16="http://schemas.microsoft.com/office/drawing/2014/main" id="{6CAC1E3D-B3A5-6840-ACCB-62519D0DA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" y="1065"/>
              <a:ext cx="798" cy="375"/>
              <a:chOff x="4272" y="2400"/>
              <a:chExt cx="798" cy="375"/>
            </a:xfrm>
          </p:grpSpPr>
          <p:sp>
            <p:nvSpPr>
              <p:cNvPr id="111727" name="Text Box 252">
                <a:extLst>
                  <a:ext uri="{FF2B5EF4-FFF2-40B4-BE49-F238E27FC236}">
                    <a16:creationId xmlns:a16="http://schemas.microsoft.com/office/drawing/2014/main" id="{57944CF8-CFAD-4A72-861C-D281D03AA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10</a:t>
                </a:r>
              </a:p>
            </p:txBody>
          </p:sp>
          <p:sp>
            <p:nvSpPr>
              <p:cNvPr id="111728" name="Text Box 253">
                <a:extLst>
                  <a:ext uri="{FF2B5EF4-FFF2-40B4-BE49-F238E27FC236}">
                    <a16:creationId xmlns:a16="http://schemas.microsoft.com/office/drawing/2014/main" id="{C845C028-F56E-4E00-BC8F-E2DB948CC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{v</a:t>
                </a:r>
                <a:r>
                  <a:rPr lang="en-US" altLang="zh-CN" sz="1800" b="0" baseline="-2500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r>
                  <a:rPr lang="en-US" altLang="zh-CN" sz="1800" b="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,v</a:t>
                </a:r>
                <a:r>
                  <a:rPr lang="en-US" altLang="zh-CN" sz="1800" b="0" baseline="-2500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r>
                  <a:rPr lang="en-US" altLang="zh-CN" sz="1800" b="0">
                    <a:solidFill>
                      <a:srgbClr val="00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}</a:t>
                </a:r>
              </a:p>
            </p:txBody>
          </p:sp>
        </p:grpSp>
        <p:grpSp>
          <p:nvGrpSpPr>
            <p:cNvPr id="139372" name="Group 254">
              <a:extLst>
                <a:ext uri="{FF2B5EF4-FFF2-40B4-BE49-F238E27FC236}">
                  <a16:creationId xmlns:a16="http://schemas.microsoft.com/office/drawing/2014/main" id="{10748BC7-3B88-8245-A9BD-DB9E2A9B9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488"/>
              <a:ext cx="798" cy="394"/>
              <a:chOff x="4272" y="2400"/>
              <a:chExt cx="798" cy="394"/>
            </a:xfrm>
          </p:grpSpPr>
          <p:sp>
            <p:nvSpPr>
              <p:cNvPr id="111730" name="Text Box 255">
                <a:extLst>
                  <a:ext uri="{FF2B5EF4-FFF2-40B4-BE49-F238E27FC236}">
                    <a16:creationId xmlns:a16="http://schemas.microsoft.com/office/drawing/2014/main" id="{A537CB3D-E048-4999-8CF2-1327FC8C7C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∞</a:t>
                </a:r>
              </a:p>
            </p:txBody>
          </p:sp>
          <p:sp>
            <p:nvSpPr>
              <p:cNvPr id="111731" name="Text Box 256">
                <a:extLst>
                  <a:ext uri="{FF2B5EF4-FFF2-40B4-BE49-F238E27FC236}">
                    <a16:creationId xmlns:a16="http://schemas.microsoft.com/office/drawing/2014/main" id="{1AB667DB-B534-45FF-B1B0-E9D86384D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latin typeface="+mn-lt"/>
                    <a:ea typeface="+mn-ea"/>
                    <a:cs typeface="+mn-ea"/>
                    <a:sym typeface="+mn-lt"/>
                  </a:rPr>
                  <a:t>	</a:t>
                </a:r>
              </a:p>
            </p:txBody>
          </p:sp>
        </p:grpSp>
        <p:grpSp>
          <p:nvGrpSpPr>
            <p:cNvPr id="139373" name="Group 257">
              <a:extLst>
                <a:ext uri="{FF2B5EF4-FFF2-40B4-BE49-F238E27FC236}">
                  <a16:creationId xmlns:a16="http://schemas.microsoft.com/office/drawing/2014/main" id="{F116D67F-6C12-2E42-A156-95DC31D67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830"/>
              <a:ext cx="798" cy="378"/>
              <a:chOff x="4272" y="2400"/>
              <a:chExt cx="798" cy="369"/>
            </a:xfrm>
          </p:grpSpPr>
          <p:sp>
            <p:nvSpPr>
              <p:cNvPr id="111733" name="Text Box 258">
                <a:extLst>
                  <a:ext uri="{FF2B5EF4-FFF2-40B4-BE49-F238E27FC236}">
                    <a16:creationId xmlns:a16="http://schemas.microsoft.com/office/drawing/2014/main" id="{97D41FAB-2D95-405A-9448-79AE09BA10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30</a:t>
                </a:r>
              </a:p>
            </p:txBody>
          </p:sp>
          <p:sp>
            <p:nvSpPr>
              <p:cNvPr id="111734" name="Text Box 259">
                <a:extLst>
                  <a:ext uri="{FF2B5EF4-FFF2-40B4-BE49-F238E27FC236}">
                    <a16:creationId xmlns:a16="http://schemas.microsoft.com/office/drawing/2014/main" id="{2D0B308D-4471-4A67-A225-9903C42B0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{v</a:t>
                </a:r>
                <a:r>
                  <a:rPr lang="en-US" altLang="zh-CN" sz="1800" b="0" baseline="-25000"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,v</a:t>
                </a:r>
                <a:r>
                  <a:rPr lang="en-US" altLang="zh-CN" sz="1800" b="0" baseline="-2500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}</a:t>
                </a:r>
              </a:p>
            </p:txBody>
          </p:sp>
        </p:grpSp>
        <p:grpSp>
          <p:nvGrpSpPr>
            <p:cNvPr id="139374" name="Group 260">
              <a:extLst>
                <a:ext uri="{FF2B5EF4-FFF2-40B4-BE49-F238E27FC236}">
                  <a16:creationId xmlns:a16="http://schemas.microsoft.com/office/drawing/2014/main" id="{810EA382-C1A6-284B-82C1-669CE71F8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217"/>
              <a:ext cx="798" cy="375"/>
              <a:chOff x="4272" y="2400"/>
              <a:chExt cx="798" cy="375"/>
            </a:xfrm>
          </p:grpSpPr>
          <p:sp>
            <p:nvSpPr>
              <p:cNvPr id="111736" name="Text Box 261">
                <a:extLst>
                  <a:ext uri="{FF2B5EF4-FFF2-40B4-BE49-F238E27FC236}">
                    <a16:creationId xmlns:a16="http://schemas.microsoft.com/office/drawing/2014/main" id="{BFB23D4B-E604-406C-B4C0-17F63C470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100</a:t>
                </a:r>
              </a:p>
            </p:txBody>
          </p:sp>
          <p:sp>
            <p:nvSpPr>
              <p:cNvPr id="111737" name="Text Box 262">
                <a:extLst>
                  <a:ext uri="{FF2B5EF4-FFF2-40B4-BE49-F238E27FC236}">
                    <a16:creationId xmlns:a16="http://schemas.microsoft.com/office/drawing/2014/main" id="{F16115F2-B29E-411F-BB6F-42484116D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{v</a:t>
                </a:r>
                <a:r>
                  <a:rPr lang="en-US" altLang="zh-CN" sz="1800" b="0" baseline="-25000"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, v</a:t>
                </a:r>
                <a:r>
                  <a:rPr lang="en-US" altLang="zh-CN" sz="1800" b="0" baseline="-25000"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r>
                  <a:rPr lang="en-US" altLang="zh-CN" sz="1800" b="0">
                    <a:latin typeface="+mn-lt"/>
                    <a:ea typeface="+mn-ea"/>
                    <a:cs typeface="+mn-ea"/>
                    <a:sym typeface="+mn-lt"/>
                  </a:rPr>
                  <a:t>}</a:t>
                </a:r>
              </a:p>
            </p:txBody>
          </p:sp>
        </p:grpSp>
        <p:sp>
          <p:nvSpPr>
            <p:cNvPr id="111738" name="Rectangle 263">
              <a:extLst>
                <a:ext uri="{FF2B5EF4-FFF2-40B4-BE49-F238E27FC236}">
                  <a16:creationId xmlns:a16="http://schemas.microsoft.com/office/drawing/2014/main" id="{5FC55E21-64BC-4F09-935F-1B324FC8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662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∞</a:t>
              </a:r>
            </a:p>
          </p:txBody>
        </p:sp>
      </p:grpSp>
      <p:sp>
        <p:nvSpPr>
          <p:cNvPr id="937224" name="Rectangle 264">
            <a:extLst>
              <a:ext uri="{FF2B5EF4-FFF2-40B4-BE49-F238E27FC236}">
                <a16:creationId xmlns:a16="http://schemas.microsoft.com/office/drawing/2014/main" id="{190C64BC-88DC-404D-A5A4-B5204C16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873250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937225" name="Rectangle 265">
            <a:extLst>
              <a:ext uri="{FF2B5EF4-FFF2-40B4-BE49-F238E27FC236}">
                <a16:creationId xmlns:a16="http://schemas.microsoft.com/office/drawing/2014/main" id="{B09ACDF1-1984-44A2-A32D-D3DE771A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732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937226" name="Rectangle 266">
            <a:extLst>
              <a:ext uri="{FF2B5EF4-FFF2-40B4-BE49-F238E27FC236}">
                <a16:creationId xmlns:a16="http://schemas.microsoft.com/office/drawing/2014/main" id="{E0420F50-4FAD-4450-BCD2-FA2FFA9BD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1873250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937227" name="Line 267">
            <a:extLst>
              <a:ext uri="{FF2B5EF4-FFF2-40B4-BE49-F238E27FC236}">
                <a16:creationId xmlns:a16="http://schemas.microsoft.com/office/drawing/2014/main" id="{B02735C5-A1C6-46BC-B3A3-DC07AF983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505075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28" name="Line 268">
            <a:extLst>
              <a:ext uri="{FF2B5EF4-FFF2-40B4-BE49-F238E27FC236}">
                <a16:creationId xmlns:a16="http://schemas.microsoft.com/office/drawing/2014/main" id="{D7FBAFF5-B00B-4A33-B943-EB7CFB147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3" y="2352675"/>
            <a:ext cx="1916112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29" name="Line 269">
            <a:extLst>
              <a:ext uri="{FF2B5EF4-FFF2-40B4-BE49-F238E27FC236}">
                <a16:creationId xmlns:a16="http://schemas.microsoft.com/office/drawing/2014/main" id="{0BECA16F-D0B3-405E-BB04-02E73C9FDD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428875"/>
            <a:ext cx="452438" cy="60483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0" name="Line 270">
            <a:extLst>
              <a:ext uri="{FF2B5EF4-FFF2-40B4-BE49-F238E27FC236}">
                <a16:creationId xmlns:a16="http://schemas.microsoft.com/office/drawing/2014/main" id="{A6583213-9762-44A3-BCEC-D1D7EC4F8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2357438"/>
            <a:ext cx="1916113" cy="158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1" name="Line 271">
            <a:extLst>
              <a:ext uri="{FF2B5EF4-FFF2-40B4-BE49-F238E27FC236}">
                <a16:creationId xmlns:a16="http://schemas.microsoft.com/office/drawing/2014/main" id="{9EC0CD21-E4A0-45B2-8EC5-7F687673A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7650" y="1704975"/>
            <a:ext cx="549275" cy="12398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2" name="Line 272">
            <a:extLst>
              <a:ext uri="{FF2B5EF4-FFF2-40B4-BE49-F238E27FC236}">
                <a16:creationId xmlns:a16="http://schemas.microsoft.com/office/drawing/2014/main" id="{7FC71095-B240-4A53-BB67-583D0A2B3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2428875"/>
            <a:ext cx="452438" cy="6048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3" name="Line 273">
            <a:extLst>
              <a:ext uri="{FF2B5EF4-FFF2-40B4-BE49-F238E27FC236}">
                <a16:creationId xmlns:a16="http://schemas.microsoft.com/office/drawing/2014/main" id="{BE1FFB44-96C0-40B6-B51E-0E1CD9582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8" y="2359025"/>
            <a:ext cx="18240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4" name="Rectangle 274">
            <a:extLst>
              <a:ext uri="{FF2B5EF4-FFF2-40B4-BE49-F238E27FC236}">
                <a16:creationId xmlns:a16="http://schemas.microsoft.com/office/drawing/2014/main" id="{0F32758D-BA1D-44D4-AF04-6B4C1105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969963"/>
            <a:ext cx="1295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kumimoji="1" lang="zh-CN" altLang="en-US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</a:p>
        </p:txBody>
      </p:sp>
      <p:graphicFrame>
        <p:nvGraphicFramePr>
          <p:cNvPr id="937235" name="Object 275">
            <a:extLst>
              <a:ext uri="{FF2B5EF4-FFF2-40B4-BE49-F238E27FC236}">
                <a16:creationId xmlns:a16="http://schemas.microsoft.com/office/drawing/2014/main" id="{E2A4F884-62CC-CF44-A6C2-860C1B9BF530}"/>
              </a:ext>
            </a:extLst>
          </p:cNvPr>
          <p:cNvGraphicFramePr>
            <a:graphicFrameLocks/>
          </p:cNvGraphicFramePr>
          <p:nvPr/>
        </p:nvGraphicFramePr>
        <p:xfrm>
          <a:off x="125413" y="4229100"/>
          <a:ext cx="2971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1" r:id="rId3" imgW="30721300" imgH="17843500" progId="Equation.3">
                  <p:embed/>
                </p:oleObj>
              </mc:Choice>
              <mc:Fallback>
                <p:oleObj r:id="rId3" imgW="30721300" imgH="17843500" progId="Equation.3">
                  <p:embed/>
                  <p:pic>
                    <p:nvPicPr>
                      <p:cNvPr id="0" name="Object 2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4229100"/>
                        <a:ext cx="2971800" cy="2362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236" name="Oval 276">
            <a:extLst>
              <a:ext uri="{FF2B5EF4-FFF2-40B4-BE49-F238E27FC236}">
                <a16:creationId xmlns:a16="http://schemas.microsoft.com/office/drawing/2014/main" id="{256625AD-4D1B-492C-A68F-2DE55AD2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2200275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7" name="Rectangle 277">
            <a:extLst>
              <a:ext uri="{FF2B5EF4-FFF2-40B4-BE49-F238E27FC236}">
                <a16:creationId xmlns:a16="http://schemas.microsoft.com/office/drawing/2014/main" id="{6FE60E38-3CA8-42F4-95C2-0BBA8F1E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9212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937238" name="Rectangle 278">
            <a:extLst>
              <a:ext uri="{FF2B5EF4-FFF2-40B4-BE49-F238E27FC236}">
                <a16:creationId xmlns:a16="http://schemas.microsoft.com/office/drawing/2014/main" id="{B25904F7-26AE-4F51-920B-46F6BF5E4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579688"/>
            <a:ext cx="1184275" cy="51276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39" name="Rectangle 279">
            <a:extLst>
              <a:ext uri="{FF2B5EF4-FFF2-40B4-BE49-F238E27FC236}">
                <a16:creationId xmlns:a16="http://schemas.microsoft.com/office/drawing/2014/main" id="{0C4570FF-A5C8-4682-9879-D868C1EB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9212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937240" name="Rectangle 280">
            <a:extLst>
              <a:ext uri="{FF2B5EF4-FFF2-40B4-BE49-F238E27FC236}">
                <a16:creationId xmlns:a16="http://schemas.microsoft.com/office/drawing/2014/main" id="{2A3E500B-B41E-45FC-BC6C-B8858E8CD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3702050"/>
            <a:ext cx="1135063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41" name="Rectangle 281">
            <a:extLst>
              <a:ext uri="{FF2B5EF4-FFF2-40B4-BE49-F238E27FC236}">
                <a16:creationId xmlns:a16="http://schemas.microsoft.com/office/drawing/2014/main" id="{6B16945B-ECFF-4917-B4B7-E9D98D64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3" y="3122613"/>
            <a:ext cx="1231900" cy="54133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42" name="Rectangle 282">
            <a:extLst>
              <a:ext uri="{FF2B5EF4-FFF2-40B4-BE49-F238E27FC236}">
                <a16:creationId xmlns:a16="http://schemas.microsoft.com/office/drawing/2014/main" id="{2C7A05D5-9C35-4DBC-AAD7-4D637B8A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49212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937243" name="Rectangle 283">
            <a:extLst>
              <a:ext uri="{FF2B5EF4-FFF2-40B4-BE49-F238E27FC236}">
                <a16:creationId xmlns:a16="http://schemas.microsoft.com/office/drawing/2014/main" id="{6550CE33-DB44-4888-81D1-451440BE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788" y="4311650"/>
            <a:ext cx="1397000" cy="5651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44" name="Rectangle 284">
            <a:extLst>
              <a:ext uri="{FF2B5EF4-FFF2-40B4-BE49-F238E27FC236}">
                <a16:creationId xmlns:a16="http://schemas.microsoft.com/office/drawing/2014/main" id="{F3ABC162-9B37-4822-9E0F-BBBF7129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49212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1800" baseline="-250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grpSp>
        <p:nvGrpSpPr>
          <p:cNvPr id="13" name="Group 285">
            <a:extLst>
              <a:ext uri="{FF2B5EF4-FFF2-40B4-BE49-F238E27FC236}">
                <a16:creationId xmlns:a16="http://schemas.microsoft.com/office/drawing/2014/main" id="{DDCC1E23-DE37-994F-8692-63BD28BB62E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325938"/>
            <a:ext cx="1266825" cy="595312"/>
            <a:chOff x="4272" y="2400"/>
            <a:chExt cx="798" cy="375"/>
          </a:xfrm>
        </p:grpSpPr>
        <p:sp>
          <p:nvSpPr>
            <p:cNvPr id="111761" name="Text Box 286">
              <a:extLst>
                <a:ext uri="{FF2B5EF4-FFF2-40B4-BE49-F238E27FC236}">
                  <a16:creationId xmlns:a16="http://schemas.microsoft.com/office/drawing/2014/main" id="{BEC8A0BA-FDFB-4C66-940F-C2DFBCAE9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100</a:t>
              </a:r>
            </a:p>
          </p:txBody>
        </p:sp>
        <p:sp>
          <p:nvSpPr>
            <p:cNvPr id="111762" name="Text Box 287">
              <a:extLst>
                <a:ext uri="{FF2B5EF4-FFF2-40B4-BE49-F238E27FC236}">
                  <a16:creationId xmlns:a16="http://schemas.microsoft.com/office/drawing/2014/main" id="{886355EC-AEC5-448B-B0CF-53791B48B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{v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, v</a:t>
              </a:r>
              <a:r>
                <a:rPr lang="en-US" altLang="zh-CN" sz="1800" b="0" baseline="-25000"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en-US" altLang="zh-CN" sz="1800" b="0">
                  <a:latin typeface="+mn-lt"/>
                  <a:ea typeface="+mn-ea"/>
                  <a:cs typeface="+mn-ea"/>
                  <a:sym typeface="+mn-lt"/>
                </a:rPr>
                <a:t>}</a:t>
              </a:r>
            </a:p>
          </p:txBody>
        </p:sp>
      </p:grpSp>
      <p:sp>
        <p:nvSpPr>
          <p:cNvPr id="937249" name="Text Box 289">
            <a:extLst>
              <a:ext uri="{FF2B5EF4-FFF2-40B4-BE49-F238E27FC236}">
                <a16:creationId xmlns:a16="http://schemas.microsoft.com/office/drawing/2014/main" id="{1C7CFE77-DA25-40B4-B9CA-DC7361AE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4381500"/>
            <a:ext cx="3810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eaLnBrk="1" hangingPunct="1"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937250" name="Rectangle 290">
            <a:extLst>
              <a:ext uri="{FF2B5EF4-FFF2-40B4-BE49-F238E27FC236}">
                <a16:creationId xmlns:a16="http://schemas.microsoft.com/office/drawing/2014/main" id="{9A238C28-536F-4B8A-98B4-709BA6EE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1262063"/>
            <a:ext cx="914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D[w]</a:t>
            </a:r>
          </a:p>
        </p:txBody>
      </p:sp>
      <p:sp>
        <p:nvSpPr>
          <p:cNvPr id="937251" name="Text Box 291">
            <a:extLst>
              <a:ext uri="{FF2B5EF4-FFF2-40B4-BE49-F238E27FC236}">
                <a16:creationId xmlns:a16="http://schemas.microsoft.com/office/drawing/2014/main" id="{A61E517E-6393-4F17-9EE8-CBD7A143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40767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0    1     2      3      4      5</a:t>
            </a:r>
          </a:p>
        </p:txBody>
      </p:sp>
      <p:sp>
        <p:nvSpPr>
          <p:cNvPr id="937253" name="Text Box 293">
            <a:extLst>
              <a:ext uri="{FF2B5EF4-FFF2-40B4-BE49-F238E27FC236}">
                <a16:creationId xmlns:a16="http://schemas.microsoft.com/office/drawing/2014/main" id="{6B7C34CD-B0F0-490A-903B-E5CFE33C5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2559050"/>
            <a:ext cx="1404938" cy="555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endParaRPr lang="en-US" altLang="zh-CN" sz="1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7254" name="Text Box 294">
            <a:extLst>
              <a:ext uri="{FF2B5EF4-FFF2-40B4-BE49-F238E27FC236}">
                <a16:creationId xmlns:a16="http://schemas.microsoft.com/office/drawing/2014/main" id="{65DA34A9-C6F4-4140-9F3C-C5C1CDA2E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3146425"/>
            <a:ext cx="1397000" cy="5349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50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37255" name="Text Box 295">
            <a:extLst>
              <a:ext uri="{FF2B5EF4-FFF2-40B4-BE49-F238E27FC236}">
                <a16:creationId xmlns:a16="http://schemas.microsoft.com/office/drawing/2014/main" id="{D0C680AA-28D9-49C6-953A-C72D28F8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3756025"/>
            <a:ext cx="1428750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lnSpc>
                <a:spcPct val="7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</a:p>
          <a:p>
            <a:pPr algn="ctr" eaLnBrk="1" hangingPunct="1">
              <a:lnSpc>
                <a:spcPct val="7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{v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,v</a:t>
            </a:r>
            <a:r>
              <a:rPr lang="en-US" altLang="zh-CN" sz="1800" b="0" baseline="-2500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1800" b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95" name="Rectangle 5">
            <a:extLst>
              <a:ext uri="{FF2B5EF4-FFF2-40B4-BE49-F238E27FC236}">
                <a16:creationId xmlns:a16="http://schemas.microsoft.com/office/drawing/2014/main" id="{43E8D437-06C6-4CC8-89F4-45CE9EE4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55575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3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9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104" grpId="0" animBg="1"/>
      <p:bldP spid="937153" grpId="0" animBg="1"/>
      <p:bldP spid="937206" grpId="0"/>
      <p:bldP spid="937207" grpId="0"/>
      <p:bldP spid="937208" grpId="0"/>
      <p:bldP spid="937209" grpId="0"/>
      <p:bldP spid="937224" grpId="0"/>
      <p:bldP spid="937225" grpId="0"/>
      <p:bldP spid="937226" grpId="0"/>
      <p:bldP spid="937236" grpId="0" animBg="1"/>
      <p:bldP spid="937237" grpId="0"/>
      <p:bldP spid="937238" grpId="0" animBg="1"/>
      <p:bldP spid="937239" grpId="0"/>
      <p:bldP spid="937240" grpId="0" animBg="1"/>
      <p:bldP spid="937241" grpId="0" animBg="1"/>
      <p:bldP spid="937242" grpId="0"/>
      <p:bldP spid="937243" grpId="0" animBg="1"/>
      <p:bldP spid="937244" grpId="0"/>
      <p:bldP spid="937249" grpId="0"/>
      <p:bldP spid="937250" grpId="0"/>
      <p:bldP spid="937251" grpId="0"/>
      <p:bldP spid="937253" grpId="0" animBg="1"/>
      <p:bldP spid="937254" grpId="0" animBg="1"/>
      <p:bldP spid="93725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77F64AE-E656-5845-93DF-B0DA9FE8ACF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14350"/>
            <a:ext cx="7543800" cy="6324600"/>
            <a:chOff x="528" y="192"/>
            <a:chExt cx="4752" cy="3984"/>
          </a:xfrm>
        </p:grpSpPr>
        <p:sp>
          <p:nvSpPr>
            <p:cNvPr id="112645" name="Line 4">
              <a:extLst>
                <a:ext uri="{FF2B5EF4-FFF2-40B4-BE49-F238E27FC236}">
                  <a16:creationId xmlns:a16="http://schemas.microsoft.com/office/drawing/2014/main" id="{7EB90A71-22A1-4EC6-B9B6-977DD5622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92"/>
              <a:ext cx="0" cy="1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46" name="Line 5">
              <a:extLst>
                <a:ext uri="{FF2B5EF4-FFF2-40B4-BE49-F238E27FC236}">
                  <a16:creationId xmlns:a16="http://schemas.microsoft.com/office/drawing/2014/main" id="{7601B2CE-59CB-4BF2-83BA-E23E90F48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02"/>
              <a:ext cx="0" cy="18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47" name="Line 6">
              <a:extLst>
                <a:ext uri="{FF2B5EF4-FFF2-40B4-BE49-F238E27FC236}">
                  <a16:creationId xmlns:a16="http://schemas.microsoft.com/office/drawing/2014/main" id="{F4180F24-4622-4BDB-B078-44A8181B2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68"/>
              <a:ext cx="1344" cy="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48" name="AutoShape 7">
              <a:extLst>
                <a:ext uri="{FF2B5EF4-FFF2-40B4-BE49-F238E27FC236}">
                  <a16:creationId xmlns:a16="http://schemas.microsoft.com/office/drawing/2014/main" id="{03C92C20-780E-4188-9A2A-265D2143D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697"/>
              <a:ext cx="1397" cy="164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i&lt;G.vexnum</a:t>
              </a:r>
            </a:p>
          </p:txBody>
        </p:sp>
        <p:sp>
          <p:nvSpPr>
            <p:cNvPr id="112649" name="AutoShape 8">
              <a:extLst>
                <a:ext uri="{FF2B5EF4-FFF2-40B4-BE49-F238E27FC236}">
                  <a16:creationId xmlns:a16="http://schemas.microsoft.com/office/drawing/2014/main" id="{0844690E-CF5D-4250-9B1A-156C79457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6"/>
              <a:ext cx="1440" cy="20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>
                  <a:ea typeface="微软雅黑" panose="020B0503020204020204" pitchFamily="34" charset="-122"/>
                  <a:sym typeface="+mn-lt"/>
                </a:rPr>
                <a:t>初始化过程</a:t>
              </a:r>
              <a:r>
                <a:rPr lang="en-US" altLang="zh-CN" sz="1600">
                  <a:ea typeface="微软雅黑" panose="020B0503020204020204" pitchFamily="34" charset="-122"/>
                  <a:sym typeface="+mn-lt"/>
                </a:rPr>
                <a:t>; (i=1;)</a:t>
              </a:r>
            </a:p>
          </p:txBody>
        </p:sp>
        <p:sp>
          <p:nvSpPr>
            <p:cNvPr id="112650" name="AutoShape 9">
              <a:extLst>
                <a:ext uri="{FF2B5EF4-FFF2-40B4-BE49-F238E27FC236}">
                  <a16:creationId xmlns:a16="http://schemas.microsoft.com/office/drawing/2014/main" id="{33AC625A-D11D-4E7D-86B1-301ACC401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1319"/>
              <a:ext cx="580" cy="220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End</a:t>
              </a:r>
            </a:p>
          </p:txBody>
        </p:sp>
        <p:sp>
          <p:nvSpPr>
            <p:cNvPr id="112651" name="Line 10">
              <a:extLst>
                <a:ext uri="{FF2B5EF4-FFF2-40B4-BE49-F238E27FC236}">
                  <a16:creationId xmlns:a16="http://schemas.microsoft.com/office/drawing/2014/main" id="{39917C0D-54D5-468C-8B69-01CDBA72C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779"/>
              <a:ext cx="13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2" name="Line 11">
              <a:extLst>
                <a:ext uri="{FF2B5EF4-FFF2-40B4-BE49-F238E27FC236}">
                  <a16:creationId xmlns:a16="http://schemas.microsoft.com/office/drawing/2014/main" id="{D28DEF6D-3CB1-47C1-96A4-B88812506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" y="760"/>
              <a:ext cx="1" cy="5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3" name="Rectangle 12">
              <a:extLst>
                <a:ext uri="{FF2B5EF4-FFF2-40B4-BE49-F238E27FC236}">
                  <a16:creationId xmlns:a16="http://schemas.microsoft.com/office/drawing/2014/main" id="{44956FA7-8BFB-4C2B-BEB6-DE57ED80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61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54" name="Line 13">
              <a:extLst>
                <a:ext uri="{FF2B5EF4-FFF2-40B4-BE49-F238E27FC236}">
                  <a16:creationId xmlns:a16="http://schemas.microsoft.com/office/drawing/2014/main" id="{4B80D82B-25A8-4B27-AB59-58F28D1A9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575"/>
              <a:ext cx="1" cy="1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5" name="Line 14">
              <a:extLst>
                <a:ext uri="{FF2B5EF4-FFF2-40B4-BE49-F238E27FC236}">
                  <a16:creationId xmlns:a16="http://schemas.microsoft.com/office/drawing/2014/main" id="{6178E5E5-EE47-47AE-A520-83375B1ED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861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6" name="Line 15">
              <a:extLst>
                <a:ext uri="{FF2B5EF4-FFF2-40B4-BE49-F238E27FC236}">
                  <a16:creationId xmlns:a16="http://schemas.microsoft.com/office/drawing/2014/main" id="{CD7561E8-1B1B-4E6F-9F9D-9A4DE3FEA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042"/>
              <a:ext cx="1" cy="12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57" name="Rectangle 16">
              <a:extLst>
                <a:ext uri="{FF2B5EF4-FFF2-40B4-BE49-F238E27FC236}">
                  <a16:creationId xmlns:a16="http://schemas.microsoft.com/office/drawing/2014/main" id="{3606CCA7-C9F0-4FC4-9C36-E57C12565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82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58" name="AutoShape 17">
              <a:extLst>
                <a:ext uri="{FF2B5EF4-FFF2-40B4-BE49-F238E27FC236}">
                  <a16:creationId xmlns:a16="http://schemas.microsoft.com/office/drawing/2014/main" id="{8A43749D-EE56-4020-A63A-9EB56299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74"/>
              <a:ext cx="1253" cy="164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w &lt; G.vexnum</a:t>
              </a:r>
            </a:p>
          </p:txBody>
        </p:sp>
        <p:sp>
          <p:nvSpPr>
            <p:cNvPr id="112659" name="AutoShape 18">
              <a:extLst>
                <a:ext uri="{FF2B5EF4-FFF2-40B4-BE49-F238E27FC236}">
                  <a16:creationId xmlns:a16="http://schemas.microsoft.com/office/drawing/2014/main" id="{F5B5D21D-3DF6-42C9-B6B7-8DEE29EB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82"/>
              <a:ext cx="1519" cy="20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min = INFINTY; (w=0;)</a:t>
              </a:r>
            </a:p>
          </p:txBody>
        </p:sp>
        <p:sp>
          <p:nvSpPr>
            <p:cNvPr id="112660" name="AutoShape 19">
              <a:extLst>
                <a:ext uri="{FF2B5EF4-FFF2-40B4-BE49-F238E27FC236}">
                  <a16:creationId xmlns:a16="http://schemas.microsoft.com/office/drawing/2014/main" id="{E9ACD4BC-1A89-42F8-937F-F5BE2741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304"/>
              <a:ext cx="1253" cy="160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w &lt; G.vexnum</a:t>
              </a:r>
            </a:p>
          </p:txBody>
        </p:sp>
        <p:sp>
          <p:nvSpPr>
            <p:cNvPr id="112661" name="Line 20">
              <a:extLst>
                <a:ext uri="{FF2B5EF4-FFF2-40B4-BE49-F238E27FC236}">
                  <a16:creationId xmlns:a16="http://schemas.microsoft.com/office/drawing/2014/main" id="{2326FE17-EB0B-401C-BCFC-49C4BD644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183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2" name="Line 21">
              <a:extLst>
                <a:ext uri="{FF2B5EF4-FFF2-40B4-BE49-F238E27FC236}">
                  <a16:creationId xmlns:a16="http://schemas.microsoft.com/office/drawing/2014/main" id="{A0588B5A-D42C-4101-A195-88309B726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382"/>
              <a:ext cx="432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3" name="Line 22">
              <a:extLst>
                <a:ext uri="{FF2B5EF4-FFF2-40B4-BE49-F238E27FC236}">
                  <a16:creationId xmlns:a16="http://schemas.microsoft.com/office/drawing/2014/main" id="{0A175CED-3CA1-4C90-B46E-B264EED01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70"/>
              <a:ext cx="0" cy="9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4" name="Line 23">
              <a:extLst>
                <a:ext uri="{FF2B5EF4-FFF2-40B4-BE49-F238E27FC236}">
                  <a16:creationId xmlns:a16="http://schemas.microsoft.com/office/drawing/2014/main" id="{A36A4815-7C5F-4D6E-B1CE-E737CAAAC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82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65" name="Rectangle 24">
              <a:extLst>
                <a:ext uri="{FF2B5EF4-FFF2-40B4-BE49-F238E27FC236}">
                  <a16:creationId xmlns:a16="http://schemas.microsoft.com/office/drawing/2014/main" id="{E9E069FA-A1E3-4E98-B1AB-AD2541F6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75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66" name="Rectangle 25">
              <a:extLst>
                <a:ext uri="{FF2B5EF4-FFF2-40B4-BE49-F238E27FC236}">
                  <a16:creationId xmlns:a16="http://schemas.microsoft.com/office/drawing/2014/main" id="{6C977AF4-F04D-4FD4-87CA-58462F54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200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67" name="AutoShape 26">
              <a:extLst>
                <a:ext uri="{FF2B5EF4-FFF2-40B4-BE49-F238E27FC236}">
                  <a16:creationId xmlns:a16="http://schemas.microsoft.com/office/drawing/2014/main" id="{D397B428-FFD8-4049-B372-71FB92E85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92"/>
              <a:ext cx="1104" cy="161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! S[w]</a:t>
              </a:r>
            </a:p>
          </p:txBody>
        </p:sp>
        <p:sp>
          <p:nvSpPr>
            <p:cNvPr id="112668" name="AutoShape 27">
              <a:extLst>
                <a:ext uri="{FF2B5EF4-FFF2-40B4-BE49-F238E27FC236}">
                  <a16:creationId xmlns:a16="http://schemas.microsoft.com/office/drawing/2014/main" id="{69443564-CADA-4701-8CEE-BD2EB60A6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881"/>
              <a:ext cx="1253" cy="161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D[w] &lt; min</a:t>
              </a:r>
            </a:p>
          </p:txBody>
        </p:sp>
        <p:sp>
          <p:nvSpPr>
            <p:cNvPr id="112669" name="Line 28">
              <a:extLst>
                <a:ext uri="{FF2B5EF4-FFF2-40B4-BE49-F238E27FC236}">
                  <a16:creationId xmlns:a16="http://schemas.microsoft.com/office/drawing/2014/main" id="{CC5C4B6F-F18F-4E46-9D74-BF8B4D38A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464"/>
              <a:ext cx="1" cy="1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0" name="Line 29">
              <a:extLst>
                <a:ext uri="{FF2B5EF4-FFF2-40B4-BE49-F238E27FC236}">
                  <a16:creationId xmlns:a16="http://schemas.microsoft.com/office/drawing/2014/main" id="{859DB64F-31AA-4E28-9481-3D228C3831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756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1" name="Rectangle 30">
              <a:extLst>
                <a:ext uri="{FF2B5EF4-FFF2-40B4-BE49-F238E27FC236}">
                  <a16:creationId xmlns:a16="http://schemas.microsoft.com/office/drawing/2014/main" id="{8AF48FA6-B376-4DA9-A4B3-97F8A8BFB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6"/>
              <a:ext cx="1029" cy="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v=w; min=D[w];</a:t>
              </a:r>
            </a:p>
          </p:txBody>
        </p:sp>
        <p:sp>
          <p:nvSpPr>
            <p:cNvPr id="112672" name="Line 31">
              <a:extLst>
                <a:ext uri="{FF2B5EF4-FFF2-40B4-BE49-F238E27FC236}">
                  <a16:creationId xmlns:a16="http://schemas.microsoft.com/office/drawing/2014/main" id="{E3068FEF-AB2E-4DFF-8535-EA49A722D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045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3" name="Rectangle 32">
              <a:extLst>
                <a:ext uri="{FF2B5EF4-FFF2-40B4-BE49-F238E27FC236}">
                  <a16:creationId xmlns:a16="http://schemas.microsoft.com/office/drawing/2014/main" id="{07C82F96-E7BC-4675-B814-09ACE212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73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74" name="Line 33">
              <a:extLst>
                <a:ext uri="{FF2B5EF4-FFF2-40B4-BE49-F238E27FC236}">
                  <a16:creationId xmlns:a16="http://schemas.microsoft.com/office/drawing/2014/main" id="{FC1A10E8-876B-44D4-83CD-CD21A5244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70"/>
              <a:ext cx="240" cy="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5" name="Rectangle 34">
              <a:extLst>
                <a:ext uri="{FF2B5EF4-FFF2-40B4-BE49-F238E27FC236}">
                  <a16:creationId xmlns:a16="http://schemas.microsoft.com/office/drawing/2014/main" id="{21910686-95AE-4729-8EB4-FE2A161EA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50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76" name="Rectangle 35">
              <a:extLst>
                <a:ext uri="{FF2B5EF4-FFF2-40B4-BE49-F238E27FC236}">
                  <a16:creationId xmlns:a16="http://schemas.microsoft.com/office/drawing/2014/main" id="{964DD002-EC5D-4D03-A034-8EF07EA2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96"/>
              <a:ext cx="576" cy="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++w</a:t>
              </a:r>
            </a:p>
          </p:txBody>
        </p:sp>
        <p:sp>
          <p:nvSpPr>
            <p:cNvPr id="112677" name="Line 36">
              <a:extLst>
                <a:ext uri="{FF2B5EF4-FFF2-40B4-BE49-F238E27FC236}">
                  <a16:creationId xmlns:a16="http://schemas.microsoft.com/office/drawing/2014/main" id="{E3B47F83-B1DB-4795-8C5F-EBE9D53D9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392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8" name="Line 37">
              <a:extLst>
                <a:ext uri="{FF2B5EF4-FFF2-40B4-BE49-F238E27FC236}">
                  <a16:creationId xmlns:a16="http://schemas.microsoft.com/office/drawing/2014/main" id="{258A5C93-BD63-428F-B236-27B50498E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2640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79" name="Rectangle 38">
              <a:extLst>
                <a:ext uri="{FF2B5EF4-FFF2-40B4-BE49-F238E27FC236}">
                  <a16:creationId xmlns:a16="http://schemas.microsoft.com/office/drawing/2014/main" id="{8FBC3BB9-FEBE-4112-AABA-A582C0503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22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80" name="AutoShape 39">
              <a:extLst>
                <a:ext uri="{FF2B5EF4-FFF2-40B4-BE49-F238E27FC236}">
                  <a16:creationId xmlns:a16="http://schemas.microsoft.com/office/drawing/2014/main" id="{7135F725-ED50-4D10-8818-DD5FCD9A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71"/>
              <a:ext cx="2928" cy="206"/>
            </a:xfrm>
            <a:prstGeom prst="flowChartPrepa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! S[w] &amp;&amp;(min+G.arcs[v,w]&lt;D[w])</a:t>
              </a:r>
            </a:p>
          </p:txBody>
        </p:sp>
        <p:sp>
          <p:nvSpPr>
            <p:cNvPr id="112681" name="Line 40">
              <a:extLst>
                <a:ext uri="{FF2B5EF4-FFF2-40B4-BE49-F238E27FC236}">
                  <a16:creationId xmlns:a16="http://schemas.microsoft.com/office/drawing/2014/main" id="{1F2E1004-8794-4E1A-BEEF-2BA0ABBBA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378"/>
              <a:ext cx="1" cy="1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82" name="AutoShape 41">
              <a:extLst>
                <a:ext uri="{FF2B5EF4-FFF2-40B4-BE49-F238E27FC236}">
                  <a16:creationId xmlns:a16="http://schemas.microsoft.com/office/drawing/2014/main" id="{A93F37AF-4C81-4BAC-BF54-693087F6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07"/>
              <a:ext cx="2928" cy="20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D[w]=min+G.arcs[v,w]; Path[w]=v;</a:t>
              </a:r>
            </a:p>
          </p:txBody>
        </p:sp>
        <p:sp>
          <p:nvSpPr>
            <p:cNvPr id="112683" name="Line 42">
              <a:extLst>
                <a:ext uri="{FF2B5EF4-FFF2-40B4-BE49-F238E27FC236}">
                  <a16:creationId xmlns:a16="http://schemas.microsoft.com/office/drawing/2014/main" id="{43DB4B64-51AB-4924-B14A-1169C1B5B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784"/>
              <a:ext cx="96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84" name="Line 43">
              <a:extLst>
                <a:ext uri="{FF2B5EF4-FFF2-40B4-BE49-F238E27FC236}">
                  <a16:creationId xmlns:a16="http://schemas.microsoft.com/office/drawing/2014/main" id="{CA8AB1F0-BDF7-41A7-90E3-F354383AC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91"/>
              <a:ext cx="0" cy="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85" name="Rectangle 44">
              <a:extLst>
                <a:ext uri="{FF2B5EF4-FFF2-40B4-BE49-F238E27FC236}">
                  <a16:creationId xmlns:a16="http://schemas.microsoft.com/office/drawing/2014/main" id="{DCE22664-8FBB-4372-B262-66E864B4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853"/>
              <a:ext cx="816" cy="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     ++w;</a:t>
              </a:r>
            </a:p>
          </p:txBody>
        </p:sp>
        <p:sp>
          <p:nvSpPr>
            <p:cNvPr id="112686" name="Line 45">
              <a:extLst>
                <a:ext uri="{FF2B5EF4-FFF2-40B4-BE49-F238E27FC236}">
                  <a16:creationId xmlns:a16="http://schemas.microsoft.com/office/drawing/2014/main" id="{7E84CF83-D228-4D39-BD2F-C31E7E2C7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726"/>
              <a:ext cx="1" cy="12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87" name="Rectangle 46">
              <a:extLst>
                <a:ext uri="{FF2B5EF4-FFF2-40B4-BE49-F238E27FC236}">
                  <a16:creationId xmlns:a16="http://schemas.microsoft.com/office/drawing/2014/main" id="{335F9636-A1B4-454D-A33D-643043EA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67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88" name="Rectangle 47">
              <a:extLst>
                <a:ext uri="{FF2B5EF4-FFF2-40B4-BE49-F238E27FC236}">
                  <a16:creationId xmlns:a16="http://schemas.microsoft.com/office/drawing/2014/main" id="{9ED8E4AE-C115-48A4-B322-7127CA28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309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689" name="Line 48">
              <a:extLst>
                <a:ext uri="{FF2B5EF4-FFF2-40B4-BE49-F238E27FC236}">
                  <a16:creationId xmlns:a16="http://schemas.microsoft.com/office/drawing/2014/main" id="{39FEA1F2-88C3-4CD9-AED0-BB58D3980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64"/>
              <a:ext cx="0" cy="7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0" name="Line 49">
              <a:extLst>
                <a:ext uri="{FF2B5EF4-FFF2-40B4-BE49-F238E27FC236}">
                  <a16:creationId xmlns:a16="http://schemas.microsoft.com/office/drawing/2014/main" id="{F3546F81-C3AE-4C1B-987A-6EFB0F011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988"/>
              <a:ext cx="1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1" name="Rectangle 50">
              <a:extLst>
                <a:ext uri="{FF2B5EF4-FFF2-40B4-BE49-F238E27FC236}">
                  <a16:creationId xmlns:a16="http://schemas.microsoft.com/office/drawing/2014/main" id="{F1E530BC-8DF0-46E8-9CA6-3FE91F51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998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92" name="Rectangle 51">
              <a:extLst>
                <a:ext uri="{FF2B5EF4-FFF2-40B4-BE49-F238E27FC236}">
                  <a16:creationId xmlns:a16="http://schemas.microsoft.com/office/drawing/2014/main" id="{55B40C08-4D92-4159-B1E6-1EEDE083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4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Y</a:t>
              </a:r>
            </a:p>
          </p:txBody>
        </p:sp>
        <p:sp>
          <p:nvSpPr>
            <p:cNvPr id="112693" name="Line 52">
              <a:extLst>
                <a:ext uri="{FF2B5EF4-FFF2-40B4-BE49-F238E27FC236}">
                  <a16:creationId xmlns:a16="http://schemas.microsoft.com/office/drawing/2014/main" id="{73D92DC4-D4CE-4B90-8A02-DC5DA5916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988"/>
              <a:ext cx="12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4" name="Line 53">
              <a:extLst>
                <a:ext uri="{FF2B5EF4-FFF2-40B4-BE49-F238E27FC236}">
                  <a16:creationId xmlns:a16="http://schemas.microsoft.com/office/drawing/2014/main" id="{61909FCB-0446-463D-B269-B7EA812E2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1"/>
              <a:ext cx="0" cy="10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5" name="Line 54">
              <a:extLst>
                <a:ext uri="{FF2B5EF4-FFF2-40B4-BE49-F238E27FC236}">
                  <a16:creationId xmlns:a16="http://schemas.microsoft.com/office/drawing/2014/main" id="{AE31111B-1332-4E1F-B07A-017A925A9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1"/>
              <a:ext cx="10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6" name="Line 55">
              <a:extLst>
                <a:ext uri="{FF2B5EF4-FFF2-40B4-BE49-F238E27FC236}">
                  <a16:creationId xmlns:a16="http://schemas.microsoft.com/office/drawing/2014/main" id="{082E5C33-330A-499E-B2FC-FB8DFD852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71"/>
              <a:ext cx="15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7" name="Line 56">
              <a:extLst>
                <a:ext uri="{FF2B5EF4-FFF2-40B4-BE49-F238E27FC236}">
                  <a16:creationId xmlns:a16="http://schemas.microsoft.com/office/drawing/2014/main" id="{2111781C-71DB-4745-ABD5-8D106B9C9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4176"/>
              <a:ext cx="42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8" name="Line 57">
              <a:extLst>
                <a:ext uri="{FF2B5EF4-FFF2-40B4-BE49-F238E27FC236}">
                  <a16:creationId xmlns:a16="http://schemas.microsoft.com/office/drawing/2014/main" id="{365D6EB1-4AD8-4FB7-89AF-6B880FCBA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699" name="Rectangle 58">
              <a:extLst>
                <a:ext uri="{FF2B5EF4-FFF2-40B4-BE49-F238E27FC236}">
                  <a16:creationId xmlns:a16="http://schemas.microsoft.com/office/drawing/2014/main" id="{AEE4E4AB-01EE-4E16-85BC-F8E52013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N</a:t>
              </a:r>
            </a:p>
          </p:txBody>
        </p:sp>
        <p:sp>
          <p:nvSpPr>
            <p:cNvPr id="112700" name="Line 59">
              <a:extLst>
                <a:ext uri="{FF2B5EF4-FFF2-40B4-BE49-F238E27FC236}">
                  <a16:creationId xmlns:a16="http://schemas.microsoft.com/office/drawing/2014/main" id="{C274347D-B1DA-4466-9F87-74CB6201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768"/>
              <a:ext cx="0" cy="13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1" name="Rectangle 60">
              <a:extLst>
                <a:ext uri="{FF2B5EF4-FFF2-40B4-BE49-F238E27FC236}">
                  <a16:creationId xmlns:a16="http://schemas.microsoft.com/office/drawing/2014/main" id="{005FD8AB-52AB-4DEB-9BDD-C8A3D1E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089"/>
              <a:ext cx="672" cy="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  ++i;</a:t>
              </a:r>
            </a:p>
          </p:txBody>
        </p:sp>
        <p:sp>
          <p:nvSpPr>
            <p:cNvPr id="112702" name="Rectangle 61">
              <a:extLst>
                <a:ext uri="{FF2B5EF4-FFF2-40B4-BE49-F238E27FC236}">
                  <a16:creationId xmlns:a16="http://schemas.microsoft.com/office/drawing/2014/main" id="{1DD0F61E-BE59-4192-988A-EB9DFDB6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90"/>
              <a:ext cx="960" cy="3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S[v] =true;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1600">
                  <a:latin typeface="+mn-lt"/>
                  <a:ea typeface="+mn-ea"/>
                  <a:cs typeface="+mn-ea"/>
                  <a:sym typeface="+mn-lt"/>
                </a:rPr>
                <a:t>      (w=0;)</a:t>
              </a:r>
            </a:p>
          </p:txBody>
        </p:sp>
        <p:sp>
          <p:nvSpPr>
            <p:cNvPr id="112703" name="Line 62">
              <a:extLst>
                <a:ext uri="{FF2B5EF4-FFF2-40B4-BE49-F238E27FC236}">
                  <a16:creationId xmlns:a16="http://schemas.microsoft.com/office/drawing/2014/main" id="{380B9FFF-E97F-456C-9453-03022F9E7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640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4" name="Line 63">
              <a:extLst>
                <a:ext uri="{FF2B5EF4-FFF2-40B4-BE49-F238E27FC236}">
                  <a16:creationId xmlns:a16="http://schemas.microsoft.com/office/drawing/2014/main" id="{C0518E0D-90E9-49EC-A0D5-442677DE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00"/>
              <a:ext cx="1" cy="1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5" name="Line 64">
              <a:extLst>
                <a:ext uri="{FF2B5EF4-FFF2-40B4-BE49-F238E27FC236}">
                  <a16:creationId xmlns:a16="http://schemas.microsoft.com/office/drawing/2014/main" id="{FA1294F0-FACE-41FC-B92D-F3A0B80F7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6" name="Line 65">
              <a:extLst>
                <a:ext uri="{FF2B5EF4-FFF2-40B4-BE49-F238E27FC236}">
                  <a16:creationId xmlns:a16="http://schemas.microsoft.com/office/drawing/2014/main" id="{DC6FEC0E-4CFD-404F-AA84-939F675CF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2707" name="Line 66">
              <a:extLst>
                <a:ext uri="{FF2B5EF4-FFF2-40B4-BE49-F238E27FC236}">
                  <a16:creationId xmlns:a16="http://schemas.microsoft.com/office/drawing/2014/main" id="{324452F3-09CD-4183-AFF5-27C2BB4C5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264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94371" name="AutoShape 67">
            <a:extLst>
              <a:ext uri="{FF2B5EF4-FFF2-40B4-BE49-F238E27FC236}">
                <a16:creationId xmlns:a16="http://schemas.microsoft.com/office/drawing/2014/main" id="{7DF2B8A2-9CED-4202-9125-7856111D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52950"/>
            <a:ext cx="1447800" cy="990600"/>
          </a:xfrm>
          <a:prstGeom prst="wedgeRoundRectCallout">
            <a:avLst>
              <a:gd name="adj1" fmla="val 75986"/>
              <a:gd name="adj2" fmla="val 74681"/>
              <a:gd name="adj3" fmla="val 16667"/>
            </a:avLst>
          </a:prstGeom>
          <a:solidFill>
            <a:schemeClr val="accent1"/>
          </a:solidFill>
          <a:ln w="38100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更新</a:t>
            </a:r>
            <a:r>
              <a:rPr lang="en-US" altLang="zh-CN" sz="1800" b="0" i="1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1800" b="0" baseline="-25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en-US" altLang="zh-CN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到</a:t>
            </a:r>
            <a:r>
              <a:rPr lang="en-US" altLang="zh-CN" sz="1800" b="0" i="1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V- S </a:t>
            </a:r>
            <a:r>
              <a:rPr lang="zh-CN" altLang="en-US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中顶点的</a:t>
            </a:r>
            <a:r>
              <a:rPr lang="en-US" altLang="zh-CN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Dist</a:t>
            </a:r>
          </a:p>
        </p:txBody>
      </p:sp>
      <p:sp>
        <p:nvSpPr>
          <p:cNvPr id="994372" name="AutoShape 68">
            <a:extLst>
              <a:ext uri="{FF2B5EF4-FFF2-40B4-BE49-F238E27FC236}">
                <a16:creationId xmlns:a16="http://schemas.microsoft.com/office/drawing/2014/main" id="{3D134F9A-40BE-40AD-831E-7CDD0E98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62150"/>
            <a:ext cx="1524000" cy="762000"/>
          </a:xfrm>
          <a:prstGeom prst="wedgeRoundRectCallout">
            <a:avLst>
              <a:gd name="adj1" fmla="val 113750"/>
              <a:gd name="adj2" fmla="val 104583"/>
              <a:gd name="adj3" fmla="val 16667"/>
            </a:avLst>
          </a:prstGeom>
          <a:solidFill>
            <a:schemeClr val="accent1"/>
          </a:solidFill>
          <a:ln w="38100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求最短路径长度</a:t>
            </a:r>
            <a:r>
              <a:rPr lang="en-US" altLang="zh-CN" sz="18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Dist</a:t>
            </a:r>
          </a:p>
        </p:txBody>
      </p:sp>
      <p:sp>
        <p:nvSpPr>
          <p:cNvPr id="112710" name="Rectangle 69">
            <a:extLst>
              <a:ext uri="{FF2B5EF4-FFF2-40B4-BE49-F238E27FC236}">
                <a16:creationId xmlns:a16="http://schemas.microsoft.com/office/drawing/2014/main" id="{3C1D5BCA-4622-40B5-B12D-8D187608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92088"/>
            <a:ext cx="2246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算法流程图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71" grpId="0" animBg="1"/>
      <p:bldP spid="99437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8569F1-960B-4267-88D8-E630390170A7}"/>
              </a:ext>
            </a:extLst>
          </p:cNvPr>
          <p:cNvSpPr/>
          <p:nvPr/>
        </p:nvSpPr>
        <p:spPr bwMode="auto">
          <a:xfrm>
            <a:off x="0" y="1484313"/>
            <a:ext cx="9144000" cy="492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5D7BF415-007B-4EA8-9677-ED83A49D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87425"/>
            <a:ext cx="8991600" cy="542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void ShortestPath_DIJ(AMGraph G, int v0)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{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Dijkstra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算法求有向网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顶点到其余顶点的最短路径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n=G.vexnum;                    		//n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中顶点的个数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for(v = 0; v&lt;n; ++v){             	//n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个顶点依次初始化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S[v] = false;                  	//S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初始为空集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D[v] = G.arcs[v0][v];           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到各个终点的最短路径长度初始化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if(D[v]&lt; MaxInt)  Path [v]=v0; //v0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之间有弧，将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的前驱置为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 else Path [v]=-1;               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如果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之间无弧，则将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的前驱置为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-1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}//for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S[v0]=true;                    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加入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S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D[v0]=0;                      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源点到源点的距离为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0 	</a:t>
            </a:r>
          </a:p>
        </p:txBody>
      </p:sp>
      <p:sp>
        <p:nvSpPr>
          <p:cNvPr id="113668" name="Rectangle 5">
            <a:extLst>
              <a:ext uri="{FF2B5EF4-FFF2-40B4-BE49-F238E27FC236}">
                <a16:creationId xmlns:a16="http://schemas.microsoft.com/office/drawing/2014/main" id="{D097EAD1-5DCF-40C0-9FE4-75187677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163513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3FFEF4-E020-4EF2-B739-B198BEB5A309}"/>
              </a:ext>
            </a:extLst>
          </p:cNvPr>
          <p:cNvSpPr/>
          <p:nvPr/>
        </p:nvSpPr>
        <p:spPr bwMode="auto">
          <a:xfrm>
            <a:off x="0" y="6524625"/>
            <a:ext cx="9144000" cy="115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61" name="Rectangle 5">
            <a:extLst>
              <a:ext uri="{FF2B5EF4-FFF2-40B4-BE49-F238E27FC236}">
                <a16:creationId xmlns:a16="http://schemas.microsoft.com/office/drawing/2014/main" id="{2986F393-0544-4A89-8413-F39972C0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1009650"/>
            <a:ext cx="2743200" cy="484188"/>
          </a:xfrm>
          <a:prstGeom prst="round2SameRect">
            <a:avLst/>
          </a:prstGeom>
          <a:solidFill>
            <a:srgbClr val="6C4C8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1"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时间复杂度：</a:t>
            </a:r>
            <a:r>
              <a:rPr kumimoji="1" lang="en-US" altLang="zh-CN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O(</a:t>
            </a:r>
            <a:r>
              <a:rPr kumimoji="1" lang="en-US" altLang="zh-CN" sz="2400" b="0" i="1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 baseline="30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en-US" altLang="zh-CN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6C11D02A-2137-4C10-B45D-71301898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4313"/>
            <a:ext cx="9144000" cy="52006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/*―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开始主循环，每次求得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到某个顶点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的最短路径，将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加到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―*/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for(i=1;i&lt;n; ++i){            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对其余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n−1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个顶点，依次进行计算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min= MaxInt;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for(w=0;w&lt;n; ++w)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if(!S[w]&amp;&amp;D[w]&lt;min)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  {v=w; min=D[w];}      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选择一条当前的最短路径，终点为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S[v]=true;                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加入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for(w=0;w&lt;n; ++w)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更新从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出发到集合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V−S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上所有顶点的最短路径长度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if(!S[w]&amp;&amp;(D[v]+G.arcs[v][w]&lt;D[w])){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 D[w]=D[v]+G.arcs[v][w];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更新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D[w]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 Path [w]=v;              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更改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的前驱为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}//if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}//for   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}//ShortestPath_DIJ 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C650ADD8-337E-4D6F-B675-3ED528EC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66688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>
            <a:extLst>
              <a:ext uri="{FF2B5EF4-FFF2-40B4-BE49-F238E27FC236}">
                <a16:creationId xmlns:a16="http://schemas.microsoft.com/office/drawing/2014/main" id="{7018539B-A4D3-4D18-AD55-E8FEB487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379538"/>
            <a:ext cx="8382000" cy="1709737"/>
          </a:xfrm>
          <a:prstGeom prst="roundRect">
            <a:avLst>
              <a:gd name="adj" fmla="val 5616"/>
            </a:avLst>
          </a:prstGeom>
          <a:solidFill>
            <a:srgbClr val="E2D9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用有向图来描述一个工程或系统的进行过程。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一个工程可以分为若干个子工程，只要完成了这些子工程（活动），就可以导致整个工程的完成。</a:t>
            </a:r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55C05953-9CC2-4D11-A807-CB050405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3600450"/>
            <a:ext cx="8382000" cy="9731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①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AOV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(Activity  On Vertices)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表示活动的网络</a:t>
            </a:r>
            <a:endParaRPr lang="zh-CN" altLang="en-US" sz="2400" b="0">
              <a:solidFill>
                <a:schemeClr val="tx2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②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AOE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(Activity  On Edges)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表示活动的网络</a:t>
            </a:r>
            <a:endParaRPr lang="zh-CN" altLang="en-US" sz="2400" b="0">
              <a:solidFill>
                <a:schemeClr val="tx2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35268" name="Rectangle 4">
            <a:extLst>
              <a:ext uri="{FF2B5EF4-FFF2-40B4-BE49-F238E27FC236}">
                <a16:creationId xmlns:a16="http://schemas.microsoft.com/office/drawing/2014/main" id="{EA24A911-6398-4A78-9B15-571A84F0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5013325"/>
            <a:ext cx="8407400" cy="1141413"/>
          </a:xfrm>
          <a:prstGeom prst="roundRect">
            <a:avLst>
              <a:gd name="adj" fmla="val 8239"/>
            </a:avLst>
          </a:prstGeom>
          <a:solidFill>
            <a:srgbClr val="CCCCFF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比如教学计划的制定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哪些课程是必须先修的，哪些课程是可以并行学习的。</a:t>
            </a:r>
          </a:p>
        </p:txBody>
      </p:sp>
      <p:sp>
        <p:nvSpPr>
          <p:cNvPr id="115718" name="Rectangle 5">
            <a:extLst>
              <a:ext uri="{FF2B5EF4-FFF2-40B4-BE49-F238E27FC236}">
                <a16:creationId xmlns:a16="http://schemas.microsoft.com/office/drawing/2014/main" id="{E06B95A0-8342-4C05-9D64-C52B89FF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096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有向无环图及其应用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2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2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52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52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52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52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6" grpId="0" build="p" animBg="1"/>
      <p:bldP spid="1035267" grpId="0" build="p" animBg="1"/>
      <p:bldP spid="1035268" grpId="0" build="p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1" name="Group 3">
            <a:extLst>
              <a:ext uri="{FF2B5EF4-FFF2-40B4-BE49-F238E27FC236}">
                <a16:creationId xmlns:a16="http://schemas.microsoft.com/office/drawing/2014/main" id="{080A6E51-CD08-A14B-9C1F-810E28C5F47A}"/>
              </a:ext>
            </a:extLst>
          </p:cNvPr>
          <p:cNvGraphicFramePr>
            <a:graphicFrameLocks noGrp="1"/>
          </p:cNvGraphicFramePr>
          <p:nvPr/>
        </p:nvGraphicFramePr>
        <p:xfrm>
          <a:off x="120650" y="4114800"/>
          <a:ext cx="6948488" cy="2449513"/>
        </p:xfrm>
        <a:graphic>
          <a:graphicData uri="http://schemas.openxmlformats.org/drawingml/2006/table">
            <a:tbl>
              <a:tblPr/>
              <a:tblGrid>
                <a:gridCol w="2465388">
                  <a:extLst>
                    <a:ext uri="{9D8B030D-6E8A-4147-A177-3AD203B41FA5}">
                      <a16:colId xmlns:a16="http://schemas.microsoft.com/office/drawing/2014/main" val="131317812"/>
                    </a:ext>
                  </a:extLst>
                </a:gridCol>
                <a:gridCol w="2239962">
                  <a:extLst>
                    <a:ext uri="{9D8B030D-6E8A-4147-A177-3AD203B41FA5}">
                      <a16:colId xmlns:a16="http://schemas.microsoft.com/office/drawing/2014/main" val="2633366346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val="206613039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情节编号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情节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先决条件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4598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遭遇强盗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无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394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受伤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4427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C3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买药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356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看医生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29786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C5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治愈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C3,C4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34506"/>
                  </a:ext>
                </a:extLst>
              </a:tr>
            </a:tbl>
          </a:graphicData>
        </a:graphic>
      </p:graphicFrame>
      <p:sp>
        <p:nvSpPr>
          <p:cNvPr id="1036321" name="Rectangle 33">
            <a:extLst>
              <a:ext uri="{FF2B5EF4-FFF2-40B4-BE49-F238E27FC236}">
                <a16:creationId xmlns:a16="http://schemas.microsoft.com/office/drawing/2014/main" id="{C5714394-CEAD-4AE2-A448-B2DDD278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035050"/>
            <a:ext cx="6948488" cy="280828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lIns="0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9144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 algn="just">
              <a:lnSpc>
                <a:spcPct val="125000"/>
              </a:lnSpc>
              <a:spcBef>
                <a:spcPts val="200"/>
              </a:spcBef>
              <a:buClr>
                <a:srgbClr val="FF3300"/>
              </a:buClr>
              <a:buFont typeface="Wingdings" pitchFamily="2" charset="2"/>
              <a:buChar char=""/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在游戏的情节脚本中，描述各个分支情节之间的关系</a:t>
            </a:r>
          </a:p>
          <a:p>
            <a:pPr lvl="1" algn="just">
              <a:lnSpc>
                <a:spcPct val="125000"/>
              </a:lnSpc>
              <a:spcBef>
                <a:spcPts val="200"/>
              </a:spcBef>
              <a:buClr>
                <a:srgbClr val="FF3300"/>
              </a:buClr>
              <a:buFont typeface="Wingdings" pitchFamily="2" charset="2"/>
              <a:buChar char=""/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分支情节之间，存在着一定的</a:t>
            </a:r>
            <a:r>
              <a:rPr kumimoji="1"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先决条件约束</a:t>
            </a: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，即有些情节必须在其他情节完成后方可开始发展，而有些分支情节没有这样的约束 </a:t>
            </a:r>
          </a:p>
          <a:p>
            <a:pPr lvl="1" algn="just">
              <a:lnSpc>
                <a:spcPct val="125000"/>
              </a:lnSpc>
              <a:spcBef>
                <a:spcPts val="200"/>
              </a:spcBef>
              <a:buClr>
                <a:srgbClr val="FF3300"/>
              </a:buClr>
              <a:buFont typeface="Wingdings" pitchFamily="2" charset="2"/>
              <a:buChar char=""/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在</a:t>
            </a:r>
            <a:r>
              <a:rPr kumimoji="1" lang="en-US" altLang="zh-CN" sz="2000" b="0">
                <a:ea typeface="微软雅黑" panose="020B0503020204020204" pitchFamily="34" charset="-122"/>
                <a:sym typeface="+mn-lt"/>
              </a:rPr>
              <a:t>AOV</a:t>
            </a: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网中，</a:t>
            </a:r>
            <a:r>
              <a:rPr kumimoji="1"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不应该出现有向环路</a:t>
            </a: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，否则，顶点的先后关系就会进入</a:t>
            </a:r>
            <a:r>
              <a:rPr kumimoji="1"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死循环</a:t>
            </a: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。即情节将不能正确发展。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 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075ACA87-EBF6-5B4C-9D2F-07428C200B24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1035050"/>
            <a:ext cx="1727200" cy="5529263"/>
            <a:chOff x="4468" y="34"/>
            <a:chExt cx="1088" cy="3483"/>
          </a:xfrm>
        </p:grpSpPr>
        <p:grpSp>
          <p:nvGrpSpPr>
            <p:cNvPr id="144419" name="Group 35">
              <a:extLst>
                <a:ext uri="{FF2B5EF4-FFF2-40B4-BE49-F238E27FC236}">
                  <a16:creationId xmlns:a16="http://schemas.microsoft.com/office/drawing/2014/main" id="{36FC1B17-3E6C-334C-B3A2-9D6C8075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4"/>
              <a:ext cx="1088" cy="2215"/>
              <a:chOff x="4468" y="34"/>
              <a:chExt cx="1088" cy="2215"/>
            </a:xfrm>
          </p:grpSpPr>
          <p:pic>
            <p:nvPicPr>
              <p:cNvPr id="144421" name="Picture 36" descr="u=4241583828,847052609&amp;fm=0&amp;gp=0">
                <a:hlinkClick r:id="rId2"/>
                <a:extLst>
                  <a:ext uri="{FF2B5EF4-FFF2-40B4-BE49-F238E27FC236}">
                    <a16:creationId xmlns:a16="http://schemas.microsoft.com/office/drawing/2014/main" id="{478CADFB-2B9F-624E-BF96-715ABC7BF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34"/>
                <a:ext cx="108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422" name="Picture 37" descr="u=1637653033,966231778&amp;fm=0&amp;gp=0">
                <a:hlinkClick r:id="rId4"/>
                <a:extLst>
                  <a:ext uri="{FF2B5EF4-FFF2-40B4-BE49-F238E27FC236}">
                    <a16:creationId xmlns:a16="http://schemas.microsoft.com/office/drawing/2014/main" id="{A9A9636C-B50B-4343-A1CB-CC3467376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1161"/>
                <a:ext cx="108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4420" name="Picture 38" descr="u=2378357007,1732222321&amp;fm=15&amp;gp=0">
              <a:hlinkClick r:id="rId6"/>
              <a:extLst>
                <a:ext uri="{FF2B5EF4-FFF2-40B4-BE49-F238E27FC236}">
                  <a16:creationId xmlns:a16="http://schemas.microsoft.com/office/drawing/2014/main" id="{8060C4BF-0AE6-3940-936A-694B9969E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2379"/>
              <a:ext cx="1088" cy="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F66709C3-4C69-4740-BB5C-F5FFE5FD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096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有向无环图及其应用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3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3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6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6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1" grpId="0" build="p" bldLvl="2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datastruct_4">
            <a:extLst>
              <a:ext uri="{FF2B5EF4-FFF2-40B4-BE49-F238E27FC236}">
                <a16:creationId xmlns:a16="http://schemas.microsoft.com/office/drawing/2014/main" id="{C2AD4F37-150D-ED4E-B85E-5C72479ED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130675"/>
            <a:ext cx="4519612" cy="246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7315" name="Group 3">
            <a:extLst>
              <a:ext uri="{FF2B5EF4-FFF2-40B4-BE49-F238E27FC236}">
                <a16:creationId xmlns:a16="http://schemas.microsoft.com/office/drawing/2014/main" id="{F98C837A-FC38-894D-9C4D-7EFD8AB77DCB}"/>
              </a:ext>
            </a:extLst>
          </p:cNvPr>
          <p:cNvGraphicFramePr>
            <a:graphicFrameLocks noGrp="1"/>
          </p:cNvGraphicFramePr>
          <p:nvPr/>
        </p:nvGraphicFramePr>
        <p:xfrm>
          <a:off x="503238" y="1081088"/>
          <a:ext cx="4519612" cy="2882900"/>
        </p:xfrm>
        <a:graphic>
          <a:graphicData uri="http://schemas.openxmlformats.org/drawingml/2006/table">
            <a:tbl>
              <a:tblPr/>
              <a:tblGrid>
                <a:gridCol w="1603375">
                  <a:extLst>
                    <a:ext uri="{9D8B030D-6E8A-4147-A177-3AD203B41FA5}">
                      <a16:colId xmlns:a16="http://schemas.microsoft.com/office/drawing/2014/main" val="89752254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071072440"/>
                    </a:ext>
                  </a:extLst>
                </a:gridCol>
                <a:gridCol w="1458912">
                  <a:extLst>
                    <a:ext uri="{9D8B030D-6E8A-4147-A177-3AD203B41FA5}">
                      <a16:colId xmlns:a16="http://schemas.microsoft.com/office/drawing/2014/main" val="1976913033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情节编号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情节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先决条件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542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遭遇强盗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无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362360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受伤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C1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364814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C3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买药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96340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C4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看医生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C2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188398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治愈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C3,C4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99701"/>
                  </a:ext>
                </a:extLst>
              </a:tr>
            </a:tbl>
          </a:graphicData>
        </a:graphic>
      </p:graphicFrame>
      <p:sp>
        <p:nvSpPr>
          <p:cNvPr id="117794" name="AutoShape 33">
            <a:extLst>
              <a:ext uri="{FF2B5EF4-FFF2-40B4-BE49-F238E27FC236}">
                <a16:creationId xmlns:a16="http://schemas.microsoft.com/office/drawing/2014/main" id="{C35B6C1D-7F57-4632-B80F-871307EF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2789238"/>
            <a:ext cx="865187" cy="2665412"/>
          </a:xfrm>
          <a:prstGeom prst="curvedLeftArrow">
            <a:avLst>
              <a:gd name="adj1" fmla="val 46253"/>
              <a:gd name="adj2" fmla="val 92507"/>
              <a:gd name="adj3" fmla="val 3332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5442" name="Group 34">
            <a:extLst>
              <a:ext uri="{FF2B5EF4-FFF2-40B4-BE49-F238E27FC236}">
                <a16:creationId xmlns:a16="http://schemas.microsoft.com/office/drawing/2014/main" id="{D791695A-7222-5B46-9312-B1698AC49F3A}"/>
              </a:ext>
            </a:extLst>
          </p:cNvPr>
          <p:cNvGrpSpPr>
            <a:grpSpLocks/>
          </p:cNvGrpSpPr>
          <p:nvPr/>
        </p:nvGrpSpPr>
        <p:grpSpPr bwMode="auto">
          <a:xfrm>
            <a:off x="6713538" y="1081088"/>
            <a:ext cx="1755775" cy="5516562"/>
            <a:chOff x="4450" y="352"/>
            <a:chExt cx="1106" cy="3475"/>
          </a:xfrm>
        </p:grpSpPr>
        <p:grpSp>
          <p:nvGrpSpPr>
            <p:cNvPr id="145444" name="Group 35">
              <a:extLst>
                <a:ext uri="{FF2B5EF4-FFF2-40B4-BE49-F238E27FC236}">
                  <a16:creationId xmlns:a16="http://schemas.microsoft.com/office/drawing/2014/main" id="{E9E48A21-2631-E74C-BAEA-EE0F52676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52"/>
              <a:ext cx="1088" cy="2235"/>
              <a:chOff x="4468" y="352"/>
              <a:chExt cx="1088" cy="2235"/>
            </a:xfrm>
          </p:grpSpPr>
          <p:pic>
            <p:nvPicPr>
              <p:cNvPr id="145446" name="Picture 36" descr="u=4241583828,847052609&amp;fm=0&amp;gp=0">
                <a:hlinkClick r:id="rId3"/>
                <a:extLst>
                  <a:ext uri="{FF2B5EF4-FFF2-40B4-BE49-F238E27FC236}">
                    <a16:creationId xmlns:a16="http://schemas.microsoft.com/office/drawing/2014/main" id="{213CB308-5462-7B41-9379-8F197A5171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352"/>
                <a:ext cx="108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447" name="Picture 37" descr="u=1637653033,966231778&amp;fm=0&amp;gp=0">
                <a:hlinkClick r:id="rId5"/>
                <a:extLst>
                  <a:ext uri="{FF2B5EF4-FFF2-40B4-BE49-F238E27FC236}">
                    <a16:creationId xmlns:a16="http://schemas.microsoft.com/office/drawing/2014/main" id="{18FFDFCA-7C33-3342-A9A7-D2476C9CF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1499"/>
                <a:ext cx="1088" cy="1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5445" name="Picture 38" descr="u=2378357007,1732222321&amp;fm=15&amp;gp=0">
              <a:hlinkClick r:id="rId7"/>
              <a:extLst>
                <a:ext uri="{FF2B5EF4-FFF2-40B4-BE49-F238E27FC236}">
                  <a16:creationId xmlns:a16="http://schemas.microsoft.com/office/drawing/2014/main" id="{E2869B0E-7361-2240-9B80-4C3652A56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" y="2689"/>
              <a:ext cx="1088" cy="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8A361EAC-A883-4762-8FB5-2F021C01E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096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有向无环图及其应用</a:t>
            </a:r>
          </a:p>
        </p:txBody>
      </p: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4" name="Rectangle 9">
            <a:extLst>
              <a:ext uri="{FF2B5EF4-FFF2-40B4-BE49-F238E27FC236}">
                <a16:creationId xmlns:a16="http://schemas.microsoft.com/office/drawing/2014/main" id="{C56909A3-F9E7-46F0-A808-B51A7A43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2725"/>
            <a:ext cx="3308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教学计划的制定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9EBD39F-283F-BE47-824D-6A75C890B695}"/>
              </a:ext>
            </a:extLst>
          </p:cNvPr>
          <p:cNvGraphicFramePr>
            <a:graphicFrameLocks noGrp="1"/>
          </p:cNvGraphicFramePr>
          <p:nvPr/>
        </p:nvGraphicFramePr>
        <p:xfrm>
          <a:off x="631825" y="1254125"/>
          <a:ext cx="7848600" cy="5184775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34031986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1541989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273762155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E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课程代号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E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课程名称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E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先修课程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6669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高等数学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20244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程序设计基础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61419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离散数学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,  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74549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,  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85145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高级语言程序设计</a:t>
                      </a: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90342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编译方法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,  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83462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7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操作系统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4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,  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386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8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普通物理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73879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9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计算机原理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C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8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91437" marR="91437" marT="45722" marB="4572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D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9546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矩形 1">
            <a:extLst>
              <a:ext uri="{FF2B5EF4-FFF2-40B4-BE49-F238E27FC236}">
                <a16:creationId xmlns:a16="http://schemas.microsoft.com/office/drawing/2014/main" id="{7A83F762-1B9D-934C-A05A-3D071EC24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4292600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pic>
        <p:nvPicPr>
          <p:cNvPr id="147459" name="Picture 2">
            <a:extLst>
              <a:ext uri="{FF2B5EF4-FFF2-40B4-BE49-F238E27FC236}">
                <a16:creationId xmlns:a16="http://schemas.microsoft.com/office/drawing/2014/main" id="{9693B61B-27F8-F04B-8DAE-47321022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781300"/>
            <a:ext cx="563086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Rectangle 3">
            <a:extLst>
              <a:ext uri="{FF2B5EF4-FFF2-40B4-BE49-F238E27FC236}">
                <a16:creationId xmlns:a16="http://schemas.microsoft.com/office/drawing/2014/main" id="{32345DEC-5300-4FDA-9433-459E9DBF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6230938"/>
            <a:ext cx="2954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学生课程学习工程图</a:t>
            </a:r>
          </a:p>
        </p:txBody>
      </p:sp>
      <p:sp>
        <p:nvSpPr>
          <p:cNvPr id="1039364" name="AutoShape 4">
            <a:extLst>
              <a:ext uri="{FF2B5EF4-FFF2-40B4-BE49-F238E27FC236}">
                <a16:creationId xmlns:a16="http://schemas.microsoft.com/office/drawing/2014/main" id="{37A3B87D-96BC-498B-AE52-CA5C638ED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221163"/>
            <a:ext cx="1660525" cy="533400"/>
          </a:xfrm>
          <a:prstGeom prst="wedgeRoundRectCallout">
            <a:avLst>
              <a:gd name="adj1" fmla="val -72076"/>
              <a:gd name="adj2" fmla="val -8929"/>
              <a:gd name="adj3" fmla="val 16667"/>
            </a:avLst>
          </a:prstGeom>
          <a:solidFill>
            <a:srgbClr val="A78DC2"/>
          </a:solidFill>
          <a:ln w="9525">
            <a:noFill/>
            <a:miter lim="800000"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数据结构</a:t>
            </a:r>
          </a:p>
        </p:txBody>
      </p:sp>
      <p:sp>
        <p:nvSpPr>
          <p:cNvPr id="1039365" name="AutoShape 5">
            <a:extLst>
              <a:ext uri="{FF2B5EF4-FFF2-40B4-BE49-F238E27FC236}">
                <a16:creationId xmlns:a16="http://schemas.microsoft.com/office/drawing/2014/main" id="{DF8B6C38-4C19-43F8-A061-67AD108A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3295650"/>
            <a:ext cx="1604962" cy="533400"/>
          </a:xfrm>
          <a:prstGeom prst="wedgeRoundRectCallout">
            <a:avLst>
              <a:gd name="adj1" fmla="val -28749"/>
              <a:gd name="adj2" fmla="val 76786"/>
              <a:gd name="adj3" fmla="val 16667"/>
            </a:avLst>
          </a:prstGeom>
          <a:solidFill>
            <a:srgbClr val="A78DC2"/>
          </a:solidFill>
          <a:ln w="9525">
            <a:noFill/>
            <a:miter lim="800000"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离散数学</a:t>
            </a:r>
          </a:p>
        </p:txBody>
      </p:sp>
      <p:sp>
        <p:nvSpPr>
          <p:cNvPr id="1039366" name="AutoShape 6">
            <a:extLst>
              <a:ext uri="{FF2B5EF4-FFF2-40B4-BE49-F238E27FC236}">
                <a16:creationId xmlns:a16="http://schemas.microsoft.com/office/drawing/2014/main" id="{796B1C92-EC49-43DD-9DCB-846E6C636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95750"/>
            <a:ext cx="2087562" cy="531813"/>
          </a:xfrm>
          <a:prstGeom prst="wedgeRoundRectCallout">
            <a:avLst>
              <a:gd name="adj1" fmla="val 17482"/>
              <a:gd name="adj2" fmla="val 95933"/>
              <a:gd name="adj3" fmla="val 16667"/>
            </a:avLst>
          </a:prstGeom>
          <a:solidFill>
            <a:srgbClr val="A78DC2"/>
          </a:solidFill>
          <a:ln w="9525">
            <a:noFill/>
            <a:miter lim="800000"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000" b="0">
                <a:ea typeface="微软雅黑" panose="020B0503020204020204" pitchFamily="34" charset="-122"/>
                <a:sym typeface="+mn-lt"/>
              </a:rPr>
              <a:t>程序设计基础</a:t>
            </a:r>
          </a:p>
        </p:txBody>
      </p:sp>
      <p:sp>
        <p:nvSpPr>
          <p:cNvPr id="1039367" name="Rectangle 7">
            <a:extLst>
              <a:ext uri="{FF2B5EF4-FFF2-40B4-BE49-F238E27FC236}">
                <a16:creationId xmlns:a16="http://schemas.microsoft.com/office/drawing/2014/main" id="{63838486-3F44-4BB3-8F62-9E806E4A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4250"/>
            <a:ext cx="8642350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对学生选课工程图进行拓扑排序，得到的拓扑有序序列为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		 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5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6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8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9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7</a:t>
            </a:r>
            <a:b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</a:b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或     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8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9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5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7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6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0010B4-C011-4AFF-8603-BFE9C4C2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2725"/>
            <a:ext cx="33083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教学计划的制定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5" grpId="0" animBg="1"/>
      <p:bldP spid="1039366" grpId="0" animBg="1"/>
      <p:bldP spid="10393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4" name="Text Box 4">
            <a:extLst>
              <a:ext uri="{FF2B5EF4-FFF2-40B4-BE49-F238E27FC236}">
                <a16:creationId xmlns:a16="http://schemas.microsoft.com/office/drawing/2014/main" id="{A8ED8C0D-6FE9-4E50-A7FF-F740B455F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63600"/>
            <a:ext cx="5486400" cy="519113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连通分量（强连通分量）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2660A916-AB1B-4DCF-B7A0-6C31FE86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278188"/>
            <a:ext cx="615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非连通图</a:t>
            </a:r>
          </a:p>
        </p:txBody>
      </p:sp>
      <p:sp>
        <p:nvSpPr>
          <p:cNvPr id="16388" name="Oval 6">
            <a:extLst>
              <a:ext uri="{FF2B5EF4-FFF2-40B4-BE49-F238E27FC236}">
                <a16:creationId xmlns:a16="http://schemas.microsoft.com/office/drawing/2014/main" id="{33E930AD-6CF2-4982-A987-DD34A939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4802188"/>
            <a:ext cx="2632075" cy="1939925"/>
          </a:xfrm>
          <a:prstGeom prst="ellipse">
            <a:avLst/>
          </a:prstGeom>
          <a:noFill/>
          <a:ln w="127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677" name="Group 8">
            <a:extLst>
              <a:ext uri="{FF2B5EF4-FFF2-40B4-BE49-F238E27FC236}">
                <a16:creationId xmlns:a16="http://schemas.microsoft.com/office/drawing/2014/main" id="{14F6168C-7AE0-C142-AABC-656BD591D8F1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5168900"/>
            <a:ext cx="1166812" cy="900113"/>
            <a:chOff x="1334" y="2823"/>
            <a:chExt cx="735" cy="567"/>
          </a:xfrm>
        </p:grpSpPr>
        <p:sp>
          <p:nvSpPr>
            <p:cNvPr id="16391" name="Line 9">
              <a:extLst>
                <a:ext uri="{FF2B5EF4-FFF2-40B4-BE49-F238E27FC236}">
                  <a16:creationId xmlns:a16="http://schemas.microsoft.com/office/drawing/2014/main" id="{B272E80B-F7E9-48A3-BB00-97AA7D730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19"/>
              <a:ext cx="474" cy="471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92" name="Line 10">
              <a:extLst>
                <a:ext uri="{FF2B5EF4-FFF2-40B4-BE49-F238E27FC236}">
                  <a16:creationId xmlns:a16="http://schemas.microsoft.com/office/drawing/2014/main" id="{B0E917DA-068A-46DC-BC66-6C52D8E4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976"/>
              <a:ext cx="0" cy="36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93" name="Line 11">
              <a:extLst>
                <a:ext uri="{FF2B5EF4-FFF2-40B4-BE49-F238E27FC236}">
                  <a16:creationId xmlns:a16="http://schemas.microsoft.com/office/drawing/2014/main" id="{3E8C3144-B6AC-43D3-B3E4-2AE43B480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2823"/>
              <a:ext cx="44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394" name="Line 12">
              <a:extLst>
                <a:ext uri="{FF2B5EF4-FFF2-40B4-BE49-F238E27FC236}">
                  <a16:creationId xmlns:a16="http://schemas.microsoft.com/office/drawing/2014/main" id="{207D72D7-D6E0-4346-96B9-70A1C6DC4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976"/>
              <a:ext cx="0" cy="36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678" name="Group 13">
            <a:extLst>
              <a:ext uri="{FF2B5EF4-FFF2-40B4-BE49-F238E27FC236}">
                <a16:creationId xmlns:a16="http://schemas.microsoft.com/office/drawing/2014/main" id="{66F1CD7C-9457-3443-91DA-22B3E37963BA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4954588"/>
            <a:ext cx="1825625" cy="1462087"/>
            <a:chOff x="1153" y="2688"/>
            <a:chExt cx="1150" cy="921"/>
          </a:xfrm>
        </p:grpSpPr>
        <p:grpSp>
          <p:nvGrpSpPr>
            <p:cNvPr id="28715" name="Group 14">
              <a:extLst>
                <a:ext uri="{FF2B5EF4-FFF2-40B4-BE49-F238E27FC236}">
                  <a16:creationId xmlns:a16="http://schemas.microsoft.com/office/drawing/2014/main" id="{37009800-4ED3-994A-8E9D-D10B23820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3" y="2691"/>
              <a:ext cx="408" cy="294"/>
              <a:chOff x="409" y="1683"/>
              <a:chExt cx="408" cy="294"/>
            </a:xfrm>
          </p:grpSpPr>
          <p:sp>
            <p:nvSpPr>
              <p:cNvPr id="16397" name="Oval 15">
                <a:extLst>
                  <a:ext uri="{FF2B5EF4-FFF2-40B4-BE49-F238E27FC236}">
                    <a16:creationId xmlns:a16="http://schemas.microsoft.com/office/drawing/2014/main" id="{D5D7620D-13D4-4FF7-8953-AC4A416FA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398" name="Text Box 16">
                <a:extLst>
                  <a:ext uri="{FF2B5EF4-FFF2-40B4-BE49-F238E27FC236}">
                    <a16:creationId xmlns:a16="http://schemas.microsoft.com/office/drawing/2014/main" id="{38DE104B-40A6-4AAE-B92A-357E984F9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" y="168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716" name="Group 17">
              <a:extLst>
                <a:ext uri="{FF2B5EF4-FFF2-40B4-BE49-F238E27FC236}">
                  <a16:creationId xmlns:a16="http://schemas.microsoft.com/office/drawing/2014/main" id="{E45B6680-6DA2-264D-A110-C3342BED9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302"/>
              <a:ext cx="408" cy="307"/>
              <a:chOff x="414" y="1670"/>
              <a:chExt cx="408" cy="307"/>
            </a:xfrm>
          </p:grpSpPr>
          <p:sp>
            <p:nvSpPr>
              <p:cNvPr id="16400" name="Oval 18">
                <a:extLst>
                  <a:ext uri="{FF2B5EF4-FFF2-40B4-BE49-F238E27FC236}">
                    <a16:creationId xmlns:a16="http://schemas.microsoft.com/office/drawing/2014/main" id="{0762BA5F-3488-4117-9BD3-84C5BBBCD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01" name="Text Box 19">
                <a:extLst>
                  <a:ext uri="{FF2B5EF4-FFF2-40B4-BE49-F238E27FC236}">
                    <a16:creationId xmlns:a16="http://schemas.microsoft.com/office/drawing/2014/main" id="{2D801993-DF3E-42BC-955D-0597F45B3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" y="167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8717" name="Group 20">
              <a:extLst>
                <a:ext uri="{FF2B5EF4-FFF2-40B4-BE49-F238E27FC236}">
                  <a16:creationId xmlns:a16="http://schemas.microsoft.com/office/drawing/2014/main" id="{F2FA1B08-742A-3949-A332-C582C57F7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3302"/>
              <a:ext cx="408" cy="307"/>
              <a:chOff x="418" y="1670"/>
              <a:chExt cx="408" cy="307"/>
            </a:xfrm>
          </p:grpSpPr>
          <p:sp>
            <p:nvSpPr>
              <p:cNvPr id="16403" name="Oval 21">
                <a:extLst>
                  <a:ext uri="{FF2B5EF4-FFF2-40B4-BE49-F238E27FC236}">
                    <a16:creationId xmlns:a16="http://schemas.microsoft.com/office/drawing/2014/main" id="{03FB68E8-9126-4C13-88BC-E1672D8E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04" name="Text Box 22">
                <a:extLst>
                  <a:ext uri="{FF2B5EF4-FFF2-40B4-BE49-F238E27FC236}">
                    <a16:creationId xmlns:a16="http://schemas.microsoft.com/office/drawing/2014/main" id="{D34DCBFD-1FF2-494C-8B5C-450210BD2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" y="167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718" name="Group 23">
              <a:extLst>
                <a:ext uri="{FF2B5EF4-FFF2-40B4-BE49-F238E27FC236}">
                  <a16:creationId xmlns:a16="http://schemas.microsoft.com/office/drawing/2014/main" id="{08644BAC-A53E-FD45-90FE-10B77AF9B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2688"/>
              <a:ext cx="408" cy="297"/>
              <a:chOff x="2951" y="3312"/>
              <a:chExt cx="408" cy="297"/>
            </a:xfrm>
          </p:grpSpPr>
          <p:sp>
            <p:nvSpPr>
              <p:cNvPr id="16406" name="Oval 24">
                <a:extLst>
                  <a:ext uri="{FF2B5EF4-FFF2-40B4-BE49-F238E27FC236}">
                    <a16:creationId xmlns:a16="http://schemas.microsoft.com/office/drawing/2014/main" id="{BC79C327-BE16-4FA9-829C-37267D0B6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07" name="Text Box 25">
                <a:extLst>
                  <a:ext uri="{FF2B5EF4-FFF2-40B4-BE49-F238E27FC236}">
                    <a16:creationId xmlns:a16="http://schemas.microsoft.com/office/drawing/2014/main" id="{1933D385-CF0F-497C-806B-1204C0B6F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332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</p:grpSp>
      <p:sp>
        <p:nvSpPr>
          <p:cNvPr id="16409" name="Oval 27">
            <a:extLst>
              <a:ext uri="{FF2B5EF4-FFF2-40B4-BE49-F238E27FC236}">
                <a16:creationId xmlns:a16="http://schemas.microsoft.com/office/drawing/2014/main" id="{4C01E855-7683-46D9-8C22-81E9E121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4802188"/>
            <a:ext cx="914400" cy="1939925"/>
          </a:xfrm>
          <a:prstGeom prst="ellipse">
            <a:avLst/>
          </a:prstGeom>
          <a:noFill/>
          <a:ln w="127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680" name="Group 28">
            <a:extLst>
              <a:ext uri="{FF2B5EF4-FFF2-40B4-BE49-F238E27FC236}">
                <a16:creationId xmlns:a16="http://schemas.microsoft.com/office/drawing/2014/main" id="{60C5F3CB-F953-3D45-B738-8A91D943B5E4}"/>
              </a:ext>
            </a:extLst>
          </p:cNvPr>
          <p:cNvGrpSpPr>
            <a:grpSpLocks/>
          </p:cNvGrpSpPr>
          <p:nvPr/>
        </p:nvGrpSpPr>
        <p:grpSpPr bwMode="auto">
          <a:xfrm>
            <a:off x="7180263" y="5029200"/>
            <a:ext cx="669925" cy="1463675"/>
            <a:chOff x="3588" y="2735"/>
            <a:chExt cx="422" cy="922"/>
          </a:xfrm>
        </p:grpSpPr>
        <p:sp>
          <p:nvSpPr>
            <p:cNvPr id="16411" name="Line 29">
              <a:extLst>
                <a:ext uri="{FF2B5EF4-FFF2-40B4-BE49-F238E27FC236}">
                  <a16:creationId xmlns:a16="http://schemas.microsoft.com/office/drawing/2014/main" id="{11CACDF6-173A-4598-B3AE-75CAF399D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6" y="2999"/>
              <a:ext cx="0" cy="369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8709" name="Group 30">
              <a:extLst>
                <a:ext uri="{FF2B5EF4-FFF2-40B4-BE49-F238E27FC236}">
                  <a16:creationId xmlns:a16="http://schemas.microsoft.com/office/drawing/2014/main" id="{6BC7E834-8072-5648-91ED-1E9041AB6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3363"/>
              <a:ext cx="408" cy="294"/>
              <a:chOff x="420" y="1683"/>
              <a:chExt cx="408" cy="294"/>
            </a:xfrm>
          </p:grpSpPr>
          <p:sp>
            <p:nvSpPr>
              <p:cNvPr id="16413" name="Oval 31">
                <a:extLst>
                  <a:ext uri="{FF2B5EF4-FFF2-40B4-BE49-F238E27FC236}">
                    <a16:creationId xmlns:a16="http://schemas.microsoft.com/office/drawing/2014/main" id="{E0468737-0E48-4CFC-98A1-775253C79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14" name="Text Box 32">
                <a:extLst>
                  <a:ext uri="{FF2B5EF4-FFF2-40B4-BE49-F238E27FC236}">
                    <a16:creationId xmlns:a16="http://schemas.microsoft.com/office/drawing/2014/main" id="{A9731652-47E1-464D-8359-CEEF453B2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" y="168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V5</a:t>
                </a:r>
              </a:p>
            </p:txBody>
          </p:sp>
        </p:grpSp>
        <p:grpSp>
          <p:nvGrpSpPr>
            <p:cNvPr id="28710" name="Group 33">
              <a:extLst>
                <a:ext uri="{FF2B5EF4-FFF2-40B4-BE49-F238E27FC236}">
                  <a16:creationId xmlns:a16="http://schemas.microsoft.com/office/drawing/2014/main" id="{9B0EB647-9D3A-9544-AE4D-960E30C7B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2735"/>
              <a:ext cx="408" cy="298"/>
              <a:chOff x="410" y="1679"/>
              <a:chExt cx="408" cy="298"/>
            </a:xfrm>
          </p:grpSpPr>
          <p:sp>
            <p:nvSpPr>
              <p:cNvPr id="16416" name="Oval 34">
                <a:extLst>
                  <a:ext uri="{FF2B5EF4-FFF2-40B4-BE49-F238E27FC236}">
                    <a16:creationId xmlns:a16="http://schemas.microsoft.com/office/drawing/2014/main" id="{3E421638-524E-4890-AA93-33340905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17" name="Text Box 35">
                <a:extLst>
                  <a:ext uri="{FF2B5EF4-FFF2-40B4-BE49-F238E27FC236}">
                    <a16:creationId xmlns:a16="http://schemas.microsoft.com/office/drawing/2014/main" id="{5A95EA7A-7EC3-48C2-AD66-FAD419CBE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" y="167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</p:grpSp>
      <p:sp>
        <p:nvSpPr>
          <p:cNvPr id="16418" name="Rectangle 36">
            <a:extLst>
              <a:ext uri="{FF2B5EF4-FFF2-40B4-BE49-F238E27FC236}">
                <a16:creationId xmlns:a16="http://schemas.microsoft.com/office/drawing/2014/main" id="{3FF6AB6C-8EA2-4E7D-8861-D39C5496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1487488"/>
            <a:ext cx="8229600" cy="1708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无向图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的极大连通子图称为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的连通分量。</a:t>
            </a:r>
            <a:br>
              <a:rPr lang="zh-CN" altLang="en-US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ea typeface="微软雅黑" panose="020B0503020204020204" pitchFamily="34" charset="-122"/>
                <a:sym typeface="+mn-lt"/>
              </a:rPr>
              <a:t>极大连通子图意思是：该子图是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连通子图，将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的任何不在该子图中的顶点加入，子图不再连通。</a:t>
            </a:r>
          </a:p>
        </p:txBody>
      </p:sp>
      <p:grpSp>
        <p:nvGrpSpPr>
          <p:cNvPr id="28682" name="Group 38">
            <a:extLst>
              <a:ext uri="{FF2B5EF4-FFF2-40B4-BE49-F238E27FC236}">
                <a16:creationId xmlns:a16="http://schemas.microsoft.com/office/drawing/2014/main" id="{24A54F58-FD1B-AB49-AB6F-C75B1F12832A}"/>
              </a:ext>
            </a:extLst>
          </p:cNvPr>
          <p:cNvGrpSpPr>
            <a:grpSpLocks/>
          </p:cNvGrpSpPr>
          <p:nvPr/>
        </p:nvGrpSpPr>
        <p:grpSpPr bwMode="auto">
          <a:xfrm>
            <a:off x="1509713" y="3492500"/>
            <a:ext cx="1166812" cy="900113"/>
            <a:chOff x="1334" y="2823"/>
            <a:chExt cx="735" cy="567"/>
          </a:xfrm>
        </p:grpSpPr>
        <p:sp>
          <p:nvSpPr>
            <p:cNvPr id="16421" name="Line 39">
              <a:extLst>
                <a:ext uri="{FF2B5EF4-FFF2-40B4-BE49-F238E27FC236}">
                  <a16:creationId xmlns:a16="http://schemas.microsoft.com/office/drawing/2014/main" id="{5C310E60-3CB5-454B-A83D-E4741469F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919"/>
              <a:ext cx="474" cy="471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22" name="Line 40">
              <a:extLst>
                <a:ext uri="{FF2B5EF4-FFF2-40B4-BE49-F238E27FC236}">
                  <a16:creationId xmlns:a16="http://schemas.microsoft.com/office/drawing/2014/main" id="{1818BBFC-0C81-4082-A614-EF451A093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2976"/>
              <a:ext cx="0" cy="36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23" name="Line 41">
              <a:extLst>
                <a:ext uri="{FF2B5EF4-FFF2-40B4-BE49-F238E27FC236}">
                  <a16:creationId xmlns:a16="http://schemas.microsoft.com/office/drawing/2014/main" id="{3756A8C1-A46B-4F73-85D9-6DF0D5522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2823"/>
              <a:ext cx="448" cy="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24" name="Line 42">
              <a:extLst>
                <a:ext uri="{FF2B5EF4-FFF2-40B4-BE49-F238E27FC236}">
                  <a16:creationId xmlns:a16="http://schemas.microsoft.com/office/drawing/2014/main" id="{3CC84421-8BD5-4BDA-81BB-9AA49E1D1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2976"/>
              <a:ext cx="0" cy="368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683" name="Group 43">
            <a:extLst>
              <a:ext uri="{FF2B5EF4-FFF2-40B4-BE49-F238E27FC236}">
                <a16:creationId xmlns:a16="http://schemas.microsoft.com/office/drawing/2014/main" id="{69E1F331-0825-1A4E-9204-2F738BED6258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3278188"/>
            <a:ext cx="1770062" cy="1474787"/>
            <a:chOff x="1150" y="2688"/>
            <a:chExt cx="1115" cy="929"/>
          </a:xfrm>
        </p:grpSpPr>
        <p:grpSp>
          <p:nvGrpSpPr>
            <p:cNvPr id="28692" name="Group 44">
              <a:extLst>
                <a:ext uri="{FF2B5EF4-FFF2-40B4-BE49-F238E27FC236}">
                  <a16:creationId xmlns:a16="http://schemas.microsoft.com/office/drawing/2014/main" id="{115E0290-0112-D149-92E3-7AE2EB395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" y="2688"/>
              <a:ext cx="408" cy="297"/>
              <a:chOff x="406" y="1680"/>
              <a:chExt cx="408" cy="297"/>
            </a:xfrm>
          </p:grpSpPr>
          <p:sp>
            <p:nvSpPr>
              <p:cNvPr id="16427" name="Oval 45">
                <a:extLst>
                  <a:ext uri="{FF2B5EF4-FFF2-40B4-BE49-F238E27FC236}">
                    <a16:creationId xmlns:a16="http://schemas.microsoft.com/office/drawing/2014/main" id="{DD0FE82F-AECB-4464-9EB4-AE75355F9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28" name="Text Box 46">
                <a:extLst>
                  <a:ext uri="{FF2B5EF4-FFF2-40B4-BE49-F238E27FC236}">
                    <a16:creationId xmlns:a16="http://schemas.microsoft.com/office/drawing/2014/main" id="{7845C080-BAFE-4B54-B2E8-76EF5BEF7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693" name="Group 47">
              <a:extLst>
                <a:ext uri="{FF2B5EF4-FFF2-40B4-BE49-F238E27FC236}">
                  <a16:creationId xmlns:a16="http://schemas.microsoft.com/office/drawing/2014/main" id="{2B840AD0-E2A0-C14C-87DB-143F2066D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" y="3315"/>
              <a:ext cx="408" cy="302"/>
              <a:chOff x="417" y="1683"/>
              <a:chExt cx="408" cy="302"/>
            </a:xfrm>
          </p:grpSpPr>
          <p:sp>
            <p:nvSpPr>
              <p:cNvPr id="16430" name="Oval 48">
                <a:extLst>
                  <a:ext uri="{FF2B5EF4-FFF2-40B4-BE49-F238E27FC236}">
                    <a16:creationId xmlns:a16="http://schemas.microsoft.com/office/drawing/2014/main" id="{D734D24A-634A-4845-9A20-48EEC036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31" name="Text Box 49">
                <a:extLst>
                  <a:ext uri="{FF2B5EF4-FFF2-40B4-BE49-F238E27FC236}">
                    <a16:creationId xmlns:a16="http://schemas.microsoft.com/office/drawing/2014/main" id="{5447EBFD-5891-46E5-A70C-0F727CE9C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" y="1697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8694" name="Group 50">
              <a:extLst>
                <a:ext uri="{FF2B5EF4-FFF2-40B4-BE49-F238E27FC236}">
                  <a16:creationId xmlns:a16="http://schemas.microsoft.com/office/drawing/2014/main" id="{AA41DC2C-6AF2-7648-8B62-755CF22CB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7" y="3312"/>
              <a:ext cx="408" cy="297"/>
              <a:chOff x="435" y="1680"/>
              <a:chExt cx="408" cy="297"/>
            </a:xfrm>
          </p:grpSpPr>
          <p:sp>
            <p:nvSpPr>
              <p:cNvPr id="16433" name="Oval 51">
                <a:extLst>
                  <a:ext uri="{FF2B5EF4-FFF2-40B4-BE49-F238E27FC236}">
                    <a16:creationId xmlns:a16="http://schemas.microsoft.com/office/drawing/2014/main" id="{29FD0C8E-A8D8-4619-8D52-254492065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34" name="Text Box 52">
                <a:extLst>
                  <a:ext uri="{FF2B5EF4-FFF2-40B4-BE49-F238E27FC236}">
                    <a16:creationId xmlns:a16="http://schemas.microsoft.com/office/drawing/2014/main" id="{ADDDDDC5-6C9F-4283-B7C0-143D027E5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695" name="Group 53">
              <a:extLst>
                <a:ext uri="{FF2B5EF4-FFF2-40B4-BE49-F238E27FC236}">
                  <a16:creationId xmlns:a16="http://schemas.microsoft.com/office/drawing/2014/main" id="{1FB12BF5-8F96-BC46-B3BA-9A69D49E7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" y="2688"/>
              <a:ext cx="408" cy="303"/>
              <a:chOff x="2913" y="3312"/>
              <a:chExt cx="408" cy="303"/>
            </a:xfrm>
          </p:grpSpPr>
          <p:sp>
            <p:nvSpPr>
              <p:cNvPr id="16436" name="Oval 54">
                <a:extLst>
                  <a:ext uri="{FF2B5EF4-FFF2-40B4-BE49-F238E27FC236}">
                    <a16:creationId xmlns:a16="http://schemas.microsoft.com/office/drawing/2014/main" id="{B3BA420F-3174-4C32-831C-74D60218C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A78DC2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37" name="Text Box 55">
                <a:extLst>
                  <a:ext uri="{FF2B5EF4-FFF2-40B4-BE49-F238E27FC236}">
                    <a16:creationId xmlns:a16="http://schemas.microsoft.com/office/drawing/2014/main" id="{367B7B1A-E961-421C-B6FC-A9C2E139C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3" y="3327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</p:grpSp>
      <p:sp>
        <p:nvSpPr>
          <p:cNvPr id="16439" name="Line 57">
            <a:extLst>
              <a:ext uri="{FF2B5EF4-FFF2-40B4-BE49-F238E27FC236}">
                <a16:creationId xmlns:a16="http://schemas.microsoft.com/office/drawing/2014/main" id="{4E8685D9-F43D-409D-81EF-5C4A7AA63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138" y="3695700"/>
            <a:ext cx="0" cy="585788"/>
          </a:xfrm>
          <a:prstGeom prst="line">
            <a:avLst/>
          </a:prstGeom>
          <a:noFill/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640" name="Group 58">
            <a:extLst>
              <a:ext uri="{FF2B5EF4-FFF2-40B4-BE49-F238E27FC236}">
                <a16:creationId xmlns:a16="http://schemas.microsoft.com/office/drawing/2014/main" id="{8B193B85-8E02-4E38-984C-0F3D821D03BD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268043"/>
            <a:ext cx="647700" cy="471488"/>
            <a:chOff x="422" y="1680"/>
            <a:chExt cx="408" cy="297"/>
          </a:xfrm>
          <a:solidFill>
            <a:srgbClr val="A78DC2"/>
          </a:solidFill>
        </p:grpSpPr>
        <p:sp>
          <p:nvSpPr>
            <p:cNvPr id="16441" name="Oval 59">
              <a:extLst>
                <a:ext uri="{FF2B5EF4-FFF2-40B4-BE49-F238E27FC236}">
                  <a16:creationId xmlns:a16="http://schemas.microsoft.com/office/drawing/2014/main" id="{5B16B49A-BB4B-4F86-9E02-23B2E1C96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42" name="Text Box 60">
              <a:extLst>
                <a:ext uri="{FF2B5EF4-FFF2-40B4-BE49-F238E27FC236}">
                  <a16:creationId xmlns:a16="http://schemas.microsoft.com/office/drawing/2014/main" id="{2044D026-0E7F-41E9-91B8-025E84EC1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68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0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</p:grpSp>
      <p:grpSp>
        <p:nvGrpSpPr>
          <p:cNvPr id="26641" name="Group 61">
            <a:extLst>
              <a:ext uri="{FF2B5EF4-FFF2-40B4-BE49-F238E27FC236}">
                <a16:creationId xmlns:a16="http://schemas.microsoft.com/office/drawing/2014/main" id="{4BBDB3E3-EAB0-4980-8C66-10D31A07A86B}"/>
              </a:ext>
            </a:extLst>
          </p:cNvPr>
          <p:cNvGrpSpPr>
            <a:grpSpLocks/>
          </p:cNvGrpSpPr>
          <p:nvPr/>
        </p:nvGrpSpPr>
        <p:grpSpPr bwMode="auto">
          <a:xfrm>
            <a:off x="2916239" y="3277443"/>
            <a:ext cx="647700" cy="471488"/>
            <a:chOff x="398" y="1680"/>
            <a:chExt cx="408" cy="297"/>
          </a:xfrm>
          <a:solidFill>
            <a:srgbClr val="A78DC2"/>
          </a:solidFill>
        </p:grpSpPr>
        <p:sp>
          <p:nvSpPr>
            <p:cNvPr id="16444" name="Oval 62">
              <a:extLst>
                <a:ext uri="{FF2B5EF4-FFF2-40B4-BE49-F238E27FC236}">
                  <a16:creationId xmlns:a16="http://schemas.microsoft.com/office/drawing/2014/main" id="{0C2C1610-FE55-41FA-A6F5-91FBE7EB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45" name="Text Box 63">
              <a:extLst>
                <a:ext uri="{FF2B5EF4-FFF2-40B4-BE49-F238E27FC236}">
                  <a16:creationId xmlns:a16="http://schemas.microsoft.com/office/drawing/2014/main" id="{86B5D04B-CD25-402A-BDE0-D9C469E5C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68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000" dirty="0"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  <p:grpSp>
        <p:nvGrpSpPr>
          <p:cNvPr id="28687" name="Group 64">
            <a:extLst>
              <a:ext uri="{FF2B5EF4-FFF2-40B4-BE49-F238E27FC236}">
                <a16:creationId xmlns:a16="http://schemas.microsoft.com/office/drawing/2014/main" id="{4D68D477-DF93-FE4C-A221-9FCFB4A3F2A4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4192588"/>
            <a:ext cx="3048000" cy="609600"/>
            <a:chOff x="3456" y="2352"/>
            <a:chExt cx="1920" cy="384"/>
          </a:xfrm>
        </p:grpSpPr>
        <p:sp>
          <p:nvSpPr>
            <p:cNvPr id="16447" name="Oval 65">
              <a:extLst>
                <a:ext uri="{FF2B5EF4-FFF2-40B4-BE49-F238E27FC236}">
                  <a16:creationId xmlns:a16="http://schemas.microsoft.com/office/drawing/2014/main" id="{078202DA-F09A-4CFC-8816-B3F85EE4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584" cy="3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连通分量</a:t>
              </a:r>
            </a:p>
          </p:txBody>
        </p:sp>
        <p:sp>
          <p:nvSpPr>
            <p:cNvPr id="16448" name="Line 66">
              <a:extLst>
                <a:ext uri="{FF2B5EF4-FFF2-40B4-BE49-F238E27FC236}">
                  <a16:creationId xmlns:a16="http://schemas.microsoft.com/office/drawing/2014/main" id="{6911199E-172F-45D2-8B19-C0FFF15BC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592"/>
              <a:ext cx="19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449" name="Line 67">
              <a:extLst>
                <a:ext uri="{FF2B5EF4-FFF2-40B4-BE49-F238E27FC236}">
                  <a16:creationId xmlns:a16="http://schemas.microsoft.com/office/drawing/2014/main" id="{E827D487-4A9A-421D-B2A1-2690E004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592"/>
              <a:ext cx="19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7" name="Rectangle 4">
            <a:extLst>
              <a:ext uri="{FF2B5EF4-FFF2-40B4-BE49-F238E27FC236}">
                <a16:creationId xmlns:a16="http://schemas.microsoft.com/office/drawing/2014/main" id="{2555C4DF-8A60-45E8-A945-9FEBCF00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4CB2CA-CC4A-4324-AB3A-54A4856D43B2}"/>
              </a:ext>
            </a:extLst>
          </p:cNvPr>
          <p:cNvSpPr/>
          <p:nvPr/>
        </p:nvSpPr>
        <p:spPr bwMode="auto">
          <a:xfrm>
            <a:off x="809625" y="3706813"/>
            <a:ext cx="7939088" cy="23860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/>
          </a:p>
        </p:txBody>
      </p:sp>
      <p:sp>
        <p:nvSpPr>
          <p:cNvPr id="1040386" name="Rectangle 2">
            <a:extLst>
              <a:ext uri="{FF2B5EF4-FFF2-40B4-BE49-F238E27FC236}">
                <a16:creationId xmlns:a16="http://schemas.microsoft.com/office/drawing/2014/main" id="{01C96D77-62D7-43D7-AC0C-A199C9EC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1400175"/>
            <a:ext cx="8077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9144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输入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AOV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网络。令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为顶点个数。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AOV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网络中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选一个没有直接前驱的顶点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并输出之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; 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从图中删去该顶点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同时删去所有它发出的有向边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;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5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重复以上 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3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步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直到：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DF86B7B-2C91-42B4-A6CC-0A252769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7963"/>
            <a:ext cx="82089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拓扑排序算法的思想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－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重复选择没有直接前驱的顶点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66CFA-4147-0141-B210-95DC4A1A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458913"/>
            <a:ext cx="449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>
                <a:solidFill>
                  <a:srgbClr val="FF9900"/>
                </a:solidFill>
                <a:latin typeface="Impact" panose="020B0806030902050204" pitchFamily="34" charset="0"/>
              </a:rPr>
              <a:t>01</a:t>
            </a:r>
            <a:endParaRPr lang="zh-CN" altLang="en-US" b="0">
              <a:solidFill>
                <a:srgbClr val="FF99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865CCED-FCEE-954D-BD4B-894997C3F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016125"/>
            <a:ext cx="449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>
                <a:solidFill>
                  <a:srgbClr val="01ACBE"/>
                </a:solidFill>
                <a:latin typeface="Impact" panose="020B0806030902050204" pitchFamily="34" charset="0"/>
              </a:rPr>
              <a:t>02</a:t>
            </a:r>
            <a:endParaRPr lang="zh-CN" altLang="en-US" b="0">
              <a:solidFill>
                <a:srgbClr val="01ACB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2A25DE8-F129-CA48-BB0F-AF1D9C5D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587625"/>
            <a:ext cx="449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>
                <a:solidFill>
                  <a:srgbClr val="C00000"/>
                </a:solidFill>
                <a:latin typeface="Impact" panose="020B0806030902050204" pitchFamily="34" charset="0"/>
              </a:rPr>
              <a:t>03</a:t>
            </a:r>
            <a:endParaRPr lang="zh-CN" altLang="en-US" b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E453E3DA-36BF-BF42-AB77-FF58F4D1B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3130550"/>
            <a:ext cx="449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0">
                <a:solidFill>
                  <a:srgbClr val="960096"/>
                </a:solidFill>
                <a:latin typeface="Impact" panose="020B0806030902050204" pitchFamily="34" charset="0"/>
              </a:rPr>
              <a:t>04</a:t>
            </a:r>
            <a:endParaRPr lang="zh-CN" altLang="en-US" b="0">
              <a:solidFill>
                <a:srgbClr val="96009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A3B9168-AFAB-4CA3-8409-D81E68D4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06813"/>
            <a:ext cx="8353425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9144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 eaLnBrk="1" hangingPunct="1">
              <a:lnSpc>
                <a:spcPct val="125000"/>
              </a:lnSpc>
              <a:spcBef>
                <a:spcPts val="5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全部顶点均已输出，拓扑有序序列形成，拓扑排序完成；或：</a:t>
            </a:r>
          </a:p>
          <a:p>
            <a:pPr lvl="1" eaLnBrk="1" hangingPunct="1">
              <a:lnSpc>
                <a:spcPct val="125000"/>
              </a:lnSpc>
              <a:spcBef>
                <a:spcPts val="500"/>
              </a:spcBef>
              <a:buClr>
                <a:srgbClr val="FF0000"/>
              </a:buClr>
              <a:buSzPct val="75000"/>
              <a:buFont typeface="Wingdings" pitchFamily="2" charset="2"/>
              <a:buChar char="ü"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图中还有未输出的顶点，但已跳出处理循环。这说明图中还剩下一些顶点，它们都有直接前驱，再也找不到没有前驱的顶点了。这时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AOV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网络中必定存在有向环。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1040386" grpId="0" build="p"/>
      <p:bldP spid="7" grpId="0" build="p"/>
      <p:bldP spid="10" grpId="0" build="p"/>
      <p:bldP spid="13" grpId="0" build="p"/>
      <p:bldP spid="16" grpId="0" build="p"/>
      <p:bldP spid="18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>
            <a:extLst>
              <a:ext uri="{FF2B5EF4-FFF2-40B4-BE49-F238E27FC236}">
                <a16:creationId xmlns:a16="http://schemas.microsoft.com/office/drawing/2014/main" id="{799D1E35-FF67-5C41-8BB5-A3D579E80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3" b="54501"/>
          <a:stretch>
            <a:fillRect/>
          </a:stretch>
        </p:blipFill>
        <p:spPr bwMode="auto">
          <a:xfrm>
            <a:off x="263525" y="908050"/>
            <a:ext cx="86296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7" name="Picture 3">
            <a:extLst>
              <a:ext uri="{FF2B5EF4-FFF2-40B4-BE49-F238E27FC236}">
                <a16:creationId xmlns:a16="http://schemas.microsoft.com/office/drawing/2014/main" id="{BC1B68F2-BF9B-2D40-8AEE-4B9D922F3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7" b="50105"/>
          <a:stretch>
            <a:fillRect/>
          </a:stretch>
        </p:blipFill>
        <p:spPr bwMode="auto">
          <a:xfrm>
            <a:off x="276225" y="3913188"/>
            <a:ext cx="8218488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1" name="Rectangle 4">
            <a:extLst>
              <a:ext uri="{FF2B5EF4-FFF2-40B4-BE49-F238E27FC236}">
                <a16:creationId xmlns:a16="http://schemas.microsoft.com/office/drawing/2014/main" id="{00AD5125-ACF8-4BF2-BBCC-0E9105A1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34950"/>
            <a:ext cx="34528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拓扑排序的过程</a:t>
            </a:r>
          </a:p>
        </p:txBody>
      </p:sp>
      <p:sp>
        <p:nvSpPr>
          <p:cNvPr id="149509" name="矩形 1">
            <a:extLst>
              <a:ext uri="{FF2B5EF4-FFF2-40B4-BE49-F238E27FC236}">
                <a16:creationId xmlns:a16="http://schemas.microsoft.com/office/drawing/2014/main" id="{86D60D25-9D83-F24E-A796-A53623910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263525" cy="5400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49510" name="矩形 7">
            <a:extLst>
              <a:ext uri="{FF2B5EF4-FFF2-40B4-BE49-F238E27FC236}">
                <a16:creationId xmlns:a16="http://schemas.microsoft.com/office/drawing/2014/main" id="{A55F1252-EDF3-3E46-95A3-01E78299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638" y="1193800"/>
            <a:ext cx="265112" cy="5400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>
            <a:extLst>
              <a:ext uri="{FF2B5EF4-FFF2-40B4-BE49-F238E27FC236}">
                <a16:creationId xmlns:a16="http://schemas.microsoft.com/office/drawing/2014/main" id="{2166B669-0718-A244-9BD2-2955A2A8C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3" t="72386"/>
          <a:stretch>
            <a:fillRect/>
          </a:stretch>
        </p:blipFill>
        <p:spPr bwMode="auto">
          <a:xfrm>
            <a:off x="76200" y="3349625"/>
            <a:ext cx="8739188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3">
            <a:extLst>
              <a:ext uri="{FF2B5EF4-FFF2-40B4-BE49-F238E27FC236}">
                <a16:creationId xmlns:a16="http://schemas.microsoft.com/office/drawing/2014/main" id="{428AD507-5732-D743-935F-DB1D0CE45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5" r="52060"/>
          <a:stretch>
            <a:fillRect/>
          </a:stretch>
        </p:blipFill>
        <p:spPr bwMode="auto">
          <a:xfrm>
            <a:off x="336550" y="976313"/>
            <a:ext cx="8218488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436" name="Text Box 4">
            <a:extLst>
              <a:ext uri="{FF2B5EF4-FFF2-40B4-BE49-F238E27FC236}">
                <a16:creationId xmlns:a16="http://schemas.microsoft.com/office/drawing/2014/main" id="{39224ECE-D0E5-4E89-B1AC-409E13E3D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84763"/>
            <a:ext cx="9144000" cy="1477962"/>
          </a:xfrm>
          <a:prstGeom prst="rect">
            <a:avLst/>
          </a:prstGeom>
          <a:solidFill>
            <a:srgbClr val="A78DC2"/>
          </a:solidFill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   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最后得到拓扑序列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 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, C</a:t>
            </a:r>
            <a:r>
              <a:rPr kumimoji="1" lang="en-US" altLang="zh-CN" sz="2400" b="0" baseline="-25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5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。满足图中给出的所有前驱和后继关系，对于本来没有这种关系的顶点，如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C</a:t>
            </a:r>
            <a:r>
              <a:rPr kumimoji="1" lang="en-US" altLang="zh-CN" sz="2400" b="0" baseline="-25000">
                <a:ea typeface="微软雅黑" panose="020B0503020204020204" pitchFamily="34" charset="-122"/>
                <a:sym typeface="+mn-lt"/>
              </a:rPr>
              <a:t>4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C</a:t>
            </a:r>
            <a:r>
              <a:rPr kumimoji="1" lang="en-US" altLang="zh-CN" sz="24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，也排出了先后次序关系。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F73C7D-D444-4C2F-B667-7E70C9759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09550"/>
            <a:ext cx="34528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拓扑排序的过程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25">
            <a:extLst>
              <a:ext uri="{FF2B5EF4-FFF2-40B4-BE49-F238E27FC236}">
                <a16:creationId xmlns:a16="http://schemas.microsoft.com/office/drawing/2014/main" id="{BC2C6B36-65D5-4509-BEE1-3C773A0BC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93775"/>
            <a:ext cx="86106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用途：估算工程项目完成时间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AOE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网络：定义结点为事件，有向边的指向表示事件的执行次序。单位是时间（时刻）。有向边定义为活动，它的权值定义为活动进行所需要的时间。</a:t>
            </a:r>
            <a:endParaRPr lang="zh-CN" altLang="en-US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3906" name="Text Box 26">
            <a:extLst>
              <a:ext uri="{FF2B5EF4-FFF2-40B4-BE49-F238E27FC236}">
                <a16:creationId xmlns:a16="http://schemas.microsoft.com/office/drawing/2014/main" id="{4FCBADC6-1E3B-4BAE-84CE-E4A9CDF0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060575"/>
            <a:ext cx="8610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术语：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源点：表示整个工程的开始点，也称起点。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收点：表示整个工程的结束点，也称汇点。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事件结点：单位时间，表示的是时刻。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活动（有向边）：它的权值定义为活动进行所需要的时间。方向表示起始结点事件先发生，而终止结点事件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才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能发生。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事件的最早发生时间（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Ve(j)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）：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从起点到本结点的最长的路径。意味着事件最早能够发生的时刻。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事件的最迟发生时间（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 l (j)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）：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不影响工程的如期完工，本结点事件必须发发生的时刻。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活动的最早开始时间：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e( ai ) = Ve( j 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活动的最迟开始时间：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l( ai ) = V l( k ) - dut( j , k 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3907" name="Oval 27">
            <a:extLst>
              <a:ext uri="{FF2B5EF4-FFF2-40B4-BE49-F238E27FC236}">
                <a16:creationId xmlns:a16="http://schemas.microsoft.com/office/drawing/2014/main" id="{DEE08F99-0E89-492E-882F-36EE845D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61849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08" name="Oval 28">
            <a:extLst>
              <a:ext uri="{FF2B5EF4-FFF2-40B4-BE49-F238E27FC236}">
                <a16:creationId xmlns:a16="http://schemas.microsoft.com/office/drawing/2014/main" id="{9C1460D2-B8FB-4512-9E62-69CF9B19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32496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123909" name="Line 29">
            <a:extLst>
              <a:ext uri="{FF2B5EF4-FFF2-40B4-BE49-F238E27FC236}">
                <a16:creationId xmlns:a16="http://schemas.microsoft.com/office/drawing/2014/main" id="{AC8D5875-4608-4099-81F6-8BBB225B23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5875" y="340201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0" name="Text Box 30">
            <a:extLst>
              <a:ext uri="{FF2B5EF4-FFF2-40B4-BE49-F238E27FC236}">
                <a16:creationId xmlns:a16="http://schemas.microsoft.com/office/drawing/2014/main" id="{603F9F25-9C7A-4914-9A0D-9ACAE1D59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341312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3911" name="Oval 32">
            <a:extLst>
              <a:ext uri="{FF2B5EF4-FFF2-40B4-BE49-F238E27FC236}">
                <a16:creationId xmlns:a16="http://schemas.microsoft.com/office/drawing/2014/main" id="{1E422F3E-330D-4A01-AF86-E736B838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61849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k</a:t>
            </a:r>
          </a:p>
        </p:txBody>
      </p:sp>
      <p:sp>
        <p:nvSpPr>
          <p:cNvPr id="123912" name="Oval 33">
            <a:extLst>
              <a:ext uri="{FF2B5EF4-FFF2-40B4-BE49-F238E27FC236}">
                <a16:creationId xmlns:a16="http://schemas.microsoft.com/office/drawing/2014/main" id="{DA7CA0EB-220D-4884-8564-F1459E775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32496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3" name="Line 35">
            <a:extLst>
              <a:ext uri="{FF2B5EF4-FFF2-40B4-BE49-F238E27FC236}">
                <a16:creationId xmlns:a16="http://schemas.microsoft.com/office/drawing/2014/main" id="{694AAD47-893D-4AE7-8BEC-6B02CE016D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5875" y="64135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14" name="Text Box 37">
            <a:extLst>
              <a:ext uri="{FF2B5EF4-FFF2-40B4-BE49-F238E27FC236}">
                <a16:creationId xmlns:a16="http://schemas.microsoft.com/office/drawing/2014/main" id="{DB1E26EF-B0DF-45F0-9232-87245EB6C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6184900"/>
            <a:ext cx="260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j</a:t>
            </a:r>
          </a:p>
        </p:txBody>
      </p:sp>
      <p:sp>
        <p:nvSpPr>
          <p:cNvPr id="123915" name="Text Box 40">
            <a:extLst>
              <a:ext uri="{FF2B5EF4-FFF2-40B4-BE49-F238E27FC236}">
                <a16:creationId xmlns:a16="http://schemas.microsoft.com/office/drawing/2014/main" id="{756CBD0B-B3B0-4386-A76A-D93674DC6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60325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dut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j,k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123916" name="Text Box 41">
            <a:extLst>
              <a:ext uri="{FF2B5EF4-FFF2-40B4-BE49-F238E27FC236}">
                <a16:creationId xmlns:a16="http://schemas.microsoft.com/office/drawing/2014/main" id="{15505287-5D58-4C2A-961D-3CBFFF53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64135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ai</a:t>
            </a:r>
          </a:p>
        </p:txBody>
      </p:sp>
      <p:sp>
        <p:nvSpPr>
          <p:cNvPr id="123917" name="Rectangle 4">
            <a:extLst>
              <a:ext uri="{FF2B5EF4-FFF2-40B4-BE49-F238E27FC236}">
                <a16:creationId xmlns:a16="http://schemas.microsoft.com/office/drawing/2014/main" id="{CF8E5317-2ABE-4D19-96CC-1B653954A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04788"/>
            <a:ext cx="34528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关键路径</a:t>
            </a:r>
          </a:p>
        </p:txBody>
      </p:sp>
    </p:spTree>
  </p:cSld>
  <p:clrMapOvr>
    <a:masterClrMapping/>
  </p:clrMapOvr>
  <p:transition>
    <p:wipe dir="d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矩形 1">
            <a:extLst>
              <a:ext uri="{FF2B5EF4-FFF2-40B4-BE49-F238E27FC236}">
                <a16:creationId xmlns:a16="http://schemas.microsoft.com/office/drawing/2014/main" id="{205B4F9A-D90B-F34A-ABBA-D43962C5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6063"/>
            <a:ext cx="9144000" cy="26130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25953" name="Text Box 4">
            <a:extLst>
              <a:ext uri="{FF2B5EF4-FFF2-40B4-BE49-F238E27FC236}">
                <a16:creationId xmlns:a16="http://schemas.microsoft.com/office/drawing/2014/main" id="{81613DB4-EC5B-45ED-8242-7DF579D6E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955675"/>
            <a:ext cx="90011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事件的最早发生时间（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Ve(j)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）：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从起点到本结点的最长的路径。意味着事件最早能够发生的时刻。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事件的最迟发生时间（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 l (j)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）：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不影响工程的如期完工，本结点事件必须发发生的时刻。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活动的最早开始时间：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e(ai ) = Ve( j 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活动的最迟开始时间：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l (ai ) = V l( k ) - dut( j , k )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关键活动：最早开始时间 ＝ 最迟开始时间的活动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    关键路径：从源点到收点的最长的一条路径，或者全部由关键活动构成的路径。</a:t>
            </a:r>
            <a:endParaRPr lang="zh-CN" altLang="en-US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5954" name="Oval 5">
            <a:extLst>
              <a:ext uri="{FF2B5EF4-FFF2-40B4-BE49-F238E27FC236}">
                <a16:creationId xmlns:a16="http://schemas.microsoft.com/office/drawing/2014/main" id="{F190A3D1-2AE7-4C0E-BF98-E16C28FB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26971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55" name="Oval 6">
            <a:extLst>
              <a:ext uri="{FF2B5EF4-FFF2-40B4-BE49-F238E27FC236}">
                <a16:creationId xmlns:a16="http://schemas.microsoft.com/office/drawing/2014/main" id="{718B8D8D-722F-4AA8-A234-8DABF31E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22161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125956" name="Line 7">
            <a:extLst>
              <a:ext uri="{FF2B5EF4-FFF2-40B4-BE49-F238E27FC236}">
                <a16:creationId xmlns:a16="http://schemas.microsoft.com/office/drawing/2014/main" id="{4818C29B-CD27-4766-B49C-58E253187C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9850" y="23685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57" name="Text Box 8">
            <a:extLst>
              <a:ext uri="{FF2B5EF4-FFF2-40B4-BE49-F238E27FC236}">
                <a16:creationId xmlns:a16="http://schemas.microsoft.com/office/drawing/2014/main" id="{99216618-5B9D-44D1-9B22-2E80DE0E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20447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125958" name="Oval 9">
            <a:extLst>
              <a:ext uri="{FF2B5EF4-FFF2-40B4-BE49-F238E27FC236}">
                <a16:creationId xmlns:a16="http://schemas.microsoft.com/office/drawing/2014/main" id="{EFB523EB-AAEB-46AD-A2FF-649EE86F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26971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k</a:t>
            </a:r>
          </a:p>
        </p:txBody>
      </p:sp>
      <p:sp>
        <p:nvSpPr>
          <p:cNvPr id="125959" name="Oval 10">
            <a:extLst>
              <a:ext uri="{FF2B5EF4-FFF2-40B4-BE49-F238E27FC236}">
                <a16:creationId xmlns:a16="http://schemas.microsoft.com/office/drawing/2014/main" id="{ECAA2A07-D602-4D98-952D-8C641087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22161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0" name="Line 11">
            <a:extLst>
              <a:ext uri="{FF2B5EF4-FFF2-40B4-BE49-F238E27FC236}">
                <a16:creationId xmlns:a16="http://schemas.microsoft.com/office/drawing/2014/main" id="{B477DCAF-C862-4538-98D0-37F9E0DFE2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9850" y="292576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1" name="Text Box 12">
            <a:extLst>
              <a:ext uri="{FF2B5EF4-FFF2-40B4-BE49-F238E27FC236}">
                <a16:creationId xmlns:a16="http://schemas.microsoft.com/office/drawing/2014/main" id="{38EDB79F-1670-4BC7-BC42-628A6B30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2697163"/>
            <a:ext cx="24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j</a:t>
            </a:r>
          </a:p>
        </p:txBody>
      </p:sp>
      <p:sp>
        <p:nvSpPr>
          <p:cNvPr id="125962" name="Text Box 13">
            <a:extLst>
              <a:ext uri="{FF2B5EF4-FFF2-40B4-BE49-F238E27FC236}">
                <a16:creationId xmlns:a16="http://schemas.microsoft.com/office/drawing/2014/main" id="{4DBCFAF2-5290-49D6-B878-7B87F773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2544763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b="0" dirty="0" err="1">
                <a:latin typeface="+mn-lt"/>
                <a:ea typeface="+mn-ea"/>
                <a:cs typeface="+mn-ea"/>
                <a:sym typeface="+mn-lt"/>
              </a:rPr>
              <a:t>dut</a:t>
            </a: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800" b="0" dirty="0" err="1">
                <a:latin typeface="+mn-lt"/>
                <a:ea typeface="+mn-ea"/>
                <a:cs typeface="+mn-ea"/>
                <a:sym typeface="+mn-lt"/>
              </a:rPr>
              <a:t>j,k</a:t>
            </a: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125963" name="Text Box 14">
            <a:extLst>
              <a:ext uri="{FF2B5EF4-FFF2-40B4-BE49-F238E27FC236}">
                <a16:creationId xmlns:a16="http://schemas.microsoft.com/office/drawing/2014/main" id="{B3F96DC9-B3FD-44DC-8DF1-92F627CE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2925763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ai</a:t>
            </a:r>
          </a:p>
        </p:txBody>
      </p:sp>
      <p:sp>
        <p:nvSpPr>
          <p:cNvPr id="125964" name="Oval 15">
            <a:extLst>
              <a:ext uri="{FF2B5EF4-FFF2-40B4-BE49-F238E27FC236}">
                <a16:creationId xmlns:a16="http://schemas.microsoft.com/office/drawing/2014/main" id="{0A44A11A-EDDD-471E-83D6-600CF3582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727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5" name="Oval 16">
            <a:extLst>
              <a:ext uri="{FF2B5EF4-FFF2-40B4-BE49-F238E27FC236}">
                <a16:creationId xmlns:a16="http://schemas.microsoft.com/office/drawing/2014/main" id="{7D795894-36A4-4C3F-9789-C9A6AD83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4727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6" name="Freeform 17">
            <a:extLst>
              <a:ext uri="{FF2B5EF4-FFF2-40B4-BE49-F238E27FC236}">
                <a16:creationId xmlns:a16="http://schemas.microsoft.com/office/drawing/2014/main" id="{F0456350-94AB-4F64-BD50-24D0CBC9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4206875"/>
            <a:ext cx="2505075" cy="569913"/>
          </a:xfrm>
          <a:custGeom>
            <a:avLst/>
            <a:gdLst>
              <a:gd name="T0" fmla="*/ 0 w 1578"/>
              <a:gd name="T1" fmla="*/ 359 h 359"/>
              <a:gd name="T2" fmla="*/ 87 w 1578"/>
              <a:gd name="T3" fmla="*/ 337 h 359"/>
              <a:gd name="T4" fmla="*/ 138 w 1578"/>
              <a:gd name="T5" fmla="*/ 301 h 359"/>
              <a:gd name="T6" fmla="*/ 429 w 1578"/>
              <a:gd name="T7" fmla="*/ 191 h 359"/>
              <a:gd name="T8" fmla="*/ 567 w 1578"/>
              <a:gd name="T9" fmla="*/ 177 h 359"/>
              <a:gd name="T10" fmla="*/ 843 w 1578"/>
              <a:gd name="T11" fmla="*/ 133 h 359"/>
              <a:gd name="T12" fmla="*/ 1054 w 1578"/>
              <a:gd name="T13" fmla="*/ 90 h 359"/>
              <a:gd name="T14" fmla="*/ 1316 w 1578"/>
              <a:gd name="T15" fmla="*/ 46 h 359"/>
              <a:gd name="T16" fmla="*/ 1367 w 1578"/>
              <a:gd name="T17" fmla="*/ 126 h 359"/>
              <a:gd name="T18" fmla="*/ 1396 w 1578"/>
              <a:gd name="T19" fmla="*/ 148 h 359"/>
              <a:gd name="T20" fmla="*/ 1462 w 1578"/>
              <a:gd name="T21" fmla="*/ 184 h 359"/>
              <a:gd name="T22" fmla="*/ 1527 w 1578"/>
              <a:gd name="T23" fmla="*/ 250 h 359"/>
              <a:gd name="T24" fmla="*/ 1534 w 1578"/>
              <a:gd name="T25" fmla="*/ 271 h 359"/>
              <a:gd name="T26" fmla="*/ 1549 w 1578"/>
              <a:gd name="T27" fmla="*/ 293 h 359"/>
              <a:gd name="T28" fmla="*/ 1578 w 1578"/>
              <a:gd name="T29" fmla="*/ 34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8" h="359">
                <a:moveTo>
                  <a:pt x="0" y="359"/>
                </a:moveTo>
                <a:cubicBezTo>
                  <a:pt x="29" y="351"/>
                  <a:pt x="60" y="349"/>
                  <a:pt x="87" y="337"/>
                </a:cubicBezTo>
                <a:cubicBezTo>
                  <a:pt x="106" y="328"/>
                  <a:pt x="138" y="301"/>
                  <a:pt x="138" y="301"/>
                </a:cubicBezTo>
                <a:cubicBezTo>
                  <a:pt x="192" y="155"/>
                  <a:pt x="264" y="198"/>
                  <a:pt x="429" y="191"/>
                </a:cubicBezTo>
                <a:cubicBezTo>
                  <a:pt x="493" y="171"/>
                  <a:pt x="420" y="192"/>
                  <a:pt x="567" y="177"/>
                </a:cubicBezTo>
                <a:cubicBezTo>
                  <a:pt x="660" y="168"/>
                  <a:pt x="751" y="146"/>
                  <a:pt x="843" y="133"/>
                </a:cubicBezTo>
                <a:cubicBezTo>
                  <a:pt x="911" y="111"/>
                  <a:pt x="985" y="113"/>
                  <a:pt x="1054" y="90"/>
                </a:cubicBezTo>
                <a:cubicBezTo>
                  <a:pt x="1144" y="0"/>
                  <a:pt x="1137" y="40"/>
                  <a:pt x="1316" y="46"/>
                </a:cubicBezTo>
                <a:cubicBezTo>
                  <a:pt x="1351" y="70"/>
                  <a:pt x="1354" y="84"/>
                  <a:pt x="1367" y="126"/>
                </a:cubicBezTo>
                <a:cubicBezTo>
                  <a:pt x="1371" y="138"/>
                  <a:pt x="1386" y="141"/>
                  <a:pt x="1396" y="148"/>
                </a:cubicBezTo>
                <a:cubicBezTo>
                  <a:pt x="1441" y="180"/>
                  <a:pt x="1426" y="172"/>
                  <a:pt x="1462" y="184"/>
                </a:cubicBezTo>
                <a:cubicBezTo>
                  <a:pt x="1489" y="203"/>
                  <a:pt x="1507" y="223"/>
                  <a:pt x="1527" y="250"/>
                </a:cubicBezTo>
                <a:cubicBezTo>
                  <a:pt x="1529" y="257"/>
                  <a:pt x="1531" y="264"/>
                  <a:pt x="1534" y="271"/>
                </a:cubicBezTo>
                <a:cubicBezTo>
                  <a:pt x="1538" y="279"/>
                  <a:pt x="1545" y="285"/>
                  <a:pt x="1549" y="293"/>
                </a:cubicBezTo>
                <a:cubicBezTo>
                  <a:pt x="1572" y="346"/>
                  <a:pt x="1546" y="329"/>
                  <a:pt x="1578" y="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7" name="Freeform 18">
            <a:extLst>
              <a:ext uri="{FF2B5EF4-FFF2-40B4-BE49-F238E27FC236}">
                <a16:creationId xmlns:a16="http://schemas.microsoft.com/office/drawing/2014/main" id="{26F73644-3B83-4C43-ABF1-A7A7401D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4822825"/>
            <a:ext cx="2573338" cy="271463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8" name="Freeform 19">
            <a:extLst>
              <a:ext uri="{FF2B5EF4-FFF2-40B4-BE49-F238E27FC236}">
                <a16:creationId xmlns:a16="http://schemas.microsoft.com/office/drawing/2014/main" id="{A107914A-8AE5-47DB-91BE-8AB547D8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4606925"/>
            <a:ext cx="2365375" cy="354013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69" name="Freeform 20">
            <a:extLst>
              <a:ext uri="{FF2B5EF4-FFF2-40B4-BE49-F238E27FC236}">
                <a16:creationId xmlns:a16="http://schemas.microsoft.com/office/drawing/2014/main" id="{97264A07-DB8C-4166-A340-8241C7844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4764088"/>
            <a:ext cx="1731963" cy="141287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0" name="Freeform 21">
            <a:extLst>
              <a:ext uri="{FF2B5EF4-FFF2-40B4-BE49-F238E27FC236}">
                <a16:creationId xmlns:a16="http://schemas.microsoft.com/office/drawing/2014/main" id="{3F314185-A4BE-44B1-877A-469BD07C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4694238"/>
            <a:ext cx="2284413" cy="220662"/>
          </a:xfrm>
          <a:custGeom>
            <a:avLst/>
            <a:gdLst>
              <a:gd name="T0" fmla="*/ 0 w 1439"/>
              <a:gd name="T1" fmla="*/ 139 h 139"/>
              <a:gd name="T2" fmla="*/ 756 w 1439"/>
              <a:gd name="T3" fmla="*/ 124 h 139"/>
              <a:gd name="T4" fmla="*/ 843 w 1439"/>
              <a:gd name="T5" fmla="*/ 66 h 139"/>
              <a:gd name="T6" fmla="*/ 916 w 1439"/>
              <a:gd name="T7" fmla="*/ 1 h 139"/>
              <a:gd name="T8" fmla="*/ 1003 w 1439"/>
              <a:gd name="T9" fmla="*/ 8 h 139"/>
              <a:gd name="T10" fmla="*/ 1047 w 1439"/>
              <a:gd name="T11" fmla="*/ 37 h 139"/>
              <a:gd name="T12" fmla="*/ 1127 w 1439"/>
              <a:gd name="T13" fmla="*/ 117 h 139"/>
              <a:gd name="T14" fmla="*/ 1439 w 1439"/>
              <a:gd name="T15" fmla="*/ 11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39">
                <a:moveTo>
                  <a:pt x="0" y="139"/>
                </a:moveTo>
                <a:cubicBezTo>
                  <a:pt x="34" y="128"/>
                  <a:pt x="636" y="130"/>
                  <a:pt x="756" y="124"/>
                </a:cubicBezTo>
                <a:cubicBezTo>
                  <a:pt x="783" y="99"/>
                  <a:pt x="808" y="79"/>
                  <a:pt x="843" y="66"/>
                </a:cubicBezTo>
                <a:cubicBezTo>
                  <a:pt x="871" y="45"/>
                  <a:pt x="887" y="19"/>
                  <a:pt x="916" y="1"/>
                </a:cubicBezTo>
                <a:cubicBezTo>
                  <a:pt x="945" y="3"/>
                  <a:pt x="975" y="0"/>
                  <a:pt x="1003" y="8"/>
                </a:cubicBezTo>
                <a:cubicBezTo>
                  <a:pt x="1020" y="13"/>
                  <a:pt x="1047" y="37"/>
                  <a:pt x="1047" y="37"/>
                </a:cubicBezTo>
                <a:cubicBezTo>
                  <a:pt x="1068" y="70"/>
                  <a:pt x="1094" y="96"/>
                  <a:pt x="1127" y="117"/>
                </a:cubicBezTo>
                <a:cubicBezTo>
                  <a:pt x="1231" y="115"/>
                  <a:pt x="1439" y="110"/>
                  <a:pt x="1439" y="1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1" name="Freeform 22">
            <a:extLst>
              <a:ext uri="{FF2B5EF4-FFF2-40B4-BE49-F238E27FC236}">
                <a16:creationId xmlns:a16="http://schemas.microsoft.com/office/drawing/2014/main" id="{FE89E1EF-87ED-4C3B-A5E9-FA52C1EC8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5099050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2" name="Freeform 23">
            <a:extLst>
              <a:ext uri="{FF2B5EF4-FFF2-40B4-BE49-F238E27FC236}">
                <a16:creationId xmlns:a16="http://schemas.microsoft.com/office/drawing/2014/main" id="{FB5C0174-C1EC-4BF2-83EC-1E879D2A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5065713"/>
            <a:ext cx="2297112" cy="292100"/>
          </a:xfrm>
          <a:custGeom>
            <a:avLst/>
            <a:gdLst>
              <a:gd name="T0" fmla="*/ 0 w 1447"/>
              <a:gd name="T1" fmla="*/ 0 h 184"/>
              <a:gd name="T2" fmla="*/ 94 w 1447"/>
              <a:gd name="T3" fmla="*/ 51 h 184"/>
              <a:gd name="T4" fmla="*/ 167 w 1447"/>
              <a:gd name="T5" fmla="*/ 87 h 184"/>
              <a:gd name="T6" fmla="*/ 269 w 1447"/>
              <a:gd name="T7" fmla="*/ 109 h 184"/>
              <a:gd name="T8" fmla="*/ 436 w 1447"/>
              <a:gd name="T9" fmla="*/ 152 h 184"/>
              <a:gd name="T10" fmla="*/ 727 w 1447"/>
              <a:gd name="T11" fmla="*/ 123 h 184"/>
              <a:gd name="T12" fmla="*/ 909 w 1447"/>
              <a:gd name="T13" fmla="*/ 72 h 184"/>
              <a:gd name="T14" fmla="*/ 996 w 1447"/>
              <a:gd name="T15" fmla="*/ 80 h 184"/>
              <a:gd name="T16" fmla="*/ 1011 w 1447"/>
              <a:gd name="T17" fmla="*/ 101 h 184"/>
              <a:gd name="T18" fmla="*/ 1062 w 1447"/>
              <a:gd name="T19" fmla="*/ 145 h 184"/>
              <a:gd name="T20" fmla="*/ 1149 w 1447"/>
              <a:gd name="T21" fmla="*/ 181 h 184"/>
              <a:gd name="T22" fmla="*/ 1272 w 1447"/>
              <a:gd name="T23" fmla="*/ 174 h 184"/>
              <a:gd name="T24" fmla="*/ 1323 w 1447"/>
              <a:gd name="T25" fmla="*/ 80 h 184"/>
              <a:gd name="T26" fmla="*/ 1389 w 1447"/>
              <a:gd name="T27" fmla="*/ 58 h 184"/>
              <a:gd name="T28" fmla="*/ 1411 w 1447"/>
              <a:gd name="T29" fmla="*/ 51 h 184"/>
              <a:gd name="T30" fmla="*/ 1447 w 1447"/>
              <a:gd name="T31" fmla="*/ 2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" h="184">
                <a:moveTo>
                  <a:pt x="0" y="0"/>
                </a:moveTo>
                <a:cubicBezTo>
                  <a:pt x="37" y="9"/>
                  <a:pt x="60" y="40"/>
                  <a:pt x="94" y="51"/>
                </a:cubicBezTo>
                <a:cubicBezTo>
                  <a:pt x="121" y="59"/>
                  <a:pt x="142" y="78"/>
                  <a:pt x="167" y="87"/>
                </a:cubicBezTo>
                <a:cubicBezTo>
                  <a:pt x="191" y="96"/>
                  <a:pt x="242" y="104"/>
                  <a:pt x="269" y="109"/>
                </a:cubicBezTo>
                <a:cubicBezTo>
                  <a:pt x="319" y="133"/>
                  <a:pt x="381" y="143"/>
                  <a:pt x="436" y="152"/>
                </a:cubicBezTo>
                <a:cubicBezTo>
                  <a:pt x="533" y="142"/>
                  <a:pt x="630" y="135"/>
                  <a:pt x="727" y="123"/>
                </a:cubicBezTo>
                <a:cubicBezTo>
                  <a:pt x="789" y="103"/>
                  <a:pt x="843" y="81"/>
                  <a:pt x="909" y="72"/>
                </a:cubicBezTo>
                <a:cubicBezTo>
                  <a:pt x="938" y="75"/>
                  <a:pt x="968" y="72"/>
                  <a:pt x="996" y="80"/>
                </a:cubicBezTo>
                <a:cubicBezTo>
                  <a:pt x="1004" y="82"/>
                  <a:pt x="1005" y="95"/>
                  <a:pt x="1011" y="101"/>
                </a:cubicBezTo>
                <a:cubicBezTo>
                  <a:pt x="1027" y="117"/>
                  <a:pt x="1044" y="132"/>
                  <a:pt x="1062" y="145"/>
                </a:cubicBezTo>
                <a:cubicBezTo>
                  <a:pt x="1087" y="164"/>
                  <a:pt x="1121" y="168"/>
                  <a:pt x="1149" y="181"/>
                </a:cubicBezTo>
                <a:cubicBezTo>
                  <a:pt x="1190" y="179"/>
                  <a:pt x="1232" y="184"/>
                  <a:pt x="1272" y="174"/>
                </a:cubicBezTo>
                <a:cubicBezTo>
                  <a:pt x="1304" y="166"/>
                  <a:pt x="1300" y="99"/>
                  <a:pt x="1323" y="80"/>
                </a:cubicBezTo>
                <a:cubicBezTo>
                  <a:pt x="1341" y="65"/>
                  <a:pt x="1367" y="65"/>
                  <a:pt x="1389" y="58"/>
                </a:cubicBezTo>
                <a:cubicBezTo>
                  <a:pt x="1396" y="56"/>
                  <a:pt x="1411" y="51"/>
                  <a:pt x="1411" y="51"/>
                </a:cubicBezTo>
                <a:cubicBezTo>
                  <a:pt x="1438" y="32"/>
                  <a:pt x="1426" y="42"/>
                  <a:pt x="1447" y="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3" name="Freeform 24">
            <a:extLst>
              <a:ext uri="{FF2B5EF4-FFF2-40B4-BE49-F238E27FC236}">
                <a16:creationId xmlns:a16="http://schemas.microsoft.com/office/drawing/2014/main" id="{421747FD-AA59-4653-9B4B-6B57D5BF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5133975"/>
            <a:ext cx="2695575" cy="762000"/>
          </a:xfrm>
          <a:custGeom>
            <a:avLst/>
            <a:gdLst>
              <a:gd name="T0" fmla="*/ 0 w 1698"/>
              <a:gd name="T1" fmla="*/ 0 h 480"/>
              <a:gd name="T2" fmla="*/ 36 w 1698"/>
              <a:gd name="T3" fmla="*/ 138 h 480"/>
              <a:gd name="T4" fmla="*/ 44 w 1698"/>
              <a:gd name="T5" fmla="*/ 168 h 480"/>
              <a:gd name="T6" fmla="*/ 65 w 1698"/>
              <a:gd name="T7" fmla="*/ 175 h 480"/>
              <a:gd name="T8" fmla="*/ 80 w 1698"/>
              <a:gd name="T9" fmla="*/ 197 h 480"/>
              <a:gd name="T10" fmla="*/ 182 w 1698"/>
              <a:gd name="T11" fmla="*/ 262 h 480"/>
              <a:gd name="T12" fmla="*/ 553 w 1698"/>
              <a:gd name="T13" fmla="*/ 364 h 480"/>
              <a:gd name="T14" fmla="*/ 756 w 1698"/>
              <a:gd name="T15" fmla="*/ 393 h 480"/>
              <a:gd name="T16" fmla="*/ 858 w 1698"/>
              <a:gd name="T17" fmla="*/ 429 h 480"/>
              <a:gd name="T18" fmla="*/ 989 w 1698"/>
              <a:gd name="T19" fmla="*/ 480 h 480"/>
              <a:gd name="T20" fmla="*/ 1498 w 1698"/>
              <a:gd name="T21" fmla="*/ 437 h 480"/>
              <a:gd name="T22" fmla="*/ 1534 w 1698"/>
              <a:gd name="T23" fmla="*/ 364 h 480"/>
              <a:gd name="T24" fmla="*/ 1622 w 1698"/>
              <a:gd name="T25" fmla="*/ 306 h 480"/>
              <a:gd name="T26" fmla="*/ 1658 w 1698"/>
              <a:gd name="T27" fmla="*/ 218 h 480"/>
              <a:gd name="T28" fmla="*/ 1687 w 1698"/>
              <a:gd name="T29" fmla="*/ 66 h 480"/>
              <a:gd name="T30" fmla="*/ 1694 w 1698"/>
              <a:gd name="T31" fmla="*/ 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8" h="480">
                <a:moveTo>
                  <a:pt x="0" y="0"/>
                </a:moveTo>
                <a:cubicBezTo>
                  <a:pt x="6" y="55"/>
                  <a:pt x="3" y="94"/>
                  <a:pt x="36" y="138"/>
                </a:cubicBezTo>
                <a:cubicBezTo>
                  <a:pt x="39" y="148"/>
                  <a:pt x="38" y="160"/>
                  <a:pt x="44" y="168"/>
                </a:cubicBezTo>
                <a:cubicBezTo>
                  <a:pt x="49" y="174"/>
                  <a:pt x="59" y="170"/>
                  <a:pt x="65" y="175"/>
                </a:cubicBezTo>
                <a:cubicBezTo>
                  <a:pt x="72" y="181"/>
                  <a:pt x="73" y="191"/>
                  <a:pt x="80" y="197"/>
                </a:cubicBezTo>
                <a:cubicBezTo>
                  <a:pt x="107" y="220"/>
                  <a:pt x="150" y="246"/>
                  <a:pt x="182" y="262"/>
                </a:cubicBezTo>
                <a:cubicBezTo>
                  <a:pt x="283" y="363"/>
                  <a:pt x="420" y="356"/>
                  <a:pt x="553" y="364"/>
                </a:cubicBezTo>
                <a:cubicBezTo>
                  <a:pt x="646" y="409"/>
                  <a:pt x="510" y="348"/>
                  <a:pt x="756" y="393"/>
                </a:cubicBezTo>
                <a:cubicBezTo>
                  <a:pt x="791" y="400"/>
                  <a:pt x="858" y="429"/>
                  <a:pt x="858" y="429"/>
                </a:cubicBezTo>
                <a:cubicBezTo>
                  <a:pt x="899" y="460"/>
                  <a:pt x="939" y="472"/>
                  <a:pt x="989" y="480"/>
                </a:cubicBezTo>
                <a:cubicBezTo>
                  <a:pt x="1159" y="466"/>
                  <a:pt x="1330" y="465"/>
                  <a:pt x="1498" y="437"/>
                </a:cubicBezTo>
                <a:cubicBezTo>
                  <a:pt x="1525" y="433"/>
                  <a:pt x="1515" y="383"/>
                  <a:pt x="1534" y="364"/>
                </a:cubicBezTo>
                <a:cubicBezTo>
                  <a:pt x="1560" y="338"/>
                  <a:pt x="1592" y="325"/>
                  <a:pt x="1622" y="306"/>
                </a:cubicBezTo>
                <a:cubicBezTo>
                  <a:pt x="1639" y="279"/>
                  <a:pt x="1648" y="249"/>
                  <a:pt x="1658" y="218"/>
                </a:cubicBezTo>
                <a:cubicBezTo>
                  <a:pt x="1663" y="142"/>
                  <a:pt x="1652" y="118"/>
                  <a:pt x="1687" y="66"/>
                </a:cubicBezTo>
                <a:cubicBezTo>
                  <a:pt x="1698" y="33"/>
                  <a:pt x="1694" y="52"/>
                  <a:pt x="1694" y="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4" name="Text Box 25">
            <a:extLst>
              <a:ext uri="{FF2B5EF4-FFF2-40B4-BE49-F238E27FC236}">
                <a16:creationId xmlns:a16="http://schemas.microsoft.com/office/drawing/2014/main" id="{17B4341A-FCE4-42AE-A777-810612AA4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4194175"/>
            <a:ext cx="609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88</a:t>
            </a:r>
          </a:p>
        </p:txBody>
      </p:sp>
      <p:sp>
        <p:nvSpPr>
          <p:cNvPr id="125975" name="Text Box 26">
            <a:extLst>
              <a:ext uri="{FF2B5EF4-FFF2-40B4-BE49-F238E27FC236}">
                <a16:creationId xmlns:a16="http://schemas.microsoft.com/office/drawing/2014/main" id="{2CC7E8EA-7334-42DB-AE83-058FC6027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022975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Ve(Vj) = 88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取 1、5、12、88的最大值 88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5976" name="Text Box 27">
            <a:extLst>
              <a:ext uri="{FF2B5EF4-FFF2-40B4-BE49-F238E27FC236}">
                <a16:creationId xmlns:a16="http://schemas.microsoft.com/office/drawing/2014/main" id="{0DACE3DB-A607-4862-9066-6A799827E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4422775"/>
            <a:ext cx="1066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25977" name="Oval 28">
            <a:extLst>
              <a:ext uri="{FF2B5EF4-FFF2-40B4-BE49-F238E27FC236}">
                <a16:creationId xmlns:a16="http://schemas.microsoft.com/office/drawing/2014/main" id="{2E67BC02-0E94-471D-850C-7CC66EAD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46958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8" name="Oval 29">
            <a:extLst>
              <a:ext uri="{FF2B5EF4-FFF2-40B4-BE49-F238E27FC236}">
                <a16:creationId xmlns:a16="http://schemas.microsoft.com/office/drawing/2014/main" id="{1FB80383-FF74-4735-B334-7877C3E3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46958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Vn</a:t>
            </a:r>
            <a:endParaRPr lang="en-US" altLang="zh-CN" sz="18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79" name="Freeform 30">
            <a:extLst>
              <a:ext uri="{FF2B5EF4-FFF2-40B4-BE49-F238E27FC236}">
                <a16:creationId xmlns:a16="http://schemas.microsoft.com/office/drawing/2014/main" id="{48B0F495-88C3-46DA-8990-CE28BE2A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791075"/>
            <a:ext cx="2573338" cy="271463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0" name="Freeform 31">
            <a:extLst>
              <a:ext uri="{FF2B5EF4-FFF2-40B4-BE49-F238E27FC236}">
                <a16:creationId xmlns:a16="http://schemas.microsoft.com/office/drawing/2014/main" id="{7DE760D6-FFA1-47B3-9768-1BB08F9F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575175"/>
            <a:ext cx="2365375" cy="354013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1" name="Freeform 32">
            <a:extLst>
              <a:ext uri="{FF2B5EF4-FFF2-40B4-BE49-F238E27FC236}">
                <a16:creationId xmlns:a16="http://schemas.microsoft.com/office/drawing/2014/main" id="{E55BF32E-79C2-4968-8541-79AFE3C8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732338"/>
            <a:ext cx="1731963" cy="141287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2" name="Freeform 33">
            <a:extLst>
              <a:ext uri="{FF2B5EF4-FFF2-40B4-BE49-F238E27FC236}">
                <a16:creationId xmlns:a16="http://schemas.microsoft.com/office/drawing/2014/main" id="{D808405A-A2AE-4ABE-A99C-3E682544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662488"/>
            <a:ext cx="2284413" cy="220662"/>
          </a:xfrm>
          <a:custGeom>
            <a:avLst/>
            <a:gdLst>
              <a:gd name="T0" fmla="*/ 0 w 1439"/>
              <a:gd name="T1" fmla="*/ 139 h 139"/>
              <a:gd name="T2" fmla="*/ 756 w 1439"/>
              <a:gd name="T3" fmla="*/ 124 h 139"/>
              <a:gd name="T4" fmla="*/ 843 w 1439"/>
              <a:gd name="T5" fmla="*/ 66 h 139"/>
              <a:gd name="T6" fmla="*/ 916 w 1439"/>
              <a:gd name="T7" fmla="*/ 1 h 139"/>
              <a:gd name="T8" fmla="*/ 1003 w 1439"/>
              <a:gd name="T9" fmla="*/ 8 h 139"/>
              <a:gd name="T10" fmla="*/ 1047 w 1439"/>
              <a:gd name="T11" fmla="*/ 37 h 139"/>
              <a:gd name="T12" fmla="*/ 1127 w 1439"/>
              <a:gd name="T13" fmla="*/ 117 h 139"/>
              <a:gd name="T14" fmla="*/ 1439 w 1439"/>
              <a:gd name="T15" fmla="*/ 11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39">
                <a:moveTo>
                  <a:pt x="0" y="139"/>
                </a:moveTo>
                <a:cubicBezTo>
                  <a:pt x="34" y="128"/>
                  <a:pt x="636" y="130"/>
                  <a:pt x="756" y="124"/>
                </a:cubicBezTo>
                <a:cubicBezTo>
                  <a:pt x="783" y="99"/>
                  <a:pt x="808" y="79"/>
                  <a:pt x="843" y="66"/>
                </a:cubicBezTo>
                <a:cubicBezTo>
                  <a:pt x="871" y="45"/>
                  <a:pt x="887" y="19"/>
                  <a:pt x="916" y="1"/>
                </a:cubicBezTo>
                <a:cubicBezTo>
                  <a:pt x="945" y="3"/>
                  <a:pt x="975" y="0"/>
                  <a:pt x="1003" y="8"/>
                </a:cubicBezTo>
                <a:cubicBezTo>
                  <a:pt x="1020" y="13"/>
                  <a:pt x="1047" y="37"/>
                  <a:pt x="1047" y="37"/>
                </a:cubicBezTo>
                <a:cubicBezTo>
                  <a:pt x="1068" y="70"/>
                  <a:pt x="1094" y="96"/>
                  <a:pt x="1127" y="117"/>
                </a:cubicBezTo>
                <a:cubicBezTo>
                  <a:pt x="1231" y="115"/>
                  <a:pt x="1439" y="110"/>
                  <a:pt x="1439" y="1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3" name="Freeform 34">
            <a:extLst>
              <a:ext uri="{FF2B5EF4-FFF2-40B4-BE49-F238E27FC236}">
                <a16:creationId xmlns:a16="http://schemas.microsoft.com/office/drawing/2014/main" id="{66ABE869-8283-4E4B-AF9F-6CB11959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5067300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4" name="Freeform 35">
            <a:extLst>
              <a:ext uri="{FF2B5EF4-FFF2-40B4-BE49-F238E27FC236}">
                <a16:creationId xmlns:a16="http://schemas.microsoft.com/office/drawing/2014/main" id="{231E4C90-C83E-4581-B432-FF058F002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5033963"/>
            <a:ext cx="2297112" cy="292100"/>
          </a:xfrm>
          <a:custGeom>
            <a:avLst/>
            <a:gdLst>
              <a:gd name="T0" fmla="*/ 0 w 1447"/>
              <a:gd name="T1" fmla="*/ 0 h 184"/>
              <a:gd name="T2" fmla="*/ 94 w 1447"/>
              <a:gd name="T3" fmla="*/ 51 h 184"/>
              <a:gd name="T4" fmla="*/ 167 w 1447"/>
              <a:gd name="T5" fmla="*/ 87 h 184"/>
              <a:gd name="T6" fmla="*/ 269 w 1447"/>
              <a:gd name="T7" fmla="*/ 109 h 184"/>
              <a:gd name="T8" fmla="*/ 436 w 1447"/>
              <a:gd name="T9" fmla="*/ 152 h 184"/>
              <a:gd name="T10" fmla="*/ 727 w 1447"/>
              <a:gd name="T11" fmla="*/ 123 h 184"/>
              <a:gd name="T12" fmla="*/ 909 w 1447"/>
              <a:gd name="T13" fmla="*/ 72 h 184"/>
              <a:gd name="T14" fmla="*/ 996 w 1447"/>
              <a:gd name="T15" fmla="*/ 80 h 184"/>
              <a:gd name="T16" fmla="*/ 1011 w 1447"/>
              <a:gd name="T17" fmla="*/ 101 h 184"/>
              <a:gd name="T18" fmla="*/ 1062 w 1447"/>
              <a:gd name="T19" fmla="*/ 145 h 184"/>
              <a:gd name="T20" fmla="*/ 1149 w 1447"/>
              <a:gd name="T21" fmla="*/ 181 h 184"/>
              <a:gd name="T22" fmla="*/ 1272 w 1447"/>
              <a:gd name="T23" fmla="*/ 174 h 184"/>
              <a:gd name="T24" fmla="*/ 1323 w 1447"/>
              <a:gd name="T25" fmla="*/ 80 h 184"/>
              <a:gd name="T26" fmla="*/ 1389 w 1447"/>
              <a:gd name="T27" fmla="*/ 58 h 184"/>
              <a:gd name="T28" fmla="*/ 1411 w 1447"/>
              <a:gd name="T29" fmla="*/ 51 h 184"/>
              <a:gd name="T30" fmla="*/ 1447 w 1447"/>
              <a:gd name="T31" fmla="*/ 2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" h="184">
                <a:moveTo>
                  <a:pt x="0" y="0"/>
                </a:moveTo>
                <a:cubicBezTo>
                  <a:pt x="37" y="9"/>
                  <a:pt x="60" y="40"/>
                  <a:pt x="94" y="51"/>
                </a:cubicBezTo>
                <a:cubicBezTo>
                  <a:pt x="121" y="59"/>
                  <a:pt x="142" y="78"/>
                  <a:pt x="167" y="87"/>
                </a:cubicBezTo>
                <a:cubicBezTo>
                  <a:pt x="191" y="96"/>
                  <a:pt x="242" y="104"/>
                  <a:pt x="269" y="109"/>
                </a:cubicBezTo>
                <a:cubicBezTo>
                  <a:pt x="319" y="133"/>
                  <a:pt x="381" y="143"/>
                  <a:pt x="436" y="152"/>
                </a:cubicBezTo>
                <a:cubicBezTo>
                  <a:pt x="533" y="142"/>
                  <a:pt x="630" y="135"/>
                  <a:pt x="727" y="123"/>
                </a:cubicBezTo>
                <a:cubicBezTo>
                  <a:pt x="789" y="103"/>
                  <a:pt x="843" y="81"/>
                  <a:pt x="909" y="72"/>
                </a:cubicBezTo>
                <a:cubicBezTo>
                  <a:pt x="938" y="75"/>
                  <a:pt x="968" y="72"/>
                  <a:pt x="996" y="80"/>
                </a:cubicBezTo>
                <a:cubicBezTo>
                  <a:pt x="1004" y="82"/>
                  <a:pt x="1005" y="95"/>
                  <a:pt x="1011" y="101"/>
                </a:cubicBezTo>
                <a:cubicBezTo>
                  <a:pt x="1027" y="117"/>
                  <a:pt x="1044" y="132"/>
                  <a:pt x="1062" y="145"/>
                </a:cubicBezTo>
                <a:cubicBezTo>
                  <a:pt x="1087" y="164"/>
                  <a:pt x="1121" y="168"/>
                  <a:pt x="1149" y="181"/>
                </a:cubicBezTo>
                <a:cubicBezTo>
                  <a:pt x="1190" y="179"/>
                  <a:pt x="1232" y="184"/>
                  <a:pt x="1272" y="174"/>
                </a:cubicBezTo>
                <a:cubicBezTo>
                  <a:pt x="1304" y="166"/>
                  <a:pt x="1300" y="99"/>
                  <a:pt x="1323" y="80"/>
                </a:cubicBezTo>
                <a:cubicBezTo>
                  <a:pt x="1341" y="65"/>
                  <a:pt x="1367" y="65"/>
                  <a:pt x="1389" y="58"/>
                </a:cubicBezTo>
                <a:cubicBezTo>
                  <a:pt x="1396" y="56"/>
                  <a:pt x="1411" y="51"/>
                  <a:pt x="1411" y="51"/>
                </a:cubicBezTo>
                <a:cubicBezTo>
                  <a:pt x="1438" y="32"/>
                  <a:pt x="1426" y="42"/>
                  <a:pt x="1447" y="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5" name="Freeform 36">
            <a:extLst>
              <a:ext uri="{FF2B5EF4-FFF2-40B4-BE49-F238E27FC236}">
                <a16:creationId xmlns:a16="http://schemas.microsoft.com/office/drawing/2014/main" id="{D7C80945-70A1-4417-937A-EB4773F4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5102225"/>
            <a:ext cx="2695575" cy="762000"/>
          </a:xfrm>
          <a:custGeom>
            <a:avLst/>
            <a:gdLst>
              <a:gd name="T0" fmla="*/ 0 w 1698"/>
              <a:gd name="T1" fmla="*/ 0 h 480"/>
              <a:gd name="T2" fmla="*/ 36 w 1698"/>
              <a:gd name="T3" fmla="*/ 138 h 480"/>
              <a:gd name="T4" fmla="*/ 44 w 1698"/>
              <a:gd name="T5" fmla="*/ 168 h 480"/>
              <a:gd name="T6" fmla="*/ 65 w 1698"/>
              <a:gd name="T7" fmla="*/ 175 h 480"/>
              <a:gd name="T8" fmla="*/ 80 w 1698"/>
              <a:gd name="T9" fmla="*/ 197 h 480"/>
              <a:gd name="T10" fmla="*/ 182 w 1698"/>
              <a:gd name="T11" fmla="*/ 262 h 480"/>
              <a:gd name="T12" fmla="*/ 553 w 1698"/>
              <a:gd name="T13" fmla="*/ 364 h 480"/>
              <a:gd name="T14" fmla="*/ 756 w 1698"/>
              <a:gd name="T15" fmla="*/ 393 h 480"/>
              <a:gd name="T16" fmla="*/ 858 w 1698"/>
              <a:gd name="T17" fmla="*/ 429 h 480"/>
              <a:gd name="T18" fmla="*/ 989 w 1698"/>
              <a:gd name="T19" fmla="*/ 480 h 480"/>
              <a:gd name="T20" fmla="*/ 1498 w 1698"/>
              <a:gd name="T21" fmla="*/ 437 h 480"/>
              <a:gd name="T22" fmla="*/ 1534 w 1698"/>
              <a:gd name="T23" fmla="*/ 364 h 480"/>
              <a:gd name="T24" fmla="*/ 1622 w 1698"/>
              <a:gd name="T25" fmla="*/ 306 h 480"/>
              <a:gd name="T26" fmla="*/ 1658 w 1698"/>
              <a:gd name="T27" fmla="*/ 218 h 480"/>
              <a:gd name="T28" fmla="*/ 1687 w 1698"/>
              <a:gd name="T29" fmla="*/ 66 h 480"/>
              <a:gd name="T30" fmla="*/ 1694 w 1698"/>
              <a:gd name="T31" fmla="*/ 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8" h="480">
                <a:moveTo>
                  <a:pt x="0" y="0"/>
                </a:moveTo>
                <a:cubicBezTo>
                  <a:pt x="6" y="55"/>
                  <a:pt x="3" y="94"/>
                  <a:pt x="36" y="138"/>
                </a:cubicBezTo>
                <a:cubicBezTo>
                  <a:pt x="39" y="148"/>
                  <a:pt x="38" y="160"/>
                  <a:pt x="44" y="168"/>
                </a:cubicBezTo>
                <a:cubicBezTo>
                  <a:pt x="49" y="174"/>
                  <a:pt x="59" y="170"/>
                  <a:pt x="65" y="175"/>
                </a:cubicBezTo>
                <a:cubicBezTo>
                  <a:pt x="72" y="181"/>
                  <a:pt x="73" y="191"/>
                  <a:pt x="80" y="197"/>
                </a:cubicBezTo>
                <a:cubicBezTo>
                  <a:pt x="107" y="220"/>
                  <a:pt x="150" y="246"/>
                  <a:pt x="182" y="262"/>
                </a:cubicBezTo>
                <a:cubicBezTo>
                  <a:pt x="283" y="363"/>
                  <a:pt x="420" y="356"/>
                  <a:pt x="553" y="364"/>
                </a:cubicBezTo>
                <a:cubicBezTo>
                  <a:pt x="646" y="409"/>
                  <a:pt x="510" y="348"/>
                  <a:pt x="756" y="393"/>
                </a:cubicBezTo>
                <a:cubicBezTo>
                  <a:pt x="791" y="400"/>
                  <a:pt x="858" y="429"/>
                  <a:pt x="858" y="429"/>
                </a:cubicBezTo>
                <a:cubicBezTo>
                  <a:pt x="899" y="460"/>
                  <a:pt x="939" y="472"/>
                  <a:pt x="989" y="480"/>
                </a:cubicBezTo>
                <a:cubicBezTo>
                  <a:pt x="1159" y="466"/>
                  <a:pt x="1330" y="465"/>
                  <a:pt x="1498" y="437"/>
                </a:cubicBezTo>
                <a:cubicBezTo>
                  <a:pt x="1525" y="433"/>
                  <a:pt x="1515" y="383"/>
                  <a:pt x="1534" y="364"/>
                </a:cubicBezTo>
                <a:cubicBezTo>
                  <a:pt x="1560" y="338"/>
                  <a:pt x="1592" y="325"/>
                  <a:pt x="1622" y="306"/>
                </a:cubicBezTo>
                <a:cubicBezTo>
                  <a:pt x="1639" y="279"/>
                  <a:pt x="1648" y="249"/>
                  <a:pt x="1658" y="218"/>
                </a:cubicBezTo>
                <a:cubicBezTo>
                  <a:pt x="1663" y="142"/>
                  <a:pt x="1652" y="118"/>
                  <a:pt x="1687" y="66"/>
                </a:cubicBezTo>
                <a:cubicBezTo>
                  <a:pt x="1698" y="33"/>
                  <a:pt x="1694" y="52"/>
                  <a:pt x="1694" y="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6" name="Text Box 37">
            <a:extLst>
              <a:ext uri="{FF2B5EF4-FFF2-40B4-BE49-F238E27FC236}">
                <a16:creationId xmlns:a16="http://schemas.microsoft.com/office/drawing/2014/main" id="{685A5C07-6E82-4279-815B-436087BC3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6015038"/>
            <a:ext cx="411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Vl(Vj) =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取 10-2、10-4、10-3、10-7的最小值 3;或 </a:t>
            </a:r>
            <a:r>
              <a:rPr lang="zh-CN" altLang="zh-CN" sz="18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10 - 最长路径 7</a:t>
            </a:r>
            <a:endParaRPr lang="en-US" altLang="zh-CN" sz="1800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5987" name="Freeform 38">
            <a:extLst>
              <a:ext uri="{FF2B5EF4-FFF2-40B4-BE49-F238E27FC236}">
                <a16:creationId xmlns:a16="http://schemas.microsoft.com/office/drawing/2014/main" id="{B40A99FF-9B58-4821-A6F4-A57BD76D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4233863"/>
            <a:ext cx="2505075" cy="569912"/>
          </a:xfrm>
          <a:custGeom>
            <a:avLst/>
            <a:gdLst>
              <a:gd name="T0" fmla="*/ 0 w 1578"/>
              <a:gd name="T1" fmla="*/ 359 h 359"/>
              <a:gd name="T2" fmla="*/ 87 w 1578"/>
              <a:gd name="T3" fmla="*/ 337 h 359"/>
              <a:gd name="T4" fmla="*/ 138 w 1578"/>
              <a:gd name="T5" fmla="*/ 301 h 359"/>
              <a:gd name="T6" fmla="*/ 429 w 1578"/>
              <a:gd name="T7" fmla="*/ 191 h 359"/>
              <a:gd name="T8" fmla="*/ 567 w 1578"/>
              <a:gd name="T9" fmla="*/ 177 h 359"/>
              <a:gd name="T10" fmla="*/ 843 w 1578"/>
              <a:gd name="T11" fmla="*/ 133 h 359"/>
              <a:gd name="T12" fmla="*/ 1054 w 1578"/>
              <a:gd name="T13" fmla="*/ 90 h 359"/>
              <a:gd name="T14" fmla="*/ 1316 w 1578"/>
              <a:gd name="T15" fmla="*/ 46 h 359"/>
              <a:gd name="T16" fmla="*/ 1367 w 1578"/>
              <a:gd name="T17" fmla="*/ 126 h 359"/>
              <a:gd name="T18" fmla="*/ 1396 w 1578"/>
              <a:gd name="T19" fmla="*/ 148 h 359"/>
              <a:gd name="T20" fmla="*/ 1462 w 1578"/>
              <a:gd name="T21" fmla="*/ 184 h 359"/>
              <a:gd name="T22" fmla="*/ 1527 w 1578"/>
              <a:gd name="T23" fmla="*/ 250 h 359"/>
              <a:gd name="T24" fmla="*/ 1534 w 1578"/>
              <a:gd name="T25" fmla="*/ 271 h 359"/>
              <a:gd name="T26" fmla="*/ 1549 w 1578"/>
              <a:gd name="T27" fmla="*/ 293 h 359"/>
              <a:gd name="T28" fmla="*/ 1578 w 1578"/>
              <a:gd name="T29" fmla="*/ 34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8" h="359">
                <a:moveTo>
                  <a:pt x="0" y="359"/>
                </a:moveTo>
                <a:cubicBezTo>
                  <a:pt x="29" y="351"/>
                  <a:pt x="60" y="349"/>
                  <a:pt x="87" y="337"/>
                </a:cubicBezTo>
                <a:cubicBezTo>
                  <a:pt x="106" y="328"/>
                  <a:pt x="138" y="301"/>
                  <a:pt x="138" y="301"/>
                </a:cubicBezTo>
                <a:cubicBezTo>
                  <a:pt x="192" y="155"/>
                  <a:pt x="264" y="198"/>
                  <a:pt x="429" y="191"/>
                </a:cubicBezTo>
                <a:cubicBezTo>
                  <a:pt x="493" y="171"/>
                  <a:pt x="420" y="192"/>
                  <a:pt x="567" y="177"/>
                </a:cubicBezTo>
                <a:cubicBezTo>
                  <a:pt x="660" y="168"/>
                  <a:pt x="751" y="146"/>
                  <a:pt x="843" y="133"/>
                </a:cubicBezTo>
                <a:cubicBezTo>
                  <a:pt x="911" y="111"/>
                  <a:pt x="985" y="113"/>
                  <a:pt x="1054" y="90"/>
                </a:cubicBezTo>
                <a:cubicBezTo>
                  <a:pt x="1144" y="0"/>
                  <a:pt x="1137" y="40"/>
                  <a:pt x="1316" y="46"/>
                </a:cubicBezTo>
                <a:cubicBezTo>
                  <a:pt x="1351" y="70"/>
                  <a:pt x="1354" y="84"/>
                  <a:pt x="1367" y="126"/>
                </a:cubicBezTo>
                <a:cubicBezTo>
                  <a:pt x="1371" y="138"/>
                  <a:pt x="1386" y="141"/>
                  <a:pt x="1396" y="148"/>
                </a:cubicBezTo>
                <a:cubicBezTo>
                  <a:pt x="1441" y="180"/>
                  <a:pt x="1426" y="172"/>
                  <a:pt x="1462" y="184"/>
                </a:cubicBezTo>
                <a:cubicBezTo>
                  <a:pt x="1489" y="203"/>
                  <a:pt x="1507" y="223"/>
                  <a:pt x="1527" y="250"/>
                </a:cubicBezTo>
                <a:cubicBezTo>
                  <a:pt x="1529" y="257"/>
                  <a:pt x="1531" y="264"/>
                  <a:pt x="1534" y="271"/>
                </a:cubicBezTo>
                <a:cubicBezTo>
                  <a:pt x="1538" y="279"/>
                  <a:pt x="1545" y="285"/>
                  <a:pt x="1549" y="293"/>
                </a:cubicBezTo>
                <a:cubicBezTo>
                  <a:pt x="1572" y="346"/>
                  <a:pt x="1546" y="329"/>
                  <a:pt x="1578" y="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988" name="Text Box 39">
            <a:extLst>
              <a:ext uri="{FF2B5EF4-FFF2-40B4-BE49-F238E27FC236}">
                <a16:creationId xmlns:a16="http://schemas.microsoft.com/office/drawing/2014/main" id="{B18361C0-5FD4-4C9F-BDF6-14FD10DB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4194175"/>
            <a:ext cx="609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5989" name="Text Box 40">
            <a:extLst>
              <a:ext uri="{FF2B5EF4-FFF2-40B4-BE49-F238E27FC236}">
                <a16:creationId xmlns:a16="http://schemas.microsoft.com/office/drawing/2014/main" id="{DBF38D15-49D1-4C83-BB58-F1FDB01F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0" y="4575175"/>
            <a:ext cx="45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b="0">
                <a:latin typeface="+mn-lt"/>
                <a:ea typeface="+mn-ea"/>
                <a:cs typeface="+mn-ea"/>
                <a:sym typeface="+mn-lt"/>
              </a:rPr>
              <a:t>1010</a:t>
            </a:r>
          </a:p>
        </p:txBody>
      </p:sp>
      <p:sp>
        <p:nvSpPr>
          <p:cNvPr id="125990" name="Text Box 41">
            <a:extLst>
              <a:ext uri="{FF2B5EF4-FFF2-40B4-BE49-F238E27FC236}">
                <a16:creationId xmlns:a16="http://schemas.microsoft.com/office/drawing/2014/main" id="{E41F402F-A782-4F26-B576-9939BDF20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4346575"/>
            <a:ext cx="108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收点</a:t>
            </a: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33F01134-4EBC-4B34-9C3A-F923A566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04788"/>
            <a:ext cx="34528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关键路径</a:t>
            </a:r>
          </a:p>
        </p:txBody>
      </p:sp>
    </p:spTree>
  </p:cSld>
  <p:clrMapOvr>
    <a:masterClrMapping/>
  </p:clrMapOvr>
  <p:transition>
    <p:wipe dir="d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ext Box 5">
            <a:extLst>
              <a:ext uri="{FF2B5EF4-FFF2-40B4-BE49-F238E27FC236}">
                <a16:creationId xmlns:a16="http://schemas.microsoft.com/office/drawing/2014/main" id="{21F73A2C-70F1-4331-851E-759A0AA92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42888"/>
            <a:ext cx="52784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  <a:ea typeface="+mn-ea"/>
                <a:cs typeface="+mn-ea"/>
              </a:defRPr>
            </a:lvl1pPr>
          </a:lstStyle>
          <a:p>
            <a:pPr lvl="1">
              <a:defRPr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b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Ve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(j) </a:t>
            </a:r>
            <a:r>
              <a:rPr lang="zh-CN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及 </a:t>
            </a:r>
            <a:r>
              <a:rPr lang="en-US" altLang="zh-CN" b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Vl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(j)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zh-CN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的求法：</a:t>
            </a:r>
            <a:endParaRPr lang="zh-CN" altLang="en-US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2" name="Oval 16">
            <a:extLst>
              <a:ext uri="{FF2B5EF4-FFF2-40B4-BE49-F238E27FC236}">
                <a16:creationId xmlns:a16="http://schemas.microsoft.com/office/drawing/2014/main" id="{5CC56F20-6971-4804-B6F1-740180B81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1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3" name="Oval 18">
            <a:extLst>
              <a:ext uri="{FF2B5EF4-FFF2-40B4-BE49-F238E27FC236}">
                <a16:creationId xmlns:a16="http://schemas.microsoft.com/office/drawing/2014/main" id="{E0A0AE12-7B9F-4D61-86D3-CC5433A6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41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4" name="Freeform 22">
            <a:extLst>
              <a:ext uri="{FF2B5EF4-FFF2-40B4-BE49-F238E27FC236}">
                <a16:creationId xmlns:a16="http://schemas.microsoft.com/office/drawing/2014/main" id="{F28FDE3B-911B-4CD6-944D-F26E345B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920750"/>
            <a:ext cx="2505075" cy="569913"/>
          </a:xfrm>
          <a:custGeom>
            <a:avLst/>
            <a:gdLst>
              <a:gd name="T0" fmla="*/ 0 w 1578"/>
              <a:gd name="T1" fmla="*/ 359 h 359"/>
              <a:gd name="T2" fmla="*/ 87 w 1578"/>
              <a:gd name="T3" fmla="*/ 337 h 359"/>
              <a:gd name="T4" fmla="*/ 138 w 1578"/>
              <a:gd name="T5" fmla="*/ 301 h 359"/>
              <a:gd name="T6" fmla="*/ 429 w 1578"/>
              <a:gd name="T7" fmla="*/ 191 h 359"/>
              <a:gd name="T8" fmla="*/ 567 w 1578"/>
              <a:gd name="T9" fmla="*/ 177 h 359"/>
              <a:gd name="T10" fmla="*/ 843 w 1578"/>
              <a:gd name="T11" fmla="*/ 133 h 359"/>
              <a:gd name="T12" fmla="*/ 1054 w 1578"/>
              <a:gd name="T13" fmla="*/ 90 h 359"/>
              <a:gd name="T14" fmla="*/ 1316 w 1578"/>
              <a:gd name="T15" fmla="*/ 46 h 359"/>
              <a:gd name="T16" fmla="*/ 1367 w 1578"/>
              <a:gd name="T17" fmla="*/ 126 h 359"/>
              <a:gd name="T18" fmla="*/ 1396 w 1578"/>
              <a:gd name="T19" fmla="*/ 148 h 359"/>
              <a:gd name="T20" fmla="*/ 1462 w 1578"/>
              <a:gd name="T21" fmla="*/ 184 h 359"/>
              <a:gd name="T22" fmla="*/ 1527 w 1578"/>
              <a:gd name="T23" fmla="*/ 250 h 359"/>
              <a:gd name="T24" fmla="*/ 1534 w 1578"/>
              <a:gd name="T25" fmla="*/ 271 h 359"/>
              <a:gd name="T26" fmla="*/ 1549 w 1578"/>
              <a:gd name="T27" fmla="*/ 293 h 359"/>
              <a:gd name="T28" fmla="*/ 1578 w 1578"/>
              <a:gd name="T29" fmla="*/ 34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8" h="359">
                <a:moveTo>
                  <a:pt x="0" y="359"/>
                </a:moveTo>
                <a:cubicBezTo>
                  <a:pt x="29" y="351"/>
                  <a:pt x="60" y="349"/>
                  <a:pt x="87" y="337"/>
                </a:cubicBezTo>
                <a:cubicBezTo>
                  <a:pt x="106" y="328"/>
                  <a:pt x="138" y="301"/>
                  <a:pt x="138" y="301"/>
                </a:cubicBezTo>
                <a:cubicBezTo>
                  <a:pt x="192" y="155"/>
                  <a:pt x="264" y="198"/>
                  <a:pt x="429" y="191"/>
                </a:cubicBezTo>
                <a:cubicBezTo>
                  <a:pt x="493" y="171"/>
                  <a:pt x="420" y="192"/>
                  <a:pt x="567" y="177"/>
                </a:cubicBezTo>
                <a:cubicBezTo>
                  <a:pt x="660" y="168"/>
                  <a:pt x="751" y="146"/>
                  <a:pt x="843" y="133"/>
                </a:cubicBezTo>
                <a:cubicBezTo>
                  <a:pt x="911" y="111"/>
                  <a:pt x="985" y="113"/>
                  <a:pt x="1054" y="90"/>
                </a:cubicBezTo>
                <a:cubicBezTo>
                  <a:pt x="1144" y="0"/>
                  <a:pt x="1137" y="40"/>
                  <a:pt x="1316" y="46"/>
                </a:cubicBezTo>
                <a:cubicBezTo>
                  <a:pt x="1351" y="70"/>
                  <a:pt x="1354" y="84"/>
                  <a:pt x="1367" y="126"/>
                </a:cubicBezTo>
                <a:cubicBezTo>
                  <a:pt x="1371" y="138"/>
                  <a:pt x="1386" y="141"/>
                  <a:pt x="1396" y="148"/>
                </a:cubicBezTo>
                <a:cubicBezTo>
                  <a:pt x="1441" y="180"/>
                  <a:pt x="1426" y="172"/>
                  <a:pt x="1462" y="184"/>
                </a:cubicBezTo>
                <a:cubicBezTo>
                  <a:pt x="1489" y="203"/>
                  <a:pt x="1507" y="223"/>
                  <a:pt x="1527" y="250"/>
                </a:cubicBezTo>
                <a:cubicBezTo>
                  <a:pt x="1529" y="257"/>
                  <a:pt x="1531" y="264"/>
                  <a:pt x="1534" y="271"/>
                </a:cubicBezTo>
                <a:cubicBezTo>
                  <a:pt x="1538" y="279"/>
                  <a:pt x="1545" y="285"/>
                  <a:pt x="1549" y="293"/>
                </a:cubicBezTo>
                <a:cubicBezTo>
                  <a:pt x="1572" y="346"/>
                  <a:pt x="1546" y="329"/>
                  <a:pt x="1578" y="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5" name="Freeform 23">
            <a:extLst>
              <a:ext uri="{FF2B5EF4-FFF2-40B4-BE49-F238E27FC236}">
                <a16:creationId xmlns:a16="http://schemas.microsoft.com/office/drawing/2014/main" id="{F3C4904B-9370-49F3-8C37-62A4275C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536700"/>
            <a:ext cx="2573338" cy="271463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6" name="Freeform 24">
            <a:extLst>
              <a:ext uri="{FF2B5EF4-FFF2-40B4-BE49-F238E27FC236}">
                <a16:creationId xmlns:a16="http://schemas.microsoft.com/office/drawing/2014/main" id="{9119AB58-DDB8-4721-9F77-E47783B0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320800"/>
            <a:ext cx="2365375" cy="354013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7" name="Freeform 25">
            <a:extLst>
              <a:ext uri="{FF2B5EF4-FFF2-40B4-BE49-F238E27FC236}">
                <a16:creationId xmlns:a16="http://schemas.microsoft.com/office/drawing/2014/main" id="{26459B07-41B9-443F-AD80-9426382C1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477963"/>
            <a:ext cx="1731963" cy="141287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8" name="Freeform 26">
            <a:extLst>
              <a:ext uri="{FF2B5EF4-FFF2-40B4-BE49-F238E27FC236}">
                <a16:creationId xmlns:a16="http://schemas.microsoft.com/office/drawing/2014/main" id="{6B325B61-707E-4011-A06A-9007BB6C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1408113"/>
            <a:ext cx="2284413" cy="220662"/>
          </a:xfrm>
          <a:custGeom>
            <a:avLst/>
            <a:gdLst>
              <a:gd name="T0" fmla="*/ 0 w 1439"/>
              <a:gd name="T1" fmla="*/ 139 h 139"/>
              <a:gd name="T2" fmla="*/ 756 w 1439"/>
              <a:gd name="T3" fmla="*/ 124 h 139"/>
              <a:gd name="T4" fmla="*/ 843 w 1439"/>
              <a:gd name="T5" fmla="*/ 66 h 139"/>
              <a:gd name="T6" fmla="*/ 916 w 1439"/>
              <a:gd name="T7" fmla="*/ 1 h 139"/>
              <a:gd name="T8" fmla="*/ 1003 w 1439"/>
              <a:gd name="T9" fmla="*/ 8 h 139"/>
              <a:gd name="T10" fmla="*/ 1047 w 1439"/>
              <a:gd name="T11" fmla="*/ 37 h 139"/>
              <a:gd name="T12" fmla="*/ 1127 w 1439"/>
              <a:gd name="T13" fmla="*/ 117 h 139"/>
              <a:gd name="T14" fmla="*/ 1439 w 1439"/>
              <a:gd name="T15" fmla="*/ 11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39">
                <a:moveTo>
                  <a:pt x="0" y="139"/>
                </a:moveTo>
                <a:cubicBezTo>
                  <a:pt x="34" y="128"/>
                  <a:pt x="636" y="130"/>
                  <a:pt x="756" y="124"/>
                </a:cubicBezTo>
                <a:cubicBezTo>
                  <a:pt x="783" y="99"/>
                  <a:pt x="808" y="79"/>
                  <a:pt x="843" y="66"/>
                </a:cubicBezTo>
                <a:cubicBezTo>
                  <a:pt x="871" y="45"/>
                  <a:pt x="887" y="19"/>
                  <a:pt x="916" y="1"/>
                </a:cubicBezTo>
                <a:cubicBezTo>
                  <a:pt x="945" y="3"/>
                  <a:pt x="975" y="0"/>
                  <a:pt x="1003" y="8"/>
                </a:cubicBezTo>
                <a:cubicBezTo>
                  <a:pt x="1020" y="13"/>
                  <a:pt x="1047" y="37"/>
                  <a:pt x="1047" y="37"/>
                </a:cubicBezTo>
                <a:cubicBezTo>
                  <a:pt x="1068" y="70"/>
                  <a:pt x="1094" y="96"/>
                  <a:pt x="1127" y="117"/>
                </a:cubicBezTo>
                <a:cubicBezTo>
                  <a:pt x="1231" y="115"/>
                  <a:pt x="1439" y="110"/>
                  <a:pt x="1439" y="1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09" name="Freeform 27">
            <a:extLst>
              <a:ext uri="{FF2B5EF4-FFF2-40B4-BE49-F238E27FC236}">
                <a16:creationId xmlns:a16="http://schemas.microsoft.com/office/drawing/2014/main" id="{45DDA460-88D4-4B47-8113-940C532C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1812925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0" name="Freeform 28">
            <a:extLst>
              <a:ext uri="{FF2B5EF4-FFF2-40B4-BE49-F238E27FC236}">
                <a16:creationId xmlns:a16="http://schemas.microsoft.com/office/drawing/2014/main" id="{B28B763D-5012-4670-9030-BF382177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1779588"/>
            <a:ext cx="2297112" cy="292100"/>
          </a:xfrm>
          <a:custGeom>
            <a:avLst/>
            <a:gdLst>
              <a:gd name="T0" fmla="*/ 0 w 1447"/>
              <a:gd name="T1" fmla="*/ 0 h 184"/>
              <a:gd name="T2" fmla="*/ 94 w 1447"/>
              <a:gd name="T3" fmla="*/ 51 h 184"/>
              <a:gd name="T4" fmla="*/ 167 w 1447"/>
              <a:gd name="T5" fmla="*/ 87 h 184"/>
              <a:gd name="T6" fmla="*/ 269 w 1447"/>
              <a:gd name="T7" fmla="*/ 109 h 184"/>
              <a:gd name="T8" fmla="*/ 436 w 1447"/>
              <a:gd name="T9" fmla="*/ 152 h 184"/>
              <a:gd name="T10" fmla="*/ 727 w 1447"/>
              <a:gd name="T11" fmla="*/ 123 h 184"/>
              <a:gd name="T12" fmla="*/ 909 w 1447"/>
              <a:gd name="T13" fmla="*/ 72 h 184"/>
              <a:gd name="T14" fmla="*/ 996 w 1447"/>
              <a:gd name="T15" fmla="*/ 80 h 184"/>
              <a:gd name="T16" fmla="*/ 1011 w 1447"/>
              <a:gd name="T17" fmla="*/ 101 h 184"/>
              <a:gd name="T18" fmla="*/ 1062 w 1447"/>
              <a:gd name="T19" fmla="*/ 145 h 184"/>
              <a:gd name="T20" fmla="*/ 1149 w 1447"/>
              <a:gd name="T21" fmla="*/ 181 h 184"/>
              <a:gd name="T22" fmla="*/ 1272 w 1447"/>
              <a:gd name="T23" fmla="*/ 174 h 184"/>
              <a:gd name="T24" fmla="*/ 1323 w 1447"/>
              <a:gd name="T25" fmla="*/ 80 h 184"/>
              <a:gd name="T26" fmla="*/ 1389 w 1447"/>
              <a:gd name="T27" fmla="*/ 58 h 184"/>
              <a:gd name="T28" fmla="*/ 1411 w 1447"/>
              <a:gd name="T29" fmla="*/ 51 h 184"/>
              <a:gd name="T30" fmla="*/ 1447 w 1447"/>
              <a:gd name="T31" fmla="*/ 2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" h="184">
                <a:moveTo>
                  <a:pt x="0" y="0"/>
                </a:moveTo>
                <a:cubicBezTo>
                  <a:pt x="37" y="9"/>
                  <a:pt x="60" y="40"/>
                  <a:pt x="94" y="51"/>
                </a:cubicBezTo>
                <a:cubicBezTo>
                  <a:pt x="121" y="59"/>
                  <a:pt x="142" y="78"/>
                  <a:pt x="167" y="87"/>
                </a:cubicBezTo>
                <a:cubicBezTo>
                  <a:pt x="191" y="96"/>
                  <a:pt x="242" y="104"/>
                  <a:pt x="269" y="109"/>
                </a:cubicBezTo>
                <a:cubicBezTo>
                  <a:pt x="319" y="133"/>
                  <a:pt x="381" y="143"/>
                  <a:pt x="436" y="152"/>
                </a:cubicBezTo>
                <a:cubicBezTo>
                  <a:pt x="533" y="142"/>
                  <a:pt x="630" y="135"/>
                  <a:pt x="727" y="123"/>
                </a:cubicBezTo>
                <a:cubicBezTo>
                  <a:pt x="789" y="103"/>
                  <a:pt x="843" y="81"/>
                  <a:pt x="909" y="72"/>
                </a:cubicBezTo>
                <a:cubicBezTo>
                  <a:pt x="938" y="75"/>
                  <a:pt x="968" y="72"/>
                  <a:pt x="996" y="80"/>
                </a:cubicBezTo>
                <a:cubicBezTo>
                  <a:pt x="1004" y="82"/>
                  <a:pt x="1005" y="95"/>
                  <a:pt x="1011" y="101"/>
                </a:cubicBezTo>
                <a:cubicBezTo>
                  <a:pt x="1027" y="117"/>
                  <a:pt x="1044" y="132"/>
                  <a:pt x="1062" y="145"/>
                </a:cubicBezTo>
                <a:cubicBezTo>
                  <a:pt x="1087" y="164"/>
                  <a:pt x="1121" y="168"/>
                  <a:pt x="1149" y="181"/>
                </a:cubicBezTo>
                <a:cubicBezTo>
                  <a:pt x="1190" y="179"/>
                  <a:pt x="1232" y="184"/>
                  <a:pt x="1272" y="174"/>
                </a:cubicBezTo>
                <a:cubicBezTo>
                  <a:pt x="1304" y="166"/>
                  <a:pt x="1300" y="99"/>
                  <a:pt x="1323" y="80"/>
                </a:cubicBezTo>
                <a:cubicBezTo>
                  <a:pt x="1341" y="65"/>
                  <a:pt x="1367" y="65"/>
                  <a:pt x="1389" y="58"/>
                </a:cubicBezTo>
                <a:cubicBezTo>
                  <a:pt x="1396" y="56"/>
                  <a:pt x="1411" y="51"/>
                  <a:pt x="1411" y="51"/>
                </a:cubicBezTo>
                <a:cubicBezTo>
                  <a:pt x="1438" y="32"/>
                  <a:pt x="1426" y="42"/>
                  <a:pt x="1447" y="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1" name="Freeform 29">
            <a:extLst>
              <a:ext uri="{FF2B5EF4-FFF2-40B4-BE49-F238E27FC236}">
                <a16:creationId xmlns:a16="http://schemas.microsoft.com/office/drawing/2014/main" id="{EC07C538-59F0-4858-BF41-83D5B702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47850"/>
            <a:ext cx="2695575" cy="762000"/>
          </a:xfrm>
          <a:custGeom>
            <a:avLst/>
            <a:gdLst>
              <a:gd name="T0" fmla="*/ 0 w 1698"/>
              <a:gd name="T1" fmla="*/ 0 h 480"/>
              <a:gd name="T2" fmla="*/ 36 w 1698"/>
              <a:gd name="T3" fmla="*/ 138 h 480"/>
              <a:gd name="T4" fmla="*/ 44 w 1698"/>
              <a:gd name="T5" fmla="*/ 168 h 480"/>
              <a:gd name="T6" fmla="*/ 65 w 1698"/>
              <a:gd name="T7" fmla="*/ 175 h 480"/>
              <a:gd name="T8" fmla="*/ 80 w 1698"/>
              <a:gd name="T9" fmla="*/ 197 h 480"/>
              <a:gd name="T10" fmla="*/ 182 w 1698"/>
              <a:gd name="T11" fmla="*/ 262 h 480"/>
              <a:gd name="T12" fmla="*/ 553 w 1698"/>
              <a:gd name="T13" fmla="*/ 364 h 480"/>
              <a:gd name="T14" fmla="*/ 756 w 1698"/>
              <a:gd name="T15" fmla="*/ 393 h 480"/>
              <a:gd name="T16" fmla="*/ 858 w 1698"/>
              <a:gd name="T17" fmla="*/ 429 h 480"/>
              <a:gd name="T18" fmla="*/ 989 w 1698"/>
              <a:gd name="T19" fmla="*/ 480 h 480"/>
              <a:gd name="T20" fmla="*/ 1498 w 1698"/>
              <a:gd name="T21" fmla="*/ 437 h 480"/>
              <a:gd name="T22" fmla="*/ 1534 w 1698"/>
              <a:gd name="T23" fmla="*/ 364 h 480"/>
              <a:gd name="T24" fmla="*/ 1622 w 1698"/>
              <a:gd name="T25" fmla="*/ 306 h 480"/>
              <a:gd name="T26" fmla="*/ 1658 w 1698"/>
              <a:gd name="T27" fmla="*/ 218 h 480"/>
              <a:gd name="T28" fmla="*/ 1687 w 1698"/>
              <a:gd name="T29" fmla="*/ 66 h 480"/>
              <a:gd name="T30" fmla="*/ 1694 w 1698"/>
              <a:gd name="T31" fmla="*/ 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8" h="480">
                <a:moveTo>
                  <a:pt x="0" y="0"/>
                </a:moveTo>
                <a:cubicBezTo>
                  <a:pt x="6" y="55"/>
                  <a:pt x="3" y="94"/>
                  <a:pt x="36" y="138"/>
                </a:cubicBezTo>
                <a:cubicBezTo>
                  <a:pt x="39" y="148"/>
                  <a:pt x="38" y="160"/>
                  <a:pt x="44" y="168"/>
                </a:cubicBezTo>
                <a:cubicBezTo>
                  <a:pt x="49" y="174"/>
                  <a:pt x="59" y="170"/>
                  <a:pt x="65" y="175"/>
                </a:cubicBezTo>
                <a:cubicBezTo>
                  <a:pt x="72" y="181"/>
                  <a:pt x="73" y="191"/>
                  <a:pt x="80" y="197"/>
                </a:cubicBezTo>
                <a:cubicBezTo>
                  <a:pt x="107" y="220"/>
                  <a:pt x="150" y="246"/>
                  <a:pt x="182" y="262"/>
                </a:cubicBezTo>
                <a:cubicBezTo>
                  <a:pt x="283" y="363"/>
                  <a:pt x="420" y="356"/>
                  <a:pt x="553" y="364"/>
                </a:cubicBezTo>
                <a:cubicBezTo>
                  <a:pt x="646" y="409"/>
                  <a:pt x="510" y="348"/>
                  <a:pt x="756" y="393"/>
                </a:cubicBezTo>
                <a:cubicBezTo>
                  <a:pt x="791" y="400"/>
                  <a:pt x="858" y="429"/>
                  <a:pt x="858" y="429"/>
                </a:cubicBezTo>
                <a:cubicBezTo>
                  <a:pt x="899" y="460"/>
                  <a:pt x="939" y="472"/>
                  <a:pt x="989" y="480"/>
                </a:cubicBezTo>
                <a:cubicBezTo>
                  <a:pt x="1159" y="466"/>
                  <a:pt x="1330" y="465"/>
                  <a:pt x="1498" y="437"/>
                </a:cubicBezTo>
                <a:cubicBezTo>
                  <a:pt x="1525" y="433"/>
                  <a:pt x="1515" y="383"/>
                  <a:pt x="1534" y="364"/>
                </a:cubicBezTo>
                <a:cubicBezTo>
                  <a:pt x="1560" y="338"/>
                  <a:pt x="1592" y="325"/>
                  <a:pt x="1622" y="306"/>
                </a:cubicBezTo>
                <a:cubicBezTo>
                  <a:pt x="1639" y="279"/>
                  <a:pt x="1648" y="249"/>
                  <a:pt x="1658" y="218"/>
                </a:cubicBezTo>
                <a:cubicBezTo>
                  <a:pt x="1663" y="142"/>
                  <a:pt x="1652" y="118"/>
                  <a:pt x="1687" y="66"/>
                </a:cubicBezTo>
                <a:cubicBezTo>
                  <a:pt x="1698" y="33"/>
                  <a:pt x="1694" y="52"/>
                  <a:pt x="1694" y="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2" name="Text Box 31">
            <a:extLst>
              <a:ext uri="{FF2B5EF4-FFF2-40B4-BE49-F238E27FC236}">
                <a16:creationId xmlns:a16="http://schemas.microsoft.com/office/drawing/2014/main" id="{6CDB8E61-560A-49A5-9A25-548147B0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828675"/>
            <a:ext cx="609600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12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88</a:t>
            </a:r>
          </a:p>
        </p:txBody>
      </p:sp>
      <p:sp>
        <p:nvSpPr>
          <p:cNvPr id="128013" name="Text Box 32">
            <a:extLst>
              <a:ext uri="{FF2B5EF4-FFF2-40B4-BE49-F238E27FC236}">
                <a16:creationId xmlns:a16="http://schemas.microsoft.com/office/drawing/2014/main" id="{5530A9CC-630E-47D3-AEBB-DB454F60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2622550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Ve(Vj) = 3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88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的最大值 88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8014" name="Text Box 33">
            <a:extLst>
              <a:ext uri="{FF2B5EF4-FFF2-40B4-BE49-F238E27FC236}">
                <a16:creationId xmlns:a16="http://schemas.microsoft.com/office/drawing/2014/main" id="{5F479AF2-9957-4FB1-934A-9D53261DE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0450"/>
            <a:ext cx="1066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latin typeface="+mn-lt"/>
                <a:ea typeface="+mn-ea"/>
                <a:cs typeface="+mn-ea"/>
                <a:sym typeface="+mn-lt"/>
              </a:rPr>
              <a:t>起点</a:t>
            </a: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28015" name="Oval 34">
            <a:extLst>
              <a:ext uri="{FF2B5EF4-FFF2-40B4-BE49-F238E27FC236}">
                <a16:creationId xmlns:a16="http://schemas.microsoft.com/office/drawing/2014/main" id="{A7B0C30A-5E03-4E99-A3B8-19F4A6DC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4097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6" name="Oval 35">
            <a:extLst>
              <a:ext uri="{FF2B5EF4-FFF2-40B4-BE49-F238E27FC236}">
                <a16:creationId xmlns:a16="http://schemas.microsoft.com/office/drawing/2014/main" id="{72E161B9-58D5-4C87-8573-06171C7D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4097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Vn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7" name="Freeform 36">
            <a:extLst>
              <a:ext uri="{FF2B5EF4-FFF2-40B4-BE49-F238E27FC236}">
                <a16:creationId xmlns:a16="http://schemas.microsoft.com/office/drawing/2014/main" id="{C8A4CEA7-B368-408B-80C3-4220D636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504950"/>
            <a:ext cx="2573338" cy="271463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8" name="Freeform 37">
            <a:extLst>
              <a:ext uri="{FF2B5EF4-FFF2-40B4-BE49-F238E27FC236}">
                <a16:creationId xmlns:a16="http://schemas.microsoft.com/office/drawing/2014/main" id="{53A855FD-DD95-4797-8756-16D78F6E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289050"/>
            <a:ext cx="2365375" cy="354013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19" name="Freeform 38">
            <a:extLst>
              <a:ext uri="{FF2B5EF4-FFF2-40B4-BE49-F238E27FC236}">
                <a16:creationId xmlns:a16="http://schemas.microsoft.com/office/drawing/2014/main" id="{65C07EF7-4340-4BBE-8F62-866EBD70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446213"/>
            <a:ext cx="1731963" cy="141287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0" name="Freeform 39">
            <a:extLst>
              <a:ext uri="{FF2B5EF4-FFF2-40B4-BE49-F238E27FC236}">
                <a16:creationId xmlns:a16="http://schemas.microsoft.com/office/drawing/2014/main" id="{B0E8ED35-F560-4340-8C32-893BCA0E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376363"/>
            <a:ext cx="2284413" cy="220662"/>
          </a:xfrm>
          <a:custGeom>
            <a:avLst/>
            <a:gdLst>
              <a:gd name="T0" fmla="*/ 0 w 1439"/>
              <a:gd name="T1" fmla="*/ 139 h 139"/>
              <a:gd name="T2" fmla="*/ 756 w 1439"/>
              <a:gd name="T3" fmla="*/ 124 h 139"/>
              <a:gd name="T4" fmla="*/ 843 w 1439"/>
              <a:gd name="T5" fmla="*/ 66 h 139"/>
              <a:gd name="T6" fmla="*/ 916 w 1439"/>
              <a:gd name="T7" fmla="*/ 1 h 139"/>
              <a:gd name="T8" fmla="*/ 1003 w 1439"/>
              <a:gd name="T9" fmla="*/ 8 h 139"/>
              <a:gd name="T10" fmla="*/ 1047 w 1439"/>
              <a:gd name="T11" fmla="*/ 37 h 139"/>
              <a:gd name="T12" fmla="*/ 1127 w 1439"/>
              <a:gd name="T13" fmla="*/ 117 h 139"/>
              <a:gd name="T14" fmla="*/ 1439 w 1439"/>
              <a:gd name="T15" fmla="*/ 11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9" h="139">
                <a:moveTo>
                  <a:pt x="0" y="139"/>
                </a:moveTo>
                <a:cubicBezTo>
                  <a:pt x="34" y="128"/>
                  <a:pt x="636" y="130"/>
                  <a:pt x="756" y="124"/>
                </a:cubicBezTo>
                <a:cubicBezTo>
                  <a:pt x="783" y="99"/>
                  <a:pt x="808" y="79"/>
                  <a:pt x="843" y="66"/>
                </a:cubicBezTo>
                <a:cubicBezTo>
                  <a:pt x="871" y="45"/>
                  <a:pt x="887" y="19"/>
                  <a:pt x="916" y="1"/>
                </a:cubicBezTo>
                <a:cubicBezTo>
                  <a:pt x="945" y="3"/>
                  <a:pt x="975" y="0"/>
                  <a:pt x="1003" y="8"/>
                </a:cubicBezTo>
                <a:cubicBezTo>
                  <a:pt x="1020" y="13"/>
                  <a:pt x="1047" y="37"/>
                  <a:pt x="1047" y="37"/>
                </a:cubicBezTo>
                <a:cubicBezTo>
                  <a:pt x="1068" y="70"/>
                  <a:pt x="1094" y="96"/>
                  <a:pt x="1127" y="117"/>
                </a:cubicBezTo>
                <a:cubicBezTo>
                  <a:pt x="1231" y="115"/>
                  <a:pt x="1439" y="110"/>
                  <a:pt x="1439" y="1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1" name="Freeform 40">
            <a:extLst>
              <a:ext uri="{FF2B5EF4-FFF2-40B4-BE49-F238E27FC236}">
                <a16:creationId xmlns:a16="http://schemas.microsoft.com/office/drawing/2014/main" id="{17AA63CE-3380-410B-9CF1-A55F2586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1781175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2" name="Freeform 41">
            <a:extLst>
              <a:ext uri="{FF2B5EF4-FFF2-40B4-BE49-F238E27FC236}">
                <a16:creationId xmlns:a16="http://schemas.microsoft.com/office/drawing/2014/main" id="{18944E1A-EE4E-498D-B9C8-F756421E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688" y="1747838"/>
            <a:ext cx="2297112" cy="292100"/>
          </a:xfrm>
          <a:custGeom>
            <a:avLst/>
            <a:gdLst>
              <a:gd name="T0" fmla="*/ 0 w 1447"/>
              <a:gd name="T1" fmla="*/ 0 h 184"/>
              <a:gd name="T2" fmla="*/ 94 w 1447"/>
              <a:gd name="T3" fmla="*/ 51 h 184"/>
              <a:gd name="T4" fmla="*/ 167 w 1447"/>
              <a:gd name="T5" fmla="*/ 87 h 184"/>
              <a:gd name="T6" fmla="*/ 269 w 1447"/>
              <a:gd name="T7" fmla="*/ 109 h 184"/>
              <a:gd name="T8" fmla="*/ 436 w 1447"/>
              <a:gd name="T9" fmla="*/ 152 h 184"/>
              <a:gd name="T10" fmla="*/ 727 w 1447"/>
              <a:gd name="T11" fmla="*/ 123 h 184"/>
              <a:gd name="T12" fmla="*/ 909 w 1447"/>
              <a:gd name="T13" fmla="*/ 72 h 184"/>
              <a:gd name="T14" fmla="*/ 996 w 1447"/>
              <a:gd name="T15" fmla="*/ 80 h 184"/>
              <a:gd name="T16" fmla="*/ 1011 w 1447"/>
              <a:gd name="T17" fmla="*/ 101 h 184"/>
              <a:gd name="T18" fmla="*/ 1062 w 1447"/>
              <a:gd name="T19" fmla="*/ 145 h 184"/>
              <a:gd name="T20" fmla="*/ 1149 w 1447"/>
              <a:gd name="T21" fmla="*/ 181 h 184"/>
              <a:gd name="T22" fmla="*/ 1272 w 1447"/>
              <a:gd name="T23" fmla="*/ 174 h 184"/>
              <a:gd name="T24" fmla="*/ 1323 w 1447"/>
              <a:gd name="T25" fmla="*/ 80 h 184"/>
              <a:gd name="T26" fmla="*/ 1389 w 1447"/>
              <a:gd name="T27" fmla="*/ 58 h 184"/>
              <a:gd name="T28" fmla="*/ 1411 w 1447"/>
              <a:gd name="T29" fmla="*/ 51 h 184"/>
              <a:gd name="T30" fmla="*/ 1447 w 1447"/>
              <a:gd name="T31" fmla="*/ 2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7" h="184">
                <a:moveTo>
                  <a:pt x="0" y="0"/>
                </a:moveTo>
                <a:cubicBezTo>
                  <a:pt x="37" y="9"/>
                  <a:pt x="60" y="40"/>
                  <a:pt x="94" y="51"/>
                </a:cubicBezTo>
                <a:cubicBezTo>
                  <a:pt x="121" y="59"/>
                  <a:pt x="142" y="78"/>
                  <a:pt x="167" y="87"/>
                </a:cubicBezTo>
                <a:cubicBezTo>
                  <a:pt x="191" y="96"/>
                  <a:pt x="242" y="104"/>
                  <a:pt x="269" y="109"/>
                </a:cubicBezTo>
                <a:cubicBezTo>
                  <a:pt x="319" y="133"/>
                  <a:pt x="381" y="143"/>
                  <a:pt x="436" y="152"/>
                </a:cubicBezTo>
                <a:cubicBezTo>
                  <a:pt x="533" y="142"/>
                  <a:pt x="630" y="135"/>
                  <a:pt x="727" y="123"/>
                </a:cubicBezTo>
                <a:cubicBezTo>
                  <a:pt x="789" y="103"/>
                  <a:pt x="843" y="81"/>
                  <a:pt x="909" y="72"/>
                </a:cubicBezTo>
                <a:cubicBezTo>
                  <a:pt x="938" y="75"/>
                  <a:pt x="968" y="72"/>
                  <a:pt x="996" y="80"/>
                </a:cubicBezTo>
                <a:cubicBezTo>
                  <a:pt x="1004" y="82"/>
                  <a:pt x="1005" y="95"/>
                  <a:pt x="1011" y="101"/>
                </a:cubicBezTo>
                <a:cubicBezTo>
                  <a:pt x="1027" y="117"/>
                  <a:pt x="1044" y="132"/>
                  <a:pt x="1062" y="145"/>
                </a:cubicBezTo>
                <a:cubicBezTo>
                  <a:pt x="1087" y="164"/>
                  <a:pt x="1121" y="168"/>
                  <a:pt x="1149" y="181"/>
                </a:cubicBezTo>
                <a:cubicBezTo>
                  <a:pt x="1190" y="179"/>
                  <a:pt x="1232" y="184"/>
                  <a:pt x="1272" y="174"/>
                </a:cubicBezTo>
                <a:cubicBezTo>
                  <a:pt x="1304" y="166"/>
                  <a:pt x="1300" y="99"/>
                  <a:pt x="1323" y="80"/>
                </a:cubicBezTo>
                <a:cubicBezTo>
                  <a:pt x="1341" y="65"/>
                  <a:pt x="1367" y="65"/>
                  <a:pt x="1389" y="58"/>
                </a:cubicBezTo>
                <a:cubicBezTo>
                  <a:pt x="1396" y="56"/>
                  <a:pt x="1411" y="51"/>
                  <a:pt x="1411" y="51"/>
                </a:cubicBezTo>
                <a:cubicBezTo>
                  <a:pt x="1438" y="32"/>
                  <a:pt x="1426" y="42"/>
                  <a:pt x="1447" y="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3" name="Freeform 42">
            <a:extLst>
              <a:ext uri="{FF2B5EF4-FFF2-40B4-BE49-F238E27FC236}">
                <a16:creationId xmlns:a16="http://schemas.microsoft.com/office/drawing/2014/main" id="{5DDB12E3-5895-4B71-AF33-DAF61111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16100"/>
            <a:ext cx="2695575" cy="762000"/>
          </a:xfrm>
          <a:custGeom>
            <a:avLst/>
            <a:gdLst>
              <a:gd name="T0" fmla="*/ 0 w 1698"/>
              <a:gd name="T1" fmla="*/ 0 h 480"/>
              <a:gd name="T2" fmla="*/ 36 w 1698"/>
              <a:gd name="T3" fmla="*/ 138 h 480"/>
              <a:gd name="T4" fmla="*/ 44 w 1698"/>
              <a:gd name="T5" fmla="*/ 168 h 480"/>
              <a:gd name="T6" fmla="*/ 65 w 1698"/>
              <a:gd name="T7" fmla="*/ 175 h 480"/>
              <a:gd name="T8" fmla="*/ 80 w 1698"/>
              <a:gd name="T9" fmla="*/ 197 h 480"/>
              <a:gd name="T10" fmla="*/ 182 w 1698"/>
              <a:gd name="T11" fmla="*/ 262 h 480"/>
              <a:gd name="T12" fmla="*/ 553 w 1698"/>
              <a:gd name="T13" fmla="*/ 364 h 480"/>
              <a:gd name="T14" fmla="*/ 756 w 1698"/>
              <a:gd name="T15" fmla="*/ 393 h 480"/>
              <a:gd name="T16" fmla="*/ 858 w 1698"/>
              <a:gd name="T17" fmla="*/ 429 h 480"/>
              <a:gd name="T18" fmla="*/ 989 w 1698"/>
              <a:gd name="T19" fmla="*/ 480 h 480"/>
              <a:gd name="T20" fmla="*/ 1498 w 1698"/>
              <a:gd name="T21" fmla="*/ 437 h 480"/>
              <a:gd name="T22" fmla="*/ 1534 w 1698"/>
              <a:gd name="T23" fmla="*/ 364 h 480"/>
              <a:gd name="T24" fmla="*/ 1622 w 1698"/>
              <a:gd name="T25" fmla="*/ 306 h 480"/>
              <a:gd name="T26" fmla="*/ 1658 w 1698"/>
              <a:gd name="T27" fmla="*/ 218 h 480"/>
              <a:gd name="T28" fmla="*/ 1687 w 1698"/>
              <a:gd name="T29" fmla="*/ 66 h 480"/>
              <a:gd name="T30" fmla="*/ 1694 w 1698"/>
              <a:gd name="T31" fmla="*/ 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8" h="480">
                <a:moveTo>
                  <a:pt x="0" y="0"/>
                </a:moveTo>
                <a:cubicBezTo>
                  <a:pt x="6" y="55"/>
                  <a:pt x="3" y="94"/>
                  <a:pt x="36" y="138"/>
                </a:cubicBezTo>
                <a:cubicBezTo>
                  <a:pt x="39" y="148"/>
                  <a:pt x="38" y="160"/>
                  <a:pt x="44" y="168"/>
                </a:cubicBezTo>
                <a:cubicBezTo>
                  <a:pt x="49" y="174"/>
                  <a:pt x="59" y="170"/>
                  <a:pt x="65" y="175"/>
                </a:cubicBezTo>
                <a:cubicBezTo>
                  <a:pt x="72" y="181"/>
                  <a:pt x="73" y="191"/>
                  <a:pt x="80" y="197"/>
                </a:cubicBezTo>
                <a:cubicBezTo>
                  <a:pt x="107" y="220"/>
                  <a:pt x="150" y="246"/>
                  <a:pt x="182" y="262"/>
                </a:cubicBezTo>
                <a:cubicBezTo>
                  <a:pt x="283" y="363"/>
                  <a:pt x="420" y="356"/>
                  <a:pt x="553" y="364"/>
                </a:cubicBezTo>
                <a:cubicBezTo>
                  <a:pt x="646" y="409"/>
                  <a:pt x="510" y="348"/>
                  <a:pt x="756" y="393"/>
                </a:cubicBezTo>
                <a:cubicBezTo>
                  <a:pt x="791" y="400"/>
                  <a:pt x="858" y="429"/>
                  <a:pt x="858" y="429"/>
                </a:cubicBezTo>
                <a:cubicBezTo>
                  <a:pt x="899" y="460"/>
                  <a:pt x="939" y="472"/>
                  <a:pt x="989" y="480"/>
                </a:cubicBezTo>
                <a:cubicBezTo>
                  <a:pt x="1159" y="466"/>
                  <a:pt x="1330" y="465"/>
                  <a:pt x="1498" y="437"/>
                </a:cubicBezTo>
                <a:cubicBezTo>
                  <a:pt x="1525" y="433"/>
                  <a:pt x="1515" y="383"/>
                  <a:pt x="1534" y="364"/>
                </a:cubicBezTo>
                <a:cubicBezTo>
                  <a:pt x="1560" y="338"/>
                  <a:pt x="1592" y="325"/>
                  <a:pt x="1622" y="306"/>
                </a:cubicBezTo>
                <a:cubicBezTo>
                  <a:pt x="1639" y="279"/>
                  <a:pt x="1648" y="249"/>
                  <a:pt x="1658" y="218"/>
                </a:cubicBezTo>
                <a:cubicBezTo>
                  <a:pt x="1663" y="142"/>
                  <a:pt x="1652" y="118"/>
                  <a:pt x="1687" y="66"/>
                </a:cubicBezTo>
                <a:cubicBezTo>
                  <a:pt x="1698" y="33"/>
                  <a:pt x="1694" y="52"/>
                  <a:pt x="1694" y="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4" name="Text Box 43">
            <a:extLst>
              <a:ext uri="{FF2B5EF4-FFF2-40B4-BE49-F238E27FC236}">
                <a16:creationId xmlns:a16="http://schemas.microsoft.com/office/drawing/2014/main" id="{A867EBCF-6AAA-40A3-8C7B-D75EAB03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250825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Vl(Vj) = 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取 10-2、10-4、10-3、10-7的最小值 3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8025" name="Freeform 44">
            <a:extLst>
              <a:ext uri="{FF2B5EF4-FFF2-40B4-BE49-F238E27FC236}">
                <a16:creationId xmlns:a16="http://schemas.microsoft.com/office/drawing/2014/main" id="{C22C8A0F-688E-4730-8A81-811459D9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947738"/>
            <a:ext cx="2505075" cy="569912"/>
          </a:xfrm>
          <a:custGeom>
            <a:avLst/>
            <a:gdLst>
              <a:gd name="T0" fmla="*/ 0 w 1578"/>
              <a:gd name="T1" fmla="*/ 359 h 359"/>
              <a:gd name="T2" fmla="*/ 87 w 1578"/>
              <a:gd name="T3" fmla="*/ 337 h 359"/>
              <a:gd name="T4" fmla="*/ 138 w 1578"/>
              <a:gd name="T5" fmla="*/ 301 h 359"/>
              <a:gd name="T6" fmla="*/ 429 w 1578"/>
              <a:gd name="T7" fmla="*/ 191 h 359"/>
              <a:gd name="T8" fmla="*/ 567 w 1578"/>
              <a:gd name="T9" fmla="*/ 177 h 359"/>
              <a:gd name="T10" fmla="*/ 843 w 1578"/>
              <a:gd name="T11" fmla="*/ 133 h 359"/>
              <a:gd name="T12" fmla="*/ 1054 w 1578"/>
              <a:gd name="T13" fmla="*/ 90 h 359"/>
              <a:gd name="T14" fmla="*/ 1316 w 1578"/>
              <a:gd name="T15" fmla="*/ 46 h 359"/>
              <a:gd name="T16" fmla="*/ 1367 w 1578"/>
              <a:gd name="T17" fmla="*/ 126 h 359"/>
              <a:gd name="T18" fmla="*/ 1396 w 1578"/>
              <a:gd name="T19" fmla="*/ 148 h 359"/>
              <a:gd name="T20" fmla="*/ 1462 w 1578"/>
              <a:gd name="T21" fmla="*/ 184 h 359"/>
              <a:gd name="T22" fmla="*/ 1527 w 1578"/>
              <a:gd name="T23" fmla="*/ 250 h 359"/>
              <a:gd name="T24" fmla="*/ 1534 w 1578"/>
              <a:gd name="T25" fmla="*/ 271 h 359"/>
              <a:gd name="T26" fmla="*/ 1549 w 1578"/>
              <a:gd name="T27" fmla="*/ 293 h 359"/>
              <a:gd name="T28" fmla="*/ 1578 w 1578"/>
              <a:gd name="T29" fmla="*/ 34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8" h="359">
                <a:moveTo>
                  <a:pt x="0" y="359"/>
                </a:moveTo>
                <a:cubicBezTo>
                  <a:pt x="29" y="351"/>
                  <a:pt x="60" y="349"/>
                  <a:pt x="87" y="337"/>
                </a:cubicBezTo>
                <a:cubicBezTo>
                  <a:pt x="106" y="328"/>
                  <a:pt x="138" y="301"/>
                  <a:pt x="138" y="301"/>
                </a:cubicBezTo>
                <a:cubicBezTo>
                  <a:pt x="192" y="155"/>
                  <a:pt x="264" y="198"/>
                  <a:pt x="429" y="191"/>
                </a:cubicBezTo>
                <a:cubicBezTo>
                  <a:pt x="493" y="171"/>
                  <a:pt x="420" y="192"/>
                  <a:pt x="567" y="177"/>
                </a:cubicBezTo>
                <a:cubicBezTo>
                  <a:pt x="660" y="168"/>
                  <a:pt x="751" y="146"/>
                  <a:pt x="843" y="133"/>
                </a:cubicBezTo>
                <a:cubicBezTo>
                  <a:pt x="911" y="111"/>
                  <a:pt x="985" y="113"/>
                  <a:pt x="1054" y="90"/>
                </a:cubicBezTo>
                <a:cubicBezTo>
                  <a:pt x="1144" y="0"/>
                  <a:pt x="1137" y="40"/>
                  <a:pt x="1316" y="46"/>
                </a:cubicBezTo>
                <a:cubicBezTo>
                  <a:pt x="1351" y="70"/>
                  <a:pt x="1354" y="84"/>
                  <a:pt x="1367" y="126"/>
                </a:cubicBezTo>
                <a:cubicBezTo>
                  <a:pt x="1371" y="138"/>
                  <a:pt x="1386" y="141"/>
                  <a:pt x="1396" y="148"/>
                </a:cubicBezTo>
                <a:cubicBezTo>
                  <a:pt x="1441" y="180"/>
                  <a:pt x="1426" y="172"/>
                  <a:pt x="1462" y="184"/>
                </a:cubicBezTo>
                <a:cubicBezTo>
                  <a:pt x="1489" y="203"/>
                  <a:pt x="1507" y="223"/>
                  <a:pt x="1527" y="250"/>
                </a:cubicBezTo>
                <a:cubicBezTo>
                  <a:pt x="1529" y="257"/>
                  <a:pt x="1531" y="264"/>
                  <a:pt x="1534" y="271"/>
                </a:cubicBezTo>
                <a:cubicBezTo>
                  <a:pt x="1538" y="279"/>
                  <a:pt x="1545" y="285"/>
                  <a:pt x="1549" y="293"/>
                </a:cubicBezTo>
                <a:cubicBezTo>
                  <a:pt x="1572" y="346"/>
                  <a:pt x="1546" y="329"/>
                  <a:pt x="1578" y="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26" name="Text Box 45">
            <a:extLst>
              <a:ext uri="{FF2B5EF4-FFF2-40B4-BE49-F238E27FC236}">
                <a16:creationId xmlns:a16="http://schemas.microsoft.com/office/drawing/2014/main" id="{E56B6280-597E-4196-A578-EF7D741C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808038"/>
            <a:ext cx="6096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128027" name="Text Box 46">
            <a:extLst>
              <a:ext uri="{FF2B5EF4-FFF2-40B4-BE49-F238E27FC236}">
                <a16:creationId xmlns:a16="http://schemas.microsoft.com/office/drawing/2014/main" id="{611070F2-E714-40FB-8634-EBE5E7F39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289050"/>
            <a:ext cx="45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1010</a:t>
            </a:r>
          </a:p>
        </p:txBody>
      </p:sp>
      <p:sp>
        <p:nvSpPr>
          <p:cNvPr id="128028" name="Text Box 47">
            <a:extLst>
              <a:ext uri="{FF2B5EF4-FFF2-40B4-BE49-F238E27FC236}">
                <a16:creationId xmlns:a16="http://schemas.microsoft.com/office/drawing/2014/main" id="{86B7A547-9356-43B0-BD01-32CD89DD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6045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latin typeface="+mn-lt"/>
                <a:ea typeface="+mn-ea"/>
                <a:cs typeface="+mn-ea"/>
                <a:sym typeface="+mn-lt"/>
              </a:rPr>
              <a:t>收点</a:t>
            </a:r>
          </a:p>
        </p:txBody>
      </p:sp>
      <p:sp>
        <p:nvSpPr>
          <p:cNvPr id="128029" name="Oval 49">
            <a:extLst>
              <a:ext uri="{FF2B5EF4-FFF2-40B4-BE49-F238E27FC236}">
                <a16:creationId xmlns:a16="http://schemas.microsoft.com/office/drawing/2014/main" id="{CD448553-6268-4094-B697-259FF052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862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0" name="Oval 50">
            <a:extLst>
              <a:ext uri="{FF2B5EF4-FFF2-40B4-BE49-F238E27FC236}">
                <a16:creationId xmlns:a16="http://schemas.microsoft.com/office/drawing/2014/main" id="{3D6AAAB4-AD87-4C3C-BD37-5CB4DCA4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862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1" name="Freeform 54">
            <a:extLst>
              <a:ext uri="{FF2B5EF4-FFF2-40B4-BE49-F238E27FC236}">
                <a16:creationId xmlns:a16="http://schemas.microsoft.com/office/drawing/2014/main" id="{AB04B28B-A119-4BC3-BC43-6C5D0521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4422775"/>
            <a:ext cx="1731963" cy="141288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2" name="Freeform 56">
            <a:extLst>
              <a:ext uri="{FF2B5EF4-FFF2-40B4-BE49-F238E27FC236}">
                <a16:creationId xmlns:a16="http://schemas.microsoft.com/office/drawing/2014/main" id="{3F551241-2C82-4D12-B2A5-57652E088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4757738"/>
            <a:ext cx="2078038" cy="428625"/>
          </a:xfrm>
          <a:custGeom>
            <a:avLst/>
            <a:gdLst>
              <a:gd name="T0" fmla="*/ 0 w 1309"/>
              <a:gd name="T1" fmla="*/ 0 h 270"/>
              <a:gd name="T2" fmla="*/ 73 w 1309"/>
              <a:gd name="T3" fmla="*/ 59 h 270"/>
              <a:gd name="T4" fmla="*/ 393 w 1309"/>
              <a:gd name="T5" fmla="*/ 88 h 270"/>
              <a:gd name="T6" fmla="*/ 574 w 1309"/>
              <a:gd name="T7" fmla="*/ 153 h 270"/>
              <a:gd name="T8" fmla="*/ 756 w 1309"/>
              <a:gd name="T9" fmla="*/ 175 h 270"/>
              <a:gd name="T10" fmla="*/ 829 w 1309"/>
              <a:gd name="T11" fmla="*/ 204 h 270"/>
              <a:gd name="T12" fmla="*/ 1033 w 1309"/>
              <a:gd name="T13" fmla="*/ 270 h 270"/>
              <a:gd name="T14" fmla="*/ 1113 w 1309"/>
              <a:gd name="T15" fmla="*/ 262 h 270"/>
              <a:gd name="T16" fmla="*/ 1142 w 1309"/>
              <a:gd name="T17" fmla="*/ 240 h 270"/>
              <a:gd name="T18" fmla="*/ 1200 w 1309"/>
              <a:gd name="T19" fmla="*/ 226 h 270"/>
              <a:gd name="T20" fmla="*/ 1265 w 1309"/>
              <a:gd name="T21" fmla="*/ 95 h 270"/>
              <a:gd name="T22" fmla="*/ 1287 w 1309"/>
              <a:gd name="T23" fmla="*/ 80 h 270"/>
              <a:gd name="T24" fmla="*/ 1309 w 1309"/>
              <a:gd name="T25" fmla="*/ 7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9" h="270">
                <a:moveTo>
                  <a:pt x="0" y="0"/>
                </a:moveTo>
                <a:cubicBezTo>
                  <a:pt x="24" y="32"/>
                  <a:pt x="34" y="48"/>
                  <a:pt x="73" y="59"/>
                </a:cubicBezTo>
                <a:cubicBezTo>
                  <a:pt x="158" y="116"/>
                  <a:pt x="334" y="86"/>
                  <a:pt x="393" y="88"/>
                </a:cubicBezTo>
                <a:cubicBezTo>
                  <a:pt x="433" y="150"/>
                  <a:pt x="508" y="146"/>
                  <a:pt x="574" y="153"/>
                </a:cubicBezTo>
                <a:cubicBezTo>
                  <a:pt x="667" y="162"/>
                  <a:pt x="683" y="165"/>
                  <a:pt x="756" y="175"/>
                </a:cubicBezTo>
                <a:cubicBezTo>
                  <a:pt x="809" y="215"/>
                  <a:pt x="758" y="184"/>
                  <a:pt x="829" y="204"/>
                </a:cubicBezTo>
                <a:cubicBezTo>
                  <a:pt x="898" y="224"/>
                  <a:pt x="963" y="257"/>
                  <a:pt x="1033" y="270"/>
                </a:cubicBezTo>
                <a:cubicBezTo>
                  <a:pt x="1060" y="267"/>
                  <a:pt x="1087" y="269"/>
                  <a:pt x="1113" y="262"/>
                </a:cubicBezTo>
                <a:cubicBezTo>
                  <a:pt x="1125" y="259"/>
                  <a:pt x="1131" y="245"/>
                  <a:pt x="1142" y="240"/>
                </a:cubicBezTo>
                <a:cubicBezTo>
                  <a:pt x="1160" y="232"/>
                  <a:pt x="1200" y="226"/>
                  <a:pt x="1200" y="226"/>
                </a:cubicBezTo>
                <a:cubicBezTo>
                  <a:pt x="1224" y="189"/>
                  <a:pt x="1226" y="121"/>
                  <a:pt x="1265" y="95"/>
                </a:cubicBezTo>
                <a:cubicBezTo>
                  <a:pt x="1272" y="90"/>
                  <a:pt x="1279" y="84"/>
                  <a:pt x="1287" y="80"/>
                </a:cubicBezTo>
                <a:cubicBezTo>
                  <a:pt x="1294" y="77"/>
                  <a:pt x="1309" y="73"/>
                  <a:pt x="1309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3" name="Text Box 60">
            <a:extLst>
              <a:ext uri="{FF2B5EF4-FFF2-40B4-BE49-F238E27FC236}">
                <a16:creationId xmlns:a16="http://schemas.microsoft.com/office/drawing/2014/main" id="{143BD9E3-B34F-406F-9091-4D100BE4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67388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Ve(Vj) = Vj 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的起始结点的最早发生时间 + 各自的边的权值中的和的最大值 88 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8034" name="Oval 61">
            <a:extLst>
              <a:ext uri="{FF2B5EF4-FFF2-40B4-BE49-F238E27FC236}">
                <a16:creationId xmlns:a16="http://schemas.microsoft.com/office/drawing/2014/main" id="{C62ACBFE-DAC7-4086-A382-F8ED05638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5451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Vj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5" name="Oval 62">
            <a:extLst>
              <a:ext uri="{FF2B5EF4-FFF2-40B4-BE49-F238E27FC236}">
                <a16:creationId xmlns:a16="http://schemas.microsoft.com/office/drawing/2014/main" id="{CCF7CF4E-D8D4-4107-9168-BD74315E7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3576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Vn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6" name="Freeform 63">
            <a:extLst>
              <a:ext uri="{FF2B5EF4-FFF2-40B4-BE49-F238E27FC236}">
                <a16:creationId xmlns:a16="http://schemas.microsoft.com/office/drawing/2014/main" id="{B8500EAA-C7A7-4BF9-A8E8-BD6BC28F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449763"/>
            <a:ext cx="2573338" cy="271462"/>
          </a:xfrm>
          <a:custGeom>
            <a:avLst/>
            <a:gdLst>
              <a:gd name="T0" fmla="*/ 0 w 1621"/>
              <a:gd name="T1" fmla="*/ 65 h 171"/>
              <a:gd name="T2" fmla="*/ 342 w 1621"/>
              <a:gd name="T3" fmla="*/ 109 h 171"/>
              <a:gd name="T4" fmla="*/ 712 w 1621"/>
              <a:gd name="T5" fmla="*/ 65 h 171"/>
              <a:gd name="T6" fmla="*/ 792 w 1621"/>
              <a:gd name="T7" fmla="*/ 29 h 171"/>
              <a:gd name="T8" fmla="*/ 814 w 1621"/>
              <a:gd name="T9" fmla="*/ 14 h 171"/>
              <a:gd name="T10" fmla="*/ 872 w 1621"/>
              <a:gd name="T11" fmla="*/ 0 h 171"/>
              <a:gd name="T12" fmla="*/ 967 w 1621"/>
              <a:gd name="T13" fmla="*/ 7 h 171"/>
              <a:gd name="T14" fmla="*/ 1025 w 1621"/>
              <a:gd name="T15" fmla="*/ 73 h 171"/>
              <a:gd name="T16" fmla="*/ 1098 w 1621"/>
              <a:gd name="T17" fmla="*/ 123 h 171"/>
              <a:gd name="T18" fmla="*/ 1578 w 1621"/>
              <a:gd name="T19" fmla="*/ 116 h 171"/>
              <a:gd name="T20" fmla="*/ 1578 w 1621"/>
              <a:gd name="T21" fmla="*/ 94 h 171"/>
              <a:gd name="T22" fmla="*/ 1469 w 1621"/>
              <a:gd name="T23" fmla="*/ 13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1" h="171">
                <a:moveTo>
                  <a:pt x="0" y="65"/>
                </a:moveTo>
                <a:cubicBezTo>
                  <a:pt x="67" y="171"/>
                  <a:pt x="228" y="82"/>
                  <a:pt x="342" y="109"/>
                </a:cubicBezTo>
                <a:cubicBezTo>
                  <a:pt x="500" y="104"/>
                  <a:pt x="570" y="95"/>
                  <a:pt x="712" y="65"/>
                </a:cubicBezTo>
                <a:cubicBezTo>
                  <a:pt x="778" y="33"/>
                  <a:pt x="750" y="43"/>
                  <a:pt x="792" y="29"/>
                </a:cubicBezTo>
                <a:cubicBezTo>
                  <a:pt x="799" y="24"/>
                  <a:pt x="806" y="17"/>
                  <a:pt x="814" y="14"/>
                </a:cubicBezTo>
                <a:cubicBezTo>
                  <a:pt x="833" y="7"/>
                  <a:pt x="872" y="0"/>
                  <a:pt x="872" y="0"/>
                </a:cubicBezTo>
                <a:cubicBezTo>
                  <a:pt x="904" y="2"/>
                  <a:pt x="936" y="1"/>
                  <a:pt x="967" y="7"/>
                </a:cubicBezTo>
                <a:cubicBezTo>
                  <a:pt x="1007" y="14"/>
                  <a:pt x="1001" y="43"/>
                  <a:pt x="1025" y="73"/>
                </a:cubicBezTo>
                <a:cubicBezTo>
                  <a:pt x="1041" y="93"/>
                  <a:pt x="1076" y="112"/>
                  <a:pt x="1098" y="123"/>
                </a:cubicBezTo>
                <a:cubicBezTo>
                  <a:pt x="1258" y="121"/>
                  <a:pt x="1418" y="120"/>
                  <a:pt x="1578" y="116"/>
                </a:cubicBezTo>
                <a:cubicBezTo>
                  <a:pt x="1621" y="115"/>
                  <a:pt x="1592" y="104"/>
                  <a:pt x="1578" y="94"/>
                </a:cubicBezTo>
                <a:cubicBezTo>
                  <a:pt x="1538" y="98"/>
                  <a:pt x="1469" y="81"/>
                  <a:pt x="1469" y="131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7" name="Freeform 64">
            <a:extLst>
              <a:ext uri="{FF2B5EF4-FFF2-40B4-BE49-F238E27FC236}">
                <a16:creationId xmlns:a16="http://schemas.microsoft.com/office/drawing/2014/main" id="{4461C792-5378-4C7E-8F46-3C870DCAA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233863"/>
            <a:ext cx="2365375" cy="354012"/>
          </a:xfrm>
          <a:custGeom>
            <a:avLst/>
            <a:gdLst>
              <a:gd name="T0" fmla="*/ 0 w 1490"/>
              <a:gd name="T1" fmla="*/ 223 h 223"/>
              <a:gd name="T2" fmla="*/ 152 w 1490"/>
              <a:gd name="T3" fmla="*/ 194 h 223"/>
              <a:gd name="T4" fmla="*/ 232 w 1490"/>
              <a:gd name="T5" fmla="*/ 143 h 223"/>
              <a:gd name="T6" fmla="*/ 458 w 1490"/>
              <a:gd name="T7" fmla="*/ 114 h 223"/>
              <a:gd name="T8" fmla="*/ 814 w 1490"/>
              <a:gd name="T9" fmla="*/ 70 h 223"/>
              <a:gd name="T10" fmla="*/ 1091 w 1490"/>
              <a:gd name="T11" fmla="*/ 12 h 223"/>
              <a:gd name="T12" fmla="*/ 1149 w 1490"/>
              <a:gd name="T13" fmla="*/ 19 h 223"/>
              <a:gd name="T14" fmla="*/ 1171 w 1490"/>
              <a:gd name="T15" fmla="*/ 99 h 223"/>
              <a:gd name="T16" fmla="*/ 1287 w 1490"/>
              <a:gd name="T17" fmla="*/ 121 h 223"/>
              <a:gd name="T18" fmla="*/ 1389 w 1490"/>
              <a:gd name="T19" fmla="*/ 143 h 223"/>
              <a:gd name="T20" fmla="*/ 1454 w 1490"/>
              <a:gd name="T21" fmla="*/ 158 h 223"/>
              <a:gd name="T22" fmla="*/ 1490 w 1490"/>
              <a:gd name="T23" fmla="*/ 165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90" h="223">
                <a:moveTo>
                  <a:pt x="0" y="223"/>
                </a:moveTo>
                <a:cubicBezTo>
                  <a:pt x="51" y="213"/>
                  <a:pt x="103" y="210"/>
                  <a:pt x="152" y="194"/>
                </a:cubicBezTo>
                <a:cubicBezTo>
                  <a:pt x="177" y="177"/>
                  <a:pt x="205" y="158"/>
                  <a:pt x="232" y="143"/>
                </a:cubicBezTo>
                <a:cubicBezTo>
                  <a:pt x="283" y="114"/>
                  <a:pt x="398" y="118"/>
                  <a:pt x="458" y="114"/>
                </a:cubicBezTo>
                <a:cubicBezTo>
                  <a:pt x="494" y="0"/>
                  <a:pt x="814" y="70"/>
                  <a:pt x="814" y="70"/>
                </a:cubicBezTo>
                <a:cubicBezTo>
                  <a:pt x="905" y="48"/>
                  <a:pt x="1001" y="41"/>
                  <a:pt x="1091" y="12"/>
                </a:cubicBezTo>
                <a:cubicBezTo>
                  <a:pt x="1110" y="14"/>
                  <a:pt x="1131" y="11"/>
                  <a:pt x="1149" y="19"/>
                </a:cubicBezTo>
                <a:cubicBezTo>
                  <a:pt x="1159" y="24"/>
                  <a:pt x="1157" y="88"/>
                  <a:pt x="1171" y="99"/>
                </a:cubicBezTo>
                <a:cubicBezTo>
                  <a:pt x="1193" y="116"/>
                  <a:pt x="1266" y="118"/>
                  <a:pt x="1287" y="121"/>
                </a:cubicBezTo>
                <a:cubicBezTo>
                  <a:pt x="1322" y="134"/>
                  <a:pt x="1353" y="136"/>
                  <a:pt x="1389" y="143"/>
                </a:cubicBezTo>
                <a:cubicBezTo>
                  <a:pt x="1411" y="147"/>
                  <a:pt x="1432" y="153"/>
                  <a:pt x="1454" y="158"/>
                </a:cubicBezTo>
                <a:cubicBezTo>
                  <a:pt x="1466" y="161"/>
                  <a:pt x="1490" y="165"/>
                  <a:pt x="1490" y="16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8" name="Freeform 65">
            <a:extLst>
              <a:ext uri="{FF2B5EF4-FFF2-40B4-BE49-F238E27FC236}">
                <a16:creationId xmlns:a16="http://schemas.microsoft.com/office/drawing/2014/main" id="{F3359F93-40F0-459C-BF53-8626AFE62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391025"/>
            <a:ext cx="1731963" cy="141288"/>
          </a:xfrm>
          <a:custGeom>
            <a:avLst/>
            <a:gdLst>
              <a:gd name="T0" fmla="*/ 0 w 1091"/>
              <a:gd name="T1" fmla="*/ 88 h 89"/>
              <a:gd name="T2" fmla="*/ 858 w 1091"/>
              <a:gd name="T3" fmla="*/ 80 h 89"/>
              <a:gd name="T4" fmla="*/ 967 w 1091"/>
              <a:gd name="T5" fmla="*/ 0 h 89"/>
              <a:gd name="T6" fmla="*/ 1069 w 1091"/>
              <a:gd name="T7" fmla="*/ 8 h 89"/>
              <a:gd name="T8" fmla="*/ 1091 w 1091"/>
              <a:gd name="T9" fmla="*/ 2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89">
                <a:moveTo>
                  <a:pt x="0" y="88"/>
                </a:moveTo>
                <a:cubicBezTo>
                  <a:pt x="286" y="85"/>
                  <a:pt x="572" y="89"/>
                  <a:pt x="858" y="80"/>
                </a:cubicBezTo>
                <a:cubicBezTo>
                  <a:pt x="864" y="80"/>
                  <a:pt x="942" y="9"/>
                  <a:pt x="967" y="0"/>
                </a:cubicBezTo>
                <a:cubicBezTo>
                  <a:pt x="1001" y="3"/>
                  <a:pt x="1035" y="2"/>
                  <a:pt x="1069" y="8"/>
                </a:cubicBezTo>
                <a:cubicBezTo>
                  <a:pt x="1078" y="10"/>
                  <a:pt x="1091" y="22"/>
                  <a:pt x="1091" y="2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39" name="Text Box 70">
            <a:extLst>
              <a:ext uri="{FF2B5EF4-FFF2-40B4-BE49-F238E27FC236}">
                <a16:creationId xmlns:a16="http://schemas.microsoft.com/office/drawing/2014/main" id="{420A289C-1ED7-4A4D-83D2-0FAC5C14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5751513"/>
            <a:ext cx="342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Vl(Vj) = 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取终止结点的最迟发生时间 - 各自的边的权值的差的最小值 3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8040" name="Text Box 73">
            <a:extLst>
              <a:ext uri="{FF2B5EF4-FFF2-40B4-BE49-F238E27FC236}">
                <a16:creationId xmlns:a16="http://schemas.microsoft.com/office/drawing/2014/main" id="{E1B75AC1-8E7E-49FC-9202-590EFA102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205288"/>
            <a:ext cx="45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1010</a:t>
            </a:r>
          </a:p>
        </p:txBody>
      </p:sp>
      <p:sp>
        <p:nvSpPr>
          <p:cNvPr id="128041" name="Text Box 74">
            <a:extLst>
              <a:ext uri="{FF2B5EF4-FFF2-40B4-BE49-F238E27FC236}">
                <a16:creationId xmlns:a16="http://schemas.microsoft.com/office/drawing/2014/main" id="{60DEA9F1-2A2A-47C1-996C-B77A35BE6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0" y="3976688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latin typeface="+mn-lt"/>
                <a:ea typeface="+mn-ea"/>
                <a:cs typeface="+mn-ea"/>
                <a:sym typeface="+mn-lt"/>
              </a:rPr>
              <a:t>收点</a:t>
            </a:r>
          </a:p>
        </p:txBody>
      </p:sp>
      <p:sp>
        <p:nvSpPr>
          <p:cNvPr id="128042" name="Oval 76">
            <a:extLst>
              <a:ext uri="{FF2B5EF4-FFF2-40B4-BE49-F238E27FC236}">
                <a16:creationId xmlns:a16="http://schemas.microsoft.com/office/drawing/2014/main" id="{17EA4D74-E341-421B-A89C-73E80AD63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908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Vu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3" name="Oval 77">
            <a:extLst>
              <a:ext uri="{FF2B5EF4-FFF2-40B4-BE49-F238E27FC236}">
                <a16:creationId xmlns:a16="http://schemas.microsoft.com/office/drawing/2014/main" id="{FEC9A35E-4E87-4619-84D0-DDFCE234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900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Vv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4" name="Oval 78">
            <a:extLst>
              <a:ext uri="{FF2B5EF4-FFF2-40B4-BE49-F238E27FC236}">
                <a16:creationId xmlns:a16="http://schemas.microsoft.com/office/drawing/2014/main" id="{B2DB62BE-2E28-4277-9362-CF327E3D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338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Vw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5" name="Oval 79">
            <a:extLst>
              <a:ext uri="{FF2B5EF4-FFF2-40B4-BE49-F238E27FC236}">
                <a16:creationId xmlns:a16="http://schemas.microsoft.com/office/drawing/2014/main" id="{DD405ACA-E745-4872-A2F1-CD5F30BB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43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Vx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6" name="Line 80">
            <a:extLst>
              <a:ext uri="{FF2B5EF4-FFF2-40B4-BE49-F238E27FC236}">
                <a16:creationId xmlns:a16="http://schemas.microsoft.com/office/drawing/2014/main" id="{00DF570F-49B9-4D89-9C56-7EC1B89E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95688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7" name="Line 81">
            <a:extLst>
              <a:ext uri="{FF2B5EF4-FFF2-40B4-BE49-F238E27FC236}">
                <a16:creationId xmlns:a16="http://schemas.microsoft.com/office/drawing/2014/main" id="{5090F67A-D5F5-4A51-A76A-C11198B4E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662488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8" name="Line 82">
            <a:extLst>
              <a:ext uri="{FF2B5EF4-FFF2-40B4-BE49-F238E27FC236}">
                <a16:creationId xmlns:a16="http://schemas.microsoft.com/office/drawing/2014/main" id="{C31B4E49-A6F3-410D-B8EE-4B8103C21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58628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49" name="Line 83">
            <a:extLst>
              <a:ext uri="{FF2B5EF4-FFF2-40B4-BE49-F238E27FC236}">
                <a16:creationId xmlns:a16="http://schemas.microsoft.com/office/drawing/2014/main" id="{2A8622B8-FBED-4254-BDD2-7862BC860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205288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0" name="Freeform 85">
            <a:extLst>
              <a:ext uri="{FF2B5EF4-FFF2-40B4-BE49-F238E27FC236}">
                <a16:creationId xmlns:a16="http://schemas.microsoft.com/office/drawing/2014/main" id="{BE8A36C0-926F-4D0A-82E0-C8531F72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3262313"/>
            <a:ext cx="1765300" cy="1100137"/>
          </a:xfrm>
          <a:custGeom>
            <a:avLst/>
            <a:gdLst>
              <a:gd name="T0" fmla="*/ 0 w 1112"/>
              <a:gd name="T1" fmla="*/ 693 h 693"/>
              <a:gd name="T2" fmla="*/ 58 w 1112"/>
              <a:gd name="T3" fmla="*/ 548 h 693"/>
              <a:gd name="T4" fmla="*/ 102 w 1112"/>
              <a:gd name="T5" fmla="*/ 460 h 693"/>
              <a:gd name="T6" fmla="*/ 167 w 1112"/>
              <a:gd name="T7" fmla="*/ 395 h 693"/>
              <a:gd name="T8" fmla="*/ 189 w 1112"/>
              <a:gd name="T9" fmla="*/ 322 h 693"/>
              <a:gd name="T10" fmla="*/ 218 w 1112"/>
              <a:gd name="T11" fmla="*/ 300 h 693"/>
              <a:gd name="T12" fmla="*/ 342 w 1112"/>
              <a:gd name="T13" fmla="*/ 228 h 693"/>
              <a:gd name="T14" fmla="*/ 509 w 1112"/>
              <a:gd name="T15" fmla="*/ 104 h 693"/>
              <a:gd name="T16" fmla="*/ 567 w 1112"/>
              <a:gd name="T17" fmla="*/ 46 h 693"/>
              <a:gd name="T18" fmla="*/ 923 w 1112"/>
              <a:gd name="T19" fmla="*/ 60 h 693"/>
              <a:gd name="T20" fmla="*/ 1112 w 1112"/>
              <a:gd name="T21" fmla="*/ 5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2" h="693">
                <a:moveTo>
                  <a:pt x="0" y="693"/>
                </a:moveTo>
                <a:cubicBezTo>
                  <a:pt x="4" y="646"/>
                  <a:pt x="3" y="565"/>
                  <a:pt x="58" y="548"/>
                </a:cubicBezTo>
                <a:cubicBezTo>
                  <a:pt x="73" y="519"/>
                  <a:pt x="83" y="487"/>
                  <a:pt x="102" y="460"/>
                </a:cubicBezTo>
                <a:cubicBezTo>
                  <a:pt x="120" y="435"/>
                  <a:pt x="167" y="395"/>
                  <a:pt x="167" y="395"/>
                </a:cubicBezTo>
                <a:cubicBezTo>
                  <a:pt x="174" y="371"/>
                  <a:pt x="177" y="344"/>
                  <a:pt x="189" y="322"/>
                </a:cubicBezTo>
                <a:cubicBezTo>
                  <a:pt x="195" y="311"/>
                  <a:pt x="209" y="309"/>
                  <a:pt x="218" y="300"/>
                </a:cubicBezTo>
                <a:cubicBezTo>
                  <a:pt x="266" y="252"/>
                  <a:pt x="279" y="238"/>
                  <a:pt x="342" y="228"/>
                </a:cubicBezTo>
                <a:cubicBezTo>
                  <a:pt x="405" y="197"/>
                  <a:pt x="460" y="153"/>
                  <a:pt x="509" y="104"/>
                </a:cubicBezTo>
                <a:cubicBezTo>
                  <a:pt x="534" y="79"/>
                  <a:pt x="533" y="57"/>
                  <a:pt x="567" y="46"/>
                </a:cubicBezTo>
                <a:cubicBezTo>
                  <a:pt x="714" y="50"/>
                  <a:pt x="794" y="70"/>
                  <a:pt x="923" y="60"/>
                </a:cubicBezTo>
                <a:cubicBezTo>
                  <a:pt x="960" y="36"/>
                  <a:pt x="1112" y="0"/>
                  <a:pt x="1112" y="5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1" name="Freeform 86">
            <a:extLst>
              <a:ext uri="{FF2B5EF4-FFF2-40B4-BE49-F238E27FC236}">
                <a16:creationId xmlns:a16="http://schemas.microsoft.com/office/drawing/2014/main" id="{4C5D9053-8C4C-4231-89C4-BCDB599E5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63" y="3530600"/>
            <a:ext cx="1524000" cy="877888"/>
          </a:xfrm>
          <a:custGeom>
            <a:avLst/>
            <a:gdLst>
              <a:gd name="T0" fmla="*/ 0 w 960"/>
              <a:gd name="T1" fmla="*/ 553 h 553"/>
              <a:gd name="T2" fmla="*/ 153 w 960"/>
              <a:gd name="T3" fmla="*/ 517 h 553"/>
              <a:gd name="T4" fmla="*/ 305 w 960"/>
              <a:gd name="T5" fmla="*/ 400 h 553"/>
              <a:gd name="T6" fmla="*/ 313 w 960"/>
              <a:gd name="T7" fmla="*/ 357 h 553"/>
              <a:gd name="T8" fmla="*/ 327 w 960"/>
              <a:gd name="T9" fmla="*/ 335 h 553"/>
              <a:gd name="T10" fmla="*/ 407 w 960"/>
              <a:gd name="T11" fmla="*/ 197 h 553"/>
              <a:gd name="T12" fmla="*/ 531 w 960"/>
              <a:gd name="T13" fmla="*/ 175 h 553"/>
              <a:gd name="T14" fmla="*/ 545 w 960"/>
              <a:gd name="T15" fmla="*/ 146 h 553"/>
              <a:gd name="T16" fmla="*/ 552 w 960"/>
              <a:gd name="T17" fmla="*/ 124 h 553"/>
              <a:gd name="T18" fmla="*/ 654 w 960"/>
              <a:gd name="T19" fmla="*/ 102 h 553"/>
              <a:gd name="T20" fmla="*/ 727 w 960"/>
              <a:gd name="T21" fmla="*/ 66 h 553"/>
              <a:gd name="T22" fmla="*/ 771 w 960"/>
              <a:gd name="T23" fmla="*/ 30 h 553"/>
              <a:gd name="T24" fmla="*/ 909 w 960"/>
              <a:gd name="T25" fmla="*/ 22 h 553"/>
              <a:gd name="T26" fmla="*/ 960 w 960"/>
              <a:gd name="T27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0" h="553">
                <a:moveTo>
                  <a:pt x="0" y="553"/>
                </a:moveTo>
                <a:cubicBezTo>
                  <a:pt x="50" y="537"/>
                  <a:pt x="103" y="533"/>
                  <a:pt x="153" y="517"/>
                </a:cubicBezTo>
                <a:cubicBezTo>
                  <a:pt x="221" y="448"/>
                  <a:pt x="227" y="441"/>
                  <a:pt x="305" y="400"/>
                </a:cubicBezTo>
                <a:cubicBezTo>
                  <a:pt x="308" y="386"/>
                  <a:pt x="308" y="371"/>
                  <a:pt x="313" y="357"/>
                </a:cubicBezTo>
                <a:cubicBezTo>
                  <a:pt x="316" y="349"/>
                  <a:pt x="324" y="343"/>
                  <a:pt x="327" y="335"/>
                </a:cubicBezTo>
                <a:cubicBezTo>
                  <a:pt x="341" y="291"/>
                  <a:pt x="349" y="212"/>
                  <a:pt x="407" y="197"/>
                </a:cubicBezTo>
                <a:cubicBezTo>
                  <a:pt x="448" y="186"/>
                  <a:pt x="490" y="188"/>
                  <a:pt x="531" y="175"/>
                </a:cubicBezTo>
                <a:cubicBezTo>
                  <a:pt x="536" y="165"/>
                  <a:pt x="541" y="156"/>
                  <a:pt x="545" y="146"/>
                </a:cubicBezTo>
                <a:cubicBezTo>
                  <a:pt x="548" y="139"/>
                  <a:pt x="545" y="127"/>
                  <a:pt x="552" y="124"/>
                </a:cubicBezTo>
                <a:cubicBezTo>
                  <a:pt x="584" y="110"/>
                  <a:pt x="620" y="111"/>
                  <a:pt x="654" y="102"/>
                </a:cubicBezTo>
                <a:cubicBezTo>
                  <a:pt x="678" y="87"/>
                  <a:pt x="705" y="84"/>
                  <a:pt x="727" y="66"/>
                </a:cubicBezTo>
                <a:cubicBezTo>
                  <a:pt x="736" y="59"/>
                  <a:pt x="756" y="32"/>
                  <a:pt x="771" y="30"/>
                </a:cubicBezTo>
                <a:cubicBezTo>
                  <a:pt x="817" y="24"/>
                  <a:pt x="863" y="25"/>
                  <a:pt x="909" y="22"/>
                </a:cubicBezTo>
                <a:cubicBezTo>
                  <a:pt x="926" y="17"/>
                  <a:pt x="944" y="0"/>
                  <a:pt x="96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2" name="Freeform 87">
            <a:extLst>
              <a:ext uri="{FF2B5EF4-FFF2-40B4-BE49-F238E27FC236}">
                <a16:creationId xmlns:a16="http://schemas.microsoft.com/office/drawing/2014/main" id="{10620E4F-EB4A-42D8-B6FB-E95E881D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3900488"/>
            <a:ext cx="1465263" cy="704850"/>
          </a:xfrm>
          <a:custGeom>
            <a:avLst/>
            <a:gdLst>
              <a:gd name="T0" fmla="*/ 0 w 923"/>
              <a:gd name="T1" fmla="*/ 444 h 444"/>
              <a:gd name="T2" fmla="*/ 167 w 923"/>
              <a:gd name="T3" fmla="*/ 437 h 444"/>
              <a:gd name="T4" fmla="*/ 254 w 923"/>
              <a:gd name="T5" fmla="*/ 291 h 444"/>
              <a:gd name="T6" fmla="*/ 269 w 923"/>
              <a:gd name="T7" fmla="*/ 204 h 444"/>
              <a:gd name="T8" fmla="*/ 312 w 923"/>
              <a:gd name="T9" fmla="*/ 138 h 444"/>
              <a:gd name="T10" fmla="*/ 349 w 923"/>
              <a:gd name="T11" fmla="*/ 73 h 444"/>
              <a:gd name="T12" fmla="*/ 414 w 923"/>
              <a:gd name="T13" fmla="*/ 58 h 444"/>
              <a:gd name="T14" fmla="*/ 574 w 923"/>
              <a:gd name="T15" fmla="*/ 22 h 444"/>
              <a:gd name="T16" fmla="*/ 647 w 923"/>
              <a:gd name="T17" fmla="*/ 0 h 444"/>
              <a:gd name="T18" fmla="*/ 800 w 923"/>
              <a:gd name="T19" fmla="*/ 29 h 444"/>
              <a:gd name="T20" fmla="*/ 829 w 923"/>
              <a:gd name="T21" fmla="*/ 66 h 444"/>
              <a:gd name="T22" fmla="*/ 923 w 923"/>
              <a:gd name="T23" fmla="*/ 7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3" h="444">
                <a:moveTo>
                  <a:pt x="0" y="444"/>
                </a:moveTo>
                <a:cubicBezTo>
                  <a:pt x="59" y="437"/>
                  <a:pt x="106" y="442"/>
                  <a:pt x="167" y="437"/>
                </a:cubicBezTo>
                <a:cubicBezTo>
                  <a:pt x="208" y="396"/>
                  <a:pt x="240" y="348"/>
                  <a:pt x="254" y="291"/>
                </a:cubicBezTo>
                <a:cubicBezTo>
                  <a:pt x="261" y="262"/>
                  <a:pt x="258" y="231"/>
                  <a:pt x="269" y="204"/>
                </a:cubicBezTo>
                <a:cubicBezTo>
                  <a:pt x="279" y="180"/>
                  <a:pt x="303" y="163"/>
                  <a:pt x="312" y="138"/>
                </a:cubicBezTo>
                <a:cubicBezTo>
                  <a:pt x="323" y="106"/>
                  <a:pt x="321" y="91"/>
                  <a:pt x="349" y="73"/>
                </a:cubicBezTo>
                <a:cubicBezTo>
                  <a:pt x="359" y="66"/>
                  <a:pt x="412" y="58"/>
                  <a:pt x="414" y="58"/>
                </a:cubicBezTo>
                <a:cubicBezTo>
                  <a:pt x="470" y="44"/>
                  <a:pt x="516" y="30"/>
                  <a:pt x="574" y="22"/>
                </a:cubicBezTo>
                <a:cubicBezTo>
                  <a:pt x="598" y="14"/>
                  <a:pt x="623" y="8"/>
                  <a:pt x="647" y="0"/>
                </a:cubicBezTo>
                <a:cubicBezTo>
                  <a:pt x="798" y="10"/>
                  <a:pt x="715" y="2"/>
                  <a:pt x="800" y="29"/>
                </a:cubicBezTo>
                <a:cubicBezTo>
                  <a:pt x="806" y="47"/>
                  <a:pt x="805" y="62"/>
                  <a:pt x="829" y="66"/>
                </a:cubicBezTo>
                <a:cubicBezTo>
                  <a:pt x="860" y="72"/>
                  <a:pt x="923" y="73"/>
                  <a:pt x="923" y="7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3" name="Freeform 88">
            <a:extLst>
              <a:ext uri="{FF2B5EF4-FFF2-40B4-BE49-F238E27FC236}">
                <a16:creationId xmlns:a16="http://schemas.microsoft.com/office/drawing/2014/main" id="{8F3A4B0C-F4DC-4874-96E2-562E4933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3849688"/>
            <a:ext cx="1455738" cy="747712"/>
          </a:xfrm>
          <a:custGeom>
            <a:avLst/>
            <a:gdLst>
              <a:gd name="T0" fmla="*/ 0 w 917"/>
              <a:gd name="T1" fmla="*/ 432 h 471"/>
              <a:gd name="T2" fmla="*/ 168 w 917"/>
              <a:gd name="T3" fmla="*/ 454 h 471"/>
              <a:gd name="T4" fmla="*/ 233 w 917"/>
              <a:gd name="T5" fmla="*/ 389 h 471"/>
              <a:gd name="T6" fmla="*/ 335 w 917"/>
              <a:gd name="T7" fmla="*/ 301 h 471"/>
              <a:gd name="T8" fmla="*/ 349 w 917"/>
              <a:gd name="T9" fmla="*/ 199 h 471"/>
              <a:gd name="T10" fmla="*/ 393 w 917"/>
              <a:gd name="T11" fmla="*/ 163 h 471"/>
              <a:gd name="T12" fmla="*/ 415 w 917"/>
              <a:gd name="T13" fmla="*/ 141 h 471"/>
              <a:gd name="T14" fmla="*/ 531 w 917"/>
              <a:gd name="T15" fmla="*/ 98 h 471"/>
              <a:gd name="T16" fmla="*/ 567 w 917"/>
              <a:gd name="T17" fmla="*/ 69 h 471"/>
              <a:gd name="T18" fmla="*/ 582 w 917"/>
              <a:gd name="T19" fmla="*/ 47 h 471"/>
              <a:gd name="T20" fmla="*/ 691 w 917"/>
              <a:gd name="T21" fmla="*/ 32 h 471"/>
              <a:gd name="T22" fmla="*/ 917 w 917"/>
              <a:gd name="T23" fmla="*/ 10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7" h="471">
                <a:moveTo>
                  <a:pt x="0" y="432"/>
                </a:moveTo>
                <a:cubicBezTo>
                  <a:pt x="75" y="471"/>
                  <a:pt x="44" y="461"/>
                  <a:pt x="168" y="454"/>
                </a:cubicBezTo>
                <a:cubicBezTo>
                  <a:pt x="190" y="431"/>
                  <a:pt x="206" y="406"/>
                  <a:pt x="233" y="389"/>
                </a:cubicBezTo>
                <a:cubicBezTo>
                  <a:pt x="264" y="344"/>
                  <a:pt x="283" y="320"/>
                  <a:pt x="335" y="301"/>
                </a:cubicBezTo>
                <a:cubicBezTo>
                  <a:pt x="341" y="267"/>
                  <a:pt x="337" y="231"/>
                  <a:pt x="349" y="199"/>
                </a:cubicBezTo>
                <a:cubicBezTo>
                  <a:pt x="354" y="186"/>
                  <a:pt x="384" y="171"/>
                  <a:pt x="393" y="163"/>
                </a:cubicBezTo>
                <a:cubicBezTo>
                  <a:pt x="401" y="156"/>
                  <a:pt x="406" y="147"/>
                  <a:pt x="415" y="141"/>
                </a:cubicBezTo>
                <a:cubicBezTo>
                  <a:pt x="446" y="121"/>
                  <a:pt x="495" y="121"/>
                  <a:pt x="531" y="98"/>
                </a:cubicBezTo>
                <a:cubicBezTo>
                  <a:pt x="575" y="33"/>
                  <a:pt x="517" y="110"/>
                  <a:pt x="567" y="69"/>
                </a:cubicBezTo>
                <a:cubicBezTo>
                  <a:pt x="574" y="63"/>
                  <a:pt x="574" y="50"/>
                  <a:pt x="582" y="47"/>
                </a:cubicBezTo>
                <a:cubicBezTo>
                  <a:pt x="617" y="35"/>
                  <a:pt x="655" y="39"/>
                  <a:pt x="691" y="32"/>
                </a:cubicBezTo>
                <a:cubicBezTo>
                  <a:pt x="752" y="34"/>
                  <a:pt x="917" y="0"/>
                  <a:pt x="917" y="10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4" name="Freeform 90">
            <a:extLst>
              <a:ext uri="{FF2B5EF4-FFF2-40B4-BE49-F238E27FC236}">
                <a16:creationId xmlns:a16="http://schemas.microsoft.com/office/drawing/2014/main" id="{0F9360F8-73FC-42F3-8BB2-9A443FBD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4046538"/>
            <a:ext cx="1431925" cy="776287"/>
          </a:xfrm>
          <a:custGeom>
            <a:avLst/>
            <a:gdLst>
              <a:gd name="T0" fmla="*/ 0 w 902"/>
              <a:gd name="T1" fmla="*/ 345 h 489"/>
              <a:gd name="T2" fmla="*/ 87 w 902"/>
              <a:gd name="T3" fmla="*/ 439 h 489"/>
              <a:gd name="T4" fmla="*/ 218 w 902"/>
              <a:gd name="T5" fmla="*/ 468 h 489"/>
              <a:gd name="T6" fmla="*/ 298 w 902"/>
              <a:gd name="T7" fmla="*/ 432 h 489"/>
              <a:gd name="T8" fmla="*/ 327 w 902"/>
              <a:gd name="T9" fmla="*/ 403 h 489"/>
              <a:gd name="T10" fmla="*/ 349 w 902"/>
              <a:gd name="T11" fmla="*/ 396 h 489"/>
              <a:gd name="T12" fmla="*/ 364 w 902"/>
              <a:gd name="T13" fmla="*/ 374 h 489"/>
              <a:gd name="T14" fmla="*/ 422 w 902"/>
              <a:gd name="T15" fmla="*/ 345 h 489"/>
              <a:gd name="T16" fmla="*/ 465 w 902"/>
              <a:gd name="T17" fmla="*/ 272 h 489"/>
              <a:gd name="T18" fmla="*/ 553 w 902"/>
              <a:gd name="T19" fmla="*/ 148 h 489"/>
              <a:gd name="T20" fmla="*/ 611 w 902"/>
              <a:gd name="T21" fmla="*/ 90 h 489"/>
              <a:gd name="T22" fmla="*/ 902 w 902"/>
              <a:gd name="T23" fmla="*/ 4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2" h="489">
                <a:moveTo>
                  <a:pt x="0" y="345"/>
                </a:moveTo>
                <a:cubicBezTo>
                  <a:pt x="11" y="412"/>
                  <a:pt x="22" y="414"/>
                  <a:pt x="87" y="439"/>
                </a:cubicBezTo>
                <a:cubicBezTo>
                  <a:pt x="137" y="489"/>
                  <a:pt x="137" y="476"/>
                  <a:pt x="218" y="468"/>
                </a:cubicBezTo>
                <a:cubicBezTo>
                  <a:pt x="245" y="455"/>
                  <a:pt x="271" y="445"/>
                  <a:pt x="298" y="432"/>
                </a:cubicBezTo>
                <a:cubicBezTo>
                  <a:pt x="308" y="422"/>
                  <a:pt x="316" y="411"/>
                  <a:pt x="327" y="403"/>
                </a:cubicBezTo>
                <a:cubicBezTo>
                  <a:pt x="333" y="399"/>
                  <a:pt x="343" y="401"/>
                  <a:pt x="349" y="396"/>
                </a:cubicBezTo>
                <a:cubicBezTo>
                  <a:pt x="356" y="391"/>
                  <a:pt x="357" y="379"/>
                  <a:pt x="364" y="374"/>
                </a:cubicBezTo>
                <a:cubicBezTo>
                  <a:pt x="382" y="362"/>
                  <a:pt x="422" y="345"/>
                  <a:pt x="422" y="345"/>
                </a:cubicBezTo>
                <a:cubicBezTo>
                  <a:pt x="432" y="315"/>
                  <a:pt x="443" y="295"/>
                  <a:pt x="465" y="272"/>
                </a:cubicBezTo>
                <a:cubicBezTo>
                  <a:pt x="474" y="220"/>
                  <a:pt x="498" y="165"/>
                  <a:pt x="553" y="148"/>
                </a:cubicBezTo>
                <a:cubicBezTo>
                  <a:pt x="570" y="122"/>
                  <a:pt x="591" y="114"/>
                  <a:pt x="611" y="90"/>
                </a:cubicBezTo>
                <a:cubicBezTo>
                  <a:pt x="684" y="0"/>
                  <a:pt x="767" y="46"/>
                  <a:pt x="902" y="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5" name="Freeform 91">
            <a:extLst>
              <a:ext uri="{FF2B5EF4-FFF2-40B4-BE49-F238E27FC236}">
                <a16:creationId xmlns:a16="http://schemas.microsoft.com/office/drawing/2014/main" id="{1E903787-F6D4-475A-88C2-86A68F15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4732338"/>
            <a:ext cx="727075" cy="200025"/>
          </a:xfrm>
          <a:custGeom>
            <a:avLst/>
            <a:gdLst>
              <a:gd name="T0" fmla="*/ 0 w 458"/>
              <a:gd name="T1" fmla="*/ 0 h 126"/>
              <a:gd name="T2" fmla="*/ 21 w 458"/>
              <a:gd name="T3" fmla="*/ 22 h 126"/>
              <a:gd name="T4" fmla="*/ 138 w 458"/>
              <a:gd name="T5" fmla="*/ 36 h 126"/>
              <a:gd name="T6" fmla="*/ 240 w 458"/>
              <a:gd name="T7" fmla="*/ 73 h 126"/>
              <a:gd name="T8" fmla="*/ 261 w 458"/>
              <a:gd name="T9" fmla="*/ 94 h 126"/>
              <a:gd name="T10" fmla="*/ 341 w 458"/>
              <a:gd name="T11" fmla="*/ 124 h 126"/>
              <a:gd name="T12" fmla="*/ 458 w 458"/>
              <a:gd name="T13" fmla="*/ 12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126">
                <a:moveTo>
                  <a:pt x="0" y="0"/>
                </a:moveTo>
                <a:cubicBezTo>
                  <a:pt x="7" y="7"/>
                  <a:pt x="11" y="19"/>
                  <a:pt x="21" y="22"/>
                </a:cubicBezTo>
                <a:cubicBezTo>
                  <a:pt x="59" y="32"/>
                  <a:pt x="138" y="36"/>
                  <a:pt x="138" y="36"/>
                </a:cubicBezTo>
                <a:cubicBezTo>
                  <a:pt x="172" y="49"/>
                  <a:pt x="208" y="55"/>
                  <a:pt x="240" y="73"/>
                </a:cubicBezTo>
                <a:cubicBezTo>
                  <a:pt x="249" y="78"/>
                  <a:pt x="252" y="89"/>
                  <a:pt x="261" y="94"/>
                </a:cubicBezTo>
                <a:cubicBezTo>
                  <a:pt x="276" y="103"/>
                  <a:pt x="323" y="123"/>
                  <a:pt x="341" y="124"/>
                </a:cubicBezTo>
                <a:cubicBezTo>
                  <a:pt x="380" y="126"/>
                  <a:pt x="419" y="124"/>
                  <a:pt x="458" y="12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6" name="Freeform 92">
            <a:extLst>
              <a:ext uri="{FF2B5EF4-FFF2-40B4-BE49-F238E27FC236}">
                <a16:creationId xmlns:a16="http://schemas.microsoft.com/office/drawing/2014/main" id="{F15F655B-B909-4715-A5E6-323AF795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4419600"/>
            <a:ext cx="1603375" cy="827088"/>
          </a:xfrm>
          <a:custGeom>
            <a:avLst/>
            <a:gdLst>
              <a:gd name="T0" fmla="*/ 34 w 1010"/>
              <a:gd name="T1" fmla="*/ 197 h 521"/>
              <a:gd name="T2" fmla="*/ 99 w 1010"/>
              <a:gd name="T3" fmla="*/ 510 h 521"/>
              <a:gd name="T4" fmla="*/ 252 w 1010"/>
              <a:gd name="T5" fmla="*/ 488 h 521"/>
              <a:gd name="T6" fmla="*/ 296 w 1010"/>
              <a:gd name="T7" fmla="*/ 430 h 521"/>
              <a:gd name="T8" fmla="*/ 318 w 1010"/>
              <a:gd name="T9" fmla="*/ 401 h 521"/>
              <a:gd name="T10" fmla="*/ 368 w 1010"/>
              <a:gd name="T11" fmla="*/ 277 h 521"/>
              <a:gd name="T12" fmla="*/ 441 w 1010"/>
              <a:gd name="T13" fmla="*/ 226 h 521"/>
              <a:gd name="T14" fmla="*/ 543 w 1010"/>
              <a:gd name="T15" fmla="*/ 190 h 521"/>
              <a:gd name="T16" fmla="*/ 587 w 1010"/>
              <a:gd name="T17" fmla="*/ 139 h 521"/>
              <a:gd name="T18" fmla="*/ 681 w 1010"/>
              <a:gd name="T19" fmla="*/ 0 h 521"/>
              <a:gd name="T20" fmla="*/ 739 w 1010"/>
              <a:gd name="T21" fmla="*/ 8 h 521"/>
              <a:gd name="T22" fmla="*/ 987 w 1010"/>
              <a:gd name="T23" fmla="*/ 22 h 521"/>
              <a:gd name="T24" fmla="*/ 1008 w 1010"/>
              <a:gd name="T25" fmla="*/ 44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0" h="521">
                <a:moveTo>
                  <a:pt x="34" y="197"/>
                </a:moveTo>
                <a:cubicBezTo>
                  <a:pt x="37" y="240"/>
                  <a:pt x="0" y="472"/>
                  <a:pt x="99" y="510"/>
                </a:cubicBezTo>
                <a:cubicBezTo>
                  <a:pt x="150" y="506"/>
                  <a:pt x="212" y="521"/>
                  <a:pt x="252" y="488"/>
                </a:cubicBezTo>
                <a:cubicBezTo>
                  <a:pt x="271" y="473"/>
                  <a:pt x="281" y="449"/>
                  <a:pt x="296" y="430"/>
                </a:cubicBezTo>
                <a:cubicBezTo>
                  <a:pt x="303" y="420"/>
                  <a:pt x="318" y="401"/>
                  <a:pt x="318" y="401"/>
                </a:cubicBezTo>
                <a:cubicBezTo>
                  <a:pt x="330" y="364"/>
                  <a:pt x="338" y="304"/>
                  <a:pt x="368" y="277"/>
                </a:cubicBezTo>
                <a:cubicBezTo>
                  <a:pt x="390" y="257"/>
                  <a:pt x="413" y="235"/>
                  <a:pt x="441" y="226"/>
                </a:cubicBezTo>
                <a:cubicBezTo>
                  <a:pt x="477" y="215"/>
                  <a:pt x="511" y="211"/>
                  <a:pt x="543" y="190"/>
                </a:cubicBezTo>
                <a:cubicBezTo>
                  <a:pt x="557" y="172"/>
                  <a:pt x="575" y="158"/>
                  <a:pt x="587" y="139"/>
                </a:cubicBezTo>
                <a:cubicBezTo>
                  <a:pt x="625" y="79"/>
                  <a:pt x="610" y="26"/>
                  <a:pt x="681" y="0"/>
                </a:cubicBezTo>
                <a:cubicBezTo>
                  <a:pt x="700" y="3"/>
                  <a:pt x="720" y="7"/>
                  <a:pt x="739" y="8"/>
                </a:cubicBezTo>
                <a:cubicBezTo>
                  <a:pt x="822" y="14"/>
                  <a:pt x="905" y="13"/>
                  <a:pt x="987" y="22"/>
                </a:cubicBezTo>
                <a:cubicBezTo>
                  <a:pt x="1010" y="24"/>
                  <a:pt x="1008" y="32"/>
                  <a:pt x="1008" y="4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7" name="Freeform 94">
            <a:extLst>
              <a:ext uri="{FF2B5EF4-FFF2-40B4-BE49-F238E27FC236}">
                <a16:creationId xmlns:a16="http://schemas.microsoft.com/office/drawing/2014/main" id="{69550C58-E353-4C0C-8D3D-C97C7856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4405313"/>
            <a:ext cx="1535112" cy="569912"/>
          </a:xfrm>
          <a:custGeom>
            <a:avLst/>
            <a:gdLst>
              <a:gd name="T0" fmla="*/ 0 w 967"/>
              <a:gd name="T1" fmla="*/ 199 h 359"/>
              <a:gd name="T2" fmla="*/ 72 w 967"/>
              <a:gd name="T3" fmla="*/ 279 h 359"/>
              <a:gd name="T4" fmla="*/ 116 w 967"/>
              <a:gd name="T5" fmla="*/ 308 h 359"/>
              <a:gd name="T6" fmla="*/ 138 w 967"/>
              <a:gd name="T7" fmla="*/ 322 h 359"/>
              <a:gd name="T8" fmla="*/ 145 w 967"/>
              <a:gd name="T9" fmla="*/ 344 h 359"/>
              <a:gd name="T10" fmla="*/ 392 w 967"/>
              <a:gd name="T11" fmla="*/ 344 h 359"/>
              <a:gd name="T12" fmla="*/ 400 w 967"/>
              <a:gd name="T13" fmla="*/ 300 h 359"/>
              <a:gd name="T14" fmla="*/ 421 w 967"/>
              <a:gd name="T15" fmla="*/ 279 h 359"/>
              <a:gd name="T16" fmla="*/ 429 w 967"/>
              <a:gd name="T17" fmla="*/ 242 h 359"/>
              <a:gd name="T18" fmla="*/ 501 w 967"/>
              <a:gd name="T19" fmla="*/ 228 h 359"/>
              <a:gd name="T20" fmla="*/ 545 w 967"/>
              <a:gd name="T21" fmla="*/ 199 h 359"/>
              <a:gd name="T22" fmla="*/ 603 w 967"/>
              <a:gd name="T23" fmla="*/ 148 h 359"/>
              <a:gd name="T24" fmla="*/ 901 w 967"/>
              <a:gd name="T25" fmla="*/ 31 h 359"/>
              <a:gd name="T26" fmla="*/ 967 w 967"/>
              <a:gd name="T27" fmla="*/ 82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67" h="359">
                <a:moveTo>
                  <a:pt x="0" y="199"/>
                </a:moveTo>
                <a:cubicBezTo>
                  <a:pt x="11" y="233"/>
                  <a:pt x="45" y="257"/>
                  <a:pt x="72" y="279"/>
                </a:cubicBezTo>
                <a:cubicBezTo>
                  <a:pt x="86" y="290"/>
                  <a:pt x="101" y="298"/>
                  <a:pt x="116" y="308"/>
                </a:cubicBezTo>
                <a:cubicBezTo>
                  <a:pt x="123" y="313"/>
                  <a:pt x="138" y="322"/>
                  <a:pt x="138" y="322"/>
                </a:cubicBezTo>
                <a:cubicBezTo>
                  <a:pt x="140" y="329"/>
                  <a:pt x="138" y="342"/>
                  <a:pt x="145" y="344"/>
                </a:cubicBezTo>
                <a:cubicBezTo>
                  <a:pt x="194" y="359"/>
                  <a:pt x="369" y="345"/>
                  <a:pt x="392" y="344"/>
                </a:cubicBezTo>
                <a:cubicBezTo>
                  <a:pt x="395" y="329"/>
                  <a:pt x="394" y="314"/>
                  <a:pt x="400" y="300"/>
                </a:cubicBezTo>
                <a:cubicBezTo>
                  <a:pt x="404" y="291"/>
                  <a:pt x="417" y="288"/>
                  <a:pt x="421" y="279"/>
                </a:cubicBezTo>
                <a:cubicBezTo>
                  <a:pt x="427" y="268"/>
                  <a:pt x="422" y="253"/>
                  <a:pt x="429" y="242"/>
                </a:cubicBezTo>
                <a:cubicBezTo>
                  <a:pt x="434" y="235"/>
                  <a:pt x="497" y="229"/>
                  <a:pt x="501" y="228"/>
                </a:cubicBezTo>
                <a:cubicBezTo>
                  <a:pt x="571" y="158"/>
                  <a:pt x="481" y="241"/>
                  <a:pt x="545" y="199"/>
                </a:cubicBezTo>
                <a:cubicBezTo>
                  <a:pt x="573" y="180"/>
                  <a:pt x="570" y="158"/>
                  <a:pt x="603" y="148"/>
                </a:cubicBezTo>
                <a:cubicBezTo>
                  <a:pt x="679" y="0"/>
                  <a:pt x="705" y="45"/>
                  <a:pt x="901" y="31"/>
                </a:cubicBezTo>
                <a:cubicBezTo>
                  <a:pt x="960" y="39"/>
                  <a:pt x="967" y="29"/>
                  <a:pt x="967" y="8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8" name="Freeform 95">
            <a:extLst>
              <a:ext uri="{FF2B5EF4-FFF2-40B4-BE49-F238E27FC236}">
                <a16:creationId xmlns:a16="http://schemas.microsoft.com/office/drawing/2014/main" id="{13788412-B284-40E9-9FA6-BC932AE5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4675188"/>
            <a:ext cx="1570038" cy="473075"/>
          </a:xfrm>
          <a:custGeom>
            <a:avLst/>
            <a:gdLst>
              <a:gd name="T0" fmla="*/ 0 w 989"/>
              <a:gd name="T1" fmla="*/ 58 h 298"/>
              <a:gd name="T2" fmla="*/ 15 w 989"/>
              <a:gd name="T3" fmla="*/ 174 h 298"/>
              <a:gd name="T4" fmla="*/ 357 w 989"/>
              <a:gd name="T5" fmla="*/ 298 h 298"/>
              <a:gd name="T6" fmla="*/ 567 w 989"/>
              <a:gd name="T7" fmla="*/ 290 h 298"/>
              <a:gd name="T8" fmla="*/ 597 w 989"/>
              <a:gd name="T9" fmla="*/ 283 h 298"/>
              <a:gd name="T10" fmla="*/ 647 w 989"/>
              <a:gd name="T11" fmla="*/ 210 h 298"/>
              <a:gd name="T12" fmla="*/ 735 w 989"/>
              <a:gd name="T13" fmla="*/ 87 h 298"/>
              <a:gd name="T14" fmla="*/ 807 w 989"/>
              <a:gd name="T15" fmla="*/ 50 h 298"/>
              <a:gd name="T16" fmla="*/ 851 w 989"/>
              <a:gd name="T17" fmla="*/ 36 h 298"/>
              <a:gd name="T18" fmla="*/ 873 w 989"/>
              <a:gd name="T19" fmla="*/ 29 h 298"/>
              <a:gd name="T20" fmla="*/ 989 w 989"/>
              <a:gd name="T21" fmla="*/ 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9" h="298">
                <a:moveTo>
                  <a:pt x="0" y="58"/>
                </a:moveTo>
                <a:cubicBezTo>
                  <a:pt x="1" y="74"/>
                  <a:pt x="0" y="143"/>
                  <a:pt x="15" y="174"/>
                </a:cubicBezTo>
                <a:cubicBezTo>
                  <a:pt x="66" y="282"/>
                  <a:pt x="258" y="287"/>
                  <a:pt x="357" y="298"/>
                </a:cubicBezTo>
                <a:cubicBezTo>
                  <a:pt x="427" y="295"/>
                  <a:pt x="497" y="294"/>
                  <a:pt x="567" y="290"/>
                </a:cubicBezTo>
                <a:cubicBezTo>
                  <a:pt x="577" y="289"/>
                  <a:pt x="590" y="291"/>
                  <a:pt x="597" y="283"/>
                </a:cubicBezTo>
                <a:cubicBezTo>
                  <a:pt x="706" y="163"/>
                  <a:pt x="578" y="259"/>
                  <a:pt x="647" y="210"/>
                </a:cubicBezTo>
                <a:cubicBezTo>
                  <a:pt x="663" y="148"/>
                  <a:pt x="668" y="108"/>
                  <a:pt x="735" y="87"/>
                </a:cubicBezTo>
                <a:cubicBezTo>
                  <a:pt x="758" y="71"/>
                  <a:pt x="781" y="59"/>
                  <a:pt x="807" y="50"/>
                </a:cubicBezTo>
                <a:cubicBezTo>
                  <a:pt x="822" y="45"/>
                  <a:pt x="836" y="41"/>
                  <a:pt x="851" y="36"/>
                </a:cubicBezTo>
                <a:cubicBezTo>
                  <a:pt x="858" y="34"/>
                  <a:pt x="873" y="29"/>
                  <a:pt x="873" y="29"/>
                </a:cubicBezTo>
                <a:cubicBezTo>
                  <a:pt x="916" y="0"/>
                  <a:pt x="930" y="7"/>
                  <a:pt x="989" y="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59" name="Freeform 96">
            <a:extLst>
              <a:ext uri="{FF2B5EF4-FFF2-40B4-BE49-F238E27FC236}">
                <a16:creationId xmlns:a16="http://schemas.microsoft.com/office/drawing/2014/main" id="{CEA699F3-16A1-41D2-BD94-72DF1350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4778375"/>
            <a:ext cx="1658937" cy="760413"/>
          </a:xfrm>
          <a:custGeom>
            <a:avLst/>
            <a:gdLst>
              <a:gd name="T0" fmla="*/ 0 w 1045"/>
              <a:gd name="T1" fmla="*/ 0 h 479"/>
              <a:gd name="T2" fmla="*/ 44 w 1045"/>
              <a:gd name="T3" fmla="*/ 196 h 479"/>
              <a:gd name="T4" fmla="*/ 59 w 1045"/>
              <a:gd name="T5" fmla="*/ 255 h 479"/>
              <a:gd name="T6" fmla="*/ 80 w 1045"/>
              <a:gd name="T7" fmla="*/ 262 h 479"/>
              <a:gd name="T8" fmla="*/ 131 w 1045"/>
              <a:gd name="T9" fmla="*/ 342 h 479"/>
              <a:gd name="T10" fmla="*/ 146 w 1045"/>
              <a:gd name="T11" fmla="*/ 385 h 479"/>
              <a:gd name="T12" fmla="*/ 168 w 1045"/>
              <a:gd name="T13" fmla="*/ 400 h 479"/>
              <a:gd name="T14" fmla="*/ 269 w 1045"/>
              <a:gd name="T15" fmla="*/ 465 h 479"/>
              <a:gd name="T16" fmla="*/ 386 w 1045"/>
              <a:gd name="T17" fmla="*/ 451 h 479"/>
              <a:gd name="T18" fmla="*/ 444 w 1045"/>
              <a:gd name="T19" fmla="*/ 385 h 479"/>
              <a:gd name="T20" fmla="*/ 691 w 1045"/>
              <a:gd name="T21" fmla="*/ 378 h 479"/>
              <a:gd name="T22" fmla="*/ 946 w 1045"/>
              <a:gd name="T23" fmla="*/ 349 h 479"/>
              <a:gd name="T24" fmla="*/ 1040 w 1045"/>
              <a:gd name="T25" fmla="*/ 313 h 479"/>
              <a:gd name="T26" fmla="*/ 1026 w 1045"/>
              <a:gd name="T27" fmla="*/ 32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5" h="479">
                <a:moveTo>
                  <a:pt x="0" y="0"/>
                </a:moveTo>
                <a:cubicBezTo>
                  <a:pt x="6" y="74"/>
                  <a:pt x="1" y="136"/>
                  <a:pt x="44" y="196"/>
                </a:cubicBezTo>
                <a:cubicBezTo>
                  <a:pt x="49" y="216"/>
                  <a:pt x="49" y="237"/>
                  <a:pt x="59" y="255"/>
                </a:cubicBezTo>
                <a:cubicBezTo>
                  <a:pt x="63" y="261"/>
                  <a:pt x="76" y="256"/>
                  <a:pt x="80" y="262"/>
                </a:cubicBezTo>
                <a:cubicBezTo>
                  <a:pt x="184" y="402"/>
                  <a:pt x="33" y="244"/>
                  <a:pt x="131" y="342"/>
                </a:cubicBezTo>
                <a:cubicBezTo>
                  <a:pt x="136" y="356"/>
                  <a:pt x="138" y="372"/>
                  <a:pt x="146" y="385"/>
                </a:cubicBezTo>
                <a:cubicBezTo>
                  <a:pt x="151" y="392"/>
                  <a:pt x="161" y="394"/>
                  <a:pt x="168" y="400"/>
                </a:cubicBezTo>
                <a:cubicBezTo>
                  <a:pt x="201" y="429"/>
                  <a:pt x="226" y="455"/>
                  <a:pt x="269" y="465"/>
                </a:cubicBezTo>
                <a:cubicBezTo>
                  <a:pt x="308" y="462"/>
                  <a:pt x="358" y="479"/>
                  <a:pt x="386" y="451"/>
                </a:cubicBezTo>
                <a:cubicBezTo>
                  <a:pt x="420" y="417"/>
                  <a:pt x="366" y="391"/>
                  <a:pt x="444" y="385"/>
                </a:cubicBezTo>
                <a:cubicBezTo>
                  <a:pt x="526" y="379"/>
                  <a:pt x="609" y="380"/>
                  <a:pt x="691" y="378"/>
                </a:cubicBezTo>
                <a:cubicBezTo>
                  <a:pt x="777" y="362"/>
                  <a:pt x="859" y="355"/>
                  <a:pt x="946" y="349"/>
                </a:cubicBezTo>
                <a:cubicBezTo>
                  <a:pt x="971" y="333"/>
                  <a:pt x="1009" y="313"/>
                  <a:pt x="1040" y="313"/>
                </a:cubicBezTo>
                <a:cubicBezTo>
                  <a:pt x="1045" y="313"/>
                  <a:pt x="1031" y="318"/>
                  <a:pt x="1026" y="3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60" name="Freeform 97">
            <a:extLst>
              <a:ext uri="{FF2B5EF4-FFF2-40B4-BE49-F238E27FC236}">
                <a16:creationId xmlns:a16="http://schemas.microsoft.com/office/drawing/2014/main" id="{E485CD36-0B23-40F1-9ED4-359C8780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4813300"/>
            <a:ext cx="1690688" cy="854075"/>
          </a:xfrm>
          <a:custGeom>
            <a:avLst/>
            <a:gdLst>
              <a:gd name="T0" fmla="*/ 40 w 1065"/>
              <a:gd name="T1" fmla="*/ 0 h 538"/>
              <a:gd name="T2" fmla="*/ 112 w 1065"/>
              <a:gd name="T3" fmla="*/ 465 h 538"/>
              <a:gd name="T4" fmla="*/ 302 w 1065"/>
              <a:gd name="T5" fmla="*/ 538 h 538"/>
              <a:gd name="T6" fmla="*/ 876 w 1065"/>
              <a:gd name="T7" fmla="*/ 523 h 538"/>
              <a:gd name="T8" fmla="*/ 1000 w 1065"/>
              <a:gd name="T9" fmla="*/ 465 h 538"/>
              <a:gd name="T10" fmla="*/ 1051 w 1065"/>
              <a:gd name="T11" fmla="*/ 414 h 538"/>
              <a:gd name="T12" fmla="*/ 1065 w 1065"/>
              <a:gd name="T13" fmla="*/ 349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5" h="538">
                <a:moveTo>
                  <a:pt x="40" y="0"/>
                </a:moveTo>
                <a:cubicBezTo>
                  <a:pt x="41" y="46"/>
                  <a:pt x="0" y="390"/>
                  <a:pt x="112" y="465"/>
                </a:cubicBezTo>
                <a:cubicBezTo>
                  <a:pt x="158" y="533"/>
                  <a:pt x="224" y="531"/>
                  <a:pt x="302" y="538"/>
                </a:cubicBezTo>
                <a:cubicBezTo>
                  <a:pt x="493" y="533"/>
                  <a:pt x="685" y="529"/>
                  <a:pt x="876" y="523"/>
                </a:cubicBezTo>
                <a:cubicBezTo>
                  <a:pt x="991" y="519"/>
                  <a:pt x="956" y="529"/>
                  <a:pt x="1000" y="465"/>
                </a:cubicBezTo>
                <a:cubicBezTo>
                  <a:pt x="1010" y="432"/>
                  <a:pt x="1025" y="440"/>
                  <a:pt x="1051" y="414"/>
                </a:cubicBezTo>
                <a:cubicBezTo>
                  <a:pt x="1056" y="392"/>
                  <a:pt x="1065" y="371"/>
                  <a:pt x="1065" y="34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61" name="Text Box 98">
            <a:extLst>
              <a:ext uri="{FF2B5EF4-FFF2-40B4-BE49-F238E27FC236}">
                <a16:creationId xmlns:a16="http://schemas.microsoft.com/office/drawing/2014/main" id="{518CE20D-C23E-4DE5-80C1-839DFF41A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860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62" name="Text Box 100">
            <a:extLst>
              <a:ext uri="{FF2B5EF4-FFF2-40B4-BE49-F238E27FC236}">
                <a16:creationId xmlns:a16="http://schemas.microsoft.com/office/drawing/2014/main" id="{37064769-E6C1-4AEA-B94F-2DE57C2D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5956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8063" name="Text Box 101">
            <a:extLst>
              <a:ext uri="{FF2B5EF4-FFF2-40B4-BE49-F238E27FC236}">
                <a16:creationId xmlns:a16="http://schemas.microsoft.com/office/drawing/2014/main" id="{EBB5B525-1359-4486-8D3D-47CA673E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735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9</a:t>
            </a:r>
          </a:p>
        </p:txBody>
      </p:sp>
      <p:sp>
        <p:nvSpPr>
          <p:cNvPr id="128064" name="Text Box 102">
            <a:extLst>
              <a:ext uri="{FF2B5EF4-FFF2-40B4-BE49-F238E27FC236}">
                <a16:creationId xmlns:a16="http://schemas.microsoft.com/office/drawing/2014/main" id="{BE81437B-BAF8-446D-A011-54E38764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386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82</a:t>
            </a:r>
          </a:p>
        </p:txBody>
      </p:sp>
      <p:sp>
        <p:nvSpPr>
          <p:cNvPr id="128065" name="Text Box 103">
            <a:extLst>
              <a:ext uri="{FF2B5EF4-FFF2-40B4-BE49-F238E27FC236}">
                <a16:creationId xmlns:a16="http://schemas.microsoft.com/office/drawing/2014/main" id="{FE9D3120-40E9-4AB6-8D3A-F559CDA1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639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8066" name="Text Box 104">
            <a:extLst>
              <a:ext uri="{FF2B5EF4-FFF2-40B4-BE49-F238E27FC236}">
                <a16:creationId xmlns:a16="http://schemas.microsoft.com/office/drawing/2014/main" id="{0D195E89-A58D-494E-9020-8AE451C8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211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67" name="Text Box 105">
            <a:extLst>
              <a:ext uri="{FF2B5EF4-FFF2-40B4-BE49-F238E27FC236}">
                <a16:creationId xmlns:a16="http://schemas.microsoft.com/office/drawing/2014/main" id="{1552CCA5-5BB4-4EB2-9930-A9C8E8330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814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128068" name="Text Box 106">
            <a:extLst>
              <a:ext uri="{FF2B5EF4-FFF2-40B4-BE49-F238E27FC236}">
                <a16:creationId xmlns:a16="http://schemas.microsoft.com/office/drawing/2014/main" id="{7FA0CB27-56ED-44F8-A125-399471E5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69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28069" name="Oval 107">
            <a:extLst>
              <a:ext uri="{FF2B5EF4-FFF2-40B4-BE49-F238E27FC236}">
                <a16:creationId xmlns:a16="http://schemas.microsoft.com/office/drawing/2014/main" id="{7F3FBC6B-C05D-4FA4-8E63-266A332D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19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Vu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0" name="Oval 108">
            <a:extLst>
              <a:ext uri="{FF2B5EF4-FFF2-40B4-BE49-F238E27FC236}">
                <a16:creationId xmlns:a16="http://schemas.microsoft.com/office/drawing/2014/main" id="{10940524-58D3-4B15-88B6-DA4D6E5C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290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Vv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1" name="Oval 109">
            <a:extLst>
              <a:ext uri="{FF2B5EF4-FFF2-40B4-BE49-F238E27FC236}">
                <a16:creationId xmlns:a16="http://schemas.microsoft.com/office/drawing/2014/main" id="{50D1FBD1-C9B6-46C7-8006-EC71E5FF6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624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Vw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2" name="Oval 110">
            <a:extLst>
              <a:ext uri="{FF2B5EF4-FFF2-40B4-BE49-F238E27FC236}">
                <a16:creationId xmlns:a16="http://schemas.microsoft.com/office/drawing/2014/main" id="{7C112D83-B3BB-4D46-9135-EA538F31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720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Vx</a:t>
            </a:r>
            <a:endParaRPr lang="en-US" altLang="zh-CN" sz="2000" b="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3" name="Text Box 111">
            <a:extLst>
              <a:ext uri="{FF2B5EF4-FFF2-40B4-BE49-F238E27FC236}">
                <a16:creationId xmlns:a16="http://schemas.microsoft.com/office/drawing/2014/main" id="{FAAD8B3B-B826-4B9B-BA8B-69DC6B95E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242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28074" name="Text Box 112">
            <a:extLst>
              <a:ext uri="{FF2B5EF4-FFF2-40B4-BE49-F238E27FC236}">
                <a16:creationId xmlns:a16="http://schemas.microsoft.com/office/drawing/2014/main" id="{31DCB1F7-7591-43F0-8F0A-D3FB67F7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338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28075" name="Text Box 113">
            <a:extLst>
              <a:ext uri="{FF2B5EF4-FFF2-40B4-BE49-F238E27FC236}">
                <a16:creationId xmlns:a16="http://schemas.microsoft.com/office/drawing/2014/main" id="{D88D24E8-3049-4FDC-9EF9-A42E22D9C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672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28076" name="Line 114">
            <a:extLst>
              <a:ext uri="{FF2B5EF4-FFF2-40B4-BE49-F238E27FC236}">
                <a16:creationId xmlns:a16="http://schemas.microsoft.com/office/drawing/2014/main" id="{050EBBE2-B2E4-49E9-9493-E018328C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738688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7" name="Line 115">
            <a:extLst>
              <a:ext uri="{FF2B5EF4-FFF2-40B4-BE49-F238E27FC236}">
                <a16:creationId xmlns:a16="http://schemas.microsoft.com/office/drawing/2014/main" id="{F862FAE7-4A60-4757-B2D4-8922337B1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662488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8" name="Line 116">
            <a:extLst>
              <a:ext uri="{FF2B5EF4-FFF2-40B4-BE49-F238E27FC236}">
                <a16:creationId xmlns:a16="http://schemas.microsoft.com/office/drawing/2014/main" id="{A0A02E3A-0FE4-435E-B697-3634CAB45E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824288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79" name="Line 117">
            <a:extLst>
              <a:ext uri="{FF2B5EF4-FFF2-40B4-BE49-F238E27FC236}">
                <a16:creationId xmlns:a16="http://schemas.microsoft.com/office/drawing/2014/main" id="{EDF3F4FD-A7B4-4ADF-9E91-D38A05BAE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357688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0" name="Freeform 118">
            <a:extLst>
              <a:ext uri="{FF2B5EF4-FFF2-40B4-BE49-F238E27FC236}">
                <a16:creationId xmlns:a16="http://schemas.microsoft.com/office/drawing/2014/main" id="{AC42BEF6-E59C-4DAE-AF25-B4472704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3324225"/>
            <a:ext cx="935037" cy="292100"/>
          </a:xfrm>
          <a:custGeom>
            <a:avLst/>
            <a:gdLst>
              <a:gd name="T0" fmla="*/ 0 w 589"/>
              <a:gd name="T1" fmla="*/ 109 h 184"/>
              <a:gd name="T2" fmla="*/ 218 w 589"/>
              <a:gd name="T3" fmla="*/ 101 h 184"/>
              <a:gd name="T4" fmla="*/ 334 w 589"/>
              <a:gd name="T5" fmla="*/ 87 h 184"/>
              <a:gd name="T6" fmla="*/ 399 w 589"/>
              <a:gd name="T7" fmla="*/ 0 h 184"/>
              <a:gd name="T8" fmla="*/ 494 w 589"/>
              <a:gd name="T9" fmla="*/ 36 h 184"/>
              <a:gd name="T10" fmla="*/ 538 w 589"/>
              <a:gd name="T11" fmla="*/ 116 h 184"/>
              <a:gd name="T12" fmla="*/ 545 w 589"/>
              <a:gd name="T13" fmla="*/ 174 h 184"/>
              <a:gd name="T14" fmla="*/ 589 w 589"/>
              <a:gd name="T15" fmla="*/ 16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9" h="184">
                <a:moveTo>
                  <a:pt x="0" y="109"/>
                </a:moveTo>
                <a:cubicBezTo>
                  <a:pt x="73" y="106"/>
                  <a:pt x="145" y="106"/>
                  <a:pt x="218" y="101"/>
                </a:cubicBezTo>
                <a:cubicBezTo>
                  <a:pt x="257" y="98"/>
                  <a:pt x="334" y="87"/>
                  <a:pt x="334" y="87"/>
                </a:cubicBezTo>
                <a:cubicBezTo>
                  <a:pt x="378" y="53"/>
                  <a:pt x="363" y="36"/>
                  <a:pt x="399" y="0"/>
                </a:cubicBezTo>
                <a:cubicBezTo>
                  <a:pt x="430" y="7"/>
                  <a:pt x="472" y="6"/>
                  <a:pt x="494" y="36"/>
                </a:cubicBezTo>
                <a:cubicBezTo>
                  <a:pt x="512" y="61"/>
                  <a:pt x="538" y="116"/>
                  <a:pt x="538" y="116"/>
                </a:cubicBezTo>
                <a:cubicBezTo>
                  <a:pt x="540" y="135"/>
                  <a:pt x="530" y="161"/>
                  <a:pt x="545" y="174"/>
                </a:cubicBezTo>
                <a:cubicBezTo>
                  <a:pt x="557" y="184"/>
                  <a:pt x="589" y="160"/>
                  <a:pt x="589" y="16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1" name="Freeform 119">
            <a:extLst>
              <a:ext uri="{FF2B5EF4-FFF2-40B4-BE49-F238E27FC236}">
                <a16:creationId xmlns:a16="http://schemas.microsoft.com/office/drawing/2014/main" id="{39676AC2-0EE9-4867-81FD-FD91ECBB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3463925"/>
            <a:ext cx="322263" cy="125413"/>
          </a:xfrm>
          <a:custGeom>
            <a:avLst/>
            <a:gdLst>
              <a:gd name="T0" fmla="*/ 0 w 203"/>
              <a:gd name="T1" fmla="*/ 42 h 79"/>
              <a:gd name="T2" fmla="*/ 196 w 203"/>
              <a:gd name="T3" fmla="*/ 35 h 79"/>
              <a:gd name="T4" fmla="*/ 203 w 203"/>
              <a:gd name="T5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79">
                <a:moveTo>
                  <a:pt x="0" y="42"/>
                </a:moveTo>
                <a:cubicBezTo>
                  <a:pt x="62" y="0"/>
                  <a:pt x="114" y="27"/>
                  <a:pt x="196" y="35"/>
                </a:cubicBezTo>
                <a:cubicBezTo>
                  <a:pt x="198" y="50"/>
                  <a:pt x="203" y="79"/>
                  <a:pt x="203" y="79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2" name="Freeform 120">
            <a:extLst>
              <a:ext uri="{FF2B5EF4-FFF2-40B4-BE49-F238E27FC236}">
                <a16:creationId xmlns:a16="http://schemas.microsoft.com/office/drawing/2014/main" id="{9BCA03E1-297C-48AF-869B-001AD89D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63" y="3508375"/>
            <a:ext cx="2036762" cy="831850"/>
          </a:xfrm>
          <a:custGeom>
            <a:avLst/>
            <a:gdLst>
              <a:gd name="T0" fmla="*/ 0 w 1283"/>
              <a:gd name="T1" fmla="*/ 0 h 524"/>
              <a:gd name="T2" fmla="*/ 531 w 1283"/>
              <a:gd name="T3" fmla="*/ 22 h 524"/>
              <a:gd name="T4" fmla="*/ 626 w 1283"/>
              <a:gd name="T5" fmla="*/ 124 h 524"/>
              <a:gd name="T6" fmla="*/ 698 w 1283"/>
              <a:gd name="T7" fmla="*/ 189 h 524"/>
              <a:gd name="T8" fmla="*/ 749 w 1283"/>
              <a:gd name="T9" fmla="*/ 269 h 524"/>
              <a:gd name="T10" fmla="*/ 764 w 1283"/>
              <a:gd name="T11" fmla="*/ 298 h 524"/>
              <a:gd name="T12" fmla="*/ 771 w 1283"/>
              <a:gd name="T13" fmla="*/ 320 h 524"/>
              <a:gd name="T14" fmla="*/ 938 w 1283"/>
              <a:gd name="T15" fmla="*/ 305 h 524"/>
              <a:gd name="T16" fmla="*/ 967 w 1283"/>
              <a:gd name="T17" fmla="*/ 291 h 524"/>
              <a:gd name="T18" fmla="*/ 1004 w 1283"/>
              <a:gd name="T19" fmla="*/ 349 h 524"/>
              <a:gd name="T20" fmla="*/ 1091 w 1283"/>
              <a:gd name="T21" fmla="*/ 378 h 524"/>
              <a:gd name="T22" fmla="*/ 1164 w 1283"/>
              <a:gd name="T23" fmla="*/ 393 h 524"/>
              <a:gd name="T24" fmla="*/ 1251 w 1283"/>
              <a:gd name="T25" fmla="*/ 414 h 524"/>
              <a:gd name="T26" fmla="*/ 1266 w 1283"/>
              <a:gd name="T27" fmla="*/ 52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3" h="524">
                <a:moveTo>
                  <a:pt x="0" y="0"/>
                </a:moveTo>
                <a:cubicBezTo>
                  <a:pt x="180" y="5"/>
                  <a:pt x="352" y="15"/>
                  <a:pt x="531" y="22"/>
                </a:cubicBezTo>
                <a:cubicBezTo>
                  <a:pt x="558" y="62"/>
                  <a:pt x="579" y="107"/>
                  <a:pt x="626" y="124"/>
                </a:cubicBezTo>
                <a:cubicBezTo>
                  <a:pt x="683" y="180"/>
                  <a:pt x="658" y="160"/>
                  <a:pt x="698" y="189"/>
                </a:cubicBezTo>
                <a:cubicBezTo>
                  <a:pt x="722" y="225"/>
                  <a:pt x="713" y="245"/>
                  <a:pt x="749" y="269"/>
                </a:cubicBezTo>
                <a:cubicBezTo>
                  <a:pt x="754" y="279"/>
                  <a:pt x="760" y="288"/>
                  <a:pt x="764" y="298"/>
                </a:cubicBezTo>
                <a:cubicBezTo>
                  <a:pt x="767" y="305"/>
                  <a:pt x="763" y="319"/>
                  <a:pt x="771" y="320"/>
                </a:cubicBezTo>
                <a:cubicBezTo>
                  <a:pt x="788" y="323"/>
                  <a:pt x="912" y="308"/>
                  <a:pt x="938" y="305"/>
                </a:cubicBezTo>
                <a:cubicBezTo>
                  <a:pt x="948" y="300"/>
                  <a:pt x="956" y="292"/>
                  <a:pt x="967" y="291"/>
                </a:cubicBezTo>
                <a:cubicBezTo>
                  <a:pt x="1008" y="285"/>
                  <a:pt x="982" y="332"/>
                  <a:pt x="1004" y="349"/>
                </a:cubicBezTo>
                <a:cubicBezTo>
                  <a:pt x="1028" y="368"/>
                  <a:pt x="1062" y="370"/>
                  <a:pt x="1091" y="378"/>
                </a:cubicBezTo>
                <a:cubicBezTo>
                  <a:pt x="1115" y="385"/>
                  <a:pt x="1140" y="388"/>
                  <a:pt x="1164" y="393"/>
                </a:cubicBezTo>
                <a:cubicBezTo>
                  <a:pt x="1193" y="400"/>
                  <a:pt x="1251" y="414"/>
                  <a:pt x="1251" y="414"/>
                </a:cubicBezTo>
                <a:cubicBezTo>
                  <a:pt x="1283" y="460"/>
                  <a:pt x="1266" y="427"/>
                  <a:pt x="1266" y="52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3" name="Freeform 121">
            <a:extLst>
              <a:ext uri="{FF2B5EF4-FFF2-40B4-BE49-F238E27FC236}">
                <a16:creationId xmlns:a16="http://schemas.microsoft.com/office/drawing/2014/main" id="{BF7708AB-5B86-44D0-9BCB-A06A309E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3179763"/>
            <a:ext cx="1951038" cy="1193800"/>
          </a:xfrm>
          <a:custGeom>
            <a:avLst/>
            <a:gdLst>
              <a:gd name="T0" fmla="*/ 0 w 1229"/>
              <a:gd name="T1" fmla="*/ 207 h 752"/>
              <a:gd name="T2" fmla="*/ 124 w 1229"/>
              <a:gd name="T3" fmla="*/ 112 h 752"/>
              <a:gd name="T4" fmla="*/ 174 w 1229"/>
              <a:gd name="T5" fmla="*/ 54 h 752"/>
              <a:gd name="T6" fmla="*/ 225 w 1229"/>
              <a:gd name="T7" fmla="*/ 25 h 752"/>
              <a:gd name="T8" fmla="*/ 524 w 1229"/>
              <a:gd name="T9" fmla="*/ 32 h 752"/>
              <a:gd name="T10" fmla="*/ 553 w 1229"/>
              <a:gd name="T11" fmla="*/ 61 h 752"/>
              <a:gd name="T12" fmla="*/ 822 w 1229"/>
              <a:gd name="T13" fmla="*/ 69 h 752"/>
              <a:gd name="T14" fmla="*/ 894 w 1229"/>
              <a:gd name="T15" fmla="*/ 127 h 752"/>
              <a:gd name="T16" fmla="*/ 945 w 1229"/>
              <a:gd name="T17" fmla="*/ 163 h 752"/>
              <a:gd name="T18" fmla="*/ 1018 w 1229"/>
              <a:gd name="T19" fmla="*/ 280 h 752"/>
              <a:gd name="T20" fmla="*/ 1076 w 1229"/>
              <a:gd name="T21" fmla="*/ 374 h 752"/>
              <a:gd name="T22" fmla="*/ 1098 w 1229"/>
              <a:gd name="T23" fmla="*/ 447 h 752"/>
              <a:gd name="T24" fmla="*/ 1149 w 1229"/>
              <a:gd name="T25" fmla="*/ 520 h 752"/>
              <a:gd name="T26" fmla="*/ 1178 w 1229"/>
              <a:gd name="T27" fmla="*/ 563 h 752"/>
              <a:gd name="T28" fmla="*/ 1229 w 1229"/>
              <a:gd name="T29" fmla="*/ 752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9" h="752">
                <a:moveTo>
                  <a:pt x="0" y="207"/>
                </a:moveTo>
                <a:cubicBezTo>
                  <a:pt x="62" y="186"/>
                  <a:pt x="74" y="150"/>
                  <a:pt x="124" y="112"/>
                </a:cubicBezTo>
                <a:cubicBezTo>
                  <a:pt x="179" y="0"/>
                  <a:pt x="111" y="117"/>
                  <a:pt x="174" y="54"/>
                </a:cubicBezTo>
                <a:cubicBezTo>
                  <a:pt x="214" y="14"/>
                  <a:pt x="124" y="41"/>
                  <a:pt x="225" y="25"/>
                </a:cubicBezTo>
                <a:cubicBezTo>
                  <a:pt x="325" y="27"/>
                  <a:pt x="425" y="21"/>
                  <a:pt x="524" y="32"/>
                </a:cubicBezTo>
                <a:cubicBezTo>
                  <a:pt x="538" y="33"/>
                  <a:pt x="539" y="59"/>
                  <a:pt x="553" y="61"/>
                </a:cubicBezTo>
                <a:cubicBezTo>
                  <a:pt x="642" y="72"/>
                  <a:pt x="732" y="66"/>
                  <a:pt x="822" y="69"/>
                </a:cubicBezTo>
                <a:cubicBezTo>
                  <a:pt x="849" y="86"/>
                  <a:pt x="870" y="107"/>
                  <a:pt x="894" y="127"/>
                </a:cubicBezTo>
                <a:cubicBezTo>
                  <a:pt x="918" y="147"/>
                  <a:pt x="921" y="137"/>
                  <a:pt x="945" y="163"/>
                </a:cubicBezTo>
                <a:cubicBezTo>
                  <a:pt x="998" y="221"/>
                  <a:pt x="982" y="215"/>
                  <a:pt x="1018" y="280"/>
                </a:cubicBezTo>
                <a:cubicBezTo>
                  <a:pt x="1036" y="312"/>
                  <a:pt x="1062" y="339"/>
                  <a:pt x="1076" y="374"/>
                </a:cubicBezTo>
                <a:cubicBezTo>
                  <a:pt x="1085" y="398"/>
                  <a:pt x="1087" y="424"/>
                  <a:pt x="1098" y="447"/>
                </a:cubicBezTo>
                <a:cubicBezTo>
                  <a:pt x="1111" y="474"/>
                  <a:pt x="1133" y="495"/>
                  <a:pt x="1149" y="520"/>
                </a:cubicBezTo>
                <a:cubicBezTo>
                  <a:pt x="1159" y="534"/>
                  <a:pt x="1178" y="563"/>
                  <a:pt x="1178" y="563"/>
                </a:cubicBezTo>
                <a:cubicBezTo>
                  <a:pt x="1194" y="615"/>
                  <a:pt x="1191" y="714"/>
                  <a:pt x="1229" y="7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4" name="Freeform 123">
            <a:extLst>
              <a:ext uri="{FF2B5EF4-FFF2-40B4-BE49-F238E27FC236}">
                <a16:creationId xmlns:a16="http://schemas.microsoft.com/office/drawing/2014/main" id="{520471C5-980F-47D1-BE6D-55F0725A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1649413" cy="827088"/>
          </a:xfrm>
          <a:custGeom>
            <a:avLst/>
            <a:gdLst>
              <a:gd name="T0" fmla="*/ 0 w 1039"/>
              <a:gd name="T1" fmla="*/ 34 h 521"/>
              <a:gd name="T2" fmla="*/ 87 w 1039"/>
              <a:gd name="T3" fmla="*/ 5 h 521"/>
              <a:gd name="T4" fmla="*/ 378 w 1039"/>
              <a:gd name="T5" fmla="*/ 12 h 521"/>
              <a:gd name="T6" fmla="*/ 552 w 1039"/>
              <a:gd name="T7" fmla="*/ 63 h 521"/>
              <a:gd name="T8" fmla="*/ 596 w 1039"/>
              <a:gd name="T9" fmla="*/ 179 h 521"/>
              <a:gd name="T10" fmla="*/ 632 w 1039"/>
              <a:gd name="T11" fmla="*/ 288 h 521"/>
              <a:gd name="T12" fmla="*/ 741 w 1039"/>
              <a:gd name="T13" fmla="*/ 303 h 521"/>
              <a:gd name="T14" fmla="*/ 792 w 1039"/>
              <a:gd name="T15" fmla="*/ 318 h 521"/>
              <a:gd name="T16" fmla="*/ 865 w 1039"/>
              <a:gd name="T17" fmla="*/ 390 h 521"/>
              <a:gd name="T18" fmla="*/ 974 w 1039"/>
              <a:gd name="T19" fmla="*/ 485 h 521"/>
              <a:gd name="T20" fmla="*/ 1018 w 1039"/>
              <a:gd name="T21" fmla="*/ 514 h 521"/>
              <a:gd name="T22" fmla="*/ 1039 w 1039"/>
              <a:gd name="T23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9" h="521">
                <a:moveTo>
                  <a:pt x="0" y="34"/>
                </a:moveTo>
                <a:cubicBezTo>
                  <a:pt x="33" y="0"/>
                  <a:pt x="19" y="5"/>
                  <a:pt x="87" y="5"/>
                </a:cubicBezTo>
                <a:cubicBezTo>
                  <a:pt x="184" y="5"/>
                  <a:pt x="281" y="10"/>
                  <a:pt x="378" y="12"/>
                </a:cubicBezTo>
                <a:cubicBezTo>
                  <a:pt x="458" y="25"/>
                  <a:pt x="483" y="27"/>
                  <a:pt x="552" y="63"/>
                </a:cubicBezTo>
                <a:cubicBezTo>
                  <a:pt x="583" y="126"/>
                  <a:pt x="582" y="112"/>
                  <a:pt x="596" y="179"/>
                </a:cubicBezTo>
                <a:cubicBezTo>
                  <a:pt x="603" y="212"/>
                  <a:pt x="603" y="264"/>
                  <a:pt x="632" y="288"/>
                </a:cubicBezTo>
                <a:cubicBezTo>
                  <a:pt x="661" y="311"/>
                  <a:pt x="704" y="300"/>
                  <a:pt x="741" y="303"/>
                </a:cubicBezTo>
                <a:cubicBezTo>
                  <a:pt x="758" y="308"/>
                  <a:pt x="777" y="308"/>
                  <a:pt x="792" y="318"/>
                </a:cubicBezTo>
                <a:cubicBezTo>
                  <a:pt x="822" y="337"/>
                  <a:pt x="834" y="371"/>
                  <a:pt x="865" y="390"/>
                </a:cubicBezTo>
                <a:cubicBezTo>
                  <a:pt x="905" y="450"/>
                  <a:pt x="903" y="449"/>
                  <a:pt x="974" y="485"/>
                </a:cubicBezTo>
                <a:cubicBezTo>
                  <a:pt x="990" y="493"/>
                  <a:pt x="1003" y="504"/>
                  <a:pt x="1018" y="514"/>
                </a:cubicBezTo>
                <a:cubicBezTo>
                  <a:pt x="1024" y="518"/>
                  <a:pt x="1039" y="521"/>
                  <a:pt x="1039" y="52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5" name="Freeform 124">
            <a:extLst>
              <a:ext uri="{FF2B5EF4-FFF2-40B4-BE49-F238E27FC236}">
                <a16:creationId xmlns:a16="http://schemas.microsoft.com/office/drawing/2014/main" id="{BDF7239C-075A-4214-A87D-71C908C4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4081463"/>
            <a:ext cx="1089025" cy="407987"/>
          </a:xfrm>
          <a:custGeom>
            <a:avLst/>
            <a:gdLst>
              <a:gd name="T0" fmla="*/ 2 w 686"/>
              <a:gd name="T1" fmla="*/ 126 h 257"/>
              <a:gd name="T2" fmla="*/ 10 w 686"/>
              <a:gd name="T3" fmla="*/ 68 h 257"/>
              <a:gd name="T4" fmla="*/ 39 w 686"/>
              <a:gd name="T5" fmla="*/ 61 h 257"/>
              <a:gd name="T6" fmla="*/ 68 w 686"/>
              <a:gd name="T7" fmla="*/ 46 h 257"/>
              <a:gd name="T8" fmla="*/ 351 w 686"/>
              <a:gd name="T9" fmla="*/ 10 h 257"/>
              <a:gd name="T10" fmla="*/ 460 w 686"/>
              <a:gd name="T11" fmla="*/ 17 h 257"/>
              <a:gd name="T12" fmla="*/ 482 w 686"/>
              <a:gd name="T13" fmla="*/ 39 h 257"/>
              <a:gd name="T14" fmla="*/ 570 w 686"/>
              <a:gd name="T15" fmla="*/ 97 h 257"/>
              <a:gd name="T16" fmla="*/ 650 w 686"/>
              <a:gd name="T17" fmla="*/ 213 h 257"/>
              <a:gd name="T18" fmla="*/ 664 w 686"/>
              <a:gd name="T19" fmla="*/ 243 h 257"/>
              <a:gd name="T20" fmla="*/ 686 w 686"/>
              <a:gd name="T21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6" h="257">
                <a:moveTo>
                  <a:pt x="2" y="126"/>
                </a:moveTo>
                <a:cubicBezTo>
                  <a:pt x="5" y="107"/>
                  <a:pt x="0" y="85"/>
                  <a:pt x="10" y="68"/>
                </a:cubicBezTo>
                <a:cubicBezTo>
                  <a:pt x="15" y="59"/>
                  <a:pt x="30" y="65"/>
                  <a:pt x="39" y="61"/>
                </a:cubicBezTo>
                <a:cubicBezTo>
                  <a:pt x="49" y="57"/>
                  <a:pt x="59" y="51"/>
                  <a:pt x="68" y="46"/>
                </a:cubicBezTo>
                <a:cubicBezTo>
                  <a:pt x="149" y="0"/>
                  <a:pt x="268" y="13"/>
                  <a:pt x="351" y="10"/>
                </a:cubicBezTo>
                <a:cubicBezTo>
                  <a:pt x="387" y="12"/>
                  <a:pt x="424" y="9"/>
                  <a:pt x="460" y="17"/>
                </a:cubicBezTo>
                <a:cubicBezTo>
                  <a:pt x="470" y="19"/>
                  <a:pt x="474" y="32"/>
                  <a:pt x="482" y="39"/>
                </a:cubicBezTo>
                <a:cubicBezTo>
                  <a:pt x="511" y="63"/>
                  <a:pt x="542" y="69"/>
                  <a:pt x="570" y="97"/>
                </a:cubicBezTo>
                <a:cubicBezTo>
                  <a:pt x="592" y="143"/>
                  <a:pt x="621" y="171"/>
                  <a:pt x="650" y="213"/>
                </a:cubicBezTo>
                <a:cubicBezTo>
                  <a:pt x="656" y="222"/>
                  <a:pt x="657" y="234"/>
                  <a:pt x="664" y="243"/>
                </a:cubicBezTo>
                <a:cubicBezTo>
                  <a:pt x="670" y="250"/>
                  <a:pt x="686" y="257"/>
                  <a:pt x="686" y="257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6" name="Freeform 125">
            <a:extLst>
              <a:ext uri="{FF2B5EF4-FFF2-40B4-BE49-F238E27FC236}">
                <a16:creationId xmlns:a16="http://schemas.microsoft.com/office/drawing/2014/main" id="{616E6601-C7E0-453C-BD9E-AC5F4A13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4086225"/>
            <a:ext cx="1638300" cy="468313"/>
          </a:xfrm>
          <a:custGeom>
            <a:avLst/>
            <a:gdLst>
              <a:gd name="T0" fmla="*/ 0 w 1032"/>
              <a:gd name="T1" fmla="*/ 72 h 295"/>
              <a:gd name="T2" fmla="*/ 109 w 1032"/>
              <a:gd name="T3" fmla="*/ 21 h 295"/>
              <a:gd name="T4" fmla="*/ 262 w 1032"/>
              <a:gd name="T5" fmla="*/ 0 h 295"/>
              <a:gd name="T6" fmla="*/ 669 w 1032"/>
              <a:gd name="T7" fmla="*/ 36 h 295"/>
              <a:gd name="T8" fmla="*/ 734 w 1032"/>
              <a:gd name="T9" fmla="*/ 87 h 295"/>
              <a:gd name="T10" fmla="*/ 778 w 1032"/>
              <a:gd name="T11" fmla="*/ 160 h 295"/>
              <a:gd name="T12" fmla="*/ 843 w 1032"/>
              <a:gd name="T13" fmla="*/ 210 h 295"/>
              <a:gd name="T14" fmla="*/ 931 w 1032"/>
              <a:gd name="T15" fmla="*/ 254 h 295"/>
              <a:gd name="T16" fmla="*/ 1032 w 1032"/>
              <a:gd name="T17" fmla="*/ 28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2" h="295">
                <a:moveTo>
                  <a:pt x="0" y="72"/>
                </a:moveTo>
                <a:cubicBezTo>
                  <a:pt x="12" y="8"/>
                  <a:pt x="36" y="28"/>
                  <a:pt x="109" y="21"/>
                </a:cubicBezTo>
                <a:cubicBezTo>
                  <a:pt x="160" y="9"/>
                  <a:pt x="210" y="5"/>
                  <a:pt x="262" y="0"/>
                </a:cubicBezTo>
                <a:cubicBezTo>
                  <a:pt x="572" y="11"/>
                  <a:pt x="352" y="25"/>
                  <a:pt x="669" y="36"/>
                </a:cubicBezTo>
                <a:cubicBezTo>
                  <a:pt x="694" y="52"/>
                  <a:pt x="713" y="66"/>
                  <a:pt x="734" y="87"/>
                </a:cubicBezTo>
                <a:cubicBezTo>
                  <a:pt x="741" y="127"/>
                  <a:pt x="739" y="146"/>
                  <a:pt x="778" y="160"/>
                </a:cubicBezTo>
                <a:cubicBezTo>
                  <a:pt x="799" y="188"/>
                  <a:pt x="810" y="199"/>
                  <a:pt x="843" y="210"/>
                </a:cubicBezTo>
                <a:cubicBezTo>
                  <a:pt x="871" y="229"/>
                  <a:pt x="902" y="236"/>
                  <a:pt x="931" y="254"/>
                </a:cubicBezTo>
                <a:cubicBezTo>
                  <a:pt x="957" y="295"/>
                  <a:pt x="980" y="283"/>
                  <a:pt x="1032" y="28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7" name="Freeform 126">
            <a:extLst>
              <a:ext uri="{FF2B5EF4-FFF2-40B4-BE49-F238E27FC236}">
                <a16:creationId xmlns:a16="http://schemas.microsoft.com/office/drawing/2014/main" id="{4C6F59F4-9B47-4EE2-BBE8-A450466F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386263"/>
            <a:ext cx="1616075" cy="254000"/>
          </a:xfrm>
          <a:custGeom>
            <a:avLst/>
            <a:gdLst>
              <a:gd name="T0" fmla="*/ 0 w 1018"/>
              <a:gd name="T1" fmla="*/ 0 h 160"/>
              <a:gd name="T2" fmla="*/ 495 w 1018"/>
              <a:gd name="T3" fmla="*/ 21 h 160"/>
              <a:gd name="T4" fmla="*/ 538 w 1018"/>
              <a:gd name="T5" fmla="*/ 29 h 160"/>
              <a:gd name="T6" fmla="*/ 560 w 1018"/>
              <a:gd name="T7" fmla="*/ 87 h 160"/>
              <a:gd name="T8" fmla="*/ 604 w 1018"/>
              <a:gd name="T9" fmla="*/ 160 h 160"/>
              <a:gd name="T10" fmla="*/ 1018 w 1018"/>
              <a:gd name="T11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8" h="160">
                <a:moveTo>
                  <a:pt x="0" y="0"/>
                </a:moveTo>
                <a:cubicBezTo>
                  <a:pt x="200" y="4"/>
                  <a:pt x="321" y="6"/>
                  <a:pt x="495" y="21"/>
                </a:cubicBezTo>
                <a:cubicBezTo>
                  <a:pt x="509" y="24"/>
                  <a:pt x="528" y="19"/>
                  <a:pt x="538" y="29"/>
                </a:cubicBezTo>
                <a:cubicBezTo>
                  <a:pt x="553" y="44"/>
                  <a:pt x="551" y="69"/>
                  <a:pt x="560" y="87"/>
                </a:cubicBezTo>
                <a:cubicBezTo>
                  <a:pt x="573" y="112"/>
                  <a:pt x="589" y="136"/>
                  <a:pt x="604" y="160"/>
                </a:cubicBezTo>
                <a:cubicBezTo>
                  <a:pt x="743" y="141"/>
                  <a:pt x="876" y="152"/>
                  <a:pt x="1018" y="1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8" name="Freeform 127">
            <a:extLst>
              <a:ext uri="{FF2B5EF4-FFF2-40B4-BE49-F238E27FC236}">
                <a16:creationId xmlns:a16="http://schemas.microsoft.com/office/drawing/2014/main" id="{69CD14A6-2015-4EA5-807E-8B8B615A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3250"/>
            <a:ext cx="1238250" cy="388938"/>
          </a:xfrm>
          <a:custGeom>
            <a:avLst/>
            <a:gdLst>
              <a:gd name="T0" fmla="*/ 0 w 780"/>
              <a:gd name="T1" fmla="*/ 245 h 245"/>
              <a:gd name="T2" fmla="*/ 189 w 780"/>
              <a:gd name="T3" fmla="*/ 179 h 245"/>
              <a:gd name="T4" fmla="*/ 269 w 780"/>
              <a:gd name="T5" fmla="*/ 157 h 245"/>
              <a:gd name="T6" fmla="*/ 763 w 780"/>
              <a:gd name="T7" fmla="*/ 21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0" h="245">
                <a:moveTo>
                  <a:pt x="0" y="245"/>
                </a:moveTo>
                <a:cubicBezTo>
                  <a:pt x="73" y="198"/>
                  <a:pt x="102" y="201"/>
                  <a:pt x="189" y="179"/>
                </a:cubicBezTo>
                <a:cubicBezTo>
                  <a:pt x="216" y="172"/>
                  <a:pt x="269" y="157"/>
                  <a:pt x="269" y="157"/>
                </a:cubicBezTo>
                <a:cubicBezTo>
                  <a:pt x="780" y="165"/>
                  <a:pt x="763" y="0"/>
                  <a:pt x="763" y="21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89" name="Freeform 128">
            <a:extLst>
              <a:ext uri="{FF2B5EF4-FFF2-40B4-BE49-F238E27FC236}">
                <a16:creationId xmlns:a16="http://schemas.microsoft.com/office/drawing/2014/main" id="{D48CCEBD-3B64-49EB-BC4B-215D3E62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697413"/>
            <a:ext cx="1674813" cy="220662"/>
          </a:xfrm>
          <a:custGeom>
            <a:avLst/>
            <a:gdLst>
              <a:gd name="T0" fmla="*/ 0 w 1055"/>
              <a:gd name="T1" fmla="*/ 66 h 139"/>
              <a:gd name="T2" fmla="*/ 117 w 1055"/>
              <a:gd name="T3" fmla="*/ 109 h 139"/>
              <a:gd name="T4" fmla="*/ 269 w 1055"/>
              <a:gd name="T5" fmla="*/ 87 h 139"/>
              <a:gd name="T6" fmla="*/ 589 w 1055"/>
              <a:gd name="T7" fmla="*/ 116 h 139"/>
              <a:gd name="T8" fmla="*/ 757 w 1055"/>
              <a:gd name="T9" fmla="*/ 124 h 139"/>
              <a:gd name="T10" fmla="*/ 822 w 1055"/>
              <a:gd name="T11" fmla="*/ 87 h 139"/>
              <a:gd name="T12" fmla="*/ 967 w 1055"/>
              <a:gd name="T13" fmla="*/ 51 h 139"/>
              <a:gd name="T14" fmla="*/ 1033 w 1055"/>
              <a:gd name="T15" fmla="*/ 7 h 139"/>
              <a:gd name="T16" fmla="*/ 1055 w 1055"/>
              <a:gd name="T1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5" h="139">
                <a:moveTo>
                  <a:pt x="0" y="66"/>
                </a:moveTo>
                <a:cubicBezTo>
                  <a:pt x="42" y="77"/>
                  <a:pt x="81" y="86"/>
                  <a:pt x="117" y="109"/>
                </a:cubicBezTo>
                <a:cubicBezTo>
                  <a:pt x="192" y="104"/>
                  <a:pt x="213" y="108"/>
                  <a:pt x="269" y="87"/>
                </a:cubicBezTo>
                <a:cubicBezTo>
                  <a:pt x="410" y="93"/>
                  <a:pt x="468" y="105"/>
                  <a:pt x="589" y="116"/>
                </a:cubicBezTo>
                <a:cubicBezTo>
                  <a:pt x="652" y="139"/>
                  <a:pt x="675" y="129"/>
                  <a:pt x="757" y="124"/>
                </a:cubicBezTo>
                <a:cubicBezTo>
                  <a:pt x="780" y="115"/>
                  <a:pt x="822" y="87"/>
                  <a:pt x="822" y="87"/>
                </a:cubicBezTo>
                <a:cubicBezTo>
                  <a:pt x="845" y="19"/>
                  <a:pt x="815" y="88"/>
                  <a:pt x="967" y="51"/>
                </a:cubicBezTo>
                <a:cubicBezTo>
                  <a:pt x="970" y="50"/>
                  <a:pt x="1021" y="15"/>
                  <a:pt x="1033" y="7"/>
                </a:cubicBezTo>
                <a:cubicBezTo>
                  <a:pt x="1039" y="3"/>
                  <a:pt x="1055" y="0"/>
                  <a:pt x="1055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0" name="Freeform 129">
            <a:extLst>
              <a:ext uri="{FF2B5EF4-FFF2-40B4-BE49-F238E27FC236}">
                <a16:creationId xmlns:a16="http://schemas.microsoft.com/office/drawing/2014/main" id="{53E2C654-DD15-4DE2-B1F4-F10FAC406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884738"/>
            <a:ext cx="1282700" cy="136525"/>
          </a:xfrm>
          <a:custGeom>
            <a:avLst/>
            <a:gdLst>
              <a:gd name="T0" fmla="*/ 0 w 808"/>
              <a:gd name="T1" fmla="*/ 42 h 86"/>
              <a:gd name="T2" fmla="*/ 88 w 808"/>
              <a:gd name="T3" fmla="*/ 49 h 86"/>
              <a:gd name="T4" fmla="*/ 160 w 808"/>
              <a:gd name="T5" fmla="*/ 86 h 86"/>
              <a:gd name="T6" fmla="*/ 633 w 808"/>
              <a:gd name="T7" fmla="*/ 35 h 86"/>
              <a:gd name="T8" fmla="*/ 808 w 808"/>
              <a:gd name="T9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8" h="86">
                <a:moveTo>
                  <a:pt x="0" y="42"/>
                </a:moveTo>
                <a:cubicBezTo>
                  <a:pt x="29" y="44"/>
                  <a:pt x="59" y="44"/>
                  <a:pt x="88" y="49"/>
                </a:cubicBezTo>
                <a:cubicBezTo>
                  <a:pt x="112" y="54"/>
                  <a:pt x="136" y="77"/>
                  <a:pt x="160" y="86"/>
                </a:cubicBezTo>
                <a:cubicBezTo>
                  <a:pt x="316" y="76"/>
                  <a:pt x="480" y="72"/>
                  <a:pt x="633" y="35"/>
                </a:cubicBezTo>
                <a:cubicBezTo>
                  <a:pt x="700" y="0"/>
                  <a:pt x="709" y="13"/>
                  <a:pt x="808" y="13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1" name="Freeform 130">
            <a:extLst>
              <a:ext uri="{FF2B5EF4-FFF2-40B4-BE49-F238E27FC236}">
                <a16:creationId xmlns:a16="http://schemas.microsoft.com/office/drawing/2014/main" id="{B3CC4A55-70CC-4871-B941-86DA1CD9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75188"/>
            <a:ext cx="1649413" cy="439737"/>
          </a:xfrm>
          <a:custGeom>
            <a:avLst/>
            <a:gdLst>
              <a:gd name="T0" fmla="*/ 0 w 1039"/>
              <a:gd name="T1" fmla="*/ 174 h 277"/>
              <a:gd name="T2" fmla="*/ 36 w 1039"/>
              <a:gd name="T3" fmla="*/ 145 h 277"/>
              <a:gd name="T4" fmla="*/ 72 w 1039"/>
              <a:gd name="T5" fmla="*/ 189 h 277"/>
              <a:gd name="T6" fmla="*/ 189 w 1039"/>
              <a:gd name="T7" fmla="*/ 203 h 277"/>
              <a:gd name="T8" fmla="*/ 276 w 1039"/>
              <a:gd name="T9" fmla="*/ 225 h 277"/>
              <a:gd name="T10" fmla="*/ 545 w 1039"/>
              <a:gd name="T11" fmla="*/ 247 h 277"/>
              <a:gd name="T12" fmla="*/ 858 w 1039"/>
              <a:gd name="T13" fmla="*/ 254 h 277"/>
              <a:gd name="T14" fmla="*/ 945 w 1039"/>
              <a:gd name="T15" fmla="*/ 181 h 277"/>
              <a:gd name="T16" fmla="*/ 959 w 1039"/>
              <a:gd name="T17" fmla="*/ 160 h 277"/>
              <a:gd name="T18" fmla="*/ 1010 w 1039"/>
              <a:gd name="T19" fmla="*/ 138 h 277"/>
              <a:gd name="T20" fmla="*/ 1039 w 1039"/>
              <a:gd name="T2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9" h="277">
                <a:moveTo>
                  <a:pt x="0" y="174"/>
                </a:moveTo>
                <a:cubicBezTo>
                  <a:pt x="6" y="164"/>
                  <a:pt x="16" y="138"/>
                  <a:pt x="36" y="145"/>
                </a:cubicBezTo>
                <a:cubicBezTo>
                  <a:pt x="54" y="151"/>
                  <a:pt x="54" y="184"/>
                  <a:pt x="72" y="189"/>
                </a:cubicBezTo>
                <a:cubicBezTo>
                  <a:pt x="110" y="199"/>
                  <a:pt x="150" y="198"/>
                  <a:pt x="189" y="203"/>
                </a:cubicBezTo>
                <a:cubicBezTo>
                  <a:pt x="219" y="207"/>
                  <a:pt x="247" y="221"/>
                  <a:pt x="276" y="225"/>
                </a:cubicBezTo>
                <a:cubicBezTo>
                  <a:pt x="366" y="238"/>
                  <a:pt x="453" y="243"/>
                  <a:pt x="545" y="247"/>
                </a:cubicBezTo>
                <a:cubicBezTo>
                  <a:pt x="640" y="277"/>
                  <a:pt x="760" y="259"/>
                  <a:pt x="858" y="254"/>
                </a:cubicBezTo>
                <a:cubicBezTo>
                  <a:pt x="897" y="241"/>
                  <a:pt x="918" y="212"/>
                  <a:pt x="945" y="181"/>
                </a:cubicBezTo>
                <a:cubicBezTo>
                  <a:pt x="950" y="175"/>
                  <a:pt x="952" y="165"/>
                  <a:pt x="959" y="160"/>
                </a:cubicBezTo>
                <a:cubicBezTo>
                  <a:pt x="972" y="150"/>
                  <a:pt x="994" y="143"/>
                  <a:pt x="1010" y="138"/>
                </a:cubicBezTo>
                <a:cubicBezTo>
                  <a:pt x="1039" y="95"/>
                  <a:pt x="1005" y="34"/>
                  <a:pt x="1039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2" name="Freeform 131">
            <a:extLst>
              <a:ext uri="{FF2B5EF4-FFF2-40B4-BE49-F238E27FC236}">
                <a16:creationId xmlns:a16="http://schemas.microsoft.com/office/drawing/2014/main" id="{4A5F557F-90C2-4F30-BFFA-03423FE33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4743450"/>
            <a:ext cx="1697038" cy="541338"/>
          </a:xfrm>
          <a:custGeom>
            <a:avLst/>
            <a:gdLst>
              <a:gd name="T0" fmla="*/ 0 w 1069"/>
              <a:gd name="T1" fmla="*/ 117 h 341"/>
              <a:gd name="T2" fmla="*/ 182 w 1069"/>
              <a:gd name="T3" fmla="*/ 124 h 341"/>
              <a:gd name="T4" fmla="*/ 357 w 1069"/>
              <a:gd name="T5" fmla="*/ 167 h 341"/>
              <a:gd name="T6" fmla="*/ 546 w 1069"/>
              <a:gd name="T7" fmla="*/ 211 h 341"/>
              <a:gd name="T8" fmla="*/ 931 w 1069"/>
              <a:gd name="T9" fmla="*/ 233 h 341"/>
              <a:gd name="T10" fmla="*/ 982 w 1069"/>
              <a:gd name="T11" fmla="*/ 204 h 341"/>
              <a:gd name="T12" fmla="*/ 1033 w 1069"/>
              <a:gd name="T13" fmla="*/ 182 h 341"/>
              <a:gd name="T14" fmla="*/ 1069 w 1069"/>
              <a:gd name="T15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9" h="341">
                <a:moveTo>
                  <a:pt x="0" y="117"/>
                </a:moveTo>
                <a:cubicBezTo>
                  <a:pt x="59" y="96"/>
                  <a:pt x="122" y="110"/>
                  <a:pt x="182" y="124"/>
                </a:cubicBezTo>
                <a:cubicBezTo>
                  <a:pt x="236" y="159"/>
                  <a:pt x="295" y="157"/>
                  <a:pt x="357" y="167"/>
                </a:cubicBezTo>
                <a:cubicBezTo>
                  <a:pt x="421" y="177"/>
                  <a:pt x="484" y="191"/>
                  <a:pt x="546" y="211"/>
                </a:cubicBezTo>
                <a:cubicBezTo>
                  <a:pt x="587" y="341"/>
                  <a:pt x="812" y="247"/>
                  <a:pt x="931" y="233"/>
                </a:cubicBezTo>
                <a:cubicBezTo>
                  <a:pt x="981" y="217"/>
                  <a:pt x="920" y="239"/>
                  <a:pt x="982" y="204"/>
                </a:cubicBezTo>
                <a:cubicBezTo>
                  <a:pt x="998" y="195"/>
                  <a:pt x="1017" y="191"/>
                  <a:pt x="1033" y="182"/>
                </a:cubicBezTo>
                <a:cubicBezTo>
                  <a:pt x="1068" y="127"/>
                  <a:pt x="1069" y="63"/>
                  <a:pt x="106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3" name="Freeform 132">
            <a:extLst>
              <a:ext uri="{FF2B5EF4-FFF2-40B4-BE49-F238E27FC236}">
                <a16:creationId xmlns:a16="http://schemas.microsoft.com/office/drawing/2014/main" id="{68B313E0-9F63-4E58-9E11-068EA945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63" y="4754563"/>
            <a:ext cx="1947862" cy="604837"/>
          </a:xfrm>
          <a:custGeom>
            <a:avLst/>
            <a:gdLst>
              <a:gd name="T0" fmla="*/ 0 w 1227"/>
              <a:gd name="T1" fmla="*/ 371 h 381"/>
              <a:gd name="T2" fmla="*/ 880 w 1227"/>
              <a:gd name="T3" fmla="*/ 364 h 381"/>
              <a:gd name="T4" fmla="*/ 1135 w 1227"/>
              <a:gd name="T5" fmla="*/ 248 h 381"/>
              <a:gd name="T6" fmla="*/ 1193 w 1227"/>
              <a:gd name="T7" fmla="*/ 204 h 381"/>
              <a:gd name="T8" fmla="*/ 1207 w 1227"/>
              <a:gd name="T9" fmla="*/ 160 h 381"/>
              <a:gd name="T10" fmla="*/ 1215 w 1227"/>
              <a:gd name="T11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7" h="381">
                <a:moveTo>
                  <a:pt x="0" y="371"/>
                </a:moveTo>
                <a:cubicBezTo>
                  <a:pt x="293" y="369"/>
                  <a:pt x="587" y="381"/>
                  <a:pt x="880" y="364"/>
                </a:cubicBezTo>
                <a:cubicBezTo>
                  <a:pt x="925" y="361"/>
                  <a:pt x="1070" y="269"/>
                  <a:pt x="1135" y="248"/>
                </a:cubicBezTo>
                <a:cubicBezTo>
                  <a:pt x="1154" y="233"/>
                  <a:pt x="1174" y="219"/>
                  <a:pt x="1193" y="204"/>
                </a:cubicBezTo>
                <a:cubicBezTo>
                  <a:pt x="1205" y="195"/>
                  <a:pt x="1203" y="175"/>
                  <a:pt x="1207" y="160"/>
                </a:cubicBezTo>
                <a:cubicBezTo>
                  <a:pt x="1227" y="89"/>
                  <a:pt x="1215" y="141"/>
                  <a:pt x="1215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4" name="Freeform 133">
            <a:extLst>
              <a:ext uri="{FF2B5EF4-FFF2-40B4-BE49-F238E27FC236}">
                <a16:creationId xmlns:a16="http://schemas.microsoft.com/office/drawing/2014/main" id="{0A335662-2133-4D3E-B191-E697F0AA0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4721225"/>
            <a:ext cx="2019300" cy="808038"/>
          </a:xfrm>
          <a:custGeom>
            <a:avLst/>
            <a:gdLst>
              <a:gd name="T0" fmla="*/ 0 w 1272"/>
              <a:gd name="T1" fmla="*/ 465 h 509"/>
              <a:gd name="T2" fmla="*/ 189 w 1272"/>
              <a:gd name="T3" fmla="*/ 509 h 509"/>
              <a:gd name="T4" fmla="*/ 873 w 1272"/>
              <a:gd name="T5" fmla="*/ 501 h 509"/>
              <a:gd name="T6" fmla="*/ 916 w 1272"/>
              <a:gd name="T7" fmla="*/ 480 h 509"/>
              <a:gd name="T8" fmla="*/ 1054 w 1272"/>
              <a:gd name="T9" fmla="*/ 465 h 509"/>
              <a:gd name="T10" fmla="*/ 1142 w 1272"/>
              <a:gd name="T11" fmla="*/ 443 h 509"/>
              <a:gd name="T12" fmla="*/ 1163 w 1272"/>
              <a:gd name="T13" fmla="*/ 421 h 509"/>
              <a:gd name="T14" fmla="*/ 1185 w 1272"/>
              <a:gd name="T15" fmla="*/ 414 h 509"/>
              <a:gd name="T16" fmla="*/ 1207 w 1272"/>
              <a:gd name="T17" fmla="*/ 392 h 509"/>
              <a:gd name="T18" fmla="*/ 1229 w 1272"/>
              <a:gd name="T19" fmla="*/ 225 h 509"/>
              <a:gd name="T20" fmla="*/ 1243 w 1272"/>
              <a:gd name="T21" fmla="*/ 145 h 509"/>
              <a:gd name="T22" fmla="*/ 1272 w 1272"/>
              <a:gd name="T23" fmla="*/ 101 h 509"/>
              <a:gd name="T24" fmla="*/ 1265 w 1272"/>
              <a:gd name="T25" fmla="*/ 21 h 509"/>
              <a:gd name="T26" fmla="*/ 1258 w 1272"/>
              <a:gd name="T27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2" h="509">
                <a:moveTo>
                  <a:pt x="0" y="465"/>
                </a:moveTo>
                <a:cubicBezTo>
                  <a:pt x="64" y="475"/>
                  <a:pt x="126" y="492"/>
                  <a:pt x="189" y="509"/>
                </a:cubicBezTo>
                <a:cubicBezTo>
                  <a:pt x="417" y="506"/>
                  <a:pt x="645" y="506"/>
                  <a:pt x="873" y="501"/>
                </a:cubicBezTo>
                <a:cubicBezTo>
                  <a:pt x="900" y="500"/>
                  <a:pt x="890" y="487"/>
                  <a:pt x="916" y="480"/>
                </a:cubicBezTo>
                <a:cubicBezTo>
                  <a:pt x="939" y="474"/>
                  <a:pt x="1039" y="466"/>
                  <a:pt x="1054" y="465"/>
                </a:cubicBezTo>
                <a:cubicBezTo>
                  <a:pt x="1083" y="456"/>
                  <a:pt x="1115" y="456"/>
                  <a:pt x="1142" y="443"/>
                </a:cubicBezTo>
                <a:cubicBezTo>
                  <a:pt x="1151" y="439"/>
                  <a:pt x="1155" y="427"/>
                  <a:pt x="1163" y="421"/>
                </a:cubicBezTo>
                <a:cubicBezTo>
                  <a:pt x="1169" y="417"/>
                  <a:pt x="1178" y="416"/>
                  <a:pt x="1185" y="414"/>
                </a:cubicBezTo>
                <a:cubicBezTo>
                  <a:pt x="1192" y="407"/>
                  <a:pt x="1204" y="402"/>
                  <a:pt x="1207" y="392"/>
                </a:cubicBezTo>
                <a:cubicBezTo>
                  <a:pt x="1220" y="344"/>
                  <a:pt x="1220" y="277"/>
                  <a:pt x="1229" y="225"/>
                </a:cubicBezTo>
                <a:cubicBezTo>
                  <a:pt x="1230" y="219"/>
                  <a:pt x="1236" y="159"/>
                  <a:pt x="1243" y="145"/>
                </a:cubicBezTo>
                <a:cubicBezTo>
                  <a:pt x="1251" y="129"/>
                  <a:pt x="1272" y="101"/>
                  <a:pt x="1272" y="101"/>
                </a:cubicBezTo>
                <a:cubicBezTo>
                  <a:pt x="1270" y="74"/>
                  <a:pt x="1269" y="48"/>
                  <a:pt x="1265" y="21"/>
                </a:cubicBezTo>
                <a:cubicBezTo>
                  <a:pt x="1264" y="14"/>
                  <a:pt x="1258" y="0"/>
                  <a:pt x="125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095" name="Text Box 134">
            <a:extLst>
              <a:ext uri="{FF2B5EF4-FFF2-40B4-BE49-F238E27FC236}">
                <a16:creationId xmlns:a16="http://schemas.microsoft.com/office/drawing/2014/main" id="{74AA3528-7764-478E-8AEB-56ACEBF4B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242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8096" name="Text Box 135">
            <a:extLst>
              <a:ext uri="{FF2B5EF4-FFF2-40B4-BE49-F238E27FC236}">
                <a16:creationId xmlns:a16="http://schemas.microsoft.com/office/drawing/2014/main" id="{8D6C677C-CA0B-4FA0-84B0-1A8DB6B1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97" name="Text Box 136">
            <a:extLst>
              <a:ext uri="{FF2B5EF4-FFF2-40B4-BE49-F238E27FC236}">
                <a16:creationId xmlns:a16="http://schemas.microsoft.com/office/drawing/2014/main" id="{2E4BA36F-79DD-4CC3-BBEC-CFBC3972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338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8098" name="Text Box 138">
            <a:extLst>
              <a:ext uri="{FF2B5EF4-FFF2-40B4-BE49-F238E27FC236}">
                <a16:creationId xmlns:a16="http://schemas.microsoft.com/office/drawing/2014/main" id="{B83C2759-1BE3-4985-9C1D-7B89F323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3553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28099" name="Text Box 139">
            <a:extLst>
              <a:ext uri="{FF2B5EF4-FFF2-40B4-BE49-F238E27FC236}">
                <a16:creationId xmlns:a16="http://schemas.microsoft.com/office/drawing/2014/main" id="{D5734852-0AEA-498E-9BAA-F37A37CB8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14688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latin typeface="+mn-lt"/>
                <a:ea typeface="+mn-ea"/>
                <a:cs typeface="+mn-ea"/>
                <a:sym typeface="+mn-lt"/>
              </a:rPr>
              <a:t>9</a:t>
            </a:r>
          </a:p>
        </p:txBody>
      </p:sp>
      <p:sp>
        <p:nvSpPr>
          <p:cNvPr id="128100" name="AutoShape 142">
            <a:extLst>
              <a:ext uri="{FF2B5EF4-FFF2-40B4-BE49-F238E27FC236}">
                <a16:creationId xmlns:a16="http://schemas.microsoft.com/office/drawing/2014/main" id="{B5BFBAD0-75DB-48DF-A7D1-B320DC50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6088"/>
            <a:ext cx="1752600" cy="685800"/>
          </a:xfrm>
          <a:prstGeom prst="rightArrow">
            <a:avLst>
              <a:gd name="adj1" fmla="val 50000"/>
              <a:gd name="adj2" fmla="val 6386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0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101" name="AutoShape 144">
            <a:extLst>
              <a:ext uri="{FF2B5EF4-FFF2-40B4-BE49-F238E27FC236}">
                <a16:creationId xmlns:a16="http://schemas.microsoft.com/office/drawing/2014/main" id="{4A3CF1A1-FFDF-4820-8987-5CC1D439B2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2909888"/>
            <a:ext cx="1676400" cy="762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0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102" name="Text Box 145">
            <a:extLst>
              <a:ext uri="{FF2B5EF4-FFF2-40B4-BE49-F238E27FC236}">
                <a16:creationId xmlns:a16="http://schemas.microsoft.com/office/drawing/2014/main" id="{92C90906-E489-43D4-B24C-AB2F8FABE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100388"/>
            <a:ext cx="129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由收点至</a:t>
            </a:r>
            <a:r>
              <a:rPr lang="zh-CN" altLang="en-US" sz="2000" b="0" dirty="0">
                <a:latin typeface="+mn-lt"/>
                <a:ea typeface="+mn-ea"/>
                <a:cs typeface="+mn-ea"/>
                <a:sym typeface="+mn-lt"/>
              </a:rPr>
              <a:t>源点</a:t>
            </a:r>
          </a:p>
        </p:txBody>
      </p:sp>
      <p:sp>
        <p:nvSpPr>
          <p:cNvPr id="128103" name="Text Box 146">
            <a:extLst>
              <a:ext uri="{FF2B5EF4-FFF2-40B4-BE49-F238E27FC236}">
                <a16:creationId xmlns:a16="http://schemas.microsoft.com/office/drawing/2014/main" id="{B27521DF-2491-4579-AB06-6885E7AF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138488"/>
            <a:ext cx="129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由源点至</a:t>
            </a:r>
            <a:r>
              <a:rPr lang="zh-CN" altLang="en-US" sz="2000" b="0" dirty="0">
                <a:latin typeface="+mn-lt"/>
                <a:ea typeface="+mn-ea"/>
                <a:cs typeface="+mn-ea"/>
                <a:sym typeface="+mn-lt"/>
              </a:rPr>
              <a:t>收点</a:t>
            </a:r>
          </a:p>
        </p:txBody>
      </p:sp>
    </p:spTree>
  </p:cSld>
  <p:clrMapOvr>
    <a:masterClrMapping/>
  </p:clrMapOvr>
  <p:transition>
    <p:wipe dir="d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AEECDCBF-929B-42A3-B873-198C7B37E2DC}"/>
              </a:ext>
            </a:extLst>
          </p:cNvPr>
          <p:cNvSpPr/>
          <p:nvPr/>
        </p:nvSpPr>
        <p:spPr bwMode="auto">
          <a:xfrm>
            <a:off x="0" y="1196975"/>
            <a:ext cx="9144000" cy="3024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/>
          </a:p>
        </p:txBody>
      </p:sp>
      <p:sp>
        <p:nvSpPr>
          <p:cNvPr id="130050" name="Text Box 22">
            <a:extLst>
              <a:ext uri="{FF2B5EF4-FFF2-40B4-BE49-F238E27FC236}">
                <a16:creationId xmlns:a16="http://schemas.microsoft.com/office/drawing/2014/main" id="{9F7889F3-A545-4DDD-8481-3490B59F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03200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/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实例：求事件结点的最早发生时间</a:t>
            </a:r>
          </a:p>
        </p:txBody>
      </p:sp>
      <p:sp>
        <p:nvSpPr>
          <p:cNvPr id="130052" name="Oval 76">
            <a:extLst>
              <a:ext uri="{FF2B5EF4-FFF2-40B4-BE49-F238E27FC236}">
                <a16:creationId xmlns:a16="http://schemas.microsoft.com/office/drawing/2014/main" id="{55FB9C20-940B-4BB0-8091-C81D25AF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3" name="Oval 77">
            <a:extLst>
              <a:ext uri="{FF2B5EF4-FFF2-40B4-BE49-F238E27FC236}">
                <a16:creationId xmlns:a16="http://schemas.microsoft.com/office/drawing/2014/main" id="{0B76EA20-6189-42AE-A3C6-BA642776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4" name="Oval 78">
            <a:extLst>
              <a:ext uri="{FF2B5EF4-FFF2-40B4-BE49-F238E27FC236}">
                <a16:creationId xmlns:a16="http://schemas.microsoft.com/office/drawing/2014/main" id="{52D9D117-73AB-4EC1-80E5-87A83B78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5" name="Oval 79">
            <a:extLst>
              <a:ext uri="{FF2B5EF4-FFF2-40B4-BE49-F238E27FC236}">
                <a16:creationId xmlns:a16="http://schemas.microsoft.com/office/drawing/2014/main" id="{42392B32-08C8-4002-8AD9-BB2F5274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6" name="Oval 80">
            <a:extLst>
              <a:ext uri="{FF2B5EF4-FFF2-40B4-BE49-F238E27FC236}">
                <a16:creationId xmlns:a16="http://schemas.microsoft.com/office/drawing/2014/main" id="{E09C9053-9DE0-45AA-BD5E-26CB1942F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7" name="Oval 81">
            <a:extLst>
              <a:ext uri="{FF2B5EF4-FFF2-40B4-BE49-F238E27FC236}">
                <a16:creationId xmlns:a16="http://schemas.microsoft.com/office/drawing/2014/main" id="{42C23681-C1B8-4BC3-A5CC-3ADBEF0C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5135563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8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58" name="Text Box 82">
            <a:extLst>
              <a:ext uri="{FF2B5EF4-FFF2-40B4-BE49-F238E27FC236}">
                <a16:creationId xmlns:a16="http://schemas.microsoft.com/office/drawing/2014/main" id="{6E55C547-6318-4869-AA78-64AACDA4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524375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正向拓扑排序：</a:t>
            </a:r>
          </a:p>
        </p:txBody>
      </p:sp>
      <p:sp>
        <p:nvSpPr>
          <p:cNvPr id="130061" name="Oval 4">
            <a:extLst>
              <a:ext uri="{FF2B5EF4-FFF2-40B4-BE49-F238E27FC236}">
                <a16:creationId xmlns:a16="http://schemas.microsoft.com/office/drawing/2014/main" id="{C4003FF1-3A9B-479D-A7E7-631F0484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4018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2" name="Line 5">
            <a:extLst>
              <a:ext uri="{FF2B5EF4-FFF2-40B4-BE49-F238E27FC236}">
                <a16:creationId xmlns:a16="http://schemas.microsoft.com/office/drawing/2014/main" id="{08FF670E-313D-45F2-B2DB-A44B868AF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17922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3" name="Oval 6">
            <a:extLst>
              <a:ext uri="{FF2B5EF4-FFF2-40B4-BE49-F238E27FC236}">
                <a16:creationId xmlns:a16="http://schemas.microsoft.com/office/drawing/2014/main" id="{703D2F9F-EA00-4496-B05C-72A2E18B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24780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4" name="Line 7">
            <a:extLst>
              <a:ext uri="{FF2B5EF4-FFF2-40B4-BE49-F238E27FC236}">
                <a16:creationId xmlns:a16="http://schemas.microsoft.com/office/drawing/2014/main" id="{5C0A41CC-615C-4A00-A478-99A6B1609C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6100" y="2782888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5" name="Oval 8">
            <a:extLst>
              <a:ext uri="{FF2B5EF4-FFF2-40B4-BE49-F238E27FC236}">
                <a16:creationId xmlns:a16="http://schemas.microsoft.com/office/drawing/2014/main" id="{5AAD32F4-6225-4D0B-866D-7CA17C8A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16398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6" name="Line 10">
            <a:extLst>
              <a:ext uri="{FF2B5EF4-FFF2-40B4-BE49-F238E27FC236}">
                <a16:creationId xmlns:a16="http://schemas.microsoft.com/office/drawing/2014/main" id="{CF462DFC-4FD2-4D0D-817B-32BC0B084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" y="2782888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7" name="Oval 11">
            <a:extLst>
              <a:ext uri="{FF2B5EF4-FFF2-40B4-BE49-F238E27FC236}">
                <a16:creationId xmlns:a16="http://schemas.microsoft.com/office/drawing/2014/main" id="{1B9D4F2A-019F-4573-B725-D525A9430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5636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8" name="Oval 12">
            <a:extLst>
              <a:ext uri="{FF2B5EF4-FFF2-40B4-BE49-F238E27FC236}">
                <a16:creationId xmlns:a16="http://schemas.microsoft.com/office/drawing/2014/main" id="{A95E1BCB-9F0D-43E2-B466-99262A174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24780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69" name="Line 13">
            <a:extLst>
              <a:ext uri="{FF2B5EF4-FFF2-40B4-BE49-F238E27FC236}">
                <a16:creationId xmlns:a16="http://schemas.microsoft.com/office/drawing/2014/main" id="{3C2EA06C-E697-4DD2-B0B7-4C2E9A385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900" y="26304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0" name="Line 14">
            <a:extLst>
              <a:ext uri="{FF2B5EF4-FFF2-40B4-BE49-F238E27FC236}">
                <a16:creationId xmlns:a16="http://schemas.microsoft.com/office/drawing/2014/main" id="{52DF6E05-50ED-44A7-9BF4-5997AD1159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20208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1" name="Oval 15">
            <a:extLst>
              <a:ext uri="{FF2B5EF4-FFF2-40B4-BE49-F238E27FC236}">
                <a16:creationId xmlns:a16="http://schemas.microsoft.com/office/drawing/2014/main" id="{551C9E5C-F145-4DA7-ACA5-9D3C65BE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33162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2" name="Line 16">
            <a:extLst>
              <a:ext uri="{FF2B5EF4-FFF2-40B4-BE49-F238E27FC236}">
                <a16:creationId xmlns:a16="http://schemas.microsoft.com/office/drawing/2014/main" id="{CFF2E6E3-694B-434C-B7E2-F74C69D20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6304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3" name="Line 17">
            <a:extLst>
              <a:ext uri="{FF2B5EF4-FFF2-40B4-BE49-F238E27FC236}">
                <a16:creationId xmlns:a16="http://schemas.microsoft.com/office/drawing/2014/main" id="{150C2CC4-9B48-4E58-A07A-9F0220038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700" y="1944688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4" name="Line 18">
            <a:extLst>
              <a:ext uri="{FF2B5EF4-FFF2-40B4-BE49-F238E27FC236}">
                <a16:creationId xmlns:a16="http://schemas.microsoft.com/office/drawing/2014/main" id="{46590FEB-BDB1-4F71-9A7F-FE57A2D6E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1944688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5" name="Line 19">
            <a:extLst>
              <a:ext uri="{FF2B5EF4-FFF2-40B4-BE49-F238E27FC236}">
                <a16:creationId xmlns:a16="http://schemas.microsoft.com/office/drawing/2014/main" id="{382482DA-6427-4E46-841D-1FD529B5D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63" y="3273425"/>
            <a:ext cx="762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6" name="Line 20">
            <a:extLst>
              <a:ext uri="{FF2B5EF4-FFF2-40B4-BE49-F238E27FC236}">
                <a16:creationId xmlns:a16="http://schemas.microsoft.com/office/drawing/2014/main" id="{9AFF09FC-61FD-462A-A504-E67F2F938D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9900" y="1868488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7" name="Line 28">
            <a:extLst>
              <a:ext uri="{FF2B5EF4-FFF2-40B4-BE49-F238E27FC236}">
                <a16:creationId xmlns:a16="http://schemas.microsoft.com/office/drawing/2014/main" id="{1C36F173-E7E1-45C5-A336-4CB599F83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28590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78" name="Text Box 30">
            <a:extLst>
              <a:ext uri="{FF2B5EF4-FFF2-40B4-BE49-F238E27FC236}">
                <a16:creationId xmlns:a16="http://schemas.microsoft.com/office/drawing/2014/main" id="{EED7A918-812C-4983-92E2-85D051FB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944688"/>
            <a:ext cx="53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0079" name="Text Box 31">
            <a:extLst>
              <a:ext uri="{FF2B5EF4-FFF2-40B4-BE49-F238E27FC236}">
                <a16:creationId xmlns:a16="http://schemas.microsoft.com/office/drawing/2014/main" id="{46F08BE3-714A-4A83-939D-F399DF7E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2097088"/>
            <a:ext cx="53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0080" name="Text Box 32">
            <a:extLst>
              <a:ext uri="{FF2B5EF4-FFF2-40B4-BE49-F238E27FC236}">
                <a16:creationId xmlns:a16="http://schemas.microsoft.com/office/drawing/2014/main" id="{F6DB1C0E-DA72-45F9-94E5-34294ACFD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1732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1" name="Text Box 33">
            <a:extLst>
              <a:ext uri="{FF2B5EF4-FFF2-40B4-BE49-F238E27FC236}">
                <a16:creationId xmlns:a16="http://schemas.microsoft.com/office/drawing/2014/main" id="{6859FA0D-ED6E-4DC3-9A40-41FA87E6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1944688"/>
            <a:ext cx="533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082" name="Oval 34">
            <a:extLst>
              <a:ext uri="{FF2B5EF4-FFF2-40B4-BE49-F238E27FC236}">
                <a16:creationId xmlns:a16="http://schemas.microsoft.com/office/drawing/2014/main" id="{5BC9C9F0-7F0E-4C69-81D8-EEB5063C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24352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Line 35">
            <a:extLst>
              <a:ext uri="{FF2B5EF4-FFF2-40B4-BE49-F238E27FC236}">
                <a16:creationId xmlns:a16="http://schemas.microsoft.com/office/drawing/2014/main" id="{7EC6445F-19E6-4324-A8D5-F8C440DC8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182562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4" name="Oval 36">
            <a:extLst>
              <a:ext uri="{FF2B5EF4-FFF2-40B4-BE49-F238E27FC236}">
                <a16:creationId xmlns:a16="http://schemas.microsoft.com/office/drawing/2014/main" id="{971DEF94-F0E1-4AC4-99BC-378AF613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25114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Line 37">
            <a:extLst>
              <a:ext uri="{FF2B5EF4-FFF2-40B4-BE49-F238E27FC236}">
                <a16:creationId xmlns:a16="http://schemas.microsoft.com/office/drawing/2014/main" id="{C793F1A7-6A4B-4805-A47E-7DD28AA5D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81622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6" name="Oval 38">
            <a:extLst>
              <a:ext uri="{FF2B5EF4-FFF2-40B4-BE49-F238E27FC236}">
                <a16:creationId xmlns:a16="http://schemas.microsoft.com/office/drawing/2014/main" id="{BAFE268B-B06E-4EBE-A14F-A3109DE6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16732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Line 39">
            <a:extLst>
              <a:ext uri="{FF2B5EF4-FFF2-40B4-BE49-F238E27FC236}">
                <a16:creationId xmlns:a16="http://schemas.microsoft.com/office/drawing/2014/main" id="{D87B3CE7-DDC4-4C01-B608-074EFE7DE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2816225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8" name="Oval 40">
            <a:extLst>
              <a:ext uri="{FF2B5EF4-FFF2-40B4-BE49-F238E27FC236}">
                <a16:creationId xmlns:a16="http://schemas.microsoft.com/office/drawing/2014/main" id="{6D9EDD3E-C492-458C-BD57-639D0ADD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15970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89" name="Oval 41">
            <a:extLst>
              <a:ext uri="{FF2B5EF4-FFF2-40B4-BE49-F238E27FC236}">
                <a16:creationId xmlns:a16="http://schemas.microsoft.com/office/drawing/2014/main" id="{4BF51362-FB04-49FA-82EB-3D2BA15B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25114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Line 42">
            <a:extLst>
              <a:ext uri="{FF2B5EF4-FFF2-40B4-BE49-F238E27FC236}">
                <a16:creationId xmlns:a16="http://schemas.microsoft.com/office/drawing/2014/main" id="{4A494A4F-BEA5-4DA9-A158-8FFACB4A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8763" y="26638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8" name="Line 43">
            <a:extLst>
              <a:ext uri="{FF2B5EF4-FFF2-40B4-BE49-F238E27FC236}">
                <a16:creationId xmlns:a16="http://schemas.microsoft.com/office/drawing/2014/main" id="{9B51031B-F50C-4BF4-8419-A23FF9093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363" y="2054225"/>
            <a:ext cx="0" cy="439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92" name="Oval 44">
            <a:extLst>
              <a:ext uri="{FF2B5EF4-FFF2-40B4-BE49-F238E27FC236}">
                <a16:creationId xmlns:a16="http://schemas.microsoft.com/office/drawing/2014/main" id="{B4CD3D73-5CF0-4CD1-80EC-B30F17D8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33496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0" name="Line 45">
            <a:extLst>
              <a:ext uri="{FF2B5EF4-FFF2-40B4-BE49-F238E27FC236}">
                <a16:creationId xmlns:a16="http://schemas.microsoft.com/office/drawing/2014/main" id="{BF77322B-3A1D-4B7E-B7E5-B55575A66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66382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1" name="Line 46">
            <a:extLst>
              <a:ext uri="{FF2B5EF4-FFF2-40B4-BE49-F238E27FC236}">
                <a16:creationId xmlns:a16="http://schemas.microsoft.com/office/drawing/2014/main" id="{AFB8694B-E812-423A-90E4-12A941CB5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2563" y="197802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" name="Line 47">
            <a:extLst>
              <a:ext uri="{FF2B5EF4-FFF2-40B4-BE49-F238E27FC236}">
                <a16:creationId xmlns:a16="http://schemas.microsoft.com/office/drawing/2014/main" id="{F159E167-E63B-4779-B1D6-69EB0719C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363" y="1978025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Line 48">
            <a:extLst>
              <a:ext uri="{FF2B5EF4-FFF2-40B4-BE49-F238E27FC236}">
                <a16:creationId xmlns:a16="http://schemas.microsoft.com/office/drawing/2014/main" id="{6361E265-ECF6-4785-B10B-50A2C929EB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0763" y="1901825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Line 49">
            <a:extLst>
              <a:ext uri="{FF2B5EF4-FFF2-40B4-BE49-F238E27FC236}">
                <a16:creationId xmlns:a16="http://schemas.microsoft.com/office/drawing/2014/main" id="{3AD3BB0E-176A-42E7-BDFE-7EFA2D17C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363" y="2892425"/>
            <a:ext cx="0" cy="439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098" name="Text Box 50">
            <a:extLst>
              <a:ext uri="{FF2B5EF4-FFF2-40B4-BE49-F238E27FC236}">
                <a16:creationId xmlns:a16="http://schemas.microsoft.com/office/drawing/2014/main" id="{E826C878-A88F-4274-B074-736156A53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197802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0099" name="Text Box 51">
            <a:extLst>
              <a:ext uri="{FF2B5EF4-FFF2-40B4-BE49-F238E27FC236}">
                <a16:creationId xmlns:a16="http://schemas.microsoft.com/office/drawing/2014/main" id="{9C7390B1-9CA3-448E-BA4E-C3583A5F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213042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0100" name="Text Box 52">
            <a:extLst>
              <a:ext uri="{FF2B5EF4-FFF2-40B4-BE49-F238E27FC236}">
                <a16:creationId xmlns:a16="http://schemas.microsoft.com/office/drawing/2014/main" id="{B1CEAD46-2A7D-4EEB-84DA-B1E22922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1978025"/>
            <a:ext cx="53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18" name="Text Box 53">
            <a:extLst>
              <a:ext uri="{FF2B5EF4-FFF2-40B4-BE49-F238E27FC236}">
                <a16:creationId xmlns:a16="http://schemas.microsoft.com/office/drawing/2014/main" id="{E049BA10-6A87-4262-BAD4-4B17D0391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14446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02" name="Text Box 54">
            <a:extLst>
              <a:ext uri="{FF2B5EF4-FFF2-40B4-BE49-F238E27FC236}">
                <a16:creationId xmlns:a16="http://schemas.microsoft.com/office/drawing/2014/main" id="{1D8B88AD-C495-4623-8603-4D0E49790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18684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103" name="Text Box 55">
            <a:extLst>
              <a:ext uri="{FF2B5EF4-FFF2-40B4-BE49-F238E27FC236}">
                <a16:creationId xmlns:a16="http://schemas.microsoft.com/office/drawing/2014/main" id="{C05DB9A9-3AEB-4FDC-83F2-5F4C87533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1520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104" name="Text Box 56">
            <a:extLst>
              <a:ext uri="{FF2B5EF4-FFF2-40B4-BE49-F238E27FC236}">
                <a16:creationId xmlns:a16="http://schemas.microsoft.com/office/drawing/2014/main" id="{45A86CEC-4523-488F-B82D-707237F47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26304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105" name="Text Box 57">
            <a:extLst>
              <a:ext uri="{FF2B5EF4-FFF2-40B4-BE49-F238E27FC236}">
                <a16:creationId xmlns:a16="http://schemas.microsoft.com/office/drawing/2014/main" id="{F8F21223-D604-420E-920E-D2496E17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2663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0106" name="Text Box 58">
            <a:extLst>
              <a:ext uri="{FF2B5EF4-FFF2-40B4-BE49-F238E27FC236}">
                <a16:creationId xmlns:a16="http://schemas.microsoft.com/office/drawing/2014/main" id="{C29C49F1-9FFA-45D6-B94C-F238FA2B7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1901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0107" name="Text Box 59">
            <a:extLst>
              <a:ext uri="{FF2B5EF4-FFF2-40B4-BE49-F238E27FC236}">
                <a16:creationId xmlns:a16="http://schemas.microsoft.com/office/drawing/2014/main" id="{E0C80441-909C-4DA8-BEE9-264202B6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18684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5" name="Text Box 61">
            <a:extLst>
              <a:ext uri="{FF2B5EF4-FFF2-40B4-BE49-F238E27FC236}">
                <a16:creationId xmlns:a16="http://schemas.microsoft.com/office/drawing/2014/main" id="{71439C3B-DAE6-4CC0-A95B-5AF1EFFA3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228282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" name="Text Box 62">
            <a:extLst>
              <a:ext uri="{FF2B5EF4-FFF2-40B4-BE49-F238E27FC236}">
                <a16:creationId xmlns:a16="http://schemas.microsoft.com/office/drawing/2014/main" id="{A1778989-0A43-4CC0-8C21-B3C417AA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79095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" name="Text Box 63">
            <a:extLst>
              <a:ext uri="{FF2B5EF4-FFF2-40B4-BE49-F238E27FC236}">
                <a16:creationId xmlns:a16="http://schemas.microsoft.com/office/drawing/2014/main" id="{B74B780A-BAEB-4BB7-B9EB-F3CA1B854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14128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" name="Text Box 65">
            <a:extLst>
              <a:ext uri="{FF2B5EF4-FFF2-40B4-BE49-F238E27FC236}">
                <a16:creationId xmlns:a16="http://schemas.microsoft.com/office/drawing/2014/main" id="{A9907DCD-D470-4446-B51D-C517555E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228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Text Box 71">
            <a:extLst>
              <a:ext uri="{FF2B5EF4-FFF2-40B4-BE49-F238E27FC236}">
                <a16:creationId xmlns:a16="http://schemas.microsoft.com/office/drawing/2014/main" id="{9E6D504F-1C1A-4744-9E13-0545386FC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228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</a:p>
        </p:txBody>
      </p:sp>
      <p:sp>
        <p:nvSpPr>
          <p:cNvPr id="130" name="Text Box 72">
            <a:extLst>
              <a:ext uri="{FF2B5EF4-FFF2-40B4-BE49-F238E27FC236}">
                <a16:creationId xmlns:a16="http://schemas.microsoft.com/office/drawing/2014/main" id="{8F26D3EE-C743-468A-9986-A16D44914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379095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Text Box 73">
            <a:extLst>
              <a:ext uri="{FF2B5EF4-FFF2-40B4-BE49-F238E27FC236}">
                <a16:creationId xmlns:a16="http://schemas.microsoft.com/office/drawing/2014/main" id="{F6E4D444-F739-4A4D-B94C-FF1334C54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14128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" name="Text Box 74">
            <a:extLst>
              <a:ext uri="{FF2B5EF4-FFF2-40B4-BE49-F238E27FC236}">
                <a16:creationId xmlns:a16="http://schemas.microsoft.com/office/drawing/2014/main" id="{DE7D7818-B110-4BE8-ADB0-F1F2F829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763" y="228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</a:p>
        </p:txBody>
      </p:sp>
      <p:sp>
        <p:nvSpPr>
          <p:cNvPr id="133" name="Text Box 75">
            <a:extLst>
              <a:ext uri="{FF2B5EF4-FFF2-40B4-BE49-F238E27FC236}">
                <a16:creationId xmlns:a16="http://schemas.microsoft.com/office/drawing/2014/main" id="{26FF63D0-A96D-407A-A60F-47F2294B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5363" y="228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0117" name="Text Box 84">
            <a:extLst>
              <a:ext uri="{FF2B5EF4-FFF2-40B4-BE49-F238E27FC236}">
                <a16:creationId xmlns:a16="http://schemas.microsoft.com/office/drawing/2014/main" id="{885E6E9E-A51B-4F3F-AE53-DB1C21CF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12541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18" name="Text Box 85">
            <a:extLst>
              <a:ext uri="{FF2B5EF4-FFF2-40B4-BE49-F238E27FC236}">
                <a16:creationId xmlns:a16="http://schemas.microsoft.com/office/drawing/2014/main" id="{49427893-5E80-4F31-9D8A-79D58396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2177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19" name="Text Box 86">
            <a:extLst>
              <a:ext uri="{FF2B5EF4-FFF2-40B4-BE49-F238E27FC236}">
                <a16:creationId xmlns:a16="http://schemas.microsoft.com/office/drawing/2014/main" id="{5BCBFCF7-2DAC-4D4A-B6A8-75D46308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30559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20" name="Text Box 87">
            <a:extLst>
              <a:ext uri="{FF2B5EF4-FFF2-40B4-BE49-F238E27FC236}">
                <a16:creationId xmlns:a16="http://schemas.microsoft.com/office/drawing/2014/main" id="{FEDD0DA8-06C3-4580-AF19-05352B28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150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21" name="Text Box 88">
            <a:extLst>
              <a:ext uri="{FF2B5EF4-FFF2-40B4-BE49-F238E27FC236}">
                <a16:creationId xmlns:a16="http://schemas.microsoft.com/office/drawing/2014/main" id="{59A3127B-AC6F-4A64-B892-357D7F94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2939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122" name="Text Box 89">
            <a:extLst>
              <a:ext uri="{FF2B5EF4-FFF2-40B4-BE49-F238E27FC236}">
                <a16:creationId xmlns:a16="http://schemas.microsoft.com/office/drawing/2014/main" id="{CED738B1-900F-47E3-932A-EE837459B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22955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 advAuto="1000"/>
      <p:bldP spid="125" grpId="0" build="p" advAuto="1000"/>
      <p:bldP spid="126" grpId="0" build="p" advAuto="1000"/>
      <p:bldP spid="127" grpId="0" build="p" advAuto="1000"/>
      <p:bldP spid="128" grpId="0" build="p" advAuto="1000"/>
      <p:bldP spid="129" grpId="0" build="p" advAuto="1000"/>
      <p:bldP spid="130" grpId="0" build="p" advAuto="1000"/>
      <p:bldP spid="131" grpId="0" build="p" advAuto="1000"/>
      <p:bldP spid="132" grpId="0" build="p" advAuto="1000"/>
      <p:bldP spid="133" grpId="0" build="p" advAuto="100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2">
            <a:extLst>
              <a:ext uri="{FF2B5EF4-FFF2-40B4-BE49-F238E27FC236}">
                <a16:creationId xmlns:a16="http://schemas.microsoft.com/office/drawing/2014/main" id="{DB8AFC90-2891-4EE2-8AFC-B76BFD82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03200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/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实例：求事件结点的最早发生时间</a:t>
            </a:r>
          </a:p>
        </p:txBody>
      </p:sp>
      <p:sp>
        <p:nvSpPr>
          <p:cNvPr id="130059" name="Text Box 83">
            <a:extLst>
              <a:ext uri="{FF2B5EF4-FFF2-40B4-BE49-F238E27FC236}">
                <a16:creationId xmlns:a16="http://schemas.microsoft.com/office/drawing/2014/main" id="{D3698E63-3698-4B9B-9FD6-3CE93C88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2060575"/>
            <a:ext cx="9131300" cy="417036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58775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利用拓扑排序算法求事件结点的最早发生时间的执行步骤：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、设每个结点的最早发生时间为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，将入度为零的结点进栈。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、将栈中入度为零的结点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200" b="0">
                <a:ea typeface="微软雅黑" panose="020B0503020204020204" pitchFamily="34" charset="-122"/>
                <a:sym typeface="+mn-lt"/>
              </a:rPr>
              <a:t>取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出，并压入另一栈，用于形成逆向拓扑排序的序列。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、根据邻接表找到结点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200" b="0">
                <a:ea typeface="微软雅黑" panose="020B0503020204020204" pitchFamily="34" charset="-122"/>
                <a:sym typeface="+mn-lt"/>
              </a:rPr>
              <a:t>的所有的邻接结点，将结点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200" b="0">
                <a:ea typeface="微软雅黑" panose="020B0503020204020204" pitchFamily="34" charset="-122"/>
                <a:sym typeface="+mn-lt"/>
              </a:rPr>
              <a:t>的最早发生时间 + 活动的权值 得到的和同邻接结点的原最早发生时间进行比较；如果该值大，则用该值取代原最早发生时间。另外，将这些邻接结点的入度减一。如果某一结点的入度变为零，则进栈。</a:t>
            </a:r>
            <a:endParaRPr lang="en-US" altLang="zh-CN" sz="22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、反复执行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；直至栈空为止。</a:t>
            </a:r>
          </a:p>
        </p:txBody>
      </p:sp>
      <p:pic>
        <p:nvPicPr>
          <p:cNvPr id="159748" name="Picture 90">
            <a:extLst>
              <a:ext uri="{FF2B5EF4-FFF2-40B4-BE49-F238E27FC236}">
                <a16:creationId xmlns:a16="http://schemas.microsoft.com/office/drawing/2014/main" id="{270FDF05-0E38-D345-ACC8-0CFB998D2A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8" y="1008063"/>
            <a:ext cx="4105275" cy="873125"/>
          </a:xfrm>
        </p:spPr>
      </p:pic>
    </p:spTree>
  </p:cSld>
  <p:clrMapOvr>
    <a:masterClrMapping/>
  </p:clrMapOvr>
  <p:transition>
    <p:wipe dir="d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4492B6-DA09-4C69-91C3-079FB56D2005}"/>
              </a:ext>
            </a:extLst>
          </p:cNvPr>
          <p:cNvSpPr/>
          <p:nvPr/>
        </p:nvSpPr>
        <p:spPr bwMode="auto">
          <a:xfrm>
            <a:off x="0" y="1484313"/>
            <a:ext cx="9144000" cy="30241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/>
          </a:p>
        </p:txBody>
      </p:sp>
      <p:sp>
        <p:nvSpPr>
          <p:cNvPr id="132097" name="Oval 4">
            <a:extLst>
              <a:ext uri="{FF2B5EF4-FFF2-40B4-BE49-F238E27FC236}">
                <a16:creationId xmlns:a16="http://schemas.microsoft.com/office/drawing/2014/main" id="{9576C2F9-C36F-4A07-923F-A40025C1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27257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098" name="Line 5">
            <a:extLst>
              <a:ext uri="{FF2B5EF4-FFF2-40B4-BE49-F238E27FC236}">
                <a16:creationId xmlns:a16="http://schemas.microsoft.com/office/drawing/2014/main" id="{613C4BA3-3772-4E8F-A4BA-E860894F5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038" y="211613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099" name="Oval 6">
            <a:extLst>
              <a:ext uri="{FF2B5EF4-FFF2-40B4-BE49-F238E27FC236}">
                <a16:creationId xmlns:a16="http://schemas.microsoft.com/office/drawing/2014/main" id="{7D0D0E93-6CE6-4B33-B3E1-2B33A9BD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28019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0" name="Line 7">
            <a:extLst>
              <a:ext uri="{FF2B5EF4-FFF2-40B4-BE49-F238E27FC236}">
                <a16:creationId xmlns:a16="http://schemas.microsoft.com/office/drawing/2014/main" id="{8B4AAA42-808B-4EC8-A5AD-AFF1B013B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7038" y="3106738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1" name="Oval 8">
            <a:extLst>
              <a:ext uri="{FF2B5EF4-FFF2-40B4-BE49-F238E27FC236}">
                <a16:creationId xmlns:a16="http://schemas.microsoft.com/office/drawing/2014/main" id="{F7AE3172-F7FC-4C61-AD08-17FE2ECD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19637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2" name="Line 9">
            <a:extLst>
              <a:ext uri="{FF2B5EF4-FFF2-40B4-BE49-F238E27FC236}">
                <a16:creationId xmlns:a16="http://schemas.microsoft.com/office/drawing/2014/main" id="{AFF5591E-7E74-4134-9C17-C0959F6ED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38" y="3106738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3" name="Oval 10">
            <a:extLst>
              <a:ext uri="{FF2B5EF4-FFF2-40B4-BE49-F238E27FC236}">
                <a16:creationId xmlns:a16="http://schemas.microsoft.com/office/drawing/2014/main" id="{B0392A13-9106-4FA5-ADB2-462D29A0B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18875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4" name="Oval 11">
            <a:extLst>
              <a:ext uri="{FF2B5EF4-FFF2-40B4-BE49-F238E27FC236}">
                <a16:creationId xmlns:a16="http://schemas.microsoft.com/office/drawing/2014/main" id="{EDBB822E-7643-4A3E-9D64-557B26785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28019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5" name="Line 12">
            <a:extLst>
              <a:ext uri="{FF2B5EF4-FFF2-40B4-BE49-F238E27FC236}">
                <a16:creationId xmlns:a16="http://schemas.microsoft.com/office/drawing/2014/main" id="{EAFFCAF7-6C6D-49F7-9C87-EA459B36B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95433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6" name="Line 13">
            <a:extLst>
              <a:ext uri="{FF2B5EF4-FFF2-40B4-BE49-F238E27FC236}">
                <a16:creationId xmlns:a16="http://schemas.microsoft.com/office/drawing/2014/main" id="{1DFC9747-5114-40FA-8AAC-490412966F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438" y="23447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7" name="Oval 14">
            <a:extLst>
              <a:ext uri="{FF2B5EF4-FFF2-40B4-BE49-F238E27FC236}">
                <a16:creationId xmlns:a16="http://schemas.microsoft.com/office/drawing/2014/main" id="{03A61AA9-6301-4E3B-BF17-DA71A085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364013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8" name="Line 15">
            <a:extLst>
              <a:ext uri="{FF2B5EF4-FFF2-40B4-BE49-F238E27FC236}">
                <a16:creationId xmlns:a16="http://schemas.microsoft.com/office/drawing/2014/main" id="{C97197A9-410D-4115-BCC1-D9659DE1A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038" y="295433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09" name="Line 16">
            <a:extLst>
              <a:ext uri="{FF2B5EF4-FFF2-40B4-BE49-F238E27FC236}">
                <a16:creationId xmlns:a16="http://schemas.microsoft.com/office/drawing/2014/main" id="{9522F59D-183A-4FB6-8702-DFD21222C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38" y="2268538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0" name="Line 17">
            <a:extLst>
              <a:ext uri="{FF2B5EF4-FFF2-40B4-BE49-F238E27FC236}">
                <a16:creationId xmlns:a16="http://schemas.microsoft.com/office/drawing/2014/main" id="{141ACEEC-0659-4FB6-A788-B15ECAE22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2268538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1" name="Line 18">
            <a:extLst>
              <a:ext uri="{FF2B5EF4-FFF2-40B4-BE49-F238E27FC236}">
                <a16:creationId xmlns:a16="http://schemas.microsoft.com/office/drawing/2014/main" id="{556BA437-2066-4B7C-8459-E6BFA72EC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2213" y="3533775"/>
            <a:ext cx="762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2" name="Line 19">
            <a:extLst>
              <a:ext uri="{FF2B5EF4-FFF2-40B4-BE49-F238E27FC236}">
                <a16:creationId xmlns:a16="http://schemas.microsoft.com/office/drawing/2014/main" id="{841FE82D-6F0D-4C42-9665-0AF4B699B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2192338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4" name="Line 22">
            <a:extLst>
              <a:ext uri="{FF2B5EF4-FFF2-40B4-BE49-F238E27FC236}">
                <a16:creationId xmlns:a16="http://schemas.microsoft.com/office/drawing/2014/main" id="{278C9ECC-809E-4029-8894-1B68A217B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438" y="318293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5" name="Text Box 23">
            <a:extLst>
              <a:ext uri="{FF2B5EF4-FFF2-40B4-BE49-F238E27FC236}">
                <a16:creationId xmlns:a16="http://schemas.microsoft.com/office/drawing/2014/main" id="{884523D3-A568-4EC2-82E1-ED0CE8C6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2268538"/>
            <a:ext cx="53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2116" name="Text Box 24">
            <a:extLst>
              <a:ext uri="{FF2B5EF4-FFF2-40B4-BE49-F238E27FC236}">
                <a16:creationId xmlns:a16="http://schemas.microsoft.com/office/drawing/2014/main" id="{51FC834B-63F0-4B06-A629-A857361A0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2420938"/>
            <a:ext cx="53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2117" name="Text Box 25">
            <a:extLst>
              <a:ext uri="{FF2B5EF4-FFF2-40B4-BE49-F238E27FC236}">
                <a16:creationId xmlns:a16="http://schemas.microsoft.com/office/drawing/2014/main" id="{1F9BB48C-F1DA-4851-9517-77A1B402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24971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18" name="Text Box 26">
            <a:extLst>
              <a:ext uri="{FF2B5EF4-FFF2-40B4-BE49-F238E27FC236}">
                <a16:creationId xmlns:a16="http://schemas.microsoft.com/office/drawing/2014/main" id="{E785349D-6058-443B-BA8C-65405462F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2268538"/>
            <a:ext cx="533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19" name="Oval 27">
            <a:extLst>
              <a:ext uri="{FF2B5EF4-FFF2-40B4-BE49-F238E27FC236}">
                <a16:creationId xmlns:a16="http://schemas.microsoft.com/office/drawing/2014/main" id="{DDA78C40-20C9-43C8-9852-673EC50D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2695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32" name="Line 28">
            <a:extLst>
              <a:ext uri="{FF2B5EF4-FFF2-40B4-BE49-F238E27FC236}">
                <a16:creationId xmlns:a16="http://schemas.microsoft.com/office/drawing/2014/main" id="{B9047308-79CF-4BC6-8FAB-783D888E8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413" y="20859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1" name="Oval 29">
            <a:extLst>
              <a:ext uri="{FF2B5EF4-FFF2-40B4-BE49-F238E27FC236}">
                <a16:creationId xmlns:a16="http://schemas.microsoft.com/office/drawing/2014/main" id="{28AEB6B9-6620-4C4E-AAC4-76A4AD4AE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27717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34" name="Line 30">
            <a:extLst>
              <a:ext uri="{FF2B5EF4-FFF2-40B4-BE49-F238E27FC236}">
                <a16:creationId xmlns:a16="http://schemas.microsoft.com/office/drawing/2014/main" id="{E036590E-9ABE-4A77-897B-89D882E4BD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07657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3" name="Oval 31">
            <a:extLst>
              <a:ext uri="{FF2B5EF4-FFF2-40B4-BE49-F238E27FC236}">
                <a16:creationId xmlns:a16="http://schemas.microsoft.com/office/drawing/2014/main" id="{B76BF279-8FD8-4005-A0C2-82ACCEF0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1933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36" name="Line 32">
            <a:extLst>
              <a:ext uri="{FF2B5EF4-FFF2-40B4-BE49-F238E27FC236}">
                <a16:creationId xmlns:a16="http://schemas.microsoft.com/office/drawing/2014/main" id="{5C3DA47C-A75B-47BB-9727-611826221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813" y="3076575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5" name="Oval 33">
            <a:extLst>
              <a:ext uri="{FF2B5EF4-FFF2-40B4-BE49-F238E27FC236}">
                <a16:creationId xmlns:a16="http://schemas.microsoft.com/office/drawing/2014/main" id="{58D7F29D-530F-441B-A8F2-A04B6154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18573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6" name="Oval 34">
            <a:extLst>
              <a:ext uri="{FF2B5EF4-FFF2-40B4-BE49-F238E27FC236}">
                <a16:creationId xmlns:a16="http://schemas.microsoft.com/office/drawing/2014/main" id="{63F9B704-88C1-44F9-9E68-A6E3F720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27717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39" name="Line 35">
            <a:extLst>
              <a:ext uri="{FF2B5EF4-FFF2-40B4-BE49-F238E27FC236}">
                <a16:creationId xmlns:a16="http://schemas.microsoft.com/office/drawing/2014/main" id="{DE98AF8C-C3AB-4877-A744-CFDAFAF23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213" y="29241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0" name="Line 36">
            <a:extLst>
              <a:ext uri="{FF2B5EF4-FFF2-40B4-BE49-F238E27FC236}">
                <a16:creationId xmlns:a16="http://schemas.microsoft.com/office/drawing/2014/main" id="{ACC0118E-0102-44B0-8BF5-77F896B7F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9813" y="23145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29" name="Oval 37">
            <a:extLst>
              <a:ext uri="{FF2B5EF4-FFF2-40B4-BE49-F238E27FC236}">
                <a16:creationId xmlns:a16="http://schemas.microsoft.com/office/drawing/2014/main" id="{7023785F-11CA-4A79-9475-7C16FF73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36099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2" name="Line 38">
            <a:extLst>
              <a:ext uri="{FF2B5EF4-FFF2-40B4-BE49-F238E27FC236}">
                <a16:creationId xmlns:a16="http://schemas.microsoft.com/office/drawing/2014/main" id="{02E2F94E-FB94-4073-9D72-EAA354316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413" y="292417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3" name="Line 39">
            <a:extLst>
              <a:ext uri="{FF2B5EF4-FFF2-40B4-BE49-F238E27FC236}">
                <a16:creationId xmlns:a16="http://schemas.microsoft.com/office/drawing/2014/main" id="{0BED5567-32C5-4D7B-89B1-FC1B200C3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4013" y="223837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4" name="Line 40">
            <a:extLst>
              <a:ext uri="{FF2B5EF4-FFF2-40B4-BE49-F238E27FC236}">
                <a16:creationId xmlns:a16="http://schemas.microsoft.com/office/drawing/2014/main" id="{83155C60-ABEB-4E2B-91BE-9698B6DC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3813" y="2238375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5" name="Line 41">
            <a:extLst>
              <a:ext uri="{FF2B5EF4-FFF2-40B4-BE49-F238E27FC236}">
                <a16:creationId xmlns:a16="http://schemas.microsoft.com/office/drawing/2014/main" id="{5C97ECDA-D303-4EC6-91A6-6297B5890B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2213" y="2162175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46" name="Line 42">
            <a:extLst>
              <a:ext uri="{FF2B5EF4-FFF2-40B4-BE49-F238E27FC236}">
                <a16:creationId xmlns:a16="http://schemas.microsoft.com/office/drawing/2014/main" id="{777199F2-024C-4E8A-BC8B-194C9F051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9813" y="31527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35" name="Text Box 43">
            <a:extLst>
              <a:ext uri="{FF2B5EF4-FFF2-40B4-BE49-F238E27FC236}">
                <a16:creationId xmlns:a16="http://schemas.microsoft.com/office/drawing/2014/main" id="{68491FDA-17A3-4011-8006-88CD0D724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223837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2136" name="Text Box 44">
            <a:extLst>
              <a:ext uri="{FF2B5EF4-FFF2-40B4-BE49-F238E27FC236}">
                <a16:creationId xmlns:a16="http://schemas.microsoft.com/office/drawing/2014/main" id="{7BADCA9E-527A-458A-B520-75AA6CFF1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239077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2137" name="Text Box 45">
            <a:extLst>
              <a:ext uri="{FF2B5EF4-FFF2-40B4-BE49-F238E27FC236}">
                <a16:creationId xmlns:a16="http://schemas.microsoft.com/office/drawing/2014/main" id="{FC392C4E-F9E2-46AD-9E0F-CC663EAE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2238375"/>
            <a:ext cx="53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226350" name="Text Box 46">
            <a:extLst>
              <a:ext uri="{FF2B5EF4-FFF2-40B4-BE49-F238E27FC236}">
                <a16:creationId xmlns:a16="http://schemas.microsoft.com/office/drawing/2014/main" id="{E4BA2293-75E9-41FB-9462-B5484F15C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39449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39" name="Text Box 47">
            <a:extLst>
              <a:ext uri="{FF2B5EF4-FFF2-40B4-BE49-F238E27FC236}">
                <a16:creationId xmlns:a16="http://schemas.microsoft.com/office/drawing/2014/main" id="{FECE6673-EA74-429B-A852-9B0680F89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21923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40" name="Text Box 48">
            <a:extLst>
              <a:ext uri="{FF2B5EF4-FFF2-40B4-BE49-F238E27FC236}">
                <a16:creationId xmlns:a16="http://schemas.microsoft.com/office/drawing/2014/main" id="{277C4C23-42F2-4AD8-B435-DD6401C1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1781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41" name="Text Box 49">
            <a:extLst>
              <a:ext uri="{FF2B5EF4-FFF2-40B4-BE49-F238E27FC236}">
                <a16:creationId xmlns:a16="http://schemas.microsoft.com/office/drawing/2014/main" id="{5A6154D4-18A1-410F-8258-77C9B542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9543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42" name="Text Box 50">
            <a:extLst>
              <a:ext uri="{FF2B5EF4-FFF2-40B4-BE49-F238E27FC236}">
                <a16:creationId xmlns:a16="http://schemas.microsoft.com/office/drawing/2014/main" id="{01F81958-ECF2-4F1F-B316-E256858C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924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2143" name="Text Box 51">
            <a:extLst>
              <a:ext uri="{FF2B5EF4-FFF2-40B4-BE49-F238E27FC236}">
                <a16:creationId xmlns:a16="http://schemas.microsoft.com/office/drawing/2014/main" id="{B3D54383-20BC-4B33-99E0-02F9A3F47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3" y="2162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2144" name="Text Box 52">
            <a:extLst>
              <a:ext uri="{FF2B5EF4-FFF2-40B4-BE49-F238E27FC236}">
                <a16:creationId xmlns:a16="http://schemas.microsoft.com/office/drawing/2014/main" id="{9D4BA43A-DE6D-4192-8BF0-31891A7E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21923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226357" name="Text Box 53">
            <a:extLst>
              <a:ext uri="{FF2B5EF4-FFF2-40B4-BE49-F238E27FC236}">
                <a16:creationId xmlns:a16="http://schemas.microsoft.com/office/drawing/2014/main" id="{EF4DC4BE-4A52-40F8-8518-3DC1A239D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613" y="2543175"/>
            <a:ext cx="76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58" name="Text Box 54">
            <a:extLst>
              <a:ext uri="{FF2B5EF4-FFF2-40B4-BE49-F238E27FC236}">
                <a16:creationId xmlns:a16="http://schemas.microsoft.com/office/drawing/2014/main" id="{E2B15075-BE65-4140-81A2-B5A476F1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8830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59" name="Text Box 55">
            <a:extLst>
              <a:ext uri="{FF2B5EF4-FFF2-40B4-BE49-F238E27FC236}">
                <a16:creationId xmlns:a16="http://schemas.microsoft.com/office/drawing/2014/main" id="{3D25918E-4CA5-4A90-A504-220A4F758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16732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60" name="Text Box 56">
            <a:extLst>
              <a:ext uri="{FF2B5EF4-FFF2-40B4-BE49-F238E27FC236}">
                <a16:creationId xmlns:a16="http://schemas.microsoft.com/office/drawing/2014/main" id="{51BC6CD7-37EB-46D4-9342-46D8534F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2543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61" name="Text Box 57">
            <a:extLst>
              <a:ext uri="{FF2B5EF4-FFF2-40B4-BE49-F238E27FC236}">
                <a16:creationId xmlns:a16="http://schemas.microsoft.com/office/drawing/2014/main" id="{0E586A61-3B61-46AA-888C-425A3A14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511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</a:p>
        </p:txBody>
      </p:sp>
      <p:sp>
        <p:nvSpPr>
          <p:cNvPr id="226362" name="Text Box 58">
            <a:extLst>
              <a:ext uri="{FF2B5EF4-FFF2-40B4-BE49-F238E27FC236}">
                <a16:creationId xmlns:a16="http://schemas.microsoft.com/office/drawing/2014/main" id="{1EB01531-D7A1-453C-BF70-B68AE301A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38830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63" name="Text Box 59">
            <a:extLst>
              <a:ext uri="{FF2B5EF4-FFF2-40B4-BE49-F238E27FC236}">
                <a16:creationId xmlns:a16="http://schemas.microsoft.com/office/drawing/2014/main" id="{C7DEBB69-F751-4149-A5A5-BD91B9B90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213" y="16732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6364" name="Text Box 60">
            <a:extLst>
              <a:ext uri="{FF2B5EF4-FFF2-40B4-BE49-F238E27FC236}">
                <a16:creationId xmlns:a16="http://schemas.microsoft.com/office/drawing/2014/main" id="{71EFD107-3367-49C2-8BF5-D6966B74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813" y="2511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</a:p>
        </p:txBody>
      </p:sp>
      <p:sp>
        <p:nvSpPr>
          <p:cNvPr id="226365" name="Text Box 61">
            <a:extLst>
              <a:ext uri="{FF2B5EF4-FFF2-40B4-BE49-F238E27FC236}">
                <a16:creationId xmlns:a16="http://schemas.microsoft.com/office/drawing/2014/main" id="{8520BB18-42D3-407B-991D-A301518F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013" y="2511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2154" name="Oval 62">
            <a:extLst>
              <a:ext uri="{FF2B5EF4-FFF2-40B4-BE49-F238E27FC236}">
                <a16:creationId xmlns:a16="http://schemas.microsoft.com/office/drawing/2014/main" id="{9D2AFF8C-85AB-4119-8603-702DBA59E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5" name="Oval 63">
            <a:extLst>
              <a:ext uri="{FF2B5EF4-FFF2-40B4-BE49-F238E27FC236}">
                <a16:creationId xmlns:a16="http://schemas.microsoft.com/office/drawing/2014/main" id="{E22FA979-7DBC-42A6-9F9A-7DE6C1700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6" name="Oval 64">
            <a:extLst>
              <a:ext uri="{FF2B5EF4-FFF2-40B4-BE49-F238E27FC236}">
                <a16:creationId xmlns:a16="http://schemas.microsoft.com/office/drawing/2014/main" id="{47C761C1-7ACA-4687-AB49-51072D91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7" name="Oval 65">
            <a:extLst>
              <a:ext uri="{FF2B5EF4-FFF2-40B4-BE49-F238E27FC236}">
                <a16:creationId xmlns:a16="http://schemas.microsoft.com/office/drawing/2014/main" id="{BF4F7532-A71A-497C-8AAE-17FCCD27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8" name="Oval 66">
            <a:extLst>
              <a:ext uri="{FF2B5EF4-FFF2-40B4-BE49-F238E27FC236}">
                <a16:creationId xmlns:a16="http://schemas.microsoft.com/office/drawing/2014/main" id="{CC082587-77F4-4DB2-95CD-61A6A3FB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59" name="Oval 67">
            <a:extLst>
              <a:ext uri="{FF2B5EF4-FFF2-40B4-BE49-F238E27FC236}">
                <a16:creationId xmlns:a16="http://schemas.microsoft.com/office/drawing/2014/main" id="{ACFDECFB-FE97-4649-A0B5-9F359970E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54959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0" name="Text Box 68">
            <a:extLst>
              <a:ext uri="{FF2B5EF4-FFF2-40B4-BE49-F238E27FC236}">
                <a16:creationId xmlns:a16="http://schemas.microsoft.com/office/drawing/2014/main" id="{B70B8677-B000-4DB4-BA45-23AA95D4D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4868863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>
                <a:ea typeface="微软雅黑" panose="020B0503020204020204" pitchFamily="34" charset="-122"/>
                <a:sym typeface="+mn-lt"/>
              </a:rPr>
              <a:t>正向拓扑排序：</a:t>
            </a:r>
          </a:p>
        </p:txBody>
      </p:sp>
      <p:sp>
        <p:nvSpPr>
          <p:cNvPr id="132161" name="Text Box 70">
            <a:extLst>
              <a:ext uri="{FF2B5EF4-FFF2-40B4-BE49-F238E27FC236}">
                <a16:creationId xmlns:a16="http://schemas.microsoft.com/office/drawing/2014/main" id="{738CA184-BF90-4D95-8580-ED16739CC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17351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2" name="Text Box 71">
            <a:extLst>
              <a:ext uri="{FF2B5EF4-FFF2-40B4-BE49-F238E27FC236}">
                <a16:creationId xmlns:a16="http://schemas.microsoft.com/office/drawing/2014/main" id="{F1B379D8-60B2-4818-A253-1B8D1A32E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25415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3" name="Text Box 72">
            <a:extLst>
              <a:ext uri="{FF2B5EF4-FFF2-40B4-BE49-F238E27FC236}">
                <a16:creationId xmlns:a16="http://schemas.microsoft.com/office/drawing/2014/main" id="{97FBDD73-E88A-4079-848D-9B97E8AD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33797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4" name="Text Box 73">
            <a:extLst>
              <a:ext uri="{FF2B5EF4-FFF2-40B4-BE49-F238E27FC236}">
                <a16:creationId xmlns:a16="http://schemas.microsoft.com/office/drawing/2014/main" id="{F83DA415-1EEC-4A05-9C24-19D124423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838" y="17351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5" name="Text Box 74">
            <a:extLst>
              <a:ext uri="{FF2B5EF4-FFF2-40B4-BE49-F238E27FC236}">
                <a16:creationId xmlns:a16="http://schemas.microsoft.com/office/drawing/2014/main" id="{33392268-D4BD-47B3-8EC1-48454A355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038" y="25733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166" name="Text Box 75">
            <a:extLst>
              <a:ext uri="{FF2B5EF4-FFF2-40B4-BE49-F238E27FC236}">
                <a16:creationId xmlns:a16="http://schemas.microsoft.com/office/drawing/2014/main" id="{E31874FC-61CA-4411-B751-ACB2E2F3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4352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0537F51F-2317-433C-8188-87864993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03200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/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实例：求事件结点的最早发生时间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26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2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22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2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2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226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6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22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26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22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26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"/>
                                        <p:tgtEl>
                                          <p:spTgt spid="226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26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226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50" grpId="0" build="p" advAuto="1000"/>
      <p:bldP spid="226357" grpId="0" build="p" advAuto="1000"/>
      <p:bldP spid="226358" grpId="0" build="p" advAuto="1000"/>
      <p:bldP spid="226359" grpId="0" build="p" advAuto="1000"/>
      <p:bldP spid="226360" grpId="0" build="p" advAuto="1000"/>
      <p:bldP spid="226361" grpId="0" build="p" advAuto="1000"/>
      <p:bldP spid="226362" grpId="0" build="p" advAuto="1000"/>
      <p:bldP spid="226363" grpId="0" build="p" advAuto="1000"/>
      <p:bldP spid="226364" grpId="0" build="p" advAuto="1000"/>
      <p:bldP spid="226365" grpId="0" build="p" advAuto="100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7" name="Text Box 76">
            <a:extLst>
              <a:ext uri="{FF2B5EF4-FFF2-40B4-BE49-F238E27FC236}">
                <a16:creationId xmlns:a16="http://schemas.microsoft.com/office/drawing/2014/main" id="{779E7D39-1C2E-4FA6-B732-0E4F81FD4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"/>
            <a:ext cx="9144000" cy="5678488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Status  Topologicalsort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ALGraph G,  Stack &amp;T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{  FindinDegree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indegree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       //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对各顶点求入度，建立入度为零的栈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，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Initstack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）；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count = 0;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ve [ 0 .. G.vexnum - 1 ] = 0;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while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（！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StackEmpty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））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{  Pop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j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;Push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T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j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 ++count;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  for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p=G.vertices[i]. firstarc; p; p=p-&gt;nextarc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	{ k = p-&gt;adjnexr;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	   if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!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- - indegree [ k ]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））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Push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S, k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	   if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ve[ j ]+ *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p-&gt;info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&gt; ve[  k ]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                     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ve[ k ]  = ve[ j ] +  *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p-&gt;info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; }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            }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}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if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count &lt; G.vexnum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return ERROR;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else return OK;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} // 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栈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T </a:t>
            </a:r>
            <a:r>
              <a:rPr lang="zh-CN" altLang="zh-CN" sz="1800" b="0">
                <a:ea typeface="微软雅黑" panose="020B0503020204020204" pitchFamily="34" charset="-122"/>
                <a:sym typeface="+mn-lt"/>
              </a:rPr>
              <a:t>为求事件的最迟发生时间的时候用。</a:t>
            </a:r>
            <a:endParaRPr lang="zh-CN" altLang="en-US" sz="18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4" name="Text Box 22">
            <a:extLst>
              <a:ext uri="{FF2B5EF4-FFF2-40B4-BE49-F238E27FC236}">
                <a16:creationId xmlns:a16="http://schemas.microsoft.com/office/drawing/2014/main" id="{D4223438-926D-43D2-BB00-C0BB31B9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03200"/>
            <a:ext cx="600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/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实例：求事件结点的最早发生时间</a:t>
            </a:r>
          </a:p>
        </p:txBody>
      </p:sp>
      <p:sp>
        <p:nvSpPr>
          <p:cNvPr id="163844" name="矩形 1">
            <a:extLst>
              <a:ext uri="{FF2B5EF4-FFF2-40B4-BE49-F238E27FC236}">
                <a16:creationId xmlns:a16="http://schemas.microsoft.com/office/drawing/2014/main" id="{AF306A62-683A-B14F-979E-A32B12230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229225"/>
            <a:ext cx="1619250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5" name="矩形 74">
            <a:extLst>
              <a:ext uri="{FF2B5EF4-FFF2-40B4-BE49-F238E27FC236}">
                <a16:creationId xmlns:a16="http://schemas.microsoft.com/office/drawing/2014/main" id="{84DDF461-1C81-844C-8BCC-0AD8893C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445125"/>
            <a:ext cx="1979612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6" name="矩形 75">
            <a:extLst>
              <a:ext uri="{FF2B5EF4-FFF2-40B4-BE49-F238E27FC236}">
                <a16:creationId xmlns:a16="http://schemas.microsoft.com/office/drawing/2014/main" id="{8BB866B4-C88A-734C-BFE6-7F7DE4E7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5661025"/>
            <a:ext cx="2354263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7" name="矩形 76">
            <a:extLst>
              <a:ext uri="{FF2B5EF4-FFF2-40B4-BE49-F238E27FC236}">
                <a16:creationId xmlns:a16="http://schemas.microsoft.com/office/drawing/2014/main" id="{F497F770-2041-244A-8CE2-2385A44E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876925"/>
            <a:ext cx="2570163" cy="8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8" name="矩形 77">
            <a:extLst>
              <a:ext uri="{FF2B5EF4-FFF2-40B4-BE49-F238E27FC236}">
                <a16:creationId xmlns:a16="http://schemas.microsoft.com/office/drawing/2014/main" id="{58EA4E8A-42BF-1448-9167-C145390F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6092825"/>
            <a:ext cx="2789238" cy="8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3849" name="矩形 78">
            <a:extLst>
              <a:ext uri="{FF2B5EF4-FFF2-40B4-BE49-F238E27FC236}">
                <a16:creationId xmlns:a16="http://schemas.microsoft.com/office/drawing/2014/main" id="{F932B1F1-71A6-2742-B2A5-9C0A47C2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350000"/>
            <a:ext cx="3276600" cy="84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10DD214C-EBCF-44B8-8333-3517AC08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987425"/>
            <a:ext cx="84201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有向图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的极大强连通子图称为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的强连通分量。极大强连通子图意思是：该子图是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的强连通子图，将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D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的任何不在该子图中的顶点加入，子图不再是强连通的。</a:t>
            </a:r>
          </a:p>
        </p:txBody>
      </p:sp>
      <p:grpSp>
        <p:nvGrpSpPr>
          <p:cNvPr id="27651" name="Group 5">
            <a:extLst>
              <a:ext uri="{FF2B5EF4-FFF2-40B4-BE49-F238E27FC236}">
                <a16:creationId xmlns:a16="http://schemas.microsoft.com/office/drawing/2014/main" id="{EF3CE8AF-0C74-4452-B294-0954DD98B2A9}"/>
              </a:ext>
            </a:extLst>
          </p:cNvPr>
          <p:cNvGrpSpPr>
            <a:grpSpLocks/>
          </p:cNvGrpSpPr>
          <p:nvPr/>
        </p:nvGrpSpPr>
        <p:grpSpPr bwMode="auto">
          <a:xfrm>
            <a:off x="4675464" y="3700463"/>
            <a:ext cx="3048000" cy="609600"/>
            <a:chOff x="3456" y="2352"/>
            <a:chExt cx="1920" cy="384"/>
          </a:xfrm>
          <a:solidFill>
            <a:srgbClr val="A78DC2"/>
          </a:solidFill>
        </p:grpSpPr>
        <p:sp>
          <p:nvSpPr>
            <p:cNvPr id="17412" name="Oval 6">
              <a:extLst>
                <a:ext uri="{FF2B5EF4-FFF2-40B4-BE49-F238E27FC236}">
                  <a16:creationId xmlns:a16="http://schemas.microsoft.com/office/drawing/2014/main" id="{F9F565D7-AEED-466E-ADB8-C5F6D74B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584" cy="384"/>
            </a:xfrm>
            <a:prstGeom prst="ellipse">
              <a:avLst/>
            </a:prstGeom>
            <a:grpFill/>
            <a:ln w="9525">
              <a:solidFill>
                <a:srgbClr val="3E4DB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强连通分量</a:t>
              </a:r>
            </a:p>
          </p:txBody>
        </p:sp>
        <p:sp>
          <p:nvSpPr>
            <p:cNvPr id="17413" name="Line 7">
              <a:extLst>
                <a:ext uri="{FF2B5EF4-FFF2-40B4-BE49-F238E27FC236}">
                  <a16:creationId xmlns:a16="http://schemas.microsoft.com/office/drawing/2014/main" id="{F1DAB273-EBFA-496B-9132-34B46766E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592"/>
              <a:ext cx="192" cy="144"/>
            </a:xfrm>
            <a:prstGeom prst="line">
              <a:avLst/>
            </a:prstGeom>
            <a:grpFill/>
            <a:ln w="34925">
              <a:solidFill>
                <a:srgbClr val="3E4DB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14" name="Line 8">
              <a:extLst>
                <a:ext uri="{FF2B5EF4-FFF2-40B4-BE49-F238E27FC236}">
                  <a16:creationId xmlns:a16="http://schemas.microsoft.com/office/drawing/2014/main" id="{5BD5EA64-5113-4A2F-99F8-C84D5AAAA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592"/>
              <a:ext cx="192" cy="144"/>
            </a:xfrm>
            <a:prstGeom prst="line">
              <a:avLst/>
            </a:prstGeom>
            <a:grpFill/>
            <a:ln w="34925">
              <a:solidFill>
                <a:srgbClr val="3E4DBA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652" name="Group 9">
            <a:extLst>
              <a:ext uri="{FF2B5EF4-FFF2-40B4-BE49-F238E27FC236}">
                <a16:creationId xmlns:a16="http://schemas.microsoft.com/office/drawing/2014/main" id="{A32A8B80-F0E4-47C1-9646-A956562EA5B0}"/>
              </a:ext>
            </a:extLst>
          </p:cNvPr>
          <p:cNvGrpSpPr>
            <a:grpSpLocks/>
          </p:cNvGrpSpPr>
          <p:nvPr/>
        </p:nvGrpSpPr>
        <p:grpSpPr bwMode="auto">
          <a:xfrm>
            <a:off x="1094064" y="4462463"/>
            <a:ext cx="1866900" cy="1690688"/>
            <a:chOff x="432" y="1680"/>
            <a:chExt cx="1176" cy="1065"/>
          </a:xfrm>
          <a:solidFill>
            <a:srgbClr val="A78DC2"/>
          </a:solidFill>
        </p:grpSpPr>
        <p:sp>
          <p:nvSpPr>
            <p:cNvPr id="17416" name="Line 10">
              <a:extLst>
                <a:ext uri="{FF2B5EF4-FFF2-40B4-BE49-F238E27FC236}">
                  <a16:creationId xmlns:a16="http://schemas.microsoft.com/office/drawing/2014/main" id="{B31EFCF9-98F6-43F4-BD91-0F3B9E313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" y="2019"/>
              <a:ext cx="0" cy="412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17" name="Line 11">
              <a:extLst>
                <a:ext uri="{FF2B5EF4-FFF2-40B4-BE49-F238E27FC236}">
                  <a16:creationId xmlns:a16="http://schemas.microsoft.com/office/drawing/2014/main" id="{77821607-0C59-477B-B6F5-32E0686C4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2602"/>
              <a:ext cx="506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18" name="Line 12">
              <a:extLst>
                <a:ext uri="{FF2B5EF4-FFF2-40B4-BE49-F238E27FC236}">
                  <a16:creationId xmlns:a16="http://schemas.microsoft.com/office/drawing/2014/main" id="{64D4F3AA-9A24-4EA6-AE94-E9E2B5194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1848"/>
              <a:ext cx="472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19" name="Line 13">
              <a:extLst>
                <a:ext uri="{FF2B5EF4-FFF2-40B4-BE49-F238E27FC236}">
                  <a16:creationId xmlns:a16="http://schemas.microsoft.com/office/drawing/2014/main" id="{D80A083C-547D-4CBC-9033-643F19A97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1920"/>
              <a:ext cx="672" cy="624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678" name="Group 14">
              <a:extLst>
                <a:ext uri="{FF2B5EF4-FFF2-40B4-BE49-F238E27FC236}">
                  <a16:creationId xmlns:a16="http://schemas.microsoft.com/office/drawing/2014/main" id="{8820D918-30E2-4B1B-964F-5F8808B6F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680"/>
              <a:ext cx="408" cy="297"/>
              <a:chOff x="432" y="1680"/>
              <a:chExt cx="408" cy="297"/>
            </a:xfrm>
            <a:grpFill/>
          </p:grpSpPr>
          <p:sp>
            <p:nvSpPr>
              <p:cNvPr id="17421" name="Oval 15">
                <a:extLst>
                  <a:ext uri="{FF2B5EF4-FFF2-40B4-BE49-F238E27FC236}">
                    <a16:creationId xmlns:a16="http://schemas.microsoft.com/office/drawing/2014/main" id="{0C4989D8-F0C4-4439-A087-D39E556BE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22" name="Text Box 16">
                <a:extLst>
                  <a:ext uri="{FF2B5EF4-FFF2-40B4-BE49-F238E27FC236}">
                    <a16:creationId xmlns:a16="http://schemas.microsoft.com/office/drawing/2014/main" id="{78DD7F9B-0027-4B43-ACE2-AC8C9692A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7679" name="Group 17">
              <a:extLst>
                <a:ext uri="{FF2B5EF4-FFF2-40B4-BE49-F238E27FC236}">
                  <a16:creationId xmlns:a16="http://schemas.microsoft.com/office/drawing/2014/main" id="{BF529B21-BA8B-4A50-9D0D-C737AD10D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682"/>
              <a:ext cx="408" cy="297"/>
              <a:chOff x="432" y="1680"/>
              <a:chExt cx="408" cy="297"/>
            </a:xfrm>
            <a:grpFill/>
          </p:grpSpPr>
          <p:sp>
            <p:nvSpPr>
              <p:cNvPr id="17424" name="Oval 18">
                <a:extLst>
                  <a:ext uri="{FF2B5EF4-FFF2-40B4-BE49-F238E27FC236}">
                    <a16:creationId xmlns:a16="http://schemas.microsoft.com/office/drawing/2014/main" id="{E6E69763-5233-4EC0-BE21-0E4106DD4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25" name="Text Box 19">
                <a:extLst>
                  <a:ext uri="{FF2B5EF4-FFF2-40B4-BE49-F238E27FC236}">
                    <a16:creationId xmlns:a16="http://schemas.microsoft.com/office/drawing/2014/main" id="{007F00F4-0E4D-4935-B9B0-26F005D25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7680" name="Group 20">
              <a:extLst>
                <a:ext uri="{FF2B5EF4-FFF2-40B4-BE49-F238E27FC236}">
                  <a16:creationId xmlns:a16="http://schemas.microsoft.com/office/drawing/2014/main" id="{B023D325-230D-4F26-ABFA-6E0A4E79F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48"/>
              <a:ext cx="408" cy="297"/>
              <a:chOff x="432" y="1680"/>
              <a:chExt cx="408" cy="297"/>
            </a:xfrm>
            <a:grpFill/>
          </p:grpSpPr>
          <p:sp>
            <p:nvSpPr>
              <p:cNvPr id="17427" name="Oval 21">
                <a:extLst>
                  <a:ext uri="{FF2B5EF4-FFF2-40B4-BE49-F238E27FC236}">
                    <a16:creationId xmlns:a16="http://schemas.microsoft.com/office/drawing/2014/main" id="{D6EA237F-8E81-4EEF-82AB-AEC364EA5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28" name="Text Box 22">
                <a:extLst>
                  <a:ext uri="{FF2B5EF4-FFF2-40B4-BE49-F238E27FC236}">
                    <a16:creationId xmlns:a16="http://schemas.microsoft.com/office/drawing/2014/main" id="{5CDB09AA-554A-4E44-940F-EEEA6BC84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grpSp>
          <p:nvGrpSpPr>
            <p:cNvPr id="27681" name="Group 23">
              <a:extLst>
                <a:ext uri="{FF2B5EF4-FFF2-40B4-BE49-F238E27FC236}">
                  <a16:creationId xmlns:a16="http://schemas.microsoft.com/office/drawing/2014/main" id="{7D240593-1F78-4194-BEA4-D19023240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48"/>
              <a:ext cx="408" cy="297"/>
              <a:chOff x="432" y="1680"/>
              <a:chExt cx="408" cy="297"/>
            </a:xfrm>
            <a:grpFill/>
          </p:grpSpPr>
          <p:sp>
            <p:nvSpPr>
              <p:cNvPr id="17430" name="Oval 24">
                <a:extLst>
                  <a:ext uri="{FF2B5EF4-FFF2-40B4-BE49-F238E27FC236}">
                    <a16:creationId xmlns:a16="http://schemas.microsoft.com/office/drawing/2014/main" id="{29CE7142-0A95-4041-B7DE-5CF1EE781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31" name="Text Box 25">
                <a:extLst>
                  <a:ext uri="{FF2B5EF4-FFF2-40B4-BE49-F238E27FC236}">
                    <a16:creationId xmlns:a16="http://schemas.microsoft.com/office/drawing/2014/main" id="{811B310B-B5A3-41DD-A454-ED7024616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</p:grpSp>
      <p:grpSp>
        <p:nvGrpSpPr>
          <p:cNvPr id="27653" name="Group 26">
            <a:extLst>
              <a:ext uri="{FF2B5EF4-FFF2-40B4-BE49-F238E27FC236}">
                <a16:creationId xmlns:a16="http://schemas.microsoft.com/office/drawing/2014/main" id="{47DD1BE7-91AE-414B-97AF-3FA80A9556A5}"/>
              </a:ext>
            </a:extLst>
          </p:cNvPr>
          <p:cNvGrpSpPr>
            <a:grpSpLocks/>
          </p:cNvGrpSpPr>
          <p:nvPr/>
        </p:nvGrpSpPr>
        <p:grpSpPr bwMode="auto">
          <a:xfrm>
            <a:off x="3532464" y="4310063"/>
            <a:ext cx="4800600" cy="2057400"/>
            <a:chOff x="2208" y="1584"/>
            <a:chExt cx="3024" cy="1296"/>
          </a:xfrm>
          <a:solidFill>
            <a:srgbClr val="A78DC2"/>
          </a:solidFill>
        </p:grpSpPr>
        <p:grpSp>
          <p:nvGrpSpPr>
            <p:cNvPr id="27655" name="Group 27">
              <a:extLst>
                <a:ext uri="{FF2B5EF4-FFF2-40B4-BE49-F238E27FC236}">
                  <a16:creationId xmlns:a16="http://schemas.microsoft.com/office/drawing/2014/main" id="{09D8F4BA-FE70-41A1-86B9-1BA4E625E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176" cy="1065"/>
              <a:chOff x="2496" y="1680"/>
              <a:chExt cx="1176" cy="1065"/>
            </a:xfrm>
            <a:grpFill/>
          </p:grpSpPr>
          <p:sp>
            <p:nvSpPr>
              <p:cNvPr id="17434" name="Line 28">
                <a:extLst>
                  <a:ext uri="{FF2B5EF4-FFF2-40B4-BE49-F238E27FC236}">
                    <a16:creationId xmlns:a16="http://schemas.microsoft.com/office/drawing/2014/main" id="{DF44417C-F7DB-431E-9D22-09E830A73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2" y="2019"/>
                <a:ext cx="0" cy="412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35" name="Line 29">
                <a:extLst>
                  <a:ext uri="{FF2B5EF4-FFF2-40B4-BE49-F238E27FC236}">
                    <a16:creationId xmlns:a16="http://schemas.microsoft.com/office/drawing/2014/main" id="{F4C55410-A8B3-40F5-A3BE-1BDFF9B4F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6" y="2602"/>
                <a:ext cx="506" cy="0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436" name="Line 30">
                <a:extLst>
                  <a:ext uri="{FF2B5EF4-FFF2-40B4-BE49-F238E27FC236}">
                    <a16:creationId xmlns:a16="http://schemas.microsoft.com/office/drawing/2014/main" id="{A35F4572-27DD-4282-AEA0-F2B35599B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6" y="1920"/>
                <a:ext cx="672" cy="624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7665" name="Group 31">
                <a:extLst>
                  <a:ext uri="{FF2B5EF4-FFF2-40B4-BE49-F238E27FC236}">
                    <a16:creationId xmlns:a16="http://schemas.microsoft.com/office/drawing/2014/main" id="{41BEAA0C-1037-410E-AA60-976A1DFC40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408" cy="297"/>
                <a:chOff x="432" y="1680"/>
                <a:chExt cx="408" cy="297"/>
              </a:xfrm>
              <a:grpFill/>
            </p:grpSpPr>
            <p:sp>
              <p:nvSpPr>
                <p:cNvPr id="17438" name="Oval 32">
                  <a:extLst>
                    <a:ext uri="{FF2B5EF4-FFF2-40B4-BE49-F238E27FC236}">
                      <a16:creationId xmlns:a16="http://schemas.microsoft.com/office/drawing/2014/main" id="{6427087F-5EA5-4BDD-A65C-A1A784266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39" name="Text Box 33">
                  <a:extLst>
                    <a:ext uri="{FF2B5EF4-FFF2-40B4-BE49-F238E27FC236}">
                      <a16:creationId xmlns:a16="http://schemas.microsoft.com/office/drawing/2014/main" id="{2493329F-5CC2-46A3-AD27-0888642BF0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V0</a:t>
                  </a:r>
                </a:p>
              </p:txBody>
            </p:sp>
          </p:grpSp>
          <p:grpSp>
            <p:nvGrpSpPr>
              <p:cNvPr id="27666" name="Group 34">
                <a:extLst>
                  <a:ext uri="{FF2B5EF4-FFF2-40B4-BE49-F238E27FC236}">
                    <a16:creationId xmlns:a16="http://schemas.microsoft.com/office/drawing/2014/main" id="{617E53DB-0D14-4885-B049-1EE19C709F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448"/>
                <a:ext cx="408" cy="297"/>
                <a:chOff x="432" y="1680"/>
                <a:chExt cx="408" cy="297"/>
              </a:xfrm>
              <a:grpFill/>
            </p:grpSpPr>
            <p:sp>
              <p:nvSpPr>
                <p:cNvPr id="17441" name="Oval 35">
                  <a:extLst>
                    <a:ext uri="{FF2B5EF4-FFF2-40B4-BE49-F238E27FC236}">
                      <a16:creationId xmlns:a16="http://schemas.microsoft.com/office/drawing/2014/main" id="{1B182C71-D027-4C14-8223-BD4309C616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42" name="Text Box 36">
                  <a:extLst>
                    <a:ext uri="{FF2B5EF4-FFF2-40B4-BE49-F238E27FC236}">
                      <a16:creationId xmlns:a16="http://schemas.microsoft.com/office/drawing/2014/main" id="{D7F2C9B5-E326-4262-AC3D-7857DE3B90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V2</a:t>
                  </a:r>
                </a:p>
              </p:txBody>
            </p:sp>
          </p:grpSp>
          <p:grpSp>
            <p:nvGrpSpPr>
              <p:cNvPr id="27667" name="Group 37">
                <a:extLst>
                  <a:ext uri="{FF2B5EF4-FFF2-40B4-BE49-F238E27FC236}">
                    <a16:creationId xmlns:a16="http://schemas.microsoft.com/office/drawing/2014/main" id="{919BD949-B3F4-4770-B426-096ED10EE1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448"/>
                <a:ext cx="408" cy="297"/>
                <a:chOff x="432" y="1680"/>
                <a:chExt cx="408" cy="297"/>
              </a:xfrm>
              <a:grpFill/>
            </p:grpSpPr>
            <p:sp>
              <p:nvSpPr>
                <p:cNvPr id="17444" name="Oval 38">
                  <a:extLst>
                    <a:ext uri="{FF2B5EF4-FFF2-40B4-BE49-F238E27FC236}">
                      <a16:creationId xmlns:a16="http://schemas.microsoft.com/office/drawing/2014/main" id="{8389DDB8-EFE4-45C7-8207-8EF72E9BA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45" name="Text Box 39">
                  <a:extLst>
                    <a:ext uri="{FF2B5EF4-FFF2-40B4-BE49-F238E27FC236}">
                      <a16:creationId xmlns:a16="http://schemas.microsoft.com/office/drawing/2014/main" id="{B373DD55-3258-4A95-B106-B705A7C2E4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400">
                      <a:latin typeface="+mn-lt"/>
                      <a:ea typeface="+mn-ea"/>
                      <a:cs typeface="+mn-ea"/>
                      <a:sym typeface="+mn-lt"/>
                    </a:rPr>
                    <a:t>V3</a:t>
                  </a:r>
                </a:p>
              </p:txBody>
            </p:sp>
          </p:grpSp>
        </p:grpSp>
        <p:sp>
          <p:nvSpPr>
            <p:cNvPr id="17446" name="Oval 40">
              <a:extLst>
                <a:ext uri="{FF2B5EF4-FFF2-40B4-BE49-F238E27FC236}">
                  <a16:creationId xmlns:a16="http://schemas.microsoft.com/office/drawing/2014/main" id="{E1032459-0401-4D69-8F30-C884D4C66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84"/>
              <a:ext cx="1632" cy="1296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657" name="Group 41">
              <a:extLst>
                <a:ext uri="{FF2B5EF4-FFF2-40B4-BE49-F238E27FC236}">
                  <a16:creationId xmlns:a16="http://schemas.microsoft.com/office/drawing/2014/main" id="{2AE50664-1B96-41D3-9276-4527B61E6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680"/>
              <a:ext cx="864" cy="528"/>
              <a:chOff x="4368" y="1680"/>
              <a:chExt cx="864" cy="528"/>
            </a:xfrm>
            <a:grpFill/>
          </p:grpSpPr>
          <p:grpSp>
            <p:nvGrpSpPr>
              <p:cNvPr id="27658" name="Group 42">
                <a:extLst>
                  <a:ext uri="{FF2B5EF4-FFF2-40B4-BE49-F238E27FC236}">
                    <a16:creationId xmlns:a16="http://schemas.microsoft.com/office/drawing/2014/main" id="{6ED4E349-385B-4AAE-9180-3010DDA0CB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6" y="1776"/>
                <a:ext cx="408" cy="297"/>
                <a:chOff x="432" y="1680"/>
                <a:chExt cx="408" cy="297"/>
              </a:xfrm>
              <a:grpFill/>
            </p:grpSpPr>
            <p:sp>
              <p:nvSpPr>
                <p:cNvPr id="17449" name="Oval 43">
                  <a:extLst>
                    <a:ext uri="{FF2B5EF4-FFF2-40B4-BE49-F238E27FC236}">
                      <a16:creationId xmlns:a16="http://schemas.microsoft.com/office/drawing/2014/main" id="{3B64EBBD-7FFE-4519-9880-4CD16E65E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50" name="Text Box 44">
                  <a:extLst>
                    <a:ext uri="{FF2B5EF4-FFF2-40B4-BE49-F238E27FC236}">
                      <a16:creationId xmlns:a16="http://schemas.microsoft.com/office/drawing/2014/main" id="{24675388-F0A1-417F-AF0C-4150439C69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1pPr>
                  <a:lvl2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2pPr>
                  <a:lvl3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3pPr>
                  <a:lvl4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4pPr>
                  <a:lvl5pPr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charset="-122"/>
                    </a:defRPr>
                  </a:lvl9pPr>
                </a:lstStyle>
                <a:p>
                  <a:pPr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000" dirty="0">
                      <a:latin typeface="+mn-lt"/>
                      <a:ea typeface="+mn-ea"/>
                      <a:cs typeface="+mn-ea"/>
                      <a:sym typeface="+mn-lt"/>
                    </a:rPr>
                    <a:t> </a:t>
                  </a:r>
                  <a:r>
                    <a:rPr lang="en-US" altLang="zh-CN" sz="2400" dirty="0">
                      <a:latin typeface="+mn-lt"/>
                      <a:ea typeface="+mn-ea"/>
                      <a:cs typeface="+mn-ea"/>
                      <a:sym typeface="+mn-lt"/>
                    </a:rPr>
                    <a:t>V1</a:t>
                  </a:r>
                </a:p>
              </p:txBody>
            </p:sp>
          </p:grpSp>
          <p:sp>
            <p:nvSpPr>
              <p:cNvPr id="17451" name="Oval 45">
                <a:extLst>
                  <a:ext uri="{FF2B5EF4-FFF2-40B4-BE49-F238E27FC236}">
                    <a16:creationId xmlns:a16="http://schemas.microsoft.com/office/drawing/2014/main" id="{B76E3A81-73A1-4C55-8141-36AB4C489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680"/>
                <a:ext cx="864" cy="528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Rectangle 4">
            <a:extLst>
              <a:ext uri="{FF2B5EF4-FFF2-40B4-BE49-F238E27FC236}">
                <a16:creationId xmlns:a16="http://schemas.microsoft.com/office/drawing/2014/main" id="{1C1CC497-9773-41A4-817D-98EB3F61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矩形 1">
            <a:extLst>
              <a:ext uri="{FF2B5EF4-FFF2-40B4-BE49-F238E27FC236}">
                <a16:creationId xmlns:a16="http://schemas.microsoft.com/office/drawing/2014/main" id="{6665F666-4A01-B54E-A9C8-40A142957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1225"/>
            <a:ext cx="4546600" cy="58991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34145" name="Oval 4">
            <a:extLst>
              <a:ext uri="{FF2B5EF4-FFF2-40B4-BE49-F238E27FC236}">
                <a16:creationId xmlns:a16="http://schemas.microsoft.com/office/drawing/2014/main" id="{282067D2-35D0-436D-9046-391E0A0E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9716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6" name="Line 5">
            <a:extLst>
              <a:ext uri="{FF2B5EF4-FFF2-40B4-BE49-F238E27FC236}">
                <a16:creationId xmlns:a16="http://schemas.microsoft.com/office/drawing/2014/main" id="{B1DBD990-1D31-4F55-B0D6-8D0DFBCF8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13620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7" name="Oval 6">
            <a:extLst>
              <a:ext uri="{FF2B5EF4-FFF2-40B4-BE49-F238E27FC236}">
                <a16:creationId xmlns:a16="http://schemas.microsoft.com/office/drawing/2014/main" id="{5650B3B0-38BB-447F-80C9-A2EA3C2D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0478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8" name="Line 7">
            <a:extLst>
              <a:ext uri="{FF2B5EF4-FFF2-40B4-BE49-F238E27FC236}">
                <a16:creationId xmlns:a16="http://schemas.microsoft.com/office/drawing/2014/main" id="{98FD9EBF-22CE-467E-8153-3AD450C03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5800" y="235267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49" name="Oval 8">
            <a:extLst>
              <a:ext uri="{FF2B5EF4-FFF2-40B4-BE49-F238E27FC236}">
                <a16:creationId xmlns:a16="http://schemas.microsoft.com/office/drawing/2014/main" id="{787AB065-C4C7-4EEA-91AA-1939A9231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12096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0" name="Line 9">
            <a:extLst>
              <a:ext uri="{FF2B5EF4-FFF2-40B4-BE49-F238E27FC236}">
                <a16:creationId xmlns:a16="http://schemas.microsoft.com/office/drawing/2014/main" id="{DFD6A2F6-5B8A-44FF-93B4-8DE7E87B7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2352675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1" name="Oval 10">
            <a:extLst>
              <a:ext uri="{FF2B5EF4-FFF2-40B4-BE49-F238E27FC236}">
                <a16:creationId xmlns:a16="http://schemas.microsoft.com/office/drawing/2014/main" id="{651E29A8-98DA-4724-9555-597C58AB1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11334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2" name="Oval 11">
            <a:extLst>
              <a:ext uri="{FF2B5EF4-FFF2-40B4-BE49-F238E27FC236}">
                <a16:creationId xmlns:a16="http://schemas.microsoft.com/office/drawing/2014/main" id="{BF4F7738-A441-4F81-957A-8660F21A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0478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3" name="Line 12">
            <a:extLst>
              <a:ext uri="{FF2B5EF4-FFF2-40B4-BE49-F238E27FC236}">
                <a16:creationId xmlns:a16="http://schemas.microsoft.com/office/drawing/2014/main" id="{FB82BDF7-14D5-4681-83DF-A3400FD8E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22002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4" name="Line 13">
            <a:extLst>
              <a:ext uri="{FF2B5EF4-FFF2-40B4-BE49-F238E27FC236}">
                <a16:creationId xmlns:a16="http://schemas.microsoft.com/office/drawing/2014/main" id="{D57F539E-841C-4497-BC77-93ACDD676D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15906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5" name="Oval 14">
            <a:extLst>
              <a:ext uri="{FF2B5EF4-FFF2-40B4-BE49-F238E27FC236}">
                <a16:creationId xmlns:a16="http://schemas.microsoft.com/office/drawing/2014/main" id="{6948204E-EB92-456C-9625-00AA6AED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8860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6" name="Line 15">
            <a:extLst>
              <a:ext uri="{FF2B5EF4-FFF2-40B4-BE49-F238E27FC236}">
                <a16:creationId xmlns:a16="http://schemas.microsoft.com/office/drawing/2014/main" id="{174E68C4-C225-42B8-8882-C5D3A71D3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220027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7" name="Line 16">
            <a:extLst>
              <a:ext uri="{FF2B5EF4-FFF2-40B4-BE49-F238E27FC236}">
                <a16:creationId xmlns:a16="http://schemas.microsoft.com/office/drawing/2014/main" id="{85ED2F4F-53EA-4B38-A29F-F55937D8A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1400" y="151447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8" name="Line 17">
            <a:extLst>
              <a:ext uri="{FF2B5EF4-FFF2-40B4-BE49-F238E27FC236}">
                <a16:creationId xmlns:a16="http://schemas.microsoft.com/office/drawing/2014/main" id="{20D1CE92-91ED-4DAA-B453-C079F8EEB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1514475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59" name="Line 19">
            <a:extLst>
              <a:ext uri="{FF2B5EF4-FFF2-40B4-BE49-F238E27FC236}">
                <a16:creationId xmlns:a16="http://schemas.microsoft.com/office/drawing/2014/main" id="{28D9BBE5-C4DF-4186-92C5-2DCFD6660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9600" y="1438275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1" name="Line 22">
            <a:extLst>
              <a:ext uri="{FF2B5EF4-FFF2-40B4-BE49-F238E27FC236}">
                <a16:creationId xmlns:a16="http://schemas.microsoft.com/office/drawing/2014/main" id="{84DFB319-7160-416D-BD7A-611F84593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24288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62" name="Text Box 23">
            <a:extLst>
              <a:ext uri="{FF2B5EF4-FFF2-40B4-BE49-F238E27FC236}">
                <a16:creationId xmlns:a16="http://schemas.microsoft.com/office/drawing/2014/main" id="{DE1246CD-126F-497C-9C02-FCA6D00E3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51447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4163" name="Text Box 24">
            <a:extLst>
              <a:ext uri="{FF2B5EF4-FFF2-40B4-BE49-F238E27FC236}">
                <a16:creationId xmlns:a16="http://schemas.microsoft.com/office/drawing/2014/main" id="{BAA06C59-7E5E-4DB3-BB30-13F3E1686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66687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4164" name="Text Box 26">
            <a:extLst>
              <a:ext uri="{FF2B5EF4-FFF2-40B4-BE49-F238E27FC236}">
                <a16:creationId xmlns:a16="http://schemas.microsoft.com/office/drawing/2014/main" id="{D528DD2B-77E6-47AA-971A-C7DA51B5F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1514475"/>
            <a:ext cx="53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165" name="Text Box 47">
            <a:extLst>
              <a:ext uri="{FF2B5EF4-FFF2-40B4-BE49-F238E27FC236}">
                <a16:creationId xmlns:a16="http://schemas.microsoft.com/office/drawing/2014/main" id="{16AAE6F5-A996-4DA1-B110-C8A9C313E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057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166" name="Text Box 49">
            <a:extLst>
              <a:ext uri="{FF2B5EF4-FFF2-40B4-BE49-F238E27FC236}">
                <a16:creationId xmlns:a16="http://schemas.microsoft.com/office/drawing/2014/main" id="{23A25553-FFA2-4476-9E3C-1A0198DC2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2200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167" name="Text Box 52">
            <a:extLst>
              <a:ext uri="{FF2B5EF4-FFF2-40B4-BE49-F238E27FC236}">
                <a16:creationId xmlns:a16="http://schemas.microsoft.com/office/drawing/2014/main" id="{3229E989-75E4-46F9-B799-EF805A01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438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220214" name="Text Box 54">
            <a:extLst>
              <a:ext uri="{FF2B5EF4-FFF2-40B4-BE49-F238E27FC236}">
                <a16:creationId xmlns:a16="http://schemas.microsoft.com/office/drawing/2014/main" id="{573F124F-B50F-4038-93F5-CF203959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5456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18" name="Text Box 58">
            <a:extLst>
              <a:ext uri="{FF2B5EF4-FFF2-40B4-BE49-F238E27FC236}">
                <a16:creationId xmlns:a16="http://schemas.microsoft.com/office/drawing/2014/main" id="{D8875E24-4A15-4621-A602-0F13D471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5456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19" name="Text Box 59">
            <a:extLst>
              <a:ext uri="{FF2B5EF4-FFF2-40B4-BE49-F238E27FC236}">
                <a16:creationId xmlns:a16="http://schemas.microsoft.com/office/drawing/2014/main" id="{A38AC817-BDF4-4A1B-B6EA-0DFA50E0F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33988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1" name="Text Box 61">
            <a:extLst>
              <a:ext uri="{FF2B5EF4-FFF2-40B4-BE49-F238E27FC236}">
                <a16:creationId xmlns:a16="http://schemas.microsoft.com/office/drawing/2014/main" id="{471EB92E-5751-469B-867E-90B89512E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187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134172" name="Oval 62">
            <a:extLst>
              <a:ext uri="{FF2B5EF4-FFF2-40B4-BE49-F238E27FC236}">
                <a16:creationId xmlns:a16="http://schemas.microsoft.com/office/drawing/2014/main" id="{FE9470C5-5DB3-43FE-A180-DD18ECCEA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3" name="Oval 63">
            <a:extLst>
              <a:ext uri="{FF2B5EF4-FFF2-40B4-BE49-F238E27FC236}">
                <a16:creationId xmlns:a16="http://schemas.microsoft.com/office/drawing/2014/main" id="{160045B4-A68F-4178-9142-B11CC736A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4" name="Oval 64">
            <a:extLst>
              <a:ext uri="{FF2B5EF4-FFF2-40B4-BE49-F238E27FC236}">
                <a16:creationId xmlns:a16="http://schemas.microsoft.com/office/drawing/2014/main" id="{231EE39C-1150-427E-A732-6478D10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5" name="Oval 65">
            <a:extLst>
              <a:ext uri="{FF2B5EF4-FFF2-40B4-BE49-F238E27FC236}">
                <a16:creationId xmlns:a16="http://schemas.microsoft.com/office/drawing/2014/main" id="{AE68A852-F02E-4872-96DA-81A7F2307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6" name="Oval 66">
            <a:extLst>
              <a:ext uri="{FF2B5EF4-FFF2-40B4-BE49-F238E27FC236}">
                <a16:creationId xmlns:a16="http://schemas.microsoft.com/office/drawing/2014/main" id="{43631FBB-882F-4CCF-9BA2-CD54A024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7" name="Oval 67">
            <a:extLst>
              <a:ext uri="{FF2B5EF4-FFF2-40B4-BE49-F238E27FC236}">
                <a16:creationId xmlns:a16="http://schemas.microsoft.com/office/drawing/2014/main" id="{26F140BE-C3E9-49C9-B808-57669642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6216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78" name="Text Box 68">
            <a:extLst>
              <a:ext uri="{FF2B5EF4-FFF2-40B4-BE49-F238E27FC236}">
                <a16:creationId xmlns:a16="http://schemas.microsoft.com/office/drawing/2014/main" id="{0F1C9E22-D5EF-4C1E-A448-B267375A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5835650"/>
            <a:ext cx="2057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ea typeface="微软雅黑" panose="020B0503020204020204" pitchFamily="34" charset="-122"/>
                <a:sym typeface="+mn-lt"/>
              </a:rPr>
              <a:t>逆向拓扑排序：</a:t>
            </a:r>
          </a:p>
        </p:txBody>
      </p:sp>
      <p:sp>
        <p:nvSpPr>
          <p:cNvPr id="134179" name="Text Box 69">
            <a:extLst>
              <a:ext uri="{FF2B5EF4-FFF2-40B4-BE49-F238E27FC236}">
                <a16:creationId xmlns:a16="http://schemas.microsoft.com/office/drawing/2014/main" id="{8638B13D-BF47-4B70-A0DB-C3F6CD49C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1822450"/>
            <a:ext cx="4495800" cy="49879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利用逆向拓扑排序算法求事件结点的最迟发生时间的执行步骤：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、设每个结点的最迟发生时间为收点的最早发生时间。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、将栈中的结点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取出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、根据逆邻接表找到结点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的所有的起始结点，将结点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zh-CN" sz="2000" b="0">
                <a:ea typeface="微软雅黑" panose="020B0503020204020204" pitchFamily="34" charset="-122"/>
                <a:sym typeface="+mn-lt"/>
              </a:rPr>
              <a:t>的最迟发生时间 - 活动的权值得到的差同起始结点的原最迟发生时间进行比较；如果该值小，则用该值取代原最迟发生时间。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、反复执行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；直至栈空为止。</a:t>
            </a:r>
          </a:p>
        </p:txBody>
      </p:sp>
      <p:sp>
        <p:nvSpPr>
          <p:cNvPr id="134180" name="Text Box 70">
            <a:extLst>
              <a:ext uri="{FF2B5EF4-FFF2-40B4-BE49-F238E27FC236}">
                <a16:creationId xmlns:a16="http://schemas.microsoft.com/office/drawing/2014/main" id="{14CFF264-BCC0-40FA-A7D8-9A2B4079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0255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1" name="Text Box 75">
            <a:extLst>
              <a:ext uri="{FF2B5EF4-FFF2-40B4-BE49-F238E27FC236}">
                <a16:creationId xmlns:a16="http://schemas.microsoft.com/office/drawing/2014/main" id="{0349F48B-E576-4469-B2BB-6D7099A2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7430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2" name="Text Box 76">
            <a:extLst>
              <a:ext uri="{FF2B5EF4-FFF2-40B4-BE49-F238E27FC236}">
                <a16:creationId xmlns:a16="http://schemas.microsoft.com/office/drawing/2014/main" id="{2AC595B1-0F27-42AD-8A01-8DFC13956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1819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3" name="Text Box 77">
            <a:extLst>
              <a:ext uri="{FF2B5EF4-FFF2-40B4-BE49-F238E27FC236}">
                <a16:creationId xmlns:a16="http://schemas.microsoft.com/office/drawing/2014/main" id="{CEE88256-BE42-4E1C-B73B-53B118F3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6257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4" name="Text Box 78">
            <a:extLst>
              <a:ext uri="{FF2B5EF4-FFF2-40B4-BE49-F238E27FC236}">
                <a16:creationId xmlns:a16="http://schemas.microsoft.com/office/drawing/2014/main" id="{D74256AC-7EA5-4727-91C9-0D55AFD50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9810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5" name="Text Box 79">
            <a:extLst>
              <a:ext uri="{FF2B5EF4-FFF2-40B4-BE49-F238E27FC236}">
                <a16:creationId xmlns:a16="http://schemas.microsoft.com/office/drawing/2014/main" id="{6C6A5270-60DB-491D-9F01-ED35CDC6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7875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6" name="Oval 80">
            <a:extLst>
              <a:ext uri="{FF2B5EF4-FFF2-40B4-BE49-F238E27FC236}">
                <a16:creationId xmlns:a16="http://schemas.microsoft.com/office/drawing/2014/main" id="{0F979272-F327-4556-A7FE-786C80FB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3449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1" name="Line 81">
            <a:extLst>
              <a:ext uri="{FF2B5EF4-FFF2-40B4-BE49-F238E27FC236}">
                <a16:creationId xmlns:a16="http://schemas.microsoft.com/office/drawing/2014/main" id="{9B8CEEEC-BD55-4060-8F07-9A6B0307E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37353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88" name="Oval 82">
            <a:extLst>
              <a:ext uri="{FF2B5EF4-FFF2-40B4-BE49-F238E27FC236}">
                <a16:creationId xmlns:a16="http://schemas.microsoft.com/office/drawing/2014/main" id="{1114793D-9A6C-4E7B-B853-C72EC78DE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4211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3" name="Line 83">
            <a:extLst>
              <a:ext uri="{FF2B5EF4-FFF2-40B4-BE49-F238E27FC236}">
                <a16:creationId xmlns:a16="http://schemas.microsoft.com/office/drawing/2014/main" id="{F5E3D5A4-55EF-439E-A0B5-B40179900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5800" y="4725988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90" name="Oval 84">
            <a:extLst>
              <a:ext uri="{FF2B5EF4-FFF2-40B4-BE49-F238E27FC236}">
                <a16:creationId xmlns:a16="http://schemas.microsoft.com/office/drawing/2014/main" id="{6292B886-D8BF-46FD-9743-6480BBE9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35829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5" name="Line 85">
            <a:extLst>
              <a:ext uri="{FF2B5EF4-FFF2-40B4-BE49-F238E27FC236}">
                <a16:creationId xmlns:a16="http://schemas.microsoft.com/office/drawing/2014/main" id="{5463CB0E-8B78-4B7B-9A9C-AF7A13937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4725988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92" name="Oval 86">
            <a:extLst>
              <a:ext uri="{FF2B5EF4-FFF2-40B4-BE49-F238E27FC236}">
                <a16:creationId xmlns:a16="http://schemas.microsoft.com/office/drawing/2014/main" id="{CAB8E6BD-8F51-46A3-91D4-3C018912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35067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93" name="Oval 87">
            <a:extLst>
              <a:ext uri="{FF2B5EF4-FFF2-40B4-BE49-F238E27FC236}">
                <a16:creationId xmlns:a16="http://schemas.microsoft.com/office/drawing/2014/main" id="{7656BE1F-9FCB-4C05-A14E-02D5AA5CE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4211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8" name="Line 88">
            <a:extLst>
              <a:ext uri="{FF2B5EF4-FFF2-40B4-BE49-F238E27FC236}">
                <a16:creationId xmlns:a16="http://schemas.microsoft.com/office/drawing/2014/main" id="{24092437-6DDE-47AD-A446-F353481C5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45735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49" name="Line 89">
            <a:extLst>
              <a:ext uri="{FF2B5EF4-FFF2-40B4-BE49-F238E27FC236}">
                <a16:creationId xmlns:a16="http://schemas.microsoft.com/office/drawing/2014/main" id="{90D940EB-BDC7-4B67-B68D-B27F819D88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396398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196" name="Oval 90">
            <a:extLst>
              <a:ext uri="{FF2B5EF4-FFF2-40B4-BE49-F238E27FC236}">
                <a16:creationId xmlns:a16="http://schemas.microsoft.com/office/drawing/2014/main" id="{7FB78F77-0386-4BA5-BF11-A44CB70B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5259388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1" name="Line 91">
            <a:extLst>
              <a:ext uri="{FF2B5EF4-FFF2-40B4-BE49-F238E27FC236}">
                <a16:creationId xmlns:a16="http://schemas.microsoft.com/office/drawing/2014/main" id="{93C9C317-DDBE-4FAB-A7AA-562893DBC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45735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2" name="Line 92">
            <a:extLst>
              <a:ext uri="{FF2B5EF4-FFF2-40B4-BE49-F238E27FC236}">
                <a16:creationId xmlns:a16="http://schemas.microsoft.com/office/drawing/2014/main" id="{F0EA1C6C-69D0-4257-BB50-D210EE0CC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1400" y="3887788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3" name="Line 93">
            <a:extLst>
              <a:ext uri="{FF2B5EF4-FFF2-40B4-BE49-F238E27FC236}">
                <a16:creationId xmlns:a16="http://schemas.microsoft.com/office/drawing/2014/main" id="{AC584A2A-B4ED-4BD2-BCC1-6FED5C7C3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3887788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4" name="Line 94">
            <a:extLst>
              <a:ext uri="{FF2B5EF4-FFF2-40B4-BE49-F238E27FC236}">
                <a16:creationId xmlns:a16="http://schemas.microsoft.com/office/drawing/2014/main" id="{337A01BE-A6AE-4A2D-8878-F3EB16351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9600" y="3811588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55" name="Line 95">
            <a:extLst>
              <a:ext uri="{FF2B5EF4-FFF2-40B4-BE49-F238E27FC236}">
                <a16:creationId xmlns:a16="http://schemas.microsoft.com/office/drawing/2014/main" id="{7C044B2E-3A4B-4094-8E7B-9880124FE8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7200" y="48021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202" name="Text Box 96">
            <a:extLst>
              <a:ext uri="{FF2B5EF4-FFF2-40B4-BE49-F238E27FC236}">
                <a16:creationId xmlns:a16="http://schemas.microsoft.com/office/drawing/2014/main" id="{7CF9BEC2-4AAB-4C84-A688-A8276AA7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887788"/>
            <a:ext cx="533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4203" name="Text Box 97">
            <a:extLst>
              <a:ext uri="{FF2B5EF4-FFF2-40B4-BE49-F238E27FC236}">
                <a16:creationId xmlns:a16="http://schemas.microsoft.com/office/drawing/2014/main" id="{97586EAF-35B8-469D-8B72-C705F0E6D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4179888"/>
            <a:ext cx="533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4204" name="Text Box 98">
            <a:extLst>
              <a:ext uri="{FF2B5EF4-FFF2-40B4-BE49-F238E27FC236}">
                <a16:creationId xmlns:a16="http://schemas.microsoft.com/office/drawing/2014/main" id="{CE41D76D-0BF6-4048-9840-7EC875C6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3887788"/>
            <a:ext cx="5334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205" name="Text Box 99">
            <a:extLst>
              <a:ext uri="{FF2B5EF4-FFF2-40B4-BE49-F238E27FC236}">
                <a16:creationId xmlns:a16="http://schemas.microsoft.com/office/drawing/2014/main" id="{6BB15D9E-A879-45FE-9A54-D9349D3E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4305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206" name="Text Box 100">
            <a:extLst>
              <a:ext uri="{FF2B5EF4-FFF2-40B4-BE49-F238E27FC236}">
                <a16:creationId xmlns:a16="http://schemas.microsoft.com/office/drawing/2014/main" id="{D550E9B4-7DF6-4447-9DC7-ABAFF3CEA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45735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4207" name="Text Box 101">
            <a:extLst>
              <a:ext uri="{FF2B5EF4-FFF2-40B4-BE49-F238E27FC236}">
                <a16:creationId xmlns:a16="http://schemas.microsoft.com/office/drawing/2014/main" id="{AE19728D-4F68-4CCB-8B95-8107E0AB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381158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220266" name="Text Box 106">
            <a:extLst>
              <a:ext uri="{FF2B5EF4-FFF2-40B4-BE49-F238E27FC236}">
                <a16:creationId xmlns:a16="http://schemas.microsoft.com/office/drawing/2014/main" id="{7C173F34-CA8F-4C39-86D7-1B939242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42370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67" name="Text Box 107">
            <a:extLst>
              <a:ext uri="{FF2B5EF4-FFF2-40B4-BE49-F238E27FC236}">
                <a16:creationId xmlns:a16="http://schemas.microsoft.com/office/drawing/2014/main" id="{425A62F0-C300-4477-AC51-4FF7D2A6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33988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68" name="Text Box 108">
            <a:extLst>
              <a:ext uri="{FF2B5EF4-FFF2-40B4-BE49-F238E27FC236}">
                <a16:creationId xmlns:a16="http://schemas.microsoft.com/office/drawing/2014/main" id="{2E559B22-277D-4CFC-898C-562639DB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2370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69" name="Text Box 109">
            <a:extLst>
              <a:ext uri="{FF2B5EF4-FFF2-40B4-BE49-F238E27FC236}">
                <a16:creationId xmlns:a16="http://schemas.microsoft.com/office/drawing/2014/main" id="{66E642F8-049F-42E8-B9AE-BE10AB5AB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4313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70" name="Text Box 110">
            <a:extLst>
              <a:ext uri="{FF2B5EF4-FFF2-40B4-BE49-F238E27FC236}">
                <a16:creationId xmlns:a16="http://schemas.microsoft.com/office/drawing/2014/main" id="{2A616981-7744-4D2D-AA62-C45F35AA9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4313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endParaRPr lang="zh-CN" altLang="en-US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71" name="Text Box 111">
            <a:extLst>
              <a:ext uri="{FF2B5EF4-FFF2-40B4-BE49-F238E27FC236}">
                <a16:creationId xmlns:a16="http://schemas.microsoft.com/office/drawing/2014/main" id="{5D83A7C2-DDF6-4C37-A4EF-7BDF3A1B3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132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0272" name="Text Box 112">
            <a:extLst>
              <a:ext uri="{FF2B5EF4-FFF2-40B4-BE49-F238E27FC236}">
                <a16:creationId xmlns:a16="http://schemas.microsoft.com/office/drawing/2014/main" id="{E2CB6882-6F7F-4EC7-BE12-5142AF24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3398838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5960" name="Picture 116">
            <a:extLst>
              <a:ext uri="{FF2B5EF4-FFF2-40B4-BE49-F238E27FC236}">
                <a16:creationId xmlns:a16="http://schemas.microsoft.com/office/drawing/2014/main" id="{A792CCEB-10AB-5B47-97B9-0E122A327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7250" y="911225"/>
            <a:ext cx="4476750" cy="825500"/>
          </a:xfrm>
          <a:solidFill>
            <a:srgbClr val="CCCCFF"/>
          </a:solidFill>
        </p:spPr>
      </p:pic>
      <p:sp>
        <p:nvSpPr>
          <p:cNvPr id="134216" name="Text Box 22">
            <a:extLst>
              <a:ext uri="{FF2B5EF4-FFF2-40B4-BE49-F238E27FC236}">
                <a16:creationId xmlns:a16="http://schemas.microsoft.com/office/drawing/2014/main" id="{87520D2F-9642-4261-8150-929EA2FDA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7963"/>
            <a:ext cx="60007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实例：求事件结点的最迟发生时间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0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2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0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2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22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0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20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0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22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22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22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20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22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20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75"/>
                                        <p:tgtEl>
                                          <p:spTgt spid="22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20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220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4" grpId="0" build="p" advAuto="1000"/>
      <p:bldP spid="220218" grpId="0" build="p" advAuto="1000"/>
      <p:bldP spid="220219" grpId="0" build="p" advAuto="1000"/>
      <p:bldP spid="220266" grpId="0" build="p" advAuto="1000"/>
      <p:bldP spid="220267" grpId="0" build="p" advAuto="1000"/>
      <p:bldP spid="220268" grpId="0" build="p" advAuto="1000"/>
      <p:bldP spid="220269" grpId="0" build="p" advAuto="1000"/>
      <p:bldP spid="220270" grpId="0" build="p" advAuto="1000"/>
      <p:bldP spid="220271" grpId="0" build="p" advAuto="1000"/>
      <p:bldP spid="220272" grpId="0" build="p" advAuto="100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矩形 1">
            <a:extLst>
              <a:ext uri="{FF2B5EF4-FFF2-40B4-BE49-F238E27FC236}">
                <a16:creationId xmlns:a16="http://schemas.microsoft.com/office/drawing/2014/main" id="{84F9F1E1-AF10-F540-9044-23B1EA0D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4284663" cy="28225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7939" name="矩形 100">
            <a:extLst>
              <a:ext uri="{FF2B5EF4-FFF2-40B4-BE49-F238E27FC236}">
                <a16:creationId xmlns:a16="http://schemas.microsoft.com/office/drawing/2014/main" id="{8F077192-0A90-D247-869B-B18074FF5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4613"/>
            <a:ext cx="4284663" cy="2824162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67940" name="矩形 101">
            <a:extLst>
              <a:ext uri="{FF2B5EF4-FFF2-40B4-BE49-F238E27FC236}">
                <a16:creationId xmlns:a16="http://schemas.microsoft.com/office/drawing/2014/main" id="{82F4C007-9CA4-9B4B-A6DB-61DE7327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977900"/>
            <a:ext cx="4729162" cy="57308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36193" name="Oval 4">
            <a:extLst>
              <a:ext uri="{FF2B5EF4-FFF2-40B4-BE49-F238E27FC236}">
                <a16:creationId xmlns:a16="http://schemas.microsoft.com/office/drawing/2014/main" id="{A495FB66-9AD1-474D-B8F0-EE4955672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52959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4" name="Line 5">
            <a:extLst>
              <a:ext uri="{FF2B5EF4-FFF2-40B4-BE49-F238E27FC236}">
                <a16:creationId xmlns:a16="http://schemas.microsoft.com/office/drawing/2014/main" id="{9457DCC5-81DD-4752-ADB6-F678B57C3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46863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5" name="Oval 6">
            <a:extLst>
              <a:ext uri="{FF2B5EF4-FFF2-40B4-BE49-F238E27FC236}">
                <a16:creationId xmlns:a16="http://schemas.microsoft.com/office/drawing/2014/main" id="{F4DFC55E-81B7-49D1-8D1F-F58B9172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53721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6" name="Line 7">
            <a:extLst>
              <a:ext uri="{FF2B5EF4-FFF2-40B4-BE49-F238E27FC236}">
                <a16:creationId xmlns:a16="http://schemas.microsoft.com/office/drawing/2014/main" id="{00396AB2-A9F5-4EEB-BA08-179709F851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3863" y="5676900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7" name="Oval 8">
            <a:extLst>
              <a:ext uri="{FF2B5EF4-FFF2-40B4-BE49-F238E27FC236}">
                <a16:creationId xmlns:a16="http://schemas.microsoft.com/office/drawing/2014/main" id="{B514FE40-309F-4482-89D7-222B99A7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45339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8" name="Line 9">
            <a:extLst>
              <a:ext uri="{FF2B5EF4-FFF2-40B4-BE49-F238E27FC236}">
                <a16:creationId xmlns:a16="http://schemas.microsoft.com/office/drawing/2014/main" id="{0A2AE374-5CF9-4746-B320-7D0AEC86D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3" y="5676900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199" name="Oval 10">
            <a:extLst>
              <a:ext uri="{FF2B5EF4-FFF2-40B4-BE49-F238E27FC236}">
                <a16:creationId xmlns:a16="http://schemas.microsoft.com/office/drawing/2014/main" id="{E030C992-BBEA-4CF5-8D4D-081DA039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4577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0" name="Oval 11">
            <a:extLst>
              <a:ext uri="{FF2B5EF4-FFF2-40B4-BE49-F238E27FC236}">
                <a16:creationId xmlns:a16="http://schemas.microsoft.com/office/drawing/2014/main" id="{4E0CFADB-1648-4F01-A0FA-FB7CAB81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53721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1" name="Line 12">
            <a:extLst>
              <a:ext uri="{FF2B5EF4-FFF2-40B4-BE49-F238E27FC236}">
                <a16:creationId xmlns:a16="http://schemas.microsoft.com/office/drawing/2014/main" id="{9B9A857C-87C6-41E5-A6C2-51F2D7A7E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663" y="55245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2" name="Line 13">
            <a:extLst>
              <a:ext uri="{FF2B5EF4-FFF2-40B4-BE49-F238E27FC236}">
                <a16:creationId xmlns:a16="http://schemas.microsoft.com/office/drawing/2014/main" id="{1A33FE88-1835-4F2D-826B-25DDF78D2E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263" y="49149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3" name="Oval 14">
            <a:extLst>
              <a:ext uri="{FF2B5EF4-FFF2-40B4-BE49-F238E27FC236}">
                <a16:creationId xmlns:a16="http://schemas.microsoft.com/office/drawing/2014/main" id="{BFCEFD3B-5934-4B85-9F98-E6F8C4E2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621030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4" name="Line 15">
            <a:extLst>
              <a:ext uri="{FF2B5EF4-FFF2-40B4-BE49-F238E27FC236}">
                <a16:creationId xmlns:a16="http://schemas.microsoft.com/office/drawing/2014/main" id="{E989548C-33D4-4CE3-8254-834479B94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55245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5" name="Line 16">
            <a:extLst>
              <a:ext uri="{FF2B5EF4-FFF2-40B4-BE49-F238E27FC236}">
                <a16:creationId xmlns:a16="http://schemas.microsoft.com/office/drawing/2014/main" id="{2C607BB1-8C7B-4E26-AB80-007110AC9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463" y="48387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6" name="Line 17">
            <a:extLst>
              <a:ext uri="{FF2B5EF4-FFF2-40B4-BE49-F238E27FC236}">
                <a16:creationId xmlns:a16="http://schemas.microsoft.com/office/drawing/2014/main" id="{EF96ECF5-1CCF-49D8-8F0D-F1356DAB8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48387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7" name="Line 18">
            <a:extLst>
              <a:ext uri="{FF2B5EF4-FFF2-40B4-BE49-F238E27FC236}">
                <a16:creationId xmlns:a16="http://schemas.microsoft.com/office/drawing/2014/main" id="{11913E30-A7F6-48AE-915D-28AD21607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7663" y="4762500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09" name="Text Box 20">
            <a:extLst>
              <a:ext uri="{FF2B5EF4-FFF2-40B4-BE49-F238E27FC236}">
                <a16:creationId xmlns:a16="http://schemas.microsoft.com/office/drawing/2014/main" id="{1B7B512D-1C69-44E1-A5F2-4E4B410C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7338" y="4000500"/>
            <a:ext cx="457200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实例的事件结点的最迟发生时间</a:t>
            </a:r>
          </a:p>
        </p:txBody>
      </p:sp>
      <p:sp>
        <p:nvSpPr>
          <p:cNvPr id="136210" name="Line 21">
            <a:extLst>
              <a:ext uri="{FF2B5EF4-FFF2-40B4-BE49-F238E27FC236}">
                <a16:creationId xmlns:a16="http://schemas.microsoft.com/office/drawing/2014/main" id="{3854E7D8-E700-4D5C-9059-346F874817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263" y="57531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11" name="Text Box 22">
            <a:extLst>
              <a:ext uri="{FF2B5EF4-FFF2-40B4-BE49-F238E27FC236}">
                <a16:creationId xmlns:a16="http://schemas.microsoft.com/office/drawing/2014/main" id="{EE7F19FC-1541-4EF6-B777-281EFCFF1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4838700"/>
            <a:ext cx="53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6212" name="Text Box 23">
            <a:extLst>
              <a:ext uri="{FF2B5EF4-FFF2-40B4-BE49-F238E27FC236}">
                <a16:creationId xmlns:a16="http://schemas.microsoft.com/office/drawing/2014/main" id="{ECE05DF9-90D0-43DF-8726-EB575785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863" y="4991100"/>
            <a:ext cx="53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13" name="Text Box 24">
            <a:extLst>
              <a:ext uri="{FF2B5EF4-FFF2-40B4-BE49-F238E27FC236}">
                <a16:creationId xmlns:a16="http://schemas.microsoft.com/office/drawing/2014/main" id="{5FFD32F5-573D-4570-9C7D-09B80D60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838700"/>
            <a:ext cx="533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14" name="Text Box 25">
            <a:extLst>
              <a:ext uri="{FF2B5EF4-FFF2-40B4-BE49-F238E27FC236}">
                <a16:creationId xmlns:a16="http://schemas.microsoft.com/office/drawing/2014/main" id="{C7C19670-3EDC-4A14-8DD4-1CBC43FC8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4381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15" name="Text Box 26">
            <a:extLst>
              <a:ext uri="{FF2B5EF4-FFF2-40B4-BE49-F238E27FC236}">
                <a16:creationId xmlns:a16="http://schemas.microsoft.com/office/drawing/2014/main" id="{F0DBBC48-E7FB-44CC-8704-320E30C9B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5524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16" name="Text Box 27">
            <a:extLst>
              <a:ext uri="{FF2B5EF4-FFF2-40B4-BE49-F238E27FC236}">
                <a16:creationId xmlns:a16="http://schemas.microsoft.com/office/drawing/2014/main" id="{75B5334B-820D-4551-A611-75EB1BFB6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463" y="4762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17" name="Text Box 40">
            <a:extLst>
              <a:ext uri="{FF2B5EF4-FFF2-40B4-BE49-F238E27FC236}">
                <a16:creationId xmlns:a16="http://schemas.microsoft.com/office/drawing/2014/main" id="{045CA5B5-3440-4D0B-AD02-B2AADAF6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34975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18" name="Text Box 41">
            <a:extLst>
              <a:ext uri="{FF2B5EF4-FFF2-40B4-BE49-F238E27FC236}">
                <a16:creationId xmlns:a16="http://schemas.microsoft.com/office/drawing/2014/main" id="{903ED652-6BF7-4FD9-9AB8-15E64B5FE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50673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19" name="Text Box 42">
            <a:extLst>
              <a:ext uri="{FF2B5EF4-FFF2-40B4-BE49-F238E27FC236}">
                <a16:creationId xmlns:a16="http://schemas.microsoft.com/office/drawing/2014/main" id="{C76A0329-0098-450B-88D4-7FCB9915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5143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0" name="Text Box 43">
            <a:extLst>
              <a:ext uri="{FF2B5EF4-FFF2-40B4-BE49-F238E27FC236}">
                <a16:creationId xmlns:a16="http://schemas.microsoft.com/office/drawing/2014/main" id="{0D1950B2-1EA5-42A8-9CA1-FF7C2ED0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594995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1" name="Text Box 44">
            <a:extLst>
              <a:ext uri="{FF2B5EF4-FFF2-40B4-BE49-F238E27FC236}">
                <a16:creationId xmlns:a16="http://schemas.microsoft.com/office/drawing/2014/main" id="{D5C26BB8-EC77-4D30-959E-B40350B5C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43053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2" name="Text Box 45">
            <a:extLst>
              <a:ext uri="{FF2B5EF4-FFF2-40B4-BE49-F238E27FC236}">
                <a16:creationId xmlns:a16="http://schemas.microsoft.com/office/drawing/2014/main" id="{76D90E85-A2E9-4B25-8651-56B4C1026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5143500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3" name="Oval 75">
            <a:extLst>
              <a:ext uri="{FF2B5EF4-FFF2-40B4-BE49-F238E27FC236}">
                <a16:creationId xmlns:a16="http://schemas.microsoft.com/office/drawing/2014/main" id="{5A59BDCC-40F2-47D5-98BA-A813AC54B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4161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4" name="Line 76">
            <a:extLst>
              <a:ext uri="{FF2B5EF4-FFF2-40B4-BE49-F238E27FC236}">
                <a16:creationId xmlns:a16="http://schemas.microsoft.com/office/drawing/2014/main" id="{237BB23F-7A27-47D1-80DA-FE56E81BA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180657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5" name="Oval 77">
            <a:extLst>
              <a:ext uri="{FF2B5EF4-FFF2-40B4-BE49-F238E27FC236}">
                <a16:creationId xmlns:a16="http://schemas.microsoft.com/office/drawing/2014/main" id="{819A84C6-0476-4F38-9C6C-A19D23256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24923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6" name="Line 78">
            <a:extLst>
              <a:ext uri="{FF2B5EF4-FFF2-40B4-BE49-F238E27FC236}">
                <a16:creationId xmlns:a16="http://schemas.microsoft.com/office/drawing/2014/main" id="{5CC238D1-02E6-45AA-A3DB-AA2DA6F2F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7350" y="279717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7" name="Oval 79">
            <a:extLst>
              <a:ext uri="{FF2B5EF4-FFF2-40B4-BE49-F238E27FC236}">
                <a16:creationId xmlns:a16="http://schemas.microsoft.com/office/drawing/2014/main" id="{95CA62A0-12AE-422A-86C5-02DBBE45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6541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8" name="Line 80">
            <a:extLst>
              <a:ext uri="{FF2B5EF4-FFF2-40B4-BE49-F238E27FC236}">
                <a16:creationId xmlns:a16="http://schemas.microsoft.com/office/drawing/2014/main" id="{008E773B-1C31-41D3-A5E4-5ECAF91D2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" y="2797175"/>
            <a:ext cx="533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29" name="Oval 81">
            <a:extLst>
              <a:ext uri="{FF2B5EF4-FFF2-40B4-BE49-F238E27FC236}">
                <a16:creationId xmlns:a16="http://schemas.microsoft.com/office/drawing/2014/main" id="{8948C8F3-16B9-46EB-B810-C231E5F4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5779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0" name="Oval 82">
            <a:extLst>
              <a:ext uri="{FF2B5EF4-FFF2-40B4-BE49-F238E27FC236}">
                <a16:creationId xmlns:a16="http://schemas.microsoft.com/office/drawing/2014/main" id="{A689F96F-C46C-4FDF-8033-49A18289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24923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1" name="Line 83">
            <a:extLst>
              <a:ext uri="{FF2B5EF4-FFF2-40B4-BE49-F238E27FC236}">
                <a16:creationId xmlns:a16="http://schemas.microsoft.com/office/drawing/2014/main" id="{03DAD075-AB30-489E-82BE-D16DA0F95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" y="264477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2" name="Line 84">
            <a:extLst>
              <a:ext uri="{FF2B5EF4-FFF2-40B4-BE49-F238E27FC236}">
                <a16:creationId xmlns:a16="http://schemas.microsoft.com/office/drawing/2014/main" id="{404C8458-EE39-44EE-B518-889174C2B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8750" y="20351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3" name="Oval 85">
            <a:extLst>
              <a:ext uri="{FF2B5EF4-FFF2-40B4-BE49-F238E27FC236}">
                <a16:creationId xmlns:a16="http://schemas.microsoft.com/office/drawing/2014/main" id="{7C87D504-2DB1-46A7-9F90-10E626D3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33057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4" name="Line 86">
            <a:extLst>
              <a:ext uri="{FF2B5EF4-FFF2-40B4-BE49-F238E27FC236}">
                <a16:creationId xmlns:a16="http://schemas.microsoft.com/office/drawing/2014/main" id="{8EC26E09-DB1E-4961-A9FD-747C3D2F1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64477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5" name="Line 87">
            <a:extLst>
              <a:ext uri="{FF2B5EF4-FFF2-40B4-BE49-F238E27FC236}">
                <a16:creationId xmlns:a16="http://schemas.microsoft.com/office/drawing/2014/main" id="{11446D5F-39B7-4528-ABC7-B01B086EFD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50" y="195897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6" name="Line 88">
            <a:extLst>
              <a:ext uri="{FF2B5EF4-FFF2-40B4-BE49-F238E27FC236}">
                <a16:creationId xmlns:a16="http://schemas.microsoft.com/office/drawing/2014/main" id="{4B3294F6-D6F0-4D09-BE9A-9261DA83D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1958975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7" name="Line 90">
            <a:extLst>
              <a:ext uri="{FF2B5EF4-FFF2-40B4-BE49-F238E27FC236}">
                <a16:creationId xmlns:a16="http://schemas.microsoft.com/office/drawing/2014/main" id="{4D5272AF-A556-4696-9708-78F4D4449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1150" y="1882775"/>
            <a:ext cx="11430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38" name="Text Box 91">
            <a:extLst>
              <a:ext uri="{FF2B5EF4-FFF2-40B4-BE49-F238E27FC236}">
                <a16:creationId xmlns:a16="http://schemas.microsoft.com/office/drawing/2014/main" id="{64FC8007-6694-4BF6-B19C-3489BFC0E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3850" y="1120775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实例的事件结点的最早发生时间</a:t>
            </a:r>
          </a:p>
        </p:txBody>
      </p:sp>
      <p:sp>
        <p:nvSpPr>
          <p:cNvPr id="136239" name="Line 92">
            <a:extLst>
              <a:ext uri="{FF2B5EF4-FFF2-40B4-BE49-F238E27FC236}">
                <a16:creationId xmlns:a16="http://schemas.microsoft.com/office/drawing/2014/main" id="{6A9B0F77-CB63-4137-AB1A-0EC1CD198F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8750" y="287337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40" name="Text Box 93">
            <a:extLst>
              <a:ext uri="{FF2B5EF4-FFF2-40B4-BE49-F238E27FC236}">
                <a16:creationId xmlns:a16="http://schemas.microsoft.com/office/drawing/2014/main" id="{7C2D5D2C-560C-479C-9C5B-48A203C0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958975"/>
            <a:ext cx="53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6241" name="Text Box 94">
            <a:extLst>
              <a:ext uri="{FF2B5EF4-FFF2-40B4-BE49-F238E27FC236}">
                <a16:creationId xmlns:a16="http://schemas.microsoft.com/office/drawing/2014/main" id="{B337B465-22FD-4F7E-857E-D7E0C195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2111375"/>
            <a:ext cx="533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42" name="Text Box 95">
            <a:extLst>
              <a:ext uri="{FF2B5EF4-FFF2-40B4-BE49-F238E27FC236}">
                <a16:creationId xmlns:a16="http://schemas.microsoft.com/office/drawing/2014/main" id="{94B6820A-7EF4-49AE-8E9D-D6CD721F4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1875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43" name="Text Box 96">
            <a:extLst>
              <a:ext uri="{FF2B5EF4-FFF2-40B4-BE49-F238E27FC236}">
                <a16:creationId xmlns:a16="http://schemas.microsoft.com/office/drawing/2014/main" id="{B9FC5FA7-5C44-4075-AE32-F59F36B9E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958975"/>
            <a:ext cx="533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44" name="Text Box 117">
            <a:extLst>
              <a:ext uri="{FF2B5EF4-FFF2-40B4-BE49-F238E27FC236}">
                <a16:creationId xmlns:a16="http://schemas.microsoft.com/office/drawing/2014/main" id="{43A6E799-1E69-4E6B-A79E-AEE6FC1F5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15017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45" name="Text Box 119">
            <a:extLst>
              <a:ext uri="{FF2B5EF4-FFF2-40B4-BE49-F238E27FC236}">
                <a16:creationId xmlns:a16="http://schemas.microsoft.com/office/drawing/2014/main" id="{930B593F-7C5F-469C-8AC9-DBF3B3CD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26447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6246" name="Text Box 122">
            <a:extLst>
              <a:ext uri="{FF2B5EF4-FFF2-40B4-BE49-F238E27FC236}">
                <a16:creationId xmlns:a16="http://schemas.microsoft.com/office/drawing/2014/main" id="{81A3BEBC-49B7-44A0-A4D1-3880ED90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8827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6247" name="Text Box 131">
            <a:extLst>
              <a:ext uri="{FF2B5EF4-FFF2-40B4-BE49-F238E27FC236}">
                <a16:creationId xmlns:a16="http://schemas.microsoft.com/office/drawing/2014/main" id="{2F272447-F1DB-4219-9162-BFCF1068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47002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48" name="Text Box 132">
            <a:extLst>
              <a:ext uri="{FF2B5EF4-FFF2-40B4-BE49-F238E27FC236}">
                <a16:creationId xmlns:a16="http://schemas.microsoft.com/office/drawing/2014/main" id="{BEE071A7-0E8B-4C45-BB8D-7612A5688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3202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49" name="Text Box 133">
            <a:extLst>
              <a:ext uri="{FF2B5EF4-FFF2-40B4-BE49-F238E27FC236}">
                <a16:creationId xmlns:a16="http://schemas.microsoft.com/office/drawing/2014/main" id="{7458A242-D24E-4516-94AD-EB443F649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307022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0" name="Text Box 134">
            <a:extLst>
              <a:ext uri="{FF2B5EF4-FFF2-40B4-BE49-F238E27FC236}">
                <a16:creationId xmlns:a16="http://schemas.microsoft.com/office/drawing/2014/main" id="{CF27F4F7-257A-4A6A-80A3-0F4A6DF3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142557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1" name="Text Box 135">
            <a:extLst>
              <a:ext uri="{FF2B5EF4-FFF2-40B4-BE49-F238E27FC236}">
                <a16:creationId xmlns:a16="http://schemas.microsoft.com/office/drawing/2014/main" id="{906D0563-227E-42D7-B50D-2B5A42F62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2308225"/>
            <a:ext cx="533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2" name="Oval 137">
            <a:extLst>
              <a:ext uri="{FF2B5EF4-FFF2-40B4-BE49-F238E27FC236}">
                <a16:creationId xmlns:a16="http://schemas.microsoft.com/office/drawing/2014/main" id="{CD9422E6-B209-4104-BD00-5B01E854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3652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3" name="Oval 138">
            <a:extLst>
              <a:ext uri="{FF2B5EF4-FFF2-40B4-BE49-F238E27FC236}">
                <a16:creationId xmlns:a16="http://schemas.microsoft.com/office/drawing/2014/main" id="{AED8EFE8-93EE-4E8B-8B44-8D3ED46F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13652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4" name="Oval 139">
            <a:extLst>
              <a:ext uri="{FF2B5EF4-FFF2-40B4-BE49-F238E27FC236}">
                <a16:creationId xmlns:a16="http://schemas.microsoft.com/office/drawing/2014/main" id="{66F733DA-7661-40A6-8792-D928929E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822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5" name="Oval 140">
            <a:extLst>
              <a:ext uri="{FF2B5EF4-FFF2-40B4-BE49-F238E27FC236}">
                <a16:creationId xmlns:a16="http://schemas.microsoft.com/office/drawing/2014/main" id="{3577B460-1F7D-4595-841C-76C0DB74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1822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6" name="Oval 141">
            <a:extLst>
              <a:ext uri="{FF2B5EF4-FFF2-40B4-BE49-F238E27FC236}">
                <a16:creationId xmlns:a16="http://schemas.microsoft.com/office/drawing/2014/main" id="{5DEF0FE7-EDFB-49B0-A390-D1554B62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23558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7" name="Oval 142">
            <a:extLst>
              <a:ext uri="{FF2B5EF4-FFF2-40B4-BE49-F238E27FC236}">
                <a16:creationId xmlns:a16="http://schemas.microsoft.com/office/drawing/2014/main" id="{63D07479-3B21-4398-91E2-1C42017B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3558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8" name="Oval 143">
            <a:extLst>
              <a:ext uri="{FF2B5EF4-FFF2-40B4-BE49-F238E27FC236}">
                <a16:creationId xmlns:a16="http://schemas.microsoft.com/office/drawing/2014/main" id="{0589E421-3023-4F1E-9632-711C609A4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28892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59" name="Oval 144">
            <a:extLst>
              <a:ext uri="{FF2B5EF4-FFF2-40B4-BE49-F238E27FC236}">
                <a16:creationId xmlns:a16="http://schemas.microsoft.com/office/drawing/2014/main" id="{C4DE1996-A2F3-43CD-8831-6DAC55D9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28892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0" name="Oval 145">
            <a:extLst>
              <a:ext uri="{FF2B5EF4-FFF2-40B4-BE49-F238E27FC236}">
                <a16:creationId xmlns:a16="http://schemas.microsoft.com/office/drawing/2014/main" id="{47FF5790-3476-4101-8F1E-910EB9778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956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1" name="Oval 146">
            <a:extLst>
              <a:ext uri="{FF2B5EF4-FFF2-40B4-BE49-F238E27FC236}">
                <a16:creationId xmlns:a16="http://schemas.microsoft.com/office/drawing/2014/main" id="{0C4E738C-7805-4A72-B551-C70FD31A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3956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2" name="Oval 147">
            <a:extLst>
              <a:ext uri="{FF2B5EF4-FFF2-40B4-BE49-F238E27FC236}">
                <a16:creationId xmlns:a16="http://schemas.microsoft.com/office/drawing/2014/main" id="{C0E8963D-C5A9-4F23-8640-7565E21F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489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3" name="Oval 148">
            <a:extLst>
              <a:ext uri="{FF2B5EF4-FFF2-40B4-BE49-F238E27FC236}">
                <a16:creationId xmlns:a16="http://schemas.microsoft.com/office/drawing/2014/main" id="{0A789042-6DA8-44EA-A7D4-13714E8CF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4489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4" name="Oval 149">
            <a:extLst>
              <a:ext uri="{FF2B5EF4-FFF2-40B4-BE49-F238E27FC236}">
                <a16:creationId xmlns:a16="http://schemas.microsoft.com/office/drawing/2014/main" id="{2BCB4121-642D-43C4-9560-95065208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0228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5" name="Oval 150">
            <a:extLst>
              <a:ext uri="{FF2B5EF4-FFF2-40B4-BE49-F238E27FC236}">
                <a16:creationId xmlns:a16="http://schemas.microsoft.com/office/drawing/2014/main" id="{E6F27CB6-F597-46A9-B94B-0B9D3288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50228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6" name="Oval 151">
            <a:extLst>
              <a:ext uri="{FF2B5EF4-FFF2-40B4-BE49-F238E27FC236}">
                <a16:creationId xmlns:a16="http://schemas.microsoft.com/office/drawing/2014/main" id="{CC5B1ABA-1B73-4666-9D60-3783C1521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480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7" name="Oval 152">
            <a:extLst>
              <a:ext uri="{FF2B5EF4-FFF2-40B4-BE49-F238E27FC236}">
                <a16:creationId xmlns:a16="http://schemas.microsoft.com/office/drawing/2014/main" id="{12F15455-B785-498F-BC4A-78D8DCDB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54800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8" name="Oval 153">
            <a:extLst>
              <a:ext uri="{FF2B5EF4-FFF2-40B4-BE49-F238E27FC236}">
                <a16:creationId xmlns:a16="http://schemas.microsoft.com/office/drawing/2014/main" id="{775F21FB-80FB-40AA-9D4B-0F214218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6013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69" name="Oval 154">
            <a:extLst>
              <a:ext uri="{FF2B5EF4-FFF2-40B4-BE49-F238E27FC236}">
                <a16:creationId xmlns:a16="http://schemas.microsoft.com/office/drawing/2014/main" id="{97952F7F-D966-4A16-A693-33E6F263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60134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0" name="Line 155">
            <a:extLst>
              <a:ext uri="{FF2B5EF4-FFF2-40B4-BE49-F238E27FC236}">
                <a16:creationId xmlns:a16="http://schemas.microsoft.com/office/drawing/2014/main" id="{1FC078EC-E8D8-4B6D-8360-E34E7991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15938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1" name="Line 156">
            <a:extLst>
              <a:ext uri="{FF2B5EF4-FFF2-40B4-BE49-F238E27FC236}">
                <a16:creationId xmlns:a16="http://schemas.microsoft.com/office/drawing/2014/main" id="{DF7BEC87-8652-4994-A161-31EBD5C77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20510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2" name="Line 157">
            <a:extLst>
              <a:ext uri="{FF2B5EF4-FFF2-40B4-BE49-F238E27FC236}">
                <a16:creationId xmlns:a16="http://schemas.microsoft.com/office/drawing/2014/main" id="{E92FA63B-C33E-45B2-BC3F-57FC84214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2584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3" name="Line 158">
            <a:extLst>
              <a:ext uri="{FF2B5EF4-FFF2-40B4-BE49-F238E27FC236}">
                <a16:creationId xmlns:a16="http://schemas.microsoft.com/office/drawing/2014/main" id="{51C56637-BEFE-4A01-A119-6E6BFF250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1178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4" name="Line 159">
            <a:extLst>
              <a:ext uri="{FF2B5EF4-FFF2-40B4-BE49-F238E27FC236}">
                <a16:creationId xmlns:a16="http://schemas.microsoft.com/office/drawing/2014/main" id="{E7583063-E3AC-4537-A304-8FFA91C3F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108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5" name="Line 160">
            <a:extLst>
              <a:ext uri="{FF2B5EF4-FFF2-40B4-BE49-F238E27FC236}">
                <a16:creationId xmlns:a16="http://schemas.microsoft.com/office/drawing/2014/main" id="{903FF2F3-D7B8-4E81-9699-B0652DE35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7180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6" name="Line 161">
            <a:extLst>
              <a:ext uri="{FF2B5EF4-FFF2-40B4-BE49-F238E27FC236}">
                <a16:creationId xmlns:a16="http://schemas.microsoft.com/office/drawing/2014/main" id="{26531ACC-F448-4D0C-BE8E-DE3C9942B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5251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7" name="Line 162">
            <a:extLst>
              <a:ext uri="{FF2B5EF4-FFF2-40B4-BE49-F238E27FC236}">
                <a16:creationId xmlns:a16="http://schemas.microsoft.com/office/drawing/2014/main" id="{8B6CF91F-CB9A-4FB7-A825-3F9E657A7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57086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8" name="Line 163">
            <a:extLst>
              <a:ext uri="{FF2B5EF4-FFF2-40B4-BE49-F238E27FC236}">
                <a16:creationId xmlns:a16="http://schemas.microsoft.com/office/drawing/2014/main" id="{AC9A736D-7365-490E-B874-3E9917F4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62420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79" name="Oval 164">
            <a:extLst>
              <a:ext uri="{FF2B5EF4-FFF2-40B4-BE49-F238E27FC236}">
                <a16:creationId xmlns:a16="http://schemas.microsoft.com/office/drawing/2014/main" id="{826B3802-98EC-4056-AD6C-2E22A053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422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0" name="Oval 165">
            <a:extLst>
              <a:ext uri="{FF2B5EF4-FFF2-40B4-BE49-F238E27FC236}">
                <a16:creationId xmlns:a16="http://schemas.microsoft.com/office/drawing/2014/main" id="{B95849BF-5CB5-42E3-9D23-31C587A5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3422650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4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1" name="Line 166">
            <a:extLst>
              <a:ext uri="{FF2B5EF4-FFF2-40B4-BE49-F238E27FC236}">
                <a16:creationId xmlns:a16="http://schemas.microsoft.com/office/drawing/2014/main" id="{6BA7DFC1-1506-4077-AB48-48A8CFC10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6512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282" name="Text Box 167">
            <a:extLst>
              <a:ext uri="{FF2B5EF4-FFF2-40B4-BE49-F238E27FC236}">
                <a16:creationId xmlns:a16="http://schemas.microsoft.com/office/drawing/2014/main" id="{26DD4A4F-826A-420D-B48B-123B4C92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1060450"/>
            <a:ext cx="762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>
                <a:latin typeface="+mn-lt"/>
                <a:ea typeface="+mn-ea"/>
                <a:cs typeface="+mn-ea"/>
                <a:sym typeface="+mn-lt"/>
              </a:rPr>
              <a:t>边</a:t>
            </a:r>
          </a:p>
        </p:txBody>
      </p:sp>
      <p:sp>
        <p:nvSpPr>
          <p:cNvPr id="136283" name="Text Box 168">
            <a:extLst>
              <a:ext uri="{FF2B5EF4-FFF2-40B4-BE49-F238E27FC236}">
                <a16:creationId xmlns:a16="http://schemas.microsoft.com/office/drawing/2014/main" id="{0AE82E10-63DE-4FEA-827F-1FF8AF4D5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981075"/>
            <a:ext cx="16002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ea typeface="微软雅黑" panose="020B0503020204020204" pitchFamily="34" charset="-122"/>
                <a:sym typeface="+mn-lt"/>
              </a:rPr>
              <a:t>最早发生时间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微软雅黑" panose="020B0503020204020204" pitchFamily="34" charset="-122"/>
                <a:sym typeface="+mn-lt"/>
              </a:rPr>
              <a:t>Ve( j )</a:t>
            </a:r>
          </a:p>
        </p:txBody>
      </p:sp>
      <p:sp>
        <p:nvSpPr>
          <p:cNvPr id="136284" name="Text Box 169">
            <a:extLst>
              <a:ext uri="{FF2B5EF4-FFF2-40B4-BE49-F238E27FC236}">
                <a16:creationId xmlns:a16="http://schemas.microsoft.com/office/drawing/2014/main" id="{F1FB2E8D-70F7-4564-8CA3-6CCF427F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981075"/>
            <a:ext cx="19446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400">
                <a:ea typeface="微软雅黑" panose="020B0503020204020204" pitchFamily="34" charset="-122"/>
                <a:sym typeface="+mn-lt"/>
              </a:rPr>
              <a:t>最迟发生时间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400">
                <a:ea typeface="微软雅黑" panose="020B0503020204020204" pitchFamily="34" charset="-122"/>
                <a:sym typeface="+mn-lt"/>
              </a:rPr>
              <a:t>V l( k ) - dut( j , k )</a:t>
            </a:r>
          </a:p>
        </p:txBody>
      </p:sp>
      <p:sp>
        <p:nvSpPr>
          <p:cNvPr id="136285" name="Text Box 171">
            <a:extLst>
              <a:ext uri="{FF2B5EF4-FFF2-40B4-BE49-F238E27FC236}">
                <a16:creationId xmlns:a16="http://schemas.microsoft.com/office/drawing/2014/main" id="{D59DE328-33A5-4540-8789-C014EEF34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1592263"/>
            <a:ext cx="1143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36286" name="Text Box 172">
            <a:extLst>
              <a:ext uri="{FF2B5EF4-FFF2-40B4-BE49-F238E27FC236}">
                <a16:creationId xmlns:a16="http://schemas.microsoft.com/office/drawing/2014/main" id="{A3ABA02A-759A-4060-A246-92498F0CC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1592263"/>
            <a:ext cx="1143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6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+mn-lt"/>
                <a:ea typeface="+mn-ea"/>
                <a:cs typeface="+mn-ea"/>
                <a:sym typeface="+mn-lt"/>
              </a:rPr>
              <a:t>6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  <p:sp>
        <p:nvSpPr>
          <p:cNvPr id="136287" name="Text Box 173">
            <a:extLst>
              <a:ext uri="{FF2B5EF4-FFF2-40B4-BE49-F238E27FC236}">
                <a16:creationId xmlns:a16="http://schemas.microsoft.com/office/drawing/2014/main" id="{137D7542-21F7-4938-8ACB-158B2D50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6654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 b="0">
                <a:ea typeface="微软雅黑" panose="020B0503020204020204" pitchFamily="34" charset="-122"/>
                <a:sym typeface="+mn-lt"/>
              </a:rPr>
              <a:t>关键活动</a:t>
            </a:r>
          </a:p>
        </p:txBody>
      </p:sp>
      <p:sp>
        <p:nvSpPr>
          <p:cNvPr id="136288" name="Text Box 175">
            <a:extLst>
              <a:ext uri="{FF2B5EF4-FFF2-40B4-BE49-F238E27FC236}">
                <a16:creationId xmlns:a16="http://schemas.microsoft.com/office/drawing/2014/main" id="{3F7D0D36-09B3-4BEE-B217-F90EA4BF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51800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 b="0">
                <a:ea typeface="微软雅黑" panose="020B0503020204020204" pitchFamily="34" charset="-122"/>
                <a:sym typeface="+mn-lt"/>
              </a:rPr>
              <a:t>关键活动</a:t>
            </a:r>
          </a:p>
        </p:txBody>
      </p:sp>
      <p:sp>
        <p:nvSpPr>
          <p:cNvPr id="136289" name="Text Box 176">
            <a:extLst>
              <a:ext uri="{FF2B5EF4-FFF2-40B4-BE49-F238E27FC236}">
                <a16:creationId xmlns:a16="http://schemas.microsoft.com/office/drawing/2014/main" id="{92D60777-B714-4D82-8212-07BC5AC0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61833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 b="0">
                <a:ea typeface="微软雅黑" panose="020B0503020204020204" pitchFamily="34" charset="-122"/>
                <a:sym typeface="+mn-lt"/>
              </a:rPr>
              <a:t>关键活动</a:t>
            </a:r>
          </a:p>
        </p:txBody>
      </p:sp>
      <p:sp>
        <p:nvSpPr>
          <p:cNvPr id="99" name="Text Box 22">
            <a:extLst>
              <a:ext uri="{FF2B5EF4-FFF2-40B4-BE49-F238E27FC236}">
                <a16:creationId xmlns:a16="http://schemas.microsoft.com/office/drawing/2014/main" id="{8F1D50C1-8920-42BB-8649-FE4B90A6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7963"/>
            <a:ext cx="60007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实例：求事件结点的最迟发生时间</a:t>
            </a:r>
          </a:p>
        </p:txBody>
      </p:sp>
    </p:spTree>
  </p:cSld>
  <p:clrMapOvr>
    <a:masterClrMapping/>
  </p:clrMapOvr>
  <p:transition>
    <p:wipe dir="d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矩形 2">
            <a:extLst>
              <a:ext uri="{FF2B5EF4-FFF2-40B4-BE49-F238E27FC236}">
                <a16:creationId xmlns:a16="http://schemas.microsoft.com/office/drawing/2014/main" id="{953E6FA9-261B-3F45-BA02-6F412D67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2152650"/>
            <a:ext cx="4089400" cy="2667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F844DD-346D-415F-BEEA-EB514172F7F4}"/>
              </a:ext>
            </a:extLst>
          </p:cNvPr>
          <p:cNvSpPr/>
          <p:nvPr/>
        </p:nvSpPr>
        <p:spPr bwMode="auto">
          <a:xfrm>
            <a:off x="4081463" y="2152650"/>
            <a:ext cx="5067300" cy="2667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/>
          </a:p>
        </p:txBody>
      </p:sp>
      <p:sp>
        <p:nvSpPr>
          <p:cNvPr id="138241" name="Text Box 19">
            <a:extLst>
              <a:ext uri="{FF2B5EF4-FFF2-40B4-BE49-F238E27FC236}">
                <a16:creationId xmlns:a16="http://schemas.microsoft.com/office/drawing/2014/main" id="{B6CAA996-93C3-48A7-82DC-D4DD87C1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131050"/>
            <a:ext cx="45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zh-CN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2" name="Text Box 28">
            <a:extLst>
              <a:ext uri="{FF2B5EF4-FFF2-40B4-BE49-F238E27FC236}">
                <a16:creationId xmlns:a16="http://schemas.microsoft.com/office/drawing/2014/main" id="{2A2D3C2A-B912-4681-A6DE-4283B34F9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892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3" name="Text Box 29">
            <a:extLst>
              <a:ext uri="{FF2B5EF4-FFF2-40B4-BE49-F238E27FC236}">
                <a16:creationId xmlns:a16="http://schemas.microsoft.com/office/drawing/2014/main" id="{89F8B9E6-211F-4060-834A-A00CA525B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36036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4" name="Text Box 30">
            <a:extLst>
              <a:ext uri="{FF2B5EF4-FFF2-40B4-BE49-F238E27FC236}">
                <a16:creationId xmlns:a16="http://schemas.microsoft.com/office/drawing/2014/main" id="{066DEBA7-BB66-4AAE-8BD6-41CA06CFB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7179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5" name="Text Box 31">
            <a:extLst>
              <a:ext uri="{FF2B5EF4-FFF2-40B4-BE49-F238E27FC236}">
                <a16:creationId xmlns:a16="http://schemas.microsoft.com/office/drawing/2014/main" id="{9045E208-2618-4FB4-9E9D-B31933622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45434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6" name="Text Box 32">
            <a:extLst>
              <a:ext uri="{FF2B5EF4-FFF2-40B4-BE49-F238E27FC236}">
                <a16:creationId xmlns:a16="http://schemas.microsoft.com/office/drawing/2014/main" id="{57DD8EFE-F0EE-4C9E-848D-452F60A22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790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7" name="Text Box 33">
            <a:extLst>
              <a:ext uri="{FF2B5EF4-FFF2-40B4-BE49-F238E27FC236}">
                <a16:creationId xmlns:a16="http://schemas.microsoft.com/office/drawing/2014/main" id="{64AC6BAC-0859-47C9-89EE-4C8EB538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3679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8" name="Oval 34">
            <a:extLst>
              <a:ext uri="{FF2B5EF4-FFF2-40B4-BE49-F238E27FC236}">
                <a16:creationId xmlns:a16="http://schemas.microsoft.com/office/drawing/2014/main" id="{4D9AF99F-03B1-4B85-ACEB-4316E8D55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33242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49" name="Line 35">
            <a:extLst>
              <a:ext uri="{FF2B5EF4-FFF2-40B4-BE49-F238E27FC236}">
                <a16:creationId xmlns:a16="http://schemas.microsoft.com/office/drawing/2014/main" id="{A3E2C822-9E8B-4C52-9120-0CE07B623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2714625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0" name="Oval 36">
            <a:extLst>
              <a:ext uri="{FF2B5EF4-FFF2-40B4-BE49-F238E27FC236}">
                <a16:creationId xmlns:a16="http://schemas.microsoft.com/office/drawing/2014/main" id="{2AF65A1F-6F6A-43AF-8B42-5FF1FD61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34004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V3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1" name="Line 37">
            <a:extLst>
              <a:ext uri="{FF2B5EF4-FFF2-40B4-BE49-F238E27FC236}">
                <a16:creationId xmlns:a16="http://schemas.microsoft.com/office/drawing/2014/main" id="{086C29B8-8D76-40A5-8F42-83399B467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9263" y="3705225"/>
            <a:ext cx="1828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2" name="Oval 38">
            <a:extLst>
              <a:ext uri="{FF2B5EF4-FFF2-40B4-BE49-F238E27FC236}">
                <a16:creationId xmlns:a16="http://schemas.microsoft.com/office/drawing/2014/main" id="{F80BFE92-9F25-4B70-AEC8-059B76C2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25622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V2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3" name="Line 39">
            <a:extLst>
              <a:ext uri="{FF2B5EF4-FFF2-40B4-BE49-F238E27FC236}">
                <a16:creationId xmlns:a16="http://schemas.microsoft.com/office/drawing/2014/main" id="{39A88271-AF97-43A7-B502-3DB47E495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3705225"/>
            <a:ext cx="5334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4" name="Oval 40">
            <a:extLst>
              <a:ext uri="{FF2B5EF4-FFF2-40B4-BE49-F238E27FC236}">
                <a16:creationId xmlns:a16="http://schemas.microsoft.com/office/drawing/2014/main" id="{A3A5080E-94A7-469C-B03B-3DA78033F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24860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V5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5" name="Oval 41">
            <a:extLst>
              <a:ext uri="{FF2B5EF4-FFF2-40B4-BE49-F238E27FC236}">
                <a16:creationId xmlns:a16="http://schemas.microsoft.com/office/drawing/2014/main" id="{FFA57C74-9769-4535-B491-5A0983EC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34004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V6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6" name="Line 42">
            <a:extLst>
              <a:ext uri="{FF2B5EF4-FFF2-40B4-BE49-F238E27FC236}">
                <a16:creationId xmlns:a16="http://schemas.microsoft.com/office/drawing/2014/main" id="{F361898E-40E3-4A91-8406-744847DE9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63" y="35528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7" name="Line 43">
            <a:extLst>
              <a:ext uri="{FF2B5EF4-FFF2-40B4-BE49-F238E27FC236}">
                <a16:creationId xmlns:a16="http://schemas.microsoft.com/office/drawing/2014/main" id="{608AEF8A-14E4-4E22-9B2E-47FA37B40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0663" y="2943225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8" name="Oval 44">
            <a:extLst>
              <a:ext uri="{FF2B5EF4-FFF2-40B4-BE49-F238E27FC236}">
                <a16:creationId xmlns:a16="http://schemas.microsoft.com/office/drawing/2014/main" id="{A518B585-F5F3-45EE-B336-5C0B75B3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4238625"/>
            <a:ext cx="457200" cy="381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V4</a:t>
            </a:r>
            <a:endParaRPr lang="en-US" altLang="zh-CN" sz="1200" u="sng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59" name="Line 45">
            <a:extLst>
              <a:ext uri="{FF2B5EF4-FFF2-40B4-BE49-F238E27FC236}">
                <a16:creationId xmlns:a16="http://schemas.microsoft.com/office/drawing/2014/main" id="{9BF87426-92E6-4B45-B4C1-5415DBC3B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3552825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0" name="Line 46">
            <a:extLst>
              <a:ext uri="{FF2B5EF4-FFF2-40B4-BE49-F238E27FC236}">
                <a16:creationId xmlns:a16="http://schemas.microsoft.com/office/drawing/2014/main" id="{FC340917-E95C-430C-ACCD-FE0935E76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863" y="2867025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1" name="Line 47">
            <a:extLst>
              <a:ext uri="{FF2B5EF4-FFF2-40B4-BE49-F238E27FC236}">
                <a16:creationId xmlns:a16="http://schemas.microsoft.com/office/drawing/2014/main" id="{091F0045-D893-481E-BCE0-01D40A103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63" y="2867025"/>
            <a:ext cx="5334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2" name="Line 48">
            <a:extLst>
              <a:ext uri="{FF2B5EF4-FFF2-40B4-BE49-F238E27FC236}">
                <a16:creationId xmlns:a16="http://schemas.microsoft.com/office/drawing/2014/main" id="{7BF503F8-D372-4BCB-BD9B-5B22F1069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3063" y="2790825"/>
            <a:ext cx="11430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3" name="Text Box 49">
            <a:extLst>
              <a:ext uri="{FF2B5EF4-FFF2-40B4-BE49-F238E27FC236}">
                <a16:creationId xmlns:a16="http://schemas.microsoft.com/office/drawing/2014/main" id="{6A2A9D9E-9EDC-4BC8-891B-5A550EE22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28600"/>
            <a:ext cx="77152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实例的关键路径（粗大的黑色箭头所示）</a:t>
            </a:r>
          </a:p>
        </p:txBody>
      </p:sp>
      <p:sp>
        <p:nvSpPr>
          <p:cNvPr id="138264" name="Line 50">
            <a:extLst>
              <a:ext uri="{FF2B5EF4-FFF2-40B4-BE49-F238E27FC236}">
                <a16:creationId xmlns:a16="http://schemas.microsoft.com/office/drawing/2014/main" id="{1D4665A3-8C0C-4EBA-B5D0-E0DB9A3B7E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0663" y="37814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5" name="Text Box 51">
            <a:extLst>
              <a:ext uri="{FF2B5EF4-FFF2-40B4-BE49-F238E27FC236}">
                <a16:creationId xmlns:a16="http://schemas.microsoft.com/office/drawing/2014/main" id="{73A2E45F-472A-4A8B-AF9E-E28AD15B3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286702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138266" name="Text Box 52">
            <a:extLst>
              <a:ext uri="{FF2B5EF4-FFF2-40B4-BE49-F238E27FC236}">
                <a16:creationId xmlns:a16="http://schemas.microsoft.com/office/drawing/2014/main" id="{477AB203-09DA-4513-963F-D01F65352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3171825"/>
            <a:ext cx="53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8267" name="Text Box 53">
            <a:extLst>
              <a:ext uri="{FF2B5EF4-FFF2-40B4-BE49-F238E27FC236}">
                <a16:creationId xmlns:a16="http://schemas.microsoft.com/office/drawing/2014/main" id="{F28AB397-ADA1-49D3-97FB-94899834B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30956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68" name="Text Box 54">
            <a:extLst>
              <a:ext uri="{FF2B5EF4-FFF2-40B4-BE49-F238E27FC236}">
                <a16:creationId xmlns:a16="http://schemas.microsoft.com/office/drawing/2014/main" id="{B12CC1DF-ECD3-4A38-A62F-D1C444167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2867025"/>
            <a:ext cx="53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8269" name="Text Box 55">
            <a:extLst>
              <a:ext uri="{FF2B5EF4-FFF2-40B4-BE49-F238E27FC236}">
                <a16:creationId xmlns:a16="http://schemas.microsoft.com/office/drawing/2014/main" id="{31048E15-E4A5-462F-A7B6-8D34499FC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409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8270" name="Text Box 56">
            <a:extLst>
              <a:ext uri="{FF2B5EF4-FFF2-40B4-BE49-F238E27FC236}">
                <a16:creationId xmlns:a16="http://schemas.microsoft.com/office/drawing/2014/main" id="{08343DAA-2D54-42DC-9FE3-99B22D46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3552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138271" name="Text Box 57">
            <a:extLst>
              <a:ext uri="{FF2B5EF4-FFF2-40B4-BE49-F238E27FC236}">
                <a16:creationId xmlns:a16="http://schemas.microsoft.com/office/drawing/2014/main" id="{A6BC3CE0-9B5B-4529-B9BD-670C7259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7908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38272" name="Text Box 58">
            <a:extLst>
              <a:ext uri="{FF2B5EF4-FFF2-40B4-BE49-F238E27FC236}">
                <a16:creationId xmlns:a16="http://schemas.microsoft.com/office/drawing/2014/main" id="{F75BEDB5-8081-460A-8B45-D4139AFA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3336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3" name="Text Box 59">
            <a:extLst>
              <a:ext uri="{FF2B5EF4-FFF2-40B4-BE49-F238E27FC236}">
                <a16:creationId xmlns:a16="http://schemas.microsoft.com/office/drawing/2014/main" id="{3C2BC3A1-B07D-4DC1-B25B-D38CE82B6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1591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4" name="Text Box 60">
            <a:extLst>
              <a:ext uri="{FF2B5EF4-FFF2-40B4-BE49-F238E27FC236}">
                <a16:creationId xmlns:a16="http://schemas.microsoft.com/office/drawing/2014/main" id="{C3CE07E7-AA1B-4B85-820B-B4861DDC8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978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5" name="Text Box 61">
            <a:extLst>
              <a:ext uri="{FF2B5EF4-FFF2-40B4-BE49-F238E27FC236}">
                <a16:creationId xmlns:a16="http://schemas.microsoft.com/office/drawing/2014/main" id="{374BEF11-153E-485F-A66A-1879DB64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18122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6" name="Text Box 62">
            <a:extLst>
              <a:ext uri="{FF2B5EF4-FFF2-40B4-BE49-F238E27FC236}">
                <a16:creationId xmlns:a16="http://schemas.microsoft.com/office/drawing/2014/main" id="{7931F885-698C-43C6-B20B-63364ADC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32162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12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8277" name="Text Box 102">
            <a:extLst>
              <a:ext uri="{FF2B5EF4-FFF2-40B4-BE49-F238E27FC236}">
                <a16:creationId xmlns:a16="http://schemas.microsoft.com/office/drawing/2014/main" id="{B1D343F7-BB57-4E05-BD43-9132C218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3" y="2736850"/>
            <a:ext cx="47498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lvl="1">
              <a:lnSpc>
                <a:spcPct val="125000"/>
              </a:lnSpc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注意：关键路径可有多条缩短工期必须缩短关键活动所需的时间</a:t>
            </a:r>
          </a:p>
        </p:txBody>
      </p:sp>
    </p:spTree>
  </p:cSld>
  <p:clrMapOvr>
    <a:masterClrMapping/>
  </p:clrMapOvr>
  <p:transition>
    <p:wipe dir="d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图片 9">
            <a:extLst>
              <a:ext uri="{FF2B5EF4-FFF2-40B4-BE49-F238E27FC236}">
                <a16:creationId xmlns:a16="http://schemas.microsoft.com/office/drawing/2014/main" id="{C01FD29D-A2D2-C945-9B1E-77108FA9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20865292-9111-404C-BB43-C74940BA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5745163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2F1171A3-FDFD-45A2-8450-DC6E37AE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745163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F7AB2B-49CF-4B56-AE22-6163F50DFB51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6E95D47F-20C9-46C0-AC41-456BE135B5A8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DBCDC-B8DA-4DEE-AC5C-B705C20C5376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B86BE8-CC58-4459-8034-436A2E5628A6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64C0A-12AC-4F15-9F23-15CA1D012AD4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827603-9644-4137-9351-16B552B49741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矩形 1">
            <a:extLst>
              <a:ext uri="{FF2B5EF4-FFF2-40B4-BE49-F238E27FC236}">
                <a16:creationId xmlns:a16="http://schemas.microsoft.com/office/drawing/2014/main" id="{A1412037-8239-5A4B-9971-1CFC77B1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144000" cy="46212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endParaRPr kumimoji="1" lang="zh-CN" altLang="en-US" sz="2800" b="0">
              <a:ea typeface="仿宋_GB2312" pitchFamily="49" charset="-122"/>
            </a:endParaRPr>
          </a:p>
        </p:txBody>
      </p:sp>
      <p:sp>
        <p:nvSpPr>
          <p:cNvPr id="140290" name="Text Box 5">
            <a:extLst>
              <a:ext uri="{FF2B5EF4-FFF2-40B4-BE49-F238E27FC236}">
                <a16:creationId xmlns:a16="http://schemas.microsoft.com/office/drawing/2014/main" id="{C0A5E454-1193-4E0B-AA91-4E570033B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125538"/>
            <a:ext cx="871855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【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案例分析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】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000" b="0">
              <a:solidFill>
                <a:srgbClr val="FF3300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把六度空间理论中的人际关系网络图抽象成一个不带权值的无向图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用图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中的一个顶点表示一个人，两个人“认识”与否，用代表这两个人的顶点之间是否有一条边来表示。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这样六度空间理论问题便可描述为：在图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中，任意两个顶点之间都存在一条路径长度不超过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的路径。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在实际验证过程中，可以通过测试满足要求的数据达到一定的百分比（比如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99.5%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）来进行验证。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这样我们便把待验证六度空间理论问题描述为：在图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中，任意一个顶点到其余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99.5%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以上的顶点都存在一条路径长度不超过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的路径。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比较简单的一种验证方案是：利用广度优先搜索方法，对任意一个顶点，通过对图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的“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层”遍历，就可以统计出所有路径长度不超过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的顶点数，从而得到这些顶点在所有顶点中的所占比例。</a:t>
            </a:r>
          </a:p>
        </p:txBody>
      </p:sp>
      <p:sp>
        <p:nvSpPr>
          <p:cNvPr id="173060" name="Rectangle 154">
            <a:extLst>
              <a:ext uri="{FF2B5EF4-FFF2-40B4-BE49-F238E27FC236}">
                <a16:creationId xmlns:a16="http://schemas.microsoft.com/office/drawing/2014/main" id="{84A35824-616F-EC46-AD2B-96B88818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666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案例</a:t>
            </a:r>
            <a:r>
              <a:rPr lang="en-US" altLang="zh-CN" sz="2800" b="0">
                <a:solidFill>
                  <a:schemeClr val="bg1"/>
                </a:solidFill>
                <a:sym typeface="+mn-lt"/>
              </a:rPr>
              <a:t>6.1 </a:t>
            </a:r>
            <a:r>
              <a:rPr lang="zh-CN" altLang="en-US" sz="2800" b="0">
                <a:solidFill>
                  <a:schemeClr val="bg1"/>
                </a:solidFill>
                <a:sym typeface="+mn-lt"/>
              </a:rPr>
              <a:t>：六度空间理论</a:t>
            </a:r>
          </a:p>
        </p:txBody>
      </p:sp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ext Box 5">
            <a:extLst>
              <a:ext uri="{FF2B5EF4-FFF2-40B4-BE49-F238E27FC236}">
                <a16:creationId xmlns:a16="http://schemas.microsoft.com/office/drawing/2014/main" id="{C9CFEAC9-79E8-4261-A51F-61A2A718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31875"/>
            <a:ext cx="2447925" cy="547688"/>
          </a:xfrm>
          <a:prstGeom prst="round2SameRect">
            <a:avLst/>
          </a:prstGeom>
          <a:solidFill>
            <a:srgbClr val="6C4C8F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【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算法步骤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】</a:t>
            </a:r>
          </a:p>
        </p:txBody>
      </p:sp>
      <p:sp>
        <p:nvSpPr>
          <p:cNvPr id="174083" name="Rectangle 154">
            <a:extLst>
              <a:ext uri="{FF2B5EF4-FFF2-40B4-BE49-F238E27FC236}">
                <a16:creationId xmlns:a16="http://schemas.microsoft.com/office/drawing/2014/main" id="{C07F7AE0-66EA-2945-815C-9E853318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666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案例</a:t>
            </a:r>
            <a:r>
              <a:rPr lang="en-US" altLang="zh-CN" sz="2800" b="0">
                <a:solidFill>
                  <a:schemeClr val="bg1"/>
                </a:solidFill>
                <a:sym typeface="+mn-lt"/>
              </a:rPr>
              <a:t>6.1 </a:t>
            </a:r>
            <a:r>
              <a:rPr lang="zh-CN" altLang="en-US" sz="2800" b="0">
                <a:solidFill>
                  <a:schemeClr val="bg1"/>
                </a:solidFill>
                <a:sym typeface="+mn-lt"/>
              </a:rPr>
              <a:t>：六度空间理论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D4FF48-EC1D-493F-8737-E07C7E20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9144000" cy="5043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215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215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①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完成系列初始化工作：设变量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Visit_Num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用来记录路径长度不超过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的顶点个数，初值为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；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为指定的一个起始顶点，置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visited[Start]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true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，即将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标记为六度顶点的始点；辅助队列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Q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初始化为空，然后将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②</a:t>
            </a:r>
            <a:r>
              <a:rPr lang="en-US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当队列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Q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非空，且循环次数小于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时，循环执行以下操作（统计路径长度不超过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的顶点个数）：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队头顶点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出队；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依次检查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的所有邻接点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，如果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visited[w]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false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，则将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标记为六度顶点；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路径长度不超过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Visit_Num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加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③</a:t>
            </a:r>
            <a:r>
              <a:rPr lang="en-US" altLang="en-US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退出循环时输出从顶点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出发，到其他顶点长度不超过</a:t>
            </a:r>
            <a:r>
              <a:rPr lang="en-US" altLang="en-US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的路径的百分比。</a:t>
            </a: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5">
            <a:extLst>
              <a:ext uri="{FF2B5EF4-FFF2-40B4-BE49-F238E27FC236}">
                <a16:creationId xmlns:a16="http://schemas.microsoft.com/office/drawing/2014/main" id="{A5FABEE3-79D1-4E09-9AD4-6D4A97B6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1376363"/>
            <a:ext cx="2232026" cy="482600"/>
          </a:xfrm>
          <a:prstGeom prst="round2SameRect">
            <a:avLst>
              <a:gd name="adj1" fmla="val 18167"/>
              <a:gd name="adj2" fmla="val 0"/>
            </a:avLst>
          </a:prstGeom>
          <a:solidFill>
            <a:srgbClr val="6C4C8F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175107" name="Rectangle 154">
            <a:extLst>
              <a:ext uri="{FF2B5EF4-FFF2-40B4-BE49-F238E27FC236}">
                <a16:creationId xmlns:a16="http://schemas.microsoft.com/office/drawing/2014/main" id="{B50CAE3A-FE2D-324C-B29A-9F137B9E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666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案例</a:t>
            </a:r>
            <a:r>
              <a:rPr lang="en-US" altLang="zh-CN" sz="2800" b="0">
                <a:solidFill>
                  <a:schemeClr val="bg1"/>
                </a:solidFill>
                <a:sym typeface="+mn-lt"/>
              </a:rPr>
              <a:t>6.1 </a:t>
            </a:r>
            <a:r>
              <a:rPr lang="zh-CN" altLang="en-US" sz="2800" b="0">
                <a:solidFill>
                  <a:schemeClr val="bg1"/>
                </a:solidFill>
                <a:sym typeface="+mn-lt"/>
              </a:rPr>
              <a:t>：六度空间理论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9883C2A-A6EB-44B9-B30A-6C6F17D7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1858963"/>
            <a:ext cx="9144001" cy="40481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void SixDegree_BFS(Graph G,int Start)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{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通过广度优先搜索方法遍历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来验证六度空间理论，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为指定的一个起点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Visit_Num=0;	     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记录路径长度不超过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visited[Start]=true;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置顶点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访问标志数组相应分量值为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true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InitQueue(Q);        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辅助队列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Q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初始化，置空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EnQueue(Q, Start);    //Start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统计路径长度不超过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for(len=1;len&lt;=7 &amp;&amp; !QueueEmpty(Q);len++)</a:t>
            </a:r>
          </a:p>
        </p:txBody>
      </p:sp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5">
            <a:extLst>
              <a:ext uri="{FF2B5EF4-FFF2-40B4-BE49-F238E27FC236}">
                <a16:creationId xmlns:a16="http://schemas.microsoft.com/office/drawing/2014/main" id="{B16A4AA9-4377-4742-BDD8-B4417048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9144000" cy="55705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{   				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DeQueue(Q,u);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队头顶点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出队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for(w=FirstAdjVex(G,u);w&gt;=0;w=NextAdjVex(G,u,w))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依次检查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的所有邻接点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FirstAdjVex(G,u)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表示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的第一个邻接点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//NextAdjVex(G,u,w)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表示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相对于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的下一个邻接点，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≥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表示存在邻接点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if(!visited[w])	//w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的尚未访问的邻接顶点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{               		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visited[w]=true;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将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标记为六度顶点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Visit_Num++;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路径长度不超过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的顶点个数加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   EnQueue(Q,w); 	//w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  }//if 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}//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结束至多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次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for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循环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cout&lt;&lt;100*Visit_Num/G.vexnum;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输出从顶点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Start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出发，到其他顶点长度不超过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7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的路径的百分比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</a:t>
            </a:r>
            <a:endParaRPr lang="zh-CN" altLang="en-US" sz="20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6131" name="Rectangle 154">
            <a:extLst>
              <a:ext uri="{FF2B5EF4-FFF2-40B4-BE49-F238E27FC236}">
                <a16:creationId xmlns:a16="http://schemas.microsoft.com/office/drawing/2014/main" id="{FC956173-8C17-7940-A8B6-3F3A99D4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66688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案例</a:t>
            </a:r>
            <a:r>
              <a:rPr lang="en-US" altLang="zh-CN" sz="2800" b="0">
                <a:solidFill>
                  <a:schemeClr val="bg1"/>
                </a:solidFill>
                <a:sym typeface="+mn-lt"/>
              </a:rPr>
              <a:t>6.1 </a:t>
            </a:r>
            <a:r>
              <a:rPr lang="zh-CN" altLang="en-US" sz="2800" b="0">
                <a:solidFill>
                  <a:schemeClr val="bg1"/>
                </a:solidFill>
                <a:sym typeface="+mn-lt"/>
              </a:rPr>
              <a:t>：六度空间理论</a:t>
            </a: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Oval 2">
            <a:extLst>
              <a:ext uri="{FF2B5EF4-FFF2-40B4-BE49-F238E27FC236}">
                <a16:creationId xmlns:a16="http://schemas.microsoft.com/office/drawing/2014/main" id="{BA85D5CE-6D6E-441A-9B7E-D7BD1DF71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687763"/>
            <a:ext cx="762000" cy="762000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</a:p>
        </p:txBody>
      </p:sp>
      <p:sp>
        <p:nvSpPr>
          <p:cNvPr id="143364" name="AutoShape 3">
            <a:extLst>
              <a:ext uri="{FF2B5EF4-FFF2-40B4-BE49-F238E27FC236}">
                <a16:creationId xmlns:a16="http://schemas.microsoft.com/office/drawing/2014/main" id="{90C02C9A-43AF-4F9F-BEBA-94952D456F89}"/>
              </a:ext>
            </a:extLst>
          </p:cNvPr>
          <p:cNvSpPr>
            <a:spLocks/>
          </p:cNvSpPr>
          <p:nvPr/>
        </p:nvSpPr>
        <p:spPr bwMode="auto">
          <a:xfrm>
            <a:off x="4267200" y="3652838"/>
            <a:ext cx="368300" cy="1081087"/>
          </a:xfrm>
          <a:prstGeom prst="leftBrace">
            <a:avLst>
              <a:gd name="adj1" fmla="val 2443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65" name="Rectangle 4">
            <a:extLst>
              <a:ext uri="{FF2B5EF4-FFF2-40B4-BE49-F238E27FC236}">
                <a16:creationId xmlns:a16="http://schemas.microsoft.com/office/drawing/2014/main" id="{DB7DE563-967B-48BC-A739-8EA1C6113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7662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存储结构</a:t>
            </a:r>
          </a:p>
        </p:txBody>
      </p:sp>
      <p:sp>
        <p:nvSpPr>
          <p:cNvPr id="143366" name="Rectangle 5">
            <a:extLst>
              <a:ext uri="{FF2B5EF4-FFF2-40B4-BE49-F238E27FC236}">
                <a16:creationId xmlns:a16="http://schemas.microsoft.com/office/drawing/2014/main" id="{10A2E162-93C2-4B87-AE19-765B62F5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05325"/>
            <a:ext cx="121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遍   历</a:t>
            </a:r>
          </a:p>
        </p:txBody>
      </p:sp>
      <p:sp>
        <p:nvSpPr>
          <p:cNvPr id="143367" name="Rectangle 6">
            <a:extLst>
              <a:ext uri="{FF2B5EF4-FFF2-40B4-BE49-F238E27FC236}">
                <a16:creationId xmlns:a16="http://schemas.microsoft.com/office/drawing/2014/main" id="{AA068101-8FF2-4BC0-AF3A-9DB22C59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210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邻接矩阵</a:t>
            </a:r>
          </a:p>
        </p:txBody>
      </p:sp>
      <p:sp>
        <p:nvSpPr>
          <p:cNvPr id="143368" name="Rectangle 7">
            <a:extLst>
              <a:ext uri="{FF2B5EF4-FFF2-40B4-BE49-F238E27FC236}">
                <a16:creationId xmlns:a16="http://schemas.microsoft.com/office/drawing/2014/main" id="{7B16CC70-824D-48F4-92C6-A4638671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062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邻 接 表</a:t>
            </a:r>
          </a:p>
        </p:txBody>
      </p:sp>
      <p:sp>
        <p:nvSpPr>
          <p:cNvPr id="143369" name="AutoShape 8">
            <a:extLst>
              <a:ext uri="{FF2B5EF4-FFF2-40B4-BE49-F238E27FC236}">
                <a16:creationId xmlns:a16="http://schemas.microsoft.com/office/drawing/2014/main" id="{461273DF-4E0B-499B-BB9F-96C0A055D934}"/>
              </a:ext>
            </a:extLst>
          </p:cNvPr>
          <p:cNvSpPr>
            <a:spLocks/>
          </p:cNvSpPr>
          <p:nvPr/>
        </p:nvSpPr>
        <p:spPr bwMode="auto">
          <a:xfrm>
            <a:off x="6051550" y="4433888"/>
            <a:ext cx="203200" cy="685800"/>
          </a:xfrm>
          <a:prstGeom prst="leftBrace">
            <a:avLst>
              <a:gd name="adj1" fmla="val 281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70" name="Rectangle 9">
            <a:extLst>
              <a:ext uri="{FF2B5EF4-FFF2-40B4-BE49-F238E27FC236}">
                <a16:creationId xmlns:a16="http://schemas.microsoft.com/office/drawing/2014/main" id="{1DC0A1A8-A1EC-46DC-8F74-11BE9F1D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4232275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深度优先搜索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DFS</a:t>
            </a:r>
          </a:p>
        </p:txBody>
      </p:sp>
      <p:sp>
        <p:nvSpPr>
          <p:cNvPr id="143371" name="Rectangle 10">
            <a:extLst>
              <a:ext uri="{FF2B5EF4-FFF2-40B4-BE49-F238E27FC236}">
                <a16:creationId xmlns:a16="http://schemas.microsoft.com/office/drawing/2014/main" id="{B6453F20-5F3C-4065-B163-E873E0BE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8847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广度优先搜索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BFS</a:t>
            </a:r>
          </a:p>
        </p:txBody>
      </p:sp>
      <p:sp>
        <p:nvSpPr>
          <p:cNvPr id="143372" name="Line 11">
            <a:extLst>
              <a:ext uri="{FF2B5EF4-FFF2-40B4-BE49-F238E27FC236}">
                <a16:creationId xmlns:a16="http://schemas.microsoft.com/office/drawing/2014/main" id="{06C022D4-CEC6-4431-806B-E54FDDFF4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4300538"/>
            <a:ext cx="0" cy="1011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3468" name="Rectangle 12">
            <a:extLst>
              <a:ext uri="{FF2B5EF4-FFF2-40B4-BE49-F238E27FC236}">
                <a16:creationId xmlns:a16="http://schemas.microsoft.com/office/drawing/2014/main" id="{50782249-0E82-4F3C-8A23-08DFA9B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5343525"/>
            <a:ext cx="2152650" cy="533400"/>
          </a:xfrm>
          <a:prstGeom prst="rect">
            <a:avLst/>
          </a:prstGeom>
          <a:solidFill>
            <a:schemeClr val="accent1"/>
          </a:solidFill>
          <a:ln w="38100">
            <a:noFill/>
            <a:miter lim="800000"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无向图的应用</a:t>
            </a:r>
          </a:p>
        </p:txBody>
      </p:sp>
      <p:grpSp>
        <p:nvGrpSpPr>
          <p:cNvPr id="177165" name="Group 13">
            <a:extLst>
              <a:ext uri="{FF2B5EF4-FFF2-40B4-BE49-F238E27FC236}">
                <a16:creationId xmlns:a16="http://schemas.microsoft.com/office/drawing/2014/main" id="{A9325A62-4964-074F-8257-AAA6089F0621}"/>
              </a:ext>
            </a:extLst>
          </p:cNvPr>
          <p:cNvGrpSpPr>
            <a:grpSpLocks/>
          </p:cNvGrpSpPr>
          <p:nvPr/>
        </p:nvGrpSpPr>
        <p:grpSpPr bwMode="auto">
          <a:xfrm>
            <a:off x="387350" y="3743325"/>
            <a:ext cx="2908300" cy="533400"/>
            <a:chOff x="484" y="1920"/>
            <a:chExt cx="1832" cy="336"/>
          </a:xfrm>
        </p:grpSpPr>
        <p:sp>
          <p:nvSpPr>
            <p:cNvPr id="143375" name="AutoShape 14">
              <a:extLst>
                <a:ext uri="{FF2B5EF4-FFF2-40B4-BE49-F238E27FC236}">
                  <a16:creationId xmlns:a16="http://schemas.microsoft.com/office/drawing/2014/main" id="{AD3297C3-F761-4CA7-A9A5-7D6C6CCC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1985"/>
              <a:ext cx="436" cy="2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3471" name="Rectangle 15">
              <a:extLst>
                <a:ext uri="{FF2B5EF4-FFF2-40B4-BE49-F238E27FC236}">
                  <a16:creationId xmlns:a16="http://schemas.microsoft.com/office/drawing/2014/main" id="{0D3895BB-58F1-4027-8AD6-1C9301B8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920"/>
              <a:ext cx="1356" cy="336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</a:ln>
            <a:effectLst/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0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应用</a:t>
              </a:r>
            </a:p>
          </p:txBody>
        </p:sp>
      </p:grpSp>
      <p:grpSp>
        <p:nvGrpSpPr>
          <p:cNvPr id="177166" name="Group 16">
            <a:extLst>
              <a:ext uri="{FF2B5EF4-FFF2-40B4-BE49-F238E27FC236}">
                <a16:creationId xmlns:a16="http://schemas.microsoft.com/office/drawing/2014/main" id="{7F76D392-FFD1-DB48-BC49-21962AE5159B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5572125"/>
            <a:ext cx="3886200" cy="990600"/>
            <a:chOff x="3072" y="3368"/>
            <a:chExt cx="2448" cy="624"/>
          </a:xfrm>
        </p:grpSpPr>
        <p:sp>
          <p:nvSpPr>
            <p:cNvPr id="143378" name="Rectangle 17">
              <a:extLst>
                <a:ext uri="{FF2B5EF4-FFF2-40B4-BE49-F238E27FC236}">
                  <a16:creationId xmlns:a16="http://schemas.microsoft.com/office/drawing/2014/main" id="{8A16B5A3-A835-46CE-858C-E2C301A0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1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0">
                  <a:solidFill>
                    <a:schemeClr val="tx2"/>
                  </a:solidFill>
                  <a:ea typeface="微软雅黑" panose="020B0503020204020204" pitchFamily="34" charset="-122"/>
                  <a:sym typeface="+mn-lt"/>
                </a:rPr>
                <a:t>最小生成树</a:t>
              </a:r>
            </a:p>
          </p:txBody>
        </p:sp>
        <p:grpSp>
          <p:nvGrpSpPr>
            <p:cNvPr id="177187" name="Group 18">
              <a:extLst>
                <a:ext uri="{FF2B5EF4-FFF2-40B4-BE49-F238E27FC236}">
                  <a16:creationId xmlns:a16="http://schemas.microsoft.com/office/drawing/2014/main" id="{25CB31E7-5C6B-7F41-856A-57DDB18B7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368"/>
              <a:ext cx="1392" cy="624"/>
              <a:chOff x="4128" y="2928"/>
              <a:chExt cx="1392" cy="624"/>
            </a:xfrm>
          </p:grpSpPr>
          <p:sp>
            <p:nvSpPr>
              <p:cNvPr id="143380" name="AutoShape 19">
                <a:extLst>
                  <a:ext uri="{FF2B5EF4-FFF2-40B4-BE49-F238E27FC236}">
                    <a16:creationId xmlns:a16="http://schemas.microsoft.com/office/drawing/2014/main" id="{E7CC1251-A3A6-438C-A4AE-A32AC483F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3024"/>
                <a:ext cx="144" cy="480"/>
              </a:xfrm>
              <a:prstGeom prst="leftBrace">
                <a:avLst>
                  <a:gd name="adj1" fmla="val 2774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381" name="Rectangle 20">
                <a:extLst>
                  <a:ext uri="{FF2B5EF4-FFF2-40B4-BE49-F238E27FC236}">
                    <a16:creationId xmlns:a16="http://schemas.microsoft.com/office/drawing/2014/main" id="{FC5ACBAE-AA54-42EC-88E4-8C0833595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92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Prim</a:t>
                </a:r>
                <a:r>
                  <a:rPr lang="zh-CN" altLang="en-US" sz="2400" b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算法</a:t>
                </a:r>
              </a:p>
            </p:txBody>
          </p:sp>
          <p:sp>
            <p:nvSpPr>
              <p:cNvPr id="143382" name="Rectangle 21">
                <a:extLst>
                  <a:ext uri="{FF2B5EF4-FFF2-40B4-BE49-F238E27FC236}">
                    <a16:creationId xmlns:a16="http://schemas.microsoft.com/office/drawing/2014/main" id="{E18B10DD-D123-4876-BC1C-21086519B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264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Kruskal</a:t>
                </a:r>
                <a:r>
                  <a:rPr lang="zh-CN" altLang="en-US" sz="2400" b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算法</a:t>
                </a:r>
              </a:p>
            </p:txBody>
          </p:sp>
        </p:grpSp>
      </p:grpSp>
      <p:sp>
        <p:nvSpPr>
          <p:cNvPr id="143386" name="Line 25">
            <a:extLst>
              <a:ext uri="{FF2B5EF4-FFF2-40B4-BE49-F238E27FC236}">
                <a16:creationId xmlns:a16="http://schemas.microsoft.com/office/drawing/2014/main" id="{40C94E46-34B1-4658-B961-194F8E3B3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100" y="19145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87" name="Line 26">
            <a:extLst>
              <a:ext uri="{FF2B5EF4-FFF2-40B4-BE49-F238E27FC236}">
                <a16:creationId xmlns:a16="http://schemas.microsoft.com/office/drawing/2014/main" id="{994CBC42-EA8C-4197-A880-8D35D0ABB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5100" y="1914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88" name="Rectangle 27">
            <a:extLst>
              <a:ext uri="{FF2B5EF4-FFF2-40B4-BE49-F238E27FC236}">
                <a16:creationId xmlns:a16="http://schemas.microsoft.com/office/drawing/2014/main" id="{BAB1EB8C-42F3-4500-AB4B-45541F619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4812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活动网络</a:t>
            </a:r>
          </a:p>
        </p:txBody>
      </p:sp>
      <p:grpSp>
        <p:nvGrpSpPr>
          <p:cNvPr id="177170" name="Group 28">
            <a:extLst>
              <a:ext uri="{FF2B5EF4-FFF2-40B4-BE49-F238E27FC236}">
                <a16:creationId xmlns:a16="http://schemas.microsoft.com/office/drawing/2014/main" id="{E1AC1CEA-7693-FF44-8B66-15BC0D7D54BF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2168525"/>
            <a:ext cx="3306762" cy="1003300"/>
            <a:chOff x="2522" y="48"/>
            <a:chExt cx="1308" cy="632"/>
          </a:xfrm>
        </p:grpSpPr>
        <p:sp>
          <p:nvSpPr>
            <p:cNvPr id="143390" name="AutoShape 29">
              <a:extLst>
                <a:ext uri="{FF2B5EF4-FFF2-40B4-BE49-F238E27FC236}">
                  <a16:creationId xmlns:a16="http://schemas.microsoft.com/office/drawing/2014/main" id="{CB22A81D-249F-417B-A6D4-6E29BA57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168"/>
              <a:ext cx="85" cy="408"/>
            </a:xfrm>
            <a:prstGeom prst="leftBrace">
              <a:avLst>
                <a:gd name="adj1" fmla="val 2774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391" name="Rectangle 30">
              <a:extLst>
                <a:ext uri="{FF2B5EF4-FFF2-40B4-BE49-F238E27FC236}">
                  <a16:creationId xmlns:a16="http://schemas.microsoft.com/office/drawing/2014/main" id="{DA00C817-B601-4779-A107-8C29A7901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4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AOV</a:t>
              </a:r>
              <a:r>
                <a:rPr lang="zh-CN" altLang="en-US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：拓扑排序算法</a:t>
              </a:r>
            </a:p>
          </p:txBody>
        </p:sp>
        <p:sp>
          <p:nvSpPr>
            <p:cNvPr id="143392" name="Rectangle 31">
              <a:extLst>
                <a:ext uri="{FF2B5EF4-FFF2-40B4-BE49-F238E27FC236}">
                  <a16:creationId xmlns:a16="http://schemas.microsoft.com/office/drawing/2014/main" id="{67BBC1B4-F839-493B-8E83-AAE173B79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392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 u="sng">
                  <a:solidFill>
                    <a:srgbClr val="CC00CC"/>
                  </a:solidFill>
                  <a:ea typeface="微软雅黑" panose="020B0503020204020204" pitchFamily="34" charset="-122"/>
                  <a:sym typeface="+mn-lt"/>
                </a:rPr>
                <a:t>AOE</a:t>
              </a:r>
              <a:r>
                <a:rPr lang="zh-CN" altLang="en-US" sz="2400" b="0" u="sng">
                  <a:solidFill>
                    <a:srgbClr val="CC00CC"/>
                  </a:solidFill>
                  <a:ea typeface="微软雅黑" panose="020B0503020204020204" pitchFamily="34" charset="-122"/>
                  <a:sym typeface="+mn-lt"/>
                </a:rPr>
                <a:t>：关键路径</a:t>
              </a:r>
            </a:p>
          </p:txBody>
        </p:sp>
      </p:grpSp>
      <p:sp>
        <p:nvSpPr>
          <p:cNvPr id="143393" name="AutoShape 32">
            <a:extLst>
              <a:ext uri="{FF2B5EF4-FFF2-40B4-BE49-F238E27FC236}">
                <a16:creationId xmlns:a16="http://schemas.microsoft.com/office/drawing/2014/main" id="{B5448CBD-6EAF-4C10-8254-CD52A8869E5D}"/>
              </a:ext>
            </a:extLst>
          </p:cNvPr>
          <p:cNvSpPr>
            <a:spLocks/>
          </p:cNvSpPr>
          <p:nvPr/>
        </p:nvSpPr>
        <p:spPr bwMode="auto">
          <a:xfrm>
            <a:off x="6057900" y="3425825"/>
            <a:ext cx="177800" cy="554038"/>
          </a:xfrm>
          <a:prstGeom prst="leftBrace">
            <a:avLst>
              <a:gd name="adj1" fmla="val 281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95" name="Line 34">
            <a:extLst>
              <a:ext uri="{FF2B5EF4-FFF2-40B4-BE49-F238E27FC236}">
                <a16:creationId xmlns:a16="http://schemas.microsoft.com/office/drawing/2014/main" id="{A682E756-D86D-4A75-86CD-5ADC9B0CA9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11288" y="5973763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396" name="Line 35">
            <a:extLst>
              <a:ext uri="{FF2B5EF4-FFF2-40B4-BE49-F238E27FC236}">
                <a16:creationId xmlns:a16="http://schemas.microsoft.com/office/drawing/2014/main" id="{EC8986A6-44C3-46D7-8785-EF79338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61944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7174" name="Group 36">
            <a:extLst>
              <a:ext uri="{FF2B5EF4-FFF2-40B4-BE49-F238E27FC236}">
                <a16:creationId xmlns:a16="http://schemas.microsoft.com/office/drawing/2014/main" id="{A79A9226-2676-8A48-9969-59BD5486FD30}"/>
              </a:ext>
            </a:extLst>
          </p:cNvPr>
          <p:cNvGrpSpPr>
            <a:grpSpLocks/>
          </p:cNvGrpSpPr>
          <p:nvPr/>
        </p:nvGrpSpPr>
        <p:grpSpPr bwMode="auto">
          <a:xfrm>
            <a:off x="3397250" y="1023938"/>
            <a:ext cx="3582988" cy="1119187"/>
            <a:chOff x="2660" y="391"/>
            <a:chExt cx="2257" cy="705"/>
          </a:xfrm>
        </p:grpSpPr>
        <p:sp>
          <p:nvSpPr>
            <p:cNvPr id="143398" name="Rectangle 37">
              <a:extLst>
                <a:ext uri="{FF2B5EF4-FFF2-40B4-BE49-F238E27FC236}">
                  <a16:creationId xmlns:a16="http://schemas.microsoft.com/office/drawing/2014/main" id="{7AFD8AD7-DB6D-49BB-82ED-C8F497A4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5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400" b="0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最短路径</a:t>
              </a:r>
            </a:p>
          </p:txBody>
        </p:sp>
        <p:grpSp>
          <p:nvGrpSpPr>
            <p:cNvPr id="177179" name="Group 38">
              <a:extLst>
                <a:ext uri="{FF2B5EF4-FFF2-40B4-BE49-F238E27FC236}">
                  <a16:creationId xmlns:a16="http://schemas.microsoft.com/office/drawing/2014/main" id="{F46714D4-D26A-3642-AD3C-5F7A675BD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391"/>
              <a:ext cx="1369" cy="705"/>
              <a:chOff x="2484" y="-49"/>
              <a:chExt cx="1369" cy="705"/>
            </a:xfrm>
          </p:grpSpPr>
          <p:sp>
            <p:nvSpPr>
              <p:cNvPr id="143400" name="AutoShape 39">
                <a:extLst>
                  <a:ext uri="{FF2B5EF4-FFF2-40B4-BE49-F238E27FC236}">
                    <a16:creationId xmlns:a16="http://schemas.microsoft.com/office/drawing/2014/main" id="{6DB6C640-3F09-456C-B83C-BC5008A06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4" y="46"/>
                <a:ext cx="144" cy="480"/>
              </a:xfrm>
              <a:prstGeom prst="leftBrace">
                <a:avLst>
                  <a:gd name="adj1" fmla="val 2774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3401" name="Rectangle 40">
                <a:extLst>
                  <a:ext uri="{FF2B5EF4-FFF2-40B4-BE49-F238E27FC236}">
                    <a16:creationId xmlns:a16="http://schemas.microsoft.com/office/drawing/2014/main" id="{F6667B18-41E3-4970-A3F1-6346287C4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-49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 err="1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Dijkstra</a:t>
                </a:r>
                <a:r>
                  <a:rPr lang="zh-CN" altLang="en-US" sz="2400" b="0" dirty="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算法</a:t>
                </a:r>
              </a:p>
            </p:txBody>
          </p:sp>
          <p:sp>
            <p:nvSpPr>
              <p:cNvPr id="143402" name="Rectangle 41">
                <a:extLst>
                  <a:ext uri="{FF2B5EF4-FFF2-40B4-BE49-F238E27FC236}">
                    <a16:creationId xmlns:a16="http://schemas.microsoft.com/office/drawing/2014/main" id="{45EBD7F1-271F-4136-9C3F-9CF1C187C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6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u="sng" dirty="0">
                    <a:solidFill>
                      <a:srgbClr val="CC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Floyd</a:t>
                </a:r>
                <a:r>
                  <a:rPr lang="zh-CN" altLang="en-US" sz="2400" b="0" u="sng" dirty="0">
                    <a:solidFill>
                      <a:srgbClr val="CC00CC"/>
                    </a:solidFill>
                    <a:latin typeface="+mn-lt"/>
                    <a:ea typeface="+mn-ea"/>
                    <a:cs typeface="+mn-ea"/>
                    <a:sym typeface="+mn-lt"/>
                  </a:rPr>
                  <a:t>算法</a:t>
                </a:r>
              </a:p>
            </p:txBody>
          </p:sp>
        </p:grpSp>
      </p:grpSp>
      <p:sp>
        <p:nvSpPr>
          <p:cNvPr id="143403" name="AutoShape 42">
            <a:extLst>
              <a:ext uri="{FF2B5EF4-FFF2-40B4-BE49-F238E27FC236}">
                <a16:creationId xmlns:a16="http://schemas.microsoft.com/office/drawing/2014/main" id="{B48DF64E-7E12-4D9D-99B5-8B9879AAE364}"/>
              </a:ext>
            </a:extLst>
          </p:cNvPr>
          <p:cNvSpPr>
            <a:spLocks/>
          </p:cNvSpPr>
          <p:nvPr/>
        </p:nvSpPr>
        <p:spPr bwMode="auto">
          <a:xfrm>
            <a:off x="2855913" y="1509713"/>
            <a:ext cx="512762" cy="1252537"/>
          </a:xfrm>
          <a:prstGeom prst="leftBrace">
            <a:avLst>
              <a:gd name="adj1" fmla="val 20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3499" name="Comment 43">
            <a:extLst>
              <a:ext uri="{FF2B5EF4-FFF2-40B4-BE49-F238E27FC236}">
                <a16:creationId xmlns:a16="http://schemas.microsoft.com/office/drawing/2014/main" id="{542523D3-7620-4068-B43E-072E385E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0161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小结</a:t>
            </a:r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E15CAC5C-DF14-4C14-B6F4-B4F20C9EF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346325"/>
            <a:ext cx="2152650" cy="533400"/>
          </a:xfrm>
          <a:prstGeom prst="rect">
            <a:avLst/>
          </a:prstGeom>
          <a:solidFill>
            <a:srgbClr val="6C4C8F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有向图的应用</a:t>
            </a:r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7" name="Rectangle 3">
            <a:extLst>
              <a:ext uri="{FF2B5EF4-FFF2-40B4-BE49-F238E27FC236}">
                <a16:creationId xmlns:a16="http://schemas.microsoft.com/office/drawing/2014/main" id="{096D5F59-5737-4C33-A5AB-F14B2773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511300"/>
            <a:ext cx="7826375" cy="3640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掌握：图的基本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概念及相关术语和性质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熟练掌握：图的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邻接矩阵和邻接表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两种存储表示方法</a:t>
            </a:r>
            <a:endParaRPr kumimoji="1" lang="zh-CN" altLang="en-US" sz="2400" b="0">
              <a:solidFill>
                <a:srgbClr val="FF3300"/>
              </a:solidFill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熟练掌握：图的两种遍历方法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和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BFS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， 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算法的实现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熟练掌握：最短路算法（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Dijkstra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算法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）的实现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掌握：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最小生成树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的两种算法的思想及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拓扑排序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算法的思想</a:t>
            </a:r>
          </a:p>
        </p:txBody>
      </p:sp>
      <p:sp>
        <p:nvSpPr>
          <p:cNvPr id="6" name="Comment 43">
            <a:extLst>
              <a:ext uri="{FF2B5EF4-FFF2-40B4-BE49-F238E27FC236}">
                <a16:creationId xmlns:a16="http://schemas.microsoft.com/office/drawing/2014/main" id="{01CF62F7-564A-48E8-9864-F7F805B1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0161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小结</a:t>
            </a:r>
          </a:p>
        </p:txBody>
      </p:sp>
      <p:grpSp>
        <p:nvGrpSpPr>
          <p:cNvPr id="178180" name="组合 28">
            <a:extLst>
              <a:ext uri="{FF2B5EF4-FFF2-40B4-BE49-F238E27FC236}">
                <a16:creationId xmlns:a16="http://schemas.microsoft.com/office/drawing/2014/main" id="{13EAEC30-55E6-7343-8D70-AE66E7B79589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1484313"/>
            <a:ext cx="590550" cy="627062"/>
            <a:chOff x="6242320" y="1105727"/>
            <a:chExt cx="589786" cy="626517"/>
          </a:xfrm>
        </p:grpSpPr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B7ED640-EFD7-4183-8C3D-866FC08B1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FF9900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01</a:t>
              </a:r>
              <a:endParaRPr lang="zh-CN" altLang="en-US" sz="3200" b="0" dirty="0">
                <a:solidFill>
                  <a:srgbClr val="FF9900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0" name="文本框 22">
              <a:extLst>
                <a:ext uri="{FF2B5EF4-FFF2-40B4-BE49-F238E27FC236}">
                  <a16:creationId xmlns:a16="http://schemas.microsoft.com/office/drawing/2014/main" id="{9F5A8A42-140C-45D0-BABF-D0909E395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78181" name="组合 45">
            <a:extLst>
              <a:ext uri="{FF2B5EF4-FFF2-40B4-BE49-F238E27FC236}">
                <a16:creationId xmlns:a16="http://schemas.microsoft.com/office/drawing/2014/main" id="{CEC8BD25-E825-A84A-A5E1-3F8719B94548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079625"/>
            <a:ext cx="590550" cy="631825"/>
            <a:chOff x="6242320" y="2373233"/>
            <a:chExt cx="589786" cy="631741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FEF20A6A-024F-44A2-A59C-66C561318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02</a:t>
              </a:r>
              <a:endParaRPr lang="zh-CN" altLang="en-US" sz="3200" b="0" dirty="0">
                <a:solidFill>
                  <a:srgbClr val="6C4C8F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3" name="文本框 23">
              <a:extLst>
                <a:ext uri="{FF2B5EF4-FFF2-40B4-BE49-F238E27FC236}">
                  <a16:creationId xmlns:a16="http://schemas.microsoft.com/office/drawing/2014/main" id="{4E61A2AE-1DAC-41EE-8DE4-25D74CE2D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78182" name="组合 48">
            <a:extLst>
              <a:ext uri="{FF2B5EF4-FFF2-40B4-BE49-F238E27FC236}">
                <a16:creationId xmlns:a16="http://schemas.microsoft.com/office/drawing/2014/main" id="{0DC437E3-08E3-7641-B674-C1344EDA2471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636838"/>
            <a:ext cx="590550" cy="620712"/>
            <a:chOff x="6242320" y="3640739"/>
            <a:chExt cx="589786" cy="620418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AF2D9F0E-645A-4C08-A5D6-192485F92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76AEDD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03</a:t>
              </a:r>
              <a:endParaRPr lang="zh-CN" altLang="en-US" sz="3200" b="0" dirty="0">
                <a:solidFill>
                  <a:srgbClr val="76AEDD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6" name="文本框 24">
              <a:extLst>
                <a:ext uri="{FF2B5EF4-FFF2-40B4-BE49-F238E27FC236}">
                  <a16:creationId xmlns:a16="http://schemas.microsoft.com/office/drawing/2014/main" id="{A5C5FC1F-AE5E-498C-A062-030A09A77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359"/>
              <a:ext cx="589786" cy="21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78183" name="组合 51">
            <a:extLst>
              <a:ext uri="{FF2B5EF4-FFF2-40B4-BE49-F238E27FC236}">
                <a16:creationId xmlns:a16="http://schemas.microsoft.com/office/drawing/2014/main" id="{9DB4D514-B0D2-864D-AD07-A609C71A7BE6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3621088"/>
            <a:ext cx="590550" cy="608012"/>
            <a:chOff x="6250444" y="4908245"/>
            <a:chExt cx="589786" cy="609656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4F26C86C-5809-410D-99B6-02898BD0D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04</a:t>
              </a:r>
              <a:endParaRPr lang="zh-CN" altLang="en-US" sz="3200" b="0" dirty="0">
                <a:solidFill>
                  <a:srgbClr val="000000">
                    <a:lumMod val="50000"/>
                    <a:lumOff val="50000"/>
                  </a:srgbClr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9" name="文本框 25">
              <a:extLst>
                <a:ext uri="{FF2B5EF4-FFF2-40B4-BE49-F238E27FC236}">
                  <a16:creationId xmlns:a16="http://schemas.microsoft.com/office/drawing/2014/main" id="{A37AE82F-B9A3-479C-8EC5-381B6C3C8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417"/>
              <a:ext cx="589786" cy="21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 dirty="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78184" name="组合 54">
            <a:extLst>
              <a:ext uri="{FF2B5EF4-FFF2-40B4-BE49-F238E27FC236}">
                <a16:creationId xmlns:a16="http://schemas.microsoft.com/office/drawing/2014/main" id="{2AE3A485-638B-9844-8FB3-902F77CA7A54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4164013"/>
            <a:ext cx="590550" cy="609600"/>
            <a:chOff x="6250444" y="4908245"/>
            <a:chExt cx="589786" cy="609094"/>
          </a:xfrm>
        </p:grpSpPr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A6184810-F5AA-4279-8F14-51423658D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05</a:t>
              </a:r>
              <a:endParaRPr lang="zh-CN" altLang="en-US" sz="3200" b="0" dirty="0">
                <a:solidFill>
                  <a:srgbClr val="6C4C8F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2" name="文本框 25">
              <a:extLst>
                <a:ext uri="{FF2B5EF4-FFF2-40B4-BE49-F238E27FC236}">
                  <a16:creationId xmlns:a16="http://schemas.microsoft.com/office/drawing/2014/main" id="{6B0B7FF7-3BC1-4C1B-ACDD-1FC80AD6B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618"/>
              <a:ext cx="589786" cy="21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23" name="Shape 26">
            <a:extLst>
              <a:ext uri="{FF2B5EF4-FFF2-40B4-BE49-F238E27FC236}">
                <a16:creationId xmlns:a16="http://schemas.microsoft.com/office/drawing/2014/main" id="{B9185F14-427B-4F7F-B1BD-F25935177836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Times New Roman"/>
              <a:ea typeface="Microsoft YaHei"/>
              <a:cs typeface="+mn-ea"/>
              <a:sym typeface="+mn-lt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2" name="Text Box 4">
            <a:extLst>
              <a:ext uri="{FF2B5EF4-FFF2-40B4-BE49-F238E27FC236}">
                <a16:creationId xmlns:a16="http://schemas.microsoft.com/office/drawing/2014/main" id="{4F4DC19F-4AEF-430B-8179-ABCA06C7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836613"/>
            <a:ext cx="8283575" cy="2786062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极小连通子图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：该子图是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的连通子图，在该子图中删除任何一条边，子图不再连通。</a:t>
            </a:r>
            <a:br>
              <a:rPr kumimoji="1" lang="zh-CN" altLang="en-US" b="0">
                <a:ea typeface="微软雅黑" panose="020B0503020204020204" pitchFamily="34" charset="-122"/>
                <a:sym typeface="+mn-lt"/>
              </a:rPr>
            </a:b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生成树：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包含无向图</a:t>
            </a:r>
            <a:r>
              <a:rPr kumimoji="1" lang="en-US" altLang="zh-CN" b="0">
                <a:ea typeface="微软雅黑" panose="020B0503020204020204" pitchFamily="34" charset="-122"/>
                <a:sym typeface="+mn-lt"/>
              </a:rPr>
              <a:t>G 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所有顶点的极小连通子图。</a:t>
            </a: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生成森林：</a:t>
            </a:r>
            <a:r>
              <a:rPr kumimoji="1" lang="zh-CN" altLang="en-US" b="0">
                <a:ea typeface="微软雅黑" panose="020B0503020204020204" pitchFamily="34" charset="-122"/>
                <a:sym typeface="+mn-lt"/>
              </a:rPr>
              <a:t>对非连通图，由各个连通分量的生成树的集合。        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4D1E6654-6EC7-43B4-AA9E-16C374C3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811838"/>
            <a:ext cx="2251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连通图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G1</a:t>
            </a:r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E6B0D420-D7FE-454D-A5D8-FD72BAF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888038"/>
            <a:ext cx="2251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G1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的生成树</a:t>
            </a:r>
          </a:p>
        </p:txBody>
      </p:sp>
      <p:grpSp>
        <p:nvGrpSpPr>
          <p:cNvPr id="28677" name="Group 7">
            <a:extLst>
              <a:ext uri="{FF2B5EF4-FFF2-40B4-BE49-F238E27FC236}">
                <a16:creationId xmlns:a16="http://schemas.microsoft.com/office/drawing/2014/main" id="{EC385EBB-5748-4A61-A5D2-03C299A89704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3983245"/>
            <a:ext cx="1800225" cy="1614488"/>
            <a:chOff x="2804" y="2592"/>
            <a:chExt cx="1134" cy="1017"/>
          </a:xfrm>
          <a:solidFill>
            <a:srgbClr val="A78DC2"/>
          </a:solidFill>
        </p:grpSpPr>
        <p:sp>
          <p:nvSpPr>
            <p:cNvPr id="18438" name="Line 8">
              <a:extLst>
                <a:ext uri="{FF2B5EF4-FFF2-40B4-BE49-F238E27FC236}">
                  <a16:creationId xmlns:a16="http://schemas.microsoft.com/office/drawing/2014/main" id="{16A0DBE5-B6E7-421D-A6D6-25087395A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10"/>
              <a:ext cx="0" cy="415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39" name="Line 9">
              <a:extLst>
                <a:ext uri="{FF2B5EF4-FFF2-40B4-BE49-F238E27FC236}">
                  <a16:creationId xmlns:a16="http://schemas.microsoft.com/office/drawing/2014/main" id="{B45C061B-4610-4102-A243-CBE6E34CD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736"/>
              <a:ext cx="476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40" name="Line 10">
              <a:extLst>
                <a:ext uri="{FF2B5EF4-FFF2-40B4-BE49-F238E27FC236}">
                  <a16:creationId xmlns:a16="http://schemas.microsoft.com/office/drawing/2014/main" id="{F2CA70B1-DBF0-405A-B75D-56E640D15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2910"/>
              <a:ext cx="0" cy="415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41" name="Line 11">
              <a:extLst>
                <a:ext uri="{FF2B5EF4-FFF2-40B4-BE49-F238E27FC236}">
                  <a16:creationId xmlns:a16="http://schemas.microsoft.com/office/drawing/2014/main" id="{3D652688-DC8E-4B06-8348-133FB0B62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2875"/>
              <a:ext cx="171" cy="173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8727" name="Group 12">
              <a:extLst>
                <a:ext uri="{FF2B5EF4-FFF2-40B4-BE49-F238E27FC236}">
                  <a16:creationId xmlns:a16="http://schemas.microsoft.com/office/drawing/2014/main" id="{CD9EAC0A-4600-432D-98B4-9BE05AE2B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" y="2592"/>
              <a:ext cx="408" cy="297"/>
              <a:chOff x="432" y="1680"/>
              <a:chExt cx="408" cy="297"/>
            </a:xfrm>
            <a:grpFill/>
          </p:grpSpPr>
          <p:sp>
            <p:nvSpPr>
              <p:cNvPr id="18443" name="Oval 13">
                <a:extLst>
                  <a:ext uri="{FF2B5EF4-FFF2-40B4-BE49-F238E27FC236}">
                    <a16:creationId xmlns:a16="http://schemas.microsoft.com/office/drawing/2014/main" id="{1C40583F-F611-4483-BA1E-3D669A7FF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44" name="Text Box 14">
                <a:extLst>
                  <a:ext uri="{FF2B5EF4-FFF2-40B4-BE49-F238E27FC236}">
                    <a16:creationId xmlns:a16="http://schemas.microsoft.com/office/drawing/2014/main" id="{403A0748-B10F-476A-9172-EFA4AC80F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728" name="Group 15">
              <a:extLst>
                <a:ext uri="{FF2B5EF4-FFF2-40B4-BE49-F238E27FC236}">
                  <a16:creationId xmlns:a16="http://schemas.microsoft.com/office/drawing/2014/main" id="{F6018710-CB7D-445B-8A0A-D14B4F748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0" y="3312"/>
              <a:ext cx="408" cy="297"/>
              <a:chOff x="400" y="1680"/>
              <a:chExt cx="408" cy="297"/>
            </a:xfrm>
            <a:grpFill/>
          </p:grpSpPr>
          <p:sp>
            <p:nvSpPr>
              <p:cNvPr id="18446" name="Oval 16">
                <a:extLst>
                  <a:ext uri="{FF2B5EF4-FFF2-40B4-BE49-F238E27FC236}">
                    <a16:creationId xmlns:a16="http://schemas.microsoft.com/office/drawing/2014/main" id="{E0F67B26-DF56-4924-8469-6457DF370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47" name="Text Box 17">
                <a:extLst>
                  <a:ext uri="{FF2B5EF4-FFF2-40B4-BE49-F238E27FC236}">
                    <a16:creationId xmlns:a16="http://schemas.microsoft.com/office/drawing/2014/main" id="{74A8D94F-93C8-4B2E-B025-5D1BC69F46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8729" name="Group 18">
              <a:extLst>
                <a:ext uri="{FF2B5EF4-FFF2-40B4-BE49-F238E27FC236}">
                  <a16:creationId xmlns:a16="http://schemas.microsoft.com/office/drawing/2014/main" id="{F3979DFD-4598-4DF2-89A3-203D964F2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" y="3312"/>
              <a:ext cx="408" cy="297"/>
              <a:chOff x="404" y="1680"/>
              <a:chExt cx="408" cy="297"/>
            </a:xfrm>
            <a:grpFill/>
          </p:grpSpPr>
          <p:sp>
            <p:nvSpPr>
              <p:cNvPr id="18449" name="Oval 19">
                <a:extLst>
                  <a:ext uri="{FF2B5EF4-FFF2-40B4-BE49-F238E27FC236}">
                    <a16:creationId xmlns:a16="http://schemas.microsoft.com/office/drawing/2014/main" id="{AA879608-B24E-4873-96EA-A8E67B090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50" name="Text Box 20">
                <a:extLst>
                  <a:ext uri="{FF2B5EF4-FFF2-40B4-BE49-F238E27FC236}">
                    <a16:creationId xmlns:a16="http://schemas.microsoft.com/office/drawing/2014/main" id="{DEB4B45E-8E4C-4243-B9D8-B0CFB9980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730" name="Group 21">
              <a:extLst>
                <a:ext uri="{FF2B5EF4-FFF2-40B4-BE49-F238E27FC236}">
                  <a16:creationId xmlns:a16="http://schemas.microsoft.com/office/drawing/2014/main" id="{074C85AA-C79E-4157-B6D3-404E6B8CE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0" y="2592"/>
              <a:ext cx="408" cy="294"/>
              <a:chOff x="2928" y="3312"/>
              <a:chExt cx="408" cy="294"/>
            </a:xfrm>
            <a:grpFill/>
          </p:grpSpPr>
          <p:sp>
            <p:nvSpPr>
              <p:cNvPr id="18452" name="Oval 22">
                <a:extLst>
                  <a:ext uri="{FF2B5EF4-FFF2-40B4-BE49-F238E27FC236}">
                    <a16:creationId xmlns:a16="http://schemas.microsoft.com/office/drawing/2014/main" id="{304F65A4-2467-4B9F-91DB-BFB3C897A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53" name="Text Box 23">
                <a:extLst>
                  <a:ext uri="{FF2B5EF4-FFF2-40B4-BE49-F238E27FC236}">
                    <a16:creationId xmlns:a16="http://schemas.microsoft.com/office/drawing/2014/main" id="{3452A747-67C5-4F18-8714-3A68EC73D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8731" name="Group 24">
              <a:extLst>
                <a:ext uri="{FF2B5EF4-FFF2-40B4-BE49-F238E27FC236}">
                  <a16:creationId xmlns:a16="http://schemas.microsoft.com/office/drawing/2014/main" id="{274FE807-E79D-449D-AC18-EFF33F5EF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976"/>
              <a:ext cx="408" cy="294"/>
              <a:chOff x="1008" y="2304"/>
              <a:chExt cx="408" cy="294"/>
            </a:xfrm>
            <a:grpFill/>
          </p:grpSpPr>
          <p:sp>
            <p:nvSpPr>
              <p:cNvPr id="18455" name="Oval 25">
                <a:extLst>
                  <a:ext uri="{FF2B5EF4-FFF2-40B4-BE49-F238E27FC236}">
                    <a16:creationId xmlns:a16="http://schemas.microsoft.com/office/drawing/2014/main" id="{C6673F96-EA2A-4F16-AD7C-E93541DB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56" name="Text Box 26">
                <a:extLst>
                  <a:ext uri="{FF2B5EF4-FFF2-40B4-BE49-F238E27FC236}">
                    <a16:creationId xmlns:a16="http://schemas.microsoft.com/office/drawing/2014/main" id="{541AF927-2513-4649-9C57-CC64DDD7A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28678" name="Group 27">
            <a:extLst>
              <a:ext uri="{FF2B5EF4-FFF2-40B4-BE49-F238E27FC236}">
                <a16:creationId xmlns:a16="http://schemas.microsoft.com/office/drawing/2014/main" id="{EB695030-B5BB-47DA-8E9F-508C921FA601}"/>
              </a:ext>
            </a:extLst>
          </p:cNvPr>
          <p:cNvGrpSpPr>
            <a:grpSpLocks/>
          </p:cNvGrpSpPr>
          <p:nvPr/>
        </p:nvGrpSpPr>
        <p:grpSpPr bwMode="auto">
          <a:xfrm>
            <a:off x="858838" y="3983245"/>
            <a:ext cx="1795463" cy="1614488"/>
            <a:chOff x="661" y="1920"/>
            <a:chExt cx="1131" cy="1017"/>
          </a:xfrm>
          <a:solidFill>
            <a:srgbClr val="A78DC2"/>
          </a:solidFill>
        </p:grpSpPr>
        <p:grpSp>
          <p:nvGrpSpPr>
            <p:cNvPr id="28701" name="Group 28">
              <a:extLst>
                <a:ext uri="{FF2B5EF4-FFF2-40B4-BE49-F238E27FC236}">
                  <a16:creationId xmlns:a16="http://schemas.microsoft.com/office/drawing/2014/main" id="{6C58041A-548E-44A2-A1BB-CF1CBBA16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  <a:grpFill/>
          </p:grpSpPr>
          <p:sp>
            <p:nvSpPr>
              <p:cNvPr id="18459" name="Line 29">
                <a:extLst>
                  <a:ext uri="{FF2B5EF4-FFF2-40B4-BE49-F238E27FC236}">
                    <a16:creationId xmlns:a16="http://schemas.microsoft.com/office/drawing/2014/main" id="{01ABF045-43EE-4A8D-85E4-84DF0F883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0" name="Line 30">
                <a:extLst>
                  <a:ext uri="{FF2B5EF4-FFF2-40B4-BE49-F238E27FC236}">
                    <a16:creationId xmlns:a16="http://schemas.microsoft.com/office/drawing/2014/main" id="{86286891-660D-4867-8BA4-396380CC4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1" name="Line 31">
                <a:extLst>
                  <a:ext uri="{FF2B5EF4-FFF2-40B4-BE49-F238E27FC236}">
                    <a16:creationId xmlns:a16="http://schemas.microsoft.com/office/drawing/2014/main" id="{19092C31-807F-4C93-BA25-8F6FD8CE7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2" name="Line 32">
                <a:extLst>
                  <a:ext uri="{FF2B5EF4-FFF2-40B4-BE49-F238E27FC236}">
                    <a16:creationId xmlns:a16="http://schemas.microsoft.com/office/drawing/2014/main" id="{B941C009-9919-4DC0-8457-FDB0A0F6C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3" name="Line 33">
                <a:extLst>
                  <a:ext uri="{FF2B5EF4-FFF2-40B4-BE49-F238E27FC236}">
                    <a16:creationId xmlns:a16="http://schemas.microsoft.com/office/drawing/2014/main" id="{90802130-A895-4FDF-B98A-B2270F89C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4" name="Line 34">
                <a:extLst>
                  <a:ext uri="{FF2B5EF4-FFF2-40B4-BE49-F238E27FC236}">
                    <a16:creationId xmlns:a16="http://schemas.microsoft.com/office/drawing/2014/main" id="{1E7E160A-BED4-455F-9AC1-078BD9A1E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grp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8702" name="Group 35">
              <a:extLst>
                <a:ext uri="{FF2B5EF4-FFF2-40B4-BE49-F238E27FC236}">
                  <a16:creationId xmlns:a16="http://schemas.microsoft.com/office/drawing/2014/main" id="{CA39DD01-8A32-49E0-916D-E586829C3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" y="1920"/>
              <a:ext cx="408" cy="297"/>
              <a:chOff x="432" y="1680"/>
              <a:chExt cx="408" cy="297"/>
            </a:xfrm>
            <a:grpFill/>
          </p:grpSpPr>
          <p:sp>
            <p:nvSpPr>
              <p:cNvPr id="18466" name="Oval 36">
                <a:extLst>
                  <a:ext uri="{FF2B5EF4-FFF2-40B4-BE49-F238E27FC236}">
                    <a16:creationId xmlns:a16="http://schemas.microsoft.com/office/drawing/2014/main" id="{276EFB3A-B381-4419-9413-E7885407A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67" name="Text Box 37">
                <a:extLst>
                  <a:ext uri="{FF2B5EF4-FFF2-40B4-BE49-F238E27FC236}">
                    <a16:creationId xmlns:a16="http://schemas.microsoft.com/office/drawing/2014/main" id="{99DE4F27-D4ED-47BE-97BE-216587AB9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703" name="Group 38">
              <a:extLst>
                <a:ext uri="{FF2B5EF4-FFF2-40B4-BE49-F238E27FC236}">
                  <a16:creationId xmlns:a16="http://schemas.microsoft.com/office/drawing/2014/main" id="{4B36E2DA-7ABC-492C-8D5A-5B5888FA6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" y="2640"/>
              <a:ext cx="408" cy="297"/>
              <a:chOff x="424" y="1680"/>
              <a:chExt cx="408" cy="297"/>
            </a:xfrm>
            <a:grpFill/>
          </p:grpSpPr>
          <p:sp>
            <p:nvSpPr>
              <p:cNvPr id="18469" name="Oval 39">
                <a:extLst>
                  <a:ext uri="{FF2B5EF4-FFF2-40B4-BE49-F238E27FC236}">
                    <a16:creationId xmlns:a16="http://schemas.microsoft.com/office/drawing/2014/main" id="{F7E82E24-B175-48E1-AB0B-C32A95104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70" name="Text Box 40">
                <a:extLst>
                  <a:ext uri="{FF2B5EF4-FFF2-40B4-BE49-F238E27FC236}">
                    <a16:creationId xmlns:a16="http://schemas.microsoft.com/office/drawing/2014/main" id="{26517ACE-98F6-4FF1-95CC-D0DD75DEC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8704" name="Group 41">
              <a:extLst>
                <a:ext uri="{FF2B5EF4-FFF2-40B4-BE49-F238E27FC236}">
                  <a16:creationId xmlns:a16="http://schemas.microsoft.com/office/drawing/2014/main" id="{0E0EA37C-6F5F-4647-BB80-6D433DE35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" y="2640"/>
              <a:ext cx="408" cy="297"/>
              <a:chOff x="421" y="1680"/>
              <a:chExt cx="408" cy="297"/>
            </a:xfrm>
            <a:grpFill/>
          </p:grpSpPr>
          <p:sp>
            <p:nvSpPr>
              <p:cNvPr id="18472" name="Oval 42">
                <a:extLst>
                  <a:ext uri="{FF2B5EF4-FFF2-40B4-BE49-F238E27FC236}">
                    <a16:creationId xmlns:a16="http://schemas.microsoft.com/office/drawing/2014/main" id="{7D9C8DBE-C9EC-41A3-9201-BE01FB8BC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73" name="Text Box 43">
                <a:extLst>
                  <a:ext uri="{FF2B5EF4-FFF2-40B4-BE49-F238E27FC236}">
                    <a16:creationId xmlns:a16="http://schemas.microsoft.com/office/drawing/2014/main" id="{568AEE97-A194-4A36-B4E9-0496CF826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705" name="Group 44">
              <a:extLst>
                <a:ext uri="{FF2B5EF4-FFF2-40B4-BE49-F238E27FC236}">
                  <a16:creationId xmlns:a16="http://schemas.microsoft.com/office/drawing/2014/main" id="{08C48E3E-7E0F-49D8-A16F-4E9E7D322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" y="1920"/>
              <a:ext cx="408" cy="294"/>
              <a:chOff x="2928" y="3312"/>
              <a:chExt cx="408" cy="294"/>
            </a:xfrm>
            <a:grpFill/>
          </p:grpSpPr>
          <p:sp>
            <p:nvSpPr>
              <p:cNvPr id="18475" name="Oval 45">
                <a:extLst>
                  <a:ext uri="{FF2B5EF4-FFF2-40B4-BE49-F238E27FC236}">
                    <a16:creationId xmlns:a16="http://schemas.microsoft.com/office/drawing/2014/main" id="{96C32055-42E8-4BF8-BBBD-B4DBDDDB3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76" name="Text Box 46">
                <a:extLst>
                  <a:ext uri="{FF2B5EF4-FFF2-40B4-BE49-F238E27FC236}">
                    <a16:creationId xmlns:a16="http://schemas.microsoft.com/office/drawing/2014/main" id="{167A13EC-F550-4B4F-9AD8-90CE74DEA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8706" name="Group 47">
              <a:extLst>
                <a:ext uri="{FF2B5EF4-FFF2-40B4-BE49-F238E27FC236}">
                  <a16:creationId xmlns:a16="http://schemas.microsoft.com/office/drawing/2014/main" id="{685ECD63-371F-4836-9701-1C8261EA1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04"/>
              <a:ext cx="408" cy="294"/>
              <a:chOff x="1008" y="2304"/>
              <a:chExt cx="408" cy="294"/>
            </a:xfrm>
            <a:grpFill/>
          </p:grpSpPr>
          <p:sp>
            <p:nvSpPr>
              <p:cNvPr id="18478" name="Oval 48">
                <a:extLst>
                  <a:ext uri="{FF2B5EF4-FFF2-40B4-BE49-F238E27FC236}">
                    <a16:creationId xmlns:a16="http://schemas.microsoft.com/office/drawing/2014/main" id="{C7B3D6E2-2F3D-4B28-A7A9-43FCAE6EF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79" name="Text Box 49">
                <a:extLst>
                  <a:ext uri="{FF2B5EF4-FFF2-40B4-BE49-F238E27FC236}">
                    <a16:creationId xmlns:a16="http://schemas.microsoft.com/office/drawing/2014/main" id="{013F7C8B-029E-4FCF-A70B-2253D5055E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1998FACF-E2A9-445F-8B2F-E8EBC9ECFC1D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3907045"/>
            <a:ext cx="2851150" cy="1690688"/>
            <a:chOff x="3936" y="1344"/>
            <a:chExt cx="1796" cy="1065"/>
          </a:xfrm>
          <a:solidFill>
            <a:srgbClr val="A78DC2"/>
          </a:solidFill>
        </p:grpSpPr>
        <p:sp>
          <p:nvSpPr>
            <p:cNvPr id="18481" name="Line 51">
              <a:extLst>
                <a:ext uri="{FF2B5EF4-FFF2-40B4-BE49-F238E27FC236}">
                  <a16:creationId xmlns:a16="http://schemas.microsoft.com/office/drawing/2014/main" id="{62282405-9C8D-4329-8716-0EDD37E47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84"/>
              <a:ext cx="288" cy="24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82" name="Line 52">
              <a:extLst>
                <a:ext uri="{FF2B5EF4-FFF2-40B4-BE49-F238E27FC236}">
                  <a16:creationId xmlns:a16="http://schemas.microsoft.com/office/drawing/2014/main" id="{5393E966-03F7-4D03-BB88-B3853BE06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20"/>
              <a:ext cx="240" cy="24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483" name="Line 53">
              <a:extLst>
                <a:ext uri="{FF2B5EF4-FFF2-40B4-BE49-F238E27FC236}">
                  <a16:creationId xmlns:a16="http://schemas.microsoft.com/office/drawing/2014/main" id="{A5EB8473-6463-44DB-8D53-6997C2A31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1" y="2011"/>
              <a:ext cx="171" cy="173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8685" name="Group 54">
              <a:extLst>
                <a:ext uri="{FF2B5EF4-FFF2-40B4-BE49-F238E27FC236}">
                  <a16:creationId xmlns:a16="http://schemas.microsoft.com/office/drawing/2014/main" id="{99FF65AC-8D6C-4854-93A6-FD20F418C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344"/>
              <a:ext cx="408" cy="297"/>
              <a:chOff x="432" y="1680"/>
              <a:chExt cx="408" cy="297"/>
            </a:xfrm>
            <a:grpFill/>
          </p:grpSpPr>
          <p:sp>
            <p:nvSpPr>
              <p:cNvPr id="18485" name="Oval 55">
                <a:extLst>
                  <a:ext uri="{FF2B5EF4-FFF2-40B4-BE49-F238E27FC236}">
                    <a16:creationId xmlns:a16="http://schemas.microsoft.com/office/drawing/2014/main" id="{5387EA9A-9BB7-43EC-9AC4-CF2D4B128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86" name="Text Box 56">
                <a:extLst>
                  <a:ext uri="{FF2B5EF4-FFF2-40B4-BE49-F238E27FC236}">
                    <a16:creationId xmlns:a16="http://schemas.microsoft.com/office/drawing/2014/main" id="{C8B6AB35-9B30-40C6-86F1-9553D7CFA9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28686" name="Group 57">
              <a:extLst>
                <a:ext uri="{FF2B5EF4-FFF2-40B4-BE49-F238E27FC236}">
                  <a16:creationId xmlns:a16="http://schemas.microsoft.com/office/drawing/2014/main" id="{B4E97C55-DCDF-4AB7-B658-650228AE3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4" y="2112"/>
              <a:ext cx="408" cy="297"/>
              <a:chOff x="404" y="1680"/>
              <a:chExt cx="408" cy="297"/>
            </a:xfrm>
            <a:grpFill/>
          </p:grpSpPr>
          <p:sp>
            <p:nvSpPr>
              <p:cNvPr id="18488" name="Oval 58">
                <a:extLst>
                  <a:ext uri="{FF2B5EF4-FFF2-40B4-BE49-F238E27FC236}">
                    <a16:creationId xmlns:a16="http://schemas.microsoft.com/office/drawing/2014/main" id="{6A9C8ABE-D204-4CF5-B94E-E48522268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89" name="Text Box 59">
                <a:extLst>
                  <a:ext uri="{FF2B5EF4-FFF2-40B4-BE49-F238E27FC236}">
                    <a16:creationId xmlns:a16="http://schemas.microsoft.com/office/drawing/2014/main" id="{BA8487F8-ACAA-4207-A738-2B6F77507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dirty="0"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28687" name="Group 60">
              <a:extLst>
                <a:ext uri="{FF2B5EF4-FFF2-40B4-BE49-F238E27FC236}">
                  <a16:creationId xmlns:a16="http://schemas.microsoft.com/office/drawing/2014/main" id="{3AE08946-2B10-4457-9931-4D86C4780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776"/>
              <a:ext cx="408" cy="297"/>
              <a:chOff x="432" y="1680"/>
              <a:chExt cx="408" cy="297"/>
            </a:xfrm>
            <a:grpFill/>
          </p:grpSpPr>
          <p:sp>
            <p:nvSpPr>
              <p:cNvPr id="18491" name="Oval 61">
                <a:extLst>
                  <a:ext uri="{FF2B5EF4-FFF2-40B4-BE49-F238E27FC236}">
                    <a16:creationId xmlns:a16="http://schemas.microsoft.com/office/drawing/2014/main" id="{7D3BA40D-CC6E-4243-AE9A-EC12CDF60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92" name="Text Box 62">
                <a:extLst>
                  <a:ext uri="{FF2B5EF4-FFF2-40B4-BE49-F238E27FC236}">
                    <a16:creationId xmlns:a16="http://schemas.microsoft.com/office/drawing/2014/main" id="{01932C0B-A10E-4D46-8FE7-EB8C095C4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28688" name="Group 63">
              <a:extLst>
                <a:ext uri="{FF2B5EF4-FFF2-40B4-BE49-F238E27FC236}">
                  <a16:creationId xmlns:a16="http://schemas.microsoft.com/office/drawing/2014/main" id="{2B3D4F32-34FD-4134-9740-0977CC8FA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4" y="1728"/>
              <a:ext cx="408" cy="294"/>
              <a:chOff x="2928" y="3312"/>
              <a:chExt cx="408" cy="294"/>
            </a:xfrm>
            <a:grpFill/>
          </p:grpSpPr>
          <p:sp>
            <p:nvSpPr>
              <p:cNvPr id="18494" name="Oval 64">
                <a:extLst>
                  <a:ext uri="{FF2B5EF4-FFF2-40B4-BE49-F238E27FC236}">
                    <a16:creationId xmlns:a16="http://schemas.microsoft.com/office/drawing/2014/main" id="{8B26984A-8915-467C-A867-9476ED543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95" name="Text Box 65">
                <a:extLst>
                  <a:ext uri="{FF2B5EF4-FFF2-40B4-BE49-F238E27FC236}">
                    <a16:creationId xmlns:a16="http://schemas.microsoft.com/office/drawing/2014/main" id="{4E195693-84BD-47B5-899D-E424588AF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28689" name="Group 66">
              <a:extLst>
                <a:ext uri="{FF2B5EF4-FFF2-40B4-BE49-F238E27FC236}">
                  <a16:creationId xmlns:a16="http://schemas.microsoft.com/office/drawing/2014/main" id="{5884FBB2-FBBB-4E33-9708-7D3F9F2F13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112"/>
              <a:ext cx="408" cy="294"/>
              <a:chOff x="1008" y="2304"/>
              <a:chExt cx="408" cy="294"/>
            </a:xfrm>
            <a:grpFill/>
          </p:grpSpPr>
          <p:sp>
            <p:nvSpPr>
              <p:cNvPr id="18497" name="Oval 67">
                <a:extLst>
                  <a:ext uri="{FF2B5EF4-FFF2-40B4-BE49-F238E27FC236}">
                    <a16:creationId xmlns:a16="http://schemas.microsoft.com/office/drawing/2014/main" id="{4C37F890-B4C8-40EB-AAD6-9C899C54F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grpFill/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498" name="Text Box 68">
                <a:extLst>
                  <a:ext uri="{FF2B5EF4-FFF2-40B4-BE49-F238E27FC236}">
                    <a16:creationId xmlns:a16="http://schemas.microsoft.com/office/drawing/2014/main" id="{33C047FD-1C47-4A8D-BA37-B81E8A4CD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sp>
          <p:nvSpPr>
            <p:cNvPr id="18499" name="Line 69">
              <a:extLst>
                <a:ext uri="{FF2B5EF4-FFF2-40B4-BE49-F238E27FC236}">
                  <a16:creationId xmlns:a16="http://schemas.microsoft.com/office/drawing/2014/main" id="{85E597A1-7AF3-4EA2-84D8-40220ABA4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84"/>
              <a:ext cx="240" cy="24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49319" name="AutoShape 71">
            <a:extLst>
              <a:ext uri="{FF2B5EF4-FFF2-40B4-BE49-F238E27FC236}">
                <a16:creationId xmlns:a16="http://schemas.microsoft.com/office/drawing/2014/main" id="{9E4D6B71-FC89-4A2F-A334-4136F098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211638"/>
            <a:ext cx="609600" cy="304800"/>
          </a:xfrm>
          <a:prstGeom prst="rightArrow">
            <a:avLst>
              <a:gd name="adj1" fmla="val 50000"/>
              <a:gd name="adj2" fmla="val 85000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7D2CED3D-FAF3-45A6-B238-DACC00D0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3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9">
            <a:extLst>
              <a:ext uri="{FF2B5EF4-FFF2-40B4-BE49-F238E27FC236}">
                <a16:creationId xmlns:a16="http://schemas.microsoft.com/office/drawing/2014/main" id="{00E5FD82-D809-5C45-BE3B-E37C25F6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33C57EF0-F22A-478B-A70D-F4CF9405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98767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48F3BFCB-9F3C-4A02-8BD4-7663D610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98767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91316-0CD4-49CC-A2FA-D602A465AC18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E6F4F11B-7B83-47BC-9547-158F6A741679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C2DD7E-AA19-4830-A370-91FA4BD3BFB3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AB064B-E745-4FFB-9BE5-EFC7694347BF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210E9C-DDD7-4B35-A190-D9725E67EC98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3FCEEC-C1B5-4482-A581-B5C936DFDED1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54">
            <a:extLst>
              <a:ext uri="{FF2B5EF4-FFF2-40B4-BE49-F238E27FC236}">
                <a16:creationId xmlns:a16="http://schemas.microsoft.com/office/drawing/2014/main" id="{23369698-2E4F-477F-9116-2C023DAC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188913"/>
            <a:ext cx="493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六度空间理论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8DE80F6-729D-4435-83DF-8A2623B3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832350"/>
            <a:ext cx="8640763" cy="973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你和任何一个陌生人之间所间隔的人不会超过</a:t>
            </a:r>
            <a:r>
              <a:rPr kumimoji="1" lang="en-US" altLang="zh-CN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6</a:t>
            </a:r>
            <a:r>
              <a:rPr kumimoji="1" lang="zh-CN" altLang="en-US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个，也就是说，最多通过</a:t>
            </a:r>
            <a:r>
              <a:rPr kumimoji="1" lang="en-US" altLang="zh-CN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6</a:t>
            </a:r>
            <a:r>
              <a:rPr kumimoji="1" lang="zh-CN" altLang="en-US" sz="2400" b="0">
                <a:solidFill>
                  <a:srgbClr val="4B4B4B"/>
                </a:solidFill>
                <a:ea typeface="微软雅黑" panose="020B0503020204020204" pitchFamily="34" charset="-122"/>
                <a:sym typeface="+mn-lt"/>
              </a:rPr>
              <a:t>个中间人你就能够认识任何一个陌生人。</a:t>
            </a:r>
          </a:p>
        </p:txBody>
      </p:sp>
      <p:pic>
        <p:nvPicPr>
          <p:cNvPr id="129026" name="图片 1">
            <a:extLst>
              <a:ext uri="{FF2B5EF4-FFF2-40B4-BE49-F238E27FC236}">
                <a16:creationId xmlns:a16="http://schemas.microsoft.com/office/drawing/2014/main" id="{98115642-DCCD-F44E-BD74-5B3B82D6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35100"/>
            <a:ext cx="3211512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B96FD033-20B4-2E40-8395-06C8A9EA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281113"/>
            <a:ext cx="38163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9AC78B-8162-4639-A5CC-7D49B946A6B9}"/>
              </a:ext>
            </a:extLst>
          </p:cNvPr>
          <p:cNvCxnSpPr/>
          <p:nvPr/>
        </p:nvCxnSpPr>
        <p:spPr bwMode="auto">
          <a:xfrm>
            <a:off x="323850" y="4522788"/>
            <a:ext cx="842486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9">
            <a:extLst>
              <a:ext uri="{FF2B5EF4-FFF2-40B4-BE49-F238E27FC236}">
                <a16:creationId xmlns:a16="http://schemas.microsoft.com/office/drawing/2014/main" id="{21461506-F2AC-F441-A939-1EEB1DE74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F55D4C8C-53A1-4D55-87AD-1FE523865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353377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4DAFE5B2-C955-42E8-A1D3-DDD58747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53377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7B9896-9536-410C-A052-D860D02DC4BA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63AA5B2F-A9AF-400D-B24E-DC3ABC7DB5FD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5356EF-EC1E-49E5-B1AC-30337F7519D2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7B58AF-C137-4181-AFA2-5BE74C62757C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4B2359-9C52-4FEB-88AC-3FF64C634BE5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6C484-04EB-40EB-9E2E-5D3570386C29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4">
            <a:extLst>
              <a:ext uri="{FF2B5EF4-FFF2-40B4-BE49-F238E27FC236}">
                <a16:creationId xmlns:a16="http://schemas.microsoft.com/office/drawing/2014/main" id="{C416E017-8524-496C-829C-8C0444573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9144000" cy="37576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2" name="Rectangle 4">
            <a:extLst>
              <a:ext uri="{FF2B5EF4-FFF2-40B4-BE49-F238E27FC236}">
                <a16:creationId xmlns:a16="http://schemas.microsoft.com/office/drawing/2014/main" id="{7140A5B0-E65B-48C8-B237-1C70D72B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28588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图的类型定义</a:t>
            </a:r>
          </a:p>
        </p:txBody>
      </p:sp>
      <p:sp>
        <p:nvSpPr>
          <p:cNvPr id="20485" name="Text Box 7">
            <a:extLst>
              <a:ext uri="{FF2B5EF4-FFF2-40B4-BE49-F238E27FC236}">
                <a16:creationId xmlns:a16="http://schemas.microsoft.com/office/drawing/2014/main" id="{D2E60510-7848-4F50-82BB-85147C748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981075"/>
            <a:ext cx="8285163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CreateGraph(&amp;G,V,VR)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是图的顶点集，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VR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是图中弧的集合。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操作结果：按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VR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的定义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构造图</a:t>
            </a: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DFSTraverse(G)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操作结果：对图进行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深度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优先遍历。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BFSTraverse(G)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初始条件：图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操作结果：对图进行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广度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优先遍历。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9">
            <a:extLst>
              <a:ext uri="{FF2B5EF4-FFF2-40B4-BE49-F238E27FC236}">
                <a16:creationId xmlns:a16="http://schemas.microsoft.com/office/drawing/2014/main" id="{B1AB2F8A-E3A5-3140-B160-93310DCD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3709225B-610F-46FC-A003-5CAED10F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076700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C4C7A6A7-3733-4D95-AD3C-4D110879B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076700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F39769-BD5B-4561-941A-AD2D2D99C303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2B784136-6188-4695-BEEF-837A4F69C9A9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D7B07D-589E-41F6-A27C-8A996824A697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B83C48-AD44-4F4F-BBE9-998121C75A04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661831-4EB9-41A8-9FC7-102B5057B4B7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55E328-19E7-4CD4-ADA8-C8883BD9DF3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5" name="Rectangle 41">
            <a:extLst>
              <a:ext uri="{FF2B5EF4-FFF2-40B4-BE49-F238E27FC236}">
                <a16:creationId xmlns:a16="http://schemas.microsoft.com/office/drawing/2014/main" id="{B5230ABE-6F24-4F7F-9CB1-21797AEB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628900"/>
            <a:ext cx="680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6C4C8F"/>
                </a:solidFill>
                <a:ea typeface="微软雅黑" panose="020B0503020204020204" pitchFamily="34" charset="-122"/>
                <a:sym typeface="+mn-lt"/>
              </a:rPr>
              <a:t>线性结构 </a:t>
            </a:r>
            <a:r>
              <a:rPr lang="en-US" altLang="zh-CN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一个对一个，如线性表、栈、队列</a:t>
            </a:r>
          </a:p>
        </p:txBody>
      </p:sp>
      <p:sp>
        <p:nvSpPr>
          <p:cNvPr id="16426" name="Rectangle 42">
            <a:extLst>
              <a:ext uri="{FF2B5EF4-FFF2-40B4-BE49-F238E27FC236}">
                <a16:creationId xmlns:a16="http://schemas.microsoft.com/office/drawing/2014/main" id="{FBD0D307-C9D1-4E97-BD23-C5A7F43A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708400"/>
            <a:ext cx="464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0000FF"/>
                </a:solidFill>
                <a:ea typeface="微软雅黑" panose="020B0503020204020204" pitchFamily="34" charset="-122"/>
                <a:sym typeface="+mn-lt"/>
              </a:rPr>
              <a:t>树形结构 </a:t>
            </a:r>
            <a:r>
              <a:rPr lang="en-US" altLang="zh-CN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一个对多个，如树</a:t>
            </a:r>
          </a:p>
        </p:txBody>
      </p:sp>
      <p:sp>
        <p:nvSpPr>
          <p:cNvPr id="16427" name="Rectangle 43">
            <a:extLst>
              <a:ext uri="{FF2B5EF4-FFF2-40B4-BE49-F238E27FC236}">
                <a16:creationId xmlns:a16="http://schemas.microsoft.com/office/drawing/2014/main" id="{FA5E36CD-082D-4615-8FD5-249F543FC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44600"/>
            <a:ext cx="834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集合</a:t>
            </a:r>
            <a:r>
              <a:rPr lang="zh-CN" altLang="en-US" sz="2400" b="0">
                <a:solidFill>
                  <a:srgbClr val="FF3399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数据元素间除“同属于一个集合”外，无其它关系</a:t>
            </a:r>
          </a:p>
        </p:txBody>
      </p:sp>
      <p:sp>
        <p:nvSpPr>
          <p:cNvPr id="16428" name="Rectangle 44">
            <a:extLst>
              <a:ext uri="{FF2B5EF4-FFF2-40B4-BE49-F238E27FC236}">
                <a16:creationId xmlns:a16="http://schemas.microsoft.com/office/drawing/2014/main" id="{0193C5F0-0A84-41BF-BB16-94719F42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224463"/>
            <a:ext cx="464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9900"/>
                </a:solidFill>
                <a:ea typeface="微软雅黑" panose="020B0503020204020204" pitchFamily="34" charset="-122"/>
                <a:sym typeface="+mn-lt"/>
              </a:rPr>
              <a:t>图形结构 </a:t>
            </a:r>
            <a:r>
              <a:rPr lang="en-US" altLang="zh-CN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—— </a:t>
            </a:r>
            <a:r>
              <a:rPr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多个对多个，如图</a:t>
            </a:r>
          </a:p>
        </p:txBody>
      </p:sp>
      <p:sp>
        <p:nvSpPr>
          <p:cNvPr id="16429" name="Rectangle 45">
            <a:extLst>
              <a:ext uri="{FF2B5EF4-FFF2-40B4-BE49-F238E27FC236}">
                <a16:creationId xmlns:a16="http://schemas.microsoft.com/office/drawing/2014/main" id="{4F014AD1-CF00-4B39-B0B0-BF2117DC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190500"/>
            <a:ext cx="23463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逻辑结构</a:t>
            </a:r>
          </a:p>
        </p:txBody>
      </p:sp>
      <p:grpSp>
        <p:nvGrpSpPr>
          <p:cNvPr id="17415" name="Group 8">
            <a:extLst>
              <a:ext uri="{FF2B5EF4-FFF2-40B4-BE49-F238E27FC236}">
                <a16:creationId xmlns:a16="http://schemas.microsoft.com/office/drawing/2014/main" id="{4FE25D76-BC3E-BF41-B341-F3F42C0A1272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3252788"/>
            <a:ext cx="2300288" cy="273050"/>
            <a:chOff x="3056" y="1935"/>
            <a:chExt cx="1449" cy="463"/>
          </a:xfrm>
        </p:grpSpPr>
        <p:sp>
          <p:nvSpPr>
            <p:cNvPr id="2" name="Oval 9">
              <a:extLst>
                <a:ext uri="{FF2B5EF4-FFF2-40B4-BE49-F238E27FC236}">
                  <a16:creationId xmlns:a16="http://schemas.microsoft.com/office/drawing/2014/main" id="{E1A0F36F-B51F-4175-9004-FA95C6143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1935"/>
              <a:ext cx="164" cy="4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2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3" name="Oval 10">
              <a:extLst>
                <a:ext uri="{FF2B5EF4-FFF2-40B4-BE49-F238E27FC236}">
                  <a16:creationId xmlns:a16="http://schemas.microsoft.com/office/drawing/2014/main" id="{89B076B5-EC96-408E-ADF4-1652C41D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935"/>
              <a:ext cx="164" cy="4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2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4" name="Oval 11">
              <a:extLst>
                <a:ext uri="{FF2B5EF4-FFF2-40B4-BE49-F238E27FC236}">
                  <a16:creationId xmlns:a16="http://schemas.microsoft.com/office/drawing/2014/main" id="{A76C819E-080F-46C0-B492-D28EE9ECE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1935"/>
              <a:ext cx="164" cy="4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2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5" name="Oval 12">
              <a:extLst>
                <a:ext uri="{FF2B5EF4-FFF2-40B4-BE49-F238E27FC236}">
                  <a16:creationId xmlns:a16="http://schemas.microsoft.com/office/drawing/2014/main" id="{4E6F89B5-F5C7-4701-856D-D83B383D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1935"/>
              <a:ext cx="164" cy="46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2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6" name="Line 13">
              <a:extLst>
                <a:ext uri="{FF2B5EF4-FFF2-40B4-BE49-F238E27FC236}">
                  <a16:creationId xmlns:a16="http://schemas.microsoft.com/office/drawing/2014/main" id="{5E024167-B7FD-4F75-8D7C-3808BE991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167"/>
              <a:ext cx="24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Line 14">
              <a:extLst>
                <a:ext uri="{FF2B5EF4-FFF2-40B4-BE49-F238E27FC236}">
                  <a16:creationId xmlns:a16="http://schemas.microsoft.com/office/drawing/2014/main" id="{3E2E0747-855B-4452-9A31-26A6B59F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2167"/>
              <a:ext cx="28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88" name="Line 15">
              <a:extLst>
                <a:ext uri="{FF2B5EF4-FFF2-40B4-BE49-F238E27FC236}">
                  <a16:creationId xmlns:a16="http://schemas.microsoft.com/office/drawing/2014/main" id="{0BE3CE84-B014-478D-96AE-107EF356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2167"/>
              <a:ext cx="25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416" name="Group 16">
            <a:extLst>
              <a:ext uri="{FF2B5EF4-FFF2-40B4-BE49-F238E27FC236}">
                <a16:creationId xmlns:a16="http://schemas.microsoft.com/office/drawing/2014/main" id="{9729EE3A-B82F-134F-9060-86E7671AA56F}"/>
              </a:ext>
            </a:extLst>
          </p:cNvPr>
          <p:cNvGrpSpPr>
            <a:grpSpLocks/>
          </p:cNvGrpSpPr>
          <p:nvPr/>
        </p:nvGrpSpPr>
        <p:grpSpPr bwMode="auto">
          <a:xfrm>
            <a:off x="2789238" y="4191000"/>
            <a:ext cx="1941512" cy="1000125"/>
            <a:chOff x="4185" y="2055"/>
            <a:chExt cx="1223" cy="630"/>
          </a:xfrm>
        </p:grpSpPr>
        <p:grpSp>
          <p:nvGrpSpPr>
            <p:cNvPr id="17435" name="Group 17">
              <a:extLst>
                <a:ext uri="{FF2B5EF4-FFF2-40B4-BE49-F238E27FC236}">
                  <a16:creationId xmlns:a16="http://schemas.microsoft.com/office/drawing/2014/main" id="{04290EC8-1D78-A642-BFD3-23A617355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5" y="2055"/>
              <a:ext cx="629" cy="336"/>
              <a:chOff x="2474" y="2489"/>
              <a:chExt cx="629" cy="336"/>
            </a:xfrm>
          </p:grpSpPr>
          <p:sp>
            <p:nvSpPr>
              <p:cNvPr id="56" name="Oval 18">
                <a:extLst>
                  <a:ext uri="{FF2B5EF4-FFF2-40B4-BE49-F238E27FC236}">
                    <a16:creationId xmlns:a16="http://schemas.microsoft.com/office/drawing/2014/main" id="{CE53B76E-D1A9-4841-BA94-8E576B34B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2489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Oval 19">
                <a:extLst>
                  <a:ext uri="{FF2B5EF4-FFF2-40B4-BE49-F238E27FC236}">
                    <a16:creationId xmlns:a16="http://schemas.microsoft.com/office/drawing/2014/main" id="{0662347E-F67E-48CF-9BA1-AC425EE74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4" y="2674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Oval 20">
                <a:extLst>
                  <a:ext uri="{FF2B5EF4-FFF2-40B4-BE49-F238E27FC236}">
                    <a16:creationId xmlns:a16="http://schemas.microsoft.com/office/drawing/2014/main" id="{6D494261-09CB-44BF-98AE-E8C293ABD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681"/>
                <a:ext cx="156" cy="144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CC5E7CB9-CC71-4337-9BC6-D248A4B4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2519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4B65DCA8-EE66-4F78-8E06-9B079B927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530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CD71B78C-82E5-4A85-A416-0C9B5689A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541"/>
              <a:ext cx="156" cy="144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1" name="Line 24">
              <a:extLst>
                <a:ext uri="{FF2B5EF4-FFF2-40B4-BE49-F238E27FC236}">
                  <a16:creationId xmlns:a16="http://schemas.microsoft.com/office/drawing/2014/main" id="{FD6896BA-148D-42EF-9011-1F69E1F31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4" y="2189"/>
              <a:ext cx="111" cy="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52" name="Line 25">
              <a:extLst>
                <a:ext uri="{FF2B5EF4-FFF2-40B4-BE49-F238E27FC236}">
                  <a16:creationId xmlns:a16="http://schemas.microsoft.com/office/drawing/2014/main" id="{0C1DC40E-847E-412E-9414-1C16E62D5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1" y="2378"/>
              <a:ext cx="166" cy="16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53" name="Line 26">
              <a:extLst>
                <a:ext uri="{FF2B5EF4-FFF2-40B4-BE49-F238E27FC236}">
                  <a16:creationId xmlns:a16="http://schemas.microsoft.com/office/drawing/2014/main" id="{AA737ABD-7925-4D38-AFE0-A7F6E8AB5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" y="2178"/>
              <a:ext cx="122" cy="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54" name="Line 27">
              <a:extLst>
                <a:ext uri="{FF2B5EF4-FFF2-40B4-BE49-F238E27FC236}">
                  <a16:creationId xmlns:a16="http://schemas.microsoft.com/office/drawing/2014/main" id="{6E0E168C-5AD3-4F1F-B73C-652C8C94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8" y="2366"/>
              <a:ext cx="178" cy="17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55" name="Line 28">
              <a:extLst>
                <a:ext uri="{FF2B5EF4-FFF2-40B4-BE49-F238E27FC236}">
                  <a16:creationId xmlns:a16="http://schemas.microsoft.com/office/drawing/2014/main" id="{DF1BF990-6A7A-42E5-B2C0-B08018713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2333"/>
              <a:ext cx="466" cy="23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</p:grpSp>
      <p:grpSp>
        <p:nvGrpSpPr>
          <p:cNvPr id="17417" name="Group 29">
            <a:extLst>
              <a:ext uri="{FF2B5EF4-FFF2-40B4-BE49-F238E27FC236}">
                <a16:creationId xmlns:a16="http://schemas.microsoft.com/office/drawing/2014/main" id="{575A1200-6BC1-D643-B565-A6A1B5A52503}"/>
              </a:ext>
            </a:extLst>
          </p:cNvPr>
          <p:cNvGrpSpPr>
            <a:grpSpLocks/>
          </p:cNvGrpSpPr>
          <p:nvPr/>
        </p:nvGrpSpPr>
        <p:grpSpPr bwMode="auto">
          <a:xfrm>
            <a:off x="2947988" y="5767388"/>
            <a:ext cx="1658937" cy="882650"/>
            <a:chOff x="4363" y="2073"/>
            <a:chExt cx="1045" cy="556"/>
          </a:xfrm>
        </p:grpSpPr>
        <p:sp>
          <p:nvSpPr>
            <p:cNvPr id="60" name="Oval 30">
              <a:extLst>
                <a:ext uri="{FF2B5EF4-FFF2-40B4-BE49-F238E27FC236}">
                  <a16:creationId xmlns:a16="http://schemas.microsoft.com/office/drawing/2014/main" id="{44587ABA-8F6D-4C38-A6A4-D9F58C256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2073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6" name="Oval 31">
              <a:extLst>
                <a:ext uri="{FF2B5EF4-FFF2-40B4-BE49-F238E27FC236}">
                  <a16:creationId xmlns:a16="http://schemas.microsoft.com/office/drawing/2014/main" id="{EF46D5A1-177A-4042-89E5-B8142ABF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85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7" name="Oval 32">
              <a:extLst>
                <a:ext uri="{FF2B5EF4-FFF2-40B4-BE49-F238E27FC236}">
                  <a16:creationId xmlns:a16="http://schemas.microsoft.com/office/drawing/2014/main" id="{9E442856-9DAC-44C1-8483-AD2CD2B7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2474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8" name="Oval 33">
              <a:extLst>
                <a:ext uri="{FF2B5EF4-FFF2-40B4-BE49-F238E27FC236}">
                  <a16:creationId xmlns:a16="http://schemas.microsoft.com/office/drawing/2014/main" id="{44C22E77-3282-4C13-A8C9-AA8E23A03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252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9" name="Oval 34">
              <a:extLst>
                <a:ext uri="{FF2B5EF4-FFF2-40B4-BE49-F238E27FC236}">
                  <a16:creationId xmlns:a16="http://schemas.microsoft.com/office/drawing/2014/main" id="{1E5413F6-B549-4697-8B2B-870CEB36C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" y="2107"/>
              <a:ext cx="156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492CD267-57E2-4482-9873-13DCFC3CB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266"/>
              <a:ext cx="0" cy="24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7055364-3742-4A87-BACC-9869C8FB3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11"/>
              <a:ext cx="366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2" name="Line 37">
              <a:extLst>
                <a:ext uri="{FF2B5EF4-FFF2-40B4-BE49-F238E27FC236}">
                  <a16:creationId xmlns:a16="http://schemas.microsoft.com/office/drawing/2014/main" id="{EB29F585-7DC7-47B1-8F01-ACB51BB5A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189"/>
              <a:ext cx="300" cy="133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3" name="Line 38">
              <a:extLst>
                <a:ext uri="{FF2B5EF4-FFF2-40B4-BE49-F238E27FC236}">
                  <a16:creationId xmlns:a16="http://schemas.microsoft.com/office/drawing/2014/main" id="{2F27420F-05A7-49DE-B957-6AF0CDF65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3" y="2200"/>
              <a:ext cx="322" cy="32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FE6574F6-AFC9-4DF6-A15C-1BBA1EF37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1" y="2400"/>
              <a:ext cx="277" cy="1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05157EA6-8D25-4067-8E7E-4382CA23E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44"/>
              <a:ext cx="311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800" b="0" kern="0">
                <a:solidFill>
                  <a:srgbClr val="000000"/>
                </a:solidFill>
                <a:ea typeface="仿宋_GB2312" charset="-122"/>
              </a:endParaRPr>
            </a:p>
          </p:txBody>
        </p:sp>
      </p:grpSp>
      <p:grpSp>
        <p:nvGrpSpPr>
          <p:cNvPr id="17418" name="Group 2">
            <a:extLst>
              <a:ext uri="{FF2B5EF4-FFF2-40B4-BE49-F238E27FC236}">
                <a16:creationId xmlns:a16="http://schemas.microsoft.com/office/drawing/2014/main" id="{5AD762E2-B6F4-194B-8BA8-1B5CECD7F115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1824038"/>
            <a:ext cx="1676400" cy="581025"/>
            <a:chOff x="3774" y="1252"/>
            <a:chExt cx="1056" cy="366"/>
          </a:xfrm>
        </p:grpSpPr>
        <p:sp>
          <p:nvSpPr>
            <p:cNvPr id="47" name="Oval 3">
              <a:extLst>
                <a:ext uri="{FF2B5EF4-FFF2-40B4-BE49-F238E27FC236}">
                  <a16:creationId xmlns:a16="http://schemas.microsoft.com/office/drawing/2014/main" id="{B314C19E-B326-4677-8F44-07E5CAA9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1307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D1E94F0B-DA8E-446C-A847-DB06EB56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252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EBABC5AD-CE82-43B5-8435-11CE12460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1474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9B0838C9-4059-4A78-B2CF-D4660D053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1396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659A4D39-F20C-4914-85AF-A74776603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385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77CF940C-8658-49B6-B23E-6A0FB58C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28588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</p:txBody>
      </p:sp>
      <p:sp>
        <p:nvSpPr>
          <p:cNvPr id="35843" name="Shape 1452">
            <a:extLst>
              <a:ext uri="{FF2B5EF4-FFF2-40B4-BE49-F238E27FC236}">
                <a16:creationId xmlns:a16="http://schemas.microsoft.com/office/drawing/2014/main" id="{68970CEF-C6C8-4459-BCCF-75C0113C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2312988"/>
            <a:ext cx="2292350" cy="3403600"/>
          </a:xfrm>
          <a:prstGeom prst="roundRect">
            <a:avLst>
              <a:gd name="adj" fmla="val 6926"/>
            </a:avLst>
          </a:prstGeom>
          <a:noFill/>
          <a:ln w="12700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050" tIns="19050" rIns="19050" bIns="190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defRPr/>
            </a:pPr>
            <a:endParaRPr lang="zh-CN" altLang="zh-CN" sz="17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4" name="Shape 1454">
            <a:extLst>
              <a:ext uri="{FF2B5EF4-FFF2-40B4-BE49-F238E27FC236}">
                <a16:creationId xmlns:a16="http://schemas.microsoft.com/office/drawing/2014/main" id="{A576C0F7-0384-4B40-AE53-326DA1C5B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2312988"/>
            <a:ext cx="2292350" cy="3403600"/>
          </a:xfrm>
          <a:prstGeom prst="roundRect">
            <a:avLst>
              <a:gd name="adj" fmla="val 6926"/>
            </a:avLst>
          </a:prstGeom>
          <a:noFill/>
          <a:ln w="12700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050" tIns="19050" rIns="19050" bIns="190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defRPr/>
            </a:pPr>
            <a:endParaRPr lang="zh-CN" altLang="zh-CN" sz="17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5" name="Shape 1456">
            <a:extLst>
              <a:ext uri="{FF2B5EF4-FFF2-40B4-BE49-F238E27FC236}">
                <a16:creationId xmlns:a16="http://schemas.microsoft.com/office/drawing/2014/main" id="{639E58B6-5173-4053-B599-283C106C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2312988"/>
            <a:ext cx="2292350" cy="3403600"/>
          </a:xfrm>
          <a:prstGeom prst="roundRect">
            <a:avLst>
              <a:gd name="adj" fmla="val 6926"/>
            </a:avLst>
          </a:prstGeom>
          <a:noFill/>
          <a:ln w="12700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9050" tIns="19050" rIns="19050" bIns="19050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defRPr/>
            </a:pPr>
            <a:endParaRPr lang="zh-CN" altLang="zh-CN" sz="17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6" name="Shape 1460">
            <a:extLst>
              <a:ext uri="{FF2B5EF4-FFF2-40B4-BE49-F238E27FC236}">
                <a16:creationId xmlns:a16="http://schemas.microsoft.com/office/drawing/2014/main" id="{D278C614-3810-4023-8322-6D9EECC1EE74}"/>
              </a:ext>
            </a:extLst>
          </p:cNvPr>
          <p:cNvSpPr>
            <a:spLocks/>
          </p:cNvSpPr>
          <p:nvPr/>
        </p:nvSpPr>
        <p:spPr bwMode="auto">
          <a:xfrm>
            <a:off x="1241425" y="1473200"/>
            <a:ext cx="1687513" cy="1687513"/>
          </a:xfrm>
          <a:custGeom>
            <a:avLst/>
            <a:gdLst>
              <a:gd name="T0" fmla="*/ 843796 w 19679"/>
              <a:gd name="T1" fmla="*/ 844102 h 19679"/>
              <a:gd name="T2" fmla="*/ 843796 w 19679"/>
              <a:gd name="T3" fmla="*/ 844102 h 19679"/>
              <a:gd name="T4" fmla="*/ 843796 w 19679"/>
              <a:gd name="T5" fmla="*/ 844102 h 19679"/>
              <a:gd name="T6" fmla="*/ 843796 w 19679"/>
              <a:gd name="T7" fmla="*/ 84410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7895" name="Group 20">
            <a:extLst>
              <a:ext uri="{FF2B5EF4-FFF2-40B4-BE49-F238E27FC236}">
                <a16:creationId xmlns:a16="http://schemas.microsoft.com/office/drawing/2014/main" id="{779155AE-3C60-1243-88AD-502855D5ABB7}"/>
              </a:ext>
            </a:extLst>
          </p:cNvPr>
          <p:cNvGrpSpPr>
            <a:grpSpLocks/>
          </p:cNvGrpSpPr>
          <p:nvPr/>
        </p:nvGrpSpPr>
        <p:grpSpPr bwMode="auto">
          <a:xfrm>
            <a:off x="1169988" y="1512888"/>
            <a:ext cx="473075" cy="474662"/>
            <a:chOff x="1369087" y="2088729"/>
            <a:chExt cx="474017" cy="474016"/>
          </a:xfrm>
        </p:grpSpPr>
        <p:sp>
          <p:nvSpPr>
            <p:cNvPr id="35865" name="Shape 1463">
              <a:extLst>
                <a:ext uri="{FF2B5EF4-FFF2-40B4-BE49-F238E27FC236}">
                  <a16:creationId xmlns:a16="http://schemas.microsoft.com/office/drawing/2014/main" id="{2C8BC2EA-4454-412B-A1B2-72DABA757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087" y="2088729"/>
              <a:ext cx="474017" cy="474016"/>
            </a:xfrm>
            <a:custGeom>
              <a:avLst/>
              <a:gdLst>
                <a:gd name="T0" fmla="*/ 237009 w 19679"/>
                <a:gd name="T1" fmla="*/ 237008 h 19679"/>
                <a:gd name="T2" fmla="*/ 237009 w 19679"/>
                <a:gd name="T3" fmla="*/ 237008 h 19679"/>
                <a:gd name="T4" fmla="*/ 237009 w 19679"/>
                <a:gd name="T5" fmla="*/ 237008 h 19679"/>
                <a:gd name="T6" fmla="*/ 237009 w 19679"/>
                <a:gd name="T7" fmla="*/ 237008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66" name="Shape 1464">
              <a:extLst>
                <a:ext uri="{FF2B5EF4-FFF2-40B4-BE49-F238E27FC236}">
                  <a16:creationId xmlns:a16="http://schemas.microsoft.com/office/drawing/2014/main" id="{00EAEE27-4153-4C9E-9E49-14AE92961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252" y="2232994"/>
              <a:ext cx="232237" cy="185485"/>
            </a:xfrm>
            <a:custGeom>
              <a:avLst/>
              <a:gdLst>
                <a:gd name="T0" fmla="*/ 115828 w 21400"/>
                <a:gd name="T1" fmla="*/ 93168 h 21363"/>
                <a:gd name="T2" fmla="*/ 115828 w 21400"/>
                <a:gd name="T3" fmla="*/ 93168 h 21363"/>
                <a:gd name="T4" fmla="*/ 115828 w 21400"/>
                <a:gd name="T5" fmla="*/ 93168 h 21363"/>
                <a:gd name="T6" fmla="*/ 115828 w 21400"/>
                <a:gd name="T7" fmla="*/ 93168 h 21363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5848" name="Shape 1465">
            <a:extLst>
              <a:ext uri="{FF2B5EF4-FFF2-40B4-BE49-F238E27FC236}">
                <a16:creationId xmlns:a16="http://schemas.microsoft.com/office/drawing/2014/main" id="{A32AF488-10E7-442C-A4BA-A5EBFBBF5CB4}"/>
              </a:ext>
            </a:extLst>
          </p:cNvPr>
          <p:cNvSpPr>
            <a:spLocks/>
          </p:cNvSpPr>
          <p:nvPr/>
        </p:nvSpPr>
        <p:spPr bwMode="auto">
          <a:xfrm>
            <a:off x="3789363" y="1473200"/>
            <a:ext cx="1687512" cy="1687513"/>
          </a:xfrm>
          <a:custGeom>
            <a:avLst/>
            <a:gdLst>
              <a:gd name="T0" fmla="*/ 843796 w 19679"/>
              <a:gd name="T1" fmla="*/ 844102 h 19679"/>
              <a:gd name="T2" fmla="*/ 843796 w 19679"/>
              <a:gd name="T3" fmla="*/ 844102 h 19679"/>
              <a:gd name="T4" fmla="*/ 843796 w 19679"/>
              <a:gd name="T5" fmla="*/ 844102 h 19679"/>
              <a:gd name="T6" fmla="*/ 843796 w 19679"/>
              <a:gd name="T7" fmla="*/ 84410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49" name="Shape 1468">
            <a:extLst>
              <a:ext uri="{FF2B5EF4-FFF2-40B4-BE49-F238E27FC236}">
                <a16:creationId xmlns:a16="http://schemas.microsoft.com/office/drawing/2014/main" id="{7D0C94C4-DC99-464A-959F-B74912B4BBFE}"/>
              </a:ext>
            </a:extLst>
          </p:cNvPr>
          <p:cNvSpPr>
            <a:spLocks/>
          </p:cNvSpPr>
          <p:nvPr/>
        </p:nvSpPr>
        <p:spPr bwMode="auto">
          <a:xfrm>
            <a:off x="6334125" y="1473200"/>
            <a:ext cx="1682750" cy="1684338"/>
          </a:xfrm>
          <a:custGeom>
            <a:avLst/>
            <a:gdLst>
              <a:gd name="T0" fmla="*/ 842068 w 19679"/>
              <a:gd name="T1" fmla="*/ 842373 h 19679"/>
              <a:gd name="T2" fmla="*/ 842068 w 19679"/>
              <a:gd name="T3" fmla="*/ 842373 h 19679"/>
              <a:gd name="T4" fmla="*/ 842068 w 19679"/>
              <a:gd name="T5" fmla="*/ 842373 h 19679"/>
              <a:gd name="T6" fmla="*/ 842068 w 19679"/>
              <a:gd name="T7" fmla="*/ 842373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7898" name="Group 32">
            <a:extLst>
              <a:ext uri="{FF2B5EF4-FFF2-40B4-BE49-F238E27FC236}">
                <a16:creationId xmlns:a16="http://schemas.microsoft.com/office/drawing/2014/main" id="{FEDB2AAC-8EE4-544C-ADCC-364E6D686B17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1512888"/>
            <a:ext cx="474662" cy="474662"/>
            <a:chOff x="3906591" y="2088732"/>
            <a:chExt cx="474017" cy="474017"/>
          </a:xfrm>
        </p:grpSpPr>
        <p:sp>
          <p:nvSpPr>
            <p:cNvPr id="35861" name="Shape 1474">
              <a:extLst>
                <a:ext uri="{FF2B5EF4-FFF2-40B4-BE49-F238E27FC236}">
                  <a16:creationId xmlns:a16="http://schemas.microsoft.com/office/drawing/2014/main" id="{D04D4E9E-5072-44C0-9BC3-C612AD24E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591" y="2088732"/>
              <a:ext cx="474017" cy="474017"/>
            </a:xfrm>
            <a:custGeom>
              <a:avLst/>
              <a:gdLst>
                <a:gd name="T0" fmla="*/ 237009 w 19679"/>
                <a:gd name="T1" fmla="*/ 237009 h 19679"/>
                <a:gd name="T2" fmla="*/ 237009 w 19679"/>
                <a:gd name="T3" fmla="*/ 237009 h 19679"/>
                <a:gd name="T4" fmla="*/ 237009 w 19679"/>
                <a:gd name="T5" fmla="*/ 237009 h 19679"/>
                <a:gd name="T6" fmla="*/ 237009 w 19679"/>
                <a:gd name="T7" fmla="*/ 237009 h 1967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7910" name="Group 1479">
              <a:extLst>
                <a:ext uri="{FF2B5EF4-FFF2-40B4-BE49-F238E27FC236}">
                  <a16:creationId xmlns:a16="http://schemas.microsoft.com/office/drawing/2014/main" id="{5311C3FB-17FE-DE4E-B090-CAB3460B7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35863" name="Shape 1477">
                <a:extLst>
                  <a:ext uri="{FF2B5EF4-FFF2-40B4-BE49-F238E27FC236}">
                    <a16:creationId xmlns:a16="http://schemas.microsoft.com/office/drawing/2014/main" id="{A1C63C0F-3290-4786-B449-A7EBF23A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" y="1198"/>
                <a:ext cx="345604" cy="240970"/>
              </a:xfrm>
              <a:custGeom>
                <a:avLst/>
                <a:gdLst>
                  <a:gd name="T0" fmla="*/ 173198 w 21474"/>
                  <a:gd name="T1" fmla="*/ 120992 h 21420"/>
                  <a:gd name="T2" fmla="*/ 173198 w 21474"/>
                  <a:gd name="T3" fmla="*/ 120992 h 21420"/>
                  <a:gd name="T4" fmla="*/ 173198 w 21474"/>
                  <a:gd name="T5" fmla="*/ 120992 h 21420"/>
                  <a:gd name="T6" fmla="*/ 173198 w 21474"/>
                  <a:gd name="T7" fmla="*/ 120992 h 2142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864" name="Shape 1478">
                <a:extLst>
                  <a:ext uri="{FF2B5EF4-FFF2-40B4-BE49-F238E27FC236}">
                    <a16:creationId xmlns:a16="http://schemas.microsoft.com/office/drawing/2014/main" id="{DA7E06EE-EA6B-4B8F-BC40-D8582F107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3" y="150218"/>
                <a:ext cx="323408" cy="221946"/>
              </a:xfrm>
              <a:custGeom>
                <a:avLst/>
                <a:gdLst>
                  <a:gd name="T0" fmla="*/ 161758 w 21600"/>
                  <a:gd name="T1" fmla="*/ 111509 h 21600"/>
                  <a:gd name="T2" fmla="*/ 161758 w 21600"/>
                  <a:gd name="T3" fmla="*/ 111509 h 21600"/>
                  <a:gd name="T4" fmla="*/ 161758 w 21600"/>
                  <a:gd name="T5" fmla="*/ 111509 h 21600"/>
                  <a:gd name="T6" fmla="*/ 161758 w 21600"/>
                  <a:gd name="T7" fmla="*/ 11150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851" name="Text Placeholder 5">
            <a:extLst>
              <a:ext uri="{FF2B5EF4-FFF2-40B4-BE49-F238E27FC236}">
                <a16:creationId xmlns:a16="http://schemas.microsoft.com/office/drawing/2014/main" id="{9938AD00-8A04-4BA6-B109-AE29257ECEFB}"/>
              </a:ext>
            </a:extLst>
          </p:cNvPr>
          <p:cNvSpPr txBox="1">
            <a:spLocks/>
          </p:cNvSpPr>
          <p:nvPr/>
        </p:nvSpPr>
        <p:spPr bwMode="auto">
          <a:xfrm>
            <a:off x="1204913" y="2028825"/>
            <a:ext cx="16986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chemeClr val="bg1"/>
                </a:solidFill>
                <a:sym typeface="+mn-lt"/>
              </a:rPr>
              <a:t>顺序存储结构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2E43FC4-9DC1-4C80-879C-013F4F745352}"/>
              </a:ext>
            </a:extLst>
          </p:cNvPr>
          <p:cNvSpPr txBox="1">
            <a:spLocks/>
          </p:cNvSpPr>
          <p:nvPr/>
        </p:nvSpPr>
        <p:spPr>
          <a:xfrm>
            <a:off x="1062038" y="3687763"/>
            <a:ext cx="2054225" cy="11334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404040"/>
                </a:solidFill>
                <a:sym typeface="+mn-lt"/>
              </a:rPr>
              <a:t>数组表示法（邻接矩阵）</a:t>
            </a:r>
          </a:p>
        </p:txBody>
      </p:sp>
      <p:sp>
        <p:nvSpPr>
          <p:cNvPr id="35853" name="Text Placeholder 5">
            <a:extLst>
              <a:ext uri="{FF2B5EF4-FFF2-40B4-BE49-F238E27FC236}">
                <a16:creationId xmlns:a16="http://schemas.microsoft.com/office/drawing/2014/main" id="{7D4EF51C-22B6-4F10-B7E5-768FE86660CA}"/>
              </a:ext>
            </a:extLst>
          </p:cNvPr>
          <p:cNvSpPr txBox="1">
            <a:spLocks/>
          </p:cNvSpPr>
          <p:nvPr/>
        </p:nvSpPr>
        <p:spPr bwMode="auto">
          <a:xfrm>
            <a:off x="3876675" y="2028825"/>
            <a:ext cx="1579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b="0">
                <a:solidFill>
                  <a:schemeClr val="bg1"/>
                </a:solidFill>
                <a:sym typeface="+mn-lt"/>
              </a:rPr>
              <a:t>链式存储</a:t>
            </a:r>
            <a:br>
              <a:rPr lang="en-US" altLang="zh-CN" b="0">
                <a:solidFill>
                  <a:schemeClr val="bg1"/>
                </a:solidFill>
                <a:sym typeface="+mn-lt"/>
              </a:rPr>
            </a:br>
            <a:r>
              <a:rPr lang="zh-CN" altLang="en-US" b="0">
                <a:solidFill>
                  <a:schemeClr val="bg1"/>
                </a:solidFill>
                <a:sym typeface="+mn-lt"/>
              </a:rPr>
              <a:t>结构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7E0C8D3-2782-439D-8239-5082F1F4FBA9}"/>
              </a:ext>
            </a:extLst>
          </p:cNvPr>
          <p:cNvSpPr txBox="1">
            <a:spLocks/>
          </p:cNvSpPr>
          <p:nvPr/>
        </p:nvSpPr>
        <p:spPr>
          <a:xfrm>
            <a:off x="3725863" y="3433763"/>
            <a:ext cx="1814512" cy="2825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1000"/>
              </a:spcBef>
            </a:pPr>
            <a:r>
              <a:rPr lang="zh-CN" altLang="en-US" b="0">
                <a:solidFill>
                  <a:srgbClr val="404040"/>
                </a:solidFill>
                <a:sym typeface="+mn-lt"/>
              </a:rPr>
              <a:t>多重链表</a:t>
            </a:r>
          </a:p>
        </p:txBody>
      </p:sp>
      <p:sp>
        <p:nvSpPr>
          <p:cNvPr id="35855" name="Text Placeholder 6">
            <a:extLst>
              <a:ext uri="{FF2B5EF4-FFF2-40B4-BE49-F238E27FC236}">
                <a16:creationId xmlns:a16="http://schemas.microsoft.com/office/drawing/2014/main" id="{B2137893-94D5-4A6F-9782-CA314901459A}"/>
              </a:ext>
            </a:extLst>
          </p:cNvPr>
          <p:cNvSpPr txBox="1">
            <a:spLocks/>
          </p:cNvSpPr>
          <p:nvPr/>
        </p:nvSpPr>
        <p:spPr bwMode="auto">
          <a:xfrm>
            <a:off x="6262688" y="3433763"/>
            <a:ext cx="1816100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1000"/>
              </a:spcBef>
            </a:pPr>
            <a:r>
              <a:rPr lang="zh-CN" altLang="en-US" b="0">
                <a:solidFill>
                  <a:srgbClr val="FF0000"/>
                </a:solidFill>
                <a:sym typeface="+mn-lt"/>
              </a:rPr>
              <a:t>邻接矩阵</a:t>
            </a:r>
            <a:r>
              <a:rPr lang="en-US" altLang="zh-CN" b="0">
                <a:solidFill>
                  <a:srgbClr val="FF0000"/>
                </a:solidFill>
                <a:sym typeface="+mn-lt"/>
              </a:rPr>
              <a:t>(</a:t>
            </a:r>
            <a:r>
              <a:rPr lang="zh-CN" altLang="en-US" b="0">
                <a:solidFill>
                  <a:srgbClr val="FF0000"/>
                </a:solidFill>
                <a:sym typeface="+mn-lt"/>
              </a:rPr>
              <a:t>数组</a:t>
            </a:r>
            <a:r>
              <a:rPr lang="en-US" altLang="zh-CN" b="0">
                <a:solidFill>
                  <a:srgbClr val="FF0000"/>
                </a:solidFill>
                <a:sym typeface="+mn-lt"/>
              </a:rPr>
              <a:t>)</a:t>
            </a:r>
            <a:r>
              <a:rPr lang="zh-CN" altLang="en-US" b="0">
                <a:solidFill>
                  <a:srgbClr val="FF0000"/>
                </a:solidFill>
                <a:sym typeface="+mn-lt"/>
              </a:rPr>
              <a:t>表示法</a:t>
            </a:r>
          </a:p>
          <a:p>
            <a:pPr algn="just" eaLnBrk="1" hangingPunct="1">
              <a:lnSpc>
                <a:spcPct val="120000"/>
              </a:lnSpc>
              <a:spcBef>
                <a:spcPts val="1000"/>
              </a:spcBef>
            </a:pPr>
            <a:r>
              <a:rPr lang="zh-CN" altLang="en-US" b="0">
                <a:solidFill>
                  <a:srgbClr val="FF0000"/>
                </a:solidFill>
                <a:sym typeface="+mn-lt"/>
              </a:rPr>
              <a:t>邻接表</a:t>
            </a:r>
            <a:r>
              <a:rPr lang="en-US" altLang="zh-CN" b="0">
                <a:solidFill>
                  <a:srgbClr val="FF0000"/>
                </a:solidFill>
                <a:sym typeface="+mn-lt"/>
              </a:rPr>
              <a:t>(</a:t>
            </a:r>
            <a:r>
              <a:rPr lang="zh-CN" altLang="en-US" b="0">
                <a:solidFill>
                  <a:srgbClr val="FF0000"/>
                </a:solidFill>
                <a:sym typeface="+mn-lt"/>
              </a:rPr>
              <a:t>链式</a:t>
            </a:r>
            <a:r>
              <a:rPr lang="en-US" altLang="zh-CN" b="0">
                <a:solidFill>
                  <a:srgbClr val="FF0000"/>
                </a:solidFill>
                <a:sym typeface="+mn-lt"/>
              </a:rPr>
              <a:t>)</a:t>
            </a:r>
            <a:r>
              <a:rPr lang="zh-CN" altLang="en-US" b="0">
                <a:solidFill>
                  <a:srgbClr val="FF0000"/>
                </a:solidFill>
                <a:sym typeface="+mn-lt"/>
              </a:rPr>
              <a:t>表示法</a:t>
            </a:r>
          </a:p>
        </p:txBody>
      </p:sp>
      <p:sp>
        <p:nvSpPr>
          <p:cNvPr id="35856" name="Text Placeholder 5">
            <a:extLst>
              <a:ext uri="{FF2B5EF4-FFF2-40B4-BE49-F238E27FC236}">
                <a16:creationId xmlns:a16="http://schemas.microsoft.com/office/drawing/2014/main" id="{A5EDCEB1-F139-4466-985D-54CDCD19A42E}"/>
              </a:ext>
            </a:extLst>
          </p:cNvPr>
          <p:cNvSpPr txBox="1">
            <a:spLocks/>
          </p:cNvSpPr>
          <p:nvPr/>
        </p:nvSpPr>
        <p:spPr bwMode="auto">
          <a:xfrm>
            <a:off x="6415088" y="2028825"/>
            <a:ext cx="15795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b="0">
                <a:solidFill>
                  <a:schemeClr val="bg1"/>
                </a:solidFill>
                <a:sym typeface="+mn-lt"/>
              </a:rPr>
              <a:t>重点介绍</a:t>
            </a:r>
          </a:p>
        </p:txBody>
      </p:sp>
      <p:sp>
        <p:nvSpPr>
          <p:cNvPr id="35857" name="Shape 1475">
            <a:extLst>
              <a:ext uri="{FF2B5EF4-FFF2-40B4-BE49-F238E27FC236}">
                <a16:creationId xmlns:a16="http://schemas.microsoft.com/office/drawing/2014/main" id="{442A01E1-61DE-4210-94E3-B572EBA198F6}"/>
              </a:ext>
            </a:extLst>
          </p:cNvPr>
          <p:cNvSpPr>
            <a:spLocks/>
          </p:cNvSpPr>
          <p:nvPr/>
        </p:nvSpPr>
        <p:spPr bwMode="auto">
          <a:xfrm>
            <a:off x="6251575" y="1512888"/>
            <a:ext cx="473075" cy="474662"/>
          </a:xfrm>
          <a:custGeom>
            <a:avLst/>
            <a:gdLst>
              <a:gd name="T0" fmla="*/ 236978 w 19679"/>
              <a:gd name="T1" fmla="*/ 237064 h 19679"/>
              <a:gd name="T2" fmla="*/ 236978 w 19679"/>
              <a:gd name="T3" fmla="*/ 237064 h 19679"/>
              <a:gd name="T4" fmla="*/ 236978 w 19679"/>
              <a:gd name="T5" fmla="*/ 237064 h 19679"/>
              <a:gd name="T6" fmla="*/ 236978 w 19679"/>
              <a:gd name="T7" fmla="*/ 237064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858" name="Shape 1480">
            <a:extLst>
              <a:ext uri="{FF2B5EF4-FFF2-40B4-BE49-F238E27FC236}">
                <a16:creationId xmlns:a16="http://schemas.microsoft.com/office/drawing/2014/main" id="{D84B30DF-71B3-4D88-A591-201741EF79CE}"/>
              </a:ext>
            </a:extLst>
          </p:cNvPr>
          <p:cNvSpPr>
            <a:spLocks/>
          </p:cNvSpPr>
          <p:nvPr/>
        </p:nvSpPr>
        <p:spPr bwMode="auto">
          <a:xfrm>
            <a:off x="6394450" y="1636713"/>
            <a:ext cx="185738" cy="185737"/>
          </a:xfrm>
          <a:custGeom>
            <a:avLst/>
            <a:gdLst>
              <a:gd name="T0" fmla="*/ 93161 w 21600"/>
              <a:gd name="T1" fmla="*/ 93189 h 21600"/>
              <a:gd name="T2" fmla="*/ 93161 w 21600"/>
              <a:gd name="T3" fmla="*/ 93189 h 21600"/>
              <a:gd name="T4" fmla="*/ 93161 w 21600"/>
              <a:gd name="T5" fmla="*/ 93189 h 21600"/>
              <a:gd name="T6" fmla="*/ 93161 w 21600"/>
              <a:gd name="T7" fmla="*/ 9318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Rectangle 50">
            <a:extLst>
              <a:ext uri="{FF2B5EF4-FFF2-40B4-BE49-F238E27FC236}">
                <a16:creationId xmlns:a16="http://schemas.microsoft.com/office/drawing/2014/main" id="{6D130564-7415-4FD3-96BB-BC0819690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4238625"/>
            <a:ext cx="17907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邻接表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邻接多重表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十字链表</a:t>
            </a:r>
          </a:p>
        </p:txBody>
      </p:sp>
      <p:sp>
        <p:nvSpPr>
          <p:cNvPr id="34" name="AutoShape 57">
            <a:extLst>
              <a:ext uri="{FF2B5EF4-FFF2-40B4-BE49-F238E27FC236}">
                <a16:creationId xmlns:a16="http://schemas.microsoft.com/office/drawing/2014/main" id="{4DFB7C5C-5C26-4D14-8571-F929930E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3873500"/>
            <a:ext cx="381000" cy="381000"/>
          </a:xfrm>
          <a:prstGeom prst="down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2">
            <a:extLst>
              <a:ext uri="{FF2B5EF4-FFF2-40B4-BE49-F238E27FC236}">
                <a16:creationId xmlns:a16="http://schemas.microsoft.com/office/drawing/2014/main" id="{B38C4806-AE20-4706-B16E-6A86D881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0800"/>
            <a:ext cx="9144000" cy="19446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53349" name="Object 5">
            <a:extLst>
              <a:ext uri="{FF2B5EF4-FFF2-40B4-BE49-F238E27FC236}">
                <a16:creationId xmlns:a16="http://schemas.microsoft.com/office/drawing/2014/main" id="{E3DF0313-7FCB-114F-9341-3CC1C765120E}"/>
              </a:ext>
            </a:extLst>
          </p:cNvPr>
          <p:cNvGraphicFramePr>
            <a:graphicFrameLocks/>
          </p:cNvGraphicFramePr>
          <p:nvPr/>
        </p:nvGraphicFramePr>
        <p:xfrm>
          <a:off x="684213" y="4232275"/>
          <a:ext cx="795496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公式" r:id="rId3" imgW="78117700" imgH="11112500" progId="Equation.3">
                  <p:embed/>
                </p:oleObj>
              </mc:Choice>
              <mc:Fallback>
                <p:oleObj name="公式" r:id="rId3" imgW="78117700" imgH="11112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32275"/>
                        <a:ext cx="7954962" cy="120332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51" name="Rectangle 7">
            <a:extLst>
              <a:ext uri="{FF2B5EF4-FFF2-40B4-BE49-F238E27FC236}">
                <a16:creationId xmlns:a16="http://schemas.microsoft.com/office/drawing/2014/main" id="{05CE9F4E-E995-4670-9031-5BE76D1C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84313"/>
            <a:ext cx="881538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建立一个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顶点表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（记录各个顶点信息）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和一个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邻接矩阵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（表</a:t>
            </a:r>
            <a:b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示各个顶点之间关系）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设图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 = (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 i="1">
                <a:solidFill>
                  <a:srgbClr val="99FF33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个顶点，则图的邻接矩阵是一个二维数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组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A.Edge[n][n]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，定义为：</a:t>
            </a:r>
          </a:p>
        </p:txBody>
      </p:sp>
      <p:sp>
        <p:nvSpPr>
          <p:cNvPr id="22532" name="Rectangle 35">
            <a:extLst>
              <a:ext uri="{FF2B5EF4-FFF2-40B4-BE49-F238E27FC236}">
                <a16:creationId xmlns:a16="http://schemas.microsoft.com/office/drawing/2014/main" id="{61F5914D-83DA-4879-858E-B19C8FD6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188913"/>
            <a:ext cx="5756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数组（邻接矩阵）表示法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3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9533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2">
            <a:extLst>
              <a:ext uri="{FF2B5EF4-FFF2-40B4-BE49-F238E27FC236}">
                <a16:creationId xmlns:a16="http://schemas.microsoft.com/office/drawing/2014/main" id="{CBEF695E-97D6-420F-A1E6-08AF00F7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18748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邻接矩阵：</a:t>
            </a:r>
          </a:p>
        </p:txBody>
      </p:sp>
      <p:sp>
        <p:nvSpPr>
          <p:cNvPr id="23555" name="AutoShape 23">
            <a:extLst>
              <a:ext uri="{FF2B5EF4-FFF2-40B4-BE49-F238E27FC236}">
                <a16:creationId xmlns:a16="http://schemas.microsoft.com/office/drawing/2014/main" id="{C756E868-E5FE-4DF9-88BD-F7E170E5950C}"/>
              </a:ext>
            </a:extLst>
          </p:cNvPr>
          <p:cNvSpPr>
            <a:spLocks/>
          </p:cNvSpPr>
          <p:nvPr/>
        </p:nvSpPr>
        <p:spPr bwMode="auto">
          <a:xfrm>
            <a:off x="5581650" y="1816100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6" name="AutoShape 24">
            <a:extLst>
              <a:ext uri="{FF2B5EF4-FFF2-40B4-BE49-F238E27FC236}">
                <a16:creationId xmlns:a16="http://schemas.microsoft.com/office/drawing/2014/main" id="{6D46C6A8-E295-4CD8-B230-ABD940280C71}"/>
              </a:ext>
            </a:extLst>
          </p:cNvPr>
          <p:cNvSpPr>
            <a:spLocks/>
          </p:cNvSpPr>
          <p:nvPr/>
        </p:nvSpPr>
        <p:spPr bwMode="auto">
          <a:xfrm>
            <a:off x="7431088" y="1816100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7" name="Text Box 25">
            <a:extLst>
              <a:ext uri="{FF2B5EF4-FFF2-40B4-BE49-F238E27FC236}">
                <a16:creationId xmlns:a16="http://schemas.microsoft.com/office/drawing/2014/main" id="{2C07ED9A-B1D2-4541-AAE6-2C5B2779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23256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r>
              <a:rPr lang="en-US" altLang="zh-CN" i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Edge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=</a:t>
            </a:r>
          </a:p>
        </p:txBody>
      </p:sp>
      <p:sp>
        <p:nvSpPr>
          <p:cNvPr id="23558" name="Rectangle 26">
            <a:extLst>
              <a:ext uri="{FF2B5EF4-FFF2-40B4-BE49-F238E27FC236}">
                <a16:creationId xmlns:a16="http://schemas.microsoft.com/office/drawing/2014/main" id="{FABD4758-2AD1-49BE-BA6A-007F9B44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435100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（ </a:t>
            </a: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v1 v2</a:t>
            </a:r>
            <a:r>
              <a:rPr lang="en-US" altLang="zh-CN" sz="2000" baseline="-6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 v4 v5   </a:t>
            </a:r>
            <a:r>
              <a:rPr lang="zh-CN" altLang="en-US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23559" name="Rectangle 27">
            <a:extLst>
              <a:ext uri="{FF2B5EF4-FFF2-40B4-BE49-F238E27FC236}">
                <a16:creationId xmlns:a16="http://schemas.microsoft.com/office/drawing/2014/main" id="{846E4245-5B84-426B-999A-5A6081BC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1663700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v5</a:t>
            </a:r>
          </a:p>
        </p:txBody>
      </p:sp>
      <p:sp>
        <p:nvSpPr>
          <p:cNvPr id="23560" name="Rectangle 28">
            <a:extLst>
              <a:ext uri="{FF2B5EF4-FFF2-40B4-BE49-F238E27FC236}">
                <a16:creationId xmlns:a16="http://schemas.microsoft.com/office/drawing/2014/main" id="{1D42A66A-6BF0-4FD0-AAE9-A28730004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1816100"/>
            <a:ext cx="1579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0   0   0   0   0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0   0   0   0   0</a:t>
            </a:r>
          </a:p>
        </p:txBody>
      </p:sp>
      <p:sp>
        <p:nvSpPr>
          <p:cNvPr id="954397" name="Rectangle 29">
            <a:extLst>
              <a:ext uri="{FF2B5EF4-FFF2-40B4-BE49-F238E27FC236}">
                <a16:creationId xmlns:a16="http://schemas.microsoft.com/office/drawing/2014/main" id="{B46235B4-A3AC-46D0-9758-CDA885151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" y="4341813"/>
            <a:ext cx="8458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分析</a:t>
            </a:r>
            <a:r>
              <a:rPr lang="en-US" altLang="zh-CN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无向图的邻接矩阵是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对称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分析</a:t>
            </a:r>
            <a:r>
              <a:rPr lang="en-US" altLang="zh-CN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顶点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的</a:t>
            </a:r>
            <a:r>
              <a:rPr lang="zh-CN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度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＝第 </a:t>
            </a:r>
            <a:r>
              <a:rPr lang="en-US" altLang="zh-CN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行 (列) 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中</a:t>
            </a:r>
            <a:r>
              <a:rPr lang="zh-CN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 </a:t>
            </a:r>
            <a:r>
              <a:rPr lang="zh-CN" altLang="zh-CN" b="0">
                <a:ea typeface="微软雅黑" panose="020B0503020204020204" pitchFamily="34" charset="-122"/>
                <a:sym typeface="+mn-lt"/>
              </a:rPr>
              <a:t>的个数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特别：</a:t>
            </a: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完全图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的邻接矩阵中，对角元素为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，其余</a:t>
            </a: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23562" name="Rectangle 30">
            <a:extLst>
              <a:ext uri="{FF2B5EF4-FFF2-40B4-BE49-F238E27FC236}">
                <a16:creationId xmlns:a16="http://schemas.microsoft.com/office/drawing/2014/main" id="{3A5270D4-8AFD-438B-A550-B49D6A76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1816100"/>
            <a:ext cx="1579562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1   1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1   1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0</a:t>
            </a:r>
          </a:p>
        </p:txBody>
      </p:sp>
      <p:sp>
        <p:nvSpPr>
          <p:cNvPr id="23563" name="Rectangle 31">
            <a:extLst>
              <a:ext uri="{FF2B5EF4-FFF2-40B4-BE49-F238E27FC236}">
                <a16:creationId xmlns:a16="http://schemas.microsoft.com/office/drawing/2014/main" id="{63A8B30C-30E6-42B0-8FE8-5F6979FE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1816100"/>
            <a:ext cx="1579562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1   1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1   1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23564" name="Rectangle 32">
            <a:extLst>
              <a:ext uri="{FF2B5EF4-FFF2-40B4-BE49-F238E27FC236}">
                <a16:creationId xmlns:a16="http://schemas.microsoft.com/office/drawing/2014/main" id="{74B9F7AB-57E0-4966-A082-83A9EB57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13414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顶点表：</a:t>
            </a:r>
          </a:p>
        </p:txBody>
      </p:sp>
      <p:sp>
        <p:nvSpPr>
          <p:cNvPr id="23565" name="Rectangle 35">
            <a:extLst>
              <a:ext uri="{FF2B5EF4-FFF2-40B4-BE49-F238E27FC236}">
                <a16:creationId xmlns:a16="http://schemas.microsoft.com/office/drawing/2014/main" id="{5A3375EA-8CDA-4C16-97F5-B9534F2A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88913"/>
            <a:ext cx="52530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无向图的邻接矩阵表示法</a:t>
            </a:r>
          </a:p>
        </p:txBody>
      </p:sp>
      <p:grpSp>
        <p:nvGrpSpPr>
          <p:cNvPr id="36878" name="Group 36">
            <a:extLst>
              <a:ext uri="{FF2B5EF4-FFF2-40B4-BE49-F238E27FC236}">
                <a16:creationId xmlns:a16="http://schemas.microsoft.com/office/drawing/2014/main" id="{8055E79E-CE2D-4B69-813C-534ACBB97C4C}"/>
              </a:ext>
            </a:extLst>
          </p:cNvPr>
          <p:cNvGrpSpPr>
            <a:grpSpLocks/>
          </p:cNvGrpSpPr>
          <p:nvPr/>
        </p:nvGrpSpPr>
        <p:grpSpPr bwMode="auto">
          <a:xfrm>
            <a:off x="834182" y="1786396"/>
            <a:ext cx="2146300" cy="1659855"/>
            <a:chOff x="40" y="413"/>
            <a:chExt cx="1352" cy="816"/>
          </a:xfrm>
          <a:solidFill>
            <a:srgbClr val="6C4C8F"/>
          </a:solidFill>
        </p:grpSpPr>
        <p:sp>
          <p:nvSpPr>
            <p:cNvPr id="23571" name="Line 41">
              <a:extLst>
                <a:ext uri="{FF2B5EF4-FFF2-40B4-BE49-F238E27FC236}">
                  <a16:creationId xmlns:a16="http://schemas.microsoft.com/office/drawing/2014/main" id="{27FD3EB5-1665-4DCD-927B-0DAD55A22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2" name="Line 42">
              <a:extLst>
                <a:ext uri="{FF2B5EF4-FFF2-40B4-BE49-F238E27FC236}">
                  <a16:creationId xmlns:a16="http://schemas.microsoft.com/office/drawing/2014/main" id="{6B7B8FF7-CEB3-4676-9327-592FDA43E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" y="638"/>
              <a:ext cx="0" cy="366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8" name="Line 48">
              <a:extLst>
                <a:ext uri="{FF2B5EF4-FFF2-40B4-BE49-F238E27FC236}">
                  <a16:creationId xmlns:a16="http://schemas.microsoft.com/office/drawing/2014/main" id="{5AAE0DF7-E841-44A9-B76B-90261309E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10"/>
              <a:ext cx="0" cy="422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7" name="Line 47">
              <a:extLst>
                <a:ext uri="{FF2B5EF4-FFF2-40B4-BE49-F238E27FC236}">
                  <a16:creationId xmlns:a16="http://schemas.microsoft.com/office/drawing/2014/main" id="{ABFAB90F-D9AE-4631-BCFE-D07227A11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4" name="Line 44">
              <a:extLst>
                <a:ext uri="{FF2B5EF4-FFF2-40B4-BE49-F238E27FC236}">
                  <a16:creationId xmlns:a16="http://schemas.microsoft.com/office/drawing/2014/main" id="{7E9E3C87-7591-4AB7-8B93-846175766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864"/>
              <a:ext cx="416" cy="196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6" name="Line 46">
              <a:extLst>
                <a:ext uri="{FF2B5EF4-FFF2-40B4-BE49-F238E27FC236}">
                  <a16:creationId xmlns:a16="http://schemas.microsoft.com/office/drawing/2014/main" id="{F45FF8EF-088E-4D4F-8953-77E57F1E1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67" name="Oval 37">
              <a:extLst>
                <a:ext uri="{FF2B5EF4-FFF2-40B4-BE49-F238E27FC236}">
                  <a16:creationId xmlns:a16="http://schemas.microsoft.com/office/drawing/2014/main" id="{D0ED5E03-0FFA-4359-8391-318816B68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441"/>
              <a:ext cx="312" cy="197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23568" name="Oval 38">
              <a:extLst>
                <a:ext uri="{FF2B5EF4-FFF2-40B4-BE49-F238E27FC236}">
                  <a16:creationId xmlns:a16="http://schemas.microsoft.com/office/drawing/2014/main" id="{9654BC94-291E-401D-85A0-FAA6FA5B4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413"/>
              <a:ext cx="312" cy="197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23569" name="Oval 39">
              <a:extLst>
                <a:ext uri="{FF2B5EF4-FFF2-40B4-BE49-F238E27FC236}">
                  <a16:creationId xmlns:a16="http://schemas.microsoft.com/office/drawing/2014/main" id="{47A4C2A3-4097-496C-B528-4DA638C90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723"/>
              <a:ext cx="312" cy="196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23570" name="Oval 40">
              <a:extLst>
                <a:ext uri="{FF2B5EF4-FFF2-40B4-BE49-F238E27FC236}">
                  <a16:creationId xmlns:a16="http://schemas.microsoft.com/office/drawing/2014/main" id="{6932727F-0684-48C5-8659-D6E83E30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032"/>
              <a:ext cx="312" cy="197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23573" name="Line 43">
              <a:extLst>
                <a:ext uri="{FF2B5EF4-FFF2-40B4-BE49-F238E27FC236}">
                  <a16:creationId xmlns:a16="http://schemas.microsoft.com/office/drawing/2014/main" id="{577B23DB-2789-4576-A208-061432F2F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grp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75" name="Oval 45">
              <a:extLst>
                <a:ext uri="{FF2B5EF4-FFF2-40B4-BE49-F238E27FC236}">
                  <a16:creationId xmlns:a16="http://schemas.microsoft.com/office/drawing/2014/main" id="{833C9F55-0B28-418C-86B1-30826D8D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grpFill/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rgbClr val="CDE5F3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23579" name="Oval 49">
              <a:extLst>
                <a:ext uri="{FF2B5EF4-FFF2-40B4-BE49-F238E27FC236}">
                  <a16:creationId xmlns:a16="http://schemas.microsoft.com/office/drawing/2014/main" id="{086ADB21-73EB-4B08-AFAB-0AB02368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grpFill/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039CCCF-DBBF-1F44-9053-1146A43E893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76700"/>
            <a:ext cx="8135938" cy="144463"/>
            <a:chOff x="539750" y="4076700"/>
            <a:chExt cx="8135938" cy="144463"/>
          </a:xfrm>
        </p:grpSpPr>
        <p:cxnSp>
          <p:nvCxnSpPr>
            <p:cNvPr id="39955" name="直接连接符 2">
              <a:extLst>
                <a:ext uri="{FF2B5EF4-FFF2-40B4-BE49-F238E27FC236}">
                  <a16:creationId xmlns:a16="http://schemas.microsoft.com/office/drawing/2014/main" id="{D273C6C8-64D7-3342-9905-DCA174FA4C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750" y="4076700"/>
              <a:ext cx="8135938" cy="0"/>
            </a:xfrm>
            <a:prstGeom prst="line">
              <a:avLst/>
            </a:prstGeom>
            <a:noFill/>
            <a:ln w="9525" algn="ctr">
              <a:solidFill>
                <a:srgbClr val="6C4C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6" name="直接连接符 29">
              <a:extLst>
                <a:ext uri="{FF2B5EF4-FFF2-40B4-BE49-F238E27FC236}">
                  <a16:creationId xmlns:a16="http://schemas.microsoft.com/office/drawing/2014/main" id="{3A45DF14-9964-C348-A6C3-FB22B6D1FC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750" y="4221163"/>
              <a:ext cx="8135938" cy="0"/>
            </a:xfrm>
            <a:prstGeom prst="line">
              <a:avLst/>
            </a:prstGeom>
            <a:noFill/>
            <a:ln w="9525" algn="ctr">
              <a:solidFill>
                <a:srgbClr val="6C4C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867B7C1-F4C5-1349-89AE-AC3BD19A3AD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308725"/>
            <a:ext cx="8135938" cy="144463"/>
            <a:chOff x="539750" y="6308725"/>
            <a:chExt cx="8135938" cy="144463"/>
          </a:xfrm>
        </p:grpSpPr>
        <p:cxnSp>
          <p:nvCxnSpPr>
            <p:cNvPr id="39953" name="直接连接符 30">
              <a:extLst>
                <a:ext uri="{FF2B5EF4-FFF2-40B4-BE49-F238E27FC236}">
                  <a16:creationId xmlns:a16="http://schemas.microsoft.com/office/drawing/2014/main" id="{E27F502D-C086-BB43-BC72-50DEB78DD1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750" y="6308725"/>
              <a:ext cx="8135938" cy="0"/>
            </a:xfrm>
            <a:prstGeom prst="line">
              <a:avLst/>
            </a:prstGeom>
            <a:noFill/>
            <a:ln w="9525" algn="ctr">
              <a:solidFill>
                <a:srgbClr val="6C4C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直接连接符 31">
              <a:extLst>
                <a:ext uri="{FF2B5EF4-FFF2-40B4-BE49-F238E27FC236}">
                  <a16:creationId xmlns:a16="http://schemas.microsoft.com/office/drawing/2014/main" id="{7E7DC808-397F-254C-9C1D-8C6487DF8A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750" y="6453188"/>
              <a:ext cx="8135938" cy="0"/>
            </a:xfrm>
            <a:prstGeom prst="line">
              <a:avLst/>
            </a:prstGeom>
            <a:noFill/>
            <a:ln w="9525" algn="ctr">
              <a:solidFill>
                <a:srgbClr val="6C4C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54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54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54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9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Line 11">
            <a:extLst>
              <a:ext uri="{FF2B5EF4-FFF2-40B4-BE49-F238E27FC236}">
                <a16:creationId xmlns:a16="http://schemas.microsoft.com/office/drawing/2014/main" id="{E3A08F33-0C98-414A-A42A-8B265D241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1573213"/>
            <a:ext cx="1022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4" name="Line 12">
            <a:extLst>
              <a:ext uri="{FF2B5EF4-FFF2-40B4-BE49-F238E27FC236}">
                <a16:creationId xmlns:a16="http://schemas.microsoft.com/office/drawing/2014/main" id="{DD462E20-2BF1-45A8-A53B-7D2BFF436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3038" y="1851025"/>
            <a:ext cx="0" cy="495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5" name="Line 13">
            <a:extLst>
              <a:ext uri="{FF2B5EF4-FFF2-40B4-BE49-F238E27FC236}">
                <a16:creationId xmlns:a16="http://schemas.microsoft.com/office/drawing/2014/main" id="{6AABBC1F-667A-42F7-B7AD-A63A19C0D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500" y="2624138"/>
            <a:ext cx="1022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6" name="Line 14">
            <a:extLst>
              <a:ext uri="{FF2B5EF4-FFF2-40B4-BE49-F238E27FC236}">
                <a16:creationId xmlns:a16="http://schemas.microsoft.com/office/drawing/2014/main" id="{6B8C2E6A-A582-4AA9-9CCC-22F1FD167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1719263"/>
            <a:ext cx="1093787" cy="627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5397" name="Rectangle 5">
            <a:extLst>
              <a:ext uri="{FF2B5EF4-FFF2-40B4-BE49-F238E27FC236}">
                <a16:creationId xmlns:a16="http://schemas.microsoft.com/office/drawing/2014/main" id="{9C00E9D0-6849-446A-B270-0E54B388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3249613"/>
            <a:ext cx="4551362" cy="3387725"/>
          </a:xfrm>
          <a:prstGeom prst="roundRect">
            <a:avLst>
              <a:gd name="adj" fmla="val 4644"/>
            </a:avLst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分析</a:t>
            </a:r>
            <a:r>
              <a:rPr kumimoji="1"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kumimoji="1"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有向图的邻接矩阵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可能是不对称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的。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分析</a:t>
            </a:r>
            <a:r>
              <a:rPr kumimoji="1" lang="en-US" altLang="zh-CN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zh-CN" altLang="en-US" sz="2400" b="0">
                <a:solidFill>
                  <a:schemeClr val="accent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顶点的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出度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=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行元素之和</a:t>
            </a:r>
            <a:endParaRPr kumimoji="1" lang="zh-CN" altLang="en-US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       顶点的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入度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=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列元素之和</a:t>
            </a:r>
            <a:endParaRPr kumimoji="1" lang="zh-CN" altLang="en-US" sz="2400" b="0" i="1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       顶点的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度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=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行元素之和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第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列元素之和</a:t>
            </a:r>
          </a:p>
        </p:txBody>
      </p:sp>
      <p:sp>
        <p:nvSpPr>
          <p:cNvPr id="24579" name="Oval 7">
            <a:extLst>
              <a:ext uri="{FF2B5EF4-FFF2-40B4-BE49-F238E27FC236}">
                <a16:creationId xmlns:a16="http://schemas.microsoft.com/office/drawing/2014/main" id="{737DCB43-6BDA-4517-9AB6-A68CC1050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317625"/>
            <a:ext cx="511175" cy="5064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sp>
        <p:nvSpPr>
          <p:cNvPr id="24580" name="Oval 8">
            <a:extLst>
              <a:ext uri="{FF2B5EF4-FFF2-40B4-BE49-F238E27FC236}">
                <a16:creationId xmlns:a16="http://schemas.microsoft.com/office/drawing/2014/main" id="{42CC49BB-83AB-4AF5-B009-4FF3D071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1317625"/>
            <a:ext cx="511175" cy="5064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24581" name="Oval 9">
            <a:extLst>
              <a:ext uri="{FF2B5EF4-FFF2-40B4-BE49-F238E27FC236}">
                <a16:creationId xmlns:a16="http://schemas.microsoft.com/office/drawing/2014/main" id="{38988EAA-FF40-457A-8BF4-EF81713A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346325"/>
            <a:ext cx="511175" cy="5064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24582" name="Oval 10">
            <a:extLst>
              <a:ext uri="{FF2B5EF4-FFF2-40B4-BE49-F238E27FC236}">
                <a16:creationId xmlns:a16="http://schemas.microsoft.com/office/drawing/2014/main" id="{4CEDC5F3-4D72-4D24-A29A-68C52C96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2346325"/>
            <a:ext cx="511175" cy="5064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955407" name="Rectangle 15">
            <a:extLst>
              <a:ext uri="{FF2B5EF4-FFF2-40B4-BE49-F238E27FC236}">
                <a16:creationId xmlns:a16="http://schemas.microsoft.com/office/drawing/2014/main" id="{DCCD59A6-8256-428E-AF7C-13DD02EC9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760538"/>
            <a:ext cx="4222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600" b="0" noProof="1"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24588" name="Text Box 16">
            <a:extLst>
              <a:ext uri="{FF2B5EF4-FFF2-40B4-BE49-F238E27FC236}">
                <a16:creationId xmlns:a16="http://schemas.microsoft.com/office/drawing/2014/main" id="{9CBF5F68-9EEE-488E-BE5B-2AF8BCEE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149066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邻接矩阵：</a:t>
            </a:r>
          </a:p>
        </p:txBody>
      </p:sp>
      <p:sp>
        <p:nvSpPr>
          <p:cNvPr id="24589" name="AutoShape 17">
            <a:extLst>
              <a:ext uri="{FF2B5EF4-FFF2-40B4-BE49-F238E27FC236}">
                <a16:creationId xmlns:a16="http://schemas.microsoft.com/office/drawing/2014/main" id="{E7DD316A-CF26-40F9-AB93-5243C3F55D12}"/>
              </a:ext>
            </a:extLst>
          </p:cNvPr>
          <p:cNvSpPr>
            <a:spLocks/>
          </p:cNvSpPr>
          <p:nvPr/>
        </p:nvSpPr>
        <p:spPr bwMode="auto">
          <a:xfrm>
            <a:off x="5854700" y="1543050"/>
            <a:ext cx="152400" cy="1219200"/>
          </a:xfrm>
          <a:prstGeom prst="leftBracket">
            <a:avLst>
              <a:gd name="adj" fmla="val 66667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90" name="AutoShape 18">
            <a:extLst>
              <a:ext uri="{FF2B5EF4-FFF2-40B4-BE49-F238E27FC236}">
                <a16:creationId xmlns:a16="http://schemas.microsoft.com/office/drawing/2014/main" id="{9C2A4086-58CB-4276-B9F1-C87DD20D5B58}"/>
              </a:ext>
            </a:extLst>
          </p:cNvPr>
          <p:cNvSpPr>
            <a:spLocks/>
          </p:cNvSpPr>
          <p:nvPr/>
        </p:nvSpPr>
        <p:spPr bwMode="auto">
          <a:xfrm>
            <a:off x="7226300" y="1543050"/>
            <a:ext cx="207963" cy="1219200"/>
          </a:xfrm>
          <a:prstGeom prst="rightBracket">
            <a:avLst>
              <a:gd name="adj" fmla="val 48855"/>
            </a:avLst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91" name="Text Box 19">
            <a:extLst>
              <a:ext uri="{FF2B5EF4-FFF2-40B4-BE49-F238E27FC236}">
                <a16:creationId xmlns:a16="http://schemas.microsoft.com/office/drawing/2014/main" id="{3F691B2E-E713-4A8C-95B1-A6C6B502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18653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r>
              <a:rPr lang="en-US" altLang="zh-CN" i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Edge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=</a:t>
            </a:r>
          </a:p>
        </p:txBody>
      </p:sp>
      <p:sp>
        <p:nvSpPr>
          <p:cNvPr id="24592" name="Rectangle 20">
            <a:extLst>
              <a:ext uri="{FF2B5EF4-FFF2-40B4-BE49-F238E27FC236}">
                <a16:creationId xmlns:a16="http://schemas.microsoft.com/office/drawing/2014/main" id="{CF12031A-4DA8-450E-846B-6522AE29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1133475"/>
            <a:ext cx="188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 v1 v2</a:t>
            </a:r>
            <a:r>
              <a:rPr lang="en-US" altLang="zh-CN" sz="2000" baseline="-6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 v4 )</a:t>
            </a:r>
          </a:p>
        </p:txBody>
      </p:sp>
      <p:sp>
        <p:nvSpPr>
          <p:cNvPr id="24593" name="Rectangle 21">
            <a:extLst>
              <a:ext uri="{FF2B5EF4-FFF2-40B4-BE49-F238E27FC236}">
                <a16:creationId xmlns:a16="http://schemas.microsoft.com/office/drawing/2014/main" id="{236B1332-720E-406E-B204-B1C89730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1466850"/>
            <a:ext cx="5016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24594" name="Rectangle 22">
            <a:extLst>
              <a:ext uri="{FF2B5EF4-FFF2-40B4-BE49-F238E27FC236}">
                <a16:creationId xmlns:a16="http://schemas.microsoft.com/office/drawing/2014/main" id="{F84680CD-3F95-46D1-AAB2-EE097770A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466850"/>
            <a:ext cx="129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0   0   0   0  </a:t>
            </a:r>
          </a:p>
        </p:txBody>
      </p:sp>
      <p:sp>
        <p:nvSpPr>
          <p:cNvPr id="955415" name="Text Box 23">
            <a:extLst>
              <a:ext uri="{FF2B5EF4-FFF2-40B4-BE49-F238E27FC236}">
                <a16:creationId xmlns:a16="http://schemas.microsoft.com/office/drawing/2014/main" id="{DB5795AA-AD38-41ED-A76A-050D4E1D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249613"/>
            <a:ext cx="4040188" cy="3419475"/>
          </a:xfrm>
          <a:prstGeom prst="roundRect">
            <a:avLst>
              <a:gd name="adj" fmla="val 6205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注：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在有向图的邻接矩阵中，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第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行含义：以结点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为尾的弧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即出度边）；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第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列含义：以结点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为头的弧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即入度边）。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596" name="Rectangle 25">
            <a:extLst>
              <a:ext uri="{FF2B5EF4-FFF2-40B4-BE49-F238E27FC236}">
                <a16:creationId xmlns:a16="http://schemas.microsoft.com/office/drawing/2014/main" id="{B38E9012-6753-427E-84F6-606882AE3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1052513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顶点表：</a:t>
            </a:r>
          </a:p>
        </p:txBody>
      </p:sp>
      <p:sp>
        <p:nvSpPr>
          <p:cNvPr id="24597" name="Rectangle 26">
            <a:extLst>
              <a:ext uri="{FF2B5EF4-FFF2-40B4-BE49-F238E27FC236}">
                <a16:creationId xmlns:a16="http://schemas.microsoft.com/office/drawing/2014/main" id="{01937224-0D79-474C-9E78-016D6C189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466850"/>
            <a:ext cx="1295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0   0   </a:t>
            </a:r>
            <a:endParaRPr lang="en-US" altLang="zh-CN" sz="20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0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 0   0   0  </a:t>
            </a:r>
          </a:p>
        </p:txBody>
      </p:sp>
      <p:sp>
        <p:nvSpPr>
          <p:cNvPr id="24598" name="Rectangle 27">
            <a:extLst>
              <a:ext uri="{FF2B5EF4-FFF2-40B4-BE49-F238E27FC236}">
                <a16:creationId xmlns:a16="http://schemas.microsoft.com/office/drawing/2014/main" id="{73BC12FE-A28B-41FA-8401-55557326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1566863"/>
            <a:ext cx="1295400" cy="11953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0   0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0   0   </a:t>
            </a:r>
            <a:endParaRPr lang="en-US" altLang="zh-CN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baseline="-6000" dirty="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0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  0   0   0  </a:t>
            </a:r>
          </a:p>
        </p:txBody>
      </p:sp>
      <p:sp>
        <p:nvSpPr>
          <p:cNvPr id="24599" name="Rectangle 28">
            <a:extLst>
              <a:ext uri="{FF2B5EF4-FFF2-40B4-BE49-F238E27FC236}">
                <a16:creationId xmlns:a16="http://schemas.microsoft.com/office/drawing/2014/main" id="{4BD24D59-15DF-4FEE-BEFB-3AE5F8C59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9388"/>
            <a:ext cx="52530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有向图的邻接矩阵表示法</a:t>
            </a:r>
          </a:p>
        </p:txBody>
      </p:sp>
      <p:sp>
        <p:nvSpPr>
          <p:cNvPr id="38936" name="矩形 1">
            <a:extLst>
              <a:ext uri="{FF2B5EF4-FFF2-40B4-BE49-F238E27FC236}">
                <a16:creationId xmlns:a16="http://schemas.microsoft.com/office/drawing/2014/main" id="{F60C192B-06A5-4ACF-B44D-D667D3A5A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862638"/>
            <a:ext cx="4040188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37" name="矩形 24">
            <a:extLst>
              <a:ext uri="{FF2B5EF4-FFF2-40B4-BE49-F238E27FC236}">
                <a16:creationId xmlns:a16="http://schemas.microsoft.com/office/drawing/2014/main" id="{22BBF6B1-9EE6-4592-AD40-58B017645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078538"/>
            <a:ext cx="4040188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938" name="矩形 25">
            <a:extLst>
              <a:ext uri="{FF2B5EF4-FFF2-40B4-BE49-F238E27FC236}">
                <a16:creationId xmlns:a16="http://schemas.microsoft.com/office/drawing/2014/main" id="{671E52EE-8071-495B-AB4D-889F48011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6276975"/>
            <a:ext cx="40401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553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5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55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55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55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7" grpId="0" build="p" animBg="1"/>
      <p:bldP spid="9554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1196-A7D1-4FA2-8B02-E1D053C959A3}"/>
              </a:ext>
            </a:extLst>
          </p:cNvPr>
          <p:cNvSpPr/>
          <p:nvPr/>
        </p:nvSpPr>
        <p:spPr bwMode="auto">
          <a:xfrm>
            <a:off x="0" y="2492375"/>
            <a:ext cx="9144000" cy="388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1" name="Line 26">
            <a:extLst>
              <a:ext uri="{FF2B5EF4-FFF2-40B4-BE49-F238E27FC236}">
                <a16:creationId xmlns:a16="http://schemas.microsoft.com/office/drawing/2014/main" id="{5A9F1C77-C3D1-446B-8A4F-CA7E5A795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350" y="4546600"/>
            <a:ext cx="1406525" cy="4143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3" name="Line 28">
            <a:extLst>
              <a:ext uri="{FF2B5EF4-FFF2-40B4-BE49-F238E27FC236}">
                <a16:creationId xmlns:a16="http://schemas.microsoft.com/office/drawing/2014/main" id="{C1FC9837-7B4C-4DA5-8695-4AADD6DE7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213" y="4745038"/>
            <a:ext cx="290512" cy="3635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3" name="Line 18">
            <a:extLst>
              <a:ext uri="{FF2B5EF4-FFF2-40B4-BE49-F238E27FC236}">
                <a16:creationId xmlns:a16="http://schemas.microsoft.com/office/drawing/2014/main" id="{08F92CF2-3A95-4CDD-B601-E2935C593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2813" y="3862388"/>
            <a:ext cx="312737" cy="3794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2" name="Line 17">
            <a:extLst>
              <a:ext uri="{FF2B5EF4-FFF2-40B4-BE49-F238E27FC236}">
                <a16:creationId xmlns:a16="http://schemas.microsoft.com/office/drawing/2014/main" id="{DE5249EC-07E1-40BE-BBB3-285973001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3600450"/>
            <a:ext cx="1293812" cy="206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4" name="Line 19">
            <a:extLst>
              <a:ext uri="{FF2B5EF4-FFF2-40B4-BE49-F238E27FC236}">
                <a16:creationId xmlns:a16="http://schemas.microsoft.com/office/drawing/2014/main" id="{B85184B5-35F8-4C65-B076-56E6EE89AF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4638" y="5202238"/>
            <a:ext cx="1011237" cy="460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5" name="Line 20">
            <a:extLst>
              <a:ext uri="{FF2B5EF4-FFF2-40B4-BE49-F238E27FC236}">
                <a16:creationId xmlns:a16="http://schemas.microsoft.com/office/drawing/2014/main" id="{65391D4C-F9B6-47F1-A939-0576C936F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3760788"/>
            <a:ext cx="1787525" cy="4460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19" name="Line 24">
            <a:extLst>
              <a:ext uri="{FF2B5EF4-FFF2-40B4-BE49-F238E27FC236}">
                <a16:creationId xmlns:a16="http://schemas.microsoft.com/office/drawing/2014/main" id="{99C37576-6607-4F97-A194-7676F178C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2913" y="4546600"/>
            <a:ext cx="552450" cy="4730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0" name="Line 25">
            <a:extLst>
              <a:ext uri="{FF2B5EF4-FFF2-40B4-BE49-F238E27FC236}">
                <a16:creationId xmlns:a16="http://schemas.microsoft.com/office/drawing/2014/main" id="{07264387-A68D-4161-AF35-9A99F1858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1563" y="4378325"/>
            <a:ext cx="23066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2" name="Line 27">
            <a:extLst>
              <a:ext uri="{FF2B5EF4-FFF2-40B4-BE49-F238E27FC236}">
                <a16:creationId xmlns:a16="http://schemas.microsoft.com/office/drawing/2014/main" id="{A12E70C9-D46F-430D-B04E-21B4E2A2C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63" y="3897313"/>
            <a:ext cx="1169987" cy="987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24" name="Line 29">
            <a:extLst>
              <a:ext uri="{FF2B5EF4-FFF2-40B4-BE49-F238E27FC236}">
                <a16:creationId xmlns:a16="http://schemas.microsoft.com/office/drawing/2014/main" id="{060F21E8-CA11-4DD8-909C-906293EDC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7075" y="3871913"/>
            <a:ext cx="249238" cy="2698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33" name="Text Box 38">
            <a:extLst>
              <a:ext uri="{FF2B5EF4-FFF2-40B4-BE49-F238E27FC236}">
                <a16:creationId xmlns:a16="http://schemas.microsoft.com/office/drawing/2014/main" id="{13C824D4-7818-4CCC-A458-8A3D3B63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4652963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25634" name="Text Box 39">
            <a:extLst>
              <a:ext uri="{FF2B5EF4-FFF2-40B4-BE49-F238E27FC236}">
                <a16:creationId xmlns:a16="http://schemas.microsoft.com/office/drawing/2014/main" id="{81F2665D-E706-4FEE-859B-B6888E8B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382905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956459" name="AutoShape 43">
            <a:extLst>
              <a:ext uri="{FF2B5EF4-FFF2-40B4-BE49-F238E27FC236}">
                <a16:creationId xmlns:a16="http://schemas.microsoft.com/office/drawing/2014/main" id="{1E9ED42C-3233-46DF-9E69-F9350FEA68AF}"/>
              </a:ext>
            </a:extLst>
          </p:cNvPr>
          <p:cNvSpPr>
            <a:spLocks/>
          </p:cNvSpPr>
          <p:nvPr/>
        </p:nvSpPr>
        <p:spPr bwMode="auto">
          <a:xfrm>
            <a:off x="8535988" y="3462338"/>
            <a:ext cx="152400" cy="2101850"/>
          </a:xfrm>
          <a:prstGeom prst="rightBracket">
            <a:avLst>
              <a:gd name="adj" fmla="val 120833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6422" name="Text Box 6">
            <a:extLst>
              <a:ext uri="{FF2B5EF4-FFF2-40B4-BE49-F238E27FC236}">
                <a16:creationId xmlns:a16="http://schemas.microsoft.com/office/drawing/2014/main" id="{04A9BDAB-7B13-4E67-8DD6-4F73A6715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5001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定义为：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E849085-4025-C54D-8FF5-FA02A7484C7D}"/>
              </a:ext>
            </a:extLst>
          </p:cNvPr>
          <p:cNvGrpSpPr>
            <a:grpSpLocks/>
          </p:cNvGrpSpPr>
          <p:nvPr/>
        </p:nvGrpSpPr>
        <p:grpSpPr bwMode="auto">
          <a:xfrm>
            <a:off x="1858963" y="1271588"/>
            <a:ext cx="7010400" cy="838200"/>
            <a:chOff x="1104" y="480"/>
            <a:chExt cx="4416" cy="528"/>
          </a:xfrm>
        </p:grpSpPr>
        <p:sp>
          <p:nvSpPr>
            <p:cNvPr id="25604" name="AutoShape 8">
              <a:extLst>
                <a:ext uri="{FF2B5EF4-FFF2-40B4-BE49-F238E27FC236}">
                  <a16:creationId xmlns:a16="http://schemas.microsoft.com/office/drawing/2014/main" id="{88F3E13B-CB36-433C-86A6-F6B2B6CE0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528"/>
              <a:ext cx="48" cy="480"/>
            </a:xfrm>
            <a:prstGeom prst="leftBrace">
              <a:avLst>
                <a:gd name="adj1" fmla="val 83241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05" name="Rectangle 9">
              <a:extLst>
                <a:ext uri="{FF2B5EF4-FFF2-40B4-BE49-F238E27FC236}">
                  <a16:creationId xmlns:a16="http://schemas.microsoft.com/office/drawing/2014/main" id="{CFBAA5D5-81E5-4761-A87A-10E13FC4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24"/>
              <a:ext cx="1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 err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A.</a:t>
              </a:r>
              <a:r>
                <a:rPr lang="en-US" altLang="zh-CN" sz="2400" b="0" i="1" dirty="0" err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Edge</a:t>
              </a: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[ </a:t>
              </a:r>
              <a:r>
                <a:rPr lang="en-US" altLang="zh-CN" sz="2400" b="0" dirty="0" err="1">
                  <a:latin typeface="+mn-lt"/>
                  <a:ea typeface="+mn-ea"/>
                  <a:cs typeface="+mn-ea"/>
                  <a:sym typeface="+mn-lt"/>
                </a:rPr>
                <a:t>i</a:t>
              </a:r>
              <a:r>
                <a:rPr lang="en-US" altLang="zh-CN" sz="2400" b="0" dirty="0">
                  <a:latin typeface="+mn-lt"/>
                  <a:ea typeface="+mn-ea"/>
                  <a:cs typeface="+mn-ea"/>
                  <a:sym typeface="+mn-lt"/>
                </a:rPr>
                <a:t> ][ j ]=</a:t>
              </a:r>
            </a:p>
          </p:txBody>
        </p:sp>
        <p:sp>
          <p:nvSpPr>
            <p:cNvPr id="25606" name="Rectangle 10">
              <a:extLst>
                <a:ext uri="{FF2B5EF4-FFF2-40B4-BE49-F238E27FC236}">
                  <a16:creationId xmlns:a16="http://schemas.microsoft.com/office/drawing/2014/main" id="{D38D3B25-8B2F-4E59-A796-B27166EE7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80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W</a:t>
              </a:r>
              <a:r>
                <a:rPr lang="en-US" altLang="zh-CN" sz="2400" b="0" baseline="-2500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ij</a:t>
              </a:r>
              <a:r>
                <a:rPr lang="en-US" altLang="zh-CN" sz="24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   &lt;vi, vj&gt; </a:t>
              </a:r>
              <a:r>
                <a:rPr lang="zh-CN" altLang="en-US" sz="2400" b="0">
                  <a:latin typeface="+mn-lt"/>
                  <a:ea typeface="+mn-ea"/>
                  <a:cs typeface="+mn-ea"/>
                  <a:sym typeface="+mn-lt"/>
                </a:rPr>
                <a:t>或（</a:t>
              </a: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vi, vj</a:t>
              </a:r>
              <a:r>
                <a:rPr lang="zh-CN" altLang="en-US" sz="2400" b="0">
                  <a:latin typeface="+mn-lt"/>
                  <a:ea typeface="+mn-ea"/>
                  <a:cs typeface="+mn-ea"/>
                  <a:sym typeface="+mn-lt"/>
                </a:rPr>
                <a:t>）∈</a:t>
              </a:r>
              <a:r>
                <a:rPr lang="en-US" altLang="zh-CN" sz="2400" b="0">
                  <a:latin typeface="+mn-lt"/>
                  <a:ea typeface="+mn-ea"/>
                  <a:cs typeface="+mn-ea"/>
                  <a:sym typeface="+mn-lt"/>
                </a:rPr>
                <a:t>VR</a:t>
              </a:r>
            </a:p>
          </p:txBody>
        </p:sp>
        <p:sp>
          <p:nvSpPr>
            <p:cNvPr id="25607" name="Rectangle 11">
              <a:extLst>
                <a:ext uri="{FF2B5EF4-FFF2-40B4-BE49-F238E27FC236}">
                  <a16:creationId xmlns:a16="http://schemas.microsoft.com/office/drawing/2014/main" id="{1D3707D3-BA3C-4060-9E45-D779050D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720"/>
              <a:ext cx="16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0">
                  <a:solidFill>
                    <a:schemeClr val="tx2"/>
                  </a:solidFill>
                  <a:ea typeface="微软雅黑" panose="020B0503020204020204" pitchFamily="34" charset="-122"/>
                  <a:sym typeface="+mn-lt"/>
                </a:rPr>
                <a:t>∞ </a:t>
              </a:r>
              <a:r>
                <a:rPr lang="en-US" altLang="zh-CN" sz="2400" b="0">
                  <a:ea typeface="微软雅黑" panose="020B0503020204020204" pitchFamily="34" charset="-122"/>
                  <a:sym typeface="+mn-lt"/>
                </a:rPr>
                <a:t>      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无边（弧）</a:t>
              </a:r>
            </a:p>
          </p:txBody>
        </p:sp>
      </p:grpSp>
      <p:sp>
        <p:nvSpPr>
          <p:cNvPr id="25608" name="Oval 13">
            <a:extLst>
              <a:ext uri="{FF2B5EF4-FFF2-40B4-BE49-F238E27FC236}">
                <a16:creationId xmlns:a16="http://schemas.microsoft.com/office/drawing/2014/main" id="{FA01AD7F-8E20-4352-973E-C4D26705B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463925"/>
            <a:ext cx="473075" cy="454025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sp>
        <p:nvSpPr>
          <p:cNvPr id="25609" name="Oval 14">
            <a:extLst>
              <a:ext uri="{FF2B5EF4-FFF2-40B4-BE49-F238E27FC236}">
                <a16:creationId xmlns:a16="http://schemas.microsoft.com/office/drawing/2014/main" id="{029D8326-F82B-426F-A4A0-50CAD4F5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463925"/>
            <a:ext cx="473075" cy="454025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25610" name="Oval 15">
            <a:extLst>
              <a:ext uri="{FF2B5EF4-FFF2-40B4-BE49-F238E27FC236}">
                <a16:creationId xmlns:a16="http://schemas.microsoft.com/office/drawing/2014/main" id="{C1569889-FC64-4F6F-AEA0-0384EB71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103688"/>
            <a:ext cx="473075" cy="455612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25611" name="Oval 16">
            <a:extLst>
              <a:ext uri="{FF2B5EF4-FFF2-40B4-BE49-F238E27FC236}">
                <a16:creationId xmlns:a16="http://schemas.microsoft.com/office/drawing/2014/main" id="{4F3E3CDE-EEBD-41C7-8294-E4EF79C5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927600"/>
            <a:ext cx="473075" cy="4556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25616" name="Text Box 21">
            <a:extLst>
              <a:ext uri="{FF2B5EF4-FFF2-40B4-BE49-F238E27FC236}">
                <a16:creationId xmlns:a16="http://schemas.microsoft.com/office/drawing/2014/main" id="{E22795AE-5CB7-484D-B7D3-D9F66550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8592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</a:p>
        </p:txBody>
      </p:sp>
      <p:sp>
        <p:nvSpPr>
          <p:cNvPr id="25617" name="Oval 22">
            <a:extLst>
              <a:ext uri="{FF2B5EF4-FFF2-40B4-BE49-F238E27FC236}">
                <a16:creationId xmlns:a16="http://schemas.microsoft.com/office/drawing/2014/main" id="{4B31296D-6EE5-49B6-B758-C884E05B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019675"/>
            <a:ext cx="473075" cy="4556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v5</a:t>
            </a:r>
          </a:p>
        </p:txBody>
      </p:sp>
      <p:sp>
        <p:nvSpPr>
          <p:cNvPr id="25618" name="Oval 23">
            <a:extLst>
              <a:ext uri="{FF2B5EF4-FFF2-40B4-BE49-F238E27FC236}">
                <a16:creationId xmlns:a16="http://schemas.microsoft.com/office/drawing/2014/main" id="{FFD398A3-39AA-42DE-B0A8-1E33581F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241800"/>
            <a:ext cx="473075" cy="4556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v6</a:t>
            </a:r>
          </a:p>
        </p:txBody>
      </p:sp>
      <p:sp>
        <p:nvSpPr>
          <p:cNvPr id="25625" name="Text Box 30">
            <a:extLst>
              <a:ext uri="{FF2B5EF4-FFF2-40B4-BE49-F238E27FC236}">
                <a16:creationId xmlns:a16="http://schemas.microsoft.com/office/drawing/2014/main" id="{182173CE-D224-4EAE-AEFC-72F4C086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2083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25626" name="Text Box 31">
            <a:extLst>
              <a:ext uri="{FF2B5EF4-FFF2-40B4-BE49-F238E27FC236}">
                <a16:creationId xmlns:a16="http://schemas.microsoft.com/office/drawing/2014/main" id="{A402372D-A491-4969-85D0-67FF56B21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35956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25627" name="Text Box 32">
            <a:extLst>
              <a:ext uri="{FF2B5EF4-FFF2-40B4-BE49-F238E27FC236}">
                <a16:creationId xmlns:a16="http://schemas.microsoft.com/office/drawing/2014/main" id="{710B531D-5EE7-4B72-B61F-0E2FA2F37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6909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25628" name="Text Box 33">
            <a:extLst>
              <a:ext uri="{FF2B5EF4-FFF2-40B4-BE49-F238E27FC236}">
                <a16:creationId xmlns:a16="http://schemas.microsoft.com/office/drawing/2014/main" id="{58940BC0-CDC6-4CA8-90E5-4D6761C7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39639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9</a:t>
            </a:r>
          </a:p>
        </p:txBody>
      </p:sp>
      <p:sp>
        <p:nvSpPr>
          <p:cNvPr id="25629" name="Text Box 34">
            <a:extLst>
              <a:ext uri="{FF2B5EF4-FFF2-40B4-BE49-F238E27FC236}">
                <a16:creationId xmlns:a16="http://schemas.microsoft.com/office/drawing/2014/main" id="{B58FAFFB-E9A5-43F6-ACE9-27A080491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8623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25630" name="Text Box 35">
            <a:extLst>
              <a:ext uri="{FF2B5EF4-FFF2-40B4-BE49-F238E27FC236}">
                <a16:creationId xmlns:a16="http://schemas.microsoft.com/office/drawing/2014/main" id="{963EB0B6-5E6B-449F-A0CD-E08A0610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8" y="4652963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25631" name="Text Box 36">
            <a:extLst>
              <a:ext uri="{FF2B5EF4-FFF2-40B4-BE49-F238E27FC236}">
                <a16:creationId xmlns:a16="http://schemas.microsoft.com/office/drawing/2014/main" id="{ED68698F-793F-4ECB-A18A-866DF4E6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51577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956457" name="Text Box 41">
            <a:extLst>
              <a:ext uri="{FF2B5EF4-FFF2-40B4-BE49-F238E27FC236}">
                <a16:creationId xmlns:a16="http://schemas.microsoft.com/office/drawing/2014/main" id="{E4E0B4D0-BA6E-433E-A20E-331901677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8" y="34369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邻接矩阵：</a:t>
            </a:r>
          </a:p>
        </p:txBody>
      </p:sp>
      <p:sp>
        <p:nvSpPr>
          <p:cNvPr id="956458" name="AutoShape 42">
            <a:extLst>
              <a:ext uri="{FF2B5EF4-FFF2-40B4-BE49-F238E27FC236}">
                <a16:creationId xmlns:a16="http://schemas.microsoft.com/office/drawing/2014/main" id="{02DE76E1-C939-46F0-85AB-C311E1EDACCD}"/>
              </a:ext>
            </a:extLst>
          </p:cNvPr>
          <p:cNvSpPr>
            <a:spLocks/>
          </p:cNvSpPr>
          <p:nvPr/>
        </p:nvSpPr>
        <p:spPr bwMode="auto">
          <a:xfrm>
            <a:off x="6049963" y="3462338"/>
            <a:ext cx="76200" cy="2101850"/>
          </a:xfrm>
          <a:prstGeom prst="leftBracket">
            <a:avLst>
              <a:gd name="adj" fmla="val 230035"/>
            </a:avLst>
          </a:prstGeom>
          <a:noFill/>
          <a:ln w="38100">
            <a:solidFill>
              <a:srgbClr val="6C4C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6460" name="Rectangle 44">
            <a:extLst>
              <a:ext uri="{FF2B5EF4-FFF2-40B4-BE49-F238E27FC236}">
                <a16:creationId xmlns:a16="http://schemas.microsoft.com/office/drawing/2014/main" id="{550A622B-1803-49F5-AADA-A87FC328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538538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endParaRPr lang="en-US" altLang="zh-CN" sz="24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endParaRPr lang="en-US" altLang="zh-CN" sz="24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 ∞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956461" name="Text Box 45">
            <a:extLst>
              <a:ext uri="{FF2B5EF4-FFF2-40B4-BE49-F238E27FC236}">
                <a16:creationId xmlns:a16="http://schemas.microsoft.com/office/drawing/2014/main" id="{B499A3E7-D5F3-4E97-991D-3B9ECCD00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9576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en-US" altLang="zh-CN" i="1" dirty="0" err="1">
                <a:latin typeface="+mn-lt"/>
                <a:ea typeface="+mn-ea"/>
                <a:cs typeface="+mn-ea"/>
                <a:sym typeface="+mn-lt"/>
              </a:rPr>
              <a:t>.Edge</a:t>
            </a:r>
            <a:r>
              <a:rPr lang="en-US" altLang="zh-CN" i="1" dirty="0">
                <a:latin typeface="+mn-lt"/>
                <a:ea typeface="+mn-ea"/>
                <a:cs typeface="+mn-ea"/>
                <a:sym typeface="+mn-lt"/>
              </a:rPr>
              <a:t> =</a:t>
            </a:r>
          </a:p>
        </p:txBody>
      </p:sp>
      <p:sp>
        <p:nvSpPr>
          <p:cNvPr id="956462" name="Rectangle 46">
            <a:extLst>
              <a:ext uri="{FF2B5EF4-FFF2-40B4-BE49-F238E27FC236}">
                <a16:creationId xmlns:a16="http://schemas.microsoft.com/office/drawing/2014/main" id="{594F66C3-7C7A-4BF8-9942-1584C2BA9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3005138"/>
            <a:ext cx="2667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   v1  v2</a:t>
            </a:r>
            <a:r>
              <a:rPr lang="en-US" altLang="zh-CN" sz="2000" baseline="-6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v3  v4  v5  v6</a:t>
            </a:r>
            <a:r>
              <a:rPr lang="en-US" altLang="zh-CN" sz="2000">
                <a:solidFill>
                  <a:srgbClr val="99FF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956466" name="Rectangle 50">
            <a:extLst>
              <a:ext uri="{FF2B5EF4-FFF2-40B4-BE49-F238E27FC236}">
                <a16:creationId xmlns:a16="http://schemas.microsoft.com/office/drawing/2014/main" id="{3959AFFB-972A-4C0C-ACD1-2AAD86E1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3005138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顶点表：</a:t>
            </a:r>
          </a:p>
        </p:txBody>
      </p:sp>
      <p:sp>
        <p:nvSpPr>
          <p:cNvPr id="956467" name="Rectangle 51">
            <a:extLst>
              <a:ext uri="{FF2B5EF4-FFF2-40B4-BE49-F238E27FC236}">
                <a16:creationId xmlns:a16="http://schemas.microsoft.com/office/drawing/2014/main" id="{9E99423D-D825-458F-8379-6BF98A03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3538538"/>
            <a:ext cx="281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   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9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en-US" altLang="zh-CN" sz="2000" baseline="-600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 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            </a:t>
            </a:r>
            <a:r>
              <a:rPr lang="en-US" altLang="zh-CN" sz="20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956468" name="Rectangle 52">
            <a:extLst>
              <a:ext uri="{FF2B5EF4-FFF2-40B4-BE49-F238E27FC236}">
                <a16:creationId xmlns:a16="http://schemas.microsoft.com/office/drawing/2014/main" id="{81299A61-DF68-4FB4-959A-900DCC069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3538538"/>
            <a:ext cx="25146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 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  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9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 5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 ∞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 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000" baseline="-6000" dirty="0">
                <a:solidFill>
                  <a:srgbClr val="C64BD3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  ∞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>
                <a:solidFill>
                  <a:srgbClr val="CDE5F3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∞</a:t>
            </a:r>
          </a:p>
        </p:txBody>
      </p:sp>
      <p:sp>
        <p:nvSpPr>
          <p:cNvPr id="25644" name="Rectangle 53">
            <a:extLst>
              <a:ext uri="{FF2B5EF4-FFF2-40B4-BE49-F238E27FC236}">
                <a16:creationId xmlns:a16="http://schemas.microsoft.com/office/drawing/2014/main" id="{601A58B8-B52C-4987-B252-10982FD3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76213"/>
            <a:ext cx="6403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网（即有权图）的邻接矩阵表示法</a:t>
            </a:r>
          </a:p>
        </p:txBody>
      </p:sp>
      <p:sp>
        <p:nvSpPr>
          <p:cNvPr id="25632" name="Text Box 37">
            <a:extLst>
              <a:ext uri="{FF2B5EF4-FFF2-40B4-BE49-F238E27FC236}">
                <a16:creationId xmlns:a16="http://schemas.microsoft.com/office/drawing/2014/main" id="{77AD3132-23E0-4E9C-9AD0-914E1CF1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438308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5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95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95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5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95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95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95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5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59" grpId="0" animBg="1"/>
      <p:bldP spid="956422" grpId="0"/>
      <p:bldP spid="956457" grpId="0"/>
      <p:bldP spid="956458" grpId="0" animBg="1"/>
      <p:bldP spid="956460" grpId="0"/>
      <p:bldP spid="956461" grpId="0"/>
      <p:bldP spid="956462" grpId="0"/>
      <p:bldP spid="956466" grpId="0"/>
      <p:bldP spid="956467" grpId="0" build="p"/>
      <p:bldP spid="9564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5" name="Rectangle 5">
            <a:extLst>
              <a:ext uri="{FF2B5EF4-FFF2-40B4-BE49-F238E27FC236}">
                <a16:creationId xmlns:a16="http://schemas.microsoft.com/office/drawing/2014/main" id="{A6E5D3EB-A96E-4F3B-A949-7298BE36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278313"/>
            <a:ext cx="3860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容易实现图的操作，如：求某顶点的度、判断顶点之间是否有边、找顶点的邻接点等等。</a:t>
            </a:r>
            <a:endParaRPr lang="zh-CN" altLang="en-US" sz="2400" b="0">
              <a:solidFill>
                <a:schemeClr val="accent1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57446" name="Rectangle 6">
            <a:extLst>
              <a:ext uri="{FF2B5EF4-FFF2-40B4-BE49-F238E27FC236}">
                <a16:creationId xmlns:a16="http://schemas.microsoft.com/office/drawing/2014/main" id="{C94CEF1D-D933-4B24-8428-AB60CEDC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4278313"/>
            <a:ext cx="37893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个顶点需要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n*n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个单元存储边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;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空间效率为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O(n</a:t>
            </a:r>
            <a:r>
              <a:rPr lang="en-US" altLang="zh-CN" sz="2400" b="0" baseline="30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 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对稀疏图而言尤其浪费空间。</a:t>
            </a:r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B6E2D379-EBE5-4580-BBA0-3EFBBE88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7325"/>
            <a:ext cx="64039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邻接矩阵表示法的特点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4F4A86-7114-0245-8973-255E06800C22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728788"/>
            <a:ext cx="2711450" cy="2270125"/>
            <a:chOff x="4561682" y="2200808"/>
            <a:chExt cx="3219450" cy="2697163"/>
          </a:xfrm>
        </p:grpSpPr>
        <p:sp>
          <p:nvSpPr>
            <p:cNvPr id="40973" name="i$liḋe-Oval 12">
              <a:extLst>
                <a:ext uri="{FF2B5EF4-FFF2-40B4-BE49-F238E27FC236}">
                  <a16:creationId xmlns:a16="http://schemas.microsoft.com/office/drawing/2014/main" id="{66FD8766-DADB-41E3-AC56-EB941687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100" y="2200808"/>
              <a:ext cx="2284528" cy="2284100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缺点：</a:t>
              </a:r>
            </a:p>
          </p:txBody>
        </p:sp>
        <p:sp>
          <p:nvSpPr>
            <p:cNvPr id="17" name="i$liḋe-Oval 14">
              <a:extLst>
                <a:ext uri="{FF2B5EF4-FFF2-40B4-BE49-F238E27FC236}">
                  <a16:creationId xmlns:a16="http://schemas.microsoft.com/office/drawing/2014/main" id="{01643C7F-C1F5-499F-ABEE-D4583ECBA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682" y="3047679"/>
              <a:ext cx="326092" cy="3263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i$liḋe-Oval 15">
              <a:extLst>
                <a:ext uri="{FF2B5EF4-FFF2-40B4-BE49-F238E27FC236}">
                  <a16:creationId xmlns:a16="http://schemas.microsoft.com/office/drawing/2014/main" id="{FFD28654-2D58-4FB0-B736-3D8BE47FF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359" y="4354766"/>
              <a:ext cx="544744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i$liḋe-Oval 16">
              <a:extLst>
                <a:ext uri="{FF2B5EF4-FFF2-40B4-BE49-F238E27FC236}">
                  <a16:creationId xmlns:a16="http://schemas.microsoft.com/office/drawing/2014/main" id="{FEA575B4-E99A-445F-88C8-3FFAE870E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519" y="2221555"/>
              <a:ext cx="173413" cy="17541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Oval 17">
              <a:extLst>
                <a:ext uri="{FF2B5EF4-FFF2-40B4-BE49-F238E27FC236}">
                  <a16:creationId xmlns:a16="http://schemas.microsoft.com/office/drawing/2014/main" id="{1DE1B208-82D7-4FE8-9968-767425F5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639" y="3907753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i$liḋe-Oval 18">
              <a:extLst>
                <a:ext uri="{FF2B5EF4-FFF2-40B4-BE49-F238E27FC236}">
                  <a16:creationId xmlns:a16="http://schemas.microsoft.com/office/drawing/2014/main" id="{7534E8A8-91E8-467F-9316-2331484F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37" y="2940170"/>
              <a:ext cx="488195" cy="4885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B99515-9C53-4C4C-B122-8E58A5A35A1C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441450"/>
            <a:ext cx="3000375" cy="2557463"/>
            <a:chOff x="755650" y="1929345"/>
            <a:chExt cx="3562350" cy="3037682"/>
          </a:xfrm>
        </p:grpSpPr>
        <p:sp>
          <p:nvSpPr>
            <p:cNvPr id="23" name="i$liḋe-Oval 4">
              <a:extLst>
                <a:ext uri="{FF2B5EF4-FFF2-40B4-BE49-F238E27FC236}">
                  <a16:creationId xmlns:a16="http://schemas.microsoft.com/office/drawing/2014/main" id="{4C730B6E-8307-45BD-9EB6-8434375DF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477" y="2263095"/>
              <a:ext cx="2222228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ea typeface="微软雅黑" panose="020B0503020204020204" pitchFamily="34" charset="-122"/>
                  <a:sym typeface="+mn-lt"/>
                </a:rPr>
                <a:t>优点：</a:t>
              </a:r>
              <a:endParaRPr lang="en-US" altLang="zh-CN">
                <a:solidFill>
                  <a:schemeClr val="bg1"/>
                </a:solidFill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4" name="i$liḋe-Oval 6">
              <a:extLst>
                <a:ext uri="{FF2B5EF4-FFF2-40B4-BE49-F238E27FC236}">
                  <a16:creationId xmlns:a16="http://schemas.microsoft.com/office/drawing/2014/main" id="{762AA2C6-DBD7-4190-9EC5-89B0E7C80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i$liḋe-Oval 7">
              <a:extLst>
                <a:ext uri="{FF2B5EF4-FFF2-40B4-BE49-F238E27FC236}">
                  <a16:creationId xmlns:a16="http://schemas.microsoft.com/office/drawing/2014/main" id="{73D252FB-7AD5-45E3-9053-7B245EE6D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665" y="3835675"/>
              <a:ext cx="348695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i$liḋe-Oval 8">
              <a:extLst>
                <a:ext uri="{FF2B5EF4-FFF2-40B4-BE49-F238E27FC236}">
                  <a16:creationId xmlns:a16="http://schemas.microsoft.com/office/drawing/2014/main" id="{32CB97D0-A072-432D-AA0B-2A3FDB508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i$liḋe-Oval 9">
              <a:extLst>
                <a:ext uri="{FF2B5EF4-FFF2-40B4-BE49-F238E27FC236}">
                  <a16:creationId xmlns:a16="http://schemas.microsoft.com/office/drawing/2014/main" id="{DDEF77EE-122E-4441-904F-86D91D4F5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934" y="1929345"/>
              <a:ext cx="201677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i$liḋe-Oval 10">
              <a:extLst>
                <a:ext uri="{FF2B5EF4-FFF2-40B4-BE49-F238E27FC236}">
                  <a16:creationId xmlns:a16="http://schemas.microsoft.com/office/drawing/2014/main" id="{6759B3B0-A720-4AD2-855A-EEFAAF0D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/>
      <p:bldP spid="9574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3">
            <a:extLst>
              <a:ext uri="{FF2B5EF4-FFF2-40B4-BE49-F238E27FC236}">
                <a16:creationId xmlns:a16="http://schemas.microsoft.com/office/drawing/2014/main" id="{C19898EE-B14C-49F1-90F7-D6C9D540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46799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kumimoji="1" lang="zh-CN" altLang="en-US" sz="28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EE08EF-ACBD-4FF8-989F-E8D0213E6614}"/>
              </a:ext>
            </a:extLst>
          </p:cNvPr>
          <p:cNvSpPr/>
          <p:nvPr/>
        </p:nvSpPr>
        <p:spPr bwMode="auto">
          <a:xfrm>
            <a:off x="0" y="6092825"/>
            <a:ext cx="9144000" cy="21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8468" name="Text Box 4">
            <a:extLst>
              <a:ext uri="{FF2B5EF4-FFF2-40B4-BE49-F238E27FC236}">
                <a16:creationId xmlns:a16="http://schemas.microsoft.com/office/drawing/2014/main" id="{7B67C4FD-4663-441F-BE30-7B40E2EA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68413"/>
            <a:ext cx="89154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用两个数组分别存储顶点表和邻接矩阵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#define MaxInt 32767         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表示极大值，即∞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#define MVNum 100            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最大顶点数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typedef char VerTexType;   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假设顶点的数据类型为字符型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typedef int ArcType;       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假设边的权值类型为整型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typedef struct{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VerTexType vexs[MVNum];            	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顶点表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ArcType arcs[MVNum][MVNum];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邻接矩阵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int vexnum,arcnum;                	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图的当前点数和边数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}AMGraph; </a:t>
            </a:r>
          </a:p>
        </p:txBody>
      </p:sp>
      <p:sp>
        <p:nvSpPr>
          <p:cNvPr id="27651" name="Rectangle 10">
            <a:extLst>
              <a:ext uri="{FF2B5EF4-FFF2-40B4-BE49-F238E27FC236}">
                <a16:creationId xmlns:a16="http://schemas.microsoft.com/office/drawing/2014/main" id="{893F3A16-1514-4452-A0CC-208590FA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5263"/>
            <a:ext cx="52530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邻接矩阵的存储表示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58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8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8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58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8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8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68" grpId="0" build="p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>
            <a:extLst>
              <a:ext uri="{FF2B5EF4-FFF2-40B4-BE49-F238E27FC236}">
                <a16:creationId xmlns:a16="http://schemas.microsoft.com/office/drawing/2014/main" id="{B8773636-B4C0-4B32-8DD9-8B10A1DF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22350"/>
            <a:ext cx="3775075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3200" b="0" dirty="0"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0319C41C-37A0-410B-A728-B3C439FC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220663"/>
            <a:ext cx="62611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采用邻接矩阵表示法创建无向网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B173078-CB0F-4F22-A7B7-14CD128A6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020888"/>
            <a:ext cx="1925638" cy="3617912"/>
          </a:xfrm>
          <a:prstGeom prst="roundRect">
            <a:avLst>
              <a:gd name="adj" fmla="val 7723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4    5</a:t>
            </a:r>
          </a:p>
          <a:p>
            <a:pPr>
              <a:defRPr/>
            </a:pPr>
            <a:r>
              <a:rPr kumimoji="1" lang="pt-BR" altLang="zh-CN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A B C D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A B 500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A C 200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A D 150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B C 400</a:t>
            </a:r>
          </a:p>
          <a:p>
            <a:pPr>
              <a:defRPr/>
            </a:pPr>
            <a:r>
              <a:rPr kumimoji="1" lang="pt-BR" altLang="zh-CN" sz="3200" b="0" dirty="0">
                <a:latin typeface="+mn-lt"/>
                <a:ea typeface="+mn-ea"/>
                <a:cs typeface="+mn-ea"/>
                <a:sym typeface="+mn-lt"/>
              </a:rPr>
              <a:t>C D 600</a:t>
            </a:r>
            <a:endParaRPr kumimoji="1" lang="en-US" altLang="zh-CN" sz="3200" b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5061" name="组合 16">
            <a:extLst>
              <a:ext uri="{FF2B5EF4-FFF2-40B4-BE49-F238E27FC236}">
                <a16:creationId xmlns:a16="http://schemas.microsoft.com/office/drawing/2014/main" id="{3BCB4C80-B6C1-2F4F-8406-CFB006966CD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22475"/>
            <a:ext cx="657225" cy="663575"/>
            <a:chOff x="4929188" y="1303338"/>
            <a:chExt cx="501650" cy="50641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32F2656-C42D-4990-8FDF-3EF95C2D6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F90C35FD-E657-4AA9-ADE3-81B289F0A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33" y="1359068"/>
              <a:ext cx="371996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12D2DA0-9988-4567-BEE3-33986C831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418" y="1446296"/>
              <a:ext cx="255671" cy="265322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062" name="组合 20">
            <a:extLst>
              <a:ext uri="{FF2B5EF4-FFF2-40B4-BE49-F238E27FC236}">
                <a16:creationId xmlns:a16="http://schemas.microsoft.com/office/drawing/2014/main" id="{50BD48FB-43BC-8142-A75F-1FA2C924231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08313"/>
            <a:ext cx="663575" cy="661987"/>
            <a:chOff x="1339850" y="2163763"/>
            <a:chExt cx="506413" cy="506412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0D38AE3-144A-4FB3-90FC-72E72904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51CC749-270D-44E2-8418-749EB647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73AD1FAC-28BA-4DED-9BF0-ED750768D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7675" y="2276704"/>
              <a:ext cx="289552" cy="278102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7BDB5FEC-D8A0-4EC5-8611-4E590DA1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442" y="2418791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063" name="组合 25">
            <a:extLst>
              <a:ext uri="{FF2B5EF4-FFF2-40B4-BE49-F238E27FC236}">
                <a16:creationId xmlns:a16="http://schemas.microsoft.com/office/drawing/2014/main" id="{0CEDD001-8454-854D-8665-944E7CE8A3D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992563"/>
            <a:ext cx="657225" cy="663575"/>
            <a:chOff x="5093055" y="2766720"/>
            <a:chExt cx="501650" cy="506413"/>
          </a:xfrm>
        </p:grpSpPr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6572B0BA-7FD4-43EB-9FC5-2A3327E29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60B36CE5-9B7F-45AC-B0E1-6637FB50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898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E9F317B4-2BAD-4C41-BB27-BEAC770F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D14A2598-09A8-4BFE-9F8F-651686839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064" name="组合 30">
            <a:extLst>
              <a:ext uri="{FF2B5EF4-FFF2-40B4-BE49-F238E27FC236}">
                <a16:creationId xmlns:a16="http://schemas.microsoft.com/office/drawing/2014/main" id="{FB7F4DA4-E82E-5445-AE5C-A61293EA576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78400"/>
            <a:ext cx="663575" cy="661988"/>
            <a:chOff x="6137274" y="1900165"/>
            <a:chExt cx="506413" cy="506412"/>
          </a:xfrm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4ACCF595-4A8D-4A09-8514-0B9C14808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4" y="1900165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23B82DC5-B4FE-46EB-9E8C-9DE76E7C68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54" y="1979102"/>
              <a:ext cx="327109" cy="325464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Text Box 11">
            <a:extLst>
              <a:ext uri="{FF2B5EF4-FFF2-40B4-BE49-F238E27FC236}">
                <a16:creationId xmlns:a16="http://schemas.microsoft.com/office/drawing/2014/main" id="{9F654ABD-9F29-49CC-BBD3-B64523C0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092325"/>
            <a:ext cx="411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输入总顶点数和总边数。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DED6E0F2-A28C-4783-9F75-3DE42EE9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078163"/>
            <a:ext cx="4625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依次输入点的信息存入顶点表中。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9DCCAE68-25DE-49AF-814C-973B7D78A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910013"/>
            <a:ext cx="469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初始化邻接矩阵，使每个权值初始化为极大值。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2DF01C22-D198-4168-8718-A13E25B71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5048250"/>
            <a:ext cx="411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构造邻接矩阵。 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FA5C04-65F3-4996-8B31-995B370211A5}"/>
              </a:ext>
            </a:extLst>
          </p:cNvPr>
          <p:cNvSpPr/>
          <p:nvPr/>
        </p:nvSpPr>
        <p:spPr bwMode="auto">
          <a:xfrm>
            <a:off x="0" y="917575"/>
            <a:ext cx="9144000" cy="57451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5552" name="Rectangle 80">
            <a:extLst>
              <a:ext uri="{FF2B5EF4-FFF2-40B4-BE49-F238E27FC236}">
                <a16:creationId xmlns:a16="http://schemas.microsoft.com/office/drawing/2014/main" id="{BD25B3A8-E4F2-4E74-955B-32189533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7575"/>
            <a:ext cx="876300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Status CreateUDN(AMGraph &amp;G){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采用邻接矩阵表示法，创建无向网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cin&gt;&gt;G.vexnum&gt;&gt;G.arcnum; 	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输入总顶点数，总边数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for(i = 0; i&lt;G.vexnum; ++i)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cin&gt;&gt;G.vexs[i];                        	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依次输入点的信息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for(i = 0; i&lt;G.vexnum;++i) 	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初始化邻接矩阵，边的权值均置为极大值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for(j = 0; j&lt;G.vexnum;++j)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G.arcs[i][j] = MaxInt;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for(k = 0; k&lt;G.arcnum;++k){                 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构造邻接矩阵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cin&gt;&gt;v1&gt;&gt;v2&gt;&gt;w;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输入一条边依附的顶点及权值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i = LocateVex(G, v1);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j = LocateVex(G, v2);          //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确定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v1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v2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在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中的位置</a:t>
            </a:r>
            <a:endParaRPr lang="en-US" altLang="zh-CN" sz="18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G.arcs[i][j] = w;                   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边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&lt;v1, v2&gt;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的权值置为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w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G.arcs[j][i] = G.arcs[i][j];</a:t>
            </a: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置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&lt;v1, v2&gt;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的对称边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&lt;v2, v1&gt;</a:t>
            </a:r>
            <a:r>
              <a:rPr lang="zh-CN" altLang="en-US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的权值为</a:t>
            </a:r>
            <a:r>
              <a:rPr lang="en-US" altLang="zh-CN" sz="18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w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}//for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  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b="0">
                <a:ea typeface="微软雅黑" panose="020B0503020204020204" pitchFamily="34" charset="-122"/>
                <a:sym typeface="+mn-lt"/>
              </a:rPr>
              <a:t>}//CreateUDN </a:t>
            </a:r>
          </a:p>
        </p:txBody>
      </p:sp>
      <p:sp>
        <p:nvSpPr>
          <p:cNvPr id="29700" name="Rectangle 87">
            <a:extLst>
              <a:ext uri="{FF2B5EF4-FFF2-40B4-BE49-F238E27FC236}">
                <a16:creationId xmlns:a16="http://schemas.microsoft.com/office/drawing/2014/main" id="{896E1F95-4E79-4ABB-A019-A7B4D703A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58750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2B7E18-01B7-4A96-8362-9378AD50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3933825"/>
            <a:ext cx="1357312" cy="2549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4    5</a:t>
            </a:r>
          </a:p>
          <a:p>
            <a:pPr>
              <a:defRPr/>
            </a:pPr>
            <a:r>
              <a:rPr kumimoji="1" lang="pt-BR" altLang="zh-CN" sz="24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A B C D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B 500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C 200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D 150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B C 400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C D 600</a:t>
            </a:r>
            <a:endParaRPr kumimoji="1" lang="en-US" altLang="zh-CN" sz="2400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4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5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5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5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45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45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5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55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55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55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455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455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55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455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55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52" grpId="0" build="p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E6AEAA0-EF19-4447-ABD0-3D4332EA692A}"/>
              </a:ext>
            </a:extLst>
          </p:cNvPr>
          <p:cNvSpPr/>
          <p:nvPr/>
        </p:nvSpPr>
        <p:spPr bwMode="auto">
          <a:xfrm>
            <a:off x="0" y="1341438"/>
            <a:ext cx="9144000" cy="453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722" name="Rectangle 4">
            <a:extLst>
              <a:ext uri="{FF2B5EF4-FFF2-40B4-BE49-F238E27FC236}">
                <a16:creationId xmlns:a16="http://schemas.microsoft.com/office/drawing/2014/main" id="{13937A66-9325-4871-A083-51E63834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01775"/>
            <a:ext cx="84963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int LocateVex(MGraph G,VertexType u)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{//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存在则返回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在顶点表中的下标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;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否则返回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-1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int i;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for(i=0;i&lt;G.vexnum;++i)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if(u==G.vexs[i])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return i;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return -1;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993D2-32D1-461D-A8EF-680ACF38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3095625"/>
            <a:ext cx="1357312" cy="2549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4    5</a:t>
            </a:r>
          </a:p>
          <a:p>
            <a:pPr>
              <a:defRPr/>
            </a:pPr>
            <a:r>
              <a:rPr kumimoji="1" lang="pt-BR" altLang="zh-CN" sz="24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A B C D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B 500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C 200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A D 150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B C 400</a:t>
            </a:r>
          </a:p>
          <a:p>
            <a:pPr>
              <a:defRPr/>
            </a:pPr>
            <a:r>
              <a:rPr kumimoji="1" lang="pt-BR" altLang="zh-CN" sz="2400" b="0" dirty="0">
                <a:latin typeface="+mn-lt"/>
                <a:ea typeface="+mn-ea"/>
                <a:cs typeface="+mn-ea"/>
                <a:sym typeface="+mn-lt"/>
              </a:rPr>
              <a:t>C D 600</a:t>
            </a:r>
            <a:endParaRPr kumimoji="1" lang="en-US" altLang="zh-CN" sz="2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87">
            <a:extLst>
              <a:ext uri="{FF2B5EF4-FFF2-40B4-BE49-F238E27FC236}">
                <a16:creationId xmlns:a16="http://schemas.microsoft.com/office/drawing/2014/main" id="{76BE6832-E569-4BB4-A5D1-00628AD5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58750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941113-E609-4759-BF59-A4A013F550EF}"/>
              </a:ext>
            </a:extLst>
          </p:cNvPr>
          <p:cNvSpPr/>
          <p:nvPr/>
        </p:nvSpPr>
        <p:spPr bwMode="auto">
          <a:xfrm>
            <a:off x="0" y="6092825"/>
            <a:ext cx="9144000" cy="215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9">
            <a:extLst>
              <a:ext uri="{FF2B5EF4-FFF2-40B4-BE49-F238E27FC236}">
                <a16:creationId xmlns:a16="http://schemas.microsoft.com/office/drawing/2014/main" id="{5758BA22-08BC-1C40-81FE-010A5E69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B8214503-6956-48E5-B64E-4D545538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40982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0CD7052F-0797-4B9A-AC40-D4A6B021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40982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840EDF-6CE5-4728-8D1E-1D152E5C983A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CE67429F-6642-4E7A-8377-E79848AE9BCD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16E76-51A5-4685-BC33-CD15D821A91D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9BF1D6-7938-43CB-A6D5-76FBFE896C83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FC8F64-F099-473B-B26A-1897C7E06717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B2A91B-89A4-4187-86D1-B8DE7142611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7">
            <a:extLst>
              <a:ext uri="{FF2B5EF4-FFF2-40B4-BE49-F238E27FC236}">
                <a16:creationId xmlns:a16="http://schemas.microsoft.com/office/drawing/2014/main" id="{28DD71A0-DA7E-4BCD-8F90-F251B034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125538"/>
            <a:ext cx="8763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对每个顶点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i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建立一个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单链表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，把与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有关联的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边的信息链接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起来，每个结点设为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个域；</a:t>
            </a:r>
          </a:p>
        </p:txBody>
      </p:sp>
      <p:sp>
        <p:nvSpPr>
          <p:cNvPr id="747568" name="Text Box 48">
            <a:extLst>
              <a:ext uri="{FF2B5EF4-FFF2-40B4-BE49-F238E27FC236}">
                <a16:creationId xmlns:a16="http://schemas.microsoft.com/office/drawing/2014/main" id="{863E7BB4-C06D-4190-977B-FD605DC9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167313"/>
            <a:ext cx="91440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 marL="381000" indent="-3810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每个单链表有一个</a:t>
            </a:r>
            <a:r>
              <a:rPr kumimoji="1"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头结点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（设为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个域），存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kumimoji="1" lang="en-US" altLang="zh-CN" sz="2400" b="0" baseline="-25000">
                <a:ea typeface="微软雅黑" panose="020B0503020204020204" pitchFamily="34" charset="-122"/>
                <a:sym typeface="+mn-lt"/>
              </a:rPr>
              <a:t>i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信息；</a:t>
            </a:r>
          </a:p>
        </p:txBody>
      </p:sp>
      <p:graphicFrame>
        <p:nvGraphicFramePr>
          <p:cNvPr id="747569" name="Group 49">
            <a:extLst>
              <a:ext uri="{FF2B5EF4-FFF2-40B4-BE49-F238E27FC236}">
                <a16:creationId xmlns:a16="http://schemas.microsoft.com/office/drawing/2014/main" id="{CF127FFC-1914-4B86-B9FD-BBE9DDB2528D}"/>
              </a:ext>
            </a:extLst>
          </p:cNvPr>
          <p:cNvGraphicFramePr>
            <a:graphicFrameLocks noGrp="1"/>
          </p:cNvGraphicFramePr>
          <p:nvPr/>
        </p:nvGraphicFramePr>
        <p:xfrm>
          <a:off x="4532313" y="2743200"/>
          <a:ext cx="3810000" cy="519113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adjvex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nextarc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7579" name="Group 59">
            <a:extLst>
              <a:ext uri="{FF2B5EF4-FFF2-40B4-BE49-F238E27FC236}">
                <a16:creationId xmlns:a16="http://schemas.microsoft.com/office/drawing/2014/main" id="{F1329B2D-3491-425B-B322-66FDD724B99F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759075"/>
          <a:ext cx="2540000" cy="519113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firstarc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587" name="Rectangle 67">
            <a:extLst>
              <a:ext uri="{FF2B5EF4-FFF2-40B4-BE49-F238E27FC236}">
                <a16:creationId xmlns:a16="http://schemas.microsoft.com/office/drawing/2014/main" id="{55D80B6E-1EF9-4B88-9456-AEAE93CA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22098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表结点</a:t>
            </a:r>
          </a:p>
        </p:txBody>
      </p:sp>
      <p:sp>
        <p:nvSpPr>
          <p:cNvPr id="747588" name="Rectangle 68">
            <a:extLst>
              <a:ext uri="{FF2B5EF4-FFF2-40B4-BE49-F238E27FC236}">
                <a16:creationId xmlns:a16="http://schemas.microsoft.com/office/drawing/2014/main" id="{C419A7AF-10DC-412C-8899-58221DB4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22098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头结点</a:t>
            </a:r>
          </a:p>
        </p:txBody>
      </p:sp>
      <p:sp>
        <p:nvSpPr>
          <p:cNvPr id="31768" name="AutoShape 69">
            <a:extLst>
              <a:ext uri="{FF2B5EF4-FFF2-40B4-BE49-F238E27FC236}">
                <a16:creationId xmlns:a16="http://schemas.microsoft.com/office/drawing/2014/main" id="{723C4B9F-319B-4F16-8F46-2B7D0BCE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733800"/>
            <a:ext cx="1752600" cy="1127125"/>
          </a:xfrm>
          <a:prstGeom prst="wedgeRoundRectCallout">
            <a:avLst>
              <a:gd name="adj1" fmla="val 19243"/>
              <a:gd name="adj2" fmla="val -88671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邻接点域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，表示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000" b="0" baseline="-25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一个邻接点的位置</a:t>
            </a:r>
          </a:p>
        </p:txBody>
      </p:sp>
      <p:sp>
        <p:nvSpPr>
          <p:cNvPr id="31769" name="AutoShape 70">
            <a:extLst>
              <a:ext uri="{FF2B5EF4-FFF2-40B4-BE49-F238E27FC236}">
                <a16:creationId xmlns:a16="http://schemas.microsoft.com/office/drawing/2014/main" id="{B74BE24C-FA85-4D9A-B236-2E462BF5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3733800"/>
            <a:ext cx="1717675" cy="1127125"/>
          </a:xfrm>
          <a:prstGeom prst="wedgeRoundRectCallout">
            <a:avLst>
              <a:gd name="adj1" fmla="val 6993"/>
              <a:gd name="adj2" fmla="val -84657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链域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，指向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000" b="0" baseline="-25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下一个边或弧的结点</a:t>
            </a:r>
          </a:p>
        </p:txBody>
      </p:sp>
      <p:sp>
        <p:nvSpPr>
          <p:cNvPr id="31770" name="AutoShape 71">
            <a:extLst>
              <a:ext uri="{FF2B5EF4-FFF2-40B4-BE49-F238E27FC236}">
                <a16:creationId xmlns:a16="http://schemas.microsoft.com/office/drawing/2014/main" id="{FF986AB2-893C-470C-AC01-7E30C563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3733800"/>
            <a:ext cx="1628775" cy="1127125"/>
          </a:xfrm>
          <a:prstGeom prst="wedgeRoundRectCallout">
            <a:avLst>
              <a:gd name="adj1" fmla="val -17355"/>
              <a:gd name="adj2" fmla="val -81982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数据域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，与边有关信息（如权值）</a:t>
            </a:r>
          </a:p>
        </p:txBody>
      </p:sp>
      <p:sp>
        <p:nvSpPr>
          <p:cNvPr id="31771" name="AutoShape 72">
            <a:extLst>
              <a:ext uri="{FF2B5EF4-FFF2-40B4-BE49-F238E27FC236}">
                <a16:creationId xmlns:a16="http://schemas.microsoft.com/office/drawing/2014/main" id="{84BEC3A4-04F2-45B9-A193-348F9AC9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3733800"/>
            <a:ext cx="1524000" cy="1128713"/>
          </a:xfrm>
          <a:prstGeom prst="wedgeRoundRectCallout">
            <a:avLst>
              <a:gd name="adj1" fmla="val 6123"/>
              <a:gd name="adj2" fmla="val -92684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数据域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，存储顶点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000" b="0" baseline="-2500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信息</a:t>
            </a:r>
          </a:p>
        </p:txBody>
      </p:sp>
      <p:sp>
        <p:nvSpPr>
          <p:cNvPr id="31772" name="AutoShape 73">
            <a:extLst>
              <a:ext uri="{FF2B5EF4-FFF2-40B4-BE49-F238E27FC236}">
                <a16:creationId xmlns:a16="http://schemas.microsoft.com/office/drawing/2014/main" id="{62758DB9-BB3B-4C9D-9DE4-BE9CE65D7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3732213"/>
            <a:ext cx="1752600" cy="1128712"/>
          </a:xfrm>
          <a:prstGeom prst="wedgeRoundRectCallout">
            <a:avLst>
              <a:gd name="adj1" fmla="val -1703"/>
              <a:gd name="adj2" fmla="val -87333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链域，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指向单链表的第一个结点</a:t>
            </a:r>
          </a:p>
        </p:txBody>
      </p:sp>
      <p:sp>
        <p:nvSpPr>
          <p:cNvPr id="31773" name="Line 74">
            <a:extLst>
              <a:ext uri="{FF2B5EF4-FFF2-40B4-BE49-F238E27FC236}">
                <a16:creationId xmlns:a16="http://schemas.microsoft.com/office/drawing/2014/main" id="{0D3931C7-3E2D-4609-B866-E08E3A4B0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2971800"/>
            <a:ext cx="15240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7596" name="Rectangle 76">
            <a:extLst>
              <a:ext uri="{FF2B5EF4-FFF2-40B4-BE49-F238E27FC236}">
                <a16:creationId xmlns:a16="http://schemas.microsoft.com/office/drawing/2014/main" id="{173FB9C7-5D36-4178-9117-51CFAB10F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5780088"/>
            <a:ext cx="7042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每个单链表的</a:t>
            </a:r>
            <a:r>
              <a:rPr kumimoji="1"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头结点另外用顺序存储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结构存储。</a:t>
            </a:r>
          </a:p>
        </p:txBody>
      </p:sp>
      <p:sp>
        <p:nvSpPr>
          <p:cNvPr id="31775" name="Rectangle 77">
            <a:extLst>
              <a:ext uri="{FF2B5EF4-FFF2-40B4-BE49-F238E27FC236}">
                <a16:creationId xmlns:a16="http://schemas.microsoft.com/office/drawing/2014/main" id="{77AEE235-2C37-4749-8685-B1B2DF00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85738"/>
            <a:ext cx="5756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邻接表（链式）表示法</a:t>
            </a:r>
          </a:p>
        </p:txBody>
      </p:sp>
    </p:spTree>
  </p:cSld>
  <p:clrMapOvr>
    <a:masterClrMapping/>
  </p:clrMapOvr>
  <p:transition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">
            <a:extLst>
              <a:ext uri="{FF2B5EF4-FFF2-40B4-BE49-F238E27FC236}">
                <a16:creationId xmlns:a16="http://schemas.microsoft.com/office/drawing/2014/main" id="{7150774C-A13A-4EA2-BB47-813BD384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019425"/>
            <a:ext cx="5080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1" name="Rectangle 31">
            <a:extLst>
              <a:ext uri="{FF2B5EF4-FFF2-40B4-BE49-F238E27FC236}">
                <a16:creationId xmlns:a16="http://schemas.microsoft.com/office/drawing/2014/main" id="{3439C0D9-2915-4F5F-BCA8-F497E5275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19425"/>
            <a:ext cx="4826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2" name="Rectangle 32">
            <a:extLst>
              <a:ext uri="{FF2B5EF4-FFF2-40B4-BE49-F238E27FC236}">
                <a16:creationId xmlns:a16="http://schemas.microsoft.com/office/drawing/2014/main" id="{DD49AB08-4670-4742-A689-1167E440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563813"/>
            <a:ext cx="508000" cy="4556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3" name="Rectangle 33">
            <a:extLst>
              <a:ext uri="{FF2B5EF4-FFF2-40B4-BE49-F238E27FC236}">
                <a16:creationId xmlns:a16="http://schemas.microsoft.com/office/drawing/2014/main" id="{BDB5E9B9-73DD-4142-977E-299BD195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63813"/>
            <a:ext cx="482600" cy="4556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4" name="Rectangle 34">
            <a:extLst>
              <a:ext uri="{FF2B5EF4-FFF2-40B4-BE49-F238E27FC236}">
                <a16:creationId xmlns:a16="http://schemas.microsoft.com/office/drawing/2014/main" id="{1A8D7D72-3F89-4309-8146-F9FEA9FA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2108200"/>
            <a:ext cx="5080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5" name="Rectangle 35">
            <a:extLst>
              <a:ext uri="{FF2B5EF4-FFF2-40B4-BE49-F238E27FC236}">
                <a16:creationId xmlns:a16="http://schemas.microsoft.com/office/drawing/2014/main" id="{A7C2CD67-248E-4D76-901A-D37A0FEB4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08200"/>
            <a:ext cx="4826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6" name="Rectangle 36">
            <a:extLst>
              <a:ext uri="{FF2B5EF4-FFF2-40B4-BE49-F238E27FC236}">
                <a16:creationId xmlns:a16="http://schemas.microsoft.com/office/drawing/2014/main" id="{88704DE7-2D3E-452D-BE10-57D8AF47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1652588"/>
            <a:ext cx="508000" cy="4556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7" name="Rectangle 37">
            <a:extLst>
              <a:ext uri="{FF2B5EF4-FFF2-40B4-BE49-F238E27FC236}">
                <a16:creationId xmlns:a16="http://schemas.microsoft.com/office/drawing/2014/main" id="{7FACD5D3-AA43-4A42-8201-29AD73AEB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52588"/>
            <a:ext cx="482600" cy="4556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8" name="Rectangle 38">
            <a:extLst>
              <a:ext uri="{FF2B5EF4-FFF2-40B4-BE49-F238E27FC236}">
                <a16:creationId xmlns:a16="http://schemas.microsoft.com/office/drawing/2014/main" id="{58B9F8E9-4BE3-4C67-B9BC-3E5416E4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1196975"/>
            <a:ext cx="5080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79" name="Rectangle 39">
            <a:extLst>
              <a:ext uri="{FF2B5EF4-FFF2-40B4-BE49-F238E27FC236}">
                <a16:creationId xmlns:a16="http://schemas.microsoft.com/office/drawing/2014/main" id="{176A0C14-14FD-40E5-82A0-9DE1E45D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196975"/>
            <a:ext cx="482600" cy="4556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0" name="Line 40">
            <a:extLst>
              <a:ext uri="{FF2B5EF4-FFF2-40B4-BE49-F238E27FC236}">
                <a16:creationId xmlns:a16="http://schemas.microsoft.com/office/drawing/2014/main" id="{D5630EBC-27E7-4A22-8F0B-7EA31326F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196975"/>
            <a:ext cx="0" cy="2278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1" name="Line 41">
            <a:extLst>
              <a:ext uri="{FF2B5EF4-FFF2-40B4-BE49-F238E27FC236}">
                <a16:creationId xmlns:a16="http://schemas.microsoft.com/office/drawing/2014/main" id="{FB6700C1-75E9-4416-A9AD-402FE99AB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1196975"/>
            <a:ext cx="0" cy="2278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2" name="Line 42">
            <a:extLst>
              <a:ext uri="{FF2B5EF4-FFF2-40B4-BE49-F238E27FC236}">
                <a16:creationId xmlns:a16="http://schemas.microsoft.com/office/drawing/2014/main" id="{FA5B9BEB-C95C-442B-AA6C-A57F516C1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196975"/>
            <a:ext cx="0" cy="2278063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3" name="Line 43">
            <a:extLst>
              <a:ext uri="{FF2B5EF4-FFF2-40B4-BE49-F238E27FC236}">
                <a16:creationId xmlns:a16="http://schemas.microsoft.com/office/drawing/2014/main" id="{B5661CC0-0F63-4641-AA17-8AB052D2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196975"/>
            <a:ext cx="9906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4" name="Line 44">
            <a:extLst>
              <a:ext uri="{FF2B5EF4-FFF2-40B4-BE49-F238E27FC236}">
                <a16:creationId xmlns:a16="http://schemas.microsoft.com/office/drawing/2014/main" id="{4B748496-1389-4788-8E96-ED03E0BE1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652588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5" name="Line 45">
            <a:extLst>
              <a:ext uri="{FF2B5EF4-FFF2-40B4-BE49-F238E27FC236}">
                <a16:creationId xmlns:a16="http://schemas.microsoft.com/office/drawing/2014/main" id="{1D36B7B6-4431-4311-AF22-E94BD86C5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082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6" name="Line 46">
            <a:extLst>
              <a:ext uri="{FF2B5EF4-FFF2-40B4-BE49-F238E27FC236}">
                <a16:creationId xmlns:a16="http://schemas.microsoft.com/office/drawing/2014/main" id="{ACC8C861-8115-48DC-ADCD-8CCCE93D2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6381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7" name="Line 47">
            <a:extLst>
              <a:ext uri="{FF2B5EF4-FFF2-40B4-BE49-F238E27FC236}">
                <a16:creationId xmlns:a16="http://schemas.microsoft.com/office/drawing/2014/main" id="{768C3097-E1ED-46EA-AA4D-228502C2A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19425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788" name="Line 48">
            <a:extLst>
              <a:ext uri="{FF2B5EF4-FFF2-40B4-BE49-F238E27FC236}">
                <a16:creationId xmlns:a16="http://schemas.microsoft.com/office/drawing/2014/main" id="{823670F7-4112-454A-8266-6F49F83F3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75038"/>
            <a:ext cx="9906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2006" name="表格 42005">
            <a:extLst>
              <a:ext uri="{FF2B5EF4-FFF2-40B4-BE49-F238E27FC236}">
                <a16:creationId xmlns:a16="http://schemas.microsoft.com/office/drawing/2014/main" id="{1684F65D-D297-4544-8BA5-C05E0F582675}"/>
              </a:ext>
            </a:extLst>
          </p:cNvPr>
          <p:cNvGraphicFramePr/>
          <p:nvPr/>
        </p:nvGraphicFramePr>
        <p:xfrm>
          <a:off x="3352800" y="121443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8611" name="Line 67">
            <a:extLst>
              <a:ext uri="{FF2B5EF4-FFF2-40B4-BE49-F238E27FC236}">
                <a16:creationId xmlns:a16="http://schemas.microsoft.com/office/drawing/2014/main" id="{0F4963AA-F44F-42BF-962B-9C418DCC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954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612" name="Line 68">
            <a:extLst>
              <a:ext uri="{FF2B5EF4-FFF2-40B4-BE49-F238E27FC236}">
                <a16:creationId xmlns:a16="http://schemas.microsoft.com/office/drawing/2014/main" id="{D75B3436-496C-4F36-8763-B1E23946B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670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613" name="Line 69">
            <a:extLst>
              <a:ext uri="{FF2B5EF4-FFF2-40B4-BE49-F238E27FC236}">
                <a16:creationId xmlns:a16="http://schemas.microsoft.com/office/drawing/2014/main" id="{152DF5FE-AF47-4DF3-BCAB-AD0538BED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242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614" name="Line 70">
            <a:extLst>
              <a:ext uri="{FF2B5EF4-FFF2-40B4-BE49-F238E27FC236}">
                <a16:creationId xmlns:a16="http://schemas.microsoft.com/office/drawing/2014/main" id="{2A473D83-E7BA-4CAF-98FC-1ED290B78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8526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8615" name="Line 71">
            <a:extLst>
              <a:ext uri="{FF2B5EF4-FFF2-40B4-BE49-F238E27FC236}">
                <a16:creationId xmlns:a16="http://schemas.microsoft.com/office/drawing/2014/main" id="{4467D34C-89AF-4AAD-8335-D87B40E6D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0981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3DC9D629-5523-49CD-B180-00ADDE8C4D5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229519"/>
            <a:ext cx="2133600" cy="395287"/>
            <a:chOff x="3168" y="816"/>
            <a:chExt cx="1344" cy="24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809" name="Rectangle 73">
              <a:extLst>
                <a:ext uri="{FF2B5EF4-FFF2-40B4-BE49-F238E27FC236}">
                  <a16:creationId xmlns:a16="http://schemas.microsoft.com/office/drawing/2014/main" id="{9EE249D0-237F-4A8D-8057-663CF247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16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810" name="Rectangle 74">
              <a:extLst>
                <a:ext uri="{FF2B5EF4-FFF2-40B4-BE49-F238E27FC236}">
                  <a16:creationId xmlns:a16="http://schemas.microsoft.com/office/drawing/2014/main" id="{815E8E66-32D9-456E-A8A5-707E4A334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816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2811" name="Line 75">
              <a:extLst>
                <a:ext uri="{FF2B5EF4-FFF2-40B4-BE49-F238E27FC236}">
                  <a16:creationId xmlns:a16="http://schemas.microsoft.com/office/drawing/2014/main" id="{C245FDD3-343B-442A-86C8-482CB34C5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816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2" name="Line 76">
              <a:extLst>
                <a:ext uri="{FF2B5EF4-FFF2-40B4-BE49-F238E27FC236}">
                  <a16:creationId xmlns:a16="http://schemas.microsoft.com/office/drawing/2014/main" id="{99F51B6E-3C82-4BBB-A7EE-2021C5C74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65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3" name="Line 77">
              <a:extLst>
                <a:ext uri="{FF2B5EF4-FFF2-40B4-BE49-F238E27FC236}">
                  <a16:creationId xmlns:a16="http://schemas.microsoft.com/office/drawing/2014/main" id="{B94550E9-6235-4F1F-8D35-F2606FDDB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816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4" name="Line 78">
              <a:extLst>
                <a:ext uri="{FF2B5EF4-FFF2-40B4-BE49-F238E27FC236}">
                  <a16:creationId xmlns:a16="http://schemas.microsoft.com/office/drawing/2014/main" id="{FC5ACDC2-5075-44D1-9006-E95E51751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816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5" name="Line 79">
              <a:extLst>
                <a:ext uri="{FF2B5EF4-FFF2-40B4-BE49-F238E27FC236}">
                  <a16:creationId xmlns:a16="http://schemas.microsoft.com/office/drawing/2014/main" id="{9F4E9B2F-BA2D-4BA8-822A-00DD0BEF5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816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6" name="Rectangle 80">
              <a:extLst>
                <a:ext uri="{FF2B5EF4-FFF2-40B4-BE49-F238E27FC236}">
                  <a16:creationId xmlns:a16="http://schemas.microsoft.com/office/drawing/2014/main" id="{3533A172-4BBA-4D84-BE3B-A097A782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816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7" name="Rectangle 81">
              <a:extLst>
                <a:ext uri="{FF2B5EF4-FFF2-40B4-BE49-F238E27FC236}">
                  <a16:creationId xmlns:a16="http://schemas.microsoft.com/office/drawing/2014/main" id="{21590EA5-7DA0-4C6C-A556-FC71A836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16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818" name="Line 82">
              <a:extLst>
                <a:ext uri="{FF2B5EF4-FFF2-40B4-BE49-F238E27FC236}">
                  <a16:creationId xmlns:a16="http://schemas.microsoft.com/office/drawing/2014/main" id="{C6C15B2E-B1BA-4227-B698-F4FCBD45C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16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19" name="Line 83">
              <a:extLst>
                <a:ext uri="{FF2B5EF4-FFF2-40B4-BE49-F238E27FC236}">
                  <a16:creationId xmlns:a16="http://schemas.microsoft.com/office/drawing/2014/main" id="{BA437A8F-89F3-4835-996C-7223F692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065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0" name="Line 84">
              <a:extLst>
                <a:ext uri="{FF2B5EF4-FFF2-40B4-BE49-F238E27FC236}">
                  <a16:creationId xmlns:a16="http://schemas.microsoft.com/office/drawing/2014/main" id="{4751F377-F7F4-40E0-A5AC-0676908BD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16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1" name="Line 85">
              <a:extLst>
                <a:ext uri="{FF2B5EF4-FFF2-40B4-BE49-F238E27FC236}">
                  <a16:creationId xmlns:a16="http://schemas.microsoft.com/office/drawing/2014/main" id="{D3B75648-99C6-47E5-B6D6-DE6DE186D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16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2" name="Line 86">
              <a:extLst>
                <a:ext uri="{FF2B5EF4-FFF2-40B4-BE49-F238E27FC236}">
                  <a16:creationId xmlns:a16="http://schemas.microsoft.com/office/drawing/2014/main" id="{4516A728-3B6F-444B-AB30-E27F4B162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816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3" name="Line 87">
              <a:extLst>
                <a:ext uri="{FF2B5EF4-FFF2-40B4-BE49-F238E27FC236}">
                  <a16:creationId xmlns:a16="http://schemas.microsoft.com/office/drawing/2014/main" id="{C080FFA6-42AE-4835-ACE9-5AD66452C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60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88">
            <a:extLst>
              <a:ext uri="{FF2B5EF4-FFF2-40B4-BE49-F238E27FC236}">
                <a16:creationId xmlns:a16="http://schemas.microsoft.com/office/drawing/2014/main" id="{3D28712A-478A-4654-BAB3-FFCAE0BB15B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43919"/>
            <a:ext cx="3352800" cy="395287"/>
            <a:chOff x="3168" y="1488"/>
            <a:chExt cx="2112" cy="24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825" name="Rectangle 89">
              <a:extLst>
                <a:ext uri="{FF2B5EF4-FFF2-40B4-BE49-F238E27FC236}">
                  <a16:creationId xmlns:a16="http://schemas.microsoft.com/office/drawing/2014/main" id="{B9CDAA74-31DD-460C-9109-D26617557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6" name="Rectangle 90">
              <a:extLst>
                <a:ext uri="{FF2B5EF4-FFF2-40B4-BE49-F238E27FC236}">
                  <a16:creationId xmlns:a16="http://schemas.microsoft.com/office/drawing/2014/main" id="{B9F56BED-65DF-4939-B69B-1EC02648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827" name="Line 91">
              <a:extLst>
                <a:ext uri="{FF2B5EF4-FFF2-40B4-BE49-F238E27FC236}">
                  <a16:creationId xmlns:a16="http://schemas.microsoft.com/office/drawing/2014/main" id="{70000ECE-4FFA-4BA4-88C9-32719E263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8" name="Line 92">
              <a:extLst>
                <a:ext uri="{FF2B5EF4-FFF2-40B4-BE49-F238E27FC236}">
                  <a16:creationId xmlns:a16="http://schemas.microsoft.com/office/drawing/2014/main" id="{2F91D72C-E5B5-4187-B308-626FDB2BD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29" name="Line 93">
              <a:extLst>
                <a:ext uri="{FF2B5EF4-FFF2-40B4-BE49-F238E27FC236}">
                  <a16:creationId xmlns:a16="http://schemas.microsoft.com/office/drawing/2014/main" id="{27241EFC-F156-42E5-A859-58059BDA5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0" name="Line 94">
              <a:extLst>
                <a:ext uri="{FF2B5EF4-FFF2-40B4-BE49-F238E27FC236}">
                  <a16:creationId xmlns:a16="http://schemas.microsoft.com/office/drawing/2014/main" id="{BB7614F9-0841-44BA-BFDE-937AA5F6A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1" name="Rectangle 95">
              <a:extLst>
                <a:ext uri="{FF2B5EF4-FFF2-40B4-BE49-F238E27FC236}">
                  <a16:creationId xmlns:a16="http://schemas.microsoft.com/office/drawing/2014/main" id="{93291A83-FF2B-43D2-BCBE-9CCE2474A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2" name="Rectangle 96">
              <a:extLst>
                <a:ext uri="{FF2B5EF4-FFF2-40B4-BE49-F238E27FC236}">
                  <a16:creationId xmlns:a16="http://schemas.microsoft.com/office/drawing/2014/main" id="{E56B9773-5243-4892-9F60-2FA2A11CA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2833" name="Line 97">
              <a:extLst>
                <a:ext uri="{FF2B5EF4-FFF2-40B4-BE49-F238E27FC236}">
                  <a16:creationId xmlns:a16="http://schemas.microsoft.com/office/drawing/2014/main" id="{D7233859-F7E2-4B06-87D4-25C9741D4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4" name="Line 98">
              <a:extLst>
                <a:ext uri="{FF2B5EF4-FFF2-40B4-BE49-F238E27FC236}">
                  <a16:creationId xmlns:a16="http://schemas.microsoft.com/office/drawing/2014/main" id="{383DA70B-A40D-4B62-ADF3-08CE4DBCB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5" name="Line 99">
              <a:extLst>
                <a:ext uri="{FF2B5EF4-FFF2-40B4-BE49-F238E27FC236}">
                  <a16:creationId xmlns:a16="http://schemas.microsoft.com/office/drawing/2014/main" id="{C23ED867-406F-469D-A410-04D2FFC78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6" name="Line 100">
              <a:extLst>
                <a:ext uri="{FF2B5EF4-FFF2-40B4-BE49-F238E27FC236}">
                  <a16:creationId xmlns:a16="http://schemas.microsoft.com/office/drawing/2014/main" id="{02B52D08-8DDC-4202-98B4-9F78A6B3D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7" name="Line 101">
              <a:extLst>
                <a:ext uri="{FF2B5EF4-FFF2-40B4-BE49-F238E27FC236}">
                  <a16:creationId xmlns:a16="http://schemas.microsoft.com/office/drawing/2014/main" id="{BCDC1189-7280-4E80-A10D-D0D34C4E4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38" name="Rectangle 102">
              <a:extLst>
                <a:ext uri="{FF2B5EF4-FFF2-40B4-BE49-F238E27FC236}">
                  <a16:creationId xmlns:a16="http://schemas.microsoft.com/office/drawing/2014/main" id="{0C8B5B82-0B46-4714-ADA0-C9FE5D171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839" name="Rectangle 103">
              <a:extLst>
                <a:ext uri="{FF2B5EF4-FFF2-40B4-BE49-F238E27FC236}">
                  <a16:creationId xmlns:a16="http://schemas.microsoft.com/office/drawing/2014/main" id="{236534D1-3AAE-43D3-BF81-C5E613A40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2840" name="Line 104">
              <a:extLst>
                <a:ext uri="{FF2B5EF4-FFF2-40B4-BE49-F238E27FC236}">
                  <a16:creationId xmlns:a16="http://schemas.microsoft.com/office/drawing/2014/main" id="{D6DBA699-1EC2-4166-B062-36EF2D291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1" name="Line 105">
              <a:extLst>
                <a:ext uri="{FF2B5EF4-FFF2-40B4-BE49-F238E27FC236}">
                  <a16:creationId xmlns:a16="http://schemas.microsoft.com/office/drawing/2014/main" id="{DB9218C0-50C6-414D-9C9F-B7F58E64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2" name="Line 106">
              <a:extLst>
                <a:ext uri="{FF2B5EF4-FFF2-40B4-BE49-F238E27FC236}">
                  <a16:creationId xmlns:a16="http://schemas.microsoft.com/office/drawing/2014/main" id="{E3F7469B-731A-45E0-8001-4215AC9A6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3" name="Line 107">
              <a:extLst>
                <a:ext uri="{FF2B5EF4-FFF2-40B4-BE49-F238E27FC236}">
                  <a16:creationId xmlns:a16="http://schemas.microsoft.com/office/drawing/2014/main" id="{4AFE6E9E-7F00-4EBD-A8BB-1B55A1D79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4" name="Line 108">
              <a:extLst>
                <a:ext uri="{FF2B5EF4-FFF2-40B4-BE49-F238E27FC236}">
                  <a16:creationId xmlns:a16="http://schemas.microsoft.com/office/drawing/2014/main" id="{3525497D-18F9-494B-B6A0-F34E27BA4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5" name="Line 109">
              <a:extLst>
                <a:ext uri="{FF2B5EF4-FFF2-40B4-BE49-F238E27FC236}">
                  <a16:creationId xmlns:a16="http://schemas.microsoft.com/office/drawing/2014/main" id="{9FCC7130-94F5-4500-9213-5F4CDA1F7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6" name="Line 110">
              <a:extLst>
                <a:ext uri="{FF2B5EF4-FFF2-40B4-BE49-F238E27FC236}">
                  <a16:creationId xmlns:a16="http://schemas.microsoft.com/office/drawing/2014/main" id="{867B9EE6-365B-4FC6-A719-CB1E8463C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47" name="Line 111">
              <a:extLst>
                <a:ext uri="{FF2B5EF4-FFF2-40B4-BE49-F238E27FC236}">
                  <a16:creationId xmlns:a16="http://schemas.microsoft.com/office/drawing/2014/main" id="{8E6DB065-1D80-46D9-B5CC-435894982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Group 112">
            <a:extLst>
              <a:ext uri="{FF2B5EF4-FFF2-40B4-BE49-F238E27FC236}">
                <a16:creationId xmlns:a16="http://schemas.microsoft.com/office/drawing/2014/main" id="{5A764C9B-8EBD-4CFE-8E68-9C074419716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686719"/>
            <a:ext cx="3352800" cy="395287"/>
            <a:chOff x="3168" y="1152"/>
            <a:chExt cx="2112" cy="249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32849" name="Line 113">
              <a:extLst>
                <a:ext uri="{FF2B5EF4-FFF2-40B4-BE49-F238E27FC236}">
                  <a16:creationId xmlns:a16="http://schemas.microsoft.com/office/drawing/2014/main" id="{B05DF4CF-152B-4864-ACCF-2C024CF99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0" name="Rectangle 114">
              <a:extLst>
                <a:ext uri="{FF2B5EF4-FFF2-40B4-BE49-F238E27FC236}">
                  <a16:creationId xmlns:a16="http://schemas.microsoft.com/office/drawing/2014/main" id="{B7E6A6F4-5B0C-4DEE-8B5C-70F220B8D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1" name="Rectangle 115">
              <a:extLst>
                <a:ext uri="{FF2B5EF4-FFF2-40B4-BE49-F238E27FC236}">
                  <a16:creationId xmlns:a16="http://schemas.microsoft.com/office/drawing/2014/main" id="{F59757ED-37F0-4880-B25E-4DC34902F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2852" name="Line 116">
              <a:extLst>
                <a:ext uri="{FF2B5EF4-FFF2-40B4-BE49-F238E27FC236}">
                  <a16:creationId xmlns:a16="http://schemas.microsoft.com/office/drawing/2014/main" id="{060386D6-5926-4C3A-8ADD-11FB5B34C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3" name="Line 117">
              <a:extLst>
                <a:ext uri="{FF2B5EF4-FFF2-40B4-BE49-F238E27FC236}">
                  <a16:creationId xmlns:a16="http://schemas.microsoft.com/office/drawing/2014/main" id="{0DE35695-9FDC-41A4-B23A-F0C5FD29B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4" name="Line 118">
              <a:extLst>
                <a:ext uri="{FF2B5EF4-FFF2-40B4-BE49-F238E27FC236}">
                  <a16:creationId xmlns:a16="http://schemas.microsoft.com/office/drawing/2014/main" id="{1EDFAEAC-530A-42FB-B0C2-D724E5FA7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5" name="Line 119">
              <a:extLst>
                <a:ext uri="{FF2B5EF4-FFF2-40B4-BE49-F238E27FC236}">
                  <a16:creationId xmlns:a16="http://schemas.microsoft.com/office/drawing/2014/main" id="{17000991-3A6C-4539-B9D4-73D6EBCD3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6" name="Line 120">
              <a:extLst>
                <a:ext uri="{FF2B5EF4-FFF2-40B4-BE49-F238E27FC236}">
                  <a16:creationId xmlns:a16="http://schemas.microsoft.com/office/drawing/2014/main" id="{E90187B5-91B8-4E41-B128-8DD3BC18A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7" name="Rectangle 121">
              <a:extLst>
                <a:ext uri="{FF2B5EF4-FFF2-40B4-BE49-F238E27FC236}">
                  <a16:creationId xmlns:a16="http://schemas.microsoft.com/office/drawing/2014/main" id="{602C9062-EA16-488F-8BA5-7B72B48DA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58" name="Rectangle 122">
              <a:extLst>
                <a:ext uri="{FF2B5EF4-FFF2-40B4-BE49-F238E27FC236}">
                  <a16:creationId xmlns:a16="http://schemas.microsoft.com/office/drawing/2014/main" id="{E7C36A39-180C-46D3-8B10-C4F3702D3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2859" name="Line 123">
              <a:extLst>
                <a:ext uri="{FF2B5EF4-FFF2-40B4-BE49-F238E27FC236}">
                  <a16:creationId xmlns:a16="http://schemas.microsoft.com/office/drawing/2014/main" id="{3D9F402F-ED56-47DF-B647-B947FD898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0" name="Line 124">
              <a:extLst>
                <a:ext uri="{FF2B5EF4-FFF2-40B4-BE49-F238E27FC236}">
                  <a16:creationId xmlns:a16="http://schemas.microsoft.com/office/drawing/2014/main" id="{ABAE2F98-6EE9-4155-A49F-FFB9AEC2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1" name="Line 125">
              <a:extLst>
                <a:ext uri="{FF2B5EF4-FFF2-40B4-BE49-F238E27FC236}">
                  <a16:creationId xmlns:a16="http://schemas.microsoft.com/office/drawing/2014/main" id="{D9881235-5055-4F51-B0E5-FC5F01CCC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2" name="Line 126">
              <a:extLst>
                <a:ext uri="{FF2B5EF4-FFF2-40B4-BE49-F238E27FC236}">
                  <a16:creationId xmlns:a16="http://schemas.microsoft.com/office/drawing/2014/main" id="{99391425-A119-4FDF-8CA4-EC3FA1F73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3" name="Line 127">
              <a:extLst>
                <a:ext uri="{FF2B5EF4-FFF2-40B4-BE49-F238E27FC236}">
                  <a16:creationId xmlns:a16="http://schemas.microsoft.com/office/drawing/2014/main" id="{EF43DBA7-1EF5-4A26-AF0B-321576B3B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4" name="Rectangle 128">
              <a:extLst>
                <a:ext uri="{FF2B5EF4-FFF2-40B4-BE49-F238E27FC236}">
                  <a16:creationId xmlns:a16="http://schemas.microsoft.com/office/drawing/2014/main" id="{AA920E45-2AA2-429D-97A9-79B4FE4E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865" name="Rectangle 129">
              <a:extLst>
                <a:ext uri="{FF2B5EF4-FFF2-40B4-BE49-F238E27FC236}">
                  <a16:creationId xmlns:a16="http://schemas.microsoft.com/office/drawing/2014/main" id="{119F980A-AAB0-4249-B56A-B1E069A1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32866" name="Line 130">
              <a:extLst>
                <a:ext uri="{FF2B5EF4-FFF2-40B4-BE49-F238E27FC236}">
                  <a16:creationId xmlns:a16="http://schemas.microsoft.com/office/drawing/2014/main" id="{769E567C-F3E3-4C0E-9B00-286246D37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7" name="Line 131">
              <a:extLst>
                <a:ext uri="{FF2B5EF4-FFF2-40B4-BE49-F238E27FC236}">
                  <a16:creationId xmlns:a16="http://schemas.microsoft.com/office/drawing/2014/main" id="{FC544999-1A2E-4BB6-8C9A-EF64FAE79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01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8" name="Line 132">
              <a:extLst>
                <a:ext uri="{FF2B5EF4-FFF2-40B4-BE49-F238E27FC236}">
                  <a16:creationId xmlns:a16="http://schemas.microsoft.com/office/drawing/2014/main" id="{EE600EEA-1D70-4E78-AC0F-D63013A4F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69" name="Line 133">
              <a:extLst>
                <a:ext uri="{FF2B5EF4-FFF2-40B4-BE49-F238E27FC236}">
                  <a16:creationId xmlns:a16="http://schemas.microsoft.com/office/drawing/2014/main" id="{386A1996-9280-4141-BCF3-958D88AE7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70" name="Line 134">
              <a:extLst>
                <a:ext uri="{FF2B5EF4-FFF2-40B4-BE49-F238E27FC236}">
                  <a16:creationId xmlns:a16="http://schemas.microsoft.com/office/drawing/2014/main" id="{DDBC5B88-5AA0-4B70-98EB-A029E6720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71" name="Line 135">
              <a:extLst>
                <a:ext uri="{FF2B5EF4-FFF2-40B4-BE49-F238E27FC236}">
                  <a16:creationId xmlns:a16="http://schemas.microsoft.com/office/drawing/2014/main" id="{FE00FDFB-AEB6-465A-9D20-71967A0C4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96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72" name="Line 136">
              <a:extLst>
                <a:ext uri="{FF2B5EF4-FFF2-40B4-BE49-F238E27FC236}">
                  <a16:creationId xmlns:a16="http://schemas.microsoft.com/office/drawing/2014/main" id="{68D3587D-C297-46F2-93E1-7F53FF567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96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48793" name="Rectangle 249">
            <a:extLst>
              <a:ext uri="{FF2B5EF4-FFF2-40B4-BE49-F238E27FC236}">
                <a16:creationId xmlns:a16="http://schemas.microsoft.com/office/drawing/2014/main" id="{48B3A9D1-081D-4316-805C-1B54C2E6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3956050"/>
            <a:ext cx="910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注：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邻接表不唯一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，因各个边结点的链入顺序是任意的</a:t>
            </a:r>
          </a:p>
        </p:txBody>
      </p:sp>
      <p:graphicFrame>
        <p:nvGraphicFramePr>
          <p:cNvPr id="748794" name="Group 250">
            <a:extLst>
              <a:ext uri="{FF2B5EF4-FFF2-40B4-BE49-F238E27FC236}">
                <a16:creationId xmlns:a16="http://schemas.microsoft.com/office/drawing/2014/main" id="{4AD8AB2C-29AB-4C9C-B3AB-4C656A361EF5}"/>
              </a:ext>
            </a:extLst>
          </p:cNvPr>
          <p:cNvGraphicFramePr>
            <a:graphicFrameLocks noGrp="1"/>
          </p:cNvGraphicFramePr>
          <p:nvPr/>
        </p:nvGraphicFramePr>
        <p:xfrm>
          <a:off x="3860800" y="1214438"/>
          <a:ext cx="482600" cy="22860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268">
            <a:extLst>
              <a:ext uri="{FF2B5EF4-FFF2-40B4-BE49-F238E27FC236}">
                <a16:creationId xmlns:a16="http://schemas.microsoft.com/office/drawing/2014/main" id="{0EDCB7D0-2F69-4C96-8737-5758722BCEA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134519"/>
            <a:ext cx="3352800" cy="395287"/>
            <a:chOff x="3168" y="1488"/>
            <a:chExt cx="2112" cy="24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889" name="Rectangle 269">
              <a:extLst>
                <a:ext uri="{FF2B5EF4-FFF2-40B4-BE49-F238E27FC236}">
                  <a16:creationId xmlns:a16="http://schemas.microsoft.com/office/drawing/2014/main" id="{F43AF4B3-2B2B-4561-A31F-2784D26D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0" name="Rectangle 270">
              <a:extLst>
                <a:ext uri="{FF2B5EF4-FFF2-40B4-BE49-F238E27FC236}">
                  <a16:creationId xmlns:a16="http://schemas.microsoft.com/office/drawing/2014/main" id="{5A812C4A-9977-46F4-BBF8-A2CAF8CB6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2891" name="Line 271">
              <a:extLst>
                <a:ext uri="{FF2B5EF4-FFF2-40B4-BE49-F238E27FC236}">
                  <a16:creationId xmlns:a16="http://schemas.microsoft.com/office/drawing/2014/main" id="{C7E4ED0E-70CF-4621-883D-824278508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2" name="Line 272">
              <a:extLst>
                <a:ext uri="{FF2B5EF4-FFF2-40B4-BE49-F238E27FC236}">
                  <a16:creationId xmlns:a16="http://schemas.microsoft.com/office/drawing/2014/main" id="{3621DE5C-BB4C-4CB8-94AB-18B42888E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3" name="Line 273">
              <a:extLst>
                <a:ext uri="{FF2B5EF4-FFF2-40B4-BE49-F238E27FC236}">
                  <a16:creationId xmlns:a16="http://schemas.microsoft.com/office/drawing/2014/main" id="{4F6BC6B5-3A5A-48B5-8C04-35F75E53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4" name="Line 274">
              <a:extLst>
                <a:ext uri="{FF2B5EF4-FFF2-40B4-BE49-F238E27FC236}">
                  <a16:creationId xmlns:a16="http://schemas.microsoft.com/office/drawing/2014/main" id="{EA5E68A1-A6C4-49EC-A6D5-BF84562D7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5" name="Rectangle 275">
              <a:extLst>
                <a:ext uri="{FF2B5EF4-FFF2-40B4-BE49-F238E27FC236}">
                  <a16:creationId xmlns:a16="http://schemas.microsoft.com/office/drawing/2014/main" id="{98583CBD-E038-490E-BAF7-340CA2412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6" name="Rectangle 276">
              <a:extLst>
                <a:ext uri="{FF2B5EF4-FFF2-40B4-BE49-F238E27FC236}">
                  <a16:creationId xmlns:a16="http://schemas.microsoft.com/office/drawing/2014/main" id="{51C50B07-5C15-455B-8FC8-AA6EB86C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897" name="Line 277">
              <a:extLst>
                <a:ext uri="{FF2B5EF4-FFF2-40B4-BE49-F238E27FC236}">
                  <a16:creationId xmlns:a16="http://schemas.microsoft.com/office/drawing/2014/main" id="{A9EE83D0-3009-4FD0-B517-E24D11689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8" name="Line 278">
              <a:extLst>
                <a:ext uri="{FF2B5EF4-FFF2-40B4-BE49-F238E27FC236}">
                  <a16:creationId xmlns:a16="http://schemas.microsoft.com/office/drawing/2014/main" id="{F94DB083-A712-4D99-B7C1-25F12C629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899" name="Line 279">
              <a:extLst>
                <a:ext uri="{FF2B5EF4-FFF2-40B4-BE49-F238E27FC236}">
                  <a16:creationId xmlns:a16="http://schemas.microsoft.com/office/drawing/2014/main" id="{5E7B9EB1-4E30-4179-9E37-7B3FE3CA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0" name="Line 280">
              <a:extLst>
                <a:ext uri="{FF2B5EF4-FFF2-40B4-BE49-F238E27FC236}">
                  <a16:creationId xmlns:a16="http://schemas.microsoft.com/office/drawing/2014/main" id="{7F09D1C8-214C-46C5-911A-6E4FB4FF7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1" name="Line 281">
              <a:extLst>
                <a:ext uri="{FF2B5EF4-FFF2-40B4-BE49-F238E27FC236}">
                  <a16:creationId xmlns:a16="http://schemas.microsoft.com/office/drawing/2014/main" id="{3D217934-38D3-4B28-941B-B1401B24A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2" name="Rectangle 282">
              <a:extLst>
                <a:ext uri="{FF2B5EF4-FFF2-40B4-BE49-F238E27FC236}">
                  <a16:creationId xmlns:a16="http://schemas.microsoft.com/office/drawing/2014/main" id="{12FE2E2F-84DF-4D1C-8AB0-33507B3E5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903" name="Rectangle 283">
              <a:extLst>
                <a:ext uri="{FF2B5EF4-FFF2-40B4-BE49-F238E27FC236}">
                  <a16:creationId xmlns:a16="http://schemas.microsoft.com/office/drawing/2014/main" id="{922F4F3D-4750-4202-B276-A15CE8EA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2904" name="Line 284">
              <a:extLst>
                <a:ext uri="{FF2B5EF4-FFF2-40B4-BE49-F238E27FC236}">
                  <a16:creationId xmlns:a16="http://schemas.microsoft.com/office/drawing/2014/main" id="{B25E2288-7D87-4C50-ABDD-73B77C1F1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5" name="Line 285">
              <a:extLst>
                <a:ext uri="{FF2B5EF4-FFF2-40B4-BE49-F238E27FC236}">
                  <a16:creationId xmlns:a16="http://schemas.microsoft.com/office/drawing/2014/main" id="{06882E15-6DFF-482C-B636-28615E741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37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6" name="Line 286">
              <a:extLst>
                <a:ext uri="{FF2B5EF4-FFF2-40B4-BE49-F238E27FC236}">
                  <a16:creationId xmlns:a16="http://schemas.microsoft.com/office/drawing/2014/main" id="{8670F731-5A6F-41D1-BC86-E039E124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7" name="Line 287">
              <a:extLst>
                <a:ext uri="{FF2B5EF4-FFF2-40B4-BE49-F238E27FC236}">
                  <a16:creationId xmlns:a16="http://schemas.microsoft.com/office/drawing/2014/main" id="{0D14BE34-6309-4710-A6A9-BDE9B32A0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88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8" name="Line 288">
              <a:extLst>
                <a:ext uri="{FF2B5EF4-FFF2-40B4-BE49-F238E27FC236}">
                  <a16:creationId xmlns:a16="http://schemas.microsoft.com/office/drawing/2014/main" id="{694EB3E4-2BC0-4840-9B9C-085E91E41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88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09" name="Line 289">
              <a:extLst>
                <a:ext uri="{FF2B5EF4-FFF2-40B4-BE49-F238E27FC236}">
                  <a16:creationId xmlns:a16="http://schemas.microsoft.com/office/drawing/2014/main" id="{9F094D7E-1360-4860-B85A-143D456C5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32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0" name="Line 290">
              <a:extLst>
                <a:ext uri="{FF2B5EF4-FFF2-40B4-BE49-F238E27FC236}">
                  <a16:creationId xmlns:a16="http://schemas.microsoft.com/office/drawing/2014/main" id="{D2711098-9602-4C64-8120-1A7362947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632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1" name="Line 291">
              <a:extLst>
                <a:ext uri="{FF2B5EF4-FFF2-40B4-BE49-F238E27FC236}">
                  <a16:creationId xmlns:a16="http://schemas.microsoft.com/office/drawing/2014/main" id="{679E610F-04C0-47BC-823B-8E51F54B2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88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292">
            <a:extLst>
              <a:ext uri="{FF2B5EF4-FFF2-40B4-BE49-F238E27FC236}">
                <a16:creationId xmlns:a16="http://schemas.microsoft.com/office/drawing/2014/main" id="{E4A35D69-D210-483F-9F52-80BA23170B5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615406"/>
            <a:ext cx="3352800" cy="395288"/>
            <a:chOff x="3168" y="1152"/>
            <a:chExt cx="2112" cy="249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32913" name="Line 293">
              <a:extLst>
                <a:ext uri="{FF2B5EF4-FFF2-40B4-BE49-F238E27FC236}">
                  <a16:creationId xmlns:a16="http://schemas.microsoft.com/office/drawing/2014/main" id="{8C7C7D4F-7CF0-4B0A-883F-4E8937209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4" name="Rectangle 294">
              <a:extLst>
                <a:ext uri="{FF2B5EF4-FFF2-40B4-BE49-F238E27FC236}">
                  <a16:creationId xmlns:a16="http://schemas.microsoft.com/office/drawing/2014/main" id="{BD3B8815-8BA9-4487-BB65-123193C7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5" name="Rectangle 295">
              <a:extLst>
                <a:ext uri="{FF2B5EF4-FFF2-40B4-BE49-F238E27FC236}">
                  <a16:creationId xmlns:a16="http://schemas.microsoft.com/office/drawing/2014/main" id="{9A10B076-4EDD-4252-8FC4-724DF0D5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2916" name="Line 296">
              <a:extLst>
                <a:ext uri="{FF2B5EF4-FFF2-40B4-BE49-F238E27FC236}">
                  <a16:creationId xmlns:a16="http://schemas.microsoft.com/office/drawing/2014/main" id="{062C1DF4-553F-4287-954E-C5482A917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7" name="Line 297">
              <a:extLst>
                <a:ext uri="{FF2B5EF4-FFF2-40B4-BE49-F238E27FC236}">
                  <a16:creationId xmlns:a16="http://schemas.microsoft.com/office/drawing/2014/main" id="{DF27F189-6EE0-42FE-9DAF-CB19C385A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01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8" name="Line 298">
              <a:extLst>
                <a:ext uri="{FF2B5EF4-FFF2-40B4-BE49-F238E27FC236}">
                  <a16:creationId xmlns:a16="http://schemas.microsoft.com/office/drawing/2014/main" id="{31BBB56F-31E9-4C64-81D9-2F49CE390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19" name="Line 299">
              <a:extLst>
                <a:ext uri="{FF2B5EF4-FFF2-40B4-BE49-F238E27FC236}">
                  <a16:creationId xmlns:a16="http://schemas.microsoft.com/office/drawing/2014/main" id="{A1A54C95-B4BF-493E-A073-37BFCB089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0" name="Line 300">
              <a:extLst>
                <a:ext uri="{FF2B5EF4-FFF2-40B4-BE49-F238E27FC236}">
                  <a16:creationId xmlns:a16="http://schemas.microsoft.com/office/drawing/2014/main" id="{FED031F7-A96B-4FDE-A97F-750A9077A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1" name="Rectangle 301">
              <a:extLst>
                <a:ext uri="{FF2B5EF4-FFF2-40B4-BE49-F238E27FC236}">
                  <a16:creationId xmlns:a16="http://schemas.microsoft.com/office/drawing/2014/main" id="{416B3B84-E2B2-407B-A8AD-33F9CDC2C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2" name="Rectangle 302">
              <a:extLst>
                <a:ext uri="{FF2B5EF4-FFF2-40B4-BE49-F238E27FC236}">
                  <a16:creationId xmlns:a16="http://schemas.microsoft.com/office/drawing/2014/main" id="{C1D5C302-0034-4D51-98C0-5D6082B7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2923" name="Line 303">
              <a:extLst>
                <a:ext uri="{FF2B5EF4-FFF2-40B4-BE49-F238E27FC236}">
                  <a16:creationId xmlns:a16="http://schemas.microsoft.com/office/drawing/2014/main" id="{7C897B8B-D7F2-4A85-8DEF-08CA5A46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4" name="Line 304">
              <a:extLst>
                <a:ext uri="{FF2B5EF4-FFF2-40B4-BE49-F238E27FC236}">
                  <a16:creationId xmlns:a16="http://schemas.microsoft.com/office/drawing/2014/main" id="{9903AF45-ED6A-49C3-BB49-264C0B3BE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9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5" name="Line 305">
              <a:extLst>
                <a:ext uri="{FF2B5EF4-FFF2-40B4-BE49-F238E27FC236}">
                  <a16:creationId xmlns:a16="http://schemas.microsoft.com/office/drawing/2014/main" id="{D0AE057F-F705-4692-9467-245EBF8A7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6" name="Line 306">
              <a:extLst>
                <a:ext uri="{FF2B5EF4-FFF2-40B4-BE49-F238E27FC236}">
                  <a16:creationId xmlns:a16="http://schemas.microsoft.com/office/drawing/2014/main" id="{9333877C-694C-46BA-8877-86C158DD0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7" name="Line 307">
              <a:extLst>
                <a:ext uri="{FF2B5EF4-FFF2-40B4-BE49-F238E27FC236}">
                  <a16:creationId xmlns:a16="http://schemas.microsoft.com/office/drawing/2014/main" id="{A9370DC8-4DE6-4D62-8646-F420253C6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28" name="Rectangle 308">
              <a:extLst>
                <a:ext uri="{FF2B5EF4-FFF2-40B4-BE49-F238E27FC236}">
                  <a16:creationId xmlns:a16="http://schemas.microsoft.com/office/drawing/2014/main" id="{7AE07A23-B78C-4365-AAB8-42C772CD2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2929" name="Rectangle 309">
              <a:extLst>
                <a:ext uri="{FF2B5EF4-FFF2-40B4-BE49-F238E27FC236}">
                  <a16:creationId xmlns:a16="http://schemas.microsoft.com/office/drawing/2014/main" id="{C9739AC4-7131-4EE8-A100-2D3D73FFC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52"/>
              <a:ext cx="28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32930" name="Line 310">
              <a:extLst>
                <a:ext uri="{FF2B5EF4-FFF2-40B4-BE49-F238E27FC236}">
                  <a16:creationId xmlns:a16="http://schemas.microsoft.com/office/drawing/2014/main" id="{CB9E615A-8E21-4288-AC99-BA7F05656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1" name="Line 311">
              <a:extLst>
                <a:ext uri="{FF2B5EF4-FFF2-40B4-BE49-F238E27FC236}">
                  <a16:creationId xmlns:a16="http://schemas.microsoft.com/office/drawing/2014/main" id="{B967635D-3CB3-4982-A9A0-DF5B9838E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01"/>
              <a:ext cx="57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2" name="Line 312">
              <a:extLst>
                <a:ext uri="{FF2B5EF4-FFF2-40B4-BE49-F238E27FC236}">
                  <a16:creationId xmlns:a16="http://schemas.microsoft.com/office/drawing/2014/main" id="{A081F250-EB6B-46CA-9DAB-B49B2AA01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3" name="Line 313">
              <a:extLst>
                <a:ext uri="{FF2B5EF4-FFF2-40B4-BE49-F238E27FC236}">
                  <a16:creationId xmlns:a16="http://schemas.microsoft.com/office/drawing/2014/main" id="{6A91803D-8D93-42D6-B3D4-786AA072A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152"/>
              <a:ext cx="0" cy="24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4" name="Line 314">
              <a:extLst>
                <a:ext uri="{FF2B5EF4-FFF2-40B4-BE49-F238E27FC236}">
                  <a16:creationId xmlns:a16="http://schemas.microsoft.com/office/drawing/2014/main" id="{5E127BB8-8B6C-4FCC-A8EC-1639C180B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152"/>
              <a:ext cx="0" cy="24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5" name="Line 315">
              <a:extLst>
                <a:ext uri="{FF2B5EF4-FFF2-40B4-BE49-F238E27FC236}">
                  <a16:creationId xmlns:a16="http://schemas.microsoft.com/office/drawing/2014/main" id="{D0CEE0FB-1AD0-409B-9257-BBCE1FF15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96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36" name="Line 316">
              <a:extLst>
                <a:ext uri="{FF2B5EF4-FFF2-40B4-BE49-F238E27FC236}">
                  <a16:creationId xmlns:a16="http://schemas.microsoft.com/office/drawing/2014/main" id="{C0D621F4-2BCB-47DB-919C-25B87A723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96"/>
              <a:ext cx="336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2937" name="Rectangle 318">
            <a:extLst>
              <a:ext uri="{FF2B5EF4-FFF2-40B4-BE49-F238E27FC236}">
                <a16:creationId xmlns:a16="http://schemas.microsoft.com/office/drawing/2014/main" id="{87196752-1DAA-4C9D-A9B2-C96210BA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92088"/>
            <a:ext cx="57562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无向图的邻接表表示</a:t>
            </a:r>
          </a:p>
        </p:txBody>
      </p:sp>
      <p:sp>
        <p:nvSpPr>
          <p:cNvPr id="748864" name="Rectangle 320">
            <a:extLst>
              <a:ext uri="{FF2B5EF4-FFF2-40B4-BE49-F238E27FC236}">
                <a16:creationId xmlns:a16="http://schemas.microsoft.com/office/drawing/2014/main" id="{F46B1124-4058-4FED-9097-474E85E0A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4595813"/>
            <a:ext cx="8704263" cy="1185862"/>
          </a:xfrm>
          <a:prstGeom prst="roundRect">
            <a:avLst>
              <a:gd name="adj" fmla="val 9498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空间效率为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O(n+2e)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若是稀疏图</a:t>
            </a:r>
            <a:r>
              <a:rPr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(e&lt;&lt;n</a:t>
            </a:r>
            <a:r>
              <a:rPr lang="en-US" altLang="zh-CN" b="0" baseline="3000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，比邻接矩阵表示法</a:t>
            </a:r>
            <a:r>
              <a:rPr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O(n</a:t>
            </a:r>
            <a:r>
              <a:rPr lang="en-US" altLang="zh-CN" b="0" baseline="3000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省空间。</a:t>
            </a:r>
          </a:p>
        </p:txBody>
      </p:sp>
      <p:sp>
        <p:nvSpPr>
          <p:cNvPr id="748865" name="Rectangle 321">
            <a:extLst>
              <a:ext uri="{FF2B5EF4-FFF2-40B4-BE49-F238E27FC236}">
                <a16:creationId xmlns:a16="http://schemas.microsoft.com/office/drawing/2014/main" id="{0DEB8B6B-8609-43AE-978D-D07F48E01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6086475"/>
            <a:ext cx="8664575" cy="523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TD(Vi)=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单链表中链接的结点个数</a:t>
            </a:r>
          </a:p>
        </p:txBody>
      </p:sp>
      <p:grpSp>
        <p:nvGrpSpPr>
          <p:cNvPr id="49199" name="Group 322">
            <a:extLst>
              <a:ext uri="{FF2B5EF4-FFF2-40B4-BE49-F238E27FC236}">
                <a16:creationId xmlns:a16="http://schemas.microsoft.com/office/drawing/2014/main" id="{836CC7C2-C928-3047-AACD-9BF0AF5FF7D7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477963"/>
            <a:ext cx="2146300" cy="1700212"/>
            <a:chOff x="40" y="413"/>
            <a:chExt cx="1352" cy="816"/>
          </a:xfrm>
        </p:grpSpPr>
        <p:sp>
          <p:nvSpPr>
            <p:cNvPr id="32945" name="Line 327">
              <a:extLst>
                <a:ext uri="{FF2B5EF4-FFF2-40B4-BE49-F238E27FC236}">
                  <a16:creationId xmlns:a16="http://schemas.microsoft.com/office/drawing/2014/main" id="{DD841FFA-EF07-4EE4-84E0-80E41F2DD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51" name="Line 333">
              <a:extLst>
                <a:ext uri="{FF2B5EF4-FFF2-40B4-BE49-F238E27FC236}">
                  <a16:creationId xmlns:a16="http://schemas.microsoft.com/office/drawing/2014/main" id="{2BE8F61C-9ABD-4743-AF75-6E5491B56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48" name="Line 330">
              <a:extLst>
                <a:ext uri="{FF2B5EF4-FFF2-40B4-BE49-F238E27FC236}">
                  <a16:creationId xmlns:a16="http://schemas.microsoft.com/office/drawing/2014/main" id="{FAB4468B-0CEC-42E4-8997-2D8A3F810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892"/>
              <a:ext cx="364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41" name="Oval 323">
              <a:extLst>
                <a:ext uri="{FF2B5EF4-FFF2-40B4-BE49-F238E27FC236}">
                  <a16:creationId xmlns:a16="http://schemas.microsoft.com/office/drawing/2014/main" id="{BEB18C16-7631-43A7-9E09-32F68230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441"/>
              <a:ext cx="312" cy="19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32942" name="Oval 324">
              <a:extLst>
                <a:ext uri="{FF2B5EF4-FFF2-40B4-BE49-F238E27FC236}">
                  <a16:creationId xmlns:a16="http://schemas.microsoft.com/office/drawing/2014/main" id="{D2B0B895-B3DC-4018-B20E-56B176418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413"/>
              <a:ext cx="312" cy="19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32943" name="Oval 325">
              <a:extLst>
                <a:ext uri="{FF2B5EF4-FFF2-40B4-BE49-F238E27FC236}">
                  <a16:creationId xmlns:a16="http://schemas.microsoft.com/office/drawing/2014/main" id="{B1F36AEC-DDB8-4219-8908-2574C619B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723"/>
              <a:ext cx="312" cy="196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32944" name="Oval 326">
              <a:extLst>
                <a:ext uri="{FF2B5EF4-FFF2-40B4-BE49-F238E27FC236}">
                  <a16:creationId xmlns:a16="http://schemas.microsoft.com/office/drawing/2014/main" id="{641306FB-65A0-4BC8-9576-CE5B7FCE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032"/>
              <a:ext cx="312" cy="19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32946" name="Line 328">
              <a:extLst>
                <a:ext uri="{FF2B5EF4-FFF2-40B4-BE49-F238E27FC236}">
                  <a16:creationId xmlns:a16="http://schemas.microsoft.com/office/drawing/2014/main" id="{8CC79D7D-D062-4FEB-8B83-7E2E77731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" y="638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47" name="Line 329">
              <a:extLst>
                <a:ext uri="{FF2B5EF4-FFF2-40B4-BE49-F238E27FC236}">
                  <a16:creationId xmlns:a16="http://schemas.microsoft.com/office/drawing/2014/main" id="{3ACFE438-762C-4033-AD6E-7810E5CB4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49" name="Oval 331">
              <a:extLst>
                <a:ext uri="{FF2B5EF4-FFF2-40B4-BE49-F238E27FC236}">
                  <a16:creationId xmlns:a16="http://schemas.microsoft.com/office/drawing/2014/main" id="{B0CE9BBC-104C-4D47-A45C-06770C2A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CDE5F3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32950" name="Line 332">
              <a:extLst>
                <a:ext uri="{FF2B5EF4-FFF2-40B4-BE49-F238E27FC236}">
                  <a16:creationId xmlns:a16="http://schemas.microsoft.com/office/drawing/2014/main" id="{7B1BF381-8167-4BED-9DDC-4FBAC6C91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52" name="Line 334">
              <a:extLst>
                <a:ext uri="{FF2B5EF4-FFF2-40B4-BE49-F238E27FC236}">
                  <a16:creationId xmlns:a16="http://schemas.microsoft.com/office/drawing/2014/main" id="{350D07C3-C608-4C27-ABB4-6200A2720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10"/>
              <a:ext cx="0" cy="4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53" name="Oval 335">
              <a:extLst>
                <a:ext uri="{FF2B5EF4-FFF2-40B4-BE49-F238E27FC236}">
                  <a16:creationId xmlns:a16="http://schemas.microsoft.com/office/drawing/2014/main" id="{C534654E-E0C9-4C75-B588-055EF4A00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8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8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793" grpId="0"/>
      <p:bldP spid="748864" grpId="0" animBg="1"/>
      <p:bldP spid="74886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58FF4E3F-7326-4052-8A80-C2913D4DB53C}"/>
              </a:ext>
            </a:extLst>
          </p:cNvPr>
          <p:cNvSpPr/>
          <p:nvPr/>
        </p:nvSpPr>
        <p:spPr bwMode="auto">
          <a:xfrm>
            <a:off x="458788" y="4560888"/>
            <a:ext cx="8226425" cy="1936750"/>
          </a:xfrm>
          <a:prstGeom prst="roundRect">
            <a:avLst>
              <a:gd name="adj" fmla="val 434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4" name="Oval 130">
            <a:extLst>
              <a:ext uri="{FF2B5EF4-FFF2-40B4-BE49-F238E27FC236}">
                <a16:creationId xmlns:a16="http://schemas.microsoft.com/office/drawing/2014/main" id="{2F952340-8559-4B5B-A06C-F08F0FE7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670050"/>
            <a:ext cx="511175" cy="4937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sp>
        <p:nvSpPr>
          <p:cNvPr id="33795" name="Oval 131">
            <a:extLst>
              <a:ext uri="{FF2B5EF4-FFF2-40B4-BE49-F238E27FC236}">
                <a16:creationId xmlns:a16="http://schemas.microsoft.com/office/drawing/2014/main" id="{3E1BEC71-7B7C-412D-B37E-4089FA06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670050"/>
            <a:ext cx="511175" cy="493713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33796" name="Oval 132">
            <a:extLst>
              <a:ext uri="{FF2B5EF4-FFF2-40B4-BE49-F238E27FC236}">
                <a16:creationId xmlns:a16="http://schemas.microsoft.com/office/drawing/2014/main" id="{85AD1211-6412-453E-A47A-4999F5C3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728913"/>
            <a:ext cx="511175" cy="493712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33797" name="Oval 133">
            <a:extLst>
              <a:ext uri="{FF2B5EF4-FFF2-40B4-BE49-F238E27FC236}">
                <a16:creationId xmlns:a16="http://schemas.microsoft.com/office/drawing/2014/main" id="{50420E10-E0E2-436F-97DE-825E0629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2728913"/>
            <a:ext cx="511175" cy="493712"/>
          </a:xfrm>
          <a:prstGeom prst="ellipse">
            <a:avLst/>
          </a:prstGeom>
          <a:solidFill>
            <a:srgbClr val="6C4C8F"/>
          </a:solidFill>
          <a:ln w="38100">
            <a:solidFill>
              <a:srgbClr val="6C4C8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33798" name="Line 134">
            <a:extLst>
              <a:ext uri="{FF2B5EF4-FFF2-40B4-BE49-F238E27FC236}">
                <a16:creationId xmlns:a16="http://schemas.microsoft.com/office/drawing/2014/main" id="{97B7E5F2-B36B-4E0E-9BF1-4075961CB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8063" y="1912938"/>
            <a:ext cx="1022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9" name="Line 135">
            <a:extLst>
              <a:ext uri="{FF2B5EF4-FFF2-40B4-BE49-F238E27FC236}">
                <a16:creationId xmlns:a16="http://schemas.microsoft.com/office/drawing/2014/main" id="{6CC2C524-3ACC-4B87-B049-B150AD8B7F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200" y="2195513"/>
            <a:ext cx="0" cy="48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800" name="Line 136">
            <a:extLst>
              <a:ext uri="{FF2B5EF4-FFF2-40B4-BE49-F238E27FC236}">
                <a16:creationId xmlns:a16="http://schemas.microsoft.com/office/drawing/2014/main" id="{FBA40E50-877B-4CBB-8F5A-B23A6589E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0763" y="2971800"/>
            <a:ext cx="1022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801" name="Line 137">
            <a:extLst>
              <a:ext uri="{FF2B5EF4-FFF2-40B4-BE49-F238E27FC236}">
                <a16:creationId xmlns:a16="http://schemas.microsoft.com/office/drawing/2014/main" id="{BCF935A5-0681-47D9-945B-BCF28004D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088" y="2033588"/>
            <a:ext cx="1179512" cy="69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32103D-A411-3E4D-80A5-2D5D4A1E1D33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1709738"/>
            <a:ext cx="3124200" cy="1589087"/>
            <a:chOff x="2911475" y="1843711"/>
            <a:chExt cx="3124201" cy="1589088"/>
          </a:xfrm>
        </p:grpSpPr>
        <p:sp>
          <p:nvSpPr>
            <p:cNvPr id="33803" name="Rectangle 139">
              <a:extLst>
                <a:ext uri="{FF2B5EF4-FFF2-40B4-BE49-F238E27FC236}">
                  <a16:creationId xmlns:a16="http://schemas.microsoft.com/office/drawing/2014/main" id="{F0EF4DC8-A0A4-4D9C-B66C-E49EBA297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029574"/>
              <a:ext cx="6286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04" name="Rectangle 140">
              <a:extLst>
                <a:ext uri="{FF2B5EF4-FFF2-40B4-BE49-F238E27FC236}">
                  <a16:creationId xmlns:a16="http://schemas.microsoft.com/office/drawing/2014/main" id="{F6CF56AE-2296-4298-9C09-398BFE0F0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3029574"/>
              <a:ext cx="512762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3805" name="Rectangle 141">
              <a:extLst>
                <a:ext uri="{FF2B5EF4-FFF2-40B4-BE49-F238E27FC236}">
                  <a16:creationId xmlns:a16="http://schemas.microsoft.com/office/drawing/2014/main" id="{C8E5A2C6-5CF5-400E-BF31-20883953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2634286"/>
              <a:ext cx="6286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06" name="Rectangle 142">
              <a:extLst>
                <a:ext uri="{FF2B5EF4-FFF2-40B4-BE49-F238E27FC236}">
                  <a16:creationId xmlns:a16="http://schemas.microsoft.com/office/drawing/2014/main" id="{D59CE3D5-5AFE-498C-A832-8504B499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2634286"/>
              <a:ext cx="512762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3807" name="Rectangle 143">
              <a:extLst>
                <a:ext uri="{FF2B5EF4-FFF2-40B4-BE49-F238E27FC236}">
                  <a16:creationId xmlns:a16="http://schemas.microsoft.com/office/drawing/2014/main" id="{B849D4FD-AB25-4C20-A21E-B666C6D9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2238998"/>
              <a:ext cx="6286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3808" name="Rectangle 144">
              <a:extLst>
                <a:ext uri="{FF2B5EF4-FFF2-40B4-BE49-F238E27FC236}">
                  <a16:creationId xmlns:a16="http://schemas.microsoft.com/office/drawing/2014/main" id="{4368505C-A16C-4224-9B73-B5825874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2238998"/>
              <a:ext cx="512762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3809" name="Rectangle 145">
              <a:extLst>
                <a:ext uri="{FF2B5EF4-FFF2-40B4-BE49-F238E27FC236}">
                  <a16:creationId xmlns:a16="http://schemas.microsoft.com/office/drawing/2014/main" id="{1331C7BA-D107-4511-BD17-2F20C90BA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1843711"/>
              <a:ext cx="6286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0" name="Rectangle 146">
              <a:extLst>
                <a:ext uri="{FF2B5EF4-FFF2-40B4-BE49-F238E27FC236}">
                  <a16:creationId xmlns:a16="http://schemas.microsoft.com/office/drawing/2014/main" id="{D2C6F004-0613-407A-9A41-BD478482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475" y="1843711"/>
              <a:ext cx="512762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3811" name="Line 147">
              <a:extLst>
                <a:ext uri="{FF2B5EF4-FFF2-40B4-BE49-F238E27FC236}">
                  <a16:creationId xmlns:a16="http://schemas.microsoft.com/office/drawing/2014/main" id="{DE0DCDD5-7D0D-4E1E-B017-51E7A29FF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1843711"/>
              <a:ext cx="11414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2" name="Line 148">
              <a:extLst>
                <a:ext uri="{FF2B5EF4-FFF2-40B4-BE49-F238E27FC236}">
                  <a16:creationId xmlns:a16="http://schemas.microsoft.com/office/drawing/2014/main" id="{DF9F5994-96D5-41FA-94EE-ACB635E5A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2238998"/>
              <a:ext cx="1141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3" name="Line 149">
              <a:extLst>
                <a:ext uri="{FF2B5EF4-FFF2-40B4-BE49-F238E27FC236}">
                  <a16:creationId xmlns:a16="http://schemas.microsoft.com/office/drawing/2014/main" id="{97E78CDE-F71A-46B1-9E6C-E62F8F3A4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2634286"/>
              <a:ext cx="1141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4" name="Line 150">
              <a:extLst>
                <a:ext uri="{FF2B5EF4-FFF2-40B4-BE49-F238E27FC236}">
                  <a16:creationId xmlns:a16="http://schemas.microsoft.com/office/drawing/2014/main" id="{CBFB9025-04EE-4E70-B594-F18FB943D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3029574"/>
              <a:ext cx="1141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5" name="Line 151">
              <a:extLst>
                <a:ext uri="{FF2B5EF4-FFF2-40B4-BE49-F238E27FC236}">
                  <a16:creationId xmlns:a16="http://schemas.microsoft.com/office/drawing/2014/main" id="{1F92424D-CEFE-46B9-9AD9-C9A38ADA8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3424862"/>
              <a:ext cx="11414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6" name="Line 152">
              <a:extLst>
                <a:ext uri="{FF2B5EF4-FFF2-40B4-BE49-F238E27FC236}">
                  <a16:creationId xmlns:a16="http://schemas.microsoft.com/office/drawing/2014/main" id="{C310B465-6F1A-4FB9-B09B-6816CD244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1475" y="1843711"/>
              <a:ext cx="0" cy="15811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7" name="Line 153">
              <a:extLst>
                <a:ext uri="{FF2B5EF4-FFF2-40B4-BE49-F238E27FC236}">
                  <a16:creationId xmlns:a16="http://schemas.microsoft.com/office/drawing/2014/main" id="{1E300B01-7643-42B7-9940-C1B371BC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237" y="1843711"/>
              <a:ext cx="0" cy="1581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8" name="Line 154">
              <a:extLst>
                <a:ext uri="{FF2B5EF4-FFF2-40B4-BE49-F238E27FC236}">
                  <a16:creationId xmlns:a16="http://schemas.microsoft.com/office/drawing/2014/main" id="{3D8DC436-40EB-4D31-96EE-81663F00E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887" y="1843711"/>
              <a:ext cx="0" cy="15811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19" name="Line 155">
              <a:extLst>
                <a:ext uri="{FF2B5EF4-FFF2-40B4-BE49-F238E27FC236}">
                  <a16:creationId xmlns:a16="http://schemas.microsoft.com/office/drawing/2014/main" id="{1FE33281-E9CF-4300-8413-77BE7A999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237" y="2046911"/>
              <a:ext cx="420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0" name="Line 156">
              <a:extLst>
                <a:ext uri="{FF2B5EF4-FFF2-40B4-BE49-F238E27FC236}">
                  <a16:creationId xmlns:a16="http://schemas.microsoft.com/office/drawing/2014/main" id="{6956DFAA-261F-4F95-8805-9073FFC9D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237" y="2823199"/>
              <a:ext cx="420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1" name="Line 157">
              <a:extLst>
                <a:ext uri="{FF2B5EF4-FFF2-40B4-BE49-F238E27FC236}">
                  <a16:creationId xmlns:a16="http://schemas.microsoft.com/office/drawing/2014/main" id="{8DA24D62-8B48-41D3-8E7A-C3DF370C1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237" y="3204199"/>
              <a:ext cx="420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2" name="Rectangle 158">
              <a:extLst>
                <a:ext uri="{FF2B5EF4-FFF2-40B4-BE49-F238E27FC236}">
                  <a16:creationId xmlns:a16="http://schemas.microsoft.com/office/drawing/2014/main" id="{00C9B507-4246-427A-B19E-BAA3C594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288" y="1894511"/>
              <a:ext cx="360363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3" name="Rectangle 159">
              <a:extLst>
                <a:ext uri="{FF2B5EF4-FFF2-40B4-BE49-F238E27FC236}">
                  <a16:creationId xmlns:a16="http://schemas.microsoft.com/office/drawing/2014/main" id="{30885D90-4C4E-45A1-A696-407E97835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1894511"/>
              <a:ext cx="360362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3824" name="Line 160">
              <a:extLst>
                <a:ext uri="{FF2B5EF4-FFF2-40B4-BE49-F238E27FC236}">
                  <a16:creationId xmlns:a16="http://schemas.microsoft.com/office/drawing/2014/main" id="{8F952EA2-50E6-448B-961D-B0F4E2C6B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1894511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5" name="Line 161">
              <a:extLst>
                <a:ext uri="{FF2B5EF4-FFF2-40B4-BE49-F238E27FC236}">
                  <a16:creationId xmlns:a16="http://schemas.microsoft.com/office/drawing/2014/main" id="{2463B94D-E35F-49FF-81BC-4286223DC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2289798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6" name="Line 162">
              <a:extLst>
                <a:ext uri="{FF2B5EF4-FFF2-40B4-BE49-F238E27FC236}">
                  <a16:creationId xmlns:a16="http://schemas.microsoft.com/office/drawing/2014/main" id="{7267AD3C-FB80-4B63-85BF-8A8C38F09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18945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7" name="Line 163">
              <a:extLst>
                <a:ext uri="{FF2B5EF4-FFF2-40B4-BE49-F238E27FC236}">
                  <a16:creationId xmlns:a16="http://schemas.microsoft.com/office/drawing/2014/main" id="{EAE9F3BC-6C37-495C-9E2E-2C3B7AFDA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88" y="1894511"/>
              <a:ext cx="0" cy="395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8" name="Line 164">
              <a:extLst>
                <a:ext uri="{FF2B5EF4-FFF2-40B4-BE49-F238E27FC236}">
                  <a16:creationId xmlns:a16="http://schemas.microsoft.com/office/drawing/2014/main" id="{1CE8BFB2-078A-46BF-A329-F21D6F0BE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1" y="18945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29" name="Line 165">
              <a:extLst>
                <a:ext uri="{FF2B5EF4-FFF2-40B4-BE49-F238E27FC236}">
                  <a16:creationId xmlns:a16="http://schemas.microsoft.com/office/drawing/2014/main" id="{ACBB547A-6497-43D4-B7CC-1093B73FF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263" y="2061198"/>
              <a:ext cx="4206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0" name="Rectangle 166">
              <a:extLst>
                <a:ext uri="{FF2B5EF4-FFF2-40B4-BE49-F238E27FC236}">
                  <a16:creationId xmlns:a16="http://schemas.microsoft.com/office/drawing/2014/main" id="{DBFF4B8B-F221-49CA-A34F-ED10EE2E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288" y="2580311"/>
              <a:ext cx="360363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3831" name="Rectangle 167">
              <a:extLst>
                <a:ext uri="{FF2B5EF4-FFF2-40B4-BE49-F238E27FC236}">
                  <a16:creationId xmlns:a16="http://schemas.microsoft.com/office/drawing/2014/main" id="{A1A7BFDB-C8BF-4A59-A5B1-40AB0F15A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2580311"/>
              <a:ext cx="360362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3832" name="Line 168">
              <a:extLst>
                <a:ext uri="{FF2B5EF4-FFF2-40B4-BE49-F238E27FC236}">
                  <a16:creationId xmlns:a16="http://schemas.microsoft.com/office/drawing/2014/main" id="{119BA55D-2CE2-4297-B38B-044D3B38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2580311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3" name="Line 169">
              <a:extLst>
                <a:ext uri="{FF2B5EF4-FFF2-40B4-BE49-F238E27FC236}">
                  <a16:creationId xmlns:a16="http://schemas.microsoft.com/office/drawing/2014/main" id="{E12E2E1B-BFD0-4E46-948A-BB0C1BBB3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2975599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4" name="Line 170">
              <a:extLst>
                <a:ext uri="{FF2B5EF4-FFF2-40B4-BE49-F238E27FC236}">
                  <a16:creationId xmlns:a16="http://schemas.microsoft.com/office/drawing/2014/main" id="{20EE5829-F2B8-41CE-94AB-736074471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25803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5" name="Line 171">
              <a:extLst>
                <a:ext uri="{FF2B5EF4-FFF2-40B4-BE49-F238E27FC236}">
                  <a16:creationId xmlns:a16="http://schemas.microsoft.com/office/drawing/2014/main" id="{59F61DF5-8F74-406B-8289-366C4E2CC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88" y="2580311"/>
              <a:ext cx="0" cy="395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6" name="Line 172">
              <a:extLst>
                <a:ext uri="{FF2B5EF4-FFF2-40B4-BE49-F238E27FC236}">
                  <a16:creationId xmlns:a16="http://schemas.microsoft.com/office/drawing/2014/main" id="{928B4D52-26C3-4ABA-95EB-5B4FE2630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1" y="25803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37" name="Rectangle 173">
              <a:extLst>
                <a:ext uri="{FF2B5EF4-FFF2-40B4-BE49-F238E27FC236}">
                  <a16:creationId xmlns:a16="http://schemas.microsoft.com/office/drawing/2014/main" id="{732D3355-955F-44E5-AD01-322EEEDA4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288" y="3037512"/>
              <a:ext cx="360363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3838" name="Rectangle 174">
              <a:extLst>
                <a:ext uri="{FF2B5EF4-FFF2-40B4-BE49-F238E27FC236}">
                  <a16:creationId xmlns:a16="http://schemas.microsoft.com/office/drawing/2014/main" id="{B4C0B412-C669-4B92-AD29-DEB214D87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925" y="3037512"/>
              <a:ext cx="360362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33839" name="Line 175">
              <a:extLst>
                <a:ext uri="{FF2B5EF4-FFF2-40B4-BE49-F238E27FC236}">
                  <a16:creationId xmlns:a16="http://schemas.microsoft.com/office/drawing/2014/main" id="{B5E0268C-C255-4CB8-AFE6-CA181CBF4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3037512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0" name="Line 176">
              <a:extLst>
                <a:ext uri="{FF2B5EF4-FFF2-40B4-BE49-F238E27FC236}">
                  <a16:creationId xmlns:a16="http://schemas.microsoft.com/office/drawing/2014/main" id="{BE009BC6-DEB2-475C-AF67-44DD26789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3432799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1" name="Line 177">
              <a:extLst>
                <a:ext uri="{FF2B5EF4-FFF2-40B4-BE49-F238E27FC236}">
                  <a16:creationId xmlns:a16="http://schemas.microsoft.com/office/drawing/2014/main" id="{B8C3FCC5-C189-4185-9C4C-CE3CAC351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925" y="3037512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2" name="Line 178">
              <a:extLst>
                <a:ext uri="{FF2B5EF4-FFF2-40B4-BE49-F238E27FC236}">
                  <a16:creationId xmlns:a16="http://schemas.microsoft.com/office/drawing/2014/main" id="{BD140AC3-F01D-409D-BF91-CF097CCA9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3288" y="3037512"/>
              <a:ext cx="0" cy="395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3" name="Line 179">
              <a:extLst>
                <a:ext uri="{FF2B5EF4-FFF2-40B4-BE49-F238E27FC236}">
                  <a16:creationId xmlns:a16="http://schemas.microsoft.com/office/drawing/2014/main" id="{C126B289-1472-4AA3-955E-75E224D12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1" y="3037512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4" name="Rectangle 180">
              <a:extLst>
                <a:ext uri="{FF2B5EF4-FFF2-40B4-BE49-F238E27FC236}">
                  <a16:creationId xmlns:a16="http://schemas.microsoft.com/office/drawing/2014/main" id="{FB0F681C-4611-4497-8454-B7C8B86C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313" y="1894511"/>
              <a:ext cx="360363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33845" name="Rectangle 181">
              <a:extLst>
                <a:ext uri="{FF2B5EF4-FFF2-40B4-BE49-F238E27FC236}">
                  <a16:creationId xmlns:a16="http://schemas.microsoft.com/office/drawing/2014/main" id="{D58DEEA7-D90A-43BB-8283-C49A1C27F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4951" y="1894511"/>
              <a:ext cx="360362" cy="395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3846" name="Line 182">
              <a:extLst>
                <a:ext uri="{FF2B5EF4-FFF2-40B4-BE49-F238E27FC236}">
                  <a16:creationId xmlns:a16="http://schemas.microsoft.com/office/drawing/2014/main" id="{A0ECFB86-D5B7-43CD-88DB-FAB43EA9B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1" y="1894511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7" name="Line 183">
              <a:extLst>
                <a:ext uri="{FF2B5EF4-FFF2-40B4-BE49-F238E27FC236}">
                  <a16:creationId xmlns:a16="http://schemas.microsoft.com/office/drawing/2014/main" id="{CF97C8A6-0D43-48E5-8138-BC6DE518D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1" y="2289798"/>
              <a:ext cx="720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8" name="Line 184">
              <a:extLst>
                <a:ext uri="{FF2B5EF4-FFF2-40B4-BE49-F238E27FC236}">
                  <a16:creationId xmlns:a16="http://schemas.microsoft.com/office/drawing/2014/main" id="{EAE73503-EA22-4A4F-AF0E-8E4EF145C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1" y="18945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49" name="Line 185">
              <a:extLst>
                <a:ext uri="{FF2B5EF4-FFF2-40B4-BE49-F238E27FC236}">
                  <a16:creationId xmlns:a16="http://schemas.microsoft.com/office/drawing/2014/main" id="{C4883CDE-D6C6-4531-AC00-1DEBED92C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313" y="1894511"/>
              <a:ext cx="0" cy="395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50" name="Line 186">
              <a:extLst>
                <a:ext uri="{FF2B5EF4-FFF2-40B4-BE49-F238E27FC236}">
                  <a16:creationId xmlns:a16="http://schemas.microsoft.com/office/drawing/2014/main" id="{82E4DBE1-ABF7-48AB-8FF1-87CBA4FC6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5676" y="1894511"/>
              <a:ext cx="0" cy="395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59675" name="Text Box 187">
            <a:extLst>
              <a:ext uri="{FF2B5EF4-FFF2-40B4-BE49-F238E27FC236}">
                <a16:creationId xmlns:a16="http://schemas.microsoft.com/office/drawing/2014/main" id="{0FFC7A80-0706-4F33-85FD-5CB407B9E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155700"/>
            <a:ext cx="1928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邻接表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出边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E7C062-9D26-BD47-AA49-76F450E7F0A4}"/>
              </a:ext>
            </a:extLst>
          </p:cNvPr>
          <p:cNvGrpSpPr>
            <a:grpSpLocks/>
          </p:cNvGrpSpPr>
          <p:nvPr/>
        </p:nvGrpSpPr>
        <p:grpSpPr bwMode="auto">
          <a:xfrm>
            <a:off x="6551613" y="1235075"/>
            <a:ext cx="2236787" cy="2117725"/>
            <a:chOff x="6416675" y="1289674"/>
            <a:chExt cx="2236787" cy="2117726"/>
          </a:xfrm>
        </p:grpSpPr>
        <p:sp>
          <p:nvSpPr>
            <p:cNvPr id="33854" name="Rectangle 189">
              <a:extLst>
                <a:ext uri="{FF2B5EF4-FFF2-40B4-BE49-F238E27FC236}">
                  <a16:creationId xmlns:a16="http://schemas.microsoft.com/office/drawing/2014/main" id="{8BA7F7FD-23C0-4F3D-9DBD-54593B87B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2993063"/>
              <a:ext cx="6286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55" name="Rectangle 190">
              <a:extLst>
                <a:ext uri="{FF2B5EF4-FFF2-40B4-BE49-F238E27FC236}">
                  <a16:creationId xmlns:a16="http://schemas.microsoft.com/office/drawing/2014/main" id="{7777CF57-171B-4DB5-8569-9CCD08A6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2993063"/>
              <a:ext cx="5143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33856" name="Rectangle 191">
              <a:extLst>
                <a:ext uri="{FF2B5EF4-FFF2-40B4-BE49-F238E27FC236}">
                  <a16:creationId xmlns:a16="http://schemas.microsoft.com/office/drawing/2014/main" id="{3EF144F3-6379-4111-9ADC-94A30EA26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2597775"/>
              <a:ext cx="6286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57" name="Rectangle 192">
              <a:extLst>
                <a:ext uri="{FF2B5EF4-FFF2-40B4-BE49-F238E27FC236}">
                  <a16:creationId xmlns:a16="http://schemas.microsoft.com/office/drawing/2014/main" id="{4E5CD327-CE16-45CA-8863-D09A2D58C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2597775"/>
              <a:ext cx="5143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33858" name="Rectangle 193">
              <a:extLst>
                <a:ext uri="{FF2B5EF4-FFF2-40B4-BE49-F238E27FC236}">
                  <a16:creationId xmlns:a16="http://schemas.microsoft.com/office/drawing/2014/main" id="{557C2972-E95A-4770-BE14-8A7DA575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2202487"/>
              <a:ext cx="6286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59" name="Rectangle 194">
              <a:extLst>
                <a:ext uri="{FF2B5EF4-FFF2-40B4-BE49-F238E27FC236}">
                  <a16:creationId xmlns:a16="http://schemas.microsoft.com/office/drawing/2014/main" id="{B8751567-7087-4967-85CB-3BF4A926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2202487"/>
              <a:ext cx="514350" cy="395287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33860" name="Rectangle 195">
              <a:extLst>
                <a:ext uri="{FF2B5EF4-FFF2-40B4-BE49-F238E27FC236}">
                  <a16:creationId xmlns:a16="http://schemas.microsoft.com/office/drawing/2014/main" id="{5759EB9C-DE03-4B6C-8B49-7D3B7DB2C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025" y="1807199"/>
              <a:ext cx="6286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1" name="Rectangle 196">
              <a:extLst>
                <a:ext uri="{FF2B5EF4-FFF2-40B4-BE49-F238E27FC236}">
                  <a16:creationId xmlns:a16="http://schemas.microsoft.com/office/drawing/2014/main" id="{238D6AFD-087D-4FAF-A690-75F2C5DCC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1807199"/>
              <a:ext cx="514350" cy="395288"/>
            </a:xfrm>
            <a:prstGeom prst="rect">
              <a:avLst/>
            </a:prstGeom>
            <a:solidFill>
              <a:srgbClr val="CD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0" baseline="-250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3862" name="Line 197">
              <a:extLst>
                <a:ext uri="{FF2B5EF4-FFF2-40B4-BE49-F238E27FC236}">
                  <a16:creationId xmlns:a16="http://schemas.microsoft.com/office/drawing/2014/main" id="{4E9770B9-7052-42DC-B796-B2E1C2891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1807199"/>
              <a:ext cx="1143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3" name="Line 198">
              <a:extLst>
                <a:ext uri="{FF2B5EF4-FFF2-40B4-BE49-F238E27FC236}">
                  <a16:creationId xmlns:a16="http://schemas.microsoft.com/office/drawing/2014/main" id="{D35CB588-43C9-4BE7-A094-7C3794FF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2202487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4" name="Line 199">
              <a:extLst>
                <a:ext uri="{FF2B5EF4-FFF2-40B4-BE49-F238E27FC236}">
                  <a16:creationId xmlns:a16="http://schemas.microsoft.com/office/drawing/2014/main" id="{C68BDAD6-D37E-4A95-8D99-BB2E3A965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2597775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5" name="Line 200">
              <a:extLst>
                <a:ext uri="{FF2B5EF4-FFF2-40B4-BE49-F238E27FC236}">
                  <a16:creationId xmlns:a16="http://schemas.microsoft.com/office/drawing/2014/main" id="{F5BC0053-E023-4D9D-94D3-02F5A6D5F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2993063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6" name="Line 201">
              <a:extLst>
                <a:ext uri="{FF2B5EF4-FFF2-40B4-BE49-F238E27FC236}">
                  <a16:creationId xmlns:a16="http://schemas.microsoft.com/office/drawing/2014/main" id="{B67F69F6-82B5-429E-B7F9-D85D4F79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3388350"/>
              <a:ext cx="1143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7" name="Line 202">
              <a:extLst>
                <a:ext uri="{FF2B5EF4-FFF2-40B4-BE49-F238E27FC236}">
                  <a16:creationId xmlns:a16="http://schemas.microsoft.com/office/drawing/2014/main" id="{45B65AB9-F288-45C5-8107-3219F4BAD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6675" y="1807199"/>
              <a:ext cx="0" cy="15811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8" name="Line 203">
              <a:extLst>
                <a:ext uri="{FF2B5EF4-FFF2-40B4-BE49-F238E27FC236}">
                  <a16:creationId xmlns:a16="http://schemas.microsoft.com/office/drawing/2014/main" id="{2B4E4D7C-0BF4-4887-B9C1-198A36CA6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025" y="1807199"/>
              <a:ext cx="1587" cy="1581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69" name="Line 204">
              <a:extLst>
                <a:ext uri="{FF2B5EF4-FFF2-40B4-BE49-F238E27FC236}">
                  <a16:creationId xmlns:a16="http://schemas.microsoft.com/office/drawing/2014/main" id="{F8D50E40-AD7B-46A7-AC09-2BEC00DC6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675" y="1807199"/>
              <a:ext cx="1587" cy="158115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70" name="Line 205">
              <a:extLst>
                <a:ext uri="{FF2B5EF4-FFF2-40B4-BE49-F238E27FC236}">
                  <a16:creationId xmlns:a16="http://schemas.microsoft.com/office/drawing/2014/main" id="{0E8BADFB-3CC5-4908-9AA6-6E43CA216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2010399"/>
              <a:ext cx="4143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71" name="Line 206">
              <a:extLst>
                <a:ext uri="{FF2B5EF4-FFF2-40B4-BE49-F238E27FC236}">
                  <a16:creationId xmlns:a16="http://schemas.microsoft.com/office/drawing/2014/main" id="{F9F7F097-721B-47E6-91E3-B2307E404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2859713"/>
              <a:ext cx="4143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72" name="Line 207">
              <a:extLst>
                <a:ext uri="{FF2B5EF4-FFF2-40B4-BE49-F238E27FC236}">
                  <a16:creationId xmlns:a16="http://schemas.microsoft.com/office/drawing/2014/main" id="{13ED2D7C-9C08-4182-B3A9-0952C75C3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3255000"/>
              <a:ext cx="4143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873" name="Line 208">
              <a:extLst>
                <a:ext uri="{FF2B5EF4-FFF2-40B4-BE49-F238E27FC236}">
                  <a16:creationId xmlns:a16="http://schemas.microsoft.com/office/drawing/2014/main" id="{605840AE-F149-4A82-9A20-E26DFD3D0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2416800"/>
              <a:ext cx="41433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7144" name="Group 209">
              <a:extLst>
                <a:ext uri="{FF2B5EF4-FFF2-40B4-BE49-F238E27FC236}">
                  <a16:creationId xmlns:a16="http://schemas.microsoft.com/office/drawing/2014/main" id="{B8F02DD3-F31D-4697-954E-3408E7E86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9075" y="1767512"/>
              <a:ext cx="711200" cy="1639888"/>
              <a:chOff x="4832" y="2736"/>
              <a:chExt cx="448" cy="1033"/>
            </a:xfrm>
            <a:solidFill>
              <a:srgbClr val="6C4C8F"/>
            </a:solidFill>
          </p:grpSpPr>
          <p:sp>
            <p:nvSpPr>
              <p:cNvPr id="33875" name="Rectangle 210">
                <a:extLst>
                  <a:ext uri="{FF2B5EF4-FFF2-40B4-BE49-F238E27FC236}">
                    <a16:creationId xmlns:a16="http://schemas.microsoft.com/office/drawing/2014/main" id="{C970A35D-30B7-48C9-B6B4-3E45AC20E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736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^</a:t>
                </a:r>
              </a:p>
            </p:txBody>
          </p:sp>
          <p:sp>
            <p:nvSpPr>
              <p:cNvPr id="33876" name="Rectangle 211">
                <a:extLst>
                  <a:ext uri="{FF2B5EF4-FFF2-40B4-BE49-F238E27FC236}">
                    <a16:creationId xmlns:a16="http://schemas.microsoft.com/office/drawing/2014/main" id="{7E9E1A1F-4CCD-4C77-8A1D-209219B74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2736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33877" name="Line 212">
                <a:extLst>
                  <a:ext uri="{FF2B5EF4-FFF2-40B4-BE49-F238E27FC236}">
                    <a16:creationId xmlns:a16="http://schemas.microsoft.com/office/drawing/2014/main" id="{258B4DD2-C275-4EF0-9A7B-D0C6AD385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736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78" name="Line 213">
                <a:extLst>
                  <a:ext uri="{FF2B5EF4-FFF2-40B4-BE49-F238E27FC236}">
                    <a16:creationId xmlns:a16="http://schemas.microsoft.com/office/drawing/2014/main" id="{BD62D68D-14F7-4D55-B3AB-92041F473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985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79" name="Line 214">
                <a:extLst>
                  <a:ext uri="{FF2B5EF4-FFF2-40B4-BE49-F238E27FC236}">
                    <a16:creationId xmlns:a16="http://schemas.microsoft.com/office/drawing/2014/main" id="{D0DF9B55-78E7-4BE5-9F19-B62A8FFE3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736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0" name="Line 215">
                <a:extLst>
                  <a:ext uri="{FF2B5EF4-FFF2-40B4-BE49-F238E27FC236}">
                    <a16:creationId xmlns:a16="http://schemas.microsoft.com/office/drawing/2014/main" id="{FAADD413-1840-4BA2-BE00-23DF78E19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2736"/>
                <a:ext cx="0" cy="24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1" name="Line 216">
                <a:extLst>
                  <a:ext uri="{FF2B5EF4-FFF2-40B4-BE49-F238E27FC236}">
                    <a16:creationId xmlns:a16="http://schemas.microsoft.com/office/drawing/2014/main" id="{49568B28-F62E-408C-A20A-4DC9A457B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736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2" name="Rectangle 217">
                <a:extLst>
                  <a:ext uri="{FF2B5EF4-FFF2-40B4-BE49-F238E27FC236}">
                    <a16:creationId xmlns:a16="http://schemas.microsoft.com/office/drawing/2014/main" id="{946E4A87-C8BD-4993-8589-DE0F8974F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271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^</a:t>
                </a:r>
              </a:p>
            </p:txBody>
          </p:sp>
          <p:sp>
            <p:nvSpPr>
              <p:cNvPr id="33883" name="Rectangle 218">
                <a:extLst>
                  <a:ext uri="{FF2B5EF4-FFF2-40B4-BE49-F238E27FC236}">
                    <a16:creationId xmlns:a16="http://schemas.microsoft.com/office/drawing/2014/main" id="{AFCD5A08-40CC-4A0D-9777-21A1AB42F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271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</p:txBody>
          </p:sp>
          <p:sp>
            <p:nvSpPr>
              <p:cNvPr id="33884" name="Line 219">
                <a:extLst>
                  <a:ext uri="{FF2B5EF4-FFF2-40B4-BE49-F238E27FC236}">
                    <a16:creationId xmlns:a16="http://schemas.microsoft.com/office/drawing/2014/main" id="{44433459-83D7-40A1-91E0-CD370237F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271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5" name="Line 220">
                <a:extLst>
                  <a:ext uri="{FF2B5EF4-FFF2-40B4-BE49-F238E27FC236}">
                    <a16:creationId xmlns:a16="http://schemas.microsoft.com/office/drawing/2014/main" id="{5FBE8D67-45AB-4AED-BC45-8633A0E43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6" name="Line 221">
                <a:extLst>
                  <a:ext uri="{FF2B5EF4-FFF2-40B4-BE49-F238E27FC236}">
                    <a16:creationId xmlns:a16="http://schemas.microsoft.com/office/drawing/2014/main" id="{E220D221-E33C-4C92-9B46-42F0B0293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271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7" name="Line 222">
                <a:extLst>
                  <a:ext uri="{FF2B5EF4-FFF2-40B4-BE49-F238E27FC236}">
                    <a16:creationId xmlns:a16="http://schemas.microsoft.com/office/drawing/2014/main" id="{ECFE20C4-FB07-48D9-9B5B-74D946009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3271"/>
                <a:ext cx="0" cy="24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8" name="Line 223">
                <a:extLst>
                  <a:ext uri="{FF2B5EF4-FFF2-40B4-BE49-F238E27FC236}">
                    <a16:creationId xmlns:a16="http://schemas.microsoft.com/office/drawing/2014/main" id="{464C0487-4FAC-48FE-96C2-A92450E39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271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89" name="Rectangle 224">
                <a:extLst>
                  <a:ext uri="{FF2B5EF4-FFF2-40B4-BE49-F238E27FC236}">
                    <a16:creationId xmlns:a16="http://schemas.microsoft.com/office/drawing/2014/main" id="{97254313-A5CC-4C9B-B5E3-390BC8E5C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520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^</a:t>
                </a:r>
              </a:p>
            </p:txBody>
          </p:sp>
          <p:sp>
            <p:nvSpPr>
              <p:cNvPr id="33890" name="Rectangle 225">
                <a:extLst>
                  <a:ext uri="{FF2B5EF4-FFF2-40B4-BE49-F238E27FC236}">
                    <a16:creationId xmlns:a16="http://schemas.microsoft.com/office/drawing/2014/main" id="{E0412A28-0286-40F9-B625-E7F1AAFD5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3520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33891" name="Line 226">
                <a:extLst>
                  <a:ext uri="{FF2B5EF4-FFF2-40B4-BE49-F238E27FC236}">
                    <a16:creationId xmlns:a16="http://schemas.microsoft.com/office/drawing/2014/main" id="{49FCD1FD-0426-4B2F-BCD5-D557EF2DC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2" name="Line 227">
                <a:extLst>
                  <a:ext uri="{FF2B5EF4-FFF2-40B4-BE49-F238E27FC236}">
                    <a16:creationId xmlns:a16="http://schemas.microsoft.com/office/drawing/2014/main" id="{67FDAF54-654F-44AC-88F8-CEF33267D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769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3" name="Line 228">
                <a:extLst>
                  <a:ext uri="{FF2B5EF4-FFF2-40B4-BE49-F238E27FC236}">
                    <a16:creationId xmlns:a16="http://schemas.microsoft.com/office/drawing/2014/main" id="{5276A2D6-0B02-49CF-B706-9B3BAB084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520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4" name="Line 229">
                <a:extLst>
                  <a:ext uri="{FF2B5EF4-FFF2-40B4-BE49-F238E27FC236}">
                    <a16:creationId xmlns:a16="http://schemas.microsoft.com/office/drawing/2014/main" id="{054B9A98-93BB-4709-A8C5-87F416B93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3520"/>
                <a:ext cx="0" cy="24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5" name="Line 230">
                <a:extLst>
                  <a:ext uri="{FF2B5EF4-FFF2-40B4-BE49-F238E27FC236}">
                    <a16:creationId xmlns:a16="http://schemas.microsoft.com/office/drawing/2014/main" id="{516CF87B-52AF-4F15-AF9A-E4B162296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520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6" name="Rectangle 231">
                <a:extLst>
                  <a:ext uri="{FF2B5EF4-FFF2-40B4-BE49-F238E27FC236}">
                    <a16:creationId xmlns:a16="http://schemas.microsoft.com/office/drawing/2014/main" id="{E4CBE318-D70C-4F40-AD92-3E5E740F6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2992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^</a:t>
                </a:r>
              </a:p>
            </p:txBody>
          </p:sp>
          <p:sp>
            <p:nvSpPr>
              <p:cNvPr id="33897" name="Rectangle 232">
                <a:extLst>
                  <a:ext uri="{FF2B5EF4-FFF2-40B4-BE49-F238E27FC236}">
                    <a16:creationId xmlns:a16="http://schemas.microsoft.com/office/drawing/2014/main" id="{1DAFA1EC-9F5A-426C-BE56-DD32B5CDA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2992"/>
                <a:ext cx="224" cy="2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</p:txBody>
          </p:sp>
          <p:sp>
            <p:nvSpPr>
              <p:cNvPr id="33898" name="Line 233">
                <a:extLst>
                  <a:ext uri="{FF2B5EF4-FFF2-40B4-BE49-F238E27FC236}">
                    <a16:creationId xmlns:a16="http://schemas.microsoft.com/office/drawing/2014/main" id="{7E4D1E41-0F02-45B2-8174-E9A0C332D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992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899" name="Line 234">
                <a:extLst>
                  <a:ext uri="{FF2B5EF4-FFF2-40B4-BE49-F238E27FC236}">
                    <a16:creationId xmlns:a16="http://schemas.microsoft.com/office/drawing/2014/main" id="{758949B5-6525-491E-A96C-CB981F179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3241"/>
                <a:ext cx="448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900" name="Line 235">
                <a:extLst>
                  <a:ext uri="{FF2B5EF4-FFF2-40B4-BE49-F238E27FC236}">
                    <a16:creationId xmlns:a16="http://schemas.microsoft.com/office/drawing/2014/main" id="{849462C6-0FBE-4C91-B27C-DB9C6D51F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992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901" name="Line 236">
                <a:extLst>
                  <a:ext uri="{FF2B5EF4-FFF2-40B4-BE49-F238E27FC236}">
                    <a16:creationId xmlns:a16="http://schemas.microsoft.com/office/drawing/2014/main" id="{2B3C1C62-B7A9-4746-872C-2D7697A47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6" y="2992"/>
                <a:ext cx="0" cy="249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902" name="Line 237">
                <a:extLst>
                  <a:ext uri="{FF2B5EF4-FFF2-40B4-BE49-F238E27FC236}">
                    <a16:creationId xmlns:a16="http://schemas.microsoft.com/office/drawing/2014/main" id="{699F22AD-57C1-45C3-88AE-4649F6136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992"/>
                <a:ext cx="0" cy="249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3903" name="Text Box 238">
              <a:extLst>
                <a:ext uri="{FF2B5EF4-FFF2-40B4-BE49-F238E27FC236}">
                  <a16:creationId xmlns:a16="http://schemas.microsoft.com/office/drawing/2014/main" id="{9168F57B-8A0C-4483-B6E4-19C6EB5E6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6675" y="1289674"/>
              <a:ext cx="22367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逆邻接表</a:t>
              </a: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(</a:t>
              </a:r>
              <a:r>
                <a:rPr lang="zh-CN" altLang="en-US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入边</a:t>
              </a:r>
              <a:r>
                <a:rPr lang="en-US" altLang="zh-CN" sz="2400" b="0">
                  <a:solidFill>
                    <a:schemeClr val="hlink"/>
                  </a:solidFill>
                  <a:ea typeface="微软雅黑" panose="020B0503020204020204" pitchFamily="34" charset="-122"/>
                  <a:sym typeface="+mn-lt"/>
                </a:rPr>
                <a:t>)</a:t>
              </a:r>
            </a:p>
          </p:txBody>
        </p:sp>
      </p:grpSp>
      <p:sp>
        <p:nvSpPr>
          <p:cNvPr id="33904" name="Rectangle 308">
            <a:extLst>
              <a:ext uri="{FF2B5EF4-FFF2-40B4-BE49-F238E27FC236}">
                <a16:creationId xmlns:a16="http://schemas.microsoft.com/office/drawing/2014/main" id="{F8A760DF-79FE-4C98-AD9B-893BE441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190500"/>
            <a:ext cx="57562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有向图的邻接表表示</a:t>
            </a:r>
          </a:p>
        </p:txBody>
      </p:sp>
      <p:sp>
        <p:nvSpPr>
          <p:cNvPr id="959797" name="Rectangle 309">
            <a:extLst>
              <a:ext uri="{FF2B5EF4-FFF2-40B4-BE49-F238E27FC236}">
                <a16:creationId xmlns:a16="http://schemas.microsoft.com/office/drawing/2014/main" id="{D77E6A46-0A50-4CD3-8FA0-5BFD04B0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3925888"/>
            <a:ext cx="8226425" cy="579437"/>
          </a:xfrm>
          <a:prstGeom prst="roundRect">
            <a:avLst/>
          </a:prstGeom>
          <a:solidFill>
            <a:srgbClr val="6C4C8F"/>
          </a:solidFill>
          <a:ln>
            <a:noFill/>
          </a:ln>
        </p:spPr>
        <p:txBody>
          <a:bodyPr>
            <a:spAutoFit/>
          </a:bodyPr>
          <a:lstStyle>
            <a:lvl1pPr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空间效率为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O(n+e)</a:t>
            </a:r>
            <a:endParaRPr lang="en-US" altLang="zh-CN" b="0">
              <a:solidFill>
                <a:schemeClr val="tx2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59798" name="Rectangle 310">
            <a:extLst>
              <a:ext uri="{FF2B5EF4-FFF2-40B4-BE49-F238E27FC236}">
                <a16:creationId xmlns:a16="http://schemas.microsoft.com/office/drawing/2014/main" id="{4054395A-0F3C-4573-BF5F-ECB385B8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743450"/>
            <a:ext cx="1778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出度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入度</a:t>
            </a:r>
          </a:p>
          <a:p>
            <a:pPr eaLnBrk="1" hangingPunct="1">
              <a:spcBef>
                <a:spcPct val="100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度：</a:t>
            </a:r>
          </a:p>
        </p:txBody>
      </p:sp>
      <p:sp>
        <p:nvSpPr>
          <p:cNvPr id="959800" name="Rectangle 312">
            <a:extLst>
              <a:ext uri="{FF2B5EF4-FFF2-40B4-BE49-F238E27FC236}">
                <a16:creationId xmlns:a16="http://schemas.microsoft.com/office/drawing/2014/main" id="{80B1877B-2D96-44A1-A4BA-4CC98179C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4697413"/>
            <a:ext cx="68564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OD(Vi)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＝单链出边表中链接的结点数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ID(Vi)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＝邻接点域为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Vi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的弧个数</a:t>
            </a:r>
          </a:p>
        </p:txBody>
      </p:sp>
      <p:sp>
        <p:nvSpPr>
          <p:cNvPr id="959801" name="Rectangle 313">
            <a:extLst>
              <a:ext uri="{FF2B5EF4-FFF2-40B4-BE49-F238E27FC236}">
                <a16:creationId xmlns:a16="http://schemas.microsoft.com/office/drawing/2014/main" id="{3CB72CB8-3DB0-4657-978A-40F90198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715000"/>
            <a:ext cx="4938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TD(Vi) = OD( Vi )  +  I D( Vi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75"/>
                                        <p:tgtEl>
                                          <p:spTgt spid="9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5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9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59675" grpId="0"/>
      <p:bldP spid="959797" grpId="0" animBg="1"/>
      <p:bldP spid="959798" grpId="0"/>
      <p:bldP spid="959800" grpId="0" build="p"/>
      <p:bldP spid="9598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EBCF93-510C-4FB9-8595-365FA18313A1}"/>
              </a:ext>
            </a:extLst>
          </p:cNvPr>
          <p:cNvSpPr/>
          <p:nvPr/>
        </p:nvSpPr>
        <p:spPr bwMode="auto">
          <a:xfrm>
            <a:off x="0" y="4271963"/>
            <a:ext cx="9144000" cy="25130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60517" name="Object 5">
            <a:extLst>
              <a:ext uri="{FF2B5EF4-FFF2-40B4-BE49-F238E27FC236}">
                <a16:creationId xmlns:a16="http://schemas.microsoft.com/office/drawing/2014/main" id="{74BA6FAC-8AA7-D84D-AAA6-9D2E137017F7}"/>
              </a:ext>
            </a:extLst>
          </p:cNvPr>
          <p:cNvGraphicFramePr>
            <a:graphicFrameLocks/>
          </p:cNvGraphicFramePr>
          <p:nvPr/>
        </p:nvGraphicFramePr>
        <p:xfrm>
          <a:off x="1333500" y="4194175"/>
          <a:ext cx="6781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r:id="rId3" imgW="4006850" imgH="2705100" progId="Photoshop.Image.5">
                  <p:embed/>
                </p:oleObj>
              </mc:Choice>
              <mc:Fallback>
                <p:oleObj r:id="rId3" imgW="4006850" imgH="2705100" progId="Photoshop.Image.5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194175"/>
                        <a:ext cx="6781800" cy="2590800"/>
                      </a:xfrm>
                      <a:prstGeom prst="rect">
                        <a:avLst/>
                      </a:prstGeom>
                      <a:solidFill>
                        <a:srgbClr val="D5D5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0518" name="Object 6">
            <a:extLst>
              <a:ext uri="{FF2B5EF4-FFF2-40B4-BE49-F238E27FC236}">
                <a16:creationId xmlns:a16="http://schemas.microsoft.com/office/drawing/2014/main" id="{2A89BC2E-10A5-E04F-B05F-97C05A6D31FB}"/>
              </a:ext>
            </a:extLst>
          </p:cNvPr>
          <p:cNvGraphicFramePr>
            <a:graphicFrameLocks/>
          </p:cNvGraphicFramePr>
          <p:nvPr/>
        </p:nvGraphicFramePr>
        <p:xfrm>
          <a:off x="479425" y="952500"/>
          <a:ext cx="625792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r:id="rId5" imgW="4800600" imgH="3879850" progId="Photoshop.Image.5">
                  <p:embed/>
                </p:oleObj>
              </mc:Choice>
              <mc:Fallback>
                <p:oleObj r:id="rId5" imgW="4800600" imgH="3879850" progId="Photoshop.Image.5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52500"/>
                        <a:ext cx="6257925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20" name="Oval 8">
            <a:extLst>
              <a:ext uri="{FF2B5EF4-FFF2-40B4-BE49-F238E27FC236}">
                <a16:creationId xmlns:a16="http://schemas.microsoft.com/office/drawing/2014/main" id="{12815D30-8F62-4CE4-9307-F5F407E5C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4348163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1" name="Oval 9">
            <a:extLst>
              <a:ext uri="{FF2B5EF4-FFF2-40B4-BE49-F238E27FC236}">
                <a16:creationId xmlns:a16="http://schemas.microsoft.com/office/drawing/2014/main" id="{6902E00E-36FA-445A-B7ED-D1CE0DF1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4881563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2" name="Oval 10">
            <a:extLst>
              <a:ext uri="{FF2B5EF4-FFF2-40B4-BE49-F238E27FC236}">
                <a16:creationId xmlns:a16="http://schemas.microsoft.com/office/drawing/2014/main" id="{F35616DD-C64D-45DA-8A80-8E6B6DCC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5033963"/>
            <a:ext cx="609600" cy="304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3" name="Arc 11">
            <a:extLst>
              <a:ext uri="{FF2B5EF4-FFF2-40B4-BE49-F238E27FC236}">
                <a16:creationId xmlns:a16="http://schemas.microsoft.com/office/drawing/2014/main" id="{700DF756-1966-4232-BF61-664B7D3E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500563"/>
            <a:ext cx="2133600" cy="457200"/>
          </a:xfrm>
          <a:custGeom>
            <a:avLst/>
            <a:gdLst>
              <a:gd name="T0" fmla="*/ 1498 w 21600"/>
              <a:gd name="T1" fmla="*/ 0 h 25594"/>
              <a:gd name="T2" fmla="*/ 21600 w 21600"/>
              <a:gd name="T3" fmla="*/ 21548 h 25594"/>
              <a:gd name="T4" fmla="*/ 21217 w 21600"/>
              <a:gd name="T5" fmla="*/ 25593 h 25594"/>
              <a:gd name="T6" fmla="*/ 1498 w 21600"/>
              <a:gd name="T7" fmla="*/ 0 h 25594"/>
              <a:gd name="T8" fmla="*/ 21600 w 21600"/>
              <a:gd name="T9" fmla="*/ 21548 h 25594"/>
              <a:gd name="T10" fmla="*/ 21217 w 21600"/>
              <a:gd name="T11" fmla="*/ 25593 h 25594"/>
              <a:gd name="T12" fmla="*/ 0 w 21600"/>
              <a:gd name="T13" fmla="*/ 21548 h 25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00" h="25594" fill="none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</a:path>
              <a:path w="21600" h="25594" stroke="0">
                <a:moveTo>
                  <a:pt x="1498" y="0"/>
                </a:moveTo>
                <a:cubicBezTo>
                  <a:pt x="12819" y="787"/>
                  <a:pt x="21600" y="10200"/>
                  <a:pt x="21600" y="21548"/>
                </a:cubicBezTo>
                <a:cubicBezTo>
                  <a:pt x="21600" y="22905"/>
                  <a:pt x="21471" y="24260"/>
                  <a:pt x="21217" y="25593"/>
                </a:cubicBezTo>
                <a:lnTo>
                  <a:pt x="0" y="21548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4" name="Text Box 12">
            <a:extLst>
              <a:ext uri="{FF2B5EF4-FFF2-40B4-BE49-F238E27FC236}">
                <a16:creationId xmlns:a16="http://schemas.microsoft.com/office/drawing/2014/main" id="{707B30FC-3CFF-471D-A065-E1858F96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41957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80</a:t>
            </a:r>
          </a:p>
        </p:txBody>
      </p:sp>
      <p:sp>
        <p:nvSpPr>
          <p:cNvPr id="960525" name="Arc 13">
            <a:extLst>
              <a:ext uri="{FF2B5EF4-FFF2-40B4-BE49-F238E27FC236}">
                <a16:creationId xmlns:a16="http://schemas.microsoft.com/office/drawing/2014/main" id="{31A93E84-882A-44BB-A246-6A9D17971FDD}"/>
              </a:ext>
            </a:extLst>
          </p:cNvPr>
          <p:cNvSpPr>
            <a:spLocks noChangeArrowheads="1"/>
          </p:cNvSpPr>
          <p:nvPr/>
        </p:nvSpPr>
        <p:spPr bwMode="auto">
          <a:xfrm rot="18459959" flipH="1" flipV="1">
            <a:off x="3184525" y="4648200"/>
            <a:ext cx="984250" cy="476250"/>
          </a:xfrm>
          <a:custGeom>
            <a:avLst/>
            <a:gdLst>
              <a:gd name="T0" fmla="*/ -1 w 23618"/>
              <a:gd name="T1" fmla="*/ 94 h 21600"/>
              <a:gd name="T2" fmla="*/ 2018 w 23618"/>
              <a:gd name="T3" fmla="*/ 0 h 21600"/>
              <a:gd name="T4" fmla="*/ 23618 w 23618"/>
              <a:gd name="T5" fmla="*/ 21600 h 21600"/>
              <a:gd name="T6" fmla="*/ -1 w 23618"/>
              <a:gd name="T7" fmla="*/ 94 h 21600"/>
              <a:gd name="T8" fmla="*/ 2018 w 23618"/>
              <a:gd name="T9" fmla="*/ 0 h 21600"/>
              <a:gd name="T10" fmla="*/ 23618 w 23618"/>
              <a:gd name="T11" fmla="*/ 21600 h 21600"/>
              <a:gd name="T12" fmla="*/ 2018 w 23618"/>
              <a:gd name="T1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18" h="21600" fill="none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</a:path>
              <a:path w="23618" h="21600" stroke="0">
                <a:moveTo>
                  <a:pt x="-1" y="94"/>
                </a:moveTo>
                <a:cubicBezTo>
                  <a:pt x="670" y="31"/>
                  <a:pt x="1344" y="-1"/>
                  <a:pt x="2018" y="0"/>
                </a:cubicBezTo>
                <a:cubicBezTo>
                  <a:pt x="13947" y="0"/>
                  <a:pt x="23618" y="9670"/>
                  <a:pt x="23618" y="21600"/>
                </a:cubicBezTo>
                <a:lnTo>
                  <a:pt x="2018" y="2160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0526" name="Text Box 14">
            <a:extLst>
              <a:ext uri="{FF2B5EF4-FFF2-40B4-BE49-F238E27FC236}">
                <a16:creationId xmlns:a16="http://schemas.microsoft.com/office/drawing/2014/main" id="{F9EAC088-5B1B-4F47-8977-63121F56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457676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64</a:t>
            </a:r>
          </a:p>
        </p:txBody>
      </p:sp>
      <p:sp>
        <p:nvSpPr>
          <p:cNvPr id="960527" name="Text Box 15">
            <a:extLst>
              <a:ext uri="{FF2B5EF4-FFF2-40B4-BE49-F238E27FC236}">
                <a16:creationId xmlns:a16="http://schemas.microsoft.com/office/drawing/2014/main" id="{44BD532E-A50F-4098-B582-796A009F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42719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960528" name="Text Box 16">
            <a:extLst>
              <a:ext uri="{FF2B5EF4-FFF2-40B4-BE49-F238E27FC236}">
                <a16:creationId xmlns:a16="http://schemas.microsoft.com/office/drawing/2014/main" id="{EAF32079-DDC3-4CC9-AFEE-7CDF0731B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48053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960529" name="Text Box 17">
            <a:extLst>
              <a:ext uri="{FF2B5EF4-FFF2-40B4-BE49-F238E27FC236}">
                <a16:creationId xmlns:a16="http://schemas.microsoft.com/office/drawing/2014/main" id="{9802968A-17D1-4430-A72A-5DF97C25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49577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960530" name="AutoShape 18">
            <a:extLst>
              <a:ext uri="{FF2B5EF4-FFF2-40B4-BE49-F238E27FC236}">
                <a16:creationId xmlns:a16="http://schemas.microsoft.com/office/drawing/2014/main" id="{685ED78F-8E22-4B9E-BF9C-1313ABB3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268413"/>
            <a:ext cx="2605087" cy="1663700"/>
          </a:xfrm>
          <a:prstGeom prst="cloudCallout">
            <a:avLst>
              <a:gd name="adj1" fmla="val -29029"/>
              <a:gd name="adj2" fmla="val 133827"/>
            </a:avLst>
          </a:prstGeom>
          <a:solidFill>
            <a:srgbClr val="6C4C8F"/>
          </a:solidFill>
          <a:ln w="9525">
            <a:solidFill>
              <a:srgbClr val="6C4C8F"/>
            </a:solidFill>
            <a:round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当邻接表的存储结构形成后，图便唯一确定！</a:t>
            </a:r>
          </a:p>
        </p:txBody>
      </p:sp>
      <p:sp>
        <p:nvSpPr>
          <p:cNvPr id="34832" name="Rectangle 19">
            <a:extLst>
              <a:ext uri="{FF2B5EF4-FFF2-40B4-BE49-F238E27FC236}">
                <a16:creationId xmlns:a16="http://schemas.microsoft.com/office/drawing/2014/main" id="{C0D06338-F979-42B3-9DC2-7A4DA84A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23825"/>
            <a:ext cx="8312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已知某网的邻接（出边）表，请画出该网络。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20" grpId="0" animBg="1"/>
      <p:bldP spid="960521" grpId="0" animBg="1"/>
      <p:bldP spid="960522" grpId="0" animBg="1"/>
      <p:bldP spid="960524" grpId="0"/>
      <p:bldP spid="960526" grpId="0"/>
      <p:bldP spid="960527" grpId="0"/>
      <p:bldP spid="960528" grpId="0"/>
      <p:bldP spid="960529" grpId="0"/>
      <p:bldP spid="9605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>
            <a:extLst>
              <a:ext uri="{FF2B5EF4-FFF2-40B4-BE49-F238E27FC236}">
                <a16:creationId xmlns:a16="http://schemas.microsoft.com/office/drawing/2014/main" id="{E43639C0-345B-4261-99E1-95B8E6274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144000" cy="53292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5092" name="Text Box 4">
            <a:extLst>
              <a:ext uri="{FF2B5EF4-FFF2-40B4-BE49-F238E27FC236}">
                <a16:creationId xmlns:a16="http://schemas.microsoft.com/office/drawing/2014/main" id="{3B0A9725-9946-41B8-BF96-3395CBC58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1125538"/>
            <a:ext cx="79248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#define MVNum 100                     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最大顶点数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typedef struct ArcNode{                		</a:t>
            </a:r>
            <a:r>
              <a:rPr lang="en-US" altLang="zh-CN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边结点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int adjvex;                          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该边所指向的顶点的位置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struct ArcNode * nextarc;       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指向下一条边的指针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OtherInfo info;                      	          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和边相关的信息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}ArcNode;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typedef struct VNode{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VerTexType data;                    	</a:t>
            </a:r>
            <a:r>
              <a:rPr lang="en-US" altLang="zh-CN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顶点信息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ArcNode * firstarc;                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指向第一条依附该顶点的边的指针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}VNode, AdjList[MVNum];               	//AdjList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表示邻接表类型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typedef struct{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AdjList vertices;                 		</a:t>
            </a:r>
            <a:r>
              <a:rPr lang="en-US" altLang="zh-CN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0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邻接表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int vexnum, arcnum;              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图的当前顶点数和边数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}ALGraph; 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519C1F7E-D102-41AF-86BB-73E3E6F7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1138"/>
            <a:ext cx="7772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邻接表的存储表示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>
            <a:extLst>
              <a:ext uri="{FF2B5EF4-FFF2-40B4-BE49-F238E27FC236}">
                <a16:creationId xmlns:a16="http://schemas.microsoft.com/office/drawing/2014/main" id="{72977B6C-4C67-47A8-8A0E-B5463093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22350"/>
            <a:ext cx="3775075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3200" b="0" dirty="0"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sz="3200" b="0" dirty="0"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F47A5BCE-AC53-4024-A5C1-371DF3B3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80975"/>
            <a:ext cx="6045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采用邻接表表示法创建无向网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1040E5-E3D4-0740-88A6-F5FA46E78BA1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2154238"/>
            <a:ext cx="1885950" cy="2536825"/>
            <a:chOff x="1088322" y="2217316"/>
            <a:chExt cx="2147157" cy="2890623"/>
          </a:xfrm>
        </p:grpSpPr>
        <p:sp>
          <p:nvSpPr>
            <p:cNvPr id="6" name="íṡľíḍè-Rectangle 22">
              <a:extLst>
                <a:ext uri="{FF2B5EF4-FFF2-40B4-BE49-F238E27FC236}">
                  <a16:creationId xmlns:a16="http://schemas.microsoft.com/office/drawing/2014/main" id="{919EAFCF-0E6A-47F1-8C03-EA2FBDF612A4}"/>
                </a:ext>
              </a:extLst>
            </p:cNvPr>
            <p:cNvSpPr/>
            <p:nvPr/>
          </p:nvSpPr>
          <p:spPr>
            <a:xfrm>
              <a:off x="1167846" y="2217316"/>
              <a:ext cx="1901355" cy="190115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íṡľíḍè-Freeform: Shape 23">
              <a:extLst>
                <a:ext uri="{FF2B5EF4-FFF2-40B4-BE49-F238E27FC236}">
                  <a16:creationId xmlns:a16="http://schemas.microsoft.com/office/drawing/2014/main" id="{2E7EF558-C357-4D1C-9FAE-D537DB6CB1E9}"/>
                </a:ext>
              </a:extLst>
            </p:cNvPr>
            <p:cNvSpPr/>
            <p:nvPr/>
          </p:nvSpPr>
          <p:spPr>
            <a:xfrm rot="10800000">
              <a:off x="1167846" y="3988229"/>
              <a:ext cx="1901355" cy="370825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îŝḷîḓé-Rectangle 38">
              <a:extLst>
                <a:ext uri="{FF2B5EF4-FFF2-40B4-BE49-F238E27FC236}">
                  <a16:creationId xmlns:a16="http://schemas.microsoft.com/office/drawing/2014/main" id="{BD9A32E2-A96B-4AAB-9E45-3EEDBAE0D4AF}"/>
                </a:ext>
              </a:extLst>
            </p:cNvPr>
            <p:cNvSpPr/>
            <p:nvPr/>
          </p:nvSpPr>
          <p:spPr>
            <a:xfrm>
              <a:off x="1088322" y="4581548"/>
              <a:ext cx="2147157" cy="526391"/>
            </a:xfrm>
            <a:prstGeom prst="rect">
              <a:avLst/>
            </a:prstGeom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输入总顶点数和总边数。</a:t>
              </a:r>
            </a:p>
          </p:txBody>
        </p:sp>
        <p:sp>
          <p:nvSpPr>
            <p:cNvPr id="9" name="îŝḷîḓé-Freeform: Shape 42">
              <a:extLst>
                <a:ext uri="{FF2B5EF4-FFF2-40B4-BE49-F238E27FC236}">
                  <a16:creationId xmlns:a16="http://schemas.microsoft.com/office/drawing/2014/main" id="{1ECFFD68-4491-45EB-82FF-EEC7F04E4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176" y="2470562"/>
              <a:ext cx="943448" cy="944246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BF3CA1-8A63-B44F-A7B9-30F78C623323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2133600"/>
            <a:ext cx="1666875" cy="2536825"/>
            <a:chOff x="9271092" y="2217316"/>
            <a:chExt cx="1901376" cy="2890623"/>
          </a:xfrm>
        </p:grpSpPr>
        <p:sp>
          <p:nvSpPr>
            <p:cNvPr id="11" name="íṡľíḍè-Rectangle 30">
              <a:extLst>
                <a:ext uri="{FF2B5EF4-FFF2-40B4-BE49-F238E27FC236}">
                  <a16:creationId xmlns:a16="http://schemas.microsoft.com/office/drawing/2014/main" id="{A6198C1C-9E78-456D-8E1B-04445DC38A2D}"/>
                </a:ext>
              </a:extLst>
            </p:cNvPr>
            <p:cNvSpPr/>
            <p:nvPr/>
          </p:nvSpPr>
          <p:spPr>
            <a:xfrm>
              <a:off x="9271092" y="2217316"/>
              <a:ext cx="1901376" cy="1901155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íṡľíḍè-Freeform: Shape 31">
              <a:extLst>
                <a:ext uri="{FF2B5EF4-FFF2-40B4-BE49-F238E27FC236}">
                  <a16:creationId xmlns:a16="http://schemas.microsoft.com/office/drawing/2014/main" id="{C0A8D73D-9C4E-494C-85D0-A0AE8A6BA422}"/>
                </a:ext>
              </a:extLst>
            </p:cNvPr>
            <p:cNvSpPr/>
            <p:nvPr/>
          </p:nvSpPr>
          <p:spPr>
            <a:xfrm rot="10800000">
              <a:off x="9271092" y="4028026"/>
              <a:ext cx="1901376" cy="370824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îŝḷîḓé-Rectangle 41">
              <a:extLst>
                <a:ext uri="{FF2B5EF4-FFF2-40B4-BE49-F238E27FC236}">
                  <a16:creationId xmlns:a16="http://schemas.microsoft.com/office/drawing/2014/main" id="{0A27BFED-CA0E-4FA9-A216-431D4DF3A41D}"/>
                </a:ext>
              </a:extLst>
            </p:cNvPr>
            <p:cNvSpPr/>
            <p:nvPr/>
          </p:nvSpPr>
          <p:spPr>
            <a:xfrm>
              <a:off x="9271092" y="4581550"/>
              <a:ext cx="1901376" cy="526389"/>
            </a:xfrm>
            <a:prstGeom prst="rect">
              <a:avLst/>
            </a:prstGeom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创建邻接表。 </a:t>
              </a:r>
            </a:p>
          </p:txBody>
        </p:sp>
        <p:sp>
          <p:nvSpPr>
            <p:cNvPr id="14" name="îŝḷîḓé-Freeform: Shape 43">
              <a:extLst>
                <a:ext uri="{FF2B5EF4-FFF2-40B4-BE49-F238E27FC236}">
                  <a16:creationId xmlns:a16="http://schemas.microsoft.com/office/drawing/2014/main" id="{72A554A5-39C4-4A3A-AE22-F91E81263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1829" y="2561007"/>
              <a:ext cx="838416" cy="83752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824F85A-97EB-DC4E-BC46-340757D8530F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154238"/>
            <a:ext cx="3384550" cy="2516187"/>
            <a:chOff x="2973395" y="2217316"/>
            <a:chExt cx="3856363" cy="2867868"/>
          </a:xfrm>
        </p:grpSpPr>
        <p:sp>
          <p:nvSpPr>
            <p:cNvPr id="16" name="íṡľíḍè-Rectangle 18">
              <a:extLst>
                <a:ext uri="{FF2B5EF4-FFF2-40B4-BE49-F238E27FC236}">
                  <a16:creationId xmlns:a16="http://schemas.microsoft.com/office/drawing/2014/main" id="{978C693B-410B-41D6-9ACA-EEEBEE26EBF8}"/>
                </a:ext>
              </a:extLst>
            </p:cNvPr>
            <p:cNvSpPr/>
            <p:nvPr/>
          </p:nvSpPr>
          <p:spPr>
            <a:xfrm>
              <a:off x="3868751" y="2217316"/>
              <a:ext cx="1901050" cy="1901659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íṡľíḍè-Freeform: Shape 19">
              <a:extLst>
                <a:ext uri="{FF2B5EF4-FFF2-40B4-BE49-F238E27FC236}">
                  <a16:creationId xmlns:a16="http://schemas.microsoft.com/office/drawing/2014/main" id="{C7AB6D52-097C-45EC-B321-5257502002F4}"/>
                </a:ext>
              </a:extLst>
            </p:cNvPr>
            <p:cNvSpPr/>
            <p:nvPr/>
          </p:nvSpPr>
          <p:spPr>
            <a:xfrm rot="10800000">
              <a:off x="3868751" y="3990509"/>
              <a:ext cx="1901050" cy="370922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îŝḷîḓé-Rectangle 39">
              <a:extLst>
                <a:ext uri="{FF2B5EF4-FFF2-40B4-BE49-F238E27FC236}">
                  <a16:creationId xmlns:a16="http://schemas.microsoft.com/office/drawing/2014/main" id="{6B5008AC-F342-40C6-9C70-10778B1F4ABF}"/>
                </a:ext>
              </a:extLst>
            </p:cNvPr>
            <p:cNvSpPr/>
            <p:nvPr/>
          </p:nvSpPr>
          <p:spPr>
            <a:xfrm>
              <a:off x="2973395" y="4558655"/>
              <a:ext cx="3856363" cy="526529"/>
            </a:xfrm>
            <a:prstGeom prst="rect">
              <a:avLst/>
            </a:prstGeom>
          </p:spPr>
          <p:txBody>
            <a:bodyPr lIns="0" tIns="0" rIns="0" bIns="0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依次输入点的信息存入顶点表中，使每个表头结点的指针域初始化为</a:t>
              </a:r>
              <a:r>
                <a:rPr lang="en-US" altLang="zh-CN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NULL</a:t>
              </a:r>
              <a:r>
                <a:rPr lang="zh-CN" altLang="en-US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。</a:t>
              </a:r>
            </a:p>
          </p:txBody>
        </p:sp>
        <p:sp>
          <p:nvSpPr>
            <p:cNvPr id="19" name="îŝḷîḓé-Freeform: Shape 44">
              <a:extLst>
                <a:ext uri="{FF2B5EF4-FFF2-40B4-BE49-F238E27FC236}">
                  <a16:creationId xmlns:a16="http://schemas.microsoft.com/office/drawing/2014/main" id="{B7F29B67-E686-4ADE-835E-ED730888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685" y="2568336"/>
              <a:ext cx="850136" cy="850409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C3F8B1D-4AC7-4CC6-9669-B015BE56CB30}"/>
              </a:ext>
            </a:extLst>
          </p:cNvPr>
          <p:cNvSpPr/>
          <p:nvPr/>
        </p:nvSpPr>
        <p:spPr bwMode="auto">
          <a:xfrm>
            <a:off x="0" y="1831975"/>
            <a:ext cx="9144000" cy="4324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8404" name="Rectangle 4">
            <a:extLst>
              <a:ext uri="{FF2B5EF4-FFF2-40B4-BE49-F238E27FC236}">
                <a16:creationId xmlns:a16="http://schemas.microsoft.com/office/drawing/2014/main" id="{D080E8E6-BBA6-4FAD-B5B0-73E69DAD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9788"/>
            <a:ext cx="9036050" cy="3767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Status CreateUDG(ALGraph &amp;G){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　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采用邻接表表示法，创建无向图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　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cin&gt;&gt;G.vexnum&gt;&gt;G.arcnum;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输入总顶点数，总边数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for(i = 0; i&lt;G.vexnum; ++i){   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输入各点，构造表头结点表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cin&gt;&gt; G.vertices[i].data;   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输入顶点值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G.vertices[i].firstarc=NULL;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初始化表头结点的指针域为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NULL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}//for 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D1DDED94-B8D6-4907-A815-01B75DE4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985838"/>
            <a:ext cx="3775075" cy="606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E8FD43-9623-47A3-9DBB-89E66C37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80975"/>
            <a:ext cx="6045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采用邻接表表示法创建无向网</a:t>
            </a:r>
          </a:p>
        </p:txBody>
      </p:sp>
      <p:sp>
        <p:nvSpPr>
          <p:cNvPr id="52230" name="矩形 1">
            <a:extLst>
              <a:ext uri="{FF2B5EF4-FFF2-40B4-BE49-F238E27FC236}">
                <a16:creationId xmlns:a16="http://schemas.microsoft.com/office/drawing/2014/main" id="{60F7D4D4-4144-4189-8C23-2306E5D0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3" y="5589588"/>
            <a:ext cx="755650" cy="46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1" name="矩形 6">
            <a:extLst>
              <a:ext uri="{FF2B5EF4-FFF2-40B4-BE49-F238E27FC236}">
                <a16:creationId xmlns:a16="http://schemas.microsoft.com/office/drawing/2014/main" id="{CEDEFFA1-7955-472A-9034-C247CC8CA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5" y="5735638"/>
            <a:ext cx="1068388" cy="44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232" name="矩形 7">
            <a:extLst>
              <a:ext uri="{FF2B5EF4-FFF2-40B4-BE49-F238E27FC236}">
                <a16:creationId xmlns:a16="http://schemas.microsoft.com/office/drawing/2014/main" id="{604B2738-19CE-4DF8-B41A-3D74889B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5948363"/>
            <a:ext cx="1547813" cy="44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4" grpId="0" build="p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B58D445-6A72-41DB-9EE6-6F02A046E87C}"/>
              </a:ext>
            </a:extLst>
          </p:cNvPr>
          <p:cNvSpPr/>
          <p:nvPr/>
        </p:nvSpPr>
        <p:spPr bwMode="auto">
          <a:xfrm>
            <a:off x="0" y="1052513"/>
            <a:ext cx="9144000" cy="57118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251" name="矩形 6">
            <a:extLst>
              <a:ext uri="{FF2B5EF4-FFF2-40B4-BE49-F238E27FC236}">
                <a16:creationId xmlns:a16="http://schemas.microsoft.com/office/drawing/2014/main" id="{22331C5F-E320-4863-BEEB-841D426F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010275"/>
            <a:ext cx="755650" cy="46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252" name="矩形 7">
            <a:extLst>
              <a:ext uri="{FF2B5EF4-FFF2-40B4-BE49-F238E27FC236}">
                <a16:creationId xmlns:a16="http://schemas.microsoft.com/office/drawing/2014/main" id="{FAE205FD-A966-4AC5-B2DF-058B051B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156325"/>
            <a:ext cx="1069975" cy="46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253" name="矩形 8">
            <a:extLst>
              <a:ext uri="{FF2B5EF4-FFF2-40B4-BE49-F238E27FC236}">
                <a16:creationId xmlns:a16="http://schemas.microsoft.com/office/drawing/2014/main" id="{9B5C5032-1923-4D70-B77D-21CA201A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6369050"/>
            <a:ext cx="1547812" cy="46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8404" name="Rectangle 4">
            <a:extLst>
              <a:ext uri="{FF2B5EF4-FFF2-40B4-BE49-F238E27FC236}">
                <a16:creationId xmlns:a16="http://schemas.microsoft.com/office/drawing/2014/main" id="{C13A3C17-826C-4F8E-B792-29A4BB75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52513"/>
            <a:ext cx="8763000" cy="57118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for(k = 0; k&lt;G.arcnum;++k){        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输入各边，构造邻接表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cin&gt;&gt;v1&gt;&gt;v2;                 	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输入一条边依附的两个顶点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i = LocateVex(G, v1);  j = LocateVex(G, v2);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 p1=new ArcNode;               		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生成一个新的边结点*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p1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　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p1-&gt;adjvex=j;                   		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邻接点序号为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j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　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p1-&gt;nextarc= G.vertices[i].firstarc;  G.vertices[i].firstarc=p1;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 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将新结点*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p1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插入顶点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vi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的边表头部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p2=new ArcNode; 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生成另一个对称的新的边结点*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p2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　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p2-&gt;adjvex=i;                   			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邻接点序号为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i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　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p2-&gt;nextarc= G.vertices[j].firstarc;  G.vertices[j].firstarc=p2;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   //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将新结点*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p2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插入顶点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vj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的边表头部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}//for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   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}//CreateUDG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93C0F3-DC89-46FC-A4C8-F137B56C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80975"/>
            <a:ext cx="6045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采用邻接表表示法创建无向网</a:t>
            </a:r>
          </a:p>
        </p:txBody>
      </p:sp>
      <p:sp>
        <p:nvSpPr>
          <p:cNvPr id="53256" name="矩形 9">
            <a:extLst>
              <a:ext uri="{FF2B5EF4-FFF2-40B4-BE49-F238E27FC236}">
                <a16:creationId xmlns:a16="http://schemas.microsoft.com/office/drawing/2014/main" id="{7AAB5D11-BDE3-4F42-960D-BF6B76B14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6538913"/>
            <a:ext cx="1925638" cy="44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9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9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9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9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9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98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98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8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984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98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98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4" grpId="0" build="p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>
            <a:extLst>
              <a:ext uri="{FF2B5EF4-FFF2-40B4-BE49-F238E27FC236}">
                <a16:creationId xmlns:a16="http://schemas.microsoft.com/office/drawing/2014/main" id="{40BBCB06-7637-40FA-A7C2-ED3A1D98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2250"/>
            <a:ext cx="64039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邻接表表示法的特点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66F785C-00EC-46E8-BFB6-5CF3575F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666875"/>
            <a:ext cx="2771775" cy="1800225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  <a:headEnd/>
            <a:tailEnd/>
          </a:ln>
        </p:spPr>
        <p:txBody>
          <a:bodyPr anchor="ctr"/>
          <a:lstStyle>
            <a:lvl1pPr indent="6286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优点：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43F935C-B6BC-48E4-975F-16E9171A1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6875"/>
            <a:ext cx="6227763" cy="180022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空间效率高，容易寻找顶点的邻接点；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2B9F284-EA7B-49A8-9131-94B946211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043363"/>
            <a:ext cx="6300787" cy="176212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判断两顶点间是否有边或弧，需搜索两结点对应的单链表，没有邻接矩阵方便。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FBE5E-AA1B-42D4-A0B0-3A99E3A9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4043363"/>
            <a:ext cx="2700338" cy="1762125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  <a:headEnd/>
            <a:tailEnd/>
          </a:ln>
        </p:spPr>
        <p:txBody>
          <a:bodyPr anchor="ctr"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 marL="0" indent="63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缺点：</a:t>
            </a:r>
            <a:endParaRPr lang="en-US" altLang="zh-CN" sz="3200" b="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10">
            <a:extLst>
              <a:ext uri="{FF2B5EF4-FFF2-40B4-BE49-F238E27FC236}">
                <a16:creationId xmlns:a16="http://schemas.microsoft.com/office/drawing/2014/main" id="{C30D5E07-E6DA-7D42-ACBD-84C4D3146CE6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1644650"/>
            <a:ext cx="2146300" cy="1422400"/>
            <a:chOff x="40" y="413"/>
            <a:chExt cx="1352" cy="896"/>
          </a:xfrm>
        </p:grpSpPr>
        <p:sp>
          <p:nvSpPr>
            <p:cNvPr id="39944" name="Line 10">
              <a:extLst>
                <a:ext uri="{FF2B5EF4-FFF2-40B4-BE49-F238E27FC236}">
                  <a16:creationId xmlns:a16="http://schemas.microsoft.com/office/drawing/2014/main" id="{45C9816F-67FC-4669-B50B-DA0B4C239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" y="638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6" name="Line 12">
              <a:extLst>
                <a:ext uri="{FF2B5EF4-FFF2-40B4-BE49-F238E27FC236}">
                  <a16:creationId xmlns:a16="http://schemas.microsoft.com/office/drawing/2014/main" id="{0D661F3E-DB8F-48A7-9A3D-260FFB660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" y="891"/>
              <a:ext cx="364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50" name="Line 16">
              <a:extLst>
                <a:ext uri="{FF2B5EF4-FFF2-40B4-BE49-F238E27FC236}">
                  <a16:creationId xmlns:a16="http://schemas.microsoft.com/office/drawing/2014/main" id="{AEBD6597-8BE8-4C1D-9E2D-B7B4BDDD6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10"/>
              <a:ext cx="0" cy="4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8" name="Line 14">
              <a:extLst>
                <a:ext uri="{FF2B5EF4-FFF2-40B4-BE49-F238E27FC236}">
                  <a16:creationId xmlns:a16="http://schemas.microsoft.com/office/drawing/2014/main" id="{A1658803-7782-4AD5-AC61-B1F3BEBEE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9" name="Line 15">
              <a:extLst>
                <a:ext uri="{FF2B5EF4-FFF2-40B4-BE49-F238E27FC236}">
                  <a16:creationId xmlns:a16="http://schemas.microsoft.com/office/drawing/2014/main" id="{8B06041D-B40A-4A2D-A31D-3D320324A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39" name="Oval 5">
              <a:extLst>
                <a:ext uri="{FF2B5EF4-FFF2-40B4-BE49-F238E27FC236}">
                  <a16:creationId xmlns:a16="http://schemas.microsoft.com/office/drawing/2014/main" id="{67A4E6C1-D5E4-48CE-85AD-221F48B05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441"/>
              <a:ext cx="312" cy="27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39940" name="Oval 6">
              <a:extLst>
                <a:ext uri="{FF2B5EF4-FFF2-40B4-BE49-F238E27FC236}">
                  <a16:creationId xmlns:a16="http://schemas.microsoft.com/office/drawing/2014/main" id="{40FDEEA3-3E3C-4CA6-AA05-89758423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413"/>
              <a:ext cx="312" cy="27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39941" name="Oval 7">
              <a:extLst>
                <a:ext uri="{FF2B5EF4-FFF2-40B4-BE49-F238E27FC236}">
                  <a16:creationId xmlns:a16="http://schemas.microsoft.com/office/drawing/2014/main" id="{4485A17F-E5EC-4A7D-88E0-7DFEE2A2A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723"/>
              <a:ext cx="312" cy="276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39942" name="Oval 8">
              <a:extLst>
                <a:ext uri="{FF2B5EF4-FFF2-40B4-BE49-F238E27FC236}">
                  <a16:creationId xmlns:a16="http://schemas.microsoft.com/office/drawing/2014/main" id="{14B6BC68-766E-4937-8A77-AADFABE6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032"/>
              <a:ext cx="312" cy="27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39943" name="Line 9">
              <a:extLst>
                <a:ext uri="{FF2B5EF4-FFF2-40B4-BE49-F238E27FC236}">
                  <a16:creationId xmlns:a16="http://schemas.microsoft.com/office/drawing/2014/main" id="{B814C7E3-0F72-4B78-8312-226B00796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5" name="Line 11">
              <a:extLst>
                <a:ext uri="{FF2B5EF4-FFF2-40B4-BE49-F238E27FC236}">
                  <a16:creationId xmlns:a16="http://schemas.microsoft.com/office/drawing/2014/main" id="{68966F36-A108-45A1-A453-59F6B9B8A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47" name="Oval 13">
              <a:extLst>
                <a:ext uri="{FF2B5EF4-FFF2-40B4-BE49-F238E27FC236}">
                  <a16:creationId xmlns:a16="http://schemas.microsoft.com/office/drawing/2014/main" id="{69A10560-105F-4748-BB41-CFDB8053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CDE5F3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39951" name="Oval 17">
              <a:extLst>
                <a:ext uri="{FF2B5EF4-FFF2-40B4-BE49-F238E27FC236}">
                  <a16:creationId xmlns:a16="http://schemas.microsoft.com/office/drawing/2014/main" id="{89D6E52C-83C3-491E-AA3F-7437E103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277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rgbClr val="6C4C8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  <p:sp>
        <p:nvSpPr>
          <p:cNvPr id="39953" name="Rectangle 18">
            <a:extLst>
              <a:ext uri="{FF2B5EF4-FFF2-40B4-BE49-F238E27FC236}">
                <a16:creationId xmlns:a16="http://schemas.microsoft.com/office/drawing/2014/main" id="{168D1D7A-7B45-404A-B96E-DDB195D8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3049588"/>
            <a:ext cx="5080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4" name="Rectangle 19">
            <a:extLst>
              <a:ext uri="{FF2B5EF4-FFF2-40B4-BE49-F238E27FC236}">
                <a16:creationId xmlns:a16="http://schemas.microsoft.com/office/drawing/2014/main" id="{27C455A6-38A0-444B-8A37-5FED5E0A0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3049588"/>
            <a:ext cx="4826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5" name="Rectangle 20">
            <a:extLst>
              <a:ext uri="{FF2B5EF4-FFF2-40B4-BE49-F238E27FC236}">
                <a16:creationId xmlns:a16="http://schemas.microsoft.com/office/drawing/2014/main" id="{8CBE5E57-2C8A-45B2-A125-A3737AF73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2593975"/>
            <a:ext cx="508000" cy="45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6" name="Rectangle 21">
            <a:extLst>
              <a:ext uri="{FF2B5EF4-FFF2-40B4-BE49-F238E27FC236}">
                <a16:creationId xmlns:a16="http://schemas.microsoft.com/office/drawing/2014/main" id="{7AD624BC-DAE3-4329-9031-5A7B99124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2593975"/>
            <a:ext cx="482600" cy="45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7" name="Rectangle 22">
            <a:extLst>
              <a:ext uri="{FF2B5EF4-FFF2-40B4-BE49-F238E27FC236}">
                <a16:creationId xmlns:a16="http://schemas.microsoft.com/office/drawing/2014/main" id="{354FB092-D67D-4441-BC31-CEC6962B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2138363"/>
            <a:ext cx="5080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8" name="Rectangle 23">
            <a:extLst>
              <a:ext uri="{FF2B5EF4-FFF2-40B4-BE49-F238E27FC236}">
                <a16:creationId xmlns:a16="http://schemas.microsoft.com/office/drawing/2014/main" id="{4E23C05A-0592-4332-90CE-1E22F9FD3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2138363"/>
            <a:ext cx="4826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9" name="Rectangle 24">
            <a:extLst>
              <a:ext uri="{FF2B5EF4-FFF2-40B4-BE49-F238E27FC236}">
                <a16:creationId xmlns:a16="http://schemas.microsoft.com/office/drawing/2014/main" id="{BA680026-5D6C-4BB1-B86B-03647C9B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1682750"/>
            <a:ext cx="508000" cy="45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0" name="Rectangle 25">
            <a:extLst>
              <a:ext uri="{FF2B5EF4-FFF2-40B4-BE49-F238E27FC236}">
                <a16:creationId xmlns:a16="http://schemas.microsoft.com/office/drawing/2014/main" id="{86905CEA-6179-46D2-8889-6C0B40A7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1682750"/>
            <a:ext cx="482600" cy="455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1" name="Rectangle 26">
            <a:extLst>
              <a:ext uri="{FF2B5EF4-FFF2-40B4-BE49-F238E27FC236}">
                <a16:creationId xmlns:a16="http://schemas.microsoft.com/office/drawing/2014/main" id="{CE3E63C3-BEBB-44D9-90FB-72B24DBF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1227138"/>
            <a:ext cx="5080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2" name="Rectangle 27">
            <a:extLst>
              <a:ext uri="{FF2B5EF4-FFF2-40B4-BE49-F238E27FC236}">
                <a16:creationId xmlns:a16="http://schemas.microsoft.com/office/drawing/2014/main" id="{68729D35-F41D-441A-A64D-0CEFEED7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1227138"/>
            <a:ext cx="482600" cy="4556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 baseline="-2500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3" name="Line 28">
            <a:extLst>
              <a:ext uri="{FF2B5EF4-FFF2-40B4-BE49-F238E27FC236}">
                <a16:creationId xmlns:a16="http://schemas.microsoft.com/office/drawing/2014/main" id="{4A0133DD-BCB3-49C5-9575-84DF7C98B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227138"/>
            <a:ext cx="0" cy="2278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4" name="Line 29">
            <a:extLst>
              <a:ext uri="{FF2B5EF4-FFF2-40B4-BE49-F238E27FC236}">
                <a16:creationId xmlns:a16="http://schemas.microsoft.com/office/drawing/2014/main" id="{E2C433E4-A7FA-4360-9C52-D5B799B9F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227138"/>
            <a:ext cx="0" cy="22780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5" name="Line 30">
            <a:extLst>
              <a:ext uri="{FF2B5EF4-FFF2-40B4-BE49-F238E27FC236}">
                <a16:creationId xmlns:a16="http://schemas.microsoft.com/office/drawing/2014/main" id="{D422AAE5-1D1B-4BBB-875E-E1A8AD50B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1227138"/>
            <a:ext cx="0" cy="2278062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6" name="Line 31">
            <a:extLst>
              <a:ext uri="{FF2B5EF4-FFF2-40B4-BE49-F238E27FC236}">
                <a16:creationId xmlns:a16="http://schemas.microsoft.com/office/drawing/2014/main" id="{B76FD46B-B559-4E38-B353-70D41B284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227138"/>
            <a:ext cx="9906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7" name="Line 32">
            <a:extLst>
              <a:ext uri="{FF2B5EF4-FFF2-40B4-BE49-F238E27FC236}">
                <a16:creationId xmlns:a16="http://schemas.microsoft.com/office/drawing/2014/main" id="{BFC5244B-2C76-497B-B7A1-6FBFD7B2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68275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8" name="Line 33">
            <a:extLst>
              <a:ext uri="{FF2B5EF4-FFF2-40B4-BE49-F238E27FC236}">
                <a16:creationId xmlns:a16="http://schemas.microsoft.com/office/drawing/2014/main" id="{9164BCB6-242B-4D9F-A84C-866871B61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2138363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69" name="Line 34">
            <a:extLst>
              <a:ext uri="{FF2B5EF4-FFF2-40B4-BE49-F238E27FC236}">
                <a16:creationId xmlns:a16="http://schemas.microsoft.com/office/drawing/2014/main" id="{D3599C6E-B2B9-4CE1-B924-C89A86527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2593975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0" name="Line 35">
            <a:extLst>
              <a:ext uri="{FF2B5EF4-FFF2-40B4-BE49-F238E27FC236}">
                <a16:creationId xmlns:a16="http://schemas.microsoft.com/office/drawing/2014/main" id="{8980355A-854D-4571-84D3-3FFED2849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3049588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1" name="Line 36">
            <a:extLst>
              <a:ext uri="{FF2B5EF4-FFF2-40B4-BE49-F238E27FC236}">
                <a16:creationId xmlns:a16="http://schemas.microsoft.com/office/drawing/2014/main" id="{7DEA3122-55A5-4977-82CA-6A9F92DB4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3505200"/>
            <a:ext cx="9906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2" name="Rectangle 38">
            <a:extLst>
              <a:ext uri="{FF2B5EF4-FFF2-40B4-BE49-F238E27FC236}">
                <a16:creationId xmlns:a16="http://schemas.microsoft.com/office/drawing/2014/main" id="{D97F27DE-D45C-41F8-88DE-66DB5E2D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3067050"/>
            <a:ext cx="533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39973" name="Rectangle 39">
            <a:extLst>
              <a:ext uri="{FF2B5EF4-FFF2-40B4-BE49-F238E27FC236}">
                <a16:creationId xmlns:a16="http://schemas.microsoft.com/office/drawing/2014/main" id="{1843F370-9C21-4230-B84D-1A8F14F2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611438"/>
            <a:ext cx="533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39974" name="Rectangle 40">
            <a:extLst>
              <a:ext uri="{FF2B5EF4-FFF2-40B4-BE49-F238E27FC236}">
                <a16:creationId xmlns:a16="http://schemas.microsoft.com/office/drawing/2014/main" id="{89D583B2-3F02-4EB5-9C98-C60E81DBF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155825"/>
            <a:ext cx="533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39975" name="Rectangle 41">
            <a:extLst>
              <a:ext uri="{FF2B5EF4-FFF2-40B4-BE49-F238E27FC236}">
                <a16:creationId xmlns:a16="http://schemas.microsoft.com/office/drawing/2014/main" id="{6B8FBF55-2C7E-4806-8F10-AB10A2AA2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1700213"/>
            <a:ext cx="533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39976" name="Rectangle 42">
            <a:extLst>
              <a:ext uri="{FF2B5EF4-FFF2-40B4-BE49-F238E27FC236}">
                <a16:creationId xmlns:a16="http://schemas.microsoft.com/office/drawing/2014/main" id="{9DE1A091-CE8C-45C2-B183-0A186471F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1244600"/>
            <a:ext cx="533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39977" name="Line 43">
            <a:extLst>
              <a:ext uri="{FF2B5EF4-FFF2-40B4-BE49-F238E27FC236}">
                <a16:creationId xmlns:a16="http://schemas.microsoft.com/office/drawing/2014/main" id="{633BB96D-6188-492E-91F3-3EEC2DF7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1244600"/>
            <a:ext cx="533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8" name="Line 44">
            <a:extLst>
              <a:ext uri="{FF2B5EF4-FFF2-40B4-BE49-F238E27FC236}">
                <a16:creationId xmlns:a16="http://schemas.microsoft.com/office/drawing/2014/main" id="{A462D87B-F639-48DA-830B-4EE47305B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3522663"/>
            <a:ext cx="533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9" name="Line 45">
            <a:extLst>
              <a:ext uri="{FF2B5EF4-FFF2-40B4-BE49-F238E27FC236}">
                <a16:creationId xmlns:a16="http://schemas.microsoft.com/office/drawing/2014/main" id="{6138FC95-25A6-4B27-9FEC-0124AAFA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12446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0" name="Line 46">
            <a:extLst>
              <a:ext uri="{FF2B5EF4-FFF2-40B4-BE49-F238E27FC236}">
                <a16:creationId xmlns:a16="http://schemas.microsoft.com/office/drawing/2014/main" id="{150C1FE1-546C-41D0-9552-7CCDED71C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2446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1" name="Line 47">
            <a:extLst>
              <a:ext uri="{FF2B5EF4-FFF2-40B4-BE49-F238E27FC236}">
                <a16:creationId xmlns:a16="http://schemas.microsoft.com/office/drawing/2014/main" id="{BE4484A0-7780-4153-BBD3-89D1F213F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170021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2" name="Line 48">
            <a:extLst>
              <a:ext uri="{FF2B5EF4-FFF2-40B4-BE49-F238E27FC236}">
                <a16:creationId xmlns:a16="http://schemas.microsoft.com/office/drawing/2014/main" id="{87135DE3-7D15-4217-88C3-6E3C9AF46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170021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3" name="Line 49">
            <a:extLst>
              <a:ext uri="{FF2B5EF4-FFF2-40B4-BE49-F238E27FC236}">
                <a16:creationId xmlns:a16="http://schemas.microsoft.com/office/drawing/2014/main" id="{356332C7-5EE8-4F95-88CA-96E1363A3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215582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4" name="Line 50">
            <a:extLst>
              <a:ext uri="{FF2B5EF4-FFF2-40B4-BE49-F238E27FC236}">
                <a16:creationId xmlns:a16="http://schemas.microsoft.com/office/drawing/2014/main" id="{3F8F6844-8A96-464B-AFFF-FF4441CB0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215582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5" name="Line 51">
            <a:extLst>
              <a:ext uri="{FF2B5EF4-FFF2-40B4-BE49-F238E27FC236}">
                <a16:creationId xmlns:a16="http://schemas.microsoft.com/office/drawing/2014/main" id="{F9AA53DF-964A-4450-9D3E-8BAE3060F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261143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6" name="Line 52">
            <a:extLst>
              <a:ext uri="{FF2B5EF4-FFF2-40B4-BE49-F238E27FC236}">
                <a16:creationId xmlns:a16="http://schemas.microsoft.com/office/drawing/2014/main" id="{08F3A9F8-7AC2-49DC-BFC9-615DD6537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261143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7" name="Line 53">
            <a:extLst>
              <a:ext uri="{FF2B5EF4-FFF2-40B4-BE49-F238E27FC236}">
                <a16:creationId xmlns:a16="http://schemas.microsoft.com/office/drawing/2014/main" id="{B9677495-8EDE-4FC3-957B-3C51B3E77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306705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8" name="Line 54">
            <a:extLst>
              <a:ext uri="{FF2B5EF4-FFF2-40B4-BE49-F238E27FC236}">
                <a16:creationId xmlns:a16="http://schemas.microsoft.com/office/drawing/2014/main" id="{C88DD4D1-4376-4F40-A19F-BB524CA9E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5" y="306705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9" name="Line 55">
            <a:extLst>
              <a:ext uri="{FF2B5EF4-FFF2-40B4-BE49-F238E27FC236}">
                <a16:creationId xmlns:a16="http://schemas.microsoft.com/office/drawing/2014/main" id="{63594CC5-2EE7-4164-A547-E2736BC8F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14652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0" name="Line 56">
            <a:extLst>
              <a:ext uri="{FF2B5EF4-FFF2-40B4-BE49-F238E27FC236}">
                <a16:creationId xmlns:a16="http://schemas.microsoft.com/office/drawing/2014/main" id="{83BEF305-53EA-4784-914F-07255C738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28368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1" name="Line 57">
            <a:extLst>
              <a:ext uri="{FF2B5EF4-FFF2-40B4-BE49-F238E27FC236}">
                <a16:creationId xmlns:a16="http://schemas.microsoft.com/office/drawing/2014/main" id="{C0D97109-8BE7-4ACC-8079-6D368F52A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32940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2" name="Line 58">
            <a:extLst>
              <a:ext uri="{FF2B5EF4-FFF2-40B4-BE49-F238E27FC236}">
                <a16:creationId xmlns:a16="http://schemas.microsoft.com/office/drawing/2014/main" id="{5E0051E1-0278-4988-8E1A-13124D7D0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19224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3" name="Line 59">
            <a:extLst>
              <a:ext uri="{FF2B5EF4-FFF2-40B4-BE49-F238E27FC236}">
                <a16:creationId xmlns:a16="http://schemas.microsoft.com/office/drawing/2014/main" id="{E0E3F7DB-89F0-48DE-9F53-B4D0225D9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23796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4" name="Rectangle 61">
            <a:extLst>
              <a:ext uri="{FF2B5EF4-FFF2-40B4-BE49-F238E27FC236}">
                <a16:creationId xmlns:a16="http://schemas.microsoft.com/office/drawing/2014/main" id="{8EBE9398-E772-43E5-859A-3B8E6F9E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298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39995" name="Rectangle 62">
            <a:extLst>
              <a:ext uri="{FF2B5EF4-FFF2-40B4-BE49-F238E27FC236}">
                <a16:creationId xmlns:a16="http://schemas.microsoft.com/office/drawing/2014/main" id="{2888AE9D-EB32-4E7E-BE1C-DF6A0A67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1298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39996" name="Line 63">
            <a:extLst>
              <a:ext uri="{FF2B5EF4-FFF2-40B4-BE49-F238E27FC236}">
                <a16:creationId xmlns:a16="http://schemas.microsoft.com/office/drawing/2014/main" id="{ACBF80F0-04A3-44D5-97B2-E6C38E3A2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298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7" name="Line 64">
            <a:extLst>
              <a:ext uri="{FF2B5EF4-FFF2-40B4-BE49-F238E27FC236}">
                <a16:creationId xmlns:a16="http://schemas.microsoft.com/office/drawing/2014/main" id="{4913C8EE-E124-4582-88D7-855467677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693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8" name="Line 65">
            <a:extLst>
              <a:ext uri="{FF2B5EF4-FFF2-40B4-BE49-F238E27FC236}">
                <a16:creationId xmlns:a16="http://schemas.microsoft.com/office/drawing/2014/main" id="{6C51C3CE-3B35-4E2E-88B5-85D96A3E7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298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99" name="Line 66">
            <a:extLst>
              <a:ext uri="{FF2B5EF4-FFF2-40B4-BE49-F238E27FC236}">
                <a16:creationId xmlns:a16="http://schemas.microsoft.com/office/drawing/2014/main" id="{9790B40A-AB0B-4FAB-A140-28ADB89B4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1298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0" name="Line 67">
            <a:extLst>
              <a:ext uri="{FF2B5EF4-FFF2-40B4-BE49-F238E27FC236}">
                <a16:creationId xmlns:a16="http://schemas.microsoft.com/office/drawing/2014/main" id="{52D15FFA-E862-4A67-9829-787EEEE3F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1298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1" name="Rectangle 68">
            <a:extLst>
              <a:ext uri="{FF2B5EF4-FFF2-40B4-BE49-F238E27FC236}">
                <a16:creationId xmlns:a16="http://schemas.microsoft.com/office/drawing/2014/main" id="{3D777B29-1188-4A27-8CBA-E36EFAF6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298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2" name="Rectangle 69">
            <a:extLst>
              <a:ext uri="{FF2B5EF4-FFF2-40B4-BE49-F238E27FC236}">
                <a16:creationId xmlns:a16="http://schemas.microsoft.com/office/drawing/2014/main" id="{6EC81A78-6CDA-460E-9C38-7A466B17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1298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40003" name="Line 70">
            <a:extLst>
              <a:ext uri="{FF2B5EF4-FFF2-40B4-BE49-F238E27FC236}">
                <a16:creationId xmlns:a16="http://schemas.microsoft.com/office/drawing/2014/main" id="{331D619A-F598-4379-B460-A8681116D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298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4" name="Line 71">
            <a:extLst>
              <a:ext uri="{FF2B5EF4-FFF2-40B4-BE49-F238E27FC236}">
                <a16:creationId xmlns:a16="http://schemas.microsoft.com/office/drawing/2014/main" id="{370F0589-5900-4982-8BCB-9DEA963F4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693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5" name="Line 72">
            <a:extLst>
              <a:ext uri="{FF2B5EF4-FFF2-40B4-BE49-F238E27FC236}">
                <a16:creationId xmlns:a16="http://schemas.microsoft.com/office/drawing/2014/main" id="{49C8B4C3-49BA-4591-8A47-036761427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298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6" name="Line 73">
            <a:extLst>
              <a:ext uri="{FF2B5EF4-FFF2-40B4-BE49-F238E27FC236}">
                <a16:creationId xmlns:a16="http://schemas.microsoft.com/office/drawing/2014/main" id="{F8A506CF-1C33-4780-80E2-9543D081D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1298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7" name="Line 74">
            <a:extLst>
              <a:ext uri="{FF2B5EF4-FFF2-40B4-BE49-F238E27FC236}">
                <a16:creationId xmlns:a16="http://schemas.microsoft.com/office/drawing/2014/main" id="{ECFCEE3F-4E21-4FCC-B5FA-4593088B2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1298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8" name="Line 75">
            <a:extLst>
              <a:ext uri="{FF2B5EF4-FFF2-40B4-BE49-F238E27FC236}">
                <a16:creationId xmlns:a16="http://schemas.microsoft.com/office/drawing/2014/main" id="{5F79D25E-2158-4ABE-BC6A-7793304E5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5271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09" name="Rectangle 77">
            <a:extLst>
              <a:ext uri="{FF2B5EF4-FFF2-40B4-BE49-F238E27FC236}">
                <a16:creationId xmlns:a16="http://schemas.microsoft.com/office/drawing/2014/main" id="{F4F88493-2EE3-4C7E-9607-BDA64A80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0" name="Rectangle 78">
            <a:extLst>
              <a:ext uri="{FF2B5EF4-FFF2-40B4-BE49-F238E27FC236}">
                <a16:creationId xmlns:a16="http://schemas.microsoft.com/office/drawing/2014/main" id="{80C23FEE-D15F-4374-B632-F98F832B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40011" name="Line 79">
            <a:extLst>
              <a:ext uri="{FF2B5EF4-FFF2-40B4-BE49-F238E27FC236}">
                <a16:creationId xmlns:a16="http://schemas.microsoft.com/office/drawing/2014/main" id="{C704330C-3A23-4034-97A9-21B3BF78F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6082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2" name="Line 80">
            <a:extLst>
              <a:ext uri="{FF2B5EF4-FFF2-40B4-BE49-F238E27FC236}">
                <a16:creationId xmlns:a16="http://schemas.microsoft.com/office/drawing/2014/main" id="{F0D69B52-2D6F-4514-AFE9-120A42606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3" name="Line 81">
            <a:extLst>
              <a:ext uri="{FF2B5EF4-FFF2-40B4-BE49-F238E27FC236}">
                <a16:creationId xmlns:a16="http://schemas.microsoft.com/office/drawing/2014/main" id="{65F7A04C-F90E-4330-BF45-E0A65080E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22129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4" name="Line 82">
            <a:extLst>
              <a:ext uri="{FF2B5EF4-FFF2-40B4-BE49-F238E27FC236}">
                <a16:creationId xmlns:a16="http://schemas.microsoft.com/office/drawing/2014/main" id="{135F6330-1F14-4043-8E36-DC27B82A4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5" name="Rectangle 83">
            <a:extLst>
              <a:ext uri="{FF2B5EF4-FFF2-40B4-BE49-F238E27FC236}">
                <a16:creationId xmlns:a16="http://schemas.microsoft.com/office/drawing/2014/main" id="{03073599-3773-4ED4-84F4-9403430E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6" name="Rectangle 84">
            <a:extLst>
              <a:ext uri="{FF2B5EF4-FFF2-40B4-BE49-F238E27FC236}">
                <a16:creationId xmlns:a16="http://schemas.microsoft.com/office/drawing/2014/main" id="{01FF6119-3EE3-4F0B-A061-D055601F6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40017" name="Line 85">
            <a:extLst>
              <a:ext uri="{FF2B5EF4-FFF2-40B4-BE49-F238E27FC236}">
                <a16:creationId xmlns:a16="http://schemas.microsoft.com/office/drawing/2014/main" id="{DF763305-08B4-4E1A-94C3-82584CCF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2129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8" name="Line 86">
            <a:extLst>
              <a:ext uri="{FF2B5EF4-FFF2-40B4-BE49-F238E27FC236}">
                <a16:creationId xmlns:a16="http://schemas.microsoft.com/office/drawing/2014/main" id="{635570AF-325B-46E7-9C6C-8119F9190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6082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19" name="Line 87">
            <a:extLst>
              <a:ext uri="{FF2B5EF4-FFF2-40B4-BE49-F238E27FC236}">
                <a16:creationId xmlns:a16="http://schemas.microsoft.com/office/drawing/2014/main" id="{5A301640-2D09-4D8D-813F-4AEF91419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0" name="Line 88">
            <a:extLst>
              <a:ext uri="{FF2B5EF4-FFF2-40B4-BE49-F238E27FC236}">
                <a16:creationId xmlns:a16="http://schemas.microsoft.com/office/drawing/2014/main" id="{504ADC75-C1D8-4F6C-BF62-2D08BC87A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22129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1" name="Line 89">
            <a:extLst>
              <a:ext uri="{FF2B5EF4-FFF2-40B4-BE49-F238E27FC236}">
                <a16:creationId xmlns:a16="http://schemas.microsoft.com/office/drawing/2014/main" id="{7E52905E-4818-4500-9F33-ECAF3C547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2" name="Rectangle 90">
            <a:extLst>
              <a:ext uri="{FF2B5EF4-FFF2-40B4-BE49-F238E27FC236}">
                <a16:creationId xmlns:a16="http://schemas.microsoft.com/office/drawing/2014/main" id="{76AFA923-FD96-4A14-B57D-FE235487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40023" name="Rectangle 91">
            <a:extLst>
              <a:ext uri="{FF2B5EF4-FFF2-40B4-BE49-F238E27FC236}">
                <a16:creationId xmlns:a16="http://schemas.microsoft.com/office/drawing/2014/main" id="{8673069F-1169-4D6C-9007-94FF2211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22129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40024" name="Line 92">
            <a:extLst>
              <a:ext uri="{FF2B5EF4-FFF2-40B4-BE49-F238E27FC236}">
                <a16:creationId xmlns:a16="http://schemas.microsoft.com/office/drawing/2014/main" id="{57864454-BA75-4E18-A86E-522AF97FA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2129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5" name="Line 93">
            <a:extLst>
              <a:ext uri="{FF2B5EF4-FFF2-40B4-BE49-F238E27FC236}">
                <a16:creationId xmlns:a16="http://schemas.microsoft.com/office/drawing/2014/main" id="{362BED7F-549C-4FF5-8537-0D5138A70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6082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6" name="Line 94">
            <a:extLst>
              <a:ext uri="{FF2B5EF4-FFF2-40B4-BE49-F238E27FC236}">
                <a16:creationId xmlns:a16="http://schemas.microsoft.com/office/drawing/2014/main" id="{387CD40C-57EC-4C5A-A646-C06C0752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7" name="Line 95">
            <a:extLst>
              <a:ext uri="{FF2B5EF4-FFF2-40B4-BE49-F238E27FC236}">
                <a16:creationId xmlns:a16="http://schemas.microsoft.com/office/drawing/2014/main" id="{1B0A5CC9-7BD3-48B2-8DE5-7CBFCDCB2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22129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8" name="Line 96">
            <a:extLst>
              <a:ext uri="{FF2B5EF4-FFF2-40B4-BE49-F238E27FC236}">
                <a16:creationId xmlns:a16="http://schemas.microsoft.com/office/drawing/2014/main" id="{7C448471-F16B-45D6-8AA2-D632A60B1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275" y="22129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29" name="Line 97">
            <a:extLst>
              <a:ext uri="{FF2B5EF4-FFF2-40B4-BE49-F238E27FC236}">
                <a16:creationId xmlns:a16="http://schemas.microsoft.com/office/drawing/2014/main" id="{022E6A90-CF98-4E24-A3BB-123735130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2441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0" name="Line 98">
            <a:extLst>
              <a:ext uri="{FF2B5EF4-FFF2-40B4-BE49-F238E27FC236}">
                <a16:creationId xmlns:a16="http://schemas.microsoft.com/office/drawing/2014/main" id="{E27B966C-1C9D-4E5A-AD69-849752C04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2441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1" name="Line 99">
            <a:extLst>
              <a:ext uri="{FF2B5EF4-FFF2-40B4-BE49-F238E27FC236}">
                <a16:creationId xmlns:a16="http://schemas.microsoft.com/office/drawing/2014/main" id="{8A4172D4-15EE-4A5F-B89B-CFA05CD3A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2129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2" name="Line 101">
            <a:extLst>
              <a:ext uri="{FF2B5EF4-FFF2-40B4-BE49-F238E27FC236}">
                <a16:creationId xmlns:a16="http://schemas.microsoft.com/office/drawing/2014/main" id="{4654F432-EC21-4819-9DE9-3613572E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136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3" name="Rectangle 102">
            <a:extLst>
              <a:ext uri="{FF2B5EF4-FFF2-40B4-BE49-F238E27FC236}">
                <a16:creationId xmlns:a16="http://schemas.microsoft.com/office/drawing/2014/main" id="{E2FC6D36-E2D1-4FE7-AA44-81F08103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4" name="Rectangle 103">
            <a:extLst>
              <a:ext uri="{FF2B5EF4-FFF2-40B4-BE49-F238E27FC236}">
                <a16:creationId xmlns:a16="http://schemas.microsoft.com/office/drawing/2014/main" id="{0B0C76DC-5A68-4B95-95D9-36E749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40035" name="Line 104">
            <a:extLst>
              <a:ext uri="{FF2B5EF4-FFF2-40B4-BE49-F238E27FC236}">
                <a16:creationId xmlns:a16="http://schemas.microsoft.com/office/drawing/2014/main" id="{0060218B-479D-4B44-94F5-543FA0B51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755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6" name="Line 105">
            <a:extLst>
              <a:ext uri="{FF2B5EF4-FFF2-40B4-BE49-F238E27FC236}">
                <a16:creationId xmlns:a16="http://schemas.microsoft.com/office/drawing/2014/main" id="{376D884F-FCA2-405C-8ECB-0DC6B2AEE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1510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7" name="Line 106">
            <a:extLst>
              <a:ext uri="{FF2B5EF4-FFF2-40B4-BE49-F238E27FC236}">
                <a16:creationId xmlns:a16="http://schemas.microsoft.com/office/drawing/2014/main" id="{4F0B0F80-8218-4BE6-9774-30A6992DE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8" name="Line 107">
            <a:extLst>
              <a:ext uri="{FF2B5EF4-FFF2-40B4-BE49-F238E27FC236}">
                <a16:creationId xmlns:a16="http://schemas.microsoft.com/office/drawing/2014/main" id="{20122BF1-B3C3-4CC0-B268-1029C9ABB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17557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39" name="Line 108">
            <a:extLst>
              <a:ext uri="{FF2B5EF4-FFF2-40B4-BE49-F238E27FC236}">
                <a16:creationId xmlns:a16="http://schemas.microsoft.com/office/drawing/2014/main" id="{C0BE10CE-FFC3-4FA3-844B-9DED6D2FB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0" name="Rectangle 109">
            <a:extLst>
              <a:ext uri="{FF2B5EF4-FFF2-40B4-BE49-F238E27FC236}">
                <a16:creationId xmlns:a16="http://schemas.microsoft.com/office/drawing/2014/main" id="{E7B41DCF-BCF3-4FA3-814B-3CD8E10A8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1" name="Rectangle 110">
            <a:extLst>
              <a:ext uri="{FF2B5EF4-FFF2-40B4-BE49-F238E27FC236}">
                <a16:creationId xmlns:a16="http://schemas.microsoft.com/office/drawing/2014/main" id="{6A4137E5-7CDB-44F0-A955-79F0918AE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0042" name="Line 111">
            <a:extLst>
              <a:ext uri="{FF2B5EF4-FFF2-40B4-BE49-F238E27FC236}">
                <a16:creationId xmlns:a16="http://schemas.microsoft.com/office/drawing/2014/main" id="{52A0D58A-B959-42BF-ABEF-D8EC1036E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1755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3" name="Line 112">
            <a:extLst>
              <a:ext uri="{FF2B5EF4-FFF2-40B4-BE49-F238E27FC236}">
                <a16:creationId xmlns:a16="http://schemas.microsoft.com/office/drawing/2014/main" id="{9C64D74B-898D-488B-90B6-722032EE4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136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4" name="Line 113">
            <a:extLst>
              <a:ext uri="{FF2B5EF4-FFF2-40B4-BE49-F238E27FC236}">
                <a16:creationId xmlns:a16="http://schemas.microsoft.com/office/drawing/2014/main" id="{C2A13827-87E2-41B8-A10F-654F14F7D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5" name="Line 114">
            <a:extLst>
              <a:ext uri="{FF2B5EF4-FFF2-40B4-BE49-F238E27FC236}">
                <a16:creationId xmlns:a16="http://schemas.microsoft.com/office/drawing/2014/main" id="{1B947DB8-4E19-447D-8B50-AA6BA3C8F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17557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6" name="Line 115">
            <a:extLst>
              <a:ext uri="{FF2B5EF4-FFF2-40B4-BE49-F238E27FC236}">
                <a16:creationId xmlns:a16="http://schemas.microsoft.com/office/drawing/2014/main" id="{8336EED0-27CE-44A6-ADED-91041BE3D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47" name="Rectangle 116">
            <a:extLst>
              <a:ext uri="{FF2B5EF4-FFF2-40B4-BE49-F238E27FC236}">
                <a16:creationId xmlns:a16="http://schemas.microsoft.com/office/drawing/2014/main" id="{5358B92A-89E6-499A-AF6A-44B49BE3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40048" name="Rectangle 117">
            <a:extLst>
              <a:ext uri="{FF2B5EF4-FFF2-40B4-BE49-F238E27FC236}">
                <a16:creationId xmlns:a16="http://schemas.microsoft.com/office/drawing/2014/main" id="{BB0C7775-5024-47BA-B9C6-55C67B91D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1755775"/>
            <a:ext cx="457200" cy="3952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40049" name="Line 118">
            <a:extLst>
              <a:ext uri="{FF2B5EF4-FFF2-40B4-BE49-F238E27FC236}">
                <a16:creationId xmlns:a16="http://schemas.microsoft.com/office/drawing/2014/main" id="{D463CCAA-26E2-4A11-B8EE-D15AD4B17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17557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0" name="Line 119">
            <a:extLst>
              <a:ext uri="{FF2B5EF4-FFF2-40B4-BE49-F238E27FC236}">
                <a16:creationId xmlns:a16="http://schemas.microsoft.com/office/drawing/2014/main" id="{EFB95A49-C94E-426E-809F-FE5E307C9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1510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1" name="Line 120">
            <a:extLst>
              <a:ext uri="{FF2B5EF4-FFF2-40B4-BE49-F238E27FC236}">
                <a16:creationId xmlns:a16="http://schemas.microsoft.com/office/drawing/2014/main" id="{0492E192-5084-4F73-AF1E-28EBB8225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2" name="Line 121">
            <a:extLst>
              <a:ext uri="{FF2B5EF4-FFF2-40B4-BE49-F238E27FC236}">
                <a16:creationId xmlns:a16="http://schemas.microsoft.com/office/drawing/2014/main" id="{F3D7512F-87EC-4834-9DCE-F2940714F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17557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3" name="Line 122">
            <a:extLst>
              <a:ext uri="{FF2B5EF4-FFF2-40B4-BE49-F238E27FC236}">
                <a16:creationId xmlns:a16="http://schemas.microsoft.com/office/drawing/2014/main" id="{79C29390-56C2-4F73-9580-7B1F0E295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275" y="17557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4" name="Line 123">
            <a:extLst>
              <a:ext uri="{FF2B5EF4-FFF2-40B4-BE49-F238E27FC236}">
                <a16:creationId xmlns:a16="http://schemas.microsoft.com/office/drawing/2014/main" id="{86F9492E-E8E8-4BFF-9131-380DBA31B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19843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5" name="Line 124">
            <a:extLst>
              <a:ext uri="{FF2B5EF4-FFF2-40B4-BE49-F238E27FC236}">
                <a16:creationId xmlns:a16="http://schemas.microsoft.com/office/drawing/2014/main" id="{53D0EC7F-9153-4830-8339-0433D2C85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19843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56" name="Rectangle 127">
            <a:extLst>
              <a:ext uri="{FF2B5EF4-FFF2-40B4-BE49-F238E27FC236}">
                <a16:creationId xmlns:a16="http://schemas.microsoft.com/office/drawing/2014/main" id="{AD0EC5D0-1847-447C-8F28-E0032594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306705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40057" name="Rectangle 128">
            <a:extLst>
              <a:ext uri="{FF2B5EF4-FFF2-40B4-BE49-F238E27FC236}">
                <a16:creationId xmlns:a16="http://schemas.microsoft.com/office/drawing/2014/main" id="{ED0A4CDE-6A83-4A99-857C-41E54F52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2611438"/>
            <a:ext cx="482600" cy="455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40058" name="Rectangle 129">
            <a:extLst>
              <a:ext uri="{FF2B5EF4-FFF2-40B4-BE49-F238E27FC236}">
                <a16:creationId xmlns:a16="http://schemas.microsoft.com/office/drawing/2014/main" id="{CD6853AF-9C27-478F-A247-A356E0D23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2155825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40059" name="Rectangle 130">
            <a:extLst>
              <a:ext uri="{FF2B5EF4-FFF2-40B4-BE49-F238E27FC236}">
                <a16:creationId xmlns:a16="http://schemas.microsoft.com/office/drawing/2014/main" id="{142EB9A7-0E03-4307-AD92-D0D94CA3D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1700213"/>
            <a:ext cx="482600" cy="455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0060" name="Rectangle 131">
            <a:extLst>
              <a:ext uri="{FF2B5EF4-FFF2-40B4-BE49-F238E27FC236}">
                <a16:creationId xmlns:a16="http://schemas.microsoft.com/office/drawing/2014/main" id="{BFD30A82-F5AE-4E6D-88F5-2AFB8E4A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12446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0" baseline="-250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40061" name="Line 132">
            <a:extLst>
              <a:ext uri="{FF2B5EF4-FFF2-40B4-BE49-F238E27FC236}">
                <a16:creationId xmlns:a16="http://schemas.microsoft.com/office/drawing/2014/main" id="{18C2A9DA-591F-4C6E-A0B3-41E279C03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1244600"/>
            <a:ext cx="482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2" name="Line 133">
            <a:extLst>
              <a:ext uri="{FF2B5EF4-FFF2-40B4-BE49-F238E27FC236}">
                <a16:creationId xmlns:a16="http://schemas.microsoft.com/office/drawing/2014/main" id="{1594D048-2D5B-45BD-9E22-332316AF5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3522663"/>
            <a:ext cx="482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3" name="Line 134">
            <a:extLst>
              <a:ext uri="{FF2B5EF4-FFF2-40B4-BE49-F238E27FC236}">
                <a16:creationId xmlns:a16="http://schemas.microsoft.com/office/drawing/2014/main" id="{A92B4F65-07AF-45E5-ADDC-B1A8DDD50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12446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4" name="Line 135">
            <a:extLst>
              <a:ext uri="{FF2B5EF4-FFF2-40B4-BE49-F238E27FC236}">
                <a16:creationId xmlns:a16="http://schemas.microsoft.com/office/drawing/2014/main" id="{3CD9B640-DF78-4773-90C8-199D081DB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2446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5" name="Line 136">
            <a:extLst>
              <a:ext uri="{FF2B5EF4-FFF2-40B4-BE49-F238E27FC236}">
                <a16:creationId xmlns:a16="http://schemas.microsoft.com/office/drawing/2014/main" id="{5350BE0A-A164-4C6B-A9FA-9E2318655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170021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6" name="Line 137">
            <a:extLst>
              <a:ext uri="{FF2B5EF4-FFF2-40B4-BE49-F238E27FC236}">
                <a16:creationId xmlns:a16="http://schemas.microsoft.com/office/drawing/2014/main" id="{8EE1AC4F-76A2-4851-8F1E-67E7DEBE8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170021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7" name="Line 138">
            <a:extLst>
              <a:ext uri="{FF2B5EF4-FFF2-40B4-BE49-F238E27FC236}">
                <a16:creationId xmlns:a16="http://schemas.microsoft.com/office/drawing/2014/main" id="{F7F739D5-4819-4A66-9DD5-1ED2CE497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215582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8" name="Line 139">
            <a:extLst>
              <a:ext uri="{FF2B5EF4-FFF2-40B4-BE49-F238E27FC236}">
                <a16:creationId xmlns:a16="http://schemas.microsoft.com/office/drawing/2014/main" id="{81159019-B939-4FED-9038-7D78AEFF7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15582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69" name="Line 140">
            <a:extLst>
              <a:ext uri="{FF2B5EF4-FFF2-40B4-BE49-F238E27FC236}">
                <a16:creationId xmlns:a16="http://schemas.microsoft.com/office/drawing/2014/main" id="{EC3EE2E8-24EF-41D6-9B6A-E146CA3D2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261143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0" name="Line 141">
            <a:extLst>
              <a:ext uri="{FF2B5EF4-FFF2-40B4-BE49-F238E27FC236}">
                <a16:creationId xmlns:a16="http://schemas.microsoft.com/office/drawing/2014/main" id="{722C76B3-3147-4E09-B1D3-52EA7E39C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61143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1" name="Line 142">
            <a:extLst>
              <a:ext uri="{FF2B5EF4-FFF2-40B4-BE49-F238E27FC236}">
                <a16:creationId xmlns:a16="http://schemas.microsoft.com/office/drawing/2014/main" id="{74FF64D5-9136-4A56-B0C9-3AD377583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306705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2" name="Line 143">
            <a:extLst>
              <a:ext uri="{FF2B5EF4-FFF2-40B4-BE49-F238E27FC236}">
                <a16:creationId xmlns:a16="http://schemas.microsoft.com/office/drawing/2014/main" id="{6B3F5723-C50E-4095-B624-A386C457C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306705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3" name="Rectangle 145">
            <a:extLst>
              <a:ext uri="{FF2B5EF4-FFF2-40B4-BE49-F238E27FC236}">
                <a16:creationId xmlns:a16="http://schemas.microsoft.com/office/drawing/2014/main" id="{27B42DC4-CF86-43B8-B9DD-58E4840F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4" name="Rectangle 146">
            <a:extLst>
              <a:ext uri="{FF2B5EF4-FFF2-40B4-BE49-F238E27FC236}">
                <a16:creationId xmlns:a16="http://schemas.microsoft.com/office/drawing/2014/main" id="{5604428E-B6BB-4ECF-B675-AF75A30A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0075" name="Line 147">
            <a:extLst>
              <a:ext uri="{FF2B5EF4-FFF2-40B4-BE49-F238E27FC236}">
                <a16:creationId xmlns:a16="http://schemas.microsoft.com/office/drawing/2014/main" id="{446E2F89-7731-4445-82B9-2E2EFF505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598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6" name="Line 148">
            <a:extLst>
              <a:ext uri="{FF2B5EF4-FFF2-40B4-BE49-F238E27FC236}">
                <a16:creationId xmlns:a16="http://schemas.microsoft.com/office/drawing/2014/main" id="{91230F75-D39B-4138-B25D-F29C18033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7" name="Line 149">
            <a:extLst>
              <a:ext uri="{FF2B5EF4-FFF2-40B4-BE49-F238E27FC236}">
                <a16:creationId xmlns:a16="http://schemas.microsoft.com/office/drawing/2014/main" id="{A43722AA-2166-4E3D-AB39-A858E03DD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3203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8" name="Line 150">
            <a:extLst>
              <a:ext uri="{FF2B5EF4-FFF2-40B4-BE49-F238E27FC236}">
                <a16:creationId xmlns:a16="http://schemas.microsoft.com/office/drawing/2014/main" id="{78F40A84-68F9-4B1D-9146-6616BC384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79" name="Rectangle 151">
            <a:extLst>
              <a:ext uri="{FF2B5EF4-FFF2-40B4-BE49-F238E27FC236}">
                <a16:creationId xmlns:a16="http://schemas.microsoft.com/office/drawing/2014/main" id="{F4D6F94B-AE37-41E6-960A-0F6B0F93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0" name="Rectangle 152">
            <a:extLst>
              <a:ext uri="{FF2B5EF4-FFF2-40B4-BE49-F238E27FC236}">
                <a16:creationId xmlns:a16="http://schemas.microsoft.com/office/drawing/2014/main" id="{75D80BE0-F6E2-4563-A923-3460C358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40081" name="Line 153">
            <a:extLst>
              <a:ext uri="{FF2B5EF4-FFF2-40B4-BE49-F238E27FC236}">
                <a16:creationId xmlns:a16="http://schemas.microsoft.com/office/drawing/2014/main" id="{4B1648C1-A59B-46B3-B47B-FF7ADE593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3203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2" name="Line 154">
            <a:extLst>
              <a:ext uri="{FF2B5EF4-FFF2-40B4-BE49-F238E27FC236}">
                <a16:creationId xmlns:a16="http://schemas.microsoft.com/office/drawing/2014/main" id="{9842C9BF-FE23-4554-AF95-052685098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3598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3" name="Line 155">
            <a:extLst>
              <a:ext uri="{FF2B5EF4-FFF2-40B4-BE49-F238E27FC236}">
                <a16:creationId xmlns:a16="http://schemas.microsoft.com/office/drawing/2014/main" id="{0BF185F7-F55F-483E-9611-4A425C275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4" name="Line 156">
            <a:extLst>
              <a:ext uri="{FF2B5EF4-FFF2-40B4-BE49-F238E27FC236}">
                <a16:creationId xmlns:a16="http://schemas.microsoft.com/office/drawing/2014/main" id="{9ED2681F-5617-44A6-8459-7A719E19C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3203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5" name="Line 157">
            <a:extLst>
              <a:ext uri="{FF2B5EF4-FFF2-40B4-BE49-F238E27FC236}">
                <a16:creationId xmlns:a16="http://schemas.microsoft.com/office/drawing/2014/main" id="{5FCEA1EB-ECBF-4B85-B12B-85E0C112A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6" name="Rectangle 158">
            <a:extLst>
              <a:ext uri="{FF2B5EF4-FFF2-40B4-BE49-F238E27FC236}">
                <a16:creationId xmlns:a16="http://schemas.microsoft.com/office/drawing/2014/main" id="{A5CD5526-70F3-4A86-8DF0-1F38E524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40087" name="Rectangle 159">
            <a:extLst>
              <a:ext uri="{FF2B5EF4-FFF2-40B4-BE49-F238E27FC236}">
                <a16:creationId xmlns:a16="http://schemas.microsoft.com/office/drawing/2014/main" id="{4BB182DB-769B-473E-B12D-431F1FCC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3203575"/>
            <a:ext cx="457200" cy="395288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40088" name="Line 160">
            <a:extLst>
              <a:ext uri="{FF2B5EF4-FFF2-40B4-BE49-F238E27FC236}">
                <a16:creationId xmlns:a16="http://schemas.microsoft.com/office/drawing/2014/main" id="{901D1F3E-DD7A-4E6F-8A5F-2AD0CC299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3203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89" name="Line 161">
            <a:extLst>
              <a:ext uri="{FF2B5EF4-FFF2-40B4-BE49-F238E27FC236}">
                <a16:creationId xmlns:a16="http://schemas.microsoft.com/office/drawing/2014/main" id="{A55E529D-0B9F-4DA6-99AB-B04DFF93B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35988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0" name="Line 162">
            <a:extLst>
              <a:ext uri="{FF2B5EF4-FFF2-40B4-BE49-F238E27FC236}">
                <a16:creationId xmlns:a16="http://schemas.microsoft.com/office/drawing/2014/main" id="{2F75AB8A-331D-4F1B-B4C1-272E81329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1" name="Line 163">
            <a:extLst>
              <a:ext uri="{FF2B5EF4-FFF2-40B4-BE49-F238E27FC236}">
                <a16:creationId xmlns:a16="http://schemas.microsoft.com/office/drawing/2014/main" id="{E84198A5-B537-4437-9A2D-E9D1B3C71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3203575"/>
            <a:ext cx="0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2" name="Line 164">
            <a:extLst>
              <a:ext uri="{FF2B5EF4-FFF2-40B4-BE49-F238E27FC236}">
                <a16:creationId xmlns:a16="http://schemas.microsoft.com/office/drawing/2014/main" id="{38EC1BCB-696F-48EB-BE53-1ABFEC5D8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275" y="3203575"/>
            <a:ext cx="0" cy="3952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3" name="Line 165">
            <a:extLst>
              <a:ext uri="{FF2B5EF4-FFF2-40B4-BE49-F238E27FC236}">
                <a16:creationId xmlns:a16="http://schemas.microsoft.com/office/drawing/2014/main" id="{91A32667-38FB-42EA-9DE4-5BD1814D0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4321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4" name="Line 166">
            <a:extLst>
              <a:ext uri="{FF2B5EF4-FFF2-40B4-BE49-F238E27FC236}">
                <a16:creationId xmlns:a16="http://schemas.microsoft.com/office/drawing/2014/main" id="{4DD6FFF1-B693-4BE8-BF8F-BB2D2BF47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4321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5" name="Line 167">
            <a:extLst>
              <a:ext uri="{FF2B5EF4-FFF2-40B4-BE49-F238E27FC236}">
                <a16:creationId xmlns:a16="http://schemas.microsoft.com/office/drawing/2014/main" id="{B26D4634-4E01-4FFD-AF6C-585E30BF8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203575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6" name="Line 169">
            <a:extLst>
              <a:ext uri="{FF2B5EF4-FFF2-40B4-BE49-F238E27FC236}">
                <a16:creationId xmlns:a16="http://schemas.microsoft.com/office/drawing/2014/main" id="{A9030420-CADB-4C95-B5EB-94B8C3982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065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7" name="Rectangle 170">
            <a:extLst>
              <a:ext uri="{FF2B5EF4-FFF2-40B4-BE49-F238E27FC236}">
                <a16:creationId xmlns:a16="http://schemas.microsoft.com/office/drawing/2014/main" id="{143A44ED-C562-42D9-87D8-18BD8533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6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098" name="Rectangle 171">
            <a:extLst>
              <a:ext uri="{FF2B5EF4-FFF2-40B4-BE49-F238E27FC236}">
                <a16:creationId xmlns:a16="http://schemas.microsoft.com/office/drawing/2014/main" id="{58A6F090-2341-4F99-BEBD-0EEC3E3C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40099" name="Line 172">
            <a:extLst>
              <a:ext uri="{FF2B5EF4-FFF2-40B4-BE49-F238E27FC236}">
                <a16:creationId xmlns:a16="http://schemas.microsoft.com/office/drawing/2014/main" id="{6E293CF4-7340-4CC8-A1F0-58A0F21D0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684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0" name="Line 173">
            <a:extLst>
              <a:ext uri="{FF2B5EF4-FFF2-40B4-BE49-F238E27FC236}">
                <a16:creationId xmlns:a16="http://schemas.microsoft.com/office/drawing/2014/main" id="{173FB5E8-EC25-4899-8B4D-47B44E0B4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3079750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1" name="Line 174">
            <a:extLst>
              <a:ext uri="{FF2B5EF4-FFF2-40B4-BE49-F238E27FC236}">
                <a16:creationId xmlns:a16="http://schemas.microsoft.com/office/drawing/2014/main" id="{5BE8E613-6C75-4FCF-9669-A168A6798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2" name="Line 175">
            <a:extLst>
              <a:ext uri="{FF2B5EF4-FFF2-40B4-BE49-F238E27FC236}">
                <a16:creationId xmlns:a16="http://schemas.microsoft.com/office/drawing/2014/main" id="{690E5B53-CC31-4F07-911A-741DB61B8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268446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3" name="Line 176">
            <a:extLst>
              <a:ext uri="{FF2B5EF4-FFF2-40B4-BE49-F238E27FC236}">
                <a16:creationId xmlns:a16="http://schemas.microsoft.com/office/drawing/2014/main" id="{75ED4B07-003B-48AE-99F1-27AD271D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4" name="Rectangle 177">
            <a:extLst>
              <a:ext uri="{FF2B5EF4-FFF2-40B4-BE49-F238E27FC236}">
                <a16:creationId xmlns:a16="http://schemas.microsoft.com/office/drawing/2014/main" id="{0F7B9023-3FAA-44C2-8C0D-116ECE28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000" b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5" name="Rectangle 178">
            <a:extLst>
              <a:ext uri="{FF2B5EF4-FFF2-40B4-BE49-F238E27FC236}">
                <a16:creationId xmlns:a16="http://schemas.microsoft.com/office/drawing/2014/main" id="{711D9DE7-8722-4D2D-88E1-83B92F15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</p:txBody>
      </p:sp>
      <p:sp>
        <p:nvSpPr>
          <p:cNvPr id="40106" name="Line 179">
            <a:extLst>
              <a:ext uri="{FF2B5EF4-FFF2-40B4-BE49-F238E27FC236}">
                <a16:creationId xmlns:a16="http://schemas.microsoft.com/office/drawing/2014/main" id="{67F52B65-E6FF-4FC4-8FB8-0DC4344DF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7475" y="2684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7" name="Line 180">
            <a:extLst>
              <a:ext uri="{FF2B5EF4-FFF2-40B4-BE49-F238E27FC236}">
                <a16:creationId xmlns:a16="http://schemas.microsoft.com/office/drawing/2014/main" id="{FB035B23-76A4-4475-9801-E9D1C7489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065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8" name="Line 181">
            <a:extLst>
              <a:ext uri="{FF2B5EF4-FFF2-40B4-BE49-F238E27FC236}">
                <a16:creationId xmlns:a16="http://schemas.microsoft.com/office/drawing/2014/main" id="{859E4651-AEEE-4109-91CE-C136A8DB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09" name="Line 182">
            <a:extLst>
              <a:ext uri="{FF2B5EF4-FFF2-40B4-BE49-F238E27FC236}">
                <a16:creationId xmlns:a16="http://schemas.microsoft.com/office/drawing/2014/main" id="{184008A7-587C-443E-8599-2AF7D81A0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268446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0" name="Line 183">
            <a:extLst>
              <a:ext uri="{FF2B5EF4-FFF2-40B4-BE49-F238E27FC236}">
                <a16:creationId xmlns:a16="http://schemas.microsoft.com/office/drawing/2014/main" id="{3B33EF2B-62B8-4957-927D-46593750E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1" name="Rectangle 184">
            <a:extLst>
              <a:ext uri="{FF2B5EF4-FFF2-40B4-BE49-F238E27FC236}">
                <a16:creationId xmlns:a16="http://schemas.microsoft.com/office/drawing/2014/main" id="{668E4777-D2C3-4D1E-A755-86E0471D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0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40112" name="Rectangle 185">
            <a:extLst>
              <a:ext uri="{FF2B5EF4-FFF2-40B4-BE49-F238E27FC236}">
                <a16:creationId xmlns:a16="http://schemas.microsoft.com/office/drawing/2014/main" id="{BC2B08AE-6F5A-478D-B096-E3179D19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2684463"/>
            <a:ext cx="457200" cy="3952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40113" name="Line 186">
            <a:extLst>
              <a:ext uri="{FF2B5EF4-FFF2-40B4-BE49-F238E27FC236}">
                <a16:creationId xmlns:a16="http://schemas.microsoft.com/office/drawing/2014/main" id="{898F98DA-CA47-4490-97DA-8F86EBBDD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684463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4" name="Line 187">
            <a:extLst>
              <a:ext uri="{FF2B5EF4-FFF2-40B4-BE49-F238E27FC236}">
                <a16:creationId xmlns:a16="http://schemas.microsoft.com/office/drawing/2014/main" id="{3DDB68BC-4DAA-46B2-A8A3-30F9F1DDC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3079750"/>
            <a:ext cx="914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5" name="Line 188">
            <a:extLst>
              <a:ext uri="{FF2B5EF4-FFF2-40B4-BE49-F238E27FC236}">
                <a16:creationId xmlns:a16="http://schemas.microsoft.com/office/drawing/2014/main" id="{FC17FB53-31BA-41FF-BA1B-A056D224A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6" name="Line 189">
            <a:extLst>
              <a:ext uri="{FF2B5EF4-FFF2-40B4-BE49-F238E27FC236}">
                <a16:creationId xmlns:a16="http://schemas.microsoft.com/office/drawing/2014/main" id="{7871FC2E-0FF1-4893-AD7B-59765E128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268446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7" name="Line 190">
            <a:extLst>
              <a:ext uri="{FF2B5EF4-FFF2-40B4-BE49-F238E27FC236}">
                <a16:creationId xmlns:a16="http://schemas.microsoft.com/office/drawing/2014/main" id="{A6E073D6-FA17-4C36-8ED5-6ADE9486E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0275" y="2684463"/>
            <a:ext cx="0" cy="3952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8" name="Line 191">
            <a:extLst>
              <a:ext uri="{FF2B5EF4-FFF2-40B4-BE49-F238E27FC236}">
                <a16:creationId xmlns:a16="http://schemas.microsoft.com/office/drawing/2014/main" id="{5E0D8539-A79C-4755-BCB6-B61977645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29130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119" name="Line 192">
            <a:extLst>
              <a:ext uri="{FF2B5EF4-FFF2-40B4-BE49-F238E27FC236}">
                <a16:creationId xmlns:a16="http://schemas.microsoft.com/office/drawing/2014/main" id="{728D8409-CEBB-4D78-A0E6-F94F7B6CF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2913063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7514" name="Group 207">
            <a:extLst>
              <a:ext uri="{FF2B5EF4-FFF2-40B4-BE49-F238E27FC236}">
                <a16:creationId xmlns:a16="http://schemas.microsoft.com/office/drawing/2014/main" id="{9AE61E93-EB66-4D43-B483-D66DAED2C7FD}"/>
              </a:ext>
            </a:extLst>
          </p:cNvPr>
          <p:cNvGrpSpPr>
            <a:grpSpLocks/>
          </p:cNvGrpSpPr>
          <p:nvPr/>
        </p:nvGrpSpPr>
        <p:grpSpPr bwMode="auto">
          <a:xfrm>
            <a:off x="219075" y="4075113"/>
            <a:ext cx="2743200" cy="2057400"/>
            <a:chOff x="3440" y="532"/>
            <a:chExt cx="1728" cy="1296"/>
          </a:xfrm>
        </p:grpSpPr>
        <p:sp>
          <p:nvSpPr>
            <p:cNvPr id="40121" name="AutoShape 198">
              <a:extLst>
                <a:ext uri="{FF2B5EF4-FFF2-40B4-BE49-F238E27FC236}">
                  <a16:creationId xmlns:a16="http://schemas.microsoft.com/office/drawing/2014/main" id="{D8E53812-4F96-4FEB-B663-340F27E70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" y="772"/>
              <a:ext cx="96" cy="1008"/>
            </a:xfrm>
            <a:prstGeom prst="leftBracket">
              <a:avLst>
                <a:gd name="adj" fmla="val 87500"/>
              </a:avLst>
            </a:prstGeom>
            <a:noFill/>
            <a:ln w="38100">
              <a:solidFill>
                <a:srgbClr val="A78D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122" name="AutoShape 199">
              <a:extLst>
                <a:ext uri="{FF2B5EF4-FFF2-40B4-BE49-F238E27FC236}">
                  <a16:creationId xmlns:a16="http://schemas.microsoft.com/office/drawing/2014/main" id="{3FA3D751-02A6-4C38-A87C-BFEA49D4A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" y="772"/>
              <a:ext cx="131" cy="1008"/>
            </a:xfrm>
            <a:prstGeom prst="rightBracket">
              <a:avLst>
                <a:gd name="adj" fmla="val 64122"/>
              </a:avLst>
            </a:prstGeom>
            <a:noFill/>
            <a:ln w="38100">
              <a:solidFill>
                <a:srgbClr val="A78D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123" name="Rectangle 201">
              <a:extLst>
                <a:ext uri="{FF2B5EF4-FFF2-40B4-BE49-F238E27FC236}">
                  <a16:creationId xmlns:a16="http://schemas.microsoft.com/office/drawing/2014/main" id="{57218316-F33F-4E21-8FC6-0B963DC4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532"/>
              <a:ext cx="16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（ </a:t>
              </a: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v1 v2</a:t>
              </a:r>
              <a:r>
                <a:rPr lang="en-US" altLang="zh-CN" sz="2000" b="0" baseline="-60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en-US" altLang="zh-CN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v3 v4 v5   </a:t>
              </a:r>
              <a:r>
                <a:rPr lang="zh-CN" altLang="en-US" sz="2000" b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）</a:t>
              </a:r>
            </a:p>
          </p:txBody>
        </p:sp>
        <p:sp>
          <p:nvSpPr>
            <p:cNvPr id="40124" name="Rectangle 202">
              <a:extLst>
                <a:ext uri="{FF2B5EF4-FFF2-40B4-BE49-F238E27FC236}">
                  <a16:creationId xmlns:a16="http://schemas.microsoft.com/office/drawing/2014/main" id="{8C16A8D0-0E9C-4842-9D34-607A1E7F5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676"/>
              <a:ext cx="2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40127" name="Rectangle 205">
              <a:extLst>
                <a:ext uri="{FF2B5EF4-FFF2-40B4-BE49-F238E27FC236}">
                  <a16:creationId xmlns:a16="http://schemas.microsoft.com/office/drawing/2014/main" id="{DB1AECCB-BF74-4DB3-B569-7E21B3ED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772"/>
              <a:ext cx="995" cy="10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baseline="-600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2000" b="0" baseline="-600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0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0</a:t>
              </a:r>
              <a:r>
                <a:rPr lang="en-US" altLang="zh-CN" sz="2000" b="0" baseline="-600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en-US" altLang="zh-CN" sz="2000" b="0" baseline="-6000" dirty="0">
                  <a:latin typeface="+mn-lt"/>
                  <a:ea typeface="+mn-ea"/>
                  <a:cs typeface="+mn-ea"/>
                  <a:sym typeface="+mn-lt"/>
                </a:rPr>
                <a:t> 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1   1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 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0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1   1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</a:t>
              </a:r>
              <a:r>
                <a:rPr lang="en-US" altLang="zh-CN" sz="2000" b="0" dirty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en-US" altLang="zh-CN" sz="2000" b="0" dirty="0">
                  <a:latin typeface="+mn-lt"/>
                  <a:ea typeface="+mn-ea"/>
                  <a:cs typeface="+mn-ea"/>
                  <a:sym typeface="+mn-lt"/>
                </a:rPr>
                <a:t>   0</a:t>
              </a:r>
            </a:p>
          </p:txBody>
        </p:sp>
      </p:grpSp>
      <p:sp>
        <p:nvSpPr>
          <p:cNvPr id="40128" name="Rectangle 208">
            <a:extLst>
              <a:ext uri="{FF2B5EF4-FFF2-40B4-BE49-F238E27FC236}">
                <a16:creationId xmlns:a16="http://schemas.microsoft.com/office/drawing/2014/main" id="{109535EE-4DE2-4DC7-8919-0449F48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227013"/>
            <a:ext cx="7772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邻接矩阵与邻接表表示法的关系</a:t>
            </a:r>
          </a:p>
        </p:txBody>
      </p:sp>
      <p:sp>
        <p:nvSpPr>
          <p:cNvPr id="983249" name="Text Box 209">
            <a:extLst>
              <a:ext uri="{FF2B5EF4-FFF2-40B4-BE49-F238E27FC236}">
                <a16:creationId xmlns:a16="http://schemas.microsoft.com/office/drawing/2014/main" id="{EE66D1F8-E05F-436D-840A-7D4F0D4D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4037013"/>
            <a:ext cx="52752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1. 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联系：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邻接表中每个链表对应于邻接矩阵中的一行，链表中结点个数等于一行中非零元素的个数。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F808007-0BD4-48B1-98C0-941100144033}"/>
              </a:ext>
            </a:extLst>
          </p:cNvPr>
          <p:cNvCxnSpPr/>
          <p:nvPr/>
        </p:nvCxnSpPr>
        <p:spPr bwMode="auto">
          <a:xfrm>
            <a:off x="371475" y="3789363"/>
            <a:ext cx="837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FCE71C06-CD5A-4450-80D5-7D14CEEC5C7A}"/>
              </a:ext>
            </a:extLst>
          </p:cNvPr>
          <p:cNvSpPr/>
          <p:nvPr/>
        </p:nvSpPr>
        <p:spPr bwMode="auto">
          <a:xfrm>
            <a:off x="0" y="1727200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solidFill>
                <a:srgbClr val="947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9459" name="图片 2">
            <a:extLst>
              <a:ext uri="{FF2B5EF4-FFF2-40B4-BE49-F238E27FC236}">
                <a16:creationId xmlns:a16="http://schemas.microsoft.com/office/drawing/2014/main" id="{8F4288D0-3F02-F849-86CF-BA8BF7B3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1116"/>
          <a:stretch>
            <a:fillRect/>
          </a:stretch>
        </p:blipFill>
        <p:spPr bwMode="auto">
          <a:xfrm>
            <a:off x="-4763" y="0"/>
            <a:ext cx="9124951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7CCC4F6D-C740-4EAA-B87D-5A60EDCF4519}"/>
              </a:ext>
            </a:extLst>
          </p:cNvPr>
          <p:cNvSpPr/>
          <p:nvPr/>
        </p:nvSpPr>
        <p:spPr bwMode="auto">
          <a:xfrm>
            <a:off x="23813" y="9525"/>
            <a:ext cx="9151937" cy="1609725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Shape 26">
            <a:extLst>
              <a:ext uri="{FF2B5EF4-FFF2-40B4-BE49-F238E27FC236}">
                <a16:creationId xmlns:a16="http://schemas.microsoft.com/office/drawing/2014/main" id="{00D62BC3-55B2-4E46-9B7F-A63E082D3DFA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2507FA-71CE-4BB1-9E78-7F303A9D68AC}"/>
              </a:ext>
            </a:extLst>
          </p:cNvPr>
          <p:cNvSpPr/>
          <p:nvPr/>
        </p:nvSpPr>
        <p:spPr>
          <a:xfrm>
            <a:off x="1060450" y="2511425"/>
            <a:ext cx="7832725" cy="28003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掌握：图的基本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概念及相关术语和性质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熟练掌握：图的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邻接矩阵和邻接表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两种存储表示方法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熟练掌握：图的两种遍历方法</a:t>
            </a:r>
            <a:r>
              <a:rPr kumimoji="1"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和</a:t>
            </a:r>
            <a:r>
              <a:rPr kumimoji="1"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BFS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熟练掌握：最短路算法（</a:t>
            </a:r>
            <a:r>
              <a:rPr kumimoji="1"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Dijkstra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算法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）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掌握：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最小生成树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的两种算法及</a:t>
            </a:r>
            <a:r>
              <a:rPr kumimoji="1"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拓扑排序</a:t>
            </a:r>
            <a:r>
              <a:rPr kumimoji="1" lang="zh-CN" altLang="en-US" sz="24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rPr>
              <a:t>算法的思想</a:t>
            </a:r>
          </a:p>
        </p:txBody>
      </p:sp>
      <p:grpSp>
        <p:nvGrpSpPr>
          <p:cNvPr id="19463" name="组合 28">
            <a:extLst>
              <a:ext uri="{FF2B5EF4-FFF2-40B4-BE49-F238E27FC236}">
                <a16:creationId xmlns:a16="http://schemas.microsoft.com/office/drawing/2014/main" id="{5D3E8CFB-9049-F74D-8187-42AE2F56ED12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492375"/>
            <a:ext cx="590550" cy="627063"/>
            <a:chOff x="6242320" y="1105727"/>
            <a:chExt cx="589786" cy="626517"/>
          </a:xfrm>
        </p:grpSpPr>
        <p:sp>
          <p:nvSpPr>
            <p:cNvPr id="12310" name="TextBox 6">
              <a:extLst>
                <a:ext uri="{FF2B5EF4-FFF2-40B4-BE49-F238E27FC236}">
                  <a16:creationId xmlns:a16="http://schemas.microsoft.com/office/drawing/2014/main" id="{7B500E0E-FA57-4191-96CC-78D1E1B26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FF9900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3200" b="0" dirty="0">
                <a:solidFill>
                  <a:srgbClr val="FF99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11" name="文本框 22">
              <a:extLst>
                <a:ext uri="{FF2B5EF4-FFF2-40B4-BE49-F238E27FC236}">
                  <a16:creationId xmlns:a16="http://schemas.microsoft.com/office/drawing/2014/main" id="{81D7655F-E5BA-4DA1-8BFC-99DE38D5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4" name="组合 45">
            <a:extLst>
              <a:ext uri="{FF2B5EF4-FFF2-40B4-BE49-F238E27FC236}">
                <a16:creationId xmlns:a16="http://schemas.microsoft.com/office/drawing/2014/main" id="{5068D338-CED5-2A42-9643-5F9BC6AC0C0F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087688"/>
            <a:ext cx="590550" cy="631825"/>
            <a:chOff x="6242320" y="2373233"/>
            <a:chExt cx="589786" cy="631741"/>
          </a:xfrm>
        </p:grpSpPr>
        <p:sp>
          <p:nvSpPr>
            <p:cNvPr id="12308" name="TextBox 6">
              <a:extLst>
                <a:ext uri="{FF2B5EF4-FFF2-40B4-BE49-F238E27FC236}">
                  <a16:creationId xmlns:a16="http://schemas.microsoft.com/office/drawing/2014/main" id="{56D0440F-8553-44FD-B565-CC573C15F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3200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9" name="文本框 23">
              <a:extLst>
                <a:ext uri="{FF2B5EF4-FFF2-40B4-BE49-F238E27FC236}">
                  <a16:creationId xmlns:a16="http://schemas.microsoft.com/office/drawing/2014/main" id="{378C7602-928D-4664-BE03-8D3DE1D2A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5" name="组合 48">
            <a:extLst>
              <a:ext uri="{FF2B5EF4-FFF2-40B4-BE49-F238E27FC236}">
                <a16:creationId xmlns:a16="http://schemas.microsoft.com/office/drawing/2014/main" id="{5120C293-A677-5A44-96FE-377D9DCB8603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3644900"/>
            <a:ext cx="590550" cy="620713"/>
            <a:chOff x="6242320" y="3640739"/>
            <a:chExt cx="589786" cy="620418"/>
          </a:xfrm>
        </p:grpSpPr>
        <p:sp>
          <p:nvSpPr>
            <p:cNvPr id="12306" name="TextBox 6">
              <a:extLst>
                <a:ext uri="{FF2B5EF4-FFF2-40B4-BE49-F238E27FC236}">
                  <a16:creationId xmlns:a16="http://schemas.microsoft.com/office/drawing/2014/main" id="{13701183-99EB-4BA2-B1A4-52A236F7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76AEDD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3200" b="0" dirty="0">
                <a:solidFill>
                  <a:srgbClr val="76AEDD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7" name="文本框 24">
              <a:extLst>
                <a:ext uri="{FF2B5EF4-FFF2-40B4-BE49-F238E27FC236}">
                  <a16:creationId xmlns:a16="http://schemas.microsoft.com/office/drawing/2014/main" id="{1DA97CCA-913C-451F-B83D-EC4BCA562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6" name="组合 51">
            <a:extLst>
              <a:ext uri="{FF2B5EF4-FFF2-40B4-BE49-F238E27FC236}">
                <a16:creationId xmlns:a16="http://schemas.microsoft.com/office/drawing/2014/main" id="{2B8BA37F-FBDB-F546-8D75-74BF5B5A2A7E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4221163"/>
            <a:ext cx="590550" cy="608012"/>
            <a:chOff x="6250444" y="4908245"/>
            <a:chExt cx="589786" cy="609656"/>
          </a:xfrm>
        </p:grpSpPr>
        <p:sp>
          <p:nvSpPr>
            <p:cNvPr id="12304" name="TextBox 6">
              <a:extLst>
                <a:ext uri="{FF2B5EF4-FFF2-40B4-BE49-F238E27FC236}">
                  <a16:creationId xmlns:a16="http://schemas.microsoft.com/office/drawing/2014/main" id="{B39992AB-E8CD-40A9-805D-7D15397F2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zh-CN" altLang="en-US" sz="3200" b="0" dirty="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5" name="文本框 25">
              <a:extLst>
                <a:ext uri="{FF2B5EF4-FFF2-40B4-BE49-F238E27FC236}">
                  <a16:creationId xmlns:a16="http://schemas.microsoft.com/office/drawing/2014/main" id="{40BCB832-AD63-4B86-99BE-91A346703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417"/>
              <a:ext cx="589786" cy="21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 dirty="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 dirty="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7" name="组合 54">
            <a:extLst>
              <a:ext uri="{FF2B5EF4-FFF2-40B4-BE49-F238E27FC236}">
                <a16:creationId xmlns:a16="http://schemas.microsoft.com/office/drawing/2014/main" id="{55B423D5-FA6C-804B-B739-FDC8F1F7091A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4764088"/>
            <a:ext cx="590550" cy="609600"/>
            <a:chOff x="6250444" y="4908245"/>
            <a:chExt cx="589786" cy="609094"/>
          </a:xfrm>
        </p:grpSpPr>
        <p:sp>
          <p:nvSpPr>
            <p:cNvPr id="12302" name="TextBox 6">
              <a:extLst>
                <a:ext uri="{FF2B5EF4-FFF2-40B4-BE49-F238E27FC236}">
                  <a16:creationId xmlns:a16="http://schemas.microsoft.com/office/drawing/2014/main" id="{8B973E7D-6586-48CF-BA7C-F48BC317B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545" y="4908245"/>
              <a:ext cx="448681" cy="491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3200" b="0" dirty="0">
                  <a:solidFill>
                    <a:srgbClr val="6C4C8F"/>
                  </a:solidFill>
                  <a:latin typeface="+mn-lt"/>
                  <a:ea typeface="+mn-ea"/>
                  <a:cs typeface="+mn-ea"/>
                  <a:sym typeface="+mn-lt"/>
                </a:rPr>
                <a:t>05</a:t>
              </a:r>
              <a:endParaRPr lang="zh-CN" altLang="en-US" sz="3200" b="0" dirty="0">
                <a:solidFill>
                  <a:srgbClr val="6C4C8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3" name="文本框 25">
              <a:extLst>
                <a:ext uri="{FF2B5EF4-FFF2-40B4-BE49-F238E27FC236}">
                  <a16:creationId xmlns:a16="http://schemas.microsoft.com/office/drawing/2014/main" id="{4FF8966A-7E09-4276-8D78-BDD00512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444" y="5301618"/>
              <a:ext cx="589786" cy="215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800">
                  <a:solidFill>
                    <a:srgbClr val="818181"/>
                  </a:solidFill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lang="zh-CN" altLang="en-US" sz="800">
                <a:solidFill>
                  <a:srgbClr val="81818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468" name="组合 3">
            <a:extLst>
              <a:ext uri="{FF2B5EF4-FFF2-40B4-BE49-F238E27FC236}">
                <a16:creationId xmlns:a16="http://schemas.microsoft.com/office/drawing/2014/main" id="{554FE674-0EC1-BF42-846C-4B3754A17614}"/>
              </a:ext>
            </a:extLst>
          </p:cNvPr>
          <p:cNvGrpSpPr>
            <a:grpSpLocks/>
          </p:cNvGrpSpPr>
          <p:nvPr/>
        </p:nvGrpSpPr>
        <p:grpSpPr bwMode="auto">
          <a:xfrm>
            <a:off x="3684588" y="336550"/>
            <a:ext cx="1830387" cy="1831975"/>
            <a:chOff x="3117668" y="234317"/>
            <a:chExt cx="2127323" cy="212732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2BB32CF-3719-48F8-9929-BB0069C267C7}"/>
                </a:ext>
              </a:extLst>
            </p:cNvPr>
            <p:cNvSpPr/>
            <p:nvPr/>
          </p:nvSpPr>
          <p:spPr>
            <a:xfrm>
              <a:off x="3117668" y="234317"/>
              <a:ext cx="2127323" cy="2127323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1D2E395-033B-46A4-9C75-E0825D012A96}"/>
                </a:ext>
              </a:extLst>
            </p:cNvPr>
            <p:cNvSpPr/>
            <p:nvPr/>
          </p:nvSpPr>
          <p:spPr>
            <a:xfrm>
              <a:off x="3372208" y="482505"/>
              <a:ext cx="1630947" cy="1630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tx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0">
                <a:solidFill>
                  <a:srgbClr val="FEFFFF"/>
                </a:solidFill>
                <a:cs typeface="+mn-ea"/>
                <a:sym typeface="+mn-lt"/>
              </a:endParaRPr>
            </a:p>
          </p:txBody>
        </p:sp>
        <p:grpSp>
          <p:nvGrpSpPr>
            <p:cNvPr id="19473" name="组合 47">
              <a:extLst>
                <a:ext uri="{FF2B5EF4-FFF2-40B4-BE49-F238E27FC236}">
                  <a16:creationId xmlns:a16="http://schemas.microsoft.com/office/drawing/2014/main" id="{1FEFDCDE-E2FC-2B40-849F-6A2397E15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0509" y="768989"/>
              <a:ext cx="1800200" cy="1001573"/>
              <a:chOff x="3896925" y="1033243"/>
              <a:chExt cx="1350150" cy="751179"/>
            </a:xfrm>
          </p:grpSpPr>
          <p:sp>
            <p:nvSpPr>
              <p:cNvPr id="49" name="TextBox 7">
                <a:extLst>
                  <a:ext uri="{FF2B5EF4-FFF2-40B4-BE49-F238E27FC236}">
                    <a16:creationId xmlns:a16="http://schemas.microsoft.com/office/drawing/2014/main" id="{BB35E1BB-F36B-4AFB-B82C-547C8BE4188F}"/>
                  </a:ext>
                </a:extLst>
              </p:cNvPr>
              <p:cNvSpPr txBox="1"/>
              <p:nvPr/>
            </p:nvSpPr>
            <p:spPr>
              <a:xfrm>
                <a:off x="4256708" y="1399568"/>
                <a:ext cx="690504" cy="384356"/>
              </a:xfrm>
              <a:prstGeom prst="rect">
                <a:avLst/>
              </a:prstGeom>
              <a:noFill/>
            </p:spPr>
            <p:txBody>
              <a:bodyPr lIns="0" tIns="0" rIns="0" bIns="0" anchor="b">
                <a:normAutofit/>
              </a:bodyPr>
              <a:lstStyle/>
              <a:p>
                <a:pPr algn="dist">
                  <a:defRPr/>
                </a:pPr>
                <a:r>
                  <a:rPr lang="en-US" altLang="zh-CN" sz="2135" b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target</a:t>
                </a:r>
              </a:p>
            </p:txBody>
          </p:sp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68947D1C-0E6D-4703-905B-C40AB250BC46}"/>
                  </a:ext>
                </a:extLst>
              </p:cNvPr>
              <p:cNvSpPr/>
              <p:nvPr/>
            </p:nvSpPr>
            <p:spPr>
              <a:xfrm>
                <a:off x="3896926" y="1033186"/>
                <a:ext cx="1350565" cy="6926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/>
                <a:r>
                  <a:rPr lang="zh-CN" altLang="en-US" sz="370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目标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8" name="Text Box 4">
            <a:extLst>
              <a:ext uri="{FF2B5EF4-FFF2-40B4-BE49-F238E27FC236}">
                <a16:creationId xmlns:a16="http://schemas.microsoft.com/office/drawing/2014/main" id="{DF080809-DF74-4974-937A-647CAF79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1933575"/>
            <a:ext cx="56165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① 对于任一确定的无向图，邻接矩阵是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唯一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的（行列号与顶点编号一致），但邻接表</a:t>
            </a: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不唯一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（链接次序与顶点编号无关）。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② 邻接矩阵的空间复杂度为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O(n</a:t>
            </a:r>
            <a:r>
              <a:rPr lang="en-US" altLang="zh-CN" sz="2400" b="0" baseline="30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),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而邻接表的空间复杂度为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O(n+e)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ABA10F66-6DC9-4474-9F41-437E96B2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772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邻接矩阵与邻接表表示法的关系</a:t>
            </a:r>
          </a:p>
        </p:txBody>
      </p:sp>
      <p:grpSp>
        <p:nvGrpSpPr>
          <p:cNvPr id="58372" name="组合 39">
            <a:extLst>
              <a:ext uri="{FF2B5EF4-FFF2-40B4-BE49-F238E27FC236}">
                <a16:creationId xmlns:a16="http://schemas.microsoft.com/office/drawing/2014/main" id="{B6D2334B-20DF-A14C-B03E-B5F9CF3F7278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776288"/>
            <a:ext cx="2373312" cy="2371725"/>
            <a:chOff x="1754497" y="3712606"/>
            <a:chExt cx="2419598" cy="2419598"/>
          </a:xfrm>
        </p:grpSpPr>
        <p:grpSp>
          <p:nvGrpSpPr>
            <p:cNvPr id="58391" name="组合 40">
              <a:extLst>
                <a:ext uri="{FF2B5EF4-FFF2-40B4-BE49-F238E27FC236}">
                  <a16:creationId xmlns:a16="http://schemas.microsoft.com/office/drawing/2014/main" id="{0FB6B190-1458-E449-A168-E5B9E712A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4497" y="3712606"/>
              <a:ext cx="2419598" cy="2419598"/>
              <a:chOff x="1595120" y="525779"/>
              <a:chExt cx="3520440" cy="352044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2864B378-EC2E-4EF4-877B-DD0127C53996}"/>
                  </a:ext>
                </a:extLst>
              </p:cNvPr>
              <p:cNvSpPr/>
              <p:nvPr/>
            </p:nvSpPr>
            <p:spPr>
              <a:xfrm>
                <a:off x="1595120" y="525779"/>
                <a:ext cx="3520440" cy="352044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7F7F9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381000"/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2333769-5A63-4DB3-8414-E15F82DA4895}"/>
                  </a:ext>
                </a:extLst>
              </p:cNvPr>
              <p:cNvSpPr/>
              <p:nvPr/>
            </p:nvSpPr>
            <p:spPr>
              <a:xfrm>
                <a:off x="1900612" y="831271"/>
                <a:ext cx="2909455" cy="290945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E4E4E4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355600" dist="266700" dir="5400000">
                  <a:prstClr val="black">
                    <a:alpha val="57000"/>
                  </a:prstClr>
                </a:innerShdw>
                <a:softEdge rad="266700"/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4ABCF63-7865-4F90-AD6E-E680FE805474}"/>
                </a:ext>
              </a:extLst>
            </p:cNvPr>
            <p:cNvSpPr/>
            <p:nvPr/>
          </p:nvSpPr>
          <p:spPr>
            <a:xfrm>
              <a:off x="2392852" y="4350961"/>
              <a:ext cx="1142885" cy="114288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gradFill flip="none" rotWithShape="1">
                <a:gsLst>
                  <a:gs pos="0">
                    <a:srgbClr val="D9D9D9"/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42900" dist="50800" dir="16200000">
                <a:srgbClr val="C0504D">
                  <a:lumMod val="50000"/>
                  <a:alpha val="75000"/>
                </a:srgbClr>
              </a:inn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C723E85-7928-4AAE-8486-4A3FBACB1ABE}"/>
                </a:ext>
              </a:extLst>
            </p:cNvPr>
            <p:cNvGrpSpPr/>
            <p:nvPr/>
          </p:nvGrpSpPr>
          <p:grpSpPr>
            <a:xfrm>
              <a:off x="2754071" y="4718814"/>
              <a:ext cx="409147" cy="426114"/>
              <a:chOff x="4445240" y="4337972"/>
              <a:chExt cx="599033" cy="623874"/>
            </a:xfrm>
            <a:solidFill>
              <a:sysClr val="window" lastClr="FFFFFF"/>
            </a:solidFill>
          </p:grpSpPr>
          <p:sp>
            <p:nvSpPr>
              <p:cNvPr id="44" name="Freeform 399">
                <a:extLst>
                  <a:ext uri="{FF2B5EF4-FFF2-40B4-BE49-F238E27FC236}">
                    <a16:creationId xmlns:a16="http://schemas.microsoft.com/office/drawing/2014/main" id="{00B4270A-EF54-44CE-AB3F-A900112AD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240" y="4357388"/>
                <a:ext cx="599033" cy="598462"/>
              </a:xfrm>
              <a:custGeom>
                <a:avLst/>
                <a:gdLst>
                  <a:gd name="T0" fmla="*/ 1092 w 2098"/>
                  <a:gd name="T1" fmla="*/ 1007 h 2096"/>
                  <a:gd name="T2" fmla="*/ 1092 w 2098"/>
                  <a:gd name="T3" fmla="*/ 0 h 2096"/>
                  <a:gd name="T4" fmla="*/ 1007 w 2098"/>
                  <a:gd name="T5" fmla="*/ 0 h 2096"/>
                  <a:gd name="T6" fmla="*/ 1007 w 2098"/>
                  <a:gd name="T7" fmla="*/ 1007 h 2096"/>
                  <a:gd name="T8" fmla="*/ 0 w 2098"/>
                  <a:gd name="T9" fmla="*/ 1007 h 2096"/>
                  <a:gd name="T10" fmla="*/ 0 w 2098"/>
                  <a:gd name="T11" fmla="*/ 1090 h 2096"/>
                  <a:gd name="T12" fmla="*/ 1007 w 2098"/>
                  <a:gd name="T13" fmla="*/ 1090 h 2096"/>
                  <a:gd name="T14" fmla="*/ 1007 w 2098"/>
                  <a:gd name="T15" fmla="*/ 2096 h 2096"/>
                  <a:gd name="T16" fmla="*/ 1092 w 2098"/>
                  <a:gd name="T17" fmla="*/ 2096 h 2096"/>
                  <a:gd name="T18" fmla="*/ 1092 w 2098"/>
                  <a:gd name="T19" fmla="*/ 1090 h 2096"/>
                  <a:gd name="T20" fmla="*/ 2098 w 2098"/>
                  <a:gd name="T21" fmla="*/ 1090 h 2096"/>
                  <a:gd name="T22" fmla="*/ 2098 w 2098"/>
                  <a:gd name="T23" fmla="*/ 1007 h 2096"/>
                  <a:gd name="T24" fmla="*/ 1092 w 2098"/>
                  <a:gd name="T25" fmla="*/ 1007 h 2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8" h="2096">
                    <a:moveTo>
                      <a:pt x="1092" y="1007"/>
                    </a:moveTo>
                    <a:lnTo>
                      <a:pt x="1092" y="0"/>
                    </a:lnTo>
                    <a:lnTo>
                      <a:pt x="1007" y="0"/>
                    </a:lnTo>
                    <a:lnTo>
                      <a:pt x="1007" y="1007"/>
                    </a:lnTo>
                    <a:lnTo>
                      <a:pt x="0" y="1007"/>
                    </a:lnTo>
                    <a:lnTo>
                      <a:pt x="0" y="1090"/>
                    </a:lnTo>
                    <a:lnTo>
                      <a:pt x="1007" y="1090"/>
                    </a:lnTo>
                    <a:lnTo>
                      <a:pt x="1007" y="2096"/>
                    </a:lnTo>
                    <a:lnTo>
                      <a:pt x="1092" y="2096"/>
                    </a:lnTo>
                    <a:lnTo>
                      <a:pt x="1092" y="1090"/>
                    </a:lnTo>
                    <a:lnTo>
                      <a:pt x="2098" y="1090"/>
                    </a:lnTo>
                    <a:lnTo>
                      <a:pt x="2098" y="1007"/>
                    </a:lnTo>
                    <a:lnTo>
                      <a:pt x="1092" y="10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 400">
                <a:extLst>
                  <a:ext uri="{FF2B5EF4-FFF2-40B4-BE49-F238E27FC236}">
                    <a16:creationId xmlns:a16="http://schemas.microsoft.com/office/drawing/2014/main" id="{B6D37AC7-7998-446A-A72F-C45F164E9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8932" y="4337972"/>
                <a:ext cx="189589" cy="269822"/>
              </a:xfrm>
              <a:custGeom>
                <a:avLst/>
                <a:gdLst>
                  <a:gd name="T0" fmla="*/ 166 w 664"/>
                  <a:gd name="T1" fmla="*/ 945 h 945"/>
                  <a:gd name="T2" fmla="*/ 499 w 664"/>
                  <a:gd name="T3" fmla="*/ 945 h 945"/>
                  <a:gd name="T4" fmla="*/ 499 w 664"/>
                  <a:gd name="T5" fmla="*/ 434 h 945"/>
                  <a:gd name="T6" fmla="*/ 664 w 664"/>
                  <a:gd name="T7" fmla="*/ 434 h 945"/>
                  <a:gd name="T8" fmla="*/ 338 w 664"/>
                  <a:gd name="T9" fmla="*/ 0 h 945"/>
                  <a:gd name="T10" fmla="*/ 0 w 664"/>
                  <a:gd name="T11" fmla="*/ 434 h 945"/>
                  <a:gd name="T12" fmla="*/ 166 w 664"/>
                  <a:gd name="T13" fmla="*/ 434 h 945"/>
                  <a:gd name="T14" fmla="*/ 166 w 664"/>
                  <a:gd name="T15" fmla="*/ 945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4" h="945">
                    <a:moveTo>
                      <a:pt x="166" y="945"/>
                    </a:moveTo>
                    <a:lnTo>
                      <a:pt x="499" y="945"/>
                    </a:lnTo>
                    <a:lnTo>
                      <a:pt x="499" y="434"/>
                    </a:lnTo>
                    <a:lnTo>
                      <a:pt x="664" y="434"/>
                    </a:lnTo>
                    <a:lnTo>
                      <a:pt x="338" y="0"/>
                    </a:lnTo>
                    <a:lnTo>
                      <a:pt x="0" y="434"/>
                    </a:lnTo>
                    <a:lnTo>
                      <a:pt x="166" y="434"/>
                    </a:lnTo>
                    <a:lnTo>
                      <a:pt x="166" y="9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 401">
                <a:extLst>
                  <a:ext uri="{FF2B5EF4-FFF2-40B4-BE49-F238E27FC236}">
                    <a16:creationId xmlns:a16="http://schemas.microsoft.com/office/drawing/2014/main" id="{70FF61E9-7091-46E2-99AC-AF2F16E56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565" y="4692024"/>
                <a:ext cx="189589" cy="269822"/>
              </a:xfrm>
              <a:custGeom>
                <a:avLst/>
                <a:gdLst>
                  <a:gd name="T0" fmla="*/ 499 w 664"/>
                  <a:gd name="T1" fmla="*/ 0 h 945"/>
                  <a:gd name="T2" fmla="*/ 163 w 664"/>
                  <a:gd name="T3" fmla="*/ 0 h 945"/>
                  <a:gd name="T4" fmla="*/ 163 w 664"/>
                  <a:gd name="T5" fmla="*/ 511 h 945"/>
                  <a:gd name="T6" fmla="*/ 0 w 664"/>
                  <a:gd name="T7" fmla="*/ 511 h 945"/>
                  <a:gd name="T8" fmla="*/ 326 w 664"/>
                  <a:gd name="T9" fmla="*/ 945 h 945"/>
                  <a:gd name="T10" fmla="*/ 664 w 664"/>
                  <a:gd name="T11" fmla="*/ 511 h 945"/>
                  <a:gd name="T12" fmla="*/ 499 w 664"/>
                  <a:gd name="T13" fmla="*/ 511 h 945"/>
                  <a:gd name="T14" fmla="*/ 499 w 664"/>
                  <a:gd name="T15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4" h="945">
                    <a:moveTo>
                      <a:pt x="499" y="0"/>
                    </a:moveTo>
                    <a:lnTo>
                      <a:pt x="163" y="0"/>
                    </a:lnTo>
                    <a:lnTo>
                      <a:pt x="163" y="511"/>
                    </a:lnTo>
                    <a:lnTo>
                      <a:pt x="0" y="511"/>
                    </a:lnTo>
                    <a:lnTo>
                      <a:pt x="326" y="945"/>
                    </a:lnTo>
                    <a:lnTo>
                      <a:pt x="664" y="511"/>
                    </a:lnTo>
                    <a:lnTo>
                      <a:pt x="499" y="51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 402">
                <a:extLst>
                  <a:ext uri="{FF2B5EF4-FFF2-40B4-BE49-F238E27FC236}">
                    <a16:creationId xmlns:a16="http://schemas.microsoft.com/office/drawing/2014/main" id="{ED099246-A1B8-4807-975A-1324FC48D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0726" y="4357388"/>
                <a:ext cx="242983" cy="236986"/>
              </a:xfrm>
              <a:custGeom>
                <a:avLst/>
                <a:gdLst>
                  <a:gd name="T0" fmla="*/ 52 w 360"/>
                  <a:gd name="T1" fmla="*/ 259 h 351"/>
                  <a:gd name="T2" fmla="*/ 31 w 360"/>
                  <a:gd name="T3" fmla="*/ 279 h 351"/>
                  <a:gd name="T4" fmla="*/ 77 w 360"/>
                  <a:gd name="T5" fmla="*/ 325 h 351"/>
                  <a:gd name="T6" fmla="*/ 97 w 360"/>
                  <a:gd name="T7" fmla="*/ 304 h 351"/>
                  <a:gd name="T8" fmla="*/ 147 w 360"/>
                  <a:gd name="T9" fmla="*/ 325 h 351"/>
                  <a:gd name="T10" fmla="*/ 147 w 360"/>
                  <a:gd name="T11" fmla="*/ 351 h 351"/>
                  <a:gd name="T12" fmla="*/ 211 w 360"/>
                  <a:gd name="T13" fmla="*/ 351 h 351"/>
                  <a:gd name="T14" fmla="*/ 211 w 360"/>
                  <a:gd name="T15" fmla="*/ 326 h 351"/>
                  <a:gd name="T16" fmla="*/ 264 w 360"/>
                  <a:gd name="T17" fmla="*/ 305 h 351"/>
                  <a:gd name="T18" fmla="*/ 284 w 360"/>
                  <a:gd name="T19" fmla="*/ 324 h 351"/>
                  <a:gd name="T20" fmla="*/ 329 w 360"/>
                  <a:gd name="T21" fmla="*/ 279 h 351"/>
                  <a:gd name="T22" fmla="*/ 310 w 360"/>
                  <a:gd name="T23" fmla="*/ 260 h 351"/>
                  <a:gd name="T24" fmla="*/ 332 w 360"/>
                  <a:gd name="T25" fmla="*/ 208 h 351"/>
                  <a:gd name="T26" fmla="*/ 360 w 360"/>
                  <a:gd name="T27" fmla="*/ 208 h 351"/>
                  <a:gd name="T28" fmla="*/ 360 w 360"/>
                  <a:gd name="T29" fmla="*/ 144 h 351"/>
                  <a:gd name="T30" fmla="*/ 333 w 360"/>
                  <a:gd name="T31" fmla="*/ 144 h 351"/>
                  <a:gd name="T32" fmla="*/ 311 w 360"/>
                  <a:gd name="T33" fmla="*/ 91 h 351"/>
                  <a:gd name="T34" fmla="*/ 331 w 360"/>
                  <a:gd name="T35" fmla="*/ 70 h 351"/>
                  <a:gd name="T36" fmla="*/ 286 w 360"/>
                  <a:gd name="T37" fmla="*/ 25 h 351"/>
                  <a:gd name="T38" fmla="*/ 265 w 360"/>
                  <a:gd name="T39" fmla="*/ 46 h 351"/>
                  <a:gd name="T40" fmla="*/ 211 w 360"/>
                  <a:gd name="T41" fmla="*/ 24 h 351"/>
                  <a:gd name="T42" fmla="*/ 211 w 360"/>
                  <a:gd name="T43" fmla="*/ 0 h 351"/>
                  <a:gd name="T44" fmla="*/ 147 w 360"/>
                  <a:gd name="T45" fmla="*/ 0 h 351"/>
                  <a:gd name="T46" fmla="*/ 147 w 360"/>
                  <a:gd name="T47" fmla="*/ 25 h 351"/>
                  <a:gd name="T48" fmla="*/ 96 w 360"/>
                  <a:gd name="T49" fmla="*/ 46 h 351"/>
                  <a:gd name="T50" fmla="*/ 75 w 360"/>
                  <a:gd name="T51" fmla="*/ 24 h 351"/>
                  <a:gd name="T52" fmla="*/ 29 w 360"/>
                  <a:gd name="T53" fmla="*/ 70 h 351"/>
                  <a:gd name="T54" fmla="*/ 51 w 360"/>
                  <a:gd name="T55" fmla="*/ 91 h 351"/>
                  <a:gd name="T56" fmla="*/ 29 w 360"/>
                  <a:gd name="T57" fmla="*/ 144 h 351"/>
                  <a:gd name="T58" fmla="*/ 0 w 360"/>
                  <a:gd name="T59" fmla="*/ 144 h 351"/>
                  <a:gd name="T60" fmla="*/ 0 w 360"/>
                  <a:gd name="T61" fmla="*/ 208 h 351"/>
                  <a:gd name="T62" fmla="*/ 30 w 360"/>
                  <a:gd name="T63" fmla="*/ 208 h 351"/>
                  <a:gd name="T64" fmla="*/ 52 w 360"/>
                  <a:gd name="T65" fmla="*/ 259 h 351"/>
                  <a:gd name="T66" fmla="*/ 181 w 360"/>
                  <a:gd name="T67" fmla="*/ 66 h 351"/>
                  <a:gd name="T68" fmla="*/ 291 w 360"/>
                  <a:gd name="T69" fmla="*/ 175 h 351"/>
                  <a:gd name="T70" fmla="*/ 181 w 360"/>
                  <a:gd name="T71" fmla="*/ 284 h 351"/>
                  <a:gd name="T72" fmla="*/ 71 w 360"/>
                  <a:gd name="T73" fmla="*/ 175 h 351"/>
                  <a:gd name="T74" fmla="*/ 181 w 360"/>
                  <a:gd name="T75" fmla="*/ 6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351">
                    <a:moveTo>
                      <a:pt x="52" y="259"/>
                    </a:moveTo>
                    <a:cubicBezTo>
                      <a:pt x="31" y="279"/>
                      <a:pt x="31" y="279"/>
                      <a:pt x="31" y="279"/>
                    </a:cubicBezTo>
                    <a:cubicBezTo>
                      <a:pt x="77" y="325"/>
                      <a:pt x="77" y="325"/>
                      <a:pt x="77" y="325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12" y="314"/>
                      <a:pt x="129" y="321"/>
                      <a:pt x="147" y="325"/>
                    </a:cubicBezTo>
                    <a:cubicBezTo>
                      <a:pt x="147" y="351"/>
                      <a:pt x="147" y="351"/>
                      <a:pt x="147" y="351"/>
                    </a:cubicBezTo>
                    <a:cubicBezTo>
                      <a:pt x="211" y="351"/>
                      <a:pt x="211" y="351"/>
                      <a:pt x="211" y="351"/>
                    </a:cubicBezTo>
                    <a:cubicBezTo>
                      <a:pt x="211" y="326"/>
                      <a:pt x="211" y="326"/>
                      <a:pt x="211" y="326"/>
                    </a:cubicBezTo>
                    <a:cubicBezTo>
                      <a:pt x="230" y="322"/>
                      <a:pt x="248" y="315"/>
                      <a:pt x="264" y="305"/>
                    </a:cubicBezTo>
                    <a:cubicBezTo>
                      <a:pt x="284" y="324"/>
                      <a:pt x="284" y="324"/>
                      <a:pt x="284" y="324"/>
                    </a:cubicBezTo>
                    <a:cubicBezTo>
                      <a:pt x="329" y="279"/>
                      <a:pt x="329" y="279"/>
                      <a:pt x="329" y="279"/>
                    </a:cubicBezTo>
                    <a:cubicBezTo>
                      <a:pt x="310" y="260"/>
                      <a:pt x="310" y="260"/>
                      <a:pt x="310" y="260"/>
                    </a:cubicBezTo>
                    <a:cubicBezTo>
                      <a:pt x="320" y="244"/>
                      <a:pt x="328" y="227"/>
                      <a:pt x="332" y="208"/>
                    </a:cubicBezTo>
                    <a:cubicBezTo>
                      <a:pt x="360" y="208"/>
                      <a:pt x="360" y="208"/>
                      <a:pt x="360" y="208"/>
                    </a:cubicBezTo>
                    <a:cubicBezTo>
                      <a:pt x="360" y="144"/>
                      <a:pt x="360" y="144"/>
                      <a:pt x="360" y="144"/>
                    </a:cubicBezTo>
                    <a:cubicBezTo>
                      <a:pt x="333" y="144"/>
                      <a:pt x="333" y="144"/>
                      <a:pt x="333" y="144"/>
                    </a:cubicBezTo>
                    <a:cubicBezTo>
                      <a:pt x="329" y="125"/>
                      <a:pt x="321" y="107"/>
                      <a:pt x="311" y="91"/>
                    </a:cubicBezTo>
                    <a:cubicBezTo>
                      <a:pt x="331" y="70"/>
                      <a:pt x="331" y="70"/>
                      <a:pt x="331" y="70"/>
                    </a:cubicBezTo>
                    <a:cubicBezTo>
                      <a:pt x="286" y="25"/>
                      <a:pt x="286" y="25"/>
                      <a:pt x="286" y="25"/>
                    </a:cubicBezTo>
                    <a:cubicBezTo>
                      <a:pt x="265" y="46"/>
                      <a:pt x="265" y="46"/>
                      <a:pt x="265" y="46"/>
                    </a:cubicBezTo>
                    <a:cubicBezTo>
                      <a:pt x="249" y="35"/>
                      <a:pt x="231" y="28"/>
                      <a:pt x="211" y="24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29" y="29"/>
                      <a:pt x="112" y="36"/>
                      <a:pt x="96" y="46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51" y="91"/>
                      <a:pt x="51" y="91"/>
                      <a:pt x="51" y="91"/>
                    </a:cubicBezTo>
                    <a:cubicBezTo>
                      <a:pt x="41" y="107"/>
                      <a:pt x="33" y="125"/>
                      <a:pt x="29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30" y="208"/>
                      <a:pt x="30" y="208"/>
                      <a:pt x="30" y="208"/>
                    </a:cubicBezTo>
                    <a:cubicBezTo>
                      <a:pt x="34" y="227"/>
                      <a:pt x="41" y="244"/>
                      <a:pt x="52" y="259"/>
                    </a:cubicBezTo>
                    <a:close/>
                    <a:moveTo>
                      <a:pt x="181" y="66"/>
                    </a:moveTo>
                    <a:cubicBezTo>
                      <a:pt x="242" y="66"/>
                      <a:pt x="291" y="115"/>
                      <a:pt x="291" y="175"/>
                    </a:cubicBezTo>
                    <a:cubicBezTo>
                      <a:pt x="291" y="235"/>
                      <a:pt x="242" y="284"/>
                      <a:pt x="181" y="284"/>
                    </a:cubicBezTo>
                    <a:cubicBezTo>
                      <a:pt x="120" y="284"/>
                      <a:pt x="71" y="235"/>
                      <a:pt x="71" y="175"/>
                    </a:cubicBezTo>
                    <a:cubicBezTo>
                      <a:pt x="71" y="115"/>
                      <a:pt x="120" y="66"/>
                      <a:pt x="18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 403">
                <a:extLst>
                  <a:ext uri="{FF2B5EF4-FFF2-40B4-BE49-F238E27FC236}">
                    <a16:creationId xmlns:a16="http://schemas.microsoft.com/office/drawing/2014/main" id="{8497B69B-0B93-4EC4-A661-5B8C82E7ED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6111" y="4420203"/>
                <a:ext cx="112783" cy="111355"/>
              </a:xfrm>
              <a:custGeom>
                <a:avLst/>
                <a:gdLst>
                  <a:gd name="T0" fmla="*/ 83 w 167"/>
                  <a:gd name="T1" fmla="*/ 165 h 165"/>
                  <a:gd name="T2" fmla="*/ 167 w 167"/>
                  <a:gd name="T3" fmla="*/ 82 h 165"/>
                  <a:gd name="T4" fmla="*/ 83 w 167"/>
                  <a:gd name="T5" fmla="*/ 0 h 165"/>
                  <a:gd name="T6" fmla="*/ 0 w 167"/>
                  <a:gd name="T7" fmla="*/ 82 h 165"/>
                  <a:gd name="T8" fmla="*/ 83 w 167"/>
                  <a:gd name="T9" fmla="*/ 165 h 165"/>
                  <a:gd name="T10" fmla="*/ 83 w 167"/>
                  <a:gd name="T11" fmla="*/ 26 h 165"/>
                  <a:gd name="T12" fmla="*/ 140 w 167"/>
                  <a:gd name="T13" fmla="*/ 82 h 165"/>
                  <a:gd name="T14" fmla="*/ 83 w 167"/>
                  <a:gd name="T15" fmla="*/ 138 h 165"/>
                  <a:gd name="T16" fmla="*/ 27 w 167"/>
                  <a:gd name="T17" fmla="*/ 82 h 165"/>
                  <a:gd name="T18" fmla="*/ 83 w 167"/>
                  <a:gd name="T19" fmla="*/ 2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5">
                    <a:moveTo>
                      <a:pt x="83" y="165"/>
                    </a:moveTo>
                    <a:cubicBezTo>
                      <a:pt x="129" y="165"/>
                      <a:pt x="167" y="128"/>
                      <a:pt x="167" y="82"/>
                    </a:cubicBezTo>
                    <a:cubicBezTo>
                      <a:pt x="167" y="37"/>
                      <a:pt x="129" y="0"/>
                      <a:pt x="83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128"/>
                      <a:pt x="37" y="165"/>
                      <a:pt x="83" y="165"/>
                    </a:cubicBezTo>
                    <a:close/>
                    <a:moveTo>
                      <a:pt x="83" y="26"/>
                    </a:moveTo>
                    <a:cubicBezTo>
                      <a:pt x="114" y="26"/>
                      <a:pt x="140" y="51"/>
                      <a:pt x="140" y="82"/>
                    </a:cubicBezTo>
                    <a:cubicBezTo>
                      <a:pt x="140" y="113"/>
                      <a:pt x="114" y="138"/>
                      <a:pt x="83" y="138"/>
                    </a:cubicBezTo>
                    <a:cubicBezTo>
                      <a:pt x="52" y="138"/>
                      <a:pt x="27" y="113"/>
                      <a:pt x="27" y="82"/>
                    </a:cubicBezTo>
                    <a:cubicBezTo>
                      <a:pt x="27" y="51"/>
                      <a:pt x="52" y="26"/>
                      <a:pt x="8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Oval 404">
                <a:extLst>
                  <a:ext uri="{FF2B5EF4-FFF2-40B4-BE49-F238E27FC236}">
                    <a16:creationId xmlns:a16="http://schemas.microsoft.com/office/drawing/2014/main" id="{881B0FB5-7C0D-4372-8CE5-9D4ECE86F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1802" y="4455894"/>
                <a:ext cx="40545" cy="391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Freeform 405">
                <a:extLst>
                  <a:ext uri="{FF2B5EF4-FFF2-40B4-BE49-F238E27FC236}">
                    <a16:creationId xmlns:a16="http://schemas.microsoft.com/office/drawing/2014/main" id="{5F91842D-2E31-4D76-B025-11FF7EFAC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472" y="4677177"/>
                <a:ext cx="107358" cy="117351"/>
              </a:xfrm>
              <a:custGeom>
                <a:avLst/>
                <a:gdLst>
                  <a:gd name="T0" fmla="*/ 22 w 159"/>
                  <a:gd name="T1" fmla="*/ 115 h 174"/>
                  <a:gd name="T2" fmla="*/ 81 w 159"/>
                  <a:gd name="T3" fmla="*/ 174 h 174"/>
                  <a:gd name="T4" fmla="*/ 138 w 159"/>
                  <a:gd name="T5" fmla="*/ 115 h 174"/>
                  <a:gd name="T6" fmla="*/ 155 w 159"/>
                  <a:gd name="T7" fmla="*/ 96 h 174"/>
                  <a:gd name="T8" fmla="*/ 146 w 159"/>
                  <a:gd name="T9" fmla="*/ 67 h 174"/>
                  <a:gd name="T10" fmla="*/ 79 w 159"/>
                  <a:gd name="T11" fmla="*/ 0 h 174"/>
                  <a:gd name="T12" fmla="*/ 13 w 159"/>
                  <a:gd name="T13" fmla="*/ 67 h 174"/>
                  <a:gd name="T14" fmla="*/ 4 w 159"/>
                  <a:gd name="T15" fmla="*/ 96 h 174"/>
                  <a:gd name="T16" fmla="*/ 22 w 159"/>
                  <a:gd name="T17" fmla="*/ 11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74">
                    <a:moveTo>
                      <a:pt x="22" y="115"/>
                    </a:moveTo>
                    <a:cubicBezTo>
                      <a:pt x="34" y="146"/>
                      <a:pt x="56" y="174"/>
                      <a:pt x="81" y="174"/>
                    </a:cubicBezTo>
                    <a:cubicBezTo>
                      <a:pt x="106" y="174"/>
                      <a:pt x="127" y="146"/>
                      <a:pt x="138" y="115"/>
                    </a:cubicBezTo>
                    <a:cubicBezTo>
                      <a:pt x="145" y="114"/>
                      <a:pt x="152" y="107"/>
                      <a:pt x="155" y="96"/>
                    </a:cubicBezTo>
                    <a:cubicBezTo>
                      <a:pt x="159" y="83"/>
                      <a:pt x="154" y="70"/>
                      <a:pt x="146" y="67"/>
                    </a:cubicBezTo>
                    <a:cubicBezTo>
                      <a:pt x="144" y="30"/>
                      <a:pt x="115" y="0"/>
                      <a:pt x="79" y="0"/>
                    </a:cubicBezTo>
                    <a:cubicBezTo>
                      <a:pt x="44" y="0"/>
                      <a:pt x="15" y="30"/>
                      <a:pt x="13" y="67"/>
                    </a:cubicBezTo>
                    <a:cubicBezTo>
                      <a:pt x="5" y="70"/>
                      <a:pt x="0" y="83"/>
                      <a:pt x="4" y="96"/>
                    </a:cubicBezTo>
                    <a:cubicBezTo>
                      <a:pt x="7" y="107"/>
                      <a:pt x="14" y="115"/>
                      <a:pt x="22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Freeform 407">
                <a:extLst>
                  <a:ext uri="{FF2B5EF4-FFF2-40B4-BE49-F238E27FC236}">
                    <a16:creationId xmlns:a16="http://schemas.microsoft.com/office/drawing/2014/main" id="{016C64FC-9E91-4E12-BA5C-85BBC54DE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4636" y="4789388"/>
                <a:ext cx="169317" cy="142192"/>
              </a:xfrm>
              <a:custGeom>
                <a:avLst/>
                <a:gdLst>
                  <a:gd name="T0" fmla="*/ 194 w 251"/>
                  <a:gd name="T1" fmla="*/ 0 h 211"/>
                  <a:gd name="T2" fmla="*/ 140 w 251"/>
                  <a:gd name="T3" fmla="*/ 91 h 211"/>
                  <a:gd name="T4" fmla="*/ 133 w 251"/>
                  <a:gd name="T5" fmla="*/ 50 h 211"/>
                  <a:gd name="T6" fmla="*/ 141 w 251"/>
                  <a:gd name="T7" fmla="*/ 37 h 211"/>
                  <a:gd name="T8" fmla="*/ 125 w 251"/>
                  <a:gd name="T9" fmla="*/ 21 h 211"/>
                  <a:gd name="T10" fmla="*/ 110 w 251"/>
                  <a:gd name="T11" fmla="*/ 37 h 211"/>
                  <a:gd name="T12" fmla="*/ 117 w 251"/>
                  <a:gd name="T13" fmla="*/ 50 h 211"/>
                  <a:gd name="T14" fmla="*/ 111 w 251"/>
                  <a:gd name="T15" fmla="*/ 90 h 211"/>
                  <a:gd name="T16" fmla="*/ 57 w 251"/>
                  <a:gd name="T17" fmla="*/ 0 h 211"/>
                  <a:gd name="T18" fmla="*/ 1 w 251"/>
                  <a:gd name="T19" fmla="*/ 60 h 211"/>
                  <a:gd name="T20" fmla="*/ 0 w 251"/>
                  <a:gd name="T21" fmla="*/ 60 h 211"/>
                  <a:gd name="T22" fmla="*/ 0 w 251"/>
                  <a:gd name="T23" fmla="*/ 191 h 211"/>
                  <a:gd name="T24" fmla="*/ 1 w 251"/>
                  <a:gd name="T25" fmla="*/ 191 h 211"/>
                  <a:gd name="T26" fmla="*/ 125 w 251"/>
                  <a:gd name="T27" fmla="*/ 211 h 211"/>
                  <a:gd name="T28" fmla="*/ 250 w 251"/>
                  <a:gd name="T29" fmla="*/ 191 h 211"/>
                  <a:gd name="T30" fmla="*/ 251 w 251"/>
                  <a:gd name="T31" fmla="*/ 191 h 211"/>
                  <a:gd name="T32" fmla="*/ 250 w 251"/>
                  <a:gd name="T33" fmla="*/ 60 h 211"/>
                  <a:gd name="T34" fmla="*/ 194 w 251"/>
                  <a:gd name="T3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1" h="211">
                    <a:moveTo>
                      <a:pt x="194" y="0"/>
                    </a:moveTo>
                    <a:cubicBezTo>
                      <a:pt x="140" y="91"/>
                      <a:pt x="140" y="91"/>
                      <a:pt x="140" y="91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38" y="47"/>
                      <a:pt x="141" y="42"/>
                      <a:pt x="141" y="37"/>
                    </a:cubicBezTo>
                    <a:cubicBezTo>
                      <a:pt x="141" y="28"/>
                      <a:pt x="134" y="21"/>
                      <a:pt x="125" y="21"/>
                    </a:cubicBezTo>
                    <a:cubicBezTo>
                      <a:pt x="117" y="21"/>
                      <a:pt x="110" y="28"/>
                      <a:pt x="110" y="37"/>
                    </a:cubicBezTo>
                    <a:cubicBezTo>
                      <a:pt x="110" y="42"/>
                      <a:pt x="113" y="47"/>
                      <a:pt x="117" y="50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7" y="13"/>
                      <a:pt x="6" y="35"/>
                      <a:pt x="1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1" y="191"/>
                      <a:pt x="1" y="191"/>
                      <a:pt x="1" y="191"/>
                    </a:cubicBezTo>
                    <a:cubicBezTo>
                      <a:pt x="7" y="202"/>
                      <a:pt x="60" y="211"/>
                      <a:pt x="125" y="211"/>
                    </a:cubicBezTo>
                    <a:cubicBezTo>
                      <a:pt x="191" y="211"/>
                      <a:pt x="244" y="202"/>
                      <a:pt x="250" y="191"/>
                    </a:cubicBezTo>
                    <a:cubicBezTo>
                      <a:pt x="251" y="191"/>
                      <a:pt x="251" y="191"/>
                      <a:pt x="251" y="191"/>
                    </a:cubicBezTo>
                    <a:cubicBezTo>
                      <a:pt x="250" y="60"/>
                      <a:pt x="250" y="60"/>
                      <a:pt x="250" y="60"/>
                    </a:cubicBezTo>
                    <a:cubicBezTo>
                      <a:pt x="245" y="35"/>
                      <a:pt x="224" y="13"/>
                      <a:pt x="1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373" name="组合 53">
            <a:extLst>
              <a:ext uri="{FF2B5EF4-FFF2-40B4-BE49-F238E27FC236}">
                <a16:creationId xmlns:a16="http://schemas.microsoft.com/office/drawing/2014/main" id="{EF0C7D52-E6E2-E848-8C5E-7950C7862039}"/>
              </a:ext>
            </a:extLst>
          </p:cNvPr>
          <p:cNvGrpSpPr>
            <a:grpSpLocks/>
          </p:cNvGrpSpPr>
          <p:nvPr/>
        </p:nvGrpSpPr>
        <p:grpSpPr bwMode="auto">
          <a:xfrm>
            <a:off x="249238" y="2882900"/>
            <a:ext cx="2373312" cy="2371725"/>
            <a:chOff x="4398406" y="3712606"/>
            <a:chExt cx="2419598" cy="2419598"/>
          </a:xfrm>
        </p:grpSpPr>
        <p:grpSp>
          <p:nvGrpSpPr>
            <p:cNvPr id="58380" name="组合 54">
              <a:extLst>
                <a:ext uri="{FF2B5EF4-FFF2-40B4-BE49-F238E27FC236}">
                  <a16:creationId xmlns:a16="http://schemas.microsoft.com/office/drawing/2014/main" id="{95F6B0C1-07EE-E342-AA92-54706F9ED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8406" y="3712606"/>
              <a:ext cx="2419598" cy="2419598"/>
              <a:chOff x="1595120" y="525779"/>
              <a:chExt cx="3520440" cy="3520440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5085BD2-78A3-4D66-B070-07A4B8270D58}"/>
                  </a:ext>
                </a:extLst>
              </p:cNvPr>
              <p:cNvSpPr/>
              <p:nvPr/>
            </p:nvSpPr>
            <p:spPr>
              <a:xfrm>
                <a:off x="1595120" y="525779"/>
                <a:ext cx="3520440" cy="352044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7F7F9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381000"/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8557742-37BA-47F2-B55E-8B01B4B1812F}"/>
                  </a:ext>
                </a:extLst>
              </p:cNvPr>
              <p:cNvSpPr/>
              <p:nvPr/>
            </p:nvSpPr>
            <p:spPr>
              <a:xfrm>
                <a:off x="1900612" y="831271"/>
                <a:ext cx="2909455" cy="290945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E4E4E4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355600" dist="266700" dir="5400000">
                  <a:prstClr val="black">
                    <a:alpha val="57000"/>
                  </a:prstClr>
                </a:innerShdw>
                <a:softEdge rad="266700"/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20ACCDB0-F618-4D55-ABE7-ECACB24880B8}"/>
                </a:ext>
              </a:extLst>
            </p:cNvPr>
            <p:cNvSpPr/>
            <p:nvPr/>
          </p:nvSpPr>
          <p:spPr>
            <a:xfrm>
              <a:off x="5036761" y="4350961"/>
              <a:ext cx="1142885" cy="1142885"/>
            </a:xfrm>
            <a:prstGeom prst="ellipse">
              <a:avLst/>
            </a:prstGeom>
            <a:solidFill>
              <a:srgbClr val="6C4C8F"/>
            </a:solidFill>
            <a:ln w="25400" cap="flat" cmpd="sng" algn="ctr">
              <a:gradFill flip="none" rotWithShape="1">
                <a:gsLst>
                  <a:gs pos="0">
                    <a:srgbClr val="D9D9D9"/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42900" dist="50800" dir="16200000">
                <a:srgbClr val="8064A2">
                  <a:lumMod val="50000"/>
                  <a:alpha val="80000"/>
                </a:srgbClr>
              </a:inn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EB5ED7F-463B-41AB-86A9-7E76B2508952}"/>
                </a:ext>
              </a:extLst>
            </p:cNvPr>
            <p:cNvGrpSpPr/>
            <p:nvPr/>
          </p:nvGrpSpPr>
          <p:grpSpPr>
            <a:xfrm>
              <a:off x="5443766" y="4701944"/>
              <a:ext cx="338356" cy="459855"/>
              <a:chOff x="5758088" y="4284007"/>
              <a:chExt cx="495387" cy="673270"/>
            </a:xfrm>
            <a:solidFill>
              <a:sysClr val="window" lastClr="FFFFFF"/>
            </a:solidFill>
          </p:grpSpPr>
          <p:sp>
            <p:nvSpPr>
              <p:cNvPr id="58" name="Freeform 422">
                <a:extLst>
                  <a:ext uri="{FF2B5EF4-FFF2-40B4-BE49-F238E27FC236}">
                    <a16:creationId xmlns:a16="http://schemas.microsoft.com/office/drawing/2014/main" id="{29DD8F05-44D4-41D8-BC54-5CAD11EEF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2902" y="4284007"/>
                <a:ext cx="221283" cy="243554"/>
              </a:xfrm>
              <a:custGeom>
                <a:avLst/>
                <a:gdLst>
                  <a:gd name="T0" fmla="*/ 45 w 328"/>
                  <a:gd name="T1" fmla="*/ 239 h 361"/>
                  <a:gd name="T2" fmla="*/ 167 w 328"/>
                  <a:gd name="T3" fmla="*/ 361 h 361"/>
                  <a:gd name="T4" fmla="*/ 285 w 328"/>
                  <a:gd name="T5" fmla="*/ 239 h 361"/>
                  <a:gd name="T6" fmla="*/ 321 w 328"/>
                  <a:gd name="T7" fmla="*/ 199 h 361"/>
                  <a:gd name="T8" fmla="*/ 302 w 328"/>
                  <a:gd name="T9" fmla="*/ 140 h 361"/>
                  <a:gd name="T10" fmla="*/ 164 w 328"/>
                  <a:gd name="T11" fmla="*/ 0 h 361"/>
                  <a:gd name="T12" fmla="*/ 26 w 328"/>
                  <a:gd name="T13" fmla="*/ 140 h 361"/>
                  <a:gd name="T14" fmla="*/ 7 w 328"/>
                  <a:gd name="T15" fmla="*/ 199 h 361"/>
                  <a:gd name="T16" fmla="*/ 45 w 328"/>
                  <a:gd name="T17" fmla="*/ 239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8" h="361">
                    <a:moveTo>
                      <a:pt x="45" y="239"/>
                    </a:moveTo>
                    <a:cubicBezTo>
                      <a:pt x="70" y="303"/>
                      <a:pt x="116" y="361"/>
                      <a:pt x="167" y="361"/>
                    </a:cubicBezTo>
                    <a:cubicBezTo>
                      <a:pt x="219" y="361"/>
                      <a:pt x="262" y="303"/>
                      <a:pt x="285" y="239"/>
                    </a:cubicBezTo>
                    <a:cubicBezTo>
                      <a:pt x="300" y="238"/>
                      <a:pt x="315" y="222"/>
                      <a:pt x="321" y="199"/>
                    </a:cubicBezTo>
                    <a:cubicBezTo>
                      <a:pt x="328" y="173"/>
                      <a:pt x="319" y="146"/>
                      <a:pt x="302" y="140"/>
                    </a:cubicBezTo>
                    <a:cubicBezTo>
                      <a:pt x="297" y="62"/>
                      <a:pt x="237" y="0"/>
                      <a:pt x="164" y="0"/>
                    </a:cubicBezTo>
                    <a:cubicBezTo>
                      <a:pt x="90" y="0"/>
                      <a:pt x="30" y="62"/>
                      <a:pt x="26" y="140"/>
                    </a:cubicBezTo>
                    <a:cubicBezTo>
                      <a:pt x="8" y="146"/>
                      <a:pt x="0" y="173"/>
                      <a:pt x="7" y="199"/>
                    </a:cubicBezTo>
                    <a:cubicBezTo>
                      <a:pt x="13" y="223"/>
                      <a:pt x="29" y="239"/>
                      <a:pt x="4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 423">
                <a:extLst>
                  <a:ext uri="{FF2B5EF4-FFF2-40B4-BE49-F238E27FC236}">
                    <a16:creationId xmlns:a16="http://schemas.microsoft.com/office/drawing/2014/main" id="{F9C40E09-E1B0-44F0-A30A-8A1145FF3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7007" y="4775683"/>
                <a:ext cx="1999" cy="142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 424">
                <a:extLst>
                  <a:ext uri="{FF2B5EF4-FFF2-40B4-BE49-F238E27FC236}">
                    <a16:creationId xmlns:a16="http://schemas.microsoft.com/office/drawing/2014/main" id="{918C4F63-2D35-4DFB-8285-30E09FFE9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6456" y="4582096"/>
                <a:ext cx="30551" cy="171315"/>
              </a:xfrm>
              <a:custGeom>
                <a:avLst/>
                <a:gdLst>
                  <a:gd name="T0" fmla="*/ 0 w 45"/>
                  <a:gd name="T1" fmla="*/ 0 h 254"/>
                  <a:gd name="T2" fmla="*/ 21 w 45"/>
                  <a:gd name="T3" fmla="*/ 254 h 254"/>
                  <a:gd name="T4" fmla="*/ 45 w 45"/>
                  <a:gd name="T5" fmla="*/ 241 h 254"/>
                  <a:gd name="T6" fmla="*/ 29 w 45"/>
                  <a:gd name="T7" fmla="*/ 0 h 254"/>
                  <a:gd name="T8" fmla="*/ 0 w 45"/>
                  <a:gd name="T9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54">
                    <a:moveTo>
                      <a:pt x="0" y="0"/>
                    </a:moveTo>
                    <a:cubicBezTo>
                      <a:pt x="21" y="254"/>
                      <a:pt x="21" y="254"/>
                      <a:pt x="21" y="254"/>
                    </a:cubicBezTo>
                    <a:cubicBezTo>
                      <a:pt x="29" y="249"/>
                      <a:pt x="37" y="245"/>
                      <a:pt x="45" y="241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Freeform 425">
                <a:extLst>
                  <a:ext uri="{FF2B5EF4-FFF2-40B4-BE49-F238E27FC236}">
                    <a16:creationId xmlns:a16="http://schemas.microsoft.com/office/drawing/2014/main" id="{674EEBD8-6309-4D6A-8FD6-6E608FAAD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233" y="4775683"/>
                <a:ext cx="1999" cy="1428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Freeform 426">
                <a:extLst>
                  <a:ext uri="{FF2B5EF4-FFF2-40B4-BE49-F238E27FC236}">
                    <a16:creationId xmlns:a16="http://schemas.microsoft.com/office/drawing/2014/main" id="{F17E3E3B-4860-44FC-AEED-A34CCF58A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232" y="4582096"/>
                <a:ext cx="30551" cy="171315"/>
              </a:xfrm>
              <a:custGeom>
                <a:avLst/>
                <a:gdLst>
                  <a:gd name="T0" fmla="*/ 45 w 45"/>
                  <a:gd name="T1" fmla="*/ 0 h 254"/>
                  <a:gd name="T2" fmla="*/ 16 w 45"/>
                  <a:gd name="T3" fmla="*/ 0 h 254"/>
                  <a:gd name="T4" fmla="*/ 0 w 45"/>
                  <a:gd name="T5" fmla="*/ 241 h 254"/>
                  <a:gd name="T6" fmla="*/ 24 w 45"/>
                  <a:gd name="T7" fmla="*/ 254 h 254"/>
                  <a:gd name="T8" fmla="*/ 45 w 45"/>
                  <a:gd name="T9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54">
                    <a:moveTo>
                      <a:pt x="4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8" y="245"/>
                      <a:pt x="16" y="249"/>
                      <a:pt x="24" y="254"/>
                    </a:cubicBez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Freeform 427">
                <a:extLst>
                  <a:ext uri="{FF2B5EF4-FFF2-40B4-BE49-F238E27FC236}">
                    <a16:creationId xmlns:a16="http://schemas.microsoft.com/office/drawing/2014/main" id="{B9C287E1-F6CA-4585-A48C-69212BD923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32192" y="4740563"/>
                <a:ext cx="221283" cy="216714"/>
              </a:xfrm>
              <a:custGeom>
                <a:avLst/>
                <a:gdLst>
                  <a:gd name="T0" fmla="*/ 164 w 328"/>
                  <a:gd name="T1" fmla="*/ 0 h 321"/>
                  <a:gd name="T2" fmla="*/ 0 w 328"/>
                  <a:gd name="T3" fmla="*/ 161 h 321"/>
                  <a:gd name="T4" fmla="*/ 164 w 328"/>
                  <a:gd name="T5" fmla="*/ 321 h 321"/>
                  <a:gd name="T6" fmla="*/ 328 w 328"/>
                  <a:gd name="T7" fmla="*/ 161 h 321"/>
                  <a:gd name="T8" fmla="*/ 164 w 328"/>
                  <a:gd name="T9" fmla="*/ 0 h 321"/>
                  <a:gd name="T10" fmla="*/ 164 w 328"/>
                  <a:gd name="T11" fmla="*/ 294 h 321"/>
                  <a:gd name="T12" fmla="*/ 27 w 328"/>
                  <a:gd name="T13" fmla="*/ 161 h 321"/>
                  <a:gd name="T14" fmla="*/ 164 w 328"/>
                  <a:gd name="T15" fmla="*/ 27 h 321"/>
                  <a:gd name="T16" fmla="*/ 302 w 328"/>
                  <a:gd name="T17" fmla="*/ 161 h 321"/>
                  <a:gd name="T18" fmla="*/ 164 w 328"/>
                  <a:gd name="T19" fmla="*/ 29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321">
                    <a:moveTo>
                      <a:pt x="164" y="0"/>
                    </a:moveTo>
                    <a:cubicBezTo>
                      <a:pt x="74" y="0"/>
                      <a:pt x="0" y="72"/>
                      <a:pt x="0" y="161"/>
                    </a:cubicBezTo>
                    <a:cubicBezTo>
                      <a:pt x="0" y="249"/>
                      <a:pt x="74" y="321"/>
                      <a:pt x="164" y="321"/>
                    </a:cubicBezTo>
                    <a:cubicBezTo>
                      <a:pt x="255" y="321"/>
                      <a:pt x="328" y="249"/>
                      <a:pt x="328" y="161"/>
                    </a:cubicBezTo>
                    <a:cubicBezTo>
                      <a:pt x="328" y="72"/>
                      <a:pt x="255" y="0"/>
                      <a:pt x="164" y="0"/>
                    </a:cubicBezTo>
                    <a:close/>
                    <a:moveTo>
                      <a:pt x="164" y="294"/>
                    </a:moveTo>
                    <a:cubicBezTo>
                      <a:pt x="89" y="294"/>
                      <a:pt x="27" y="234"/>
                      <a:pt x="27" y="161"/>
                    </a:cubicBezTo>
                    <a:cubicBezTo>
                      <a:pt x="27" y="87"/>
                      <a:pt x="89" y="27"/>
                      <a:pt x="164" y="27"/>
                    </a:cubicBezTo>
                    <a:cubicBezTo>
                      <a:pt x="240" y="27"/>
                      <a:pt x="302" y="87"/>
                      <a:pt x="302" y="161"/>
                    </a:cubicBezTo>
                    <a:cubicBezTo>
                      <a:pt x="302" y="234"/>
                      <a:pt x="240" y="294"/>
                      <a:pt x="164" y="2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Freeform 428">
                <a:extLst>
                  <a:ext uri="{FF2B5EF4-FFF2-40B4-BE49-F238E27FC236}">
                    <a16:creationId xmlns:a16="http://schemas.microsoft.com/office/drawing/2014/main" id="{F666289B-57F8-4911-A32C-48D99743A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5001" y="4571246"/>
                <a:ext cx="76235" cy="168175"/>
              </a:xfrm>
              <a:custGeom>
                <a:avLst/>
                <a:gdLst>
                  <a:gd name="T0" fmla="*/ 56 w 113"/>
                  <a:gd name="T1" fmla="*/ 243 h 249"/>
                  <a:gd name="T2" fmla="*/ 100 w 113"/>
                  <a:gd name="T3" fmla="*/ 249 h 249"/>
                  <a:gd name="T4" fmla="*/ 113 w 113"/>
                  <a:gd name="T5" fmla="*/ 0 h 249"/>
                  <a:gd name="T6" fmla="*/ 0 w 113"/>
                  <a:gd name="T7" fmla="*/ 0 h 249"/>
                  <a:gd name="T8" fmla="*/ 13 w 113"/>
                  <a:gd name="T9" fmla="*/ 249 h 249"/>
                  <a:gd name="T10" fmla="*/ 56 w 113"/>
                  <a:gd name="T11" fmla="*/ 243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249">
                    <a:moveTo>
                      <a:pt x="56" y="243"/>
                    </a:moveTo>
                    <a:cubicBezTo>
                      <a:pt x="71" y="243"/>
                      <a:pt x="86" y="245"/>
                      <a:pt x="100" y="249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249"/>
                      <a:pt x="13" y="249"/>
                      <a:pt x="13" y="249"/>
                    </a:cubicBezTo>
                    <a:cubicBezTo>
                      <a:pt x="27" y="245"/>
                      <a:pt x="42" y="243"/>
                      <a:pt x="56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Freeform 429">
                <a:extLst>
                  <a:ext uri="{FF2B5EF4-FFF2-40B4-BE49-F238E27FC236}">
                    <a16:creationId xmlns:a16="http://schemas.microsoft.com/office/drawing/2014/main" id="{FDA0E9DD-3ECE-4542-B507-4E21F3622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8088" y="4516711"/>
                <a:ext cx="334636" cy="294948"/>
              </a:xfrm>
              <a:custGeom>
                <a:avLst/>
                <a:gdLst>
                  <a:gd name="T0" fmla="*/ 460 w 496"/>
                  <a:gd name="T1" fmla="*/ 351 h 437"/>
                  <a:gd name="T2" fmla="*/ 437 w 496"/>
                  <a:gd name="T3" fmla="*/ 80 h 437"/>
                  <a:gd name="T4" fmla="*/ 496 w 496"/>
                  <a:gd name="T5" fmla="*/ 80 h 437"/>
                  <a:gd name="T6" fmla="*/ 496 w 496"/>
                  <a:gd name="T7" fmla="*/ 73 h 437"/>
                  <a:gd name="T8" fmla="*/ 401 w 496"/>
                  <a:gd name="T9" fmla="*/ 0 h 437"/>
                  <a:gd name="T10" fmla="*/ 290 w 496"/>
                  <a:gd name="T11" fmla="*/ 188 h 437"/>
                  <a:gd name="T12" fmla="*/ 276 w 496"/>
                  <a:gd name="T13" fmla="*/ 103 h 437"/>
                  <a:gd name="T14" fmla="*/ 291 w 496"/>
                  <a:gd name="T15" fmla="*/ 76 h 437"/>
                  <a:gd name="T16" fmla="*/ 259 w 496"/>
                  <a:gd name="T17" fmla="*/ 44 h 437"/>
                  <a:gd name="T18" fmla="*/ 227 w 496"/>
                  <a:gd name="T19" fmla="*/ 76 h 437"/>
                  <a:gd name="T20" fmla="*/ 243 w 496"/>
                  <a:gd name="T21" fmla="*/ 103 h 437"/>
                  <a:gd name="T22" fmla="*/ 229 w 496"/>
                  <a:gd name="T23" fmla="*/ 186 h 437"/>
                  <a:gd name="T24" fmla="*/ 118 w 496"/>
                  <a:gd name="T25" fmla="*/ 0 h 437"/>
                  <a:gd name="T26" fmla="*/ 2 w 496"/>
                  <a:gd name="T27" fmla="*/ 123 h 437"/>
                  <a:gd name="T28" fmla="*/ 0 w 496"/>
                  <a:gd name="T29" fmla="*/ 123 h 437"/>
                  <a:gd name="T30" fmla="*/ 0 w 496"/>
                  <a:gd name="T31" fmla="*/ 396 h 437"/>
                  <a:gd name="T32" fmla="*/ 1 w 496"/>
                  <a:gd name="T33" fmla="*/ 396 h 437"/>
                  <a:gd name="T34" fmla="*/ 260 w 496"/>
                  <a:gd name="T35" fmla="*/ 437 h 437"/>
                  <a:gd name="T36" fmla="*/ 400 w 496"/>
                  <a:gd name="T37" fmla="*/ 430 h 437"/>
                  <a:gd name="T38" fmla="*/ 460 w 496"/>
                  <a:gd name="T39" fmla="*/ 351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6" h="437">
                    <a:moveTo>
                      <a:pt x="460" y="351"/>
                    </a:moveTo>
                    <a:cubicBezTo>
                      <a:pt x="437" y="80"/>
                      <a:pt x="437" y="80"/>
                      <a:pt x="437" y="80"/>
                    </a:cubicBezTo>
                    <a:cubicBezTo>
                      <a:pt x="496" y="80"/>
                      <a:pt x="496" y="80"/>
                      <a:pt x="496" y="80"/>
                    </a:cubicBezTo>
                    <a:cubicBezTo>
                      <a:pt x="496" y="73"/>
                      <a:pt x="496" y="73"/>
                      <a:pt x="496" y="73"/>
                    </a:cubicBezTo>
                    <a:cubicBezTo>
                      <a:pt x="475" y="43"/>
                      <a:pt x="442" y="18"/>
                      <a:pt x="401" y="0"/>
                    </a:cubicBezTo>
                    <a:cubicBezTo>
                      <a:pt x="290" y="188"/>
                      <a:pt x="290" y="188"/>
                      <a:pt x="290" y="188"/>
                    </a:cubicBezTo>
                    <a:cubicBezTo>
                      <a:pt x="276" y="103"/>
                      <a:pt x="276" y="103"/>
                      <a:pt x="276" y="103"/>
                    </a:cubicBezTo>
                    <a:cubicBezTo>
                      <a:pt x="285" y="98"/>
                      <a:pt x="291" y="88"/>
                      <a:pt x="291" y="76"/>
                    </a:cubicBezTo>
                    <a:cubicBezTo>
                      <a:pt x="291" y="59"/>
                      <a:pt x="277" y="44"/>
                      <a:pt x="259" y="44"/>
                    </a:cubicBezTo>
                    <a:cubicBezTo>
                      <a:pt x="242" y="44"/>
                      <a:pt x="227" y="59"/>
                      <a:pt x="227" y="76"/>
                    </a:cubicBezTo>
                    <a:cubicBezTo>
                      <a:pt x="227" y="88"/>
                      <a:pt x="233" y="98"/>
                      <a:pt x="243" y="103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56" y="27"/>
                      <a:pt x="12" y="72"/>
                      <a:pt x="2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" y="396"/>
                      <a:pt x="1" y="396"/>
                      <a:pt x="1" y="396"/>
                    </a:cubicBezTo>
                    <a:cubicBezTo>
                      <a:pt x="14" y="419"/>
                      <a:pt x="125" y="437"/>
                      <a:pt x="260" y="437"/>
                    </a:cubicBezTo>
                    <a:cubicBezTo>
                      <a:pt x="312" y="437"/>
                      <a:pt x="360" y="435"/>
                      <a:pt x="400" y="430"/>
                    </a:cubicBezTo>
                    <a:cubicBezTo>
                      <a:pt x="413" y="398"/>
                      <a:pt x="434" y="371"/>
                      <a:pt x="460" y="3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 430">
                <a:extLst>
                  <a:ext uri="{FF2B5EF4-FFF2-40B4-BE49-F238E27FC236}">
                    <a16:creationId xmlns:a16="http://schemas.microsoft.com/office/drawing/2014/main" id="{376F84FD-D944-4E62-9FCA-7E443C37C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68454" y="4777111"/>
                <a:ext cx="149330" cy="144476"/>
              </a:xfrm>
              <a:custGeom>
                <a:avLst/>
                <a:gdLst>
                  <a:gd name="T0" fmla="*/ 110 w 221"/>
                  <a:gd name="T1" fmla="*/ 0 h 214"/>
                  <a:gd name="T2" fmla="*/ 0 w 221"/>
                  <a:gd name="T3" fmla="*/ 107 h 214"/>
                  <a:gd name="T4" fmla="*/ 110 w 221"/>
                  <a:gd name="T5" fmla="*/ 214 h 214"/>
                  <a:gd name="T6" fmla="*/ 221 w 221"/>
                  <a:gd name="T7" fmla="*/ 107 h 214"/>
                  <a:gd name="T8" fmla="*/ 110 w 221"/>
                  <a:gd name="T9" fmla="*/ 0 h 214"/>
                  <a:gd name="T10" fmla="*/ 134 w 221"/>
                  <a:gd name="T11" fmla="*/ 188 h 214"/>
                  <a:gd name="T12" fmla="*/ 99 w 221"/>
                  <a:gd name="T13" fmla="*/ 188 h 214"/>
                  <a:gd name="T14" fmla="*/ 99 w 221"/>
                  <a:gd name="T15" fmla="*/ 66 h 214"/>
                  <a:gd name="T16" fmla="*/ 99 w 221"/>
                  <a:gd name="T17" fmla="*/ 66 h 214"/>
                  <a:gd name="T18" fmla="*/ 70 w 221"/>
                  <a:gd name="T19" fmla="*/ 80 h 214"/>
                  <a:gd name="T20" fmla="*/ 64 w 221"/>
                  <a:gd name="T21" fmla="*/ 53 h 214"/>
                  <a:gd name="T22" fmla="*/ 105 w 221"/>
                  <a:gd name="T23" fmla="*/ 34 h 214"/>
                  <a:gd name="T24" fmla="*/ 134 w 221"/>
                  <a:gd name="T25" fmla="*/ 34 h 214"/>
                  <a:gd name="T26" fmla="*/ 134 w 221"/>
                  <a:gd name="T2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1" h="214">
                    <a:moveTo>
                      <a:pt x="110" y="0"/>
                    </a:moveTo>
                    <a:cubicBezTo>
                      <a:pt x="50" y="0"/>
                      <a:pt x="0" y="48"/>
                      <a:pt x="0" y="107"/>
                    </a:cubicBezTo>
                    <a:cubicBezTo>
                      <a:pt x="0" y="166"/>
                      <a:pt x="50" y="214"/>
                      <a:pt x="110" y="214"/>
                    </a:cubicBezTo>
                    <a:cubicBezTo>
                      <a:pt x="171" y="214"/>
                      <a:pt x="221" y="166"/>
                      <a:pt x="221" y="107"/>
                    </a:cubicBezTo>
                    <a:cubicBezTo>
                      <a:pt x="221" y="48"/>
                      <a:pt x="171" y="0"/>
                      <a:pt x="110" y="0"/>
                    </a:cubicBezTo>
                    <a:close/>
                    <a:moveTo>
                      <a:pt x="134" y="188"/>
                    </a:moveTo>
                    <a:cubicBezTo>
                      <a:pt x="99" y="188"/>
                      <a:pt x="99" y="188"/>
                      <a:pt x="99" y="188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105" y="34"/>
                      <a:pt x="105" y="34"/>
                      <a:pt x="105" y="34"/>
                    </a:cubicBezTo>
                    <a:cubicBezTo>
                      <a:pt x="134" y="34"/>
                      <a:pt x="134" y="34"/>
                      <a:pt x="134" y="34"/>
                    </a:cubicBezTo>
                    <a:lnTo>
                      <a:pt x="134" y="1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374" name="组合 68">
            <a:extLst>
              <a:ext uri="{FF2B5EF4-FFF2-40B4-BE49-F238E27FC236}">
                <a16:creationId xmlns:a16="http://schemas.microsoft.com/office/drawing/2014/main" id="{7DAC9A2C-8342-844F-824D-E2ED4A390E5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231901" y="2874962"/>
            <a:ext cx="500062" cy="500063"/>
            <a:chOff x="4108450" y="2661285"/>
            <a:chExt cx="666750" cy="666750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F3D2D3E-7260-42A0-94F8-3A8D7EEFD7E2}"/>
                </a:ext>
              </a:extLst>
            </p:cNvPr>
            <p:cNvSpPr/>
            <p:nvPr/>
          </p:nvSpPr>
          <p:spPr>
            <a:xfrm>
              <a:off x="4108450" y="2661285"/>
              <a:ext cx="666750" cy="666750"/>
            </a:xfrm>
            <a:prstGeom prst="ellips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ysDash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任意多边形 70">
              <a:extLst>
                <a:ext uri="{FF2B5EF4-FFF2-40B4-BE49-F238E27FC236}">
                  <a16:creationId xmlns:a16="http://schemas.microsoft.com/office/drawing/2014/main" id="{3EB5E434-2565-48CD-80B1-A60ECBE350F9}"/>
                </a:ext>
              </a:extLst>
            </p:cNvPr>
            <p:cNvSpPr/>
            <p:nvPr/>
          </p:nvSpPr>
          <p:spPr>
            <a:xfrm rot="10800000">
              <a:off x="4218517" y="2803103"/>
              <a:ext cx="433916" cy="383116"/>
            </a:xfrm>
            <a:custGeom>
              <a:avLst/>
              <a:gdLst>
                <a:gd name="connsiteX0" fmla="*/ 760416 w 1727431"/>
                <a:gd name="connsiteY0" fmla="*/ 1520832 h 1520832"/>
                <a:gd name="connsiteX1" fmla="*/ 621863 w 1727431"/>
                <a:gd name="connsiteY1" fmla="*/ 1463441 h 1520832"/>
                <a:gd name="connsiteX2" fmla="*/ 57390 w 1727431"/>
                <a:gd name="connsiteY2" fmla="*/ 898969 h 1520832"/>
                <a:gd name="connsiteX3" fmla="*/ 0 w 1727431"/>
                <a:gd name="connsiteY3" fmla="*/ 760416 h 1520832"/>
                <a:gd name="connsiteX4" fmla="*/ 0 w 1727431"/>
                <a:gd name="connsiteY4" fmla="*/ 760416 h 1520832"/>
                <a:gd name="connsiteX5" fmla="*/ 0 w 1727431"/>
                <a:gd name="connsiteY5" fmla="*/ 760415 h 1520832"/>
                <a:gd name="connsiteX6" fmla="*/ 57390 w 1727431"/>
                <a:gd name="connsiteY6" fmla="*/ 621863 h 1520832"/>
                <a:gd name="connsiteX7" fmla="*/ 621863 w 1727431"/>
                <a:gd name="connsiteY7" fmla="*/ 57390 h 1520832"/>
                <a:gd name="connsiteX8" fmla="*/ 898969 w 1727431"/>
                <a:gd name="connsiteY8" fmla="*/ 57390 h 1520832"/>
                <a:gd name="connsiteX9" fmla="*/ 898969 w 1727431"/>
                <a:gd name="connsiteY9" fmla="*/ 334495 h 1520832"/>
                <a:gd name="connsiteX10" fmla="*/ 668991 w 1727431"/>
                <a:gd name="connsiteY10" fmla="*/ 564473 h 1520832"/>
                <a:gd name="connsiteX11" fmla="*/ 1531488 w 1727431"/>
                <a:gd name="connsiteY11" fmla="*/ 564473 h 1520832"/>
                <a:gd name="connsiteX12" fmla="*/ 1727431 w 1727431"/>
                <a:gd name="connsiteY12" fmla="*/ 760416 h 1520832"/>
                <a:gd name="connsiteX13" fmla="*/ 1531488 w 1727431"/>
                <a:gd name="connsiteY13" fmla="*/ 956359 h 1520832"/>
                <a:gd name="connsiteX14" fmla="*/ 668992 w 1727431"/>
                <a:gd name="connsiteY14" fmla="*/ 956359 h 1520832"/>
                <a:gd name="connsiteX15" fmla="*/ 898969 w 1727431"/>
                <a:gd name="connsiteY15" fmla="*/ 1186336 h 1520832"/>
                <a:gd name="connsiteX16" fmla="*/ 898969 w 1727431"/>
                <a:gd name="connsiteY16" fmla="*/ 1463441 h 1520832"/>
                <a:gd name="connsiteX17" fmla="*/ 760416 w 1727431"/>
                <a:gd name="connsiteY17" fmla="*/ 1520832 h 15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7431" h="1520832">
                  <a:moveTo>
                    <a:pt x="760416" y="1520832"/>
                  </a:moveTo>
                  <a:cubicBezTo>
                    <a:pt x="710270" y="1520832"/>
                    <a:pt x="660124" y="1501701"/>
                    <a:pt x="621863" y="1463441"/>
                  </a:cubicBezTo>
                  <a:lnTo>
                    <a:pt x="57390" y="898969"/>
                  </a:lnTo>
                  <a:cubicBezTo>
                    <a:pt x="19130" y="860708"/>
                    <a:pt x="0" y="810562"/>
                    <a:pt x="0" y="760416"/>
                  </a:cubicBezTo>
                  <a:lnTo>
                    <a:pt x="0" y="760416"/>
                  </a:lnTo>
                  <a:lnTo>
                    <a:pt x="0" y="760415"/>
                  </a:lnTo>
                  <a:cubicBezTo>
                    <a:pt x="0" y="710269"/>
                    <a:pt x="19130" y="660123"/>
                    <a:pt x="57390" y="621863"/>
                  </a:cubicBezTo>
                  <a:lnTo>
                    <a:pt x="621863" y="57390"/>
                  </a:lnTo>
                  <a:cubicBezTo>
                    <a:pt x="698384" y="-19131"/>
                    <a:pt x="822448" y="-19131"/>
                    <a:pt x="898969" y="57390"/>
                  </a:cubicBezTo>
                  <a:cubicBezTo>
                    <a:pt x="975489" y="133910"/>
                    <a:pt x="975489" y="257975"/>
                    <a:pt x="898969" y="334495"/>
                  </a:cubicBezTo>
                  <a:lnTo>
                    <a:pt x="668991" y="564473"/>
                  </a:lnTo>
                  <a:lnTo>
                    <a:pt x="1531488" y="564473"/>
                  </a:lnTo>
                  <a:cubicBezTo>
                    <a:pt x="1639704" y="564473"/>
                    <a:pt x="1727431" y="652200"/>
                    <a:pt x="1727431" y="760416"/>
                  </a:cubicBezTo>
                  <a:cubicBezTo>
                    <a:pt x="1727431" y="868632"/>
                    <a:pt x="1639704" y="956359"/>
                    <a:pt x="1531488" y="956359"/>
                  </a:cubicBezTo>
                  <a:lnTo>
                    <a:pt x="668992" y="956359"/>
                  </a:lnTo>
                  <a:lnTo>
                    <a:pt x="898969" y="1186336"/>
                  </a:lnTo>
                  <a:cubicBezTo>
                    <a:pt x="975489" y="1262856"/>
                    <a:pt x="975489" y="1386921"/>
                    <a:pt x="898969" y="1463441"/>
                  </a:cubicBezTo>
                  <a:cubicBezTo>
                    <a:pt x="860708" y="1501701"/>
                    <a:pt x="810562" y="1520832"/>
                    <a:pt x="760416" y="1520832"/>
                  </a:cubicBezTo>
                  <a:close/>
                </a:path>
              </a:pathLst>
            </a:custGeom>
            <a:noFill/>
            <a:ln w="222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327" name="文本框 72">
            <a:extLst>
              <a:ext uri="{FF2B5EF4-FFF2-40B4-BE49-F238E27FC236}">
                <a16:creationId xmlns:a16="http://schemas.microsoft.com/office/drawing/2014/main" id="{A2490AF5-690C-4178-A465-069758BD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1298575"/>
            <a:ext cx="4452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sym typeface="+mn-lt"/>
              </a:rPr>
              <a:t>2. </a:t>
            </a:r>
            <a:r>
              <a:rPr lang="zh-CN" altLang="en-US">
                <a:solidFill>
                  <a:srgbClr val="FF0000"/>
                </a:solidFill>
                <a:sym typeface="+mn-lt"/>
              </a:rPr>
              <a:t>区别：</a:t>
            </a:r>
          </a:p>
        </p:txBody>
      </p:sp>
      <p:cxnSp>
        <p:nvCxnSpPr>
          <p:cNvPr id="58376" name="直接连接符 74">
            <a:extLst>
              <a:ext uri="{FF2B5EF4-FFF2-40B4-BE49-F238E27FC236}">
                <a16:creationId xmlns:a16="http://schemas.microsoft.com/office/drawing/2014/main" id="{E9066D1D-109D-7C4B-89CB-0ED9B2EA2E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7675" y="1427163"/>
            <a:ext cx="0" cy="3201987"/>
          </a:xfrm>
          <a:prstGeom prst="line">
            <a:avLst/>
          </a:prstGeom>
          <a:noFill/>
          <a:ln w="19050" algn="ctr">
            <a:solidFill>
              <a:srgbClr val="7F7F7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4">
            <a:extLst>
              <a:ext uri="{FF2B5EF4-FFF2-40B4-BE49-F238E27FC236}">
                <a16:creationId xmlns:a16="http://schemas.microsoft.com/office/drawing/2014/main" id="{2CBA3823-1296-41FB-BBFA-4FDDF077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5341938"/>
            <a:ext cx="85947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3. 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用途：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邻接矩阵多用于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稠密图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；而邻接表多用于</a:t>
            </a: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稀疏图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build="p"/>
      <p:bldP spid="7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0CC1EB-3CE9-44B1-832E-D20FA068AFF9}"/>
              </a:ext>
            </a:extLst>
          </p:cNvPr>
          <p:cNvSpPr/>
          <p:nvPr/>
        </p:nvSpPr>
        <p:spPr bwMode="auto">
          <a:xfrm>
            <a:off x="304800" y="2752725"/>
            <a:ext cx="8534400" cy="2770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6" name="Line 214">
            <a:extLst>
              <a:ext uri="{FF2B5EF4-FFF2-40B4-BE49-F238E27FC236}">
                <a16:creationId xmlns:a16="http://schemas.microsoft.com/office/drawing/2014/main" id="{BA72D674-4361-4789-8185-8808576F5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388" y="1766888"/>
            <a:ext cx="15240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011" name="Text Box 239">
            <a:extLst>
              <a:ext uri="{FF2B5EF4-FFF2-40B4-BE49-F238E27FC236}">
                <a16:creationId xmlns:a16="http://schemas.microsoft.com/office/drawing/2014/main" id="{E5A41D50-3439-480A-949B-15908987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015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结点表中的结点的表示：</a:t>
            </a:r>
          </a:p>
        </p:txBody>
      </p:sp>
      <p:sp>
        <p:nvSpPr>
          <p:cNvPr id="42012" name="Text Box 240">
            <a:extLst>
              <a:ext uri="{FF2B5EF4-FFF2-40B4-BE49-F238E27FC236}">
                <a16:creationId xmlns:a16="http://schemas.microsoft.com/office/drawing/2014/main" id="{3819EBC1-2F3B-4B5F-A189-D1BB7AEE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52725"/>
            <a:ext cx="859155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data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结点的数据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域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，保存结点的数据值。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firstin:   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结点的指针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域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，给出自该结点出发的的第一条边的边结点的地址。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firstout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结点的指针场，给出进入该结点的第一条边的 边结点的地址。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2020" name="Rectangle 77">
            <a:extLst>
              <a:ext uri="{FF2B5EF4-FFF2-40B4-BE49-F238E27FC236}">
                <a16:creationId xmlns:a16="http://schemas.microsoft.com/office/drawing/2014/main" id="{C4137681-617A-4CD3-B26D-F2794866C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177800"/>
            <a:ext cx="49609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用于有向图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CDB3E3-464A-4A14-A896-EA14C1E3698E}"/>
              </a:ext>
            </a:extLst>
          </p:cNvPr>
          <p:cNvGraphicFramePr>
            <a:graphicFrameLocks noGrp="1"/>
          </p:cNvGraphicFramePr>
          <p:nvPr/>
        </p:nvGraphicFramePr>
        <p:xfrm>
          <a:off x="309563" y="1887538"/>
          <a:ext cx="8529636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firstin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firstout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D249F5-F473-4990-A077-0CF10B533CC5}"/>
              </a:ext>
            </a:extLst>
          </p:cNvPr>
          <p:cNvSpPr/>
          <p:nvPr/>
        </p:nvSpPr>
        <p:spPr bwMode="auto">
          <a:xfrm>
            <a:off x="309563" y="2708275"/>
            <a:ext cx="8529637" cy="3024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98" name="Line 226">
            <a:extLst>
              <a:ext uri="{FF2B5EF4-FFF2-40B4-BE49-F238E27FC236}">
                <a16:creationId xmlns:a16="http://schemas.microsoft.com/office/drawing/2014/main" id="{28BDFC0F-DA83-4A6A-8A88-FD0948B36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5150" y="3065463"/>
            <a:ext cx="15240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010" name="Text Box 238">
            <a:extLst>
              <a:ext uri="{FF2B5EF4-FFF2-40B4-BE49-F238E27FC236}">
                <a16:creationId xmlns:a16="http://schemas.microsoft.com/office/drawing/2014/main" id="{B356139F-57C5-4165-8A13-CD5B279FF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120775"/>
            <a:ext cx="5300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边结点表中的结点的表示：</a:t>
            </a:r>
          </a:p>
        </p:txBody>
      </p:sp>
      <p:sp>
        <p:nvSpPr>
          <p:cNvPr id="42013" name="Text Box 241">
            <a:extLst>
              <a:ext uri="{FF2B5EF4-FFF2-40B4-BE49-F238E27FC236}">
                <a16:creationId xmlns:a16="http://schemas.microsoft.com/office/drawing/2014/main" id="{1B4583B1-268F-4C2E-A70D-3EDB49A7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903538"/>
            <a:ext cx="5773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info: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边结点的数据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域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，保存边的权值等。</a:t>
            </a:r>
          </a:p>
        </p:txBody>
      </p:sp>
      <p:sp>
        <p:nvSpPr>
          <p:cNvPr id="42018" name="Text Box 246">
            <a:extLst>
              <a:ext uri="{FF2B5EF4-FFF2-40B4-BE49-F238E27FC236}">
                <a16:creationId xmlns:a16="http://schemas.microsoft.com/office/drawing/2014/main" id="{6EF8B587-8213-4B43-AEB7-EE532B73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429000"/>
            <a:ext cx="56372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tailvex: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本条边的出发结点的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地址。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headvex: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本条边的终止结点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的地址。</a:t>
            </a:r>
          </a:p>
        </p:txBody>
      </p:sp>
      <p:sp>
        <p:nvSpPr>
          <p:cNvPr id="42019" name="Text Box 247">
            <a:extLst>
              <a:ext uri="{FF2B5EF4-FFF2-40B4-BE49-F238E27FC236}">
                <a16:creationId xmlns:a16="http://schemas.microsoft.com/office/drawing/2014/main" id="{F850349D-9672-43B0-B1AA-C8AE58935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533900"/>
            <a:ext cx="66230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hlink: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终止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结点相同的边中的下一条边的地址。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tlink: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</a:t>
            </a:r>
            <a:r>
              <a:rPr lang="zh-CN" altLang="zh-CN" sz="2400" b="0">
                <a:ea typeface="微软雅黑" panose="020B0503020204020204" pitchFamily="34" charset="-122"/>
                <a:sym typeface="+mn-lt"/>
              </a:rPr>
              <a:t>结点相同的边 中的下一条边的地址。</a:t>
            </a:r>
            <a:endParaRPr lang="zh-CN" altLang="en-US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2020" name="Rectangle 77">
            <a:extLst>
              <a:ext uri="{FF2B5EF4-FFF2-40B4-BE49-F238E27FC236}">
                <a16:creationId xmlns:a16="http://schemas.microsoft.com/office/drawing/2014/main" id="{AA5DE556-A1DC-4BD1-B1F9-768EEA12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177800"/>
            <a:ext cx="49609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用于有向图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D93C17DB-2533-4795-A206-DADF0289A6C3}"/>
              </a:ext>
            </a:extLst>
          </p:cNvPr>
          <p:cNvGraphicFramePr>
            <a:graphicFrameLocks noGrp="1"/>
          </p:cNvGraphicFramePr>
          <p:nvPr/>
        </p:nvGraphicFramePr>
        <p:xfrm>
          <a:off x="309563" y="1887538"/>
          <a:ext cx="8529635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info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tailvex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headvex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hlink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tlink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6FDEFB-0DF3-4BBC-81E8-0EA07A101D5B}"/>
              </a:ext>
            </a:extLst>
          </p:cNvPr>
          <p:cNvSpPr/>
          <p:nvPr/>
        </p:nvSpPr>
        <p:spPr bwMode="auto">
          <a:xfrm>
            <a:off x="0" y="1557338"/>
            <a:ext cx="9144000" cy="3600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3491" name="Picture 2" descr="0614">
            <a:extLst>
              <a:ext uri="{FF2B5EF4-FFF2-40B4-BE49-F238E27FC236}">
                <a16:creationId xmlns:a16="http://schemas.microsoft.com/office/drawing/2014/main" id="{B7650A42-73FC-C647-AFFC-35C45140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989138"/>
            <a:ext cx="811053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77">
            <a:extLst>
              <a:ext uri="{FF2B5EF4-FFF2-40B4-BE49-F238E27FC236}">
                <a16:creationId xmlns:a16="http://schemas.microsoft.com/office/drawing/2014/main" id="{940B46F9-E881-4736-9C16-9900DD416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7488"/>
            <a:ext cx="3389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44C2B977-4A75-4E79-80B9-EEB8E537B7D9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0" name="Rectangle 77">
            <a:extLst>
              <a:ext uri="{FF2B5EF4-FFF2-40B4-BE49-F238E27FC236}">
                <a16:creationId xmlns:a16="http://schemas.microsoft.com/office/drawing/2014/main" id="{3B287C3D-F4FF-47CE-9F2A-3D1EEA1A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27013"/>
            <a:ext cx="49609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用于无向图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F2089F2-CFB2-4B93-98C6-D998AA00FEE6}"/>
              </a:ext>
            </a:extLst>
          </p:cNvPr>
          <p:cNvSpPr/>
          <p:nvPr/>
        </p:nvSpPr>
        <p:spPr bwMode="auto">
          <a:xfrm>
            <a:off x="309563" y="2679700"/>
            <a:ext cx="8534400" cy="35575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Line 214">
            <a:extLst>
              <a:ext uri="{FF2B5EF4-FFF2-40B4-BE49-F238E27FC236}">
                <a16:creationId xmlns:a16="http://schemas.microsoft.com/office/drawing/2014/main" id="{3F47DC87-AF52-4870-BEFE-9F6E208EC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1695450"/>
            <a:ext cx="15240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 Box 239">
            <a:extLst>
              <a:ext uri="{FF2B5EF4-FFF2-40B4-BE49-F238E27FC236}">
                <a16:creationId xmlns:a16="http://schemas.microsoft.com/office/drawing/2014/main" id="{4B26BE23-EBA9-4B79-9FB6-CE2C43CE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1271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结点表中的结点的表示：</a:t>
            </a:r>
          </a:p>
        </p:txBody>
      </p:sp>
      <p:sp>
        <p:nvSpPr>
          <p:cNvPr id="39" name="Text Box 240">
            <a:extLst>
              <a:ext uri="{FF2B5EF4-FFF2-40B4-BE49-F238E27FC236}">
                <a16:creationId xmlns:a16="http://schemas.microsoft.com/office/drawing/2014/main" id="{5FE6A298-D8EE-4620-9287-41E74D9F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2816225"/>
            <a:ext cx="80645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data: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结点的数据域，保存结点的数据值。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firstedge: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结点的指针域，给出自该结点出发的的第一条边的边结点的地址。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552B8270-23F3-4101-8673-823047412D03}"/>
              </a:ext>
            </a:extLst>
          </p:cNvPr>
          <p:cNvGraphicFramePr>
            <a:graphicFrameLocks noGrp="1"/>
          </p:cNvGraphicFramePr>
          <p:nvPr/>
        </p:nvGraphicFramePr>
        <p:xfrm>
          <a:off x="314325" y="1816100"/>
          <a:ext cx="8529638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firstedge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9" name="矩形 1">
            <a:extLst>
              <a:ext uri="{FF2B5EF4-FFF2-40B4-BE49-F238E27FC236}">
                <a16:creationId xmlns:a16="http://schemas.microsoft.com/office/drawing/2014/main" id="{05322BB1-7F1C-44E1-BD24-132A3839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797425"/>
            <a:ext cx="8534400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0" name="矩形 41">
            <a:extLst>
              <a:ext uri="{FF2B5EF4-FFF2-40B4-BE49-F238E27FC236}">
                <a16:creationId xmlns:a16="http://schemas.microsoft.com/office/drawing/2014/main" id="{11C6C79B-264F-4187-909D-0DC9B8B6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067300"/>
            <a:ext cx="8534400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1" name="矩形 42">
            <a:extLst>
              <a:ext uri="{FF2B5EF4-FFF2-40B4-BE49-F238E27FC236}">
                <a16:creationId xmlns:a16="http://schemas.microsoft.com/office/drawing/2014/main" id="{BF927825-9339-42E0-8318-7941F082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305425"/>
            <a:ext cx="8534400" cy="44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2" name="矩形 43">
            <a:extLst>
              <a:ext uri="{FF2B5EF4-FFF2-40B4-BE49-F238E27FC236}">
                <a16:creationId xmlns:a16="http://schemas.microsoft.com/office/drawing/2014/main" id="{0B8886B4-E9B0-4FC5-A9CB-5383F905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559425"/>
            <a:ext cx="8534400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83" name="矩形 44">
            <a:extLst>
              <a:ext uri="{FF2B5EF4-FFF2-40B4-BE49-F238E27FC236}">
                <a16:creationId xmlns:a16="http://schemas.microsoft.com/office/drawing/2014/main" id="{0456B220-0302-427B-86DA-2B85D383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872163"/>
            <a:ext cx="8534400" cy="46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4">
            <a:extLst>
              <a:ext uri="{FF2B5EF4-FFF2-40B4-BE49-F238E27FC236}">
                <a16:creationId xmlns:a16="http://schemas.microsoft.com/office/drawing/2014/main" id="{4FA152B4-1655-460A-832A-0DCA1F947B6F}"/>
              </a:ext>
            </a:extLst>
          </p:cNvPr>
          <p:cNvSpPr>
            <a:spLocks/>
          </p:cNvSpPr>
          <p:nvPr/>
        </p:nvSpPr>
        <p:spPr bwMode="auto">
          <a:xfrm>
            <a:off x="14585950" y="3125788"/>
            <a:ext cx="152400" cy="1676400"/>
          </a:xfrm>
          <a:prstGeom prst="leftBracket">
            <a:avLst>
              <a:gd name="adj" fmla="val 9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90" name="Rectangle 77">
            <a:extLst>
              <a:ext uri="{FF2B5EF4-FFF2-40B4-BE49-F238E27FC236}">
                <a16:creationId xmlns:a16="http://schemas.microsoft.com/office/drawing/2014/main" id="{2FF208B6-4A3F-4215-B48C-6F7CAB6F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14313"/>
            <a:ext cx="49609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用于无向图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73FFC5-5178-47BD-8D62-EAAC2770E88C}"/>
              </a:ext>
            </a:extLst>
          </p:cNvPr>
          <p:cNvSpPr/>
          <p:nvPr/>
        </p:nvSpPr>
        <p:spPr bwMode="auto">
          <a:xfrm>
            <a:off x="309563" y="2601913"/>
            <a:ext cx="8529637" cy="4067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Line 226">
            <a:extLst>
              <a:ext uri="{FF2B5EF4-FFF2-40B4-BE49-F238E27FC236}">
                <a16:creationId xmlns:a16="http://schemas.microsoft.com/office/drawing/2014/main" id="{24E24F48-2356-43D2-BD89-36433E2DD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5150" y="2957513"/>
            <a:ext cx="15240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400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 Box 238">
            <a:extLst>
              <a:ext uri="{FF2B5EF4-FFF2-40B4-BE49-F238E27FC236}">
                <a16:creationId xmlns:a16="http://schemas.microsoft.com/office/drawing/2014/main" id="{3D02DC08-DC1D-4F87-A1F2-74B2D704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120775"/>
            <a:ext cx="5300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边结点表中的结点的表示：</a:t>
            </a:r>
          </a:p>
        </p:txBody>
      </p:sp>
      <p:sp>
        <p:nvSpPr>
          <p:cNvPr id="41" name="Text Box 247">
            <a:extLst>
              <a:ext uri="{FF2B5EF4-FFF2-40B4-BE49-F238E27FC236}">
                <a16:creationId xmlns:a16="http://schemas.microsoft.com/office/drawing/2014/main" id="{1404FF1E-6883-43C2-9368-9AADBAC0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676525"/>
            <a:ext cx="81343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ivex: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本条边依附的一个结点的地址。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ilink: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依附于该结点（地址由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ivex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给出）的边中的下一条边的的地址。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jvex: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本条边依附的另一个结点的地址。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jlink: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依附于该结点（地址由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jvex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给出）的边中的下一条边的的地址。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info: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边结点的数据域，保存边的权值等。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mark: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边结点的标志域，用于标识该条边是否被访问过。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BF88B30-C6A3-4B63-BD78-11EE650CEB3E}"/>
              </a:ext>
            </a:extLst>
          </p:cNvPr>
          <p:cNvGraphicFramePr>
            <a:graphicFrameLocks noGrp="1"/>
          </p:cNvGraphicFramePr>
          <p:nvPr/>
        </p:nvGraphicFramePr>
        <p:xfrm>
          <a:off x="309563" y="1781175"/>
          <a:ext cx="8529636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mark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ivex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ilink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jvex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jlink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info</a:t>
                      </a:r>
                      <a:endParaRPr lang="zh-CN" altLang="en-US" sz="2400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F6FA526-DCC4-4711-994D-D777CCD520E7}"/>
              </a:ext>
            </a:extLst>
          </p:cNvPr>
          <p:cNvSpPr/>
          <p:nvPr/>
        </p:nvSpPr>
        <p:spPr bwMode="auto">
          <a:xfrm>
            <a:off x="0" y="1773238"/>
            <a:ext cx="9144000" cy="4464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8611" name="Picture 2" descr="0616">
            <a:extLst>
              <a:ext uri="{FF2B5EF4-FFF2-40B4-BE49-F238E27FC236}">
                <a16:creationId xmlns:a16="http://schemas.microsoft.com/office/drawing/2014/main" id="{D1C386B2-8DCF-7047-B29E-C6FC125F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643188"/>
            <a:ext cx="54483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3">
            <a:extLst>
              <a:ext uri="{FF2B5EF4-FFF2-40B4-BE49-F238E27FC236}">
                <a16:creationId xmlns:a16="http://schemas.microsoft.com/office/drawing/2014/main" id="{45F44356-3E20-7446-BC2D-405C5F64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071813"/>
            <a:ext cx="22002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77">
            <a:extLst>
              <a:ext uri="{FF2B5EF4-FFF2-40B4-BE49-F238E27FC236}">
                <a16:creationId xmlns:a16="http://schemas.microsoft.com/office/drawing/2014/main" id="{0CDB9914-E5AF-45BA-B435-74E944FE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1775"/>
            <a:ext cx="49609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十字链表</a:t>
            </a:r>
          </a:p>
        </p:txBody>
      </p:sp>
    </p:spTree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图片 9">
            <a:extLst>
              <a:ext uri="{FF2B5EF4-FFF2-40B4-BE49-F238E27FC236}">
                <a16:creationId xmlns:a16="http://schemas.microsoft.com/office/drawing/2014/main" id="{C4A2C986-D8EE-2241-850A-AFF57392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DAA0EA2B-2493-49B8-8B7D-A773B5571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4606925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32A7CD8B-25FB-492B-8AFD-73F8DF55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606925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4786FE-1A8B-477B-AD4C-9F360CC7BE0E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78BA7450-82FA-4611-A758-BA0004E39399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4EFD1A-0006-48B3-8FE1-15659E210F26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6FFD3B-2E25-4350-B3E4-2787AC4849AD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4C0887-28FF-4510-979C-69238C1D4B38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521573-E24E-435B-952F-2E71F44A677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4">
            <a:extLst>
              <a:ext uri="{FF2B5EF4-FFF2-40B4-BE49-F238E27FC236}">
                <a16:creationId xmlns:a16="http://schemas.microsoft.com/office/drawing/2014/main" id="{A83DC901-17D1-4D28-8057-DA8F9070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28588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图的遍历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26AB8D8-FB6E-B740-BD97-5D9EF4163B3E}"/>
              </a:ext>
            </a:extLst>
          </p:cNvPr>
          <p:cNvGrpSpPr>
            <a:grpSpLocks/>
          </p:cNvGrpSpPr>
          <p:nvPr/>
        </p:nvGrpSpPr>
        <p:grpSpPr bwMode="auto">
          <a:xfrm>
            <a:off x="3397250" y="2522538"/>
            <a:ext cx="2547938" cy="2973387"/>
            <a:chOff x="4561682" y="2200808"/>
            <a:chExt cx="3219450" cy="3757590"/>
          </a:xfrm>
        </p:grpSpPr>
        <p:sp>
          <p:nvSpPr>
            <p:cNvPr id="36" name="i$liḋe-Oval 12">
              <a:extLst>
                <a:ext uri="{FF2B5EF4-FFF2-40B4-BE49-F238E27FC236}">
                  <a16:creationId xmlns:a16="http://schemas.microsoft.com/office/drawing/2014/main" id="{393B5AB9-998D-4B07-A6B7-AD78FFF5E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960" y="2200808"/>
              <a:ext cx="2284705" cy="2283042"/>
            </a:xfrm>
            <a:prstGeom prst="ellipse">
              <a:avLst/>
            </a:prstGeom>
            <a:solidFill>
              <a:srgbClr val="4F81BD"/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rgbClr val="FFFFFF"/>
                  </a:solidFill>
                  <a:ea typeface="微软雅黑" panose="020B0503020204020204" pitchFamily="34" charset="-122"/>
                  <a:sym typeface="+mn-lt"/>
                </a:rPr>
                <a:t>遍历实质</a:t>
              </a:r>
            </a:p>
          </p:txBody>
        </p:sp>
        <p:sp>
          <p:nvSpPr>
            <p:cNvPr id="37" name="i$liḋe-Oval 14">
              <a:extLst>
                <a:ext uri="{FF2B5EF4-FFF2-40B4-BE49-F238E27FC236}">
                  <a16:creationId xmlns:a16="http://schemas.microsoft.com/office/drawing/2014/main" id="{3E68EEBF-99B2-412F-A36B-FE550BF74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682" y="3049425"/>
              <a:ext cx="326960" cy="325002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i$liḋe-Oval 15">
              <a:extLst>
                <a:ext uri="{FF2B5EF4-FFF2-40B4-BE49-F238E27FC236}">
                  <a16:creationId xmlns:a16="http://schemas.microsoft.com/office/drawing/2014/main" id="{71E989BB-D36A-4B65-8A51-8E9ABA99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544" y="4353447"/>
              <a:ext cx="543596" cy="543678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i$liḋe-Oval 16">
              <a:extLst>
                <a:ext uri="{FF2B5EF4-FFF2-40B4-BE49-F238E27FC236}">
                  <a16:creationId xmlns:a16="http://schemas.microsoft.com/office/drawing/2014/main" id="{2A0C226F-1129-4ABE-A8B5-F83FA980B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7" y="2222875"/>
              <a:ext cx="174513" cy="172532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i$liḋe-Oval 17">
              <a:extLst>
                <a:ext uri="{FF2B5EF4-FFF2-40B4-BE49-F238E27FC236}">
                  <a16:creationId xmlns:a16="http://schemas.microsoft.com/office/drawing/2014/main" id="{67C9E883-0973-48AE-93E1-333F978C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189" y="3908074"/>
              <a:ext cx="401177" cy="403244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i$liḋe-Oval 18">
              <a:extLst>
                <a:ext uri="{FF2B5EF4-FFF2-40B4-BE49-F238E27FC236}">
                  <a16:creationId xmlns:a16="http://schemas.microsoft.com/office/drawing/2014/main" id="{474F9647-7062-4046-98E0-D69490978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695" y="2939085"/>
              <a:ext cx="489437" cy="489510"/>
            </a:xfrm>
            <a:prstGeom prst="ellipse">
              <a:avLst/>
            </a:prstGeom>
            <a:solidFill>
              <a:sysClr val="window" lastClr="FFFFFF">
                <a:lumMod val="75000"/>
                <a:alpha val="20000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îṣļîḑé-TextBox 36">
              <a:extLst>
                <a:ext uri="{FF2B5EF4-FFF2-40B4-BE49-F238E27FC236}">
                  <a16:creationId xmlns:a16="http://schemas.microsoft.com/office/drawing/2014/main" id="{0D1C5BB6-0B73-4D56-9E77-78A89D3899C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96960" y="5119811"/>
              <a:ext cx="2387006" cy="838587"/>
            </a:xfrm>
            <a:prstGeom prst="rect">
              <a:avLst/>
            </a:prstGeom>
            <a:noFill/>
          </p:spPr>
          <p:txBody>
            <a:bodyPr lIns="90000" tIns="46800" rIns="90000" bIns="46800" anchor="ctr" anchorCtr="1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找每个顶点的邻接点的过程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3FB3160-E816-3D41-AC21-902484BB1576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960438"/>
            <a:ext cx="2811462" cy="5781675"/>
            <a:chOff x="7981950" y="1522152"/>
            <a:chExt cx="3551238" cy="7306404"/>
          </a:xfrm>
        </p:grpSpPr>
        <p:sp>
          <p:nvSpPr>
            <p:cNvPr id="46" name="i$liḋe-Oval 20">
              <a:extLst>
                <a:ext uri="{FF2B5EF4-FFF2-40B4-BE49-F238E27FC236}">
                  <a16:creationId xmlns:a16="http://schemas.microsoft.com/office/drawing/2014/main" id="{11599D6B-4208-42D4-9359-551DB8989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369" y="2202237"/>
              <a:ext cx="2295972" cy="2295037"/>
            </a:xfrm>
            <a:prstGeom prst="ellipse">
              <a:avLst/>
            </a:prstGeom>
            <a:solidFill>
              <a:srgbClr val="C0504D"/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rgbClr val="FFFFFF"/>
                  </a:solidFill>
                  <a:ea typeface="微软雅黑" panose="020B0503020204020204" pitchFamily="34" charset="-122"/>
                  <a:sym typeface="+mn-lt"/>
                </a:rPr>
                <a:t>图的特点</a:t>
              </a:r>
            </a:p>
          </p:txBody>
        </p:sp>
        <p:sp>
          <p:nvSpPr>
            <p:cNvPr id="47" name="i$liḋe-Oval 22">
              <a:extLst>
                <a:ext uri="{FF2B5EF4-FFF2-40B4-BE49-F238E27FC236}">
                  <a16:creationId xmlns:a16="http://schemas.microsoft.com/office/drawing/2014/main" id="{33883ED0-3DC4-47AA-AE6B-14898A242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3161177"/>
              <a:ext cx="491277" cy="491508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i$liḋe-Oval 23">
              <a:extLst>
                <a:ext uri="{FF2B5EF4-FFF2-40B4-BE49-F238E27FC236}">
                  <a16:creationId xmlns:a16="http://schemas.microsoft.com/office/drawing/2014/main" id="{D4726301-9893-457E-86CA-C8BF34371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132" y="1522152"/>
              <a:ext cx="250651" cy="250768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îṣļîḑé-Oval 24">
              <a:extLst>
                <a:ext uri="{FF2B5EF4-FFF2-40B4-BE49-F238E27FC236}">
                  <a16:creationId xmlns:a16="http://schemas.microsoft.com/office/drawing/2014/main" id="{D27A4D6B-D7FE-4C6F-9D96-C8FDBCC0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7636" y="3915490"/>
              <a:ext cx="621617" cy="623914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îṣļîḑé-Oval 25">
              <a:extLst>
                <a:ext uri="{FF2B5EF4-FFF2-40B4-BE49-F238E27FC236}">
                  <a16:creationId xmlns:a16="http://schemas.microsoft.com/office/drawing/2014/main" id="{5974EC58-4C1E-4273-B215-6A257F0F6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735" y="3478149"/>
              <a:ext cx="174453" cy="174536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îṣļîḑé-Oval 26">
              <a:extLst>
                <a:ext uri="{FF2B5EF4-FFF2-40B4-BE49-F238E27FC236}">
                  <a16:creationId xmlns:a16="http://schemas.microsoft.com/office/drawing/2014/main" id="{7CE59860-F27F-4B3B-A9D4-036FE4ED4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556" y="2035727"/>
              <a:ext cx="415080" cy="415273"/>
            </a:xfrm>
            <a:prstGeom prst="ellipse">
              <a:avLst/>
            </a:prstGeom>
            <a:solidFill>
              <a:sysClr val="window" lastClr="FFFFFF">
                <a:lumMod val="75000"/>
                <a:alpha val="29803"/>
              </a:sysClr>
            </a:solidFill>
            <a:ln w="50800">
              <a:solidFill>
                <a:sysClr val="windowText" lastClr="000000">
                  <a:alpha val="0"/>
                </a:sys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îṣļîḑé-TextBox 41">
              <a:extLst>
                <a:ext uri="{FF2B5EF4-FFF2-40B4-BE49-F238E27FC236}">
                  <a16:creationId xmlns:a16="http://schemas.microsoft.com/office/drawing/2014/main" id="{79E8935F-C572-4D92-AA7A-F9B1E98FFF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90232" y="4798197"/>
              <a:ext cx="3442956" cy="4030359"/>
            </a:xfrm>
            <a:prstGeom prst="rect">
              <a:avLst/>
            </a:prstGeom>
            <a:noFill/>
          </p:spPr>
          <p:txBody>
            <a:bodyPr lIns="90000" tIns="46800" rIns="90000" bIns="46800" anchor="ctr" anchorCtr="1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图中可能存在</a:t>
              </a:r>
              <a:r>
                <a:rPr lang="zh-CN" altLang="en-US" sz="2200" b="0">
                  <a:solidFill>
                    <a:srgbClr val="4F81BD"/>
                  </a:solidFill>
                  <a:ea typeface="微软雅黑" panose="020B0503020204020204" pitchFamily="34" charset="-122"/>
                  <a:sym typeface="+mn-lt"/>
                </a:rPr>
                <a:t>回路</a:t>
              </a: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，且图的任一顶点都可能与其它顶点相通，在访问完某个顶点之后可能会沿着某些边</a:t>
              </a:r>
              <a:r>
                <a:rPr lang="zh-CN" altLang="en-US" sz="22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又回到了曾经访问过的顶点</a:t>
              </a: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。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B1C42B5-59EF-E94F-960D-D534D4C53760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1006475"/>
            <a:ext cx="2817812" cy="5732463"/>
            <a:chOff x="755650" y="1929345"/>
            <a:chExt cx="3562350" cy="7243067"/>
          </a:xfrm>
        </p:grpSpPr>
        <p:sp>
          <p:nvSpPr>
            <p:cNvPr id="56" name="i$liḋe-Oval 4">
              <a:extLst>
                <a:ext uri="{FF2B5EF4-FFF2-40B4-BE49-F238E27FC236}">
                  <a16:creationId xmlns:a16="http://schemas.microsoft.com/office/drawing/2014/main" id="{4787CC36-9D18-4A9A-9E19-983947690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440" y="2264320"/>
              <a:ext cx="2223710" cy="2222464"/>
            </a:xfrm>
            <a:prstGeom prst="ellipse">
              <a:avLst/>
            </a:prstGeom>
            <a:solidFill>
              <a:srgbClr val="8064A2"/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0">
                  <a:solidFill>
                    <a:srgbClr val="FFFFFF"/>
                  </a:solidFill>
                  <a:ea typeface="微软雅黑" panose="020B0503020204020204" pitchFamily="34" charset="-122"/>
                  <a:sym typeface="+mn-lt"/>
                </a:rPr>
                <a:t>遍历定义</a:t>
              </a:r>
            </a:p>
          </p:txBody>
        </p:sp>
        <p:sp>
          <p:nvSpPr>
            <p:cNvPr id="57" name="i$liḋe-Oval 6">
              <a:extLst>
                <a:ext uri="{FF2B5EF4-FFF2-40B4-BE49-F238E27FC236}">
                  <a16:creationId xmlns:a16="http://schemas.microsoft.com/office/drawing/2014/main" id="{26520D5B-9278-4127-818A-463AB5FF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89" y="3602211"/>
              <a:ext cx="349211" cy="349015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i$liḋe-Oval 7">
              <a:extLst>
                <a:ext uri="{FF2B5EF4-FFF2-40B4-BE49-F238E27FC236}">
                  <a16:creationId xmlns:a16="http://schemas.microsoft.com/office/drawing/2014/main" id="{37467943-96DF-4FDA-8353-27A9629CE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314" y="3834887"/>
              <a:ext cx="349211" cy="349015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i$liḋe-Oval 8">
              <a:extLst>
                <a:ext uri="{FF2B5EF4-FFF2-40B4-BE49-F238E27FC236}">
                  <a16:creationId xmlns:a16="http://schemas.microsoft.com/office/drawing/2014/main" id="{507D4CE7-50A6-4E08-8229-D362A84D9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998" y="4364427"/>
              <a:ext cx="604095" cy="601750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i$liḋe-Oval 9">
              <a:extLst>
                <a:ext uri="{FF2B5EF4-FFF2-40B4-BE49-F238E27FC236}">
                  <a16:creationId xmlns:a16="http://schemas.microsoft.com/office/drawing/2014/main" id="{D60B04E4-3CA9-4EC9-881E-0492C7FE6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54" y="1929345"/>
              <a:ext cx="200696" cy="200583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i$liḋe-Oval 10">
              <a:extLst>
                <a:ext uri="{FF2B5EF4-FFF2-40B4-BE49-F238E27FC236}">
                  <a16:creationId xmlns:a16="http://schemas.microsoft.com/office/drawing/2014/main" id="{F5888612-B868-497F-9E62-9362F672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3110782"/>
              <a:ext cx="433503" cy="435265"/>
            </a:xfrm>
            <a:prstGeom prst="ellipse">
              <a:avLst/>
            </a:prstGeom>
            <a:solidFill>
              <a:sysClr val="window" lastClr="FFFFFF">
                <a:lumMod val="75000"/>
                <a:alpha val="39999"/>
              </a:sysClr>
            </a:solidFill>
            <a:ln w="50800" cap="flat">
              <a:solidFill>
                <a:sysClr val="windowText" lastClr="000000">
                  <a:alpha val="0"/>
                </a:sys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îṣļîḑé-TextBox 44">
              <a:extLst>
                <a:ext uri="{FF2B5EF4-FFF2-40B4-BE49-F238E27FC236}">
                  <a16:creationId xmlns:a16="http://schemas.microsoft.com/office/drawing/2014/main" id="{46862F80-19F2-431D-AE19-CF7AA10AFA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55650" y="5134668"/>
              <a:ext cx="3562350" cy="4037744"/>
            </a:xfrm>
            <a:prstGeom prst="rect">
              <a:avLst/>
            </a:prstGeom>
            <a:noFill/>
          </p:spPr>
          <p:txBody>
            <a:bodyPr lIns="90000" tIns="46800" rIns="90000" bIns="46800" anchor="ctr" anchorCtr="1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从已给的连通图中某一顶点出发，沿着一些边访遍图中所有的顶点，且使每个顶点仅被访问一次，就叫做图的遍历，它是图的</a:t>
              </a:r>
              <a:r>
                <a:rPr lang="zh-CN" altLang="en-US" sz="22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基本运算</a:t>
              </a:r>
              <a:r>
                <a:rPr lang="zh-CN" altLang="en-US" sz="2200" b="0">
                  <a:solidFill>
                    <a:srgbClr val="262626"/>
                  </a:solidFill>
                  <a:ea typeface="微软雅黑" panose="020B0503020204020204" pitchFamily="34" charset="-122"/>
                  <a:sym typeface="+mn-lt"/>
                </a:rPr>
                <a:t>。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1235E387-A494-432F-B15B-9EF11AA3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0650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人工智能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搜索问题</a:t>
            </a:r>
          </a:p>
        </p:txBody>
      </p:sp>
      <p:sp>
        <p:nvSpPr>
          <p:cNvPr id="1004549" name="Rectangle 5">
            <a:extLst>
              <a:ext uri="{FF2B5EF4-FFF2-40B4-BE49-F238E27FC236}">
                <a16:creationId xmlns:a16="http://schemas.microsoft.com/office/drawing/2014/main" id="{880CA3FC-B6F2-4234-8611-6FD952E4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557338"/>
            <a:ext cx="8713788" cy="194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个传教士和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个野人来到河边准备渡河，河岸有一条船，每次最多可坐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个人。问传教士为安全起见，应如何规划摆渡方案，使得在任何时刻，在河两岸以及船上传教士人数不能少于野人人数？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72708" name="Picture 7">
            <a:extLst>
              <a:ext uri="{FF2B5EF4-FFF2-40B4-BE49-F238E27FC236}">
                <a16:creationId xmlns:a16="http://schemas.microsoft.com/office/drawing/2014/main" id="{6F48D9BE-62B9-934E-A4F4-63DBBC6F6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4005263"/>
            <a:ext cx="4206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FD498A0F-2A2D-4A67-99E0-1E574EBE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4005263"/>
            <a:ext cx="4322762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在每一次渡河后，都会有几种渡河方案供选择，究竟哪种方案最有利？ 这就是搜索问题。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DCB4F2-0D71-4810-BF5B-4FE3D168CEAD}"/>
              </a:ext>
            </a:extLst>
          </p:cNvPr>
          <p:cNvSpPr/>
          <p:nvPr/>
        </p:nvSpPr>
        <p:spPr bwMode="auto">
          <a:xfrm>
            <a:off x="257175" y="4005263"/>
            <a:ext cx="4502150" cy="1905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045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00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9" grpId="0" build="p" animBg="1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E4391588-5A4E-4C6A-BBF9-537C2377D56D}"/>
              </a:ext>
            </a:extLst>
          </p:cNvPr>
          <p:cNvSpPr/>
          <p:nvPr/>
        </p:nvSpPr>
        <p:spPr bwMode="auto">
          <a:xfrm>
            <a:off x="6122988" y="4083050"/>
            <a:ext cx="3046412" cy="2298700"/>
          </a:xfrm>
          <a:prstGeom prst="roundRect">
            <a:avLst>
              <a:gd name="adj" fmla="val 6166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59" name="圆角矩形 9">
            <a:extLst>
              <a:ext uri="{FF2B5EF4-FFF2-40B4-BE49-F238E27FC236}">
                <a16:creationId xmlns:a16="http://schemas.microsoft.com/office/drawing/2014/main" id="{96B1CC0F-C6B4-4A46-BEAB-77327B20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1363663"/>
            <a:ext cx="3021012" cy="2298700"/>
          </a:xfrm>
          <a:prstGeom prst="roundRect">
            <a:avLst>
              <a:gd name="adj" fmla="val 8931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B005882-3B78-4C66-A503-2765A8D6E4A4}"/>
              </a:ext>
            </a:extLst>
          </p:cNvPr>
          <p:cNvSpPr/>
          <p:nvPr/>
        </p:nvSpPr>
        <p:spPr bwMode="auto">
          <a:xfrm>
            <a:off x="250825" y="4083050"/>
            <a:ext cx="5603875" cy="2298700"/>
          </a:xfrm>
          <a:prstGeom prst="roundRect">
            <a:avLst>
              <a:gd name="adj" fmla="val 6166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61" name="圆角矩形 1">
            <a:extLst>
              <a:ext uri="{FF2B5EF4-FFF2-40B4-BE49-F238E27FC236}">
                <a16:creationId xmlns:a16="http://schemas.microsoft.com/office/drawing/2014/main" id="{C87B6BCF-6FD7-4039-BF9B-4B689E2FA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5602288" cy="2297112"/>
          </a:xfrm>
          <a:prstGeom prst="roundRect">
            <a:avLst>
              <a:gd name="adj" fmla="val 8931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8" name="Rectangle 4">
            <a:extLst>
              <a:ext uri="{FF2B5EF4-FFF2-40B4-BE49-F238E27FC236}">
                <a16:creationId xmlns:a16="http://schemas.microsoft.com/office/drawing/2014/main" id="{4A18A9DD-134D-4D06-9E5F-7D9FE4D9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  <p:graphicFrame>
        <p:nvGraphicFramePr>
          <p:cNvPr id="890903" name="Object 23">
            <a:extLst>
              <a:ext uri="{FF2B5EF4-FFF2-40B4-BE49-F238E27FC236}">
                <a16:creationId xmlns:a16="http://schemas.microsoft.com/office/drawing/2014/main" id="{DF2EF764-280A-E84E-B102-AE7CABA8D34C}"/>
              </a:ext>
            </a:extLst>
          </p:cNvPr>
          <p:cNvGraphicFramePr>
            <a:graphicFrameLocks/>
          </p:cNvGraphicFramePr>
          <p:nvPr/>
        </p:nvGraphicFramePr>
        <p:xfrm>
          <a:off x="6732588" y="1412875"/>
          <a:ext cx="16938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r:id="rId3" imgW="7099300" imgH="7975600" progId="Visio.Drawing.5">
                  <p:embed/>
                </p:oleObj>
              </mc:Choice>
              <mc:Fallback>
                <p:oleObj r:id="rId3" imgW="7099300" imgH="7975600" progId="Visio.Drawing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412875"/>
                        <a:ext cx="16938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4" name="Object 24">
            <a:extLst>
              <a:ext uri="{FF2B5EF4-FFF2-40B4-BE49-F238E27FC236}">
                <a16:creationId xmlns:a16="http://schemas.microsoft.com/office/drawing/2014/main" id="{ACDD0C36-0563-2948-B08C-C9B61AA3A302}"/>
              </a:ext>
            </a:extLst>
          </p:cNvPr>
          <p:cNvGraphicFramePr>
            <a:graphicFrameLocks/>
          </p:cNvGraphicFramePr>
          <p:nvPr/>
        </p:nvGraphicFramePr>
        <p:xfrm>
          <a:off x="6708775" y="4121150"/>
          <a:ext cx="188912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r:id="rId5" imgW="7099300" imgH="7975600" progId="Visio.Drawing.5">
                  <p:embed/>
                </p:oleObj>
              </mc:Choice>
              <mc:Fallback>
                <p:oleObj r:id="rId5" imgW="7099300" imgH="7975600" progId="Visio.Drawing.5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4121150"/>
                        <a:ext cx="1889125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26">
            <a:extLst>
              <a:ext uri="{FF2B5EF4-FFF2-40B4-BE49-F238E27FC236}">
                <a16:creationId xmlns:a16="http://schemas.microsoft.com/office/drawing/2014/main" id="{B30D9F9F-9CCA-4669-940E-0628F381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57338"/>
            <a:ext cx="5602288" cy="19129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   图：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Graph=(V,E)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	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：顶点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数据元素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有穷非空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集合；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	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：边的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有穷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集合。</a:t>
            </a:r>
          </a:p>
        </p:txBody>
      </p:sp>
      <p:sp>
        <p:nvSpPr>
          <p:cNvPr id="890907" name="Text Box 27">
            <a:extLst>
              <a:ext uri="{FF2B5EF4-FFF2-40B4-BE49-F238E27FC236}">
                <a16:creationId xmlns:a16="http://schemas.microsoft.com/office/drawing/2014/main" id="{85629BDA-F394-4589-935F-591CA577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4675188"/>
            <a:ext cx="17557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无向图：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有向图：</a:t>
            </a:r>
          </a:p>
        </p:txBody>
      </p:sp>
      <p:sp>
        <p:nvSpPr>
          <p:cNvPr id="890908" name="Text Box 28">
            <a:extLst>
              <a:ext uri="{FF2B5EF4-FFF2-40B4-BE49-F238E27FC236}">
                <a16:creationId xmlns:a16="http://schemas.microsoft.com/office/drawing/2014/main" id="{BD9A3900-A713-415D-B8A3-C4F59EEF6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706938"/>
            <a:ext cx="3778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每条边都是无方向的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每条边都是有方向的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9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89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90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459" grpId="0" animBg="1"/>
      <p:bldP spid="9" grpId="0" animBg="1"/>
      <p:bldP spid="890907" grpId="0"/>
      <p:bldP spid="89090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2">
            <a:extLst>
              <a:ext uri="{FF2B5EF4-FFF2-40B4-BE49-F238E27FC236}">
                <a16:creationId xmlns:a16="http://schemas.microsoft.com/office/drawing/2014/main" id="{58076132-CC46-42A9-9FC6-32C64B716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670050"/>
            <a:ext cx="41052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适用情况：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难以获得求解所需的全部信息；更没有现成的算法可供求解使用。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6CB89-3161-4799-81BD-0A658F8C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8900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人工智能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搜索问题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D22886C-835F-4566-BA9A-20C70D61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4221163"/>
            <a:ext cx="87090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概念：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依靠经验，利用已有知识，根据问题的实际情况，不断寻找可利用知识，从而构造一条代价最小的推理路线，使问题得以解决的过程称为搜索</a:t>
            </a:r>
          </a:p>
        </p:txBody>
      </p:sp>
      <p:pic>
        <p:nvPicPr>
          <p:cNvPr id="73733" name="Picture 7">
            <a:extLst>
              <a:ext uri="{FF2B5EF4-FFF2-40B4-BE49-F238E27FC236}">
                <a16:creationId xmlns:a16="http://schemas.microsoft.com/office/drawing/2014/main" id="{A4D3A60A-0F8B-4943-B124-C357019A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455738"/>
            <a:ext cx="4206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6E1072-AEA5-40D5-AFFF-E2CB3AE4BB43}"/>
              </a:ext>
            </a:extLst>
          </p:cNvPr>
          <p:cNvSpPr/>
          <p:nvPr/>
        </p:nvSpPr>
        <p:spPr bwMode="auto">
          <a:xfrm>
            <a:off x="236538" y="1455738"/>
            <a:ext cx="4502150" cy="1905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316A85-929A-4078-8878-7084CEF42D42}"/>
              </a:ext>
            </a:extLst>
          </p:cNvPr>
          <p:cNvCxnSpPr/>
          <p:nvPr/>
        </p:nvCxnSpPr>
        <p:spPr bwMode="auto">
          <a:xfrm>
            <a:off x="236538" y="3860800"/>
            <a:ext cx="8709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2" name="Rectangle 4">
            <a:extLst>
              <a:ext uri="{FF2B5EF4-FFF2-40B4-BE49-F238E27FC236}">
                <a16:creationId xmlns:a16="http://schemas.microsoft.com/office/drawing/2014/main" id="{448105A3-A2E7-4C89-8F2E-0F220090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790700"/>
            <a:ext cx="4027487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对这类问题，一般我们都转换为状态空间的搜索问题。</a:t>
            </a:r>
          </a:p>
        </p:txBody>
      </p:sp>
      <p:pic>
        <p:nvPicPr>
          <p:cNvPr id="74755" name="Picture 7">
            <a:extLst>
              <a:ext uri="{FF2B5EF4-FFF2-40B4-BE49-F238E27FC236}">
                <a16:creationId xmlns:a16="http://schemas.microsoft.com/office/drawing/2014/main" id="{ED7E7D7C-DB95-4F4E-BBE4-32DE9902C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462088"/>
            <a:ext cx="4206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2F05801-E327-4EA6-BBA4-14A780D3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8900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人工智能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搜索问题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1041A-3B86-4C49-9A11-C5D36D98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013200"/>
            <a:ext cx="87090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如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传教士和野人问题，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可用在河左岸的传教士人数、野人人数和船的情况来表示。即，初始时状态为（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），结束状态为（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），而中间状态可表示为（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0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）、（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，</a:t>
            </a:r>
            <a:r>
              <a:rPr lang="en-US" altLang="zh-CN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solidFill>
                  <a:srgbClr val="EB2538"/>
                </a:solidFill>
                <a:ea typeface="微软雅黑" panose="020B0503020204020204" pitchFamily="34" charset="-122"/>
                <a:sym typeface="+mn-lt"/>
              </a:rPr>
              <a:t>）等等。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7715FE-BA46-4C80-8783-221194906A85}"/>
              </a:ext>
            </a:extLst>
          </p:cNvPr>
          <p:cNvSpPr/>
          <p:nvPr/>
        </p:nvSpPr>
        <p:spPr bwMode="auto">
          <a:xfrm>
            <a:off x="236538" y="1455738"/>
            <a:ext cx="4502150" cy="19050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AC6411A-D9BD-48C3-87C4-BF8FFB3B4635}"/>
              </a:ext>
            </a:extLst>
          </p:cNvPr>
          <p:cNvCxnSpPr/>
          <p:nvPr/>
        </p:nvCxnSpPr>
        <p:spPr bwMode="auto">
          <a:xfrm>
            <a:off x="236538" y="3860800"/>
            <a:ext cx="8709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0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7" name="Rectangle 5">
            <a:extLst>
              <a:ext uri="{FF2B5EF4-FFF2-40B4-BE49-F238E27FC236}">
                <a16:creationId xmlns:a16="http://schemas.microsoft.com/office/drawing/2014/main" id="{5AECB040-46F3-405E-9B44-0BC25C02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266825"/>
            <a:ext cx="34671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这类问题的解，就是一个合法状态的序列，其中序列中第一个状态是问题的初始状态，而最后一个状态则是问题的结束状态。</a:t>
            </a:r>
          </a:p>
        </p:txBody>
      </p: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60FD997C-BF56-984A-A1E0-9E156A10FABB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1252538"/>
            <a:ext cx="4606925" cy="5251450"/>
            <a:chOff x="2472" y="754"/>
            <a:chExt cx="2902" cy="3308"/>
          </a:xfrm>
        </p:grpSpPr>
        <p:grpSp>
          <p:nvGrpSpPr>
            <p:cNvPr id="75782" name="Group 7">
              <a:extLst>
                <a:ext uri="{FF2B5EF4-FFF2-40B4-BE49-F238E27FC236}">
                  <a16:creationId xmlns:a16="http://schemas.microsoft.com/office/drawing/2014/main" id="{1B7B3B6A-111E-1746-9D36-61390BE98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754"/>
              <a:ext cx="2359" cy="3308"/>
              <a:chOff x="2880" y="1746"/>
              <a:chExt cx="1723" cy="2386"/>
            </a:xfrm>
          </p:grpSpPr>
          <p:sp>
            <p:nvSpPr>
              <p:cNvPr id="53253" name="AutoShape 8">
                <a:extLst>
                  <a:ext uri="{FF2B5EF4-FFF2-40B4-BE49-F238E27FC236}">
                    <a16:creationId xmlns:a16="http://schemas.microsoft.com/office/drawing/2014/main" id="{9E5EDF0F-3D01-4CC9-AE97-936997387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797"/>
                <a:ext cx="1723" cy="208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4" name="Freeform 9">
                <a:extLst>
                  <a:ext uri="{FF2B5EF4-FFF2-40B4-BE49-F238E27FC236}">
                    <a16:creationId xmlns:a16="http://schemas.microsoft.com/office/drawing/2014/main" id="{6852C946-F1E9-4FD4-B153-EFB20E309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1797"/>
                <a:ext cx="1145" cy="2087"/>
              </a:xfrm>
              <a:custGeom>
                <a:avLst/>
                <a:gdLst>
                  <a:gd name="T0" fmla="*/ 0 w 1145"/>
                  <a:gd name="T1" fmla="*/ 2084 h 2087"/>
                  <a:gd name="T2" fmla="*/ 89 w 1145"/>
                  <a:gd name="T3" fmla="*/ 2009 h 2087"/>
                  <a:gd name="T4" fmla="*/ 192 w 1145"/>
                  <a:gd name="T5" fmla="*/ 1872 h 2087"/>
                  <a:gd name="T6" fmla="*/ 233 w 1145"/>
                  <a:gd name="T7" fmla="*/ 1796 h 2087"/>
                  <a:gd name="T8" fmla="*/ 226 w 1145"/>
                  <a:gd name="T9" fmla="*/ 1570 h 2087"/>
                  <a:gd name="T10" fmla="*/ 198 w 1145"/>
                  <a:gd name="T11" fmla="*/ 1488 h 2087"/>
                  <a:gd name="T12" fmla="*/ 198 w 1145"/>
                  <a:gd name="T13" fmla="*/ 1405 h 2087"/>
                  <a:gd name="T14" fmla="*/ 419 w 1145"/>
                  <a:gd name="T15" fmla="*/ 1043 h 2087"/>
                  <a:gd name="T16" fmla="*/ 419 w 1145"/>
                  <a:gd name="T17" fmla="*/ 726 h 2087"/>
                  <a:gd name="T18" fmla="*/ 510 w 1145"/>
                  <a:gd name="T19" fmla="*/ 499 h 2087"/>
                  <a:gd name="T20" fmla="*/ 555 w 1145"/>
                  <a:gd name="T21" fmla="*/ 227 h 2087"/>
                  <a:gd name="T22" fmla="*/ 601 w 1145"/>
                  <a:gd name="T23" fmla="*/ 0 h 2087"/>
                  <a:gd name="T24" fmla="*/ 692 w 1145"/>
                  <a:gd name="T25" fmla="*/ 408 h 2087"/>
                  <a:gd name="T26" fmla="*/ 737 w 1145"/>
                  <a:gd name="T27" fmla="*/ 817 h 2087"/>
                  <a:gd name="T28" fmla="*/ 873 w 1145"/>
                  <a:gd name="T29" fmla="*/ 1043 h 2087"/>
                  <a:gd name="T30" fmla="*/ 918 w 1145"/>
                  <a:gd name="T31" fmla="*/ 1452 h 2087"/>
                  <a:gd name="T32" fmla="*/ 1100 w 1145"/>
                  <a:gd name="T33" fmla="*/ 1724 h 2087"/>
                  <a:gd name="T34" fmla="*/ 1145 w 1145"/>
                  <a:gd name="T35" fmla="*/ 2087 h 2087"/>
                  <a:gd name="T36" fmla="*/ 0 w 1145"/>
                  <a:gd name="T37" fmla="*/ 2084 h 2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5" h="2087">
                    <a:moveTo>
                      <a:pt x="0" y="2084"/>
                    </a:moveTo>
                    <a:cubicBezTo>
                      <a:pt x="24" y="2051"/>
                      <a:pt x="55" y="2030"/>
                      <a:pt x="89" y="2009"/>
                    </a:cubicBezTo>
                    <a:cubicBezTo>
                      <a:pt x="122" y="1962"/>
                      <a:pt x="161" y="1921"/>
                      <a:pt x="192" y="1872"/>
                    </a:cubicBezTo>
                    <a:cubicBezTo>
                      <a:pt x="207" y="1849"/>
                      <a:pt x="233" y="1824"/>
                      <a:pt x="233" y="1796"/>
                    </a:cubicBezTo>
                    <a:cubicBezTo>
                      <a:pt x="231" y="1721"/>
                      <a:pt x="232" y="1645"/>
                      <a:pt x="226" y="1570"/>
                    </a:cubicBezTo>
                    <a:cubicBezTo>
                      <a:pt x="224" y="1547"/>
                      <a:pt x="206" y="1511"/>
                      <a:pt x="198" y="1488"/>
                    </a:cubicBezTo>
                    <a:cubicBezTo>
                      <a:pt x="189" y="1462"/>
                      <a:pt x="198" y="1433"/>
                      <a:pt x="198" y="1405"/>
                    </a:cubicBezTo>
                    <a:lnTo>
                      <a:pt x="419" y="1043"/>
                    </a:lnTo>
                    <a:lnTo>
                      <a:pt x="419" y="726"/>
                    </a:lnTo>
                    <a:lnTo>
                      <a:pt x="510" y="499"/>
                    </a:lnTo>
                    <a:lnTo>
                      <a:pt x="555" y="227"/>
                    </a:lnTo>
                    <a:lnTo>
                      <a:pt x="601" y="0"/>
                    </a:lnTo>
                    <a:lnTo>
                      <a:pt x="692" y="408"/>
                    </a:lnTo>
                    <a:lnTo>
                      <a:pt x="737" y="817"/>
                    </a:lnTo>
                    <a:lnTo>
                      <a:pt x="873" y="1043"/>
                    </a:lnTo>
                    <a:lnTo>
                      <a:pt x="918" y="1452"/>
                    </a:lnTo>
                    <a:lnTo>
                      <a:pt x="1100" y="1724"/>
                    </a:lnTo>
                    <a:lnTo>
                      <a:pt x="1145" y="2087"/>
                    </a:lnTo>
                    <a:lnTo>
                      <a:pt x="0" y="20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5" name="Line 10">
                <a:extLst>
                  <a:ext uri="{FF2B5EF4-FFF2-40B4-BE49-F238E27FC236}">
                    <a16:creationId xmlns:a16="http://schemas.microsoft.com/office/drawing/2014/main" id="{7D9F0CFF-14B3-40D5-98D7-A4A54A8B8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3566"/>
                <a:ext cx="181" cy="31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6" name="Line 11">
                <a:extLst>
                  <a:ext uri="{FF2B5EF4-FFF2-40B4-BE49-F238E27FC236}">
                    <a16:creationId xmlns:a16="http://schemas.microsoft.com/office/drawing/2014/main" id="{5F668A63-A9A0-46DC-A3A3-A313D66FF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3203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7" name="Line 12">
                <a:extLst>
                  <a:ext uri="{FF2B5EF4-FFF2-40B4-BE49-F238E27FC236}">
                    <a16:creationId xmlns:a16="http://schemas.microsoft.com/office/drawing/2014/main" id="{166D1E6F-D3B5-49E0-AC67-34C55A4C5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2886"/>
                <a:ext cx="226" cy="317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8" name="Line 13">
                <a:extLst>
                  <a:ext uri="{FF2B5EF4-FFF2-40B4-BE49-F238E27FC236}">
                    <a16:creationId xmlns:a16="http://schemas.microsoft.com/office/drawing/2014/main" id="{8F2E6506-459F-4E85-9A79-DA5B61757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96" y="2432"/>
                <a:ext cx="182" cy="45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59" name="Line 14">
                <a:extLst>
                  <a:ext uri="{FF2B5EF4-FFF2-40B4-BE49-F238E27FC236}">
                    <a16:creationId xmlns:a16="http://schemas.microsoft.com/office/drawing/2014/main" id="{B7093D18-E513-41B9-B3BD-33966A423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842"/>
                <a:ext cx="46" cy="59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0" name="Oval 15">
                <a:extLst>
                  <a:ext uri="{FF2B5EF4-FFF2-40B4-BE49-F238E27FC236}">
                    <a16:creationId xmlns:a16="http://schemas.microsoft.com/office/drawing/2014/main" id="{A2154A80-6522-4B6E-8599-D4503CCE1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21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1" name="Oval 16">
                <a:extLst>
                  <a:ext uri="{FF2B5EF4-FFF2-40B4-BE49-F238E27FC236}">
                    <a16:creationId xmlns:a16="http://schemas.microsoft.com/office/drawing/2014/main" id="{3C02C79A-D549-4F28-9675-BBB9119FC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158"/>
                <a:ext cx="90" cy="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2" name="Oval 17">
                <a:extLst>
                  <a:ext uri="{FF2B5EF4-FFF2-40B4-BE49-F238E27FC236}">
                    <a16:creationId xmlns:a16="http://schemas.microsoft.com/office/drawing/2014/main" id="{E09B8DC0-7F21-4433-8E95-3DE3F7C00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2840"/>
                <a:ext cx="91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3" name="Oval 18">
                <a:extLst>
                  <a:ext uri="{FF2B5EF4-FFF2-40B4-BE49-F238E27FC236}">
                    <a16:creationId xmlns:a16="http://schemas.microsoft.com/office/drawing/2014/main" id="{218599D9-25C9-4A7C-B3B6-776ED3655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90" cy="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4" name="Oval 19">
                <a:extLst>
                  <a:ext uri="{FF2B5EF4-FFF2-40B4-BE49-F238E27FC236}">
                    <a16:creationId xmlns:a16="http://schemas.microsoft.com/office/drawing/2014/main" id="{D10FFD50-665E-4F7D-930F-53C20E2DE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838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5" name="Oval 20">
                <a:extLst>
                  <a:ext uri="{FF2B5EF4-FFF2-40B4-BE49-F238E27FC236}">
                    <a16:creationId xmlns:a16="http://schemas.microsoft.com/office/drawing/2014/main" id="{A0830A2C-5F80-4419-A9A0-B7E054D62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752"/>
                <a:ext cx="90" cy="9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266" name="Text Box 21">
                <a:extLst>
                  <a:ext uri="{FF2B5EF4-FFF2-40B4-BE49-F238E27FC236}">
                    <a16:creationId xmlns:a16="http://schemas.microsoft.com/office/drawing/2014/main" id="{9B99D370-BBDA-45DE-B969-BB8D8E326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" y="3924"/>
                <a:ext cx="21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latin typeface="+mn-lt"/>
                    <a:ea typeface="+mn-ea"/>
                    <a:cs typeface="+mn-ea"/>
                    <a:sym typeface="+mn-lt"/>
                  </a:rPr>
                  <a:t>S</a:t>
                </a:r>
                <a:r>
                  <a:rPr lang="en-US" altLang="zh-CN" sz="2400" b="0" baseline="-25000">
                    <a:latin typeface="+mn-lt"/>
                    <a:ea typeface="+mn-ea"/>
                    <a:cs typeface="+mn-ea"/>
                    <a:sym typeface="+mn-lt"/>
                  </a:rPr>
                  <a:t>g</a:t>
                </a:r>
              </a:p>
            </p:txBody>
          </p:sp>
          <p:sp>
            <p:nvSpPr>
              <p:cNvPr id="53267" name="Text Box 22">
                <a:extLst>
                  <a:ext uri="{FF2B5EF4-FFF2-40B4-BE49-F238E27FC236}">
                    <a16:creationId xmlns:a16="http://schemas.microsoft.com/office/drawing/2014/main" id="{CF2401A4-91D7-447E-8AA3-5CE6AB954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7" y="1746"/>
                <a:ext cx="21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latin typeface="+mn-lt"/>
                    <a:ea typeface="+mn-ea"/>
                    <a:cs typeface="+mn-ea"/>
                    <a:sym typeface="+mn-lt"/>
                  </a:rPr>
                  <a:t>S</a:t>
                </a:r>
                <a:r>
                  <a:rPr lang="en-US" altLang="zh-CN" sz="2400" b="0" baseline="-25000"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</a:p>
            </p:txBody>
          </p:sp>
        </p:grpSp>
        <p:sp>
          <p:nvSpPr>
            <p:cNvPr id="53268" name="AutoShape 23">
              <a:extLst>
                <a:ext uri="{FF2B5EF4-FFF2-40B4-BE49-F238E27FC236}">
                  <a16:creationId xmlns:a16="http://schemas.microsoft.com/office/drawing/2014/main" id="{E9F75B2F-5F8F-4F2D-BA63-18EE772A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389"/>
              <a:ext cx="635" cy="272"/>
            </a:xfrm>
            <a:prstGeom prst="wedgeRectCallout">
              <a:avLst>
                <a:gd name="adj1" fmla="val -168111"/>
                <a:gd name="adj2" fmla="val 137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b="0" dirty="0">
                  <a:latin typeface="+mn-lt"/>
                  <a:ea typeface="+mn-ea"/>
                  <a:cs typeface="+mn-ea"/>
                  <a:sym typeface="+mn-lt"/>
                </a:rPr>
                <a:t>解路径</a:t>
              </a:r>
            </a:p>
          </p:txBody>
        </p:sp>
        <p:sp>
          <p:nvSpPr>
            <p:cNvPr id="53269" name="AutoShape 24">
              <a:extLst>
                <a:ext uri="{FF2B5EF4-FFF2-40B4-BE49-F238E27FC236}">
                  <a16:creationId xmlns:a16="http://schemas.microsoft.com/office/drawing/2014/main" id="{9A984D7B-8BF6-4FA5-A29C-089D5DD0F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160"/>
              <a:ext cx="816" cy="272"/>
            </a:xfrm>
            <a:prstGeom prst="wedgeRectCallout">
              <a:avLst>
                <a:gd name="adj1" fmla="val -141912"/>
                <a:gd name="adj2" fmla="val 137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搜索空间</a:t>
              </a:r>
            </a:p>
          </p:txBody>
        </p:sp>
        <p:sp>
          <p:nvSpPr>
            <p:cNvPr id="53270" name="AutoShape 25">
              <a:extLst>
                <a:ext uri="{FF2B5EF4-FFF2-40B4-BE49-F238E27FC236}">
                  <a16:creationId xmlns:a16="http://schemas.microsoft.com/office/drawing/2014/main" id="{873C5698-5C80-4535-A876-582A32A0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21"/>
              <a:ext cx="925" cy="310"/>
            </a:xfrm>
            <a:prstGeom prst="wedgeRectCallout">
              <a:avLst>
                <a:gd name="adj1" fmla="val -35552"/>
                <a:gd name="adj2" fmla="val 1658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000" b="0">
                  <a:ea typeface="微软雅黑" panose="020B0503020204020204" pitchFamily="34" charset="-122"/>
                  <a:sym typeface="+mn-lt"/>
                </a:rPr>
                <a:t>全状态空间</a:t>
              </a:r>
            </a:p>
          </p:txBody>
        </p:sp>
      </p:grpSp>
      <p:pic>
        <p:nvPicPr>
          <p:cNvPr id="75780" name="Picture 7">
            <a:extLst>
              <a:ext uri="{FF2B5EF4-FFF2-40B4-BE49-F238E27FC236}">
                <a16:creationId xmlns:a16="http://schemas.microsoft.com/office/drawing/2014/main" id="{852C01BC-C91C-4349-AD08-78ED4965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486275"/>
            <a:ext cx="34671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4">
            <a:extLst>
              <a:ext uri="{FF2B5EF4-FFF2-40B4-BE49-F238E27FC236}">
                <a16:creationId xmlns:a16="http://schemas.microsoft.com/office/drawing/2014/main" id="{A2908A85-AACD-4051-9573-3BFC3C1AD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88900"/>
            <a:ext cx="3857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人工智能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搜索问题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0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6036C3-94CA-456B-B4B2-833C15949136}"/>
              </a:ext>
            </a:extLst>
          </p:cNvPr>
          <p:cNvSpPr/>
          <p:nvPr/>
        </p:nvSpPr>
        <p:spPr bwMode="auto">
          <a:xfrm>
            <a:off x="0" y="3573463"/>
            <a:ext cx="9144000" cy="2735262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4" name="Rectangle 4">
            <a:extLst>
              <a:ext uri="{FF2B5EF4-FFF2-40B4-BE49-F238E27FC236}">
                <a16:creationId xmlns:a16="http://schemas.microsoft.com/office/drawing/2014/main" id="{0ED90DDB-0B38-424C-ABA1-B18E74B3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174750"/>
            <a:ext cx="829945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179388" indent="174625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在一个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3×3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的方框内放有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8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个编号的小方块，紧邻空位的小方块可以移入到空位上，通过平移小方块可将某一布局变换为另一布局。请给出从初始状态到目标状态移动小方块的操作序列。</a:t>
            </a:r>
          </a:p>
        </p:txBody>
      </p:sp>
      <p:graphicFrame>
        <p:nvGraphicFramePr>
          <p:cNvPr id="59396" name="表格 59395">
            <a:extLst>
              <a:ext uri="{FF2B5EF4-FFF2-40B4-BE49-F238E27FC236}">
                <a16:creationId xmlns:a16="http://schemas.microsoft.com/office/drawing/2014/main" id="{51AF476E-255C-4ADC-82B6-43948BA7DC0D}"/>
              </a:ext>
            </a:extLst>
          </p:cNvPr>
          <p:cNvGraphicFramePr/>
          <p:nvPr/>
        </p:nvGraphicFramePr>
        <p:xfrm>
          <a:off x="1836738" y="4005263"/>
          <a:ext cx="2305050" cy="1809750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414" name="表格 59413">
            <a:extLst>
              <a:ext uri="{FF2B5EF4-FFF2-40B4-BE49-F238E27FC236}">
                <a16:creationId xmlns:a16="http://schemas.microsoft.com/office/drawing/2014/main" id="{E9FD0A56-C94D-4BB2-B8D7-516ACA70DB6A}"/>
              </a:ext>
            </a:extLst>
          </p:cNvPr>
          <p:cNvGraphicFramePr/>
          <p:nvPr/>
        </p:nvGraphicFramePr>
        <p:xfrm>
          <a:off x="5724525" y="4005263"/>
          <a:ext cx="2303463" cy="1809750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b="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r>
                        <a:rPr lang="en-US" altLang="zh-CN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8681" name="AutoShape 41">
            <a:extLst>
              <a:ext uri="{FF2B5EF4-FFF2-40B4-BE49-F238E27FC236}">
                <a16:creationId xmlns:a16="http://schemas.microsoft.com/office/drawing/2014/main" id="{4924F8E0-A3AF-45B9-A3A6-C261AFE9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25988"/>
            <a:ext cx="719138" cy="431800"/>
          </a:xfrm>
          <a:prstGeom prst="rightArrow">
            <a:avLst>
              <a:gd name="adj1" fmla="val 50000"/>
              <a:gd name="adj2" fmla="val 416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2CD67E-129B-455B-A093-266F30E7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6675"/>
            <a:ext cx="416718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例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: 8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数码难题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00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868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14">
            <a:extLst>
              <a:ext uri="{FF2B5EF4-FFF2-40B4-BE49-F238E27FC236}">
                <a16:creationId xmlns:a16="http://schemas.microsoft.com/office/drawing/2014/main" id="{B2E6E873-6807-D642-8183-8D212C4C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63625"/>
            <a:ext cx="1731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15">
            <a:extLst>
              <a:ext uri="{FF2B5EF4-FFF2-40B4-BE49-F238E27FC236}">
                <a16:creationId xmlns:a16="http://schemas.microsoft.com/office/drawing/2014/main" id="{B5068580-2948-4444-88B2-9C499A00D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141413"/>
            <a:ext cx="17319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16">
            <a:extLst>
              <a:ext uri="{FF2B5EF4-FFF2-40B4-BE49-F238E27FC236}">
                <a16:creationId xmlns:a16="http://schemas.microsoft.com/office/drawing/2014/main" id="{B7B9D10C-918D-D94B-961C-6BE5C741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1217613"/>
            <a:ext cx="165893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14">
            <a:extLst>
              <a:ext uri="{FF2B5EF4-FFF2-40B4-BE49-F238E27FC236}">
                <a16:creationId xmlns:a16="http://schemas.microsoft.com/office/drawing/2014/main" id="{51E001D6-AFE2-40A0-94FF-CB63EE14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120650"/>
            <a:ext cx="49339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搜索引擎的两种基本抓取策略</a:t>
            </a:r>
          </a:p>
        </p:txBody>
      </p:sp>
      <p:pic>
        <p:nvPicPr>
          <p:cNvPr id="77830" name="Picture 18">
            <a:extLst>
              <a:ext uri="{FF2B5EF4-FFF2-40B4-BE49-F238E27FC236}">
                <a16:creationId xmlns:a16="http://schemas.microsoft.com/office/drawing/2014/main" id="{9DA59F4D-3A47-8844-9135-EFA00EA0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200150"/>
            <a:ext cx="1612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9">
            <a:extLst>
              <a:ext uri="{FF2B5EF4-FFF2-40B4-BE49-F238E27FC236}">
                <a16:creationId xmlns:a16="http://schemas.microsoft.com/office/drawing/2014/main" id="{313367AB-0E0B-D943-9692-7E526D278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141413"/>
            <a:ext cx="166052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E7E0003-AA9B-45AF-A12F-F7FF26A26823}"/>
              </a:ext>
            </a:extLst>
          </p:cNvPr>
          <p:cNvSpPr txBox="1"/>
          <p:nvPr/>
        </p:nvSpPr>
        <p:spPr>
          <a:xfrm>
            <a:off x="4956175" y="4019550"/>
            <a:ext cx="1154113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zh-CN" altLang="en-US" sz="2400" b="0">
                <a:solidFill>
                  <a:srgbClr val="6C4C8F"/>
                </a:solidFill>
                <a:ea typeface="微软雅黑" panose="020B0503020204020204" pitchFamily="34" charset="-122"/>
                <a:sym typeface="+mn-lt"/>
              </a:rPr>
              <a:t>预处理</a:t>
            </a:r>
          </a:p>
        </p:txBody>
      </p:sp>
      <p:sp>
        <p:nvSpPr>
          <p:cNvPr id="11" name="Freeform 54">
            <a:extLst>
              <a:ext uri="{FF2B5EF4-FFF2-40B4-BE49-F238E27FC236}">
                <a16:creationId xmlns:a16="http://schemas.microsoft.com/office/drawing/2014/main" id="{1452A130-E18E-4FE5-BA01-F81E19C6E6C9}"/>
              </a:ext>
            </a:extLst>
          </p:cNvPr>
          <p:cNvSpPr>
            <a:spLocks/>
          </p:cNvSpPr>
          <p:nvPr/>
        </p:nvSpPr>
        <p:spPr bwMode="auto">
          <a:xfrm>
            <a:off x="6051550" y="3690938"/>
            <a:ext cx="619125" cy="1249362"/>
          </a:xfrm>
          <a:custGeom>
            <a:avLst/>
            <a:gdLst>
              <a:gd name="T0" fmla="*/ 15 w 60"/>
              <a:gd name="T1" fmla="*/ 51 h 121"/>
              <a:gd name="T2" fmla="*/ 0 w 60"/>
              <a:gd name="T3" fmla="*/ 62 h 121"/>
              <a:gd name="T4" fmla="*/ 15 w 60"/>
              <a:gd name="T5" fmla="*/ 72 h 121"/>
              <a:gd name="T6" fmla="*/ 37 w 60"/>
              <a:gd name="T7" fmla="*/ 121 h 121"/>
              <a:gd name="T8" fmla="*/ 58 w 60"/>
              <a:gd name="T9" fmla="*/ 100 h 121"/>
              <a:gd name="T10" fmla="*/ 44 w 60"/>
              <a:gd name="T11" fmla="*/ 62 h 121"/>
              <a:gd name="T12" fmla="*/ 60 w 60"/>
              <a:gd name="T13" fmla="*/ 22 h 121"/>
              <a:gd name="T14" fmla="*/ 38 w 60"/>
              <a:gd name="T15" fmla="*/ 0 h 121"/>
              <a:gd name="T16" fmla="*/ 15 w 60"/>
              <a:gd name="T17" fmla="*/ 5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121">
                <a:moveTo>
                  <a:pt x="15" y="51"/>
                </a:moveTo>
                <a:cubicBezTo>
                  <a:pt x="0" y="62"/>
                  <a:pt x="0" y="62"/>
                  <a:pt x="0" y="62"/>
                </a:cubicBezTo>
                <a:cubicBezTo>
                  <a:pt x="15" y="72"/>
                  <a:pt x="15" y="72"/>
                  <a:pt x="15" y="72"/>
                </a:cubicBezTo>
                <a:cubicBezTo>
                  <a:pt x="17" y="91"/>
                  <a:pt x="25" y="108"/>
                  <a:pt x="37" y="121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50" y="90"/>
                  <a:pt x="44" y="76"/>
                  <a:pt x="44" y="62"/>
                </a:cubicBezTo>
                <a:cubicBezTo>
                  <a:pt x="44" y="46"/>
                  <a:pt x="50" y="32"/>
                  <a:pt x="60" y="22"/>
                </a:cubicBezTo>
                <a:cubicBezTo>
                  <a:pt x="38" y="0"/>
                  <a:pt x="38" y="0"/>
                  <a:pt x="38" y="0"/>
                </a:cubicBezTo>
                <a:cubicBezTo>
                  <a:pt x="26" y="14"/>
                  <a:pt x="17" y="32"/>
                  <a:pt x="15" y="51"/>
                </a:cubicBezTo>
                <a:close/>
              </a:path>
            </a:pathLst>
          </a:custGeom>
          <a:solidFill>
            <a:srgbClr val="6C4C8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55">
            <a:extLst>
              <a:ext uri="{FF2B5EF4-FFF2-40B4-BE49-F238E27FC236}">
                <a16:creationId xmlns:a16="http://schemas.microsoft.com/office/drawing/2014/main" id="{5DECB41B-266F-447B-A638-7F78D03AB3E9}"/>
              </a:ext>
            </a:extLst>
          </p:cNvPr>
          <p:cNvSpPr>
            <a:spLocks/>
          </p:cNvSpPr>
          <p:nvPr/>
        </p:nvSpPr>
        <p:spPr bwMode="auto">
          <a:xfrm>
            <a:off x="6464300" y="4754563"/>
            <a:ext cx="1287463" cy="619125"/>
          </a:xfrm>
          <a:custGeom>
            <a:avLst/>
            <a:gdLst>
              <a:gd name="T0" fmla="*/ 21 w 125"/>
              <a:gd name="T1" fmla="*/ 0 h 60"/>
              <a:gd name="T2" fmla="*/ 0 w 125"/>
              <a:gd name="T3" fmla="*/ 22 h 60"/>
              <a:gd name="T4" fmla="*/ 53 w 125"/>
              <a:gd name="T5" fmla="*/ 48 h 60"/>
              <a:gd name="T6" fmla="*/ 62 w 125"/>
              <a:gd name="T7" fmla="*/ 60 h 60"/>
              <a:gd name="T8" fmla="*/ 71 w 125"/>
              <a:gd name="T9" fmla="*/ 48 h 60"/>
              <a:gd name="T10" fmla="*/ 125 w 125"/>
              <a:gd name="T11" fmla="*/ 24 h 60"/>
              <a:gd name="T12" fmla="*/ 103 w 125"/>
              <a:gd name="T13" fmla="*/ 2 h 60"/>
              <a:gd name="T14" fmla="*/ 63 w 125"/>
              <a:gd name="T15" fmla="*/ 18 h 60"/>
              <a:gd name="T16" fmla="*/ 21 w 125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60">
                <a:moveTo>
                  <a:pt x="21" y="0"/>
                </a:moveTo>
                <a:cubicBezTo>
                  <a:pt x="0" y="22"/>
                  <a:pt x="0" y="22"/>
                  <a:pt x="0" y="22"/>
                </a:cubicBezTo>
                <a:cubicBezTo>
                  <a:pt x="14" y="36"/>
                  <a:pt x="32" y="45"/>
                  <a:pt x="53" y="48"/>
                </a:cubicBezTo>
                <a:cubicBezTo>
                  <a:pt x="62" y="60"/>
                  <a:pt x="62" y="60"/>
                  <a:pt x="62" y="60"/>
                </a:cubicBezTo>
                <a:cubicBezTo>
                  <a:pt x="71" y="48"/>
                  <a:pt x="71" y="48"/>
                  <a:pt x="71" y="48"/>
                </a:cubicBezTo>
                <a:cubicBezTo>
                  <a:pt x="92" y="46"/>
                  <a:pt x="110" y="37"/>
                  <a:pt x="125" y="24"/>
                </a:cubicBezTo>
                <a:cubicBezTo>
                  <a:pt x="103" y="2"/>
                  <a:pt x="103" y="2"/>
                  <a:pt x="103" y="2"/>
                </a:cubicBezTo>
                <a:cubicBezTo>
                  <a:pt x="93" y="12"/>
                  <a:pt x="79" y="18"/>
                  <a:pt x="63" y="18"/>
                </a:cubicBezTo>
                <a:cubicBezTo>
                  <a:pt x="47" y="18"/>
                  <a:pt x="32" y="11"/>
                  <a:pt x="21" y="0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56">
            <a:extLst>
              <a:ext uri="{FF2B5EF4-FFF2-40B4-BE49-F238E27FC236}">
                <a16:creationId xmlns:a16="http://schemas.microsoft.com/office/drawing/2014/main" id="{6ECEFBC3-1B91-4536-BD6C-8931734B8ACF}"/>
              </a:ext>
            </a:extLst>
          </p:cNvPr>
          <p:cNvSpPr>
            <a:spLocks/>
          </p:cNvSpPr>
          <p:nvPr/>
        </p:nvSpPr>
        <p:spPr bwMode="auto">
          <a:xfrm>
            <a:off x="6484938" y="3267075"/>
            <a:ext cx="1246187" cy="619125"/>
          </a:xfrm>
          <a:custGeom>
            <a:avLst/>
            <a:gdLst>
              <a:gd name="T0" fmla="*/ 60 w 121"/>
              <a:gd name="T1" fmla="*/ 0 h 60"/>
              <a:gd name="T2" fmla="*/ 49 w 121"/>
              <a:gd name="T3" fmla="*/ 14 h 60"/>
              <a:gd name="T4" fmla="*/ 0 w 121"/>
              <a:gd name="T5" fmla="*/ 38 h 60"/>
              <a:gd name="T6" fmla="*/ 21 w 121"/>
              <a:gd name="T7" fmla="*/ 60 h 60"/>
              <a:gd name="T8" fmla="*/ 61 w 121"/>
              <a:gd name="T9" fmla="*/ 44 h 60"/>
              <a:gd name="T10" fmla="*/ 100 w 121"/>
              <a:gd name="T11" fmla="*/ 58 h 60"/>
              <a:gd name="T12" fmla="*/ 121 w 121"/>
              <a:gd name="T13" fmla="*/ 36 h 60"/>
              <a:gd name="T14" fmla="*/ 71 w 121"/>
              <a:gd name="T15" fmla="*/ 14 h 60"/>
              <a:gd name="T16" fmla="*/ 60 w 121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60">
                <a:moveTo>
                  <a:pt x="60" y="0"/>
                </a:moveTo>
                <a:cubicBezTo>
                  <a:pt x="49" y="14"/>
                  <a:pt x="49" y="14"/>
                  <a:pt x="49" y="14"/>
                </a:cubicBezTo>
                <a:cubicBezTo>
                  <a:pt x="30" y="17"/>
                  <a:pt x="13" y="25"/>
                  <a:pt x="0" y="38"/>
                </a:cubicBezTo>
                <a:cubicBezTo>
                  <a:pt x="21" y="60"/>
                  <a:pt x="21" y="60"/>
                  <a:pt x="21" y="60"/>
                </a:cubicBezTo>
                <a:cubicBezTo>
                  <a:pt x="32" y="50"/>
                  <a:pt x="46" y="44"/>
                  <a:pt x="61" y="44"/>
                </a:cubicBezTo>
                <a:cubicBezTo>
                  <a:pt x="76" y="44"/>
                  <a:pt x="89" y="49"/>
                  <a:pt x="100" y="58"/>
                </a:cubicBezTo>
                <a:cubicBezTo>
                  <a:pt x="121" y="36"/>
                  <a:pt x="121" y="36"/>
                  <a:pt x="121" y="36"/>
                </a:cubicBezTo>
                <a:cubicBezTo>
                  <a:pt x="107" y="24"/>
                  <a:pt x="90" y="16"/>
                  <a:pt x="71" y="14"/>
                </a:cubicBezTo>
                <a:lnTo>
                  <a:pt x="6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F1983C2F-D19A-49D2-A139-B609187FB788}"/>
              </a:ext>
            </a:extLst>
          </p:cNvPr>
          <p:cNvSpPr>
            <a:spLocks/>
          </p:cNvSpPr>
          <p:nvPr/>
        </p:nvSpPr>
        <p:spPr bwMode="auto">
          <a:xfrm>
            <a:off x="7545388" y="3670300"/>
            <a:ext cx="609600" cy="1300163"/>
          </a:xfrm>
          <a:custGeom>
            <a:avLst/>
            <a:gdLst>
              <a:gd name="T0" fmla="*/ 47 w 59"/>
              <a:gd name="T1" fmla="*/ 55 h 126"/>
              <a:gd name="T2" fmla="*/ 21 w 59"/>
              <a:gd name="T3" fmla="*/ 0 h 126"/>
              <a:gd name="T4" fmla="*/ 0 w 59"/>
              <a:gd name="T5" fmla="*/ 22 h 126"/>
              <a:gd name="T6" fmla="*/ 17 w 59"/>
              <a:gd name="T7" fmla="*/ 64 h 126"/>
              <a:gd name="T8" fmla="*/ 1 w 59"/>
              <a:gd name="T9" fmla="*/ 104 h 126"/>
              <a:gd name="T10" fmla="*/ 23 w 59"/>
              <a:gd name="T11" fmla="*/ 126 h 126"/>
              <a:gd name="T12" fmla="*/ 47 w 59"/>
              <a:gd name="T13" fmla="*/ 73 h 126"/>
              <a:gd name="T14" fmla="*/ 59 w 59"/>
              <a:gd name="T15" fmla="*/ 64 h 126"/>
              <a:gd name="T16" fmla="*/ 47 w 59"/>
              <a:gd name="T17" fmla="*/ 5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26">
                <a:moveTo>
                  <a:pt x="47" y="55"/>
                </a:moveTo>
                <a:cubicBezTo>
                  <a:pt x="45" y="33"/>
                  <a:pt x="36" y="14"/>
                  <a:pt x="21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11" y="32"/>
                  <a:pt x="17" y="47"/>
                  <a:pt x="17" y="64"/>
                </a:cubicBezTo>
                <a:cubicBezTo>
                  <a:pt x="17" y="79"/>
                  <a:pt x="11" y="94"/>
                  <a:pt x="1" y="104"/>
                </a:cubicBezTo>
                <a:cubicBezTo>
                  <a:pt x="23" y="126"/>
                  <a:pt x="23" y="126"/>
                  <a:pt x="23" y="126"/>
                </a:cubicBezTo>
                <a:cubicBezTo>
                  <a:pt x="36" y="112"/>
                  <a:pt x="45" y="93"/>
                  <a:pt x="47" y="73"/>
                </a:cubicBezTo>
                <a:cubicBezTo>
                  <a:pt x="59" y="64"/>
                  <a:pt x="59" y="64"/>
                  <a:pt x="59" y="64"/>
                </a:cubicBezTo>
                <a:lnTo>
                  <a:pt x="47" y="55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7837" name="组合 3">
            <a:extLst>
              <a:ext uri="{FF2B5EF4-FFF2-40B4-BE49-F238E27FC236}">
                <a16:creationId xmlns:a16="http://schemas.microsoft.com/office/drawing/2014/main" id="{5F164CC5-A583-7446-A5CD-545C6D050CAB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4492625"/>
            <a:ext cx="309563" cy="268288"/>
            <a:chOff x="5956226" y="4231457"/>
            <a:chExt cx="377195" cy="326657"/>
          </a:xfrm>
        </p:grpSpPr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71FB077D-7D0E-4CDB-8B2F-3AA0D1BE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519" y="4293309"/>
              <a:ext cx="276610" cy="264805"/>
            </a:xfrm>
            <a:custGeom>
              <a:avLst/>
              <a:gdLst>
                <a:gd name="T0" fmla="*/ 124 w 247"/>
                <a:gd name="T1" fmla="*/ 0 h 236"/>
                <a:gd name="T2" fmla="*/ 67 w 247"/>
                <a:gd name="T3" fmla="*/ 56 h 236"/>
                <a:gd name="T4" fmla="*/ 0 w 247"/>
                <a:gd name="T5" fmla="*/ 101 h 236"/>
                <a:gd name="T6" fmla="*/ 0 w 247"/>
                <a:gd name="T7" fmla="*/ 236 h 236"/>
                <a:gd name="T8" fmla="*/ 90 w 247"/>
                <a:gd name="T9" fmla="*/ 236 h 236"/>
                <a:gd name="T10" fmla="*/ 90 w 247"/>
                <a:gd name="T11" fmla="*/ 124 h 236"/>
                <a:gd name="T12" fmla="*/ 157 w 247"/>
                <a:gd name="T13" fmla="*/ 124 h 236"/>
                <a:gd name="T14" fmla="*/ 157 w 247"/>
                <a:gd name="T15" fmla="*/ 236 h 236"/>
                <a:gd name="T16" fmla="*/ 247 w 247"/>
                <a:gd name="T17" fmla="*/ 236 h 236"/>
                <a:gd name="T18" fmla="*/ 247 w 247"/>
                <a:gd name="T19" fmla="*/ 101 h 236"/>
                <a:gd name="T20" fmla="*/ 191 w 247"/>
                <a:gd name="T21" fmla="*/ 56 h 236"/>
                <a:gd name="T22" fmla="*/ 124 w 247"/>
                <a:gd name="T2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36">
                  <a:moveTo>
                    <a:pt x="124" y="0"/>
                  </a:moveTo>
                  <a:lnTo>
                    <a:pt x="67" y="56"/>
                  </a:lnTo>
                  <a:lnTo>
                    <a:pt x="0" y="101"/>
                  </a:lnTo>
                  <a:lnTo>
                    <a:pt x="0" y="236"/>
                  </a:lnTo>
                  <a:lnTo>
                    <a:pt x="90" y="236"/>
                  </a:lnTo>
                  <a:lnTo>
                    <a:pt x="90" y="124"/>
                  </a:lnTo>
                  <a:lnTo>
                    <a:pt x="157" y="124"/>
                  </a:lnTo>
                  <a:lnTo>
                    <a:pt x="157" y="236"/>
                  </a:lnTo>
                  <a:lnTo>
                    <a:pt x="247" y="236"/>
                  </a:lnTo>
                  <a:lnTo>
                    <a:pt x="247" y="101"/>
                  </a:lnTo>
                  <a:lnTo>
                    <a:pt x="191" y="5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A30A37DF-2076-42CD-A863-61CC5E2DB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226" y="4231457"/>
              <a:ext cx="377195" cy="175893"/>
            </a:xfrm>
            <a:custGeom>
              <a:avLst/>
              <a:gdLst>
                <a:gd name="T0" fmla="*/ 270 w 337"/>
                <a:gd name="T1" fmla="*/ 90 h 157"/>
                <a:gd name="T2" fmla="*/ 270 w 337"/>
                <a:gd name="T3" fmla="*/ 22 h 157"/>
                <a:gd name="T4" fmla="*/ 225 w 337"/>
                <a:gd name="T5" fmla="*/ 22 h 157"/>
                <a:gd name="T6" fmla="*/ 225 w 337"/>
                <a:gd name="T7" fmla="*/ 45 h 157"/>
                <a:gd name="T8" fmla="*/ 191 w 337"/>
                <a:gd name="T9" fmla="*/ 22 h 157"/>
                <a:gd name="T10" fmla="*/ 169 w 337"/>
                <a:gd name="T11" fmla="*/ 0 h 157"/>
                <a:gd name="T12" fmla="*/ 146 w 337"/>
                <a:gd name="T13" fmla="*/ 22 h 157"/>
                <a:gd name="T14" fmla="*/ 0 w 337"/>
                <a:gd name="T15" fmla="*/ 135 h 157"/>
                <a:gd name="T16" fmla="*/ 23 w 337"/>
                <a:gd name="T17" fmla="*/ 157 h 157"/>
                <a:gd name="T18" fmla="*/ 169 w 337"/>
                <a:gd name="T19" fmla="*/ 33 h 157"/>
                <a:gd name="T20" fmla="*/ 326 w 337"/>
                <a:gd name="T21" fmla="*/ 157 h 157"/>
                <a:gd name="T22" fmla="*/ 337 w 337"/>
                <a:gd name="T23" fmla="*/ 135 h 157"/>
                <a:gd name="T24" fmla="*/ 270 w 337"/>
                <a:gd name="T25" fmla="*/ 9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157">
                  <a:moveTo>
                    <a:pt x="270" y="90"/>
                  </a:moveTo>
                  <a:lnTo>
                    <a:pt x="270" y="22"/>
                  </a:lnTo>
                  <a:lnTo>
                    <a:pt x="225" y="22"/>
                  </a:lnTo>
                  <a:lnTo>
                    <a:pt x="225" y="45"/>
                  </a:lnTo>
                  <a:lnTo>
                    <a:pt x="191" y="22"/>
                  </a:lnTo>
                  <a:lnTo>
                    <a:pt x="169" y="0"/>
                  </a:lnTo>
                  <a:lnTo>
                    <a:pt x="146" y="22"/>
                  </a:lnTo>
                  <a:lnTo>
                    <a:pt x="0" y="135"/>
                  </a:lnTo>
                  <a:lnTo>
                    <a:pt x="23" y="157"/>
                  </a:lnTo>
                  <a:lnTo>
                    <a:pt x="169" y="33"/>
                  </a:lnTo>
                  <a:lnTo>
                    <a:pt x="326" y="157"/>
                  </a:lnTo>
                  <a:lnTo>
                    <a:pt x="337" y="135"/>
                  </a:lnTo>
                  <a:lnTo>
                    <a:pt x="270" y="90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7838" name="组合 4">
            <a:extLst>
              <a:ext uri="{FF2B5EF4-FFF2-40B4-BE49-F238E27FC236}">
                <a16:creationId xmlns:a16="http://schemas.microsoft.com/office/drawing/2014/main" id="{24FCBE90-9AC7-9B4A-9E11-4562ECBE8FF7}"/>
              </a:ext>
            </a:extLst>
          </p:cNvPr>
          <p:cNvGrpSpPr>
            <a:grpSpLocks/>
          </p:cNvGrpSpPr>
          <p:nvPr/>
        </p:nvGrpSpPr>
        <p:grpSpPr bwMode="auto">
          <a:xfrm>
            <a:off x="8383588" y="4397375"/>
            <a:ext cx="185737" cy="465138"/>
            <a:chOff x="9198757" y="4143080"/>
            <a:chExt cx="226093" cy="566058"/>
          </a:xfrm>
        </p:grpSpPr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D404A24D-0A65-4A0C-9BB2-32C81823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757" y="4231949"/>
              <a:ext cx="226093" cy="477189"/>
            </a:xfrm>
            <a:custGeom>
              <a:avLst/>
              <a:gdLst>
                <a:gd name="T0" fmla="*/ 13 w 18"/>
                <a:gd name="T1" fmla="*/ 0 h 38"/>
                <a:gd name="T2" fmla="*/ 4 w 18"/>
                <a:gd name="T3" fmla="*/ 0 h 38"/>
                <a:gd name="T4" fmla="*/ 0 w 18"/>
                <a:gd name="T5" fmla="*/ 4 h 38"/>
                <a:gd name="T6" fmla="*/ 0 w 18"/>
                <a:gd name="T7" fmla="*/ 4 h 38"/>
                <a:gd name="T8" fmla="*/ 0 w 18"/>
                <a:gd name="T9" fmla="*/ 5 h 38"/>
                <a:gd name="T10" fmla="*/ 0 w 18"/>
                <a:gd name="T11" fmla="*/ 17 h 38"/>
                <a:gd name="T12" fmla="*/ 1 w 18"/>
                <a:gd name="T13" fmla="*/ 18 h 38"/>
                <a:gd name="T14" fmla="*/ 3 w 18"/>
                <a:gd name="T15" fmla="*/ 17 h 38"/>
                <a:gd name="T16" fmla="*/ 3 w 18"/>
                <a:gd name="T17" fmla="*/ 6 h 38"/>
                <a:gd name="T18" fmla="*/ 4 w 18"/>
                <a:gd name="T19" fmla="*/ 6 h 38"/>
                <a:gd name="T20" fmla="*/ 4 w 18"/>
                <a:gd name="T21" fmla="*/ 17 h 38"/>
                <a:gd name="T22" fmla="*/ 4 w 18"/>
                <a:gd name="T23" fmla="*/ 17 h 38"/>
                <a:gd name="T24" fmla="*/ 4 w 18"/>
                <a:gd name="T25" fmla="*/ 35 h 38"/>
                <a:gd name="T26" fmla="*/ 6 w 18"/>
                <a:gd name="T27" fmla="*/ 38 h 38"/>
                <a:gd name="T28" fmla="*/ 8 w 18"/>
                <a:gd name="T29" fmla="*/ 35 h 38"/>
                <a:gd name="T30" fmla="*/ 8 w 18"/>
                <a:gd name="T31" fmla="*/ 19 h 38"/>
                <a:gd name="T32" fmla="*/ 9 w 18"/>
                <a:gd name="T33" fmla="*/ 19 h 38"/>
                <a:gd name="T34" fmla="*/ 9 w 18"/>
                <a:gd name="T35" fmla="*/ 35 h 38"/>
                <a:gd name="T36" fmla="*/ 11 w 18"/>
                <a:gd name="T37" fmla="*/ 38 h 38"/>
                <a:gd name="T38" fmla="*/ 13 w 18"/>
                <a:gd name="T39" fmla="*/ 35 h 38"/>
                <a:gd name="T40" fmla="*/ 13 w 18"/>
                <a:gd name="T41" fmla="*/ 17 h 38"/>
                <a:gd name="T42" fmla="*/ 13 w 18"/>
                <a:gd name="T43" fmla="*/ 16 h 38"/>
                <a:gd name="T44" fmla="*/ 13 w 18"/>
                <a:gd name="T45" fmla="*/ 6 h 38"/>
                <a:gd name="T46" fmla="*/ 14 w 18"/>
                <a:gd name="T47" fmla="*/ 6 h 38"/>
                <a:gd name="T48" fmla="*/ 14 w 18"/>
                <a:gd name="T49" fmla="*/ 17 h 38"/>
                <a:gd name="T50" fmla="*/ 16 w 18"/>
                <a:gd name="T51" fmla="*/ 18 h 38"/>
                <a:gd name="T52" fmla="*/ 18 w 18"/>
                <a:gd name="T53" fmla="*/ 17 h 38"/>
                <a:gd name="T54" fmla="*/ 18 w 18"/>
                <a:gd name="T55" fmla="*/ 5 h 38"/>
                <a:gd name="T56" fmla="*/ 18 w 18"/>
                <a:gd name="T57" fmla="*/ 4 h 38"/>
                <a:gd name="T58" fmla="*/ 18 w 18"/>
                <a:gd name="T59" fmla="*/ 4 h 38"/>
                <a:gd name="T60" fmla="*/ 13 w 18"/>
                <a:gd name="T6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" h="38">
                  <a:moveTo>
                    <a:pt x="1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8"/>
                  </a:cubicBezTo>
                  <a:cubicBezTo>
                    <a:pt x="2" y="18"/>
                    <a:pt x="3" y="18"/>
                    <a:pt x="3" y="1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7"/>
                    <a:pt x="5" y="38"/>
                    <a:pt x="6" y="38"/>
                  </a:cubicBezTo>
                  <a:cubicBezTo>
                    <a:pt x="7" y="38"/>
                    <a:pt x="8" y="37"/>
                    <a:pt x="8" y="3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7"/>
                    <a:pt x="10" y="38"/>
                    <a:pt x="11" y="38"/>
                  </a:cubicBezTo>
                  <a:cubicBezTo>
                    <a:pt x="12" y="38"/>
                    <a:pt x="13" y="37"/>
                    <a:pt x="13" y="3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8"/>
                    <a:pt x="15" y="18"/>
                    <a:pt x="16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61">
              <a:extLst>
                <a:ext uri="{FF2B5EF4-FFF2-40B4-BE49-F238E27FC236}">
                  <a16:creationId xmlns:a16="http://schemas.microsoft.com/office/drawing/2014/main" id="{3F3737AC-80AF-44CF-B48A-DFE0C6165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595" y="4143080"/>
              <a:ext cx="88892" cy="88869"/>
            </a:xfrm>
            <a:prstGeom prst="ellipse">
              <a:avLst/>
            </a:prstGeom>
            <a:solidFill>
              <a:srgbClr val="4F81BD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Freeform 63">
            <a:extLst>
              <a:ext uri="{FF2B5EF4-FFF2-40B4-BE49-F238E27FC236}">
                <a16:creationId xmlns:a16="http://schemas.microsoft.com/office/drawing/2014/main" id="{17E9EC54-C6F8-4176-AE8C-BC6914CD9CD4}"/>
              </a:ext>
            </a:extLst>
          </p:cNvPr>
          <p:cNvSpPr>
            <a:spLocks/>
          </p:cNvSpPr>
          <p:nvPr/>
        </p:nvSpPr>
        <p:spPr bwMode="auto">
          <a:xfrm>
            <a:off x="6948488" y="2938463"/>
            <a:ext cx="309562" cy="268287"/>
          </a:xfrm>
          <a:custGeom>
            <a:avLst/>
            <a:gdLst>
              <a:gd name="T0" fmla="*/ 15 w 30"/>
              <a:gd name="T1" fmla="*/ 6 h 26"/>
              <a:gd name="T2" fmla="*/ 8 w 30"/>
              <a:gd name="T3" fmla="*/ 0 h 26"/>
              <a:gd name="T4" fmla="*/ 1 w 30"/>
              <a:gd name="T5" fmla="*/ 9 h 26"/>
              <a:gd name="T6" fmla="*/ 15 w 30"/>
              <a:gd name="T7" fmla="*/ 26 h 26"/>
              <a:gd name="T8" fmla="*/ 29 w 30"/>
              <a:gd name="T9" fmla="*/ 9 h 26"/>
              <a:gd name="T10" fmla="*/ 23 w 30"/>
              <a:gd name="T11" fmla="*/ 0 h 26"/>
              <a:gd name="T12" fmla="*/ 15 w 30"/>
              <a:gd name="T13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26">
                <a:moveTo>
                  <a:pt x="15" y="6"/>
                </a:moveTo>
                <a:cubicBezTo>
                  <a:pt x="14" y="2"/>
                  <a:pt x="11" y="0"/>
                  <a:pt x="8" y="0"/>
                </a:cubicBezTo>
                <a:cubicBezTo>
                  <a:pt x="2" y="0"/>
                  <a:pt x="0" y="4"/>
                  <a:pt x="1" y="9"/>
                </a:cubicBezTo>
                <a:cubicBezTo>
                  <a:pt x="1" y="15"/>
                  <a:pt x="9" y="19"/>
                  <a:pt x="15" y="26"/>
                </a:cubicBezTo>
                <a:cubicBezTo>
                  <a:pt x="20" y="19"/>
                  <a:pt x="29" y="15"/>
                  <a:pt x="29" y="9"/>
                </a:cubicBezTo>
                <a:cubicBezTo>
                  <a:pt x="30" y="4"/>
                  <a:pt x="28" y="1"/>
                  <a:pt x="23" y="0"/>
                </a:cubicBezTo>
                <a:cubicBezTo>
                  <a:pt x="19" y="0"/>
                  <a:pt x="16" y="2"/>
                  <a:pt x="15" y="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E24CD6-BCB1-4EAD-B0A6-13C957FF6305}"/>
              </a:ext>
            </a:extLst>
          </p:cNvPr>
          <p:cNvSpPr txBox="1"/>
          <p:nvPr/>
        </p:nvSpPr>
        <p:spPr>
          <a:xfrm>
            <a:off x="6237288" y="2400300"/>
            <a:ext cx="17176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爬行和抓取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44E80DF-54DE-490D-A51B-66D62C880C52}"/>
              </a:ext>
            </a:extLst>
          </p:cNvPr>
          <p:cNvSpPr txBox="1"/>
          <p:nvPr/>
        </p:nvSpPr>
        <p:spPr>
          <a:xfrm>
            <a:off x="8142288" y="3913188"/>
            <a:ext cx="8937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rgbClr val="4F81BD"/>
                </a:solidFill>
                <a:latin typeface="+mn-lt"/>
                <a:ea typeface="+mn-ea"/>
                <a:cs typeface="+mn-ea"/>
                <a:sym typeface="+mn-lt"/>
              </a:rPr>
              <a:t>排名</a:t>
            </a:r>
          </a:p>
        </p:txBody>
      </p:sp>
      <p:sp>
        <p:nvSpPr>
          <p:cNvPr id="27" name="Freeform 706">
            <a:extLst>
              <a:ext uri="{FF2B5EF4-FFF2-40B4-BE49-F238E27FC236}">
                <a16:creationId xmlns:a16="http://schemas.microsoft.com/office/drawing/2014/main" id="{4FCB92FE-42C5-4449-89F2-91D141516BC4}"/>
              </a:ext>
            </a:extLst>
          </p:cNvPr>
          <p:cNvSpPr>
            <a:spLocks/>
          </p:cNvSpPr>
          <p:nvPr/>
        </p:nvSpPr>
        <p:spPr bwMode="auto">
          <a:xfrm>
            <a:off x="4470400" y="2327275"/>
            <a:ext cx="182563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Freeform 707">
            <a:extLst>
              <a:ext uri="{FF2B5EF4-FFF2-40B4-BE49-F238E27FC236}">
                <a16:creationId xmlns:a16="http://schemas.microsoft.com/office/drawing/2014/main" id="{62146630-2E07-49BE-BA69-5F1F76A4CD04}"/>
              </a:ext>
            </a:extLst>
          </p:cNvPr>
          <p:cNvSpPr>
            <a:spLocks/>
          </p:cNvSpPr>
          <p:nvPr/>
        </p:nvSpPr>
        <p:spPr bwMode="auto">
          <a:xfrm>
            <a:off x="4470400" y="3792538"/>
            <a:ext cx="182563" cy="582612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6C4C8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Freeform 708">
            <a:extLst>
              <a:ext uri="{FF2B5EF4-FFF2-40B4-BE49-F238E27FC236}">
                <a16:creationId xmlns:a16="http://schemas.microsoft.com/office/drawing/2014/main" id="{48BDE40F-B20F-4D92-A8F5-64EA7A3C8DAA}"/>
              </a:ext>
            </a:extLst>
          </p:cNvPr>
          <p:cNvSpPr>
            <a:spLocks/>
          </p:cNvSpPr>
          <p:nvPr/>
        </p:nvSpPr>
        <p:spPr bwMode="auto">
          <a:xfrm>
            <a:off x="4470400" y="4964113"/>
            <a:ext cx="182563" cy="582612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2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2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2"/>
                </a:cubicBezTo>
                <a:lnTo>
                  <a:pt x="187" y="6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AFCBD4-186F-4ADC-9A2C-97CB976E0559}"/>
              </a:ext>
            </a:extLst>
          </p:cNvPr>
          <p:cNvSpPr txBox="1"/>
          <p:nvPr/>
        </p:nvSpPr>
        <p:spPr>
          <a:xfrm>
            <a:off x="333375" y="2174875"/>
            <a:ext cx="3933825" cy="1311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搜索引擎</a:t>
            </a: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蜘蛛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通过跟踪链接访问网页，获得页面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HTML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代码存入数据库。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CB9640B-16B0-4053-8CC9-25D49E5D2CBA}"/>
              </a:ext>
            </a:extLst>
          </p:cNvPr>
          <p:cNvSpPr txBox="1"/>
          <p:nvPr/>
        </p:nvSpPr>
        <p:spPr>
          <a:xfrm>
            <a:off x="320675" y="3486150"/>
            <a:ext cx="4075113" cy="1311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索引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程序对抓取来的页面数据进行文字提取、中文分词、索引等处理，以备排名程序调用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CA6B273-D9DA-4256-9ECD-36175CAF12B0}"/>
              </a:ext>
            </a:extLst>
          </p:cNvPr>
          <p:cNvSpPr txBox="1"/>
          <p:nvPr/>
        </p:nvSpPr>
        <p:spPr>
          <a:xfrm>
            <a:off x="333375" y="4879975"/>
            <a:ext cx="4062413" cy="17176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用户输入关键词后，</a:t>
            </a:r>
            <a:r>
              <a:rPr lang="zh-CN" altLang="en-US" sz="2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排名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程序调用索引库数据，计算相关性，然后按一定格式生成搜索结果页面。</a:t>
            </a: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id="{8570AC25-ABBE-47A9-BA87-960082D73A05}"/>
              </a:ext>
            </a:extLst>
          </p:cNvPr>
          <p:cNvSpPr>
            <a:spLocks/>
          </p:cNvSpPr>
          <p:nvPr/>
        </p:nvSpPr>
        <p:spPr bwMode="auto">
          <a:xfrm>
            <a:off x="6896100" y="5518150"/>
            <a:ext cx="414338" cy="382588"/>
          </a:xfrm>
          <a:custGeom>
            <a:avLst/>
            <a:gdLst>
              <a:gd name="T0" fmla="*/ 0 w 37"/>
              <a:gd name="T1" fmla="*/ 34 h 34"/>
              <a:gd name="T2" fmla="*/ 2 w 37"/>
              <a:gd name="T3" fmla="*/ 34 h 34"/>
              <a:gd name="T4" fmla="*/ 6 w 37"/>
              <a:gd name="T5" fmla="*/ 27 h 34"/>
              <a:gd name="T6" fmla="*/ 23 w 37"/>
              <a:gd name="T7" fmla="*/ 24 h 34"/>
              <a:gd name="T8" fmla="*/ 37 w 37"/>
              <a:gd name="T9" fmla="*/ 0 h 34"/>
              <a:gd name="T10" fmla="*/ 4 w 37"/>
              <a:gd name="T11" fmla="*/ 26 h 34"/>
              <a:gd name="T12" fmla="*/ 20 w 37"/>
              <a:gd name="T13" fmla="*/ 11 h 34"/>
              <a:gd name="T14" fmla="*/ 0 w 37"/>
              <a:gd name="T15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4">
                <a:moveTo>
                  <a:pt x="0" y="34"/>
                </a:moveTo>
                <a:cubicBezTo>
                  <a:pt x="0" y="34"/>
                  <a:pt x="0" y="34"/>
                  <a:pt x="2" y="34"/>
                </a:cubicBezTo>
                <a:cubicBezTo>
                  <a:pt x="2" y="33"/>
                  <a:pt x="6" y="27"/>
                  <a:pt x="6" y="27"/>
                </a:cubicBezTo>
                <a:cubicBezTo>
                  <a:pt x="6" y="27"/>
                  <a:pt x="15" y="33"/>
                  <a:pt x="23" y="24"/>
                </a:cubicBezTo>
                <a:cubicBezTo>
                  <a:pt x="32" y="14"/>
                  <a:pt x="26" y="7"/>
                  <a:pt x="37" y="0"/>
                </a:cubicBezTo>
                <a:cubicBezTo>
                  <a:pt x="9" y="6"/>
                  <a:pt x="4" y="15"/>
                  <a:pt x="4" y="26"/>
                </a:cubicBezTo>
                <a:cubicBezTo>
                  <a:pt x="7" y="21"/>
                  <a:pt x="14" y="14"/>
                  <a:pt x="20" y="11"/>
                </a:cubicBezTo>
                <a:cubicBezTo>
                  <a:pt x="9" y="18"/>
                  <a:pt x="3" y="29"/>
                  <a:pt x="0" y="34"/>
                </a:cubicBez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AB8DD65-2E18-4450-980A-3BB1092E1808}"/>
              </a:ext>
            </a:extLst>
          </p:cNvPr>
          <p:cNvCxnSpPr/>
          <p:nvPr/>
        </p:nvCxnSpPr>
        <p:spPr bwMode="auto">
          <a:xfrm>
            <a:off x="320675" y="1989138"/>
            <a:ext cx="85534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3">
            <a:extLst>
              <a:ext uri="{FF2B5EF4-FFF2-40B4-BE49-F238E27FC236}">
                <a16:creationId xmlns:a16="http://schemas.microsoft.com/office/drawing/2014/main" id="{CD7715DD-4B7F-2244-BA59-195A860B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412875"/>
            <a:ext cx="566261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云形标注 4">
            <a:extLst>
              <a:ext uri="{FF2B5EF4-FFF2-40B4-BE49-F238E27FC236}">
                <a16:creationId xmlns:a16="http://schemas.microsoft.com/office/drawing/2014/main" id="{24D55ECA-CCE1-4A59-85F0-35FDC645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2001838"/>
            <a:ext cx="2270125" cy="995362"/>
          </a:xfrm>
          <a:prstGeom prst="cloudCallout">
            <a:avLst>
              <a:gd name="adj1" fmla="val 77947"/>
              <a:gd name="adj2" fmla="val -958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爬行抓取</a:t>
            </a:r>
          </a:p>
        </p:txBody>
      </p:sp>
      <p:sp>
        <p:nvSpPr>
          <p:cNvPr id="6" name="云形标注 5">
            <a:extLst>
              <a:ext uri="{FF2B5EF4-FFF2-40B4-BE49-F238E27FC236}">
                <a16:creationId xmlns:a16="http://schemas.microsoft.com/office/drawing/2014/main" id="{56F2A589-4EB7-4FD9-99AA-EEF78772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43263"/>
            <a:ext cx="2005012" cy="1127125"/>
          </a:xfrm>
          <a:prstGeom prst="cloudCallout">
            <a:avLst>
              <a:gd name="adj1" fmla="val 113987"/>
              <a:gd name="adj2" fmla="val 8089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索引</a:t>
            </a:r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6DA284F3-B0AE-4277-8E03-CA96E6E8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581525"/>
            <a:ext cx="2214562" cy="974725"/>
          </a:xfrm>
          <a:prstGeom prst="cloudCallout">
            <a:avLst>
              <a:gd name="adj1" fmla="val 72850"/>
              <a:gd name="adj2" fmla="val -1593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排序返回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F496DBC-F533-49A8-8243-65911A193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120650"/>
            <a:ext cx="49339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搜索引擎的两种基本抓取策略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6" descr="深度优先">
            <a:hlinkClick r:id="rId4"/>
            <a:extLst>
              <a:ext uri="{FF2B5EF4-FFF2-40B4-BE49-F238E27FC236}">
                <a16:creationId xmlns:a16="http://schemas.microsoft.com/office/drawing/2014/main" id="{760B609C-DDF5-E440-BC59-07C5F288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2650"/>
            <a:ext cx="91440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14">
            <a:extLst>
              <a:ext uri="{FF2B5EF4-FFF2-40B4-BE49-F238E27FC236}">
                <a16:creationId xmlns:a16="http://schemas.microsoft.com/office/drawing/2014/main" id="{96D43180-3FD4-4AFC-A6C8-8ED4736D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4450"/>
            <a:ext cx="70913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搜索引擎的两种基本抓取策略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</a:t>
            </a:r>
          </a:p>
        </p:txBody>
      </p:sp>
      <p:sp>
        <p:nvSpPr>
          <p:cNvPr id="6" name="云形标注 5">
            <a:extLst>
              <a:ext uri="{FF2B5EF4-FFF2-40B4-BE49-F238E27FC236}">
                <a16:creationId xmlns:a16="http://schemas.microsoft.com/office/drawing/2014/main" id="{337A77CF-0F82-4480-90B7-C7DEC66A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981075"/>
            <a:ext cx="3671888" cy="1916113"/>
          </a:xfrm>
          <a:prstGeom prst="cloudCallout">
            <a:avLst>
              <a:gd name="adj1" fmla="val 57058"/>
              <a:gd name="adj2" fmla="val 9562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如</a:t>
            </a: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封建帝位的继承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。不能深入的情况下才考虑其他分支的策略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9883" r:id="rId2" imgW="1092200" imgH="279400"/>
        </mc:Choice>
        <mc:Fallback>
          <p:control r:id="rId2" imgW="1092200" imgH="279400">
            <p:pic>
              <p:nvPicPr>
                <p:cNvPr id="79877" name="DefaultOcx">
                  <a:extLst>
                    <a:ext uri="{FF2B5EF4-FFF2-40B4-BE49-F238E27FC236}">
                      <a16:creationId xmlns:a16="http://schemas.microsoft.com/office/drawing/2014/main" id="{2995EC1A-6530-EA40-AF23-7D079B0B2B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050" y="203835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6" descr="宽度优先">
            <a:hlinkClick r:id="rId4"/>
            <a:extLst>
              <a:ext uri="{FF2B5EF4-FFF2-40B4-BE49-F238E27FC236}">
                <a16:creationId xmlns:a16="http://schemas.microsoft.com/office/drawing/2014/main" id="{6F7EA203-D8CF-234F-8D77-86904DA9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388"/>
            <a:ext cx="91440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14">
            <a:extLst>
              <a:ext uri="{FF2B5EF4-FFF2-40B4-BE49-F238E27FC236}">
                <a16:creationId xmlns:a16="http://schemas.microsoft.com/office/drawing/2014/main" id="{B02DF39E-988F-4272-BE1C-96B1425F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7488"/>
            <a:ext cx="684053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搜索引擎的两种基本抓取策略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广度优先</a:t>
            </a:r>
          </a:p>
        </p:txBody>
      </p:sp>
      <p:sp>
        <p:nvSpPr>
          <p:cNvPr id="5" name="云形标注 4">
            <a:extLst>
              <a:ext uri="{FF2B5EF4-FFF2-40B4-BE49-F238E27FC236}">
                <a16:creationId xmlns:a16="http://schemas.microsoft.com/office/drawing/2014/main" id="{66D06DA4-37D1-4E4C-B162-5396CC454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1204913"/>
            <a:ext cx="2236787" cy="1431925"/>
          </a:xfrm>
          <a:prstGeom prst="cloudCallout">
            <a:avLst>
              <a:gd name="adj1" fmla="val 65080"/>
              <a:gd name="adj2" fmla="val 9127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类似</a:t>
            </a:r>
            <a:r>
              <a:rPr lang="zh-CN" altLang="en-US" sz="2000" b="0">
                <a:solidFill>
                  <a:srgbClr val="FFFF00"/>
                </a:solidFill>
                <a:ea typeface="微软雅黑" panose="020B0503020204020204" pitchFamily="34" charset="-122"/>
                <a:sym typeface="+mn-lt"/>
              </a:rPr>
              <a:t>长幼有序</a:t>
            </a:r>
            <a:r>
              <a:rPr lang="zh-CN" altLang="en-US" sz="20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的规则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0907" r:id="rId2" imgW="1778000" imgH="571500"/>
        </mc:Choice>
        <mc:Fallback>
          <p:control r:id="rId2" imgW="1778000" imgH="571500">
            <p:pic>
              <p:nvPicPr>
                <p:cNvPr id="80900" name="DefaultOcx">
                  <a:extLst>
                    <a:ext uri="{FF2B5EF4-FFF2-40B4-BE49-F238E27FC236}">
                      <a16:creationId xmlns:a16="http://schemas.microsoft.com/office/drawing/2014/main" id="{1A6C1CA1-2CF5-DF4C-8062-0A5D4AEAB3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850" y="1331913"/>
                  <a:ext cx="1479550" cy="4810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7" descr="u=364685178,368902878&amp;fm=51&amp;gp=0">
            <a:extLst>
              <a:ext uri="{FF2B5EF4-FFF2-40B4-BE49-F238E27FC236}">
                <a16:creationId xmlns:a16="http://schemas.microsoft.com/office/drawing/2014/main" id="{B33F5C74-C04D-3147-9BB3-63747720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916113"/>
            <a:ext cx="44513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14">
            <a:extLst>
              <a:ext uri="{FF2B5EF4-FFF2-40B4-BE49-F238E27FC236}">
                <a16:creationId xmlns:a16="http://schemas.microsoft.com/office/drawing/2014/main" id="{1C0F2ED6-3840-4BFE-AC7A-26AF294C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04775"/>
            <a:ext cx="70294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两种策略结合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=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先广后深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权重优先</a:t>
            </a:r>
          </a:p>
        </p:txBody>
      </p:sp>
      <p:sp>
        <p:nvSpPr>
          <p:cNvPr id="59395" name="Rectangle 10">
            <a:extLst>
              <a:ext uri="{FF2B5EF4-FFF2-40B4-BE49-F238E27FC236}">
                <a16:creationId xmlns:a16="http://schemas.microsoft.com/office/drawing/2014/main" id="{1AC35FCE-01BB-4C15-94F5-CC7780D4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2120900"/>
            <a:ext cx="4176712" cy="24003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先把这个页面所有的链接都抓取一次再根据这些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URL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的权重来判定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URL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的权重高，就采用深度优先，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URL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权重低，就采用宽度优先或者不抓取 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210874-DE59-4EF5-999A-5136D54F4053}"/>
              </a:ext>
            </a:extLst>
          </p:cNvPr>
          <p:cNvSpPr/>
          <p:nvPr/>
        </p:nvSpPr>
        <p:spPr bwMode="auto">
          <a:xfrm>
            <a:off x="176213" y="1916113"/>
            <a:ext cx="4370387" cy="2808287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8F00AE8C-64A5-4DE8-B596-8B16C924FF99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33" r:id="rId2" imgW="1092200" imgH="279400"/>
        </mc:Choice>
        <mc:Fallback>
          <p:control r:id="rId2" imgW="1092200" imgH="279400">
            <p:pic>
              <p:nvPicPr>
                <p:cNvPr id="81925" name="DefaultOcx">
                  <a:extLst>
                    <a:ext uri="{FF2B5EF4-FFF2-40B4-BE49-F238E27FC236}">
                      <a16:creationId xmlns:a16="http://schemas.microsoft.com/office/drawing/2014/main" id="{12EDC1FF-32AA-364E-88BE-004054C13F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89425" y="2955925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34D661-EF64-401D-967C-2CB3561CBAFE}"/>
              </a:ext>
            </a:extLst>
          </p:cNvPr>
          <p:cNvSpPr/>
          <p:nvPr/>
        </p:nvSpPr>
        <p:spPr bwMode="auto">
          <a:xfrm>
            <a:off x="0" y="1498600"/>
            <a:ext cx="9144000" cy="30099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1625" name="Rectangle 9">
            <a:extLst>
              <a:ext uri="{FF2B5EF4-FFF2-40B4-BE49-F238E27FC236}">
                <a16:creationId xmlns:a16="http://schemas.microsoft.com/office/drawing/2014/main" id="{37BC25AC-77DB-485D-8E7F-9434402F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5033963"/>
            <a:ext cx="2279650" cy="51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图常用的遍历：</a:t>
            </a:r>
          </a:p>
        </p:txBody>
      </p:sp>
      <p:sp>
        <p:nvSpPr>
          <p:cNvPr id="751626" name="Rectangle 10">
            <a:extLst>
              <a:ext uri="{FF2B5EF4-FFF2-40B4-BE49-F238E27FC236}">
                <a16:creationId xmlns:a16="http://schemas.microsoft.com/office/drawing/2014/main" id="{22FA8ECD-2C1C-4CE6-8EC0-33277726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1635125"/>
            <a:ext cx="79470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解决思路：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设置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辅助数组</a:t>
            </a:r>
            <a:r>
              <a:rPr lang="zh-CN" altLang="en-US" sz="2400" b="0">
                <a:solidFill>
                  <a:srgbClr val="0000CC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 [n 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，用来标记每个被访</a:t>
            </a:r>
            <a:br>
              <a:rPr lang="en-US" altLang="zh-CN" sz="2400" b="0">
                <a:ea typeface="微软雅黑" panose="020B0503020204020204" pitchFamily="34" charset="-122"/>
                <a:sym typeface="+mn-lt"/>
              </a:rPr>
            </a:b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     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问过的顶点。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初始状态为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0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 i="1" baseline="-2500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被访问，改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i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，防止被多次访问</a:t>
            </a:r>
            <a:endParaRPr lang="zh-CN" altLang="en-US" sz="2400" b="0">
              <a:solidFill>
                <a:schemeClr val="accent1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0421" name="Rectangle 11">
            <a:extLst>
              <a:ext uri="{FF2B5EF4-FFF2-40B4-BE49-F238E27FC236}">
                <a16:creationId xmlns:a16="http://schemas.microsoft.com/office/drawing/2014/main" id="{37228A7F-A3AE-464C-AE55-55D7FE5A6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1775"/>
            <a:ext cx="3408362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怎样避免重复访问？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96751B-B98C-1442-BF7D-6083E5C1D681}"/>
              </a:ext>
            </a:extLst>
          </p:cNvPr>
          <p:cNvGrpSpPr>
            <a:grpSpLocks/>
          </p:cNvGrpSpPr>
          <p:nvPr/>
        </p:nvGrpSpPr>
        <p:grpSpPr bwMode="auto">
          <a:xfrm>
            <a:off x="2695575" y="5021263"/>
            <a:ext cx="565150" cy="563562"/>
            <a:chOff x="3643939" y="4309871"/>
            <a:chExt cx="748535" cy="74814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6DE157C-A5BB-4B07-BF61-FA77D4371235}"/>
                </a:ext>
              </a:extLst>
            </p:cNvPr>
            <p:cNvSpPr/>
            <p:nvPr/>
          </p:nvSpPr>
          <p:spPr>
            <a:xfrm>
              <a:off x="3643939" y="4309871"/>
              <a:ext cx="748535" cy="748145"/>
            </a:xfrm>
            <a:prstGeom prst="ellipse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EB5F8A3-AF94-4F36-8789-28995D1625A8}"/>
                </a:ext>
              </a:extLst>
            </p:cNvPr>
            <p:cNvGrpSpPr/>
            <p:nvPr/>
          </p:nvGrpSpPr>
          <p:grpSpPr>
            <a:xfrm>
              <a:off x="3803437" y="4525016"/>
              <a:ext cx="429539" cy="292455"/>
              <a:chOff x="4895160" y="4287159"/>
              <a:chExt cx="571418" cy="389258"/>
            </a:xfrm>
            <a:solidFill>
              <a:sysClr val="window" lastClr="FFFFFF"/>
            </a:solidFill>
          </p:grpSpPr>
          <p:sp>
            <p:nvSpPr>
              <p:cNvPr id="12" name="Freeform 327">
                <a:extLst>
                  <a:ext uri="{FF2B5EF4-FFF2-40B4-BE49-F238E27FC236}">
                    <a16:creationId xmlns:a16="http://schemas.microsoft.com/office/drawing/2014/main" id="{5C947830-64A1-47CD-A540-363A4566F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Rectangle 328">
                <a:extLst>
                  <a:ext uri="{FF2B5EF4-FFF2-40B4-BE49-F238E27FC236}">
                    <a16:creationId xmlns:a16="http://schemas.microsoft.com/office/drawing/2014/main" id="{3773B589-FE00-4BD9-8F11-2AC56D5AB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Rectangle 329">
                <a:extLst>
                  <a:ext uri="{FF2B5EF4-FFF2-40B4-BE49-F238E27FC236}">
                    <a16:creationId xmlns:a16="http://schemas.microsoft.com/office/drawing/2014/main" id="{0C4883C5-C7D4-42EB-B0E9-D2EB0C72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Rectangle 330">
                <a:extLst>
                  <a:ext uri="{FF2B5EF4-FFF2-40B4-BE49-F238E27FC236}">
                    <a16:creationId xmlns:a16="http://schemas.microsoft.com/office/drawing/2014/main" id="{D6C669AF-E169-4E59-9D9E-C86B0606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Rectangle 331">
                <a:extLst>
                  <a:ext uri="{FF2B5EF4-FFF2-40B4-BE49-F238E27FC236}">
                    <a16:creationId xmlns:a16="http://schemas.microsoft.com/office/drawing/2014/main" id="{680A34F8-A3AC-4B9C-B726-9233EBC58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Rectangle 332">
                <a:extLst>
                  <a:ext uri="{FF2B5EF4-FFF2-40B4-BE49-F238E27FC236}">
                    <a16:creationId xmlns:a16="http://schemas.microsoft.com/office/drawing/2014/main" id="{CB9A0D58-AFED-4896-9A0E-EFC9B96D8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Freeform 333">
                <a:extLst>
                  <a:ext uri="{FF2B5EF4-FFF2-40B4-BE49-F238E27FC236}">
                    <a16:creationId xmlns:a16="http://schemas.microsoft.com/office/drawing/2014/main" id="{3907D192-2064-4E75-8531-950E414CB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334">
                <a:extLst>
                  <a:ext uri="{FF2B5EF4-FFF2-40B4-BE49-F238E27FC236}">
                    <a16:creationId xmlns:a16="http://schemas.microsoft.com/office/drawing/2014/main" id="{F49B2577-601C-4B2F-8C9C-134ACEDB3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335">
                <a:extLst>
                  <a:ext uri="{FF2B5EF4-FFF2-40B4-BE49-F238E27FC236}">
                    <a16:creationId xmlns:a16="http://schemas.microsoft.com/office/drawing/2014/main" id="{E6AEB1C6-8213-4A38-908C-C3DCDAB9F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885840-FF65-964D-B655-8372EEF48EEE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5026025"/>
            <a:ext cx="565150" cy="563563"/>
            <a:chOff x="5724128" y="4309871"/>
            <a:chExt cx="748535" cy="74814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34E4EF0-27FE-4727-9490-15481983B57A}"/>
                </a:ext>
              </a:extLst>
            </p:cNvPr>
            <p:cNvSpPr/>
            <p:nvPr/>
          </p:nvSpPr>
          <p:spPr>
            <a:xfrm>
              <a:off x="5724128" y="4309871"/>
              <a:ext cx="748535" cy="748145"/>
            </a:xfrm>
            <a:prstGeom prst="ellipse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4545936-B095-4540-96F0-FABFA44949A1}"/>
                </a:ext>
              </a:extLst>
            </p:cNvPr>
            <p:cNvGrpSpPr/>
            <p:nvPr/>
          </p:nvGrpSpPr>
          <p:grpSpPr>
            <a:xfrm>
              <a:off x="5912561" y="4494059"/>
              <a:ext cx="371669" cy="354368"/>
              <a:chOff x="8145843" y="5425657"/>
              <a:chExt cx="494435" cy="471664"/>
            </a:xfrm>
            <a:solidFill>
              <a:sysClr val="window" lastClr="FFFFFF"/>
            </a:solidFill>
          </p:grpSpPr>
          <p:sp>
            <p:nvSpPr>
              <p:cNvPr id="22" name="Freeform 850">
                <a:extLst>
                  <a:ext uri="{FF2B5EF4-FFF2-40B4-BE49-F238E27FC236}">
                    <a16:creationId xmlns:a16="http://schemas.microsoft.com/office/drawing/2014/main" id="{D26E2EF5-7DF3-4779-A5FC-C4590C666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4391" y="5425657"/>
                <a:ext cx="89996" cy="101923"/>
              </a:xfrm>
              <a:custGeom>
                <a:avLst/>
                <a:gdLst>
                  <a:gd name="T0" fmla="*/ 9 w 35"/>
                  <a:gd name="T1" fmla="*/ 35 h 40"/>
                  <a:gd name="T2" fmla="*/ 5 w 35"/>
                  <a:gd name="T3" fmla="*/ 13 h 40"/>
                  <a:gd name="T4" fmla="*/ 27 w 35"/>
                  <a:gd name="T5" fmla="*/ 4 h 40"/>
                  <a:gd name="T6" fmla="*/ 30 w 35"/>
                  <a:gd name="T7" fmla="*/ 27 h 40"/>
                  <a:gd name="T8" fmla="*/ 9 w 35"/>
                  <a:gd name="T9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0">
                    <a:moveTo>
                      <a:pt x="9" y="35"/>
                    </a:moveTo>
                    <a:cubicBezTo>
                      <a:pt x="2" y="31"/>
                      <a:pt x="0" y="21"/>
                      <a:pt x="5" y="13"/>
                    </a:cubicBezTo>
                    <a:cubicBezTo>
                      <a:pt x="10" y="4"/>
                      <a:pt x="20" y="0"/>
                      <a:pt x="27" y="4"/>
                    </a:cubicBezTo>
                    <a:cubicBezTo>
                      <a:pt x="34" y="8"/>
                      <a:pt x="35" y="19"/>
                      <a:pt x="30" y="27"/>
                    </a:cubicBezTo>
                    <a:cubicBezTo>
                      <a:pt x="25" y="36"/>
                      <a:pt x="16" y="40"/>
                      <a:pt x="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51">
                <a:extLst>
                  <a:ext uri="{FF2B5EF4-FFF2-40B4-BE49-F238E27FC236}">
                    <a16:creationId xmlns:a16="http://schemas.microsoft.com/office/drawing/2014/main" id="{6EECE06C-89F0-4B18-AB43-D1221EF62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5843" y="5499388"/>
                <a:ext cx="489012" cy="397933"/>
              </a:xfrm>
              <a:custGeom>
                <a:avLst/>
                <a:gdLst>
                  <a:gd name="T0" fmla="*/ 3 w 191"/>
                  <a:gd name="T1" fmla="*/ 12 h 155"/>
                  <a:gd name="T2" fmla="*/ 4 w 191"/>
                  <a:gd name="T3" fmla="*/ 12 h 155"/>
                  <a:gd name="T4" fmla="*/ 10 w 191"/>
                  <a:gd name="T5" fmla="*/ 10 h 155"/>
                  <a:gd name="T6" fmla="*/ 35 w 191"/>
                  <a:gd name="T7" fmla="*/ 1 h 155"/>
                  <a:gd name="T8" fmla="*/ 58 w 191"/>
                  <a:gd name="T9" fmla="*/ 6 h 155"/>
                  <a:gd name="T10" fmla="*/ 52 w 191"/>
                  <a:gd name="T11" fmla="*/ 9 h 155"/>
                  <a:gd name="T12" fmla="*/ 50 w 191"/>
                  <a:gd name="T13" fmla="*/ 19 h 155"/>
                  <a:gd name="T14" fmla="*/ 60 w 191"/>
                  <a:gd name="T15" fmla="*/ 14 h 155"/>
                  <a:gd name="T16" fmla="*/ 64 w 191"/>
                  <a:gd name="T17" fmla="*/ 7 h 155"/>
                  <a:gd name="T18" fmla="*/ 65 w 191"/>
                  <a:gd name="T19" fmla="*/ 15 h 155"/>
                  <a:gd name="T20" fmla="*/ 53 w 191"/>
                  <a:gd name="T21" fmla="*/ 41 h 155"/>
                  <a:gd name="T22" fmla="*/ 65 w 191"/>
                  <a:gd name="T23" fmla="*/ 20 h 155"/>
                  <a:gd name="T24" fmla="*/ 70 w 191"/>
                  <a:gd name="T25" fmla="*/ 19 h 155"/>
                  <a:gd name="T26" fmla="*/ 75 w 191"/>
                  <a:gd name="T27" fmla="*/ 50 h 155"/>
                  <a:gd name="T28" fmla="*/ 95 w 191"/>
                  <a:gd name="T29" fmla="*/ 63 h 155"/>
                  <a:gd name="T30" fmla="*/ 130 w 191"/>
                  <a:gd name="T31" fmla="*/ 35 h 155"/>
                  <a:gd name="T32" fmla="*/ 191 w 191"/>
                  <a:gd name="T33" fmla="*/ 79 h 155"/>
                  <a:gd name="T34" fmla="*/ 183 w 191"/>
                  <a:gd name="T35" fmla="*/ 81 h 155"/>
                  <a:gd name="T36" fmla="*/ 92 w 191"/>
                  <a:gd name="T37" fmla="*/ 81 h 155"/>
                  <a:gd name="T38" fmla="*/ 77 w 191"/>
                  <a:gd name="T39" fmla="*/ 79 h 155"/>
                  <a:gd name="T40" fmla="*/ 71 w 191"/>
                  <a:gd name="T41" fmla="*/ 71 h 155"/>
                  <a:gd name="T42" fmla="*/ 61 w 191"/>
                  <a:gd name="T43" fmla="*/ 63 h 155"/>
                  <a:gd name="T44" fmla="*/ 61 w 191"/>
                  <a:gd name="T45" fmla="*/ 63 h 155"/>
                  <a:gd name="T46" fmla="*/ 61 w 191"/>
                  <a:gd name="T47" fmla="*/ 63 h 155"/>
                  <a:gd name="T48" fmla="*/ 57 w 191"/>
                  <a:gd name="T49" fmla="*/ 57 h 155"/>
                  <a:gd name="T50" fmla="*/ 57 w 191"/>
                  <a:gd name="T51" fmla="*/ 55 h 155"/>
                  <a:gd name="T52" fmla="*/ 56 w 191"/>
                  <a:gd name="T53" fmla="*/ 50 h 155"/>
                  <a:gd name="T54" fmla="*/ 60 w 191"/>
                  <a:gd name="T55" fmla="*/ 94 h 155"/>
                  <a:gd name="T56" fmla="*/ 46 w 191"/>
                  <a:gd name="T57" fmla="*/ 155 h 155"/>
                  <a:gd name="T58" fmla="*/ 41 w 191"/>
                  <a:gd name="T59" fmla="*/ 105 h 155"/>
                  <a:gd name="T60" fmla="*/ 40 w 191"/>
                  <a:gd name="T61" fmla="*/ 104 h 155"/>
                  <a:gd name="T62" fmla="*/ 32 w 191"/>
                  <a:gd name="T63" fmla="*/ 87 h 155"/>
                  <a:gd name="T64" fmla="*/ 5 w 191"/>
                  <a:gd name="T65" fmla="*/ 152 h 155"/>
                  <a:gd name="T66" fmla="*/ 2 w 191"/>
                  <a:gd name="T67" fmla="*/ 66 h 155"/>
                  <a:gd name="T68" fmla="*/ 15 w 191"/>
                  <a:gd name="T69" fmla="*/ 40 h 155"/>
                  <a:gd name="T70" fmla="*/ 1 w 191"/>
                  <a:gd name="T71" fmla="*/ 29 h 155"/>
                  <a:gd name="T72" fmla="*/ 0 w 191"/>
                  <a:gd name="T73" fmla="*/ 28 h 155"/>
                  <a:gd name="T74" fmla="*/ 3 w 191"/>
                  <a:gd name="T75" fmla="*/ 1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1" h="155">
                    <a:moveTo>
                      <a:pt x="3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7" y="0"/>
                      <a:pt x="44" y="0"/>
                      <a:pt x="46" y="1"/>
                    </a:cubicBezTo>
                    <a:cubicBezTo>
                      <a:pt x="51" y="2"/>
                      <a:pt x="54" y="4"/>
                      <a:pt x="58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70" y="19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32" y="33"/>
                      <a:pt x="136" y="33"/>
                      <a:pt x="138" y="35"/>
                    </a:cubicBezTo>
                    <a:cubicBezTo>
                      <a:pt x="191" y="79"/>
                      <a:pt x="191" y="79"/>
                      <a:pt x="191" y="79"/>
                    </a:cubicBezTo>
                    <a:cubicBezTo>
                      <a:pt x="190" y="80"/>
                      <a:pt x="189" y="81"/>
                      <a:pt x="187" y="81"/>
                    </a:cubicBezTo>
                    <a:cubicBezTo>
                      <a:pt x="183" y="81"/>
                      <a:pt x="183" y="81"/>
                      <a:pt x="183" y="81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2" y="81"/>
                      <a:pt x="92" y="81"/>
                      <a:pt x="92" y="81"/>
                    </a:cubicBezTo>
                    <a:cubicBezTo>
                      <a:pt x="80" y="81"/>
                      <a:pt x="80" y="81"/>
                      <a:pt x="80" y="81"/>
                    </a:cubicBezTo>
                    <a:cubicBezTo>
                      <a:pt x="79" y="81"/>
                      <a:pt x="78" y="80"/>
                      <a:pt x="77" y="79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1" y="71"/>
                      <a:pt x="71" y="71"/>
                      <a:pt x="71" y="71"/>
                    </a:cubicBezTo>
                    <a:cubicBezTo>
                      <a:pt x="65" y="66"/>
                      <a:pt x="65" y="66"/>
                      <a:pt x="65" y="66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53" y="50"/>
                      <a:pt x="59" y="59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4" y="56"/>
                      <a:pt x="51" y="63"/>
                      <a:pt x="49" y="71"/>
                    </a:cubicBezTo>
                    <a:cubicBezTo>
                      <a:pt x="51" y="76"/>
                      <a:pt x="55" y="85"/>
                      <a:pt x="60" y="94"/>
                    </a:cubicBezTo>
                    <a:cubicBezTo>
                      <a:pt x="65" y="120"/>
                      <a:pt x="64" y="137"/>
                      <a:pt x="65" y="154"/>
                    </a:cubicBezTo>
                    <a:cubicBezTo>
                      <a:pt x="46" y="155"/>
                      <a:pt x="46" y="155"/>
                      <a:pt x="46" y="155"/>
                    </a:cubicBezTo>
                    <a:cubicBezTo>
                      <a:pt x="41" y="111"/>
                      <a:pt x="41" y="111"/>
                      <a:pt x="41" y="111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31" y="106"/>
                      <a:pt x="28" y="136"/>
                      <a:pt x="25" y="154"/>
                    </a:cubicBezTo>
                    <a:cubicBezTo>
                      <a:pt x="5" y="152"/>
                      <a:pt x="5" y="152"/>
                      <a:pt x="5" y="152"/>
                    </a:cubicBezTo>
                    <a:cubicBezTo>
                      <a:pt x="8" y="124"/>
                      <a:pt x="10" y="98"/>
                      <a:pt x="11" y="70"/>
                    </a:cubicBezTo>
                    <a:cubicBezTo>
                      <a:pt x="8" y="69"/>
                      <a:pt x="5" y="67"/>
                      <a:pt x="2" y="6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6" y="57"/>
                      <a:pt x="11" y="49"/>
                      <a:pt x="15" y="4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3" y="8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Freeform 852">
                <a:extLst>
                  <a:ext uri="{FF2B5EF4-FFF2-40B4-BE49-F238E27FC236}">
                    <a16:creationId xmlns:a16="http://schemas.microsoft.com/office/drawing/2014/main" id="{B06EECDC-9049-4593-9162-8E53BC2C5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7762" y="5711908"/>
                <a:ext cx="302516" cy="176739"/>
              </a:xfrm>
              <a:custGeom>
                <a:avLst/>
                <a:gdLst>
                  <a:gd name="T0" fmla="*/ 63 w 118"/>
                  <a:gd name="T1" fmla="*/ 46 h 69"/>
                  <a:gd name="T2" fmla="*/ 118 w 118"/>
                  <a:gd name="T3" fmla="*/ 0 h 69"/>
                  <a:gd name="T4" fmla="*/ 118 w 118"/>
                  <a:gd name="T5" fmla="*/ 63 h 69"/>
                  <a:gd name="T6" fmla="*/ 112 w 118"/>
                  <a:gd name="T7" fmla="*/ 69 h 69"/>
                  <a:gd name="T8" fmla="*/ 5 w 118"/>
                  <a:gd name="T9" fmla="*/ 69 h 69"/>
                  <a:gd name="T10" fmla="*/ 0 w 118"/>
                  <a:gd name="T11" fmla="*/ 63 h 69"/>
                  <a:gd name="T12" fmla="*/ 0 w 118"/>
                  <a:gd name="T13" fmla="*/ 0 h 69"/>
                  <a:gd name="T14" fmla="*/ 55 w 118"/>
                  <a:gd name="T15" fmla="*/ 46 h 69"/>
                  <a:gd name="T16" fmla="*/ 63 w 118"/>
                  <a:gd name="T17" fmla="*/ 46 h 69"/>
                  <a:gd name="T18" fmla="*/ 84 w 118"/>
                  <a:gd name="T19" fmla="*/ 39 h 69"/>
                  <a:gd name="T20" fmla="*/ 110 w 118"/>
                  <a:gd name="T21" fmla="*/ 64 h 69"/>
                  <a:gd name="T22" fmla="*/ 111 w 118"/>
                  <a:gd name="T23" fmla="*/ 64 h 69"/>
                  <a:gd name="T24" fmla="*/ 113 w 118"/>
                  <a:gd name="T25" fmla="*/ 64 h 69"/>
                  <a:gd name="T26" fmla="*/ 113 w 118"/>
                  <a:gd name="T27" fmla="*/ 61 h 69"/>
                  <a:gd name="T28" fmla="*/ 87 w 118"/>
                  <a:gd name="T29" fmla="*/ 36 h 69"/>
                  <a:gd name="T30" fmla="*/ 84 w 118"/>
                  <a:gd name="T31" fmla="*/ 37 h 69"/>
                  <a:gd name="T32" fmla="*/ 84 w 118"/>
                  <a:gd name="T33" fmla="*/ 39 h 69"/>
                  <a:gd name="T34" fmla="*/ 34 w 118"/>
                  <a:gd name="T35" fmla="*/ 37 h 69"/>
                  <a:gd name="T36" fmla="*/ 31 w 118"/>
                  <a:gd name="T37" fmla="*/ 36 h 69"/>
                  <a:gd name="T38" fmla="*/ 5 w 118"/>
                  <a:gd name="T39" fmla="*/ 61 h 69"/>
                  <a:gd name="T40" fmla="*/ 5 w 118"/>
                  <a:gd name="T41" fmla="*/ 64 h 69"/>
                  <a:gd name="T42" fmla="*/ 6 w 118"/>
                  <a:gd name="T43" fmla="*/ 64 h 69"/>
                  <a:gd name="T44" fmla="*/ 8 w 118"/>
                  <a:gd name="T45" fmla="*/ 64 h 69"/>
                  <a:gd name="T46" fmla="*/ 34 w 118"/>
                  <a:gd name="T47" fmla="*/ 39 h 69"/>
                  <a:gd name="T48" fmla="*/ 34 w 118"/>
                  <a:gd name="T49" fmla="*/ 3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9">
                    <a:moveTo>
                      <a:pt x="63" y="46"/>
                    </a:move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63"/>
                      <a:pt x="118" y="63"/>
                      <a:pt x="118" y="63"/>
                    </a:cubicBezTo>
                    <a:cubicBezTo>
                      <a:pt x="118" y="66"/>
                      <a:pt x="116" y="69"/>
                      <a:pt x="112" y="69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2" y="69"/>
                      <a:pt x="0" y="66"/>
                      <a:pt x="0" y="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7" y="47"/>
                      <a:pt x="61" y="47"/>
                      <a:pt x="63" y="46"/>
                    </a:cubicBezTo>
                    <a:close/>
                    <a:moveTo>
                      <a:pt x="84" y="39"/>
                    </a:move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1" y="64"/>
                      <a:pt x="111" y="64"/>
                    </a:cubicBezTo>
                    <a:cubicBezTo>
                      <a:pt x="112" y="64"/>
                      <a:pt x="112" y="64"/>
                      <a:pt x="113" y="64"/>
                    </a:cubicBezTo>
                    <a:cubicBezTo>
                      <a:pt x="113" y="63"/>
                      <a:pt x="113" y="62"/>
                      <a:pt x="113" y="61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6" y="36"/>
                      <a:pt x="85" y="36"/>
                      <a:pt x="84" y="37"/>
                    </a:cubicBezTo>
                    <a:cubicBezTo>
                      <a:pt x="84" y="37"/>
                      <a:pt x="84" y="38"/>
                      <a:pt x="84" y="39"/>
                    </a:cubicBezTo>
                    <a:close/>
                    <a:moveTo>
                      <a:pt x="34" y="37"/>
                    </a:moveTo>
                    <a:cubicBezTo>
                      <a:pt x="33" y="36"/>
                      <a:pt x="32" y="36"/>
                      <a:pt x="31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4" y="62"/>
                      <a:pt x="4" y="63"/>
                      <a:pt x="5" y="64"/>
                    </a:cubicBezTo>
                    <a:cubicBezTo>
                      <a:pt x="5" y="64"/>
                      <a:pt x="6" y="64"/>
                      <a:pt x="6" y="64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38"/>
                      <a:pt x="34" y="37"/>
                      <a:pt x="3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Freeform 853">
                <a:extLst>
                  <a:ext uri="{FF2B5EF4-FFF2-40B4-BE49-F238E27FC236}">
                    <a16:creationId xmlns:a16="http://schemas.microsoft.com/office/drawing/2014/main" id="{145002DA-2D79-48F7-8800-F776CBA22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4746" y="5709740"/>
                <a:ext cx="169148" cy="43371"/>
              </a:xfrm>
              <a:custGeom>
                <a:avLst/>
                <a:gdLst>
                  <a:gd name="T0" fmla="*/ 4 w 66"/>
                  <a:gd name="T1" fmla="*/ 1 h 17"/>
                  <a:gd name="T2" fmla="*/ 63 w 66"/>
                  <a:gd name="T3" fmla="*/ 11 h 17"/>
                  <a:gd name="T4" fmla="*/ 66 w 66"/>
                  <a:gd name="T5" fmla="*/ 15 h 17"/>
                  <a:gd name="T6" fmla="*/ 62 w 66"/>
                  <a:gd name="T7" fmla="*/ 17 h 17"/>
                  <a:gd name="T8" fmla="*/ 62 w 66"/>
                  <a:gd name="T9" fmla="*/ 17 h 17"/>
                  <a:gd name="T10" fmla="*/ 2 w 66"/>
                  <a:gd name="T11" fmla="*/ 7 h 17"/>
                  <a:gd name="T12" fmla="*/ 0 w 66"/>
                  <a:gd name="T13" fmla="*/ 3 h 17"/>
                  <a:gd name="T14" fmla="*/ 4 w 66"/>
                  <a:gd name="T15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7">
                    <a:moveTo>
                      <a:pt x="4" y="1"/>
                    </a:moveTo>
                    <a:cubicBezTo>
                      <a:pt x="63" y="11"/>
                      <a:pt x="63" y="11"/>
                      <a:pt x="63" y="11"/>
                    </a:cubicBezTo>
                    <a:cubicBezTo>
                      <a:pt x="65" y="11"/>
                      <a:pt x="66" y="13"/>
                      <a:pt x="66" y="15"/>
                    </a:cubicBezTo>
                    <a:cubicBezTo>
                      <a:pt x="65" y="16"/>
                      <a:pt x="64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Freeform 854">
                <a:extLst>
                  <a:ext uri="{FF2B5EF4-FFF2-40B4-BE49-F238E27FC236}">
                    <a16:creationId xmlns:a16="http://schemas.microsoft.com/office/drawing/2014/main" id="{A9278479-BBD9-4026-ADCE-4F1BD856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7156" y="5743352"/>
                <a:ext cx="135536" cy="35782"/>
              </a:xfrm>
              <a:custGeom>
                <a:avLst/>
                <a:gdLst>
                  <a:gd name="T0" fmla="*/ 1 w 53"/>
                  <a:gd name="T1" fmla="*/ 3 h 14"/>
                  <a:gd name="T2" fmla="*/ 4 w 53"/>
                  <a:gd name="T3" fmla="*/ 0 h 14"/>
                  <a:gd name="T4" fmla="*/ 50 w 53"/>
                  <a:gd name="T5" fmla="*/ 8 h 14"/>
                  <a:gd name="T6" fmla="*/ 53 w 53"/>
                  <a:gd name="T7" fmla="*/ 12 h 14"/>
                  <a:gd name="T8" fmla="*/ 50 w 53"/>
                  <a:gd name="T9" fmla="*/ 14 h 14"/>
                  <a:gd name="T10" fmla="*/ 49 w 53"/>
                  <a:gd name="T11" fmla="*/ 14 h 14"/>
                  <a:gd name="T12" fmla="*/ 3 w 53"/>
                  <a:gd name="T13" fmla="*/ 7 h 14"/>
                  <a:gd name="T14" fmla="*/ 1 w 53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14">
                    <a:moveTo>
                      <a:pt x="1" y="3"/>
                    </a:moveTo>
                    <a:cubicBezTo>
                      <a:pt x="1" y="1"/>
                      <a:pt x="2" y="0"/>
                      <a:pt x="4" y="0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2" y="8"/>
                      <a:pt x="53" y="10"/>
                      <a:pt x="53" y="12"/>
                    </a:cubicBezTo>
                    <a:cubicBezTo>
                      <a:pt x="53" y="13"/>
                      <a:pt x="51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6"/>
                      <a:pt x="0" y="5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Freeform 855">
                <a:extLst>
                  <a:ext uri="{FF2B5EF4-FFF2-40B4-BE49-F238E27FC236}">
                    <a16:creationId xmlns:a16="http://schemas.microsoft.com/office/drawing/2014/main" id="{2C7801A5-37B4-4F11-8E33-7188E4F9A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527" y="5784555"/>
                <a:ext cx="61805" cy="22770"/>
              </a:xfrm>
              <a:custGeom>
                <a:avLst/>
                <a:gdLst>
                  <a:gd name="T0" fmla="*/ 21 w 24"/>
                  <a:gd name="T1" fmla="*/ 3 h 9"/>
                  <a:gd name="T2" fmla="*/ 24 w 24"/>
                  <a:gd name="T3" fmla="*/ 6 h 9"/>
                  <a:gd name="T4" fmla="*/ 21 w 24"/>
                  <a:gd name="T5" fmla="*/ 9 h 9"/>
                  <a:gd name="T6" fmla="*/ 20 w 24"/>
                  <a:gd name="T7" fmla="*/ 9 h 9"/>
                  <a:gd name="T8" fmla="*/ 3 w 24"/>
                  <a:gd name="T9" fmla="*/ 6 h 9"/>
                  <a:gd name="T10" fmla="*/ 0 w 24"/>
                  <a:gd name="T11" fmla="*/ 3 h 9"/>
                  <a:gd name="T12" fmla="*/ 4 w 24"/>
                  <a:gd name="T13" fmla="*/ 0 h 9"/>
                  <a:gd name="T14" fmla="*/ 21 w 24"/>
                  <a:gd name="T1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9">
                    <a:moveTo>
                      <a:pt x="21" y="3"/>
                    </a:moveTo>
                    <a:cubicBezTo>
                      <a:pt x="23" y="3"/>
                      <a:pt x="24" y="5"/>
                      <a:pt x="24" y="6"/>
                    </a:cubicBezTo>
                    <a:cubicBezTo>
                      <a:pt x="24" y="8"/>
                      <a:pt x="22" y="9"/>
                      <a:pt x="21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0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Rectangle 9">
            <a:extLst>
              <a:ext uri="{FF2B5EF4-FFF2-40B4-BE49-F238E27FC236}">
                <a16:creationId xmlns:a16="http://schemas.microsoft.com/office/drawing/2014/main" id="{7D00519B-7B48-4AD8-8072-7C73EF147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4995863"/>
            <a:ext cx="3165475" cy="51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深度优先搜索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F5250CFD-11C8-43AD-9482-3E94A88EE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5008563"/>
            <a:ext cx="2455862" cy="511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广度优先搜索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8DDD253-EA5A-9641-AC37-B2350E13F1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36513" y="2747963"/>
            <a:ext cx="9144001" cy="0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1625" grpId="0"/>
      <p:bldP spid="751626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81DE4CDE-7CC6-4FE0-B822-25BA1109D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985838"/>
            <a:ext cx="62928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完全图：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任意两个点都有一条边相连</a:t>
            </a:r>
          </a:p>
        </p:txBody>
      </p:sp>
      <p:pic>
        <p:nvPicPr>
          <p:cNvPr id="22531" name="Picture 6">
            <a:extLst>
              <a:ext uri="{FF2B5EF4-FFF2-40B4-BE49-F238E27FC236}">
                <a16:creationId xmlns:a16="http://schemas.microsoft.com/office/drawing/2014/main" id="{B7D8F73B-2851-2B42-9517-6328E6E2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060575"/>
            <a:ext cx="250983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>
            <a:extLst>
              <a:ext uri="{FF2B5EF4-FFF2-40B4-BE49-F238E27FC236}">
                <a16:creationId xmlns:a16="http://schemas.microsoft.com/office/drawing/2014/main" id="{F0F4E4F7-E208-6741-B396-C201E9D8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2060575"/>
            <a:ext cx="2786062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9976" name="AutoShape 8">
            <a:extLst>
              <a:ext uri="{FF2B5EF4-FFF2-40B4-BE49-F238E27FC236}">
                <a16:creationId xmlns:a16="http://schemas.microsoft.com/office/drawing/2014/main" id="{177210F2-1279-45BE-96E1-26340C2D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4908550"/>
            <a:ext cx="1905000" cy="457200"/>
          </a:xfrm>
          <a:prstGeom prst="wedgeRoundRectCallout">
            <a:avLst>
              <a:gd name="adj1" fmla="val -9500"/>
              <a:gd name="adj2" fmla="val -243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无向完全图</a:t>
            </a:r>
          </a:p>
        </p:txBody>
      </p:sp>
      <p:sp>
        <p:nvSpPr>
          <p:cNvPr id="979977" name="AutoShape 9">
            <a:extLst>
              <a:ext uri="{FF2B5EF4-FFF2-40B4-BE49-F238E27FC236}">
                <a16:creationId xmlns:a16="http://schemas.microsoft.com/office/drawing/2014/main" id="{C7F9CD36-2E8C-44E1-82E6-E5B619C5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908550"/>
            <a:ext cx="1828800" cy="457200"/>
          </a:xfrm>
          <a:prstGeom prst="wedgeRoundRectCallout">
            <a:avLst>
              <a:gd name="adj1" fmla="val -4861"/>
              <a:gd name="adj2" fmla="val -254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有向完全图</a:t>
            </a:r>
          </a:p>
        </p:txBody>
      </p:sp>
      <p:sp>
        <p:nvSpPr>
          <p:cNvPr id="979978" name="Rectangle 10">
            <a:extLst>
              <a:ext uri="{FF2B5EF4-FFF2-40B4-BE49-F238E27FC236}">
                <a16:creationId xmlns:a16="http://schemas.microsoft.com/office/drawing/2014/main" id="{D3ABA910-F6C1-48AA-B0F0-445E9975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5597525"/>
            <a:ext cx="19065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kumimoji="1"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-1)/2 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条边</a:t>
            </a:r>
          </a:p>
        </p:txBody>
      </p:sp>
      <p:sp>
        <p:nvSpPr>
          <p:cNvPr id="979979" name="Rectangle 11">
            <a:extLst>
              <a:ext uri="{FF2B5EF4-FFF2-40B4-BE49-F238E27FC236}">
                <a16:creationId xmlns:a16="http://schemas.microsoft.com/office/drawing/2014/main" id="{77BD91B8-B724-48F7-BC9D-63B08822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5595938"/>
            <a:ext cx="1670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kumimoji="1"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-1) 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条边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819018-DE5E-4366-89FE-C4D377667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7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9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6" grpId="0" animBg="1"/>
      <p:bldP spid="979977" grpId="0" animBg="1"/>
      <p:bldP spid="979978" grpId="0"/>
      <p:bldP spid="97997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67CFE4-6C61-40C2-AF4C-A380651AC6DC}"/>
              </a:ext>
            </a:extLst>
          </p:cNvPr>
          <p:cNvSpPr/>
          <p:nvPr/>
        </p:nvSpPr>
        <p:spPr bwMode="auto">
          <a:xfrm>
            <a:off x="0" y="2205038"/>
            <a:ext cx="4595813" cy="3527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20AE640-AD6B-4BE1-B751-6E73A1A0AE63}"/>
              </a:ext>
            </a:extLst>
          </p:cNvPr>
          <p:cNvSpPr/>
          <p:nvPr/>
        </p:nvSpPr>
        <p:spPr bwMode="auto">
          <a:xfrm>
            <a:off x="4824413" y="2205038"/>
            <a:ext cx="4319587" cy="3527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6898" name="Rectangle 50">
            <a:extLst>
              <a:ext uri="{FF2B5EF4-FFF2-40B4-BE49-F238E27FC236}">
                <a16:creationId xmlns:a16="http://schemas.microsoft.com/office/drawing/2014/main" id="{4BC45108-D5CC-4400-8F0A-B139E7D3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190625"/>
            <a:ext cx="85344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基本思想：</a:t>
            </a:r>
            <a:r>
              <a:rPr lang="en-US" altLang="zh-CN" sz="32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32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仿树的先序遍历过程。</a:t>
            </a:r>
          </a:p>
        </p:txBody>
      </p:sp>
      <p:sp>
        <p:nvSpPr>
          <p:cNvPr id="846901" name="Text Box 53">
            <a:extLst>
              <a:ext uri="{FF2B5EF4-FFF2-40B4-BE49-F238E27FC236}">
                <a16:creationId xmlns:a16="http://schemas.microsoft.com/office/drawing/2014/main" id="{F001A2E9-C246-44AF-9529-575D50F67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341688"/>
            <a:ext cx="60960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01D90627-4FC4-134F-AF4D-9B5BA3A41FF9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2776538"/>
            <a:ext cx="3657600" cy="2413000"/>
            <a:chOff x="192" y="2182"/>
            <a:chExt cx="2304" cy="1520"/>
          </a:xfrm>
        </p:grpSpPr>
        <p:sp>
          <p:nvSpPr>
            <p:cNvPr id="61446" name="Oval 55">
              <a:extLst>
                <a:ext uri="{FF2B5EF4-FFF2-40B4-BE49-F238E27FC236}">
                  <a16:creationId xmlns:a16="http://schemas.microsoft.com/office/drawing/2014/main" id="{FC85CC90-DDA1-488D-8716-76D48150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182"/>
              <a:ext cx="234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61447" name="Oval 56">
              <a:extLst>
                <a:ext uri="{FF2B5EF4-FFF2-40B4-BE49-F238E27FC236}">
                  <a16:creationId xmlns:a16="http://schemas.microsoft.com/office/drawing/2014/main" id="{65B8983F-DB56-4245-B396-C2F590282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2584"/>
              <a:ext cx="234" cy="269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61448" name="Oval 57">
              <a:extLst>
                <a:ext uri="{FF2B5EF4-FFF2-40B4-BE49-F238E27FC236}">
                  <a16:creationId xmlns:a16="http://schemas.microsoft.com/office/drawing/2014/main" id="{EC8FADC8-10AB-4211-BAFB-B6C6E8000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542"/>
              <a:ext cx="232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61449" name="Oval 58">
              <a:extLst>
                <a:ext uri="{FF2B5EF4-FFF2-40B4-BE49-F238E27FC236}">
                  <a16:creationId xmlns:a16="http://schemas.microsoft.com/office/drawing/2014/main" id="{BC6853DB-2FA9-4371-B1E7-EA54788C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432"/>
              <a:ext cx="233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v8</a:t>
              </a:r>
            </a:p>
          </p:txBody>
        </p:sp>
        <p:sp>
          <p:nvSpPr>
            <p:cNvPr id="61450" name="Line 59">
              <a:extLst>
                <a:ext uri="{FF2B5EF4-FFF2-40B4-BE49-F238E27FC236}">
                  <a16:creationId xmlns:a16="http://schemas.microsoft.com/office/drawing/2014/main" id="{8264DFB2-F60A-4412-A11A-454BFDF7C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" y="2298"/>
              <a:ext cx="735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1" name="Line 60">
              <a:extLst>
                <a:ext uri="{FF2B5EF4-FFF2-40B4-BE49-F238E27FC236}">
                  <a16:creationId xmlns:a16="http://schemas.microsoft.com/office/drawing/2014/main" id="{B79F3361-9085-4F43-BD80-30BBFB683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6" y="2374"/>
              <a:ext cx="272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2" name="Line 61">
              <a:extLst>
                <a:ext uri="{FF2B5EF4-FFF2-40B4-BE49-F238E27FC236}">
                  <a16:creationId xmlns:a16="http://schemas.microsoft.com/office/drawing/2014/main" id="{ABA3FA37-9950-49A3-8935-2C1874163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" y="2815"/>
              <a:ext cx="156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3" name="Line 62">
              <a:extLst>
                <a:ext uri="{FF2B5EF4-FFF2-40B4-BE49-F238E27FC236}">
                  <a16:creationId xmlns:a16="http://schemas.microsoft.com/office/drawing/2014/main" id="{6FBD41E9-8694-4DC2-AA47-D323E5BD7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2774"/>
              <a:ext cx="311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4" name="Line 63">
              <a:extLst>
                <a:ext uri="{FF2B5EF4-FFF2-40B4-BE49-F238E27FC236}">
                  <a16:creationId xmlns:a16="http://schemas.microsoft.com/office/drawing/2014/main" id="{159AF4D4-6BFC-45E5-8606-3094690C9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5" y="2812"/>
              <a:ext cx="156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5" name="Oval 64">
              <a:extLst>
                <a:ext uri="{FF2B5EF4-FFF2-40B4-BE49-F238E27FC236}">
                  <a16:creationId xmlns:a16="http://schemas.microsoft.com/office/drawing/2014/main" id="{2F216246-508F-4EC9-A898-389C070D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069"/>
              <a:ext cx="232" cy="271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v7</a:t>
              </a:r>
            </a:p>
          </p:txBody>
        </p:sp>
        <p:sp>
          <p:nvSpPr>
            <p:cNvPr id="61456" name="Oval 65">
              <a:extLst>
                <a:ext uri="{FF2B5EF4-FFF2-40B4-BE49-F238E27FC236}">
                  <a16:creationId xmlns:a16="http://schemas.microsoft.com/office/drawing/2014/main" id="{8A377A6E-3EB4-4598-80E6-4D5C25C3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082"/>
              <a:ext cx="233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v6</a:t>
              </a:r>
            </a:p>
          </p:txBody>
        </p:sp>
        <p:sp>
          <p:nvSpPr>
            <p:cNvPr id="61457" name="Oval 66">
              <a:extLst>
                <a:ext uri="{FF2B5EF4-FFF2-40B4-BE49-F238E27FC236}">
                  <a16:creationId xmlns:a16="http://schemas.microsoft.com/office/drawing/2014/main" id="{BE7F8D80-ECDA-43EC-82FD-905F80C93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08"/>
              <a:ext cx="232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61458" name="Oval 67">
              <a:extLst>
                <a:ext uri="{FF2B5EF4-FFF2-40B4-BE49-F238E27FC236}">
                  <a16:creationId xmlns:a16="http://schemas.microsoft.com/office/drawing/2014/main" id="{9025D99F-5058-463A-8C6B-EE34E294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969"/>
              <a:ext cx="232" cy="270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61459" name="Line 68">
              <a:extLst>
                <a:ext uri="{FF2B5EF4-FFF2-40B4-BE49-F238E27FC236}">
                  <a16:creationId xmlns:a16="http://schemas.microsoft.com/office/drawing/2014/main" id="{A96174D2-C3B9-4E7A-B1C5-2CD3F33D5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" y="2776"/>
              <a:ext cx="154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0" name="Line 69">
              <a:extLst>
                <a:ext uri="{FF2B5EF4-FFF2-40B4-BE49-F238E27FC236}">
                  <a16:creationId xmlns:a16="http://schemas.microsoft.com/office/drawing/2014/main" id="{1E6332C3-6EC1-41C0-B219-68665FA3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" y="3278"/>
              <a:ext cx="272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1" name="Line 70">
              <a:extLst>
                <a:ext uri="{FF2B5EF4-FFF2-40B4-BE49-F238E27FC236}">
                  <a16:creationId xmlns:a16="http://schemas.microsoft.com/office/drawing/2014/main" id="{4DCA9E32-3461-4ECB-B921-E5ED70E89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1" y="3239"/>
              <a:ext cx="117" cy="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46919" name="Rectangle 71">
            <a:extLst>
              <a:ext uri="{FF2B5EF4-FFF2-40B4-BE49-F238E27FC236}">
                <a16:creationId xmlns:a16="http://schemas.microsoft.com/office/drawing/2014/main" id="{5FE09961-AD57-48DE-A701-4ED303C1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2868613"/>
            <a:ext cx="1660525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DFS 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结果</a:t>
            </a:r>
          </a:p>
        </p:txBody>
      </p:sp>
      <p:sp>
        <p:nvSpPr>
          <p:cNvPr id="846921" name="Rectangle 73">
            <a:extLst>
              <a:ext uri="{FF2B5EF4-FFF2-40B4-BE49-F238E27FC236}">
                <a16:creationId xmlns:a16="http://schemas.microsoft.com/office/drawing/2014/main" id="{34B4FE5B-FD76-467D-ADA1-96994AFB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33416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2" name="Rectangle 74">
            <a:extLst>
              <a:ext uri="{FF2B5EF4-FFF2-40B4-BE49-F238E27FC236}">
                <a16:creationId xmlns:a16="http://schemas.microsoft.com/office/drawing/2014/main" id="{243857F3-CC6C-40A6-A818-AC1ECEC3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3341688"/>
            <a:ext cx="59213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3" name="Rectangle 75">
            <a:extLst>
              <a:ext uri="{FF2B5EF4-FFF2-40B4-BE49-F238E27FC236}">
                <a16:creationId xmlns:a16="http://schemas.microsoft.com/office/drawing/2014/main" id="{7700BC60-50A8-4B08-AFE0-6B4CD7AE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33416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4" name="Rectangle 76">
            <a:extLst>
              <a:ext uri="{FF2B5EF4-FFF2-40B4-BE49-F238E27FC236}">
                <a16:creationId xmlns:a16="http://schemas.microsoft.com/office/drawing/2014/main" id="{4CEC46C8-B219-4051-8152-D747965C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33416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5" name="Rectangle 77">
            <a:extLst>
              <a:ext uri="{FF2B5EF4-FFF2-40B4-BE49-F238E27FC236}">
                <a16:creationId xmlns:a16="http://schemas.microsoft.com/office/drawing/2014/main" id="{0121D067-F03A-4DD1-8380-32C18CA0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7988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6" name="Rectangle 78">
            <a:extLst>
              <a:ext uri="{FF2B5EF4-FFF2-40B4-BE49-F238E27FC236}">
                <a16:creationId xmlns:a16="http://schemas.microsoft.com/office/drawing/2014/main" id="{5FD7E7B7-E5C2-459D-A24B-9AE7C16B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37988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7" name="Rectangle 79">
            <a:extLst>
              <a:ext uri="{FF2B5EF4-FFF2-40B4-BE49-F238E27FC236}">
                <a16:creationId xmlns:a16="http://schemas.microsoft.com/office/drawing/2014/main" id="{5CB3FE63-FA57-42D8-A7A7-B69C163A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25" y="3798888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846928" name="Rectangle 80">
            <a:extLst>
              <a:ext uri="{FF2B5EF4-FFF2-40B4-BE49-F238E27FC236}">
                <a16:creationId xmlns:a16="http://schemas.microsoft.com/office/drawing/2014/main" id="{DEDCBC91-AC76-4697-952B-1C57C4ED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33416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846929" name="Rectangle 81">
            <a:extLst>
              <a:ext uri="{FF2B5EF4-FFF2-40B4-BE49-F238E27FC236}">
                <a16:creationId xmlns:a16="http://schemas.microsoft.com/office/drawing/2014/main" id="{5EBBB178-A7E0-40DA-9E3B-B4551ED5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33416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846930" name="Rectangle 82">
            <a:extLst>
              <a:ext uri="{FF2B5EF4-FFF2-40B4-BE49-F238E27FC236}">
                <a16:creationId xmlns:a16="http://schemas.microsoft.com/office/drawing/2014/main" id="{0EDC0D17-BB0D-43AD-8895-B10EFCE4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33416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v8</a:t>
            </a:r>
          </a:p>
        </p:txBody>
      </p:sp>
      <p:sp>
        <p:nvSpPr>
          <p:cNvPr id="846931" name="Rectangle 83">
            <a:extLst>
              <a:ext uri="{FF2B5EF4-FFF2-40B4-BE49-F238E27FC236}">
                <a16:creationId xmlns:a16="http://schemas.microsoft.com/office/drawing/2014/main" id="{2F098BC9-A0A8-45F5-A1E0-23107380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7988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v5</a:t>
            </a:r>
          </a:p>
        </p:txBody>
      </p:sp>
      <p:sp>
        <p:nvSpPr>
          <p:cNvPr id="846932" name="Rectangle 84">
            <a:extLst>
              <a:ext uri="{FF2B5EF4-FFF2-40B4-BE49-F238E27FC236}">
                <a16:creationId xmlns:a16="http://schemas.microsoft.com/office/drawing/2014/main" id="{CCBE4052-992D-4235-BAEB-CC1EC8B2C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37988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846933" name="Rectangle 85">
            <a:extLst>
              <a:ext uri="{FF2B5EF4-FFF2-40B4-BE49-F238E27FC236}">
                <a16:creationId xmlns:a16="http://schemas.microsoft.com/office/drawing/2014/main" id="{9F65BB20-AFDF-4B07-8795-C557779E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37988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v6</a:t>
            </a:r>
          </a:p>
        </p:txBody>
      </p:sp>
      <p:sp>
        <p:nvSpPr>
          <p:cNvPr id="846934" name="Rectangle 86">
            <a:extLst>
              <a:ext uri="{FF2B5EF4-FFF2-40B4-BE49-F238E27FC236}">
                <a16:creationId xmlns:a16="http://schemas.microsoft.com/office/drawing/2014/main" id="{937F7705-AB28-4745-98B4-A923200F1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3798888"/>
            <a:ext cx="59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v7</a:t>
            </a:r>
          </a:p>
        </p:txBody>
      </p:sp>
      <p:sp>
        <p:nvSpPr>
          <p:cNvPr id="846935" name="Line 87">
            <a:extLst>
              <a:ext uri="{FF2B5EF4-FFF2-40B4-BE49-F238E27FC236}">
                <a16:creationId xmlns:a16="http://schemas.microsoft.com/office/drawing/2014/main" id="{68A7F921-5EFF-4441-B884-46663F472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3157538"/>
            <a:ext cx="914400" cy="3810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6941" name="AutoShape 93">
            <a:extLst>
              <a:ext uri="{FF2B5EF4-FFF2-40B4-BE49-F238E27FC236}">
                <a16:creationId xmlns:a16="http://schemas.microsoft.com/office/drawing/2014/main" id="{D9F81182-DDC5-42DB-8D2D-DCD5611A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624138"/>
            <a:ext cx="990600" cy="457200"/>
          </a:xfrm>
          <a:prstGeom prst="wedgeEllipseCallout">
            <a:avLst>
              <a:gd name="adj1" fmla="val -124519"/>
              <a:gd name="adj2" fmla="val 1042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</a:p>
        </p:txBody>
      </p:sp>
      <p:sp>
        <p:nvSpPr>
          <p:cNvPr id="846945" name="Freeform 97">
            <a:extLst>
              <a:ext uri="{FF2B5EF4-FFF2-40B4-BE49-F238E27FC236}">
                <a16:creationId xmlns:a16="http://schemas.microsoft.com/office/drawing/2014/main" id="{562787A6-0BCD-466A-94EE-ED48243C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3032125"/>
            <a:ext cx="1701800" cy="2259013"/>
          </a:xfrm>
          <a:custGeom>
            <a:avLst/>
            <a:gdLst>
              <a:gd name="T0" fmla="*/ 1105 w 1105"/>
              <a:gd name="T1" fmla="*/ 854 h 1430"/>
              <a:gd name="T2" fmla="*/ 1055 w 1105"/>
              <a:gd name="T3" fmla="*/ 943 h 1430"/>
              <a:gd name="T4" fmla="*/ 1016 w 1105"/>
              <a:gd name="T5" fmla="*/ 1092 h 1430"/>
              <a:gd name="T6" fmla="*/ 976 w 1105"/>
              <a:gd name="T7" fmla="*/ 1231 h 1430"/>
              <a:gd name="T8" fmla="*/ 738 w 1105"/>
              <a:gd name="T9" fmla="*/ 1420 h 1430"/>
              <a:gd name="T10" fmla="*/ 599 w 1105"/>
              <a:gd name="T11" fmla="*/ 1430 h 1430"/>
              <a:gd name="T12" fmla="*/ 470 w 1105"/>
              <a:gd name="T13" fmla="*/ 1420 h 1430"/>
              <a:gd name="T14" fmla="*/ 430 w 1105"/>
              <a:gd name="T15" fmla="*/ 1370 h 1430"/>
              <a:gd name="T16" fmla="*/ 271 w 1105"/>
              <a:gd name="T17" fmla="*/ 1171 h 1430"/>
              <a:gd name="T18" fmla="*/ 231 w 1105"/>
              <a:gd name="T19" fmla="*/ 1122 h 1430"/>
              <a:gd name="T20" fmla="*/ 221 w 1105"/>
              <a:gd name="T21" fmla="*/ 1092 h 1430"/>
              <a:gd name="T22" fmla="*/ 182 w 1105"/>
              <a:gd name="T23" fmla="*/ 1032 h 1430"/>
              <a:gd name="T24" fmla="*/ 162 w 1105"/>
              <a:gd name="T25" fmla="*/ 1003 h 1430"/>
              <a:gd name="T26" fmla="*/ 122 w 1105"/>
              <a:gd name="T27" fmla="*/ 943 h 1430"/>
              <a:gd name="T28" fmla="*/ 82 w 1105"/>
              <a:gd name="T29" fmla="*/ 883 h 1430"/>
              <a:gd name="T30" fmla="*/ 33 w 1105"/>
              <a:gd name="T31" fmla="*/ 804 h 1430"/>
              <a:gd name="T32" fmla="*/ 92 w 1105"/>
              <a:gd name="T33" fmla="*/ 566 h 1430"/>
              <a:gd name="T34" fmla="*/ 172 w 1105"/>
              <a:gd name="T35" fmla="*/ 486 h 1430"/>
              <a:gd name="T36" fmla="*/ 330 w 1105"/>
              <a:gd name="T37" fmla="*/ 288 h 1430"/>
              <a:gd name="T38" fmla="*/ 360 w 1105"/>
              <a:gd name="T39" fmla="*/ 258 h 1430"/>
              <a:gd name="T40" fmla="*/ 440 w 1105"/>
              <a:gd name="T41" fmla="*/ 238 h 1430"/>
              <a:gd name="T42" fmla="*/ 529 w 1105"/>
              <a:gd name="T43" fmla="*/ 158 h 1430"/>
              <a:gd name="T44" fmla="*/ 599 w 1105"/>
              <a:gd name="T45" fmla="*/ 89 h 1430"/>
              <a:gd name="T46" fmla="*/ 708 w 1105"/>
              <a:gd name="T47" fmla="*/ 29 h 1430"/>
              <a:gd name="T48" fmla="*/ 767 w 1105"/>
              <a:gd name="T49" fmla="*/ 0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05" h="1430">
                <a:moveTo>
                  <a:pt x="1105" y="854"/>
                </a:moveTo>
                <a:cubicBezTo>
                  <a:pt x="1085" y="884"/>
                  <a:pt x="1075" y="913"/>
                  <a:pt x="1055" y="943"/>
                </a:cubicBezTo>
                <a:cubicBezTo>
                  <a:pt x="1040" y="992"/>
                  <a:pt x="1032" y="1043"/>
                  <a:pt x="1016" y="1092"/>
                </a:cubicBezTo>
                <a:cubicBezTo>
                  <a:pt x="1003" y="1179"/>
                  <a:pt x="1014" y="1147"/>
                  <a:pt x="976" y="1231"/>
                </a:cubicBezTo>
                <a:cubicBezTo>
                  <a:pt x="917" y="1361"/>
                  <a:pt x="875" y="1407"/>
                  <a:pt x="738" y="1420"/>
                </a:cubicBezTo>
                <a:cubicBezTo>
                  <a:pt x="692" y="1424"/>
                  <a:pt x="645" y="1427"/>
                  <a:pt x="599" y="1430"/>
                </a:cubicBezTo>
                <a:cubicBezTo>
                  <a:pt x="556" y="1427"/>
                  <a:pt x="512" y="1428"/>
                  <a:pt x="470" y="1420"/>
                </a:cubicBezTo>
                <a:cubicBezTo>
                  <a:pt x="431" y="1413"/>
                  <a:pt x="444" y="1395"/>
                  <a:pt x="430" y="1370"/>
                </a:cubicBezTo>
                <a:cubicBezTo>
                  <a:pt x="390" y="1297"/>
                  <a:pt x="329" y="1229"/>
                  <a:pt x="271" y="1171"/>
                </a:cubicBezTo>
                <a:cubicBezTo>
                  <a:pt x="245" y="1097"/>
                  <a:pt x="283" y="1187"/>
                  <a:pt x="231" y="1122"/>
                </a:cubicBezTo>
                <a:cubicBezTo>
                  <a:pt x="224" y="1114"/>
                  <a:pt x="226" y="1101"/>
                  <a:pt x="221" y="1092"/>
                </a:cubicBezTo>
                <a:cubicBezTo>
                  <a:pt x="210" y="1071"/>
                  <a:pt x="195" y="1052"/>
                  <a:pt x="182" y="1032"/>
                </a:cubicBezTo>
                <a:cubicBezTo>
                  <a:pt x="176" y="1022"/>
                  <a:pt x="162" y="1003"/>
                  <a:pt x="162" y="1003"/>
                </a:cubicBezTo>
                <a:cubicBezTo>
                  <a:pt x="138" y="932"/>
                  <a:pt x="172" y="1018"/>
                  <a:pt x="122" y="943"/>
                </a:cubicBezTo>
                <a:cubicBezTo>
                  <a:pt x="64" y="856"/>
                  <a:pt x="178" y="979"/>
                  <a:pt x="82" y="883"/>
                </a:cubicBezTo>
                <a:cubicBezTo>
                  <a:pt x="58" y="813"/>
                  <a:pt x="79" y="836"/>
                  <a:pt x="33" y="804"/>
                </a:cubicBezTo>
                <a:cubicBezTo>
                  <a:pt x="0" y="704"/>
                  <a:pt x="7" y="620"/>
                  <a:pt x="92" y="566"/>
                </a:cubicBezTo>
                <a:cubicBezTo>
                  <a:pt x="115" y="532"/>
                  <a:pt x="143" y="515"/>
                  <a:pt x="172" y="486"/>
                </a:cubicBezTo>
                <a:cubicBezTo>
                  <a:pt x="211" y="365"/>
                  <a:pt x="241" y="364"/>
                  <a:pt x="330" y="288"/>
                </a:cubicBezTo>
                <a:cubicBezTo>
                  <a:pt x="341" y="279"/>
                  <a:pt x="347" y="264"/>
                  <a:pt x="360" y="258"/>
                </a:cubicBezTo>
                <a:cubicBezTo>
                  <a:pt x="385" y="247"/>
                  <a:pt x="413" y="245"/>
                  <a:pt x="440" y="238"/>
                </a:cubicBezTo>
                <a:cubicBezTo>
                  <a:pt x="475" y="211"/>
                  <a:pt x="493" y="182"/>
                  <a:pt x="529" y="158"/>
                </a:cubicBezTo>
                <a:cubicBezTo>
                  <a:pt x="575" y="90"/>
                  <a:pt x="546" y="107"/>
                  <a:pt x="599" y="89"/>
                </a:cubicBezTo>
                <a:cubicBezTo>
                  <a:pt x="629" y="42"/>
                  <a:pt x="658" y="46"/>
                  <a:pt x="708" y="29"/>
                </a:cubicBezTo>
                <a:cubicBezTo>
                  <a:pt x="724" y="24"/>
                  <a:pt x="767" y="22"/>
                  <a:pt x="767" y="0"/>
                </a:cubicBezTo>
              </a:path>
            </a:pathLst>
          </a:custGeom>
          <a:noFill/>
          <a:ln w="25400">
            <a:solidFill>
              <a:srgbClr val="FF33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80" name="Rectangle 98">
            <a:extLst>
              <a:ext uri="{FF2B5EF4-FFF2-40B4-BE49-F238E27FC236}">
                <a16:creationId xmlns:a16="http://schemas.microsoft.com/office/drawing/2014/main" id="{03F28ACD-5816-405F-81C9-09EE1C34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00025"/>
            <a:ext cx="87233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( DFS 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－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Depth_First Search)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84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4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4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846898" grpId="0"/>
      <p:bldP spid="846901" grpId="0"/>
      <p:bldP spid="846919" grpId="0"/>
      <p:bldP spid="846921" grpId="0"/>
      <p:bldP spid="846922" grpId="0"/>
      <p:bldP spid="846923" grpId="0"/>
      <p:bldP spid="846924" grpId="0"/>
      <p:bldP spid="846925" grpId="0"/>
      <p:bldP spid="846926" grpId="0"/>
      <p:bldP spid="846927" grpId="0"/>
      <p:bldP spid="846928" grpId="0"/>
      <p:bldP spid="846929" grpId="0"/>
      <p:bldP spid="846930" grpId="0"/>
      <p:bldP spid="846931" grpId="0"/>
      <p:bldP spid="846932" grpId="0"/>
      <p:bldP spid="846933" grpId="0"/>
      <p:bldP spid="846934" grpId="0"/>
      <p:bldP spid="8469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0">
            <a:extLst>
              <a:ext uri="{FF2B5EF4-FFF2-40B4-BE49-F238E27FC236}">
                <a16:creationId xmlns:a16="http://schemas.microsoft.com/office/drawing/2014/main" id="{9F41E1D8-3B4E-4B7A-84A5-57FE6286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225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深度优先搜索的步骤</a:t>
            </a:r>
          </a:p>
        </p:txBody>
      </p:sp>
      <p:sp>
        <p:nvSpPr>
          <p:cNvPr id="752661" name="Text Box 21">
            <a:extLst>
              <a:ext uri="{FF2B5EF4-FFF2-40B4-BE49-F238E27FC236}">
                <a16:creationId xmlns:a16="http://schemas.microsoft.com/office/drawing/2014/main" id="{C278BA75-A62F-4AF7-A008-D34784D7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1244600"/>
            <a:ext cx="8112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简单归纳：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BA3D59-C2AB-E14B-B58B-287EB32F197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319338"/>
            <a:ext cx="1628775" cy="3557587"/>
            <a:chOff x="1143000" y="2319338"/>
            <a:chExt cx="1628775" cy="3557587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D58EF9-1439-475A-9116-13DA8CC9C31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43000" y="2319338"/>
              <a:ext cx="1628775" cy="1041400"/>
            </a:xfrm>
            <a:custGeom>
              <a:avLst/>
              <a:gdLst>
                <a:gd name="T0" fmla="*/ 848 w 853"/>
                <a:gd name="T1" fmla="*/ 459 h 966"/>
                <a:gd name="T2" fmla="*/ 853 w 853"/>
                <a:gd name="T3" fmla="*/ 0 h 966"/>
                <a:gd name="T4" fmla="*/ 412 w 853"/>
                <a:gd name="T5" fmla="*/ 507 h 966"/>
                <a:gd name="T6" fmla="*/ 9 w 853"/>
                <a:gd name="T7" fmla="*/ 24 h 966"/>
                <a:gd name="T8" fmla="*/ 0 w 853"/>
                <a:gd name="T9" fmla="*/ 483 h 966"/>
                <a:gd name="T10" fmla="*/ 402 w 853"/>
                <a:gd name="T11" fmla="*/ 966 h 966"/>
                <a:gd name="T12" fmla="*/ 848 w 853"/>
                <a:gd name="T13" fmla="*/ 45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3" h="966">
                  <a:moveTo>
                    <a:pt x="848" y="459"/>
                  </a:moveTo>
                  <a:lnTo>
                    <a:pt x="853" y="0"/>
                  </a:lnTo>
                  <a:lnTo>
                    <a:pt x="412" y="507"/>
                  </a:lnTo>
                  <a:lnTo>
                    <a:pt x="9" y="24"/>
                  </a:lnTo>
                  <a:lnTo>
                    <a:pt x="0" y="483"/>
                  </a:lnTo>
                  <a:lnTo>
                    <a:pt x="402" y="966"/>
                  </a:lnTo>
                  <a:lnTo>
                    <a:pt x="848" y="459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E0E7A5B-B90E-464A-A148-F83536595F0F}"/>
                </a:ext>
              </a:extLst>
            </p:cNvPr>
            <p:cNvCxnSpPr/>
            <p:nvPr/>
          </p:nvCxnSpPr>
          <p:spPr>
            <a:xfrm flipH="1">
              <a:off x="1143000" y="5846763"/>
              <a:ext cx="1628775" cy="30162"/>
            </a:xfrm>
            <a:prstGeom prst="line">
              <a:avLst/>
            </a:prstGeom>
            <a:ln>
              <a:solidFill>
                <a:srgbClr val="6C4C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4C3C0FCA-5011-4EA0-97DB-C2082E4FD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360738"/>
              <a:ext cx="1628775" cy="111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b="0">
                  <a:ea typeface="微软雅黑" panose="020B0503020204020204" pitchFamily="34" charset="-122"/>
                  <a:sym typeface="+mn-lt"/>
                </a:rPr>
                <a:t>访问起</a:t>
              </a:r>
              <a:r>
                <a:rPr lang="zh-CN" altLang="en-US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始点</a:t>
              </a:r>
              <a:r>
                <a:rPr lang="en-US" altLang="zh-CN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v</a:t>
              </a:r>
              <a:r>
                <a:rPr lang="en-US" altLang="zh-CN" b="0">
                  <a:ea typeface="微软雅黑" panose="020B0503020204020204" pitchFamily="34" charset="-122"/>
                  <a:sym typeface="+mn-lt"/>
                </a:rPr>
                <a:t>;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1DA07B5-8224-5243-9DA3-6F6B04F67A28}"/>
              </a:ext>
            </a:extLst>
          </p:cNvPr>
          <p:cNvGrpSpPr>
            <a:grpSpLocks/>
          </p:cNvGrpSpPr>
          <p:nvPr/>
        </p:nvGrpSpPr>
        <p:grpSpPr bwMode="auto">
          <a:xfrm>
            <a:off x="3556000" y="2319338"/>
            <a:ext cx="1760538" cy="3527425"/>
            <a:chOff x="3556000" y="2319338"/>
            <a:chExt cx="1760538" cy="3527425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A42D1D8-58F3-4AD6-B47E-16AC448001A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78225" y="2319338"/>
              <a:ext cx="1738313" cy="1041400"/>
            </a:xfrm>
            <a:custGeom>
              <a:avLst/>
              <a:gdLst>
                <a:gd name="T0" fmla="*/ 849 w 854"/>
                <a:gd name="T1" fmla="*/ 464 h 966"/>
                <a:gd name="T2" fmla="*/ 854 w 854"/>
                <a:gd name="T3" fmla="*/ 0 h 966"/>
                <a:gd name="T4" fmla="*/ 408 w 854"/>
                <a:gd name="T5" fmla="*/ 507 h 966"/>
                <a:gd name="T6" fmla="*/ 5 w 854"/>
                <a:gd name="T7" fmla="*/ 24 h 966"/>
                <a:gd name="T8" fmla="*/ 0 w 854"/>
                <a:gd name="T9" fmla="*/ 483 h 966"/>
                <a:gd name="T10" fmla="*/ 403 w 854"/>
                <a:gd name="T11" fmla="*/ 966 h 966"/>
                <a:gd name="T12" fmla="*/ 849 w 854"/>
                <a:gd name="T13" fmla="*/ 464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966">
                  <a:moveTo>
                    <a:pt x="849" y="464"/>
                  </a:moveTo>
                  <a:lnTo>
                    <a:pt x="854" y="0"/>
                  </a:lnTo>
                  <a:lnTo>
                    <a:pt x="408" y="507"/>
                  </a:lnTo>
                  <a:lnTo>
                    <a:pt x="5" y="24"/>
                  </a:lnTo>
                  <a:lnTo>
                    <a:pt x="0" y="483"/>
                  </a:lnTo>
                  <a:lnTo>
                    <a:pt x="403" y="966"/>
                  </a:lnTo>
                  <a:lnTo>
                    <a:pt x="849" y="46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9486C5B-D7B0-4938-B610-27937446E430}"/>
                </a:ext>
              </a:extLst>
            </p:cNvPr>
            <p:cNvCxnSpPr/>
            <p:nvPr/>
          </p:nvCxnSpPr>
          <p:spPr>
            <a:xfrm flipH="1">
              <a:off x="3556000" y="5846763"/>
              <a:ext cx="176053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03993681-71A0-4BDE-B734-2AB09EBE4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225" y="3360738"/>
              <a:ext cx="1738313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若</a:t>
              </a:r>
              <a:r>
                <a:rPr lang="en-US" altLang="zh-CN" sz="2400" b="0">
                  <a:solidFill>
                    <a:schemeClr val="tx2"/>
                  </a:solidFill>
                  <a:ea typeface="微软雅黑" panose="020B0503020204020204" pitchFamily="34" charset="-122"/>
                  <a:sym typeface="+mn-lt"/>
                </a:rPr>
                <a:t>v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的</a:t>
              </a: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第</a:t>
              </a:r>
              <a:r>
                <a:rPr lang="en-US" altLang="zh-CN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1</a:t>
              </a: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个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邻接点没访问过，</a:t>
              </a: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深度遍历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此邻接点；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666F92-8BFC-4E4D-B95F-AD210F5A9A0E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2319338"/>
            <a:ext cx="1785937" cy="3527425"/>
            <a:chOff x="6122988" y="2319338"/>
            <a:chExt cx="1785937" cy="3527425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2E07BA-312F-4F00-9758-FED3089651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122988" y="2319338"/>
              <a:ext cx="1641475" cy="1041400"/>
            </a:xfrm>
            <a:custGeom>
              <a:avLst/>
              <a:gdLst>
                <a:gd name="T0" fmla="*/ 844 w 849"/>
                <a:gd name="T1" fmla="*/ 464 h 966"/>
                <a:gd name="T2" fmla="*/ 849 w 849"/>
                <a:gd name="T3" fmla="*/ 0 h 966"/>
                <a:gd name="T4" fmla="*/ 408 w 849"/>
                <a:gd name="T5" fmla="*/ 507 h 966"/>
                <a:gd name="T6" fmla="*/ 5 w 849"/>
                <a:gd name="T7" fmla="*/ 24 h 966"/>
                <a:gd name="T8" fmla="*/ 0 w 849"/>
                <a:gd name="T9" fmla="*/ 483 h 966"/>
                <a:gd name="T10" fmla="*/ 403 w 849"/>
                <a:gd name="T11" fmla="*/ 966 h 966"/>
                <a:gd name="T12" fmla="*/ 844 w 849"/>
                <a:gd name="T13" fmla="*/ 464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9" h="966">
                  <a:moveTo>
                    <a:pt x="844" y="464"/>
                  </a:moveTo>
                  <a:lnTo>
                    <a:pt x="849" y="0"/>
                  </a:lnTo>
                  <a:lnTo>
                    <a:pt x="408" y="507"/>
                  </a:lnTo>
                  <a:lnTo>
                    <a:pt x="5" y="24"/>
                  </a:lnTo>
                  <a:lnTo>
                    <a:pt x="0" y="483"/>
                  </a:lnTo>
                  <a:lnTo>
                    <a:pt x="403" y="966"/>
                  </a:lnTo>
                  <a:lnTo>
                    <a:pt x="844" y="46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vert="eaVert"/>
            <a:lstStyle/>
            <a:p>
              <a:pPr algn="ctr">
                <a:defRPr/>
              </a:pP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760A89D-60A7-4D85-827F-47667EFCA1D6}"/>
                </a:ext>
              </a:extLst>
            </p:cNvPr>
            <p:cNvCxnSpPr/>
            <p:nvPr/>
          </p:nvCxnSpPr>
          <p:spPr>
            <a:xfrm flipH="1">
              <a:off x="6126163" y="5846763"/>
              <a:ext cx="1638300" cy="0"/>
            </a:xfrm>
            <a:prstGeom prst="line">
              <a:avLst/>
            </a:prstGeom>
            <a:ln>
              <a:solidFill>
                <a:srgbClr val="C0C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80165740-E2A7-4DCE-BA4C-E6B1AC0C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2988" y="3360738"/>
              <a:ext cx="1785937" cy="240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若当前邻接点已访问过，再找</a:t>
              </a:r>
              <a:r>
                <a:rPr lang="en-US" altLang="zh-CN" sz="2400" b="0">
                  <a:solidFill>
                    <a:schemeClr val="tx2"/>
                  </a:solidFill>
                  <a:ea typeface="微软雅黑" panose="020B0503020204020204" pitchFamily="34" charset="-122"/>
                  <a:sym typeface="+mn-lt"/>
                </a:rPr>
                <a:t>v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的第</a:t>
              </a:r>
              <a:r>
                <a:rPr lang="en-US" altLang="zh-CN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2</a:t>
              </a:r>
              <a:r>
                <a:rPr lang="zh-CN" altLang="en-US" sz="2400" b="0">
                  <a:solidFill>
                    <a:srgbClr val="FF3300"/>
                  </a:solidFill>
                  <a:ea typeface="微软雅黑" panose="020B0503020204020204" pitchFamily="34" charset="-122"/>
                  <a:sym typeface="+mn-lt"/>
                </a:rPr>
                <a:t>个邻接点</a:t>
              </a:r>
              <a:r>
                <a:rPr lang="zh-CN" altLang="en-US" sz="2400" b="0">
                  <a:ea typeface="微软雅黑" panose="020B0503020204020204" pitchFamily="34" charset="-122"/>
                  <a:sym typeface="+mn-lt"/>
                </a:rPr>
                <a:t>重新遍历。</a:t>
              </a: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61" grpId="0" build="p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222390F-A5D0-924B-A8EB-DD1C2F9ACE71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2452688"/>
            <a:ext cx="7462837" cy="3600450"/>
            <a:chOff x="874713" y="2452688"/>
            <a:chExt cx="7462837" cy="36004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06BD78-B499-4289-ACEE-A6A56629DDC4}"/>
                </a:ext>
              </a:extLst>
            </p:cNvPr>
            <p:cNvSpPr/>
            <p:nvPr/>
          </p:nvSpPr>
          <p:spPr bwMode="auto">
            <a:xfrm>
              <a:off x="874713" y="2452688"/>
              <a:ext cx="7462837" cy="36004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7046" name="Group 19">
              <a:extLst>
                <a:ext uri="{FF2B5EF4-FFF2-40B4-BE49-F238E27FC236}">
                  <a16:creationId xmlns:a16="http://schemas.microsoft.com/office/drawing/2014/main" id="{43C017C7-4F83-5949-A731-E43A8A3C1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063" y="2771775"/>
              <a:ext cx="3713162" cy="3108325"/>
              <a:chOff x="22" y="572"/>
              <a:chExt cx="2172" cy="2820"/>
            </a:xfrm>
          </p:grpSpPr>
          <p:pic>
            <p:nvPicPr>
              <p:cNvPr id="87047" name="Picture 4">
                <a:extLst>
                  <a:ext uri="{FF2B5EF4-FFF2-40B4-BE49-F238E27FC236}">
                    <a16:creationId xmlns:a16="http://schemas.microsoft.com/office/drawing/2014/main" id="{7B608F18-B0BB-6E47-839C-93470E904B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" y="572"/>
                <a:ext cx="2172" cy="2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493" name="Oval 5">
                <a:extLst>
                  <a:ext uri="{FF2B5EF4-FFF2-40B4-BE49-F238E27FC236}">
                    <a16:creationId xmlns:a16="http://schemas.microsoft.com/office/drawing/2014/main" id="{CDE18AF4-CA5D-489D-BA7E-3DA59E110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1657"/>
                <a:ext cx="319" cy="40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</a:p>
            </p:txBody>
          </p:sp>
          <p:sp>
            <p:nvSpPr>
              <p:cNvPr id="63494" name="Line 6">
                <a:extLst>
                  <a:ext uri="{FF2B5EF4-FFF2-40B4-BE49-F238E27FC236}">
                    <a16:creationId xmlns:a16="http://schemas.microsoft.com/office/drawing/2014/main" id="{F2853757-A255-4122-B3E8-4311AF596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8" y="1111"/>
                <a:ext cx="271" cy="585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5" name="Line 7">
                <a:extLst>
                  <a:ext uri="{FF2B5EF4-FFF2-40B4-BE49-F238E27FC236}">
                    <a16:creationId xmlns:a16="http://schemas.microsoft.com/office/drawing/2014/main" id="{A45659AD-25A9-4586-9CB6-168DF399B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945"/>
                <a:ext cx="635" cy="40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6" name="Line 9">
                <a:extLst>
                  <a:ext uri="{FF2B5EF4-FFF2-40B4-BE49-F238E27FC236}">
                    <a16:creationId xmlns:a16="http://schemas.microsoft.com/office/drawing/2014/main" id="{40EE7A4C-46D4-4EBD-8A2A-3A7D2005B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657"/>
                <a:ext cx="0" cy="82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7" name="Line 10">
                <a:extLst>
                  <a:ext uri="{FF2B5EF4-FFF2-40B4-BE49-F238E27FC236}">
                    <a16:creationId xmlns:a16="http://schemas.microsoft.com/office/drawing/2014/main" id="{580E82A7-84D0-4508-8F9F-30916F27B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070"/>
                <a:ext cx="91" cy="95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8" name="Line 11">
                <a:extLst>
                  <a:ext uri="{FF2B5EF4-FFF2-40B4-BE49-F238E27FC236}">
                    <a16:creationId xmlns:a16="http://schemas.microsoft.com/office/drawing/2014/main" id="{381E24D2-CE3C-4D4E-BD9F-FCB8467E0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" y="2064"/>
                <a:ext cx="138" cy="82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499" name="Line 12">
                <a:extLst>
                  <a:ext uri="{FF2B5EF4-FFF2-40B4-BE49-F238E27FC236}">
                    <a16:creationId xmlns:a16="http://schemas.microsoft.com/office/drawing/2014/main" id="{5510D658-46D2-45A8-AAD2-DD772043E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6" y="2341"/>
                <a:ext cx="319" cy="68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500" name="Oval 14">
                <a:extLst>
                  <a:ext uri="{FF2B5EF4-FFF2-40B4-BE49-F238E27FC236}">
                    <a16:creationId xmlns:a16="http://schemas.microsoft.com/office/drawing/2014/main" id="{639F7AD2-DF33-46B5-8AD1-B016A8342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" y="709"/>
                <a:ext cx="318" cy="40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</a:p>
            </p:txBody>
          </p:sp>
          <p:sp>
            <p:nvSpPr>
              <p:cNvPr id="63501" name="Oval 15">
                <a:extLst>
                  <a:ext uri="{FF2B5EF4-FFF2-40B4-BE49-F238E27FC236}">
                    <a16:creationId xmlns:a16="http://schemas.microsoft.com/office/drawing/2014/main" id="{EDDD41AF-4FB3-4252-9D12-A1BAE70D7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" y="1979"/>
                <a:ext cx="318" cy="408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</a:p>
            </p:txBody>
          </p:sp>
          <p:sp>
            <p:nvSpPr>
              <p:cNvPr id="63502" name="Oval 16">
                <a:extLst>
                  <a:ext uri="{FF2B5EF4-FFF2-40B4-BE49-F238E27FC236}">
                    <a16:creationId xmlns:a16="http://schemas.microsoft.com/office/drawing/2014/main" id="{36644906-0A60-475E-AB19-4550357A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" y="1209"/>
                <a:ext cx="318" cy="40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 dirty="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</a:p>
            </p:txBody>
          </p:sp>
          <p:sp>
            <p:nvSpPr>
              <p:cNvPr id="63503" name="Oval 17">
                <a:extLst>
                  <a:ext uri="{FF2B5EF4-FFF2-40B4-BE49-F238E27FC236}">
                    <a16:creationId xmlns:a16="http://schemas.microsoft.com/office/drawing/2014/main" id="{EE674516-D28D-4611-B046-564B418A4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935"/>
                <a:ext cx="318" cy="40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</a:p>
            </p:txBody>
          </p:sp>
          <p:sp>
            <p:nvSpPr>
              <p:cNvPr id="63504" name="Oval 18">
                <a:extLst>
                  <a:ext uri="{FF2B5EF4-FFF2-40B4-BE49-F238E27FC236}">
                    <a16:creationId xmlns:a16="http://schemas.microsoft.com/office/drawing/2014/main" id="{B102ACFB-DAB5-4C5D-B3C1-F2F9D7C25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2498"/>
                <a:ext cx="318" cy="409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 algn="ctr"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3200">
                    <a:solidFill>
                      <a:srgbClr val="FF3300"/>
                    </a:solidFill>
                    <a:latin typeface="+mn-lt"/>
                    <a:ea typeface="+mn-ea"/>
                    <a:cs typeface="+mn-ea"/>
                    <a:sym typeface="+mn-lt"/>
                  </a:rPr>
                  <a:t>6</a:t>
                </a:r>
              </a:p>
            </p:txBody>
          </p:sp>
        </p:grpSp>
      </p:grpSp>
      <p:sp>
        <p:nvSpPr>
          <p:cNvPr id="1045524" name="Text Box 20">
            <a:extLst>
              <a:ext uri="{FF2B5EF4-FFF2-40B4-BE49-F238E27FC236}">
                <a16:creationId xmlns:a16="http://schemas.microsoft.com/office/drawing/2014/main" id="{29D652B8-CAF1-400E-B32C-49E718ADB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1627188"/>
            <a:ext cx="7462837" cy="6461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2→1→3→5→4→6</a:t>
            </a:r>
          </a:p>
        </p:txBody>
      </p:sp>
      <p:sp>
        <p:nvSpPr>
          <p:cNvPr id="63506" name="Rectangle 21">
            <a:extLst>
              <a:ext uri="{FF2B5EF4-FFF2-40B4-BE49-F238E27FC236}">
                <a16:creationId xmlns:a16="http://schemas.microsoft.com/office/drawing/2014/main" id="{D6E2073A-4591-47F3-80A7-BC52992D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98438"/>
            <a:ext cx="45323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深度优先搜索练习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4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70">
            <a:extLst>
              <a:ext uri="{FF2B5EF4-FFF2-40B4-BE49-F238E27FC236}">
                <a16:creationId xmlns:a16="http://schemas.microsoft.com/office/drawing/2014/main" id="{0A154E2B-0E6C-4420-AE0E-6429BFC62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0320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深度优先搜索的步骤</a:t>
            </a:r>
          </a:p>
        </p:txBody>
      </p:sp>
      <p:sp>
        <p:nvSpPr>
          <p:cNvPr id="905288" name="Rectangle 72">
            <a:extLst>
              <a:ext uri="{FF2B5EF4-FFF2-40B4-BE49-F238E27FC236}">
                <a16:creationId xmlns:a16="http://schemas.microsoft.com/office/drawing/2014/main" id="{D0DC2826-FC5F-4CB7-B620-09179A3A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1628775"/>
            <a:ext cx="5173663" cy="4246563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 2" pitchFamily="2" charset="2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详细归纳：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2" charset="2"/>
              <a:buChar char="E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在访问图中某一起始顶点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后，由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出发，访问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它的任一邻接顶点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2" charset="2"/>
              <a:buChar char="E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再从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1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出发，访问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与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邻接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但还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未被访问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过的顶点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2" charset="2"/>
              <a:buChar char="E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然后再从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 baseline="-25000">
                <a:ea typeface="微软雅黑" panose="020B0503020204020204" pitchFamily="34" charset="-122"/>
                <a:sym typeface="+mn-lt"/>
              </a:rPr>
              <a:t>2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出发，进行类似的访问，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… 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 2" pitchFamily="2" charset="2"/>
              <a:buChar char="E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如此进行下去，直至到达所有的邻接顶点都被访问过的顶点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u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为止。</a:t>
            </a:r>
          </a:p>
        </p:txBody>
      </p:sp>
      <p:grpSp>
        <p:nvGrpSpPr>
          <p:cNvPr id="88068" name="Group 92">
            <a:extLst>
              <a:ext uri="{FF2B5EF4-FFF2-40B4-BE49-F238E27FC236}">
                <a16:creationId xmlns:a16="http://schemas.microsoft.com/office/drawing/2014/main" id="{A1AFBC84-3FAB-1547-A356-30627A90968F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1914525"/>
            <a:ext cx="3752850" cy="3852863"/>
            <a:chOff x="0" y="436"/>
            <a:chExt cx="2364" cy="3130"/>
          </a:xfrm>
        </p:grpSpPr>
        <p:graphicFrame>
          <p:nvGraphicFramePr>
            <p:cNvPr id="88071" name="Object 90">
              <a:extLst>
                <a:ext uri="{FF2B5EF4-FFF2-40B4-BE49-F238E27FC236}">
                  <a16:creationId xmlns:a16="http://schemas.microsoft.com/office/drawing/2014/main" id="{96B07F6E-8B6A-BB4E-A4ED-81124E0E85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4" y="436"/>
            <a:ext cx="2160" cy="3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78" r:id="rId3" imgW="2025650" imgH="1714500" progId="Photoshop.Image.5">
                    <p:embed/>
                  </p:oleObj>
                </mc:Choice>
                <mc:Fallback>
                  <p:oleObj r:id="rId3" imgW="2025650" imgH="1714500" progId="Photoshop.Image.5">
                    <p:embed/>
                    <p:pic>
                      <p:nvPicPr>
                        <p:cNvPr id="0" name="Object 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436"/>
                          <a:ext cx="2160" cy="3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AutoShape 91">
              <a:extLst>
                <a:ext uri="{FF2B5EF4-FFF2-40B4-BE49-F238E27FC236}">
                  <a16:creationId xmlns:a16="http://schemas.microsoft.com/office/drawing/2014/main" id="{738C5D46-132C-4F1D-9AF8-5D1A3629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5"/>
              <a:ext cx="624" cy="515"/>
            </a:xfrm>
            <a:prstGeom prst="wedgeEllipseCallout">
              <a:avLst>
                <a:gd name="adj1" fmla="val 16667"/>
                <a:gd name="adj2" fmla="val 163542"/>
              </a:avLst>
            </a:prstGeom>
            <a:solidFill>
              <a:srgbClr val="A78DC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起点</a:t>
              </a:r>
            </a:p>
          </p:txBody>
        </p:sp>
      </p:grpSp>
      <p:sp>
        <p:nvSpPr>
          <p:cNvPr id="905309" name="Oval 93">
            <a:extLst>
              <a:ext uri="{FF2B5EF4-FFF2-40B4-BE49-F238E27FC236}">
                <a16:creationId xmlns:a16="http://schemas.microsoft.com/office/drawing/2014/main" id="{6E05414B-5DB1-4E83-B02F-4F7F548DB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3754438"/>
            <a:ext cx="504825" cy="5588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F95DC6-D23E-4562-830B-7D27CBDEEC46}"/>
              </a:ext>
            </a:extLst>
          </p:cNvPr>
          <p:cNvSpPr/>
          <p:nvPr/>
        </p:nvSpPr>
        <p:spPr bwMode="auto">
          <a:xfrm>
            <a:off x="39688" y="1628775"/>
            <a:ext cx="3779837" cy="4246563"/>
          </a:xfrm>
          <a:prstGeom prst="rect">
            <a:avLst/>
          </a:prstGeom>
          <a:noFill/>
          <a:ln w="9525" cap="flat" cmpd="sng" algn="ctr">
            <a:solidFill>
              <a:srgbClr val="6C4C8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52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5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5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05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05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5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0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0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88" grpId="0" build="p" animBg="1"/>
      <p:bldP spid="90530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4">
            <a:extLst>
              <a:ext uri="{FF2B5EF4-FFF2-40B4-BE49-F238E27FC236}">
                <a16:creationId xmlns:a16="http://schemas.microsoft.com/office/drawing/2014/main" id="{4487EE65-2012-43DE-9F4E-2427AD90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1613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深度优先搜索的步骤</a:t>
            </a:r>
          </a:p>
        </p:txBody>
      </p:sp>
      <p:sp>
        <p:nvSpPr>
          <p:cNvPr id="987141" name="Rectangle 5">
            <a:extLst>
              <a:ext uri="{FF2B5EF4-FFF2-40B4-BE49-F238E27FC236}">
                <a16:creationId xmlns:a16="http://schemas.microsoft.com/office/drawing/2014/main" id="{5D871AF5-0121-49E2-9203-C4E959D1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1412875"/>
            <a:ext cx="5140325" cy="39004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 2" pitchFamily="2" charset="2"/>
              <a:buNone/>
            </a:pPr>
            <a:r>
              <a:rPr lang="zh-CN" altLang="en-US" sz="22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详细归纳：</a:t>
            </a:r>
          </a:p>
          <a:p>
            <a:pPr eaLnBrk="1" hangingPunct="1">
              <a:lnSpc>
                <a:spcPct val="125000"/>
              </a:lnSpc>
              <a:buFont typeface="Wingdings 2" pitchFamily="2" charset="2"/>
              <a:buChar char="E"/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接着，退回一步，</a:t>
            </a:r>
            <a:r>
              <a:rPr lang="zh-CN" altLang="en-US" sz="22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退到前一次刚访问过的顶点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，看是否还有其它没有被访问的邻接顶点。</a:t>
            </a:r>
          </a:p>
          <a:p>
            <a:pPr eaLnBrk="1" hangingPunct="1">
              <a:lnSpc>
                <a:spcPct val="125000"/>
              </a:lnSpc>
              <a:buFont typeface="Wingdings 2" pitchFamily="2" charset="2"/>
              <a:buNone/>
            </a:pPr>
            <a:r>
              <a:rPr lang="zh-CN" altLang="en-US" sz="2200" b="0">
                <a:solidFill>
                  <a:srgbClr val="99FF33"/>
                </a:solidFill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en-US" sz="22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如果有，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则访问此顶点，之后再从此顶点出发，进行与前述类似的访问；</a:t>
            </a:r>
          </a:p>
          <a:p>
            <a:pPr eaLnBrk="1" hangingPunct="1">
              <a:lnSpc>
                <a:spcPct val="125000"/>
              </a:lnSpc>
              <a:buFont typeface="Wingdings 2" pitchFamily="2" charset="2"/>
              <a:buNone/>
            </a:pPr>
            <a:r>
              <a:rPr lang="zh-CN" altLang="en-US" sz="2200" b="0">
                <a:solidFill>
                  <a:srgbClr val="99FF33"/>
                </a:solidFill>
                <a:ea typeface="微软雅黑" panose="020B0503020204020204" pitchFamily="34" charset="-122"/>
                <a:sym typeface="+mn-lt"/>
              </a:rPr>
              <a:t>    </a:t>
            </a:r>
            <a:r>
              <a:rPr lang="zh-CN" altLang="en-US" sz="22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如果没有，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就</a:t>
            </a:r>
            <a:r>
              <a:rPr lang="zh-CN" altLang="en-US" sz="22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再退回一步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进行搜索。重复上述过程，直到连通图中所有顶点都被访问过为止。</a:t>
            </a:r>
          </a:p>
        </p:txBody>
      </p:sp>
      <p:grpSp>
        <p:nvGrpSpPr>
          <p:cNvPr id="89092" name="Group 23">
            <a:extLst>
              <a:ext uri="{FF2B5EF4-FFF2-40B4-BE49-F238E27FC236}">
                <a16:creationId xmlns:a16="http://schemas.microsoft.com/office/drawing/2014/main" id="{BABFF1A8-430F-E04F-A2F8-4B15EA1CA7E2}"/>
              </a:ext>
            </a:extLst>
          </p:cNvPr>
          <p:cNvGrpSpPr>
            <a:grpSpLocks/>
          </p:cNvGrpSpPr>
          <p:nvPr/>
        </p:nvGrpSpPr>
        <p:grpSpPr bwMode="auto">
          <a:xfrm>
            <a:off x="98425" y="1916113"/>
            <a:ext cx="3752850" cy="3241675"/>
            <a:chOff x="0" y="436"/>
            <a:chExt cx="2364" cy="3130"/>
          </a:xfrm>
        </p:grpSpPr>
        <p:graphicFrame>
          <p:nvGraphicFramePr>
            <p:cNvPr id="89095" name="Object 24">
              <a:extLst>
                <a:ext uri="{FF2B5EF4-FFF2-40B4-BE49-F238E27FC236}">
                  <a16:creationId xmlns:a16="http://schemas.microsoft.com/office/drawing/2014/main" id="{F1B52C75-A96D-CA49-924C-D53F7496D92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4" y="436"/>
            <a:ext cx="2160" cy="3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02" r:id="rId3" imgW="2025650" imgH="1714500" progId="Photoshop.Image.5">
                    <p:embed/>
                  </p:oleObj>
                </mc:Choice>
                <mc:Fallback>
                  <p:oleObj r:id="rId3" imgW="2025650" imgH="1714500" progId="Photoshop.Image.5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436"/>
                          <a:ext cx="2160" cy="3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AutoShape 25">
              <a:extLst>
                <a:ext uri="{FF2B5EF4-FFF2-40B4-BE49-F238E27FC236}">
                  <a16:creationId xmlns:a16="http://schemas.microsoft.com/office/drawing/2014/main" id="{761584AE-D6A9-428D-9D41-CCD4393EF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9"/>
              <a:ext cx="624" cy="440"/>
            </a:xfrm>
            <a:prstGeom prst="wedgeEllipseCallout">
              <a:avLst>
                <a:gd name="adj1" fmla="val 32720"/>
                <a:gd name="adj2" fmla="val 136270"/>
              </a:avLst>
            </a:prstGeom>
            <a:solidFill>
              <a:srgbClr val="6C4C8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起点</a:t>
              </a:r>
            </a:p>
          </p:txBody>
        </p:sp>
      </p:grpSp>
      <p:sp>
        <p:nvSpPr>
          <p:cNvPr id="987162" name="Text Box 26">
            <a:extLst>
              <a:ext uri="{FF2B5EF4-FFF2-40B4-BE49-F238E27FC236}">
                <a16:creationId xmlns:a16="http://schemas.microsoft.com/office/drawing/2014/main" id="{E97B9D89-D19C-4E56-B7E8-834CE6D08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63" y="5373688"/>
            <a:ext cx="5135562" cy="519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b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2→1→3→5→4→6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08CE29-975A-4F17-A6CC-2F726671D26E}"/>
              </a:ext>
            </a:extLst>
          </p:cNvPr>
          <p:cNvSpPr/>
          <p:nvPr/>
        </p:nvSpPr>
        <p:spPr bwMode="auto">
          <a:xfrm>
            <a:off x="0" y="1412875"/>
            <a:ext cx="3851275" cy="44799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7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7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7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41" grpId="0" build="p" animBg="1"/>
      <p:bldP spid="98716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82" name="Rectangle 58">
            <a:extLst>
              <a:ext uri="{FF2B5EF4-FFF2-40B4-BE49-F238E27FC236}">
                <a16:creationId xmlns:a16="http://schemas.microsoft.com/office/drawing/2014/main" id="{DD3E3D02-846B-41F0-9091-A3E3B341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463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：计算机如何实现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？</a:t>
            </a:r>
          </a:p>
        </p:txBody>
      </p:sp>
      <p:graphicFrame>
        <p:nvGraphicFramePr>
          <p:cNvPr id="66566" name="表格 66565">
            <a:extLst>
              <a:ext uri="{FF2B5EF4-FFF2-40B4-BE49-F238E27FC236}">
                <a16:creationId xmlns:a16="http://schemas.microsoft.com/office/drawing/2014/main" id="{AA95ACF9-51E0-4173-AE0D-D321FAB73B08}"/>
              </a:ext>
            </a:extLst>
          </p:cNvPr>
          <p:cNvGraphicFramePr/>
          <p:nvPr/>
        </p:nvGraphicFramePr>
        <p:xfrm>
          <a:off x="952500" y="2085975"/>
          <a:ext cx="2819400" cy="3200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400" b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630" name="表格 66629">
            <a:extLst>
              <a:ext uri="{FF2B5EF4-FFF2-40B4-BE49-F238E27FC236}">
                <a16:creationId xmlns:a16="http://schemas.microsoft.com/office/drawing/2014/main" id="{20BD9A2E-08A9-4F51-A6EC-D24BFCB01BFE}"/>
              </a:ext>
            </a:extLst>
          </p:cNvPr>
          <p:cNvGraphicFramePr/>
          <p:nvPr/>
        </p:nvGraphicFramePr>
        <p:xfrm>
          <a:off x="4794250" y="2541588"/>
          <a:ext cx="392113" cy="27432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646" name="表格 66645">
            <a:extLst>
              <a:ext uri="{FF2B5EF4-FFF2-40B4-BE49-F238E27FC236}">
                <a16:creationId xmlns:a16="http://schemas.microsoft.com/office/drawing/2014/main" id="{9433F6BF-56E5-4DFE-AAB2-47F8D1DD3751}"/>
              </a:ext>
            </a:extLst>
          </p:cNvPr>
          <p:cNvGraphicFramePr/>
          <p:nvPr/>
        </p:nvGraphicFramePr>
        <p:xfrm>
          <a:off x="4413250" y="2541588"/>
          <a:ext cx="457200" cy="277971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653" name="表格 66652">
            <a:extLst>
              <a:ext uri="{FF2B5EF4-FFF2-40B4-BE49-F238E27FC236}">
                <a16:creationId xmlns:a16="http://schemas.microsoft.com/office/drawing/2014/main" id="{88658AA4-D81D-4D64-8495-336BF7E9B6F8}"/>
              </a:ext>
            </a:extLst>
          </p:cNvPr>
          <p:cNvGraphicFramePr/>
          <p:nvPr/>
        </p:nvGraphicFramePr>
        <p:xfrm>
          <a:off x="5338763" y="2541588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669" name="表格 66668">
            <a:extLst>
              <a:ext uri="{FF2B5EF4-FFF2-40B4-BE49-F238E27FC236}">
                <a16:creationId xmlns:a16="http://schemas.microsoft.com/office/drawing/2014/main" id="{C36519E0-191F-44C0-9DEF-4A3A92355019}"/>
              </a:ext>
            </a:extLst>
          </p:cNvPr>
          <p:cNvGraphicFramePr/>
          <p:nvPr/>
        </p:nvGraphicFramePr>
        <p:xfrm>
          <a:off x="5872163" y="2541588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685" name="表格 66684">
            <a:extLst>
              <a:ext uri="{FF2B5EF4-FFF2-40B4-BE49-F238E27FC236}">
                <a16:creationId xmlns:a16="http://schemas.microsoft.com/office/drawing/2014/main" id="{B1124A11-A837-4AEC-A1A7-83DF662483A7}"/>
              </a:ext>
            </a:extLst>
          </p:cNvPr>
          <p:cNvGraphicFramePr/>
          <p:nvPr/>
        </p:nvGraphicFramePr>
        <p:xfrm>
          <a:off x="6470650" y="2541588"/>
          <a:ext cx="392113" cy="27432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701" name="表格 66700">
            <a:extLst>
              <a:ext uri="{FF2B5EF4-FFF2-40B4-BE49-F238E27FC236}">
                <a16:creationId xmlns:a16="http://schemas.microsoft.com/office/drawing/2014/main" id="{7BAD625C-4D28-4C59-80C8-3FC7F5C9E607}"/>
              </a:ext>
            </a:extLst>
          </p:cNvPr>
          <p:cNvGraphicFramePr/>
          <p:nvPr/>
        </p:nvGraphicFramePr>
        <p:xfrm>
          <a:off x="7091363" y="2532063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717" name="表格 66716">
            <a:extLst>
              <a:ext uri="{FF2B5EF4-FFF2-40B4-BE49-F238E27FC236}">
                <a16:creationId xmlns:a16="http://schemas.microsoft.com/office/drawing/2014/main" id="{47512464-EE1D-4703-8470-EC6ECE45C0B1}"/>
              </a:ext>
            </a:extLst>
          </p:cNvPr>
          <p:cNvGraphicFramePr/>
          <p:nvPr/>
        </p:nvGraphicFramePr>
        <p:xfrm>
          <a:off x="7700963" y="2541588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733" name="表格 66732">
            <a:extLst>
              <a:ext uri="{FF2B5EF4-FFF2-40B4-BE49-F238E27FC236}">
                <a16:creationId xmlns:a16="http://schemas.microsoft.com/office/drawing/2014/main" id="{CDB629D9-CA64-42A2-BA0B-82A6A0CA3CDD}"/>
              </a:ext>
            </a:extLst>
          </p:cNvPr>
          <p:cNvGraphicFramePr/>
          <p:nvPr/>
        </p:nvGraphicFramePr>
        <p:xfrm>
          <a:off x="8310563" y="2532063"/>
          <a:ext cx="392112" cy="27432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2897" name="Text Box 273">
            <a:extLst>
              <a:ext uri="{FF2B5EF4-FFF2-40B4-BE49-F238E27FC236}">
                <a16:creationId xmlns:a16="http://schemas.microsoft.com/office/drawing/2014/main" id="{8EE92AF4-44C3-4F22-86C1-E548961E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95600"/>
            <a:ext cx="533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邻接矩阵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A</a:t>
            </a:r>
          </a:p>
        </p:txBody>
      </p:sp>
      <p:sp>
        <p:nvSpPr>
          <p:cNvPr id="922898" name="Text Box 274">
            <a:extLst>
              <a:ext uri="{FF2B5EF4-FFF2-40B4-BE49-F238E27FC236}">
                <a16:creationId xmlns:a16="http://schemas.microsoft.com/office/drawing/2014/main" id="{E230E990-83F9-454F-B71D-9DAC2A65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916113"/>
            <a:ext cx="2754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辅助数组 </a:t>
            </a:r>
            <a:r>
              <a:rPr lang="en-US" altLang="zh-CN" sz="2400" b="0" i="1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[n ]</a:t>
            </a:r>
          </a:p>
        </p:txBody>
      </p:sp>
      <p:sp>
        <p:nvSpPr>
          <p:cNvPr id="922902" name="Rectangle 278">
            <a:extLst>
              <a:ext uri="{FF2B5EF4-FFF2-40B4-BE49-F238E27FC236}">
                <a16:creationId xmlns:a16="http://schemas.microsoft.com/office/drawing/2014/main" id="{00FCC0FC-ADC0-4F2A-91BB-6960EA98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1150938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开辅助数组</a:t>
            </a:r>
            <a:r>
              <a:rPr lang="zh-CN" altLang="en-US" sz="2400" b="0">
                <a:solidFill>
                  <a:srgbClr val="0000CC"/>
                </a:solidFill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 [n ]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！</a:t>
            </a:r>
          </a:p>
        </p:txBody>
      </p:sp>
      <p:graphicFrame>
        <p:nvGraphicFramePr>
          <p:cNvPr id="66753" name="表格 66752">
            <a:extLst>
              <a:ext uri="{FF2B5EF4-FFF2-40B4-BE49-F238E27FC236}">
                <a16:creationId xmlns:a16="http://schemas.microsoft.com/office/drawing/2014/main" id="{A64E5389-A626-4F9A-BA63-4B54F9F73914}"/>
              </a:ext>
            </a:extLst>
          </p:cNvPr>
          <p:cNvGraphicFramePr/>
          <p:nvPr/>
        </p:nvGraphicFramePr>
        <p:xfrm>
          <a:off x="952500" y="2074863"/>
          <a:ext cx="2819400" cy="3200400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endParaRPr lang="zh-CN" altLang="zh-CN" sz="2400" b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2984" name="Oval 360">
            <a:extLst>
              <a:ext uri="{FF2B5EF4-FFF2-40B4-BE49-F238E27FC236}">
                <a16:creationId xmlns:a16="http://schemas.microsoft.com/office/drawing/2014/main" id="{CAA743D4-F301-4751-83AE-8EAC9722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0654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5" name="Oval 361">
            <a:extLst>
              <a:ext uri="{FF2B5EF4-FFF2-40B4-BE49-F238E27FC236}">
                <a16:creationId xmlns:a16="http://schemas.microsoft.com/office/drawing/2014/main" id="{A497F7B2-A4C6-436A-A8A2-FE0FC2E0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0654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6" name="Oval 362">
            <a:extLst>
              <a:ext uri="{FF2B5EF4-FFF2-40B4-BE49-F238E27FC236}">
                <a16:creationId xmlns:a16="http://schemas.microsoft.com/office/drawing/2014/main" id="{9B8E613C-AEFE-462E-8955-501F62DD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0654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7" name="Oval 363">
            <a:extLst>
              <a:ext uri="{FF2B5EF4-FFF2-40B4-BE49-F238E27FC236}">
                <a16:creationId xmlns:a16="http://schemas.microsoft.com/office/drawing/2014/main" id="{A78FC9C1-9B4C-467F-ACF3-208281C8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0654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8" name="Oval 364">
            <a:extLst>
              <a:ext uri="{FF2B5EF4-FFF2-40B4-BE49-F238E27FC236}">
                <a16:creationId xmlns:a16="http://schemas.microsoft.com/office/drawing/2014/main" id="{06FD79DA-DBB2-4C22-97B7-B55280D97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5226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89" name="Oval 365">
            <a:extLst>
              <a:ext uri="{FF2B5EF4-FFF2-40B4-BE49-F238E27FC236}">
                <a16:creationId xmlns:a16="http://schemas.microsoft.com/office/drawing/2014/main" id="{3E461F3D-00EA-44EE-B600-0F501189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6082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0" name="Oval 366">
            <a:extLst>
              <a:ext uri="{FF2B5EF4-FFF2-40B4-BE49-F238E27FC236}">
                <a16:creationId xmlns:a16="http://schemas.microsoft.com/office/drawing/2014/main" id="{4A7CDA47-F8E4-41F5-8EFE-F4824CC7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6082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1" name="Oval 367">
            <a:extLst>
              <a:ext uri="{FF2B5EF4-FFF2-40B4-BE49-F238E27FC236}">
                <a16:creationId xmlns:a16="http://schemas.microsoft.com/office/drawing/2014/main" id="{F74FD155-920E-43BD-80DE-7319CCEE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979863"/>
            <a:ext cx="381000" cy="30480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2" name="Oval 368">
            <a:extLst>
              <a:ext uri="{FF2B5EF4-FFF2-40B4-BE49-F238E27FC236}">
                <a16:creationId xmlns:a16="http://schemas.microsoft.com/office/drawing/2014/main" id="{1402697D-EC53-4049-9966-6B0982DE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5226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3" name="Oval 369">
            <a:extLst>
              <a:ext uri="{FF2B5EF4-FFF2-40B4-BE49-F238E27FC236}">
                <a16:creationId xmlns:a16="http://schemas.microsoft.com/office/drawing/2014/main" id="{15A5C7E7-4E05-4772-87DE-446D4894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608263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994" name="Oval 370">
            <a:extLst>
              <a:ext uri="{FF2B5EF4-FFF2-40B4-BE49-F238E27FC236}">
                <a16:creationId xmlns:a16="http://schemas.microsoft.com/office/drawing/2014/main" id="{A4CF0396-C32D-401B-BFCB-74BBA5D8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608263"/>
            <a:ext cx="3810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Shape 26">
            <a:extLst>
              <a:ext uri="{FF2B5EF4-FFF2-40B4-BE49-F238E27FC236}">
                <a16:creationId xmlns:a16="http://schemas.microsoft.com/office/drawing/2014/main" id="{F33F2DD4-8611-4AAE-8173-4F858FDECA28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2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82" grpId="0"/>
      <p:bldP spid="922897" grpId="0"/>
      <p:bldP spid="922898" grpId="0"/>
      <p:bldP spid="922902" grpId="0"/>
      <p:bldP spid="922984" grpId="0" animBg="1"/>
      <p:bldP spid="922985" grpId="0" animBg="1"/>
      <p:bldP spid="922986" grpId="0" animBg="1"/>
      <p:bldP spid="922987" grpId="0" animBg="1"/>
      <p:bldP spid="922988" grpId="0" animBg="1"/>
      <p:bldP spid="922989" grpId="0" animBg="1"/>
      <p:bldP spid="922990" grpId="0" animBg="1"/>
      <p:bldP spid="922991" grpId="0" animBg="1"/>
      <p:bldP spid="922992" grpId="0" animBg="1"/>
      <p:bldP spid="922993" grpId="0" animBg="1"/>
      <p:bldP spid="92299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D91637-915B-4518-9BA3-C5CB31F52D69}"/>
              </a:ext>
            </a:extLst>
          </p:cNvPr>
          <p:cNvSpPr/>
          <p:nvPr/>
        </p:nvSpPr>
        <p:spPr bwMode="auto">
          <a:xfrm>
            <a:off x="0" y="1773238"/>
            <a:ext cx="9151938" cy="3600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2682" name="Rectangle 58">
            <a:extLst>
              <a:ext uri="{FF2B5EF4-FFF2-40B4-BE49-F238E27FC236}">
                <a16:creationId xmlns:a16="http://schemas.microsoft.com/office/drawing/2014/main" id="{82A0F9E0-7B1F-4F8A-AB02-B6EAF20C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1463"/>
            <a:ext cx="5534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：计算机如何实现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？</a:t>
            </a:r>
          </a:p>
        </p:txBody>
      </p:sp>
      <p:sp>
        <p:nvSpPr>
          <p:cNvPr id="922896" name="Rectangle 272">
            <a:extLst>
              <a:ext uri="{FF2B5EF4-FFF2-40B4-BE49-F238E27FC236}">
                <a16:creationId xmlns:a16="http://schemas.microsoft.com/office/drawing/2014/main" id="{3C0A2EC5-4D0B-4B72-BF9F-8DD2808C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2843213"/>
            <a:ext cx="17526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DFS </a:t>
            </a:r>
            <a:r>
              <a:rPr kumimoji="1"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结果</a:t>
            </a:r>
          </a:p>
        </p:txBody>
      </p:sp>
      <p:grpSp>
        <p:nvGrpSpPr>
          <p:cNvPr id="91141" name="Group 371">
            <a:extLst>
              <a:ext uri="{FF2B5EF4-FFF2-40B4-BE49-F238E27FC236}">
                <a16:creationId xmlns:a16="http://schemas.microsoft.com/office/drawing/2014/main" id="{07734FCC-64A1-3A49-B0A5-54EAD62AADBA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2030413"/>
            <a:ext cx="3935412" cy="3117850"/>
            <a:chOff x="22" y="572"/>
            <a:chExt cx="2172" cy="2820"/>
          </a:xfrm>
        </p:grpSpPr>
        <p:pic>
          <p:nvPicPr>
            <p:cNvPr id="87310" name="Picture 372">
              <a:extLst>
                <a:ext uri="{FF2B5EF4-FFF2-40B4-BE49-F238E27FC236}">
                  <a16:creationId xmlns:a16="http://schemas.microsoft.com/office/drawing/2014/main" id="{5C74CB99-E206-4E47-9C4C-EFA0D3840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EAEAE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" y="572"/>
              <a:ext cx="2172" cy="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70" name="Oval 373">
              <a:extLst>
                <a:ext uri="{FF2B5EF4-FFF2-40B4-BE49-F238E27FC236}">
                  <a16:creationId xmlns:a16="http://schemas.microsoft.com/office/drawing/2014/main" id="{A2C7706F-70BC-49B6-AE9A-3C052A70E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655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6871" name="Line 374">
              <a:extLst>
                <a:ext uri="{FF2B5EF4-FFF2-40B4-BE49-F238E27FC236}">
                  <a16:creationId xmlns:a16="http://schemas.microsoft.com/office/drawing/2014/main" id="{A81750DC-B9D3-4C49-A03B-2DC322D01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" y="1110"/>
              <a:ext cx="270" cy="58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2" name="Line 375">
              <a:extLst>
                <a:ext uri="{FF2B5EF4-FFF2-40B4-BE49-F238E27FC236}">
                  <a16:creationId xmlns:a16="http://schemas.microsoft.com/office/drawing/2014/main" id="{D9DA2839-FB7A-4201-8016-1FE4A7EF5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944"/>
              <a:ext cx="635" cy="4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3" name="Line 376">
              <a:extLst>
                <a:ext uri="{FF2B5EF4-FFF2-40B4-BE49-F238E27FC236}">
                  <a16:creationId xmlns:a16="http://schemas.microsoft.com/office/drawing/2014/main" id="{E4AD0E91-4A51-499B-85BF-A3479FB17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655"/>
              <a:ext cx="0" cy="82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4" name="Line 377">
              <a:extLst>
                <a:ext uri="{FF2B5EF4-FFF2-40B4-BE49-F238E27FC236}">
                  <a16:creationId xmlns:a16="http://schemas.microsoft.com/office/drawing/2014/main" id="{56B07EC8-0241-45BC-AB31-20DDA69BF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072"/>
              <a:ext cx="92" cy="9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5" name="Line 378">
              <a:extLst>
                <a:ext uri="{FF2B5EF4-FFF2-40B4-BE49-F238E27FC236}">
                  <a16:creationId xmlns:a16="http://schemas.microsoft.com/office/drawing/2014/main" id="{13E4A365-B46D-4E66-B5B6-6BFAE7199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2062"/>
              <a:ext cx="138" cy="8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6" name="Line 379">
              <a:extLst>
                <a:ext uri="{FF2B5EF4-FFF2-40B4-BE49-F238E27FC236}">
                  <a16:creationId xmlns:a16="http://schemas.microsoft.com/office/drawing/2014/main" id="{5C4BCED5-3DA9-45F4-930F-8C5457BD0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6" y="2341"/>
              <a:ext cx="316" cy="6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877" name="Oval 380">
              <a:extLst>
                <a:ext uri="{FF2B5EF4-FFF2-40B4-BE49-F238E27FC236}">
                  <a16:creationId xmlns:a16="http://schemas.microsoft.com/office/drawing/2014/main" id="{FB5A8565-0DF0-4BED-8B55-20A23E68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708"/>
              <a:ext cx="318" cy="40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66878" name="Oval 381">
              <a:extLst>
                <a:ext uri="{FF2B5EF4-FFF2-40B4-BE49-F238E27FC236}">
                  <a16:creationId xmlns:a16="http://schemas.microsoft.com/office/drawing/2014/main" id="{902EE0E9-7CA2-4104-8DE3-4E0400B4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1979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66879" name="Oval 382">
              <a:extLst>
                <a:ext uri="{FF2B5EF4-FFF2-40B4-BE49-F238E27FC236}">
                  <a16:creationId xmlns:a16="http://schemas.microsoft.com/office/drawing/2014/main" id="{45A9D8CA-6F18-46B7-A4A5-97F46A3A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208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 dirty="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66880" name="Oval 383">
              <a:extLst>
                <a:ext uri="{FF2B5EF4-FFF2-40B4-BE49-F238E27FC236}">
                  <a16:creationId xmlns:a16="http://schemas.microsoft.com/office/drawing/2014/main" id="{C16A215D-F001-4DF6-928B-E7F88F6F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2937"/>
              <a:ext cx="318" cy="40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66881" name="Oval 384">
              <a:extLst>
                <a:ext uri="{FF2B5EF4-FFF2-40B4-BE49-F238E27FC236}">
                  <a16:creationId xmlns:a16="http://schemas.microsoft.com/office/drawing/2014/main" id="{0CABAF2F-1994-4DC5-9476-632E54EDA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2497"/>
              <a:ext cx="318" cy="40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>
                  <a:solidFill>
                    <a:srgbClr val="FF3300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</p:grpSp>
      <p:sp>
        <p:nvSpPr>
          <p:cNvPr id="923009" name="Text Box 385">
            <a:extLst>
              <a:ext uri="{FF2B5EF4-FFF2-40B4-BE49-F238E27FC236}">
                <a16:creationId xmlns:a16="http://schemas.microsoft.com/office/drawing/2014/main" id="{214F0A49-D05C-4FAB-8086-C94229791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3448050"/>
            <a:ext cx="4267200" cy="519113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2→1→3→5→4→6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71B3AB-9946-42FE-8A13-478D2A0A1B25}"/>
              </a:ext>
            </a:extLst>
          </p:cNvPr>
          <p:cNvSpPr/>
          <p:nvPr/>
        </p:nvSpPr>
        <p:spPr bwMode="auto">
          <a:xfrm>
            <a:off x="7466013" y="4513263"/>
            <a:ext cx="1692275" cy="460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770074-B0A2-48C8-A5A3-95E650005BCE}"/>
              </a:ext>
            </a:extLst>
          </p:cNvPr>
          <p:cNvSpPr/>
          <p:nvPr/>
        </p:nvSpPr>
        <p:spPr bwMode="auto">
          <a:xfrm>
            <a:off x="7235825" y="4694238"/>
            <a:ext cx="1922463" cy="44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355D66-D4C1-4FC5-8341-57EAA53F469B}"/>
              </a:ext>
            </a:extLst>
          </p:cNvPr>
          <p:cNvSpPr/>
          <p:nvPr/>
        </p:nvSpPr>
        <p:spPr bwMode="auto">
          <a:xfrm>
            <a:off x="7019925" y="4865688"/>
            <a:ext cx="2138363" cy="58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82B981-06D0-41FB-B070-AF3EAECDD3BD}"/>
              </a:ext>
            </a:extLst>
          </p:cNvPr>
          <p:cNvSpPr/>
          <p:nvPr/>
        </p:nvSpPr>
        <p:spPr bwMode="auto">
          <a:xfrm>
            <a:off x="6732588" y="5049838"/>
            <a:ext cx="2425700" cy="107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96" grpId="0"/>
      <p:bldP spid="92300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53EC64-19BA-4762-98B4-B86F26D55135}"/>
              </a:ext>
            </a:extLst>
          </p:cNvPr>
          <p:cNvSpPr/>
          <p:nvPr/>
        </p:nvSpPr>
        <p:spPr bwMode="auto">
          <a:xfrm>
            <a:off x="0" y="2017713"/>
            <a:ext cx="9144000" cy="37147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587" name="Text Box 4">
            <a:extLst>
              <a:ext uri="{FF2B5EF4-FFF2-40B4-BE49-F238E27FC236}">
                <a16:creationId xmlns:a16="http://schemas.microsoft.com/office/drawing/2014/main" id="{829A4FE9-93B3-44C2-A9EE-AA75DC1D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2349500"/>
            <a:ext cx="8783637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void DFS(AMGraph G, int v){      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为邻接矩阵类型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cout&lt;&lt;v;  visited[v] = true;  	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访问第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for(w = 0; w&lt; G.vexnum; w++)  	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依次检查邻接矩阵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所在的行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 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if((G.arcs[v][w]!=0)&amp;&amp; (!visited[w]))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            DFS(G, w);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    //w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的邻接点，如果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未访问，则递归调用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DFS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 </a:t>
            </a:r>
            <a:endParaRPr lang="en-US" altLang="zh-CN" sz="2400" b="0">
              <a:solidFill>
                <a:schemeClr val="bg1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89194" name="Rectangle 10">
            <a:extLst>
              <a:ext uri="{FF2B5EF4-FFF2-40B4-BE49-F238E27FC236}">
                <a16:creationId xmlns:a16="http://schemas.microsoft.com/office/drawing/2014/main" id="{BEF85F6C-05BC-4FEF-B47E-CE3E454D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2725"/>
            <a:ext cx="4752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算法如何编程？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C82F93-382A-45D8-B9BC-39DCDDF6A540}"/>
              </a:ext>
            </a:extLst>
          </p:cNvPr>
          <p:cNvSpPr/>
          <p:nvPr/>
        </p:nvSpPr>
        <p:spPr>
          <a:xfrm>
            <a:off x="5937250" y="1231900"/>
            <a:ext cx="3206750" cy="5222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可以用递归算法！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CC46B09-F099-4DE6-BFF7-C659D584CC4E}"/>
              </a:ext>
            </a:extLst>
          </p:cNvPr>
          <p:cNvSpPr/>
          <p:nvPr/>
        </p:nvSpPr>
        <p:spPr bwMode="auto">
          <a:xfrm>
            <a:off x="0" y="4202113"/>
            <a:ext cx="9144000" cy="265588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63589" name="Picture 5" descr="自测图1">
            <a:extLst>
              <a:ext uri="{FF2B5EF4-FFF2-40B4-BE49-F238E27FC236}">
                <a16:creationId xmlns:a16="http://schemas.microsoft.com/office/drawing/2014/main" id="{02C06F62-A43F-F346-A0C3-68049AF4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389063"/>
            <a:ext cx="64008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590" name="Rectangle 6">
            <a:extLst>
              <a:ext uri="{FF2B5EF4-FFF2-40B4-BE49-F238E27FC236}">
                <a16:creationId xmlns:a16="http://schemas.microsoft.com/office/drawing/2014/main" id="{4CE7A180-4363-4308-9458-F42A3291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8368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591" name="Rectangle 7">
            <a:extLst>
              <a:ext uri="{FF2B5EF4-FFF2-40B4-BE49-F238E27FC236}">
                <a16:creationId xmlns:a16="http://schemas.microsoft.com/office/drawing/2014/main" id="{276D1189-90C0-4F81-8C4A-604D39AE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49225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：在图的邻接表中如何进行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？</a:t>
            </a:r>
          </a:p>
        </p:txBody>
      </p:sp>
      <p:sp>
        <p:nvSpPr>
          <p:cNvPr id="963593" name="Text Box 9">
            <a:extLst>
              <a:ext uri="{FF2B5EF4-FFF2-40B4-BE49-F238E27FC236}">
                <a16:creationId xmlns:a16="http://schemas.microsoft.com/office/drawing/2014/main" id="{811D55BB-18BB-476C-B2DA-11F31C08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5094288"/>
            <a:ext cx="34290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b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v0 → v1 → v2 → v3</a:t>
            </a:r>
          </a:p>
        </p:txBody>
      </p:sp>
      <p:sp>
        <p:nvSpPr>
          <p:cNvPr id="963594" name="Rectangle 10">
            <a:extLst>
              <a:ext uri="{FF2B5EF4-FFF2-40B4-BE49-F238E27FC236}">
                <a16:creationId xmlns:a16="http://schemas.microsoft.com/office/drawing/2014/main" id="{F5F7B12E-37F0-4BFD-BDCE-479CAD89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4554538"/>
            <a:ext cx="1673225" cy="5238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DFS </a:t>
            </a:r>
            <a:r>
              <a:rPr kumimoji="1"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结果</a:t>
            </a:r>
          </a:p>
        </p:txBody>
      </p:sp>
      <p:graphicFrame>
        <p:nvGraphicFramePr>
          <p:cNvPr id="68618" name="表格 68617">
            <a:extLst>
              <a:ext uri="{FF2B5EF4-FFF2-40B4-BE49-F238E27FC236}">
                <a16:creationId xmlns:a16="http://schemas.microsoft.com/office/drawing/2014/main" id="{12E9D8EE-82B8-4208-B0BB-7F2098AA0B5E}"/>
              </a:ext>
            </a:extLst>
          </p:cNvPr>
          <p:cNvGraphicFramePr/>
          <p:nvPr/>
        </p:nvGraphicFramePr>
        <p:xfrm>
          <a:off x="1157288" y="4911725"/>
          <a:ext cx="392112" cy="1828800"/>
        </p:xfrm>
        <a:graphic>
          <a:graphicData uri="http://schemas.openxmlformats.org/drawingml/2006/table">
            <a:tbl>
              <a:tblPr/>
              <a:tblGrid>
                <a:gridCol w="39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30" name="表格 68629">
            <a:extLst>
              <a:ext uri="{FF2B5EF4-FFF2-40B4-BE49-F238E27FC236}">
                <a16:creationId xmlns:a16="http://schemas.microsoft.com/office/drawing/2014/main" id="{6E2684D6-179B-433E-947D-BFF2679E2C38}"/>
              </a:ext>
            </a:extLst>
          </p:cNvPr>
          <p:cNvGraphicFramePr/>
          <p:nvPr/>
        </p:nvGraphicFramePr>
        <p:xfrm>
          <a:off x="776288" y="4911725"/>
          <a:ext cx="4572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hlink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22" name="Text Box 38">
            <a:extLst>
              <a:ext uri="{FF2B5EF4-FFF2-40B4-BE49-F238E27FC236}">
                <a16:creationId xmlns:a16="http://schemas.microsoft.com/office/drawing/2014/main" id="{481D1072-98AA-407F-AC08-D8050FE4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273550"/>
            <a:ext cx="288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辅助数组 </a:t>
            </a:r>
            <a:r>
              <a:rPr lang="en-US" altLang="zh-CN" sz="2400" b="0" i="1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[n ]</a:t>
            </a:r>
          </a:p>
        </p:txBody>
      </p:sp>
      <p:graphicFrame>
        <p:nvGraphicFramePr>
          <p:cNvPr id="68636" name="表格 68635">
            <a:extLst>
              <a:ext uri="{FF2B5EF4-FFF2-40B4-BE49-F238E27FC236}">
                <a16:creationId xmlns:a16="http://schemas.microsoft.com/office/drawing/2014/main" id="{86626F71-EC77-452A-B627-E6B94CA2C981}"/>
              </a:ext>
            </a:extLst>
          </p:cNvPr>
          <p:cNvGraphicFramePr/>
          <p:nvPr/>
        </p:nvGraphicFramePr>
        <p:xfrm>
          <a:off x="1778000" y="4911725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48" name="表格 68647">
            <a:extLst>
              <a:ext uri="{FF2B5EF4-FFF2-40B4-BE49-F238E27FC236}">
                <a16:creationId xmlns:a16="http://schemas.microsoft.com/office/drawing/2014/main" id="{7D351E9E-7870-44A1-A3BB-E4BFBA2172D5}"/>
              </a:ext>
            </a:extLst>
          </p:cNvPr>
          <p:cNvGraphicFramePr/>
          <p:nvPr/>
        </p:nvGraphicFramePr>
        <p:xfrm>
          <a:off x="2387600" y="4911725"/>
          <a:ext cx="392113" cy="1831975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60" name="表格 68659">
            <a:extLst>
              <a:ext uri="{FF2B5EF4-FFF2-40B4-BE49-F238E27FC236}">
                <a16:creationId xmlns:a16="http://schemas.microsoft.com/office/drawing/2014/main" id="{F6E2FCAA-87C1-4888-AF0F-B6E0A49E2AFD}"/>
              </a:ext>
            </a:extLst>
          </p:cNvPr>
          <p:cNvGraphicFramePr/>
          <p:nvPr/>
        </p:nvGraphicFramePr>
        <p:xfrm>
          <a:off x="2997200" y="4911725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8672" name="表格 68671">
            <a:extLst>
              <a:ext uri="{FF2B5EF4-FFF2-40B4-BE49-F238E27FC236}">
                <a16:creationId xmlns:a16="http://schemas.microsoft.com/office/drawing/2014/main" id="{D79513E8-BB5A-4788-8922-CB3E1FEE3BD2}"/>
              </a:ext>
            </a:extLst>
          </p:cNvPr>
          <p:cNvGraphicFramePr/>
          <p:nvPr/>
        </p:nvGraphicFramePr>
        <p:xfrm>
          <a:off x="3606800" y="4911725"/>
          <a:ext cx="392113" cy="1828800"/>
        </p:xfrm>
        <a:graphic>
          <a:graphicData uri="http://schemas.openxmlformats.org/drawingml/2006/table">
            <a:tbl>
              <a:tblPr/>
              <a:tblGrid>
                <a:gridCol w="39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72" name="Rectangle 88">
            <a:extLst>
              <a:ext uri="{FF2B5EF4-FFF2-40B4-BE49-F238E27FC236}">
                <a16:creationId xmlns:a16="http://schemas.microsoft.com/office/drawing/2014/main" id="{8AAD44EB-17E6-468C-85BF-ADA41ACB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93503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照样借用</a:t>
            </a:r>
            <a:r>
              <a:rPr lang="en-US" altLang="zh-CN" sz="2400" b="0" i="1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 [n ]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！</a:t>
            </a:r>
          </a:p>
        </p:txBody>
      </p:sp>
      <p:sp>
        <p:nvSpPr>
          <p:cNvPr id="963673" name="AutoShape 89">
            <a:extLst>
              <a:ext uri="{FF2B5EF4-FFF2-40B4-BE49-F238E27FC236}">
                <a16:creationId xmlns:a16="http://schemas.microsoft.com/office/drawing/2014/main" id="{CFFF1DEF-253E-4D7A-9C7E-CD01DC00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2227263"/>
            <a:ext cx="990600" cy="457200"/>
          </a:xfrm>
          <a:prstGeom prst="wedgeEllipseCallout">
            <a:avLst>
              <a:gd name="adj1" fmla="val 108972"/>
              <a:gd name="adj2" fmla="val -122569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</a:p>
        </p:txBody>
      </p:sp>
      <p:sp>
        <p:nvSpPr>
          <p:cNvPr id="963674" name="Text Box 90">
            <a:extLst>
              <a:ext uri="{FF2B5EF4-FFF2-40B4-BE49-F238E27FC236}">
                <a16:creationId xmlns:a16="http://schemas.microsoft.com/office/drawing/2014/main" id="{C31C5C1E-9147-4A0F-A2B2-07CFE76A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1693863"/>
            <a:ext cx="304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spcBef>
                <a:spcPct val="6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eaLnBrk="1" hangingPunct="1">
              <a:spcBef>
                <a:spcPct val="6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eaLnBrk="1" hangingPunct="1">
              <a:spcBef>
                <a:spcPct val="6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eaLnBrk="1" hangingPunct="1">
              <a:spcBef>
                <a:spcPct val="6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  <p:sp>
        <p:nvSpPr>
          <p:cNvPr id="963676" name="Rectangle 92">
            <a:extLst>
              <a:ext uri="{FF2B5EF4-FFF2-40B4-BE49-F238E27FC236}">
                <a16:creationId xmlns:a16="http://schemas.microsoft.com/office/drawing/2014/main" id="{7CFED5AA-A118-4BA7-ADAB-312C600DE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6176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77" name="Rectangle 93">
            <a:extLst>
              <a:ext uri="{FF2B5EF4-FFF2-40B4-BE49-F238E27FC236}">
                <a16:creationId xmlns:a16="http://schemas.microsoft.com/office/drawing/2014/main" id="{3C3BE3A4-0E7E-4C81-B4E7-C4979F0B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2272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78" name="Rectangle 94">
            <a:extLst>
              <a:ext uri="{FF2B5EF4-FFF2-40B4-BE49-F238E27FC236}">
                <a16:creationId xmlns:a16="http://schemas.microsoft.com/office/drawing/2014/main" id="{EDBF0A15-BDD5-4CF4-A3AB-79D41DFE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6176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79" name="Rectangle 95">
            <a:extLst>
              <a:ext uri="{FF2B5EF4-FFF2-40B4-BE49-F238E27FC236}">
                <a16:creationId xmlns:a16="http://schemas.microsoft.com/office/drawing/2014/main" id="{250C4962-FEE1-41AC-B1D4-FC23985E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16176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0" name="Rectangle 96">
            <a:extLst>
              <a:ext uri="{FF2B5EF4-FFF2-40B4-BE49-F238E27FC236}">
                <a16:creationId xmlns:a16="http://schemas.microsoft.com/office/drawing/2014/main" id="{B11825C6-5BFC-4C3C-ACA4-51856769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16176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1" name="Rectangle 97">
            <a:extLst>
              <a:ext uri="{FF2B5EF4-FFF2-40B4-BE49-F238E27FC236}">
                <a16:creationId xmlns:a16="http://schemas.microsoft.com/office/drawing/2014/main" id="{38EF469E-6370-42A9-9F31-3C87FF44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2272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2" name="Rectangle 98">
            <a:extLst>
              <a:ext uri="{FF2B5EF4-FFF2-40B4-BE49-F238E27FC236}">
                <a16:creationId xmlns:a16="http://schemas.microsoft.com/office/drawing/2014/main" id="{4D1E6E7A-D978-4784-A40F-2097303C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27606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3" name="Rectangle 99">
            <a:extLst>
              <a:ext uri="{FF2B5EF4-FFF2-40B4-BE49-F238E27FC236}">
                <a16:creationId xmlns:a16="http://schemas.microsoft.com/office/drawing/2014/main" id="{A508E54C-A5C4-4015-951C-562ABBAA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3446463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4" name="Rectangle 100">
            <a:extLst>
              <a:ext uri="{FF2B5EF4-FFF2-40B4-BE49-F238E27FC236}">
                <a16:creationId xmlns:a16="http://schemas.microsoft.com/office/drawing/2014/main" id="{6D7BA106-E5CB-4714-A487-8663DD19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8368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5" name="Rectangle 101">
            <a:extLst>
              <a:ext uri="{FF2B5EF4-FFF2-40B4-BE49-F238E27FC236}">
                <a16:creationId xmlns:a16="http://schemas.microsoft.com/office/drawing/2014/main" id="{9E4A8736-D184-4972-A47A-ABC0AAC5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2227263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6" name="Rectangle 102">
            <a:extLst>
              <a:ext uri="{FF2B5EF4-FFF2-40B4-BE49-F238E27FC236}">
                <a16:creationId xmlns:a16="http://schemas.microsoft.com/office/drawing/2014/main" id="{FF96D2C8-D91C-4A48-9099-2BF7087A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22272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3687" name="Rectangle 103">
            <a:extLst>
              <a:ext uri="{FF2B5EF4-FFF2-40B4-BE49-F238E27FC236}">
                <a16:creationId xmlns:a16="http://schemas.microsoft.com/office/drawing/2014/main" id="{6CEB4CD9-50D1-4251-BA9E-ADA03083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2760663"/>
            <a:ext cx="533400" cy="45720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6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3590" grpId="0" animBg="1"/>
      <p:bldP spid="963593" grpId="0"/>
      <p:bldP spid="963594" grpId="0"/>
      <p:bldP spid="963622" grpId="0"/>
      <p:bldP spid="963672" grpId="0"/>
      <p:bldP spid="963673" grpId="0" animBg="1"/>
      <p:bldP spid="963674" grpId="0"/>
      <p:bldP spid="963676" grpId="0" animBg="1"/>
      <p:bldP spid="963677" grpId="0" animBg="1"/>
      <p:bldP spid="963678" grpId="0" animBg="1"/>
      <p:bldP spid="963679" grpId="0" animBg="1"/>
      <p:bldP spid="963680" grpId="0" animBg="1"/>
      <p:bldP spid="963681" grpId="0" animBg="1"/>
      <p:bldP spid="963682" grpId="0" animBg="1"/>
      <p:bldP spid="963683" grpId="0" animBg="1"/>
      <p:bldP spid="963684" grpId="0" animBg="1"/>
      <p:bldP spid="963685" grpId="0" animBg="1"/>
      <p:bldP spid="963686" grpId="0" animBg="1"/>
      <p:bldP spid="96368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2FFE57F-3460-4D45-8D64-83B2835CBDF2}"/>
              </a:ext>
            </a:extLst>
          </p:cNvPr>
          <p:cNvGrpSpPr>
            <a:grpSpLocks/>
          </p:cNvGrpSpPr>
          <p:nvPr/>
        </p:nvGrpSpPr>
        <p:grpSpPr bwMode="auto">
          <a:xfrm>
            <a:off x="0" y="1700213"/>
            <a:ext cx="9144000" cy="4433887"/>
            <a:chOff x="0" y="1700213"/>
            <a:chExt cx="9144000" cy="44338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984334-9903-4515-864B-6E6F48380BC5}"/>
                </a:ext>
              </a:extLst>
            </p:cNvPr>
            <p:cNvSpPr/>
            <p:nvPr/>
          </p:nvSpPr>
          <p:spPr bwMode="auto">
            <a:xfrm>
              <a:off x="0" y="1700213"/>
              <a:ext cx="9144000" cy="4151312"/>
            </a:xfrm>
            <a:prstGeom prst="rect">
              <a:avLst/>
            </a:prstGeom>
            <a:solidFill>
              <a:srgbClr val="E2D9E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FB9A42B-4493-42B0-95DC-8FA608DD4530}"/>
                </a:ext>
              </a:extLst>
            </p:cNvPr>
            <p:cNvSpPr/>
            <p:nvPr/>
          </p:nvSpPr>
          <p:spPr bwMode="auto">
            <a:xfrm>
              <a:off x="0" y="6040438"/>
              <a:ext cx="9144000" cy="936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endParaRPr kumimoji="1"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64613" name="Rectangle 5">
            <a:extLst>
              <a:ext uri="{FF2B5EF4-FFF2-40B4-BE49-F238E27FC236}">
                <a16:creationId xmlns:a16="http://schemas.microsoft.com/office/drawing/2014/main" id="{1E563BCA-FD4A-41EF-ABF8-4F0401C4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231775"/>
            <a:ext cx="6283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：邻接表的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算法如何编程？</a:t>
            </a:r>
          </a:p>
        </p:txBody>
      </p:sp>
      <p:sp>
        <p:nvSpPr>
          <p:cNvPr id="964615" name="Rectangle 7">
            <a:extLst>
              <a:ext uri="{FF2B5EF4-FFF2-40B4-BE49-F238E27FC236}">
                <a16:creationId xmlns:a16="http://schemas.microsoft.com/office/drawing/2014/main" id="{87257A00-3FF2-4794-BE62-82C3C7124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844675"/>
            <a:ext cx="901065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void DFS(ALGraph G, int v){ 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为邻接表类型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cout&lt;&lt;v;  visited[v] = true;    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访问第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p= G.vertices[v].firstarc;             //p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指向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的边链表的第一个边结点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while(p!=NULL){              	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边结点非空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w=p-&gt;adjvex;               	 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的邻接点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if(!visited[w])  DFS(G, w); 	     //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如果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未访问，则递归调用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DFS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 p=p-&gt;nextarc;                	     //p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指向下一个边结点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} </a:t>
            </a:r>
          </a:p>
        </p:txBody>
      </p:sp>
      <p:sp>
        <p:nvSpPr>
          <p:cNvPr id="69638" name="Rectangle 15">
            <a:extLst>
              <a:ext uri="{FF2B5EF4-FFF2-40B4-BE49-F238E27FC236}">
                <a16:creationId xmlns:a16="http://schemas.microsoft.com/office/drawing/2014/main" id="{1E455654-4F23-4B56-838A-70C27B00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052513"/>
            <a:ext cx="294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仍可用递归算法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46AC6A7-5F95-4183-AB2B-4DCEC26E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  <p:grpSp>
        <p:nvGrpSpPr>
          <p:cNvPr id="23555" name="04d5f7cc-512c-484a-a96f-27485b77b350">
            <a:extLst>
              <a:ext uri="{FF2B5EF4-FFF2-40B4-BE49-F238E27FC236}">
                <a16:creationId xmlns:a16="http://schemas.microsoft.com/office/drawing/2014/main" id="{36A11B7B-9FE1-1846-A9A4-6441866096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4763" y="1125538"/>
            <a:ext cx="9144001" cy="5321300"/>
            <a:chOff x="1823853" y="1304755"/>
            <a:chExt cx="9144000" cy="5322376"/>
          </a:xfrm>
        </p:grpSpPr>
        <p:grpSp>
          <p:nvGrpSpPr>
            <p:cNvPr id="23556" name="Group 10">
              <a:extLst>
                <a:ext uri="{FF2B5EF4-FFF2-40B4-BE49-F238E27FC236}">
                  <a16:creationId xmlns:a16="http://schemas.microsoft.com/office/drawing/2014/main" id="{EAD19E62-2CF7-E141-A74A-C619CE65E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3340" y="1595426"/>
              <a:ext cx="3949088" cy="3404387"/>
              <a:chOff x="3201302" y="899607"/>
              <a:chExt cx="5868190" cy="5058785"/>
            </a:xfrm>
          </p:grpSpPr>
          <p:sp>
            <p:nvSpPr>
              <p:cNvPr id="88" name="îṣļîḑé-Hexagon 23">
                <a:extLst>
                  <a:ext uri="{FF2B5EF4-FFF2-40B4-BE49-F238E27FC236}">
                    <a16:creationId xmlns:a16="http://schemas.microsoft.com/office/drawing/2014/main" id="{FBA4FAEB-585D-4B38-96C7-FBD2BE998FD0}"/>
                  </a:ext>
                </a:extLst>
              </p:cNvPr>
              <p:cNvSpPr/>
              <p:nvPr/>
            </p:nvSpPr>
            <p:spPr>
              <a:xfrm>
                <a:off x="3201546" y="899458"/>
                <a:ext cx="5869099" cy="5058638"/>
              </a:xfrm>
              <a:prstGeom prst="hexagon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9" name="îṣļîḑé-Hexagon 24">
                <a:extLst>
                  <a:ext uri="{FF2B5EF4-FFF2-40B4-BE49-F238E27FC236}">
                    <a16:creationId xmlns:a16="http://schemas.microsoft.com/office/drawing/2014/main" id="{C05B3889-BBE8-4096-BA75-770E62966B5C}"/>
                  </a:ext>
                </a:extLst>
              </p:cNvPr>
              <p:cNvSpPr/>
              <p:nvPr/>
            </p:nvSpPr>
            <p:spPr>
              <a:xfrm>
                <a:off x="3261654" y="954122"/>
                <a:ext cx="5741712" cy="4949753"/>
              </a:xfrm>
              <a:prstGeom prst="hexagon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>
                <a:innerShdw blurRad="2794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îṣļîḑé-Hexagon 25">
                <a:extLst>
                  <a:ext uri="{FF2B5EF4-FFF2-40B4-BE49-F238E27FC236}">
                    <a16:creationId xmlns:a16="http://schemas.microsoft.com/office/drawing/2014/main" id="{BEB35D4F-19D1-4274-9D61-AE46227FFF07}"/>
                  </a:ext>
                </a:extLst>
              </p:cNvPr>
              <p:cNvSpPr/>
              <p:nvPr/>
            </p:nvSpPr>
            <p:spPr>
              <a:xfrm>
                <a:off x="3836106" y="1449208"/>
                <a:ext cx="4592901" cy="3959139"/>
              </a:xfrm>
              <a:prstGeom prst="hexagon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3589" name="Group 26">
                <a:extLst>
                  <a:ext uri="{FF2B5EF4-FFF2-40B4-BE49-F238E27FC236}">
                    <a16:creationId xmlns:a16="http://schemas.microsoft.com/office/drawing/2014/main" id="{8AFB25EF-63AA-714E-95BC-17B237F3C6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6573" y="1977072"/>
                <a:ext cx="3351879" cy="2889551"/>
                <a:chOff x="6542627" y="2673048"/>
                <a:chExt cx="3351879" cy="2889551"/>
              </a:xfrm>
            </p:grpSpPr>
            <p:sp>
              <p:nvSpPr>
                <p:cNvPr id="103" name="îṣļîḑé-Hexagon 38">
                  <a:extLst>
                    <a:ext uri="{FF2B5EF4-FFF2-40B4-BE49-F238E27FC236}">
                      <a16:creationId xmlns:a16="http://schemas.microsoft.com/office/drawing/2014/main" id="{2D8BD99F-A9E3-46C6-9347-8F86B95B8050}"/>
                    </a:ext>
                  </a:extLst>
                </p:cNvPr>
                <p:cNvSpPr/>
                <p:nvPr/>
              </p:nvSpPr>
              <p:spPr>
                <a:xfrm>
                  <a:off x="6542568" y="2673699"/>
                  <a:ext cx="3352086" cy="2887953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ysClr val="window" lastClr="FFFFFF">
                        <a:lumMod val="75000"/>
                      </a:sysClr>
                    </a:gs>
                    <a:gs pos="100000">
                      <a:sysClr val="window" lastClr="FFFFFF">
                        <a:lumMod val="95000"/>
                      </a:sysClr>
                    </a:gs>
                  </a:gsLst>
                  <a:lin ang="135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sz="1800" b="0" kern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îṣļîḑé-Hexagon 39">
                  <a:extLst>
                    <a:ext uri="{FF2B5EF4-FFF2-40B4-BE49-F238E27FC236}">
                      <a16:creationId xmlns:a16="http://schemas.microsoft.com/office/drawing/2014/main" id="{370D91CE-D2A2-47A5-9D62-0F0CF678D4B5}"/>
                    </a:ext>
                  </a:extLst>
                </p:cNvPr>
                <p:cNvSpPr/>
                <p:nvPr/>
              </p:nvSpPr>
              <p:spPr>
                <a:xfrm>
                  <a:off x="6589747" y="2713809"/>
                  <a:ext cx="3257727" cy="2807732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BABABA"/>
                    </a:gs>
                  </a:gsLst>
                  <a:lin ang="13500000" scaled="1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sz="1800" b="0" kern="0">
                    <a:solidFill>
                      <a:prstClr val="white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2" name="íṩľíḍè-Freeform: Shape 27">
                <a:extLst>
                  <a:ext uri="{FF2B5EF4-FFF2-40B4-BE49-F238E27FC236}">
                    <a16:creationId xmlns:a16="http://schemas.microsoft.com/office/drawing/2014/main" id="{BCE18ED8-86FB-4645-A980-8BD34C0F0EAA}"/>
                  </a:ext>
                </a:extLst>
              </p:cNvPr>
              <p:cNvSpPr/>
              <p:nvPr/>
            </p:nvSpPr>
            <p:spPr>
              <a:xfrm>
                <a:off x="4826870" y="4865677"/>
                <a:ext cx="2609013" cy="542671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496524">
                    <a:moveTo>
                      <a:pt x="349250" y="0"/>
                    </a:moveTo>
                    <a:lnTo>
                      <a:pt x="2260600" y="0"/>
                    </a:lnTo>
                    <a:lnTo>
                      <a:pt x="2609850" y="496524"/>
                    </a:lnTo>
                    <a:lnTo>
                      <a:pt x="0" y="496524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8064A2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3" name="íṩľíḍè-Freeform: Shape 28">
                <a:extLst>
                  <a:ext uri="{FF2B5EF4-FFF2-40B4-BE49-F238E27FC236}">
                    <a16:creationId xmlns:a16="http://schemas.microsoft.com/office/drawing/2014/main" id="{157E7878-B5BA-4670-AFE8-0C1BA166E4A9}"/>
                  </a:ext>
                </a:extLst>
              </p:cNvPr>
              <p:cNvSpPr/>
              <p:nvPr/>
            </p:nvSpPr>
            <p:spPr>
              <a:xfrm rot="10800000">
                <a:off x="4829230" y="1449208"/>
                <a:ext cx="2609013" cy="535592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496524">
                    <a:moveTo>
                      <a:pt x="349250" y="0"/>
                    </a:moveTo>
                    <a:lnTo>
                      <a:pt x="2260600" y="0"/>
                    </a:lnTo>
                    <a:lnTo>
                      <a:pt x="2609850" y="496524"/>
                    </a:lnTo>
                    <a:lnTo>
                      <a:pt x="0" y="496524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4F81B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4" name="íṩľíḍè-Freeform: Shape 29">
                <a:extLst>
                  <a:ext uri="{FF2B5EF4-FFF2-40B4-BE49-F238E27FC236}">
                    <a16:creationId xmlns:a16="http://schemas.microsoft.com/office/drawing/2014/main" id="{E68A0198-3479-4563-8120-CF107A796C62}"/>
                  </a:ext>
                </a:extLst>
              </p:cNvPr>
              <p:cNvSpPr/>
              <p:nvPr/>
            </p:nvSpPr>
            <p:spPr>
              <a:xfrm rot="17784389">
                <a:off x="6572278" y="4011617"/>
                <a:ext cx="2222592" cy="566151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5917" h="526131">
                    <a:moveTo>
                      <a:pt x="373820" y="3099"/>
                    </a:moveTo>
                    <a:lnTo>
                      <a:pt x="2225147" y="0"/>
                    </a:lnTo>
                    <a:lnTo>
                      <a:pt x="2555917" y="526131"/>
                    </a:lnTo>
                    <a:lnTo>
                      <a:pt x="-1" y="519334"/>
                    </a:lnTo>
                    <a:lnTo>
                      <a:pt x="373820" y="3099"/>
                    </a:lnTo>
                    <a:close/>
                  </a:path>
                </a:pathLst>
              </a:custGeom>
              <a:solidFill>
                <a:srgbClr val="9BBB59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5" name="íṩľíḍè-Freeform: Shape 30">
                <a:extLst>
                  <a:ext uri="{FF2B5EF4-FFF2-40B4-BE49-F238E27FC236}">
                    <a16:creationId xmlns:a16="http://schemas.microsoft.com/office/drawing/2014/main" id="{7F9374EF-DC01-47A1-A6E4-DDCF56B38E38}"/>
                  </a:ext>
                </a:extLst>
              </p:cNvPr>
              <p:cNvSpPr/>
              <p:nvPr/>
            </p:nvSpPr>
            <p:spPr>
              <a:xfrm rot="3802620">
                <a:off x="3470243" y="4016335"/>
                <a:ext cx="2217873" cy="556715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37069 w 2555918"/>
                  <a:gd name="connsiteY0" fmla="*/ 0 h 528004"/>
                  <a:gd name="connsiteX1" fmla="*/ 2225148 w 2555918"/>
                  <a:gd name="connsiteY1" fmla="*/ 1873 h 528004"/>
                  <a:gd name="connsiteX2" fmla="*/ 2555918 w 2555918"/>
                  <a:gd name="connsiteY2" fmla="*/ 528004 h 528004"/>
                  <a:gd name="connsiteX3" fmla="*/ 0 w 2555918"/>
                  <a:gd name="connsiteY3" fmla="*/ 521207 h 528004"/>
                  <a:gd name="connsiteX4" fmla="*/ 337069 w 2555918"/>
                  <a:gd name="connsiteY4" fmla="*/ 0 h 528004"/>
                  <a:gd name="connsiteX0" fmla="*/ 327265 w 2546114"/>
                  <a:gd name="connsiteY0" fmla="*/ 0 h 528004"/>
                  <a:gd name="connsiteX1" fmla="*/ 2215344 w 2546114"/>
                  <a:gd name="connsiteY1" fmla="*/ 1873 h 528004"/>
                  <a:gd name="connsiteX2" fmla="*/ 2546114 w 2546114"/>
                  <a:gd name="connsiteY2" fmla="*/ 528004 h 528004"/>
                  <a:gd name="connsiteX3" fmla="*/ 0 w 2546114"/>
                  <a:gd name="connsiteY3" fmla="*/ 520226 h 528004"/>
                  <a:gd name="connsiteX4" fmla="*/ 327265 w 2546114"/>
                  <a:gd name="connsiteY4" fmla="*/ 0 h 528004"/>
                  <a:gd name="connsiteX0" fmla="*/ 322366 w 2541215"/>
                  <a:gd name="connsiteY0" fmla="*/ 0 h 528004"/>
                  <a:gd name="connsiteX1" fmla="*/ 2210445 w 2541215"/>
                  <a:gd name="connsiteY1" fmla="*/ 1873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41215"/>
                  <a:gd name="connsiteY0" fmla="*/ 0 h 528004"/>
                  <a:gd name="connsiteX1" fmla="*/ 2179816 w 2541215"/>
                  <a:gd name="connsiteY1" fmla="*/ 1848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55935"/>
                  <a:gd name="connsiteY0" fmla="*/ 0 h 522206"/>
                  <a:gd name="connsiteX1" fmla="*/ 2179816 w 2555935"/>
                  <a:gd name="connsiteY1" fmla="*/ 1848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5935"/>
                  <a:gd name="connsiteY0" fmla="*/ 0 h 522206"/>
                  <a:gd name="connsiteX1" fmla="*/ 2183493 w 2555935"/>
                  <a:gd name="connsiteY1" fmla="*/ 862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9599"/>
                  <a:gd name="connsiteY0" fmla="*/ 0 h 523253"/>
                  <a:gd name="connsiteX1" fmla="*/ 2183493 w 2559599"/>
                  <a:gd name="connsiteY1" fmla="*/ 862 h 523253"/>
                  <a:gd name="connsiteX2" fmla="*/ 2559599 w 2559599"/>
                  <a:gd name="connsiteY2" fmla="*/ 523253 h 523253"/>
                  <a:gd name="connsiteX3" fmla="*/ 0 w 2559599"/>
                  <a:gd name="connsiteY3" fmla="*/ 522206 h 523253"/>
                  <a:gd name="connsiteX4" fmla="*/ 322366 w 2559599"/>
                  <a:gd name="connsiteY4" fmla="*/ 0 h 523253"/>
                  <a:gd name="connsiteX0" fmla="*/ 322366 w 2548575"/>
                  <a:gd name="connsiteY0" fmla="*/ 0 h 522206"/>
                  <a:gd name="connsiteX1" fmla="*/ 2183493 w 2548575"/>
                  <a:gd name="connsiteY1" fmla="*/ 862 h 522206"/>
                  <a:gd name="connsiteX2" fmla="*/ 2548575 w 2548575"/>
                  <a:gd name="connsiteY2" fmla="*/ 521228 h 522206"/>
                  <a:gd name="connsiteX3" fmla="*/ 0 w 2548575"/>
                  <a:gd name="connsiteY3" fmla="*/ 522206 h 522206"/>
                  <a:gd name="connsiteX4" fmla="*/ 322366 w 2548575"/>
                  <a:gd name="connsiteY4" fmla="*/ 0 h 522206"/>
                  <a:gd name="connsiteX0" fmla="*/ 322366 w 2552247"/>
                  <a:gd name="connsiteY0" fmla="*/ 0 h 525262"/>
                  <a:gd name="connsiteX1" fmla="*/ 2183493 w 2552247"/>
                  <a:gd name="connsiteY1" fmla="*/ 862 h 525262"/>
                  <a:gd name="connsiteX2" fmla="*/ 2552247 w 2552247"/>
                  <a:gd name="connsiteY2" fmla="*/ 525262 h 525262"/>
                  <a:gd name="connsiteX3" fmla="*/ 0 w 2552247"/>
                  <a:gd name="connsiteY3" fmla="*/ 522206 h 525262"/>
                  <a:gd name="connsiteX4" fmla="*/ 322366 w 2552247"/>
                  <a:gd name="connsiteY4" fmla="*/ 0 h 52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247" h="525262">
                    <a:moveTo>
                      <a:pt x="322366" y="0"/>
                    </a:moveTo>
                    <a:lnTo>
                      <a:pt x="2183493" y="862"/>
                    </a:lnTo>
                    <a:lnTo>
                      <a:pt x="2552247" y="525262"/>
                    </a:lnTo>
                    <a:lnTo>
                      <a:pt x="0" y="522206"/>
                    </a:lnTo>
                    <a:lnTo>
                      <a:pt x="322366" y="0"/>
                    </a:lnTo>
                    <a:close/>
                  </a:path>
                </a:pathLst>
              </a:custGeom>
              <a:solidFill>
                <a:srgbClr val="4BACC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6" name="íṩľíḍè-Freeform: Shape 31">
                <a:extLst>
                  <a:ext uri="{FF2B5EF4-FFF2-40B4-BE49-F238E27FC236}">
                    <a16:creationId xmlns:a16="http://schemas.microsoft.com/office/drawing/2014/main" id="{BDC08BFB-8A8D-42E3-ACD4-3449A5E916F8}"/>
                  </a:ext>
                </a:extLst>
              </p:cNvPr>
              <p:cNvSpPr/>
              <p:nvPr/>
            </p:nvSpPr>
            <p:spPr>
              <a:xfrm rot="14644702">
                <a:off x="6576995" y="2270351"/>
                <a:ext cx="2232030" cy="575587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6913" h="537441">
                    <a:moveTo>
                      <a:pt x="327827" y="3173"/>
                    </a:moveTo>
                    <a:lnTo>
                      <a:pt x="2187322" y="0"/>
                    </a:lnTo>
                    <a:lnTo>
                      <a:pt x="2566913" y="512510"/>
                    </a:lnTo>
                    <a:lnTo>
                      <a:pt x="0" y="537441"/>
                    </a:lnTo>
                    <a:lnTo>
                      <a:pt x="327827" y="3173"/>
                    </a:lnTo>
                    <a:close/>
                  </a:path>
                </a:pathLst>
              </a:custGeom>
              <a:solidFill>
                <a:srgbClr val="C0504D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7" name="íṩľíḍè-Freeform: Shape 32">
                <a:extLst>
                  <a:ext uri="{FF2B5EF4-FFF2-40B4-BE49-F238E27FC236}">
                    <a16:creationId xmlns:a16="http://schemas.microsoft.com/office/drawing/2014/main" id="{9D521280-EB77-4866-9787-72CA8446E8CA}"/>
                  </a:ext>
                </a:extLst>
              </p:cNvPr>
              <p:cNvSpPr/>
              <p:nvPr/>
            </p:nvSpPr>
            <p:spPr>
              <a:xfrm rot="7047957">
                <a:off x="3465525" y="2272711"/>
                <a:ext cx="2222592" cy="580305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  <a:gd name="connsiteX0" fmla="*/ 327827 w 2566913"/>
                  <a:gd name="connsiteY0" fmla="*/ 23014 h 557282"/>
                  <a:gd name="connsiteX1" fmla="*/ 2193063 w 2566913"/>
                  <a:gd name="connsiteY1" fmla="*/ 0 h 557282"/>
                  <a:gd name="connsiteX2" fmla="*/ 2566913 w 2566913"/>
                  <a:gd name="connsiteY2" fmla="*/ 532351 h 557282"/>
                  <a:gd name="connsiteX3" fmla="*/ 0 w 2566913"/>
                  <a:gd name="connsiteY3" fmla="*/ 557282 h 557282"/>
                  <a:gd name="connsiteX4" fmla="*/ 327827 w 2566913"/>
                  <a:gd name="connsiteY4" fmla="*/ 23014 h 557282"/>
                  <a:gd name="connsiteX0" fmla="*/ 327827 w 2511110"/>
                  <a:gd name="connsiteY0" fmla="*/ 23014 h 557282"/>
                  <a:gd name="connsiteX1" fmla="*/ 2193063 w 2511110"/>
                  <a:gd name="connsiteY1" fmla="*/ 0 h 557282"/>
                  <a:gd name="connsiteX2" fmla="*/ 2511110 w 2511110"/>
                  <a:gd name="connsiteY2" fmla="*/ 498464 h 557282"/>
                  <a:gd name="connsiteX3" fmla="*/ 0 w 2511110"/>
                  <a:gd name="connsiteY3" fmla="*/ 557282 h 557282"/>
                  <a:gd name="connsiteX4" fmla="*/ 327827 w 2511110"/>
                  <a:gd name="connsiteY4" fmla="*/ 23014 h 557282"/>
                  <a:gd name="connsiteX0" fmla="*/ 327827 w 2517427"/>
                  <a:gd name="connsiteY0" fmla="*/ 23014 h 557282"/>
                  <a:gd name="connsiteX1" fmla="*/ 2193063 w 2517427"/>
                  <a:gd name="connsiteY1" fmla="*/ 0 h 557282"/>
                  <a:gd name="connsiteX2" fmla="*/ 2517428 w 2517427"/>
                  <a:gd name="connsiteY2" fmla="*/ 508268 h 557282"/>
                  <a:gd name="connsiteX3" fmla="*/ 0 w 2517427"/>
                  <a:gd name="connsiteY3" fmla="*/ 557282 h 557282"/>
                  <a:gd name="connsiteX4" fmla="*/ 327827 w 2517427"/>
                  <a:gd name="connsiteY4" fmla="*/ 23014 h 557282"/>
                  <a:gd name="connsiteX0" fmla="*/ 367299 w 2556900"/>
                  <a:gd name="connsiteY0" fmla="*/ 23014 h 543944"/>
                  <a:gd name="connsiteX1" fmla="*/ 2232535 w 2556900"/>
                  <a:gd name="connsiteY1" fmla="*/ 0 h 543944"/>
                  <a:gd name="connsiteX2" fmla="*/ 2556900 w 2556900"/>
                  <a:gd name="connsiteY2" fmla="*/ 508268 h 543944"/>
                  <a:gd name="connsiteX3" fmla="*/ 0 w 2556900"/>
                  <a:gd name="connsiteY3" fmla="*/ 543944 h 543944"/>
                  <a:gd name="connsiteX4" fmla="*/ 367299 w 2556900"/>
                  <a:gd name="connsiteY4" fmla="*/ 23014 h 543944"/>
                  <a:gd name="connsiteX0" fmla="*/ 369826 w 2559427"/>
                  <a:gd name="connsiteY0" fmla="*/ 23014 h 540021"/>
                  <a:gd name="connsiteX1" fmla="*/ 2235062 w 2559427"/>
                  <a:gd name="connsiteY1" fmla="*/ 0 h 540021"/>
                  <a:gd name="connsiteX2" fmla="*/ 2559427 w 2559427"/>
                  <a:gd name="connsiteY2" fmla="*/ 508268 h 540021"/>
                  <a:gd name="connsiteX3" fmla="*/ 0 w 2559427"/>
                  <a:gd name="connsiteY3" fmla="*/ 540021 h 540021"/>
                  <a:gd name="connsiteX4" fmla="*/ 369826 w 2559427"/>
                  <a:gd name="connsiteY4" fmla="*/ 23014 h 54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9427" h="540021">
                    <a:moveTo>
                      <a:pt x="369826" y="23014"/>
                    </a:moveTo>
                    <a:lnTo>
                      <a:pt x="2235062" y="0"/>
                    </a:lnTo>
                    <a:lnTo>
                      <a:pt x="2559427" y="508268"/>
                    </a:lnTo>
                    <a:lnTo>
                      <a:pt x="0" y="540021"/>
                    </a:lnTo>
                    <a:lnTo>
                      <a:pt x="369826" y="23014"/>
                    </a:lnTo>
                    <a:close/>
                  </a:path>
                </a:pathLst>
              </a:custGeom>
              <a:solidFill>
                <a:srgbClr val="F79646">
                  <a:lumMod val="7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íṩľíḍè-Freeform: Shape 33">
                <a:extLst>
                  <a:ext uri="{FF2B5EF4-FFF2-40B4-BE49-F238E27FC236}">
                    <a16:creationId xmlns:a16="http://schemas.microsoft.com/office/drawing/2014/main" id="{E6C01A2C-D0AC-48A9-A4A1-A10840AA5B0E}"/>
                  </a:ext>
                </a:extLst>
              </p:cNvPr>
              <p:cNvSpPr/>
              <p:nvPr/>
            </p:nvSpPr>
            <p:spPr>
              <a:xfrm>
                <a:off x="4500562" y="5408794"/>
                <a:ext cx="3268663" cy="497463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275892 w 2536492"/>
                  <a:gd name="connsiteY0" fmla="*/ 0 h 496524"/>
                  <a:gd name="connsiteX1" fmla="*/ 2187242 w 2536492"/>
                  <a:gd name="connsiteY1" fmla="*/ 0 h 496524"/>
                  <a:gd name="connsiteX2" fmla="*/ 2536492 w 2536492"/>
                  <a:gd name="connsiteY2" fmla="*/ 496524 h 496524"/>
                  <a:gd name="connsiteX3" fmla="*/ 0 w 2536492"/>
                  <a:gd name="connsiteY3" fmla="*/ 496524 h 496524"/>
                  <a:gd name="connsiteX4" fmla="*/ 275892 w 2536492"/>
                  <a:gd name="connsiteY4" fmla="*/ 0 h 496524"/>
                  <a:gd name="connsiteX0" fmla="*/ 222216 w 2482816"/>
                  <a:gd name="connsiteY0" fmla="*/ 0 h 496524"/>
                  <a:gd name="connsiteX1" fmla="*/ 2133566 w 2482816"/>
                  <a:gd name="connsiteY1" fmla="*/ 0 h 496524"/>
                  <a:gd name="connsiteX2" fmla="*/ 2482816 w 2482816"/>
                  <a:gd name="connsiteY2" fmla="*/ 496524 h 496524"/>
                  <a:gd name="connsiteX3" fmla="*/ 0 w 2482816"/>
                  <a:gd name="connsiteY3" fmla="*/ 486971 h 496524"/>
                  <a:gd name="connsiteX4" fmla="*/ 222216 w 2482816"/>
                  <a:gd name="connsiteY4" fmla="*/ 0 h 496524"/>
                  <a:gd name="connsiteX0" fmla="*/ 243686 w 2504286"/>
                  <a:gd name="connsiteY0" fmla="*/ 0 h 496524"/>
                  <a:gd name="connsiteX1" fmla="*/ 2155036 w 2504286"/>
                  <a:gd name="connsiteY1" fmla="*/ 0 h 496524"/>
                  <a:gd name="connsiteX2" fmla="*/ 2504286 w 2504286"/>
                  <a:gd name="connsiteY2" fmla="*/ 496524 h 496524"/>
                  <a:gd name="connsiteX3" fmla="*/ 0 w 2504286"/>
                  <a:gd name="connsiteY3" fmla="*/ 494136 h 496524"/>
                  <a:gd name="connsiteX4" fmla="*/ 243686 w 2504286"/>
                  <a:gd name="connsiteY4" fmla="*/ 0 h 496524"/>
                  <a:gd name="connsiteX0" fmla="*/ 245476 w 2506076"/>
                  <a:gd name="connsiteY0" fmla="*/ 0 h 496524"/>
                  <a:gd name="connsiteX1" fmla="*/ 2156826 w 2506076"/>
                  <a:gd name="connsiteY1" fmla="*/ 0 h 496524"/>
                  <a:gd name="connsiteX2" fmla="*/ 2506076 w 2506076"/>
                  <a:gd name="connsiteY2" fmla="*/ 496524 h 496524"/>
                  <a:gd name="connsiteX3" fmla="*/ 0 w 2506076"/>
                  <a:gd name="connsiteY3" fmla="*/ 494136 h 496524"/>
                  <a:gd name="connsiteX4" fmla="*/ 245476 w 2506076"/>
                  <a:gd name="connsiteY4" fmla="*/ 0 h 496524"/>
                  <a:gd name="connsiteX0" fmla="*/ 245476 w 2506076"/>
                  <a:gd name="connsiteY0" fmla="*/ 0 h 498913"/>
                  <a:gd name="connsiteX1" fmla="*/ 2156826 w 2506076"/>
                  <a:gd name="connsiteY1" fmla="*/ 0 h 498913"/>
                  <a:gd name="connsiteX2" fmla="*/ 2506076 w 2506076"/>
                  <a:gd name="connsiteY2" fmla="*/ 496524 h 498913"/>
                  <a:gd name="connsiteX3" fmla="*/ 0 w 2506076"/>
                  <a:gd name="connsiteY3" fmla="*/ 498913 h 498913"/>
                  <a:gd name="connsiteX4" fmla="*/ 245476 w 2506076"/>
                  <a:gd name="connsiteY4" fmla="*/ 0 h 498913"/>
                  <a:gd name="connsiteX0" fmla="*/ 245476 w 2457768"/>
                  <a:gd name="connsiteY0" fmla="*/ 0 h 498913"/>
                  <a:gd name="connsiteX1" fmla="*/ 2156826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7768"/>
                  <a:gd name="connsiteY0" fmla="*/ 0 h 498913"/>
                  <a:gd name="connsiteX1" fmla="*/ 2203345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7768"/>
                  <a:gd name="connsiteY0" fmla="*/ 0 h 498913"/>
                  <a:gd name="connsiteX1" fmla="*/ 2206923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5979"/>
                  <a:gd name="connsiteY0" fmla="*/ 0 h 498913"/>
                  <a:gd name="connsiteX1" fmla="*/ 2206923 w 2455979"/>
                  <a:gd name="connsiteY1" fmla="*/ 0 h 498913"/>
                  <a:gd name="connsiteX2" fmla="*/ 2455979 w 2455979"/>
                  <a:gd name="connsiteY2" fmla="*/ 496524 h 498913"/>
                  <a:gd name="connsiteX3" fmla="*/ 0 w 2455979"/>
                  <a:gd name="connsiteY3" fmla="*/ 498913 h 498913"/>
                  <a:gd name="connsiteX4" fmla="*/ 245476 w 2455979"/>
                  <a:gd name="connsiteY4" fmla="*/ 0 h 498913"/>
                  <a:gd name="connsiteX0" fmla="*/ 245476 w 2455979"/>
                  <a:gd name="connsiteY0" fmla="*/ 0 h 498913"/>
                  <a:gd name="connsiteX1" fmla="*/ 2203345 w 2455979"/>
                  <a:gd name="connsiteY1" fmla="*/ 0 h 498913"/>
                  <a:gd name="connsiteX2" fmla="*/ 2455979 w 2455979"/>
                  <a:gd name="connsiteY2" fmla="*/ 496524 h 498913"/>
                  <a:gd name="connsiteX3" fmla="*/ 0 w 2455979"/>
                  <a:gd name="connsiteY3" fmla="*/ 498913 h 498913"/>
                  <a:gd name="connsiteX4" fmla="*/ 245476 w 2455979"/>
                  <a:gd name="connsiteY4" fmla="*/ 0 h 49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979" h="498913">
                    <a:moveTo>
                      <a:pt x="245476" y="0"/>
                    </a:moveTo>
                    <a:lnTo>
                      <a:pt x="2203345" y="0"/>
                    </a:lnTo>
                    <a:lnTo>
                      <a:pt x="2455979" y="496524"/>
                    </a:lnTo>
                    <a:lnTo>
                      <a:pt x="0" y="498913"/>
                    </a:lnTo>
                    <a:lnTo>
                      <a:pt x="245476" y="0"/>
                    </a:lnTo>
                    <a:close/>
                  </a:path>
                </a:pathLst>
              </a:custGeom>
              <a:solidFill>
                <a:srgbClr val="8064A2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54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9" name="íṩľíḍè-Freeform: Shape 34">
                <a:extLst>
                  <a:ext uri="{FF2B5EF4-FFF2-40B4-BE49-F238E27FC236}">
                    <a16:creationId xmlns:a16="http://schemas.microsoft.com/office/drawing/2014/main" id="{2BBCA094-7F07-44BE-93E0-B24AEC3F9B71}"/>
                  </a:ext>
                </a:extLst>
              </p:cNvPr>
              <p:cNvSpPr/>
              <p:nvPr/>
            </p:nvSpPr>
            <p:spPr>
              <a:xfrm rot="17784389">
                <a:off x="6767957" y="4292452"/>
                <a:ext cx="2767991" cy="525349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240185 w 2422282"/>
                  <a:gd name="connsiteY0" fmla="*/ 3099 h 526131"/>
                  <a:gd name="connsiteX1" fmla="*/ 2091512 w 2422282"/>
                  <a:gd name="connsiteY1" fmla="*/ 0 h 526131"/>
                  <a:gd name="connsiteX2" fmla="*/ 2422282 w 2422282"/>
                  <a:gd name="connsiteY2" fmla="*/ 526131 h 526131"/>
                  <a:gd name="connsiteX3" fmla="*/ 0 w 2422282"/>
                  <a:gd name="connsiteY3" fmla="*/ 474659 h 526131"/>
                  <a:gd name="connsiteX4" fmla="*/ 240185 w 2422282"/>
                  <a:gd name="connsiteY4" fmla="*/ 3099 h 526131"/>
                  <a:gd name="connsiteX0" fmla="*/ 258661 w 2440758"/>
                  <a:gd name="connsiteY0" fmla="*/ 3099 h 526131"/>
                  <a:gd name="connsiteX1" fmla="*/ 2109988 w 2440758"/>
                  <a:gd name="connsiteY1" fmla="*/ 0 h 526131"/>
                  <a:gd name="connsiteX2" fmla="*/ 2440758 w 2440758"/>
                  <a:gd name="connsiteY2" fmla="*/ 526131 h 526131"/>
                  <a:gd name="connsiteX3" fmla="*/ 0 w 2440758"/>
                  <a:gd name="connsiteY3" fmla="*/ 516882 h 526131"/>
                  <a:gd name="connsiteX4" fmla="*/ 258661 w 2440758"/>
                  <a:gd name="connsiteY4" fmla="*/ 3099 h 526131"/>
                  <a:gd name="connsiteX0" fmla="*/ 258661 w 2440758"/>
                  <a:gd name="connsiteY0" fmla="*/ 0 h 523032"/>
                  <a:gd name="connsiteX1" fmla="*/ 2163878 w 2440758"/>
                  <a:gd name="connsiteY1" fmla="*/ 1300 h 523032"/>
                  <a:gd name="connsiteX2" fmla="*/ 2440758 w 2440758"/>
                  <a:gd name="connsiteY2" fmla="*/ 523032 h 523032"/>
                  <a:gd name="connsiteX3" fmla="*/ 0 w 2440758"/>
                  <a:gd name="connsiteY3" fmla="*/ 513783 h 523032"/>
                  <a:gd name="connsiteX4" fmla="*/ 258661 w 2440758"/>
                  <a:gd name="connsiteY4" fmla="*/ 0 h 523032"/>
                  <a:gd name="connsiteX0" fmla="*/ 258661 w 2384432"/>
                  <a:gd name="connsiteY0" fmla="*/ 0 h 513783"/>
                  <a:gd name="connsiteX1" fmla="*/ 2163878 w 2384432"/>
                  <a:gd name="connsiteY1" fmla="*/ 1300 h 513783"/>
                  <a:gd name="connsiteX2" fmla="*/ 2384432 w 2384432"/>
                  <a:gd name="connsiteY2" fmla="*/ 512987 h 513783"/>
                  <a:gd name="connsiteX3" fmla="*/ 0 w 2384432"/>
                  <a:gd name="connsiteY3" fmla="*/ 513783 h 513783"/>
                  <a:gd name="connsiteX4" fmla="*/ 258661 w 2384432"/>
                  <a:gd name="connsiteY4" fmla="*/ 0 h 513783"/>
                  <a:gd name="connsiteX0" fmla="*/ 258661 w 2388087"/>
                  <a:gd name="connsiteY0" fmla="*/ 0 h 521454"/>
                  <a:gd name="connsiteX1" fmla="*/ 2163878 w 2388087"/>
                  <a:gd name="connsiteY1" fmla="*/ 1300 h 521454"/>
                  <a:gd name="connsiteX2" fmla="*/ 2388087 w 2388087"/>
                  <a:gd name="connsiteY2" fmla="*/ 521454 h 521454"/>
                  <a:gd name="connsiteX3" fmla="*/ 0 w 2388087"/>
                  <a:gd name="connsiteY3" fmla="*/ 513783 h 521454"/>
                  <a:gd name="connsiteX4" fmla="*/ 258661 w 2388087"/>
                  <a:gd name="connsiteY4" fmla="*/ 0 h 521454"/>
                  <a:gd name="connsiteX0" fmla="*/ 258661 w 2388088"/>
                  <a:gd name="connsiteY0" fmla="*/ 0 h 521454"/>
                  <a:gd name="connsiteX1" fmla="*/ 2163878 w 2388088"/>
                  <a:gd name="connsiteY1" fmla="*/ 1300 h 521454"/>
                  <a:gd name="connsiteX2" fmla="*/ 2388088 w 2388088"/>
                  <a:gd name="connsiteY2" fmla="*/ 521454 h 521454"/>
                  <a:gd name="connsiteX3" fmla="*/ 0 w 2388088"/>
                  <a:gd name="connsiteY3" fmla="*/ 513783 h 521454"/>
                  <a:gd name="connsiteX4" fmla="*/ 258661 w 2388088"/>
                  <a:gd name="connsiteY4" fmla="*/ 0 h 52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088" h="521454">
                    <a:moveTo>
                      <a:pt x="258661" y="0"/>
                    </a:moveTo>
                    <a:lnTo>
                      <a:pt x="2163878" y="1300"/>
                    </a:lnTo>
                    <a:lnTo>
                      <a:pt x="2388088" y="521454"/>
                    </a:lnTo>
                    <a:lnTo>
                      <a:pt x="0" y="513783"/>
                    </a:lnTo>
                    <a:lnTo>
                      <a:pt x="258661" y="0"/>
                    </a:lnTo>
                    <a:close/>
                  </a:path>
                </a:pathLst>
              </a:cu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27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0" name="íṩľíḍè-Freeform: Shape 35">
                <a:extLst>
                  <a:ext uri="{FF2B5EF4-FFF2-40B4-BE49-F238E27FC236}">
                    <a16:creationId xmlns:a16="http://schemas.microsoft.com/office/drawing/2014/main" id="{2121E52B-894F-4653-9FA7-BDE952FBD966}"/>
                  </a:ext>
                </a:extLst>
              </p:cNvPr>
              <p:cNvSpPr/>
              <p:nvPr/>
            </p:nvSpPr>
            <p:spPr>
              <a:xfrm rot="3802620">
                <a:off x="2726743" y="4291144"/>
                <a:ext cx="2762753" cy="518588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37069 w 2555918"/>
                  <a:gd name="connsiteY0" fmla="*/ 0 h 528004"/>
                  <a:gd name="connsiteX1" fmla="*/ 2225148 w 2555918"/>
                  <a:gd name="connsiteY1" fmla="*/ 1873 h 528004"/>
                  <a:gd name="connsiteX2" fmla="*/ 2555918 w 2555918"/>
                  <a:gd name="connsiteY2" fmla="*/ 528004 h 528004"/>
                  <a:gd name="connsiteX3" fmla="*/ 0 w 2555918"/>
                  <a:gd name="connsiteY3" fmla="*/ 521207 h 528004"/>
                  <a:gd name="connsiteX4" fmla="*/ 337069 w 2555918"/>
                  <a:gd name="connsiteY4" fmla="*/ 0 h 528004"/>
                  <a:gd name="connsiteX0" fmla="*/ 327265 w 2546114"/>
                  <a:gd name="connsiteY0" fmla="*/ 0 h 528004"/>
                  <a:gd name="connsiteX1" fmla="*/ 2215344 w 2546114"/>
                  <a:gd name="connsiteY1" fmla="*/ 1873 h 528004"/>
                  <a:gd name="connsiteX2" fmla="*/ 2546114 w 2546114"/>
                  <a:gd name="connsiteY2" fmla="*/ 528004 h 528004"/>
                  <a:gd name="connsiteX3" fmla="*/ 0 w 2546114"/>
                  <a:gd name="connsiteY3" fmla="*/ 520226 h 528004"/>
                  <a:gd name="connsiteX4" fmla="*/ 327265 w 2546114"/>
                  <a:gd name="connsiteY4" fmla="*/ 0 h 528004"/>
                  <a:gd name="connsiteX0" fmla="*/ 322366 w 2541215"/>
                  <a:gd name="connsiteY0" fmla="*/ 0 h 528004"/>
                  <a:gd name="connsiteX1" fmla="*/ 2210445 w 2541215"/>
                  <a:gd name="connsiteY1" fmla="*/ 1873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41215"/>
                  <a:gd name="connsiteY0" fmla="*/ 0 h 528004"/>
                  <a:gd name="connsiteX1" fmla="*/ 2179816 w 2541215"/>
                  <a:gd name="connsiteY1" fmla="*/ 1848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55935"/>
                  <a:gd name="connsiteY0" fmla="*/ 0 h 522206"/>
                  <a:gd name="connsiteX1" fmla="*/ 2179816 w 2555935"/>
                  <a:gd name="connsiteY1" fmla="*/ 1848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5935"/>
                  <a:gd name="connsiteY0" fmla="*/ 0 h 522206"/>
                  <a:gd name="connsiteX1" fmla="*/ 2183493 w 2555935"/>
                  <a:gd name="connsiteY1" fmla="*/ 862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9599"/>
                  <a:gd name="connsiteY0" fmla="*/ 0 h 523253"/>
                  <a:gd name="connsiteX1" fmla="*/ 2183493 w 2559599"/>
                  <a:gd name="connsiteY1" fmla="*/ 862 h 523253"/>
                  <a:gd name="connsiteX2" fmla="*/ 2559599 w 2559599"/>
                  <a:gd name="connsiteY2" fmla="*/ 523253 h 523253"/>
                  <a:gd name="connsiteX3" fmla="*/ 0 w 2559599"/>
                  <a:gd name="connsiteY3" fmla="*/ 522206 h 523253"/>
                  <a:gd name="connsiteX4" fmla="*/ 322366 w 2559599"/>
                  <a:gd name="connsiteY4" fmla="*/ 0 h 523253"/>
                  <a:gd name="connsiteX0" fmla="*/ 322366 w 2548575"/>
                  <a:gd name="connsiteY0" fmla="*/ 0 h 522206"/>
                  <a:gd name="connsiteX1" fmla="*/ 2183493 w 2548575"/>
                  <a:gd name="connsiteY1" fmla="*/ 862 h 522206"/>
                  <a:gd name="connsiteX2" fmla="*/ 2548575 w 2548575"/>
                  <a:gd name="connsiteY2" fmla="*/ 521228 h 522206"/>
                  <a:gd name="connsiteX3" fmla="*/ 0 w 2548575"/>
                  <a:gd name="connsiteY3" fmla="*/ 522206 h 522206"/>
                  <a:gd name="connsiteX4" fmla="*/ 322366 w 2548575"/>
                  <a:gd name="connsiteY4" fmla="*/ 0 h 522206"/>
                  <a:gd name="connsiteX0" fmla="*/ 322366 w 2552247"/>
                  <a:gd name="connsiteY0" fmla="*/ 0 h 525262"/>
                  <a:gd name="connsiteX1" fmla="*/ 2183493 w 2552247"/>
                  <a:gd name="connsiteY1" fmla="*/ 862 h 525262"/>
                  <a:gd name="connsiteX2" fmla="*/ 2552247 w 2552247"/>
                  <a:gd name="connsiteY2" fmla="*/ 525262 h 525262"/>
                  <a:gd name="connsiteX3" fmla="*/ 0 w 2552247"/>
                  <a:gd name="connsiteY3" fmla="*/ 522206 h 525262"/>
                  <a:gd name="connsiteX4" fmla="*/ 322366 w 2552247"/>
                  <a:gd name="connsiteY4" fmla="*/ 0 h 525262"/>
                  <a:gd name="connsiteX0" fmla="*/ 268392 w 2498273"/>
                  <a:gd name="connsiteY0" fmla="*/ 0 h 525262"/>
                  <a:gd name="connsiteX1" fmla="*/ 2129519 w 2498273"/>
                  <a:gd name="connsiteY1" fmla="*/ 862 h 525262"/>
                  <a:gd name="connsiteX2" fmla="*/ 2498273 w 2498273"/>
                  <a:gd name="connsiteY2" fmla="*/ 525262 h 525262"/>
                  <a:gd name="connsiteX3" fmla="*/ 0 w 2498273"/>
                  <a:gd name="connsiteY3" fmla="*/ 522260 h 525262"/>
                  <a:gd name="connsiteX4" fmla="*/ 268392 w 2498273"/>
                  <a:gd name="connsiteY4" fmla="*/ 0 h 525262"/>
                  <a:gd name="connsiteX0" fmla="*/ 264077 w 2493958"/>
                  <a:gd name="connsiteY0" fmla="*/ 0 h 525262"/>
                  <a:gd name="connsiteX1" fmla="*/ 2125204 w 2493958"/>
                  <a:gd name="connsiteY1" fmla="*/ 862 h 525262"/>
                  <a:gd name="connsiteX2" fmla="*/ 2493958 w 2493958"/>
                  <a:gd name="connsiteY2" fmla="*/ 525262 h 525262"/>
                  <a:gd name="connsiteX3" fmla="*/ 0 w 2493958"/>
                  <a:gd name="connsiteY3" fmla="*/ 524435 h 525262"/>
                  <a:gd name="connsiteX4" fmla="*/ 264077 w 2493958"/>
                  <a:gd name="connsiteY4" fmla="*/ 0 h 525262"/>
                  <a:gd name="connsiteX0" fmla="*/ 264077 w 2509505"/>
                  <a:gd name="connsiteY0" fmla="*/ 919 h 526181"/>
                  <a:gd name="connsiteX1" fmla="*/ 2509505 w 2509505"/>
                  <a:gd name="connsiteY1" fmla="*/ 1 h 526181"/>
                  <a:gd name="connsiteX2" fmla="*/ 2493958 w 2509505"/>
                  <a:gd name="connsiteY2" fmla="*/ 526181 h 526181"/>
                  <a:gd name="connsiteX3" fmla="*/ 0 w 2509505"/>
                  <a:gd name="connsiteY3" fmla="*/ 525354 h 526181"/>
                  <a:gd name="connsiteX4" fmla="*/ 264077 w 2509505"/>
                  <a:gd name="connsiteY4" fmla="*/ 919 h 526181"/>
                  <a:gd name="connsiteX0" fmla="*/ 264077 w 2800531"/>
                  <a:gd name="connsiteY0" fmla="*/ 918 h 528663"/>
                  <a:gd name="connsiteX1" fmla="*/ 2509505 w 2800531"/>
                  <a:gd name="connsiteY1" fmla="*/ 0 h 528663"/>
                  <a:gd name="connsiteX2" fmla="*/ 2800531 w 2800531"/>
                  <a:gd name="connsiteY2" fmla="*/ 528663 h 528663"/>
                  <a:gd name="connsiteX3" fmla="*/ 0 w 2800531"/>
                  <a:gd name="connsiteY3" fmla="*/ 525353 h 528663"/>
                  <a:gd name="connsiteX4" fmla="*/ 264077 w 2800531"/>
                  <a:gd name="connsiteY4" fmla="*/ 918 h 5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0531" h="528663">
                    <a:moveTo>
                      <a:pt x="264077" y="918"/>
                    </a:moveTo>
                    <a:lnTo>
                      <a:pt x="2509505" y="0"/>
                    </a:lnTo>
                    <a:lnTo>
                      <a:pt x="2800531" y="528663"/>
                    </a:lnTo>
                    <a:lnTo>
                      <a:pt x="0" y="525353"/>
                    </a:lnTo>
                    <a:lnTo>
                      <a:pt x="264077" y="918"/>
                    </a:lnTo>
                    <a:close/>
                  </a:path>
                </a:pathLst>
              </a:custGeom>
              <a:solidFill>
                <a:srgbClr val="4BACC6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81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1" name="íṩľíḍè-Freeform: Shape 36">
                <a:extLst>
                  <a:ext uri="{FF2B5EF4-FFF2-40B4-BE49-F238E27FC236}">
                    <a16:creationId xmlns:a16="http://schemas.microsoft.com/office/drawing/2014/main" id="{E1B425E7-3A09-4BD1-B886-BDF0AFDD5529}"/>
                  </a:ext>
                </a:extLst>
              </p:cNvPr>
              <p:cNvSpPr/>
              <p:nvPr/>
            </p:nvSpPr>
            <p:spPr>
              <a:xfrm rot="7047957">
                <a:off x="2726087" y="2026742"/>
                <a:ext cx="2780391" cy="567545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  <a:gd name="connsiteX0" fmla="*/ 327827 w 2566913"/>
                  <a:gd name="connsiteY0" fmla="*/ 23014 h 557282"/>
                  <a:gd name="connsiteX1" fmla="*/ 2193063 w 2566913"/>
                  <a:gd name="connsiteY1" fmla="*/ 0 h 557282"/>
                  <a:gd name="connsiteX2" fmla="*/ 2566913 w 2566913"/>
                  <a:gd name="connsiteY2" fmla="*/ 532351 h 557282"/>
                  <a:gd name="connsiteX3" fmla="*/ 0 w 2566913"/>
                  <a:gd name="connsiteY3" fmla="*/ 557282 h 557282"/>
                  <a:gd name="connsiteX4" fmla="*/ 327827 w 2566913"/>
                  <a:gd name="connsiteY4" fmla="*/ 23014 h 557282"/>
                  <a:gd name="connsiteX0" fmla="*/ 327827 w 2511110"/>
                  <a:gd name="connsiteY0" fmla="*/ 23014 h 557282"/>
                  <a:gd name="connsiteX1" fmla="*/ 2193063 w 2511110"/>
                  <a:gd name="connsiteY1" fmla="*/ 0 h 557282"/>
                  <a:gd name="connsiteX2" fmla="*/ 2511110 w 2511110"/>
                  <a:gd name="connsiteY2" fmla="*/ 498464 h 557282"/>
                  <a:gd name="connsiteX3" fmla="*/ 0 w 2511110"/>
                  <a:gd name="connsiteY3" fmla="*/ 557282 h 557282"/>
                  <a:gd name="connsiteX4" fmla="*/ 327827 w 2511110"/>
                  <a:gd name="connsiteY4" fmla="*/ 23014 h 557282"/>
                  <a:gd name="connsiteX0" fmla="*/ 327827 w 2517427"/>
                  <a:gd name="connsiteY0" fmla="*/ 23014 h 557282"/>
                  <a:gd name="connsiteX1" fmla="*/ 2193063 w 2517427"/>
                  <a:gd name="connsiteY1" fmla="*/ 0 h 557282"/>
                  <a:gd name="connsiteX2" fmla="*/ 2517428 w 2517427"/>
                  <a:gd name="connsiteY2" fmla="*/ 508268 h 557282"/>
                  <a:gd name="connsiteX3" fmla="*/ 0 w 2517427"/>
                  <a:gd name="connsiteY3" fmla="*/ 557282 h 557282"/>
                  <a:gd name="connsiteX4" fmla="*/ 327827 w 2517427"/>
                  <a:gd name="connsiteY4" fmla="*/ 23014 h 557282"/>
                  <a:gd name="connsiteX0" fmla="*/ 367299 w 2556900"/>
                  <a:gd name="connsiteY0" fmla="*/ 23014 h 543944"/>
                  <a:gd name="connsiteX1" fmla="*/ 2232535 w 2556900"/>
                  <a:gd name="connsiteY1" fmla="*/ 0 h 543944"/>
                  <a:gd name="connsiteX2" fmla="*/ 2556900 w 2556900"/>
                  <a:gd name="connsiteY2" fmla="*/ 508268 h 543944"/>
                  <a:gd name="connsiteX3" fmla="*/ 0 w 2556900"/>
                  <a:gd name="connsiteY3" fmla="*/ 543944 h 543944"/>
                  <a:gd name="connsiteX4" fmla="*/ 367299 w 2556900"/>
                  <a:gd name="connsiteY4" fmla="*/ 23014 h 543944"/>
                  <a:gd name="connsiteX0" fmla="*/ 369826 w 2559427"/>
                  <a:gd name="connsiteY0" fmla="*/ 23014 h 540021"/>
                  <a:gd name="connsiteX1" fmla="*/ 2235062 w 2559427"/>
                  <a:gd name="connsiteY1" fmla="*/ 0 h 540021"/>
                  <a:gd name="connsiteX2" fmla="*/ 2559427 w 2559427"/>
                  <a:gd name="connsiteY2" fmla="*/ 508268 h 540021"/>
                  <a:gd name="connsiteX3" fmla="*/ 0 w 2559427"/>
                  <a:gd name="connsiteY3" fmla="*/ 540021 h 540021"/>
                  <a:gd name="connsiteX4" fmla="*/ 369826 w 2559427"/>
                  <a:gd name="connsiteY4" fmla="*/ 23014 h 540021"/>
                  <a:gd name="connsiteX0" fmla="*/ 369826 w 2528153"/>
                  <a:gd name="connsiteY0" fmla="*/ 23014 h 540021"/>
                  <a:gd name="connsiteX1" fmla="*/ 2235062 w 2528153"/>
                  <a:gd name="connsiteY1" fmla="*/ 0 h 540021"/>
                  <a:gd name="connsiteX2" fmla="*/ 2528153 w 2528153"/>
                  <a:gd name="connsiteY2" fmla="*/ 502650 h 540021"/>
                  <a:gd name="connsiteX3" fmla="*/ 0 w 2528153"/>
                  <a:gd name="connsiteY3" fmla="*/ 540021 h 540021"/>
                  <a:gd name="connsiteX4" fmla="*/ 369826 w 2528153"/>
                  <a:gd name="connsiteY4" fmla="*/ 23014 h 540021"/>
                  <a:gd name="connsiteX0" fmla="*/ 369826 w 2528153"/>
                  <a:gd name="connsiteY0" fmla="*/ 23014 h 540021"/>
                  <a:gd name="connsiteX1" fmla="*/ 2235062 w 2528153"/>
                  <a:gd name="connsiteY1" fmla="*/ 0 h 540021"/>
                  <a:gd name="connsiteX2" fmla="*/ 2528153 w 2528153"/>
                  <a:gd name="connsiteY2" fmla="*/ 502648 h 540021"/>
                  <a:gd name="connsiteX3" fmla="*/ 0 w 2528153"/>
                  <a:gd name="connsiteY3" fmla="*/ 540021 h 540021"/>
                  <a:gd name="connsiteX4" fmla="*/ 369826 w 2528153"/>
                  <a:gd name="connsiteY4" fmla="*/ 23014 h 540021"/>
                  <a:gd name="connsiteX0" fmla="*/ 369826 w 2519318"/>
                  <a:gd name="connsiteY0" fmla="*/ 23014 h 540021"/>
                  <a:gd name="connsiteX1" fmla="*/ 2235062 w 2519318"/>
                  <a:gd name="connsiteY1" fmla="*/ 0 h 540021"/>
                  <a:gd name="connsiteX2" fmla="*/ 2519318 w 2519318"/>
                  <a:gd name="connsiteY2" fmla="*/ 506816 h 540021"/>
                  <a:gd name="connsiteX3" fmla="*/ 0 w 2519318"/>
                  <a:gd name="connsiteY3" fmla="*/ 540021 h 540021"/>
                  <a:gd name="connsiteX4" fmla="*/ 369826 w 2519318"/>
                  <a:gd name="connsiteY4" fmla="*/ 23014 h 540021"/>
                  <a:gd name="connsiteX0" fmla="*/ 369826 w 2521439"/>
                  <a:gd name="connsiteY0" fmla="*/ 23014 h 540021"/>
                  <a:gd name="connsiteX1" fmla="*/ 2235062 w 2521439"/>
                  <a:gd name="connsiteY1" fmla="*/ 0 h 540021"/>
                  <a:gd name="connsiteX2" fmla="*/ 2521439 w 2521439"/>
                  <a:gd name="connsiteY2" fmla="*/ 500723 h 540021"/>
                  <a:gd name="connsiteX3" fmla="*/ 0 w 2521439"/>
                  <a:gd name="connsiteY3" fmla="*/ 540021 h 540021"/>
                  <a:gd name="connsiteX4" fmla="*/ 369826 w 2521439"/>
                  <a:gd name="connsiteY4" fmla="*/ 23014 h 540021"/>
                  <a:gd name="connsiteX0" fmla="*/ 1 w 2603248"/>
                  <a:gd name="connsiteY0" fmla="*/ 47648 h 540021"/>
                  <a:gd name="connsiteX1" fmla="*/ 2316871 w 2603248"/>
                  <a:gd name="connsiteY1" fmla="*/ 0 h 540021"/>
                  <a:gd name="connsiteX2" fmla="*/ 2603248 w 2603248"/>
                  <a:gd name="connsiteY2" fmla="*/ 500723 h 540021"/>
                  <a:gd name="connsiteX3" fmla="*/ 81809 w 2603248"/>
                  <a:gd name="connsiteY3" fmla="*/ 540021 h 540021"/>
                  <a:gd name="connsiteX4" fmla="*/ 1 w 2603248"/>
                  <a:gd name="connsiteY4" fmla="*/ 47648 h 540021"/>
                  <a:gd name="connsiteX0" fmla="*/ 0 w 2609786"/>
                  <a:gd name="connsiteY0" fmla="*/ 55825 h 540021"/>
                  <a:gd name="connsiteX1" fmla="*/ 2323409 w 2609786"/>
                  <a:gd name="connsiteY1" fmla="*/ 0 h 540021"/>
                  <a:gd name="connsiteX2" fmla="*/ 2609786 w 2609786"/>
                  <a:gd name="connsiteY2" fmla="*/ 500723 h 540021"/>
                  <a:gd name="connsiteX3" fmla="*/ 88347 w 2609786"/>
                  <a:gd name="connsiteY3" fmla="*/ 540021 h 540021"/>
                  <a:gd name="connsiteX4" fmla="*/ 0 w 2609786"/>
                  <a:gd name="connsiteY4" fmla="*/ 55825 h 540021"/>
                  <a:gd name="connsiteX0" fmla="*/ 301264 w 2911050"/>
                  <a:gd name="connsiteY0" fmla="*/ 55825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01264 w 2911050"/>
                  <a:gd name="connsiteY4" fmla="*/ 55825 h 545581"/>
                  <a:gd name="connsiteX0" fmla="*/ 298968 w 2911050"/>
                  <a:gd name="connsiteY0" fmla="*/ 51816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298968 w 2911050"/>
                  <a:gd name="connsiteY4" fmla="*/ 51816 h 545581"/>
                  <a:gd name="connsiteX0" fmla="*/ 311159 w 2911050"/>
                  <a:gd name="connsiteY0" fmla="*/ 48611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11159 w 2911050"/>
                  <a:gd name="connsiteY4" fmla="*/ 48611 h 545581"/>
                  <a:gd name="connsiteX0" fmla="*/ 314429 w 2911050"/>
                  <a:gd name="connsiteY0" fmla="*/ 44523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14429 w 2911050"/>
                  <a:gd name="connsiteY4" fmla="*/ 44523 h 545581"/>
                  <a:gd name="connsiteX0" fmla="*/ 312308 w 2908929"/>
                  <a:gd name="connsiteY0" fmla="*/ 44523 h 539490"/>
                  <a:gd name="connsiteX1" fmla="*/ 2622552 w 2908929"/>
                  <a:gd name="connsiteY1" fmla="*/ 0 h 539490"/>
                  <a:gd name="connsiteX2" fmla="*/ 2908929 w 2908929"/>
                  <a:gd name="connsiteY2" fmla="*/ 500723 h 539490"/>
                  <a:gd name="connsiteX3" fmla="*/ 0 w 2908929"/>
                  <a:gd name="connsiteY3" fmla="*/ 539490 h 539490"/>
                  <a:gd name="connsiteX4" fmla="*/ 312308 w 2908929"/>
                  <a:gd name="connsiteY4" fmla="*/ 44523 h 539490"/>
                  <a:gd name="connsiteX0" fmla="*/ 309038 w 2905659"/>
                  <a:gd name="connsiteY0" fmla="*/ 44523 h 535401"/>
                  <a:gd name="connsiteX1" fmla="*/ 2619282 w 2905659"/>
                  <a:gd name="connsiteY1" fmla="*/ 0 h 535401"/>
                  <a:gd name="connsiteX2" fmla="*/ 2905659 w 2905659"/>
                  <a:gd name="connsiteY2" fmla="*/ 500723 h 535401"/>
                  <a:gd name="connsiteX3" fmla="*/ 0 w 2905659"/>
                  <a:gd name="connsiteY3" fmla="*/ 535401 h 535401"/>
                  <a:gd name="connsiteX4" fmla="*/ 309038 w 2905659"/>
                  <a:gd name="connsiteY4" fmla="*/ 44523 h 535401"/>
                  <a:gd name="connsiteX0" fmla="*/ 310100 w 2906721"/>
                  <a:gd name="connsiteY0" fmla="*/ 44523 h 538447"/>
                  <a:gd name="connsiteX1" fmla="*/ 2620344 w 2906721"/>
                  <a:gd name="connsiteY1" fmla="*/ 0 h 538447"/>
                  <a:gd name="connsiteX2" fmla="*/ 2906721 w 2906721"/>
                  <a:gd name="connsiteY2" fmla="*/ 500723 h 538447"/>
                  <a:gd name="connsiteX3" fmla="*/ 0 w 2906721"/>
                  <a:gd name="connsiteY3" fmla="*/ 538447 h 538447"/>
                  <a:gd name="connsiteX4" fmla="*/ 310100 w 2906721"/>
                  <a:gd name="connsiteY4" fmla="*/ 44523 h 53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6721" h="538447">
                    <a:moveTo>
                      <a:pt x="310100" y="44523"/>
                    </a:moveTo>
                    <a:lnTo>
                      <a:pt x="2620344" y="0"/>
                    </a:lnTo>
                    <a:lnTo>
                      <a:pt x="2906721" y="500723"/>
                    </a:lnTo>
                    <a:lnTo>
                      <a:pt x="0" y="538447"/>
                    </a:lnTo>
                    <a:lnTo>
                      <a:pt x="310100" y="44523"/>
                    </a:lnTo>
                    <a:close/>
                  </a:path>
                </a:pathLst>
              </a:custGeom>
              <a:solidFill>
                <a:srgbClr val="F79646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27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2" name="íṩľíḍè-Freeform: Shape 37">
                <a:extLst>
                  <a:ext uri="{FF2B5EF4-FFF2-40B4-BE49-F238E27FC236}">
                    <a16:creationId xmlns:a16="http://schemas.microsoft.com/office/drawing/2014/main" id="{44D8672D-1822-4BC7-A64F-B0572899275F}"/>
                  </a:ext>
                </a:extLst>
              </p:cNvPr>
              <p:cNvSpPr/>
              <p:nvPr/>
            </p:nvSpPr>
            <p:spPr>
              <a:xfrm rot="10800000">
                <a:off x="4508769" y="953327"/>
                <a:ext cx="3259661" cy="497556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255685 w 2516285"/>
                  <a:gd name="connsiteY0" fmla="*/ 0 h 496524"/>
                  <a:gd name="connsiteX1" fmla="*/ 2167035 w 2516285"/>
                  <a:gd name="connsiteY1" fmla="*/ 0 h 496524"/>
                  <a:gd name="connsiteX2" fmla="*/ 2516285 w 2516285"/>
                  <a:gd name="connsiteY2" fmla="*/ 496524 h 496524"/>
                  <a:gd name="connsiteX3" fmla="*/ 0 w 2516285"/>
                  <a:gd name="connsiteY3" fmla="*/ 490207 h 496524"/>
                  <a:gd name="connsiteX4" fmla="*/ 255685 w 2516285"/>
                  <a:gd name="connsiteY4" fmla="*/ 0 h 496524"/>
                  <a:gd name="connsiteX0" fmla="*/ 269329 w 2529929"/>
                  <a:gd name="connsiteY0" fmla="*/ 0 h 496524"/>
                  <a:gd name="connsiteX1" fmla="*/ 2180679 w 2529929"/>
                  <a:gd name="connsiteY1" fmla="*/ 0 h 496524"/>
                  <a:gd name="connsiteX2" fmla="*/ 2529929 w 2529929"/>
                  <a:gd name="connsiteY2" fmla="*/ 496524 h 496524"/>
                  <a:gd name="connsiteX3" fmla="*/ 0 w 2529929"/>
                  <a:gd name="connsiteY3" fmla="*/ 494945 h 496524"/>
                  <a:gd name="connsiteX4" fmla="*/ 269329 w 2529929"/>
                  <a:gd name="connsiteY4" fmla="*/ 0 h 496524"/>
                  <a:gd name="connsiteX0" fmla="*/ 273228 w 2533828"/>
                  <a:gd name="connsiteY0" fmla="*/ 0 h 496524"/>
                  <a:gd name="connsiteX1" fmla="*/ 2184578 w 2533828"/>
                  <a:gd name="connsiteY1" fmla="*/ 0 h 496524"/>
                  <a:gd name="connsiteX2" fmla="*/ 2533828 w 2533828"/>
                  <a:gd name="connsiteY2" fmla="*/ 496524 h 496524"/>
                  <a:gd name="connsiteX3" fmla="*/ 0 w 2533828"/>
                  <a:gd name="connsiteY3" fmla="*/ 494945 h 496524"/>
                  <a:gd name="connsiteX4" fmla="*/ 273228 w 2533828"/>
                  <a:gd name="connsiteY4" fmla="*/ 0 h 496524"/>
                  <a:gd name="connsiteX0" fmla="*/ 273228 w 2668328"/>
                  <a:gd name="connsiteY0" fmla="*/ 0 h 494945"/>
                  <a:gd name="connsiteX1" fmla="*/ 2184578 w 2668328"/>
                  <a:gd name="connsiteY1" fmla="*/ 0 h 494945"/>
                  <a:gd name="connsiteX2" fmla="*/ 2668328 w 2668328"/>
                  <a:gd name="connsiteY2" fmla="*/ 494155 h 494945"/>
                  <a:gd name="connsiteX3" fmla="*/ 0 w 2668328"/>
                  <a:gd name="connsiteY3" fmla="*/ 494945 h 494945"/>
                  <a:gd name="connsiteX4" fmla="*/ 273228 w 2668328"/>
                  <a:gd name="connsiteY4" fmla="*/ 0 h 494945"/>
                  <a:gd name="connsiteX0" fmla="*/ 273228 w 2668328"/>
                  <a:gd name="connsiteY0" fmla="*/ 0 h 494945"/>
                  <a:gd name="connsiteX1" fmla="*/ 2406794 w 2668328"/>
                  <a:gd name="connsiteY1" fmla="*/ 2369 h 494945"/>
                  <a:gd name="connsiteX2" fmla="*/ 2668328 w 2668328"/>
                  <a:gd name="connsiteY2" fmla="*/ 494155 h 494945"/>
                  <a:gd name="connsiteX3" fmla="*/ 0 w 2668328"/>
                  <a:gd name="connsiteY3" fmla="*/ 494945 h 494945"/>
                  <a:gd name="connsiteX4" fmla="*/ 273228 w 2668328"/>
                  <a:gd name="connsiteY4" fmla="*/ 0 h 494945"/>
                  <a:gd name="connsiteX0" fmla="*/ 273228 w 2668328"/>
                  <a:gd name="connsiteY0" fmla="*/ 1 h 494946"/>
                  <a:gd name="connsiteX1" fmla="*/ 2402896 w 2668328"/>
                  <a:gd name="connsiteY1" fmla="*/ 0 h 494946"/>
                  <a:gd name="connsiteX2" fmla="*/ 2668328 w 2668328"/>
                  <a:gd name="connsiteY2" fmla="*/ 494156 h 494946"/>
                  <a:gd name="connsiteX3" fmla="*/ 0 w 2668328"/>
                  <a:gd name="connsiteY3" fmla="*/ 494946 h 494946"/>
                  <a:gd name="connsiteX4" fmla="*/ 273228 w 2668328"/>
                  <a:gd name="connsiteY4" fmla="*/ 1 h 494946"/>
                  <a:gd name="connsiteX0" fmla="*/ 273228 w 2668328"/>
                  <a:gd name="connsiteY0" fmla="*/ 2370 h 497315"/>
                  <a:gd name="connsiteX1" fmla="*/ 2406794 w 2668328"/>
                  <a:gd name="connsiteY1" fmla="*/ 0 h 497315"/>
                  <a:gd name="connsiteX2" fmla="*/ 2668328 w 2668328"/>
                  <a:gd name="connsiteY2" fmla="*/ 496525 h 497315"/>
                  <a:gd name="connsiteX3" fmla="*/ 0 w 2668328"/>
                  <a:gd name="connsiteY3" fmla="*/ 497315 h 497315"/>
                  <a:gd name="connsiteX4" fmla="*/ 273228 w 2668328"/>
                  <a:gd name="connsiteY4" fmla="*/ 2370 h 497315"/>
                  <a:gd name="connsiteX0" fmla="*/ 273228 w 2668328"/>
                  <a:gd name="connsiteY0" fmla="*/ 1 h 494946"/>
                  <a:gd name="connsiteX1" fmla="*/ 2404845 w 2668328"/>
                  <a:gd name="connsiteY1" fmla="*/ 0 h 494946"/>
                  <a:gd name="connsiteX2" fmla="*/ 2668328 w 2668328"/>
                  <a:gd name="connsiteY2" fmla="*/ 494156 h 494946"/>
                  <a:gd name="connsiteX3" fmla="*/ 0 w 2668328"/>
                  <a:gd name="connsiteY3" fmla="*/ 494946 h 494946"/>
                  <a:gd name="connsiteX4" fmla="*/ 273228 w 2668328"/>
                  <a:gd name="connsiteY4" fmla="*/ 1 h 49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8328" h="494946">
                    <a:moveTo>
                      <a:pt x="273228" y="1"/>
                    </a:moveTo>
                    <a:lnTo>
                      <a:pt x="2404845" y="0"/>
                    </a:lnTo>
                    <a:lnTo>
                      <a:pt x="2668328" y="494156"/>
                    </a:lnTo>
                    <a:lnTo>
                      <a:pt x="0" y="494946"/>
                    </a:lnTo>
                    <a:lnTo>
                      <a:pt x="273228" y="1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>
                <a:innerShdw blurRad="279400" dist="50800" dir="5400000">
                  <a:prstClr val="black">
                    <a:alpha val="18000"/>
                  </a:prstClr>
                </a:inn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57" name="Group 11">
              <a:extLst>
                <a:ext uri="{FF2B5EF4-FFF2-40B4-BE49-F238E27FC236}">
                  <a16:creationId xmlns:a16="http://schemas.microsoft.com/office/drawing/2014/main" id="{917B8EA0-CDC9-2042-A2CD-221EB71B51D2}"/>
                </a:ext>
              </a:extLst>
            </p:cNvPr>
            <p:cNvGrpSpPr>
              <a:grpSpLocks/>
            </p:cNvGrpSpPr>
            <p:nvPr/>
          </p:nvGrpSpPr>
          <p:grpSpPr bwMode="auto">
            <a:xfrm rot="-3669981">
              <a:off x="7160966" y="3506178"/>
              <a:ext cx="827336" cy="1151770"/>
              <a:chOff x="5590218" y="4773226"/>
              <a:chExt cx="1075248" cy="1496900"/>
            </a:xfrm>
          </p:grpSpPr>
          <p:sp>
            <p:nvSpPr>
              <p:cNvPr id="86" name="íṩľíḍè-Isosceles Triangle 21">
                <a:extLst>
                  <a:ext uri="{FF2B5EF4-FFF2-40B4-BE49-F238E27FC236}">
                    <a16:creationId xmlns:a16="http://schemas.microsoft.com/office/drawing/2014/main" id="{8B55AB71-E2EB-4738-8746-1C8C13284DC5}"/>
                  </a:ext>
                </a:extLst>
              </p:cNvPr>
              <p:cNvSpPr/>
              <p:nvPr/>
            </p:nvSpPr>
            <p:spPr>
              <a:xfrm>
                <a:off x="5604687" y="4773243"/>
                <a:ext cx="1058634" cy="1471059"/>
              </a:xfrm>
              <a:prstGeom prst="triangle">
                <a:avLst/>
              </a:prstGeom>
              <a:solidFill>
                <a:sysClr val="windowText" lastClr="000000">
                  <a:lumMod val="95000"/>
                  <a:lumOff val="5000"/>
                  <a:alpha val="16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7" name="íṩľíḍè-Isosceles Triangle 22">
                <a:extLst>
                  <a:ext uri="{FF2B5EF4-FFF2-40B4-BE49-F238E27FC236}">
                    <a16:creationId xmlns:a16="http://schemas.microsoft.com/office/drawing/2014/main" id="{4160C9E0-82E6-4774-A3B6-B9A41DA3ACD5}"/>
                  </a:ext>
                </a:extLst>
              </p:cNvPr>
              <p:cNvSpPr/>
              <p:nvPr/>
            </p:nvSpPr>
            <p:spPr>
              <a:xfrm>
                <a:off x="5590951" y="5159636"/>
                <a:ext cx="1075141" cy="1097621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3D3D4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58" name="Group 12">
              <a:extLst>
                <a:ext uri="{FF2B5EF4-FFF2-40B4-BE49-F238E27FC236}">
                  <a16:creationId xmlns:a16="http://schemas.microsoft.com/office/drawing/2014/main" id="{20B53F55-D799-8F41-A56D-11E43493C82D}"/>
                </a:ext>
              </a:extLst>
            </p:cNvPr>
            <p:cNvGrpSpPr>
              <a:grpSpLocks/>
            </p:cNvGrpSpPr>
            <p:nvPr/>
          </p:nvGrpSpPr>
          <p:grpSpPr bwMode="auto">
            <a:xfrm rot="-6834405">
              <a:off x="7191428" y="2013561"/>
              <a:ext cx="827336" cy="1151770"/>
              <a:chOff x="5590218" y="4773226"/>
              <a:chExt cx="1075248" cy="1496900"/>
            </a:xfrm>
          </p:grpSpPr>
          <p:sp>
            <p:nvSpPr>
              <p:cNvPr id="84" name="íṩľíḍè-Isosceles Triangle 19">
                <a:extLst>
                  <a:ext uri="{FF2B5EF4-FFF2-40B4-BE49-F238E27FC236}">
                    <a16:creationId xmlns:a16="http://schemas.microsoft.com/office/drawing/2014/main" id="{2B8AAC2D-4AB5-4ABC-ABF1-9DC2F1A52BDD}"/>
                  </a:ext>
                </a:extLst>
              </p:cNvPr>
              <p:cNvSpPr/>
              <p:nvPr/>
            </p:nvSpPr>
            <p:spPr>
              <a:xfrm>
                <a:off x="5610382" y="4772375"/>
                <a:ext cx="1056570" cy="1471060"/>
              </a:xfrm>
              <a:prstGeom prst="triangle">
                <a:avLst/>
              </a:prstGeom>
              <a:solidFill>
                <a:sysClr val="windowText" lastClr="000000">
                  <a:lumMod val="95000"/>
                  <a:lumOff val="5000"/>
                  <a:alpha val="16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5" name="íṩľíḍè-Isosceles Triangle 20">
                <a:extLst>
                  <a:ext uri="{FF2B5EF4-FFF2-40B4-BE49-F238E27FC236}">
                    <a16:creationId xmlns:a16="http://schemas.microsoft.com/office/drawing/2014/main" id="{D4463F13-BF2C-4D3D-9E00-AF0097AD23D9}"/>
                  </a:ext>
                </a:extLst>
              </p:cNvPr>
              <p:cNvSpPr/>
              <p:nvPr/>
            </p:nvSpPr>
            <p:spPr>
              <a:xfrm>
                <a:off x="5595527" y="5154388"/>
                <a:ext cx="1075141" cy="1103811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2E3E4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59" name="Group 13">
              <a:extLst>
                <a:ext uri="{FF2B5EF4-FFF2-40B4-BE49-F238E27FC236}">
                  <a16:creationId xmlns:a16="http://schemas.microsoft.com/office/drawing/2014/main" id="{0F50C11F-1FF8-CB47-A310-A20B6FE1E490}"/>
                </a:ext>
              </a:extLst>
            </p:cNvPr>
            <p:cNvGrpSpPr>
              <a:grpSpLocks/>
            </p:cNvGrpSpPr>
            <p:nvPr/>
          </p:nvGrpSpPr>
          <p:grpSpPr bwMode="auto">
            <a:xfrm rot="3811807">
              <a:off x="4173235" y="3514205"/>
              <a:ext cx="827336" cy="1151770"/>
              <a:chOff x="5590218" y="4773226"/>
              <a:chExt cx="1075248" cy="1496900"/>
            </a:xfrm>
          </p:grpSpPr>
          <p:sp>
            <p:nvSpPr>
              <p:cNvPr id="82" name="íṩľíḍè-Isosceles Triangle 17">
                <a:extLst>
                  <a:ext uri="{FF2B5EF4-FFF2-40B4-BE49-F238E27FC236}">
                    <a16:creationId xmlns:a16="http://schemas.microsoft.com/office/drawing/2014/main" id="{2C2E83C3-80A7-4AC0-9DE9-F7FEF90C659B}"/>
                  </a:ext>
                </a:extLst>
              </p:cNvPr>
              <p:cNvSpPr/>
              <p:nvPr/>
            </p:nvSpPr>
            <p:spPr>
              <a:xfrm>
                <a:off x="5606465" y="4772152"/>
                <a:ext cx="1058634" cy="1479312"/>
              </a:xfrm>
              <a:prstGeom prst="triangle">
                <a:avLst/>
              </a:prstGeom>
              <a:solidFill>
                <a:sysClr val="windowText" lastClr="000000">
                  <a:lumMod val="95000"/>
                  <a:lumOff val="5000"/>
                  <a:alpha val="16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3" name="íṩľíḍè-Isosceles Triangle 18">
                <a:extLst>
                  <a:ext uri="{FF2B5EF4-FFF2-40B4-BE49-F238E27FC236}">
                    <a16:creationId xmlns:a16="http://schemas.microsoft.com/office/drawing/2014/main" id="{49B00BE4-B8A0-4212-AAA7-149F530F670B}"/>
                  </a:ext>
                </a:extLst>
              </p:cNvPr>
              <p:cNvSpPr/>
              <p:nvPr/>
            </p:nvSpPr>
            <p:spPr>
              <a:xfrm>
                <a:off x="5588400" y="5168884"/>
                <a:ext cx="1075143" cy="1095557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4E5E6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60" name="Group 14">
              <a:extLst>
                <a:ext uri="{FF2B5EF4-FFF2-40B4-BE49-F238E27FC236}">
                  <a16:creationId xmlns:a16="http://schemas.microsoft.com/office/drawing/2014/main" id="{694B7AAD-3DB4-0F41-A901-074C1EDE5918}"/>
                </a:ext>
              </a:extLst>
            </p:cNvPr>
            <p:cNvGrpSpPr>
              <a:grpSpLocks/>
            </p:cNvGrpSpPr>
            <p:nvPr/>
          </p:nvGrpSpPr>
          <p:grpSpPr bwMode="auto">
            <a:xfrm rot="7044390">
              <a:off x="4174040" y="1940801"/>
              <a:ext cx="827336" cy="1151770"/>
              <a:chOff x="5590218" y="4773226"/>
              <a:chExt cx="1075248" cy="1496900"/>
            </a:xfrm>
          </p:grpSpPr>
          <p:sp>
            <p:nvSpPr>
              <p:cNvPr id="80" name="íṩľíḍè-Isosceles Triangle 15">
                <a:extLst>
                  <a:ext uri="{FF2B5EF4-FFF2-40B4-BE49-F238E27FC236}">
                    <a16:creationId xmlns:a16="http://schemas.microsoft.com/office/drawing/2014/main" id="{F41128E8-9B4B-4DE4-8727-6D0EB0F91C1F}"/>
                  </a:ext>
                </a:extLst>
              </p:cNvPr>
              <p:cNvSpPr/>
              <p:nvPr/>
            </p:nvSpPr>
            <p:spPr>
              <a:xfrm>
                <a:off x="5609799" y="4787455"/>
                <a:ext cx="1056570" cy="1483438"/>
              </a:xfrm>
              <a:prstGeom prst="triangle">
                <a:avLst/>
              </a:prstGeom>
              <a:solidFill>
                <a:sysClr val="windowText" lastClr="000000">
                  <a:lumMod val="95000"/>
                  <a:lumOff val="5000"/>
                  <a:alpha val="16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1" name="íṩľíḍè-Isosceles Triangle 16">
                <a:extLst>
                  <a:ext uri="{FF2B5EF4-FFF2-40B4-BE49-F238E27FC236}">
                    <a16:creationId xmlns:a16="http://schemas.microsoft.com/office/drawing/2014/main" id="{FD20517F-4A17-4A7D-8F79-524F0466838A}"/>
                  </a:ext>
                </a:extLst>
              </p:cNvPr>
              <p:cNvSpPr/>
              <p:nvPr/>
            </p:nvSpPr>
            <p:spPr>
              <a:xfrm>
                <a:off x="5591973" y="5170868"/>
                <a:ext cx="1073078" cy="1110000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F0F1F1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1" name="Group 5">
              <a:extLst>
                <a:ext uri="{FF2B5EF4-FFF2-40B4-BE49-F238E27FC236}">
                  <a16:creationId xmlns:a16="http://schemas.microsoft.com/office/drawing/2014/main" id="{428A4A81-D287-4A07-8D5D-F992EB3A1706}"/>
                </a:ext>
              </a:extLst>
            </p:cNvPr>
            <p:cNvGrpSpPr/>
            <p:nvPr/>
          </p:nvGrpSpPr>
          <p:grpSpPr>
            <a:xfrm>
              <a:off x="5863828" y="3032947"/>
              <a:ext cx="464344" cy="464344"/>
              <a:chOff x="7287419" y="2814848"/>
              <a:chExt cx="464344" cy="464344"/>
            </a:xfrm>
            <a:solidFill>
              <a:sysClr val="windowText" lastClr="000000"/>
            </a:solidFill>
          </p:grpSpPr>
          <p:sp>
            <p:nvSpPr>
              <p:cNvPr id="77" name="íṩľíḍè-Freeform: Shape 7">
                <a:extLst>
                  <a:ext uri="{FF2B5EF4-FFF2-40B4-BE49-F238E27FC236}">
                    <a16:creationId xmlns:a16="http://schemas.microsoft.com/office/drawing/2014/main" id="{75A802BE-69BB-4F67-A911-225AD5A07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2814848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8" name="íṩľíḍè-Freeform: Shape 8">
                <a:extLst>
                  <a:ext uri="{FF2B5EF4-FFF2-40B4-BE49-F238E27FC236}">
                    <a16:creationId xmlns:a16="http://schemas.microsoft.com/office/drawing/2014/main" id="{A4A680F3-C957-403B-AB98-3FED1616D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6507" y="2814848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9" name="íṩľíḍè-Freeform: Shape 9">
                <a:extLst>
                  <a:ext uri="{FF2B5EF4-FFF2-40B4-BE49-F238E27FC236}">
                    <a16:creationId xmlns:a16="http://schemas.microsoft.com/office/drawing/2014/main" id="{C7A2D2F3-C241-4046-94A1-0BC7AE425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2814848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3562" name="Group 4">
              <a:extLst>
                <a:ext uri="{FF2B5EF4-FFF2-40B4-BE49-F238E27FC236}">
                  <a16:creationId xmlns:a16="http://schemas.microsoft.com/office/drawing/2014/main" id="{13D8EBFB-EAB9-A24D-9CA7-450B567A6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0486" y="1304755"/>
              <a:ext cx="2424151" cy="1372576"/>
              <a:chOff x="8440486" y="1304755"/>
              <a:chExt cx="2424151" cy="1372576"/>
            </a:xfrm>
          </p:grpSpPr>
          <p:sp>
            <p:nvSpPr>
              <p:cNvPr id="75" name="íṩľíḍè-TextBox 41">
                <a:extLst>
                  <a:ext uri="{FF2B5EF4-FFF2-40B4-BE49-F238E27FC236}">
                    <a16:creationId xmlns:a16="http://schemas.microsoft.com/office/drawing/2014/main" id="{72766E52-1AF0-4A50-AF0B-8C918D493E7D}"/>
                  </a:ext>
                </a:extLst>
              </p:cNvPr>
              <p:cNvSpPr txBox="1"/>
              <p:nvPr/>
            </p:nvSpPr>
            <p:spPr>
              <a:xfrm>
                <a:off x="8440553" y="1304755"/>
                <a:ext cx="2424112" cy="40013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2400" b="0">
                    <a:solidFill>
                      <a:srgbClr val="C0504D"/>
                    </a:solidFill>
                    <a:ea typeface="微软雅黑" panose="020B0503020204020204" pitchFamily="34" charset="-122"/>
                    <a:sym typeface="+mn-lt"/>
                  </a:rPr>
                  <a:t>稠密图</a:t>
                </a:r>
              </a:p>
            </p:txBody>
          </p:sp>
          <p:sp>
            <p:nvSpPr>
              <p:cNvPr id="76" name="íṩľíḍè-Rectangle 42">
                <a:extLst>
                  <a:ext uri="{FF2B5EF4-FFF2-40B4-BE49-F238E27FC236}">
                    <a16:creationId xmlns:a16="http://schemas.microsoft.com/office/drawing/2014/main" id="{0F435855-3B5D-4116-8544-D7196B1B0A37}"/>
                  </a:ext>
                </a:extLst>
              </p:cNvPr>
              <p:cNvSpPr/>
              <p:nvPr/>
            </p:nvSpPr>
            <p:spPr>
              <a:xfrm>
                <a:off x="8462778" y="1833499"/>
                <a:ext cx="2354262" cy="843133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有较多边或弧的图。</a:t>
                </a:r>
              </a:p>
            </p:txBody>
          </p:sp>
        </p:grpSp>
        <p:grpSp>
          <p:nvGrpSpPr>
            <p:cNvPr id="23563" name="Group 40">
              <a:extLst>
                <a:ext uri="{FF2B5EF4-FFF2-40B4-BE49-F238E27FC236}">
                  <a16:creationId xmlns:a16="http://schemas.microsoft.com/office/drawing/2014/main" id="{CFD817F6-AD1A-E240-8AF0-033733793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8478" y="2672907"/>
              <a:ext cx="2496158" cy="2691677"/>
              <a:chOff x="8368478" y="2672907"/>
              <a:chExt cx="2496158" cy="2691677"/>
            </a:xfrm>
          </p:grpSpPr>
          <p:sp>
            <p:nvSpPr>
              <p:cNvPr id="73" name="íṩľíḍè-TextBox 44">
                <a:extLst>
                  <a:ext uri="{FF2B5EF4-FFF2-40B4-BE49-F238E27FC236}">
                    <a16:creationId xmlns:a16="http://schemas.microsoft.com/office/drawing/2014/main" id="{D0FA846F-4F34-4B8E-9B48-A8512A5269F8}"/>
                  </a:ext>
                </a:extLst>
              </p:cNvPr>
              <p:cNvSpPr txBox="1"/>
              <p:nvPr/>
            </p:nvSpPr>
            <p:spPr>
              <a:xfrm>
                <a:off x="8369115" y="2673457"/>
                <a:ext cx="2357438" cy="40013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sz="2400" b="0">
                    <a:solidFill>
                      <a:srgbClr val="9BBB59"/>
                    </a:solidFill>
                    <a:ea typeface="微软雅黑" panose="020B0503020204020204" pitchFamily="34" charset="-122"/>
                    <a:sym typeface="+mn-lt"/>
                  </a:rPr>
                  <a:t>邻接</a:t>
                </a:r>
              </a:p>
            </p:txBody>
          </p:sp>
          <p:sp>
            <p:nvSpPr>
              <p:cNvPr id="74" name="íṩľíḍè-Rectangle 45">
                <a:extLst>
                  <a:ext uri="{FF2B5EF4-FFF2-40B4-BE49-F238E27FC236}">
                    <a16:creationId xmlns:a16="http://schemas.microsoft.com/office/drawing/2014/main" id="{A0ECE855-A8E4-4820-A479-1D50AF2319AA}"/>
                  </a:ext>
                </a:extLst>
              </p:cNvPr>
              <p:cNvSpPr/>
              <p:nvPr/>
            </p:nvSpPr>
            <p:spPr>
              <a:xfrm>
                <a:off x="8384990" y="3135512"/>
                <a:ext cx="2479675" cy="222930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有边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/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弧相连的两个顶点之间的关系。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存在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(vi, vj)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，则称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vi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和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vj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互为邻接点；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存在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&lt;vi, vj&gt;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，则称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vi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邻接到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vj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， 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vj</a:t>
                </a:r>
                <a:r>
                  <a:rPr lang="zh-CN" altLang="en-US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邻接于</a:t>
                </a:r>
                <a:r>
                  <a:rPr lang="en-US" altLang="zh-CN" sz="20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vi </a:t>
                </a:r>
              </a:p>
            </p:txBody>
          </p:sp>
        </p:grpSp>
        <p:grpSp>
          <p:nvGrpSpPr>
            <p:cNvPr id="23564" name="Group 1">
              <a:extLst>
                <a:ext uri="{FF2B5EF4-FFF2-40B4-BE49-F238E27FC236}">
                  <a16:creationId xmlns:a16="http://schemas.microsoft.com/office/drawing/2014/main" id="{6EC08B2A-B2B3-9C46-8D2F-95639AF0B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7653" y="1304755"/>
              <a:ext cx="1778186" cy="1314487"/>
              <a:chOff x="2007653" y="1304755"/>
              <a:chExt cx="1778186" cy="1314487"/>
            </a:xfrm>
          </p:grpSpPr>
          <p:sp>
            <p:nvSpPr>
              <p:cNvPr id="71" name="íṩľíḍè-TextBox 47">
                <a:extLst>
                  <a:ext uri="{FF2B5EF4-FFF2-40B4-BE49-F238E27FC236}">
                    <a16:creationId xmlns:a16="http://schemas.microsoft.com/office/drawing/2014/main" id="{1C5498FA-27B0-4552-8730-2994AFB1B1CD}"/>
                  </a:ext>
                </a:extLst>
              </p:cNvPr>
              <p:cNvSpPr txBox="1"/>
              <p:nvPr/>
            </p:nvSpPr>
            <p:spPr>
              <a:xfrm>
                <a:off x="2114366" y="1304755"/>
                <a:ext cx="1671638" cy="40013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r" eaLnBrk="1" hangingPunct="1"/>
                <a:r>
                  <a:rPr lang="zh-CN" altLang="en-US" sz="2400" b="0">
                    <a:solidFill>
                      <a:srgbClr val="F79646"/>
                    </a:solidFill>
                    <a:ea typeface="微软雅黑" panose="020B0503020204020204" pitchFamily="34" charset="-122"/>
                    <a:sym typeface="+mn-lt"/>
                  </a:rPr>
                  <a:t>稀疏图</a:t>
                </a:r>
              </a:p>
            </p:txBody>
          </p:sp>
          <p:sp>
            <p:nvSpPr>
              <p:cNvPr id="72" name="íṩľíḍè-Rectangle 48">
                <a:extLst>
                  <a:ext uri="{FF2B5EF4-FFF2-40B4-BE49-F238E27FC236}">
                    <a16:creationId xmlns:a16="http://schemas.microsoft.com/office/drawing/2014/main" id="{EFF28B9D-6500-47F3-90A5-72613A47E533}"/>
                  </a:ext>
                </a:extLst>
              </p:cNvPr>
              <p:cNvSpPr/>
              <p:nvPr/>
            </p:nvSpPr>
            <p:spPr>
              <a:xfrm>
                <a:off x="2008004" y="1774750"/>
                <a:ext cx="1755775" cy="844721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有很少边或弧的图。</a:t>
                </a:r>
              </a:p>
            </p:txBody>
          </p:sp>
        </p:grpSp>
        <p:grpSp>
          <p:nvGrpSpPr>
            <p:cNvPr id="23565" name="Group 3">
              <a:extLst>
                <a:ext uri="{FF2B5EF4-FFF2-40B4-BE49-F238E27FC236}">
                  <a16:creationId xmlns:a16="http://schemas.microsoft.com/office/drawing/2014/main" id="{C3D3600C-266D-A742-B3D8-BBC44F7D3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1826" y="3365983"/>
              <a:ext cx="1816399" cy="1544826"/>
              <a:chOff x="1941826" y="3365983"/>
              <a:chExt cx="1816399" cy="1544826"/>
            </a:xfrm>
          </p:grpSpPr>
          <p:sp>
            <p:nvSpPr>
              <p:cNvPr id="69" name="íṩľíḍè-TextBox 50">
                <a:extLst>
                  <a:ext uri="{FF2B5EF4-FFF2-40B4-BE49-F238E27FC236}">
                    <a16:creationId xmlns:a16="http://schemas.microsoft.com/office/drawing/2014/main" id="{016A13FB-7C55-4E6E-8C7B-766EACE680E4}"/>
                  </a:ext>
                </a:extLst>
              </p:cNvPr>
              <p:cNvSpPr txBox="1"/>
              <p:nvPr/>
            </p:nvSpPr>
            <p:spPr>
              <a:xfrm>
                <a:off x="2430279" y="3365747"/>
                <a:ext cx="1266825" cy="400131"/>
              </a:xfrm>
              <a:prstGeom prst="rect">
                <a:avLst/>
              </a:prstGeom>
              <a:noFill/>
            </p:spPr>
            <p:txBody>
              <a:bodyPr wrap="none" lIns="0" tIns="0" rIns="0" bIns="0" anchor="ctr">
                <a:norm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0" kern="0" dirty="0">
                    <a:solidFill>
                      <a:srgbClr val="4BACC6"/>
                    </a:solidFill>
                    <a:latin typeface="+mn-lt"/>
                    <a:ea typeface="+mn-ea"/>
                    <a:cs typeface="+mn-ea"/>
                    <a:sym typeface="+mn-lt"/>
                  </a:rPr>
                  <a:t>网</a:t>
                </a:r>
              </a:p>
            </p:txBody>
          </p:sp>
          <p:sp>
            <p:nvSpPr>
              <p:cNvPr id="70" name="íṩľíḍè-Rectangle 51">
                <a:extLst>
                  <a:ext uri="{FF2B5EF4-FFF2-40B4-BE49-F238E27FC236}">
                    <a16:creationId xmlns:a16="http://schemas.microsoft.com/office/drawing/2014/main" id="{04E4074A-6353-4AE4-AD5D-B5DF88FFC408}"/>
                  </a:ext>
                </a:extLst>
              </p:cNvPr>
              <p:cNvSpPr/>
              <p:nvPr/>
            </p:nvSpPr>
            <p:spPr>
              <a:xfrm>
                <a:off x="1941329" y="3815100"/>
                <a:ext cx="1817687" cy="109559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</a:pPr>
                <a:r>
                  <a:rPr lang="zh-CN" altLang="en-US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边</a:t>
                </a:r>
                <a:r>
                  <a:rPr lang="en-US" altLang="zh-CN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/</a:t>
                </a:r>
                <a:r>
                  <a:rPr lang="zh-CN" altLang="en-US" sz="2400" b="0">
                    <a:solidFill>
                      <a:srgbClr val="000000"/>
                    </a:solidFill>
                    <a:ea typeface="微软雅黑" panose="020B0503020204020204" pitchFamily="34" charset="-122"/>
                    <a:sym typeface="+mn-lt"/>
                  </a:rPr>
                  <a:t>弧带权的图。</a:t>
                </a:r>
              </a:p>
            </p:txBody>
          </p:sp>
        </p:grpSp>
        <p:sp>
          <p:nvSpPr>
            <p:cNvPr id="67" name="íṩľíḍè-Rectangle 52">
              <a:extLst>
                <a:ext uri="{FF2B5EF4-FFF2-40B4-BE49-F238E27FC236}">
                  <a16:creationId xmlns:a16="http://schemas.microsoft.com/office/drawing/2014/main" id="{E08FC205-FE01-4EB9-BBD6-E7F9E75AD2C1}"/>
                </a:ext>
              </a:extLst>
            </p:cNvPr>
            <p:cNvSpPr/>
            <p:nvPr/>
          </p:nvSpPr>
          <p:spPr>
            <a:xfrm>
              <a:off x="1896879" y="5683965"/>
              <a:ext cx="8718549" cy="943166"/>
            </a:xfrm>
            <a:prstGeom prst="rect">
              <a:avLst/>
            </a:prstGeom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关联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(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依附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)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：边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/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弧与顶点之间的关系。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            存在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(vi, vj)/ &lt;vi, vj&gt;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， 则称该边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/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弧关联于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vi</a:t>
              </a:r>
              <a:r>
                <a:rPr lang="zh-CN" altLang="en-US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和</a:t>
              </a:r>
              <a:r>
                <a:rPr lang="en-US" altLang="zh-CN" sz="24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vj</a:t>
              </a:r>
            </a:p>
          </p:txBody>
        </p:sp>
        <p:cxnSp>
          <p:nvCxnSpPr>
            <p:cNvPr id="23567" name="íṩľíḍè-Straight Connector 53">
              <a:extLst>
                <a:ext uri="{FF2B5EF4-FFF2-40B4-BE49-F238E27FC236}">
                  <a16:creationId xmlns:a16="http://schemas.microsoft.com/office/drawing/2014/main" id="{F324F962-8054-174F-8567-5D9F2B22FE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3853" y="5481219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AA90E5-6BAA-4268-9D4D-507DD73064D1}"/>
              </a:ext>
            </a:extLst>
          </p:cNvPr>
          <p:cNvSpPr/>
          <p:nvPr/>
        </p:nvSpPr>
        <p:spPr bwMode="auto">
          <a:xfrm>
            <a:off x="0" y="4221163"/>
            <a:ext cx="9144000" cy="21605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4699" name="Rectangle 11">
            <a:extLst>
              <a:ext uri="{FF2B5EF4-FFF2-40B4-BE49-F238E27FC236}">
                <a16:creationId xmlns:a16="http://schemas.microsoft.com/office/drawing/2014/main" id="{94889ECC-B744-4756-8621-E9874EEB9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1274763"/>
            <a:ext cx="7218362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80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邻接矩阵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来表示图，遍历图中每一个顶点都要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从头扫描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该顶点所在行，时间复杂度为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</a:t>
            </a:r>
            <a:r>
              <a:rPr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 baseline="30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80000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邻接表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来表示图，虽然有 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个表结点，但只需扫描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e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个结点即可完成遍历，加上访问 </a:t>
            </a:r>
            <a:r>
              <a:rPr lang="en-US" altLang="zh-CN" sz="2400" b="0" i="1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个头结点的时间，时间复杂度为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</a:t>
            </a:r>
            <a:r>
              <a:rPr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+</a:t>
            </a:r>
            <a:r>
              <a:rPr lang="en-US" altLang="zh-CN" sz="24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754701" name="Rectangle 13">
            <a:extLst>
              <a:ext uri="{FF2B5EF4-FFF2-40B4-BE49-F238E27FC236}">
                <a16:creationId xmlns:a16="http://schemas.microsoft.com/office/drawing/2014/main" id="{9458BF2E-0BEC-40C7-AE62-C2D43F791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5625"/>
            <a:ext cx="8280400" cy="1708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结论：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稠密图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适于在邻接矩阵上进行深度遍历；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稀疏图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适于在邻接表上进行深度遍历。</a:t>
            </a:r>
          </a:p>
        </p:txBody>
      </p:sp>
      <p:sp>
        <p:nvSpPr>
          <p:cNvPr id="70661" name="Rectangle 15">
            <a:extLst>
              <a:ext uri="{FF2B5EF4-FFF2-40B4-BE49-F238E27FC236}">
                <a16:creationId xmlns:a16="http://schemas.microsoft.com/office/drawing/2014/main" id="{445C170B-9C38-48D6-8653-2D4055B8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955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DFS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算法效率分析</a:t>
            </a:r>
          </a:p>
        </p:txBody>
      </p:sp>
      <p:grpSp>
        <p:nvGrpSpPr>
          <p:cNvPr id="93190" name="Group 32">
            <a:extLst>
              <a:ext uri="{FF2B5EF4-FFF2-40B4-BE49-F238E27FC236}">
                <a16:creationId xmlns:a16="http://schemas.microsoft.com/office/drawing/2014/main" id="{288F9292-07CA-F042-BC11-82432733BF17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2636838"/>
            <a:ext cx="914400" cy="914400"/>
            <a:chOff x="6528170" y="3281715"/>
            <a:chExt cx="914400" cy="914400"/>
          </a:xfrm>
        </p:grpSpPr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4B4864D-6586-4488-9615-A572D09BB241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69">
              <a:extLst>
                <a:ext uri="{FF2B5EF4-FFF2-40B4-BE49-F238E27FC236}">
                  <a16:creationId xmlns:a16="http://schemas.microsoft.com/office/drawing/2014/main" id="{5559A11B-30A6-4559-91E1-7ACA55B5BA97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24" name="AutoShape 37">
                <a:extLst>
                  <a:ext uri="{FF2B5EF4-FFF2-40B4-BE49-F238E27FC236}">
                    <a16:creationId xmlns:a16="http://schemas.microsoft.com/office/drawing/2014/main" id="{7FBBAF65-717B-4386-80CD-B69A650DC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AutoShape 38">
                <a:extLst>
                  <a:ext uri="{FF2B5EF4-FFF2-40B4-BE49-F238E27FC236}">
                    <a16:creationId xmlns:a16="http://schemas.microsoft.com/office/drawing/2014/main" id="{1D7CE952-9AE4-49CE-AA94-A4AA5949B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AutoShape 39">
                <a:extLst>
                  <a:ext uri="{FF2B5EF4-FFF2-40B4-BE49-F238E27FC236}">
                    <a16:creationId xmlns:a16="http://schemas.microsoft.com/office/drawing/2014/main" id="{F844828A-B889-4A1D-B610-BE6831C1B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AutoShape 40">
                <a:extLst>
                  <a:ext uri="{FF2B5EF4-FFF2-40B4-BE49-F238E27FC236}">
                    <a16:creationId xmlns:a16="http://schemas.microsoft.com/office/drawing/2014/main" id="{B83E2FAE-CA10-4256-93A6-A180C1A6A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AutoShape 41">
                <a:extLst>
                  <a:ext uri="{FF2B5EF4-FFF2-40B4-BE49-F238E27FC236}">
                    <a16:creationId xmlns:a16="http://schemas.microsoft.com/office/drawing/2014/main" id="{C1C44CEC-3E92-4DDD-8650-C63071D03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AutoShape 42">
                <a:extLst>
                  <a:ext uri="{FF2B5EF4-FFF2-40B4-BE49-F238E27FC236}">
                    <a16:creationId xmlns:a16="http://schemas.microsoft.com/office/drawing/2014/main" id="{817CCC1B-5433-46E8-8874-71FB80E2B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3191" name="Group 31">
            <a:extLst>
              <a:ext uri="{FF2B5EF4-FFF2-40B4-BE49-F238E27FC236}">
                <a16:creationId xmlns:a16="http://schemas.microsoft.com/office/drawing/2014/main" id="{265BAE2A-94E3-2248-98F3-80363CB82CA2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1362075"/>
            <a:ext cx="914400" cy="914400"/>
            <a:chOff x="6528170" y="1885071"/>
            <a:chExt cx="914400" cy="914400"/>
          </a:xfrm>
        </p:grpSpPr>
        <p:sp>
          <p:nvSpPr>
            <p:cNvPr id="31" name="Rounded Rectangle 7">
              <a:extLst>
                <a:ext uri="{FF2B5EF4-FFF2-40B4-BE49-F238E27FC236}">
                  <a16:creationId xmlns:a16="http://schemas.microsoft.com/office/drawing/2014/main" id="{5658977F-5478-4A4C-BA93-A4C4D4A0B29F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2" name="Group 83">
              <a:extLst>
                <a:ext uri="{FF2B5EF4-FFF2-40B4-BE49-F238E27FC236}">
                  <a16:creationId xmlns:a16="http://schemas.microsoft.com/office/drawing/2014/main" id="{62B9644A-A9D2-4AED-9CDB-C521DAACC4E9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33" name="AutoShape 128">
                <a:extLst>
                  <a:ext uri="{FF2B5EF4-FFF2-40B4-BE49-F238E27FC236}">
                    <a16:creationId xmlns:a16="http://schemas.microsoft.com/office/drawing/2014/main" id="{BA61B8B9-F531-4817-90A9-813D83BEF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AutoShape 129">
                <a:extLst>
                  <a:ext uri="{FF2B5EF4-FFF2-40B4-BE49-F238E27FC236}">
                    <a16:creationId xmlns:a16="http://schemas.microsoft.com/office/drawing/2014/main" id="{62E6659B-11FF-47FF-BF22-2F4C6E448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54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4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754699" grpId="0" build="p"/>
      <p:bldP spid="75470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7349379-A70A-4CA1-8E58-F5786E4B24FD}"/>
              </a:ext>
            </a:extLst>
          </p:cNvPr>
          <p:cNvSpPr/>
          <p:nvPr/>
        </p:nvSpPr>
        <p:spPr bwMode="auto">
          <a:xfrm>
            <a:off x="0" y="2133600"/>
            <a:ext cx="9144000" cy="3382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8311" name="Rectangle 23">
            <a:extLst>
              <a:ext uri="{FF2B5EF4-FFF2-40B4-BE49-F238E27FC236}">
                <a16:creationId xmlns:a16="http://schemas.microsoft.com/office/drawing/2014/main" id="{BDE297D1-611D-4E1D-8FF7-6A6305E9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1081088"/>
            <a:ext cx="8534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基本思想：</a:t>
            </a:r>
            <a:r>
              <a:rPr lang="en-US" altLang="zh-CN" sz="32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32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仿树的层次遍历过程</a:t>
            </a:r>
          </a:p>
        </p:txBody>
      </p:sp>
      <p:sp>
        <p:nvSpPr>
          <p:cNvPr id="71684" name="Rectangle 60">
            <a:extLst>
              <a:ext uri="{FF2B5EF4-FFF2-40B4-BE49-F238E27FC236}">
                <a16:creationId xmlns:a16="http://schemas.microsoft.com/office/drawing/2014/main" id="{A4E96926-FBCB-48B1-8BCA-1BC5C3AC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185738"/>
            <a:ext cx="91043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广度优先搜索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( BFS 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－ 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Breadth_First Search)</a:t>
            </a:r>
          </a:p>
        </p:txBody>
      </p:sp>
      <p:sp>
        <p:nvSpPr>
          <p:cNvPr id="908350" name="Text Box 62">
            <a:extLst>
              <a:ext uri="{FF2B5EF4-FFF2-40B4-BE49-F238E27FC236}">
                <a16:creationId xmlns:a16="http://schemas.microsoft.com/office/drawing/2014/main" id="{21AE4072-9B38-47EA-9615-0553370B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3427413"/>
            <a:ext cx="60960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grpSp>
        <p:nvGrpSpPr>
          <p:cNvPr id="2" name="Group 63">
            <a:extLst>
              <a:ext uri="{FF2B5EF4-FFF2-40B4-BE49-F238E27FC236}">
                <a16:creationId xmlns:a16="http://schemas.microsoft.com/office/drawing/2014/main" id="{1A7A9B6E-50E5-A440-B152-269EC15E56F4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667000"/>
            <a:ext cx="3651250" cy="2209800"/>
            <a:chOff x="192" y="2182"/>
            <a:chExt cx="2400" cy="1632"/>
          </a:xfrm>
        </p:grpSpPr>
        <p:sp>
          <p:nvSpPr>
            <p:cNvPr id="71687" name="Oval 64">
              <a:extLst>
                <a:ext uri="{FF2B5EF4-FFF2-40B4-BE49-F238E27FC236}">
                  <a16:creationId xmlns:a16="http://schemas.microsoft.com/office/drawing/2014/main" id="{77ADF8FE-9DF3-49AA-98EA-348EB8D68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182"/>
              <a:ext cx="334" cy="382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71688" name="Oval 65">
              <a:extLst>
                <a:ext uri="{FF2B5EF4-FFF2-40B4-BE49-F238E27FC236}">
                  <a16:creationId xmlns:a16="http://schemas.microsoft.com/office/drawing/2014/main" id="{3935F209-A2A0-422F-994B-638D82E4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" y="2584"/>
              <a:ext cx="336" cy="381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71689" name="Oval 66">
              <a:extLst>
                <a:ext uri="{FF2B5EF4-FFF2-40B4-BE49-F238E27FC236}">
                  <a16:creationId xmlns:a16="http://schemas.microsoft.com/office/drawing/2014/main" id="{6BC373B7-9B96-4CB5-8D99-45639DD8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542"/>
              <a:ext cx="328" cy="382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71690" name="Oval 67">
              <a:extLst>
                <a:ext uri="{FF2B5EF4-FFF2-40B4-BE49-F238E27FC236}">
                  <a16:creationId xmlns:a16="http://schemas.microsoft.com/office/drawing/2014/main" id="{F73851C4-37A6-455C-9097-4F7ED543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3432"/>
              <a:ext cx="333" cy="382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v8</a:t>
              </a:r>
            </a:p>
          </p:txBody>
        </p:sp>
        <p:sp>
          <p:nvSpPr>
            <p:cNvPr id="71691" name="Line 68">
              <a:extLst>
                <a:ext uri="{FF2B5EF4-FFF2-40B4-BE49-F238E27FC236}">
                  <a16:creationId xmlns:a16="http://schemas.microsoft.com/office/drawing/2014/main" id="{344E4EC1-19DE-4325-BFF3-BAF5FAE36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2384"/>
              <a:ext cx="596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2" name="Line 69">
              <a:extLst>
                <a:ext uri="{FF2B5EF4-FFF2-40B4-BE49-F238E27FC236}">
                  <a16:creationId xmlns:a16="http://schemas.microsoft.com/office/drawing/2014/main" id="{7443D07F-5450-42C0-A010-7125EEA82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5" y="2429"/>
              <a:ext cx="163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3" name="Line 70">
              <a:extLst>
                <a:ext uri="{FF2B5EF4-FFF2-40B4-BE49-F238E27FC236}">
                  <a16:creationId xmlns:a16="http://schemas.microsoft.com/office/drawing/2014/main" id="{69263781-8515-4FC4-9C2A-7EA5CD0B0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" y="2924"/>
              <a:ext cx="97" cy="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4" name="Line 71">
              <a:extLst>
                <a:ext uri="{FF2B5EF4-FFF2-40B4-BE49-F238E27FC236}">
                  <a16:creationId xmlns:a16="http://schemas.microsoft.com/office/drawing/2014/main" id="{A8364D69-F61A-4B78-87E4-B1445EF5A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2815"/>
              <a:ext cx="218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5" name="Line 72">
              <a:extLst>
                <a:ext uri="{FF2B5EF4-FFF2-40B4-BE49-F238E27FC236}">
                  <a16:creationId xmlns:a16="http://schemas.microsoft.com/office/drawing/2014/main" id="{FE800694-71EB-4792-9B5B-A079D4D49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894"/>
              <a:ext cx="109" cy="1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96" name="Oval 73">
              <a:extLst>
                <a:ext uri="{FF2B5EF4-FFF2-40B4-BE49-F238E27FC236}">
                  <a16:creationId xmlns:a16="http://schemas.microsoft.com/office/drawing/2014/main" id="{91268E57-59B9-4354-90D0-C8B0DC8E1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070"/>
              <a:ext cx="328" cy="383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v7</a:t>
              </a:r>
            </a:p>
          </p:txBody>
        </p:sp>
        <p:sp>
          <p:nvSpPr>
            <p:cNvPr id="71697" name="Oval 74">
              <a:extLst>
                <a:ext uri="{FF2B5EF4-FFF2-40B4-BE49-F238E27FC236}">
                  <a16:creationId xmlns:a16="http://schemas.microsoft.com/office/drawing/2014/main" id="{FDDC2025-28F0-4976-9760-FEC16F165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3082"/>
              <a:ext cx="336" cy="381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v6</a:t>
              </a:r>
            </a:p>
          </p:txBody>
        </p:sp>
        <p:sp>
          <p:nvSpPr>
            <p:cNvPr id="71698" name="Oval 75">
              <a:extLst>
                <a:ext uri="{FF2B5EF4-FFF2-40B4-BE49-F238E27FC236}">
                  <a16:creationId xmlns:a16="http://schemas.microsoft.com/office/drawing/2014/main" id="{5511D083-10EF-431A-BE4D-4308A9BC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09"/>
              <a:ext cx="328" cy="381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71699" name="Oval 76">
              <a:extLst>
                <a:ext uri="{FF2B5EF4-FFF2-40B4-BE49-F238E27FC236}">
                  <a16:creationId xmlns:a16="http://schemas.microsoft.com/office/drawing/2014/main" id="{E03E873B-0648-4955-8FDE-8CB3E8B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969"/>
              <a:ext cx="328" cy="382"/>
            </a:xfrm>
            <a:prstGeom prst="ellipse">
              <a:avLst/>
            </a:prstGeom>
            <a:solidFill>
              <a:srgbClr val="6C4C8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  <p:sp>
          <p:nvSpPr>
            <p:cNvPr id="71700" name="Line 77">
              <a:extLst>
                <a:ext uri="{FF2B5EF4-FFF2-40B4-BE49-F238E27FC236}">
                  <a16:creationId xmlns:a16="http://schemas.microsoft.com/office/drawing/2014/main" id="{6247DFF8-33C9-48C9-AC80-64A53868D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" y="2775"/>
              <a:ext cx="154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701" name="Line 78">
              <a:extLst>
                <a:ext uri="{FF2B5EF4-FFF2-40B4-BE49-F238E27FC236}">
                  <a16:creationId xmlns:a16="http://schemas.microsoft.com/office/drawing/2014/main" id="{DDBA70F9-DB96-43BD-AD85-5BA54AE4E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51"/>
              <a:ext cx="138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702" name="Line 79">
              <a:extLst>
                <a:ext uri="{FF2B5EF4-FFF2-40B4-BE49-F238E27FC236}">
                  <a16:creationId xmlns:a16="http://schemas.microsoft.com/office/drawing/2014/main" id="{50CF234D-3970-4825-A989-80FEEDA9D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2" y="3327"/>
              <a:ext cx="76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08368" name="Rectangle 80">
            <a:extLst>
              <a:ext uri="{FF2B5EF4-FFF2-40B4-BE49-F238E27FC236}">
                <a16:creationId xmlns:a16="http://schemas.microsoft.com/office/drawing/2014/main" id="{EEE5FE42-A94E-458F-909C-BBEB1A0C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2878138"/>
            <a:ext cx="1639888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BFS </a:t>
            </a:r>
            <a:r>
              <a:rPr kumimoji="1"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结果</a:t>
            </a:r>
          </a:p>
        </p:txBody>
      </p:sp>
      <p:sp>
        <p:nvSpPr>
          <p:cNvPr id="908369" name="Rectangle 81">
            <a:extLst>
              <a:ext uri="{FF2B5EF4-FFF2-40B4-BE49-F238E27FC236}">
                <a16:creationId xmlns:a16="http://schemas.microsoft.com/office/drawing/2014/main" id="{5BA58A16-3DFC-46CE-92DF-B8216361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3427413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908370" name="Rectangle 82">
            <a:extLst>
              <a:ext uri="{FF2B5EF4-FFF2-40B4-BE49-F238E27FC236}">
                <a16:creationId xmlns:a16="http://schemas.microsoft.com/office/drawing/2014/main" id="{BCE6FE78-75F4-4095-96CF-F97C96DA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427413"/>
            <a:ext cx="592138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sp>
        <p:nvSpPr>
          <p:cNvPr id="908371" name="Rectangle 83">
            <a:extLst>
              <a:ext uri="{FF2B5EF4-FFF2-40B4-BE49-F238E27FC236}">
                <a16:creationId xmlns:a16="http://schemas.microsoft.com/office/drawing/2014/main" id="{856D4978-781D-4DAA-A2A3-B12682C9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4013200"/>
            <a:ext cx="5921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→</a:t>
            </a:r>
          </a:p>
        </p:txBody>
      </p:sp>
      <p:grpSp>
        <p:nvGrpSpPr>
          <p:cNvPr id="3" name="Group 84">
            <a:extLst>
              <a:ext uri="{FF2B5EF4-FFF2-40B4-BE49-F238E27FC236}">
                <a16:creationId xmlns:a16="http://schemas.microsoft.com/office/drawing/2014/main" id="{C1123D56-62E8-2C47-B152-6F96826550E6}"/>
              </a:ext>
            </a:extLst>
          </p:cNvPr>
          <p:cNvGrpSpPr>
            <a:grpSpLocks/>
          </p:cNvGrpSpPr>
          <p:nvPr/>
        </p:nvGrpSpPr>
        <p:grpSpPr bwMode="auto">
          <a:xfrm>
            <a:off x="6013450" y="3427413"/>
            <a:ext cx="1428750" cy="579437"/>
            <a:chOff x="3467" y="1219"/>
            <a:chExt cx="900" cy="365"/>
          </a:xfrm>
        </p:grpSpPr>
        <p:sp>
          <p:nvSpPr>
            <p:cNvPr id="908373" name="Rectangle 85">
              <a:extLst>
                <a:ext uri="{FF2B5EF4-FFF2-40B4-BE49-F238E27FC236}">
                  <a16:creationId xmlns:a16="http://schemas.microsoft.com/office/drawing/2014/main" id="{0D8036B6-C642-478A-8416-430ED044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19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</a:p>
          </p:txBody>
        </p:sp>
        <p:sp>
          <p:nvSpPr>
            <p:cNvPr id="908374" name="Rectangle 86">
              <a:extLst>
                <a:ext uri="{FF2B5EF4-FFF2-40B4-BE49-F238E27FC236}">
                  <a16:creationId xmlns:a16="http://schemas.microsoft.com/office/drawing/2014/main" id="{1C3FEF41-451B-42FE-929A-E67F91823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12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908375" name="Rectangle 87">
              <a:extLst>
                <a:ext uri="{FF2B5EF4-FFF2-40B4-BE49-F238E27FC236}">
                  <a16:creationId xmlns:a16="http://schemas.microsoft.com/office/drawing/2014/main" id="{1A61AAD9-3B1B-4272-9509-4E46F59D4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12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</p:grpSp>
      <p:grpSp>
        <p:nvGrpSpPr>
          <p:cNvPr id="4" name="Group 88">
            <a:extLst>
              <a:ext uri="{FF2B5EF4-FFF2-40B4-BE49-F238E27FC236}">
                <a16:creationId xmlns:a16="http://schemas.microsoft.com/office/drawing/2014/main" id="{6E3117CE-2E09-8D45-B72E-F6BFCA1F6F7C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4013200"/>
            <a:ext cx="1371600" cy="579438"/>
            <a:chOff x="3024" y="1584"/>
            <a:chExt cx="864" cy="365"/>
          </a:xfrm>
        </p:grpSpPr>
        <p:sp>
          <p:nvSpPr>
            <p:cNvPr id="908377" name="Rectangle 89">
              <a:extLst>
                <a:ext uri="{FF2B5EF4-FFF2-40B4-BE49-F238E27FC236}">
                  <a16:creationId xmlns:a16="http://schemas.microsoft.com/office/drawing/2014/main" id="{CA966776-E5B3-4120-9688-2F1230413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584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</a:p>
          </p:txBody>
        </p:sp>
        <p:sp>
          <p:nvSpPr>
            <p:cNvPr id="908378" name="Rectangle 90">
              <a:extLst>
                <a:ext uri="{FF2B5EF4-FFF2-40B4-BE49-F238E27FC236}">
                  <a16:creationId xmlns:a16="http://schemas.microsoft.com/office/drawing/2014/main" id="{0270A5FE-931D-404E-9FE6-051FA6DF0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84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908379" name="Rectangle 91">
              <a:extLst>
                <a:ext uri="{FF2B5EF4-FFF2-40B4-BE49-F238E27FC236}">
                  <a16:creationId xmlns:a16="http://schemas.microsoft.com/office/drawing/2014/main" id="{CF30C072-E2DC-46EC-8EC5-5218BEC24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584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v5</a:t>
              </a:r>
            </a:p>
          </p:txBody>
        </p:sp>
      </p:grpSp>
      <p:grpSp>
        <p:nvGrpSpPr>
          <p:cNvPr id="5" name="Group 92">
            <a:extLst>
              <a:ext uri="{FF2B5EF4-FFF2-40B4-BE49-F238E27FC236}">
                <a16:creationId xmlns:a16="http://schemas.microsoft.com/office/drawing/2014/main" id="{894B2515-8565-EF46-803C-9600E3F21D84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4013200"/>
            <a:ext cx="1428750" cy="579438"/>
            <a:chOff x="3527" y="1795"/>
            <a:chExt cx="900" cy="365"/>
          </a:xfrm>
        </p:grpSpPr>
        <p:sp>
          <p:nvSpPr>
            <p:cNvPr id="908381" name="Rectangle 93">
              <a:extLst>
                <a:ext uri="{FF2B5EF4-FFF2-40B4-BE49-F238E27FC236}">
                  <a16:creationId xmlns:a16="http://schemas.microsoft.com/office/drawing/2014/main" id="{66CF62DB-6CCC-47D1-AB2E-2D64A02A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795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</a:p>
          </p:txBody>
        </p:sp>
        <p:sp>
          <p:nvSpPr>
            <p:cNvPr id="908382" name="Rectangle 94">
              <a:extLst>
                <a:ext uri="{FF2B5EF4-FFF2-40B4-BE49-F238E27FC236}">
                  <a16:creationId xmlns:a16="http://schemas.microsoft.com/office/drawing/2014/main" id="{D81D206B-0887-422A-B677-C7839182B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" y="179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v6</a:t>
              </a:r>
            </a:p>
          </p:txBody>
        </p:sp>
        <p:sp>
          <p:nvSpPr>
            <p:cNvPr id="908383" name="Rectangle 95">
              <a:extLst>
                <a:ext uri="{FF2B5EF4-FFF2-40B4-BE49-F238E27FC236}">
                  <a16:creationId xmlns:a16="http://schemas.microsoft.com/office/drawing/2014/main" id="{8533F99F-6008-460F-B4B7-4CE39D9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179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v7</a:t>
              </a:r>
            </a:p>
          </p:txBody>
        </p:sp>
      </p:grpSp>
      <p:grpSp>
        <p:nvGrpSpPr>
          <p:cNvPr id="6" name="Group 96">
            <a:extLst>
              <a:ext uri="{FF2B5EF4-FFF2-40B4-BE49-F238E27FC236}">
                <a16:creationId xmlns:a16="http://schemas.microsoft.com/office/drawing/2014/main" id="{172E00AE-F8F3-9B46-B456-196E73757822}"/>
              </a:ext>
            </a:extLst>
          </p:cNvPr>
          <p:cNvGrpSpPr>
            <a:grpSpLocks/>
          </p:cNvGrpSpPr>
          <p:nvPr/>
        </p:nvGrpSpPr>
        <p:grpSpPr bwMode="auto">
          <a:xfrm>
            <a:off x="7935913" y="4013200"/>
            <a:ext cx="990600" cy="579438"/>
            <a:chOff x="4331" y="1795"/>
            <a:chExt cx="624" cy="365"/>
          </a:xfrm>
        </p:grpSpPr>
        <p:sp>
          <p:nvSpPr>
            <p:cNvPr id="908385" name="Rectangle 97">
              <a:extLst>
                <a:ext uri="{FF2B5EF4-FFF2-40B4-BE49-F238E27FC236}">
                  <a16:creationId xmlns:a16="http://schemas.microsoft.com/office/drawing/2014/main" id="{39FC6B90-7D57-4827-A807-F1F711D32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795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→</a:t>
              </a:r>
            </a:p>
          </p:txBody>
        </p:sp>
        <p:sp>
          <p:nvSpPr>
            <p:cNvPr id="908386" name="Rectangle 98">
              <a:extLst>
                <a:ext uri="{FF2B5EF4-FFF2-40B4-BE49-F238E27FC236}">
                  <a16:creationId xmlns:a16="http://schemas.microsoft.com/office/drawing/2014/main" id="{B306CB99-4D0B-407B-B28B-D9E567E5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1795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b="0">
                  <a:solidFill>
                    <a:schemeClr val="hlink"/>
                  </a:solidFill>
                  <a:latin typeface="+mn-lt"/>
                  <a:ea typeface="+mn-ea"/>
                  <a:cs typeface="+mn-ea"/>
                  <a:sym typeface="+mn-lt"/>
                </a:rPr>
                <a:t>v8</a:t>
              </a:r>
            </a:p>
          </p:txBody>
        </p:sp>
      </p:grpSp>
      <p:sp>
        <p:nvSpPr>
          <p:cNvPr id="908387" name="AutoShape 99">
            <a:extLst>
              <a:ext uri="{FF2B5EF4-FFF2-40B4-BE49-F238E27FC236}">
                <a16:creationId xmlns:a16="http://schemas.microsoft.com/office/drawing/2014/main" id="{1C94D45E-3386-4CEF-AD63-F675C454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2373313"/>
            <a:ext cx="990600" cy="584200"/>
          </a:xfrm>
          <a:prstGeom prst="wedgeEllipseCallout">
            <a:avLst>
              <a:gd name="adj1" fmla="val -102130"/>
              <a:gd name="adj2" fmla="val 857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90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0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08311" grpId="0"/>
      <p:bldP spid="908350" grpId="0"/>
      <p:bldP spid="908368" grpId="0"/>
      <p:bldP spid="908369" grpId="0"/>
      <p:bldP spid="908370" grpId="0"/>
      <p:bldP spid="908371" grpId="0"/>
      <p:bldP spid="90838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11CEAC-30B5-47DB-AC19-B3C5E9F194EA}"/>
              </a:ext>
            </a:extLst>
          </p:cNvPr>
          <p:cNvSpPr/>
          <p:nvPr/>
        </p:nvSpPr>
        <p:spPr bwMode="auto">
          <a:xfrm>
            <a:off x="0" y="4149725"/>
            <a:ext cx="9144000" cy="22320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707" name="Text Box 18">
            <a:extLst>
              <a:ext uri="{FF2B5EF4-FFF2-40B4-BE49-F238E27FC236}">
                <a16:creationId xmlns:a16="http://schemas.microsoft.com/office/drawing/2014/main" id="{67E4BE2A-AC63-4F07-9C91-486E3086C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887413"/>
            <a:ext cx="821848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简单归纳：</a:t>
            </a:r>
          </a:p>
        </p:txBody>
      </p:sp>
      <p:sp>
        <p:nvSpPr>
          <p:cNvPr id="907283" name="Rectangle 19">
            <a:extLst>
              <a:ext uri="{FF2B5EF4-FFF2-40B4-BE49-F238E27FC236}">
                <a16:creationId xmlns:a16="http://schemas.microsoft.com/office/drawing/2014/main" id="{C348241F-AA93-41E9-A5AD-B588C9E6B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2600"/>
            <a:ext cx="806608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广度优先搜索是一种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分层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的搜索过程，每向前走一步可能访问一批顶点，不像深度优先搜索那样有回退的情况。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因此，广度优先搜索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不是一个递归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的过程，其算法也不是递归的。</a:t>
            </a:r>
          </a:p>
        </p:txBody>
      </p:sp>
      <p:sp>
        <p:nvSpPr>
          <p:cNvPr id="72709" name="Rectangle 21">
            <a:extLst>
              <a:ext uri="{FF2B5EF4-FFF2-40B4-BE49-F238E27FC236}">
                <a16:creationId xmlns:a16="http://schemas.microsoft.com/office/drawing/2014/main" id="{24235589-927B-4C5E-9647-B6F6137C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7963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广度优先搜索的步骤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2B80BE46-BEA6-4A30-BBBE-69AE03BD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690688"/>
            <a:ext cx="70961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在访问了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起始点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之后，依次访问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的邻接点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</p:txBody>
      </p:sp>
      <p:grpSp>
        <p:nvGrpSpPr>
          <p:cNvPr id="97287" name="Group 32">
            <a:extLst>
              <a:ext uri="{FF2B5EF4-FFF2-40B4-BE49-F238E27FC236}">
                <a16:creationId xmlns:a16="http://schemas.microsoft.com/office/drawing/2014/main" id="{7F7848AD-CE7E-9541-B1A6-E26DA28A770C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2482850"/>
            <a:ext cx="525462" cy="525463"/>
            <a:chOff x="6528170" y="3281715"/>
            <a:chExt cx="914400" cy="914400"/>
          </a:xfrm>
        </p:grpSpPr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DD1394E5-A2B4-4955-8F53-D54700CEC810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1" name="Group 69">
              <a:extLst>
                <a:ext uri="{FF2B5EF4-FFF2-40B4-BE49-F238E27FC236}">
                  <a16:creationId xmlns:a16="http://schemas.microsoft.com/office/drawing/2014/main" id="{456D0058-BB0E-4739-A23D-76FC211EFC1B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32" name="AutoShape 37">
                <a:extLst>
                  <a:ext uri="{FF2B5EF4-FFF2-40B4-BE49-F238E27FC236}">
                    <a16:creationId xmlns:a16="http://schemas.microsoft.com/office/drawing/2014/main" id="{17E6D5EA-0377-4219-8E18-CED4ECAF9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AutoShape 38">
                <a:extLst>
                  <a:ext uri="{FF2B5EF4-FFF2-40B4-BE49-F238E27FC236}">
                    <a16:creationId xmlns:a16="http://schemas.microsoft.com/office/drawing/2014/main" id="{4BFF06A1-52E2-46C3-A0BA-8ED2FE10B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AutoShape 39">
                <a:extLst>
                  <a:ext uri="{FF2B5EF4-FFF2-40B4-BE49-F238E27FC236}">
                    <a16:creationId xmlns:a16="http://schemas.microsoft.com/office/drawing/2014/main" id="{050243A7-525C-4010-9ABA-B8C421422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AutoShape 40">
                <a:extLst>
                  <a:ext uri="{FF2B5EF4-FFF2-40B4-BE49-F238E27FC236}">
                    <a16:creationId xmlns:a16="http://schemas.microsoft.com/office/drawing/2014/main" id="{60A37F99-949B-4669-A4DB-88F300F74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AutoShape 41">
                <a:extLst>
                  <a:ext uri="{FF2B5EF4-FFF2-40B4-BE49-F238E27FC236}">
                    <a16:creationId xmlns:a16="http://schemas.microsoft.com/office/drawing/2014/main" id="{60FAC2F7-EB44-4F96-B759-6B13C4264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AutoShape 42">
                <a:extLst>
                  <a:ext uri="{FF2B5EF4-FFF2-40B4-BE49-F238E27FC236}">
                    <a16:creationId xmlns:a16="http://schemas.microsoft.com/office/drawing/2014/main" id="{64422CD5-DCB4-44B0-8E4D-DC90AC4B9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7288" name="Group 33">
            <a:extLst>
              <a:ext uri="{FF2B5EF4-FFF2-40B4-BE49-F238E27FC236}">
                <a16:creationId xmlns:a16="http://schemas.microsoft.com/office/drawing/2014/main" id="{F3D764E3-1789-D048-B92F-89360C5B2919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3335338"/>
            <a:ext cx="525462" cy="525462"/>
            <a:chOff x="6528170" y="4684221"/>
            <a:chExt cx="914400" cy="914400"/>
          </a:xfrm>
        </p:grpSpPr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6880C320-F85E-4039-A93A-71802A4CD05F}"/>
                </a:ext>
              </a:extLst>
            </p:cNvPr>
            <p:cNvSpPr/>
            <p:nvPr/>
          </p:nvSpPr>
          <p:spPr>
            <a:xfrm>
              <a:off x="6528170" y="4684221"/>
              <a:ext cx="914400" cy="914400"/>
            </a:xfrm>
            <a:prstGeom prst="roundRect">
              <a:avLst/>
            </a:prstGeom>
            <a:solidFill>
              <a:srgbClr val="F7964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0" name="Group 76">
              <a:extLst>
                <a:ext uri="{FF2B5EF4-FFF2-40B4-BE49-F238E27FC236}">
                  <a16:creationId xmlns:a16="http://schemas.microsoft.com/office/drawing/2014/main" id="{D84B673F-032C-4A86-9F0F-7A3B10E37E89}"/>
                </a:ext>
              </a:extLst>
            </p:cNvPr>
            <p:cNvGrpSpPr/>
            <p:nvPr/>
          </p:nvGrpSpPr>
          <p:grpSpPr>
            <a:xfrm>
              <a:off x="6748385" y="4909249"/>
              <a:ext cx="464344" cy="464344"/>
              <a:chOff x="7287419" y="2577307"/>
              <a:chExt cx="464344" cy="464344"/>
            </a:xfrm>
            <a:solidFill>
              <a:srgbClr val="EEECE1"/>
            </a:solidFill>
          </p:grpSpPr>
          <p:sp>
            <p:nvSpPr>
              <p:cNvPr id="41" name="AutoShape 56">
                <a:extLst>
                  <a:ext uri="{FF2B5EF4-FFF2-40B4-BE49-F238E27FC236}">
                    <a16:creationId xmlns:a16="http://schemas.microsoft.com/office/drawing/2014/main" id="{1F755CB0-0DCD-4A6F-8717-AE4D1052F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AutoShape 57">
                <a:extLst>
                  <a:ext uri="{FF2B5EF4-FFF2-40B4-BE49-F238E27FC236}">
                    <a16:creationId xmlns:a16="http://schemas.microsoft.com/office/drawing/2014/main" id="{57A883DA-5A02-44D2-92D1-636BB06FC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AutoShape 58">
                <a:extLst>
                  <a:ext uri="{FF2B5EF4-FFF2-40B4-BE49-F238E27FC236}">
                    <a16:creationId xmlns:a16="http://schemas.microsoft.com/office/drawing/2014/main" id="{FDBEC8A7-3B0F-4F8A-88BB-65FC6462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7289" name="Group 31">
            <a:extLst>
              <a:ext uri="{FF2B5EF4-FFF2-40B4-BE49-F238E27FC236}">
                <a16:creationId xmlns:a16="http://schemas.microsoft.com/office/drawing/2014/main" id="{AE4ED67A-6800-6241-B261-49081B2BF215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1693863"/>
            <a:ext cx="525462" cy="525462"/>
            <a:chOff x="6528170" y="1885071"/>
            <a:chExt cx="914400" cy="914400"/>
          </a:xfrm>
        </p:grpSpPr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DFF396C1-4966-4543-8E7C-E63114156AFB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6" name="Group 83">
              <a:extLst>
                <a:ext uri="{FF2B5EF4-FFF2-40B4-BE49-F238E27FC236}">
                  <a16:creationId xmlns:a16="http://schemas.microsoft.com/office/drawing/2014/main" id="{D9E4D727-7A01-4164-A713-551B128D6152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47" name="AutoShape 128">
                <a:extLst>
                  <a:ext uri="{FF2B5EF4-FFF2-40B4-BE49-F238E27FC236}">
                    <a16:creationId xmlns:a16="http://schemas.microsoft.com/office/drawing/2014/main" id="{B63F0B0B-CBE2-43E3-8BA7-7F8A5BB6C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AutoShape 129">
                <a:extLst>
                  <a:ext uri="{FF2B5EF4-FFF2-40B4-BE49-F238E27FC236}">
                    <a16:creationId xmlns:a16="http://schemas.microsoft.com/office/drawing/2014/main" id="{FFFD4DFD-CD54-4994-AF5A-84039F8C5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Text Box 18">
            <a:extLst>
              <a:ext uri="{FF2B5EF4-FFF2-40B4-BE49-F238E27FC236}">
                <a16:creationId xmlns:a16="http://schemas.microsoft.com/office/drawing/2014/main" id="{63F49629-C9D9-4D7F-B486-AD8F0AF3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2457450"/>
            <a:ext cx="70961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然后再依次访问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这些顶点中未被访问过的邻接点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DA945B11-1B71-4FE2-AD01-A909AB49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3343275"/>
            <a:ext cx="70961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直到所有顶点都被访问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过为止。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0728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53878C9-47FF-4D01-AD06-D5A829236805}"/>
              </a:ext>
            </a:extLst>
          </p:cNvPr>
          <p:cNvSpPr/>
          <p:nvPr/>
        </p:nvSpPr>
        <p:spPr bwMode="auto">
          <a:xfrm>
            <a:off x="-6350" y="3429000"/>
            <a:ext cx="9144000" cy="2232025"/>
          </a:xfrm>
          <a:prstGeom prst="rect">
            <a:avLst/>
          </a:prstGeom>
          <a:solidFill>
            <a:srgbClr val="E2D9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B42ADF6C-3DFE-4FC7-BDB4-019C20E0D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1446213"/>
            <a:ext cx="7808912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从图中某个顶点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出发，访问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，并置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visited[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true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，然后将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进队。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只要队列不空，则重复下述处理。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3734" name="Rectangle 5">
            <a:extLst>
              <a:ext uri="{FF2B5EF4-FFF2-40B4-BE49-F238E27FC236}">
                <a16:creationId xmlns:a16="http://schemas.microsoft.com/office/drawing/2014/main" id="{77B4630F-DEFF-44F4-B08E-B2726C2D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5575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算法思想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  <p:grpSp>
        <p:nvGrpSpPr>
          <p:cNvPr id="98309" name="Group 32">
            <a:extLst>
              <a:ext uri="{FF2B5EF4-FFF2-40B4-BE49-F238E27FC236}">
                <a16:creationId xmlns:a16="http://schemas.microsoft.com/office/drawing/2014/main" id="{51EEC5EF-8F85-8943-B5DE-CFA3B0A5F092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2460625"/>
            <a:ext cx="525462" cy="523875"/>
            <a:chOff x="6528170" y="3281715"/>
            <a:chExt cx="914400" cy="9144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35087F6-5E1C-4A7C-8147-FD558D8DECDB}"/>
                </a:ext>
              </a:extLst>
            </p:cNvPr>
            <p:cNvSpPr/>
            <p:nvPr/>
          </p:nvSpPr>
          <p:spPr>
            <a:xfrm>
              <a:off x="6528170" y="3281715"/>
              <a:ext cx="914400" cy="914400"/>
            </a:xfrm>
            <a:prstGeom prst="roundRect">
              <a:avLst/>
            </a:prstGeom>
            <a:solidFill>
              <a:srgbClr val="4BACC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" name="Group 69">
              <a:extLst>
                <a:ext uri="{FF2B5EF4-FFF2-40B4-BE49-F238E27FC236}">
                  <a16:creationId xmlns:a16="http://schemas.microsoft.com/office/drawing/2014/main" id="{2C8ADC5D-F9EA-4F7C-A49D-38FF24DD3699}"/>
                </a:ext>
              </a:extLst>
            </p:cNvPr>
            <p:cNvGrpSpPr/>
            <p:nvPr/>
          </p:nvGrpSpPr>
          <p:grpSpPr>
            <a:xfrm>
              <a:off x="6759757" y="3506346"/>
              <a:ext cx="464344" cy="465138"/>
              <a:chOff x="7287419" y="3505994"/>
              <a:chExt cx="464344" cy="465138"/>
            </a:xfrm>
            <a:solidFill>
              <a:srgbClr val="EEECE1"/>
            </a:solidFill>
          </p:grpSpPr>
          <p:sp>
            <p:nvSpPr>
              <p:cNvPr id="11" name="AutoShape 37">
                <a:extLst>
                  <a:ext uri="{FF2B5EF4-FFF2-40B4-BE49-F238E27FC236}">
                    <a16:creationId xmlns:a16="http://schemas.microsoft.com/office/drawing/2014/main" id="{D75532C2-ABD6-44FC-A98A-5BFAD93D9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AutoShape 38">
                <a:extLst>
                  <a:ext uri="{FF2B5EF4-FFF2-40B4-BE49-F238E27FC236}">
                    <a16:creationId xmlns:a16="http://schemas.microsoft.com/office/drawing/2014/main" id="{11750491-BEC8-43FF-8E3D-8801EA752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AutoShape 39">
                <a:extLst>
                  <a:ext uri="{FF2B5EF4-FFF2-40B4-BE49-F238E27FC236}">
                    <a16:creationId xmlns:a16="http://schemas.microsoft.com/office/drawing/2014/main" id="{35A299CA-1B99-467C-A0B6-E9ACA8319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AutoShape 40">
                <a:extLst>
                  <a:ext uri="{FF2B5EF4-FFF2-40B4-BE49-F238E27FC236}">
                    <a16:creationId xmlns:a16="http://schemas.microsoft.com/office/drawing/2014/main" id="{EEC90133-A8F3-4E94-A01F-16AF2F992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AutoShape 41">
                <a:extLst>
                  <a:ext uri="{FF2B5EF4-FFF2-40B4-BE49-F238E27FC236}">
                    <a16:creationId xmlns:a16="http://schemas.microsoft.com/office/drawing/2014/main" id="{C2622910-F44A-4331-B27F-4E4D51783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AutoShape 42">
                <a:extLst>
                  <a:ext uri="{FF2B5EF4-FFF2-40B4-BE49-F238E27FC236}">
                    <a16:creationId xmlns:a16="http://schemas.microsoft.com/office/drawing/2014/main" id="{9F0F61A0-F00E-4012-ABDB-7BFB100AA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8310" name="Group 31">
            <a:extLst>
              <a:ext uri="{FF2B5EF4-FFF2-40B4-BE49-F238E27FC236}">
                <a16:creationId xmlns:a16="http://schemas.microsoft.com/office/drawing/2014/main" id="{993E7553-BC84-2A4C-BD26-0B9E582834EF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1471613"/>
            <a:ext cx="525462" cy="525462"/>
            <a:chOff x="6528170" y="1885071"/>
            <a:chExt cx="914400" cy="914400"/>
          </a:xfrm>
        </p:grpSpPr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537DB876-E11A-4CC2-B5CF-532541B9F5D0}"/>
                </a:ext>
              </a:extLst>
            </p:cNvPr>
            <p:cNvSpPr/>
            <p:nvPr/>
          </p:nvSpPr>
          <p:spPr>
            <a:xfrm>
              <a:off x="6528170" y="1885071"/>
              <a:ext cx="914400" cy="914400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9" name="Group 83">
              <a:extLst>
                <a:ext uri="{FF2B5EF4-FFF2-40B4-BE49-F238E27FC236}">
                  <a16:creationId xmlns:a16="http://schemas.microsoft.com/office/drawing/2014/main" id="{18B1ECDA-22D5-4F88-9CDB-0FBE0A17D450}"/>
                </a:ext>
              </a:extLst>
            </p:cNvPr>
            <p:cNvGrpSpPr/>
            <p:nvPr/>
          </p:nvGrpSpPr>
          <p:grpSpPr>
            <a:xfrm>
              <a:off x="6758963" y="2110099"/>
              <a:ext cx="465138" cy="464344"/>
              <a:chOff x="2581275" y="2582069"/>
              <a:chExt cx="465138" cy="464344"/>
            </a:xfrm>
            <a:solidFill>
              <a:srgbClr val="EEECE1"/>
            </a:solidFill>
          </p:grpSpPr>
          <p:sp>
            <p:nvSpPr>
              <p:cNvPr id="20" name="AutoShape 128">
                <a:extLst>
                  <a:ext uri="{FF2B5EF4-FFF2-40B4-BE49-F238E27FC236}">
                    <a16:creationId xmlns:a16="http://schemas.microsoft.com/office/drawing/2014/main" id="{633BC38A-8B77-4E72-8402-7CEDC654D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1275" y="2582069"/>
                <a:ext cx="46513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AutoShape 129">
                <a:extLst>
                  <a:ext uri="{FF2B5EF4-FFF2-40B4-BE49-F238E27FC236}">
                    <a16:creationId xmlns:a16="http://schemas.microsoft.com/office/drawing/2014/main" id="{F8A51431-1772-49FD-8554-791885C00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788" y="2640013"/>
                <a:ext cx="115888" cy="115888"/>
              </a:xfrm>
              <a:custGeom>
                <a:avLst/>
                <a:gdLst>
                  <a:gd name="T0" fmla="*/ 10800 w 21600"/>
                  <a:gd name="T1" fmla="+- 0 10800 134"/>
                  <a:gd name="T2" fmla="*/ 10800 h 21333"/>
                  <a:gd name="T3" fmla="*/ 10800 w 21600"/>
                  <a:gd name="T4" fmla="+- 0 10800 134"/>
                  <a:gd name="T5" fmla="*/ 10800 h 21333"/>
                  <a:gd name="T6" fmla="*/ 10800 w 21600"/>
                  <a:gd name="T7" fmla="+- 0 10800 134"/>
                  <a:gd name="T8" fmla="*/ 10800 h 21333"/>
                  <a:gd name="T9" fmla="*/ 10800 w 21600"/>
                  <a:gd name="T10" fmla="+- 0 10800 134"/>
                  <a:gd name="T11" fmla="*/ 10800 h 21333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Text Box 4">
            <a:extLst>
              <a:ext uri="{FF2B5EF4-FFF2-40B4-BE49-F238E27FC236}">
                <a16:creationId xmlns:a16="http://schemas.microsoft.com/office/drawing/2014/main" id="{3A2DAD7F-36F6-4E8B-9A52-9BEF7BB4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652838"/>
            <a:ext cx="82105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① 队头顶点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出队。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② 依次检查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的所有邻接点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，如果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visited[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false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，则访问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，并置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visited[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]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的值为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true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，然后将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w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进队。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DA46849-F322-42F4-B78F-DA0DA2F4F193}"/>
              </a:ext>
            </a:extLst>
          </p:cNvPr>
          <p:cNvSpPr/>
          <p:nvPr/>
        </p:nvSpPr>
        <p:spPr bwMode="auto">
          <a:xfrm>
            <a:off x="-7938" y="1449388"/>
            <a:ext cx="4414838" cy="537527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rgbClr val="A78D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100D54-0058-4E5C-85FC-F62ED26B2676}"/>
              </a:ext>
            </a:extLst>
          </p:cNvPr>
          <p:cNvSpPr/>
          <p:nvPr/>
        </p:nvSpPr>
        <p:spPr bwMode="auto">
          <a:xfrm>
            <a:off x="4787900" y="1422400"/>
            <a:ext cx="4371975" cy="537527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rgbClr val="A78DC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9332" name="Object 49">
            <a:extLst>
              <a:ext uri="{FF2B5EF4-FFF2-40B4-BE49-F238E27FC236}">
                <a16:creationId xmlns:a16="http://schemas.microsoft.com/office/drawing/2014/main" id="{9BE7951A-BE13-6546-B3E1-57703A45767D}"/>
              </a:ext>
            </a:extLst>
          </p:cNvPr>
          <p:cNvGraphicFramePr>
            <a:graphicFrameLocks/>
          </p:cNvGraphicFramePr>
          <p:nvPr/>
        </p:nvGraphicFramePr>
        <p:xfrm>
          <a:off x="4833938" y="1790700"/>
          <a:ext cx="4267200" cy="497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r:id="rId3" imgW="2603500" imgH="4699000" progId="Photoshop.Image.5">
                  <p:embed/>
                </p:oleObj>
              </mc:Choice>
              <mc:Fallback>
                <p:oleObj r:id="rId3" imgW="2603500" imgH="4699000" progId="Photoshop.Image.5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1790700"/>
                        <a:ext cx="4267200" cy="497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939" name="Object 51">
            <a:extLst>
              <a:ext uri="{FF2B5EF4-FFF2-40B4-BE49-F238E27FC236}">
                <a16:creationId xmlns:a16="http://schemas.microsoft.com/office/drawing/2014/main" id="{7B05197F-D056-4F4F-AB93-7692CC0335AD}"/>
              </a:ext>
            </a:extLst>
          </p:cNvPr>
          <p:cNvGraphicFramePr>
            <a:graphicFrameLocks/>
          </p:cNvGraphicFramePr>
          <p:nvPr/>
        </p:nvGraphicFramePr>
        <p:xfrm>
          <a:off x="36513" y="3940175"/>
          <a:ext cx="4351337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r:id="rId5" imgW="2597150" imgH="2317750" progId="Photoshop.Image.5">
                  <p:embed/>
                </p:oleObj>
              </mc:Choice>
              <mc:Fallback>
                <p:oleObj r:id="rId5" imgW="2597150" imgH="2317750" progId="Photoshop.Image.5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3940175"/>
                        <a:ext cx="4351337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940" name="Rectangle 52">
            <a:extLst>
              <a:ext uri="{FF2B5EF4-FFF2-40B4-BE49-F238E27FC236}">
                <a16:creationId xmlns:a16="http://schemas.microsoft.com/office/drawing/2014/main" id="{6886F20C-C2C4-4B89-A284-B882A90BA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79400"/>
            <a:ext cx="6054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讨论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：计算机如何实现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BFS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？</a:t>
            </a:r>
          </a:p>
        </p:txBody>
      </p:sp>
      <p:sp>
        <p:nvSpPr>
          <p:cNvPr id="933941" name="Text Box 53">
            <a:extLst>
              <a:ext uri="{FF2B5EF4-FFF2-40B4-BE49-F238E27FC236}">
                <a16:creationId xmlns:a16="http://schemas.microsoft.com/office/drawing/2014/main" id="{ADDD64C7-5B52-4999-90F4-2047C67E7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3457575"/>
            <a:ext cx="4376737" cy="4667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邻接表</a:t>
            </a:r>
          </a:p>
        </p:txBody>
      </p:sp>
      <p:sp>
        <p:nvSpPr>
          <p:cNvPr id="933943" name="Rectangle 55">
            <a:extLst>
              <a:ext uri="{FF2B5EF4-FFF2-40B4-BE49-F238E27FC236}">
                <a16:creationId xmlns:a16="http://schemas.microsoft.com/office/drawing/2014/main" id="{500274FF-EDA3-408C-A9E7-A824D4AF9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288" y="879475"/>
            <a:ext cx="671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除辅助数组</a:t>
            </a:r>
            <a:r>
              <a:rPr lang="en-US" altLang="zh-CN" sz="2400" b="0" i="1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visited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 [n ]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外，还需再开一辅助队列</a:t>
            </a:r>
          </a:p>
        </p:txBody>
      </p:sp>
      <p:graphicFrame>
        <p:nvGraphicFramePr>
          <p:cNvPr id="933945" name="Object 57">
            <a:extLst>
              <a:ext uri="{FF2B5EF4-FFF2-40B4-BE49-F238E27FC236}">
                <a16:creationId xmlns:a16="http://schemas.microsoft.com/office/drawing/2014/main" id="{14238EB3-1D80-D54C-BC08-1EFD891906BA}"/>
              </a:ext>
            </a:extLst>
          </p:cNvPr>
          <p:cNvGraphicFramePr>
            <a:graphicFrameLocks/>
          </p:cNvGraphicFramePr>
          <p:nvPr/>
        </p:nvGraphicFramePr>
        <p:xfrm>
          <a:off x="73025" y="1489075"/>
          <a:ext cx="42656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r:id="rId7" imgW="1816100" imgH="1765300" progId="Photoshop.Image.5">
                  <p:embed/>
                </p:oleObj>
              </mc:Choice>
              <mc:Fallback>
                <p:oleObj r:id="rId7" imgW="1816100" imgH="1765300" progId="Photoshop.Image.5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862" b="7362"/>
                      <a:stretch>
                        <a:fillRect/>
                      </a:stretch>
                    </p:blipFill>
                    <p:spPr bwMode="auto">
                      <a:xfrm>
                        <a:off x="73025" y="1489075"/>
                        <a:ext cx="42656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946" name="AutoShape 58">
            <a:extLst>
              <a:ext uri="{FF2B5EF4-FFF2-40B4-BE49-F238E27FC236}">
                <a16:creationId xmlns:a16="http://schemas.microsoft.com/office/drawing/2014/main" id="{21E82E4F-A63A-4165-BC24-30FFF611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206500"/>
            <a:ext cx="990600" cy="457200"/>
          </a:xfrm>
          <a:prstGeom prst="wedgeEllipseCallout">
            <a:avLst>
              <a:gd name="adj1" fmla="val -28942"/>
              <a:gd name="adj2" fmla="val 151570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起点</a:t>
            </a:r>
          </a:p>
        </p:txBody>
      </p:sp>
      <p:sp>
        <p:nvSpPr>
          <p:cNvPr id="933947" name="Text Box 59">
            <a:extLst>
              <a:ext uri="{FF2B5EF4-FFF2-40B4-BE49-F238E27FC236}">
                <a16:creationId xmlns:a16="http://schemas.microsoft.com/office/drawing/2014/main" id="{6AF32774-836F-4D54-A6AE-CCCBFEE3C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1460500"/>
            <a:ext cx="4265613" cy="4667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辅助队列</a:t>
            </a:r>
          </a:p>
        </p:txBody>
      </p:sp>
      <p:sp>
        <p:nvSpPr>
          <p:cNvPr id="933948" name="Rectangle 60">
            <a:extLst>
              <a:ext uri="{FF2B5EF4-FFF2-40B4-BE49-F238E27FC236}">
                <a16:creationId xmlns:a16="http://schemas.microsoft.com/office/drawing/2014/main" id="{5D0EAC38-7B04-4F56-B8BE-E316404E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887788"/>
            <a:ext cx="171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v2</a:t>
            </a:r>
            <a:r>
              <a:rPr lang="zh-CN" altLang="en-US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已访问过了</a:t>
            </a:r>
          </a:p>
        </p:txBody>
      </p:sp>
      <p:sp>
        <p:nvSpPr>
          <p:cNvPr id="933949" name="AutoShape 61">
            <a:extLst>
              <a:ext uri="{FF2B5EF4-FFF2-40B4-BE49-F238E27FC236}">
                <a16:creationId xmlns:a16="http://schemas.microsoft.com/office/drawing/2014/main" id="{6916FC03-550B-450C-840C-56B05DE45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6262688"/>
            <a:ext cx="2254250" cy="488950"/>
          </a:xfrm>
          <a:prstGeom prst="wedgeRoundRectCallout">
            <a:avLst>
              <a:gd name="adj1" fmla="val 64647"/>
              <a:gd name="adj2" fmla="val -632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BFS </a:t>
            </a: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遍历结果</a:t>
            </a:r>
          </a:p>
        </p:txBody>
      </p:sp>
      <p:sp>
        <p:nvSpPr>
          <p:cNvPr id="933950" name="Oval 62">
            <a:extLst>
              <a:ext uri="{FF2B5EF4-FFF2-40B4-BE49-F238E27FC236}">
                <a16:creationId xmlns:a16="http://schemas.microsoft.com/office/drawing/2014/main" id="{56401F2A-C034-47DB-B943-DA3A39F3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2901950"/>
            <a:ext cx="990600" cy="3968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3951" name="Rectangle 63">
            <a:extLst>
              <a:ext uri="{FF2B5EF4-FFF2-40B4-BE49-F238E27FC236}">
                <a16:creationId xmlns:a16="http://schemas.microsoft.com/office/drawing/2014/main" id="{07D12A2E-2557-40E3-88A2-282144E1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950" y="1998663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入队！</a:t>
            </a:r>
          </a:p>
        </p:txBody>
      </p:sp>
      <p:sp>
        <p:nvSpPr>
          <p:cNvPr id="933953" name="Oval 65">
            <a:extLst>
              <a:ext uri="{FF2B5EF4-FFF2-40B4-BE49-F238E27FC236}">
                <a16:creationId xmlns:a16="http://schemas.microsoft.com/office/drawing/2014/main" id="{EAF90C1D-1278-43A5-99B6-F3FA8D8F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60900"/>
            <a:ext cx="3048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3954" name="Oval 66">
            <a:extLst>
              <a:ext uri="{FF2B5EF4-FFF2-40B4-BE49-F238E27FC236}">
                <a16:creationId xmlns:a16="http://schemas.microsoft.com/office/drawing/2014/main" id="{0AAA8DFB-20FA-468A-8BB7-46D49A7C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838" y="3971925"/>
            <a:ext cx="609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3955" name="Oval 67">
            <a:extLst>
              <a:ext uri="{FF2B5EF4-FFF2-40B4-BE49-F238E27FC236}">
                <a16:creationId xmlns:a16="http://schemas.microsoft.com/office/drawing/2014/main" id="{07DEE877-5A67-49E5-B803-48DCA51B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799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3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3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33941" grpId="0" animBg="1"/>
      <p:bldP spid="933943" grpId="0"/>
      <p:bldP spid="933946" grpId="0" animBg="1"/>
      <p:bldP spid="933947" grpId="0" animBg="1"/>
      <p:bldP spid="933948" grpId="0"/>
      <p:bldP spid="933949" grpId="0" animBg="1"/>
      <p:bldP spid="933950" grpId="0" animBg="1"/>
      <p:bldP spid="933951" grpId="0"/>
      <p:bldP spid="933953" grpId="0" animBg="1"/>
      <p:bldP spid="933954" grpId="0" animBg="1"/>
      <p:bldP spid="93395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4D46A-0926-4F15-81D8-F4B357F06E2C}"/>
              </a:ext>
            </a:extLst>
          </p:cNvPr>
          <p:cNvSpPr/>
          <p:nvPr/>
        </p:nvSpPr>
        <p:spPr bwMode="auto">
          <a:xfrm>
            <a:off x="0" y="1435100"/>
            <a:ext cx="9144000" cy="4824413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DF15235C-2D6F-4DEB-8DE7-08F17D78B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8458200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void BFS (Graph G, int v)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{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按广度优先非递归遍历连通图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G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cout&lt;&lt;v; visited[v] = true;     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访问第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个顶点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InitQueue(Q);              	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辅助队列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Q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初始化，置空        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EnQueue(Q, v);            			//v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while(!QueueEmpty(Q)){   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队列非空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DeQueue(Q, u);        			//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队头元素出队并置为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for(w = FirstAdjVex(G, u); w&gt;=0; w = NextAdjVex(G, u, w))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   if(!visited[w]){               	//w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的尚未访问的邻接顶点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cout&lt;&lt;w; visited[w] = true;	EnQueue(Q, w); //w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进队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          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}//if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   }//while 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}//BFS </a:t>
            </a: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0FC22E37-5B77-4044-8462-F29BAEFF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6213"/>
            <a:ext cx="37750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算法描述</a:t>
            </a: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1" name="Rectangle 21">
            <a:extLst>
              <a:ext uri="{FF2B5EF4-FFF2-40B4-BE49-F238E27FC236}">
                <a16:creationId xmlns:a16="http://schemas.microsoft.com/office/drawing/2014/main" id="{85A59FF4-E4F6-4DA5-99B0-D68AD3DB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1603375"/>
            <a:ext cx="66579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如果使用邻接矩阵，则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BFS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对于每一个被访问到的顶点，都要循环检测矩阵中的整整一行（ </a:t>
            </a:r>
            <a:r>
              <a:rPr lang="en-US" altLang="zh-CN" sz="2600" b="0" i="1">
                <a:ea typeface="微软雅黑" panose="020B0503020204020204" pitchFamily="34" charset="-122"/>
                <a:sym typeface="+mn-lt"/>
              </a:rPr>
              <a:t>n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个元素），总的时间代价为</a:t>
            </a:r>
            <a:r>
              <a:rPr lang="en-US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</a:t>
            </a:r>
            <a:r>
              <a:rPr lang="en-US" altLang="zh-CN" sz="2600" b="0" i="1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600" b="0" baseline="300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。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用邻接表来表示图，虽然有 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2e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个表结点，但只需扫描 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e 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个结点即可完成遍历，加上访问 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个头结点的时间，时间复杂度为</a:t>
            </a:r>
            <a:r>
              <a:rPr lang="en-US" altLang="zh-CN" sz="26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O(n+e)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76804" name="Rectangle 23">
            <a:extLst>
              <a:ext uri="{FF2B5EF4-FFF2-40B4-BE49-F238E27FC236}">
                <a16:creationId xmlns:a16="http://schemas.microsoft.com/office/drawing/2014/main" id="{9F30A28E-8642-4EE0-8D0A-FC38E9AF7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7488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BFS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算法效率分析</a:t>
            </a:r>
          </a:p>
        </p:txBody>
      </p:sp>
      <p:grpSp>
        <p:nvGrpSpPr>
          <p:cNvPr id="99332" name="Group 61">
            <a:extLst>
              <a:ext uri="{FF2B5EF4-FFF2-40B4-BE49-F238E27FC236}">
                <a16:creationId xmlns:a16="http://schemas.microsoft.com/office/drawing/2014/main" id="{B2177970-88B5-D244-AA10-5665A2606154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1808163"/>
            <a:ext cx="831850" cy="830262"/>
            <a:chOff x="6518563" y="1579415"/>
            <a:chExt cx="831273" cy="831273"/>
          </a:xfrm>
        </p:grpSpPr>
        <p:sp>
          <p:nvSpPr>
            <p:cNvPr id="25" name="Rounded Rectangle 12">
              <a:extLst>
                <a:ext uri="{FF2B5EF4-FFF2-40B4-BE49-F238E27FC236}">
                  <a16:creationId xmlns:a16="http://schemas.microsoft.com/office/drawing/2014/main" id="{238768A4-B52D-4B9D-8EC3-BCEE408C324A}"/>
                </a:ext>
              </a:extLst>
            </p:cNvPr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6" name="Group 19">
              <a:extLst>
                <a:ext uri="{FF2B5EF4-FFF2-40B4-BE49-F238E27FC236}">
                  <a16:creationId xmlns:a16="http://schemas.microsoft.com/office/drawing/2014/main" id="{5EDEB05F-1C4E-4E88-A92A-1980BB6AAF3F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27" name="AutoShape 7">
                <a:extLst>
                  <a:ext uri="{FF2B5EF4-FFF2-40B4-BE49-F238E27FC236}">
                    <a16:creationId xmlns:a16="http://schemas.microsoft.com/office/drawing/2014/main" id="{0BEEE63F-38E8-4CE0-96B0-BE8EE047F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AutoShape 8">
                <a:extLst>
                  <a:ext uri="{FF2B5EF4-FFF2-40B4-BE49-F238E27FC236}">
                    <a16:creationId xmlns:a16="http://schemas.microsoft.com/office/drawing/2014/main" id="{5C233CB5-EACB-4740-863A-5032EB31D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AutoShape 9">
                <a:extLst>
                  <a:ext uri="{FF2B5EF4-FFF2-40B4-BE49-F238E27FC236}">
                    <a16:creationId xmlns:a16="http://schemas.microsoft.com/office/drawing/2014/main" id="{37C6C791-008F-41D3-B964-70CB9CA4E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AutoShape 10">
                <a:extLst>
                  <a:ext uri="{FF2B5EF4-FFF2-40B4-BE49-F238E27FC236}">
                    <a16:creationId xmlns:a16="http://schemas.microsoft.com/office/drawing/2014/main" id="{AE8FFBFA-BE18-4EBE-8978-F5A4FB797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AutoShape 11">
                <a:extLst>
                  <a:ext uri="{FF2B5EF4-FFF2-40B4-BE49-F238E27FC236}">
                    <a16:creationId xmlns:a16="http://schemas.microsoft.com/office/drawing/2014/main" id="{FF17D03F-2A3D-4711-A654-176CEC37B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AutoShape 12">
                <a:extLst>
                  <a:ext uri="{FF2B5EF4-FFF2-40B4-BE49-F238E27FC236}">
                    <a16:creationId xmlns:a16="http://schemas.microsoft.com/office/drawing/2014/main" id="{CDA487AA-6955-4637-8526-C4F7B6301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AutoShape 13">
                <a:extLst>
                  <a:ext uri="{FF2B5EF4-FFF2-40B4-BE49-F238E27FC236}">
                    <a16:creationId xmlns:a16="http://schemas.microsoft.com/office/drawing/2014/main" id="{782D482E-56AA-4D6E-932F-7A21EF221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AutoShape 14">
                <a:extLst>
                  <a:ext uri="{FF2B5EF4-FFF2-40B4-BE49-F238E27FC236}">
                    <a16:creationId xmlns:a16="http://schemas.microsoft.com/office/drawing/2014/main" id="{CCF97A47-1F39-4229-B850-8C79C34DD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AutoShape 15">
                <a:extLst>
                  <a:ext uri="{FF2B5EF4-FFF2-40B4-BE49-F238E27FC236}">
                    <a16:creationId xmlns:a16="http://schemas.microsoft.com/office/drawing/2014/main" id="{AE7D97CE-D50A-4A19-9C20-0C65FEC58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9333" name="Group 62">
            <a:extLst>
              <a:ext uri="{FF2B5EF4-FFF2-40B4-BE49-F238E27FC236}">
                <a16:creationId xmlns:a16="http://schemas.microsoft.com/office/drawing/2014/main" id="{2B39B964-77D6-AC4D-880A-1E1776082AED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3451225"/>
            <a:ext cx="831850" cy="831850"/>
            <a:chOff x="6518563" y="2750124"/>
            <a:chExt cx="831273" cy="831273"/>
          </a:xfrm>
        </p:grpSpPr>
        <p:sp>
          <p:nvSpPr>
            <p:cNvPr id="37" name="Rounded Rectangle 13">
              <a:extLst>
                <a:ext uri="{FF2B5EF4-FFF2-40B4-BE49-F238E27FC236}">
                  <a16:creationId xmlns:a16="http://schemas.microsoft.com/office/drawing/2014/main" id="{BC7F1C42-0054-4E2E-9637-695E34A28AEC}"/>
                </a:ext>
              </a:extLst>
            </p:cNvPr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8" name="Group 29">
              <a:extLst>
                <a:ext uri="{FF2B5EF4-FFF2-40B4-BE49-F238E27FC236}">
                  <a16:creationId xmlns:a16="http://schemas.microsoft.com/office/drawing/2014/main" id="{8B674862-ED65-4DAA-B1C1-CB3A83EAC208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39" name="AutoShape 97">
                <a:extLst>
                  <a:ext uri="{FF2B5EF4-FFF2-40B4-BE49-F238E27FC236}">
                    <a16:creationId xmlns:a16="http://schemas.microsoft.com/office/drawing/2014/main" id="{F26CAE54-3F5C-46A5-A81D-B30D9A979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AutoShape 98">
                <a:extLst>
                  <a:ext uri="{FF2B5EF4-FFF2-40B4-BE49-F238E27FC236}">
                    <a16:creationId xmlns:a16="http://schemas.microsoft.com/office/drawing/2014/main" id="{BCAD750D-17F2-4FAB-8AE2-D1AB6537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AutoShape 99">
                <a:extLst>
                  <a:ext uri="{FF2B5EF4-FFF2-40B4-BE49-F238E27FC236}">
                    <a16:creationId xmlns:a16="http://schemas.microsoft.com/office/drawing/2014/main" id="{7110694A-6D53-498A-A538-F40A8BE0A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Shape 26">
            <a:extLst>
              <a:ext uri="{FF2B5EF4-FFF2-40B4-BE49-F238E27FC236}">
                <a16:creationId xmlns:a16="http://schemas.microsoft.com/office/drawing/2014/main" id="{B7BA605F-9A8D-4917-B27F-60BEF7C10C4F}"/>
              </a:ext>
            </a:extLst>
          </p:cNvPr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6FE3E9-A9C2-44D6-9790-293738A047AD}"/>
              </a:ext>
            </a:extLst>
          </p:cNvPr>
          <p:cNvSpPr/>
          <p:nvPr/>
        </p:nvSpPr>
        <p:spPr bwMode="auto">
          <a:xfrm>
            <a:off x="0" y="2924175"/>
            <a:ext cx="9144000" cy="3384550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9A41FB47-84F3-4BD0-9686-932811D42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0825"/>
            <a:ext cx="7923213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已知图的邻接表，分别给出用深度优先搜索和广度优先搜索从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出发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的遍历序列。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endParaRPr lang="zh-CN" altLang="en-US" sz="2400" b="0">
              <a:ea typeface="微软雅黑" panose="020B0503020204020204" pitchFamily="34" charset="-122"/>
              <a:sym typeface="+mn-lt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     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1      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2                    4            1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3                    6            2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4                    6            5           3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5                    1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        6                    5             2          1   ^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  </a:t>
            </a:r>
          </a:p>
        </p:txBody>
      </p:sp>
      <p:sp>
        <p:nvSpPr>
          <p:cNvPr id="77828" name="Rectangle 5">
            <a:extLst>
              <a:ext uri="{FF2B5EF4-FFF2-40B4-BE49-F238E27FC236}">
                <a16:creationId xmlns:a16="http://schemas.microsoft.com/office/drawing/2014/main" id="{42BBC3C7-3FDC-4011-B038-610D89A1C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01975"/>
            <a:ext cx="990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29" name="Line 6">
            <a:extLst>
              <a:ext uri="{FF2B5EF4-FFF2-40B4-BE49-F238E27FC236}">
                <a16:creationId xmlns:a16="http://schemas.microsoft.com/office/drawing/2014/main" id="{D5C70A4F-247D-442F-95DA-ED8281664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10197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0" name="Line 7">
            <a:extLst>
              <a:ext uri="{FF2B5EF4-FFF2-40B4-BE49-F238E27FC236}">
                <a16:creationId xmlns:a16="http://schemas.microsoft.com/office/drawing/2014/main" id="{7913788A-1983-4E77-B668-341A262C9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591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1" name="Line 8">
            <a:extLst>
              <a:ext uri="{FF2B5EF4-FFF2-40B4-BE49-F238E27FC236}">
                <a16:creationId xmlns:a16="http://schemas.microsoft.com/office/drawing/2014/main" id="{35A9923B-5C1B-4BA9-9622-A9F999491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16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2" name="Line 9">
            <a:extLst>
              <a:ext uri="{FF2B5EF4-FFF2-40B4-BE49-F238E27FC236}">
                <a16:creationId xmlns:a16="http://schemas.microsoft.com/office/drawing/2014/main" id="{6E2BA220-8F1B-4E26-8A20-202CF91A5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5497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3" name="Line 10">
            <a:extLst>
              <a:ext uri="{FF2B5EF4-FFF2-40B4-BE49-F238E27FC236}">
                <a16:creationId xmlns:a16="http://schemas.microsoft.com/office/drawing/2014/main" id="{BD23185D-8A65-4677-AA99-36030D9C5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069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4" name="Line 11">
            <a:extLst>
              <a:ext uri="{FF2B5EF4-FFF2-40B4-BE49-F238E27FC236}">
                <a16:creationId xmlns:a16="http://schemas.microsoft.com/office/drawing/2014/main" id="{F03A14AB-464D-4DEC-848B-26CFDD084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4037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5" name="Rectangle 12">
            <a:extLst>
              <a:ext uri="{FF2B5EF4-FFF2-40B4-BE49-F238E27FC236}">
                <a16:creationId xmlns:a16="http://schemas.microsoft.com/office/drawing/2014/main" id="{1F49F438-2E02-49E4-A0DE-60BC0BD1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35375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6" name="Rectangle 13">
            <a:extLst>
              <a:ext uri="{FF2B5EF4-FFF2-40B4-BE49-F238E27FC236}">
                <a16:creationId xmlns:a16="http://schemas.microsoft.com/office/drawing/2014/main" id="{742A06BF-B7A2-4A52-8046-85328851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35375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7" name="Line 14">
            <a:extLst>
              <a:ext uri="{FF2B5EF4-FFF2-40B4-BE49-F238E27FC236}">
                <a16:creationId xmlns:a16="http://schemas.microsoft.com/office/drawing/2014/main" id="{8AA2F668-8498-416D-9AA4-8EBE7BE52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8" name="Line 15">
            <a:extLst>
              <a:ext uri="{FF2B5EF4-FFF2-40B4-BE49-F238E27FC236}">
                <a16:creationId xmlns:a16="http://schemas.microsoft.com/office/drawing/2014/main" id="{1E256BB7-996A-465C-87DE-8AF1D5E59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39" name="Line 16">
            <a:extLst>
              <a:ext uri="{FF2B5EF4-FFF2-40B4-BE49-F238E27FC236}">
                <a16:creationId xmlns:a16="http://schemas.microsoft.com/office/drawing/2014/main" id="{17EADA12-4149-4BCD-9220-4012F7F65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7877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0" name="Line 17">
            <a:extLst>
              <a:ext uri="{FF2B5EF4-FFF2-40B4-BE49-F238E27FC236}">
                <a16:creationId xmlns:a16="http://schemas.microsoft.com/office/drawing/2014/main" id="{1011AFF1-E3FC-4EEC-9923-C4034FBB2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87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1" name="Rectangle 18">
            <a:extLst>
              <a:ext uri="{FF2B5EF4-FFF2-40B4-BE49-F238E27FC236}">
                <a16:creationId xmlns:a16="http://schemas.microsoft.com/office/drawing/2014/main" id="{79CFA169-8714-4BE9-AC9D-66BDD618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68775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2" name="Line 19">
            <a:extLst>
              <a:ext uri="{FF2B5EF4-FFF2-40B4-BE49-F238E27FC236}">
                <a16:creationId xmlns:a16="http://schemas.microsoft.com/office/drawing/2014/main" id="{C9CF00B0-E2D0-4EF0-9610-8762D8A29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68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3" name="Line 20">
            <a:extLst>
              <a:ext uri="{FF2B5EF4-FFF2-40B4-BE49-F238E27FC236}">
                <a16:creationId xmlns:a16="http://schemas.microsoft.com/office/drawing/2014/main" id="{225546A5-F9AE-4AF5-8C8E-F8C5ECEE6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3211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4" name="Rectangle 21">
            <a:extLst>
              <a:ext uri="{FF2B5EF4-FFF2-40B4-BE49-F238E27FC236}">
                <a16:creationId xmlns:a16="http://schemas.microsoft.com/office/drawing/2014/main" id="{FD3CE8FC-5118-44CE-9478-D38ED8B4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25975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5" name="Line 22">
            <a:extLst>
              <a:ext uri="{FF2B5EF4-FFF2-40B4-BE49-F238E27FC236}">
                <a16:creationId xmlns:a16="http://schemas.microsoft.com/office/drawing/2014/main" id="{3071041A-1914-411B-80EC-7F1EE5AD6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6" name="Line 23">
            <a:extLst>
              <a:ext uri="{FF2B5EF4-FFF2-40B4-BE49-F238E27FC236}">
                <a16:creationId xmlns:a16="http://schemas.microsoft.com/office/drawing/2014/main" id="{43026517-3939-41A5-9B24-93A1F1A4A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7783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7" name="Rectangle 24">
            <a:extLst>
              <a:ext uri="{FF2B5EF4-FFF2-40B4-BE49-F238E27FC236}">
                <a16:creationId xmlns:a16="http://schemas.microsoft.com/office/drawing/2014/main" id="{C6651072-00A1-451D-B963-5C46A129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59375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8" name="Line 25">
            <a:extLst>
              <a:ext uri="{FF2B5EF4-FFF2-40B4-BE49-F238E27FC236}">
                <a16:creationId xmlns:a16="http://schemas.microsoft.com/office/drawing/2014/main" id="{780EEE31-6354-412F-9AA4-4F3D2692C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59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49" name="Line 26">
            <a:extLst>
              <a:ext uri="{FF2B5EF4-FFF2-40B4-BE49-F238E27FC236}">
                <a16:creationId xmlns:a16="http://schemas.microsoft.com/office/drawing/2014/main" id="{7B0E8765-C0C6-4FC4-86C1-A19261B0D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11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0" name="Rectangle 27">
            <a:extLst>
              <a:ext uri="{FF2B5EF4-FFF2-40B4-BE49-F238E27FC236}">
                <a16:creationId xmlns:a16="http://schemas.microsoft.com/office/drawing/2014/main" id="{AEB47A41-150E-4B21-8F40-4B1A5996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92775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1" name="Rectangle 28">
            <a:extLst>
              <a:ext uri="{FF2B5EF4-FFF2-40B4-BE49-F238E27FC236}">
                <a16:creationId xmlns:a16="http://schemas.microsoft.com/office/drawing/2014/main" id="{1FCDEFDC-EA74-406C-9293-88440A81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92775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2" name="Line 29">
            <a:extLst>
              <a:ext uri="{FF2B5EF4-FFF2-40B4-BE49-F238E27FC236}">
                <a16:creationId xmlns:a16="http://schemas.microsoft.com/office/drawing/2014/main" id="{B32AFC21-A2BA-4833-9719-833AB41BA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3" name="Line 30">
            <a:extLst>
              <a:ext uri="{FF2B5EF4-FFF2-40B4-BE49-F238E27FC236}">
                <a16:creationId xmlns:a16="http://schemas.microsoft.com/office/drawing/2014/main" id="{FE260D84-1154-4802-9E50-558488C9B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4" name="Line 31">
            <a:extLst>
              <a:ext uri="{FF2B5EF4-FFF2-40B4-BE49-F238E27FC236}">
                <a16:creationId xmlns:a16="http://schemas.microsoft.com/office/drawing/2014/main" id="{B07D3D4C-B36F-4536-823F-3BD8E02F1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7689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5" name="Line 32">
            <a:extLst>
              <a:ext uri="{FF2B5EF4-FFF2-40B4-BE49-F238E27FC236}">
                <a16:creationId xmlns:a16="http://schemas.microsoft.com/office/drawing/2014/main" id="{79A2B47C-E350-46C8-A9A2-D055FD3BE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8451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6" name="Rectangle 33">
            <a:extLst>
              <a:ext uri="{FF2B5EF4-FFF2-40B4-BE49-F238E27FC236}">
                <a16:creationId xmlns:a16="http://schemas.microsoft.com/office/drawing/2014/main" id="{11768E29-CCD8-42BC-9B3B-7FABB269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925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7" name="Line 34">
            <a:extLst>
              <a:ext uri="{FF2B5EF4-FFF2-40B4-BE49-F238E27FC236}">
                <a16:creationId xmlns:a16="http://schemas.microsoft.com/office/drawing/2014/main" id="{DE45775D-3DF9-4627-877B-627252C46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92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8" name="Line 35">
            <a:extLst>
              <a:ext uri="{FF2B5EF4-FFF2-40B4-BE49-F238E27FC236}">
                <a16:creationId xmlns:a16="http://schemas.microsoft.com/office/drawing/2014/main" id="{63691218-5767-40EC-83B8-1AC4CBB64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211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59" name="Rectangle 36">
            <a:extLst>
              <a:ext uri="{FF2B5EF4-FFF2-40B4-BE49-F238E27FC236}">
                <a16:creationId xmlns:a16="http://schemas.microsoft.com/office/drawing/2014/main" id="{41342DBE-8740-4DC0-BF15-3E5FECC3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259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0" name="Rectangle 37">
            <a:extLst>
              <a:ext uri="{FF2B5EF4-FFF2-40B4-BE49-F238E27FC236}">
                <a16:creationId xmlns:a16="http://schemas.microsoft.com/office/drawing/2014/main" id="{E87CFFE0-E874-435E-9002-82F04FB3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259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1" name="Line 38">
            <a:extLst>
              <a:ext uri="{FF2B5EF4-FFF2-40B4-BE49-F238E27FC236}">
                <a16:creationId xmlns:a16="http://schemas.microsoft.com/office/drawing/2014/main" id="{F5215EE7-9CEE-4DB9-9C5A-522EF936B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2" name="Line 39">
            <a:extLst>
              <a:ext uri="{FF2B5EF4-FFF2-40B4-BE49-F238E27FC236}">
                <a16:creationId xmlns:a16="http://schemas.microsoft.com/office/drawing/2014/main" id="{DB8E6B95-043D-41F6-8F85-6510EAE2A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625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3" name="Line 40">
            <a:extLst>
              <a:ext uri="{FF2B5EF4-FFF2-40B4-BE49-F238E27FC236}">
                <a16:creationId xmlns:a16="http://schemas.microsoft.com/office/drawing/2014/main" id="{EC32C8DD-2688-491C-BE59-1350E0D2E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5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4" name="Line 41">
            <a:extLst>
              <a:ext uri="{FF2B5EF4-FFF2-40B4-BE49-F238E27FC236}">
                <a16:creationId xmlns:a16="http://schemas.microsoft.com/office/drawing/2014/main" id="{182CFFD8-4267-4E22-AD6F-F148F2E36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854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5" name="Rectangle 42">
            <a:extLst>
              <a:ext uri="{FF2B5EF4-FFF2-40B4-BE49-F238E27FC236}">
                <a16:creationId xmlns:a16="http://schemas.microsoft.com/office/drawing/2014/main" id="{20C135DA-3A63-44C4-A251-3767336C9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69277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6" name="Line 43">
            <a:extLst>
              <a:ext uri="{FF2B5EF4-FFF2-40B4-BE49-F238E27FC236}">
                <a16:creationId xmlns:a16="http://schemas.microsoft.com/office/drawing/2014/main" id="{3404DCEE-8461-4086-B3C3-CEEE9282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692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867" name="Line 44">
            <a:extLst>
              <a:ext uri="{FF2B5EF4-FFF2-40B4-BE49-F238E27FC236}">
                <a16:creationId xmlns:a16="http://schemas.microsoft.com/office/drawing/2014/main" id="{366C0F31-1C16-47E3-AAE0-C27E74DA5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9213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6573" name="Rectangle 45">
            <a:extLst>
              <a:ext uri="{FF2B5EF4-FFF2-40B4-BE49-F238E27FC236}">
                <a16:creationId xmlns:a16="http://schemas.microsoft.com/office/drawing/2014/main" id="{8219FE7A-ADD0-478B-BB1B-7D2CA822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2417763"/>
            <a:ext cx="3743325" cy="904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深度：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广度：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77869" name="Rectangle 46">
            <a:extLst>
              <a:ext uri="{FF2B5EF4-FFF2-40B4-BE49-F238E27FC236}">
                <a16:creationId xmlns:a16="http://schemas.microsoft.com/office/drawing/2014/main" id="{EEC00F28-C540-4E30-8201-B2788EEB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231775"/>
            <a:ext cx="27797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57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48EC5B-B301-48FF-9FE5-6BD4B1A876CA}"/>
              </a:ext>
            </a:extLst>
          </p:cNvPr>
          <p:cNvSpPr/>
          <p:nvPr/>
        </p:nvSpPr>
        <p:spPr bwMode="auto">
          <a:xfrm>
            <a:off x="0" y="4235450"/>
            <a:ext cx="9144000" cy="1857375"/>
          </a:xfrm>
          <a:prstGeom prst="rect">
            <a:avLst/>
          </a:prstGeom>
          <a:solidFill>
            <a:srgbClr val="E2D9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798" name="Rectangle 14">
            <a:extLst>
              <a:ext uri="{FF2B5EF4-FFF2-40B4-BE49-F238E27FC236}">
                <a16:creationId xmlns:a16="http://schemas.microsoft.com/office/drawing/2014/main" id="{CD0F5BF6-CECD-4DEC-968A-FA33E81D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374775"/>
            <a:ext cx="6942138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空间复杂度相同，都是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O(n)(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借用了堆栈或队列）；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endParaRPr lang="zh-CN" altLang="en-US" sz="10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时间复杂度只与存储结构</a:t>
            </a: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（邻接矩阵或邻接表）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有关，而与搜索路径无关。</a:t>
            </a:r>
          </a:p>
        </p:txBody>
      </p:sp>
      <p:sp>
        <p:nvSpPr>
          <p:cNvPr id="78851" name="Rectangle 15">
            <a:extLst>
              <a:ext uri="{FF2B5EF4-FFF2-40B4-BE49-F238E27FC236}">
                <a16:creationId xmlns:a16="http://schemas.microsoft.com/office/drawing/2014/main" id="{2EB93B3A-9851-424A-811F-AFE1F70DB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4788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与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BFS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算法效率比较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103541-E18D-4035-BA69-0A6A3DB4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899025"/>
            <a:ext cx="705643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补充：</a:t>
            </a:r>
            <a:r>
              <a:rPr lang="en-US" altLang="zh-CN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ACM</a:t>
            </a:r>
            <a:r>
              <a:rPr lang="zh-CN" altLang="en-US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算法设计</a:t>
            </a:r>
            <a:r>
              <a:rPr lang="en-US" altLang="zh-CN" sz="32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--DFS&amp;&amp;BFS.ppt</a:t>
            </a:r>
          </a:p>
        </p:txBody>
      </p:sp>
      <p:grpSp>
        <p:nvGrpSpPr>
          <p:cNvPr id="101382" name="Group 61">
            <a:extLst>
              <a:ext uri="{FF2B5EF4-FFF2-40B4-BE49-F238E27FC236}">
                <a16:creationId xmlns:a16="http://schemas.microsoft.com/office/drawing/2014/main" id="{E453FA31-CC81-924D-9912-CCDFF7E7D62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517650"/>
            <a:ext cx="831850" cy="831850"/>
            <a:chOff x="6518563" y="1579415"/>
            <a:chExt cx="831273" cy="831273"/>
          </a:xfrm>
        </p:grpSpPr>
        <p:sp>
          <p:nvSpPr>
            <p:cNvPr id="8" name="Rounded Rectangle 12">
              <a:extLst>
                <a:ext uri="{FF2B5EF4-FFF2-40B4-BE49-F238E27FC236}">
                  <a16:creationId xmlns:a16="http://schemas.microsoft.com/office/drawing/2014/main" id="{80BD9A93-BB3C-4F71-A5EE-993E0C208AD9}"/>
                </a:ext>
              </a:extLst>
            </p:cNvPr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D12F52F7-8F32-4A6A-9793-D1B558BAED22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10" name="AutoShape 7">
                <a:extLst>
                  <a:ext uri="{FF2B5EF4-FFF2-40B4-BE49-F238E27FC236}">
                    <a16:creationId xmlns:a16="http://schemas.microsoft.com/office/drawing/2014/main" id="{6F894436-A8AE-4C01-BD3F-B1BD55EE2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AutoShape 8">
                <a:extLst>
                  <a:ext uri="{FF2B5EF4-FFF2-40B4-BE49-F238E27FC236}">
                    <a16:creationId xmlns:a16="http://schemas.microsoft.com/office/drawing/2014/main" id="{957B98A3-A0AA-4AA6-8C9B-2C6F3DF31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AutoShape 9">
                <a:extLst>
                  <a:ext uri="{FF2B5EF4-FFF2-40B4-BE49-F238E27FC236}">
                    <a16:creationId xmlns:a16="http://schemas.microsoft.com/office/drawing/2014/main" id="{19BD6D0D-87E2-4B27-BD4C-AC73F07F6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AutoShape 10">
                <a:extLst>
                  <a:ext uri="{FF2B5EF4-FFF2-40B4-BE49-F238E27FC236}">
                    <a16:creationId xmlns:a16="http://schemas.microsoft.com/office/drawing/2014/main" id="{FD293D08-94A4-4222-87CF-7CEFBD7E0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AutoShape 11">
                <a:extLst>
                  <a:ext uri="{FF2B5EF4-FFF2-40B4-BE49-F238E27FC236}">
                    <a16:creationId xmlns:a16="http://schemas.microsoft.com/office/drawing/2014/main" id="{5BB7FC8A-F7EE-487E-B3A3-9F899772C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AutoShape 12">
                <a:extLst>
                  <a:ext uri="{FF2B5EF4-FFF2-40B4-BE49-F238E27FC236}">
                    <a16:creationId xmlns:a16="http://schemas.microsoft.com/office/drawing/2014/main" id="{38FD6591-9BE6-4C03-BCBB-4B61A1818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AutoShape 13">
                <a:extLst>
                  <a:ext uri="{FF2B5EF4-FFF2-40B4-BE49-F238E27FC236}">
                    <a16:creationId xmlns:a16="http://schemas.microsoft.com/office/drawing/2014/main" id="{9D529751-2474-4ED3-B5E0-D747B2A38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AutoShape 14">
                <a:extLst>
                  <a:ext uri="{FF2B5EF4-FFF2-40B4-BE49-F238E27FC236}">
                    <a16:creationId xmlns:a16="http://schemas.microsoft.com/office/drawing/2014/main" id="{FE71E9B9-82B2-48A3-8E3C-E106CF31B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AutoShape 15">
                <a:extLst>
                  <a:ext uri="{FF2B5EF4-FFF2-40B4-BE49-F238E27FC236}">
                    <a16:creationId xmlns:a16="http://schemas.microsoft.com/office/drawing/2014/main" id="{CE258FF0-FCD8-4994-BFE5-3C80C7FDF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1383" name="Group 62">
            <a:extLst>
              <a:ext uri="{FF2B5EF4-FFF2-40B4-BE49-F238E27FC236}">
                <a16:creationId xmlns:a16="http://schemas.microsoft.com/office/drawing/2014/main" id="{6365B360-DEAB-8C49-A66B-594D33BAD623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952750"/>
            <a:ext cx="831850" cy="831850"/>
            <a:chOff x="6518563" y="2750124"/>
            <a:chExt cx="831273" cy="831273"/>
          </a:xfrm>
        </p:grpSpPr>
        <p:sp>
          <p:nvSpPr>
            <p:cNvPr id="20" name="Rounded Rectangle 13">
              <a:extLst>
                <a:ext uri="{FF2B5EF4-FFF2-40B4-BE49-F238E27FC236}">
                  <a16:creationId xmlns:a16="http://schemas.microsoft.com/office/drawing/2014/main" id="{F40641EA-AD17-4C14-802C-C760B8628CCE}"/>
                </a:ext>
              </a:extLst>
            </p:cNvPr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1C496556-8E3E-4395-B961-5C5FECA91572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22" name="AutoShape 97">
                <a:extLst>
                  <a:ext uri="{FF2B5EF4-FFF2-40B4-BE49-F238E27FC236}">
                    <a16:creationId xmlns:a16="http://schemas.microsoft.com/office/drawing/2014/main" id="{794B5D12-EA64-450B-8C4A-F93C926B8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AutoShape 98">
                <a:extLst>
                  <a:ext uri="{FF2B5EF4-FFF2-40B4-BE49-F238E27FC236}">
                    <a16:creationId xmlns:a16="http://schemas.microsoft.com/office/drawing/2014/main" id="{FEE78D32-8158-4E37-8BD7-DD140BD37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AutoShape 99">
                <a:extLst>
                  <a:ext uri="{FF2B5EF4-FFF2-40B4-BE49-F238E27FC236}">
                    <a16:creationId xmlns:a16="http://schemas.microsoft.com/office/drawing/2014/main" id="{D8F2696B-F4AE-4082-B04A-9AE7C54B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8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8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758798" grpId="0" build="p"/>
      <p:bldP spid="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图片 9">
            <a:extLst>
              <a:ext uri="{FF2B5EF4-FFF2-40B4-BE49-F238E27FC236}">
                <a16:creationId xmlns:a16="http://schemas.microsoft.com/office/drawing/2014/main" id="{E813976A-8F2B-3743-84DA-806288F4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/>
          <a:stretch>
            <a:fillRect/>
          </a:stretch>
        </p:blipFill>
        <p:spPr bwMode="auto">
          <a:xfrm>
            <a:off x="0" y="1588"/>
            <a:ext cx="91249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矩形: 圆角 16">
            <a:extLst>
              <a:ext uri="{FF2B5EF4-FFF2-40B4-BE49-F238E27FC236}">
                <a16:creationId xmlns:a16="http://schemas.microsoft.com/office/drawing/2014/main" id="{510101E3-EF93-4F68-A9F7-4E341855C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5183188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>
            <a:extLst>
              <a:ext uri="{FF2B5EF4-FFF2-40B4-BE49-F238E27FC236}">
                <a16:creationId xmlns:a16="http://schemas.microsoft.com/office/drawing/2014/main" id="{0056A3BB-03EA-4C6E-87C8-F31C10B6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5183188"/>
            <a:ext cx="839787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kumimoji="1" lang="zh-CN" altLang="en-US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054198-03E3-4FE6-926D-1574018B742D}"/>
              </a:ext>
            </a:extLst>
          </p:cNvPr>
          <p:cNvSpPr/>
          <p:nvPr/>
        </p:nvSpPr>
        <p:spPr bwMode="auto">
          <a:xfrm>
            <a:off x="9525" y="1588"/>
            <a:ext cx="9151938" cy="2024062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AA07D451-CF33-4EF0-9C15-2C1AD44C04DB}"/>
              </a:ext>
            </a:extLst>
          </p:cNvPr>
          <p:cNvSpPr/>
          <p:nvPr/>
        </p:nvSpPr>
        <p:spPr>
          <a:xfrm flipH="1">
            <a:off x="-36513" y="774700"/>
            <a:ext cx="9207501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>
              <a:defRPr/>
            </a:pPr>
            <a:endParaRPr sz="1013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AAD1E5-E181-4B1E-A6F4-B61323ADDA2E}"/>
              </a:ext>
            </a:extLst>
          </p:cNvPr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dist"/>
            <a:r>
              <a:rPr lang="zh-CN" altLang="en-US" sz="3600" b="0">
                <a:solidFill>
                  <a:srgbClr val="FEFFFF"/>
                </a:solidFill>
                <a:ea typeface="微软雅黑" panose="020B0503020204020204" pitchFamily="34" charset="-122"/>
                <a:sym typeface="+mn-lt"/>
              </a:rPr>
              <a:t>目录导航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635C70-5998-4BA7-8FD1-DCC4482FE7B8}"/>
              </a:ext>
            </a:extLst>
          </p:cNvPr>
          <p:cNvSpPr txBox="1"/>
          <p:nvPr/>
        </p:nvSpPr>
        <p:spPr>
          <a:xfrm>
            <a:off x="1619250" y="2338388"/>
            <a:ext cx="72072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6.1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6.2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6.3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6.4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latin typeface="+mn-lt"/>
                <a:ea typeface="+mn-ea"/>
                <a:cs typeface="+mn-ea"/>
                <a:sym typeface="+mn-lt"/>
              </a:rPr>
              <a:t>6.5</a:t>
            </a:r>
            <a:endParaRPr lang="zh-CN" altLang="en-US" sz="2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6.6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b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6.7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45647D-42A9-416B-88C0-29F067215CE9}"/>
              </a:ext>
            </a:extLst>
          </p:cNvPr>
          <p:cNvSpPr txBox="1"/>
          <p:nvPr/>
        </p:nvSpPr>
        <p:spPr>
          <a:xfrm>
            <a:off x="2457450" y="2338388"/>
            <a:ext cx="5186363" cy="39703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图的定义和基本术语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案例引入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图的类型定义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图的存储结构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图的遍历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  <a:p>
            <a:pPr>
              <a:lnSpc>
                <a:spcPct val="150000"/>
              </a:lnSpc>
            </a:pPr>
            <a:r>
              <a:rPr lang="zh-CN" altLang="en-US" sz="2400" b="0">
                <a:solidFill>
                  <a:srgbClr val="0D0D0D"/>
                </a:solidFill>
                <a:ea typeface="微软雅黑" panose="020B0503020204020204" pitchFamily="34" charset="-122"/>
                <a:sym typeface="+mn-lt"/>
              </a:rPr>
              <a:t>案例分析与实现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F17C0E-4C88-4740-9FDD-50D68D68DBCD}"/>
              </a:ext>
            </a:extLst>
          </p:cNvPr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0776F6C-29A8-481E-A65D-A2266839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973138"/>
            <a:ext cx="853281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顶点的度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：与该顶点相关联的边的数目，记为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TD(v)</a:t>
            </a:r>
          </a:p>
        </p:txBody>
      </p:sp>
      <p:sp>
        <p:nvSpPr>
          <p:cNvPr id="943109" name="Rectangle 5">
            <a:extLst>
              <a:ext uri="{FF2B5EF4-FFF2-40B4-BE49-F238E27FC236}">
                <a16:creationId xmlns:a16="http://schemas.microsoft.com/office/drawing/2014/main" id="{F4E8D80B-2E37-4817-8156-0DBC26218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1660525"/>
            <a:ext cx="80930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在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有向图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中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顶点的度等于该顶点的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入度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与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出度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之和。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顶点 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的入度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是以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为终点的有向边的条数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记作 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ID(v)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顶点 </a:t>
            </a:r>
            <a:r>
              <a:rPr lang="en-US" altLang="zh-CN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solidFill>
                  <a:schemeClr val="hlink"/>
                </a:solidFill>
                <a:ea typeface="微软雅黑" panose="020B0503020204020204" pitchFamily="34" charset="-122"/>
                <a:sym typeface="+mn-lt"/>
              </a:rPr>
              <a:t>的出度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是以 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v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为始点的有向边的条数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记作</a:t>
            </a:r>
            <a:r>
              <a:rPr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OD(v)</a:t>
            </a:r>
          </a:p>
        </p:txBody>
      </p:sp>
      <p:sp>
        <p:nvSpPr>
          <p:cNvPr id="943110" name="Text Box 6">
            <a:extLst>
              <a:ext uri="{FF2B5EF4-FFF2-40B4-BE49-F238E27FC236}">
                <a16:creationId xmlns:a16="http://schemas.microsoft.com/office/drawing/2014/main" id="{2C5A4D09-37B8-4CCB-A5DF-D18259FB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3616325"/>
            <a:ext cx="8380413" cy="1103313"/>
          </a:xfrm>
          <a:prstGeom prst="roundRect">
            <a:avLst>
              <a:gd name="adj" fmla="val 90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666750" indent="-666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问：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当有向图中仅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个顶点的入度为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0,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其余顶点的入度均为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，此时是何形状？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12ED20A-524A-3D49-9C8D-F7AAC94C6393}"/>
              </a:ext>
            </a:extLst>
          </p:cNvPr>
          <p:cNvGrpSpPr>
            <a:grpSpLocks/>
          </p:cNvGrpSpPr>
          <p:nvPr/>
        </p:nvGrpSpPr>
        <p:grpSpPr bwMode="auto">
          <a:xfrm>
            <a:off x="6450013" y="5141913"/>
            <a:ext cx="2057400" cy="1398587"/>
            <a:chOff x="1249" y="3072"/>
            <a:chExt cx="1055" cy="672"/>
          </a:xfrm>
        </p:grpSpPr>
        <p:sp>
          <p:nvSpPr>
            <p:cNvPr id="12294" name="Oval 8">
              <a:extLst>
                <a:ext uri="{FF2B5EF4-FFF2-40B4-BE49-F238E27FC236}">
                  <a16:creationId xmlns:a16="http://schemas.microsoft.com/office/drawing/2014/main" id="{2D4B9202-6CBB-4BBE-AAD4-5D82F36F2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072"/>
              <a:ext cx="142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  <a:defRPr/>
              </a:pPr>
              <a:endParaRPr lang="zh-CN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5" name="Line 9">
              <a:extLst>
                <a:ext uri="{FF2B5EF4-FFF2-40B4-BE49-F238E27FC236}">
                  <a16:creationId xmlns:a16="http://schemas.microsoft.com/office/drawing/2014/main" id="{1BB065A9-66E7-495D-B4CA-56E6748A4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168"/>
              <a:ext cx="192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6" name="Oval 10">
              <a:extLst>
                <a:ext uri="{FF2B5EF4-FFF2-40B4-BE49-F238E27FC236}">
                  <a16:creationId xmlns:a16="http://schemas.microsoft.com/office/drawing/2014/main" id="{E25BAD7F-BB28-4835-A88C-A1A7B1B23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3312"/>
              <a:ext cx="144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7" name="Oval 11">
              <a:extLst>
                <a:ext uri="{FF2B5EF4-FFF2-40B4-BE49-F238E27FC236}">
                  <a16:creationId xmlns:a16="http://schemas.microsoft.com/office/drawing/2014/main" id="{64A170C0-7F27-45C0-A73F-E8358C0E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3600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8" name="Line 12">
              <a:extLst>
                <a:ext uri="{FF2B5EF4-FFF2-40B4-BE49-F238E27FC236}">
                  <a16:creationId xmlns:a16="http://schemas.microsoft.com/office/drawing/2014/main" id="{F5005F77-6B95-429F-BD60-52F351505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3408"/>
              <a:ext cx="144" cy="19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99" name="Line 13">
              <a:extLst>
                <a:ext uri="{FF2B5EF4-FFF2-40B4-BE49-F238E27FC236}">
                  <a16:creationId xmlns:a16="http://schemas.microsoft.com/office/drawing/2014/main" id="{378E190C-DFDF-4EB8-AEE1-2F2298E44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3456"/>
              <a:ext cx="144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0" name="Oval 14">
              <a:extLst>
                <a:ext uri="{FF2B5EF4-FFF2-40B4-BE49-F238E27FC236}">
                  <a16:creationId xmlns:a16="http://schemas.microsoft.com/office/drawing/2014/main" id="{2B54E56C-53EB-407D-8160-6E69EC5A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02"/>
              <a:ext cx="143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  <a:defRPr/>
              </a:pPr>
              <a:endParaRPr lang="zh-CN" altLang="zh-CN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1" name="Line 15">
              <a:extLst>
                <a:ext uri="{FF2B5EF4-FFF2-40B4-BE49-F238E27FC236}">
                  <a16:creationId xmlns:a16="http://schemas.microsoft.com/office/drawing/2014/main" id="{CFBD57DD-C0C3-4EA9-ADC6-E4A6C6115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216"/>
              <a:ext cx="0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2" name="Oval 16">
              <a:extLst>
                <a:ext uri="{FF2B5EF4-FFF2-40B4-BE49-F238E27FC236}">
                  <a16:creationId xmlns:a16="http://schemas.microsoft.com/office/drawing/2014/main" id="{323F4DAB-6BE6-4794-AEE0-79C876CBF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144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3" name="Oval 17">
              <a:extLst>
                <a:ext uri="{FF2B5EF4-FFF2-40B4-BE49-F238E27FC236}">
                  <a16:creationId xmlns:a16="http://schemas.microsoft.com/office/drawing/2014/main" id="{1F1B2FAC-3CA8-482F-977E-3D043FAD2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600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4" name="Line 18">
              <a:extLst>
                <a:ext uri="{FF2B5EF4-FFF2-40B4-BE49-F238E27FC236}">
                  <a16:creationId xmlns:a16="http://schemas.microsoft.com/office/drawing/2014/main" id="{CED72EE6-7BA2-4802-BD5C-65376AE4E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240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43123" name="Rectangle 19">
            <a:extLst>
              <a:ext uri="{FF2B5EF4-FFF2-40B4-BE49-F238E27FC236}">
                <a16:creationId xmlns:a16="http://schemas.microsoft.com/office/drawing/2014/main" id="{3F74A73A-FDF8-4A83-8F10-D945483E5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4987925"/>
            <a:ext cx="5572125" cy="581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答：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是树！而且是一棵有向树！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0B7C981A-0316-4DC9-8DA2-D821EC14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9" grpId="0" build="p"/>
      <p:bldP spid="943110" grpId="0" animBg="1"/>
      <p:bldP spid="94312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5">
            <a:extLst>
              <a:ext uri="{FF2B5EF4-FFF2-40B4-BE49-F238E27FC236}">
                <a16:creationId xmlns:a16="http://schemas.microsoft.com/office/drawing/2014/main" id="{B006F05F-B88A-4D2D-8D4F-7C0835F8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3970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图的应用</a:t>
            </a:r>
          </a:p>
        </p:txBody>
      </p:sp>
      <p:grpSp>
        <p:nvGrpSpPr>
          <p:cNvPr id="105475" name="组合 3">
            <a:extLst>
              <a:ext uri="{FF2B5EF4-FFF2-40B4-BE49-F238E27FC236}">
                <a16:creationId xmlns:a16="http://schemas.microsoft.com/office/drawing/2014/main" id="{99AE61BD-833B-B949-A7A5-611BF9D42FEB}"/>
              </a:ext>
            </a:extLst>
          </p:cNvPr>
          <p:cNvGrpSpPr>
            <a:grpSpLocks/>
          </p:cNvGrpSpPr>
          <p:nvPr/>
        </p:nvGrpSpPr>
        <p:grpSpPr bwMode="auto">
          <a:xfrm>
            <a:off x="944563" y="2441575"/>
            <a:ext cx="2690812" cy="2735263"/>
            <a:chOff x="1198662" y="1665926"/>
            <a:chExt cx="4286400" cy="4356156"/>
          </a:xfrm>
        </p:grpSpPr>
        <p:sp>
          <p:nvSpPr>
            <p:cNvPr id="9" name="泪滴形 24">
              <a:extLst>
                <a:ext uri="{FF2B5EF4-FFF2-40B4-BE49-F238E27FC236}">
                  <a16:creationId xmlns:a16="http://schemas.microsoft.com/office/drawing/2014/main" id="{E4A4BD4B-8FB5-4CC6-8DE3-C06AB384A88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428787" y="1944032"/>
              <a:ext cx="1770195" cy="1772296"/>
            </a:xfrm>
            <a:custGeom>
              <a:avLst/>
              <a:gdLst>
                <a:gd name="T0" fmla="*/ 679134 w 1680168"/>
                <a:gd name="T1" fmla="*/ 1503514 h 1680168"/>
                <a:gd name="T2" fmla="*/ 176653 w 1680168"/>
                <a:gd name="T3" fmla="*/ 1001034 h 1680168"/>
                <a:gd name="T4" fmla="*/ 679134 w 1680168"/>
                <a:gd name="T5" fmla="*/ 498554 h 1680168"/>
                <a:gd name="T6" fmla="*/ 1181615 w 1680168"/>
                <a:gd name="T7" fmla="*/ 1001034 h 1680168"/>
                <a:gd name="T8" fmla="*/ 679134 w 1680168"/>
                <a:gd name="T9" fmla="*/ 1503514 h 1680168"/>
                <a:gd name="T10" fmla="*/ 840084 w 1680168"/>
                <a:gd name="T11" fmla="*/ 1680168 h 1680168"/>
                <a:gd name="T12" fmla="*/ 1680168 w 1680168"/>
                <a:gd name="T13" fmla="*/ 840084 h 1680168"/>
                <a:gd name="T14" fmla="*/ 1680168 w 1680168"/>
                <a:gd name="T15" fmla="*/ 0 h 1680168"/>
                <a:gd name="T16" fmla="*/ 840084 w 1680168"/>
                <a:gd name="T17" fmla="*/ 0 h 1680168"/>
                <a:gd name="T18" fmla="*/ 0 w 1680168"/>
                <a:gd name="T19" fmla="*/ 840084 h 1680168"/>
                <a:gd name="T20" fmla="*/ 840084 w 1680168"/>
                <a:gd name="T21" fmla="*/ 1680168 h 1680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0168" h="1680168">
                  <a:moveTo>
                    <a:pt x="679134" y="1503514"/>
                  </a:moveTo>
                  <a:cubicBezTo>
                    <a:pt x="401621" y="1503514"/>
                    <a:pt x="176653" y="1278546"/>
                    <a:pt x="176653" y="1001034"/>
                  </a:cubicBezTo>
                  <a:cubicBezTo>
                    <a:pt x="176653" y="723522"/>
                    <a:pt x="401621" y="498554"/>
                    <a:pt x="679134" y="498554"/>
                  </a:cubicBezTo>
                  <a:cubicBezTo>
                    <a:pt x="956647" y="498554"/>
                    <a:pt x="1181615" y="723522"/>
                    <a:pt x="1181615" y="1001034"/>
                  </a:cubicBezTo>
                  <a:cubicBezTo>
                    <a:pt x="1181615" y="1278546"/>
                    <a:pt x="956647" y="1503514"/>
                    <a:pt x="679134" y="1503514"/>
                  </a:cubicBezTo>
                  <a:close/>
                  <a:moveTo>
                    <a:pt x="840084" y="1680168"/>
                  </a:moveTo>
                  <a:cubicBezTo>
                    <a:pt x="1304050" y="1680168"/>
                    <a:pt x="1680168" y="1304050"/>
                    <a:pt x="1680168" y="840084"/>
                  </a:cubicBezTo>
                  <a:lnTo>
                    <a:pt x="1680168" y="0"/>
                  </a:lnTo>
                  <a:lnTo>
                    <a:pt x="840084" y="0"/>
                  </a:lnTo>
                  <a:cubicBezTo>
                    <a:pt x="376118" y="0"/>
                    <a:pt x="0" y="376118"/>
                    <a:pt x="0" y="840084"/>
                  </a:cubicBezTo>
                  <a:cubicBezTo>
                    <a:pt x="0" y="1304050"/>
                    <a:pt x="376118" y="1680168"/>
                    <a:pt x="840084" y="1680168"/>
                  </a:cubicBez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泪滴形 38">
              <a:extLst>
                <a:ext uri="{FF2B5EF4-FFF2-40B4-BE49-F238E27FC236}">
                  <a16:creationId xmlns:a16="http://schemas.microsoft.com/office/drawing/2014/main" id="{C7BDEF3E-A987-4829-99FE-659B7CB4E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662" y="3761837"/>
              <a:ext cx="1980089" cy="1982139"/>
            </a:xfrm>
            <a:custGeom>
              <a:avLst/>
              <a:gdLst>
                <a:gd name="T0" fmla="*/ 811275 w 1879944"/>
                <a:gd name="T1" fmla="*/ 455670 h 1880638"/>
                <a:gd name="T2" fmla="*/ 198108 w 1879944"/>
                <a:gd name="T3" fmla="*/ 1069063 h 1880638"/>
                <a:gd name="T4" fmla="*/ 811275 w 1879944"/>
                <a:gd name="T5" fmla="*/ 1682456 h 1880638"/>
                <a:gd name="T6" fmla="*/ 1424442 w 1879944"/>
                <a:gd name="T7" fmla="*/ 1069063 h 1880638"/>
                <a:gd name="T8" fmla="*/ 811275 w 1879944"/>
                <a:gd name="T9" fmla="*/ 455670 h 1880638"/>
                <a:gd name="T10" fmla="*/ 939973 w 1879944"/>
                <a:gd name="T11" fmla="*/ 0 h 1880638"/>
                <a:gd name="T12" fmla="*/ 1879944 w 1879944"/>
                <a:gd name="T13" fmla="*/ 0 h 1880638"/>
                <a:gd name="T14" fmla="*/ 1879944 w 1879944"/>
                <a:gd name="T15" fmla="*/ 940319 h 1880638"/>
                <a:gd name="T16" fmla="*/ 939972 w 1879944"/>
                <a:gd name="T17" fmla="*/ 1880638 h 1880638"/>
                <a:gd name="T18" fmla="*/ 0 w 1879944"/>
                <a:gd name="T19" fmla="*/ 940319 h 1880638"/>
                <a:gd name="T20" fmla="*/ 1 w 1879944"/>
                <a:gd name="T21" fmla="*/ 940319 h 1880638"/>
                <a:gd name="T22" fmla="*/ 939973 w 1879944"/>
                <a:gd name="T23" fmla="*/ 0 h 1880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9944" h="1880638">
                  <a:moveTo>
                    <a:pt x="811275" y="455670"/>
                  </a:moveTo>
                  <a:cubicBezTo>
                    <a:pt x="472632" y="455670"/>
                    <a:pt x="198108" y="730295"/>
                    <a:pt x="198108" y="1069063"/>
                  </a:cubicBezTo>
                  <a:cubicBezTo>
                    <a:pt x="198108" y="1407831"/>
                    <a:pt x="472632" y="1682456"/>
                    <a:pt x="811275" y="1682456"/>
                  </a:cubicBezTo>
                  <a:cubicBezTo>
                    <a:pt x="1149918" y="1682456"/>
                    <a:pt x="1424442" y="1407831"/>
                    <a:pt x="1424442" y="1069063"/>
                  </a:cubicBezTo>
                  <a:cubicBezTo>
                    <a:pt x="1424442" y="730295"/>
                    <a:pt x="1149918" y="455670"/>
                    <a:pt x="811275" y="455670"/>
                  </a:cubicBezTo>
                  <a:close/>
                  <a:moveTo>
                    <a:pt x="939973" y="0"/>
                  </a:moveTo>
                  <a:lnTo>
                    <a:pt x="1879944" y="0"/>
                  </a:lnTo>
                  <a:lnTo>
                    <a:pt x="1879944" y="940319"/>
                  </a:lnTo>
                  <a:cubicBezTo>
                    <a:pt x="1879944" y="1459643"/>
                    <a:pt x="1459104" y="1880638"/>
                    <a:pt x="939972" y="1880638"/>
                  </a:cubicBezTo>
                  <a:cubicBezTo>
                    <a:pt x="420840" y="1880638"/>
                    <a:pt x="0" y="1459643"/>
                    <a:pt x="0" y="940319"/>
                  </a:cubicBezTo>
                  <a:lnTo>
                    <a:pt x="1" y="940319"/>
                  </a:lnTo>
                  <a:cubicBezTo>
                    <a:pt x="1" y="420995"/>
                    <a:pt x="420841" y="0"/>
                    <a:pt x="939973" y="0"/>
                  </a:cubicBez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泪滴形 34">
              <a:extLst>
                <a:ext uri="{FF2B5EF4-FFF2-40B4-BE49-F238E27FC236}">
                  <a16:creationId xmlns:a16="http://schemas.microsoft.com/office/drawing/2014/main" id="{7CC54EE6-F75A-43AC-9EAA-442936F9F659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3224518" y="1665678"/>
              <a:ext cx="2050402" cy="2050898"/>
            </a:xfrm>
            <a:custGeom>
              <a:avLst/>
              <a:gdLst>
                <a:gd name="T0" fmla="*/ 205247 w 1947680"/>
                <a:gd name="T1" fmla="*/ 1146936 h 1946960"/>
                <a:gd name="T2" fmla="*/ 800320 w 1947680"/>
                <a:gd name="T3" fmla="*/ 552082 h 1946960"/>
                <a:gd name="T4" fmla="*/ 1395393 w 1947680"/>
                <a:gd name="T5" fmla="*/ 1146936 h 1946960"/>
                <a:gd name="T6" fmla="*/ 800320 w 1947680"/>
                <a:gd name="T7" fmla="*/ 1741790 h 1946960"/>
                <a:gd name="T8" fmla="*/ 205247 w 1947680"/>
                <a:gd name="T9" fmla="*/ 1146936 h 1946960"/>
                <a:gd name="T10" fmla="*/ 0 w 1947680"/>
                <a:gd name="T11" fmla="*/ 973480 h 1946960"/>
                <a:gd name="T12" fmla="*/ 973840 w 1947680"/>
                <a:gd name="T13" fmla="*/ 1946960 h 1946960"/>
                <a:gd name="T14" fmla="*/ 1947680 w 1947680"/>
                <a:gd name="T15" fmla="*/ 973480 h 1946960"/>
                <a:gd name="T16" fmla="*/ 1947680 w 1947680"/>
                <a:gd name="T17" fmla="*/ 0 h 1946960"/>
                <a:gd name="T18" fmla="*/ 973841 w 1947680"/>
                <a:gd name="T19" fmla="*/ 0 h 1946960"/>
                <a:gd name="T20" fmla="*/ 1 w 1947680"/>
                <a:gd name="T21" fmla="*/ 973480 h 1946960"/>
                <a:gd name="T22" fmla="*/ 0 w 1947680"/>
                <a:gd name="T23" fmla="*/ 973480 h 1946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7680" h="1946960">
                  <a:moveTo>
                    <a:pt x="205247" y="1146936"/>
                  </a:moveTo>
                  <a:cubicBezTo>
                    <a:pt x="205247" y="818407"/>
                    <a:pt x="471670" y="552082"/>
                    <a:pt x="800320" y="552082"/>
                  </a:cubicBezTo>
                  <a:cubicBezTo>
                    <a:pt x="1128970" y="552082"/>
                    <a:pt x="1395393" y="818407"/>
                    <a:pt x="1395393" y="1146936"/>
                  </a:cubicBezTo>
                  <a:cubicBezTo>
                    <a:pt x="1395393" y="1475465"/>
                    <a:pt x="1128970" y="1741790"/>
                    <a:pt x="800320" y="1741790"/>
                  </a:cubicBezTo>
                  <a:cubicBezTo>
                    <a:pt x="471670" y="1741790"/>
                    <a:pt x="205247" y="1475465"/>
                    <a:pt x="205247" y="1146936"/>
                  </a:cubicBezTo>
                  <a:close/>
                  <a:moveTo>
                    <a:pt x="0" y="973480"/>
                  </a:moveTo>
                  <a:cubicBezTo>
                    <a:pt x="0" y="1511118"/>
                    <a:pt x="436003" y="1946960"/>
                    <a:pt x="973840" y="1946960"/>
                  </a:cubicBezTo>
                  <a:cubicBezTo>
                    <a:pt x="1511677" y="1946960"/>
                    <a:pt x="1947680" y="1511118"/>
                    <a:pt x="1947680" y="973480"/>
                  </a:cubicBezTo>
                  <a:lnTo>
                    <a:pt x="1947680" y="0"/>
                  </a:lnTo>
                  <a:lnTo>
                    <a:pt x="973841" y="0"/>
                  </a:lnTo>
                  <a:cubicBezTo>
                    <a:pt x="436004" y="0"/>
                    <a:pt x="1" y="435842"/>
                    <a:pt x="1" y="973480"/>
                  </a:cubicBezTo>
                  <a:lnTo>
                    <a:pt x="0" y="97348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泪滴形 36">
              <a:extLst>
                <a:ext uri="{FF2B5EF4-FFF2-40B4-BE49-F238E27FC236}">
                  <a16:creationId xmlns:a16="http://schemas.microsoft.com/office/drawing/2014/main" id="{8F5B1631-9F61-415E-AF06-76926DA100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70" y="3761837"/>
              <a:ext cx="2260792" cy="2260245"/>
            </a:xfrm>
            <a:custGeom>
              <a:avLst/>
              <a:gdLst>
                <a:gd name="T0" fmla="*/ 875297 w 2146050"/>
                <a:gd name="T1" fmla="*/ 621837 h 2146844"/>
                <a:gd name="T2" fmla="*/ 1524443 w 2146050"/>
                <a:gd name="T3" fmla="*/ 1271223 h 2146844"/>
                <a:gd name="T4" fmla="*/ 875297 w 2146050"/>
                <a:gd name="T5" fmla="*/ 1920609 h 2146844"/>
                <a:gd name="T6" fmla="*/ 226151 w 2146050"/>
                <a:gd name="T7" fmla="*/ 1271223 h 2146844"/>
                <a:gd name="T8" fmla="*/ 875297 w 2146050"/>
                <a:gd name="T9" fmla="*/ 621837 h 2146844"/>
                <a:gd name="T10" fmla="*/ 2146050 w 2146050"/>
                <a:gd name="T11" fmla="*/ 0 h 2146844"/>
                <a:gd name="T12" fmla="*/ 1073025 w 2146050"/>
                <a:gd name="T13" fmla="*/ 0 h 2146844"/>
                <a:gd name="T14" fmla="*/ 0 w 2146050"/>
                <a:gd name="T15" fmla="*/ 1073422 h 2146844"/>
                <a:gd name="T16" fmla="*/ 1073025 w 2146050"/>
                <a:gd name="T17" fmla="*/ 2146844 h 2146844"/>
                <a:gd name="T18" fmla="*/ 2146050 w 2146050"/>
                <a:gd name="T19" fmla="*/ 1073422 h 2146844"/>
                <a:gd name="T20" fmla="*/ 2146050 w 2146050"/>
                <a:gd name="T21" fmla="*/ 0 h 214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6050" h="2146844">
                  <a:moveTo>
                    <a:pt x="875297" y="621837"/>
                  </a:moveTo>
                  <a:cubicBezTo>
                    <a:pt x="1233810" y="621837"/>
                    <a:pt x="1524443" y="912577"/>
                    <a:pt x="1524443" y="1271223"/>
                  </a:cubicBezTo>
                  <a:cubicBezTo>
                    <a:pt x="1524443" y="1629869"/>
                    <a:pt x="1233810" y="1920609"/>
                    <a:pt x="875297" y="1920609"/>
                  </a:cubicBezTo>
                  <a:cubicBezTo>
                    <a:pt x="516784" y="1920609"/>
                    <a:pt x="226151" y="1629869"/>
                    <a:pt x="226151" y="1271223"/>
                  </a:cubicBezTo>
                  <a:cubicBezTo>
                    <a:pt x="226151" y="912577"/>
                    <a:pt x="516784" y="621837"/>
                    <a:pt x="875297" y="621837"/>
                  </a:cubicBezTo>
                  <a:close/>
                  <a:moveTo>
                    <a:pt x="2146050" y="0"/>
                  </a:moveTo>
                  <a:lnTo>
                    <a:pt x="1073025" y="0"/>
                  </a:lnTo>
                  <a:cubicBezTo>
                    <a:pt x="480410" y="0"/>
                    <a:pt x="0" y="480587"/>
                    <a:pt x="0" y="1073422"/>
                  </a:cubicBezTo>
                  <a:cubicBezTo>
                    <a:pt x="0" y="1666257"/>
                    <a:pt x="480410" y="2146844"/>
                    <a:pt x="1073025" y="2146844"/>
                  </a:cubicBezTo>
                  <a:cubicBezTo>
                    <a:pt x="1665640" y="2146844"/>
                    <a:pt x="2146050" y="1666257"/>
                    <a:pt x="2146050" y="1073422"/>
                  </a:cubicBezTo>
                  <a:lnTo>
                    <a:pt x="2146050" y="0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rgbClr val="9476B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476" name="组合 16">
            <a:extLst>
              <a:ext uri="{FF2B5EF4-FFF2-40B4-BE49-F238E27FC236}">
                <a16:creationId xmlns:a16="http://schemas.microsoft.com/office/drawing/2014/main" id="{EE1D1259-85E2-AF4F-B4AA-708CE17F2D6C}"/>
              </a:ext>
            </a:extLst>
          </p:cNvPr>
          <p:cNvGrpSpPr>
            <a:grpSpLocks/>
          </p:cNvGrpSpPr>
          <p:nvPr/>
        </p:nvGrpSpPr>
        <p:grpSpPr bwMode="auto">
          <a:xfrm>
            <a:off x="4275138" y="1971675"/>
            <a:ext cx="657225" cy="663575"/>
            <a:chOff x="4929188" y="1303338"/>
            <a:chExt cx="501650" cy="506412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925DD48-9D33-4A90-9628-C0A006EDE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188" y="1303338"/>
              <a:ext cx="501650" cy="506412"/>
            </a:xfrm>
            <a:custGeom>
              <a:avLst/>
              <a:gdLst>
                <a:gd name="T0" fmla="*/ 134 w 134"/>
                <a:gd name="T1" fmla="*/ 36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6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6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6"/>
                  </a:lnTo>
                  <a:close/>
                </a:path>
              </a:pathLst>
            </a:custGeom>
            <a:solidFill>
              <a:srgbClr val="65A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B6F9E89-6047-40BF-B72D-4FE12A9F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32" y="1359068"/>
              <a:ext cx="371997" cy="205957"/>
            </a:xfrm>
            <a:custGeom>
              <a:avLst/>
              <a:gdLst>
                <a:gd name="T0" fmla="*/ 97 w 99"/>
                <a:gd name="T1" fmla="*/ 44 h 55"/>
                <a:gd name="T2" fmla="*/ 50 w 99"/>
                <a:gd name="T3" fmla="*/ 0 h 55"/>
                <a:gd name="T4" fmla="*/ 3 w 99"/>
                <a:gd name="T5" fmla="*/ 44 h 55"/>
                <a:gd name="T6" fmla="*/ 3 w 99"/>
                <a:gd name="T7" fmla="*/ 53 h 55"/>
                <a:gd name="T8" fmla="*/ 8 w 99"/>
                <a:gd name="T9" fmla="*/ 55 h 55"/>
                <a:gd name="T10" fmla="*/ 12 w 99"/>
                <a:gd name="T11" fmla="*/ 53 h 55"/>
                <a:gd name="T12" fmla="*/ 50 w 99"/>
                <a:gd name="T13" fmla="*/ 18 h 55"/>
                <a:gd name="T14" fmla="*/ 87 w 99"/>
                <a:gd name="T15" fmla="*/ 53 h 55"/>
                <a:gd name="T16" fmla="*/ 92 w 99"/>
                <a:gd name="T17" fmla="*/ 55 h 55"/>
                <a:gd name="T18" fmla="*/ 97 w 99"/>
                <a:gd name="T19" fmla="*/ 53 h 55"/>
                <a:gd name="T20" fmla="*/ 97 w 99"/>
                <a:gd name="T21" fmla="*/ 4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55">
                  <a:moveTo>
                    <a:pt x="97" y="44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6"/>
                    <a:pt x="0" y="50"/>
                    <a:pt x="3" y="53"/>
                  </a:cubicBezTo>
                  <a:cubicBezTo>
                    <a:pt x="4" y="54"/>
                    <a:pt x="6" y="55"/>
                    <a:pt x="8" y="55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9" y="54"/>
                    <a:pt x="90" y="55"/>
                    <a:pt x="92" y="55"/>
                  </a:cubicBezTo>
                  <a:cubicBezTo>
                    <a:pt x="94" y="55"/>
                    <a:pt x="96" y="54"/>
                    <a:pt x="97" y="53"/>
                  </a:cubicBezTo>
                  <a:cubicBezTo>
                    <a:pt x="99" y="50"/>
                    <a:pt x="99" y="46"/>
                    <a:pt x="97" y="44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47833EC-0844-4404-8198-7039C32C4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418" y="1446296"/>
              <a:ext cx="255672" cy="265322"/>
            </a:xfrm>
            <a:custGeom>
              <a:avLst/>
              <a:gdLst>
                <a:gd name="T0" fmla="*/ 0 w 68"/>
                <a:gd name="T1" fmla="*/ 32 h 71"/>
                <a:gd name="T2" fmla="*/ 0 w 68"/>
                <a:gd name="T3" fmla="*/ 68 h 71"/>
                <a:gd name="T4" fmla="*/ 5 w 68"/>
                <a:gd name="T5" fmla="*/ 71 h 71"/>
                <a:gd name="T6" fmla="*/ 22 w 68"/>
                <a:gd name="T7" fmla="*/ 71 h 71"/>
                <a:gd name="T8" fmla="*/ 22 w 68"/>
                <a:gd name="T9" fmla="*/ 44 h 71"/>
                <a:gd name="T10" fmla="*/ 46 w 68"/>
                <a:gd name="T11" fmla="*/ 44 h 71"/>
                <a:gd name="T12" fmla="*/ 46 w 68"/>
                <a:gd name="T13" fmla="*/ 71 h 71"/>
                <a:gd name="T14" fmla="*/ 63 w 68"/>
                <a:gd name="T15" fmla="*/ 71 h 71"/>
                <a:gd name="T16" fmla="*/ 68 w 68"/>
                <a:gd name="T17" fmla="*/ 68 h 71"/>
                <a:gd name="T18" fmla="*/ 68 w 68"/>
                <a:gd name="T19" fmla="*/ 32 h 71"/>
                <a:gd name="T20" fmla="*/ 34 w 68"/>
                <a:gd name="T21" fmla="*/ 0 h 71"/>
                <a:gd name="T22" fmla="*/ 0 w 68"/>
                <a:gd name="T23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71">
                  <a:moveTo>
                    <a:pt x="0" y="32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6" y="71"/>
                    <a:pt x="68" y="70"/>
                    <a:pt x="68" y="68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477" name="组合 20">
            <a:extLst>
              <a:ext uri="{FF2B5EF4-FFF2-40B4-BE49-F238E27FC236}">
                <a16:creationId xmlns:a16="http://schemas.microsoft.com/office/drawing/2014/main" id="{9853151C-01E3-4749-BCBA-8450385BEBC7}"/>
              </a:ext>
            </a:extLst>
          </p:cNvPr>
          <p:cNvGrpSpPr>
            <a:grpSpLocks/>
          </p:cNvGrpSpPr>
          <p:nvPr/>
        </p:nvGrpSpPr>
        <p:grpSpPr bwMode="auto">
          <a:xfrm>
            <a:off x="4268788" y="2957513"/>
            <a:ext cx="663575" cy="661987"/>
            <a:chOff x="1339850" y="2163763"/>
            <a:chExt cx="506413" cy="506412"/>
          </a:xfrm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123743F-81F8-4001-AFB5-44557027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850" y="2163763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7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7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E5AD6758-BBC3-47BC-A1EE-023F2520A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770" y="2276704"/>
              <a:ext cx="176881" cy="104440"/>
            </a:xfrm>
            <a:custGeom>
              <a:avLst/>
              <a:gdLst>
                <a:gd name="T0" fmla="*/ 111 w 111"/>
                <a:gd name="T1" fmla="*/ 0 h 66"/>
                <a:gd name="T2" fmla="*/ 55 w 111"/>
                <a:gd name="T3" fmla="*/ 0 h 66"/>
                <a:gd name="T4" fmla="*/ 55 w 111"/>
                <a:gd name="T5" fmla="*/ 54 h 66"/>
                <a:gd name="T6" fmla="*/ 14 w 111"/>
                <a:gd name="T7" fmla="*/ 54 h 66"/>
                <a:gd name="T8" fmla="*/ 14 w 111"/>
                <a:gd name="T9" fmla="*/ 0 h 66"/>
                <a:gd name="T10" fmla="*/ 0 w 111"/>
                <a:gd name="T11" fmla="*/ 0 h 66"/>
                <a:gd name="T12" fmla="*/ 0 w 111"/>
                <a:gd name="T13" fmla="*/ 66 h 66"/>
                <a:gd name="T14" fmla="*/ 111 w 111"/>
                <a:gd name="T15" fmla="*/ 66 h 66"/>
                <a:gd name="T16" fmla="*/ 111 w 111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6">
                  <a:moveTo>
                    <a:pt x="111" y="0"/>
                  </a:moveTo>
                  <a:lnTo>
                    <a:pt x="55" y="0"/>
                  </a:lnTo>
                  <a:lnTo>
                    <a:pt x="55" y="54"/>
                  </a:lnTo>
                  <a:lnTo>
                    <a:pt x="14" y="5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23CAA4D4-F167-42B8-9C81-E34F2B669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7674" y="2276704"/>
              <a:ext cx="289552" cy="278102"/>
            </a:xfrm>
            <a:custGeom>
              <a:avLst/>
              <a:gdLst>
                <a:gd name="T0" fmla="*/ 72 w 77"/>
                <a:gd name="T1" fmla="*/ 0 h 74"/>
                <a:gd name="T2" fmla="*/ 64 w 77"/>
                <a:gd name="T3" fmla="*/ 0 h 74"/>
                <a:gd name="T4" fmla="*/ 64 w 77"/>
                <a:gd name="T5" fmla="*/ 31 h 74"/>
                <a:gd name="T6" fmla="*/ 10 w 77"/>
                <a:gd name="T7" fmla="*/ 31 h 74"/>
                <a:gd name="T8" fmla="*/ 10 w 77"/>
                <a:gd name="T9" fmla="*/ 0 h 74"/>
                <a:gd name="T10" fmla="*/ 5 w 77"/>
                <a:gd name="T11" fmla="*/ 0 h 74"/>
                <a:gd name="T12" fmla="*/ 0 w 77"/>
                <a:gd name="T13" fmla="*/ 6 h 74"/>
                <a:gd name="T14" fmla="*/ 0 w 77"/>
                <a:gd name="T15" fmla="*/ 68 h 74"/>
                <a:gd name="T16" fmla="*/ 5 w 77"/>
                <a:gd name="T17" fmla="*/ 74 h 74"/>
                <a:gd name="T18" fmla="*/ 72 w 77"/>
                <a:gd name="T19" fmla="*/ 74 h 74"/>
                <a:gd name="T20" fmla="*/ 77 w 77"/>
                <a:gd name="T21" fmla="*/ 68 h 74"/>
                <a:gd name="T22" fmla="*/ 77 w 77"/>
                <a:gd name="T23" fmla="*/ 6 h 74"/>
                <a:gd name="T24" fmla="*/ 72 w 77"/>
                <a:gd name="T25" fmla="*/ 0 h 74"/>
                <a:gd name="T26" fmla="*/ 38 w 77"/>
                <a:gd name="T27" fmla="*/ 65 h 74"/>
                <a:gd name="T28" fmla="*/ 22 w 77"/>
                <a:gd name="T29" fmla="*/ 49 h 74"/>
                <a:gd name="T30" fmla="*/ 38 w 77"/>
                <a:gd name="T31" fmla="*/ 33 h 74"/>
                <a:gd name="T32" fmla="*/ 54 w 77"/>
                <a:gd name="T33" fmla="*/ 49 h 74"/>
                <a:gd name="T34" fmla="*/ 38 w 77"/>
                <a:gd name="T35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4">
                  <a:moveTo>
                    <a:pt x="7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2" y="74"/>
                    <a:pt x="5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5" y="74"/>
                    <a:pt x="77" y="72"/>
                    <a:pt x="77" y="6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5" y="0"/>
                    <a:pt x="72" y="0"/>
                  </a:cubicBezTo>
                  <a:close/>
                  <a:moveTo>
                    <a:pt x="38" y="65"/>
                  </a:moveTo>
                  <a:cubicBezTo>
                    <a:pt x="29" y="65"/>
                    <a:pt x="22" y="58"/>
                    <a:pt x="22" y="49"/>
                  </a:cubicBezTo>
                  <a:cubicBezTo>
                    <a:pt x="22" y="40"/>
                    <a:pt x="29" y="33"/>
                    <a:pt x="38" y="33"/>
                  </a:cubicBezTo>
                  <a:cubicBezTo>
                    <a:pt x="46" y="33"/>
                    <a:pt x="54" y="40"/>
                    <a:pt x="54" y="49"/>
                  </a:cubicBezTo>
                  <a:cubicBezTo>
                    <a:pt x="54" y="58"/>
                    <a:pt x="46" y="65"/>
                    <a:pt x="38" y="65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1F5D5D96-B96C-4096-A18A-7A9F5C987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442" y="2418791"/>
              <a:ext cx="82383" cy="8258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5478" name="组合 25">
            <a:extLst>
              <a:ext uri="{FF2B5EF4-FFF2-40B4-BE49-F238E27FC236}">
                <a16:creationId xmlns:a16="http://schemas.microsoft.com/office/drawing/2014/main" id="{625244DC-A552-B641-A704-3B5D8A98557D}"/>
              </a:ext>
            </a:extLst>
          </p:cNvPr>
          <p:cNvGrpSpPr>
            <a:grpSpLocks/>
          </p:cNvGrpSpPr>
          <p:nvPr/>
        </p:nvGrpSpPr>
        <p:grpSpPr bwMode="auto">
          <a:xfrm>
            <a:off x="4275138" y="3941763"/>
            <a:ext cx="657225" cy="663575"/>
            <a:chOff x="5093055" y="2766720"/>
            <a:chExt cx="501650" cy="506413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ADD969F-8E2D-4756-B1AA-FA6663E6B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solidFill>
              <a:srgbClr val="947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A80AFC95-12CE-4A29-8C0D-5B27200DF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897" y="3069599"/>
              <a:ext cx="98149" cy="99344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defRPr/>
              </a:pPr>
              <a:endPara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618DC1B-F86D-400B-AF4E-A626B0BAC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03" y="2970254"/>
              <a:ext cx="181757" cy="179304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16485D6-CFCC-4F4F-932D-0DE3B71C0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03" y="2870910"/>
              <a:ext cx="278694" cy="278648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479" name="组合 30">
            <a:extLst>
              <a:ext uri="{FF2B5EF4-FFF2-40B4-BE49-F238E27FC236}">
                <a16:creationId xmlns:a16="http://schemas.microsoft.com/office/drawing/2014/main" id="{448D6220-61DD-2F45-B475-4775DB7F3A11}"/>
              </a:ext>
            </a:extLst>
          </p:cNvPr>
          <p:cNvGrpSpPr>
            <a:grpSpLocks/>
          </p:cNvGrpSpPr>
          <p:nvPr/>
        </p:nvGrpSpPr>
        <p:grpSpPr bwMode="auto">
          <a:xfrm>
            <a:off x="4268788" y="4927600"/>
            <a:ext cx="663575" cy="661988"/>
            <a:chOff x="6137274" y="1900165"/>
            <a:chExt cx="506413" cy="506412"/>
          </a:xfrm>
        </p:grpSpPr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B001BEC0-BA10-4A8A-A6F3-5930AADB0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4" y="1900165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063D323-21FE-40C4-BB63-013B3A9AE9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53" y="1979102"/>
              <a:ext cx="327109" cy="325464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ext Box 11">
            <a:extLst>
              <a:ext uri="{FF2B5EF4-FFF2-40B4-BE49-F238E27FC236}">
                <a16:creationId xmlns:a16="http://schemas.microsoft.com/office/drawing/2014/main" id="{2AB3B4BE-848A-44F6-9653-A59F9BE5D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2041525"/>
            <a:ext cx="2663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最小生成树</a:t>
            </a: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D807A512-C6D3-457D-8F59-23524A8CC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3027363"/>
            <a:ext cx="2303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zh-CN" altLang="en-US" b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最短路径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9D672B45-0935-494D-A2AF-28BF78A7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011613"/>
            <a:ext cx="2519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拓扑排序</a:t>
            </a: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CD098998-53B8-4AFE-9B7B-BF27B178B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997450"/>
            <a:ext cx="2303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b="0">
                <a:solidFill>
                  <a:srgbClr val="000000"/>
                </a:solidFill>
                <a:sym typeface="+mn-lt"/>
              </a:rPr>
              <a:t>关键路径</a:t>
            </a:r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2165FEE1-D3E4-482D-A8D0-9712096D603F}"/>
              </a:ext>
            </a:extLst>
          </p:cNvPr>
          <p:cNvSpPr/>
          <p:nvPr/>
        </p:nvSpPr>
        <p:spPr bwMode="auto">
          <a:xfrm>
            <a:off x="0" y="3149600"/>
            <a:ext cx="9144000" cy="3159125"/>
          </a:xfrm>
          <a:prstGeom prst="rect">
            <a:avLst/>
          </a:prstGeom>
          <a:solidFill>
            <a:srgbClr val="E2D9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2703" name="Text Box 319">
            <a:extLst>
              <a:ext uri="{FF2B5EF4-FFF2-40B4-BE49-F238E27FC236}">
                <a16:creationId xmlns:a16="http://schemas.microsoft.com/office/drawing/2014/main" id="{077F5157-D893-4E29-A668-42A72A12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150938"/>
            <a:ext cx="8137525" cy="1662112"/>
          </a:xfrm>
          <a:prstGeom prst="rect">
            <a:avLst/>
          </a:prstGeom>
          <a:noFill/>
          <a:ln w="12700" cap="rnd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极小连通子图</a:t>
            </a:r>
            <a:r>
              <a:rPr kumimoji="1"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该子图是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G 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的连通子图，在该子图中删除任何一条边，子图不再连通。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生成树：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包含图</a:t>
            </a:r>
            <a:r>
              <a:rPr kumimoji="1" lang="en-US" altLang="zh-CN" sz="2400" b="0">
                <a:ea typeface="微软雅黑" panose="020B0503020204020204" pitchFamily="34" charset="-122"/>
                <a:sym typeface="+mn-lt"/>
              </a:rPr>
              <a:t>G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所有顶点的极小连通子图（</a:t>
            </a:r>
            <a:r>
              <a:rPr kumimoji="1" lang="en-US" altLang="zh-CN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n-1</a:t>
            </a:r>
            <a:r>
              <a:rPr kumimoji="1" lang="zh-CN" altLang="en-US" sz="2400" b="0">
                <a:ea typeface="微软雅黑" panose="020B0503020204020204" pitchFamily="34" charset="-122"/>
                <a:sym typeface="+mn-lt"/>
              </a:rPr>
              <a:t>条边）。</a:t>
            </a:r>
          </a:p>
        </p:txBody>
      </p:sp>
      <p:sp>
        <p:nvSpPr>
          <p:cNvPr id="80901" name="Text Box 454">
            <a:extLst>
              <a:ext uri="{FF2B5EF4-FFF2-40B4-BE49-F238E27FC236}">
                <a16:creationId xmlns:a16="http://schemas.microsoft.com/office/drawing/2014/main" id="{17D57180-D100-48FD-B265-D2636AD8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5614988"/>
            <a:ext cx="2251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G1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的生成树</a:t>
            </a:r>
          </a:p>
        </p:txBody>
      </p:sp>
      <p:sp>
        <p:nvSpPr>
          <p:cNvPr id="80903" name="Text Box 453">
            <a:extLst>
              <a:ext uri="{FF2B5EF4-FFF2-40B4-BE49-F238E27FC236}">
                <a16:creationId xmlns:a16="http://schemas.microsoft.com/office/drawing/2014/main" id="{CEA43438-218F-4F5B-9AEF-9F2AC8C1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614988"/>
            <a:ext cx="22510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连通图 </a:t>
            </a:r>
            <a:r>
              <a:rPr lang="en-US" altLang="zh-CN" b="0">
                <a:ea typeface="微软雅黑" panose="020B0503020204020204" pitchFamily="34" charset="-122"/>
                <a:sym typeface="+mn-lt"/>
              </a:rPr>
              <a:t>G1</a:t>
            </a:r>
          </a:p>
        </p:txBody>
      </p:sp>
      <p:grpSp>
        <p:nvGrpSpPr>
          <p:cNvPr id="106502" name="Group 455">
            <a:extLst>
              <a:ext uri="{FF2B5EF4-FFF2-40B4-BE49-F238E27FC236}">
                <a16:creationId xmlns:a16="http://schemas.microsoft.com/office/drawing/2014/main" id="{B147F093-9324-B44F-B242-8F62067D0CF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636963"/>
            <a:ext cx="1790700" cy="1614487"/>
            <a:chOff x="2792" y="2592"/>
            <a:chExt cx="1128" cy="1017"/>
          </a:xfrm>
        </p:grpSpPr>
        <p:sp>
          <p:nvSpPr>
            <p:cNvPr id="80906" name="Line 456">
              <a:extLst>
                <a:ext uri="{FF2B5EF4-FFF2-40B4-BE49-F238E27FC236}">
                  <a16:creationId xmlns:a16="http://schemas.microsoft.com/office/drawing/2014/main" id="{947C43C7-5C29-4C78-91BA-882D72E30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10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7" name="Line 457">
              <a:extLst>
                <a:ext uri="{FF2B5EF4-FFF2-40B4-BE49-F238E27FC236}">
                  <a16:creationId xmlns:a16="http://schemas.microsoft.com/office/drawing/2014/main" id="{D50258A3-025C-4384-8DB8-813B9E69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2736"/>
              <a:ext cx="4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8" name="Line 458">
              <a:extLst>
                <a:ext uri="{FF2B5EF4-FFF2-40B4-BE49-F238E27FC236}">
                  <a16:creationId xmlns:a16="http://schemas.microsoft.com/office/drawing/2014/main" id="{1143697A-5D67-45B8-A22D-1D8E70B1A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2910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09" name="Line 459">
              <a:extLst>
                <a:ext uri="{FF2B5EF4-FFF2-40B4-BE49-F238E27FC236}">
                  <a16:creationId xmlns:a16="http://schemas.microsoft.com/office/drawing/2014/main" id="{FC506AF0-8DD0-4DB9-8C0F-05925B7A7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7" y="2875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6551" name="Group 460">
              <a:extLst>
                <a:ext uri="{FF2B5EF4-FFF2-40B4-BE49-F238E27FC236}">
                  <a16:creationId xmlns:a16="http://schemas.microsoft.com/office/drawing/2014/main" id="{19E8ABB4-9699-2046-812E-479BB657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4" y="2595"/>
              <a:ext cx="408" cy="294"/>
              <a:chOff x="392" y="1683"/>
              <a:chExt cx="408" cy="294"/>
            </a:xfrm>
          </p:grpSpPr>
          <p:sp>
            <p:nvSpPr>
              <p:cNvPr id="80911" name="Oval 461">
                <a:extLst>
                  <a:ext uri="{FF2B5EF4-FFF2-40B4-BE49-F238E27FC236}">
                    <a16:creationId xmlns:a16="http://schemas.microsoft.com/office/drawing/2014/main" id="{6460555A-966D-4F41-BBEC-FF63E66A3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2" name="Text Box 462">
                <a:extLst>
                  <a:ext uri="{FF2B5EF4-FFF2-40B4-BE49-F238E27FC236}">
                    <a16:creationId xmlns:a16="http://schemas.microsoft.com/office/drawing/2014/main" id="{4311144F-F124-4BFB-98B4-F09D494A2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" y="168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V0</a:t>
                </a:r>
              </a:p>
            </p:txBody>
          </p:sp>
        </p:grpSp>
        <p:grpSp>
          <p:nvGrpSpPr>
            <p:cNvPr id="106552" name="Group 463">
              <a:extLst>
                <a:ext uri="{FF2B5EF4-FFF2-40B4-BE49-F238E27FC236}">
                  <a16:creationId xmlns:a16="http://schemas.microsoft.com/office/drawing/2014/main" id="{4F4B5951-2085-6D4B-8E94-595D85295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2" y="3315"/>
              <a:ext cx="408" cy="294"/>
              <a:chOff x="392" y="1683"/>
              <a:chExt cx="408" cy="294"/>
            </a:xfrm>
          </p:grpSpPr>
          <p:sp>
            <p:nvSpPr>
              <p:cNvPr id="80914" name="Oval 464">
                <a:extLst>
                  <a:ext uri="{FF2B5EF4-FFF2-40B4-BE49-F238E27FC236}">
                    <a16:creationId xmlns:a16="http://schemas.microsoft.com/office/drawing/2014/main" id="{98270420-9C9B-48F7-911D-7D1B2F410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5" name="Text Box 465">
                <a:extLst>
                  <a:ext uri="{FF2B5EF4-FFF2-40B4-BE49-F238E27FC236}">
                    <a16:creationId xmlns:a16="http://schemas.microsoft.com/office/drawing/2014/main" id="{0D8F60FB-C8D2-46BA-9D1A-285574C20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" y="168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V4</a:t>
                </a:r>
              </a:p>
            </p:txBody>
          </p:sp>
        </p:grpSp>
        <p:grpSp>
          <p:nvGrpSpPr>
            <p:cNvPr id="106553" name="Group 466">
              <a:extLst>
                <a:ext uri="{FF2B5EF4-FFF2-40B4-BE49-F238E27FC236}">
                  <a16:creationId xmlns:a16="http://schemas.microsoft.com/office/drawing/2014/main" id="{EB85D50A-9F65-6F48-AECB-B19BD7A0A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2" y="3315"/>
              <a:ext cx="408" cy="294"/>
              <a:chOff x="392" y="1683"/>
              <a:chExt cx="408" cy="294"/>
            </a:xfrm>
          </p:grpSpPr>
          <p:sp>
            <p:nvSpPr>
              <p:cNvPr id="80917" name="Oval 467">
                <a:extLst>
                  <a:ext uri="{FF2B5EF4-FFF2-40B4-BE49-F238E27FC236}">
                    <a16:creationId xmlns:a16="http://schemas.microsoft.com/office/drawing/2014/main" id="{DE16586A-A9F5-477E-B19D-3ED09E2F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18" name="Text Box 468">
                <a:extLst>
                  <a:ext uri="{FF2B5EF4-FFF2-40B4-BE49-F238E27FC236}">
                    <a16:creationId xmlns:a16="http://schemas.microsoft.com/office/drawing/2014/main" id="{8118BDC3-CE7E-4761-BFA3-9297C2434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" y="168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V3</a:t>
                </a:r>
              </a:p>
            </p:txBody>
          </p:sp>
        </p:grpSp>
        <p:grpSp>
          <p:nvGrpSpPr>
            <p:cNvPr id="106554" name="Group 469">
              <a:extLst>
                <a:ext uri="{FF2B5EF4-FFF2-40B4-BE49-F238E27FC236}">
                  <a16:creationId xmlns:a16="http://schemas.microsoft.com/office/drawing/2014/main" id="{C253FA15-0335-134E-98B2-8D39E3CA3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" y="2592"/>
              <a:ext cx="408" cy="296"/>
              <a:chOff x="2888" y="3312"/>
              <a:chExt cx="408" cy="296"/>
            </a:xfrm>
          </p:grpSpPr>
          <p:sp>
            <p:nvSpPr>
              <p:cNvPr id="80920" name="Oval 470">
                <a:extLst>
                  <a:ext uri="{FF2B5EF4-FFF2-40B4-BE49-F238E27FC236}">
                    <a16:creationId xmlns:a16="http://schemas.microsoft.com/office/drawing/2014/main" id="{2C362142-EB88-487C-9C14-C243DC167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1" name="Text Box 471">
                <a:extLst>
                  <a:ext uri="{FF2B5EF4-FFF2-40B4-BE49-F238E27FC236}">
                    <a16:creationId xmlns:a16="http://schemas.microsoft.com/office/drawing/2014/main" id="{6CE6EF6F-53C7-4597-BA52-714D42B25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8" y="332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V1</a:t>
                </a:r>
              </a:p>
            </p:txBody>
          </p:sp>
        </p:grpSp>
        <p:grpSp>
          <p:nvGrpSpPr>
            <p:cNvPr id="106555" name="Group 472">
              <a:extLst>
                <a:ext uri="{FF2B5EF4-FFF2-40B4-BE49-F238E27FC236}">
                  <a16:creationId xmlns:a16="http://schemas.microsoft.com/office/drawing/2014/main" id="{19CDD600-FF54-164A-AB14-6ED0A020B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2976"/>
              <a:ext cx="408" cy="296"/>
              <a:chOff x="968" y="2304"/>
              <a:chExt cx="408" cy="296"/>
            </a:xfrm>
          </p:grpSpPr>
          <p:sp>
            <p:nvSpPr>
              <p:cNvPr id="80923" name="Oval 473">
                <a:extLst>
                  <a:ext uri="{FF2B5EF4-FFF2-40B4-BE49-F238E27FC236}">
                    <a16:creationId xmlns:a16="http://schemas.microsoft.com/office/drawing/2014/main" id="{82000028-1662-4C04-8154-F6C7A222F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24" name="Text Box 474">
                <a:extLst>
                  <a:ext uri="{FF2B5EF4-FFF2-40B4-BE49-F238E27FC236}">
                    <a16:creationId xmlns:a16="http://schemas.microsoft.com/office/drawing/2014/main" id="{C0A8FF4B-62AF-4F37-A62A-F65280B113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" y="2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400" b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V2</a:t>
                </a:r>
              </a:p>
            </p:txBody>
          </p:sp>
        </p:grpSp>
      </p:grpSp>
      <p:grpSp>
        <p:nvGrpSpPr>
          <p:cNvPr id="106503" name="Group 476">
            <a:extLst>
              <a:ext uri="{FF2B5EF4-FFF2-40B4-BE49-F238E27FC236}">
                <a16:creationId xmlns:a16="http://schemas.microsoft.com/office/drawing/2014/main" id="{4747DA57-D883-164D-8CC1-188C98916C7C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3865563"/>
            <a:ext cx="1243013" cy="1044575"/>
            <a:chOff x="794" y="2106"/>
            <a:chExt cx="783" cy="658"/>
          </a:xfrm>
        </p:grpSpPr>
        <p:sp>
          <p:nvSpPr>
            <p:cNvPr id="80927" name="Line 477">
              <a:extLst>
                <a:ext uri="{FF2B5EF4-FFF2-40B4-BE49-F238E27FC236}">
                  <a16:creationId xmlns:a16="http://schemas.microsoft.com/office/drawing/2014/main" id="{063C4E64-A043-4E1C-A20E-256217B2E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280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28" name="Line 478">
              <a:extLst>
                <a:ext uri="{FF2B5EF4-FFF2-40B4-BE49-F238E27FC236}">
                  <a16:creationId xmlns:a16="http://schemas.microsoft.com/office/drawing/2014/main" id="{D13105EA-FC59-4B37-8EAD-CC539ABF8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2106"/>
              <a:ext cx="4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29" name="Line 479">
              <a:extLst>
                <a:ext uri="{FF2B5EF4-FFF2-40B4-BE49-F238E27FC236}">
                  <a16:creationId xmlns:a16="http://schemas.microsoft.com/office/drawing/2014/main" id="{0D94BFF2-1876-407C-9EC5-9A96A711A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" y="2280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0" name="Line 480">
              <a:extLst>
                <a:ext uri="{FF2B5EF4-FFF2-40B4-BE49-F238E27FC236}">
                  <a16:creationId xmlns:a16="http://schemas.microsoft.com/office/drawing/2014/main" id="{D6093C59-56FF-40A7-B8EB-2EA43EE12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591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1" name="Line 481">
              <a:extLst>
                <a:ext uri="{FF2B5EF4-FFF2-40B4-BE49-F238E27FC236}">
                  <a16:creationId xmlns:a16="http://schemas.microsoft.com/office/drawing/2014/main" id="{0438F93F-49E1-4CA3-9E9D-6BCCB2369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" y="2245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2" name="Line 482">
              <a:extLst>
                <a:ext uri="{FF2B5EF4-FFF2-40B4-BE49-F238E27FC236}">
                  <a16:creationId xmlns:a16="http://schemas.microsoft.com/office/drawing/2014/main" id="{3BE859AC-537C-415B-9D9F-774C99645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614"/>
              <a:ext cx="149" cy="14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6504" name="Group 483">
            <a:extLst>
              <a:ext uri="{FF2B5EF4-FFF2-40B4-BE49-F238E27FC236}">
                <a16:creationId xmlns:a16="http://schemas.microsoft.com/office/drawing/2014/main" id="{42BD3ECB-F2B7-6542-9C6F-241FAF84AC75}"/>
              </a:ext>
            </a:extLst>
          </p:cNvPr>
          <p:cNvGrpSpPr>
            <a:grpSpLocks/>
          </p:cNvGrpSpPr>
          <p:nvPr/>
        </p:nvGrpSpPr>
        <p:grpSpPr bwMode="auto">
          <a:xfrm>
            <a:off x="674688" y="3641725"/>
            <a:ext cx="647700" cy="469900"/>
            <a:chOff x="383" y="1683"/>
            <a:chExt cx="408" cy="296"/>
          </a:xfrm>
        </p:grpSpPr>
        <p:sp>
          <p:nvSpPr>
            <p:cNvPr id="80934" name="Oval 484">
              <a:extLst>
                <a:ext uri="{FF2B5EF4-FFF2-40B4-BE49-F238E27FC236}">
                  <a16:creationId xmlns:a16="http://schemas.microsoft.com/office/drawing/2014/main" id="{BDC601FB-F091-4388-909C-F12F1E37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5" name="Text Box 485">
              <a:extLst>
                <a:ext uri="{FF2B5EF4-FFF2-40B4-BE49-F238E27FC236}">
                  <a16:creationId xmlns:a16="http://schemas.microsoft.com/office/drawing/2014/main" id="{97D1F6DC-316A-402E-8436-BDD4FE25F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" y="169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V0</a:t>
              </a:r>
            </a:p>
          </p:txBody>
        </p:sp>
      </p:grpSp>
      <p:grpSp>
        <p:nvGrpSpPr>
          <p:cNvPr id="106505" name="Group 486">
            <a:extLst>
              <a:ext uri="{FF2B5EF4-FFF2-40B4-BE49-F238E27FC236}">
                <a16:creationId xmlns:a16="http://schemas.microsoft.com/office/drawing/2014/main" id="{C30D3705-183E-F242-95B2-6C6D4C87C037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4784725"/>
            <a:ext cx="647700" cy="466725"/>
            <a:chOff x="416" y="1683"/>
            <a:chExt cx="408" cy="294"/>
          </a:xfrm>
        </p:grpSpPr>
        <p:sp>
          <p:nvSpPr>
            <p:cNvPr id="80937" name="Oval 487">
              <a:extLst>
                <a:ext uri="{FF2B5EF4-FFF2-40B4-BE49-F238E27FC236}">
                  <a16:creationId xmlns:a16="http://schemas.microsoft.com/office/drawing/2014/main" id="{17342D1F-1BBE-4EF9-A261-40B713DE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38" name="Text Box 488">
              <a:extLst>
                <a:ext uri="{FF2B5EF4-FFF2-40B4-BE49-F238E27FC236}">
                  <a16:creationId xmlns:a16="http://schemas.microsoft.com/office/drawing/2014/main" id="{D0C1CA05-5047-4AD4-80DF-091553867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" y="1683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0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</p:grpSp>
      <p:grpSp>
        <p:nvGrpSpPr>
          <p:cNvPr id="106506" name="Group 489">
            <a:extLst>
              <a:ext uri="{FF2B5EF4-FFF2-40B4-BE49-F238E27FC236}">
                <a16:creationId xmlns:a16="http://schemas.microsoft.com/office/drawing/2014/main" id="{B4D11C13-5F1C-9F43-A829-14F6EE421F1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84725"/>
            <a:ext cx="647700" cy="466725"/>
            <a:chOff x="392" y="1683"/>
            <a:chExt cx="408" cy="294"/>
          </a:xfrm>
        </p:grpSpPr>
        <p:sp>
          <p:nvSpPr>
            <p:cNvPr id="80940" name="Oval 490">
              <a:extLst>
                <a:ext uri="{FF2B5EF4-FFF2-40B4-BE49-F238E27FC236}">
                  <a16:creationId xmlns:a16="http://schemas.microsoft.com/office/drawing/2014/main" id="{4919F488-F63B-45C9-96EE-02C2E338A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683"/>
              <a:ext cx="289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41" name="Text Box 491">
              <a:extLst>
                <a:ext uri="{FF2B5EF4-FFF2-40B4-BE49-F238E27FC236}">
                  <a16:creationId xmlns:a16="http://schemas.microsoft.com/office/drawing/2014/main" id="{480BBD6B-D5AB-4267-8DD9-E5D57DCC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168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V3</a:t>
              </a:r>
            </a:p>
          </p:txBody>
        </p:sp>
      </p:grpSp>
      <p:grpSp>
        <p:nvGrpSpPr>
          <p:cNvPr id="106507" name="Group 492">
            <a:extLst>
              <a:ext uri="{FF2B5EF4-FFF2-40B4-BE49-F238E27FC236}">
                <a16:creationId xmlns:a16="http://schemas.microsoft.com/office/drawing/2014/main" id="{9388D94D-2521-7D4E-8FB2-CA4D4B6F8BA5}"/>
              </a:ext>
            </a:extLst>
          </p:cNvPr>
          <p:cNvGrpSpPr>
            <a:grpSpLocks/>
          </p:cNvGrpSpPr>
          <p:nvPr/>
        </p:nvGrpSpPr>
        <p:grpSpPr bwMode="auto">
          <a:xfrm>
            <a:off x="1870075" y="3636963"/>
            <a:ext cx="647700" cy="466725"/>
            <a:chOff x="2936" y="3312"/>
            <a:chExt cx="408" cy="294"/>
          </a:xfrm>
        </p:grpSpPr>
        <p:sp>
          <p:nvSpPr>
            <p:cNvPr id="80943" name="Oval 493">
              <a:extLst>
                <a:ext uri="{FF2B5EF4-FFF2-40B4-BE49-F238E27FC236}">
                  <a16:creationId xmlns:a16="http://schemas.microsoft.com/office/drawing/2014/main" id="{A65C8A0D-A050-4FC6-9F55-8A29116F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312"/>
              <a:ext cx="295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44" name="Text Box 494">
              <a:extLst>
                <a:ext uri="{FF2B5EF4-FFF2-40B4-BE49-F238E27FC236}">
                  <a16:creationId xmlns:a16="http://schemas.microsoft.com/office/drawing/2014/main" id="{F7F81F5F-4AB7-49AC-BD95-9BE3CEBFD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331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0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</p:grpSp>
      <p:grpSp>
        <p:nvGrpSpPr>
          <p:cNvPr id="106508" name="Group 495">
            <a:extLst>
              <a:ext uri="{FF2B5EF4-FFF2-40B4-BE49-F238E27FC236}">
                <a16:creationId xmlns:a16="http://schemas.microsoft.com/office/drawing/2014/main" id="{41199C10-E3BE-8E43-96ED-17F394F0334E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4246563"/>
            <a:ext cx="647700" cy="466725"/>
            <a:chOff x="991" y="2304"/>
            <a:chExt cx="408" cy="294"/>
          </a:xfrm>
        </p:grpSpPr>
        <p:sp>
          <p:nvSpPr>
            <p:cNvPr id="80946" name="Oval 496">
              <a:extLst>
                <a:ext uri="{FF2B5EF4-FFF2-40B4-BE49-F238E27FC236}">
                  <a16:creationId xmlns:a16="http://schemas.microsoft.com/office/drawing/2014/main" id="{3425EBF9-3741-4A34-92DE-73BF0517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4"/>
              <a:ext cx="295" cy="294"/>
            </a:xfrm>
            <a:prstGeom prst="ellipse">
              <a:avLst/>
            </a:prstGeom>
            <a:solidFill>
              <a:srgbClr val="6C4C8F"/>
            </a:solidFill>
            <a:ln w="28575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47" name="Text Box 497">
              <a:extLst>
                <a:ext uri="{FF2B5EF4-FFF2-40B4-BE49-F238E27FC236}">
                  <a16:creationId xmlns:a16="http://schemas.microsoft.com/office/drawing/2014/main" id="{451A83F2-85DB-4BEE-A248-B57734554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" y="2309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400" b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V2</a:t>
              </a:r>
            </a:p>
          </p:txBody>
        </p:sp>
      </p:grpSp>
      <p:grpSp>
        <p:nvGrpSpPr>
          <p:cNvPr id="106509" name="Group 498">
            <a:extLst>
              <a:ext uri="{FF2B5EF4-FFF2-40B4-BE49-F238E27FC236}">
                <a16:creationId xmlns:a16="http://schemas.microsoft.com/office/drawing/2014/main" id="{E611812C-F09A-234C-AE0C-6B54BCB73473}"/>
              </a:ext>
            </a:extLst>
          </p:cNvPr>
          <p:cNvGrpSpPr>
            <a:grpSpLocks/>
          </p:cNvGrpSpPr>
          <p:nvPr/>
        </p:nvGrpSpPr>
        <p:grpSpPr bwMode="auto">
          <a:xfrm>
            <a:off x="5599113" y="3565525"/>
            <a:ext cx="2886075" cy="1689100"/>
            <a:chOff x="3919" y="1347"/>
            <a:chExt cx="1818" cy="1064"/>
          </a:xfrm>
        </p:grpSpPr>
        <p:sp>
          <p:nvSpPr>
            <p:cNvPr id="80949" name="Line 499">
              <a:extLst>
                <a:ext uri="{FF2B5EF4-FFF2-40B4-BE49-F238E27FC236}">
                  <a16:creationId xmlns:a16="http://schemas.microsoft.com/office/drawing/2014/main" id="{6B180E01-9E1E-4F1D-B4E9-5AB64FD9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84"/>
              <a:ext cx="288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50" name="Line 500">
              <a:extLst>
                <a:ext uri="{FF2B5EF4-FFF2-40B4-BE49-F238E27FC236}">
                  <a16:creationId xmlns:a16="http://schemas.microsoft.com/office/drawing/2014/main" id="{2123D37E-6DF9-4ADB-8573-196EDFAC4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20"/>
              <a:ext cx="24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51" name="Line 501">
              <a:extLst>
                <a:ext uri="{FF2B5EF4-FFF2-40B4-BE49-F238E27FC236}">
                  <a16:creationId xmlns:a16="http://schemas.microsoft.com/office/drawing/2014/main" id="{D3179D33-22DB-4492-BC34-819F4F4E5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1" y="2011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6515" name="Group 502">
              <a:extLst>
                <a:ext uri="{FF2B5EF4-FFF2-40B4-BE49-F238E27FC236}">
                  <a16:creationId xmlns:a16="http://schemas.microsoft.com/office/drawing/2014/main" id="{8121E165-2922-FE4C-A2E2-4E1B9D411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347"/>
              <a:ext cx="408" cy="294"/>
              <a:chOff x="432" y="1683"/>
              <a:chExt cx="408" cy="294"/>
            </a:xfrm>
          </p:grpSpPr>
          <p:sp>
            <p:nvSpPr>
              <p:cNvPr id="80953" name="Oval 503">
                <a:extLst>
                  <a:ext uri="{FF2B5EF4-FFF2-40B4-BE49-F238E27FC236}">
                    <a16:creationId xmlns:a16="http://schemas.microsoft.com/office/drawing/2014/main" id="{1A365327-5145-42AA-AD8F-49F3D7FBC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54" name="Text Box 504">
                <a:extLst>
                  <a:ext uri="{FF2B5EF4-FFF2-40B4-BE49-F238E27FC236}">
                    <a16:creationId xmlns:a16="http://schemas.microsoft.com/office/drawing/2014/main" id="{5598D1AF-6E10-49CC-9B55-649BACF06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6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V0</a:t>
                </a:r>
              </a:p>
            </p:txBody>
          </p:sp>
        </p:grpSp>
        <p:grpSp>
          <p:nvGrpSpPr>
            <p:cNvPr id="106516" name="Group 505">
              <a:extLst>
                <a:ext uri="{FF2B5EF4-FFF2-40B4-BE49-F238E27FC236}">
                  <a16:creationId xmlns:a16="http://schemas.microsoft.com/office/drawing/2014/main" id="{77019973-26A3-664E-9884-1391F9512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9" y="2115"/>
              <a:ext cx="408" cy="296"/>
              <a:chOff x="409" y="1683"/>
              <a:chExt cx="408" cy="296"/>
            </a:xfrm>
          </p:grpSpPr>
          <p:sp>
            <p:nvSpPr>
              <p:cNvPr id="80956" name="Oval 506">
                <a:extLst>
                  <a:ext uri="{FF2B5EF4-FFF2-40B4-BE49-F238E27FC236}">
                    <a16:creationId xmlns:a16="http://schemas.microsoft.com/office/drawing/2014/main" id="{9757CF17-1056-427C-9151-B1273B235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57" name="Text Box 507">
                <a:extLst>
                  <a:ext uri="{FF2B5EF4-FFF2-40B4-BE49-F238E27FC236}">
                    <a16:creationId xmlns:a16="http://schemas.microsoft.com/office/drawing/2014/main" id="{7BD2A50C-37B3-46DF-8288-26FDC6775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" y="169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V4</a:t>
                </a:r>
              </a:p>
            </p:txBody>
          </p:sp>
        </p:grpSp>
        <p:grpSp>
          <p:nvGrpSpPr>
            <p:cNvPr id="106517" name="Group 508">
              <a:extLst>
                <a:ext uri="{FF2B5EF4-FFF2-40B4-BE49-F238E27FC236}">
                  <a16:creationId xmlns:a16="http://schemas.microsoft.com/office/drawing/2014/main" id="{332E087A-E751-E54C-B999-262E79824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9" y="1779"/>
              <a:ext cx="408" cy="298"/>
              <a:chOff x="415" y="1683"/>
              <a:chExt cx="408" cy="298"/>
            </a:xfrm>
          </p:grpSpPr>
          <p:sp>
            <p:nvSpPr>
              <p:cNvPr id="80959" name="Oval 509">
                <a:extLst>
                  <a:ext uri="{FF2B5EF4-FFF2-40B4-BE49-F238E27FC236}">
                    <a16:creationId xmlns:a16="http://schemas.microsoft.com/office/drawing/2014/main" id="{8AE59D94-6B00-4F56-98B8-1AB7B6274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0" name="Text Box 510">
                <a:extLst>
                  <a:ext uri="{FF2B5EF4-FFF2-40B4-BE49-F238E27FC236}">
                    <a16:creationId xmlns:a16="http://schemas.microsoft.com/office/drawing/2014/main" id="{3543A8F6-5D9E-4E79-926F-23ACC371A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" y="169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V3</a:t>
                </a:r>
              </a:p>
            </p:txBody>
          </p:sp>
        </p:grpSp>
        <p:grpSp>
          <p:nvGrpSpPr>
            <p:cNvPr id="106518" name="Group 511">
              <a:extLst>
                <a:ext uri="{FF2B5EF4-FFF2-40B4-BE49-F238E27FC236}">
                  <a16:creationId xmlns:a16="http://schemas.microsoft.com/office/drawing/2014/main" id="{C7FD1288-1737-5A4A-8CF0-F12BDA142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5" y="1724"/>
              <a:ext cx="408" cy="298"/>
              <a:chOff x="2939" y="3308"/>
              <a:chExt cx="408" cy="298"/>
            </a:xfrm>
          </p:grpSpPr>
          <p:sp>
            <p:nvSpPr>
              <p:cNvPr id="80962" name="Oval 512">
                <a:extLst>
                  <a:ext uri="{FF2B5EF4-FFF2-40B4-BE49-F238E27FC236}">
                    <a16:creationId xmlns:a16="http://schemas.microsoft.com/office/drawing/2014/main" id="{1AE69CF6-3FAA-4D7A-96A5-1E93F2FB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3" name="Text Box 513">
                <a:extLst>
                  <a:ext uri="{FF2B5EF4-FFF2-40B4-BE49-F238E27FC236}">
                    <a16:creationId xmlns:a16="http://schemas.microsoft.com/office/drawing/2014/main" id="{D68ABF59-D801-404A-A4DF-57C5B0B17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9" y="330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V1</a:t>
                </a:r>
              </a:p>
            </p:txBody>
          </p:sp>
        </p:grpSp>
        <p:grpSp>
          <p:nvGrpSpPr>
            <p:cNvPr id="106519" name="Group 514">
              <a:extLst>
                <a:ext uri="{FF2B5EF4-FFF2-40B4-BE49-F238E27FC236}">
                  <a16:creationId xmlns:a16="http://schemas.microsoft.com/office/drawing/2014/main" id="{02A0CD04-83F5-2845-BC97-10B7FAE44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6" y="2112"/>
              <a:ext cx="408" cy="298"/>
              <a:chOff x="1002" y="2304"/>
              <a:chExt cx="408" cy="298"/>
            </a:xfrm>
          </p:grpSpPr>
          <p:sp>
            <p:nvSpPr>
              <p:cNvPr id="80965" name="Oval 515">
                <a:extLst>
                  <a:ext uri="{FF2B5EF4-FFF2-40B4-BE49-F238E27FC236}">
                    <a16:creationId xmlns:a16="http://schemas.microsoft.com/office/drawing/2014/main" id="{7A532C12-8DD8-421B-A7DD-3437E0C01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6C4C8F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0966" name="Text Box 516">
                <a:extLst>
                  <a:ext uri="{FF2B5EF4-FFF2-40B4-BE49-F238E27FC236}">
                    <a16:creationId xmlns:a16="http://schemas.microsoft.com/office/drawing/2014/main" id="{48C91821-7D6C-404F-ACE8-A58ECC129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2" y="231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10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2400" b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V2</a:t>
                </a:r>
              </a:p>
            </p:txBody>
          </p:sp>
        </p:grpSp>
        <p:sp>
          <p:nvSpPr>
            <p:cNvPr id="80967" name="Line 517">
              <a:extLst>
                <a:ext uri="{FF2B5EF4-FFF2-40B4-BE49-F238E27FC236}">
                  <a16:creationId xmlns:a16="http://schemas.microsoft.com/office/drawing/2014/main" id="{C57D616B-5961-426B-BC96-28DA00D5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584"/>
              <a:ext cx="24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0968" name="AutoShape 518">
            <a:extLst>
              <a:ext uri="{FF2B5EF4-FFF2-40B4-BE49-F238E27FC236}">
                <a16:creationId xmlns:a16="http://schemas.microsoft.com/office/drawing/2014/main" id="{2B574783-6093-4947-8F79-0C458BCF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86556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3E4DB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zh-CN" sz="2400" b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969" name="Rectangle 522">
            <a:extLst>
              <a:ext uri="{FF2B5EF4-FFF2-40B4-BE49-F238E27FC236}">
                <a16:creationId xmlns:a16="http://schemas.microsoft.com/office/drawing/2014/main" id="{9A6E03EB-99FE-4256-B6F9-D0B5B85D1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12725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最小生成树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2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2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2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2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70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08E69F-6779-4C7B-B876-340841126ED8}"/>
              </a:ext>
            </a:extLst>
          </p:cNvPr>
          <p:cNvSpPr/>
          <p:nvPr/>
        </p:nvSpPr>
        <p:spPr bwMode="auto">
          <a:xfrm>
            <a:off x="0" y="3643313"/>
            <a:ext cx="9144000" cy="321468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" name="Group 209">
            <a:extLst>
              <a:ext uri="{FF2B5EF4-FFF2-40B4-BE49-F238E27FC236}">
                <a16:creationId xmlns:a16="http://schemas.microsoft.com/office/drawing/2014/main" id="{EC5E97E3-F0ED-7D4B-830B-987791A6CEE1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5019675"/>
            <a:ext cx="1409700" cy="865188"/>
            <a:chOff x="3024" y="2832"/>
            <a:chExt cx="888" cy="437"/>
          </a:xfrm>
        </p:grpSpPr>
        <p:sp>
          <p:nvSpPr>
            <p:cNvPr id="82108" name="Oval 210">
              <a:extLst>
                <a:ext uri="{FF2B5EF4-FFF2-40B4-BE49-F238E27FC236}">
                  <a16:creationId xmlns:a16="http://schemas.microsoft.com/office/drawing/2014/main" id="{1B669DC7-6258-42C1-83B6-39F648A6D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72"/>
              <a:ext cx="312" cy="1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82109" name="Oval 211">
              <a:extLst>
                <a:ext uri="{FF2B5EF4-FFF2-40B4-BE49-F238E27FC236}">
                  <a16:creationId xmlns:a16="http://schemas.microsoft.com/office/drawing/2014/main" id="{6F295EB7-198D-46CC-BDD5-8AE6B7C46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72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82110" name="Line 212">
              <a:extLst>
                <a:ext uri="{FF2B5EF4-FFF2-40B4-BE49-F238E27FC236}">
                  <a16:creationId xmlns:a16="http://schemas.microsoft.com/office/drawing/2014/main" id="{CE8F093A-D766-4612-ADA1-A8C22ED5C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832"/>
              <a:ext cx="26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11" name="Line 213">
              <a:extLst>
                <a:ext uri="{FF2B5EF4-FFF2-40B4-BE49-F238E27FC236}">
                  <a16:creationId xmlns:a16="http://schemas.microsoft.com/office/drawing/2014/main" id="{22403EAA-93CB-4963-A8E3-190CD3A7E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832"/>
              <a:ext cx="21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Group 204">
            <a:extLst>
              <a:ext uri="{FF2B5EF4-FFF2-40B4-BE49-F238E27FC236}">
                <a16:creationId xmlns:a16="http://schemas.microsoft.com/office/drawing/2014/main" id="{802E7281-8F42-D34A-A619-7A21121EB6A0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4410075"/>
            <a:ext cx="1219200" cy="769938"/>
            <a:chOff x="3384" y="2448"/>
            <a:chExt cx="768" cy="389"/>
          </a:xfrm>
        </p:grpSpPr>
        <p:sp>
          <p:nvSpPr>
            <p:cNvPr id="82103" name="Oval 205">
              <a:extLst>
                <a:ext uri="{FF2B5EF4-FFF2-40B4-BE49-F238E27FC236}">
                  <a16:creationId xmlns:a16="http://schemas.microsoft.com/office/drawing/2014/main" id="{D681BE95-06ED-42F3-88E5-4BBDB20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40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82104" name="Line 206">
              <a:extLst>
                <a:ext uri="{FF2B5EF4-FFF2-40B4-BE49-F238E27FC236}">
                  <a16:creationId xmlns:a16="http://schemas.microsoft.com/office/drawing/2014/main" id="{F093BE76-C9EE-40C9-8FF5-16B56B85E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8" y="2448"/>
              <a:ext cx="26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05" name="Oval 207">
              <a:extLst>
                <a:ext uri="{FF2B5EF4-FFF2-40B4-BE49-F238E27FC236}">
                  <a16:creationId xmlns:a16="http://schemas.microsoft.com/office/drawing/2014/main" id="{C343F5E5-7B48-4171-A5EC-D4A629F6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640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  <p:sp>
          <p:nvSpPr>
            <p:cNvPr id="82106" name="Line 208">
              <a:extLst>
                <a:ext uri="{FF2B5EF4-FFF2-40B4-BE49-F238E27FC236}">
                  <a16:creationId xmlns:a16="http://schemas.microsoft.com/office/drawing/2014/main" id="{57C6DC39-D562-44A1-B42F-9AD6E541E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48"/>
              <a:ext cx="192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0004" name="Line 196">
            <a:extLst>
              <a:ext uri="{FF2B5EF4-FFF2-40B4-BE49-F238E27FC236}">
                <a16:creationId xmlns:a16="http://schemas.microsoft.com/office/drawing/2014/main" id="{8D269E49-ED6D-446C-A79D-DAE9F7EA5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4105275"/>
            <a:ext cx="0" cy="371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007" name="Line 199">
            <a:extLst>
              <a:ext uri="{FF2B5EF4-FFF2-40B4-BE49-F238E27FC236}">
                <a16:creationId xmlns:a16="http://schemas.microsoft.com/office/drawing/2014/main" id="{A9122544-5475-49EC-9ADA-6B9BD0A23C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4714875"/>
            <a:ext cx="0" cy="371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008" name="Line 200">
            <a:extLst>
              <a:ext uri="{FF2B5EF4-FFF2-40B4-BE49-F238E27FC236}">
                <a16:creationId xmlns:a16="http://schemas.microsoft.com/office/drawing/2014/main" id="{7EF3F94A-CF3D-40B5-8D49-4241D5FD65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5324475"/>
            <a:ext cx="0" cy="371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009" name="Line 201">
            <a:extLst>
              <a:ext uri="{FF2B5EF4-FFF2-40B4-BE49-F238E27FC236}">
                <a16:creationId xmlns:a16="http://schemas.microsoft.com/office/drawing/2014/main" id="{8F7A924D-0E87-4DC8-AC02-0AC5AE77F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200" y="5934075"/>
            <a:ext cx="0" cy="371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9815" name="Rectangle 7">
            <a:extLst>
              <a:ext uri="{FF2B5EF4-FFF2-40B4-BE49-F238E27FC236}">
                <a16:creationId xmlns:a16="http://schemas.microsoft.com/office/drawing/2014/main" id="{4C99F1C9-A665-436A-82F1-63AB4436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42291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DFS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生成树</a:t>
            </a:r>
          </a:p>
        </p:txBody>
      </p:sp>
      <p:sp>
        <p:nvSpPr>
          <p:cNvPr id="759830" name="Text Box 22">
            <a:extLst>
              <a:ext uri="{FF2B5EF4-FFF2-40B4-BE49-F238E27FC236}">
                <a16:creationId xmlns:a16="http://schemas.microsoft.com/office/drawing/2014/main" id="{7A481D5E-B353-4892-97E8-886C0814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1504950"/>
            <a:ext cx="45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邻接表</a:t>
            </a:r>
          </a:p>
        </p:txBody>
      </p:sp>
      <p:graphicFrame>
        <p:nvGraphicFramePr>
          <p:cNvPr id="80902" name="表格 80901">
            <a:extLst>
              <a:ext uri="{FF2B5EF4-FFF2-40B4-BE49-F238E27FC236}">
                <a16:creationId xmlns:a16="http://schemas.microsoft.com/office/drawing/2014/main" id="{F37C788D-3557-46B6-9425-F082139FF429}"/>
              </a:ext>
            </a:extLst>
          </p:cNvPr>
          <p:cNvGraphicFramePr/>
          <p:nvPr/>
        </p:nvGraphicFramePr>
        <p:xfrm>
          <a:off x="3600450" y="1131888"/>
          <a:ext cx="533400" cy="22860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1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anose="02010609030101010101" charset="-122"/>
                          <a:cs typeface="+mn-cs"/>
                        </a:defRPr>
                      </a:lvl5pPr>
                    </a:lstStyle>
                    <a:p>
                      <a:pPr lvl="0" algn="r">
                        <a:buNone/>
                      </a:pPr>
                      <a:r>
                        <a:rPr lang="en-US" altLang="zh-CN" sz="2400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6A52CCDB-8A0F-D647-B004-58C5DC189E02}"/>
              </a:ext>
            </a:extLst>
          </p:cNvPr>
          <p:cNvGrpSpPr>
            <a:grpSpLocks/>
          </p:cNvGrpSpPr>
          <p:nvPr/>
        </p:nvGrpSpPr>
        <p:grpSpPr bwMode="auto">
          <a:xfrm>
            <a:off x="4108450" y="1123950"/>
            <a:ext cx="4749800" cy="2362200"/>
            <a:chOff x="2488" y="576"/>
            <a:chExt cx="2992" cy="1488"/>
          </a:xfrm>
        </p:grpSpPr>
        <p:sp>
          <p:nvSpPr>
            <p:cNvPr id="81940" name="Rectangle 42">
              <a:extLst>
                <a:ext uri="{FF2B5EF4-FFF2-40B4-BE49-F238E27FC236}">
                  <a16:creationId xmlns:a16="http://schemas.microsoft.com/office/drawing/2014/main" id="{6F8AFDA7-61B5-4A6F-A6CE-D64BE937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724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1" name="Rectangle 43">
              <a:extLst>
                <a:ext uri="{FF2B5EF4-FFF2-40B4-BE49-F238E27FC236}">
                  <a16:creationId xmlns:a16="http://schemas.microsoft.com/office/drawing/2014/main" id="{C49630E4-1327-42D2-89EE-4310216D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724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2" name="Rectangle 44">
              <a:extLst>
                <a:ext uri="{FF2B5EF4-FFF2-40B4-BE49-F238E27FC236}">
                  <a16:creationId xmlns:a16="http://schemas.microsoft.com/office/drawing/2014/main" id="{883E4DC9-F265-47D5-B619-F216FA67F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437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3" name="Rectangle 45">
              <a:extLst>
                <a:ext uri="{FF2B5EF4-FFF2-40B4-BE49-F238E27FC236}">
                  <a16:creationId xmlns:a16="http://schemas.microsoft.com/office/drawing/2014/main" id="{20F3A5CA-40C7-4DB8-9450-85458647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437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4" name="Rectangle 46">
              <a:extLst>
                <a:ext uri="{FF2B5EF4-FFF2-40B4-BE49-F238E27FC236}">
                  <a16:creationId xmlns:a16="http://schemas.microsoft.com/office/drawing/2014/main" id="{F49CC28E-397B-4BE0-B7C4-63F7DCE0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150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5" name="Rectangle 47">
              <a:extLst>
                <a:ext uri="{FF2B5EF4-FFF2-40B4-BE49-F238E27FC236}">
                  <a16:creationId xmlns:a16="http://schemas.microsoft.com/office/drawing/2014/main" id="{F349D633-3840-4D69-96AD-6E45AF17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150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6" name="Rectangle 48">
              <a:extLst>
                <a:ext uri="{FF2B5EF4-FFF2-40B4-BE49-F238E27FC236}">
                  <a16:creationId xmlns:a16="http://schemas.microsoft.com/office/drawing/2014/main" id="{C00D2594-527F-4C84-921D-D4B9131B2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863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7" name="Rectangle 49">
              <a:extLst>
                <a:ext uri="{FF2B5EF4-FFF2-40B4-BE49-F238E27FC236}">
                  <a16:creationId xmlns:a16="http://schemas.microsoft.com/office/drawing/2014/main" id="{D7884064-27E6-4F06-81B2-0E4222AD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863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8" name="Rectangle 50">
              <a:extLst>
                <a:ext uri="{FF2B5EF4-FFF2-40B4-BE49-F238E27FC236}">
                  <a16:creationId xmlns:a16="http://schemas.microsoft.com/office/drawing/2014/main" id="{5801E858-25F0-4AEA-A2ED-CE24C49D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576"/>
              <a:ext cx="320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49" name="Rectangle 51">
              <a:extLst>
                <a:ext uri="{FF2B5EF4-FFF2-40B4-BE49-F238E27FC236}">
                  <a16:creationId xmlns:a16="http://schemas.microsoft.com/office/drawing/2014/main" id="{DDA40AC9-8497-4A34-A664-E0D3E3568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576"/>
              <a:ext cx="304" cy="287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400" b="0" baseline="-250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0" name="Line 52">
              <a:extLst>
                <a:ext uri="{FF2B5EF4-FFF2-40B4-BE49-F238E27FC236}">
                  <a16:creationId xmlns:a16="http://schemas.microsoft.com/office/drawing/2014/main" id="{B78FE01E-67E7-4C4C-9334-2FE7EE578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576"/>
              <a:ext cx="0" cy="14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1" name="Line 53">
              <a:extLst>
                <a:ext uri="{FF2B5EF4-FFF2-40B4-BE49-F238E27FC236}">
                  <a16:creationId xmlns:a16="http://schemas.microsoft.com/office/drawing/2014/main" id="{866F40C8-4076-4FB3-99AF-F58EC7661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576"/>
              <a:ext cx="0" cy="14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2" name="Line 54">
              <a:extLst>
                <a:ext uri="{FF2B5EF4-FFF2-40B4-BE49-F238E27FC236}">
                  <a16:creationId xmlns:a16="http://schemas.microsoft.com/office/drawing/2014/main" id="{DE0E92C8-951E-4798-BD60-7BB9E9D15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576"/>
              <a:ext cx="0" cy="1435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3" name="Line 55">
              <a:extLst>
                <a:ext uri="{FF2B5EF4-FFF2-40B4-BE49-F238E27FC236}">
                  <a16:creationId xmlns:a16="http://schemas.microsoft.com/office/drawing/2014/main" id="{970B65B4-D6F0-45D9-944F-DC57FCF3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576"/>
              <a:ext cx="624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4" name="Line 56">
              <a:extLst>
                <a:ext uri="{FF2B5EF4-FFF2-40B4-BE49-F238E27FC236}">
                  <a16:creationId xmlns:a16="http://schemas.microsoft.com/office/drawing/2014/main" id="{A2EA6A13-4B38-4C00-BDB8-20BD191ED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863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5" name="Line 57">
              <a:extLst>
                <a:ext uri="{FF2B5EF4-FFF2-40B4-BE49-F238E27FC236}">
                  <a16:creationId xmlns:a16="http://schemas.microsoft.com/office/drawing/2014/main" id="{DAA5C212-4E02-47D2-943A-D266551B1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1150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6" name="Line 58">
              <a:extLst>
                <a:ext uri="{FF2B5EF4-FFF2-40B4-BE49-F238E27FC236}">
                  <a16:creationId xmlns:a16="http://schemas.microsoft.com/office/drawing/2014/main" id="{F2769E30-C1B1-4F4F-8B78-A0AC84088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1437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7" name="Line 59">
              <a:extLst>
                <a:ext uri="{FF2B5EF4-FFF2-40B4-BE49-F238E27FC236}">
                  <a16:creationId xmlns:a16="http://schemas.microsoft.com/office/drawing/2014/main" id="{55977902-409E-4518-9828-6942441B1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1724"/>
              <a:ext cx="62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8" name="Line 60">
              <a:extLst>
                <a:ext uri="{FF2B5EF4-FFF2-40B4-BE49-F238E27FC236}">
                  <a16:creationId xmlns:a16="http://schemas.microsoft.com/office/drawing/2014/main" id="{97F45D02-082B-42A2-A15A-511BA6F06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2011"/>
              <a:ext cx="624" cy="0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59" name="Line 61">
              <a:extLst>
                <a:ext uri="{FF2B5EF4-FFF2-40B4-BE49-F238E27FC236}">
                  <a16:creationId xmlns:a16="http://schemas.microsoft.com/office/drawing/2014/main" id="{CD3FA067-1382-493E-8271-0BD64C24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720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0" name="Line 62">
              <a:extLst>
                <a:ext uri="{FF2B5EF4-FFF2-40B4-BE49-F238E27FC236}">
                  <a16:creationId xmlns:a16="http://schemas.microsoft.com/office/drawing/2014/main" id="{A505ADF0-E1C2-40FA-A393-EA41B2EEA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5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1" name="Line 63">
              <a:extLst>
                <a:ext uri="{FF2B5EF4-FFF2-40B4-BE49-F238E27FC236}">
                  <a16:creationId xmlns:a16="http://schemas.microsoft.com/office/drawing/2014/main" id="{EDA69FBB-7871-484D-A1F9-E4DA0DC7B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87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2" name="Line 64">
              <a:extLst>
                <a:ext uri="{FF2B5EF4-FFF2-40B4-BE49-F238E27FC236}">
                  <a16:creationId xmlns:a16="http://schemas.microsoft.com/office/drawing/2014/main" id="{EB564D13-002E-43B4-8FE7-0682DFF96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00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3" name="Line 65">
              <a:extLst>
                <a:ext uri="{FF2B5EF4-FFF2-40B4-BE49-F238E27FC236}">
                  <a16:creationId xmlns:a16="http://schemas.microsoft.com/office/drawing/2014/main" id="{77BB86E0-3D7A-4ABF-B903-BAB1C0D56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296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4" name="Rectangle 66">
              <a:extLst>
                <a:ext uri="{FF2B5EF4-FFF2-40B4-BE49-F238E27FC236}">
                  <a16:creationId xmlns:a16="http://schemas.microsoft.com/office/drawing/2014/main" id="{06047B97-7C6A-43DA-BED6-C8EB9B26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6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1965" name="Rectangle 67">
              <a:extLst>
                <a:ext uri="{FF2B5EF4-FFF2-40B4-BE49-F238E27FC236}">
                  <a16:creationId xmlns:a16="http://schemas.microsoft.com/office/drawing/2014/main" id="{F13C5B9B-5496-44EC-AD27-C0E0440D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6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1966" name="Line 68">
              <a:extLst>
                <a:ext uri="{FF2B5EF4-FFF2-40B4-BE49-F238E27FC236}">
                  <a16:creationId xmlns:a16="http://schemas.microsoft.com/office/drawing/2014/main" id="{3B8A7F64-9421-45A0-9B4F-B34F2C3F1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6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7" name="Line 69">
              <a:extLst>
                <a:ext uri="{FF2B5EF4-FFF2-40B4-BE49-F238E27FC236}">
                  <a16:creationId xmlns:a16="http://schemas.microsoft.com/office/drawing/2014/main" id="{019395D1-ECC6-47D0-8245-FB6A3EF2E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8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8" name="Line 70">
              <a:extLst>
                <a:ext uri="{FF2B5EF4-FFF2-40B4-BE49-F238E27FC236}">
                  <a16:creationId xmlns:a16="http://schemas.microsoft.com/office/drawing/2014/main" id="{3A882FAE-9200-4C2C-AA5F-BA59F54DF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6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69" name="Line 71">
              <a:extLst>
                <a:ext uri="{FF2B5EF4-FFF2-40B4-BE49-F238E27FC236}">
                  <a16:creationId xmlns:a16="http://schemas.microsoft.com/office/drawing/2014/main" id="{BCE3125A-6D6E-4C8C-A89D-908C4F622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6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0" name="Line 72">
              <a:extLst>
                <a:ext uri="{FF2B5EF4-FFF2-40B4-BE49-F238E27FC236}">
                  <a16:creationId xmlns:a16="http://schemas.microsoft.com/office/drawing/2014/main" id="{76450F10-6382-4ADD-A8FE-CEACF7E77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6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1" name="Rectangle 73">
              <a:extLst>
                <a:ext uri="{FF2B5EF4-FFF2-40B4-BE49-F238E27FC236}">
                  <a16:creationId xmlns:a16="http://schemas.microsoft.com/office/drawing/2014/main" id="{CF900DCB-7220-44F3-A6F3-E3DADBEA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6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2" name="Rectangle 74">
              <a:extLst>
                <a:ext uri="{FF2B5EF4-FFF2-40B4-BE49-F238E27FC236}">
                  <a16:creationId xmlns:a16="http://schemas.microsoft.com/office/drawing/2014/main" id="{4C6D95DC-E7FB-47F8-9369-5DCE0C1C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6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1973" name="Line 75">
              <a:extLst>
                <a:ext uri="{FF2B5EF4-FFF2-40B4-BE49-F238E27FC236}">
                  <a16:creationId xmlns:a16="http://schemas.microsoft.com/office/drawing/2014/main" id="{14BD2529-9942-42C3-B2A5-366EA48C9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6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4" name="Line 76">
              <a:extLst>
                <a:ext uri="{FF2B5EF4-FFF2-40B4-BE49-F238E27FC236}">
                  <a16:creationId xmlns:a16="http://schemas.microsoft.com/office/drawing/2014/main" id="{E750394A-8B72-451D-86BE-00E3B81FF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8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5" name="Line 77">
              <a:extLst>
                <a:ext uri="{FF2B5EF4-FFF2-40B4-BE49-F238E27FC236}">
                  <a16:creationId xmlns:a16="http://schemas.microsoft.com/office/drawing/2014/main" id="{8C52827B-0EAA-42DD-93F0-B59CA1E3C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6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6" name="Line 78">
              <a:extLst>
                <a:ext uri="{FF2B5EF4-FFF2-40B4-BE49-F238E27FC236}">
                  <a16:creationId xmlns:a16="http://schemas.microsoft.com/office/drawing/2014/main" id="{C2DBF1D0-CAB9-4874-A8B4-442B2224F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6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7" name="Line 79">
              <a:extLst>
                <a:ext uri="{FF2B5EF4-FFF2-40B4-BE49-F238E27FC236}">
                  <a16:creationId xmlns:a16="http://schemas.microsoft.com/office/drawing/2014/main" id="{0436140E-F1E9-4319-BFE9-36AFB3089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6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8" name="Line 80">
              <a:extLst>
                <a:ext uri="{FF2B5EF4-FFF2-40B4-BE49-F238E27FC236}">
                  <a16:creationId xmlns:a16="http://schemas.microsoft.com/office/drawing/2014/main" id="{2CDF05D2-DF55-4ABC-9CA9-5043D5493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759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79" name="Rectangle 81">
              <a:extLst>
                <a:ext uri="{FF2B5EF4-FFF2-40B4-BE49-F238E27FC236}">
                  <a16:creationId xmlns:a16="http://schemas.microsoft.com/office/drawing/2014/main" id="{96F6C131-8CD4-4A64-BCB5-F89E95C09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0" name="Rectangle 82">
              <a:extLst>
                <a:ext uri="{FF2B5EF4-FFF2-40B4-BE49-F238E27FC236}">
                  <a16:creationId xmlns:a16="http://schemas.microsoft.com/office/drawing/2014/main" id="{A64951CC-FBD8-4879-8567-F925A95C3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1981" name="Line 83">
              <a:extLst>
                <a:ext uri="{FF2B5EF4-FFF2-40B4-BE49-F238E27FC236}">
                  <a16:creationId xmlns:a16="http://schemas.microsoft.com/office/drawing/2014/main" id="{CF36E613-BEED-4957-836B-16EF89EA9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44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2" name="Line 84">
              <a:extLst>
                <a:ext uri="{FF2B5EF4-FFF2-40B4-BE49-F238E27FC236}">
                  <a16:creationId xmlns:a16="http://schemas.microsoft.com/office/drawing/2014/main" id="{0D2C8132-7CA5-4351-B496-0790BE039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3" name="Line 85">
              <a:extLst>
                <a:ext uri="{FF2B5EF4-FFF2-40B4-BE49-F238E27FC236}">
                  <a16:creationId xmlns:a16="http://schemas.microsoft.com/office/drawing/2014/main" id="{398D3186-73F1-469B-BE32-C1F9724CE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19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4" name="Line 86">
              <a:extLst>
                <a:ext uri="{FF2B5EF4-FFF2-40B4-BE49-F238E27FC236}">
                  <a16:creationId xmlns:a16="http://schemas.microsoft.com/office/drawing/2014/main" id="{BEB4C789-0A1A-4CF4-8314-01F8A4825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5" name="Rectangle 87">
              <a:extLst>
                <a:ext uri="{FF2B5EF4-FFF2-40B4-BE49-F238E27FC236}">
                  <a16:creationId xmlns:a16="http://schemas.microsoft.com/office/drawing/2014/main" id="{D2308DF4-ED07-4F96-866C-997F4A12F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6" name="Rectangle 88">
              <a:extLst>
                <a:ext uri="{FF2B5EF4-FFF2-40B4-BE49-F238E27FC236}">
                  <a16:creationId xmlns:a16="http://schemas.microsoft.com/office/drawing/2014/main" id="{94F298EB-0177-425A-9813-696E2F0C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1987" name="Line 89">
              <a:extLst>
                <a:ext uri="{FF2B5EF4-FFF2-40B4-BE49-F238E27FC236}">
                  <a16:creationId xmlns:a16="http://schemas.microsoft.com/office/drawing/2014/main" id="{69311DC1-F1D4-4184-9A21-CF99D6451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19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8" name="Line 90">
              <a:extLst>
                <a:ext uri="{FF2B5EF4-FFF2-40B4-BE49-F238E27FC236}">
                  <a16:creationId xmlns:a16="http://schemas.microsoft.com/office/drawing/2014/main" id="{BE04337B-8901-440A-82D6-E9153207D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44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89" name="Line 91">
              <a:extLst>
                <a:ext uri="{FF2B5EF4-FFF2-40B4-BE49-F238E27FC236}">
                  <a16:creationId xmlns:a16="http://schemas.microsoft.com/office/drawing/2014/main" id="{DD23839A-14AE-4728-BC40-115A9AE31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0" name="Line 92">
              <a:extLst>
                <a:ext uri="{FF2B5EF4-FFF2-40B4-BE49-F238E27FC236}">
                  <a16:creationId xmlns:a16="http://schemas.microsoft.com/office/drawing/2014/main" id="{186C7E4F-9B7F-4F1D-984A-89C3ED660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119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1" name="Line 93">
              <a:extLst>
                <a:ext uri="{FF2B5EF4-FFF2-40B4-BE49-F238E27FC236}">
                  <a16:creationId xmlns:a16="http://schemas.microsoft.com/office/drawing/2014/main" id="{31B53FC0-9386-4331-A78B-BAE012245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2" name="Rectangle 94">
              <a:extLst>
                <a:ext uri="{FF2B5EF4-FFF2-40B4-BE49-F238E27FC236}">
                  <a16:creationId xmlns:a16="http://schemas.microsoft.com/office/drawing/2014/main" id="{ED1BEAF8-E907-417E-8589-615C836E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1993" name="Rectangle 95">
              <a:extLst>
                <a:ext uri="{FF2B5EF4-FFF2-40B4-BE49-F238E27FC236}">
                  <a16:creationId xmlns:a16="http://schemas.microsoft.com/office/drawing/2014/main" id="{28257E50-3767-40D8-AED6-55AC30077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191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1994" name="Line 96">
              <a:extLst>
                <a:ext uri="{FF2B5EF4-FFF2-40B4-BE49-F238E27FC236}">
                  <a16:creationId xmlns:a16="http://schemas.microsoft.com/office/drawing/2014/main" id="{C2BDF52E-CA9E-4C76-91B4-149128684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19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5" name="Line 97">
              <a:extLst>
                <a:ext uri="{FF2B5EF4-FFF2-40B4-BE49-F238E27FC236}">
                  <a16:creationId xmlns:a16="http://schemas.microsoft.com/office/drawing/2014/main" id="{640663FF-09D7-4828-9B0A-81FBE9096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44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6" name="Line 98">
              <a:extLst>
                <a:ext uri="{FF2B5EF4-FFF2-40B4-BE49-F238E27FC236}">
                  <a16:creationId xmlns:a16="http://schemas.microsoft.com/office/drawing/2014/main" id="{95CE4843-0431-4410-BA02-D2FB66D8F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7" name="Line 99">
              <a:extLst>
                <a:ext uri="{FF2B5EF4-FFF2-40B4-BE49-F238E27FC236}">
                  <a16:creationId xmlns:a16="http://schemas.microsoft.com/office/drawing/2014/main" id="{C9E5DEC4-FD55-4D69-AD9A-861FD94C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19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8" name="Line 100">
              <a:extLst>
                <a:ext uri="{FF2B5EF4-FFF2-40B4-BE49-F238E27FC236}">
                  <a16:creationId xmlns:a16="http://schemas.microsoft.com/office/drawing/2014/main" id="{ED85A764-100C-4A75-9BE9-B8AEDC63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" y="1191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99" name="Line 101">
              <a:extLst>
                <a:ext uri="{FF2B5EF4-FFF2-40B4-BE49-F238E27FC236}">
                  <a16:creationId xmlns:a16="http://schemas.microsoft.com/office/drawing/2014/main" id="{B3BFD3A0-BF4A-483B-B8F6-7445EF4A4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335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0" name="Line 102">
              <a:extLst>
                <a:ext uri="{FF2B5EF4-FFF2-40B4-BE49-F238E27FC236}">
                  <a16:creationId xmlns:a16="http://schemas.microsoft.com/office/drawing/2014/main" id="{DA4490A5-7B65-4898-A7FA-33C788E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335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1" name="Line 103">
              <a:extLst>
                <a:ext uri="{FF2B5EF4-FFF2-40B4-BE49-F238E27FC236}">
                  <a16:creationId xmlns:a16="http://schemas.microsoft.com/office/drawing/2014/main" id="{C7C584E3-B9D6-421C-9A22-7987613D1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191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2" name="Line 104">
              <a:extLst>
                <a:ext uri="{FF2B5EF4-FFF2-40B4-BE49-F238E27FC236}">
                  <a16:creationId xmlns:a16="http://schemas.microsoft.com/office/drawing/2014/main" id="{AB541E04-5407-4E3C-A802-305EE97E7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14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3" name="Rectangle 105">
              <a:extLst>
                <a:ext uri="{FF2B5EF4-FFF2-40B4-BE49-F238E27FC236}">
                  <a16:creationId xmlns:a16="http://schemas.microsoft.com/office/drawing/2014/main" id="{F724DA8B-6A90-459A-A987-2D7668479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4" name="Rectangle 106">
              <a:extLst>
                <a:ext uri="{FF2B5EF4-FFF2-40B4-BE49-F238E27FC236}">
                  <a16:creationId xmlns:a16="http://schemas.microsoft.com/office/drawing/2014/main" id="{CF547C0D-D086-404B-B345-82D025A43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2005" name="Line 107">
              <a:extLst>
                <a:ext uri="{FF2B5EF4-FFF2-40B4-BE49-F238E27FC236}">
                  <a16:creationId xmlns:a16="http://schemas.microsoft.com/office/drawing/2014/main" id="{A1BDEDB5-F624-41A2-9E4D-D48FE1ED4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90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6" name="Line 108">
              <a:extLst>
                <a:ext uri="{FF2B5EF4-FFF2-40B4-BE49-F238E27FC236}">
                  <a16:creationId xmlns:a16="http://schemas.microsoft.com/office/drawing/2014/main" id="{A75B8E3B-F024-4D73-BF48-B7E22E8D5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7" name="Line 109">
              <a:extLst>
                <a:ext uri="{FF2B5EF4-FFF2-40B4-BE49-F238E27FC236}">
                  <a16:creationId xmlns:a16="http://schemas.microsoft.com/office/drawing/2014/main" id="{6A0F7ED1-EE31-47EB-A790-DAE5945A8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8" name="Line 110">
              <a:extLst>
                <a:ext uri="{FF2B5EF4-FFF2-40B4-BE49-F238E27FC236}">
                  <a16:creationId xmlns:a16="http://schemas.microsoft.com/office/drawing/2014/main" id="{5A858031-F21D-4AA6-8626-299411A86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903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09" name="Line 111">
              <a:extLst>
                <a:ext uri="{FF2B5EF4-FFF2-40B4-BE49-F238E27FC236}">
                  <a16:creationId xmlns:a16="http://schemas.microsoft.com/office/drawing/2014/main" id="{BF2349BA-9085-43AF-92E7-48EF45C17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0" name="Rectangle 112">
              <a:extLst>
                <a:ext uri="{FF2B5EF4-FFF2-40B4-BE49-F238E27FC236}">
                  <a16:creationId xmlns:a16="http://schemas.microsoft.com/office/drawing/2014/main" id="{EB708232-EC6D-4B7B-8616-8558BFD0E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1" name="Rectangle 113">
              <a:extLst>
                <a:ext uri="{FF2B5EF4-FFF2-40B4-BE49-F238E27FC236}">
                  <a16:creationId xmlns:a16="http://schemas.microsoft.com/office/drawing/2014/main" id="{CE193E51-D1E3-40AA-BF96-B5CB27F1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2012" name="Line 114">
              <a:extLst>
                <a:ext uri="{FF2B5EF4-FFF2-40B4-BE49-F238E27FC236}">
                  <a16:creationId xmlns:a16="http://schemas.microsoft.com/office/drawing/2014/main" id="{0D4CA763-EE58-4481-AC0A-DA3002571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90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3" name="Line 115">
              <a:extLst>
                <a:ext uri="{FF2B5EF4-FFF2-40B4-BE49-F238E27FC236}">
                  <a16:creationId xmlns:a16="http://schemas.microsoft.com/office/drawing/2014/main" id="{E52DF2B6-D1B7-45F4-8BD2-E29E5DDF4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14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4" name="Line 116">
              <a:extLst>
                <a:ext uri="{FF2B5EF4-FFF2-40B4-BE49-F238E27FC236}">
                  <a16:creationId xmlns:a16="http://schemas.microsoft.com/office/drawing/2014/main" id="{5262B1DD-92DD-4C35-AA7D-470C1BCB7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5" name="Line 117">
              <a:extLst>
                <a:ext uri="{FF2B5EF4-FFF2-40B4-BE49-F238E27FC236}">
                  <a16:creationId xmlns:a16="http://schemas.microsoft.com/office/drawing/2014/main" id="{73A84859-ED1B-41C6-92A4-941C58493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903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6" name="Line 118">
              <a:extLst>
                <a:ext uri="{FF2B5EF4-FFF2-40B4-BE49-F238E27FC236}">
                  <a16:creationId xmlns:a16="http://schemas.microsoft.com/office/drawing/2014/main" id="{22DD5992-8969-4665-8B44-C1AC9BF3F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17" name="Rectangle 119">
              <a:extLst>
                <a:ext uri="{FF2B5EF4-FFF2-40B4-BE49-F238E27FC236}">
                  <a16:creationId xmlns:a16="http://schemas.microsoft.com/office/drawing/2014/main" id="{0B487CAD-13DE-4C9A-B495-C290D5CC0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2018" name="Rectangle 120">
              <a:extLst>
                <a:ext uri="{FF2B5EF4-FFF2-40B4-BE49-F238E27FC236}">
                  <a16:creationId xmlns:a16="http://schemas.microsoft.com/office/drawing/2014/main" id="{16A7543F-5A0B-4045-8275-678E39459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903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2019" name="Line 121">
              <a:extLst>
                <a:ext uri="{FF2B5EF4-FFF2-40B4-BE49-F238E27FC236}">
                  <a16:creationId xmlns:a16="http://schemas.microsoft.com/office/drawing/2014/main" id="{A30AB6F3-55D3-49FB-8B6B-6B0091AB0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903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0" name="Line 122">
              <a:extLst>
                <a:ext uri="{FF2B5EF4-FFF2-40B4-BE49-F238E27FC236}">
                  <a16:creationId xmlns:a16="http://schemas.microsoft.com/office/drawing/2014/main" id="{48CB931B-6D1D-4527-8CE7-FEBF3FD1F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15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1" name="Line 123">
              <a:extLst>
                <a:ext uri="{FF2B5EF4-FFF2-40B4-BE49-F238E27FC236}">
                  <a16:creationId xmlns:a16="http://schemas.microsoft.com/office/drawing/2014/main" id="{ACFC2039-C110-4DF4-A543-4E16FC124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2" name="Line 124">
              <a:extLst>
                <a:ext uri="{FF2B5EF4-FFF2-40B4-BE49-F238E27FC236}">
                  <a16:creationId xmlns:a16="http://schemas.microsoft.com/office/drawing/2014/main" id="{DAC0F7BD-FFF8-4A32-B7BF-41B7886A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903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3" name="Line 125">
              <a:extLst>
                <a:ext uri="{FF2B5EF4-FFF2-40B4-BE49-F238E27FC236}">
                  <a16:creationId xmlns:a16="http://schemas.microsoft.com/office/drawing/2014/main" id="{2A1B5975-DB43-4D5C-BE76-BC1642E21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" y="903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4" name="Line 126">
              <a:extLst>
                <a:ext uri="{FF2B5EF4-FFF2-40B4-BE49-F238E27FC236}">
                  <a16:creationId xmlns:a16="http://schemas.microsoft.com/office/drawing/2014/main" id="{5628D9FF-234E-414C-83F1-F1EF90BE5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047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5" name="Line 127">
              <a:extLst>
                <a:ext uri="{FF2B5EF4-FFF2-40B4-BE49-F238E27FC236}">
                  <a16:creationId xmlns:a16="http://schemas.microsoft.com/office/drawing/2014/main" id="{B1BF83EA-CEB4-4909-81B5-575F70281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047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26" name="Rectangle 128">
              <a:extLst>
                <a:ext uri="{FF2B5EF4-FFF2-40B4-BE49-F238E27FC236}">
                  <a16:creationId xmlns:a16="http://schemas.microsoft.com/office/drawing/2014/main" id="{EC81BFCE-C75D-49A2-809D-9FEC8FD06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729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2027" name="Rectangle 129">
              <a:extLst>
                <a:ext uri="{FF2B5EF4-FFF2-40B4-BE49-F238E27FC236}">
                  <a16:creationId xmlns:a16="http://schemas.microsoft.com/office/drawing/2014/main" id="{0D010F14-87EC-42AA-B0AF-B5B599178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442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2028" name="Rectangle 130">
              <a:extLst>
                <a:ext uri="{FF2B5EF4-FFF2-40B4-BE49-F238E27FC236}">
                  <a16:creationId xmlns:a16="http://schemas.microsoft.com/office/drawing/2014/main" id="{67F2B8E9-815C-4947-BE44-6EC878A98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155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2029" name="Rectangle 131">
              <a:extLst>
                <a:ext uri="{FF2B5EF4-FFF2-40B4-BE49-F238E27FC236}">
                  <a16:creationId xmlns:a16="http://schemas.microsoft.com/office/drawing/2014/main" id="{D5623B92-BF58-46A9-B5F0-6B18002FE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868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2030" name="Rectangle 132">
              <a:extLst>
                <a:ext uri="{FF2B5EF4-FFF2-40B4-BE49-F238E27FC236}">
                  <a16:creationId xmlns:a16="http://schemas.microsoft.com/office/drawing/2014/main" id="{ABC7FB1D-A7C9-4DA1-B9C7-23F4F4BC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581"/>
              <a:ext cx="3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2031" name="Line 133">
              <a:extLst>
                <a:ext uri="{FF2B5EF4-FFF2-40B4-BE49-F238E27FC236}">
                  <a16:creationId xmlns:a16="http://schemas.microsoft.com/office/drawing/2014/main" id="{002F0BB8-3F9C-451F-9A9A-99939ED94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581"/>
              <a:ext cx="3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2" name="Line 134">
              <a:extLst>
                <a:ext uri="{FF2B5EF4-FFF2-40B4-BE49-F238E27FC236}">
                  <a16:creationId xmlns:a16="http://schemas.microsoft.com/office/drawing/2014/main" id="{5AE26CB1-8086-4637-B81B-1090627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2016"/>
              <a:ext cx="30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3" name="Line 135">
              <a:extLst>
                <a:ext uri="{FF2B5EF4-FFF2-40B4-BE49-F238E27FC236}">
                  <a16:creationId xmlns:a16="http://schemas.microsoft.com/office/drawing/2014/main" id="{00449ECD-3FB1-44D0-BBB1-2A32211A7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58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4" name="Line 136">
              <a:extLst>
                <a:ext uri="{FF2B5EF4-FFF2-40B4-BE49-F238E27FC236}">
                  <a16:creationId xmlns:a16="http://schemas.microsoft.com/office/drawing/2014/main" id="{EABD0810-AEB6-45E9-8BE4-CA8FC561F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58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5" name="Line 137">
              <a:extLst>
                <a:ext uri="{FF2B5EF4-FFF2-40B4-BE49-F238E27FC236}">
                  <a16:creationId xmlns:a16="http://schemas.microsoft.com/office/drawing/2014/main" id="{1C5931CC-17A3-45EB-9622-14B6E3C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86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6" name="Line 138">
              <a:extLst>
                <a:ext uri="{FF2B5EF4-FFF2-40B4-BE49-F238E27FC236}">
                  <a16:creationId xmlns:a16="http://schemas.microsoft.com/office/drawing/2014/main" id="{3A4F7D4C-60AD-4697-8548-932E90074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86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7" name="Line 139">
              <a:extLst>
                <a:ext uri="{FF2B5EF4-FFF2-40B4-BE49-F238E27FC236}">
                  <a16:creationId xmlns:a16="http://schemas.microsoft.com/office/drawing/2014/main" id="{FF557D13-A0B9-469F-87A8-9F1E52A86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15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8" name="Line 140">
              <a:extLst>
                <a:ext uri="{FF2B5EF4-FFF2-40B4-BE49-F238E27FC236}">
                  <a16:creationId xmlns:a16="http://schemas.microsoft.com/office/drawing/2014/main" id="{1739D345-07F0-4312-82B1-399289C0D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15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39" name="Line 141">
              <a:extLst>
                <a:ext uri="{FF2B5EF4-FFF2-40B4-BE49-F238E27FC236}">
                  <a16:creationId xmlns:a16="http://schemas.microsoft.com/office/drawing/2014/main" id="{3ED0C17B-DA3A-4618-8F82-BE131775B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44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0" name="Line 142">
              <a:extLst>
                <a:ext uri="{FF2B5EF4-FFF2-40B4-BE49-F238E27FC236}">
                  <a16:creationId xmlns:a16="http://schemas.microsoft.com/office/drawing/2014/main" id="{B1241488-DEFB-49D8-A61D-FF39AAC13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44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1" name="Line 143">
              <a:extLst>
                <a:ext uri="{FF2B5EF4-FFF2-40B4-BE49-F238E27FC236}">
                  <a16:creationId xmlns:a16="http://schemas.microsoft.com/office/drawing/2014/main" id="{2C529382-81D7-4297-A3CC-673BBF770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2" name="Line 144">
              <a:extLst>
                <a:ext uri="{FF2B5EF4-FFF2-40B4-BE49-F238E27FC236}">
                  <a16:creationId xmlns:a16="http://schemas.microsoft.com/office/drawing/2014/main" id="{0BEDF253-613C-4875-8020-D7930BE5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72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3" name="Rectangle 145">
              <a:extLst>
                <a:ext uri="{FF2B5EF4-FFF2-40B4-BE49-F238E27FC236}">
                  <a16:creationId xmlns:a16="http://schemas.microsoft.com/office/drawing/2014/main" id="{F3A4AB62-064B-4726-80DB-83966E85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4" name="Rectangle 146">
              <a:extLst>
                <a:ext uri="{FF2B5EF4-FFF2-40B4-BE49-F238E27FC236}">
                  <a16:creationId xmlns:a16="http://schemas.microsoft.com/office/drawing/2014/main" id="{E79B88C6-D42C-4176-948E-813E08B4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2045" name="Line 147">
              <a:extLst>
                <a:ext uri="{FF2B5EF4-FFF2-40B4-BE49-F238E27FC236}">
                  <a16:creationId xmlns:a16="http://schemas.microsoft.com/office/drawing/2014/main" id="{6388F2A5-44C0-4E11-94C6-452021AD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6" name="Line 148">
              <a:extLst>
                <a:ext uri="{FF2B5EF4-FFF2-40B4-BE49-F238E27FC236}">
                  <a16:creationId xmlns:a16="http://schemas.microsoft.com/office/drawing/2014/main" id="{E0CBB3AB-DB69-4435-8842-1A1FAD44D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7" name="Line 149">
              <a:extLst>
                <a:ext uri="{FF2B5EF4-FFF2-40B4-BE49-F238E27FC236}">
                  <a16:creationId xmlns:a16="http://schemas.microsoft.com/office/drawing/2014/main" id="{825F8AE2-A15A-4852-B03B-54C4B97C1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8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8" name="Line 150">
              <a:extLst>
                <a:ext uri="{FF2B5EF4-FFF2-40B4-BE49-F238E27FC236}">
                  <a16:creationId xmlns:a16="http://schemas.microsoft.com/office/drawing/2014/main" id="{D1D96098-FC91-4BC7-BB73-06507FAF6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49" name="Rectangle 151">
              <a:extLst>
                <a:ext uri="{FF2B5EF4-FFF2-40B4-BE49-F238E27FC236}">
                  <a16:creationId xmlns:a16="http://schemas.microsoft.com/office/drawing/2014/main" id="{7547DB7E-C5D9-48C5-8540-EBE966B9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0" name="Rectangle 152">
              <a:extLst>
                <a:ext uri="{FF2B5EF4-FFF2-40B4-BE49-F238E27FC236}">
                  <a16:creationId xmlns:a16="http://schemas.microsoft.com/office/drawing/2014/main" id="{E4EEBB09-446C-4906-AF8A-07F24FC0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2051" name="Line 153">
              <a:extLst>
                <a:ext uri="{FF2B5EF4-FFF2-40B4-BE49-F238E27FC236}">
                  <a16:creationId xmlns:a16="http://schemas.microsoft.com/office/drawing/2014/main" id="{D5E2D4B1-0BDA-465A-A320-617FE25A2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8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2" name="Line 154">
              <a:extLst>
                <a:ext uri="{FF2B5EF4-FFF2-40B4-BE49-F238E27FC236}">
                  <a16:creationId xmlns:a16="http://schemas.microsoft.com/office/drawing/2014/main" id="{5A919C1C-2537-4EC5-ACF1-5FEB99ECE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3" name="Line 155">
              <a:extLst>
                <a:ext uri="{FF2B5EF4-FFF2-40B4-BE49-F238E27FC236}">
                  <a16:creationId xmlns:a16="http://schemas.microsoft.com/office/drawing/2014/main" id="{16C05665-7B19-4A35-97C3-020281788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4" name="Line 156">
              <a:extLst>
                <a:ext uri="{FF2B5EF4-FFF2-40B4-BE49-F238E27FC236}">
                  <a16:creationId xmlns:a16="http://schemas.microsoft.com/office/drawing/2014/main" id="{6E505E01-FC18-4E11-837A-1E1FB1070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18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5" name="Line 157">
              <a:extLst>
                <a:ext uri="{FF2B5EF4-FFF2-40B4-BE49-F238E27FC236}">
                  <a16:creationId xmlns:a16="http://schemas.microsoft.com/office/drawing/2014/main" id="{A46AFFA0-B42C-48AA-B66D-7F058CFF4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6" name="Rectangle 158">
              <a:extLst>
                <a:ext uri="{FF2B5EF4-FFF2-40B4-BE49-F238E27FC236}">
                  <a16:creationId xmlns:a16="http://schemas.microsoft.com/office/drawing/2014/main" id="{F0DC78AA-FA8F-4E2C-B286-5A211453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2057" name="Rectangle 159">
              <a:extLst>
                <a:ext uri="{FF2B5EF4-FFF2-40B4-BE49-F238E27FC236}">
                  <a16:creationId xmlns:a16="http://schemas.microsoft.com/office/drawing/2014/main" id="{402D76D9-2D67-41EA-BCD9-BA97F693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815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2058" name="Line 160">
              <a:extLst>
                <a:ext uri="{FF2B5EF4-FFF2-40B4-BE49-F238E27FC236}">
                  <a16:creationId xmlns:a16="http://schemas.microsoft.com/office/drawing/2014/main" id="{DB39FDD2-C11C-4D98-961D-B087B44C6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8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59" name="Line 161">
              <a:extLst>
                <a:ext uri="{FF2B5EF4-FFF2-40B4-BE49-F238E27FC236}">
                  <a16:creationId xmlns:a16="http://schemas.microsoft.com/office/drawing/2014/main" id="{CFA84DEB-F7A2-4387-854F-0CCDC9094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064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0" name="Line 162">
              <a:extLst>
                <a:ext uri="{FF2B5EF4-FFF2-40B4-BE49-F238E27FC236}">
                  <a16:creationId xmlns:a16="http://schemas.microsoft.com/office/drawing/2014/main" id="{941E167D-0E0E-4C6D-9D3C-3ED3CFD30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1" name="Line 163">
              <a:extLst>
                <a:ext uri="{FF2B5EF4-FFF2-40B4-BE49-F238E27FC236}">
                  <a16:creationId xmlns:a16="http://schemas.microsoft.com/office/drawing/2014/main" id="{86307E14-3456-43D2-BE40-4839A519F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81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2" name="Line 164">
              <a:extLst>
                <a:ext uri="{FF2B5EF4-FFF2-40B4-BE49-F238E27FC236}">
                  <a16:creationId xmlns:a16="http://schemas.microsoft.com/office/drawing/2014/main" id="{E7052469-E6E9-4247-AF15-E89FB96BD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" y="181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3" name="Line 165">
              <a:extLst>
                <a:ext uri="{FF2B5EF4-FFF2-40B4-BE49-F238E27FC236}">
                  <a16:creationId xmlns:a16="http://schemas.microsoft.com/office/drawing/2014/main" id="{81864C6F-C8F5-463B-81BB-84948FF54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959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4" name="Line 166">
              <a:extLst>
                <a:ext uri="{FF2B5EF4-FFF2-40B4-BE49-F238E27FC236}">
                  <a16:creationId xmlns:a16="http://schemas.microsoft.com/office/drawing/2014/main" id="{CB725435-0DD5-41FA-9849-CA09C712D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959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5" name="Line 167">
              <a:extLst>
                <a:ext uri="{FF2B5EF4-FFF2-40B4-BE49-F238E27FC236}">
                  <a16:creationId xmlns:a16="http://schemas.microsoft.com/office/drawing/2014/main" id="{86EA2B40-FF94-4114-9792-25EC9C0F6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815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6" name="Line 168">
              <a:extLst>
                <a:ext uri="{FF2B5EF4-FFF2-40B4-BE49-F238E27FC236}">
                  <a16:creationId xmlns:a16="http://schemas.microsoft.com/office/drawing/2014/main" id="{D21AFEC9-59B0-4A5E-BCE9-37B4487C0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72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7" name="Rectangle 169">
              <a:extLst>
                <a:ext uri="{FF2B5EF4-FFF2-40B4-BE49-F238E27FC236}">
                  <a16:creationId xmlns:a16="http://schemas.microsoft.com/office/drawing/2014/main" id="{759D6C80-25C5-4051-BCA1-FE2371F4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68" name="Rectangle 170">
              <a:extLst>
                <a:ext uri="{FF2B5EF4-FFF2-40B4-BE49-F238E27FC236}">
                  <a16:creationId xmlns:a16="http://schemas.microsoft.com/office/drawing/2014/main" id="{575EC5D3-2CB3-4A52-A200-06C36C63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2069" name="Line 171">
              <a:extLst>
                <a:ext uri="{FF2B5EF4-FFF2-40B4-BE49-F238E27FC236}">
                  <a16:creationId xmlns:a16="http://schemas.microsoft.com/office/drawing/2014/main" id="{695669ED-0D40-46E5-B24D-239EE78C7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0" name="Line 172">
              <a:extLst>
                <a:ext uri="{FF2B5EF4-FFF2-40B4-BE49-F238E27FC236}">
                  <a16:creationId xmlns:a16="http://schemas.microsoft.com/office/drawing/2014/main" id="{D62D8B50-8CD5-4496-A1E6-9B1139243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1" name="Line 173">
              <a:extLst>
                <a:ext uri="{FF2B5EF4-FFF2-40B4-BE49-F238E27FC236}">
                  <a16:creationId xmlns:a16="http://schemas.microsoft.com/office/drawing/2014/main" id="{6E693C0B-E37B-4112-B69C-AD1255BB6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2" name="Line 174">
              <a:extLst>
                <a:ext uri="{FF2B5EF4-FFF2-40B4-BE49-F238E27FC236}">
                  <a16:creationId xmlns:a16="http://schemas.microsoft.com/office/drawing/2014/main" id="{30129221-A562-4D62-907F-5628EED5E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3" name="Line 175">
              <a:extLst>
                <a:ext uri="{FF2B5EF4-FFF2-40B4-BE49-F238E27FC236}">
                  <a16:creationId xmlns:a16="http://schemas.microsoft.com/office/drawing/2014/main" id="{5FB369EA-227D-42EC-9325-7E01453A4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4" name="Rectangle 176">
              <a:extLst>
                <a:ext uri="{FF2B5EF4-FFF2-40B4-BE49-F238E27FC236}">
                  <a16:creationId xmlns:a16="http://schemas.microsoft.com/office/drawing/2014/main" id="{AE357340-9C12-43B7-8EDE-1C0026B60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zh-CN" sz="2000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5" name="Rectangle 177">
              <a:extLst>
                <a:ext uri="{FF2B5EF4-FFF2-40B4-BE49-F238E27FC236}">
                  <a16:creationId xmlns:a16="http://schemas.microsoft.com/office/drawing/2014/main" id="{C87D6306-E29B-41AE-8148-A2CD325B8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2076" name="Line 178">
              <a:extLst>
                <a:ext uri="{FF2B5EF4-FFF2-40B4-BE49-F238E27FC236}">
                  <a16:creationId xmlns:a16="http://schemas.microsoft.com/office/drawing/2014/main" id="{860D628A-2711-4DC1-AB4C-6A4DF5055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7" name="Line 179">
              <a:extLst>
                <a:ext uri="{FF2B5EF4-FFF2-40B4-BE49-F238E27FC236}">
                  <a16:creationId xmlns:a16="http://schemas.microsoft.com/office/drawing/2014/main" id="{50F772B7-C3DE-4C9C-8730-BD04F4558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72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8" name="Line 180">
              <a:extLst>
                <a:ext uri="{FF2B5EF4-FFF2-40B4-BE49-F238E27FC236}">
                  <a16:creationId xmlns:a16="http://schemas.microsoft.com/office/drawing/2014/main" id="{A0113726-5DFD-4E5B-80CB-094C26E1F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79" name="Line 181">
              <a:extLst>
                <a:ext uri="{FF2B5EF4-FFF2-40B4-BE49-F238E27FC236}">
                  <a16:creationId xmlns:a16="http://schemas.microsoft.com/office/drawing/2014/main" id="{5BF54CF4-FD2F-4287-BE6E-0D0A66D8C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0" name="Line 182">
              <a:extLst>
                <a:ext uri="{FF2B5EF4-FFF2-40B4-BE49-F238E27FC236}">
                  <a16:creationId xmlns:a16="http://schemas.microsoft.com/office/drawing/2014/main" id="{8261DA6E-0E7D-4DE8-8815-F03C685E1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1" name="Rectangle 183">
              <a:extLst>
                <a:ext uri="{FF2B5EF4-FFF2-40B4-BE49-F238E27FC236}">
                  <a16:creationId xmlns:a16="http://schemas.microsoft.com/office/drawing/2014/main" id="{B2B79EBD-3E50-4745-A593-CAC40FF0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82082" name="Rectangle 184">
              <a:extLst>
                <a:ext uri="{FF2B5EF4-FFF2-40B4-BE49-F238E27FC236}">
                  <a16:creationId xmlns:a16="http://schemas.microsoft.com/office/drawing/2014/main" id="{28BDA3BF-E721-40DC-915B-71DA7614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1488"/>
              <a:ext cx="288" cy="24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000" b="0"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</p:txBody>
        </p:sp>
        <p:sp>
          <p:nvSpPr>
            <p:cNvPr id="82083" name="Line 185">
              <a:extLst>
                <a:ext uri="{FF2B5EF4-FFF2-40B4-BE49-F238E27FC236}">
                  <a16:creationId xmlns:a16="http://schemas.microsoft.com/office/drawing/2014/main" id="{39CBD23C-BE5A-424A-B19E-3A5683EFD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48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4" name="Line 186">
              <a:extLst>
                <a:ext uri="{FF2B5EF4-FFF2-40B4-BE49-F238E27FC236}">
                  <a16:creationId xmlns:a16="http://schemas.microsoft.com/office/drawing/2014/main" id="{2F66ED31-0951-483F-99D9-9CA5523E9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737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5" name="Line 187">
              <a:extLst>
                <a:ext uri="{FF2B5EF4-FFF2-40B4-BE49-F238E27FC236}">
                  <a16:creationId xmlns:a16="http://schemas.microsoft.com/office/drawing/2014/main" id="{1D9F60CC-AC82-49A0-AB4E-94F16235F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6" name="Line 188">
              <a:extLst>
                <a:ext uri="{FF2B5EF4-FFF2-40B4-BE49-F238E27FC236}">
                  <a16:creationId xmlns:a16="http://schemas.microsoft.com/office/drawing/2014/main" id="{31ACF90B-D856-4740-80A8-A274F7CAA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488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7" name="Line 189">
              <a:extLst>
                <a:ext uri="{FF2B5EF4-FFF2-40B4-BE49-F238E27FC236}">
                  <a16:creationId xmlns:a16="http://schemas.microsoft.com/office/drawing/2014/main" id="{00A954C8-FEA4-44C9-A124-6DE9E1AE1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0" y="1488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8" name="Line 190">
              <a:extLst>
                <a:ext uri="{FF2B5EF4-FFF2-40B4-BE49-F238E27FC236}">
                  <a16:creationId xmlns:a16="http://schemas.microsoft.com/office/drawing/2014/main" id="{7AC34569-A01A-4B7B-8908-09DCE2F32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16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89" name="Line 191">
              <a:extLst>
                <a:ext uri="{FF2B5EF4-FFF2-40B4-BE49-F238E27FC236}">
                  <a16:creationId xmlns:a16="http://schemas.microsoft.com/office/drawing/2014/main" id="{98C41A8D-F3E3-4BED-A11E-F540E3007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63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0000" name="Oval 192">
            <a:extLst>
              <a:ext uri="{FF2B5EF4-FFF2-40B4-BE49-F238E27FC236}">
                <a16:creationId xmlns:a16="http://schemas.microsoft.com/office/drawing/2014/main" id="{CBE78E4E-7E35-475E-A267-0F03920D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800475"/>
            <a:ext cx="495300" cy="381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v0</a:t>
            </a:r>
          </a:p>
        </p:txBody>
      </p:sp>
      <p:sp>
        <p:nvSpPr>
          <p:cNvPr id="760001" name="Oval 193">
            <a:extLst>
              <a:ext uri="{FF2B5EF4-FFF2-40B4-BE49-F238E27FC236}">
                <a16:creationId xmlns:a16="http://schemas.microsoft.com/office/drawing/2014/main" id="{068371D3-073C-48DE-BC4A-E5E2BB349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5629275"/>
            <a:ext cx="495300" cy="379413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v2</a:t>
            </a:r>
          </a:p>
        </p:txBody>
      </p:sp>
      <p:sp>
        <p:nvSpPr>
          <p:cNvPr id="760002" name="Oval 194">
            <a:extLst>
              <a:ext uri="{FF2B5EF4-FFF2-40B4-BE49-F238E27FC236}">
                <a16:creationId xmlns:a16="http://schemas.microsoft.com/office/drawing/2014/main" id="{53B7F856-33F1-4E19-B8AA-3A654E96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6238875"/>
            <a:ext cx="495300" cy="381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</a:p>
        </p:txBody>
      </p:sp>
      <p:sp>
        <p:nvSpPr>
          <p:cNvPr id="760003" name="Oval 195">
            <a:extLst>
              <a:ext uri="{FF2B5EF4-FFF2-40B4-BE49-F238E27FC236}">
                <a16:creationId xmlns:a16="http://schemas.microsoft.com/office/drawing/2014/main" id="{8F197B78-6DA3-4638-A96C-CB138CE27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5019675"/>
            <a:ext cx="495300" cy="381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v4</a:t>
            </a:r>
          </a:p>
        </p:txBody>
      </p:sp>
      <p:sp>
        <p:nvSpPr>
          <p:cNvPr id="760005" name="Oval 197">
            <a:extLst>
              <a:ext uri="{FF2B5EF4-FFF2-40B4-BE49-F238E27FC236}">
                <a16:creationId xmlns:a16="http://schemas.microsoft.com/office/drawing/2014/main" id="{D935622E-4030-445D-B92D-84F62499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4410075"/>
            <a:ext cx="495300" cy="381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v3</a:t>
            </a:r>
          </a:p>
        </p:txBody>
      </p:sp>
      <p:sp>
        <p:nvSpPr>
          <p:cNvPr id="760006" name="AutoShape 198">
            <a:extLst>
              <a:ext uri="{FF2B5EF4-FFF2-40B4-BE49-F238E27FC236}">
                <a16:creationId xmlns:a16="http://schemas.microsoft.com/office/drawing/2014/main" id="{C669EE8D-83C6-427F-8D58-ABCDA5B9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1822450"/>
            <a:ext cx="457200" cy="319088"/>
          </a:xfrm>
          <a:prstGeom prst="rightArrow">
            <a:avLst>
              <a:gd name="adj1" fmla="val 50000"/>
              <a:gd name="adj2" fmla="val 6957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0010" name="Rectangle 202">
            <a:extLst>
              <a:ext uri="{FF2B5EF4-FFF2-40B4-BE49-F238E27FC236}">
                <a16:creationId xmlns:a16="http://schemas.microsoft.com/office/drawing/2014/main" id="{5631C63B-F22A-4861-A406-2FE99CB0C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4181475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BFS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生成树</a:t>
            </a:r>
          </a:p>
        </p:txBody>
      </p:sp>
      <p:sp>
        <p:nvSpPr>
          <p:cNvPr id="760011" name="Oval 203">
            <a:extLst>
              <a:ext uri="{FF2B5EF4-FFF2-40B4-BE49-F238E27FC236}">
                <a16:creationId xmlns:a16="http://schemas.microsoft.com/office/drawing/2014/main" id="{9CF3149C-18EE-42B0-B0B8-A4BF3DB3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4105275"/>
            <a:ext cx="495300" cy="390525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v0</a:t>
            </a:r>
          </a:p>
        </p:txBody>
      </p:sp>
      <p:sp>
        <p:nvSpPr>
          <p:cNvPr id="82112" name="AutoShape 215">
            <a:extLst>
              <a:ext uri="{FF2B5EF4-FFF2-40B4-BE49-F238E27FC236}">
                <a16:creationId xmlns:a16="http://schemas.microsoft.com/office/drawing/2014/main" id="{42665ED0-7CE6-4FF2-85DE-75E0A8A9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27363"/>
            <a:ext cx="1752600" cy="457200"/>
          </a:xfrm>
          <a:prstGeom prst="wedgeRoundRectCallout">
            <a:avLst>
              <a:gd name="adj1" fmla="val -4198"/>
              <a:gd name="adj2" fmla="val -134601"/>
              <a:gd name="adj3" fmla="val 16667"/>
            </a:avLst>
          </a:prstGeom>
          <a:solidFill>
            <a:srgbClr val="6C4C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无向连通图</a:t>
            </a:r>
          </a:p>
        </p:txBody>
      </p:sp>
      <p:sp>
        <p:nvSpPr>
          <p:cNvPr id="82113" name="Rectangle 216">
            <a:extLst>
              <a:ext uri="{FF2B5EF4-FFF2-40B4-BE49-F238E27FC236}">
                <a16:creationId xmlns:a16="http://schemas.microsoft.com/office/drawing/2014/main" id="{8FA26190-EDF4-493D-B506-48C0CEFD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212725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画出下图的生成树</a:t>
            </a:r>
          </a:p>
        </p:txBody>
      </p:sp>
      <p:grpSp>
        <p:nvGrpSpPr>
          <p:cNvPr id="107548" name="Group 217">
            <a:extLst>
              <a:ext uri="{FF2B5EF4-FFF2-40B4-BE49-F238E27FC236}">
                <a16:creationId xmlns:a16="http://schemas.microsoft.com/office/drawing/2014/main" id="{BB475A08-835F-464F-9C22-C076AA9CE1C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036638"/>
            <a:ext cx="1905000" cy="1571625"/>
            <a:chOff x="40" y="413"/>
            <a:chExt cx="1352" cy="816"/>
          </a:xfrm>
        </p:grpSpPr>
        <p:sp>
          <p:nvSpPr>
            <p:cNvPr id="82115" name="Oval 218">
              <a:extLst>
                <a:ext uri="{FF2B5EF4-FFF2-40B4-BE49-F238E27FC236}">
                  <a16:creationId xmlns:a16="http://schemas.microsoft.com/office/drawing/2014/main" id="{997BD5C5-995E-4477-AEAE-29C10462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441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v0</a:t>
              </a:r>
            </a:p>
          </p:txBody>
        </p:sp>
        <p:sp>
          <p:nvSpPr>
            <p:cNvPr id="82116" name="Oval 219">
              <a:extLst>
                <a:ext uri="{FF2B5EF4-FFF2-40B4-BE49-F238E27FC236}">
                  <a16:creationId xmlns:a16="http://schemas.microsoft.com/office/drawing/2014/main" id="{9BBB9FF7-8897-4BDB-A550-B17B9EA61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413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</a:p>
          </p:txBody>
        </p:sp>
        <p:sp>
          <p:nvSpPr>
            <p:cNvPr id="82117" name="Oval 220">
              <a:extLst>
                <a:ext uri="{FF2B5EF4-FFF2-40B4-BE49-F238E27FC236}">
                  <a16:creationId xmlns:a16="http://schemas.microsoft.com/office/drawing/2014/main" id="{76390979-86F9-48EA-B205-E21AC1E6A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723"/>
              <a:ext cx="312" cy="1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</a:p>
          </p:txBody>
        </p:sp>
        <p:sp>
          <p:nvSpPr>
            <p:cNvPr id="82118" name="Oval 221">
              <a:extLst>
                <a:ext uri="{FF2B5EF4-FFF2-40B4-BE49-F238E27FC236}">
                  <a16:creationId xmlns:a16="http://schemas.microsoft.com/office/drawing/2014/main" id="{B640C3C1-40ED-4309-A52C-88090B526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032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82119" name="Line 222">
              <a:extLst>
                <a:ext uri="{FF2B5EF4-FFF2-40B4-BE49-F238E27FC236}">
                  <a16:creationId xmlns:a16="http://schemas.microsoft.com/office/drawing/2014/main" id="{3965E994-4F4A-4601-9EC5-30DBCD993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0" name="Line 223">
              <a:extLst>
                <a:ext uri="{FF2B5EF4-FFF2-40B4-BE49-F238E27FC236}">
                  <a16:creationId xmlns:a16="http://schemas.microsoft.com/office/drawing/2014/main" id="{D4231830-E84C-48C1-A902-27884A6A9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" y="638"/>
              <a:ext cx="0" cy="3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1" name="Line 224">
              <a:extLst>
                <a:ext uri="{FF2B5EF4-FFF2-40B4-BE49-F238E27FC236}">
                  <a16:creationId xmlns:a16="http://schemas.microsoft.com/office/drawing/2014/main" id="{3F4FD553-FAED-47F6-A803-1E4007CC7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2" name="Line 225">
              <a:extLst>
                <a:ext uri="{FF2B5EF4-FFF2-40B4-BE49-F238E27FC236}">
                  <a16:creationId xmlns:a16="http://schemas.microsoft.com/office/drawing/2014/main" id="{E0F52072-8455-418D-BB56-855E4B242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" y="891"/>
              <a:ext cx="364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3" name="Oval 226">
              <a:extLst>
                <a:ext uri="{FF2B5EF4-FFF2-40B4-BE49-F238E27FC236}">
                  <a16:creationId xmlns:a16="http://schemas.microsoft.com/office/drawing/2014/main" id="{863871E1-AD5E-4056-A260-F9140C99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rgbClr val="CDE5F3"/>
                  </a:solidFill>
                  <a:latin typeface="+mn-lt"/>
                  <a:ea typeface="+mn-ea"/>
                  <a:cs typeface="+mn-ea"/>
                  <a:sym typeface="+mn-lt"/>
                </a:rPr>
                <a:t>v4</a:t>
              </a:r>
            </a:p>
          </p:txBody>
        </p:sp>
        <p:sp>
          <p:nvSpPr>
            <p:cNvPr id="82124" name="Line 227">
              <a:extLst>
                <a:ext uri="{FF2B5EF4-FFF2-40B4-BE49-F238E27FC236}">
                  <a16:creationId xmlns:a16="http://schemas.microsoft.com/office/drawing/2014/main" id="{4347EF88-FC45-4373-86E2-8FA3396C8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5" name="Line 228">
              <a:extLst>
                <a:ext uri="{FF2B5EF4-FFF2-40B4-BE49-F238E27FC236}">
                  <a16:creationId xmlns:a16="http://schemas.microsoft.com/office/drawing/2014/main" id="{2E13A910-3C79-4D57-8582-8DCC9744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6" name="Line 229">
              <a:extLst>
                <a:ext uri="{FF2B5EF4-FFF2-40B4-BE49-F238E27FC236}">
                  <a16:creationId xmlns:a16="http://schemas.microsoft.com/office/drawing/2014/main" id="{F29E37B4-32BE-43DD-86FB-4C855B320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" y="610"/>
              <a:ext cx="0" cy="4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b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27" name="Oval 230">
              <a:extLst>
                <a:ext uri="{FF2B5EF4-FFF2-40B4-BE49-F238E27FC236}">
                  <a16:creationId xmlns:a16="http://schemas.microsoft.com/office/drawing/2014/main" id="{55C4F3A9-ADE4-4F2D-B44B-138EBB603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400" b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59815" grpId="0"/>
      <p:bldP spid="759830" grpId="0"/>
      <p:bldP spid="760000" grpId="0" animBg="1"/>
      <p:bldP spid="760001" grpId="0" animBg="1"/>
      <p:bldP spid="760002" grpId="0" animBg="1"/>
      <p:bldP spid="760003" grpId="0" animBg="1"/>
      <p:bldP spid="760005" grpId="0" animBg="1"/>
      <p:bldP spid="760006" grpId="0" animBg="1"/>
      <p:bldP spid="760010" grpId="0"/>
      <p:bldP spid="7600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1B0C23-BAB9-4527-A072-FAEA9D8AFC67}"/>
              </a:ext>
            </a:extLst>
          </p:cNvPr>
          <p:cNvSpPr/>
          <p:nvPr/>
        </p:nvSpPr>
        <p:spPr bwMode="auto">
          <a:xfrm>
            <a:off x="0" y="4446588"/>
            <a:ext cx="9144000" cy="2006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947" name="Rectangle 63">
            <a:extLst>
              <a:ext uri="{FF2B5EF4-FFF2-40B4-BE49-F238E27FC236}">
                <a16:creationId xmlns:a16="http://schemas.microsoft.com/office/drawing/2014/main" id="{C3D03915-39EB-45E1-BD74-C52A14BB1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860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求最小生成树</a:t>
            </a:r>
          </a:p>
        </p:txBody>
      </p:sp>
      <p:sp>
        <p:nvSpPr>
          <p:cNvPr id="911424" name="Text Box 64">
            <a:extLst>
              <a:ext uri="{FF2B5EF4-FFF2-40B4-BE49-F238E27FC236}">
                <a16:creationId xmlns:a16="http://schemas.microsoft.com/office/drawing/2014/main" id="{4820563D-D9C6-4604-BC6B-8C4AB39B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052513"/>
            <a:ext cx="86598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首先明确</a:t>
            </a:r>
            <a:r>
              <a:rPr lang="zh-CN" altLang="en-US" b="0">
                <a:solidFill>
                  <a:srgbClr val="9900FF"/>
                </a:solidFill>
                <a:ea typeface="微软雅黑" panose="020B0503020204020204" pitchFamily="34" charset="-122"/>
                <a:sym typeface="+mn-lt"/>
              </a:rPr>
              <a:t>：</a:t>
            </a:r>
          </a:p>
        </p:txBody>
      </p:sp>
      <p:sp>
        <p:nvSpPr>
          <p:cNvPr id="911425" name="Rectangle 65">
            <a:extLst>
              <a:ext uri="{FF2B5EF4-FFF2-40B4-BE49-F238E27FC236}">
                <a16:creationId xmlns:a16="http://schemas.microsoft.com/office/drawing/2014/main" id="{BB7CA590-DD52-457B-9BFE-92905D44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81525"/>
            <a:ext cx="8228013" cy="1708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目标：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在网的多个生成树中，寻找一个</a:t>
            </a: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各边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权值之和最小的生成树。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E01C897E-14A5-452B-8D08-DE6EE4477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1866900"/>
            <a:ext cx="7723187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使用不同的遍历图的方法，可以得到不同的生成树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endParaRPr lang="zh-CN" altLang="en-US" sz="10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从不同的顶点出发，也可能得到不同的生成树。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endParaRPr lang="zh-CN" altLang="en-US" sz="10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按照生成树的定义，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个顶点的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连通网络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的生成树有 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个顶点、</a:t>
            </a:r>
            <a:r>
              <a:rPr lang="en-US" altLang="zh-CN" sz="2400" b="0" i="1">
                <a:ea typeface="微软雅黑" panose="020B0503020204020204" pitchFamily="34" charset="-122"/>
                <a:sym typeface="+mn-lt"/>
              </a:rPr>
              <a:t>n-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条边。</a:t>
            </a:r>
          </a:p>
        </p:txBody>
      </p:sp>
      <p:grpSp>
        <p:nvGrpSpPr>
          <p:cNvPr id="107527" name="组合 14">
            <a:extLst>
              <a:ext uri="{FF2B5EF4-FFF2-40B4-BE49-F238E27FC236}">
                <a16:creationId xmlns:a16="http://schemas.microsoft.com/office/drawing/2014/main" id="{1F630D0A-22FF-9541-80A0-EBB7B692796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89125"/>
            <a:ext cx="487363" cy="584200"/>
            <a:chOff x="685009" y="1514252"/>
            <a:chExt cx="365522" cy="438150"/>
          </a:xfrm>
        </p:grpSpPr>
        <p:sp>
          <p:nvSpPr>
            <p:cNvPr id="16" name="Flowchart: Off-page Connector 108">
              <a:extLst>
                <a:ext uri="{FF2B5EF4-FFF2-40B4-BE49-F238E27FC236}">
                  <a16:creationId xmlns:a16="http://schemas.microsoft.com/office/drawing/2014/main" id="{42BE5AF0-1666-4C1D-B5A9-6386B25D2BD1}"/>
                </a:ext>
              </a:extLst>
            </p:cNvPr>
            <p:cNvSpPr/>
            <p:nvPr/>
          </p:nvSpPr>
          <p:spPr bwMode="auto">
            <a:xfrm>
              <a:off x="704059" y="1529731"/>
              <a:ext cx="317897" cy="422672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 sz="13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11">
              <a:extLst>
                <a:ext uri="{FF2B5EF4-FFF2-40B4-BE49-F238E27FC236}">
                  <a16:creationId xmlns:a16="http://schemas.microsoft.com/office/drawing/2014/main" id="{65C774BB-0040-49D7-99AF-B6130127E0B3}"/>
                </a:ext>
              </a:extLst>
            </p:cNvPr>
            <p:cNvSpPr/>
            <p:nvPr/>
          </p:nvSpPr>
          <p:spPr bwMode="auto">
            <a:xfrm>
              <a:off x="685009" y="1514252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528" name="组合 17">
            <a:extLst>
              <a:ext uri="{FF2B5EF4-FFF2-40B4-BE49-F238E27FC236}">
                <a16:creationId xmlns:a16="http://schemas.microsoft.com/office/drawing/2014/main" id="{534E3D05-E3A6-574B-8E79-547EEF1B1D0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89225"/>
            <a:ext cx="487363" cy="603250"/>
            <a:chOff x="685009" y="2261965"/>
            <a:chExt cx="365522" cy="451246"/>
          </a:xfrm>
        </p:grpSpPr>
        <p:sp>
          <p:nvSpPr>
            <p:cNvPr id="19" name="Flowchart: Off-page Connector 109">
              <a:extLst>
                <a:ext uri="{FF2B5EF4-FFF2-40B4-BE49-F238E27FC236}">
                  <a16:creationId xmlns:a16="http://schemas.microsoft.com/office/drawing/2014/main" id="{2B0E7B53-7D61-4A4A-9B00-A37CEF4FF864}"/>
                </a:ext>
              </a:extLst>
            </p:cNvPr>
            <p:cNvSpPr/>
            <p:nvPr/>
          </p:nvSpPr>
          <p:spPr bwMode="auto">
            <a:xfrm>
              <a:off x="704059" y="2290465"/>
              <a:ext cx="317897" cy="422746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 sz="13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112">
              <a:extLst>
                <a:ext uri="{FF2B5EF4-FFF2-40B4-BE49-F238E27FC236}">
                  <a16:creationId xmlns:a16="http://schemas.microsoft.com/office/drawing/2014/main" id="{08C7630F-FD26-46A7-9197-4437D0FCFA71}"/>
                </a:ext>
              </a:extLst>
            </p:cNvPr>
            <p:cNvSpPr/>
            <p:nvPr/>
          </p:nvSpPr>
          <p:spPr bwMode="auto">
            <a:xfrm>
              <a:off x="685009" y="2261965"/>
              <a:ext cx="365522" cy="4191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63AD2BF-9B9F-443F-8B0E-851361941A8D}"/>
              </a:ext>
            </a:extLst>
          </p:cNvPr>
          <p:cNvGrpSpPr/>
          <p:nvPr/>
        </p:nvGrpSpPr>
        <p:grpSpPr>
          <a:xfrm>
            <a:off x="451643" y="3475271"/>
            <a:ext cx="487299" cy="601801"/>
            <a:chOff x="680246" y="3021584"/>
            <a:chExt cx="365522" cy="451246"/>
          </a:xfrm>
          <a:solidFill>
            <a:schemeClr val="bg2">
              <a:lumMod val="75000"/>
            </a:schemeClr>
          </a:solidFill>
        </p:grpSpPr>
        <p:sp>
          <p:nvSpPr>
            <p:cNvPr id="22" name="Flowchart: Off-page Connector 110">
              <a:extLst>
                <a:ext uri="{FF2B5EF4-FFF2-40B4-BE49-F238E27FC236}">
                  <a16:creationId xmlns:a16="http://schemas.microsoft.com/office/drawing/2014/main" id="{2C823DAD-7CBD-4A42-99E6-E0F64326CC61}"/>
                </a:ext>
              </a:extLst>
            </p:cNvPr>
            <p:cNvSpPr/>
            <p:nvPr/>
          </p:nvSpPr>
          <p:spPr bwMode="auto">
            <a:xfrm>
              <a:off x="704059" y="3050159"/>
              <a:ext cx="317898" cy="422671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 sz="13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113">
              <a:extLst>
                <a:ext uri="{FF2B5EF4-FFF2-40B4-BE49-F238E27FC236}">
                  <a16:creationId xmlns:a16="http://schemas.microsoft.com/office/drawing/2014/main" id="{8C5EE371-13E0-4DE4-A75F-57E20FCBDAB1}"/>
                </a:ext>
              </a:extLst>
            </p:cNvPr>
            <p:cNvSpPr/>
            <p:nvPr/>
          </p:nvSpPr>
          <p:spPr bwMode="auto">
            <a:xfrm>
              <a:off x="680246" y="3021584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11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11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1424" grpId="0" build="p"/>
      <p:bldP spid="911425" grpId="0" build="p"/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2" name="Rectangle 6">
            <a:extLst>
              <a:ext uri="{FF2B5EF4-FFF2-40B4-BE49-F238E27FC236}">
                <a16:creationId xmlns:a16="http://schemas.microsoft.com/office/drawing/2014/main" id="{5E11080E-3833-4A14-A762-18EF42AF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43375"/>
            <a:ext cx="21431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必须只使用该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网中的边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来构造最小生成树；</a:t>
            </a:r>
          </a:p>
        </p:txBody>
      </p:sp>
      <p:sp>
        <p:nvSpPr>
          <p:cNvPr id="83972" name="Rectangle 7">
            <a:extLst>
              <a:ext uri="{FF2B5EF4-FFF2-40B4-BE49-F238E27FC236}">
                <a16:creationId xmlns:a16="http://schemas.microsoft.com/office/drawing/2014/main" id="{C052F823-F6CF-45C1-A01C-AAF8F5AF6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4788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构造最小生成树的准则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04EC2C3-412E-7B4C-BF80-688D12C58A70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1700213"/>
            <a:ext cx="1900237" cy="2141537"/>
            <a:chOff x="1168053" y="2217316"/>
            <a:chExt cx="1901372" cy="2140857"/>
          </a:xfrm>
        </p:grpSpPr>
        <p:sp>
          <p:nvSpPr>
            <p:cNvPr id="31" name="íṡľíḍè-Rectangle 22">
              <a:extLst>
                <a:ext uri="{FF2B5EF4-FFF2-40B4-BE49-F238E27FC236}">
                  <a16:creationId xmlns:a16="http://schemas.microsoft.com/office/drawing/2014/main" id="{82A41DC4-E902-4CB8-9CCA-E413BF499598}"/>
                </a:ext>
              </a:extLst>
            </p:cNvPr>
            <p:cNvSpPr/>
            <p:nvPr/>
          </p:nvSpPr>
          <p:spPr>
            <a:xfrm>
              <a:off x="1168053" y="2217316"/>
              <a:ext cx="1901372" cy="190122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íṡľíḍè-Freeform: Shape 23">
              <a:extLst>
                <a:ext uri="{FF2B5EF4-FFF2-40B4-BE49-F238E27FC236}">
                  <a16:creationId xmlns:a16="http://schemas.microsoft.com/office/drawing/2014/main" id="{121EF322-2C99-4032-AEEC-7D5E1023C646}"/>
                </a:ext>
              </a:extLst>
            </p:cNvPr>
            <p:cNvSpPr/>
            <p:nvPr/>
          </p:nvSpPr>
          <p:spPr>
            <a:xfrm rot="10800000">
              <a:off x="1168053" y="3988403"/>
              <a:ext cx="1901372" cy="36977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îŝḷîḓé-Freeform: Shape 42">
              <a:extLst>
                <a:ext uri="{FF2B5EF4-FFF2-40B4-BE49-F238E27FC236}">
                  <a16:creationId xmlns:a16="http://schemas.microsoft.com/office/drawing/2014/main" id="{E2CD21D5-F2D9-43E3-87A5-936A89143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064" y="2469648"/>
              <a:ext cx="945126" cy="944263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AA178C-E884-9840-B46D-F7DFFDCE1245}"/>
              </a:ext>
            </a:extLst>
          </p:cNvPr>
          <p:cNvGrpSpPr>
            <a:grpSpLocks/>
          </p:cNvGrpSpPr>
          <p:nvPr/>
        </p:nvGrpSpPr>
        <p:grpSpPr bwMode="auto">
          <a:xfrm>
            <a:off x="6413500" y="1700213"/>
            <a:ext cx="1901825" cy="2181225"/>
            <a:chOff x="9271092" y="2217316"/>
            <a:chExt cx="1901375" cy="2180771"/>
          </a:xfrm>
        </p:grpSpPr>
        <p:sp>
          <p:nvSpPr>
            <p:cNvPr id="37" name="íṡľíḍè-Rectangle 30">
              <a:extLst>
                <a:ext uri="{FF2B5EF4-FFF2-40B4-BE49-F238E27FC236}">
                  <a16:creationId xmlns:a16="http://schemas.microsoft.com/office/drawing/2014/main" id="{07272111-8117-4125-BB5A-0AB595DB7ADD}"/>
                </a:ext>
              </a:extLst>
            </p:cNvPr>
            <p:cNvSpPr/>
            <p:nvPr/>
          </p:nvSpPr>
          <p:spPr>
            <a:xfrm>
              <a:off x="9271092" y="2217316"/>
              <a:ext cx="1901375" cy="1901429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íṡľíḍè-Freeform: Shape 31">
              <a:extLst>
                <a:ext uri="{FF2B5EF4-FFF2-40B4-BE49-F238E27FC236}">
                  <a16:creationId xmlns:a16="http://schemas.microsoft.com/office/drawing/2014/main" id="{7491788E-AD3B-4FA3-A75C-BACDBAFFF7A5}"/>
                </a:ext>
              </a:extLst>
            </p:cNvPr>
            <p:cNvSpPr/>
            <p:nvPr/>
          </p:nvSpPr>
          <p:spPr>
            <a:xfrm rot="10800000">
              <a:off x="9271092" y="4028276"/>
              <a:ext cx="1901375" cy="369811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îŝḷîḓé-Freeform: Shape 43">
              <a:extLst>
                <a:ext uri="{FF2B5EF4-FFF2-40B4-BE49-F238E27FC236}">
                  <a16:creationId xmlns:a16="http://schemas.microsoft.com/office/drawing/2014/main" id="{9672CE9D-BD0A-43A2-9BF8-0C05AF5DE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01" y="2560145"/>
              <a:ext cx="838002" cy="83961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BEE5BD-87C1-E64F-8806-75A7804C3BBD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1700213"/>
            <a:ext cx="1900237" cy="2144712"/>
            <a:chOff x="3869067" y="2217316"/>
            <a:chExt cx="1901372" cy="2144485"/>
          </a:xfrm>
        </p:grpSpPr>
        <p:sp>
          <p:nvSpPr>
            <p:cNvPr id="43" name="íṡľíḍè-Rectangle 18">
              <a:extLst>
                <a:ext uri="{FF2B5EF4-FFF2-40B4-BE49-F238E27FC236}">
                  <a16:creationId xmlns:a16="http://schemas.microsoft.com/office/drawing/2014/main" id="{C93B5DF5-E5C5-450C-8746-2B700D58EEC7}"/>
                </a:ext>
              </a:extLst>
            </p:cNvPr>
            <p:cNvSpPr/>
            <p:nvPr/>
          </p:nvSpPr>
          <p:spPr>
            <a:xfrm>
              <a:off x="3869067" y="2217316"/>
              <a:ext cx="1901372" cy="190162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íṡľíḍè-Freeform: Shape 19">
              <a:extLst>
                <a:ext uri="{FF2B5EF4-FFF2-40B4-BE49-F238E27FC236}">
                  <a16:creationId xmlns:a16="http://schemas.microsoft.com/office/drawing/2014/main" id="{0F4C0071-75D5-44AB-B0A6-0063A77CE06D}"/>
                </a:ext>
              </a:extLst>
            </p:cNvPr>
            <p:cNvSpPr/>
            <p:nvPr/>
          </p:nvSpPr>
          <p:spPr>
            <a:xfrm rot="10800000">
              <a:off x="3869067" y="3991953"/>
              <a:ext cx="1901372" cy="369848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îŝḷîḓé-Freeform: Shape 44">
              <a:extLst>
                <a:ext uri="{FF2B5EF4-FFF2-40B4-BE49-F238E27FC236}">
                  <a16:creationId xmlns:a16="http://schemas.microsoft.com/office/drawing/2014/main" id="{7C4FD1AF-108E-4FDD-911D-525F38BD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489" y="2568116"/>
              <a:ext cx="851408" cy="850810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4" name="Rectangle 6">
            <a:extLst>
              <a:ext uri="{FF2B5EF4-FFF2-40B4-BE49-F238E27FC236}">
                <a16:creationId xmlns:a16="http://schemas.microsoft.com/office/drawing/2014/main" id="{F08BC2B2-4D24-457C-A9CB-200AB202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143375"/>
            <a:ext cx="25654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必须使用且仅使用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n-1</a:t>
            </a:r>
            <a:r>
              <a:rPr lang="zh-CN" altLang="en-US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条边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来联结网络中的</a:t>
            </a:r>
            <a:r>
              <a:rPr lang="en-US" altLang="zh-CN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个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顶点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B5EE0CD7-88E7-4DF0-A574-D333A2D5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4143375"/>
            <a:ext cx="21907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0">
                <a:ea typeface="微软雅黑" panose="020B0503020204020204" pitchFamily="34" charset="-122"/>
                <a:sym typeface="+mn-lt"/>
              </a:rPr>
              <a:t>不能使用产生</a:t>
            </a:r>
            <a:r>
              <a:rPr lang="zh-CN" altLang="en-US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回路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的边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2" grpId="0" build="p"/>
      <p:bldP spid="54" grpId="0" build="p"/>
      <p:bldP spid="5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823099-BB4C-4035-B913-76163C7E0C3F}"/>
              </a:ext>
            </a:extLst>
          </p:cNvPr>
          <p:cNvSpPr/>
          <p:nvPr/>
        </p:nvSpPr>
        <p:spPr bwMode="auto">
          <a:xfrm>
            <a:off x="-26988" y="3748088"/>
            <a:ext cx="9144001" cy="2376487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995" name="Text Box 8">
            <a:extLst>
              <a:ext uri="{FF2B5EF4-FFF2-40B4-BE49-F238E27FC236}">
                <a16:creationId xmlns:a16="http://schemas.microsoft.com/office/drawing/2014/main" id="{0D25053B-3513-462E-813A-17D7C2E4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301750"/>
            <a:ext cx="8686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欲在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个城市间建立通信网，则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个城市应铺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n-1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条线路；但因为每条线路都会有对应的经济成本，而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个城市可能有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n(n-1)/2 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条线路，那么，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如何选择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n–1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条线路，使总费用最少？</a:t>
            </a:r>
          </a:p>
        </p:txBody>
      </p:sp>
      <p:sp>
        <p:nvSpPr>
          <p:cNvPr id="932874" name="Rectangle 10">
            <a:extLst>
              <a:ext uri="{FF2B5EF4-FFF2-40B4-BE49-F238E27FC236}">
                <a16:creationId xmlns:a16="http://schemas.microsoft.com/office/drawing/2014/main" id="{1AEC55A0-BC90-4929-973F-C2BD287F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3021013"/>
            <a:ext cx="5208587" cy="2862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数学模型：</a:t>
            </a:r>
            <a:endParaRPr lang="en-US" altLang="zh-CN" sz="2400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sz="2400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顶点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表示城市，有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边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表示线路，有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n–1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条；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边的权值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表示线路的经济代价；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连通网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——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表示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个城市间通信网。</a:t>
            </a:r>
          </a:p>
        </p:txBody>
      </p:sp>
      <p:sp>
        <p:nvSpPr>
          <p:cNvPr id="932875" name="AutoShape 11">
            <a:extLst>
              <a:ext uri="{FF2B5EF4-FFF2-40B4-BE49-F238E27FC236}">
                <a16:creationId xmlns:a16="http://schemas.microsoft.com/office/drawing/2014/main" id="{EA395CB0-2E05-4989-AE6E-271339452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3906838"/>
            <a:ext cx="2665412" cy="998537"/>
          </a:xfrm>
          <a:prstGeom prst="wedgeRoundRectCallout">
            <a:avLst>
              <a:gd name="adj1" fmla="val -79941"/>
              <a:gd name="adj2" fmla="val 58026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显然此连通网是一个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生成树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！</a:t>
            </a:r>
          </a:p>
        </p:txBody>
      </p:sp>
      <p:sp>
        <p:nvSpPr>
          <p:cNvPr id="84998" name="Rectangle 12">
            <a:extLst>
              <a:ext uri="{FF2B5EF4-FFF2-40B4-BE49-F238E27FC236}">
                <a16:creationId xmlns:a16="http://schemas.microsoft.com/office/drawing/2014/main" id="{1AB8B475-7519-4DBD-BD22-8631A8402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7488"/>
            <a:ext cx="51085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最小生成树的典型用途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32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32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32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932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932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32874" grpId="0" build="p"/>
      <p:bldP spid="93287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>
            <a:extLst>
              <a:ext uri="{FF2B5EF4-FFF2-40B4-BE49-F238E27FC236}">
                <a16:creationId xmlns:a16="http://schemas.microsoft.com/office/drawing/2014/main" id="{74468898-8FB0-41D1-94BD-11268332E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93675"/>
            <a:ext cx="65484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补充：贪心算法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en-US" altLang="zh-TW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Greedy Algorithm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819EC2-21BC-E647-8D24-8EFD8CCFF236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268413"/>
            <a:ext cx="6802437" cy="1336675"/>
            <a:chOff x="1187624" y="1598651"/>
            <a:chExt cx="6802714" cy="133669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593726-ADEC-43D8-A029-6CBE4960252E}"/>
                </a:ext>
              </a:extLst>
            </p:cNvPr>
            <p:cNvSpPr/>
            <p:nvPr/>
          </p:nvSpPr>
          <p:spPr>
            <a:xfrm>
              <a:off x="1187624" y="1816140"/>
              <a:ext cx="6802714" cy="1119201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5796743-2F1E-4B9D-8428-899418E79BEF}"/>
                </a:ext>
              </a:extLst>
            </p:cNvPr>
            <p:cNvSpPr/>
            <p:nvPr/>
          </p:nvSpPr>
          <p:spPr>
            <a:xfrm>
              <a:off x="2262405" y="1598651"/>
              <a:ext cx="4686491" cy="436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r>
                <a:rPr lang="zh-CN" altLang="en-US" sz="2400" dirty="0">
                  <a:cs typeface="+mn-ea"/>
                  <a:sym typeface="+mn-lt"/>
                </a:rPr>
                <a:t>算法原理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7D05E9-A4D0-4CEE-AED2-9A8FF828C849}"/>
                </a:ext>
              </a:extLst>
            </p:cNvPr>
            <p:cNvSpPr txBox="1"/>
            <p:nvPr/>
          </p:nvSpPr>
          <p:spPr>
            <a:xfrm>
              <a:off x="1581340" y="2059031"/>
              <a:ext cx="6048621" cy="852497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以当前情况为基础作最优选择，而不考虑各种可能的整体情况，所以贪心法不要回溯。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4809F4-9B05-2A4D-A619-93990C486214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997200"/>
            <a:ext cx="6802437" cy="1325563"/>
            <a:chOff x="1187624" y="3173688"/>
            <a:chExt cx="6802714" cy="13264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E71AAD-667F-4CF4-9C42-493B4BC60EA6}"/>
                </a:ext>
              </a:extLst>
            </p:cNvPr>
            <p:cNvSpPr/>
            <p:nvPr/>
          </p:nvSpPr>
          <p:spPr>
            <a:xfrm>
              <a:off x="1187624" y="3381789"/>
              <a:ext cx="6802714" cy="1118344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1F82D81-B700-4325-A962-B749343FC4CF}"/>
                </a:ext>
              </a:extLst>
            </p:cNvPr>
            <p:cNvSpPr/>
            <p:nvPr/>
          </p:nvSpPr>
          <p:spPr>
            <a:xfrm>
              <a:off x="2262405" y="3173688"/>
              <a:ext cx="4686491" cy="4368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/>
              <a:r>
                <a:rPr lang="zh-CN" altLang="en-US" sz="2400">
                  <a:solidFill>
                    <a:srgbClr val="FEFFFF"/>
                  </a:solidFill>
                  <a:ea typeface="微软雅黑" panose="020B0503020204020204" pitchFamily="34" charset="-122"/>
                  <a:sym typeface="+mn-lt"/>
                </a:rPr>
                <a:t>算法优点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00A5D5-7357-4992-AB2D-F10E422DF33D}"/>
                </a:ext>
              </a:extLst>
            </p:cNvPr>
            <p:cNvSpPr txBox="1"/>
            <p:nvPr/>
          </p:nvSpPr>
          <p:spPr>
            <a:xfrm>
              <a:off x="1581340" y="3647078"/>
              <a:ext cx="6048621" cy="853055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因为省去了为寻找解而穷尽所有可能所必须耗费的大量时间，因此算法效率高。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D260D87-B492-3C48-8FCE-F8E8F9B099C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765675"/>
            <a:ext cx="6802437" cy="1327150"/>
            <a:chOff x="1187624" y="4766407"/>
            <a:chExt cx="6802714" cy="132644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2C0235-DAC8-46F9-86A9-D2749CEBEBFD}"/>
                </a:ext>
              </a:extLst>
            </p:cNvPr>
            <p:cNvSpPr/>
            <p:nvPr/>
          </p:nvSpPr>
          <p:spPr>
            <a:xfrm>
              <a:off x="1187624" y="4974259"/>
              <a:ext cx="6802714" cy="1118592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AFBE50-611E-449A-8846-E25A67381D23}"/>
                </a:ext>
              </a:extLst>
            </p:cNvPr>
            <p:cNvSpPr/>
            <p:nvPr/>
          </p:nvSpPr>
          <p:spPr>
            <a:xfrm>
              <a:off x="2262405" y="4766407"/>
              <a:ext cx="4686491" cy="43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r>
                <a:rPr lang="zh-CN" altLang="en-US" sz="2400" dirty="0">
                  <a:cs typeface="+mn-ea"/>
                  <a:sym typeface="+mn-lt"/>
                </a:rPr>
                <a:t>注意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7B8CAF-22C3-43C2-ABBB-EBF59586E07D}"/>
                </a:ext>
              </a:extLst>
            </p:cNvPr>
            <p:cNvSpPr txBox="1"/>
            <p:nvPr/>
          </p:nvSpPr>
          <p:spPr>
            <a:xfrm>
              <a:off x="1581340" y="5229710"/>
              <a:ext cx="6048621" cy="853621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贪婪算法的精神就是“</a:t>
              </a:r>
              <a:r>
                <a:rPr lang="zh-CN" altLang="en-US" sz="20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只顾如何获得眼前最大的利益</a:t>
              </a: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”</a:t>
              </a:r>
              <a:r>
                <a:rPr lang="en-US" altLang="zh-CN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,</a:t>
              </a:r>
              <a:r>
                <a:rPr lang="zh-CN" altLang="en-US" sz="20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有时不一定是最优解。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83EEC5-5974-4A47-A4C7-9D3233E00B7B}"/>
              </a:ext>
            </a:extLst>
          </p:cNvPr>
          <p:cNvSpPr/>
          <p:nvPr/>
        </p:nvSpPr>
        <p:spPr bwMode="auto">
          <a:xfrm>
            <a:off x="250825" y="1989138"/>
            <a:ext cx="5257800" cy="38989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4B2F09-1CB4-4356-ADD3-AB01CF49BE86}"/>
              </a:ext>
            </a:extLst>
          </p:cNvPr>
          <p:cNvSpPr/>
          <p:nvPr/>
        </p:nvSpPr>
        <p:spPr bwMode="auto">
          <a:xfrm>
            <a:off x="5292725" y="1985963"/>
            <a:ext cx="3851275" cy="3902075"/>
          </a:xfrm>
          <a:prstGeom prst="rect">
            <a:avLst/>
          </a:prstGeom>
          <a:solidFill>
            <a:srgbClr val="A78D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95FF688-CA71-46BD-8EF3-5DA3367A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89138"/>
            <a:ext cx="489743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平时购物找钱时，为使找回的零钱的硬币数最少，不考虑找零钱的所有各种发表方案，而是从最大面值的币种开始，按递减的顺序考虑各币种，先</a:t>
            </a:r>
            <a:r>
              <a:rPr lang="zh-CN" altLang="en-US" sz="24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尽量用大面值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的币种，当不足大面值币种的金额时才去考虑下一种较小面值的币种。</a:t>
            </a: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       这就是在使用贪心法。</a:t>
            </a:r>
          </a:p>
        </p:txBody>
      </p:sp>
      <p:pic>
        <p:nvPicPr>
          <p:cNvPr id="114693" name="Picture 4" descr="u=2137802178,581780623&amp;fm=52&amp;gp=0">
            <a:extLst>
              <a:ext uri="{FF2B5EF4-FFF2-40B4-BE49-F238E27FC236}">
                <a16:creationId xmlns:a16="http://schemas.microsoft.com/office/drawing/2014/main" id="{564FB94D-F05F-C040-B5A7-AE533E9D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987550"/>
            <a:ext cx="3841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8F1D504-6A19-4E6B-AF88-A1D000FC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263650"/>
            <a:ext cx="65484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找零钱问题</a:t>
            </a:r>
            <a:endParaRPr lang="en-US" altLang="zh-CN" b="0">
              <a:solidFill>
                <a:srgbClr val="FF0000"/>
              </a:solidFill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E13118-AB8A-4174-8E41-956A99BA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93675"/>
            <a:ext cx="65484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补充：贪心算法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en-US" altLang="zh-TW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Greedy Algorithm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731C1A2-4FD6-459F-9CF0-F64FA5984AC8}"/>
              </a:ext>
            </a:extLst>
          </p:cNvPr>
          <p:cNvSpPr/>
          <p:nvPr/>
        </p:nvSpPr>
        <p:spPr bwMode="auto">
          <a:xfrm>
            <a:off x="5292725" y="5030788"/>
            <a:ext cx="3851275" cy="730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47B49E-EAEC-4718-9C0F-B49137EEC528}"/>
              </a:ext>
            </a:extLst>
          </p:cNvPr>
          <p:cNvSpPr/>
          <p:nvPr/>
        </p:nvSpPr>
        <p:spPr bwMode="auto">
          <a:xfrm>
            <a:off x="5305425" y="5248275"/>
            <a:ext cx="3852863" cy="714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D8FABC-D8B0-4E06-A05F-D3E6375447C8}"/>
              </a:ext>
            </a:extLst>
          </p:cNvPr>
          <p:cNvSpPr/>
          <p:nvPr/>
        </p:nvSpPr>
        <p:spPr bwMode="auto">
          <a:xfrm>
            <a:off x="5294313" y="5522913"/>
            <a:ext cx="3851275" cy="730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F54F6A-3C84-4E83-9B61-DD0E7C70C742}"/>
              </a:ext>
            </a:extLst>
          </p:cNvPr>
          <p:cNvSpPr/>
          <p:nvPr/>
        </p:nvSpPr>
        <p:spPr bwMode="auto">
          <a:xfrm>
            <a:off x="0" y="1989138"/>
            <a:ext cx="9144000" cy="3240087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E814FD2F-22A5-4044-8435-399C63944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205038"/>
            <a:ext cx="6043613" cy="3024187"/>
          </a:xfrm>
        </p:spPr>
        <p:txBody>
          <a:bodyPr/>
          <a:lstStyle/>
          <a:p>
            <a:r>
              <a:rPr lang="zh-CN" altLang="zh-TW">
                <a:sym typeface="+mn-lt"/>
              </a:rPr>
              <a:t>一个小偷</a:t>
            </a:r>
            <a:r>
              <a:rPr lang="zh-CN" altLang="en-US">
                <a:sym typeface="+mn-lt"/>
              </a:rPr>
              <a:t>，背着一个可载重</a:t>
            </a:r>
            <a:r>
              <a:rPr lang="en-US" altLang="zh-CN">
                <a:sym typeface="+mn-lt"/>
              </a:rPr>
              <a:t>W</a:t>
            </a:r>
            <a:r>
              <a:rPr lang="zh-CN" altLang="en-US">
                <a:sym typeface="+mn-lt"/>
              </a:rPr>
              <a:t>公斤的背包行窃</a:t>
            </a:r>
            <a:r>
              <a:rPr lang="en-US" altLang="zh-CN">
                <a:sym typeface="+mn-lt"/>
              </a:rPr>
              <a:t>.</a:t>
            </a:r>
            <a:r>
              <a:rPr lang="zh-CN" altLang="en-US">
                <a:sym typeface="+mn-lt"/>
              </a:rPr>
              <a:t>店内有数种不同的商品，不同商品有不同的重量及价值。考虑商品可以分割的情形</a:t>
            </a:r>
            <a:r>
              <a:rPr lang="en-US" altLang="zh-CN">
                <a:sym typeface="+mn-lt"/>
              </a:rPr>
              <a:t>(</a:t>
            </a:r>
            <a:r>
              <a:rPr lang="zh-CN" altLang="en-US">
                <a:sym typeface="+mn-lt"/>
              </a:rPr>
              <a:t>例如，可以只取</a:t>
            </a:r>
            <a:r>
              <a:rPr lang="en-US" altLang="zh-CN">
                <a:sym typeface="+mn-lt"/>
              </a:rPr>
              <a:t>1/2</a:t>
            </a:r>
            <a:r>
              <a:rPr lang="zh-CN" altLang="en-US">
                <a:sym typeface="+mn-lt"/>
              </a:rPr>
              <a:t>或</a:t>
            </a:r>
            <a:r>
              <a:rPr lang="en-US" altLang="zh-CN">
                <a:sym typeface="+mn-lt"/>
              </a:rPr>
              <a:t>1/3</a:t>
            </a:r>
            <a:r>
              <a:rPr lang="zh-CN" altLang="en-US">
                <a:sym typeface="+mn-lt"/>
              </a:rPr>
              <a:t>个商品</a:t>
            </a:r>
            <a:r>
              <a:rPr lang="en-US" altLang="zh-CN">
                <a:sym typeface="+mn-lt"/>
              </a:rPr>
              <a:t>)</a:t>
            </a:r>
            <a:r>
              <a:rPr lang="zh-CN" altLang="en-US">
                <a:sym typeface="+mn-lt"/>
              </a:rPr>
              <a:t>。</a:t>
            </a:r>
            <a:endParaRPr lang="en-US" altLang="zh-CN">
              <a:sym typeface="+mn-lt"/>
            </a:endParaRPr>
          </a:p>
          <a:p>
            <a:r>
              <a:rPr lang="zh-CN" altLang="en-US">
                <a:sym typeface="+mn-lt"/>
              </a:rPr>
              <a:t>目的在于求出如何偷到最大利益价值的商品。</a:t>
            </a:r>
            <a:endParaRPr lang="en-US" altLang="zh-TW">
              <a:sym typeface="+mn-lt"/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B0D5D1B5-43AD-4255-81AC-11CDC34C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663"/>
            <a:ext cx="33797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TW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Knapsack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</a:p>
        </p:txBody>
      </p:sp>
      <p:pic>
        <p:nvPicPr>
          <p:cNvPr id="115717" name="Picture 6" descr="u=1975384383,37826923&amp;fm=51&amp;gp=0">
            <a:extLst>
              <a:ext uri="{FF2B5EF4-FFF2-40B4-BE49-F238E27FC236}">
                <a16:creationId xmlns:a16="http://schemas.microsoft.com/office/drawing/2014/main" id="{0B7F2327-B32F-074F-BFD6-E7331B44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519363"/>
            <a:ext cx="197326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C6A6212-E073-4603-B505-78D2825ABAEF}"/>
              </a:ext>
            </a:extLst>
          </p:cNvPr>
          <p:cNvSpPr/>
          <p:nvPr/>
        </p:nvSpPr>
        <p:spPr bwMode="auto">
          <a:xfrm>
            <a:off x="0" y="5445125"/>
            <a:ext cx="9144000" cy="1444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FCB21524-A5B9-4F5E-B319-EB8372D94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8175" y="1700213"/>
            <a:ext cx="6254750" cy="1406525"/>
          </a:xfr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anchor="ctr"/>
          <a:lstStyle/>
          <a:p>
            <a:pPr indent="457200"/>
            <a:r>
              <a:rPr lang="zh-CN" altLang="en-US">
                <a:sym typeface="+mn-lt"/>
              </a:rPr>
              <a:t>假设</a:t>
            </a:r>
            <a:r>
              <a:rPr lang="zh-TW" altLang="en-US">
                <a:sym typeface="+mn-lt"/>
              </a:rPr>
              <a:t>小偷的背包可裝</a:t>
            </a:r>
            <a:r>
              <a:rPr lang="en-US" altLang="zh-TW">
                <a:sym typeface="+mn-lt"/>
              </a:rPr>
              <a:t>30</a:t>
            </a:r>
            <a:r>
              <a:rPr lang="zh-TW" altLang="en-US">
                <a:sym typeface="+mn-lt"/>
              </a:rPr>
              <a:t>公斤的物品</a:t>
            </a:r>
            <a:endParaRPr lang="en-US" altLang="zh-TW">
              <a:sym typeface="+mn-lt"/>
            </a:endParaRPr>
          </a:p>
          <a:p>
            <a:pPr indent="457200"/>
            <a:r>
              <a:rPr lang="zh-CN" altLang="en-US" sz="2800">
                <a:sym typeface="+mn-lt"/>
              </a:rPr>
              <a:t>假设商品价格</a:t>
            </a:r>
            <a:r>
              <a:rPr lang="en-US" altLang="zh-CN" sz="2800">
                <a:sym typeface="+mn-lt"/>
              </a:rPr>
              <a:t>/</a:t>
            </a:r>
            <a:r>
              <a:rPr lang="zh-CN" altLang="en-US" sz="2800">
                <a:sym typeface="+mn-lt"/>
              </a:rPr>
              <a:t>重量如下</a:t>
            </a:r>
            <a:r>
              <a:rPr lang="en-US" altLang="zh-CN" sz="2800">
                <a:sym typeface="+mn-lt"/>
              </a:rPr>
              <a:t>:</a:t>
            </a:r>
            <a:r>
              <a:rPr lang="en-US" altLang="zh-CN">
                <a:sym typeface="+mn-lt"/>
              </a:rPr>
              <a:t> </a:t>
            </a:r>
            <a:endParaRPr lang="zh-TW" altLang="en-US">
              <a:sym typeface="+mn-lt"/>
            </a:endParaRPr>
          </a:p>
        </p:txBody>
      </p:sp>
      <p:graphicFrame>
        <p:nvGraphicFramePr>
          <p:cNvPr id="88069" name="表格 88068">
            <a:extLst>
              <a:ext uri="{FF2B5EF4-FFF2-40B4-BE49-F238E27FC236}">
                <a16:creationId xmlns:a16="http://schemas.microsoft.com/office/drawing/2014/main" id="{97FC89CB-211D-8B42-879F-ED72D71B81F5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3573463"/>
          <a:ext cx="7583488" cy="2078037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2656847829"/>
                    </a:ext>
                  </a:extLst>
                </a:gridCol>
                <a:gridCol w="1897063">
                  <a:extLst>
                    <a:ext uri="{9D8B030D-6E8A-4147-A177-3AD203B41FA5}">
                      <a16:colId xmlns:a16="http://schemas.microsoft.com/office/drawing/2014/main" val="1616277230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778929464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435577058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物品</a:t>
                      </a:r>
                    </a:p>
                  </a:txBody>
                  <a:tcPr marL="91458" marR="91458" marT="45687" marB="4568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價值</a:t>
                      </a:r>
                    </a:p>
                  </a:txBody>
                  <a:tcPr marL="91458" marR="91458" marT="45687" marB="45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重量</a:t>
                      </a:r>
                    </a:p>
                  </a:txBody>
                  <a:tcPr marL="91458" marR="91458" marT="45687" marB="45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单价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L="91458" marR="91458" marT="45687" marB="4568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682935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L="91458" marR="91458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086108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L="91458" marR="91458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8257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L="91458" marR="91458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140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20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7</a:t>
                      </a:r>
                    </a:p>
                  </a:txBody>
                  <a:tcPr marL="91458" marR="91458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89908"/>
                  </a:ext>
                </a:extLst>
              </a:tr>
            </a:tbl>
          </a:graphicData>
        </a:graphic>
      </p:graphicFrame>
      <p:pic>
        <p:nvPicPr>
          <p:cNvPr id="109600" name="Picture 34" descr="u=1975384383,37826923&amp;fm=51&amp;gp=0">
            <a:extLst>
              <a:ext uri="{FF2B5EF4-FFF2-40B4-BE49-F238E27FC236}">
                <a16:creationId xmlns:a16="http://schemas.microsoft.com/office/drawing/2014/main" id="{8B873DD3-B93A-4C0B-AAA9-CD9BB11E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925" y="1700213"/>
            <a:ext cx="1273175" cy="1406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218CAA5-A088-4F69-A454-F6E98616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663"/>
            <a:ext cx="33797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TW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Knapsack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27AA10-E3D1-4F7C-BF47-E2D5A199337D}"/>
              </a:ext>
            </a:extLst>
          </p:cNvPr>
          <p:cNvSpPr/>
          <p:nvPr/>
        </p:nvSpPr>
        <p:spPr bwMode="auto">
          <a:xfrm>
            <a:off x="0" y="4076700"/>
            <a:ext cx="9144000" cy="2508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14" name="Rectangle 4">
            <a:extLst>
              <a:ext uri="{FF2B5EF4-FFF2-40B4-BE49-F238E27FC236}">
                <a16:creationId xmlns:a16="http://schemas.microsoft.com/office/drawing/2014/main" id="{67E12943-91C9-434C-A5BC-158FFCC20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974725"/>
            <a:ext cx="887095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路径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：接续的边构成的顶点序列。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路径长度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：路径上边或弧的数目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/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权值之和。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回路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环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第一个顶点和最后一个顶点相同的路径。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简单路径：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除路径起点和终点可以相同外，其余顶点均不相同的路径。</a:t>
            </a:r>
          </a:p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简单回路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简单环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)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除路径起点和终点相同外，其余顶点均不相同的路径。</a:t>
            </a:r>
          </a:p>
        </p:txBody>
      </p:sp>
      <p:pic>
        <p:nvPicPr>
          <p:cNvPr id="946181" name="Picture 5">
            <a:extLst>
              <a:ext uri="{FF2B5EF4-FFF2-40B4-BE49-F238E27FC236}">
                <a16:creationId xmlns:a16="http://schemas.microsoft.com/office/drawing/2014/main" id="{13B9CC97-A25B-2949-B221-AAC71B1E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208463"/>
            <a:ext cx="62484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2AF62D-C757-44EC-B1BB-FA0A6F9A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133350"/>
            <a:ext cx="6156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图的定义和术语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9" name="Rectangle 5">
            <a:extLst>
              <a:ext uri="{FF2B5EF4-FFF2-40B4-BE49-F238E27FC236}">
                <a16:creationId xmlns:a16="http://schemas.microsoft.com/office/drawing/2014/main" id="{744AE1A8-3208-43EC-8876-E42EB8A7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96975"/>
            <a:ext cx="6769100" cy="2678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TW" altLang="en-US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1</a:t>
            </a:r>
            <a:r>
              <a:rPr lang="zh-TW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zh-TW" sz="20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以贪婪算法的观念来看</a:t>
            </a:r>
            <a:r>
              <a:rPr lang="zh-CN" altLang="en-US" sz="2000" b="0">
                <a:solidFill>
                  <a:schemeClr val="accent2"/>
                </a:solidFill>
                <a:ea typeface="微软雅黑" panose="020B0503020204020204" pitchFamily="34" charset="-122"/>
                <a:sym typeface="+mn-lt"/>
              </a:rPr>
              <a:t>，第一步要找到最佳效益的商品。</a:t>
            </a:r>
            <a:endParaRPr lang="en-US" altLang="zh-CN" sz="2000" b="0">
              <a:solidFill>
                <a:schemeClr val="accent2"/>
              </a:solidFill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我们知道，物品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最划算，故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公斤全放入背包。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背包还可以装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公斤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3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再来考虑物品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，一样全部放入背包中。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(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背包还可以装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公斤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)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4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最后考虑物品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，再放入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5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公斤的物品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，即完成工作。</a:t>
            </a:r>
            <a:endParaRPr lang="en-US" altLang="zh-CN" sz="2000" b="0">
              <a:ea typeface="微软雅黑" panose="020B0503020204020204" pitchFamily="34" charset="-122"/>
              <a:sym typeface="+mn-lt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5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最大利益为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220</a:t>
            </a:r>
            <a:r>
              <a:rPr lang="zh-CN" altLang="en-US" sz="2000" b="0">
                <a:ea typeface="微软雅黑" panose="020B0503020204020204" pitchFamily="34" charset="-122"/>
                <a:sym typeface="+mn-lt"/>
              </a:rPr>
              <a:t>元。</a:t>
            </a:r>
            <a:r>
              <a:rPr lang="en-US" altLang="zh-CN" sz="2000" b="0">
                <a:ea typeface="微软雅黑" panose="020B0503020204020204" pitchFamily="34" charset="-122"/>
                <a:sym typeface="+mn-lt"/>
              </a:rPr>
              <a:t> </a:t>
            </a:r>
            <a:endParaRPr lang="en-US" altLang="zh-TW" sz="2000" b="0"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117763" name="Picture 7" descr="u=1975384383,37826923&amp;fm=51&amp;gp=0">
            <a:extLst>
              <a:ext uri="{FF2B5EF4-FFF2-40B4-BE49-F238E27FC236}">
                <a16:creationId xmlns:a16="http://schemas.microsoft.com/office/drawing/2014/main" id="{EE1DFAD9-9FC5-0B4E-8F51-4AE56506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489075"/>
            <a:ext cx="1973263" cy="217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9094" name="表格 89093">
            <a:extLst>
              <a:ext uri="{FF2B5EF4-FFF2-40B4-BE49-F238E27FC236}">
                <a16:creationId xmlns:a16="http://schemas.microsoft.com/office/drawing/2014/main" id="{22EB8751-DA4A-C749-AA43-A587FE7C2FD6}"/>
              </a:ext>
            </a:extLst>
          </p:cNvPr>
          <p:cNvGraphicFramePr>
            <a:graphicFrameLocks noGrp="1"/>
          </p:cNvGraphicFramePr>
          <p:nvPr/>
        </p:nvGraphicFramePr>
        <p:xfrm>
          <a:off x="217488" y="4276725"/>
          <a:ext cx="8728075" cy="1968500"/>
        </p:xfrm>
        <a:graphic>
          <a:graphicData uri="http://schemas.openxmlformats.org/drawingml/2006/table">
            <a:tbl>
              <a:tblPr/>
              <a:tblGrid>
                <a:gridCol w="2182812">
                  <a:extLst>
                    <a:ext uri="{9D8B030D-6E8A-4147-A177-3AD203B41FA5}">
                      <a16:colId xmlns:a16="http://schemas.microsoft.com/office/drawing/2014/main" val="1980648296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3025529940"/>
                    </a:ext>
                  </a:extLst>
                </a:gridCol>
                <a:gridCol w="2182813">
                  <a:extLst>
                    <a:ext uri="{9D8B030D-6E8A-4147-A177-3AD203B41FA5}">
                      <a16:colId xmlns:a16="http://schemas.microsoft.com/office/drawing/2014/main" val="55343543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1848072131"/>
                    </a:ext>
                  </a:extLst>
                </a:gridCol>
              </a:tblGrid>
              <a:tr h="4921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物品</a:t>
                      </a:r>
                    </a:p>
                  </a:txBody>
                  <a:tcPr marT="45682" marB="4568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價值</a:t>
                      </a: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重量</a:t>
                      </a: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单价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lt"/>
                      </a:endParaRPr>
                    </a:p>
                  </a:txBody>
                  <a:tcPr marT="45682" marB="456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4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60094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622968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903240"/>
                  </a:ext>
                </a:extLst>
              </a:tr>
              <a:tr h="492125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T="45682" marB="456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140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20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7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308495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4565C74A-D328-43D8-9551-8E4B1AD9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663"/>
            <a:ext cx="33797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TW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Knapsack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1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1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14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D2DD96-39E3-407F-A3CB-7D945AEDCD29}"/>
              </a:ext>
            </a:extLst>
          </p:cNvPr>
          <p:cNvSpPr/>
          <p:nvPr/>
        </p:nvSpPr>
        <p:spPr bwMode="auto">
          <a:xfrm>
            <a:off x="0" y="4797425"/>
            <a:ext cx="9144000" cy="18002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0116" name="表格 90115">
            <a:extLst>
              <a:ext uri="{FF2B5EF4-FFF2-40B4-BE49-F238E27FC236}">
                <a16:creationId xmlns:a16="http://schemas.microsoft.com/office/drawing/2014/main" id="{05EDDBB0-41E3-314B-917B-119AD7C81683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2852738"/>
          <a:ext cx="5761037" cy="1670050"/>
        </p:xfrm>
        <a:graphic>
          <a:graphicData uri="http://schemas.openxmlformats.org/drawingml/2006/table">
            <a:tbl>
              <a:tblPr/>
              <a:tblGrid>
                <a:gridCol w="1919287">
                  <a:extLst>
                    <a:ext uri="{9D8B030D-6E8A-4147-A177-3AD203B41FA5}">
                      <a16:colId xmlns:a16="http://schemas.microsoft.com/office/drawing/2014/main" val="3531776163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152434672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93959940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物品</a:t>
                      </a:r>
                    </a:p>
                  </a:txBody>
                  <a:tcPr marL="91446" marR="9144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8DC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價值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8DC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重量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8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362206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</a:t>
                      </a:r>
                    </a:p>
                  </a:txBody>
                  <a:tcPr marL="91446" marR="9144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5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3341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</a:t>
                      </a:r>
                    </a:p>
                  </a:txBody>
                  <a:tcPr marL="91446" marR="9144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60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9337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3</a:t>
                      </a:r>
                    </a:p>
                  </a:txBody>
                  <a:tcPr marL="91446" marR="9144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140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lt"/>
                        </a:rPr>
                        <a:t>20</a:t>
                      </a:r>
                    </a:p>
                  </a:txBody>
                  <a:tcPr marL="91446" marR="9144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14648"/>
                  </a:ext>
                </a:extLst>
              </a:tr>
            </a:tbl>
          </a:graphicData>
        </a:graphic>
      </p:graphicFrame>
      <p:sp>
        <p:nvSpPr>
          <p:cNvPr id="91161" name="Text Box 24">
            <a:extLst>
              <a:ext uri="{FF2B5EF4-FFF2-40B4-BE49-F238E27FC236}">
                <a16:creationId xmlns:a16="http://schemas.microsoft.com/office/drawing/2014/main" id="{6294FC8E-AA53-40FF-B3FE-028DBF39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4903788"/>
            <a:ext cx="8570912" cy="147796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zh-TW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贪婪算法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先取物品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，再取物品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；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但物品</a:t>
            </a:r>
            <a:r>
              <a:rPr lang="en-US" altLang="zh-CN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，不可再选取，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否则背包会断裂。故以贪婪算法所得到的最好的利益为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190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元。但最佳的利益为物品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2+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物品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3=200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元。</a:t>
            </a:r>
            <a:endParaRPr lang="en-US" altLang="zh-TW" sz="24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1162" name="Rectangle 25">
            <a:extLst>
              <a:ext uri="{FF2B5EF4-FFF2-40B4-BE49-F238E27FC236}">
                <a16:creationId xmlns:a16="http://schemas.microsoft.com/office/drawing/2014/main" id="{02274081-42DC-4199-B771-64C0F5B8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2852738"/>
            <a:ext cx="2593975" cy="1670050"/>
          </a:xfrm>
          <a:prstGeom prst="roundRect">
            <a:avLst>
              <a:gd name="adj" fmla="val 8019"/>
            </a:avLst>
          </a:prstGeom>
          <a:solidFill>
            <a:srgbClr val="CCCCFF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因为：小偷的背包可以装下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30</a:t>
            </a: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公斤的物品 </a:t>
            </a:r>
            <a:endParaRPr lang="en-US" altLang="zh-TW" sz="2600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1163" name="Rectangle 28">
            <a:extLst>
              <a:ext uri="{FF2B5EF4-FFF2-40B4-BE49-F238E27FC236}">
                <a16:creationId xmlns:a16="http://schemas.microsoft.com/office/drawing/2014/main" id="{72DAFBD8-6893-4F5B-B094-F14B8BE98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981075"/>
            <a:ext cx="8570912" cy="1738313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zh-TW" sz="2400" b="0">
                <a:ea typeface="微软雅黑" panose="020B0503020204020204" pitchFamily="34" charset="-122"/>
                <a:sym typeface="+mn-lt"/>
              </a:rPr>
              <a:t>若此时商品改成不可分割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，也就是说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对一个商品来说，要不就是全取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,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要不就是不取。</a:t>
            </a:r>
            <a:endParaRPr lang="en-US" altLang="zh-CN" sz="2400" b="0"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此时，贪婪算法不一定能求得最大利益。</a:t>
            </a:r>
            <a:endParaRPr lang="en-US" altLang="zh-TW" b="0"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A5E8B68-2ED5-41C7-B457-1A3B6FC3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0663"/>
            <a:ext cx="33797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TW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Knapsack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问题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0">
            <a:extLst>
              <a:ext uri="{FF2B5EF4-FFF2-40B4-BE49-F238E27FC236}">
                <a16:creationId xmlns:a16="http://schemas.microsoft.com/office/drawing/2014/main" id="{EFAEE644-4B69-4221-8F3B-1640CAC5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462088"/>
            <a:ext cx="6813550" cy="9842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71500" indent="-5715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Prim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（普里姆）算法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zh-CN" b="0">
                <a:ea typeface="微软雅黑" panose="020B0503020204020204" pitchFamily="34" charset="-122"/>
                <a:sym typeface="+mn-lt"/>
              </a:rPr>
              <a:t>Kruskal</a:t>
            </a:r>
            <a:r>
              <a:rPr lang="zh-CN" altLang="en-US" b="0">
                <a:ea typeface="微软雅黑" panose="020B0503020204020204" pitchFamily="34" charset="-122"/>
                <a:sym typeface="+mn-lt"/>
              </a:rPr>
              <a:t>（克鲁斯卡尔）算法</a:t>
            </a:r>
          </a:p>
        </p:txBody>
      </p:sp>
      <p:sp>
        <p:nvSpPr>
          <p:cNvPr id="92165" name="Rectangle 94">
            <a:extLst>
              <a:ext uri="{FF2B5EF4-FFF2-40B4-BE49-F238E27FC236}">
                <a16:creationId xmlns:a16="http://schemas.microsoft.com/office/drawing/2014/main" id="{54D09C34-15CC-45B6-82EA-704F83FB5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6850"/>
            <a:ext cx="510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如何求最小生成树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4E0064-9BF4-A441-A411-3BAA0C56820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55925"/>
            <a:ext cx="6802437" cy="1325563"/>
            <a:chOff x="1187624" y="3173688"/>
            <a:chExt cx="6802714" cy="132644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20C1E4C-9285-4E59-8A65-AE0FF526DEB4}"/>
                </a:ext>
              </a:extLst>
            </p:cNvPr>
            <p:cNvSpPr/>
            <p:nvPr/>
          </p:nvSpPr>
          <p:spPr>
            <a:xfrm>
              <a:off x="1187624" y="3381789"/>
              <a:ext cx="6802714" cy="1118344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E70739-1BC7-4645-8741-F7A7A9699476}"/>
                </a:ext>
              </a:extLst>
            </p:cNvPr>
            <p:cNvSpPr/>
            <p:nvPr/>
          </p:nvSpPr>
          <p:spPr>
            <a:xfrm>
              <a:off x="2262405" y="3173688"/>
              <a:ext cx="4686491" cy="4368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r>
                <a:rPr lang="en-US" altLang="zh-CN" sz="2400" dirty="0">
                  <a:cs typeface="+mn-ea"/>
                  <a:sym typeface="+mn-lt"/>
                </a:rPr>
                <a:t>Prim</a:t>
              </a:r>
              <a:r>
                <a:rPr lang="zh-CN" altLang="en-US" sz="2400" dirty="0">
                  <a:cs typeface="+mn-ea"/>
                  <a:sym typeface="+mn-lt"/>
                </a:rPr>
                <a:t>算法</a:t>
              </a:r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16B88AF4-1C82-48EF-96B9-718DF29FC68C}"/>
                </a:ext>
              </a:extLst>
            </p:cNvPr>
            <p:cNvSpPr txBox="1"/>
            <p:nvPr/>
          </p:nvSpPr>
          <p:spPr>
            <a:xfrm>
              <a:off x="1581340" y="3758277"/>
              <a:ext cx="6048621" cy="525813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归并顶点</a:t>
              </a:r>
              <a:r>
                <a:rPr lang="zh-CN" altLang="en-US" sz="24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，与边数无关，适于</a:t>
              </a: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稠密网。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F1E225-6478-284B-B29D-E82CA96828F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725988"/>
            <a:ext cx="6802437" cy="1325562"/>
            <a:chOff x="1187624" y="4766407"/>
            <a:chExt cx="6802714" cy="132644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11957D-B7B3-4B08-BA4F-EF31687C5EE0}"/>
                </a:ext>
              </a:extLst>
            </p:cNvPr>
            <p:cNvSpPr/>
            <p:nvPr/>
          </p:nvSpPr>
          <p:spPr>
            <a:xfrm>
              <a:off x="1187624" y="4974507"/>
              <a:ext cx="6802714" cy="1118344"/>
            </a:xfrm>
            <a:prstGeom prst="rect">
              <a:avLst/>
            </a:prstGeom>
            <a:solidFill>
              <a:srgbClr val="E2D9E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7C5E9E-325F-4EEF-A733-45557C6C6DC8}"/>
                </a:ext>
              </a:extLst>
            </p:cNvPr>
            <p:cNvSpPr/>
            <p:nvPr/>
          </p:nvSpPr>
          <p:spPr>
            <a:xfrm>
              <a:off x="2262405" y="4766407"/>
              <a:ext cx="4686491" cy="4368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3" rIns="91443" anchor="ctr"/>
            <a:lstStyle/>
            <a:p>
              <a:pPr algn="ctr">
                <a:defRPr/>
              </a:pPr>
              <a:r>
                <a:rPr lang="en-US" altLang="zh-CN" sz="2400" dirty="0" err="1">
                  <a:cs typeface="+mn-ea"/>
                  <a:sym typeface="+mn-lt"/>
                </a:rPr>
                <a:t>Kruskal</a:t>
              </a:r>
              <a:r>
                <a:rPr lang="zh-CN" altLang="en-US" sz="2400" dirty="0">
                  <a:cs typeface="+mn-ea"/>
                  <a:sym typeface="+mn-lt"/>
                </a:rPr>
                <a:t>算法</a:t>
              </a: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FDCD5920-6D63-45A1-9F88-8BDFF9D49A9C}"/>
                </a:ext>
              </a:extLst>
            </p:cNvPr>
            <p:cNvSpPr txBox="1"/>
            <p:nvPr/>
          </p:nvSpPr>
          <p:spPr>
            <a:xfrm>
              <a:off x="1581340" y="5346230"/>
              <a:ext cx="6048621" cy="525813"/>
            </a:xfrm>
            <a:prstGeom prst="rect">
              <a:avLst/>
            </a:prstGeom>
            <a:noFill/>
          </p:spPr>
          <p:txBody>
            <a:bodyPr lIns="91443" rIns="91443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归并边</a:t>
              </a:r>
              <a:r>
                <a:rPr lang="zh-CN" altLang="en-US" sz="2400" b="0">
                  <a:solidFill>
                    <a:srgbClr val="404040"/>
                  </a:solidFill>
                  <a:ea typeface="微软雅黑" panose="020B0503020204020204" pitchFamily="34" charset="-122"/>
                  <a:sym typeface="+mn-lt"/>
                </a:rPr>
                <a:t>，适于</a:t>
              </a:r>
              <a:r>
                <a:rPr lang="zh-CN" altLang="en-US" sz="2400" b="0">
                  <a:solidFill>
                    <a:srgbClr val="FF0000"/>
                  </a:solidFill>
                  <a:ea typeface="微软雅黑" panose="020B0503020204020204" pitchFamily="34" charset="-122"/>
                  <a:sym typeface="+mn-lt"/>
                </a:rPr>
                <a:t>稀疏网。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60" name="Rectangle 4">
            <a:extLst>
              <a:ext uri="{FF2B5EF4-FFF2-40B4-BE49-F238E27FC236}">
                <a16:creationId xmlns:a16="http://schemas.microsoft.com/office/drawing/2014/main" id="{EF013EDD-4433-4B74-8BB5-734F1FF6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27113"/>
            <a:ext cx="882015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1" lang="zh-CN" altLang="en-US" sz="3200" b="0">
                <a:ea typeface="微软雅黑" panose="020B0503020204020204" pitchFamily="34" charset="-122"/>
                <a:sym typeface="+mn-lt"/>
              </a:rPr>
              <a:t>设连通网络 </a:t>
            </a:r>
            <a:r>
              <a:rPr kumimoji="1" lang="en-US" altLang="zh-CN" sz="3200" b="0" i="1">
                <a:ea typeface="微软雅黑" panose="020B0503020204020204" pitchFamily="34" charset="-122"/>
                <a:sym typeface="+mn-lt"/>
              </a:rPr>
              <a:t>N</a:t>
            </a:r>
            <a:r>
              <a:rPr kumimoji="1" lang="en-US" altLang="zh-CN" sz="3200" b="0">
                <a:ea typeface="微软雅黑" panose="020B0503020204020204" pitchFamily="34" charset="-122"/>
                <a:sym typeface="+mn-lt"/>
              </a:rPr>
              <a:t> = { </a:t>
            </a:r>
            <a:r>
              <a:rPr kumimoji="1" lang="en-US" altLang="zh-CN" sz="3200" b="0" i="1">
                <a:ea typeface="微软雅黑" panose="020B0503020204020204" pitchFamily="34" charset="-122"/>
                <a:sym typeface="+mn-lt"/>
              </a:rPr>
              <a:t>V</a:t>
            </a:r>
            <a:r>
              <a:rPr kumimoji="1" lang="en-US" altLang="zh-CN" sz="3200" b="0">
                <a:ea typeface="微软雅黑" panose="020B0503020204020204" pitchFamily="34" charset="-122"/>
                <a:sym typeface="+mn-lt"/>
              </a:rPr>
              <a:t>, </a:t>
            </a:r>
            <a:r>
              <a:rPr kumimoji="1" lang="en-US" altLang="zh-CN" sz="3200" b="0" i="1">
                <a:ea typeface="微软雅黑" panose="020B0503020204020204" pitchFamily="34" charset="-122"/>
                <a:sym typeface="+mn-lt"/>
              </a:rPr>
              <a:t>E</a:t>
            </a:r>
            <a:r>
              <a:rPr kumimoji="1" lang="en-US" altLang="zh-CN" sz="3200" b="0">
                <a:ea typeface="微软雅黑" panose="020B0503020204020204" pitchFamily="34" charset="-122"/>
                <a:sym typeface="+mn-lt"/>
              </a:rPr>
              <a:t> }</a:t>
            </a: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FCC359B6-401F-48B2-AF2C-437DB872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96850"/>
            <a:ext cx="69088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普里姆算法的基本思想－－归并顶点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DF596-D2A0-4164-B7F4-053DAAA8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4329113"/>
            <a:ext cx="30559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从某顶点 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u0 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出发，选择与它关联的具有最小权值的边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(u0, v)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，将其顶点加入到</a:t>
            </a:r>
            <a:r>
              <a:rPr lang="zh-CN" altLang="en-US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生成树的顶点集合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7A396B-4C30-8946-9EF4-7B8E439340DF}"/>
              </a:ext>
            </a:extLst>
          </p:cNvPr>
          <p:cNvGrpSpPr>
            <a:grpSpLocks/>
          </p:cNvGrpSpPr>
          <p:nvPr/>
        </p:nvGrpSpPr>
        <p:grpSpPr bwMode="auto">
          <a:xfrm>
            <a:off x="754063" y="1952625"/>
            <a:ext cx="1900237" cy="2141538"/>
            <a:chOff x="1168053" y="2217316"/>
            <a:chExt cx="1901372" cy="2140857"/>
          </a:xfrm>
        </p:grpSpPr>
        <p:sp>
          <p:nvSpPr>
            <p:cNvPr id="9" name="íṡľíḍè-Rectangle 22">
              <a:extLst>
                <a:ext uri="{FF2B5EF4-FFF2-40B4-BE49-F238E27FC236}">
                  <a16:creationId xmlns:a16="http://schemas.microsoft.com/office/drawing/2014/main" id="{01DDCEF9-CE04-471A-8321-A27287BAE036}"/>
                </a:ext>
              </a:extLst>
            </p:cNvPr>
            <p:cNvSpPr/>
            <p:nvPr/>
          </p:nvSpPr>
          <p:spPr>
            <a:xfrm>
              <a:off x="1168053" y="2217316"/>
              <a:ext cx="1901372" cy="190122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íṡľíḍè-Freeform: Shape 23">
              <a:extLst>
                <a:ext uri="{FF2B5EF4-FFF2-40B4-BE49-F238E27FC236}">
                  <a16:creationId xmlns:a16="http://schemas.microsoft.com/office/drawing/2014/main" id="{861329E8-EB5B-49FE-A466-D48D967AA832}"/>
                </a:ext>
              </a:extLst>
            </p:cNvPr>
            <p:cNvSpPr/>
            <p:nvPr/>
          </p:nvSpPr>
          <p:spPr>
            <a:xfrm rot="10800000">
              <a:off x="1168053" y="3988403"/>
              <a:ext cx="1901372" cy="36977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îŝḷîḓé-Freeform: Shape 42">
              <a:extLst>
                <a:ext uri="{FF2B5EF4-FFF2-40B4-BE49-F238E27FC236}">
                  <a16:creationId xmlns:a16="http://schemas.microsoft.com/office/drawing/2014/main" id="{732B8BE6-EBB5-4E04-8AD8-D89DAA70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064" y="2469649"/>
              <a:ext cx="945126" cy="944262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7D4672-FA67-4F4E-A1F1-28C649F7EC29}"/>
              </a:ext>
            </a:extLst>
          </p:cNvPr>
          <p:cNvGrpSpPr>
            <a:grpSpLocks/>
          </p:cNvGrpSpPr>
          <p:nvPr/>
        </p:nvGrpSpPr>
        <p:grpSpPr bwMode="auto">
          <a:xfrm>
            <a:off x="6846888" y="1952625"/>
            <a:ext cx="1901825" cy="2181225"/>
            <a:chOff x="9271092" y="2217316"/>
            <a:chExt cx="1901375" cy="2180771"/>
          </a:xfrm>
        </p:grpSpPr>
        <p:sp>
          <p:nvSpPr>
            <p:cNvPr id="13" name="íṡľíḍè-Rectangle 30">
              <a:extLst>
                <a:ext uri="{FF2B5EF4-FFF2-40B4-BE49-F238E27FC236}">
                  <a16:creationId xmlns:a16="http://schemas.microsoft.com/office/drawing/2014/main" id="{03F9B5B4-2BC0-4C3E-B248-56C7F564AF4C}"/>
                </a:ext>
              </a:extLst>
            </p:cNvPr>
            <p:cNvSpPr/>
            <p:nvPr/>
          </p:nvSpPr>
          <p:spPr>
            <a:xfrm>
              <a:off x="9271092" y="2217316"/>
              <a:ext cx="1901375" cy="1901429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íṡľíḍè-Freeform: Shape 31">
              <a:extLst>
                <a:ext uri="{FF2B5EF4-FFF2-40B4-BE49-F238E27FC236}">
                  <a16:creationId xmlns:a16="http://schemas.microsoft.com/office/drawing/2014/main" id="{0FA6EF9A-C0BC-4460-A557-DFD870509346}"/>
                </a:ext>
              </a:extLst>
            </p:cNvPr>
            <p:cNvSpPr/>
            <p:nvPr/>
          </p:nvSpPr>
          <p:spPr>
            <a:xfrm rot="10800000">
              <a:off x="9271092" y="4028277"/>
              <a:ext cx="1901375" cy="36981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îŝḷîḓé-Freeform: Shape 43">
              <a:extLst>
                <a:ext uri="{FF2B5EF4-FFF2-40B4-BE49-F238E27FC236}">
                  <a16:creationId xmlns:a16="http://schemas.microsoft.com/office/drawing/2014/main" id="{12272FD1-1E59-4B42-85E1-0E1783040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01" y="2560145"/>
              <a:ext cx="838002" cy="839613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DFCF3F-A7D2-984C-9C97-3826AD58E3EF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1952625"/>
            <a:ext cx="1901825" cy="2144713"/>
            <a:chOff x="3869067" y="2217316"/>
            <a:chExt cx="1901372" cy="2144485"/>
          </a:xfrm>
        </p:grpSpPr>
        <p:sp>
          <p:nvSpPr>
            <p:cNvPr id="17" name="íṡľíḍè-Rectangle 18">
              <a:extLst>
                <a:ext uri="{FF2B5EF4-FFF2-40B4-BE49-F238E27FC236}">
                  <a16:creationId xmlns:a16="http://schemas.microsoft.com/office/drawing/2014/main" id="{79E7E5D5-4CC2-45EE-AC1D-3B2F1C751A49}"/>
                </a:ext>
              </a:extLst>
            </p:cNvPr>
            <p:cNvSpPr/>
            <p:nvPr/>
          </p:nvSpPr>
          <p:spPr>
            <a:xfrm>
              <a:off x="3869067" y="2217316"/>
              <a:ext cx="1901372" cy="1901623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íṡľíḍè-Freeform: Shape 19">
              <a:extLst>
                <a:ext uri="{FF2B5EF4-FFF2-40B4-BE49-F238E27FC236}">
                  <a16:creationId xmlns:a16="http://schemas.microsoft.com/office/drawing/2014/main" id="{7828CE7F-CE1F-455D-8A56-A53F664B60D9}"/>
                </a:ext>
              </a:extLst>
            </p:cNvPr>
            <p:cNvSpPr/>
            <p:nvPr/>
          </p:nvSpPr>
          <p:spPr>
            <a:xfrm rot="10800000">
              <a:off x="3869067" y="3991952"/>
              <a:ext cx="1901372" cy="369849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îŝḷîḓé-Freeform: Shape 44">
              <a:extLst>
                <a:ext uri="{FF2B5EF4-FFF2-40B4-BE49-F238E27FC236}">
                  <a16:creationId xmlns:a16="http://schemas.microsoft.com/office/drawing/2014/main" id="{96DFE1A9-5FF4-48D7-AFD3-981AD911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056" y="2568117"/>
              <a:ext cx="852284" cy="850810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0" name="Rectangle 6">
            <a:extLst>
              <a:ext uri="{FF2B5EF4-FFF2-40B4-BE49-F238E27FC236}">
                <a16:creationId xmlns:a16="http://schemas.microsoft.com/office/drawing/2014/main" id="{E97F8053-CA70-4CB7-BE88-B865181F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4329113"/>
            <a:ext cx="2921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每一步从一个顶点在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中，而另一个顶点不在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中的各条边中选择权值最小的边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(u, v),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把它的顶点加入到</a:t>
            </a:r>
            <a:r>
              <a:rPr lang="en-US" altLang="zh-CN" sz="2200" b="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D468A778-F148-48C2-90C5-DFA3468FC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4329113"/>
            <a:ext cx="21907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直到所有顶点都加入到生成树顶点集合</a:t>
            </a:r>
            <a:r>
              <a:rPr lang="en-US" altLang="zh-CN" sz="2200" b="0">
                <a:ea typeface="微软雅黑" panose="020B0503020204020204" pitchFamily="34" charset="-122"/>
                <a:sym typeface="+mn-lt"/>
              </a:rPr>
              <a:t>U</a:t>
            </a:r>
            <a:r>
              <a:rPr lang="zh-CN" altLang="en-US" sz="2200" b="0">
                <a:ea typeface="微软雅黑" panose="020B0503020204020204" pitchFamily="34" charset="-122"/>
                <a:sym typeface="+mn-lt"/>
              </a:rPr>
              <a:t>中为止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60" grpId="0" build="p" bldLvl="2"/>
      <p:bldP spid="7" grpId="0" build="p"/>
      <p:bldP spid="20" grpId="0" build="p"/>
      <p:bldP spid="21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EBC0DE-B784-4B32-87DF-8DFBE2E0D58A}"/>
              </a:ext>
            </a:extLst>
          </p:cNvPr>
          <p:cNvSpPr/>
          <p:nvPr/>
        </p:nvSpPr>
        <p:spPr bwMode="auto">
          <a:xfrm>
            <a:off x="0" y="1268413"/>
            <a:ext cx="9144000" cy="51387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1859" name="Picture 4">
            <a:extLst>
              <a:ext uri="{FF2B5EF4-FFF2-40B4-BE49-F238E27FC236}">
                <a16:creationId xmlns:a16="http://schemas.microsoft.com/office/drawing/2014/main" id="{7180B4A0-A2F9-9D4E-935A-0AE21906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268413"/>
            <a:ext cx="7729537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Text Box 5">
            <a:extLst>
              <a:ext uri="{FF2B5EF4-FFF2-40B4-BE49-F238E27FC236}">
                <a16:creationId xmlns:a16="http://schemas.microsoft.com/office/drawing/2014/main" id="{7413F9C0-1302-7F4A-9764-73818F19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7800"/>
            <a:ext cx="737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应用普里姆算法构造最小生成树的过程</a:t>
            </a:r>
          </a:p>
        </p:txBody>
      </p:sp>
      <p:pic>
        <p:nvPicPr>
          <p:cNvPr id="121861" name="Picture 8">
            <a:extLst>
              <a:ext uri="{FF2B5EF4-FFF2-40B4-BE49-F238E27FC236}">
                <a16:creationId xmlns:a16="http://schemas.microsoft.com/office/drawing/2014/main" id="{1E380AA5-1B21-3A41-91A5-8A769ED8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268413"/>
            <a:ext cx="2360612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020" name="Rectangle 68">
            <a:extLst>
              <a:ext uri="{FF2B5EF4-FFF2-40B4-BE49-F238E27FC236}">
                <a16:creationId xmlns:a16="http://schemas.microsoft.com/office/drawing/2014/main" id="{E0A2CE94-E174-4793-A9C8-7E149E84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1085850"/>
            <a:ext cx="83073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600" b="0">
                <a:ea typeface="微软雅黑" panose="020B0503020204020204" pitchFamily="34" charset="-122"/>
                <a:sym typeface="+mn-lt"/>
              </a:rPr>
              <a:t>设连通网络 </a:t>
            </a:r>
            <a:r>
              <a:rPr lang="en-US" altLang="zh-CN" sz="2600" b="0" i="1">
                <a:ea typeface="微软雅黑" panose="020B0503020204020204" pitchFamily="34" charset="-122"/>
                <a:sym typeface="+mn-lt"/>
              </a:rPr>
              <a:t>N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 = { </a:t>
            </a:r>
            <a:r>
              <a:rPr lang="en-US" altLang="zh-CN" sz="2600" b="0" i="1">
                <a:ea typeface="微软雅黑" panose="020B0503020204020204" pitchFamily="34" charset="-122"/>
                <a:sym typeface="+mn-lt"/>
              </a:rPr>
              <a:t>V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, </a:t>
            </a:r>
            <a:r>
              <a:rPr lang="en-US" altLang="zh-CN" sz="2600" b="0" i="1">
                <a:ea typeface="微软雅黑" panose="020B0503020204020204" pitchFamily="34" charset="-122"/>
                <a:sym typeface="+mn-lt"/>
              </a:rPr>
              <a:t>E</a:t>
            </a:r>
            <a:r>
              <a:rPr lang="en-US" altLang="zh-CN" sz="2600" b="0">
                <a:ea typeface="微软雅黑" panose="020B0503020204020204" pitchFamily="34" charset="-122"/>
                <a:sym typeface="+mn-lt"/>
              </a:rPr>
              <a:t> }</a:t>
            </a:r>
          </a:p>
        </p:txBody>
      </p:sp>
      <p:sp>
        <p:nvSpPr>
          <p:cNvPr id="95236" name="Rectangle 70">
            <a:extLst>
              <a:ext uri="{FF2B5EF4-FFF2-40B4-BE49-F238E27FC236}">
                <a16:creationId xmlns:a16="http://schemas.microsoft.com/office/drawing/2014/main" id="{9A896764-37D6-4429-8341-59363993E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07963"/>
            <a:ext cx="69088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克鲁斯卡尔算法的基本思想－归并边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E45BCB7-26E6-DD49-9B33-2041FE59C88D}"/>
              </a:ext>
            </a:extLst>
          </p:cNvPr>
          <p:cNvGrpSpPr>
            <a:grpSpLocks/>
          </p:cNvGrpSpPr>
          <p:nvPr/>
        </p:nvGrpSpPr>
        <p:grpSpPr bwMode="auto">
          <a:xfrm>
            <a:off x="423863" y="2098675"/>
            <a:ext cx="2552700" cy="4210050"/>
            <a:chOff x="1543050" y="2019300"/>
            <a:chExt cx="2552700" cy="4211191"/>
          </a:xfrm>
        </p:grpSpPr>
        <p:sp>
          <p:nvSpPr>
            <p:cNvPr id="35" name="îṣļîḑé-Rounded Rectangle 6">
              <a:extLst>
                <a:ext uri="{FF2B5EF4-FFF2-40B4-BE49-F238E27FC236}">
                  <a16:creationId xmlns:a16="http://schemas.microsoft.com/office/drawing/2014/main" id="{E6B70735-25A4-427A-B4F2-8BA1BD238F2D}"/>
                </a:ext>
              </a:extLst>
            </p:cNvPr>
            <p:cNvSpPr/>
            <p:nvPr/>
          </p:nvSpPr>
          <p:spPr>
            <a:xfrm>
              <a:off x="1543050" y="2019300"/>
              <a:ext cx="2552700" cy="4211191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algn="ctr" defTabSz="914378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0" kern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îṣļîḑé-Oval 7">
              <a:extLst>
                <a:ext uri="{FF2B5EF4-FFF2-40B4-BE49-F238E27FC236}">
                  <a16:creationId xmlns:a16="http://schemas.microsoft.com/office/drawing/2014/main" id="{99096D09-8ED8-463C-B615-451D0DAA3CF2}"/>
                </a:ext>
              </a:extLst>
            </p:cNvPr>
            <p:cNvSpPr/>
            <p:nvPr/>
          </p:nvSpPr>
          <p:spPr>
            <a:xfrm>
              <a:off x="1952625" y="2386112"/>
              <a:ext cx="1733550" cy="1734020"/>
            </a:xfrm>
            <a:prstGeom prst="ellipse">
              <a:avLst/>
            </a:prstGeom>
            <a:solidFill>
              <a:srgbClr val="4F81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îṣļîḑé-Oval 8">
              <a:extLst>
                <a:ext uri="{FF2B5EF4-FFF2-40B4-BE49-F238E27FC236}">
                  <a16:creationId xmlns:a16="http://schemas.microsoft.com/office/drawing/2014/main" id="{E09575F7-3F56-4509-97EE-D5A940F8A259}"/>
                </a:ext>
              </a:extLst>
            </p:cNvPr>
            <p:cNvSpPr/>
            <p:nvPr/>
          </p:nvSpPr>
          <p:spPr>
            <a:xfrm>
              <a:off x="3192462" y="2287661"/>
              <a:ext cx="493713" cy="493846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îṣļîḑé-Rectangle 11">
              <a:extLst>
                <a:ext uri="{FF2B5EF4-FFF2-40B4-BE49-F238E27FC236}">
                  <a16:creationId xmlns:a16="http://schemas.microsoft.com/office/drawing/2014/main" id="{68D8BC3E-C09C-4380-AC97-746ACD624F93}"/>
                </a:ext>
              </a:extLst>
            </p:cNvPr>
            <p:cNvSpPr/>
            <p:nvPr/>
          </p:nvSpPr>
          <p:spPr>
            <a:xfrm>
              <a:off x="1681162" y="4231287"/>
              <a:ext cx="2276475" cy="1822944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>
              <a:lvl1pPr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1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构造一个只有 </a:t>
              </a:r>
              <a:r>
                <a:rPr lang="en-US" altLang="zh-CN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n</a:t>
              </a: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个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顶点，没有边的非连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通图 </a:t>
              </a:r>
              <a:r>
                <a:rPr lang="en-US" altLang="zh-CN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T = { V,  },</a:t>
              </a:r>
            </a:p>
            <a:p>
              <a:pPr algn="ctr" eaLnBrk="1" hangingPunct="1">
                <a:lnSpc>
                  <a:spcPct val="115000"/>
                </a:lnSpc>
              </a:pPr>
              <a:r>
                <a:rPr lang="en-US" altLang="zh-CN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每个顶点自成一个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连通分量</a:t>
              </a: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B55AC586-85A0-44A0-89CA-75F2B6E79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8712" y="2926009"/>
              <a:ext cx="793750" cy="727272"/>
            </a:xfrm>
            <a:custGeom>
              <a:avLst/>
              <a:gdLst>
                <a:gd name="T0" fmla="*/ 239 w 267"/>
                <a:gd name="T1" fmla="*/ 44 h 245"/>
                <a:gd name="T2" fmla="*/ 200 w 267"/>
                <a:gd name="T3" fmla="*/ 44 h 245"/>
                <a:gd name="T4" fmla="*/ 200 w 267"/>
                <a:gd name="T5" fmla="*/ 39 h 245"/>
                <a:gd name="T6" fmla="*/ 161 w 267"/>
                <a:gd name="T7" fmla="*/ 0 h 245"/>
                <a:gd name="T8" fmla="*/ 106 w 267"/>
                <a:gd name="T9" fmla="*/ 0 h 245"/>
                <a:gd name="T10" fmla="*/ 67 w 267"/>
                <a:gd name="T11" fmla="*/ 39 h 245"/>
                <a:gd name="T12" fmla="*/ 67 w 267"/>
                <a:gd name="T13" fmla="*/ 44 h 245"/>
                <a:gd name="T14" fmla="*/ 28 w 267"/>
                <a:gd name="T15" fmla="*/ 44 h 245"/>
                <a:gd name="T16" fmla="*/ 0 w 267"/>
                <a:gd name="T17" fmla="*/ 72 h 245"/>
                <a:gd name="T18" fmla="*/ 0 w 267"/>
                <a:gd name="T19" fmla="*/ 207 h 245"/>
                <a:gd name="T20" fmla="*/ 25 w 267"/>
                <a:gd name="T21" fmla="*/ 235 h 245"/>
                <a:gd name="T22" fmla="*/ 25 w 267"/>
                <a:gd name="T23" fmla="*/ 238 h 245"/>
                <a:gd name="T24" fmla="*/ 33 w 267"/>
                <a:gd name="T25" fmla="*/ 245 h 245"/>
                <a:gd name="T26" fmla="*/ 46 w 267"/>
                <a:gd name="T27" fmla="*/ 245 h 245"/>
                <a:gd name="T28" fmla="*/ 54 w 267"/>
                <a:gd name="T29" fmla="*/ 238 h 245"/>
                <a:gd name="T30" fmla="*/ 53 w 267"/>
                <a:gd name="T31" fmla="*/ 235 h 245"/>
                <a:gd name="T32" fmla="*/ 214 w 267"/>
                <a:gd name="T33" fmla="*/ 235 h 245"/>
                <a:gd name="T34" fmla="*/ 214 w 267"/>
                <a:gd name="T35" fmla="*/ 238 h 245"/>
                <a:gd name="T36" fmla="*/ 221 w 267"/>
                <a:gd name="T37" fmla="*/ 245 h 245"/>
                <a:gd name="T38" fmla="*/ 235 w 267"/>
                <a:gd name="T39" fmla="*/ 245 h 245"/>
                <a:gd name="T40" fmla="*/ 243 w 267"/>
                <a:gd name="T41" fmla="*/ 238 h 245"/>
                <a:gd name="T42" fmla="*/ 242 w 267"/>
                <a:gd name="T43" fmla="*/ 235 h 245"/>
                <a:gd name="T44" fmla="*/ 267 w 267"/>
                <a:gd name="T45" fmla="*/ 207 h 245"/>
                <a:gd name="T46" fmla="*/ 267 w 267"/>
                <a:gd name="T47" fmla="*/ 72 h 245"/>
                <a:gd name="T48" fmla="*/ 239 w 267"/>
                <a:gd name="T49" fmla="*/ 44 h 245"/>
                <a:gd name="T50" fmla="*/ 216 w 267"/>
                <a:gd name="T51" fmla="*/ 53 h 245"/>
                <a:gd name="T52" fmla="*/ 229 w 267"/>
                <a:gd name="T53" fmla="*/ 53 h 245"/>
                <a:gd name="T54" fmla="*/ 229 w 267"/>
                <a:gd name="T55" fmla="*/ 222 h 245"/>
                <a:gd name="T56" fmla="*/ 216 w 267"/>
                <a:gd name="T57" fmla="*/ 222 h 245"/>
                <a:gd name="T58" fmla="*/ 216 w 267"/>
                <a:gd name="T59" fmla="*/ 53 h 245"/>
                <a:gd name="T60" fmla="*/ 89 w 267"/>
                <a:gd name="T61" fmla="*/ 39 h 245"/>
                <a:gd name="T62" fmla="*/ 106 w 267"/>
                <a:gd name="T63" fmla="*/ 21 h 245"/>
                <a:gd name="T64" fmla="*/ 161 w 267"/>
                <a:gd name="T65" fmla="*/ 21 h 245"/>
                <a:gd name="T66" fmla="*/ 179 w 267"/>
                <a:gd name="T67" fmla="*/ 39 h 245"/>
                <a:gd name="T68" fmla="*/ 179 w 267"/>
                <a:gd name="T69" fmla="*/ 44 h 245"/>
                <a:gd name="T70" fmla="*/ 89 w 267"/>
                <a:gd name="T71" fmla="*/ 44 h 245"/>
                <a:gd name="T72" fmla="*/ 89 w 267"/>
                <a:gd name="T73" fmla="*/ 39 h 245"/>
                <a:gd name="T74" fmla="*/ 38 w 267"/>
                <a:gd name="T75" fmla="*/ 53 h 245"/>
                <a:gd name="T76" fmla="*/ 52 w 267"/>
                <a:gd name="T77" fmla="*/ 53 h 245"/>
                <a:gd name="T78" fmla="*/ 52 w 267"/>
                <a:gd name="T79" fmla="*/ 222 h 245"/>
                <a:gd name="T80" fmla="*/ 38 w 267"/>
                <a:gd name="T81" fmla="*/ 222 h 245"/>
                <a:gd name="T82" fmla="*/ 38 w 267"/>
                <a:gd name="T83" fmla="*/ 5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7" h="245">
                  <a:moveTo>
                    <a:pt x="239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17"/>
                    <a:pt x="182" y="0"/>
                    <a:pt x="16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85" y="0"/>
                    <a:pt x="67" y="17"/>
                    <a:pt x="67" y="39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13" y="44"/>
                    <a:pt x="0" y="56"/>
                    <a:pt x="0" y="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22"/>
                    <a:pt x="11" y="234"/>
                    <a:pt x="25" y="235"/>
                  </a:cubicBezTo>
                  <a:cubicBezTo>
                    <a:pt x="25" y="236"/>
                    <a:pt x="25" y="237"/>
                    <a:pt x="25" y="238"/>
                  </a:cubicBezTo>
                  <a:cubicBezTo>
                    <a:pt x="25" y="242"/>
                    <a:pt x="28" y="245"/>
                    <a:pt x="33" y="245"/>
                  </a:cubicBezTo>
                  <a:cubicBezTo>
                    <a:pt x="46" y="245"/>
                    <a:pt x="46" y="245"/>
                    <a:pt x="46" y="245"/>
                  </a:cubicBezTo>
                  <a:cubicBezTo>
                    <a:pt x="50" y="245"/>
                    <a:pt x="54" y="242"/>
                    <a:pt x="54" y="238"/>
                  </a:cubicBezTo>
                  <a:cubicBezTo>
                    <a:pt x="54" y="237"/>
                    <a:pt x="54" y="236"/>
                    <a:pt x="53" y="235"/>
                  </a:cubicBezTo>
                  <a:cubicBezTo>
                    <a:pt x="214" y="235"/>
                    <a:pt x="214" y="235"/>
                    <a:pt x="214" y="235"/>
                  </a:cubicBezTo>
                  <a:cubicBezTo>
                    <a:pt x="214" y="236"/>
                    <a:pt x="214" y="237"/>
                    <a:pt x="214" y="238"/>
                  </a:cubicBezTo>
                  <a:cubicBezTo>
                    <a:pt x="214" y="242"/>
                    <a:pt x="217" y="245"/>
                    <a:pt x="221" y="245"/>
                  </a:cubicBezTo>
                  <a:cubicBezTo>
                    <a:pt x="235" y="245"/>
                    <a:pt x="235" y="245"/>
                    <a:pt x="235" y="245"/>
                  </a:cubicBezTo>
                  <a:cubicBezTo>
                    <a:pt x="239" y="245"/>
                    <a:pt x="243" y="242"/>
                    <a:pt x="243" y="238"/>
                  </a:cubicBezTo>
                  <a:cubicBezTo>
                    <a:pt x="243" y="237"/>
                    <a:pt x="242" y="236"/>
                    <a:pt x="242" y="235"/>
                  </a:cubicBezTo>
                  <a:cubicBezTo>
                    <a:pt x="256" y="234"/>
                    <a:pt x="267" y="222"/>
                    <a:pt x="267" y="207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56"/>
                    <a:pt x="255" y="44"/>
                    <a:pt x="239" y="44"/>
                  </a:cubicBezTo>
                  <a:close/>
                  <a:moveTo>
                    <a:pt x="216" y="53"/>
                  </a:moveTo>
                  <a:cubicBezTo>
                    <a:pt x="229" y="53"/>
                    <a:pt x="229" y="53"/>
                    <a:pt x="229" y="53"/>
                  </a:cubicBezTo>
                  <a:cubicBezTo>
                    <a:pt x="229" y="222"/>
                    <a:pt x="229" y="222"/>
                    <a:pt x="229" y="222"/>
                  </a:cubicBezTo>
                  <a:cubicBezTo>
                    <a:pt x="216" y="222"/>
                    <a:pt x="216" y="222"/>
                    <a:pt x="216" y="222"/>
                  </a:cubicBezTo>
                  <a:lnTo>
                    <a:pt x="216" y="53"/>
                  </a:lnTo>
                  <a:close/>
                  <a:moveTo>
                    <a:pt x="89" y="39"/>
                  </a:moveTo>
                  <a:cubicBezTo>
                    <a:pt x="89" y="29"/>
                    <a:pt x="97" y="21"/>
                    <a:pt x="106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71" y="21"/>
                    <a:pt x="179" y="29"/>
                    <a:pt x="179" y="39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89" y="44"/>
                    <a:pt x="89" y="44"/>
                    <a:pt x="89" y="44"/>
                  </a:cubicBezTo>
                  <a:lnTo>
                    <a:pt x="89" y="39"/>
                  </a:lnTo>
                  <a:close/>
                  <a:moveTo>
                    <a:pt x="38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222"/>
                    <a:pt x="52" y="222"/>
                    <a:pt x="52" y="222"/>
                  </a:cubicBezTo>
                  <a:cubicBezTo>
                    <a:pt x="38" y="222"/>
                    <a:pt x="38" y="222"/>
                    <a:pt x="38" y="222"/>
                  </a:cubicBezTo>
                  <a:lnTo>
                    <a:pt x="38" y="5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647D630-B405-4C4C-B6C8-8F2EECCE7EEA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2098675"/>
            <a:ext cx="2552700" cy="4210050"/>
            <a:chOff x="8096250" y="2019300"/>
            <a:chExt cx="2552700" cy="4211191"/>
          </a:xfrm>
        </p:grpSpPr>
        <p:sp>
          <p:nvSpPr>
            <p:cNvPr id="41" name="îṣļîḑé-Rounded Rectangle 2">
              <a:extLst>
                <a:ext uri="{FF2B5EF4-FFF2-40B4-BE49-F238E27FC236}">
                  <a16:creationId xmlns:a16="http://schemas.microsoft.com/office/drawing/2014/main" id="{EB48F940-42D9-444F-AA95-D59F48C12F7F}"/>
                </a:ext>
              </a:extLst>
            </p:cNvPr>
            <p:cNvSpPr/>
            <p:nvPr/>
          </p:nvSpPr>
          <p:spPr>
            <a:xfrm>
              <a:off x="8096250" y="2019300"/>
              <a:ext cx="2552700" cy="4211191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algn="ctr" defTabSz="914378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0" kern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îṣļîḑé-Oval 3">
              <a:extLst>
                <a:ext uri="{FF2B5EF4-FFF2-40B4-BE49-F238E27FC236}">
                  <a16:creationId xmlns:a16="http://schemas.microsoft.com/office/drawing/2014/main" id="{8A820486-4038-4250-AF72-20BDF7F70713}"/>
                </a:ext>
              </a:extLst>
            </p:cNvPr>
            <p:cNvSpPr/>
            <p:nvPr/>
          </p:nvSpPr>
          <p:spPr>
            <a:xfrm>
              <a:off x="8505825" y="2386112"/>
              <a:ext cx="1733550" cy="17340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îṣļîḑé-Oval 10">
              <a:extLst>
                <a:ext uri="{FF2B5EF4-FFF2-40B4-BE49-F238E27FC236}">
                  <a16:creationId xmlns:a16="http://schemas.microsoft.com/office/drawing/2014/main" id="{EF02BD52-9590-4F64-93C3-5DAF47878C2F}"/>
                </a:ext>
              </a:extLst>
            </p:cNvPr>
            <p:cNvSpPr/>
            <p:nvPr/>
          </p:nvSpPr>
          <p:spPr>
            <a:xfrm>
              <a:off x="9745663" y="2287661"/>
              <a:ext cx="493712" cy="49384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îṣļîḑé-Rectangle 13">
              <a:extLst>
                <a:ext uri="{FF2B5EF4-FFF2-40B4-BE49-F238E27FC236}">
                  <a16:creationId xmlns:a16="http://schemas.microsoft.com/office/drawing/2014/main" id="{91A58C91-F68C-4701-84CB-9505058F2C71}"/>
                </a:ext>
              </a:extLst>
            </p:cNvPr>
            <p:cNvSpPr/>
            <p:nvPr/>
          </p:nvSpPr>
          <p:spPr>
            <a:xfrm>
              <a:off x="8208963" y="4210644"/>
              <a:ext cx="2376487" cy="1289399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>
              <a:lvl1pPr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重复下去，直到所有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2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顶点在同一连通分量</a:t>
              </a:r>
              <a:endParaRPr lang="en-US" altLang="zh-CN" sz="20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25000"/>
                </a:lnSpc>
              </a:pPr>
              <a:r>
                <a:rPr lang="zh-CN" altLang="en-US" sz="20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上为止。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39AD75D-2985-4682-8473-5D338CDC31EA}"/>
                </a:ext>
              </a:extLst>
            </p:cNvPr>
            <p:cNvGrpSpPr/>
            <p:nvPr/>
          </p:nvGrpSpPr>
          <p:grpSpPr>
            <a:xfrm>
              <a:off x="8935244" y="2837656"/>
              <a:ext cx="874713" cy="830263"/>
              <a:chOff x="10437813" y="4480719"/>
              <a:chExt cx="874713" cy="830263"/>
            </a:xfrm>
            <a:solidFill>
              <a:sysClr val="window" lastClr="FFFFFF"/>
            </a:solidFill>
          </p:grpSpPr>
          <p:sp>
            <p:nvSpPr>
              <p:cNvPr id="46" name="Freeform 72">
                <a:extLst>
                  <a:ext uri="{FF2B5EF4-FFF2-40B4-BE49-F238E27FC236}">
                    <a16:creationId xmlns:a16="http://schemas.microsoft.com/office/drawing/2014/main" id="{06906071-B3EF-4633-8261-E61E176362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8776" y="4582319"/>
                <a:ext cx="715963" cy="728663"/>
              </a:xfrm>
              <a:custGeom>
                <a:avLst/>
                <a:gdLst>
                  <a:gd name="T0" fmla="*/ 241 w 241"/>
                  <a:gd name="T1" fmla="*/ 117 h 245"/>
                  <a:gd name="T2" fmla="*/ 120 w 241"/>
                  <a:gd name="T3" fmla="*/ 0 h 245"/>
                  <a:gd name="T4" fmla="*/ 0 w 241"/>
                  <a:gd name="T5" fmla="*/ 117 h 245"/>
                  <a:gd name="T6" fmla="*/ 46 w 241"/>
                  <a:gd name="T7" fmla="*/ 209 h 245"/>
                  <a:gd name="T8" fmla="*/ 31 w 241"/>
                  <a:gd name="T9" fmla="*/ 232 h 245"/>
                  <a:gd name="T10" fmla="*/ 33 w 241"/>
                  <a:gd name="T11" fmla="*/ 244 h 245"/>
                  <a:gd name="T12" fmla="*/ 38 w 241"/>
                  <a:gd name="T13" fmla="*/ 245 h 245"/>
                  <a:gd name="T14" fmla="*/ 45 w 241"/>
                  <a:gd name="T15" fmla="*/ 241 h 245"/>
                  <a:gd name="T16" fmla="*/ 60 w 241"/>
                  <a:gd name="T17" fmla="*/ 218 h 245"/>
                  <a:gd name="T18" fmla="*/ 120 w 241"/>
                  <a:gd name="T19" fmla="*/ 234 h 245"/>
                  <a:gd name="T20" fmla="*/ 181 w 241"/>
                  <a:gd name="T21" fmla="*/ 218 h 245"/>
                  <a:gd name="T22" fmla="*/ 196 w 241"/>
                  <a:gd name="T23" fmla="*/ 241 h 245"/>
                  <a:gd name="T24" fmla="*/ 203 w 241"/>
                  <a:gd name="T25" fmla="*/ 245 h 245"/>
                  <a:gd name="T26" fmla="*/ 208 w 241"/>
                  <a:gd name="T27" fmla="*/ 244 h 245"/>
                  <a:gd name="T28" fmla="*/ 210 w 241"/>
                  <a:gd name="T29" fmla="*/ 232 h 245"/>
                  <a:gd name="T30" fmla="*/ 195 w 241"/>
                  <a:gd name="T31" fmla="*/ 209 h 245"/>
                  <a:gd name="T32" fmla="*/ 241 w 241"/>
                  <a:gd name="T33" fmla="*/ 117 h 245"/>
                  <a:gd name="T34" fmla="*/ 120 w 241"/>
                  <a:gd name="T35" fmla="*/ 198 h 245"/>
                  <a:gd name="T36" fmla="*/ 37 w 241"/>
                  <a:gd name="T37" fmla="*/ 117 h 245"/>
                  <a:gd name="T38" fmla="*/ 120 w 241"/>
                  <a:gd name="T39" fmla="*/ 37 h 245"/>
                  <a:gd name="T40" fmla="*/ 203 w 241"/>
                  <a:gd name="T41" fmla="*/ 117 h 245"/>
                  <a:gd name="T42" fmla="*/ 120 w 241"/>
                  <a:gd name="T43" fmla="*/ 19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1" h="245">
                    <a:moveTo>
                      <a:pt x="241" y="117"/>
                    </a:moveTo>
                    <a:cubicBezTo>
                      <a:pt x="241" y="53"/>
                      <a:pt x="187" y="0"/>
                      <a:pt x="120" y="0"/>
                    </a:cubicBezTo>
                    <a:cubicBezTo>
                      <a:pt x="54" y="0"/>
                      <a:pt x="0" y="53"/>
                      <a:pt x="0" y="117"/>
                    </a:cubicBezTo>
                    <a:cubicBezTo>
                      <a:pt x="0" y="154"/>
                      <a:pt x="18" y="187"/>
                      <a:pt x="46" y="209"/>
                    </a:cubicBezTo>
                    <a:cubicBezTo>
                      <a:pt x="31" y="232"/>
                      <a:pt x="31" y="232"/>
                      <a:pt x="31" y="232"/>
                    </a:cubicBezTo>
                    <a:cubicBezTo>
                      <a:pt x="28" y="236"/>
                      <a:pt x="29" y="241"/>
                      <a:pt x="33" y="244"/>
                    </a:cubicBezTo>
                    <a:cubicBezTo>
                      <a:pt x="35" y="245"/>
                      <a:pt x="36" y="245"/>
                      <a:pt x="38" y="245"/>
                    </a:cubicBezTo>
                    <a:cubicBezTo>
                      <a:pt x="41" y="245"/>
                      <a:pt x="43" y="244"/>
                      <a:pt x="45" y="241"/>
                    </a:cubicBezTo>
                    <a:cubicBezTo>
                      <a:pt x="60" y="218"/>
                      <a:pt x="60" y="218"/>
                      <a:pt x="60" y="218"/>
                    </a:cubicBezTo>
                    <a:cubicBezTo>
                      <a:pt x="78" y="228"/>
                      <a:pt x="98" y="234"/>
                      <a:pt x="120" y="234"/>
                    </a:cubicBezTo>
                    <a:cubicBezTo>
                      <a:pt x="142" y="234"/>
                      <a:pt x="163" y="228"/>
                      <a:pt x="181" y="218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7" y="244"/>
                      <a:pt x="200" y="245"/>
                      <a:pt x="203" y="245"/>
                    </a:cubicBezTo>
                    <a:cubicBezTo>
                      <a:pt x="205" y="245"/>
                      <a:pt x="206" y="245"/>
                      <a:pt x="208" y="244"/>
                    </a:cubicBezTo>
                    <a:cubicBezTo>
                      <a:pt x="212" y="241"/>
                      <a:pt x="213" y="236"/>
                      <a:pt x="210" y="232"/>
                    </a:cubicBezTo>
                    <a:cubicBezTo>
                      <a:pt x="195" y="209"/>
                      <a:pt x="195" y="209"/>
                      <a:pt x="195" y="209"/>
                    </a:cubicBezTo>
                    <a:cubicBezTo>
                      <a:pt x="223" y="187"/>
                      <a:pt x="241" y="154"/>
                      <a:pt x="241" y="117"/>
                    </a:cubicBezTo>
                    <a:close/>
                    <a:moveTo>
                      <a:pt x="120" y="198"/>
                    </a:moveTo>
                    <a:cubicBezTo>
                      <a:pt x="75" y="198"/>
                      <a:pt x="37" y="162"/>
                      <a:pt x="37" y="117"/>
                    </a:cubicBezTo>
                    <a:cubicBezTo>
                      <a:pt x="37" y="73"/>
                      <a:pt x="75" y="37"/>
                      <a:pt x="120" y="37"/>
                    </a:cubicBezTo>
                    <a:cubicBezTo>
                      <a:pt x="166" y="37"/>
                      <a:pt x="203" y="73"/>
                      <a:pt x="203" y="117"/>
                    </a:cubicBezTo>
                    <a:cubicBezTo>
                      <a:pt x="203" y="162"/>
                      <a:pt x="166" y="198"/>
                      <a:pt x="12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 73">
                <a:extLst>
                  <a:ext uri="{FF2B5EF4-FFF2-40B4-BE49-F238E27FC236}">
                    <a16:creationId xmlns:a16="http://schemas.microsoft.com/office/drawing/2014/main" id="{EA7B9315-8147-4205-BFCC-AAA482464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7813" y="4480719"/>
                <a:ext cx="309563" cy="288925"/>
              </a:xfrm>
              <a:custGeom>
                <a:avLst/>
                <a:gdLst>
                  <a:gd name="T0" fmla="*/ 102 w 104"/>
                  <a:gd name="T1" fmla="*/ 19 h 97"/>
                  <a:gd name="T2" fmla="*/ 93 w 104"/>
                  <a:gd name="T3" fmla="*/ 17 h 97"/>
                  <a:gd name="T4" fmla="*/ 25 w 104"/>
                  <a:gd name="T5" fmla="*/ 17 h 97"/>
                  <a:gd name="T6" fmla="*/ 14 w 104"/>
                  <a:gd name="T7" fmla="*/ 83 h 97"/>
                  <a:gd name="T8" fmla="*/ 14 w 104"/>
                  <a:gd name="T9" fmla="*/ 93 h 97"/>
                  <a:gd name="T10" fmla="*/ 25 w 104"/>
                  <a:gd name="T11" fmla="*/ 94 h 97"/>
                  <a:gd name="T12" fmla="*/ 101 w 104"/>
                  <a:gd name="T13" fmla="*/ 30 h 97"/>
                  <a:gd name="T14" fmla="*/ 102 w 104"/>
                  <a:gd name="T15" fmla="*/ 1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97">
                    <a:moveTo>
                      <a:pt x="102" y="19"/>
                    </a:moveTo>
                    <a:cubicBezTo>
                      <a:pt x="99" y="16"/>
                      <a:pt x="96" y="16"/>
                      <a:pt x="93" y="17"/>
                    </a:cubicBezTo>
                    <a:cubicBezTo>
                      <a:pt x="74" y="0"/>
                      <a:pt x="45" y="0"/>
                      <a:pt x="25" y="17"/>
                    </a:cubicBezTo>
                    <a:cubicBezTo>
                      <a:pt x="5" y="34"/>
                      <a:pt x="0" y="62"/>
                      <a:pt x="14" y="83"/>
                    </a:cubicBezTo>
                    <a:cubicBezTo>
                      <a:pt x="12" y="86"/>
                      <a:pt x="12" y="90"/>
                      <a:pt x="14" y="93"/>
                    </a:cubicBezTo>
                    <a:cubicBezTo>
                      <a:pt x="17" y="96"/>
                      <a:pt x="22" y="97"/>
                      <a:pt x="25" y="94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4" y="27"/>
                      <a:pt x="104" y="23"/>
                      <a:pt x="10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 74">
                <a:extLst>
                  <a:ext uri="{FF2B5EF4-FFF2-40B4-BE49-F238E27FC236}">
                    <a16:creationId xmlns:a16="http://schemas.microsoft.com/office/drawing/2014/main" id="{D2B1B783-D077-4E62-8702-98BDB426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2963" y="4480719"/>
                <a:ext cx="309563" cy="288925"/>
              </a:xfrm>
              <a:custGeom>
                <a:avLst/>
                <a:gdLst>
                  <a:gd name="T0" fmla="*/ 80 w 104"/>
                  <a:gd name="T1" fmla="*/ 17 h 97"/>
                  <a:gd name="T2" fmla="*/ 12 w 104"/>
                  <a:gd name="T3" fmla="*/ 17 h 97"/>
                  <a:gd name="T4" fmla="*/ 3 w 104"/>
                  <a:gd name="T5" fmla="*/ 19 h 97"/>
                  <a:gd name="T6" fmla="*/ 4 w 104"/>
                  <a:gd name="T7" fmla="*/ 30 h 97"/>
                  <a:gd name="T8" fmla="*/ 80 w 104"/>
                  <a:gd name="T9" fmla="*/ 94 h 97"/>
                  <a:gd name="T10" fmla="*/ 91 w 104"/>
                  <a:gd name="T11" fmla="*/ 93 h 97"/>
                  <a:gd name="T12" fmla="*/ 91 w 104"/>
                  <a:gd name="T13" fmla="*/ 83 h 97"/>
                  <a:gd name="T14" fmla="*/ 80 w 104"/>
                  <a:gd name="T15" fmla="*/ 1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97">
                    <a:moveTo>
                      <a:pt x="80" y="17"/>
                    </a:moveTo>
                    <a:cubicBezTo>
                      <a:pt x="60" y="0"/>
                      <a:pt x="31" y="0"/>
                      <a:pt x="12" y="17"/>
                    </a:cubicBezTo>
                    <a:cubicBezTo>
                      <a:pt x="9" y="16"/>
                      <a:pt x="5" y="16"/>
                      <a:pt x="3" y="19"/>
                    </a:cubicBezTo>
                    <a:cubicBezTo>
                      <a:pt x="0" y="23"/>
                      <a:pt x="1" y="27"/>
                      <a:pt x="4" y="30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3" y="97"/>
                      <a:pt x="88" y="96"/>
                      <a:pt x="91" y="93"/>
                    </a:cubicBezTo>
                    <a:cubicBezTo>
                      <a:pt x="93" y="90"/>
                      <a:pt x="93" y="86"/>
                      <a:pt x="91" y="83"/>
                    </a:cubicBezTo>
                    <a:cubicBezTo>
                      <a:pt x="104" y="62"/>
                      <a:pt x="100" y="34"/>
                      <a:pt x="8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Freeform 75">
                <a:extLst>
                  <a:ext uri="{FF2B5EF4-FFF2-40B4-BE49-F238E27FC236}">
                    <a16:creationId xmlns:a16="http://schemas.microsoft.com/office/drawing/2014/main" id="{A3D0D6E7-8B6A-43B2-9773-3D433636F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0713" y="4707731"/>
                <a:ext cx="119063" cy="376238"/>
              </a:xfrm>
              <a:custGeom>
                <a:avLst/>
                <a:gdLst>
                  <a:gd name="T0" fmla="*/ 32 w 40"/>
                  <a:gd name="T1" fmla="*/ 0 h 127"/>
                  <a:gd name="T2" fmla="*/ 32 w 40"/>
                  <a:gd name="T3" fmla="*/ 0 h 127"/>
                  <a:gd name="T4" fmla="*/ 23 w 40"/>
                  <a:gd name="T5" fmla="*/ 9 h 127"/>
                  <a:gd name="T6" fmla="*/ 22 w 40"/>
                  <a:gd name="T7" fmla="*/ 73 h 127"/>
                  <a:gd name="T8" fmla="*/ 2 w 40"/>
                  <a:gd name="T9" fmla="*/ 115 h 127"/>
                  <a:gd name="T10" fmla="*/ 6 w 40"/>
                  <a:gd name="T11" fmla="*/ 126 h 127"/>
                  <a:gd name="T12" fmla="*/ 10 w 40"/>
                  <a:gd name="T13" fmla="*/ 127 h 127"/>
                  <a:gd name="T14" fmla="*/ 18 w 40"/>
                  <a:gd name="T15" fmla="*/ 122 h 127"/>
                  <a:gd name="T16" fmla="*/ 39 w 40"/>
                  <a:gd name="T17" fmla="*/ 79 h 127"/>
                  <a:gd name="T18" fmla="*/ 39 w 40"/>
                  <a:gd name="T19" fmla="*/ 75 h 127"/>
                  <a:gd name="T20" fmla="*/ 40 w 40"/>
                  <a:gd name="T21" fmla="*/ 9 h 127"/>
                  <a:gd name="T22" fmla="*/ 32 w 40"/>
                  <a:gd name="T2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27">
                    <a:moveTo>
                      <a:pt x="32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7" y="0"/>
                      <a:pt x="23" y="4"/>
                      <a:pt x="23" y="9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0" y="119"/>
                      <a:pt x="2" y="124"/>
                      <a:pt x="6" y="126"/>
                    </a:cubicBezTo>
                    <a:cubicBezTo>
                      <a:pt x="7" y="127"/>
                      <a:pt x="9" y="127"/>
                      <a:pt x="10" y="127"/>
                    </a:cubicBezTo>
                    <a:cubicBezTo>
                      <a:pt x="13" y="127"/>
                      <a:pt x="16" y="125"/>
                      <a:pt x="18" y="122"/>
                    </a:cubicBezTo>
                    <a:cubicBezTo>
                      <a:pt x="39" y="79"/>
                      <a:pt x="39" y="79"/>
                      <a:pt x="39" y="79"/>
                    </a:cubicBezTo>
                    <a:cubicBezTo>
                      <a:pt x="39" y="78"/>
                      <a:pt x="39" y="77"/>
                      <a:pt x="39" y="7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4"/>
                      <a:pt x="37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FC17663-5FF0-D844-ACED-1F62A2264C0B}"/>
              </a:ext>
            </a:extLst>
          </p:cNvPr>
          <p:cNvGrpSpPr>
            <a:grpSpLocks/>
          </p:cNvGrpSpPr>
          <p:nvPr/>
        </p:nvGrpSpPr>
        <p:grpSpPr bwMode="auto">
          <a:xfrm>
            <a:off x="3303588" y="2098675"/>
            <a:ext cx="2552700" cy="4210050"/>
            <a:chOff x="4819650" y="2019300"/>
            <a:chExt cx="2552700" cy="4211191"/>
          </a:xfrm>
        </p:grpSpPr>
        <p:sp>
          <p:nvSpPr>
            <p:cNvPr id="51" name="îṣļîḑé-Rounded Rectangle 4">
              <a:extLst>
                <a:ext uri="{FF2B5EF4-FFF2-40B4-BE49-F238E27FC236}">
                  <a16:creationId xmlns:a16="http://schemas.microsoft.com/office/drawing/2014/main" id="{759E6968-76FA-4BE8-A610-5C5B3F3E419A}"/>
                </a:ext>
              </a:extLst>
            </p:cNvPr>
            <p:cNvSpPr/>
            <p:nvPr/>
          </p:nvSpPr>
          <p:spPr>
            <a:xfrm>
              <a:off x="4819650" y="2019300"/>
              <a:ext cx="2552700" cy="4211191"/>
            </a:xfrm>
            <a:prstGeom prst="roundRect">
              <a:avLst>
                <a:gd name="adj" fmla="val 12936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tIns="2628000" anchorCtr="1">
              <a:normAutofit/>
            </a:bodyPr>
            <a:lstStyle/>
            <a:p>
              <a:pPr algn="ctr" defTabSz="914378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b="0" kern="0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îṣļîḑé-Oval 5">
              <a:extLst>
                <a:ext uri="{FF2B5EF4-FFF2-40B4-BE49-F238E27FC236}">
                  <a16:creationId xmlns:a16="http://schemas.microsoft.com/office/drawing/2014/main" id="{B6823B6B-E54F-4152-8316-5420598C93E6}"/>
                </a:ext>
              </a:extLst>
            </p:cNvPr>
            <p:cNvSpPr/>
            <p:nvPr/>
          </p:nvSpPr>
          <p:spPr>
            <a:xfrm>
              <a:off x="5229225" y="2386112"/>
              <a:ext cx="1733550" cy="1734020"/>
            </a:xfrm>
            <a:prstGeom prst="ellipse">
              <a:avLst/>
            </a:prstGeom>
            <a:solidFill>
              <a:srgbClr val="C05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800" b="0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îṣļîḑé-Oval 9">
              <a:extLst>
                <a:ext uri="{FF2B5EF4-FFF2-40B4-BE49-F238E27FC236}">
                  <a16:creationId xmlns:a16="http://schemas.microsoft.com/office/drawing/2014/main" id="{BCBC08B5-6EB1-42EB-87D4-F1C64A55896D}"/>
                </a:ext>
              </a:extLst>
            </p:cNvPr>
            <p:cNvSpPr/>
            <p:nvPr/>
          </p:nvSpPr>
          <p:spPr>
            <a:xfrm>
              <a:off x="6469062" y="2287661"/>
              <a:ext cx="493713" cy="493846"/>
            </a:xfrm>
            <a:prstGeom prst="ellips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prstClr val="white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sz="1800" b="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îṣļîḑé-Rectangle 12">
              <a:extLst>
                <a:ext uri="{FF2B5EF4-FFF2-40B4-BE49-F238E27FC236}">
                  <a16:creationId xmlns:a16="http://schemas.microsoft.com/office/drawing/2014/main" id="{ACD12D5A-DAB1-4B55-B63C-1BC1AEBEBA85}"/>
                </a:ext>
              </a:extLst>
            </p:cNvPr>
            <p:cNvSpPr/>
            <p:nvPr/>
          </p:nvSpPr>
          <p:spPr>
            <a:xfrm>
              <a:off x="4867275" y="4275749"/>
              <a:ext cx="2466975" cy="1708613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>
              <a:lvl1pPr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defTabSz="912813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在 </a:t>
              </a:r>
              <a:r>
                <a:rPr lang="en-US" altLang="zh-CN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E </a:t>
              </a: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中选最小权值的</a:t>
              </a:r>
              <a:endParaRPr lang="en-US" altLang="zh-CN" sz="19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边</a:t>
              </a:r>
              <a:r>
                <a:rPr lang="en-US" altLang="zh-CN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,</a:t>
              </a: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若该边的两个顶点</a:t>
              </a:r>
              <a:endParaRPr lang="en-US" altLang="zh-CN" sz="19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落在不同的连通分量</a:t>
              </a:r>
              <a:endParaRPr lang="en-US" altLang="zh-CN" sz="19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上，则加入 </a:t>
              </a:r>
              <a:r>
                <a:rPr lang="en-US" altLang="zh-CN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T </a:t>
              </a: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中；</a:t>
              </a:r>
              <a:endParaRPr lang="en-US" altLang="zh-CN" sz="1900" b="0">
                <a:solidFill>
                  <a:srgbClr val="000000"/>
                </a:solidFill>
                <a:ea typeface="微软雅黑" panose="020B0503020204020204" pitchFamily="34" charset="-122"/>
                <a:sym typeface="+mn-lt"/>
              </a:endParaRPr>
            </a:p>
            <a:p>
              <a:pPr algn="ctr" eaLnBrk="1" hangingPunct="1">
                <a:lnSpc>
                  <a:spcPct val="115000"/>
                </a:lnSpc>
              </a:pPr>
              <a:r>
                <a:rPr lang="zh-CN" altLang="en-US" sz="1900" b="0">
                  <a:solidFill>
                    <a:srgbClr val="000000"/>
                  </a:solidFill>
                  <a:ea typeface="微软雅黑" panose="020B0503020204020204" pitchFamily="34" charset="-122"/>
                  <a:sym typeface="+mn-lt"/>
                </a:rPr>
                <a:t>否则舍去，重新选择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B57C7D2-93A9-4986-B4D1-7DCFAE33C1D0}"/>
                </a:ext>
              </a:extLst>
            </p:cNvPr>
            <p:cNvGrpSpPr/>
            <p:nvPr/>
          </p:nvGrpSpPr>
          <p:grpSpPr>
            <a:xfrm>
              <a:off x="5684838" y="2891631"/>
              <a:ext cx="822325" cy="722313"/>
              <a:chOff x="7545388" y="1652587"/>
              <a:chExt cx="822325" cy="722313"/>
            </a:xfrm>
            <a:solidFill>
              <a:sysClr val="window" lastClr="FFFFFF"/>
            </a:solidFill>
          </p:grpSpPr>
          <p:sp>
            <p:nvSpPr>
              <p:cNvPr id="56" name="Freeform 58">
                <a:extLst>
                  <a:ext uri="{FF2B5EF4-FFF2-40B4-BE49-F238E27FC236}">
                    <a16:creationId xmlns:a16="http://schemas.microsoft.com/office/drawing/2014/main" id="{AE858601-827C-4BDC-8888-36C2B11D1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988" y="2282825"/>
                <a:ext cx="365125" cy="92075"/>
              </a:xfrm>
              <a:custGeom>
                <a:avLst/>
                <a:gdLst>
                  <a:gd name="T0" fmla="*/ 106 w 120"/>
                  <a:gd name="T1" fmla="*/ 11 h 30"/>
                  <a:gd name="T2" fmla="*/ 97 w 120"/>
                  <a:gd name="T3" fmla="*/ 11 h 30"/>
                  <a:gd name="T4" fmla="*/ 97 w 120"/>
                  <a:gd name="T5" fmla="*/ 0 h 30"/>
                  <a:gd name="T6" fmla="*/ 23 w 120"/>
                  <a:gd name="T7" fmla="*/ 0 h 30"/>
                  <a:gd name="T8" fmla="*/ 23 w 120"/>
                  <a:gd name="T9" fmla="*/ 11 h 30"/>
                  <a:gd name="T10" fmla="*/ 14 w 120"/>
                  <a:gd name="T11" fmla="*/ 11 h 30"/>
                  <a:gd name="T12" fmla="*/ 0 w 120"/>
                  <a:gd name="T13" fmla="*/ 30 h 30"/>
                  <a:gd name="T14" fmla="*/ 120 w 120"/>
                  <a:gd name="T15" fmla="*/ 30 h 30"/>
                  <a:gd name="T16" fmla="*/ 106 w 120"/>
                  <a:gd name="T17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30">
                    <a:moveTo>
                      <a:pt x="106" y="11"/>
                    </a:moveTo>
                    <a:cubicBezTo>
                      <a:pt x="97" y="11"/>
                      <a:pt x="97" y="11"/>
                      <a:pt x="97" y="11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6" y="11"/>
                      <a:pt x="0" y="20"/>
                      <a:pt x="0" y="3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20"/>
                      <a:pt x="114" y="11"/>
                      <a:pt x="10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 59">
                <a:extLst>
                  <a:ext uri="{FF2B5EF4-FFF2-40B4-BE49-F238E27FC236}">
                    <a16:creationId xmlns:a16="http://schemas.microsoft.com/office/drawing/2014/main" id="{01646D4D-55CD-4404-9F76-3A38A359B5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5388" y="1652587"/>
                <a:ext cx="822325" cy="612775"/>
              </a:xfrm>
              <a:custGeom>
                <a:avLst/>
                <a:gdLst>
                  <a:gd name="T0" fmla="*/ 251 w 270"/>
                  <a:gd name="T1" fmla="*/ 0 h 201"/>
                  <a:gd name="T2" fmla="*/ 19 w 270"/>
                  <a:gd name="T3" fmla="*/ 0 h 201"/>
                  <a:gd name="T4" fmla="*/ 0 w 270"/>
                  <a:gd name="T5" fmla="*/ 19 h 201"/>
                  <a:gd name="T6" fmla="*/ 0 w 270"/>
                  <a:gd name="T7" fmla="*/ 183 h 201"/>
                  <a:gd name="T8" fmla="*/ 19 w 270"/>
                  <a:gd name="T9" fmla="*/ 201 h 201"/>
                  <a:gd name="T10" fmla="*/ 251 w 270"/>
                  <a:gd name="T11" fmla="*/ 201 h 201"/>
                  <a:gd name="T12" fmla="*/ 270 w 270"/>
                  <a:gd name="T13" fmla="*/ 183 h 201"/>
                  <a:gd name="T14" fmla="*/ 270 w 270"/>
                  <a:gd name="T15" fmla="*/ 19 h 201"/>
                  <a:gd name="T16" fmla="*/ 251 w 270"/>
                  <a:gd name="T17" fmla="*/ 0 h 201"/>
                  <a:gd name="T18" fmla="*/ 135 w 270"/>
                  <a:gd name="T19" fmla="*/ 183 h 201"/>
                  <a:gd name="T20" fmla="*/ 128 w 270"/>
                  <a:gd name="T21" fmla="*/ 176 h 201"/>
                  <a:gd name="T22" fmla="*/ 135 w 270"/>
                  <a:gd name="T23" fmla="*/ 169 h 201"/>
                  <a:gd name="T24" fmla="*/ 142 w 270"/>
                  <a:gd name="T25" fmla="*/ 176 h 201"/>
                  <a:gd name="T26" fmla="*/ 135 w 270"/>
                  <a:gd name="T27" fmla="*/ 183 h 201"/>
                  <a:gd name="T28" fmla="*/ 254 w 270"/>
                  <a:gd name="T29" fmla="*/ 146 h 201"/>
                  <a:gd name="T30" fmla="*/ 252 w 270"/>
                  <a:gd name="T31" fmla="*/ 148 h 201"/>
                  <a:gd name="T32" fmla="*/ 18 w 270"/>
                  <a:gd name="T33" fmla="*/ 148 h 201"/>
                  <a:gd name="T34" fmla="*/ 16 w 270"/>
                  <a:gd name="T35" fmla="*/ 146 h 201"/>
                  <a:gd name="T36" fmla="*/ 16 w 270"/>
                  <a:gd name="T37" fmla="*/ 20 h 201"/>
                  <a:gd name="T38" fmla="*/ 18 w 270"/>
                  <a:gd name="T39" fmla="*/ 18 h 201"/>
                  <a:gd name="T40" fmla="*/ 252 w 270"/>
                  <a:gd name="T41" fmla="*/ 18 h 201"/>
                  <a:gd name="T42" fmla="*/ 254 w 270"/>
                  <a:gd name="T43" fmla="*/ 20 h 201"/>
                  <a:gd name="T44" fmla="*/ 254 w 270"/>
                  <a:gd name="T45" fmla="*/ 14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0" h="201">
                    <a:moveTo>
                      <a:pt x="25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3"/>
                      <a:pt x="9" y="201"/>
                      <a:pt x="19" y="201"/>
                    </a:cubicBezTo>
                    <a:cubicBezTo>
                      <a:pt x="251" y="201"/>
                      <a:pt x="251" y="201"/>
                      <a:pt x="251" y="201"/>
                    </a:cubicBezTo>
                    <a:cubicBezTo>
                      <a:pt x="261" y="201"/>
                      <a:pt x="270" y="193"/>
                      <a:pt x="270" y="183"/>
                    </a:cubicBezTo>
                    <a:cubicBezTo>
                      <a:pt x="270" y="19"/>
                      <a:pt x="270" y="19"/>
                      <a:pt x="270" y="19"/>
                    </a:cubicBezTo>
                    <a:cubicBezTo>
                      <a:pt x="270" y="9"/>
                      <a:pt x="261" y="0"/>
                      <a:pt x="251" y="0"/>
                    </a:cubicBezTo>
                    <a:close/>
                    <a:moveTo>
                      <a:pt x="135" y="183"/>
                    </a:moveTo>
                    <a:cubicBezTo>
                      <a:pt x="131" y="183"/>
                      <a:pt x="128" y="180"/>
                      <a:pt x="128" y="176"/>
                    </a:cubicBezTo>
                    <a:cubicBezTo>
                      <a:pt x="128" y="172"/>
                      <a:pt x="131" y="169"/>
                      <a:pt x="135" y="169"/>
                    </a:cubicBezTo>
                    <a:cubicBezTo>
                      <a:pt x="139" y="169"/>
                      <a:pt x="142" y="172"/>
                      <a:pt x="142" y="176"/>
                    </a:cubicBezTo>
                    <a:cubicBezTo>
                      <a:pt x="142" y="180"/>
                      <a:pt x="139" y="183"/>
                      <a:pt x="135" y="183"/>
                    </a:cubicBezTo>
                    <a:close/>
                    <a:moveTo>
                      <a:pt x="254" y="146"/>
                    </a:moveTo>
                    <a:cubicBezTo>
                      <a:pt x="254" y="147"/>
                      <a:pt x="253" y="148"/>
                      <a:pt x="252" y="148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17" y="148"/>
                      <a:pt x="16" y="147"/>
                      <a:pt x="16" y="146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252" y="18"/>
                      <a:pt x="252" y="18"/>
                      <a:pt x="252" y="18"/>
                    </a:cubicBezTo>
                    <a:cubicBezTo>
                      <a:pt x="253" y="18"/>
                      <a:pt x="254" y="19"/>
                      <a:pt x="254" y="20"/>
                    </a:cubicBezTo>
                    <a:lnTo>
                      <a:pt x="254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 60">
                <a:extLst>
                  <a:ext uri="{FF2B5EF4-FFF2-40B4-BE49-F238E27FC236}">
                    <a16:creationId xmlns:a16="http://schemas.microsoft.com/office/drawing/2014/main" id="{E5216597-0C01-4C7B-8EC5-DE977D02E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313" y="1828800"/>
                <a:ext cx="244475" cy="115888"/>
              </a:xfrm>
              <a:custGeom>
                <a:avLst/>
                <a:gdLst>
                  <a:gd name="T0" fmla="*/ 4 w 80"/>
                  <a:gd name="T1" fmla="*/ 20 h 38"/>
                  <a:gd name="T2" fmla="*/ 4 w 80"/>
                  <a:gd name="T3" fmla="*/ 34 h 38"/>
                  <a:gd name="T4" fmla="*/ 11 w 80"/>
                  <a:gd name="T5" fmla="*/ 37 h 38"/>
                  <a:gd name="T6" fmla="*/ 18 w 80"/>
                  <a:gd name="T7" fmla="*/ 34 h 38"/>
                  <a:gd name="T8" fmla="*/ 62 w 80"/>
                  <a:gd name="T9" fmla="*/ 34 h 38"/>
                  <a:gd name="T10" fmla="*/ 76 w 80"/>
                  <a:gd name="T11" fmla="*/ 34 h 38"/>
                  <a:gd name="T12" fmla="*/ 76 w 80"/>
                  <a:gd name="T13" fmla="*/ 20 h 38"/>
                  <a:gd name="T14" fmla="*/ 4 w 80"/>
                  <a:gd name="T15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38">
                    <a:moveTo>
                      <a:pt x="4" y="20"/>
                    </a:moveTo>
                    <a:cubicBezTo>
                      <a:pt x="0" y="24"/>
                      <a:pt x="0" y="30"/>
                      <a:pt x="4" y="34"/>
                    </a:cubicBezTo>
                    <a:cubicBezTo>
                      <a:pt x="6" y="36"/>
                      <a:pt x="8" y="37"/>
                      <a:pt x="11" y="37"/>
                    </a:cubicBezTo>
                    <a:cubicBezTo>
                      <a:pt x="13" y="37"/>
                      <a:pt x="16" y="36"/>
                      <a:pt x="18" y="34"/>
                    </a:cubicBezTo>
                    <a:cubicBezTo>
                      <a:pt x="30" y="22"/>
                      <a:pt x="50" y="22"/>
                      <a:pt x="62" y="34"/>
                    </a:cubicBezTo>
                    <a:cubicBezTo>
                      <a:pt x="66" y="38"/>
                      <a:pt x="72" y="38"/>
                      <a:pt x="76" y="34"/>
                    </a:cubicBezTo>
                    <a:cubicBezTo>
                      <a:pt x="80" y="30"/>
                      <a:pt x="80" y="24"/>
                      <a:pt x="76" y="20"/>
                    </a:cubicBezTo>
                    <a:cubicBezTo>
                      <a:pt x="56" y="0"/>
                      <a:pt x="24" y="0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 61">
                <a:extLst>
                  <a:ext uri="{FF2B5EF4-FFF2-40B4-BE49-F238E27FC236}">
                    <a16:creationId xmlns:a16="http://schemas.microsoft.com/office/drawing/2014/main" id="{A4A16AEB-1AAA-40F6-9879-3D7DD2E19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1288" y="1744662"/>
                <a:ext cx="390525" cy="127000"/>
              </a:xfrm>
              <a:custGeom>
                <a:avLst/>
                <a:gdLst>
                  <a:gd name="T0" fmla="*/ 64 w 128"/>
                  <a:gd name="T1" fmla="*/ 0 h 42"/>
                  <a:gd name="T2" fmla="*/ 4 w 128"/>
                  <a:gd name="T3" fmla="*/ 24 h 42"/>
                  <a:gd name="T4" fmla="*/ 4 w 128"/>
                  <a:gd name="T5" fmla="*/ 39 h 42"/>
                  <a:gd name="T6" fmla="*/ 18 w 128"/>
                  <a:gd name="T7" fmla="*/ 39 h 42"/>
                  <a:gd name="T8" fmla="*/ 64 w 128"/>
                  <a:gd name="T9" fmla="*/ 20 h 42"/>
                  <a:gd name="T10" fmla="*/ 110 w 128"/>
                  <a:gd name="T11" fmla="*/ 39 h 42"/>
                  <a:gd name="T12" fmla="*/ 117 w 128"/>
                  <a:gd name="T13" fmla="*/ 41 h 42"/>
                  <a:gd name="T14" fmla="*/ 124 w 128"/>
                  <a:gd name="T15" fmla="*/ 39 h 42"/>
                  <a:gd name="T16" fmla="*/ 124 w 128"/>
                  <a:gd name="T17" fmla="*/ 24 h 42"/>
                  <a:gd name="T18" fmla="*/ 64 w 128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42">
                    <a:moveTo>
                      <a:pt x="64" y="0"/>
                    </a:moveTo>
                    <a:cubicBezTo>
                      <a:pt x="41" y="0"/>
                      <a:pt x="20" y="8"/>
                      <a:pt x="4" y="24"/>
                    </a:cubicBezTo>
                    <a:cubicBezTo>
                      <a:pt x="0" y="28"/>
                      <a:pt x="0" y="35"/>
                      <a:pt x="4" y="39"/>
                    </a:cubicBezTo>
                    <a:cubicBezTo>
                      <a:pt x="8" y="42"/>
                      <a:pt x="14" y="42"/>
                      <a:pt x="18" y="39"/>
                    </a:cubicBezTo>
                    <a:cubicBezTo>
                      <a:pt x="30" y="26"/>
                      <a:pt x="47" y="20"/>
                      <a:pt x="64" y="20"/>
                    </a:cubicBezTo>
                    <a:cubicBezTo>
                      <a:pt x="81" y="20"/>
                      <a:pt x="97" y="26"/>
                      <a:pt x="110" y="39"/>
                    </a:cubicBezTo>
                    <a:cubicBezTo>
                      <a:pt x="112" y="41"/>
                      <a:pt x="114" y="41"/>
                      <a:pt x="117" y="41"/>
                    </a:cubicBezTo>
                    <a:cubicBezTo>
                      <a:pt x="119" y="41"/>
                      <a:pt x="122" y="41"/>
                      <a:pt x="124" y="39"/>
                    </a:cubicBezTo>
                    <a:cubicBezTo>
                      <a:pt x="128" y="35"/>
                      <a:pt x="128" y="28"/>
                      <a:pt x="124" y="24"/>
                    </a:cubicBezTo>
                    <a:cubicBezTo>
                      <a:pt x="108" y="8"/>
                      <a:pt x="87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 62">
                <a:extLst>
                  <a:ext uri="{FF2B5EF4-FFF2-40B4-BE49-F238E27FC236}">
                    <a16:creationId xmlns:a16="http://schemas.microsoft.com/office/drawing/2014/main" id="{3FEA44A5-159F-4FDB-9B0D-3F58216D5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8" y="1954212"/>
                <a:ext cx="104775" cy="100013"/>
              </a:xfrm>
              <a:custGeom>
                <a:avLst/>
                <a:gdLst>
                  <a:gd name="T0" fmla="*/ 6 w 34"/>
                  <a:gd name="T1" fmla="*/ 6 h 33"/>
                  <a:gd name="T2" fmla="*/ 6 w 34"/>
                  <a:gd name="T3" fmla="*/ 27 h 33"/>
                  <a:gd name="T4" fmla="*/ 28 w 34"/>
                  <a:gd name="T5" fmla="*/ 27 h 33"/>
                  <a:gd name="T6" fmla="*/ 28 w 34"/>
                  <a:gd name="T7" fmla="*/ 6 h 33"/>
                  <a:gd name="T8" fmla="*/ 6 w 34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6" y="6"/>
                    </a:moveTo>
                    <a:cubicBezTo>
                      <a:pt x="0" y="12"/>
                      <a:pt x="0" y="21"/>
                      <a:pt x="6" y="27"/>
                    </a:cubicBezTo>
                    <a:cubicBezTo>
                      <a:pt x="12" y="33"/>
                      <a:pt x="22" y="33"/>
                      <a:pt x="28" y="27"/>
                    </a:cubicBezTo>
                    <a:cubicBezTo>
                      <a:pt x="34" y="21"/>
                      <a:pt x="34" y="12"/>
                      <a:pt x="28" y="6"/>
                    </a:cubicBezTo>
                    <a:cubicBezTo>
                      <a:pt x="22" y="0"/>
                      <a:pt x="12" y="0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2.5E-6 0.092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1.94444E-6 0.092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96296E-6 L -2.22222E-6 0.0926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020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7800027-949D-40F0-8E5A-9685C72E4455}"/>
              </a:ext>
            </a:extLst>
          </p:cNvPr>
          <p:cNvSpPr/>
          <p:nvPr/>
        </p:nvSpPr>
        <p:spPr bwMode="auto">
          <a:xfrm>
            <a:off x="0" y="1106488"/>
            <a:ext cx="9144000" cy="5562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907" name="Text Box 25">
            <a:extLst>
              <a:ext uri="{FF2B5EF4-FFF2-40B4-BE49-F238E27FC236}">
                <a16:creationId xmlns:a16="http://schemas.microsoft.com/office/drawing/2014/main" id="{1000C52D-28D2-AB4A-9703-446B0B098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90500"/>
            <a:ext cx="7007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0">
                <a:solidFill>
                  <a:schemeClr val="bg1"/>
                </a:solidFill>
                <a:sym typeface="+mn-lt"/>
              </a:rPr>
              <a:t>应用克鲁斯卡尔算法构造最小生成树的过程</a:t>
            </a:r>
          </a:p>
        </p:txBody>
      </p:sp>
      <p:pic>
        <p:nvPicPr>
          <p:cNvPr id="855066" name="Picture 26">
            <a:extLst>
              <a:ext uri="{FF2B5EF4-FFF2-40B4-BE49-F238E27FC236}">
                <a16:creationId xmlns:a16="http://schemas.microsoft.com/office/drawing/2014/main" id="{283E0DBF-7AAE-DA47-AA05-7B21627B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82688"/>
            <a:ext cx="8929688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5067" name="Oval 27">
            <a:extLst>
              <a:ext uri="{FF2B5EF4-FFF2-40B4-BE49-F238E27FC236}">
                <a16:creationId xmlns:a16="http://schemas.microsoft.com/office/drawing/2014/main" id="{D815524E-B850-4BAC-8A03-CA251B31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27188"/>
            <a:ext cx="533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68" name="Oval 28">
            <a:extLst>
              <a:ext uri="{FF2B5EF4-FFF2-40B4-BE49-F238E27FC236}">
                <a16:creationId xmlns:a16="http://schemas.microsoft.com/office/drawing/2014/main" id="{A47E4DC8-F532-4C51-8F59-7EBBF7626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73188"/>
            <a:ext cx="2209800" cy="2057400"/>
          </a:xfrm>
          <a:prstGeom prst="ellips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69" name="Oval 29">
            <a:extLst>
              <a:ext uri="{FF2B5EF4-FFF2-40B4-BE49-F238E27FC236}">
                <a16:creationId xmlns:a16="http://schemas.microsoft.com/office/drawing/2014/main" id="{EF9A56C0-FCEE-41E1-9E01-F94D2A8A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2490788"/>
            <a:ext cx="533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70" name="Oval 30">
            <a:extLst>
              <a:ext uri="{FF2B5EF4-FFF2-40B4-BE49-F238E27FC236}">
                <a16:creationId xmlns:a16="http://schemas.microsoft.com/office/drawing/2014/main" id="{38580592-5639-4192-AA18-02C39E48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4988"/>
            <a:ext cx="533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71" name="Oval 31">
            <a:extLst>
              <a:ext uri="{FF2B5EF4-FFF2-40B4-BE49-F238E27FC236}">
                <a16:creationId xmlns:a16="http://schemas.microsoft.com/office/drawing/2014/main" id="{C016B27D-55B7-4B25-BDAF-AB6BF34E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83088"/>
            <a:ext cx="533400" cy="3413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72" name="Oval 32">
            <a:extLst>
              <a:ext uri="{FF2B5EF4-FFF2-40B4-BE49-F238E27FC236}">
                <a16:creationId xmlns:a16="http://schemas.microsoft.com/office/drawing/2014/main" id="{2D63D525-2720-48E7-B198-62082484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691188"/>
            <a:ext cx="533400" cy="3381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5073" name="Rectangle 33">
            <a:extLst>
              <a:ext uri="{FF2B5EF4-FFF2-40B4-BE49-F238E27FC236}">
                <a16:creationId xmlns:a16="http://schemas.microsoft.com/office/drawing/2014/main" id="{8C9518C3-BFD5-4D9D-828B-61284C9C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6589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4" name="Rectangle 34">
            <a:extLst>
              <a:ext uri="{FF2B5EF4-FFF2-40B4-BE49-F238E27FC236}">
                <a16:creationId xmlns:a16="http://schemas.microsoft.com/office/drawing/2014/main" id="{75E72F6B-8A67-4158-905A-4C654C4E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5733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5" name="Rectangle 35">
            <a:extLst>
              <a:ext uri="{FF2B5EF4-FFF2-40B4-BE49-F238E27FC236}">
                <a16:creationId xmlns:a16="http://schemas.microsoft.com/office/drawing/2014/main" id="{5D7DA51E-FC6C-4FC8-A006-7A0D761A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827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6" name="Rectangle 36">
            <a:extLst>
              <a:ext uri="{FF2B5EF4-FFF2-40B4-BE49-F238E27FC236}">
                <a16:creationId xmlns:a16="http://schemas.microsoft.com/office/drawing/2014/main" id="{8BBB9157-08FA-4764-ACE4-38BFE45B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827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7" name="Rectangle 37">
            <a:extLst>
              <a:ext uri="{FF2B5EF4-FFF2-40B4-BE49-F238E27FC236}">
                <a16:creationId xmlns:a16="http://schemas.microsoft.com/office/drawing/2014/main" id="{9DC6E3B8-E00D-40FD-8756-2BCDF2E6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344738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×</a:t>
            </a:r>
          </a:p>
        </p:txBody>
      </p:sp>
      <p:sp>
        <p:nvSpPr>
          <p:cNvPr id="855078" name="Rectangle 38">
            <a:extLst>
              <a:ext uri="{FF2B5EF4-FFF2-40B4-BE49-F238E27FC236}">
                <a16:creationId xmlns:a16="http://schemas.microsoft.com/office/drawing/2014/main" id="{731A9793-105F-4F95-8993-E6E7E247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543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79" name="Rectangle 39">
            <a:extLst>
              <a:ext uri="{FF2B5EF4-FFF2-40B4-BE49-F238E27FC236}">
                <a16:creationId xmlns:a16="http://schemas.microsoft.com/office/drawing/2014/main" id="{EB7C5660-4D7E-4D8A-A9D8-81E8182A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44738"/>
            <a:ext cx="41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×</a:t>
            </a:r>
          </a:p>
        </p:txBody>
      </p:sp>
      <p:sp>
        <p:nvSpPr>
          <p:cNvPr id="855080" name="Rectangle 40">
            <a:extLst>
              <a:ext uri="{FF2B5EF4-FFF2-40B4-BE49-F238E27FC236}">
                <a16:creationId xmlns:a16="http://schemas.microsoft.com/office/drawing/2014/main" id="{208FD46D-4007-4153-B45D-E27382D3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25733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√</a:t>
            </a:r>
          </a:p>
        </p:txBody>
      </p:sp>
      <p:sp>
        <p:nvSpPr>
          <p:cNvPr id="855081" name="Oval 41">
            <a:extLst>
              <a:ext uri="{FF2B5EF4-FFF2-40B4-BE49-F238E27FC236}">
                <a16:creationId xmlns:a16="http://schemas.microsoft.com/office/drawing/2014/main" id="{5D8F8BE2-CCB9-463E-8312-B4122D66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5272088"/>
            <a:ext cx="366712" cy="3635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5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5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5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5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55067" grpId="0" animBg="1"/>
      <p:bldP spid="855068" grpId="0" animBg="1"/>
      <p:bldP spid="855069" grpId="0" animBg="1"/>
      <p:bldP spid="855070" grpId="0" animBg="1"/>
      <p:bldP spid="855071" grpId="0" animBg="1"/>
      <p:bldP spid="855072" grpId="0" animBg="1"/>
      <p:bldP spid="855073" grpId="0"/>
      <p:bldP spid="855074" grpId="0"/>
      <p:bldP spid="855075" grpId="0"/>
      <p:bldP spid="855076" grpId="0"/>
      <p:bldP spid="855077" grpId="0"/>
      <p:bldP spid="855078" grpId="0"/>
      <p:bldP spid="855079" grpId="0"/>
      <p:bldP spid="855080" grpId="0"/>
      <p:bldP spid="85508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336B9F2-7128-43F3-A504-B990E266735C}"/>
              </a:ext>
            </a:extLst>
          </p:cNvPr>
          <p:cNvSpPr/>
          <p:nvPr/>
        </p:nvSpPr>
        <p:spPr bwMode="auto">
          <a:xfrm>
            <a:off x="0" y="5302250"/>
            <a:ext cx="9144000" cy="935038"/>
          </a:xfrm>
          <a:prstGeom prst="rect">
            <a:avLst/>
          </a:prstGeom>
          <a:solidFill>
            <a:srgbClr val="CC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8711" name="Rectangle 7">
            <a:extLst>
              <a:ext uri="{FF2B5EF4-FFF2-40B4-BE49-F238E27FC236}">
                <a16:creationId xmlns:a16="http://schemas.microsoft.com/office/drawing/2014/main" id="{E285134D-2968-46D4-8845-FA913871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1282700"/>
            <a:ext cx="6858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9900FF"/>
                </a:solidFill>
                <a:ea typeface="微软雅黑" panose="020B0503020204020204" pitchFamily="34" charset="-122"/>
                <a:sym typeface="+mn-lt"/>
              </a:rPr>
              <a:t>典型用途：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交通问题。如：城市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到城市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有多条线路，但每条线路的交通费（或所需时间）不同，那么，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如何选择一条线路，使总费用（或总时间）最少？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9900FF"/>
                </a:solidFill>
                <a:ea typeface="微软雅黑" panose="020B0503020204020204" pitchFamily="34" charset="-122"/>
                <a:sym typeface="+mn-lt"/>
              </a:rPr>
              <a:t>问题抽象：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在</a:t>
            </a:r>
            <a:r>
              <a:rPr lang="zh-CN" altLang="en-US" sz="2400" b="0">
                <a:solidFill>
                  <a:srgbClr val="006666"/>
                </a:solidFill>
                <a:ea typeface="微软雅黑" panose="020B0503020204020204" pitchFamily="34" charset="-122"/>
                <a:sym typeface="+mn-lt"/>
              </a:rPr>
              <a:t>带权有向图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中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A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点（源点）到达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B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点（终点）的多条路径中，寻找一条</a:t>
            </a: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各边权值之和最小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的路径，即最短路径。</a:t>
            </a:r>
          </a:p>
        </p:txBody>
      </p:sp>
      <p:sp>
        <p:nvSpPr>
          <p:cNvPr id="968712" name="Rectangle 8">
            <a:extLst>
              <a:ext uri="{FF2B5EF4-FFF2-40B4-BE49-F238E27FC236}">
                <a16:creationId xmlns:a16="http://schemas.microsoft.com/office/drawing/2014/main" id="{0E1EACD2-9199-44CD-BD80-BA021C93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5511800"/>
            <a:ext cx="885666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（注：最短路径与最小生成树不同，路径上不一定包含</a:t>
            </a:r>
            <a:r>
              <a:rPr lang="en-US" altLang="zh-CN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n</a:t>
            </a:r>
            <a:r>
              <a:rPr lang="zh-CN" altLang="en-US" sz="2400" b="0">
                <a:solidFill>
                  <a:srgbClr val="FF0000"/>
                </a:solidFill>
                <a:ea typeface="微软雅黑" panose="020B0503020204020204" pitchFamily="34" charset="-122"/>
                <a:sym typeface="+mn-lt"/>
              </a:rPr>
              <a:t>个顶点）</a:t>
            </a:r>
          </a:p>
        </p:txBody>
      </p:sp>
      <p:sp>
        <p:nvSpPr>
          <p:cNvPr id="97285" name="Rectangle 9">
            <a:extLst>
              <a:ext uri="{FF2B5EF4-FFF2-40B4-BE49-F238E27FC236}">
                <a16:creationId xmlns:a16="http://schemas.microsoft.com/office/drawing/2014/main" id="{F190883A-C7E2-44DF-8FFE-4119E6DF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7461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最短路径</a:t>
            </a:r>
          </a:p>
        </p:txBody>
      </p:sp>
      <p:grpSp>
        <p:nvGrpSpPr>
          <p:cNvPr id="122886" name="Group 61">
            <a:extLst>
              <a:ext uri="{FF2B5EF4-FFF2-40B4-BE49-F238E27FC236}">
                <a16:creationId xmlns:a16="http://schemas.microsoft.com/office/drawing/2014/main" id="{3FC501B0-D5AC-8E48-9ADC-EAB61C454B54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1417638"/>
            <a:ext cx="830262" cy="830262"/>
            <a:chOff x="6518563" y="1579415"/>
            <a:chExt cx="831273" cy="831273"/>
          </a:xfrm>
        </p:grpSpPr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CFFB975B-B6DC-4B1C-B96F-48A98CEDC775}"/>
                </a:ext>
              </a:extLst>
            </p:cNvPr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6B5A1FD0-CF32-4FFA-8FC9-EBF00A5803FD}"/>
                </a:ext>
              </a:extLst>
            </p:cNvPr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12" name="AutoShape 7">
                <a:extLst>
                  <a:ext uri="{FF2B5EF4-FFF2-40B4-BE49-F238E27FC236}">
                    <a16:creationId xmlns:a16="http://schemas.microsoft.com/office/drawing/2014/main" id="{D38800A4-3C3D-4E38-A756-38D2F142E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6C5FE9A0-D2C7-422C-9398-83DE9F77B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AutoShape 9">
                <a:extLst>
                  <a:ext uri="{FF2B5EF4-FFF2-40B4-BE49-F238E27FC236}">
                    <a16:creationId xmlns:a16="http://schemas.microsoft.com/office/drawing/2014/main" id="{C96FF2F0-9C6A-4979-BFEC-80ABDC37C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AutoShape 10">
                <a:extLst>
                  <a:ext uri="{FF2B5EF4-FFF2-40B4-BE49-F238E27FC236}">
                    <a16:creationId xmlns:a16="http://schemas.microsoft.com/office/drawing/2014/main" id="{3DCAC264-9BBB-4A43-93AE-395DEA5B8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AutoShape 11">
                <a:extLst>
                  <a:ext uri="{FF2B5EF4-FFF2-40B4-BE49-F238E27FC236}">
                    <a16:creationId xmlns:a16="http://schemas.microsoft.com/office/drawing/2014/main" id="{9762564C-EF44-40F3-B385-FF7AEBDDA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AutoShape 12">
                <a:extLst>
                  <a:ext uri="{FF2B5EF4-FFF2-40B4-BE49-F238E27FC236}">
                    <a16:creationId xmlns:a16="http://schemas.microsoft.com/office/drawing/2014/main" id="{4BF020BB-D518-4C96-B8CA-18343BBE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AutoShape 13">
                <a:extLst>
                  <a:ext uri="{FF2B5EF4-FFF2-40B4-BE49-F238E27FC236}">
                    <a16:creationId xmlns:a16="http://schemas.microsoft.com/office/drawing/2014/main" id="{88B2368A-76AA-40A7-BCF6-843642938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AutoShape 14">
                <a:extLst>
                  <a:ext uri="{FF2B5EF4-FFF2-40B4-BE49-F238E27FC236}">
                    <a16:creationId xmlns:a16="http://schemas.microsoft.com/office/drawing/2014/main" id="{79ED555D-50DA-473B-89E6-83D7261D9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AutoShape 15">
                <a:extLst>
                  <a:ext uri="{FF2B5EF4-FFF2-40B4-BE49-F238E27FC236}">
                    <a16:creationId xmlns:a16="http://schemas.microsoft.com/office/drawing/2014/main" id="{AD3F5057-8ADF-45EB-AF74-D07E3010C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b="0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2887" name="Group 62">
            <a:extLst>
              <a:ext uri="{FF2B5EF4-FFF2-40B4-BE49-F238E27FC236}">
                <a16:creationId xmlns:a16="http://schemas.microsoft.com/office/drawing/2014/main" id="{E970C1C3-1FB5-2F4C-AADE-F286AA7612D1}"/>
              </a:ext>
            </a:extLst>
          </p:cNvPr>
          <p:cNvGrpSpPr>
            <a:grpSpLocks/>
          </p:cNvGrpSpPr>
          <p:nvPr/>
        </p:nvGrpSpPr>
        <p:grpSpPr bwMode="auto">
          <a:xfrm>
            <a:off x="722313" y="3416300"/>
            <a:ext cx="830262" cy="831850"/>
            <a:chOff x="6518563" y="2750124"/>
            <a:chExt cx="831273" cy="831273"/>
          </a:xfrm>
        </p:grpSpPr>
        <p:sp>
          <p:nvSpPr>
            <p:cNvPr id="22" name="Rounded Rectangle 13">
              <a:extLst>
                <a:ext uri="{FF2B5EF4-FFF2-40B4-BE49-F238E27FC236}">
                  <a16:creationId xmlns:a16="http://schemas.microsoft.com/office/drawing/2014/main" id="{B34B74B0-359D-40B2-9639-458D196477A9}"/>
                </a:ext>
              </a:extLst>
            </p:cNvPr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b="0" ker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29">
              <a:extLst>
                <a:ext uri="{FF2B5EF4-FFF2-40B4-BE49-F238E27FC236}">
                  <a16:creationId xmlns:a16="http://schemas.microsoft.com/office/drawing/2014/main" id="{5168F7B5-9777-4203-96DC-A74A8F206C8A}"/>
                </a:ext>
              </a:extLst>
            </p:cNvPr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24" name="AutoShape 97">
                <a:extLst>
                  <a:ext uri="{FF2B5EF4-FFF2-40B4-BE49-F238E27FC236}">
                    <a16:creationId xmlns:a16="http://schemas.microsoft.com/office/drawing/2014/main" id="{6709C12A-7CA1-4C83-A6B3-C62F9B727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AutoShape 98">
                <a:extLst>
                  <a:ext uri="{FF2B5EF4-FFF2-40B4-BE49-F238E27FC236}">
                    <a16:creationId xmlns:a16="http://schemas.microsoft.com/office/drawing/2014/main" id="{D1700CD4-C51F-4981-B9E9-C27D9A258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AutoShape 99">
                <a:extLst>
                  <a:ext uri="{FF2B5EF4-FFF2-40B4-BE49-F238E27FC236}">
                    <a16:creationId xmlns:a16="http://schemas.microsoft.com/office/drawing/2014/main" id="{499C69C5-0866-4F5E-BA4A-C67175DC6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59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 ker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68711" grpId="0" build="p"/>
      <p:bldP spid="9687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2" name="AutoShape 4">
            <a:extLst>
              <a:ext uri="{FF2B5EF4-FFF2-40B4-BE49-F238E27FC236}">
                <a16:creationId xmlns:a16="http://schemas.microsoft.com/office/drawing/2014/main" id="{55037291-F1B5-4404-9F8F-F0D87851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081463"/>
            <a:ext cx="2951162" cy="1196975"/>
          </a:xfrm>
          <a:prstGeom prst="cloudCallout">
            <a:avLst>
              <a:gd name="adj1" fmla="val -23532"/>
              <a:gd name="adj2" fmla="val -164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一顶点到其余各顶点</a:t>
            </a:r>
          </a:p>
        </p:txBody>
      </p:sp>
      <p:sp>
        <p:nvSpPr>
          <p:cNvPr id="1031173" name="Rectangle 5">
            <a:extLst>
              <a:ext uri="{FF2B5EF4-FFF2-40B4-BE49-F238E27FC236}">
                <a16:creationId xmlns:a16="http://schemas.microsoft.com/office/drawing/2014/main" id="{B51CFA96-31C7-4C4D-840A-E22A3008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1784350"/>
            <a:ext cx="8459787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3300"/>
                </a:solidFill>
                <a:ea typeface="微软雅黑" panose="020B0503020204020204" pitchFamily="34" charset="-122"/>
                <a:sym typeface="+mn-lt"/>
              </a:rPr>
              <a:t>两种常见的最短路径问题：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一、 单源最短路径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en-US" altLang="zh-CN" sz="2400" b="0">
                <a:ea typeface="微软雅黑" panose="020B0503020204020204" pitchFamily="34" charset="-122"/>
                <a:sym typeface="+mn-lt"/>
                <a:hlinkClick r:id="" action="ppaction://hlinkshowjump?jump=nextslide"/>
              </a:rPr>
              <a:t>Dijkstra</a:t>
            </a:r>
            <a:r>
              <a:rPr lang="zh-CN" altLang="en-US" sz="2400" b="0">
                <a:ea typeface="微软雅黑" panose="020B0503020204020204" pitchFamily="34" charset="-122"/>
                <a:sym typeface="+mn-lt"/>
                <a:hlinkClick r:id="" action="ppaction://hlinkshowjump?jump=nextslide"/>
              </a:rPr>
              <a:t>（迪杰斯特拉）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算法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2"/>
                </a:solidFill>
                <a:ea typeface="微软雅黑" panose="020B0503020204020204" pitchFamily="34" charset="-122"/>
                <a:sym typeface="+mn-lt"/>
              </a:rPr>
              <a:t>二、所有顶点间的最短路径</a:t>
            </a:r>
            <a:r>
              <a:rPr lang="en-US" altLang="zh-CN" sz="2400" b="0">
                <a:ea typeface="微软雅黑" panose="020B0503020204020204" pitchFamily="34" charset="-122"/>
                <a:sym typeface="+mn-lt"/>
              </a:rPr>
              <a:t>—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用</a:t>
            </a:r>
            <a:r>
              <a:rPr lang="en-US" altLang="zh-CN" sz="2400" b="0">
                <a:ea typeface="微软雅黑" panose="020B0503020204020204" pitchFamily="34" charset="-122"/>
                <a:sym typeface="+mn-lt"/>
                <a:hlinkClick r:id="rId2" action="ppaction://hlinksldjump"/>
              </a:rPr>
              <a:t>Floyd</a:t>
            </a:r>
            <a:r>
              <a:rPr lang="zh-CN" altLang="en-US" sz="2400" b="0">
                <a:ea typeface="微软雅黑" panose="020B0503020204020204" pitchFamily="34" charset="-122"/>
                <a:sym typeface="+mn-lt"/>
                <a:hlinkClick r:id="rId2" action="ppaction://hlinksldjump"/>
              </a:rPr>
              <a:t>（弗洛伊德）</a:t>
            </a:r>
            <a:r>
              <a:rPr lang="zh-CN" altLang="en-US" sz="2400" b="0">
                <a:ea typeface="微软雅黑" panose="020B0503020204020204" pitchFamily="34" charset="-122"/>
                <a:sym typeface="+mn-lt"/>
              </a:rPr>
              <a:t>算法</a:t>
            </a:r>
          </a:p>
        </p:txBody>
      </p:sp>
      <p:sp>
        <p:nvSpPr>
          <p:cNvPr id="1031174" name="AutoShape 6">
            <a:extLst>
              <a:ext uri="{FF2B5EF4-FFF2-40B4-BE49-F238E27FC236}">
                <a16:creationId xmlns:a16="http://schemas.microsoft.com/office/drawing/2014/main" id="{C01CC519-593B-45CB-BBF4-55E46148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4271963"/>
            <a:ext cx="2538412" cy="1084262"/>
          </a:xfrm>
          <a:prstGeom prst="cloudCallout">
            <a:avLst>
              <a:gd name="adj1" fmla="val -68339"/>
              <a:gd name="adj2" fmla="val -125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任意两顶点之间</a:t>
            </a:r>
          </a:p>
        </p:txBody>
      </p:sp>
      <p:pic>
        <p:nvPicPr>
          <p:cNvPr id="123909" name="Picture 9" descr="72ccb7779413f508b051b932">
            <a:extLst>
              <a:ext uri="{FF2B5EF4-FFF2-40B4-BE49-F238E27FC236}">
                <a16:creationId xmlns:a16="http://schemas.microsoft.com/office/drawing/2014/main" id="{1F165D3D-034A-AE49-9241-E06AE80C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649663"/>
            <a:ext cx="17907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F5312DB8-B198-455C-9735-7C31548B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74613"/>
            <a:ext cx="53244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最短路径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2" grpId="0" animBg="1"/>
      <p:bldP spid="1031173" grpId="0" build="p"/>
      <p:bldP spid="103117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01B4A69-9DB2-4A69-97B7-8E467471A9A9}"/>
              </a:ext>
            </a:extLst>
          </p:cNvPr>
          <p:cNvSpPr/>
          <p:nvPr/>
        </p:nvSpPr>
        <p:spPr bwMode="auto">
          <a:xfrm>
            <a:off x="0" y="1016000"/>
            <a:ext cx="9144000" cy="53292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b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6979" name="Picture 5" descr="1410501R2-0">
            <a:extLst>
              <a:ext uri="{FF2B5EF4-FFF2-40B4-BE49-F238E27FC236}">
                <a16:creationId xmlns:a16="http://schemas.microsoft.com/office/drawing/2014/main" id="{0AAC1D69-23BA-2D44-8DF2-00FB7AE9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4"/>
          <a:stretch>
            <a:fillRect/>
          </a:stretch>
        </p:blipFill>
        <p:spPr bwMode="auto">
          <a:xfrm>
            <a:off x="250825" y="1016000"/>
            <a:ext cx="8569325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Rectangle 7">
            <a:extLst>
              <a:ext uri="{FF2B5EF4-FFF2-40B4-BE49-F238E27FC236}">
                <a16:creationId xmlns:a16="http://schemas.microsoft.com/office/drawing/2014/main" id="{2F535213-479C-4C42-ADED-AC0E3C3B7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1438"/>
            <a:ext cx="8204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最短路算法典型应用</a:t>
            </a:r>
            <a:r>
              <a:rPr lang="en-US" altLang="zh-CN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--</a:t>
            </a: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计算机网络路由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zd3vjt04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zd3vjt04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10369</Words>
  <Application>Microsoft Macintosh PowerPoint</Application>
  <PresentationFormat>On-screen Show (4:3)</PresentationFormat>
  <Paragraphs>2276</Paragraphs>
  <Slides>139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139</vt:i4>
      </vt:variant>
    </vt:vector>
  </HeadingPairs>
  <TitlesOfParts>
    <vt:vector size="153" baseType="lpstr">
      <vt:lpstr>微软雅黑</vt:lpstr>
      <vt:lpstr>Arial</vt:lpstr>
      <vt:lpstr>Impact</vt:lpstr>
      <vt:lpstr>Monotype Sorts</vt:lpstr>
      <vt:lpstr>Times New Roman</vt:lpstr>
      <vt:lpstr>Wingdings</vt:lpstr>
      <vt:lpstr>Wingdings 2</vt:lpstr>
      <vt:lpstr>1_默认设计模板</vt:lpstr>
      <vt:lpstr>2_默认设计模板</vt:lpstr>
      <vt:lpstr>Visio.Drawing.5</vt:lpstr>
      <vt:lpstr>公式</vt:lpstr>
      <vt:lpstr>Photoshop.Image.5</vt:lpstr>
      <vt:lpstr>Equation.3</vt:lpstr>
      <vt:lpstr>SmartDraw.2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cyuyan</dc:title>
  <dc:creator>lidongmei</dc:creator>
  <cp:lastModifiedBy>Microsoft Office User</cp:lastModifiedBy>
  <cp:revision>1160</cp:revision>
  <dcterms:created xsi:type="dcterms:W3CDTF">1996-07-15T15:40:02Z</dcterms:created>
  <dcterms:modified xsi:type="dcterms:W3CDTF">2025-04-15T04:07:21Z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