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6" r:id="rId1"/>
    <p:sldMasterId id="2147485255" r:id="rId2"/>
    <p:sldMasterId id="2147485458" r:id="rId3"/>
    <p:sldMasterId id="2147487332" r:id="rId4"/>
  </p:sldMasterIdLst>
  <p:notesMasterIdLst>
    <p:notesMasterId r:id="rId19"/>
  </p:notesMasterIdLst>
  <p:sldIdLst>
    <p:sldId id="1383" r:id="rId5"/>
    <p:sldId id="1129" r:id="rId6"/>
    <p:sldId id="1382" r:id="rId7"/>
    <p:sldId id="1358" r:id="rId8"/>
    <p:sldId id="1373" r:id="rId9"/>
    <p:sldId id="1374" r:id="rId10"/>
    <p:sldId id="1375" r:id="rId11"/>
    <p:sldId id="1376" r:id="rId12"/>
    <p:sldId id="1377" r:id="rId13"/>
    <p:sldId id="1361" r:id="rId14"/>
    <p:sldId id="1378" r:id="rId15"/>
    <p:sldId id="1379" r:id="rId16"/>
    <p:sldId id="1381" r:id="rId17"/>
    <p:sldId id="135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24" autoAdjust="0"/>
    <p:restoredTop sz="93807" autoAdjust="0"/>
  </p:normalViewPr>
  <p:slideViewPr>
    <p:cSldViewPr>
      <p:cViewPr varScale="1">
        <p:scale>
          <a:sx n="110" d="100"/>
          <a:sy n="110" d="100"/>
        </p:scale>
        <p:origin x="168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2024/8/27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FFA27-5CA2-4DFB-8D06-B9C664BB4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F04B9-6AB1-409F-90C3-976FF0BAF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5FE01-3CC2-481E-842A-EC3BCF936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85475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C77236-EEBB-4827-AD1E-537D08A33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9FFFD-5F56-4F25-B1AB-DE72DBCB4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16A906-E789-439C-BD58-729E2D76B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63874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07258-1C0A-4346-809F-F31A32E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pPr>
                <a:defRPr/>
              </a:pPr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6BFAF-6BC0-49F0-BC8C-FB800977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01784-8F1D-4904-B603-1F47598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01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DAD0-9D64-4314-8793-8634F4D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031-7B56-4E50-B06E-364E4CF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A571B-27BA-4C0A-8D4F-2B2E401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83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3347-0CA6-4EE6-8E3C-7F647B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6C7-F2DA-4B00-8CA8-5826F1B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50E1-33F5-4F04-83D7-5825590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576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55C45-E57E-45D8-8789-B08077A0B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AE40C-11D0-4D9D-B418-509A8A9A6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C6E2B-2607-4AFD-9E50-1545AA41B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39351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F9A4D-341A-41CC-8F0F-E6924B96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33512-D5A8-47D0-B549-77A18A6ED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7CB67-BDC6-4137-BE93-338EAA114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81611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90AF2-F810-4172-8A48-87F8D5EF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90D61-50CB-4D86-9EAC-B76F8A364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FA323-8AFE-4021-A977-A60222BA2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8024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019C-2D7F-4455-B3FB-C3460748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3FD4-1623-45FB-96F8-F9285B8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823D2-B9E7-4EED-9D1E-3AB8E17E3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92624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368DA-4B1A-424E-9857-B0A678FBC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212B3-7550-4762-8B5E-CB91D5A8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B8099-34BA-4920-84A9-9BA6EE4ED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465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6705-0B6D-45BC-8340-6A1E4EFD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C27C-6D02-42D6-BF81-983A2FCE6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2995-3DE2-4744-8539-2A7C1876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0109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83651-720B-4544-B1BD-C9AE7239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EA02A-0E2E-41CB-9FBA-094B1830C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BE20F-77C4-4DBD-B25D-3C6A4FED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984384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1FBF-7FD0-4CE2-A043-A41CE2363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4C19-C8A8-4CF8-9D44-5BAEBA2B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25DFB-3070-475F-98EE-8E4F3A00E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54375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855A6-453A-47B3-8A92-0F1063C79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011F6-4D45-40E9-850B-FE8F767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3DB50-4002-46B4-810A-AA39BF83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FA5EF-1425-4B28-9B7A-348002BF3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E2916-713D-417C-8CEE-972575D27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9639DA-65DE-4219-8B66-C96E3E892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8872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F1D24E-58F4-416D-B9FF-CD0720A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16E313-3B04-41D1-A907-070FE2F11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7B489-A529-4323-A27E-40A3A9986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368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B2289-983E-4EA7-8A84-119F4B9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pPr>
                <a:defRPr/>
              </a:pPr>
              <a:t>2024/8/27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A7B7F-14A2-4287-897C-E817972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ADFC2-E3A9-4650-B34E-E842FD3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5774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E466-4F93-4E3A-A6F6-928A730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2024/8/27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379F3-1B1D-4F43-97B0-BF8DC63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F5286-0118-4D1C-85B9-22086D0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62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AEE5-B474-4771-8A83-AE3B97F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21E6C-CD00-4620-991D-FDD21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5B2-E858-4F40-8455-88DAA9C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91635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776585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572839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88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34230-2B39-4DDE-A231-57D921031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7AA53C-2A84-42AC-8ABE-E3BCD725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69738-E7EF-4239-9214-1338BEA22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350978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6832075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9343174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9D38C6D0-0704-4DD7-A5D2-05D8B59DF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390642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>
            <a:extLst>
              <a:ext uri="{FF2B5EF4-FFF2-40B4-BE49-F238E27FC236}">
                <a16:creationId xmlns:a16="http://schemas.microsoft.com/office/drawing/2014/main" id="{800D1F5D-422D-4A8C-894E-882E87AC8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>
            <a:extLst>
              <a:ext uri="{FF2B5EF4-FFF2-40B4-BE49-F238E27FC236}">
                <a16:creationId xmlns:a16="http://schemas.microsoft.com/office/drawing/2014/main" id="{EF137D81-B658-44FA-9A20-BA5F241B5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1750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230320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70882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5221748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4940593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CFD248-D6E9-42A7-9A08-4B322473B8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293EF1F-B996-4BF3-8545-1F8942B74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EF5DC4-DA6F-46DC-9D43-273DA325F5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1A793CB-15AC-484F-9480-5EFAC00C8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F66AE4-90AD-4312-BBFB-E4BA8EC12A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36EAE0C-5BF4-4600-902D-FBFA90076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D22F033-56C7-48BA-B9B5-90236C337C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8BF0FAB-2F85-4929-AB2D-97A6311EFA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7AED698-0AAA-4BB6-9480-E7C8585063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95121D7-4C0F-44D8-B004-AA4D7911F7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1E34350-5B3C-4612-8690-23E0637F8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559055E-3F93-4230-B16D-24149A55D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B656F5-0850-4ED6-8F46-E13E0871ED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6BC7D0B-5FDB-4195-99C3-ADEC8ADF1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9D42E93-D1A7-4D68-B8E9-89C548966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22CF7F-89E3-442B-8672-5D396583F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2A8E2A3-1787-483E-8FA7-FB0A6EF2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9805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66C85-B574-4B8B-AE29-7E83B531F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30FC8-A8E8-4162-9EA0-532FE09A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2FA7717-ADBA-4C62-B38A-CC9348FA09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78118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A1BC0-DA59-4AE7-996B-37C7C523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21AC6-AA19-4ACC-9723-B9CDDDC2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AA4EE-D3DA-43A0-BE88-D590F25B5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712226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1287-8B2B-4245-9470-3CF957101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F4B9-8B57-4C03-A5F2-E2A17B23B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CF0E3-2389-4D18-BF8D-B3A042044D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6412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94E05-3896-4D04-A78C-E206AC606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DBE9-298F-478C-AD0B-532137C52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0F8A-6CB3-4E1C-A335-52B52D507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3128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3769CD0-67B4-4856-9B65-2233FAA50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5BFF0B-A76A-49AB-8E76-6E5D2EFEC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A425DD8-22B0-46CB-B651-717BE4798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1648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219D1-EEA4-4CD4-9938-0B050D9E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AD52-D808-48B6-B359-7D6F15F8C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0461-4B86-42B0-AC4F-E591506818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29802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30C0146-A287-4A3C-ADEE-2427F18CC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0"/>
            <a:ext cx="509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>
            <a:extLst>
              <a:ext uri="{FF2B5EF4-FFF2-40B4-BE49-F238E27FC236}">
                <a16:creationId xmlns:a16="http://schemas.microsoft.com/office/drawing/2014/main" id="{26716C4E-EB24-4F65-9CCF-3C8B064C4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39F247-B378-4CAB-9973-FA7B49D9B974}"/>
              </a:ext>
            </a:extLst>
          </p:cNvPr>
          <p:cNvSpPr>
            <a:spLocks/>
          </p:cNvSpPr>
          <p:nvPr userDrawn="1"/>
        </p:nvSpPr>
        <p:spPr>
          <a:xfrm>
            <a:off x="7343775" y="6473825"/>
            <a:ext cx="334963" cy="34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" name="燕尾形 16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868D851-0E7F-417F-A7BA-537E73D2A6F3}"/>
              </a:ext>
            </a:extLst>
          </p:cNvPr>
          <p:cNvSpPr/>
          <p:nvPr userDrawn="1"/>
        </p:nvSpPr>
        <p:spPr>
          <a:xfrm flipH="1">
            <a:off x="7380288" y="6534150"/>
            <a:ext cx="233362" cy="23495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266CB4-9CD2-46C8-A46A-9C50467E7C1B}"/>
              </a:ext>
            </a:extLst>
          </p:cNvPr>
          <p:cNvSpPr>
            <a:spLocks/>
          </p:cNvSpPr>
          <p:nvPr userDrawn="1"/>
        </p:nvSpPr>
        <p:spPr>
          <a:xfrm>
            <a:off x="7799388" y="6473825"/>
            <a:ext cx="334962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燕尾形 18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2709413-AEBF-474E-85A5-9A05A52DCD51}"/>
              </a:ext>
            </a:extLst>
          </p:cNvPr>
          <p:cNvSpPr/>
          <p:nvPr userDrawn="1"/>
        </p:nvSpPr>
        <p:spPr>
          <a:xfrm>
            <a:off x="7862888" y="6546850"/>
            <a:ext cx="1905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hlinkClick r:id="" action="ppaction://hlinkshowjump?jump=firstslide" tooltip="返回首页"/>
            <a:extLst>
              <a:ext uri="{FF2B5EF4-FFF2-40B4-BE49-F238E27FC236}">
                <a16:creationId xmlns:a16="http://schemas.microsoft.com/office/drawing/2014/main" id="{FE8C5135-15CC-4E4E-8ECA-FE9D3BC8691D}"/>
              </a:ext>
            </a:extLst>
          </p:cNvPr>
          <p:cNvSpPr>
            <a:spLocks/>
          </p:cNvSpPr>
          <p:nvPr userDrawn="1"/>
        </p:nvSpPr>
        <p:spPr>
          <a:xfrm>
            <a:off x="8245475" y="6475413"/>
            <a:ext cx="349250" cy="33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6997CF5-685F-4E5F-8BFF-905BADC2D5D9}"/>
              </a:ext>
            </a:extLst>
          </p:cNvPr>
          <p:cNvSpPr>
            <a:spLocks/>
          </p:cNvSpPr>
          <p:nvPr userDrawn="1"/>
        </p:nvSpPr>
        <p:spPr>
          <a:xfrm>
            <a:off x="8707438" y="6467475"/>
            <a:ext cx="349250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" name="图片 2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2DAC1DB-8FDD-4047-841D-32196727D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8" y="6526213"/>
            <a:ext cx="220662" cy="238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210A62-2BA0-4DDE-A37B-98491DB9A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6523038"/>
            <a:ext cx="290512" cy="252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6">
            <a:extLst>
              <a:ext uri="{FF2B5EF4-FFF2-40B4-BE49-F238E27FC236}">
                <a16:creationId xmlns:a16="http://schemas.microsoft.com/office/drawing/2014/main" id="{AB6ABE37-5CF7-456C-9983-2007A7FD2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3C341C7B-D148-4414-AA91-65A892CF2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D5F58521-311C-4635-AFA1-FD84A2FD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50D-240D-4904-938E-B973E916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E20C34-27D7-4001-9CA0-97FAF94660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07819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765A-DB92-4FEB-8586-5083F694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F5F-9F14-49F7-82C6-42794CE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2FBE0-19B5-43F0-A085-F9447004E6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89859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0B37-7628-4026-857E-D516CCF2F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D3DD-3BAE-4A61-A547-EDCF67528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D834-DC92-41E8-805C-D46D15F577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184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BAE87-7E54-42AD-8D4E-64447FA7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49BAC-BDEE-41A8-B375-0C74582E8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B1ABFD-F109-4E5E-9750-C313A90A2B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748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2F1A3-63B8-484C-A59C-FF6D582BD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D1A0B-715F-4734-BBC6-DCDD9A1A9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229AB6B-AD64-4746-9E73-A20F5E2738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400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333DE-221B-451E-B3BA-71E82BEA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0BFB29-C645-4459-9FE3-FBD984899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C3FE80-E225-4E0E-A4D4-9ED9C5527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15024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4C59EC-2D83-4644-9FF6-91C5F0AB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83F13-0C98-4BF3-8523-314ACE8E1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39952-6881-490F-B284-BB010281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44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C9107-412D-42F2-A220-A25A218F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C7EFD-A8E4-4F78-90B4-0E1A3F97F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F8D3B-A421-4610-91BC-08C96EAA9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94545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130E1B-374D-48BA-A9A9-A9EB42C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D77BF4-B8D5-4759-A2CA-7E2D8DF1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BA1783-3E36-44DB-9B84-16EAF900E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61432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1EB74-39EF-47DA-A763-FB37F9B13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1B4E2-FAE7-4275-B658-CF563EF22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AC064-1581-42FB-B0D3-948281D4C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0808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37CA2716-81D1-4A33-8A7E-BA6EB9C61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  <p:sldLayoutId id="2147487324" r:id="rId12"/>
    <p:sldLayoutId id="2147487325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D8CAED-9733-4696-BE55-66C0F2E5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D87927-EA0E-4567-A73F-EE5B25BE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1A3E96-2188-405F-89D7-D3A22F3D4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32AC8B-0C35-44F7-97D8-F789CAAB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7CA088-137C-4D05-816B-160A5F146A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FEAC0F78-C0FC-4A92-AC28-83B0375BAE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  <p:sldLayoutId id="2147487284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327" r:id="rId11"/>
    <p:sldLayoutId id="2147487328" r:id="rId12"/>
    <p:sldLayoutId id="2147487329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3" r:id="rId1"/>
    <p:sldLayoutId id="2147487294" r:id="rId2"/>
    <p:sldLayoutId id="2147487295" r:id="rId3"/>
    <p:sldLayoutId id="2147487296" r:id="rId4"/>
    <p:sldLayoutId id="2147487297" r:id="rId5"/>
    <p:sldLayoutId id="2147487330" r:id="rId6"/>
    <p:sldLayoutId id="2147487331" r:id="rId7"/>
    <p:sldLayoutId id="2147487298" r:id="rId8"/>
    <p:sldLayoutId id="2147487299" r:id="rId9"/>
    <p:sldLayoutId id="2147487300" r:id="rId10"/>
    <p:sldLayoutId id="2147487301" r:id="rId1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206-B27F-4E76-91B3-4EFD85BD4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B8FE99-AF5C-4D4C-93CD-8759798309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C76477D-BF5D-43C9-B67A-DA3CAB6BDE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BAB928D6-5BF9-45A2-87AC-671B314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0DAE07E0-4410-415E-ADB7-B8F22AA3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F98F35F0-3851-4629-B9AC-91B83616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8ED0044A-21CE-45E6-9C31-02E7F31A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97BFDF85-7F81-430A-A177-C2AF6AE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D23C108B-AEFE-4427-9022-F93C356E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C7B90104-A07F-46E6-9306-63B74F0F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2B4E9ABA-0A63-420D-A603-037DC96F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2F95056-8353-4C51-9FDB-815AFD0F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20A37B01-1D1B-477D-9302-81A19C62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85BA901-3641-49C6-B085-1EE89F61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BCD943A-D4CE-48C0-9D30-7E42EFF034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  <p:sldLayoutId id="2147487334" r:id="rId2"/>
    <p:sldLayoutId id="2147487335" r:id="rId3"/>
    <p:sldLayoutId id="2147487336" r:id="rId4"/>
    <p:sldLayoutId id="2147487337" r:id="rId5"/>
    <p:sldLayoutId id="2147487338" r:id="rId6"/>
    <p:sldLayoutId id="2147487339" r:id="rId7"/>
    <p:sldLayoutId id="2147487340" r:id="rId8"/>
    <p:sldLayoutId id="2147487341" r:id="rId9"/>
    <p:sldLayoutId id="2147487342" r:id="rId10"/>
    <p:sldLayoutId id="214748734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28.bin"/><Relationship Id="rId2" Type="http://schemas.openxmlformats.org/officeDocument/2006/relationships/slide" Target="slide5.xml"/><Relationship Id="rId16" Type="http://schemas.openxmlformats.org/officeDocument/2006/relationships/image" Target="../media/image37.wmf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slide5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4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8.emf"/><Relationship Id="rId5" Type="http://schemas.openxmlformats.org/officeDocument/2006/relationships/image" Target="../media/image15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3.wmf"/><Relationship Id="rId2" Type="http://schemas.openxmlformats.org/officeDocument/2006/relationships/slide" Target="slide8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2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44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007637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79"/>
            <a:ext cx="7907711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利用克拉默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法则求解线性方程组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7BBA9-378C-543D-156A-A0496102601E}"/>
              </a:ext>
            </a:extLst>
          </p:cNvPr>
          <p:cNvSpPr txBox="1"/>
          <p:nvPr/>
        </p:nvSpPr>
        <p:spPr>
          <a:xfrm>
            <a:off x="336002" y="1607899"/>
            <a:ext cx="3743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解线性方程组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DD7194-43B0-A064-4E3B-E3DA5F9F2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46000"/>
              </p:ext>
            </p:extLst>
          </p:nvPr>
        </p:nvGraphicFramePr>
        <p:xfrm>
          <a:off x="3803675" y="890213"/>
          <a:ext cx="35766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76867" imgH="2016432" progId="Equation.DSMT4">
                  <p:embed/>
                </p:oleObj>
              </mc:Choice>
              <mc:Fallback>
                <p:oleObj name="Equation" r:id="rId3" imgW="3576867" imgH="2016432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4DD7194-43B0-A064-4E3B-E3DA5F9F2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3675" y="890213"/>
                        <a:ext cx="3576637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958422A-742C-6635-286E-D97536E0F994}"/>
              </a:ext>
            </a:extLst>
          </p:cNvPr>
          <p:cNvSpPr txBox="1"/>
          <p:nvPr/>
        </p:nvSpPr>
        <p:spPr>
          <a:xfrm>
            <a:off x="777926" y="3018293"/>
            <a:ext cx="331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F882A0-59DA-598D-2820-C149E90AD8EF}"/>
              </a:ext>
            </a:extLst>
          </p:cNvPr>
          <p:cNvSpPr txBox="1"/>
          <p:nvPr/>
        </p:nvSpPr>
        <p:spPr>
          <a:xfrm>
            <a:off x="317111" y="5444567"/>
            <a:ext cx="3893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所以方程组有唯一解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E0CF8-3271-55D6-4C60-26197C096A17}"/>
              </a:ext>
            </a:extLst>
          </p:cNvPr>
          <p:cNvSpPr txBox="1"/>
          <p:nvPr/>
        </p:nvSpPr>
        <p:spPr>
          <a:xfrm>
            <a:off x="317111" y="3018293"/>
            <a:ext cx="636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C165483-6968-6412-0F94-48354D1A0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93010"/>
              </p:ext>
            </p:extLst>
          </p:nvPr>
        </p:nvGraphicFramePr>
        <p:xfrm>
          <a:off x="4427984" y="4266482"/>
          <a:ext cx="1272490" cy="4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C165483-6968-6412-0F94-48354D1A0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4266482"/>
                        <a:ext cx="1272490" cy="43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F5BAD1-017E-E70F-B95C-8DDC4C59D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14674"/>
              </p:ext>
            </p:extLst>
          </p:nvPr>
        </p:nvGraphicFramePr>
        <p:xfrm>
          <a:off x="1563688" y="3643289"/>
          <a:ext cx="292576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787320" progId="Equation.DSMT4">
                  <p:embed/>
                </p:oleObj>
              </mc:Choice>
              <mc:Fallback>
                <p:oleObj name="Equation" r:id="rId7" imgW="1371600" imgH="787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F5BAD1-017E-E70F-B95C-8DDC4C59D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63688" y="3643289"/>
                        <a:ext cx="2925762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" y="-16506"/>
            <a:ext cx="7743318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利用克拉默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法则求解线性方程组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D769B53-A74D-1F89-FA2D-D8AC252E0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86004"/>
              </p:ext>
            </p:extLst>
          </p:nvPr>
        </p:nvGraphicFramePr>
        <p:xfrm>
          <a:off x="323726" y="720725"/>
          <a:ext cx="39576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58135" imgH="1688821" progId="Equation.DSMT4">
                  <p:embed/>
                </p:oleObj>
              </mc:Choice>
              <mc:Fallback>
                <p:oleObj name="Equation" r:id="rId3" imgW="3958135" imgH="1688821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D769B53-A74D-1F89-FA2D-D8AC252E0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26" y="720725"/>
                        <a:ext cx="39576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B77F7465-10E1-A9E4-DBCD-51C8DD226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73189"/>
              </p:ext>
            </p:extLst>
          </p:nvPr>
        </p:nvGraphicFramePr>
        <p:xfrm>
          <a:off x="4355976" y="720725"/>
          <a:ext cx="41497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30320" imgH="787320" progId="Equation.DSMT4">
                  <p:embed/>
                </p:oleObj>
              </mc:Choice>
              <mc:Fallback>
                <p:oleObj name="Equation" r:id="rId5" imgW="1930320" imgH="787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B77F7465-10E1-A9E4-DBCD-51C8DD226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720725"/>
                        <a:ext cx="41497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7E27A6D-2B22-82D0-2DE7-19A109514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90189"/>
              </p:ext>
            </p:extLst>
          </p:nvPr>
        </p:nvGraphicFramePr>
        <p:xfrm>
          <a:off x="323726" y="2464139"/>
          <a:ext cx="39862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86937" imgH="1688821" progId="Equation.DSMT4">
                  <p:embed/>
                </p:oleObj>
              </mc:Choice>
              <mc:Fallback>
                <p:oleObj name="Equation" r:id="rId7" imgW="3986937" imgH="1688821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7E27A6D-2B22-82D0-2DE7-19A109514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726" y="2464139"/>
                        <a:ext cx="3986213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0D2386-9456-E2E6-0FF3-B070502D0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91675"/>
              </p:ext>
            </p:extLst>
          </p:nvPr>
        </p:nvGraphicFramePr>
        <p:xfrm>
          <a:off x="4438526" y="2468612"/>
          <a:ext cx="37957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795043" imgH="1688821" progId="Equation.DSMT4">
                  <p:embed/>
                </p:oleObj>
              </mc:Choice>
              <mc:Fallback>
                <p:oleObj name="Equation" r:id="rId9" imgW="3795043" imgH="1688821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20D2386-9456-E2E6-0FF3-B070502D0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38526" y="2468612"/>
                        <a:ext cx="3795713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65B1896-7CEE-6FA6-81FA-FC8CD27132BC}"/>
              </a:ext>
            </a:extLst>
          </p:cNvPr>
          <p:cNvSpPr txBox="1"/>
          <p:nvPr/>
        </p:nvSpPr>
        <p:spPr>
          <a:xfrm>
            <a:off x="262062" y="4508452"/>
            <a:ext cx="130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所以有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EB2923E-90A4-65F3-4074-95B29C31D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94788"/>
              </p:ext>
            </p:extLst>
          </p:nvPr>
        </p:nvGraphicFramePr>
        <p:xfrm>
          <a:off x="5086598" y="5359718"/>
          <a:ext cx="2908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155600" imgH="393480" progId="Equation.DSMT4">
                  <p:embed/>
                </p:oleObj>
              </mc:Choice>
              <mc:Fallback>
                <p:oleObj name="Equation" r:id="rId11" imgW="115560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EB2923E-90A4-65F3-4074-95B29C31D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98" y="5359718"/>
                        <a:ext cx="2908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50058EF5-A927-687E-92AE-984804ADB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92525"/>
              </p:ext>
            </p:extLst>
          </p:nvPr>
        </p:nvGraphicFramePr>
        <p:xfrm>
          <a:off x="1630214" y="4288098"/>
          <a:ext cx="29067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155600" imgH="393480" progId="Equation.DSMT4">
                  <p:embed/>
                </p:oleObj>
              </mc:Choice>
              <mc:Fallback>
                <p:oleObj name="Equation" r:id="rId13" imgW="1155600" imgH="393480" progId="Equation.DSMT4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50058EF5-A927-687E-92AE-984804ADB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214" y="4288098"/>
                        <a:ext cx="29067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5368D32-14FF-4CB5-DBE5-19DBB2A35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58077"/>
              </p:ext>
            </p:extLst>
          </p:nvPr>
        </p:nvGraphicFramePr>
        <p:xfrm>
          <a:off x="5086598" y="4244192"/>
          <a:ext cx="35782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2360" imgH="393480" progId="Equation.DSMT4">
                  <p:embed/>
                </p:oleObj>
              </mc:Choice>
              <mc:Fallback>
                <p:oleObj name="Equation" r:id="rId15" imgW="1422360" imgH="39348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45368D32-14FF-4CB5-DBE5-19DBB2A35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98" y="4244192"/>
                        <a:ext cx="35782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D441D3E1-F16D-A65E-F8FE-F2DAACE42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87909"/>
              </p:ext>
            </p:extLst>
          </p:nvPr>
        </p:nvGraphicFramePr>
        <p:xfrm>
          <a:off x="1558206" y="5359718"/>
          <a:ext cx="3354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33440" imgH="406080" progId="Equation.DSMT4">
                  <p:embed/>
                </p:oleObj>
              </mc:Choice>
              <mc:Fallback>
                <p:oleObj name="Equation" r:id="rId17" imgW="1333440" imgH="406080" progId="Equation.DSMT4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D441D3E1-F16D-A65E-F8FE-F2DAACE42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06" y="5359718"/>
                        <a:ext cx="33543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4253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-8192"/>
            <a:ext cx="5962398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法则的</a:t>
            </a:r>
            <a:r>
              <a:rPr lang="zh-CN" altLang="en-US" sz="2600" b="1" kern="0" dirty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应用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80ECD8-53C1-D500-D3EE-ACB979770ED5}"/>
              </a:ext>
            </a:extLst>
          </p:cNvPr>
          <p:cNvSpPr txBox="1"/>
          <p:nvPr/>
        </p:nvSpPr>
        <p:spPr>
          <a:xfrm>
            <a:off x="323528" y="818564"/>
            <a:ext cx="8147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1.17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多项式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至多有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互异的零点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BE210D-523E-5C0C-0AB5-7E5CA5234D2C}"/>
              </a:ext>
            </a:extLst>
          </p:cNvPr>
          <p:cNvSpPr txBox="1"/>
          <p:nvPr/>
        </p:nvSpPr>
        <p:spPr>
          <a:xfrm>
            <a:off x="323528" y="1602467"/>
            <a:ext cx="8723314" cy="139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假设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次多项式</a:t>
            </a:r>
            <a:endParaRPr lang="en-US" altLang="zh-CN" b="1" i="1" dirty="0">
              <a:latin typeface="Cambria Math" panose="02040503050406030204" pitchFamily="18" charset="0"/>
            </a:endParaRPr>
          </a:p>
          <a:p>
            <a:pPr algn="ctr"/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 i="1" baseline="30000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个互异的零点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则有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B498D18-3EC1-04D0-2172-041E8CCA5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51518"/>
              </p:ext>
            </p:extLst>
          </p:nvPr>
        </p:nvGraphicFramePr>
        <p:xfrm>
          <a:off x="1845856" y="3040385"/>
          <a:ext cx="67484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33640" imgH="253800" progId="Equation.DSMT4">
                  <p:embed/>
                </p:oleObj>
              </mc:Choice>
              <mc:Fallback>
                <p:oleObj name="Equation" r:id="rId3" imgW="2933640" imgH="2538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FB498D18-3EC1-04D0-2172-041E8CCA5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856" y="3040385"/>
                        <a:ext cx="67484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D6E831B-FEFA-237D-9D37-6EFCD13ABE37}"/>
              </a:ext>
            </a:extLst>
          </p:cNvPr>
          <p:cNvSpPr txBox="1"/>
          <p:nvPr/>
        </p:nvSpPr>
        <p:spPr>
          <a:xfrm>
            <a:off x="374781" y="3645024"/>
            <a:ext cx="941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C70CEA5-0173-B739-C44A-19A97686B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18608"/>
              </p:ext>
            </p:extLst>
          </p:nvPr>
        </p:nvGraphicFramePr>
        <p:xfrm>
          <a:off x="1650171" y="3750989"/>
          <a:ext cx="5946165" cy="251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70073" imgH="2232800" progId="Equation.DSMT4">
                  <p:embed/>
                </p:oleObj>
              </mc:Choice>
              <mc:Fallback>
                <p:oleObj name="Equation" r:id="rId5" imgW="5270073" imgH="2232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C70CEA5-0173-B739-C44A-19A97686B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0171" y="3750989"/>
                        <a:ext cx="5946165" cy="251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47D0434-DD77-9C97-24A2-69D6668E64F5}"/>
              </a:ext>
            </a:extLst>
          </p:cNvPr>
          <p:cNvSpPr txBox="1"/>
          <p:nvPr/>
        </p:nvSpPr>
        <p:spPr>
          <a:xfrm>
            <a:off x="323527" y="1607818"/>
            <a:ext cx="963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86A8F1A3-1278-2E8A-A9DA-EADFE9473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81736"/>
              </p:ext>
            </p:extLst>
          </p:nvPr>
        </p:nvGraphicFramePr>
        <p:xfrm>
          <a:off x="899592" y="3099123"/>
          <a:ext cx="9636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228600" progId="Equation.DSMT4">
                  <p:embed/>
                </p:oleObj>
              </mc:Choice>
              <mc:Fallback>
                <p:oleObj name="Equation" r:id="rId7" imgW="419040" imgH="2286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86A8F1A3-1278-2E8A-A9DA-EADFE9473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99123"/>
                        <a:ext cx="9636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3267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14" y="-16557"/>
            <a:ext cx="6472436" cy="4932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A180A1-1011-FE8A-75A7-D3C698B7A649}"/>
              </a:ext>
            </a:extLst>
          </p:cNvPr>
          <p:cNvSpPr txBox="1"/>
          <p:nvPr/>
        </p:nvSpPr>
        <p:spPr>
          <a:xfrm>
            <a:off x="230658" y="692696"/>
            <a:ext cx="845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以上方程组可看成关于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的齐次线性方程组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BEE75-60F7-E404-FA21-708970FA656D}"/>
              </a:ext>
            </a:extLst>
          </p:cNvPr>
          <p:cNvSpPr txBox="1"/>
          <p:nvPr/>
        </p:nvSpPr>
        <p:spPr>
          <a:xfrm>
            <a:off x="230658" y="3611148"/>
            <a:ext cx="8517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这是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范德蒙德行列式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转置行列式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B572BA-727B-4647-77FB-70EE964DB768}"/>
              </a:ext>
            </a:extLst>
          </p:cNvPr>
          <p:cNvSpPr txBox="1"/>
          <p:nvPr/>
        </p:nvSpPr>
        <p:spPr>
          <a:xfrm>
            <a:off x="230658" y="4902916"/>
            <a:ext cx="8910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1.7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知上述方程组有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=…=a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这与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是一个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多项式矛盾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B19E47F-4A26-47CF-4501-B9F06D8E8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1801"/>
              </p:ext>
            </p:extLst>
          </p:nvPr>
        </p:nvGraphicFramePr>
        <p:xfrm>
          <a:off x="2369645" y="1646803"/>
          <a:ext cx="4404709" cy="198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32116" imgH="1906628" progId="Equation.DSMT4">
                  <p:embed/>
                </p:oleObj>
              </mc:Choice>
              <mc:Fallback>
                <p:oleObj name="Equation" r:id="rId3" imgW="4232116" imgH="1906628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B19E47F-4A26-47CF-4501-B9F06D8E8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9645" y="1646803"/>
                        <a:ext cx="4404709" cy="1984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515D4D-A443-E093-FBA1-85AA7AC69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77748"/>
              </p:ext>
            </p:extLst>
          </p:nvPr>
        </p:nvGraphicFramePr>
        <p:xfrm>
          <a:off x="2457138" y="4139480"/>
          <a:ext cx="3870194" cy="89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49505" imgH="816869" progId="Equation.DSMT4">
                  <p:embed/>
                </p:oleObj>
              </mc:Choice>
              <mc:Fallback>
                <p:oleObj name="Equation" r:id="rId5" imgW="3549505" imgH="816869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9515D4D-A443-E093-FBA1-85AA7AC69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7138" y="4139480"/>
                        <a:ext cx="3870194" cy="89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B6A7F83-6BF7-B736-912C-9964AEBC8FDF}"/>
              </a:ext>
            </a:extLst>
          </p:cNvPr>
          <p:cNvSpPr txBox="1"/>
          <p:nvPr/>
        </p:nvSpPr>
        <p:spPr>
          <a:xfrm>
            <a:off x="875767" y="5833588"/>
            <a:ext cx="7368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至多有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互异的零点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20299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75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" y="1412776"/>
            <a:ext cx="758666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元线性方程组的解能否用 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阶行列式</a:t>
            </a:r>
            <a:endParaRPr kumimoji="1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>
            <a:extLst>
              <a:ext uri="{FF2B5EF4-FFF2-40B4-BE49-F238E27FC236}">
                <a16:creationId xmlns:a16="http://schemas.microsoft.com/office/drawing/2014/main" id="{80982FA9-26BC-4A95-9851-2F2FC5A7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276" y="1895838"/>
            <a:ext cx="317110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表示呢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5699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1067390" y="152167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489101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非齐次与齐次线性方程组的定义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以及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1067390" y="2627959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4" y="3387812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克拉默法则及其推论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1064613" y="353410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7" y="3987083"/>
            <a:ext cx="75596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利用克拉默法则求解线性方程组？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1071829" y="4094250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3" y="4581128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克拉默法则能否求解所有线性方程组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1069052" y="4725144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>
            <a:extLst>
              <a:ext uri="{FF2B5EF4-FFF2-40B4-BE49-F238E27FC236}">
                <a16:creationId xmlns:a16="http://schemas.microsoft.com/office/drawing/2014/main" id="{F6B0C0DB-4097-40EC-AC71-84AE9EC490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444F5E-3BBE-30FA-C598-02563E6FC8E2}"/>
              </a:ext>
            </a:extLst>
          </p:cNvPr>
          <p:cNvSpPr txBox="1"/>
          <p:nvPr/>
        </p:nvSpPr>
        <p:spPr>
          <a:xfrm>
            <a:off x="2636276" y="2916436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24" grpId="0"/>
      <p:bldP spid="2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B23C083C-4786-427B-8023-7BCA8B81A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0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8016E-F55E-2544-71B1-806EDEEE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84C352-F7D0-42F7-AE9D-76C794EE3314}"/>
              </a:ext>
            </a:extLst>
          </p:cNvPr>
          <p:cNvSpPr/>
          <p:nvPr/>
        </p:nvSpPr>
        <p:spPr>
          <a:xfrm>
            <a:off x="2042728" y="1556792"/>
            <a:ext cx="504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§1.5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克拉默法则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Text Box 3">
            <a:extLst>
              <a:ext uri="{FF2B5EF4-FFF2-40B4-BE49-F238E27FC236}">
                <a16:creationId xmlns:a16="http://schemas.microsoft.com/office/drawing/2014/main" id="{3927D51B-06CD-4A18-9D05-14786A91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3" y="1359499"/>
            <a:ext cx="7309553" cy="1953868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 本节重点解决以下问题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: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克拉默法则及其推论的相关内容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利用克拉默法则求解线性方程组的实例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BC0AE3E4-4E9F-C319-92C9-0D821F5C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3827840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-1921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noProof="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非齐次与齐次线性方程组的定义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6ED-9DD7-B588-7759-282F4D854F20}"/>
              </a:ext>
            </a:extLst>
          </p:cNvPr>
          <p:cNvSpPr txBox="1"/>
          <p:nvPr/>
        </p:nvSpPr>
        <p:spPr>
          <a:xfrm>
            <a:off x="414250" y="848040"/>
            <a:ext cx="8262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含有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 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 …,</a:t>
            </a:r>
            <a:r>
              <a:rPr lang="zh-CN" altLang="en-US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个线性方程的方程组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5B7A99F-E4FB-F358-4FF0-EAC4CE333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13897"/>
              </p:ext>
            </p:extLst>
          </p:nvPr>
        </p:nvGraphicFramePr>
        <p:xfrm>
          <a:off x="2014248" y="1460821"/>
          <a:ext cx="5115504" cy="188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71520" imgH="799920" progId="Equation.DSMT4">
                  <p:embed/>
                </p:oleObj>
              </mc:Choice>
              <mc:Fallback>
                <p:oleObj name="Equation" r:id="rId3" imgW="2171520" imgH="7999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5B7A99F-E4FB-F358-4FF0-EAC4CE3339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4248" y="1460821"/>
                        <a:ext cx="5115504" cy="188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0F9731C-F291-8C7A-00D9-53A55BDABC1E}"/>
              </a:ext>
            </a:extLst>
          </p:cNvPr>
          <p:cNvSpPr txBox="1"/>
          <p:nvPr/>
        </p:nvSpPr>
        <p:spPr>
          <a:xfrm>
            <a:off x="7452320" y="2149227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b="1" dirty="0"/>
              <a:t>(1.8)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4B1023-BBC6-6B96-205D-9F83A950D59B}"/>
              </a:ext>
            </a:extLst>
          </p:cNvPr>
          <p:cNvSpPr txBox="1"/>
          <p:nvPr/>
        </p:nvSpPr>
        <p:spPr>
          <a:xfrm>
            <a:off x="414250" y="3670858"/>
            <a:ext cx="768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常数项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不全为零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该方程组称为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非齐次线性方程组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40AB0-1DAB-B3A4-EF94-4FCC40EBBCE7}"/>
              </a:ext>
            </a:extLst>
          </p:cNvPr>
          <p:cNvSpPr txBox="1"/>
          <p:nvPr/>
        </p:nvSpPr>
        <p:spPr>
          <a:xfrm>
            <a:off x="414250" y="4624965"/>
            <a:ext cx="7586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常数项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全为零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该方程组称为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齐次线性方程组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-1807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系数行列式的定义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62B99-D783-AEAA-A199-AC38BBDF6778}"/>
              </a:ext>
            </a:extLst>
          </p:cNvPr>
          <p:cNvSpPr txBox="1"/>
          <p:nvPr/>
        </p:nvSpPr>
        <p:spPr>
          <a:xfrm>
            <a:off x="179512" y="692696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本节仅讨论方程组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m=n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时的情形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方程组的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387F10E-97D6-5AD5-DA06-873C95E02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8276"/>
              </p:ext>
            </p:extLst>
          </p:nvPr>
        </p:nvGraphicFramePr>
        <p:xfrm>
          <a:off x="2523910" y="1670406"/>
          <a:ext cx="3488250" cy="175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799920" progId="Equation.DSMT4">
                  <p:embed/>
                </p:oleObj>
              </mc:Choice>
              <mc:Fallback>
                <p:oleObj name="Equation" r:id="rId2" imgW="1587240" imgH="7999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387F10E-97D6-5AD5-DA06-873C95E02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3910" y="1670406"/>
                        <a:ext cx="3488250" cy="1758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881BEF6-0B82-1833-83FD-0BB55D318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21394"/>
              </p:ext>
            </p:extLst>
          </p:nvPr>
        </p:nvGraphicFramePr>
        <p:xfrm>
          <a:off x="1360282" y="4437112"/>
          <a:ext cx="6423435" cy="19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669343" imgH="1726982" progId="Equation.DSMT4">
                  <p:embed/>
                </p:oleObj>
              </mc:Choice>
              <mc:Fallback>
                <p:oleObj name="Equation" r:id="rId4" imgW="5669343" imgH="1726982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881BEF6-0B82-1833-83FD-0BB55D318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60282" y="4437112"/>
                        <a:ext cx="6423435" cy="1957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528B846-56B7-9A5D-DAEA-44B41B6A5307}"/>
              </a:ext>
            </a:extLst>
          </p:cNvPr>
          <p:cNvSpPr txBox="1"/>
          <p:nvPr/>
        </p:nvSpPr>
        <p:spPr>
          <a:xfrm>
            <a:off x="130446" y="3483005"/>
            <a:ext cx="85460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令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为常数项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替换系数行列式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中第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列元素而得到的行列式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1547387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6" y="512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点问题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7F4A0-3420-4580-E9F6-B75E20B55EC3}"/>
              </a:ext>
            </a:extLst>
          </p:cNvPr>
          <p:cNvSpPr txBox="1"/>
          <p:nvPr/>
        </p:nvSpPr>
        <p:spPr>
          <a:xfrm>
            <a:off x="179512" y="1281488"/>
            <a:ext cx="853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则方程组有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AE8BD66-F467-F5B8-1762-24EDE9192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80486"/>
              </p:ext>
            </p:extLst>
          </p:nvPr>
        </p:nvGraphicFramePr>
        <p:xfrm>
          <a:off x="1231353" y="1823619"/>
          <a:ext cx="1514808" cy="99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393480" progId="Equation.DSMT4">
                  <p:embed/>
                </p:oleObj>
              </mc:Choice>
              <mc:Fallback>
                <p:oleObj name="Equation" r:id="rId2" imgW="5968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AE8BD66-F467-F5B8-1762-24EDE9192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31353" y="1823619"/>
                        <a:ext cx="1514808" cy="99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A444EE33-5954-0CF4-82C5-6F9B2461BA10}"/>
              </a:ext>
            </a:extLst>
          </p:cNvPr>
          <p:cNvSpPr txBox="1"/>
          <p:nvPr/>
        </p:nvSpPr>
        <p:spPr>
          <a:xfrm>
            <a:off x="7956376" y="2101421"/>
            <a:ext cx="1187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F6C16-0AD2-CF79-708B-AA5037346B35}"/>
              </a:ext>
            </a:extLst>
          </p:cNvPr>
          <p:cNvSpPr txBox="1"/>
          <p:nvPr/>
        </p:nvSpPr>
        <p:spPr>
          <a:xfrm>
            <a:off x="1365265" y="2948422"/>
            <a:ext cx="5078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先证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D39B086-B0A8-9880-8C1D-7FECD4F2D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50105"/>
              </p:ext>
            </p:extLst>
          </p:nvPr>
        </p:nvGraphicFramePr>
        <p:xfrm>
          <a:off x="971600" y="3536402"/>
          <a:ext cx="7511766" cy="115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23357" imgH="820109" progId="Equation.DSMT4">
                  <p:embed/>
                </p:oleObj>
              </mc:Choice>
              <mc:Fallback>
                <p:oleObj name="Equation" r:id="rId4" imgW="5323357" imgH="820109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D39B086-B0A8-9880-8C1D-7FECD4F2D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536402"/>
                        <a:ext cx="7511766" cy="1158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B55B8D3-E847-B96C-B633-06966B123C43}"/>
              </a:ext>
            </a:extLst>
          </p:cNvPr>
          <p:cNvSpPr txBox="1"/>
          <p:nvPr/>
        </p:nvSpPr>
        <p:spPr>
          <a:xfrm>
            <a:off x="259232" y="49159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上式两端同时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乘以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999C3-029F-3C66-471E-757324FE55E0}"/>
              </a:ext>
            </a:extLst>
          </p:cNvPr>
          <p:cNvSpPr txBox="1"/>
          <p:nvPr/>
        </p:nvSpPr>
        <p:spPr>
          <a:xfrm>
            <a:off x="179512" y="796596"/>
            <a:ext cx="14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57114-E09F-93CF-95ED-578393B32B08}"/>
              </a:ext>
            </a:extLst>
          </p:cNvPr>
          <p:cNvSpPr txBox="1"/>
          <p:nvPr/>
        </p:nvSpPr>
        <p:spPr>
          <a:xfrm>
            <a:off x="1437273" y="764704"/>
            <a:ext cx="7599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克拉默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法则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FCF6F-A609-258E-F4B0-C7679399C30D}"/>
              </a:ext>
            </a:extLst>
          </p:cNvPr>
          <p:cNvSpPr txBox="1"/>
          <p:nvPr/>
        </p:nvSpPr>
        <p:spPr>
          <a:xfrm>
            <a:off x="259232" y="2948422"/>
            <a:ext cx="110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5B4453-51A9-B2DA-1481-B30FFEB1485E}"/>
              </a:ext>
            </a:extLst>
          </p:cNvPr>
          <p:cNvSpPr txBox="1"/>
          <p:nvPr/>
        </p:nvSpPr>
        <p:spPr>
          <a:xfrm>
            <a:off x="5769260" y="2952586"/>
            <a:ext cx="1611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即要证明</a:t>
            </a:r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B7CB3A9-257A-8D1D-322A-B7F87BA6E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28741"/>
              </p:ext>
            </p:extLst>
          </p:nvPr>
        </p:nvGraphicFramePr>
        <p:xfrm>
          <a:off x="3136909" y="1823731"/>
          <a:ext cx="1487218" cy="99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2080" imgH="393480" progId="Equation.DSMT4">
                  <p:embed/>
                </p:oleObj>
              </mc:Choice>
              <mc:Fallback>
                <p:oleObj name="Equation" r:id="rId6" imgW="62208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B7CB3A9-257A-8D1D-322A-B7F87BA6ED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6909" y="1823731"/>
                        <a:ext cx="1487218" cy="997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62FE2F0-9CC4-36E9-757C-E3DB2A7A9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95315"/>
              </p:ext>
            </p:extLst>
          </p:nvPr>
        </p:nvGraphicFramePr>
        <p:xfrm>
          <a:off x="5837453" y="1791125"/>
          <a:ext cx="1120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406080" progId="Equation.DSMT4">
                  <p:embed/>
                </p:oleObj>
              </mc:Choice>
              <mc:Fallback>
                <p:oleObj name="Equation" r:id="rId8" imgW="622080" imgH="4060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62FE2F0-9CC4-36E9-757C-E3DB2A7A9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37453" y="1791125"/>
                        <a:ext cx="112077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BB6856B-4740-C7F1-81D8-0C9F02648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33639"/>
              </p:ext>
            </p:extLst>
          </p:nvPr>
        </p:nvGraphicFramePr>
        <p:xfrm>
          <a:off x="971600" y="5544459"/>
          <a:ext cx="7511766" cy="6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66200" imgH="460457" progId="Equation.DSMT4">
                  <p:embed/>
                </p:oleObj>
              </mc:Choice>
              <mc:Fallback>
                <p:oleObj name="Equation" r:id="rId10" imgW="5366200" imgH="46045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BB6856B-4740-C7F1-81D8-0C9F026489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600" y="5544459"/>
                        <a:ext cx="7511766" cy="644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864D76-64EA-7777-EF0F-5CE09C0AE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74564"/>
              </p:ext>
            </p:extLst>
          </p:nvPr>
        </p:nvGraphicFramePr>
        <p:xfrm>
          <a:off x="5014875" y="2270837"/>
          <a:ext cx="463209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101520" progId="Equation.DSMT4">
                  <p:embed/>
                </p:oleObj>
              </mc:Choice>
              <mc:Fallback>
                <p:oleObj name="Equation" r:id="rId12" imgW="177480" imgH="1015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62FE2F0-9CC4-36E9-757C-E3DB2A7A9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14875" y="2270837"/>
                        <a:ext cx="463209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040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75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25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" y="-18806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法则的证明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20CC87-5A88-F1F3-0E63-664B4AA7A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35136"/>
              </p:ext>
            </p:extLst>
          </p:nvPr>
        </p:nvGraphicFramePr>
        <p:xfrm>
          <a:off x="1043608" y="973162"/>
          <a:ext cx="6840760" cy="58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66200" imgH="460457" progId="Equation.DSMT4">
                  <p:embed/>
                </p:oleObj>
              </mc:Choice>
              <mc:Fallback>
                <p:oleObj name="Equation" r:id="rId3" imgW="5366200" imgH="46045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20CC87-5A88-F1F3-0E63-664B4AA7A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608" y="973162"/>
                        <a:ext cx="6840760" cy="58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5194D5C-E66B-BAE2-321C-C54785E78235}"/>
              </a:ext>
            </a:extLst>
          </p:cNvPr>
          <p:cNvSpPr txBox="1"/>
          <p:nvPr/>
        </p:nvSpPr>
        <p:spPr>
          <a:xfrm>
            <a:off x="159491" y="1628800"/>
            <a:ext cx="820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=b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+…+b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,(j=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,…,n)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代入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上式左端得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E94189C-2074-975A-14A3-850440DF6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95230"/>
              </p:ext>
            </p:extLst>
          </p:nvPr>
        </p:nvGraphicFramePr>
        <p:xfrm>
          <a:off x="717387" y="2594948"/>
          <a:ext cx="3069740" cy="48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228600" progId="Equation.DSMT4">
                  <p:embed/>
                </p:oleObj>
              </mc:Choice>
              <mc:Fallback>
                <p:oleObj name="Equation" r:id="rId5" imgW="1638000" imgH="22860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9E94189C-2074-975A-14A3-850440DF6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87" y="2594948"/>
                        <a:ext cx="3069740" cy="48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24CA81D-C3B3-0F52-6477-C38466D460C1}"/>
              </a:ext>
            </a:extLst>
          </p:cNvPr>
          <p:cNvSpPr txBox="1"/>
          <p:nvPr/>
        </p:nvSpPr>
        <p:spPr>
          <a:xfrm>
            <a:off x="971600" y="4986646"/>
            <a:ext cx="5564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3F429B39-9BD1-F102-A2A4-39FBFFEAC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93077"/>
              </p:ext>
            </p:extLst>
          </p:nvPr>
        </p:nvGraphicFramePr>
        <p:xfrm>
          <a:off x="450850" y="3055603"/>
          <a:ext cx="867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813200" imgH="228600" progId="Equation.DSMT4">
                  <p:embed/>
                </p:oleObj>
              </mc:Choice>
              <mc:Fallback>
                <p:oleObj name="Equation" r:id="rId7" imgW="4813200" imgH="228600" progId="Equation.DSMT4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3F429B39-9BD1-F102-A2A4-39FBFFEAC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055603"/>
                        <a:ext cx="867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A06444B-D7F1-73BE-2BE7-F09E947C9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63032"/>
              </p:ext>
            </p:extLst>
          </p:nvPr>
        </p:nvGraphicFramePr>
        <p:xfrm>
          <a:off x="450850" y="3583745"/>
          <a:ext cx="84915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711680" imgH="457200" progId="Equation.DSMT4">
                  <p:embed/>
                </p:oleObj>
              </mc:Choice>
              <mc:Fallback>
                <p:oleObj name="Equation" r:id="rId9" imgW="4711680" imgH="4572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4A06444B-D7F1-73BE-2BE7-F09E947C9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583745"/>
                        <a:ext cx="84915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6680E260-1CF9-817A-A423-92AFD3525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13356"/>
              </p:ext>
            </p:extLst>
          </p:nvPr>
        </p:nvGraphicFramePr>
        <p:xfrm>
          <a:off x="465259" y="4482874"/>
          <a:ext cx="777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228600" progId="Equation.DSMT4">
                  <p:embed/>
                </p:oleObj>
              </mc:Choice>
              <mc:Fallback>
                <p:oleObj name="Equation" r:id="rId11" imgW="431640" imgH="2286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6680E260-1CF9-817A-A423-92AFD3525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59" y="4482874"/>
                        <a:ext cx="777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8B9C75-C1F9-2C64-68A3-13B69561BB45}"/>
              </a:ext>
            </a:extLst>
          </p:cNvPr>
          <p:cNvSpPr txBox="1"/>
          <p:nvPr/>
        </p:nvSpPr>
        <p:spPr>
          <a:xfrm>
            <a:off x="907305" y="5631503"/>
            <a:ext cx="8489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再证若方程组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有解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则其解由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给出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069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830460-5D13-0C0B-CCD6-81EEC12BC6C4}"/>
              </a:ext>
            </a:extLst>
          </p:cNvPr>
          <p:cNvSpPr txBox="1"/>
          <p:nvPr/>
        </p:nvSpPr>
        <p:spPr>
          <a:xfrm>
            <a:off x="176363" y="3441970"/>
            <a:ext cx="8716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上式左端仅变量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的系数等于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其余系数均为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右端等于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上式可化为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i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6CB1545-C0D5-6E61-72DE-BBA3DEEC6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74303"/>
              </p:ext>
            </p:extLst>
          </p:nvPr>
        </p:nvGraphicFramePr>
        <p:xfrm>
          <a:off x="726427" y="2376822"/>
          <a:ext cx="6121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0840" imgH="469800" progId="Equation.DSMT4">
                  <p:embed/>
                </p:oleObj>
              </mc:Choice>
              <mc:Fallback>
                <p:oleObj name="Equation" r:id="rId2" imgW="3390840" imgH="469800" progId="Equation.DSMT4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56CB1545-C0D5-6E61-72DE-BBA3DEEC6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27" y="2376822"/>
                        <a:ext cx="6121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0A36D93-4B68-6859-7A3E-3C8A2AD78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63636"/>
              </p:ext>
            </p:extLst>
          </p:nvPr>
        </p:nvGraphicFramePr>
        <p:xfrm>
          <a:off x="3184525" y="5013176"/>
          <a:ext cx="2774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419040" progId="Equation.DSMT4">
                  <p:embed/>
                </p:oleObj>
              </mc:Choice>
              <mc:Fallback>
                <p:oleObj name="Equation" r:id="rId4" imgW="1536480" imgH="419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0A36D93-4B68-6859-7A3E-3C8A2AD78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013176"/>
                        <a:ext cx="2774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BBA7414-1E2F-0F8B-A3A3-EB3C698BC047}"/>
              </a:ext>
            </a:extLst>
          </p:cNvPr>
          <p:cNvSpPr txBox="1"/>
          <p:nvPr/>
        </p:nvSpPr>
        <p:spPr>
          <a:xfrm>
            <a:off x="176363" y="5729335"/>
            <a:ext cx="1888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从而得证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215180-0AAA-D93A-EBB3-4484388844F4}"/>
              </a:ext>
            </a:extLst>
          </p:cNvPr>
          <p:cNvSpPr txBox="1"/>
          <p:nvPr/>
        </p:nvSpPr>
        <p:spPr>
          <a:xfrm>
            <a:off x="176363" y="1052736"/>
            <a:ext cx="84136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将方程组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个方程两端依次乘以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中第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列各元素的代数余子式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华文中宋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再把它们相加可得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CBB453C-C584-6D0C-509F-CA2CB69B5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62552"/>
              </p:ext>
            </p:extLst>
          </p:nvPr>
        </p:nvGraphicFramePr>
        <p:xfrm>
          <a:off x="6743841" y="2376822"/>
          <a:ext cx="13081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600" imgH="469800" progId="Equation.DSMT4">
                  <p:embed/>
                </p:oleObj>
              </mc:Choice>
              <mc:Fallback>
                <p:oleObj name="Equation" r:id="rId6" imgW="723600" imgH="4698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CBB453C-C584-6D0C-509F-CA2CB69B5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841" y="2376822"/>
                        <a:ext cx="13081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81B24B8-C87F-666E-CEA8-5314771C658D}"/>
              </a:ext>
            </a:extLst>
          </p:cNvPr>
          <p:cNvSpPr txBox="1"/>
          <p:nvPr/>
        </p:nvSpPr>
        <p:spPr>
          <a:xfrm>
            <a:off x="176363" y="443509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0249B8B-A171-4000-87B7-D0908C2D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" y="-18806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法则的证明</a:t>
            </a:r>
          </a:p>
        </p:txBody>
      </p:sp>
    </p:spTree>
    <p:extLst>
      <p:ext uri="{BB962C8B-B14F-4D97-AF65-F5344CB8AC3E}">
        <p14:creationId xmlns:p14="http://schemas.microsoft.com/office/powerpoint/2010/main" val="25122062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9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2523D-4CB5-EC96-E05C-2869DEF94CFD}"/>
                  </a:ext>
                </a:extLst>
              </p:cNvPr>
              <p:cNvSpPr txBox="1"/>
              <p:nvPr/>
            </p:nvSpPr>
            <p:spPr>
              <a:xfrm>
                <a:off x="1547664" y="886143"/>
                <a:ext cx="4896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元齐次线性方程组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2523D-4CB5-EC96-E05C-2869DEF9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86143"/>
                <a:ext cx="4896544" cy="523220"/>
              </a:xfrm>
              <a:prstGeom prst="rect">
                <a:avLst/>
              </a:prstGeom>
              <a:blipFill>
                <a:blip r:embed="rId4"/>
                <a:stretch>
                  <a:fillRect l="-26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F95DDA2-6FB1-09E0-9FAD-0EC95D38D815}"/>
              </a:ext>
            </a:extLst>
          </p:cNvPr>
          <p:cNvSpPr txBox="1"/>
          <p:nvPr/>
        </p:nvSpPr>
        <p:spPr>
          <a:xfrm>
            <a:off x="259232" y="3835746"/>
            <a:ext cx="678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则该方程组有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5B536A1-BEA0-0C6D-4B4A-0B08D9AB7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47069"/>
              </p:ext>
            </p:extLst>
          </p:nvPr>
        </p:nvGraphicFramePr>
        <p:xfrm>
          <a:off x="2196227" y="1559322"/>
          <a:ext cx="4751547" cy="21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680" imgH="799920" progId="Equation.DSMT4">
                  <p:embed/>
                </p:oleObj>
              </mc:Choice>
              <mc:Fallback>
                <p:oleObj name="Equation" r:id="rId5" imgW="1993680" imgH="79992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95B536A1-BEA0-0C6D-4B4A-0B08D9AB7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227" y="1559322"/>
                        <a:ext cx="4751547" cy="212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6E4E717-2FC4-DCA3-937D-49BBE19D921C}"/>
              </a:ext>
            </a:extLst>
          </p:cNvPr>
          <p:cNvSpPr txBox="1"/>
          <p:nvPr/>
        </p:nvSpPr>
        <p:spPr>
          <a:xfrm>
            <a:off x="827584" y="4955425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克拉默法则为行列式在求解线性方程组的一个应用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78C46-2899-3CC7-3A7E-DCDF9920ED35}"/>
              </a:ext>
            </a:extLst>
          </p:cNvPr>
          <p:cNvSpPr txBox="1"/>
          <p:nvPr/>
        </p:nvSpPr>
        <p:spPr>
          <a:xfrm>
            <a:off x="259232" y="886143"/>
            <a:ext cx="15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1.7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6F0F7B-D349-80E0-6DCC-5EFD0554999C}"/>
              </a:ext>
            </a:extLst>
          </p:cNvPr>
          <p:cNvSpPr txBox="1"/>
          <p:nvPr/>
        </p:nvSpPr>
        <p:spPr>
          <a:xfrm>
            <a:off x="259232" y="4960518"/>
            <a:ext cx="91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7BEE08-703D-C5CB-33E6-48701CE63D67}"/>
              </a:ext>
            </a:extLst>
          </p:cNvPr>
          <p:cNvSpPr txBox="1"/>
          <p:nvPr/>
        </p:nvSpPr>
        <p:spPr>
          <a:xfrm>
            <a:off x="259232" y="5478645"/>
            <a:ext cx="870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它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仅在方程组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时适用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情形见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2DAB04-00EA-935E-4C72-B7E96069B492}"/>
              </a:ext>
            </a:extLst>
          </p:cNvPr>
          <p:cNvSpPr txBox="1"/>
          <p:nvPr/>
        </p:nvSpPr>
        <p:spPr>
          <a:xfrm>
            <a:off x="259232" y="59967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第三章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D940A-C661-4932-DC0E-15924B78DE76}"/>
              </a:ext>
            </a:extLst>
          </p:cNvPr>
          <p:cNvSpPr txBox="1"/>
          <p:nvPr/>
        </p:nvSpPr>
        <p:spPr>
          <a:xfrm>
            <a:off x="2195736" y="43459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x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… = 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7405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75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7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4" grpId="0"/>
      <p:bldP spid="8" grpId="0"/>
      <p:bldP spid="5" grpId="0"/>
      <p:bldP spid="10" grpId="0"/>
      <p:bldP spid="9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16065</TotalTime>
  <Words>708</Words>
  <Application>Microsoft Office PowerPoint</Application>
  <PresentationFormat>全屏显示(4:3)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黑体</vt:lpstr>
      <vt:lpstr>华文中宋</vt:lpstr>
      <vt:lpstr>Arial</vt:lpstr>
      <vt:lpstr>Arial Black</vt:lpstr>
      <vt:lpstr>Calibri</vt:lpstr>
      <vt:lpstr>Cambria Math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蓉 江</cp:lastModifiedBy>
  <cp:revision>1063</cp:revision>
  <dcterms:created xsi:type="dcterms:W3CDTF">2012-06-17T01:12:18Z</dcterms:created>
  <dcterms:modified xsi:type="dcterms:W3CDTF">2024-08-27T15:22:20Z</dcterms:modified>
</cp:coreProperties>
</file>