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4" r:id="rId2"/>
    <p:sldId id="269" r:id="rId3"/>
    <p:sldId id="270" r:id="rId4"/>
    <p:sldId id="271" r:id="rId5"/>
    <p:sldId id="272" r:id="rId6"/>
    <p:sldId id="256" r:id="rId7"/>
    <p:sldId id="265" r:id="rId8"/>
    <p:sldId id="257" r:id="rId9"/>
    <p:sldId id="267" r:id="rId10"/>
    <p:sldId id="266" r:id="rId11"/>
    <p:sldId id="258" r:id="rId12"/>
    <p:sldId id="268" r:id="rId13"/>
    <p:sldId id="259" r:id="rId14"/>
    <p:sldId id="273" r:id="rId15"/>
    <p:sldId id="260" r:id="rId16"/>
    <p:sldId id="274" r:id="rId17"/>
    <p:sldId id="275" r:id="rId18"/>
    <p:sldId id="277" r:id="rId19"/>
    <p:sldId id="276" r:id="rId20"/>
    <p:sldId id="278" r:id="rId21"/>
    <p:sldId id="261" r:id="rId22"/>
    <p:sldId id="262" r:id="rId23"/>
    <p:sldId id="263" r:id="rId24"/>
    <p:sldId id="279"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C5D7-919D-4BDD-AE43-DC3A70FDFE9F}" type="datetimeFigureOut">
              <a:rPr lang="fr-BE" smtClean="0"/>
              <a:t>10-01-23</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146E0-586A-4886-9BBF-1C3F9E9362F4}" type="slidenum">
              <a:rPr lang="fr-BE" smtClean="0"/>
              <a:t>‹N°›</a:t>
            </a:fld>
            <a:endParaRPr lang="fr-BE"/>
          </a:p>
        </p:txBody>
      </p:sp>
    </p:spTree>
    <p:extLst>
      <p:ext uri="{BB962C8B-B14F-4D97-AF65-F5344CB8AC3E}">
        <p14:creationId xmlns:p14="http://schemas.microsoft.com/office/powerpoint/2010/main" val="35384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14F62-E014-F641-BFAF-4E309118FE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DD271115-F48D-9778-0BD6-0B12B187C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D38075A-5C33-3F07-92F1-A5371230AF19}"/>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5" name="Espace réservé du pied de page 4">
            <a:extLst>
              <a:ext uri="{FF2B5EF4-FFF2-40B4-BE49-F238E27FC236}">
                <a16:creationId xmlns:a16="http://schemas.microsoft.com/office/drawing/2014/main" id="{9BC1CD6B-89C3-32D2-1196-CC80D1C3286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8472299-6046-731B-E4FD-DCBA84BA1187}"/>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6545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32626-35CA-BB2A-578C-7803D7ED4999}"/>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B7B6954-5A70-F3F9-1258-5057AB26E0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A242394-D107-DC45-EC12-2624E3769759}"/>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5" name="Espace réservé du pied de page 4">
            <a:extLst>
              <a:ext uri="{FF2B5EF4-FFF2-40B4-BE49-F238E27FC236}">
                <a16:creationId xmlns:a16="http://schemas.microsoft.com/office/drawing/2014/main" id="{6C76A523-A46B-4E2A-8B1C-C5DFB6C41DC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9BB4EF31-931E-4633-52CD-B6D590A00F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3767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D39910-46F8-9619-C4D2-4904DB02838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4673FD2-140C-867A-2FE5-68BAF6F9AEB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7579468-3C65-5AAB-CAE2-7A2E186E223A}"/>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5" name="Espace réservé du pied de page 4">
            <a:extLst>
              <a:ext uri="{FF2B5EF4-FFF2-40B4-BE49-F238E27FC236}">
                <a16:creationId xmlns:a16="http://schemas.microsoft.com/office/drawing/2014/main" id="{AEC0BE3D-97EB-DA6A-0556-C7D03465D742}"/>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8D2A052-F9FB-9CD3-FC84-045A7875631E}"/>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3097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B4D79F-9416-87A8-0E7F-ABF47DA8A4A7}"/>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ECBBCC80-2368-D595-C545-CE9A3BF0608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8540169-FC68-7282-8265-9908E3D9DF22}"/>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5" name="Espace réservé du pied de page 4">
            <a:extLst>
              <a:ext uri="{FF2B5EF4-FFF2-40B4-BE49-F238E27FC236}">
                <a16:creationId xmlns:a16="http://schemas.microsoft.com/office/drawing/2014/main" id="{D5A07D02-AD32-63AE-4DAF-C5C21B48ACD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F0ECA83-C30C-2B39-CC69-4D8766D1AE6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7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A19B4-D7B2-F5B9-739C-32292E2A50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EAC3919-8150-E5EE-2769-027E27037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5A53620-20F2-96D9-805D-1308A489ECE1}"/>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5" name="Espace réservé du pied de page 4">
            <a:extLst>
              <a:ext uri="{FF2B5EF4-FFF2-40B4-BE49-F238E27FC236}">
                <a16:creationId xmlns:a16="http://schemas.microsoft.com/office/drawing/2014/main" id="{05D3AB49-735C-D7EC-3954-8480173A4B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E3E11A-18B3-EF1D-DF44-8CB97C0516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817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B6B78-B5A9-A680-02D1-1A21E9B85185}"/>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F15036F-9F15-B207-A729-0FCA2DA9E6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9FA7C6C-22CF-DB44-8505-CF23F1C494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73CE603-DD1B-CD97-1470-518FECEBE6AA}"/>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6" name="Espace réservé du pied de page 5">
            <a:extLst>
              <a:ext uri="{FF2B5EF4-FFF2-40B4-BE49-F238E27FC236}">
                <a16:creationId xmlns:a16="http://schemas.microsoft.com/office/drawing/2014/main" id="{3917B7A5-FCBA-27F3-581E-8CF8D969D3D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4569DBC8-B908-CD5C-DC0F-66AD9F97258B}"/>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91765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05ACDE-95CE-F732-A26B-46398AD36F18}"/>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1B3BD099-D4FA-C8E9-01FC-A6FF45646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17B63C0-850B-B181-2087-CA0F5461B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051F6D3F-843B-C5C5-B726-1B02629A0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6D962D3-42C2-9687-BDBB-8A717A7DBC2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A4E847A1-FD62-28D2-8A99-D985A726A91F}"/>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8" name="Espace réservé du pied de page 7">
            <a:extLst>
              <a:ext uri="{FF2B5EF4-FFF2-40B4-BE49-F238E27FC236}">
                <a16:creationId xmlns:a16="http://schemas.microsoft.com/office/drawing/2014/main" id="{E6248C67-27CB-465C-817E-7E46AAFDB8D8}"/>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8B90ADF-F39F-7F94-75A5-C714577ADA4A}"/>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47956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904C6-65DD-224F-B2F9-94A3B4F3D30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1220F1D-7817-2C5E-4873-A2A580DB3171}"/>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4" name="Espace réservé du pied de page 3">
            <a:extLst>
              <a:ext uri="{FF2B5EF4-FFF2-40B4-BE49-F238E27FC236}">
                <a16:creationId xmlns:a16="http://schemas.microsoft.com/office/drawing/2014/main" id="{A1F01877-A008-C4B7-54C4-0E8340948B5D}"/>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F1452EE4-4527-4BD3-E4A1-AEA9EA76BB80}"/>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54190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F31928-A9A7-E601-2BC7-A5EA01B07F92}"/>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3" name="Espace réservé du pied de page 2">
            <a:extLst>
              <a:ext uri="{FF2B5EF4-FFF2-40B4-BE49-F238E27FC236}">
                <a16:creationId xmlns:a16="http://schemas.microsoft.com/office/drawing/2014/main" id="{62EB01DF-C4AB-254B-0FC8-4BE5ACEED211}"/>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6F33BDD9-0E69-8DCB-BF2D-BF8BC30119DC}"/>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2613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8B474-DDD5-9C1F-3AEE-B622092A9F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11861980-CC7A-956F-600A-3B1B9F5B6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44F05209-9DDE-5C68-4A9C-DF86E0B9A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3E8E9F-A004-E454-B09E-BE50F4329A29}"/>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6" name="Espace réservé du pied de page 5">
            <a:extLst>
              <a:ext uri="{FF2B5EF4-FFF2-40B4-BE49-F238E27FC236}">
                <a16:creationId xmlns:a16="http://schemas.microsoft.com/office/drawing/2014/main" id="{705E2950-092C-0AF2-D410-9688BC7AE74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ACA58499-4E7A-02FC-BFE8-7202B05A667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53325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04564-63CE-C7D6-B646-6D7BA9E386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9D50DFEE-E7F0-0861-FD05-001A20BF6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6116F8FE-5DF0-17EA-353B-B1F3FFFFB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C78E39-2BF0-0880-7FDD-01806CF335CF}"/>
              </a:ext>
            </a:extLst>
          </p:cNvPr>
          <p:cNvSpPr>
            <a:spLocks noGrp="1"/>
          </p:cNvSpPr>
          <p:nvPr>
            <p:ph type="dt" sz="half" idx="10"/>
          </p:nvPr>
        </p:nvSpPr>
        <p:spPr/>
        <p:txBody>
          <a:bodyPr/>
          <a:lstStyle/>
          <a:p>
            <a:fld id="{47F13D19-8A6F-448B-8613-9530819FB28C}" type="datetimeFigureOut">
              <a:rPr lang="fr-BE" smtClean="0"/>
              <a:t>10-01-23</a:t>
            </a:fld>
            <a:endParaRPr lang="fr-BE"/>
          </a:p>
        </p:txBody>
      </p:sp>
      <p:sp>
        <p:nvSpPr>
          <p:cNvPr id="6" name="Espace réservé du pied de page 5">
            <a:extLst>
              <a:ext uri="{FF2B5EF4-FFF2-40B4-BE49-F238E27FC236}">
                <a16:creationId xmlns:a16="http://schemas.microsoft.com/office/drawing/2014/main" id="{ACF25C41-972C-16AA-6E34-00F756E53ABB}"/>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AD91768-D6ED-44F4-5A1F-84F1E4B991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8303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2A0CBB9-C185-E6DC-B841-140EC3CD6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88B68012-AB71-EB09-1153-C08480769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FAFF11A-B333-83F6-D25D-2697BF3A7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13D19-8A6F-448B-8613-9530819FB28C}" type="datetimeFigureOut">
              <a:rPr lang="fr-BE" smtClean="0"/>
              <a:t>10-01-23</a:t>
            </a:fld>
            <a:endParaRPr lang="fr-BE"/>
          </a:p>
        </p:txBody>
      </p:sp>
      <p:sp>
        <p:nvSpPr>
          <p:cNvPr id="5" name="Espace réservé du pied de page 4">
            <a:extLst>
              <a:ext uri="{FF2B5EF4-FFF2-40B4-BE49-F238E27FC236}">
                <a16:creationId xmlns:a16="http://schemas.microsoft.com/office/drawing/2014/main" id="{BBAB8D8E-BD40-7505-164E-FDD14FCC1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F946AB6F-52D3-952F-C6BF-ABF5D6FF7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CA89E-9B76-490F-BFE2-A23BE5DA5B43}" type="slidenum">
              <a:rPr lang="fr-BE" smtClean="0"/>
              <a:t>‹N°›</a:t>
            </a:fld>
            <a:endParaRPr lang="fr-BE"/>
          </a:p>
        </p:txBody>
      </p:sp>
    </p:spTree>
    <p:extLst>
      <p:ext uri="{BB962C8B-B14F-4D97-AF65-F5344CB8AC3E}">
        <p14:creationId xmlns:p14="http://schemas.microsoft.com/office/powerpoint/2010/main" val="16559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International/questions/qa-what-is-encoding.f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sql/sql_datatypes.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sql/sql_alter.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mysql/mysql_selec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mysql/mysql_where.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mysql/mysql_and_or.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mysql/mysql_orderby.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agon.org/download/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mysql/mysql_join.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zeemil/ecoleit-1sql/blob/main/laragon/packages.conf"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alternativeto.net/software/phpmyadmi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ia-installer.de/download/index.html.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MySQL/default.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C6A139A-A107-52F6-412A-578D6B6040E8}"/>
              </a:ext>
            </a:extLst>
          </p:cNvPr>
          <p:cNvSpPr>
            <a:spLocks noGrp="1"/>
          </p:cNvSpPr>
          <p:nvPr>
            <p:ph type="ctrTitle"/>
          </p:nvPr>
        </p:nvSpPr>
        <p:spPr/>
        <p:txBody>
          <a:bodyPr/>
          <a:lstStyle/>
          <a:p>
            <a:r>
              <a:rPr lang="fr-FR" dirty="0"/>
              <a:t>Exercices MySQL</a:t>
            </a:r>
            <a:endParaRPr lang="fr-BE" dirty="0"/>
          </a:p>
        </p:txBody>
      </p:sp>
      <p:sp>
        <p:nvSpPr>
          <p:cNvPr id="5" name="Sous-titre 4">
            <a:extLst>
              <a:ext uri="{FF2B5EF4-FFF2-40B4-BE49-F238E27FC236}">
                <a16:creationId xmlns:a16="http://schemas.microsoft.com/office/drawing/2014/main" id="{480BBF4C-9F19-68FA-9706-1B055554DFB9}"/>
              </a:ext>
            </a:extLst>
          </p:cNvPr>
          <p:cNvSpPr>
            <a:spLocks noGrp="1"/>
          </p:cNvSpPr>
          <p:nvPr>
            <p:ph type="subTitle" idx="1"/>
          </p:nvPr>
        </p:nvSpPr>
        <p:spPr/>
        <p:txBody>
          <a:bodyPr/>
          <a:lstStyle/>
          <a:p>
            <a:r>
              <a:rPr lang="fr-FR" dirty="0"/>
              <a:t>Classe 1 SQL</a:t>
            </a:r>
          </a:p>
          <a:p>
            <a:r>
              <a:rPr lang="fr-FR" dirty="0"/>
              <a:t>Emilien </a:t>
            </a:r>
            <a:r>
              <a:rPr lang="fr-FR" dirty="0" err="1"/>
              <a:t>Fritschy</a:t>
            </a:r>
            <a:endParaRPr lang="fr-FR" dirty="0"/>
          </a:p>
          <a:p>
            <a:r>
              <a:rPr lang="fr-FR" dirty="0"/>
              <a:t>2022-2023</a:t>
            </a:r>
            <a:endParaRPr lang="fr-BE" dirty="0"/>
          </a:p>
        </p:txBody>
      </p:sp>
    </p:spTree>
    <p:extLst>
      <p:ext uri="{BB962C8B-B14F-4D97-AF65-F5344CB8AC3E}">
        <p14:creationId xmlns:p14="http://schemas.microsoft.com/office/powerpoint/2010/main" val="331075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2CDC7-47CD-CFEB-71BD-24056B701415}"/>
              </a:ext>
            </a:extLst>
          </p:cNvPr>
          <p:cNvSpPr>
            <a:spLocks noGrp="1"/>
          </p:cNvSpPr>
          <p:nvPr>
            <p:ph type="title"/>
          </p:nvPr>
        </p:nvSpPr>
        <p:spPr/>
        <p:txBody>
          <a:bodyPr/>
          <a:lstStyle/>
          <a:p>
            <a:r>
              <a:rPr lang="fr-FR" dirty="0"/>
              <a:t>CREATE DATABASE</a:t>
            </a:r>
            <a:endParaRPr lang="fr-BE" dirty="0"/>
          </a:p>
        </p:txBody>
      </p:sp>
      <p:sp>
        <p:nvSpPr>
          <p:cNvPr id="3" name="Espace réservé du contenu 2">
            <a:extLst>
              <a:ext uri="{FF2B5EF4-FFF2-40B4-BE49-F238E27FC236}">
                <a16:creationId xmlns:a16="http://schemas.microsoft.com/office/drawing/2014/main" id="{DB2F9756-85AE-47D0-EB6C-35332A0D2CF0}"/>
              </a:ext>
            </a:extLst>
          </p:cNvPr>
          <p:cNvSpPr>
            <a:spLocks noGrp="1"/>
          </p:cNvSpPr>
          <p:nvPr>
            <p:ph idx="1"/>
          </p:nvPr>
        </p:nvSpPr>
        <p:spPr>
          <a:xfrm>
            <a:off x="838200" y="1825625"/>
            <a:ext cx="10515600" cy="1024107"/>
          </a:xfrm>
        </p:spPr>
        <p:txBody>
          <a:bodyPr>
            <a:normAutofit fontScale="70000" lnSpcReduction="20000"/>
          </a:bodyPr>
          <a:lstStyle/>
          <a:p>
            <a:r>
              <a:rPr lang="fr-FR" dirty="0"/>
              <a:t>Créer une base de données appelée ‘</a:t>
            </a:r>
            <a:r>
              <a:rPr lang="fr-FR" dirty="0" err="1"/>
              <a:t>esport</a:t>
            </a:r>
            <a:r>
              <a:rPr lang="fr-FR" dirty="0"/>
              <a:t>’.</a:t>
            </a:r>
          </a:p>
          <a:p>
            <a:r>
              <a:rPr lang="fr-FR" dirty="0"/>
              <a:t>Utiliser l’encodage de caractères ‘utf8mb4_unicode_ci’</a:t>
            </a:r>
          </a:p>
          <a:p>
            <a:r>
              <a:rPr lang="fr-BE" dirty="0"/>
              <a:t>Syntaxe:</a:t>
            </a:r>
          </a:p>
          <a:p>
            <a:endParaRPr lang="fr-BE" dirty="0"/>
          </a:p>
        </p:txBody>
      </p:sp>
      <p:sp>
        <p:nvSpPr>
          <p:cNvPr id="4" name="ZoneTexte 3">
            <a:extLst>
              <a:ext uri="{FF2B5EF4-FFF2-40B4-BE49-F238E27FC236}">
                <a16:creationId xmlns:a16="http://schemas.microsoft.com/office/drawing/2014/main" id="{664C5A3D-85AB-7984-19A3-792D24FE3B77}"/>
              </a:ext>
            </a:extLst>
          </p:cNvPr>
          <p:cNvSpPr txBox="1"/>
          <p:nvPr/>
        </p:nvSpPr>
        <p:spPr>
          <a:xfrm>
            <a:off x="838200" y="2955291"/>
            <a:ext cx="10661893" cy="1200329"/>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DROP</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DATABASE</a:t>
            </a:r>
            <a:r>
              <a:rPr lang="en-US" sz="1800" b="0" i="0" u="none" strike="noStrike" baseline="0"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EXISTS</a:t>
            </a:r>
            <a:r>
              <a:rPr lang="en-US"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DATABASE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CHARACTER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COLLATE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utf8mb4_unicode_ci</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use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FF"/>
                </a:solidFill>
                <a:latin typeface="Courier New" panose="02070309020205020404" pitchFamily="49" charset="0"/>
              </a:rPr>
              <a:t>;</a:t>
            </a:r>
          </a:p>
          <a:p>
            <a:endParaRPr lang="fr-BE" dirty="0"/>
          </a:p>
        </p:txBody>
      </p:sp>
      <p:sp>
        <p:nvSpPr>
          <p:cNvPr id="5" name="ZoneTexte 4">
            <a:extLst>
              <a:ext uri="{FF2B5EF4-FFF2-40B4-BE49-F238E27FC236}">
                <a16:creationId xmlns:a16="http://schemas.microsoft.com/office/drawing/2014/main" id="{A5F823E1-755B-A15A-FCF6-A94D6A6AA566}"/>
              </a:ext>
            </a:extLst>
          </p:cNvPr>
          <p:cNvSpPr txBox="1"/>
          <p:nvPr/>
        </p:nvSpPr>
        <p:spPr>
          <a:xfrm>
            <a:off x="720778" y="4261179"/>
            <a:ext cx="10750443" cy="369332"/>
          </a:xfrm>
          <a:prstGeom prst="rect">
            <a:avLst/>
          </a:prstGeom>
          <a:noFill/>
        </p:spPr>
        <p:txBody>
          <a:bodyPr wrap="none" rtlCol="0">
            <a:spAutoFit/>
          </a:bodyPr>
          <a:lstStyle/>
          <a:p>
            <a:r>
              <a:rPr lang="fr-FR" dirty="0"/>
              <a:t>À lire au sujet de l’encodage des caractères: </a:t>
            </a:r>
            <a:r>
              <a:rPr lang="fr-FR" dirty="0">
                <a:hlinkClick r:id="rId2"/>
              </a:rPr>
              <a:t>https://www.w3.org/International/questions/qa-what-is-encoding.fr</a:t>
            </a:r>
            <a:r>
              <a:rPr lang="fr-FR" dirty="0"/>
              <a:t> </a:t>
            </a:r>
            <a:endParaRPr lang="fr-BE" dirty="0"/>
          </a:p>
        </p:txBody>
      </p:sp>
    </p:spTree>
    <p:extLst>
      <p:ext uri="{BB962C8B-B14F-4D97-AF65-F5344CB8AC3E}">
        <p14:creationId xmlns:p14="http://schemas.microsoft.com/office/powerpoint/2010/main" val="119691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7C945-96BC-2C8B-96C9-6707A7E8A9C4}"/>
              </a:ext>
            </a:extLst>
          </p:cNvPr>
          <p:cNvSpPr>
            <a:spLocks noGrp="1"/>
          </p:cNvSpPr>
          <p:nvPr>
            <p:ph type="title"/>
          </p:nvPr>
        </p:nvSpPr>
        <p:spPr/>
        <p:txBody>
          <a:bodyPr/>
          <a:lstStyle/>
          <a:p>
            <a:r>
              <a:rPr lang="fr-FR" dirty="0"/>
              <a:t>CREATE TABLE</a:t>
            </a:r>
            <a:endParaRPr lang="fr-BE" dirty="0"/>
          </a:p>
        </p:txBody>
      </p:sp>
      <p:sp>
        <p:nvSpPr>
          <p:cNvPr id="3" name="Espace réservé du contenu 2">
            <a:extLst>
              <a:ext uri="{FF2B5EF4-FFF2-40B4-BE49-F238E27FC236}">
                <a16:creationId xmlns:a16="http://schemas.microsoft.com/office/drawing/2014/main" id="{95F9A72B-FBB7-6E1A-D26A-D1C8D1E81BF2}"/>
              </a:ext>
            </a:extLst>
          </p:cNvPr>
          <p:cNvSpPr>
            <a:spLocks noGrp="1"/>
          </p:cNvSpPr>
          <p:nvPr>
            <p:ph idx="1"/>
          </p:nvPr>
        </p:nvSpPr>
        <p:spPr>
          <a:xfrm>
            <a:off x="838200" y="1825625"/>
            <a:ext cx="10515600" cy="988596"/>
          </a:xfrm>
        </p:spPr>
        <p:txBody>
          <a:bodyPr/>
          <a:lstStyle/>
          <a:p>
            <a:r>
              <a:rPr lang="fr-FR" dirty="0"/>
              <a:t>Créer toutes les tables en respectant la convention de nommage</a:t>
            </a:r>
          </a:p>
          <a:p>
            <a:r>
              <a:rPr lang="fr-FR" dirty="0"/>
              <a:t>Syntaxe:</a:t>
            </a:r>
            <a:endParaRPr lang="fr-BE" dirty="0"/>
          </a:p>
        </p:txBody>
      </p:sp>
      <p:sp>
        <p:nvSpPr>
          <p:cNvPr id="4" name="ZoneTexte 3">
            <a:extLst>
              <a:ext uri="{FF2B5EF4-FFF2-40B4-BE49-F238E27FC236}">
                <a16:creationId xmlns:a16="http://schemas.microsoft.com/office/drawing/2014/main" id="{17CF2FC0-6DC0-5C0A-2B50-85F172BEDDAB}"/>
              </a:ext>
            </a:extLst>
          </p:cNvPr>
          <p:cNvSpPr txBox="1"/>
          <p:nvPr/>
        </p:nvSpPr>
        <p:spPr>
          <a:xfrm>
            <a:off x="838200" y="3029057"/>
            <a:ext cx="4248705"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b="1" i="1" dirty="0">
                <a:solidFill>
                  <a:srgbClr val="0000FF"/>
                </a:solidFill>
                <a:latin typeface="Courier New" panose="02070309020205020404" pitchFamily="49" charset="0"/>
              </a:rPr>
              <a:t>`</a:t>
            </a:r>
            <a:r>
              <a:rPr lang="fr-BE" b="1" i="1" dirty="0" err="1">
                <a:solidFill>
                  <a:srgbClr val="0000FF"/>
                </a:solidFill>
                <a:latin typeface="Courier New" panose="02070309020205020404" pitchFamily="49" charset="0"/>
              </a:rPr>
              <a:t>table_name</a:t>
            </a:r>
            <a:r>
              <a:rPr lang="fr-BE" b="1" i="1" dirty="0">
                <a:solidFill>
                  <a:srgbClr val="0000FF"/>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column1</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column2</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column3</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p>
        </p:txBody>
      </p:sp>
      <p:sp>
        <p:nvSpPr>
          <p:cNvPr id="6" name="ZoneTexte 5">
            <a:extLst>
              <a:ext uri="{FF2B5EF4-FFF2-40B4-BE49-F238E27FC236}">
                <a16:creationId xmlns:a16="http://schemas.microsoft.com/office/drawing/2014/main" id="{C5248804-1100-8D74-DBF5-DE9CC76EA017}"/>
              </a:ext>
            </a:extLst>
          </p:cNvPr>
          <p:cNvSpPr txBox="1"/>
          <p:nvPr/>
        </p:nvSpPr>
        <p:spPr>
          <a:xfrm>
            <a:off x="568171" y="5306676"/>
            <a:ext cx="8480655" cy="369332"/>
          </a:xfrm>
          <a:prstGeom prst="rect">
            <a:avLst/>
          </a:prstGeom>
          <a:noFill/>
        </p:spPr>
        <p:txBody>
          <a:bodyPr wrap="none" rtlCol="0">
            <a:spAutoFit/>
          </a:bodyPr>
          <a:lstStyle/>
          <a:p>
            <a:r>
              <a:rPr lang="fr-FR" dirty="0"/>
              <a:t>A lire au sujet des types de données: </a:t>
            </a:r>
            <a:r>
              <a:rPr lang="fr-FR" dirty="0">
                <a:hlinkClick r:id="rId2"/>
              </a:rPr>
              <a:t>https://www.w3schools.com/sql/sql_datatypes.asp</a:t>
            </a:r>
            <a:r>
              <a:rPr lang="fr-FR" dirty="0"/>
              <a:t> </a:t>
            </a:r>
            <a:endParaRPr lang="fr-BE" dirty="0"/>
          </a:p>
        </p:txBody>
      </p:sp>
      <p:sp>
        <p:nvSpPr>
          <p:cNvPr id="7" name="ZoneTexte 6">
            <a:extLst>
              <a:ext uri="{FF2B5EF4-FFF2-40B4-BE49-F238E27FC236}">
                <a16:creationId xmlns:a16="http://schemas.microsoft.com/office/drawing/2014/main" id="{13E321EC-0A32-F752-3220-F05D901DEE2E}"/>
              </a:ext>
            </a:extLst>
          </p:cNvPr>
          <p:cNvSpPr txBox="1"/>
          <p:nvPr/>
        </p:nvSpPr>
        <p:spPr>
          <a:xfrm>
            <a:off x="5450888" y="2940280"/>
            <a:ext cx="5974713" cy="1754326"/>
          </a:xfrm>
          <a:prstGeom prst="rect">
            <a:avLst/>
          </a:prstGeom>
          <a:noFill/>
        </p:spPr>
        <p:txBody>
          <a:bodyPr wrap="non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products</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AUTO_INCREMENT</a:t>
            </a:r>
            <a:r>
              <a:rPr lang="en-US"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`name`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color</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VARCHAR</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0080"/>
                </a:solidFill>
                <a:latin typeface="Courier New" panose="02070309020205020404" pitchFamily="49" charset="0"/>
              </a:rPr>
              <a:t>255</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DEFAULT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p>
          <a:p>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PRIMARY</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p>
        </p:txBody>
      </p:sp>
    </p:spTree>
    <p:extLst>
      <p:ext uri="{BB962C8B-B14F-4D97-AF65-F5344CB8AC3E}">
        <p14:creationId xmlns:p14="http://schemas.microsoft.com/office/powerpoint/2010/main" val="149491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C44F1-322C-BDAC-DD23-598F95153041}"/>
              </a:ext>
            </a:extLst>
          </p:cNvPr>
          <p:cNvSpPr>
            <a:spLocks noGrp="1"/>
          </p:cNvSpPr>
          <p:nvPr>
            <p:ph type="title"/>
          </p:nvPr>
        </p:nvSpPr>
        <p:spPr/>
        <p:txBody>
          <a:bodyPr/>
          <a:lstStyle/>
          <a:p>
            <a:r>
              <a:rPr lang="fr-FR" dirty="0"/>
              <a:t>ALTER TABLE modifier une table existante</a:t>
            </a:r>
            <a:endParaRPr lang="fr-BE" dirty="0"/>
          </a:p>
        </p:txBody>
      </p:sp>
      <p:sp>
        <p:nvSpPr>
          <p:cNvPr id="3" name="Espace réservé du contenu 2">
            <a:extLst>
              <a:ext uri="{FF2B5EF4-FFF2-40B4-BE49-F238E27FC236}">
                <a16:creationId xmlns:a16="http://schemas.microsoft.com/office/drawing/2014/main" id="{F5A0AB1C-6C53-8659-04F2-CA1937C54C5F}"/>
              </a:ext>
            </a:extLst>
          </p:cNvPr>
          <p:cNvSpPr>
            <a:spLocks noGrp="1"/>
          </p:cNvSpPr>
          <p:nvPr>
            <p:ph idx="1"/>
          </p:nvPr>
        </p:nvSpPr>
        <p:spPr/>
        <p:txBody>
          <a:bodyPr>
            <a:normAutofit lnSpcReduction="10000"/>
          </a:bodyPr>
          <a:lstStyle/>
          <a:p>
            <a:r>
              <a:rPr lang="fr-FR" dirty="0"/>
              <a:t>Ajouter, modifier, supprimer une colonne ou un autre paramètre d’une table</a:t>
            </a:r>
          </a:p>
          <a:p>
            <a:r>
              <a:rPr lang="fr-FR" dirty="0"/>
              <a:t>Ajouter une colonne:</a:t>
            </a: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ADD</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datatype options</a:t>
            </a:r>
            <a:r>
              <a:rPr lang="en-US" dirty="0">
                <a:solidFill>
                  <a:srgbClr val="000000"/>
                </a:solidFill>
                <a:effectLst/>
              </a:rPr>
              <a:t>; </a:t>
            </a:r>
          </a:p>
          <a:p>
            <a:r>
              <a:rPr lang="en-US" dirty="0" err="1">
                <a:solidFill>
                  <a:srgbClr val="000000"/>
                </a:solidFill>
              </a:rPr>
              <a:t>Supprimer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DROP</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a:t>
            </a:r>
            <a:r>
              <a:rPr lang="en-US" dirty="0">
                <a:solidFill>
                  <a:srgbClr val="000000"/>
                </a:solidFill>
                <a:effectLst/>
              </a:rPr>
              <a:t>;</a:t>
            </a:r>
          </a:p>
          <a:p>
            <a:r>
              <a:rPr lang="en-US" dirty="0" err="1">
                <a:solidFill>
                  <a:srgbClr val="000000"/>
                </a:solidFill>
              </a:rPr>
              <a:t>Renommer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RENAME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a:t>
            </a:r>
            <a:r>
              <a:rPr lang="en-US" dirty="0">
                <a:solidFill>
                  <a:srgbClr val="000000"/>
                </a:solidFill>
                <a:effectLst/>
              </a:rPr>
              <a:t> </a:t>
            </a:r>
            <a:r>
              <a:rPr lang="en-US" dirty="0">
                <a:solidFill>
                  <a:srgbClr val="0000CD"/>
                </a:solidFill>
                <a:effectLst/>
              </a:rPr>
              <a:t>to</a:t>
            </a:r>
            <a:r>
              <a:rPr lang="en-US" dirty="0">
                <a:solidFill>
                  <a:srgbClr val="000000"/>
                </a:solidFill>
                <a:effectLst/>
              </a:rPr>
              <a:t> `</a:t>
            </a:r>
            <a:r>
              <a:rPr lang="en-US" i="1" dirty="0" err="1">
                <a:solidFill>
                  <a:srgbClr val="000000"/>
                </a:solidFill>
                <a:effectLst/>
              </a:rPr>
              <a:t>new_name</a:t>
            </a:r>
            <a:r>
              <a:rPr lang="en-US" i="1" dirty="0">
                <a:solidFill>
                  <a:srgbClr val="000000"/>
                </a:solidFill>
                <a:effectLst/>
              </a:rPr>
              <a:t>`</a:t>
            </a:r>
            <a:r>
              <a:rPr lang="en-US" dirty="0">
                <a:solidFill>
                  <a:srgbClr val="000000"/>
                </a:solidFill>
                <a:effectLst/>
              </a:rPr>
              <a:t>;</a:t>
            </a:r>
          </a:p>
          <a:p>
            <a:r>
              <a:rPr lang="en-US" dirty="0">
                <a:solidFill>
                  <a:srgbClr val="000000"/>
                </a:solidFill>
              </a:rPr>
              <a:t>Modifier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CHANGE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 datatype options;</a:t>
            </a:r>
            <a:endParaRPr lang="en-US" dirty="0">
              <a:solidFill>
                <a:srgbClr val="000000"/>
              </a:solidFill>
              <a:effectLst/>
            </a:endParaRPr>
          </a:p>
          <a:p>
            <a:pPr lvl="1"/>
            <a:endParaRPr lang="en-US" dirty="0">
              <a:solidFill>
                <a:srgbClr val="000000"/>
              </a:solidFill>
            </a:endParaRPr>
          </a:p>
          <a:p>
            <a:pPr lvl="1"/>
            <a:endParaRPr lang="fr-BE" dirty="0"/>
          </a:p>
        </p:txBody>
      </p:sp>
      <p:sp>
        <p:nvSpPr>
          <p:cNvPr id="4" name="ZoneTexte 3">
            <a:extLst>
              <a:ext uri="{FF2B5EF4-FFF2-40B4-BE49-F238E27FC236}">
                <a16:creationId xmlns:a16="http://schemas.microsoft.com/office/drawing/2014/main" id="{2027DBDB-008F-8692-3583-44C9744B30B7}"/>
              </a:ext>
            </a:extLst>
          </p:cNvPr>
          <p:cNvSpPr txBox="1"/>
          <p:nvPr/>
        </p:nvSpPr>
        <p:spPr>
          <a:xfrm>
            <a:off x="838200" y="6123543"/>
            <a:ext cx="5947397" cy="369332"/>
          </a:xfrm>
          <a:prstGeom prst="rect">
            <a:avLst/>
          </a:prstGeom>
          <a:noFill/>
        </p:spPr>
        <p:txBody>
          <a:bodyPr wrap="none" rtlCol="0">
            <a:spAutoFit/>
          </a:bodyPr>
          <a:lstStyle/>
          <a:p>
            <a:r>
              <a:rPr lang="fr-FR" dirty="0"/>
              <a:t>Plus d’infos sur https://www.w3schools.com/sql/sql_alter.asp</a:t>
            </a:r>
            <a:endParaRPr lang="fr-BE" dirty="0"/>
          </a:p>
        </p:txBody>
      </p:sp>
    </p:spTree>
    <p:extLst>
      <p:ext uri="{BB962C8B-B14F-4D97-AF65-F5344CB8AC3E}">
        <p14:creationId xmlns:p14="http://schemas.microsoft.com/office/powerpoint/2010/main" val="52630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75E47-3227-B2F6-C81E-9E0F8DE17D24}"/>
              </a:ext>
            </a:extLst>
          </p:cNvPr>
          <p:cNvSpPr>
            <a:spLocks noGrp="1"/>
          </p:cNvSpPr>
          <p:nvPr>
            <p:ph type="title"/>
          </p:nvPr>
        </p:nvSpPr>
        <p:spPr/>
        <p:txBody>
          <a:bodyPr/>
          <a:lstStyle/>
          <a:p>
            <a:r>
              <a:rPr lang="fr-FR" dirty="0"/>
              <a:t>ALTER TABLE </a:t>
            </a:r>
            <a:r>
              <a:rPr lang="fr-FR" dirty="0" err="1"/>
              <a:t>foreign</a:t>
            </a:r>
            <a:r>
              <a:rPr lang="fr-FR" dirty="0"/>
              <a:t> keys</a:t>
            </a:r>
            <a:endParaRPr lang="fr-BE" dirty="0"/>
          </a:p>
        </p:txBody>
      </p:sp>
      <p:sp>
        <p:nvSpPr>
          <p:cNvPr id="3" name="Espace réservé du contenu 2">
            <a:extLst>
              <a:ext uri="{FF2B5EF4-FFF2-40B4-BE49-F238E27FC236}">
                <a16:creationId xmlns:a16="http://schemas.microsoft.com/office/drawing/2014/main" id="{B9609007-A547-44B5-DBEB-BC4C2B2CBDBB}"/>
              </a:ext>
            </a:extLst>
          </p:cNvPr>
          <p:cNvSpPr>
            <a:spLocks noGrp="1"/>
          </p:cNvSpPr>
          <p:nvPr>
            <p:ph idx="1"/>
          </p:nvPr>
        </p:nvSpPr>
        <p:spPr/>
        <p:txBody>
          <a:bodyPr/>
          <a:lstStyle/>
          <a:p>
            <a:r>
              <a:rPr lang="fr-FR" dirty="0"/>
              <a:t>Ajouter les contraintes d’intégrité</a:t>
            </a:r>
            <a:endParaRPr lang="fr-BE" dirty="0"/>
          </a:p>
        </p:txBody>
      </p:sp>
      <p:sp>
        <p:nvSpPr>
          <p:cNvPr id="4" name="ZoneTexte 3">
            <a:extLst>
              <a:ext uri="{FF2B5EF4-FFF2-40B4-BE49-F238E27FC236}">
                <a16:creationId xmlns:a16="http://schemas.microsoft.com/office/drawing/2014/main" id="{2EB99F04-87D8-C7CF-578E-D572E20E387E}"/>
              </a:ext>
            </a:extLst>
          </p:cNvPr>
          <p:cNvSpPr txBox="1"/>
          <p:nvPr/>
        </p:nvSpPr>
        <p:spPr>
          <a:xfrm>
            <a:off x="907372" y="2413337"/>
            <a:ext cx="10377256"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808000"/>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foreign_key_name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column_name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en-US" sz="1800" b="1" i="0" u="none" strike="noStrike" baseline="0" dirty="0">
                <a:solidFill>
                  <a:srgbClr val="0000FF"/>
                </a:solidFill>
                <a:latin typeface="Courier New" panose="02070309020205020404" pitchFamily="49" charset="0"/>
              </a:rPr>
              <a:t>REFERENCES</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referenced_table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referenced_column</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CASCADE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NO</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ACTION</a:t>
            </a:r>
          </a:p>
          <a:p>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CASCADE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RESTRICT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SET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ACTION</a:t>
            </a:r>
            <a:r>
              <a:rPr lang="en-US" sz="1800" b="0" i="0" u="none" strike="noStrike" baseline="0" dirty="0">
                <a:solidFill>
                  <a:srgbClr val="0000FF"/>
                </a:solidFill>
                <a:latin typeface="Courier New" panose="02070309020205020404" pitchFamily="49" charset="0"/>
              </a:rPr>
              <a:t>;</a:t>
            </a:r>
          </a:p>
        </p:txBody>
      </p:sp>
      <p:sp>
        <p:nvSpPr>
          <p:cNvPr id="5" name="ZoneTexte 4">
            <a:extLst>
              <a:ext uri="{FF2B5EF4-FFF2-40B4-BE49-F238E27FC236}">
                <a16:creationId xmlns:a16="http://schemas.microsoft.com/office/drawing/2014/main" id="{B1FAB182-E739-0268-14AF-49BE7DD3A131}"/>
              </a:ext>
            </a:extLst>
          </p:cNvPr>
          <p:cNvSpPr txBox="1"/>
          <p:nvPr/>
        </p:nvSpPr>
        <p:spPr>
          <a:xfrm>
            <a:off x="838200" y="4653054"/>
            <a:ext cx="10446428"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`matchs`</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fk_referees_id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referee_id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REFERENCES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`referees`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FF"/>
                </a:solidFill>
                <a:latin typeface="Courier New" panose="02070309020205020404" pitchFamily="49" charset="0"/>
              </a:rPr>
              <a:t>;</a:t>
            </a:r>
          </a:p>
        </p:txBody>
      </p:sp>
      <p:sp>
        <p:nvSpPr>
          <p:cNvPr id="7" name="ZoneTexte 6">
            <a:extLst>
              <a:ext uri="{FF2B5EF4-FFF2-40B4-BE49-F238E27FC236}">
                <a16:creationId xmlns:a16="http://schemas.microsoft.com/office/drawing/2014/main" id="{ED62A4EF-A391-4759-FFC3-FCB938FE17EB}"/>
              </a:ext>
            </a:extLst>
          </p:cNvPr>
          <p:cNvSpPr txBox="1"/>
          <p:nvPr/>
        </p:nvSpPr>
        <p:spPr>
          <a:xfrm>
            <a:off x="769028" y="4148749"/>
            <a:ext cx="1877373" cy="523220"/>
          </a:xfrm>
          <a:prstGeom prst="rect">
            <a:avLst/>
          </a:prstGeom>
          <a:noFill/>
        </p:spPr>
        <p:txBody>
          <a:bodyPr wrap="none" rtlCol="0">
            <a:spAutoFit/>
          </a:bodyPr>
          <a:lstStyle/>
          <a:p>
            <a:pPr marL="457200" indent="-457200">
              <a:buFont typeface="Arial" panose="020B0604020202020204" pitchFamily="34" charset="0"/>
              <a:buChar char="•"/>
            </a:pPr>
            <a:r>
              <a:rPr lang="fr-FR" sz="2800" dirty="0"/>
              <a:t>Example</a:t>
            </a:r>
            <a:endParaRPr lang="fr-BE" sz="2800" dirty="0"/>
          </a:p>
        </p:txBody>
      </p:sp>
      <p:sp>
        <p:nvSpPr>
          <p:cNvPr id="8" name="ZoneTexte 7">
            <a:extLst>
              <a:ext uri="{FF2B5EF4-FFF2-40B4-BE49-F238E27FC236}">
                <a16:creationId xmlns:a16="http://schemas.microsoft.com/office/drawing/2014/main" id="{EF81FE39-B84D-AFEB-4B7B-CB3C8886632B}"/>
              </a:ext>
            </a:extLst>
          </p:cNvPr>
          <p:cNvSpPr txBox="1"/>
          <p:nvPr/>
        </p:nvSpPr>
        <p:spPr>
          <a:xfrm>
            <a:off x="5688531" y="5530217"/>
            <a:ext cx="5665269" cy="369332"/>
          </a:xfrm>
          <a:prstGeom prst="rect">
            <a:avLst/>
          </a:prstGeom>
          <a:noFill/>
        </p:spPr>
        <p:txBody>
          <a:bodyPr wrap="none" rtlCol="0">
            <a:spAutoFit/>
          </a:bodyPr>
          <a:lstStyle/>
          <a:p>
            <a:r>
              <a:rPr lang="fr-FR" dirty="0"/>
              <a:t>Plus d’infos: </a:t>
            </a:r>
            <a:r>
              <a:rPr lang="fr-FR" dirty="0">
                <a:hlinkClick r:id="rId2"/>
              </a:rPr>
              <a:t>https://www.w3schools.com/sql/sql_alter.asp</a:t>
            </a:r>
            <a:r>
              <a:rPr lang="fr-FR" dirty="0"/>
              <a:t> </a:t>
            </a:r>
            <a:endParaRPr lang="fr-BE" dirty="0"/>
          </a:p>
        </p:txBody>
      </p:sp>
    </p:spTree>
    <p:extLst>
      <p:ext uri="{BB962C8B-B14F-4D97-AF65-F5344CB8AC3E}">
        <p14:creationId xmlns:p14="http://schemas.microsoft.com/office/powerpoint/2010/main" val="305549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30A83-C445-52F5-479F-A5354F53F78A}"/>
              </a:ext>
            </a:extLst>
          </p:cNvPr>
          <p:cNvSpPr>
            <a:spLocks noGrp="1"/>
          </p:cNvSpPr>
          <p:nvPr>
            <p:ph type="title"/>
          </p:nvPr>
        </p:nvSpPr>
        <p:spPr/>
        <p:txBody>
          <a:bodyPr/>
          <a:lstStyle/>
          <a:p>
            <a:r>
              <a:rPr lang="fr-FR" dirty="0"/>
              <a:t>Revue de code</a:t>
            </a:r>
            <a:endParaRPr lang="fr-BE" dirty="0"/>
          </a:p>
        </p:txBody>
      </p:sp>
      <p:sp>
        <p:nvSpPr>
          <p:cNvPr id="3" name="Espace réservé du contenu 2">
            <a:extLst>
              <a:ext uri="{FF2B5EF4-FFF2-40B4-BE49-F238E27FC236}">
                <a16:creationId xmlns:a16="http://schemas.microsoft.com/office/drawing/2014/main" id="{EBFDAC85-FB1E-35FB-CDBE-AC8F4B14CFA9}"/>
              </a:ext>
            </a:extLst>
          </p:cNvPr>
          <p:cNvSpPr>
            <a:spLocks noGrp="1"/>
          </p:cNvSpPr>
          <p:nvPr>
            <p:ph idx="1"/>
          </p:nvPr>
        </p:nvSpPr>
        <p:spPr/>
        <p:txBody>
          <a:bodyPr/>
          <a:lstStyle/>
          <a:p>
            <a:r>
              <a:rPr lang="fr-FR" dirty="0"/>
              <a:t>Utilise le fichier </a:t>
            </a:r>
            <a:r>
              <a:rPr lang="fr-FR" i="1" dirty="0"/>
              <a:t>src/</a:t>
            </a:r>
            <a:r>
              <a:rPr lang="fr-FR" i="1" dirty="0" err="1"/>
              <a:t>database</a:t>
            </a:r>
            <a:r>
              <a:rPr lang="fr-FR" i="1" dirty="0"/>
              <a:t>/</a:t>
            </a:r>
            <a:r>
              <a:rPr lang="fr-FR" i="1" dirty="0" err="1"/>
              <a:t>create_database.sql</a:t>
            </a:r>
            <a:r>
              <a:rPr lang="fr-FR" b="1" dirty="0"/>
              <a:t> </a:t>
            </a:r>
            <a:r>
              <a:rPr lang="fr-FR" dirty="0"/>
              <a:t>pour comparer ton travail et apporte les corrections nécessaires.</a:t>
            </a:r>
            <a:endParaRPr lang="fr-BE" dirty="0"/>
          </a:p>
        </p:txBody>
      </p:sp>
    </p:spTree>
    <p:extLst>
      <p:ext uri="{BB962C8B-B14F-4D97-AF65-F5344CB8AC3E}">
        <p14:creationId xmlns:p14="http://schemas.microsoft.com/office/powerpoint/2010/main" val="6215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353E4-7538-E084-C3CA-B015CC627A70}"/>
              </a:ext>
            </a:extLst>
          </p:cNvPr>
          <p:cNvSpPr>
            <a:spLocks noGrp="1"/>
          </p:cNvSpPr>
          <p:nvPr>
            <p:ph type="title"/>
          </p:nvPr>
        </p:nvSpPr>
        <p:spPr/>
        <p:txBody>
          <a:bodyPr/>
          <a:lstStyle/>
          <a:p>
            <a:r>
              <a:rPr lang="fr-FR" dirty="0"/>
              <a:t>INSERT exercices</a:t>
            </a:r>
            <a:endParaRPr lang="fr-BE" dirty="0"/>
          </a:p>
        </p:txBody>
      </p:sp>
      <p:sp>
        <p:nvSpPr>
          <p:cNvPr id="4" name="Espace réservé du contenu 3">
            <a:extLst>
              <a:ext uri="{FF2B5EF4-FFF2-40B4-BE49-F238E27FC236}">
                <a16:creationId xmlns:a16="http://schemas.microsoft.com/office/drawing/2014/main" id="{D9A81DAB-854F-BDE4-3CE8-43342CBE4222}"/>
              </a:ext>
            </a:extLst>
          </p:cNvPr>
          <p:cNvSpPr>
            <a:spLocks noGrp="1"/>
          </p:cNvSpPr>
          <p:nvPr>
            <p:ph idx="1"/>
          </p:nvPr>
        </p:nvSpPr>
        <p:spPr>
          <a:xfrm>
            <a:off x="838200" y="1825625"/>
            <a:ext cx="10515600" cy="1603375"/>
          </a:xfrm>
        </p:spPr>
        <p:txBody>
          <a:bodyPr>
            <a:noAutofit/>
          </a:bodyPr>
          <a:lstStyle/>
          <a:p>
            <a:r>
              <a:rPr lang="fr-FR" sz="2600" dirty="0" err="1"/>
              <a:t>Insére</a:t>
            </a:r>
            <a:r>
              <a:rPr lang="fr-FR" sz="2600" dirty="0"/>
              <a:t> les données du fichier Excel (</a:t>
            </a:r>
            <a:r>
              <a:rPr lang="fr-FR" sz="2600" i="1" dirty="0" err="1"/>
              <a:t>esport</a:t>
            </a:r>
            <a:r>
              <a:rPr lang="fr-FR" sz="2600" i="1" dirty="0"/>
              <a:t> data.xlsx</a:t>
            </a:r>
            <a:r>
              <a:rPr lang="fr-FR" sz="2600" dirty="0"/>
              <a:t>) dans la base de données récemment créée.</a:t>
            </a:r>
          </a:p>
          <a:p>
            <a:r>
              <a:rPr lang="fr-FR" sz="2600" dirty="0"/>
              <a:t>Syntaxe:</a:t>
            </a:r>
          </a:p>
          <a:p>
            <a:endParaRPr lang="fr-FR" sz="2600" dirty="0"/>
          </a:p>
          <a:p>
            <a:endParaRPr lang="fr-FR" sz="2600" dirty="0"/>
          </a:p>
          <a:p>
            <a:r>
              <a:rPr lang="fr-FR" sz="2600" dirty="0"/>
              <a:t>Exemple:</a:t>
            </a:r>
            <a:endParaRPr lang="fr-BE" sz="2600" dirty="0"/>
          </a:p>
        </p:txBody>
      </p:sp>
      <p:sp>
        <p:nvSpPr>
          <p:cNvPr id="6" name="ZoneTexte 5">
            <a:extLst>
              <a:ext uri="{FF2B5EF4-FFF2-40B4-BE49-F238E27FC236}">
                <a16:creationId xmlns:a16="http://schemas.microsoft.com/office/drawing/2014/main" id="{84AD7B3C-134D-5DD2-2289-22227171ED64}"/>
              </a:ext>
            </a:extLst>
          </p:cNvPr>
          <p:cNvSpPr txBox="1"/>
          <p:nvPr/>
        </p:nvSpPr>
        <p:spPr>
          <a:xfrm>
            <a:off x="1047750" y="3296335"/>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a:t>
            </a:r>
            <a:r>
              <a:rPr lang="en-US" dirty="0">
                <a:solidFill>
                  <a:srgbClr val="000000"/>
                </a:solidFill>
                <a:effectLst/>
              </a:rPr>
              <a:t>,</a:t>
            </a:r>
            <a:r>
              <a:rPr lang="en-US" i="1" dirty="0">
                <a:solidFill>
                  <a:srgbClr val="000000"/>
                </a:solidFill>
                <a:effectLst/>
              </a:rPr>
              <a:t> `column3`</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value1</a:t>
            </a:r>
            <a:r>
              <a:rPr lang="en-US" dirty="0">
                <a:solidFill>
                  <a:srgbClr val="000000"/>
                </a:solidFill>
                <a:effectLst/>
              </a:rPr>
              <a:t>,</a:t>
            </a:r>
            <a:r>
              <a:rPr lang="en-US" i="1" dirty="0">
                <a:solidFill>
                  <a:srgbClr val="000000"/>
                </a:solidFill>
                <a:effectLst/>
              </a:rPr>
              <a:t> value2</a:t>
            </a:r>
            <a:r>
              <a:rPr lang="en-US" dirty="0">
                <a:solidFill>
                  <a:srgbClr val="000000"/>
                </a:solidFill>
                <a:effectLst/>
              </a:rPr>
              <a:t>,</a:t>
            </a:r>
            <a:r>
              <a:rPr lang="en-US" i="1" dirty="0">
                <a:solidFill>
                  <a:srgbClr val="000000"/>
                </a:solidFill>
                <a:effectLst/>
              </a:rPr>
              <a:t> value3</a:t>
            </a:r>
            <a:r>
              <a:rPr lang="en-US" dirty="0">
                <a:solidFill>
                  <a:srgbClr val="000000"/>
                </a:solidFill>
                <a:effectLst/>
              </a:rPr>
              <a:t>, ...);</a:t>
            </a:r>
            <a:endParaRPr lang="fr-BE" dirty="0"/>
          </a:p>
        </p:txBody>
      </p:sp>
      <p:sp>
        <p:nvSpPr>
          <p:cNvPr id="3" name="ZoneTexte 2">
            <a:extLst>
              <a:ext uri="{FF2B5EF4-FFF2-40B4-BE49-F238E27FC236}">
                <a16:creationId xmlns:a16="http://schemas.microsoft.com/office/drawing/2014/main" id="{AE21A33A-43C9-F386-7ABA-78B2BA31B71F}"/>
              </a:ext>
            </a:extLst>
          </p:cNvPr>
          <p:cNvSpPr txBox="1"/>
          <p:nvPr/>
        </p:nvSpPr>
        <p:spPr>
          <a:xfrm>
            <a:off x="1047749" y="4576544"/>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a:solidFill>
                  <a:srgbClr val="000000"/>
                </a:solidFill>
                <a:effectLst/>
              </a:rPr>
              <a:t>products`</a:t>
            </a:r>
            <a:r>
              <a:rPr lang="en-US" dirty="0">
                <a:solidFill>
                  <a:srgbClr val="000000"/>
                </a:solidFill>
                <a:effectLst/>
              </a:rPr>
              <a:t> (`</a:t>
            </a:r>
            <a:r>
              <a:rPr lang="en-US" i="1" dirty="0">
                <a:solidFill>
                  <a:srgbClr val="000000"/>
                </a:solidFill>
                <a:effectLst/>
              </a:rPr>
              <a:t>id`</a:t>
            </a:r>
            <a:r>
              <a:rPr lang="en-US" dirty="0">
                <a:solidFill>
                  <a:srgbClr val="000000"/>
                </a:solidFill>
                <a:effectLst/>
              </a:rPr>
              <a:t>,</a:t>
            </a:r>
            <a:r>
              <a:rPr lang="en-US" i="1" dirty="0">
                <a:solidFill>
                  <a:srgbClr val="000000"/>
                </a:solidFill>
                <a:effectLst/>
              </a:rPr>
              <a:t> `name`</a:t>
            </a:r>
            <a:r>
              <a:rPr lang="en-US" dirty="0">
                <a:solidFill>
                  <a:srgbClr val="000000"/>
                </a:solidFill>
                <a:effectLst/>
              </a:rPr>
              <a:t>,</a:t>
            </a:r>
            <a:r>
              <a:rPr lang="en-US" i="1" dirty="0">
                <a:solidFill>
                  <a:srgbClr val="000000"/>
                </a:solidFill>
                <a:effectLst/>
              </a:rPr>
              <a:t> `color`</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NULL</a:t>
            </a:r>
            <a:r>
              <a:rPr lang="en-US" dirty="0">
                <a:solidFill>
                  <a:srgbClr val="000000"/>
                </a:solidFill>
                <a:effectLst/>
              </a:rPr>
              <a:t>,</a:t>
            </a:r>
            <a:r>
              <a:rPr lang="en-US" i="1" dirty="0">
                <a:solidFill>
                  <a:srgbClr val="000000"/>
                </a:solidFill>
                <a:effectLst/>
              </a:rPr>
              <a:t> "apple "</a:t>
            </a:r>
            <a:r>
              <a:rPr lang="en-US" dirty="0">
                <a:solidFill>
                  <a:srgbClr val="000000"/>
                </a:solidFill>
                <a:effectLst/>
              </a:rPr>
              <a:t>,</a:t>
            </a:r>
            <a:r>
              <a:rPr lang="en-US" i="1" dirty="0">
                <a:solidFill>
                  <a:srgbClr val="000000"/>
                </a:solidFill>
                <a:effectLst/>
              </a:rPr>
              <a:t> " </a:t>
            </a:r>
            <a:r>
              <a:rPr lang="en-US" dirty="0">
                <a:solidFill>
                  <a:srgbClr val="000000"/>
                </a:solidFill>
                <a:effectLst/>
              </a:rPr>
              <a:t>#FF0000</a:t>
            </a:r>
            <a:r>
              <a:rPr lang="en-US" i="1" dirty="0">
                <a:solidFill>
                  <a:srgbClr val="000000"/>
                </a:solidFill>
                <a:effectLst/>
              </a:rPr>
              <a:t>"</a:t>
            </a:r>
            <a:r>
              <a:rPr lang="en-US" dirty="0">
                <a:solidFill>
                  <a:srgbClr val="000000"/>
                </a:solidFill>
                <a:effectLst/>
              </a:rPr>
              <a:t>, ...);</a:t>
            </a:r>
            <a:endParaRPr lang="fr-BE" dirty="0"/>
          </a:p>
        </p:txBody>
      </p:sp>
    </p:spTree>
    <p:extLst>
      <p:ext uri="{BB962C8B-B14F-4D97-AF65-F5344CB8AC3E}">
        <p14:creationId xmlns:p14="http://schemas.microsoft.com/office/powerpoint/2010/main" val="48785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8CC91-1FFC-ABA7-BB0D-D5F5B8A947A9}"/>
              </a:ext>
            </a:extLst>
          </p:cNvPr>
          <p:cNvSpPr>
            <a:spLocks noGrp="1"/>
          </p:cNvSpPr>
          <p:nvPr>
            <p:ph type="title"/>
          </p:nvPr>
        </p:nvSpPr>
        <p:spPr/>
        <p:txBody>
          <a:bodyPr/>
          <a:lstStyle/>
          <a:p>
            <a:r>
              <a:rPr lang="fr-FR" dirty="0"/>
              <a:t>SELECT</a:t>
            </a:r>
            <a:endParaRPr lang="fr-BE" dirty="0"/>
          </a:p>
        </p:txBody>
      </p:sp>
      <p:sp>
        <p:nvSpPr>
          <p:cNvPr id="3" name="Espace réservé du contenu 2">
            <a:extLst>
              <a:ext uri="{FF2B5EF4-FFF2-40B4-BE49-F238E27FC236}">
                <a16:creationId xmlns:a16="http://schemas.microsoft.com/office/drawing/2014/main" id="{39EDEADF-0ABE-C041-042F-B4E9F81B0EE1}"/>
              </a:ext>
            </a:extLst>
          </p:cNvPr>
          <p:cNvSpPr>
            <a:spLocks noGrp="1"/>
          </p:cNvSpPr>
          <p:nvPr>
            <p:ph idx="1"/>
          </p:nvPr>
        </p:nvSpPr>
        <p:spPr/>
        <p:txBody>
          <a:bodyPr/>
          <a:lstStyle/>
          <a:p>
            <a:r>
              <a:rPr lang="fr-FR" dirty="0"/>
              <a:t>La commande SELECT permet de récupérer des données stockées dans la base de données</a:t>
            </a:r>
          </a:p>
          <a:p>
            <a:r>
              <a:rPr lang="fr-FR" dirty="0"/>
              <a:t>Syntaxe: </a:t>
            </a:r>
          </a:p>
          <a:p>
            <a:endParaRPr lang="fr-FR" dirty="0"/>
          </a:p>
          <a:p>
            <a:endParaRPr lang="fr-FR" dirty="0"/>
          </a:p>
          <a:p>
            <a:r>
              <a:rPr lang="fr-FR" dirty="0"/>
              <a:t>Exemple: </a:t>
            </a:r>
          </a:p>
          <a:p>
            <a:endParaRPr lang="fr-FR" dirty="0"/>
          </a:p>
          <a:p>
            <a:r>
              <a:rPr lang="fr-FR" dirty="0"/>
              <a:t>Plus d’infos sur: </a:t>
            </a:r>
            <a:r>
              <a:rPr lang="fr-FR" dirty="0">
                <a:hlinkClick r:id="rId2"/>
              </a:rPr>
              <a:t>https://www.w3schools.com/mysql/mysql_select.asp</a:t>
            </a:r>
            <a:r>
              <a:rPr lang="fr-FR" dirty="0"/>
              <a:t> </a:t>
            </a:r>
            <a:endParaRPr lang="fr-BE" dirty="0"/>
          </a:p>
        </p:txBody>
      </p:sp>
      <p:sp>
        <p:nvSpPr>
          <p:cNvPr id="4" name="ZoneTexte 3">
            <a:extLst>
              <a:ext uri="{FF2B5EF4-FFF2-40B4-BE49-F238E27FC236}">
                <a16:creationId xmlns:a16="http://schemas.microsoft.com/office/drawing/2014/main" id="{83E0F470-5B0C-CDFB-2809-D22453C45684}"/>
              </a:ext>
            </a:extLst>
          </p:cNvPr>
          <p:cNvSpPr txBox="1"/>
          <p:nvPr/>
        </p:nvSpPr>
        <p:spPr>
          <a:xfrm>
            <a:off x="1083074" y="3222594"/>
            <a:ext cx="4509857" cy="707886"/>
          </a:xfrm>
          <a:prstGeom prst="rect">
            <a:avLst/>
          </a:prstGeom>
          <a:noFill/>
        </p:spPr>
        <p:txBody>
          <a:bodyPr wrap="square" rtlCol="0">
            <a:spAutoFit/>
          </a:bodyPr>
          <a:lstStyle/>
          <a:p>
            <a:r>
              <a:rPr lang="en-US" sz="2000" dirty="0">
                <a:solidFill>
                  <a:srgbClr val="0000CD"/>
                </a:solidFill>
                <a:effectLst/>
                <a:latin typeface="Courier New" panose="02070309020205020404" pitchFamily="49" charset="0"/>
                <a:cs typeface="Courier New" panose="02070309020205020404" pitchFamily="49" charset="0"/>
              </a:rPr>
              <a:t>SELECT</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a:solidFill>
                  <a:srgbClr val="000000"/>
                </a:solidFill>
                <a:effectLst/>
                <a:latin typeface="Courier New" panose="02070309020205020404" pitchFamily="49" charset="0"/>
                <a:cs typeface="Courier New" panose="02070309020205020404" pitchFamily="49" charset="0"/>
              </a:rPr>
              <a:t>column1</a:t>
            </a:r>
            <a:r>
              <a:rPr lang="en-US" sz="2000" dirty="0">
                <a:solidFill>
                  <a:srgbClr val="000000"/>
                </a:solidFill>
                <a:effectLst/>
                <a:latin typeface="Courier New" panose="02070309020205020404" pitchFamily="49" charset="0"/>
                <a:cs typeface="Courier New" panose="02070309020205020404" pitchFamily="49" charset="0"/>
              </a:rPr>
              <a:t>,</a:t>
            </a:r>
            <a:r>
              <a:rPr lang="en-US" sz="2000" i="1" dirty="0">
                <a:solidFill>
                  <a:srgbClr val="000000"/>
                </a:solidFill>
                <a:effectLst/>
                <a:latin typeface="Courier New" panose="02070309020205020404" pitchFamily="49" charset="0"/>
                <a:cs typeface="Courier New" panose="02070309020205020404" pitchFamily="49" charset="0"/>
              </a:rPr>
              <a:t> column2, ...</a:t>
            </a:r>
            <a:br>
              <a:rPr lang="en-US" sz="2000" dirty="0">
                <a:solidFill>
                  <a:srgbClr val="000000"/>
                </a:solidFill>
                <a:effectLst/>
                <a:latin typeface="Courier New" panose="02070309020205020404" pitchFamily="49" charset="0"/>
                <a:cs typeface="Courier New" panose="02070309020205020404" pitchFamily="49" charset="0"/>
              </a:rPr>
            </a:br>
            <a:r>
              <a:rPr lang="en-US" sz="2000" dirty="0">
                <a:solidFill>
                  <a:srgbClr val="0000CD"/>
                </a:solidFill>
                <a:effectLst/>
                <a:latin typeface="Courier New" panose="02070309020205020404" pitchFamily="49" charset="0"/>
                <a:cs typeface="Courier New" panose="02070309020205020404" pitchFamily="49" charset="0"/>
              </a:rPr>
              <a:t>FROM</a:t>
            </a:r>
            <a:r>
              <a:rPr lang="en-US" sz="2000" dirty="0">
                <a:solidFill>
                  <a:srgbClr val="000000"/>
                </a:solidFill>
                <a:effectLst/>
                <a:latin typeface="Courier New" panose="02070309020205020404" pitchFamily="49" charset="0"/>
                <a:cs typeface="Courier New" panose="02070309020205020404" pitchFamily="49" charset="0"/>
              </a:rPr>
              <a:t> </a:t>
            </a:r>
            <a:r>
              <a:rPr lang="en-US" sz="2000" i="1" dirty="0" err="1">
                <a:solidFill>
                  <a:srgbClr val="000000"/>
                </a:solidFill>
                <a:effectLst/>
                <a:latin typeface="Courier New" panose="02070309020205020404" pitchFamily="49" charset="0"/>
                <a:cs typeface="Courier New" panose="02070309020205020404" pitchFamily="49" charset="0"/>
              </a:rPr>
              <a:t>table_name</a:t>
            </a:r>
            <a:r>
              <a:rPr lang="en-US" sz="2000" dirty="0">
                <a:solidFill>
                  <a:srgbClr val="000000"/>
                </a:solidFill>
                <a:effectLst/>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p:txBody>
      </p:sp>
      <p:sp>
        <p:nvSpPr>
          <p:cNvPr id="6" name="ZoneTexte 5">
            <a:extLst>
              <a:ext uri="{FF2B5EF4-FFF2-40B4-BE49-F238E27FC236}">
                <a16:creationId xmlns:a16="http://schemas.microsoft.com/office/drawing/2014/main" id="{9940AACD-3DE7-5E13-A229-EC0D3B116B91}"/>
              </a:ext>
            </a:extLst>
          </p:cNvPr>
          <p:cNvSpPr txBox="1"/>
          <p:nvPr/>
        </p:nvSpPr>
        <p:spPr>
          <a:xfrm>
            <a:off x="1083074" y="4730556"/>
            <a:ext cx="5974713" cy="646331"/>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endParaRPr lang="fr-BE" dirty="0"/>
          </a:p>
        </p:txBody>
      </p:sp>
    </p:spTree>
    <p:extLst>
      <p:ext uri="{BB962C8B-B14F-4D97-AF65-F5344CB8AC3E}">
        <p14:creationId xmlns:p14="http://schemas.microsoft.com/office/powerpoint/2010/main" val="122142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A8E7B-A731-8BD3-3D8F-D537CEDAD9EF}"/>
              </a:ext>
            </a:extLst>
          </p:cNvPr>
          <p:cNvSpPr>
            <a:spLocks noGrp="1"/>
          </p:cNvSpPr>
          <p:nvPr>
            <p:ph type="title"/>
          </p:nvPr>
        </p:nvSpPr>
        <p:spPr/>
        <p:txBody>
          <a:bodyPr/>
          <a:lstStyle/>
          <a:p>
            <a:r>
              <a:rPr lang="fr-FR" dirty="0"/>
              <a:t>Clause WHERE</a:t>
            </a:r>
            <a:endParaRPr lang="fr-BE" dirty="0"/>
          </a:p>
        </p:txBody>
      </p:sp>
      <p:sp>
        <p:nvSpPr>
          <p:cNvPr id="3" name="Espace réservé du contenu 2">
            <a:extLst>
              <a:ext uri="{FF2B5EF4-FFF2-40B4-BE49-F238E27FC236}">
                <a16:creationId xmlns:a16="http://schemas.microsoft.com/office/drawing/2014/main" id="{48056FE8-9505-8FBC-5E44-FD6C0ED4B3DD}"/>
              </a:ext>
            </a:extLst>
          </p:cNvPr>
          <p:cNvSpPr>
            <a:spLocks noGrp="1"/>
          </p:cNvSpPr>
          <p:nvPr>
            <p:ph idx="1"/>
          </p:nvPr>
        </p:nvSpPr>
        <p:spPr/>
        <p:txBody>
          <a:bodyPr>
            <a:normAutofit fontScale="92500"/>
          </a:bodyPr>
          <a:lstStyle/>
          <a:p>
            <a:r>
              <a:rPr lang="fr-FR" dirty="0"/>
              <a:t>A utiliser avec un SELECT, UPDATE ou DELETE</a:t>
            </a:r>
          </a:p>
          <a:p>
            <a:r>
              <a:rPr lang="fr-FR" dirty="0"/>
              <a:t>Permet de filtrer les données</a:t>
            </a:r>
          </a:p>
          <a:p>
            <a:r>
              <a:rPr lang="fr-FR" dirty="0"/>
              <a:t>Syntaxe:</a:t>
            </a:r>
          </a:p>
          <a:p>
            <a:endParaRPr lang="fr-FR" dirty="0"/>
          </a:p>
          <a:p>
            <a:endParaRPr lang="fr-FR" dirty="0"/>
          </a:p>
          <a:p>
            <a:r>
              <a:rPr lang="fr-FR" dirty="0"/>
              <a:t>Exemple:</a:t>
            </a:r>
          </a:p>
          <a:p>
            <a:pPr marL="0" indent="0">
              <a:buNone/>
            </a:pPr>
            <a:endParaRPr lang="fr-FR" dirty="0"/>
          </a:p>
          <a:p>
            <a:endParaRPr lang="fr-FR" dirty="0"/>
          </a:p>
          <a:p>
            <a:r>
              <a:rPr lang="fr-FR" dirty="0"/>
              <a:t>Plus d’infos sur: </a:t>
            </a:r>
            <a:r>
              <a:rPr lang="fr-FR" dirty="0">
                <a:hlinkClick r:id="rId2"/>
              </a:rPr>
              <a:t>https://www.w3schools.com/mysql/mysql_where.asp</a:t>
            </a:r>
            <a:r>
              <a:rPr lang="fr-FR" dirty="0"/>
              <a:t> </a:t>
            </a:r>
          </a:p>
          <a:p>
            <a:endParaRPr lang="fr-FR" dirty="0"/>
          </a:p>
          <a:p>
            <a:endParaRPr lang="fr-FR" dirty="0"/>
          </a:p>
          <a:p>
            <a:endParaRPr lang="fr-BE" dirty="0"/>
          </a:p>
        </p:txBody>
      </p:sp>
      <p:sp>
        <p:nvSpPr>
          <p:cNvPr id="4" name="ZoneTexte 3">
            <a:extLst>
              <a:ext uri="{FF2B5EF4-FFF2-40B4-BE49-F238E27FC236}">
                <a16:creationId xmlns:a16="http://schemas.microsoft.com/office/drawing/2014/main" id="{34709AE5-B428-E2FA-1E52-4F83836A586F}"/>
              </a:ext>
            </a:extLst>
          </p:cNvPr>
          <p:cNvSpPr txBox="1"/>
          <p:nvPr/>
        </p:nvSpPr>
        <p:spPr>
          <a:xfrm>
            <a:off x="1091952" y="3326104"/>
            <a:ext cx="3639845"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FC47BA40-4F56-4AA9-306B-5E19E98F206E}"/>
              </a:ext>
            </a:extLst>
          </p:cNvPr>
          <p:cNvSpPr txBox="1"/>
          <p:nvPr/>
        </p:nvSpPr>
        <p:spPr>
          <a:xfrm>
            <a:off x="1091952" y="4802981"/>
            <a:ext cx="6178860"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p>
          <a:p>
            <a:endParaRPr lang="fr-BE" dirty="0"/>
          </a:p>
        </p:txBody>
      </p:sp>
    </p:spTree>
    <p:extLst>
      <p:ext uri="{BB962C8B-B14F-4D97-AF65-F5344CB8AC3E}">
        <p14:creationId xmlns:p14="http://schemas.microsoft.com/office/powerpoint/2010/main" val="221855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018D2-D4CC-5965-F487-963C3920C075}"/>
              </a:ext>
            </a:extLst>
          </p:cNvPr>
          <p:cNvSpPr>
            <a:spLocks noGrp="1"/>
          </p:cNvSpPr>
          <p:nvPr>
            <p:ph type="title"/>
          </p:nvPr>
        </p:nvSpPr>
        <p:spPr/>
        <p:txBody>
          <a:bodyPr/>
          <a:lstStyle/>
          <a:p>
            <a:r>
              <a:rPr lang="fr-FR" dirty="0"/>
              <a:t>Ajouter des conditions</a:t>
            </a:r>
            <a:endParaRPr lang="fr-BE" dirty="0"/>
          </a:p>
        </p:txBody>
      </p:sp>
      <p:sp>
        <p:nvSpPr>
          <p:cNvPr id="3" name="Espace réservé du contenu 2">
            <a:extLst>
              <a:ext uri="{FF2B5EF4-FFF2-40B4-BE49-F238E27FC236}">
                <a16:creationId xmlns:a16="http://schemas.microsoft.com/office/drawing/2014/main" id="{059A030F-CDAE-18A6-8156-EFE7F67E1BCC}"/>
              </a:ext>
            </a:extLst>
          </p:cNvPr>
          <p:cNvSpPr>
            <a:spLocks noGrp="1"/>
          </p:cNvSpPr>
          <p:nvPr>
            <p:ph idx="1"/>
          </p:nvPr>
        </p:nvSpPr>
        <p:spPr/>
        <p:txBody>
          <a:bodyPr>
            <a:normAutofit fontScale="92500"/>
          </a:bodyPr>
          <a:lstStyle/>
          <a:p>
            <a:r>
              <a:rPr lang="fr-FR" dirty="0"/>
              <a:t>Il est possible de définir plus d’une condition à la clause WHERE avec les mots clés AND et OR</a:t>
            </a:r>
          </a:p>
          <a:p>
            <a:r>
              <a:rPr lang="fr-FR" dirty="0"/>
              <a:t>Syntaxe:</a:t>
            </a:r>
          </a:p>
          <a:p>
            <a:endParaRPr lang="fr-FR" dirty="0"/>
          </a:p>
          <a:p>
            <a:endParaRPr lang="fr-FR" dirty="0"/>
          </a:p>
          <a:p>
            <a:r>
              <a:rPr lang="fr-FR" dirty="0"/>
              <a:t>Exemple:</a:t>
            </a:r>
          </a:p>
          <a:p>
            <a:endParaRPr lang="fr-FR" dirty="0"/>
          </a:p>
          <a:p>
            <a:endParaRPr lang="fr-FR" dirty="0"/>
          </a:p>
          <a:p>
            <a:r>
              <a:rPr lang="fr-FR" dirty="0"/>
              <a:t>Lire la suite sur: </a:t>
            </a:r>
            <a:r>
              <a:rPr lang="fr-FR" dirty="0">
                <a:hlinkClick r:id="rId2"/>
              </a:rPr>
              <a:t>https://www.w3schools.com/mysql/mysql_and_or.asp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E954EABB-7E7D-8F80-A71A-CF306760665F}"/>
              </a:ext>
            </a:extLst>
          </p:cNvPr>
          <p:cNvSpPr txBox="1"/>
          <p:nvPr/>
        </p:nvSpPr>
        <p:spPr>
          <a:xfrm>
            <a:off x="1047565" y="3158837"/>
            <a:ext cx="5823752"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WHERE</a:t>
            </a:r>
            <a:r>
              <a:rPr lang="en-US" dirty="0">
                <a:solidFill>
                  <a:srgbClr val="000000"/>
                </a:solidFill>
                <a:effectLst/>
              </a:rPr>
              <a:t> </a:t>
            </a:r>
            <a:r>
              <a:rPr lang="en-US" i="1" dirty="0">
                <a:solidFill>
                  <a:srgbClr val="000000"/>
                </a:solidFill>
                <a:effectLst/>
              </a:rPr>
              <a:t>condition1</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condition2</a:t>
            </a:r>
            <a:r>
              <a:rPr lang="en-US" dirty="0">
                <a:solidFill>
                  <a:srgbClr val="000000"/>
                </a:solidFill>
                <a:effectLst/>
              </a:rPr>
              <a:t> </a:t>
            </a:r>
            <a:r>
              <a:rPr lang="en-US" dirty="0">
                <a:solidFill>
                  <a:srgbClr val="0000CD"/>
                </a:solidFill>
                <a:effectLst/>
              </a:rPr>
              <a:t>AND</a:t>
            </a:r>
            <a:r>
              <a:rPr lang="en-US" dirty="0">
                <a:solidFill>
                  <a:srgbClr val="000000"/>
                </a:solidFill>
                <a:effectLst/>
              </a:rPr>
              <a:t> </a:t>
            </a:r>
            <a:r>
              <a:rPr lang="en-US" i="1" dirty="0">
                <a:solidFill>
                  <a:srgbClr val="000000"/>
                </a:solidFill>
                <a:effectLst/>
              </a:rPr>
              <a:t>condition3 ...</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09D711FD-AC18-7676-A45C-5A5D80166308}"/>
              </a:ext>
            </a:extLst>
          </p:cNvPr>
          <p:cNvSpPr txBox="1"/>
          <p:nvPr/>
        </p:nvSpPr>
        <p:spPr>
          <a:xfrm>
            <a:off x="841788" y="4757588"/>
            <a:ext cx="7865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en-US" sz="1800" b="1" i="0" u="none" strike="noStrike" baseline="0" dirty="0">
                <a:solidFill>
                  <a:srgbClr val="0000FF"/>
                </a:solidFill>
                <a:latin typeface="Courier New" panose="02070309020205020404" pitchFamily="49" charset="0"/>
              </a:rPr>
              <a:t>WHERE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'Age of Empire II'</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OR</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'AOE2'</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49639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2B3DB-7FFB-F3C6-6E37-15032332AC83}"/>
              </a:ext>
            </a:extLst>
          </p:cNvPr>
          <p:cNvSpPr>
            <a:spLocks noGrp="1"/>
          </p:cNvSpPr>
          <p:nvPr>
            <p:ph type="title"/>
          </p:nvPr>
        </p:nvSpPr>
        <p:spPr/>
        <p:txBody>
          <a:bodyPr/>
          <a:lstStyle/>
          <a:p>
            <a:r>
              <a:rPr lang="fr-FR" dirty="0"/>
              <a:t>ORDER BY</a:t>
            </a:r>
            <a:endParaRPr lang="fr-BE" dirty="0"/>
          </a:p>
        </p:txBody>
      </p:sp>
      <p:sp>
        <p:nvSpPr>
          <p:cNvPr id="3" name="Espace réservé du contenu 2">
            <a:extLst>
              <a:ext uri="{FF2B5EF4-FFF2-40B4-BE49-F238E27FC236}">
                <a16:creationId xmlns:a16="http://schemas.microsoft.com/office/drawing/2014/main" id="{F1016447-E082-E9C6-4354-041830CD0851}"/>
              </a:ext>
            </a:extLst>
          </p:cNvPr>
          <p:cNvSpPr>
            <a:spLocks noGrp="1"/>
          </p:cNvSpPr>
          <p:nvPr>
            <p:ph idx="1"/>
          </p:nvPr>
        </p:nvSpPr>
        <p:spPr/>
        <p:txBody>
          <a:bodyPr/>
          <a:lstStyle/>
          <a:p>
            <a:r>
              <a:rPr lang="fr-FR" dirty="0"/>
              <a:t>Permet de trier les résultats</a:t>
            </a:r>
          </a:p>
          <a:p>
            <a:r>
              <a:rPr lang="fr-FR" dirty="0"/>
              <a:t>Syntaxe:</a:t>
            </a:r>
          </a:p>
          <a:p>
            <a:endParaRPr lang="fr-FR" dirty="0"/>
          </a:p>
          <a:p>
            <a:endParaRPr lang="fr-FR" dirty="0"/>
          </a:p>
          <a:p>
            <a:r>
              <a:rPr lang="fr-FR" dirty="0"/>
              <a:t>Exemple:</a:t>
            </a:r>
          </a:p>
          <a:p>
            <a:endParaRPr lang="fr-FR" dirty="0"/>
          </a:p>
          <a:p>
            <a:endParaRPr lang="fr-FR" dirty="0"/>
          </a:p>
          <a:p>
            <a:r>
              <a:rPr lang="fr-FR" dirty="0"/>
              <a:t>Plus d’infos: </a:t>
            </a:r>
            <a:r>
              <a:rPr lang="fr-FR" dirty="0">
                <a:hlinkClick r:id="rId2"/>
              </a:rPr>
              <a:t>https://www.w3schools.com/mysql/mysql_orderby.asp</a:t>
            </a:r>
            <a:r>
              <a:rPr lang="fr-FR" dirty="0"/>
              <a:t> </a:t>
            </a:r>
          </a:p>
          <a:p>
            <a:endParaRPr lang="fr-FR" dirty="0"/>
          </a:p>
          <a:p>
            <a:endParaRPr lang="fr-BE" dirty="0"/>
          </a:p>
        </p:txBody>
      </p:sp>
      <p:sp>
        <p:nvSpPr>
          <p:cNvPr id="4" name="ZoneTexte 3">
            <a:extLst>
              <a:ext uri="{FF2B5EF4-FFF2-40B4-BE49-F238E27FC236}">
                <a16:creationId xmlns:a16="http://schemas.microsoft.com/office/drawing/2014/main" id="{2E575ECE-E02E-A7FF-148E-DA5BF241810F}"/>
              </a:ext>
            </a:extLst>
          </p:cNvPr>
          <p:cNvSpPr txBox="1"/>
          <p:nvPr/>
        </p:nvSpPr>
        <p:spPr>
          <a:xfrm>
            <a:off x="838200" y="2805344"/>
            <a:ext cx="5211193" cy="923330"/>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 ...</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err="1">
                <a:solidFill>
                  <a:srgbClr val="000000"/>
                </a:solidFill>
                <a:effectLst/>
              </a:rPr>
              <a:t>table_name</a:t>
            </a:r>
            <a:br>
              <a:rPr lang="en-US" dirty="0">
                <a:solidFill>
                  <a:srgbClr val="000000"/>
                </a:solidFill>
                <a:effectLst/>
              </a:rPr>
            </a:br>
            <a:r>
              <a:rPr lang="en-US" dirty="0">
                <a:solidFill>
                  <a:srgbClr val="0000CD"/>
                </a:solidFill>
                <a:effectLst/>
              </a:rPr>
              <a:t>ORDER</a:t>
            </a:r>
            <a:r>
              <a:rPr lang="en-US" dirty="0">
                <a:solidFill>
                  <a:srgbClr val="000000"/>
                </a:solidFill>
                <a:effectLst/>
              </a:rPr>
              <a:t> </a:t>
            </a:r>
            <a:r>
              <a:rPr lang="en-US" dirty="0">
                <a:solidFill>
                  <a:srgbClr val="0000CD"/>
                </a:solidFill>
                <a:effectLst/>
              </a:rPr>
              <a:t>BY</a:t>
            </a:r>
            <a:r>
              <a:rPr lang="en-US" dirty="0">
                <a:solidFill>
                  <a:srgbClr val="000000"/>
                </a:solidFill>
                <a:effectLst/>
              </a:rPr>
              <a:t> </a:t>
            </a:r>
            <a:r>
              <a:rPr lang="en-US" i="1" dirty="0">
                <a:solidFill>
                  <a:srgbClr val="000000"/>
                </a:solidFill>
                <a:effectLst/>
              </a:rPr>
              <a:t>column1, column2, ... </a:t>
            </a:r>
            <a:r>
              <a:rPr lang="en-US" dirty="0">
                <a:solidFill>
                  <a:srgbClr val="0000CD"/>
                </a:solidFill>
                <a:effectLst/>
              </a:rPr>
              <a:t>ASC</a:t>
            </a:r>
            <a:r>
              <a:rPr lang="en-US" dirty="0">
                <a:solidFill>
                  <a:srgbClr val="000000"/>
                </a:solidFill>
                <a:effectLst/>
              </a:rPr>
              <a:t>|</a:t>
            </a:r>
            <a:r>
              <a:rPr lang="en-US" dirty="0">
                <a:solidFill>
                  <a:srgbClr val="0000CD"/>
                </a:solidFill>
                <a:effectLst/>
              </a:rPr>
              <a:t>DESC</a:t>
            </a:r>
            <a:r>
              <a:rPr lang="en-US" dirty="0">
                <a:solidFill>
                  <a:srgbClr val="000000"/>
                </a:solidFill>
                <a:effectLst/>
              </a:rPr>
              <a:t>; </a:t>
            </a:r>
            <a:endParaRPr lang="fr-BE" dirty="0"/>
          </a:p>
        </p:txBody>
      </p:sp>
      <p:sp>
        <p:nvSpPr>
          <p:cNvPr id="6" name="ZoneTexte 5">
            <a:extLst>
              <a:ext uri="{FF2B5EF4-FFF2-40B4-BE49-F238E27FC236}">
                <a16:creationId xmlns:a16="http://schemas.microsoft.com/office/drawing/2014/main" id="{C6EB2C07-DA01-D5B5-20C8-BFB5E5D4A1D2}"/>
              </a:ext>
            </a:extLst>
          </p:cNvPr>
          <p:cNvSpPr txBox="1"/>
          <p:nvPr/>
        </p:nvSpPr>
        <p:spPr>
          <a:xfrm>
            <a:off x="838200" y="4491153"/>
            <a:ext cx="6196614" cy="923330"/>
          </a:xfrm>
          <a:prstGeom prst="rect">
            <a:avLst/>
          </a:prstGeom>
          <a:noFill/>
        </p:spPr>
        <p:txBody>
          <a:bodyPr wrap="square" rtlCol="0">
            <a:spAutoFit/>
          </a:bodyPr>
          <a:lstStyle/>
          <a:p>
            <a:r>
              <a:rPr lang="en-US" sz="1800" b="1" i="0" u="none" strike="noStrike" baseline="0" dirty="0">
                <a:solidFill>
                  <a:srgbClr val="0000FF"/>
                </a:solidFill>
                <a:latin typeface="Courier New" panose="02070309020205020404" pitchFamily="49" charset="0"/>
              </a:rPr>
              <a:t>SELECT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`title`</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`types`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FROM</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`games`</a:t>
            </a:r>
          </a:p>
          <a:p>
            <a:r>
              <a:rPr lang="fr-BE" sz="1800" b="1" i="0" u="none" strike="noStrike" baseline="0" dirty="0">
                <a:solidFill>
                  <a:srgbClr val="0000FF"/>
                </a:solidFill>
                <a:latin typeface="Courier New" panose="02070309020205020404" pitchFamily="49" charset="0"/>
              </a:rPr>
              <a:t>ORDER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BY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title</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DESC</a:t>
            </a:r>
            <a:r>
              <a:rPr lang="fr-BE"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7359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6BE57-33AA-D720-D808-63616C160C0F}"/>
              </a:ext>
            </a:extLst>
          </p:cNvPr>
          <p:cNvSpPr>
            <a:spLocks noGrp="1"/>
          </p:cNvSpPr>
          <p:nvPr>
            <p:ph type="title"/>
          </p:nvPr>
        </p:nvSpPr>
        <p:spPr/>
        <p:txBody>
          <a:bodyPr/>
          <a:lstStyle/>
          <a:p>
            <a:r>
              <a:rPr lang="fr-FR" dirty="0"/>
              <a:t>Installation de l’environnement de </a:t>
            </a:r>
            <a:r>
              <a:rPr lang="fr-FR" dirty="0" err="1"/>
              <a:t>dév</a:t>
            </a:r>
            <a:r>
              <a:rPr lang="fr-FR" dirty="0"/>
              <a:t>.</a:t>
            </a:r>
            <a:endParaRPr lang="fr-BE" dirty="0"/>
          </a:p>
        </p:txBody>
      </p:sp>
      <p:sp>
        <p:nvSpPr>
          <p:cNvPr id="3" name="Espace réservé du contenu 2">
            <a:extLst>
              <a:ext uri="{FF2B5EF4-FFF2-40B4-BE49-F238E27FC236}">
                <a16:creationId xmlns:a16="http://schemas.microsoft.com/office/drawing/2014/main" id="{E07A3D9B-C5BC-5929-836F-8C664C1848FD}"/>
              </a:ext>
            </a:extLst>
          </p:cNvPr>
          <p:cNvSpPr>
            <a:spLocks noGrp="1"/>
          </p:cNvSpPr>
          <p:nvPr>
            <p:ph idx="1"/>
          </p:nvPr>
        </p:nvSpPr>
        <p:spPr/>
        <p:txBody>
          <a:bodyPr/>
          <a:lstStyle/>
          <a:p>
            <a:r>
              <a:rPr lang="fr-FR" dirty="0"/>
              <a:t>Télécharge « </a:t>
            </a:r>
            <a:r>
              <a:rPr lang="fr-FR" dirty="0" err="1"/>
              <a:t>Laragon</a:t>
            </a:r>
            <a:r>
              <a:rPr lang="fr-FR" dirty="0"/>
              <a:t> – Full » depuis </a:t>
            </a:r>
            <a:r>
              <a:rPr lang="fr-FR" dirty="0">
                <a:hlinkClick r:id="rId2"/>
              </a:rPr>
              <a:t>https://laragon.org/download/index.html</a:t>
            </a:r>
            <a:r>
              <a:rPr lang="fr-FR" dirty="0"/>
              <a:t> </a:t>
            </a:r>
          </a:p>
          <a:p>
            <a:r>
              <a:rPr lang="fr-FR" dirty="0"/>
              <a:t>Installe l’application</a:t>
            </a:r>
          </a:p>
          <a:p>
            <a:r>
              <a:rPr lang="fr-BE" dirty="0" err="1"/>
              <a:t>Laragon</a:t>
            </a:r>
            <a:r>
              <a:rPr lang="fr-BE" dirty="0"/>
              <a:t> installe et configure un environnement complet comprenant beaucoup d’outils et la possibilité d’en installer d’autres</a:t>
            </a:r>
          </a:p>
          <a:p>
            <a:pPr lvl="1"/>
            <a:r>
              <a:rPr lang="fr-BE" dirty="0"/>
              <a:t>MySQL, PHP, Apache (serveur WEB), un terminal </a:t>
            </a:r>
            <a:r>
              <a:rPr lang="fr-BE" dirty="0" err="1"/>
              <a:t>pré-configuré</a:t>
            </a:r>
            <a:r>
              <a:rPr lang="fr-BE" dirty="0"/>
              <a:t> avec GIT et plein d’utilitaires que nous allons découvrir petit à petit.</a:t>
            </a:r>
          </a:p>
          <a:p>
            <a:endParaRPr lang="fr-BE" dirty="0"/>
          </a:p>
          <a:p>
            <a:endParaRPr lang="fr-BE" dirty="0"/>
          </a:p>
        </p:txBody>
      </p:sp>
    </p:spTree>
    <p:extLst>
      <p:ext uri="{BB962C8B-B14F-4D97-AF65-F5344CB8AC3E}">
        <p14:creationId xmlns:p14="http://schemas.microsoft.com/office/powerpoint/2010/main" val="3788376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9A4C8-A34F-A2E1-A775-16FF4FC6F9BF}"/>
              </a:ext>
            </a:extLst>
          </p:cNvPr>
          <p:cNvSpPr>
            <a:spLocks noGrp="1"/>
          </p:cNvSpPr>
          <p:nvPr>
            <p:ph type="title"/>
          </p:nvPr>
        </p:nvSpPr>
        <p:spPr/>
        <p:txBody>
          <a:bodyPr/>
          <a:lstStyle/>
          <a:p>
            <a:r>
              <a:rPr lang="fr-FR" dirty="0"/>
              <a:t>JOIN</a:t>
            </a:r>
            <a:endParaRPr lang="fr-BE" dirty="0"/>
          </a:p>
        </p:txBody>
      </p:sp>
      <p:sp>
        <p:nvSpPr>
          <p:cNvPr id="3" name="Espace réservé du contenu 2">
            <a:extLst>
              <a:ext uri="{FF2B5EF4-FFF2-40B4-BE49-F238E27FC236}">
                <a16:creationId xmlns:a16="http://schemas.microsoft.com/office/drawing/2014/main" id="{D08A7CC5-3313-0AEB-2175-FDC7655D1347}"/>
              </a:ext>
            </a:extLst>
          </p:cNvPr>
          <p:cNvSpPr>
            <a:spLocks noGrp="1"/>
          </p:cNvSpPr>
          <p:nvPr>
            <p:ph idx="1"/>
          </p:nvPr>
        </p:nvSpPr>
        <p:spPr>
          <a:xfrm>
            <a:off x="838200" y="1544715"/>
            <a:ext cx="10515600" cy="4632248"/>
          </a:xfrm>
        </p:spPr>
        <p:txBody>
          <a:bodyPr/>
          <a:lstStyle/>
          <a:p>
            <a:r>
              <a:rPr lang="fr-FR" dirty="0"/>
              <a:t>Croiser les données et profiter de la puissance des relations</a:t>
            </a:r>
          </a:p>
          <a:p>
            <a:r>
              <a:rPr lang="fr-BE" dirty="0"/>
              <a:t>Il existe plusieurs types de jointure: INNER JOIN, LEFT JOIN, RIGHT JOIN et CROSSE JOIN</a:t>
            </a:r>
          </a:p>
          <a:p>
            <a:pPr lvl="1"/>
            <a:r>
              <a:rPr lang="fr-BE" dirty="0">
                <a:hlinkClick r:id="rId2"/>
              </a:rPr>
              <a:t>https://www.w3schools.com/mysql/mysql_join.asp</a:t>
            </a:r>
            <a:r>
              <a:rPr lang="fr-BE" dirty="0"/>
              <a:t> </a:t>
            </a:r>
          </a:p>
          <a:p>
            <a:r>
              <a:rPr lang="fr-BE" dirty="0"/>
              <a:t>Pour l’exercice, nous aurons besoin de INNER JOIN seulement</a:t>
            </a:r>
          </a:p>
          <a:p>
            <a:r>
              <a:rPr lang="fr-BE" dirty="0"/>
              <a:t>Syntaxe:</a:t>
            </a:r>
          </a:p>
          <a:p>
            <a:endParaRPr lang="fr-BE" dirty="0"/>
          </a:p>
          <a:p>
            <a:endParaRPr lang="fr-BE" dirty="0"/>
          </a:p>
          <a:p>
            <a:r>
              <a:rPr lang="fr-BE" dirty="0"/>
              <a:t>Exemple: </a:t>
            </a:r>
          </a:p>
          <a:p>
            <a:endParaRPr lang="fr-BE" dirty="0"/>
          </a:p>
        </p:txBody>
      </p:sp>
      <p:sp>
        <p:nvSpPr>
          <p:cNvPr id="4" name="ZoneTexte 3">
            <a:extLst>
              <a:ext uri="{FF2B5EF4-FFF2-40B4-BE49-F238E27FC236}">
                <a16:creationId xmlns:a16="http://schemas.microsoft.com/office/drawing/2014/main" id="{2F3D4138-1FF0-AB3A-6E91-D8A28B4D083D}"/>
              </a:ext>
            </a:extLst>
          </p:cNvPr>
          <p:cNvSpPr txBox="1"/>
          <p:nvPr/>
        </p:nvSpPr>
        <p:spPr>
          <a:xfrm>
            <a:off x="900344" y="4314547"/>
            <a:ext cx="6391923" cy="1200329"/>
          </a:xfrm>
          <a:prstGeom prst="rect">
            <a:avLst/>
          </a:prstGeom>
          <a:noFill/>
        </p:spPr>
        <p:txBody>
          <a:bodyPr wrap="square" rtlCol="0">
            <a:spAutoFit/>
          </a:bodyPr>
          <a:lstStyle/>
          <a:p>
            <a:r>
              <a:rPr lang="en-US" dirty="0">
                <a:solidFill>
                  <a:srgbClr val="0000CD"/>
                </a:solidFill>
                <a:effectLst/>
              </a:rPr>
              <a:t>SELECT</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(s)</a:t>
            </a:r>
            <a:br>
              <a:rPr lang="en-US" dirty="0">
                <a:solidFill>
                  <a:srgbClr val="000000"/>
                </a:solidFill>
                <a:effectLst/>
              </a:rPr>
            </a:br>
            <a:r>
              <a:rPr lang="en-US" dirty="0">
                <a:solidFill>
                  <a:srgbClr val="0000CD"/>
                </a:solidFill>
                <a:effectLst/>
              </a:rPr>
              <a:t>FROM</a:t>
            </a:r>
            <a:r>
              <a:rPr lang="en-US" dirty="0">
                <a:solidFill>
                  <a:srgbClr val="000000"/>
                </a:solidFill>
                <a:effectLst/>
              </a:rPr>
              <a:t> </a:t>
            </a:r>
            <a:r>
              <a:rPr lang="en-US" i="1" dirty="0">
                <a:solidFill>
                  <a:srgbClr val="000000"/>
                </a:solidFill>
                <a:effectLst/>
              </a:rPr>
              <a:t>table1</a:t>
            </a:r>
            <a:br>
              <a:rPr lang="en-US" dirty="0">
                <a:solidFill>
                  <a:srgbClr val="000000"/>
                </a:solidFill>
                <a:effectLst/>
              </a:rPr>
            </a:br>
            <a:r>
              <a:rPr lang="en-US" dirty="0">
                <a:solidFill>
                  <a:srgbClr val="0000CD"/>
                </a:solidFill>
                <a:effectLst/>
              </a:rPr>
              <a:t>INNER</a:t>
            </a:r>
            <a:r>
              <a:rPr lang="en-US" dirty="0">
                <a:solidFill>
                  <a:srgbClr val="000000"/>
                </a:solidFill>
                <a:effectLst/>
              </a:rPr>
              <a:t> </a:t>
            </a:r>
            <a:r>
              <a:rPr lang="en-US" dirty="0">
                <a:solidFill>
                  <a:srgbClr val="0000CD"/>
                </a:solidFill>
                <a:effectLst/>
              </a:rPr>
              <a:t>JOIN</a:t>
            </a:r>
            <a:r>
              <a:rPr lang="en-US" dirty="0">
                <a:solidFill>
                  <a:srgbClr val="000000"/>
                </a:solidFill>
                <a:effectLst/>
              </a:rPr>
              <a:t> </a:t>
            </a:r>
            <a:r>
              <a:rPr lang="en-US" i="1" dirty="0">
                <a:solidFill>
                  <a:srgbClr val="000000"/>
                </a:solidFill>
                <a:effectLst/>
              </a:rPr>
              <a:t>table2</a:t>
            </a:r>
            <a:br>
              <a:rPr lang="en-US" i="1" dirty="0">
                <a:solidFill>
                  <a:srgbClr val="000000"/>
                </a:solidFill>
                <a:effectLst/>
              </a:rPr>
            </a:br>
            <a:r>
              <a:rPr lang="en-US" dirty="0">
                <a:solidFill>
                  <a:srgbClr val="0000CD"/>
                </a:solidFill>
                <a:effectLst/>
              </a:rPr>
              <a:t>ON</a:t>
            </a:r>
            <a:r>
              <a:rPr lang="en-US" dirty="0">
                <a:solidFill>
                  <a:srgbClr val="000000"/>
                </a:solidFill>
                <a:effectLst/>
              </a:rPr>
              <a:t> </a:t>
            </a:r>
            <a:r>
              <a:rPr lang="en-US" i="1" dirty="0">
                <a:solidFill>
                  <a:srgbClr val="000000"/>
                </a:solidFill>
                <a:effectLst/>
              </a:rPr>
              <a:t>table1.column_name </a:t>
            </a:r>
            <a:r>
              <a:rPr lang="en-US" dirty="0">
                <a:solidFill>
                  <a:srgbClr val="000000"/>
                </a:solidFill>
                <a:effectLst/>
              </a:rPr>
              <a:t>=</a:t>
            </a:r>
            <a:r>
              <a:rPr lang="en-US" i="1" dirty="0">
                <a:solidFill>
                  <a:srgbClr val="000000"/>
                </a:solidFill>
                <a:effectLst/>
              </a:rPr>
              <a:t> table2.column_name</a:t>
            </a:r>
            <a:r>
              <a:rPr lang="en-US" dirty="0">
                <a:solidFill>
                  <a:srgbClr val="000000"/>
                </a:solidFill>
                <a:effectLst/>
              </a:rPr>
              <a:t>;</a:t>
            </a:r>
            <a:endParaRPr lang="fr-BE" dirty="0"/>
          </a:p>
        </p:txBody>
      </p:sp>
      <p:sp>
        <p:nvSpPr>
          <p:cNvPr id="5" name="ZoneTexte 4">
            <a:extLst>
              <a:ext uri="{FF2B5EF4-FFF2-40B4-BE49-F238E27FC236}">
                <a16:creationId xmlns:a16="http://schemas.microsoft.com/office/drawing/2014/main" id="{A0AA305A-6EAE-9A4A-8210-0FA11AAABF0D}"/>
              </a:ext>
            </a:extLst>
          </p:cNvPr>
          <p:cNvSpPr txBox="1"/>
          <p:nvPr/>
        </p:nvSpPr>
        <p:spPr>
          <a:xfrm>
            <a:off x="900344" y="5850384"/>
            <a:ext cx="7199791" cy="923330"/>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SELECT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FROM</a:t>
            </a:r>
            <a:r>
              <a:rPr lang="fr-BE" sz="1800" b="0" i="0" u="none" strike="noStrike" baseline="0" dirty="0">
                <a:solidFill>
                  <a:srgbClr val="000000"/>
                </a:solidFill>
                <a:latin typeface="Courier New" panose="02070309020205020404" pitchFamily="49" charset="0"/>
              </a:rPr>
              <a:t> </a:t>
            </a:r>
            <a:r>
              <a:rPr lang="fr-BE" sz="1800" b="0" i="0" u="none" strike="noStrike" baseline="0" dirty="0" err="1">
                <a:solidFill>
                  <a:srgbClr val="FF00FF"/>
                </a:solidFill>
                <a:latin typeface="Courier New" panose="02070309020205020404" pitchFamily="49" charset="0"/>
              </a:rPr>
              <a:t>players</a:t>
            </a:r>
            <a:endParaRPr lang="fr-BE" sz="1800" b="0" i="0" u="none" strike="noStrike" baseline="0" dirty="0">
              <a:solidFill>
                <a:srgbClr val="FF00FF"/>
              </a:solidFill>
              <a:latin typeface="Courier New" panose="02070309020205020404" pitchFamily="49" charset="0"/>
            </a:endParaRPr>
          </a:p>
          <a:p>
            <a:r>
              <a:rPr lang="en-US" sz="1800" b="1" i="0" u="none" strike="noStrike" baseline="0" dirty="0">
                <a:solidFill>
                  <a:srgbClr val="0000FF"/>
                </a:solidFill>
                <a:latin typeface="Courier New" panose="02070309020205020404" pitchFamily="49" charset="0"/>
              </a:rPr>
              <a:t>INNER</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JOIN</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FF00FF"/>
                </a:solidFill>
                <a:latin typeface="Courier New" panose="02070309020205020404" pitchFamily="49" charset="0"/>
              </a:rPr>
              <a:t>players</a:t>
            </a:r>
            <a:r>
              <a:rPr lang="en-US" sz="1800" b="0" i="0" u="none" strike="noStrike" baseline="0" dirty="0" err="1">
                <a:solidFill>
                  <a:srgbClr val="0000FF"/>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team_id</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FF00FF"/>
                </a:solidFill>
                <a:latin typeface="Courier New" panose="02070309020205020404" pitchFamily="49" charset="0"/>
              </a:rPr>
              <a:t>teams</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FF"/>
                </a:solidFill>
                <a:latin typeface="Courier New" panose="02070309020205020404" pitchFamily="49" charset="0"/>
              </a:rPr>
              <a:t>;</a:t>
            </a:r>
          </a:p>
          <a:p>
            <a:endParaRPr lang="fr-BE" dirty="0"/>
          </a:p>
        </p:txBody>
      </p:sp>
    </p:spTree>
    <p:extLst>
      <p:ext uri="{BB962C8B-B14F-4D97-AF65-F5344CB8AC3E}">
        <p14:creationId xmlns:p14="http://schemas.microsoft.com/office/powerpoint/2010/main" val="305246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B7C44-9336-D776-2903-110B3EB8B74E}"/>
              </a:ext>
            </a:extLst>
          </p:cNvPr>
          <p:cNvSpPr>
            <a:spLocks noGrp="1"/>
          </p:cNvSpPr>
          <p:nvPr>
            <p:ph type="title"/>
          </p:nvPr>
        </p:nvSpPr>
        <p:spPr/>
        <p:txBody>
          <a:bodyPr>
            <a:normAutofit/>
          </a:bodyPr>
          <a:lstStyle/>
          <a:p>
            <a:r>
              <a:rPr lang="fr-FR" dirty="0"/>
              <a:t>SELECT exercices</a:t>
            </a:r>
            <a:br>
              <a:rPr lang="fr-FR" dirty="0"/>
            </a:br>
            <a:r>
              <a:rPr lang="fr-FR" sz="2400" dirty="0"/>
              <a:t>J’ai écris les exercices en anglais pour vous habituer</a:t>
            </a:r>
            <a:endParaRPr lang="fr-BE" dirty="0"/>
          </a:p>
        </p:txBody>
      </p:sp>
      <p:sp>
        <p:nvSpPr>
          <p:cNvPr id="3" name="Espace réservé du contenu 2">
            <a:extLst>
              <a:ext uri="{FF2B5EF4-FFF2-40B4-BE49-F238E27FC236}">
                <a16:creationId xmlns:a16="http://schemas.microsoft.com/office/drawing/2014/main" id="{E8DB991F-9E81-A53D-BD63-54736ED881DA}"/>
              </a:ext>
            </a:extLst>
          </p:cNvPr>
          <p:cNvSpPr>
            <a:spLocks noGrp="1"/>
          </p:cNvSpPr>
          <p:nvPr>
            <p:ph idx="1"/>
          </p:nvPr>
        </p:nvSpPr>
        <p:spPr/>
        <p:txBody>
          <a:bodyPr>
            <a:normAutofit/>
          </a:bodyPr>
          <a:lstStyle/>
          <a:p>
            <a:r>
              <a:rPr lang="en-GB" dirty="0"/>
              <a:t>Select all players (id, </a:t>
            </a:r>
            <a:r>
              <a:rPr lang="en-GB" dirty="0" err="1"/>
              <a:t>last</a:t>
            </a:r>
            <a:r>
              <a:rPr lang="en-GB" err="1"/>
              <a:t>_</a:t>
            </a:r>
            <a:r>
              <a:rPr lang="en-GB"/>
              <a:t>name, </a:t>
            </a:r>
            <a:r>
              <a:rPr lang="en-GB" dirty="0" err="1"/>
              <a:t>first_name</a:t>
            </a:r>
            <a:r>
              <a:rPr lang="en-GB" dirty="0"/>
              <a:t> and </a:t>
            </a:r>
            <a:r>
              <a:rPr lang="en-GB" dirty="0" err="1"/>
              <a:t>bib_number</a:t>
            </a:r>
            <a:r>
              <a:rPr lang="en-GB" dirty="0"/>
              <a:t>)</a:t>
            </a:r>
          </a:p>
          <a:p>
            <a:r>
              <a:rPr lang="en-GB" dirty="0"/>
              <a:t>Select only the players with a </a:t>
            </a:r>
            <a:r>
              <a:rPr lang="en-GB" dirty="0" err="1"/>
              <a:t>last_name</a:t>
            </a:r>
            <a:r>
              <a:rPr lang="en-GB" dirty="0"/>
              <a:t> starting by ‘A’</a:t>
            </a:r>
          </a:p>
          <a:p>
            <a:r>
              <a:rPr lang="en-GB" dirty="0"/>
              <a:t>Select only the players with a ‘a’ inside their </a:t>
            </a:r>
            <a:r>
              <a:rPr lang="en-GB" dirty="0" err="1"/>
              <a:t>last_name</a:t>
            </a:r>
            <a:endParaRPr lang="en-GB" dirty="0"/>
          </a:p>
          <a:p>
            <a:r>
              <a:rPr lang="en-GB" dirty="0"/>
              <a:t>Select the players with their team’s name.</a:t>
            </a:r>
          </a:p>
          <a:p>
            <a:r>
              <a:rPr lang="en-GB" dirty="0"/>
              <a:t>Select all the team’s countries but the must appear only once.</a:t>
            </a:r>
          </a:p>
          <a:p>
            <a:r>
              <a:rPr lang="en-GB" dirty="0"/>
              <a:t>Select the matches planned in the future</a:t>
            </a:r>
          </a:p>
          <a:p>
            <a:r>
              <a:rPr lang="en-GB" dirty="0"/>
              <a:t>Select the finished matches</a:t>
            </a:r>
          </a:p>
          <a:p>
            <a:r>
              <a:rPr lang="en-GB" dirty="0"/>
              <a:t>Select all the players involved in a match via their team. </a:t>
            </a:r>
          </a:p>
          <a:p>
            <a:endParaRPr lang="fr-BE" dirty="0"/>
          </a:p>
        </p:txBody>
      </p:sp>
    </p:spTree>
    <p:extLst>
      <p:ext uri="{BB962C8B-B14F-4D97-AF65-F5344CB8AC3E}">
        <p14:creationId xmlns:p14="http://schemas.microsoft.com/office/powerpoint/2010/main" val="328392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988B8-63C7-3E7E-9FF5-806DC9675523}"/>
              </a:ext>
            </a:extLst>
          </p:cNvPr>
          <p:cNvSpPr>
            <a:spLocks noGrp="1"/>
          </p:cNvSpPr>
          <p:nvPr>
            <p:ph type="title"/>
          </p:nvPr>
        </p:nvSpPr>
        <p:spPr/>
        <p:txBody>
          <a:bodyPr/>
          <a:lstStyle/>
          <a:p>
            <a:r>
              <a:rPr lang="fr-FR" dirty="0"/>
              <a:t>More select exercices</a:t>
            </a:r>
            <a:endParaRPr lang="fr-BE" dirty="0"/>
          </a:p>
        </p:txBody>
      </p:sp>
      <p:sp>
        <p:nvSpPr>
          <p:cNvPr id="3" name="Espace réservé du contenu 2">
            <a:extLst>
              <a:ext uri="{FF2B5EF4-FFF2-40B4-BE49-F238E27FC236}">
                <a16:creationId xmlns:a16="http://schemas.microsoft.com/office/drawing/2014/main" id="{BC7B860A-B6BD-AD7A-FD88-FFF46E6CBAB4}"/>
              </a:ext>
            </a:extLst>
          </p:cNvPr>
          <p:cNvSpPr>
            <a:spLocks noGrp="1"/>
          </p:cNvSpPr>
          <p:nvPr>
            <p:ph idx="1"/>
          </p:nvPr>
        </p:nvSpPr>
        <p:spPr/>
        <p:txBody>
          <a:bodyPr/>
          <a:lstStyle/>
          <a:p>
            <a:r>
              <a:rPr lang="en-GB" dirty="0"/>
              <a:t>Find the highest score of the tournament and select the corresponding game it was for.</a:t>
            </a:r>
          </a:p>
          <a:p>
            <a:r>
              <a:rPr lang="en-GB" dirty="0"/>
              <a:t>Create a query that display the match schedule for a team. Add the game, the room and the referee information</a:t>
            </a:r>
          </a:p>
          <a:p>
            <a:r>
              <a:rPr lang="en-GB" dirty="0"/>
              <a:t>Create a query that display the match schedule for a player.</a:t>
            </a:r>
          </a:p>
          <a:p>
            <a:r>
              <a:rPr lang="en-GB" dirty="0"/>
              <a:t>Find which team scored the most at ‘Dota 2’</a:t>
            </a:r>
          </a:p>
          <a:p>
            <a:endParaRPr lang="fr-FR" dirty="0"/>
          </a:p>
          <a:p>
            <a:endParaRPr lang="fr-BE" dirty="0"/>
          </a:p>
        </p:txBody>
      </p:sp>
    </p:spTree>
    <p:extLst>
      <p:ext uri="{BB962C8B-B14F-4D97-AF65-F5344CB8AC3E}">
        <p14:creationId xmlns:p14="http://schemas.microsoft.com/office/powerpoint/2010/main" val="51946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E0EC8-8C4B-4854-6207-5950A432058B}"/>
              </a:ext>
            </a:extLst>
          </p:cNvPr>
          <p:cNvSpPr>
            <a:spLocks noGrp="1"/>
          </p:cNvSpPr>
          <p:nvPr>
            <p:ph type="title"/>
          </p:nvPr>
        </p:nvSpPr>
        <p:spPr/>
        <p:txBody>
          <a:bodyPr/>
          <a:lstStyle/>
          <a:p>
            <a:r>
              <a:rPr lang="fr-FR" dirty="0"/>
              <a:t>UPDATE exercices</a:t>
            </a:r>
            <a:endParaRPr lang="fr-BE" dirty="0"/>
          </a:p>
        </p:txBody>
      </p:sp>
      <p:sp>
        <p:nvSpPr>
          <p:cNvPr id="3" name="Espace réservé du contenu 2">
            <a:extLst>
              <a:ext uri="{FF2B5EF4-FFF2-40B4-BE49-F238E27FC236}">
                <a16:creationId xmlns:a16="http://schemas.microsoft.com/office/drawing/2014/main" id="{9AD83822-C1A3-CDDC-A909-7A62FAB85352}"/>
              </a:ext>
            </a:extLst>
          </p:cNvPr>
          <p:cNvSpPr>
            <a:spLocks noGrp="1"/>
          </p:cNvSpPr>
          <p:nvPr>
            <p:ph idx="1"/>
          </p:nvPr>
        </p:nvSpPr>
        <p:spPr/>
        <p:txBody>
          <a:bodyPr/>
          <a:lstStyle/>
          <a:p>
            <a:r>
              <a:rPr lang="fr-FR" dirty="0"/>
              <a:t>The ‘</a:t>
            </a:r>
            <a:r>
              <a:rPr lang="fr-FR" dirty="0" err="1"/>
              <a:t>red</a:t>
            </a:r>
            <a:r>
              <a:rPr lang="fr-FR" dirty="0"/>
              <a:t>’ team </a:t>
            </a:r>
            <a:r>
              <a:rPr lang="fr-FR" dirty="0" err="1"/>
              <a:t>is</a:t>
            </a:r>
            <a:r>
              <a:rPr lang="fr-FR" dirty="0"/>
              <a:t> </a:t>
            </a:r>
            <a:r>
              <a:rPr lang="fr-FR" dirty="0" err="1"/>
              <a:t>now</a:t>
            </a:r>
            <a:r>
              <a:rPr lang="fr-FR" dirty="0"/>
              <a:t> the ‘</a:t>
            </a:r>
            <a:r>
              <a:rPr lang="fr-FR" dirty="0" err="1"/>
              <a:t>pink</a:t>
            </a:r>
            <a:r>
              <a:rPr lang="fr-FR" dirty="0"/>
              <a:t>’ team</a:t>
            </a:r>
          </a:p>
          <a:p>
            <a:r>
              <a:rPr lang="fr-FR" dirty="0"/>
              <a:t>Set a match as </a:t>
            </a:r>
            <a:r>
              <a:rPr lang="fr-FR" dirty="0" err="1"/>
              <a:t>finished</a:t>
            </a:r>
            <a:r>
              <a:rPr lang="fr-FR" dirty="0"/>
              <a:t> by </a:t>
            </a:r>
            <a:r>
              <a:rPr lang="fr-FR" dirty="0" err="1"/>
              <a:t>adding</a:t>
            </a:r>
            <a:r>
              <a:rPr lang="fr-FR" dirty="0"/>
              <a:t> the </a:t>
            </a:r>
            <a:r>
              <a:rPr lang="fr-FR" i="1" dirty="0" err="1"/>
              <a:t>winner_team_id</a:t>
            </a:r>
            <a:r>
              <a:rPr lang="fr-FR" i="1" dirty="0"/>
              <a:t> </a:t>
            </a:r>
            <a:r>
              <a:rPr lang="fr-FR" dirty="0"/>
              <a:t>and </a:t>
            </a:r>
            <a:r>
              <a:rPr lang="fr-FR" i="1" dirty="0" err="1"/>
              <a:t>end_time</a:t>
            </a:r>
            <a:r>
              <a:rPr lang="fr-FR" i="1" dirty="0"/>
              <a:t> </a:t>
            </a:r>
            <a:r>
              <a:rPr lang="fr-FR" dirty="0"/>
              <a:t>in a single command.</a:t>
            </a:r>
            <a:endParaRPr lang="fr-FR" i="1" dirty="0"/>
          </a:p>
          <a:p>
            <a:r>
              <a:rPr lang="fr-FR" dirty="0"/>
              <a:t>Update all </a:t>
            </a:r>
            <a:r>
              <a:rPr lang="fr-FR" dirty="0" err="1"/>
              <a:t>players</a:t>
            </a:r>
            <a:r>
              <a:rPr lang="fr-FR" dirty="0"/>
              <a:t> </a:t>
            </a:r>
            <a:r>
              <a:rPr lang="fr-FR" dirty="0" err="1"/>
              <a:t>names</a:t>
            </a:r>
            <a:r>
              <a:rPr lang="fr-FR" dirty="0"/>
              <a:t> </a:t>
            </a:r>
            <a:r>
              <a:rPr lang="fr-FR" dirty="0" err="1"/>
              <a:t>fields</a:t>
            </a:r>
            <a:r>
              <a:rPr lang="fr-FR" dirty="0"/>
              <a:t> to </a:t>
            </a:r>
            <a:r>
              <a:rPr lang="fr-FR" dirty="0" err="1"/>
              <a:t>ensure</a:t>
            </a:r>
            <a:r>
              <a:rPr lang="fr-FR" dirty="0"/>
              <a:t> </a:t>
            </a:r>
            <a:r>
              <a:rPr lang="fr-FR" dirty="0" err="1"/>
              <a:t>it</a:t>
            </a:r>
            <a:r>
              <a:rPr lang="fr-FR" dirty="0"/>
              <a:t> starts </a:t>
            </a:r>
            <a:r>
              <a:rPr lang="fr-FR" dirty="0" err="1"/>
              <a:t>upper</a:t>
            </a:r>
            <a:r>
              <a:rPr lang="fr-FR" dirty="0"/>
              <a:t> case. (This </a:t>
            </a:r>
            <a:r>
              <a:rPr lang="fr-FR" dirty="0" err="1"/>
              <a:t>require</a:t>
            </a:r>
            <a:r>
              <a:rPr lang="fr-FR" dirty="0"/>
              <a:t> a </a:t>
            </a:r>
            <a:r>
              <a:rPr lang="fr-FR" dirty="0" err="1"/>
              <a:t>little</a:t>
            </a:r>
            <a:r>
              <a:rPr lang="fr-FR" dirty="0"/>
              <a:t> </a:t>
            </a:r>
            <a:r>
              <a:rPr lang="fr-FR" dirty="0" err="1"/>
              <a:t>searching</a:t>
            </a:r>
            <a:r>
              <a:rPr lang="fr-FR" dirty="0"/>
              <a:t> effort)</a:t>
            </a:r>
          </a:p>
          <a:p>
            <a:endParaRPr lang="fr-BE" dirty="0"/>
          </a:p>
        </p:txBody>
      </p:sp>
    </p:spTree>
    <p:extLst>
      <p:ext uri="{BB962C8B-B14F-4D97-AF65-F5344CB8AC3E}">
        <p14:creationId xmlns:p14="http://schemas.microsoft.com/office/powerpoint/2010/main" val="261268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F86FF-E9A6-7DFD-9527-8B7CD5D82FCD}"/>
              </a:ext>
            </a:extLst>
          </p:cNvPr>
          <p:cNvSpPr>
            <a:spLocks noGrp="1"/>
          </p:cNvSpPr>
          <p:nvPr>
            <p:ph type="title"/>
          </p:nvPr>
        </p:nvSpPr>
        <p:spPr/>
        <p:txBody>
          <a:bodyPr/>
          <a:lstStyle/>
          <a:p>
            <a:r>
              <a:rPr lang="fr-FR" dirty="0"/>
              <a:t>DELETE exercices</a:t>
            </a:r>
            <a:endParaRPr lang="fr-BE" dirty="0"/>
          </a:p>
        </p:txBody>
      </p:sp>
      <p:sp>
        <p:nvSpPr>
          <p:cNvPr id="3" name="Espace réservé du contenu 2">
            <a:extLst>
              <a:ext uri="{FF2B5EF4-FFF2-40B4-BE49-F238E27FC236}">
                <a16:creationId xmlns:a16="http://schemas.microsoft.com/office/drawing/2014/main" id="{D7EBFD29-1A42-FBED-2093-C0F69D732B0D}"/>
              </a:ext>
            </a:extLst>
          </p:cNvPr>
          <p:cNvSpPr>
            <a:spLocks noGrp="1"/>
          </p:cNvSpPr>
          <p:nvPr>
            <p:ph idx="1"/>
          </p:nvPr>
        </p:nvSpPr>
        <p:spPr/>
        <p:txBody>
          <a:bodyPr/>
          <a:lstStyle/>
          <a:p>
            <a:r>
              <a:rPr lang="fr-FR" dirty="0" err="1"/>
              <a:t>Add</a:t>
            </a:r>
            <a:r>
              <a:rPr lang="fr-FR" dirty="0"/>
              <a:t> a </a:t>
            </a:r>
            <a:r>
              <a:rPr lang="fr-FR" dirty="0" err="1"/>
              <a:t>player</a:t>
            </a:r>
            <a:r>
              <a:rPr lang="fr-FR" dirty="0"/>
              <a:t> to a team and </a:t>
            </a:r>
            <a:r>
              <a:rPr lang="fr-FR" dirty="0" err="1"/>
              <a:t>try</a:t>
            </a:r>
            <a:r>
              <a:rPr lang="fr-FR" dirty="0"/>
              <a:t> to </a:t>
            </a:r>
            <a:r>
              <a:rPr lang="fr-FR" dirty="0" err="1"/>
              <a:t>delete</a:t>
            </a:r>
            <a:r>
              <a:rPr lang="fr-FR" dirty="0"/>
              <a:t> the team. </a:t>
            </a:r>
            <a:r>
              <a:rPr lang="fr-FR" dirty="0" err="1"/>
              <a:t>What</a:t>
            </a:r>
            <a:r>
              <a:rPr lang="fr-FR" dirty="0"/>
              <a:t> </a:t>
            </a:r>
            <a:r>
              <a:rPr lang="fr-FR" dirty="0" err="1"/>
              <a:t>happen</a:t>
            </a:r>
            <a:r>
              <a:rPr lang="fr-FR" dirty="0"/>
              <a:t> ?</a:t>
            </a:r>
          </a:p>
          <a:p>
            <a:r>
              <a:rPr lang="fr-BE" dirty="0" err="1"/>
              <a:t>Delete</a:t>
            </a:r>
            <a:r>
              <a:rPr lang="fr-BE" dirty="0"/>
              <a:t> the </a:t>
            </a:r>
            <a:r>
              <a:rPr lang="fr-BE" dirty="0" err="1"/>
              <a:t>player</a:t>
            </a:r>
            <a:r>
              <a:rPr lang="fr-BE" dirty="0"/>
              <a:t> and </a:t>
            </a:r>
            <a:r>
              <a:rPr lang="fr-BE" dirty="0" err="1"/>
              <a:t>try</a:t>
            </a:r>
            <a:r>
              <a:rPr lang="fr-BE" dirty="0"/>
              <a:t> to </a:t>
            </a:r>
            <a:r>
              <a:rPr lang="fr-BE" dirty="0" err="1"/>
              <a:t>delete</a:t>
            </a:r>
            <a:r>
              <a:rPr lang="fr-BE" dirty="0"/>
              <a:t> the team.</a:t>
            </a:r>
          </a:p>
          <a:p>
            <a:r>
              <a:rPr lang="fr-BE" dirty="0" err="1"/>
              <a:t>Delete</a:t>
            </a:r>
            <a:r>
              <a:rPr lang="fr-BE" dirty="0"/>
              <a:t> all </a:t>
            </a:r>
            <a:r>
              <a:rPr lang="fr-BE" dirty="0" err="1"/>
              <a:t>games</a:t>
            </a:r>
            <a:r>
              <a:rPr lang="fr-BE" dirty="0"/>
              <a:t> not </a:t>
            </a:r>
            <a:r>
              <a:rPr lang="fr-BE" dirty="0" err="1"/>
              <a:t>used</a:t>
            </a:r>
            <a:r>
              <a:rPr lang="fr-BE" dirty="0"/>
              <a:t> in a match.</a:t>
            </a:r>
            <a:endParaRPr lang="fr-FR" dirty="0"/>
          </a:p>
        </p:txBody>
      </p:sp>
    </p:spTree>
    <p:extLst>
      <p:ext uri="{BB962C8B-B14F-4D97-AF65-F5344CB8AC3E}">
        <p14:creationId xmlns:p14="http://schemas.microsoft.com/office/powerpoint/2010/main" val="125017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CB366-1770-6C97-08CB-1A9F0B73B5D4}"/>
              </a:ext>
            </a:extLst>
          </p:cNvPr>
          <p:cNvSpPr>
            <a:spLocks noGrp="1"/>
          </p:cNvSpPr>
          <p:nvPr>
            <p:ph type="title"/>
          </p:nvPr>
        </p:nvSpPr>
        <p:spPr/>
        <p:txBody>
          <a:bodyPr/>
          <a:lstStyle/>
          <a:p>
            <a:r>
              <a:rPr lang="fr-FR" dirty="0"/>
              <a:t>Configurations</a:t>
            </a:r>
            <a:endParaRPr lang="fr-BE" dirty="0"/>
          </a:p>
        </p:txBody>
      </p:sp>
      <p:sp>
        <p:nvSpPr>
          <p:cNvPr id="3" name="Espace réservé du contenu 2">
            <a:extLst>
              <a:ext uri="{FF2B5EF4-FFF2-40B4-BE49-F238E27FC236}">
                <a16:creationId xmlns:a16="http://schemas.microsoft.com/office/drawing/2014/main" id="{8FB3EF92-8BD3-CB90-CF4D-B1BC667D099C}"/>
              </a:ext>
            </a:extLst>
          </p:cNvPr>
          <p:cNvSpPr>
            <a:spLocks noGrp="1"/>
          </p:cNvSpPr>
          <p:nvPr>
            <p:ph idx="1"/>
          </p:nvPr>
        </p:nvSpPr>
        <p:spPr/>
        <p:txBody>
          <a:bodyPr>
            <a:normAutofit/>
          </a:bodyPr>
          <a:lstStyle/>
          <a:p>
            <a:r>
              <a:rPr lang="fr-FR" sz="2400" dirty="0"/>
              <a:t>Aller dans Menu -&gt; Tools -&gt; Quick </a:t>
            </a:r>
            <a:r>
              <a:rPr lang="fr-FR" sz="2400" dirty="0" err="1"/>
              <a:t>add</a:t>
            </a:r>
            <a:r>
              <a:rPr lang="fr-FR" sz="2400" dirty="0"/>
              <a:t> -&gt; Configuration …</a:t>
            </a:r>
          </a:p>
          <a:p>
            <a:r>
              <a:rPr lang="fr-FR" sz="2400" dirty="0"/>
              <a:t>Remplacer le contenu de ce fichier par celui-ci:</a:t>
            </a:r>
            <a:br>
              <a:rPr lang="fr-FR" sz="2400" dirty="0"/>
            </a:br>
            <a:r>
              <a:rPr lang="fr-FR" sz="1800" dirty="0">
                <a:hlinkClick r:id="rId2"/>
              </a:rPr>
              <a:t>https://github.com/zeemil/ecoleit-1sql/blob/main/laragon/packages.conf</a:t>
            </a:r>
            <a:r>
              <a:rPr lang="fr-FR" sz="1800" dirty="0"/>
              <a:t> </a:t>
            </a:r>
          </a:p>
          <a:p>
            <a:r>
              <a:rPr lang="fr-FR" sz="2400" dirty="0"/>
              <a:t>Installer *</a:t>
            </a:r>
            <a:r>
              <a:rPr lang="fr-FR" sz="2400" dirty="0" err="1"/>
              <a:t>phpmyadmin</a:t>
            </a:r>
            <a:r>
              <a:rPr lang="fr-FR" sz="2400" dirty="0"/>
              <a:t>, mysql-8.0 et Python-3.6 depuis le</a:t>
            </a:r>
            <a:br>
              <a:rPr lang="fr-FR" sz="2400" dirty="0"/>
            </a:br>
            <a:r>
              <a:rPr lang="fr-FR" sz="2400" dirty="0"/>
              <a:t> menu Quick </a:t>
            </a:r>
            <a:r>
              <a:rPr lang="fr-FR" sz="2400" dirty="0" err="1"/>
              <a:t>add</a:t>
            </a:r>
            <a:endParaRPr lang="fr-FR" sz="2400" dirty="0"/>
          </a:p>
          <a:p>
            <a:r>
              <a:rPr lang="fr-FR" sz="2400" dirty="0"/>
              <a:t>Aller dans Menu -&gt; MySQL -&gt; Version et </a:t>
            </a:r>
            <a:br>
              <a:rPr lang="fr-FR" sz="2400" dirty="0"/>
            </a:br>
            <a:r>
              <a:rPr lang="fr-FR" sz="2400"/>
              <a:t>choisir mysql-8.0</a:t>
            </a:r>
            <a:endParaRPr lang="fr-FR" sz="2400" dirty="0"/>
          </a:p>
          <a:p>
            <a:endParaRPr lang="fr-FR" sz="2400" dirty="0"/>
          </a:p>
          <a:p>
            <a:endParaRPr lang="fr-BE" sz="2400" dirty="0"/>
          </a:p>
        </p:txBody>
      </p:sp>
      <p:pic>
        <p:nvPicPr>
          <p:cNvPr id="5" name="Image 4">
            <a:extLst>
              <a:ext uri="{FF2B5EF4-FFF2-40B4-BE49-F238E27FC236}">
                <a16:creationId xmlns:a16="http://schemas.microsoft.com/office/drawing/2014/main" id="{B6E53128-4CD9-6CEA-048C-C0F284068490}"/>
              </a:ext>
            </a:extLst>
          </p:cNvPr>
          <p:cNvPicPr>
            <a:picLocks noChangeAspect="1"/>
          </p:cNvPicPr>
          <p:nvPr/>
        </p:nvPicPr>
        <p:blipFill>
          <a:blip r:embed="rId3"/>
          <a:stretch>
            <a:fillRect/>
          </a:stretch>
        </p:blipFill>
        <p:spPr>
          <a:xfrm>
            <a:off x="8869351" y="736418"/>
            <a:ext cx="2201104" cy="2178413"/>
          </a:xfrm>
          <a:prstGeom prst="rect">
            <a:avLst/>
          </a:prstGeom>
        </p:spPr>
      </p:pic>
      <p:pic>
        <p:nvPicPr>
          <p:cNvPr id="9" name="Image 8">
            <a:extLst>
              <a:ext uri="{FF2B5EF4-FFF2-40B4-BE49-F238E27FC236}">
                <a16:creationId xmlns:a16="http://schemas.microsoft.com/office/drawing/2014/main" id="{FBD1D582-1335-0C5F-4D5D-24CA83F7C849}"/>
              </a:ext>
            </a:extLst>
          </p:cNvPr>
          <p:cNvPicPr>
            <a:picLocks noChangeAspect="1"/>
          </p:cNvPicPr>
          <p:nvPr/>
        </p:nvPicPr>
        <p:blipFill>
          <a:blip r:embed="rId4"/>
          <a:stretch>
            <a:fillRect/>
          </a:stretch>
        </p:blipFill>
        <p:spPr>
          <a:xfrm>
            <a:off x="9291305" y="3021920"/>
            <a:ext cx="1592719" cy="1958748"/>
          </a:xfrm>
          <a:prstGeom prst="rect">
            <a:avLst/>
          </a:prstGeom>
        </p:spPr>
      </p:pic>
      <p:pic>
        <p:nvPicPr>
          <p:cNvPr id="11" name="Image 10">
            <a:extLst>
              <a:ext uri="{FF2B5EF4-FFF2-40B4-BE49-F238E27FC236}">
                <a16:creationId xmlns:a16="http://schemas.microsoft.com/office/drawing/2014/main" id="{FD3D5E76-0B0F-2CD8-2350-C04FDA03E447}"/>
              </a:ext>
            </a:extLst>
          </p:cNvPr>
          <p:cNvPicPr>
            <a:picLocks noChangeAspect="1"/>
          </p:cNvPicPr>
          <p:nvPr/>
        </p:nvPicPr>
        <p:blipFill>
          <a:blip r:embed="rId5"/>
          <a:stretch>
            <a:fillRect/>
          </a:stretch>
        </p:blipFill>
        <p:spPr>
          <a:xfrm>
            <a:off x="5403618" y="4466321"/>
            <a:ext cx="2638817" cy="1516227"/>
          </a:xfrm>
          <a:prstGeom prst="rect">
            <a:avLst/>
          </a:prstGeom>
        </p:spPr>
      </p:pic>
    </p:spTree>
    <p:extLst>
      <p:ext uri="{BB962C8B-B14F-4D97-AF65-F5344CB8AC3E}">
        <p14:creationId xmlns:p14="http://schemas.microsoft.com/office/powerpoint/2010/main" val="6944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B9F3D-275B-DBE9-339A-65F58B6371A4}"/>
              </a:ext>
            </a:extLst>
          </p:cNvPr>
          <p:cNvSpPr>
            <a:spLocks noGrp="1"/>
          </p:cNvSpPr>
          <p:nvPr>
            <p:ph type="title"/>
          </p:nvPr>
        </p:nvSpPr>
        <p:spPr/>
        <p:txBody>
          <a:bodyPr/>
          <a:lstStyle/>
          <a:p>
            <a:r>
              <a:rPr lang="fr-FR" dirty="0"/>
              <a:t>Différents moyens de se connecter à MySQL</a:t>
            </a:r>
            <a:endParaRPr lang="fr-BE" dirty="0"/>
          </a:p>
        </p:txBody>
      </p:sp>
      <p:sp>
        <p:nvSpPr>
          <p:cNvPr id="3" name="Espace réservé du contenu 2">
            <a:extLst>
              <a:ext uri="{FF2B5EF4-FFF2-40B4-BE49-F238E27FC236}">
                <a16:creationId xmlns:a16="http://schemas.microsoft.com/office/drawing/2014/main" id="{B814DED3-9CD9-8C16-23A3-D9DF7913E4B5}"/>
              </a:ext>
            </a:extLst>
          </p:cNvPr>
          <p:cNvSpPr>
            <a:spLocks noGrp="1"/>
          </p:cNvSpPr>
          <p:nvPr>
            <p:ph idx="1"/>
          </p:nvPr>
        </p:nvSpPr>
        <p:spPr/>
        <p:txBody>
          <a:bodyPr/>
          <a:lstStyle/>
          <a:p>
            <a:r>
              <a:rPr lang="fr-FR" dirty="0"/>
              <a:t>Ligne de commande</a:t>
            </a:r>
          </a:p>
          <a:p>
            <a:endParaRPr lang="fr-FR" dirty="0"/>
          </a:p>
          <a:p>
            <a:endParaRPr lang="fr-FR" dirty="0"/>
          </a:p>
          <a:p>
            <a:r>
              <a:rPr lang="fr-FR" dirty="0"/>
              <a:t>Web (PhpMyAdmin)</a:t>
            </a:r>
          </a:p>
          <a:p>
            <a:r>
              <a:rPr lang="fr-FR" dirty="0"/>
              <a:t>Application locale (</a:t>
            </a:r>
            <a:r>
              <a:rPr lang="fr-FR" dirty="0" err="1"/>
              <a:t>HeidiSQL</a:t>
            </a:r>
            <a:r>
              <a:rPr lang="fr-FR" dirty="0"/>
              <a:t>)</a:t>
            </a:r>
          </a:p>
          <a:p>
            <a:r>
              <a:rPr lang="fr-FR" dirty="0"/>
              <a:t>Librairies pour langages de programmation (Python </a:t>
            </a:r>
            <a:r>
              <a:rPr lang="fr-BE" dirty="0" err="1"/>
              <a:t>mysql.connector</a:t>
            </a:r>
            <a:r>
              <a:rPr lang="fr-BE" dirty="0"/>
              <a:t>)</a:t>
            </a:r>
            <a:endParaRPr lang="fr-FR" dirty="0"/>
          </a:p>
          <a:p>
            <a:endParaRPr lang="fr-FR" dirty="0"/>
          </a:p>
          <a:p>
            <a:endParaRPr lang="fr-BE" dirty="0"/>
          </a:p>
        </p:txBody>
      </p:sp>
      <p:pic>
        <p:nvPicPr>
          <p:cNvPr id="1026" name="Picture 2">
            <a:extLst>
              <a:ext uri="{FF2B5EF4-FFF2-40B4-BE49-F238E27FC236}">
                <a16:creationId xmlns:a16="http://schemas.microsoft.com/office/drawing/2014/main" id="{3AC9E532-9C7A-D03D-23BB-9C8BBF079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39" y="2312263"/>
            <a:ext cx="7010400"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B5F2713-4AD0-ABF3-A1AB-ED6A2BDC0F0A}"/>
              </a:ext>
            </a:extLst>
          </p:cNvPr>
          <p:cNvSpPr txBox="1"/>
          <p:nvPr/>
        </p:nvSpPr>
        <p:spPr>
          <a:xfrm>
            <a:off x="838200" y="5403605"/>
            <a:ext cx="10777396" cy="646331"/>
          </a:xfrm>
          <a:prstGeom prst="rect">
            <a:avLst/>
          </a:prstGeom>
          <a:noFill/>
        </p:spPr>
        <p:txBody>
          <a:bodyPr wrap="square" rtlCol="0">
            <a:spAutoFit/>
          </a:bodyPr>
          <a:lstStyle/>
          <a:p>
            <a:r>
              <a:rPr lang="fr-FR" dirty="0"/>
              <a:t>Il y a plein d’autres logiciels qui conviennent. Je ne fais pas de pub pour un en particulier. A toi de trouver celui qui te convient le mieux. Retrouve les sur </a:t>
            </a:r>
            <a:r>
              <a:rPr lang="fr-FR" dirty="0">
                <a:hlinkClick r:id="rId3"/>
              </a:rPr>
              <a:t>https://alternativeto.net/software/phpmyadmin/</a:t>
            </a:r>
            <a:r>
              <a:rPr lang="fr-FR" dirty="0"/>
              <a:t> </a:t>
            </a:r>
            <a:endParaRPr lang="fr-BE" dirty="0"/>
          </a:p>
        </p:txBody>
      </p:sp>
    </p:spTree>
    <p:extLst>
      <p:ext uri="{BB962C8B-B14F-4D97-AF65-F5344CB8AC3E}">
        <p14:creationId xmlns:p14="http://schemas.microsoft.com/office/powerpoint/2010/main" val="298031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3B60E-4180-F765-030C-4CFC1B16EAEB}"/>
              </a:ext>
            </a:extLst>
          </p:cNvPr>
          <p:cNvSpPr>
            <a:spLocks noGrp="1"/>
          </p:cNvSpPr>
          <p:nvPr>
            <p:ph type="title"/>
          </p:nvPr>
        </p:nvSpPr>
        <p:spPr/>
        <p:txBody>
          <a:bodyPr/>
          <a:lstStyle/>
          <a:p>
            <a:r>
              <a:rPr lang="fr-FR" dirty="0"/>
              <a:t>Ligne de commande</a:t>
            </a:r>
            <a:endParaRPr lang="fr-BE" dirty="0"/>
          </a:p>
        </p:txBody>
      </p:sp>
      <p:sp>
        <p:nvSpPr>
          <p:cNvPr id="3" name="Espace réservé du contenu 2">
            <a:extLst>
              <a:ext uri="{FF2B5EF4-FFF2-40B4-BE49-F238E27FC236}">
                <a16:creationId xmlns:a16="http://schemas.microsoft.com/office/drawing/2014/main" id="{7F4D8886-7B9F-E0CE-8C95-B3CD9952B260}"/>
              </a:ext>
            </a:extLst>
          </p:cNvPr>
          <p:cNvSpPr>
            <a:spLocks noGrp="1"/>
          </p:cNvSpPr>
          <p:nvPr>
            <p:ph idx="1"/>
          </p:nvPr>
        </p:nvSpPr>
        <p:spPr/>
        <p:txBody>
          <a:bodyPr/>
          <a:lstStyle/>
          <a:p>
            <a:r>
              <a:rPr lang="fr-FR" dirty="0"/>
              <a:t>Exécuter un fichier SQL</a:t>
            </a:r>
          </a:p>
          <a:p>
            <a:pPr lvl="1"/>
            <a:r>
              <a:rPr lang="fr-FR" dirty="0" err="1">
                <a:latin typeface="Fira Code Retina" panose="020B0809050000020004" pitchFamily="49" charset="0"/>
                <a:ea typeface="Fira Code Retina" panose="020B0809050000020004" pitchFamily="49" charset="0"/>
                <a:cs typeface="Fira Code Retina" panose="020B0809050000020004" pitchFamily="49" charset="0"/>
              </a:rPr>
              <a:t>mysql</a:t>
            </a:r>
            <a:r>
              <a:rPr lang="fr-FR" dirty="0">
                <a:latin typeface="Fira Code Retina" panose="020B0809050000020004" pitchFamily="49" charset="0"/>
                <a:ea typeface="Fira Code Retina" panose="020B0809050000020004" pitchFamily="49" charset="0"/>
                <a:cs typeface="Fira Code Retina" panose="020B0809050000020004" pitchFamily="49" charset="0"/>
              </a:rPr>
              <a:t> –u </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user</a:t>
            </a:r>
            <a:r>
              <a:rPr lang="fr-FR" dirty="0">
                <a:latin typeface="Fira Code Retina" panose="020B0809050000020004" pitchFamily="49" charset="0"/>
                <a:ea typeface="Fira Code Retina" panose="020B0809050000020004" pitchFamily="49" charset="0"/>
                <a:cs typeface="Fira Code Retina" panose="020B0809050000020004" pitchFamily="49" charset="0"/>
              </a:rPr>
              <a:t>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dirty="0">
                <a:latin typeface="Fira Code Retina" panose="020B0809050000020004" pitchFamily="49" charset="0"/>
                <a:ea typeface="Fira Code Retina" panose="020B0809050000020004" pitchFamily="49" charset="0"/>
                <a:cs typeface="Fira Code Retina" panose="020B0809050000020004" pitchFamily="49" charset="0"/>
              </a:rPr>
              <a:t> &lt;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FR" i="1" dirty="0"/>
          </a:p>
          <a:p>
            <a:r>
              <a:rPr lang="fr-FR" i="1" dirty="0"/>
              <a:t>Sauvegarder une base de données (dump)</a:t>
            </a:r>
          </a:p>
          <a:p>
            <a:pPr lvl="1"/>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mysqldump</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-u user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&gt;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BE" dirty="0"/>
          </a:p>
        </p:txBody>
      </p:sp>
    </p:spTree>
    <p:extLst>
      <p:ext uri="{BB962C8B-B14F-4D97-AF65-F5344CB8AC3E}">
        <p14:creationId xmlns:p14="http://schemas.microsoft.com/office/powerpoint/2010/main" val="183690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2C4AC24-D0F2-A287-C37F-C8EBE5345A95}"/>
              </a:ext>
            </a:extLst>
          </p:cNvPr>
          <p:cNvSpPr>
            <a:spLocks noGrp="1"/>
          </p:cNvSpPr>
          <p:nvPr>
            <p:ph type="title"/>
          </p:nvPr>
        </p:nvSpPr>
        <p:spPr/>
        <p:txBody>
          <a:bodyPr/>
          <a:lstStyle/>
          <a:p>
            <a:r>
              <a:rPr lang="fr-FR" dirty="0"/>
              <a:t>Projet</a:t>
            </a:r>
            <a:endParaRPr lang="fr-BE" dirty="0"/>
          </a:p>
        </p:txBody>
      </p:sp>
      <p:sp>
        <p:nvSpPr>
          <p:cNvPr id="5" name="Espace réservé du contenu 4">
            <a:extLst>
              <a:ext uri="{FF2B5EF4-FFF2-40B4-BE49-F238E27FC236}">
                <a16:creationId xmlns:a16="http://schemas.microsoft.com/office/drawing/2014/main" id="{512D91A5-2D48-7341-AFC1-C8BEB77FBC6C}"/>
              </a:ext>
            </a:extLst>
          </p:cNvPr>
          <p:cNvSpPr>
            <a:spLocks noGrp="1"/>
          </p:cNvSpPr>
          <p:nvPr>
            <p:ph idx="1"/>
          </p:nvPr>
        </p:nvSpPr>
        <p:spPr/>
        <p:txBody>
          <a:bodyPr/>
          <a:lstStyle/>
          <a:p>
            <a:r>
              <a:rPr lang="fr-FR" dirty="0"/>
              <a:t>L’équipe d’organisation d’un tournoi de </a:t>
            </a:r>
            <a:r>
              <a:rPr lang="fr-FR" dirty="0" err="1"/>
              <a:t>e-Sport</a:t>
            </a:r>
            <a:r>
              <a:rPr lang="fr-FR" dirty="0"/>
              <a:t> t’as mandaté pour réaliser leur base de données. Un analyste a déjà fait le schéma, il te reste à créer la base de données, insérer les données et développer les requêtes SQL SELECT nécessaires pour interroger la base de données.</a:t>
            </a:r>
          </a:p>
          <a:p>
            <a:r>
              <a:rPr lang="fr-BE" dirty="0"/>
              <a:t>La base de données se focalise sur le calendrier des matches et l’enregistrement des résultats. Le but est de pouvoir sortir un horaire des matches par joueur, équipe, salle, arbitre et jeu.</a:t>
            </a:r>
          </a:p>
          <a:p>
            <a:r>
              <a:rPr lang="fr-BE" dirty="0"/>
              <a:t>Les données sont fournies dans un fichier Excel.</a:t>
            </a:r>
          </a:p>
        </p:txBody>
      </p:sp>
    </p:spTree>
    <p:extLst>
      <p:ext uri="{BB962C8B-B14F-4D97-AF65-F5344CB8AC3E}">
        <p14:creationId xmlns:p14="http://schemas.microsoft.com/office/powerpoint/2010/main" val="41523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1DD3E-35C7-391F-E493-83052CFD4A92}"/>
              </a:ext>
            </a:extLst>
          </p:cNvPr>
          <p:cNvSpPr>
            <a:spLocks noGrp="1"/>
          </p:cNvSpPr>
          <p:nvPr>
            <p:ph type="title"/>
          </p:nvPr>
        </p:nvSpPr>
        <p:spPr/>
        <p:txBody>
          <a:bodyPr/>
          <a:lstStyle/>
          <a:p>
            <a:r>
              <a:rPr lang="fr-FR" dirty="0"/>
              <a:t>Instructions</a:t>
            </a:r>
            <a:endParaRPr lang="fr-BE" dirty="0"/>
          </a:p>
        </p:txBody>
      </p:sp>
      <p:sp>
        <p:nvSpPr>
          <p:cNvPr id="3" name="Espace réservé du contenu 2">
            <a:extLst>
              <a:ext uri="{FF2B5EF4-FFF2-40B4-BE49-F238E27FC236}">
                <a16:creationId xmlns:a16="http://schemas.microsoft.com/office/drawing/2014/main" id="{DD8F331B-2D5D-E819-02F8-F04549EB7070}"/>
              </a:ext>
            </a:extLst>
          </p:cNvPr>
          <p:cNvSpPr>
            <a:spLocks noGrp="1"/>
          </p:cNvSpPr>
          <p:nvPr>
            <p:ph idx="1"/>
          </p:nvPr>
        </p:nvSpPr>
        <p:spPr/>
        <p:txBody>
          <a:bodyPr>
            <a:normAutofit lnSpcReduction="10000"/>
          </a:bodyPr>
          <a:lstStyle/>
          <a:p>
            <a:r>
              <a:rPr lang="fr-FR" dirty="0"/>
              <a:t>Ecrivez votre code dans Notepad++ pour l’instant.</a:t>
            </a:r>
          </a:p>
          <a:p>
            <a:r>
              <a:rPr lang="fr-FR" dirty="0"/>
              <a:t>Le modèle de base de données est déjà bien détaillé.</a:t>
            </a:r>
          </a:p>
          <a:p>
            <a:r>
              <a:rPr lang="fr-FR" dirty="0"/>
              <a:t>Respecte scrupuleusement le définition des noms ainsi que les majuscules/minuscules (la casse)</a:t>
            </a:r>
          </a:p>
          <a:p>
            <a:r>
              <a:rPr lang="fr-FR" dirty="0"/>
              <a:t>Conventions de nommage (inspirées du </a:t>
            </a:r>
            <a:r>
              <a:rPr lang="fr-FR" dirty="0" err="1"/>
              <a:t>framework</a:t>
            </a:r>
            <a:r>
              <a:rPr lang="fr-FR" dirty="0"/>
              <a:t> </a:t>
            </a:r>
            <a:r>
              <a:rPr lang="fr-FR" dirty="0" err="1"/>
              <a:t>Laravel</a:t>
            </a:r>
            <a:r>
              <a:rPr lang="fr-FR" dirty="0"/>
              <a:t>):</a:t>
            </a:r>
          </a:p>
          <a:p>
            <a:pPr lvl="1"/>
            <a:r>
              <a:rPr lang="fr-BE" dirty="0"/>
              <a:t>Utiliser l’anglais</a:t>
            </a:r>
          </a:p>
          <a:p>
            <a:pPr lvl="1"/>
            <a:r>
              <a:rPr lang="fr-BE" dirty="0"/>
              <a:t>Utiliser seulement des minuscules </a:t>
            </a:r>
          </a:p>
          <a:p>
            <a:pPr lvl="1"/>
            <a:r>
              <a:rPr lang="fr-BE" dirty="0"/>
              <a:t>Nom des tables au pluriel</a:t>
            </a:r>
          </a:p>
          <a:p>
            <a:pPr lvl="1"/>
            <a:r>
              <a:rPr lang="fr-BE" dirty="0"/>
              <a:t>La clé primaire se nomme ‘id’</a:t>
            </a:r>
          </a:p>
          <a:p>
            <a:pPr lvl="1"/>
            <a:r>
              <a:rPr lang="fr-BE" dirty="0"/>
              <a:t>Utiliser l’</a:t>
            </a:r>
            <a:r>
              <a:rPr lang="fr-BE" dirty="0" err="1"/>
              <a:t>underscore</a:t>
            </a:r>
            <a:r>
              <a:rPr lang="fr-BE" dirty="0"/>
              <a:t> ‘_’ pour remplacer les espaces (</a:t>
            </a:r>
            <a:r>
              <a:rPr lang="fr-BE" dirty="0" err="1"/>
              <a:t>snake</a:t>
            </a:r>
            <a:r>
              <a:rPr lang="fr-BE" dirty="0"/>
              <a:t> case)</a:t>
            </a:r>
          </a:p>
        </p:txBody>
      </p:sp>
    </p:spTree>
    <p:extLst>
      <p:ext uri="{BB962C8B-B14F-4D97-AF65-F5344CB8AC3E}">
        <p14:creationId xmlns:p14="http://schemas.microsoft.com/office/powerpoint/2010/main" val="55379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2FC38-DDB2-E369-AF1B-B495EC68F798}"/>
              </a:ext>
            </a:extLst>
          </p:cNvPr>
          <p:cNvSpPr>
            <a:spLocks noGrp="1"/>
          </p:cNvSpPr>
          <p:nvPr>
            <p:ph type="title"/>
          </p:nvPr>
        </p:nvSpPr>
        <p:spPr/>
        <p:txBody>
          <a:bodyPr/>
          <a:lstStyle/>
          <a:p>
            <a:r>
              <a:rPr lang="fr-FR" dirty="0" err="1"/>
              <a:t>E-sport</a:t>
            </a:r>
            <a:r>
              <a:rPr lang="fr-FR" dirty="0"/>
              <a:t> </a:t>
            </a:r>
            <a:r>
              <a:rPr lang="fr-FR" dirty="0" err="1"/>
              <a:t>database</a:t>
            </a:r>
            <a:r>
              <a:rPr lang="fr-FR" dirty="0"/>
              <a:t> </a:t>
            </a:r>
            <a:r>
              <a:rPr lang="fr-FR" b="1" dirty="0" err="1"/>
              <a:t>E</a:t>
            </a:r>
            <a:r>
              <a:rPr lang="fr-FR" dirty="0" err="1"/>
              <a:t>ntity</a:t>
            </a:r>
            <a:r>
              <a:rPr lang="fr-FR" dirty="0"/>
              <a:t> </a:t>
            </a:r>
            <a:r>
              <a:rPr lang="fr-FR" b="1" dirty="0"/>
              <a:t>R</a:t>
            </a:r>
            <a:r>
              <a:rPr lang="fr-FR" dirty="0"/>
              <a:t>elation </a:t>
            </a:r>
            <a:r>
              <a:rPr lang="fr-FR" b="1" dirty="0"/>
              <a:t>D</a:t>
            </a:r>
            <a:r>
              <a:rPr lang="fr-FR" dirty="0"/>
              <a:t>iagram</a:t>
            </a:r>
            <a:endParaRPr lang="fr-BE" dirty="0"/>
          </a:p>
        </p:txBody>
      </p:sp>
      <p:sp>
        <p:nvSpPr>
          <p:cNvPr id="8" name="ZoneTexte 7">
            <a:extLst>
              <a:ext uri="{FF2B5EF4-FFF2-40B4-BE49-F238E27FC236}">
                <a16:creationId xmlns:a16="http://schemas.microsoft.com/office/drawing/2014/main" id="{FE8ACA5A-F11A-F2B8-E01A-DDE6D13C8BAA}"/>
              </a:ext>
            </a:extLst>
          </p:cNvPr>
          <p:cNvSpPr txBox="1"/>
          <p:nvPr/>
        </p:nvSpPr>
        <p:spPr>
          <a:xfrm>
            <a:off x="838200" y="6029325"/>
            <a:ext cx="7815153" cy="369332"/>
          </a:xfrm>
          <a:prstGeom prst="rect">
            <a:avLst/>
          </a:prstGeom>
          <a:noFill/>
        </p:spPr>
        <p:txBody>
          <a:bodyPr wrap="none" rtlCol="0">
            <a:spAutoFit/>
          </a:bodyPr>
          <a:lstStyle/>
          <a:p>
            <a:r>
              <a:rPr lang="fr-FR" dirty="0"/>
              <a:t>Diagramme créé avec DIA 0.97.2: </a:t>
            </a:r>
            <a:r>
              <a:rPr lang="fr-FR" dirty="0">
                <a:hlinkClick r:id="rId2"/>
              </a:rPr>
              <a:t>http://dia-installer.de/download/index.html.en</a:t>
            </a:r>
            <a:r>
              <a:rPr lang="fr-FR" dirty="0"/>
              <a:t> </a:t>
            </a:r>
            <a:endParaRPr lang="fr-BE" dirty="0"/>
          </a:p>
        </p:txBody>
      </p:sp>
      <p:pic>
        <p:nvPicPr>
          <p:cNvPr id="20" name="Espace réservé du contenu 19">
            <a:extLst>
              <a:ext uri="{FF2B5EF4-FFF2-40B4-BE49-F238E27FC236}">
                <a16:creationId xmlns:a16="http://schemas.microsoft.com/office/drawing/2014/main" id="{F803D987-27A2-2FC6-FC2F-C2AD91BB7E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2125" y="1481931"/>
            <a:ext cx="9090608" cy="4385469"/>
          </a:xfrm>
        </p:spPr>
      </p:pic>
    </p:spTree>
    <p:extLst>
      <p:ext uri="{BB962C8B-B14F-4D97-AF65-F5344CB8AC3E}">
        <p14:creationId xmlns:p14="http://schemas.microsoft.com/office/powerpoint/2010/main" val="391552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637D1-88D6-0308-31C5-1C75AAEB894D}"/>
              </a:ext>
            </a:extLst>
          </p:cNvPr>
          <p:cNvSpPr>
            <a:spLocks noGrp="1"/>
          </p:cNvSpPr>
          <p:nvPr>
            <p:ph type="title"/>
          </p:nvPr>
        </p:nvSpPr>
        <p:spPr/>
        <p:txBody>
          <a:bodyPr/>
          <a:lstStyle/>
          <a:p>
            <a:r>
              <a:rPr lang="fr-FR" dirty="0"/>
              <a:t>Ressources à disposition</a:t>
            </a:r>
            <a:endParaRPr lang="fr-BE" dirty="0"/>
          </a:p>
        </p:txBody>
      </p:sp>
      <p:sp>
        <p:nvSpPr>
          <p:cNvPr id="3" name="Espace réservé du contenu 2">
            <a:extLst>
              <a:ext uri="{FF2B5EF4-FFF2-40B4-BE49-F238E27FC236}">
                <a16:creationId xmlns:a16="http://schemas.microsoft.com/office/drawing/2014/main" id="{92237C54-1463-66EE-CD1F-612B53EAC7FD}"/>
              </a:ext>
            </a:extLst>
          </p:cNvPr>
          <p:cNvSpPr>
            <a:spLocks noGrp="1"/>
          </p:cNvSpPr>
          <p:nvPr>
            <p:ph idx="1"/>
          </p:nvPr>
        </p:nvSpPr>
        <p:spPr/>
        <p:txBody>
          <a:bodyPr/>
          <a:lstStyle/>
          <a:p>
            <a:r>
              <a:rPr lang="fr-FR" dirty="0"/>
              <a:t>Les messages d’erreurs</a:t>
            </a:r>
          </a:p>
          <a:p>
            <a:r>
              <a:rPr lang="fr-FR" dirty="0"/>
              <a:t>Ce cours</a:t>
            </a:r>
          </a:p>
          <a:p>
            <a:r>
              <a:rPr lang="fr-FR" dirty="0"/>
              <a:t>Les autres élèves de la classe</a:t>
            </a:r>
          </a:p>
          <a:p>
            <a:r>
              <a:rPr lang="fr-FR" dirty="0"/>
              <a:t>Votre imagination</a:t>
            </a:r>
          </a:p>
          <a:p>
            <a:r>
              <a:rPr lang="fr-FR" dirty="0"/>
              <a:t>Internet</a:t>
            </a:r>
          </a:p>
          <a:p>
            <a:pPr lvl="1"/>
            <a:r>
              <a:rPr lang="fr-FR" dirty="0"/>
              <a:t>En particulier w3schools.com</a:t>
            </a:r>
            <a:r>
              <a:rPr lang="fr-BE" dirty="0">
                <a:hlinkClick r:id="rId2"/>
              </a:rPr>
              <a:t> https://www.w3schools.com/MySQL/default.asp</a:t>
            </a:r>
            <a:endParaRPr lang="fr-BE" dirty="0"/>
          </a:p>
          <a:p>
            <a:r>
              <a:rPr lang="fr-BE" dirty="0"/>
              <a:t>Votre professeur</a:t>
            </a:r>
          </a:p>
        </p:txBody>
      </p:sp>
    </p:spTree>
    <p:extLst>
      <p:ext uri="{BB962C8B-B14F-4D97-AF65-F5344CB8AC3E}">
        <p14:creationId xmlns:p14="http://schemas.microsoft.com/office/powerpoint/2010/main" val="31104842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1347</TotalTime>
  <Words>1696</Words>
  <Application>Microsoft Office PowerPoint</Application>
  <PresentationFormat>Grand écran</PresentationFormat>
  <Paragraphs>195</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Calibri Light</vt:lpstr>
      <vt:lpstr>Courier New</vt:lpstr>
      <vt:lpstr>Fira Code Retina</vt:lpstr>
      <vt:lpstr>Thème Office</vt:lpstr>
      <vt:lpstr>Exercices MySQL</vt:lpstr>
      <vt:lpstr>Installation de l’environnement de dév.</vt:lpstr>
      <vt:lpstr>Configurations</vt:lpstr>
      <vt:lpstr>Différents moyens de se connecter à MySQL</vt:lpstr>
      <vt:lpstr>Ligne de commande</vt:lpstr>
      <vt:lpstr>Projet</vt:lpstr>
      <vt:lpstr>Instructions</vt:lpstr>
      <vt:lpstr>E-sport database Entity Relation Diagram</vt:lpstr>
      <vt:lpstr>Ressources à disposition</vt:lpstr>
      <vt:lpstr>CREATE DATABASE</vt:lpstr>
      <vt:lpstr>CREATE TABLE</vt:lpstr>
      <vt:lpstr>ALTER TABLE modifier une table existante</vt:lpstr>
      <vt:lpstr>ALTER TABLE foreign keys</vt:lpstr>
      <vt:lpstr>Revue de code</vt:lpstr>
      <vt:lpstr>INSERT exercices</vt:lpstr>
      <vt:lpstr>SELECT</vt:lpstr>
      <vt:lpstr>Clause WHERE</vt:lpstr>
      <vt:lpstr>Ajouter des conditions</vt:lpstr>
      <vt:lpstr>ORDER BY</vt:lpstr>
      <vt:lpstr>JOIN</vt:lpstr>
      <vt:lpstr>SELECT exercices J’ai écris les exercices en anglais pour vous habituer</vt:lpstr>
      <vt:lpstr>More select exercices</vt:lpstr>
      <vt:lpstr>UPDATE exercices</vt:lpstr>
      <vt:lpstr>DELETE exercices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Exercices 1er jour</dc:title>
  <dc:creator>Emilien FRITSCHY</dc:creator>
  <cp:lastModifiedBy>Emilien FRITSCHY</cp:lastModifiedBy>
  <cp:revision>53</cp:revision>
  <dcterms:created xsi:type="dcterms:W3CDTF">2022-11-07T12:46:33Z</dcterms:created>
  <dcterms:modified xsi:type="dcterms:W3CDTF">2023-01-10T14:21:07Z</dcterms:modified>
</cp:coreProperties>
</file>