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67" r:id="rId4"/>
    <p:sldId id="268" r:id="rId5"/>
    <p:sldId id="266" r:id="rId6"/>
    <p:sldId id="269" r:id="rId7"/>
    <p:sldId id="270" r:id="rId8"/>
    <p:sldId id="274" r:id="rId9"/>
    <p:sldId id="273" r:id="rId10"/>
    <p:sldId id="271" r:id="rId11"/>
    <p:sldId id="272" r:id="rId12"/>
    <p:sldId id="275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0D2377-FEBD-11BF-20F5-EC247A6A7B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8825DA9-BBB0-AFCE-F64F-2C380ADA9E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C8CAA5B-F326-7CA1-B943-64B340C1C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D0564-1542-4FB2-AB8C-6ECDE0EDA3EE}" type="datetimeFigureOut">
              <a:rPr lang="fr-BE" smtClean="0"/>
              <a:t>26-12-22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0055C67-2CD2-EBFC-7826-63E0DA8B8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3D988EF-B149-4817-E29A-E42B4774B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6DD35-55D9-4F34-8E32-EFFA3EA5A74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13873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9B323B-7186-F8F6-024E-236872D96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8294D5B-30EA-5E0A-526D-846AC54508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B31F1A1-4F69-8D3F-C880-7D8D93DC1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D0564-1542-4FB2-AB8C-6ECDE0EDA3EE}" type="datetimeFigureOut">
              <a:rPr lang="fr-BE" smtClean="0"/>
              <a:t>26-12-22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B0A3BDC-B90C-4BCD-0237-0445A35F4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29341BC-DEA2-6CD2-190A-154CF7B00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6DD35-55D9-4F34-8E32-EFFA3EA5A74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31452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8410CB2-0930-135F-4173-625225E50A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396448B-B557-F664-E428-6E7F436339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EA958AA-1EA9-1252-7252-2119FC254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D0564-1542-4FB2-AB8C-6ECDE0EDA3EE}" type="datetimeFigureOut">
              <a:rPr lang="fr-BE" smtClean="0"/>
              <a:t>26-12-22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B4FAF72-116C-05CD-4EFB-537036E73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84B42B9-C21D-E420-BEE3-5475169C7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6DD35-55D9-4F34-8E32-EFFA3EA5A74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92207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58EA17-D31B-9DF4-7B09-397690ECE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665DAE0-B8E4-48B9-7D0A-9A180F037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18642C7-69BD-60C0-72A8-5B0C06060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D0564-1542-4FB2-AB8C-6ECDE0EDA3EE}" type="datetimeFigureOut">
              <a:rPr lang="fr-BE" smtClean="0"/>
              <a:t>26-12-22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2C1553-D568-E38F-359C-6A5672A24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908FFAF-1F26-A630-2D26-834A08187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6DD35-55D9-4F34-8E32-EFFA3EA5A74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41757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256C8F-7C89-FAA0-1841-C8E4DDDB4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CF4A1DC-8A95-E9DF-58F6-AFC5A77E39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CC919F6-1730-4017-7C1C-5B39EDE2A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D0564-1542-4FB2-AB8C-6ECDE0EDA3EE}" type="datetimeFigureOut">
              <a:rPr lang="fr-BE" smtClean="0"/>
              <a:t>26-12-22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46EFA9D-6D75-0FA5-0DA4-5DD84E162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E3F584F-105C-F09E-0A40-74B67F1C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6DD35-55D9-4F34-8E32-EFFA3EA5A74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05957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0A309F-A1DA-47D0-A168-7319C6C1B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180F853-A86A-FC53-A769-2A924AA744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B2CDEE8-5E85-1AC3-1C90-4CE13C7986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4514288-2D33-C2DC-6B98-AEAA922C6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D0564-1542-4FB2-AB8C-6ECDE0EDA3EE}" type="datetimeFigureOut">
              <a:rPr lang="fr-BE" smtClean="0"/>
              <a:t>26-12-22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4B671E5-2D4F-7532-B7EA-1273A32D8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714ABF1-3648-7BE8-7226-6AF5333F6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6DD35-55D9-4F34-8E32-EFFA3EA5A74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18604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498507-558F-06ED-FB89-FDCF13E14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D13B4EC-4CE4-F1BD-73DD-6893411881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7ADF041-5297-F262-E182-4A33FDA3B6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FF947D1-8681-57BA-CECC-EE61EE3644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D90B6FF-8EF7-2AF3-11B8-52BF274A8E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ACFC194-8766-A290-012C-0ED753230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D0564-1542-4FB2-AB8C-6ECDE0EDA3EE}" type="datetimeFigureOut">
              <a:rPr lang="fr-BE" smtClean="0"/>
              <a:t>26-12-22</a:t>
            </a:fld>
            <a:endParaRPr lang="fr-BE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4412E38-458B-9BD2-272E-269032D4D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90DC36E-C0CB-1C08-7D22-AE0A94879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6DD35-55D9-4F34-8E32-EFFA3EA5A74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70351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2C4D04-E28A-FD3B-8008-510D706AC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66B75CD-4DD3-BA70-FAD1-AC291388B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D0564-1542-4FB2-AB8C-6ECDE0EDA3EE}" type="datetimeFigureOut">
              <a:rPr lang="fr-BE" smtClean="0"/>
              <a:t>26-12-22</a:t>
            </a:fld>
            <a:endParaRPr lang="fr-B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1043E4E-4B65-34C6-7DFD-ABA8166F0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703451D-B681-1BD3-9331-3A9A4AE4E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6DD35-55D9-4F34-8E32-EFFA3EA5A74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63751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156CAC8-37F8-C0E5-5AC8-A7EC71C7B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D0564-1542-4FB2-AB8C-6ECDE0EDA3EE}" type="datetimeFigureOut">
              <a:rPr lang="fr-BE" smtClean="0"/>
              <a:t>26-12-22</a:t>
            </a:fld>
            <a:endParaRPr lang="fr-BE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4362F1F-1A8A-22F4-71AB-3770358AD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3E3FB28-BF32-C489-CAD7-0F7ECFAB5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6DD35-55D9-4F34-8E32-EFFA3EA5A74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829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DBBE6C-8976-B893-8DBA-971D830A5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921BDB7-4237-3FD4-D390-E2E1748F56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6410C01-5C08-1B7C-E097-56956C5B26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18060F2-7C7C-7913-2829-14E69921E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D0564-1542-4FB2-AB8C-6ECDE0EDA3EE}" type="datetimeFigureOut">
              <a:rPr lang="fr-BE" smtClean="0"/>
              <a:t>26-12-22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EDC1490-8FB3-1B8B-5AB7-6688A971E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4812B2C-6F02-DA23-D7E4-B59C110A1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6DD35-55D9-4F34-8E32-EFFA3EA5A74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64152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77EAF4-E52B-61C3-3B25-11D22571E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3ACD32C-815C-B69D-C973-01476D32B0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6E5DD39-6848-E764-4827-A97500B256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268B838-D995-BD84-BF61-23E34E3D7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D0564-1542-4FB2-AB8C-6ECDE0EDA3EE}" type="datetimeFigureOut">
              <a:rPr lang="fr-BE" smtClean="0"/>
              <a:t>26-12-22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A351EBE-527E-71AB-AACE-1A39688B1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CD4FCFA-4747-ED1D-2EAC-98CC7CBE8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6DD35-55D9-4F34-8E32-EFFA3EA5A74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08872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BDCE224-4629-A7B8-26D3-197E0DE4E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997F3D5-F8FC-51BD-E4C7-B500FE6C60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5AA8285-92E7-82A1-2DA9-63FFAB7203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FD0564-1542-4FB2-AB8C-6ECDE0EDA3EE}" type="datetimeFigureOut">
              <a:rPr lang="fr-BE" smtClean="0"/>
              <a:t>26-12-22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F0F453A-6078-AC58-AA56-90386137F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D05DA7-49D0-A7ED-F6B0-A951134280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6DD35-55D9-4F34-8E32-EFFA3EA5A74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88824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channel/UCWv8AVOyzOnAkYS9TSpeQaA" TargetMode="External"/><Relationship Id="rId3" Type="http://schemas.openxmlformats.org/officeDocument/2006/relationships/hyperlink" Target="https://owasp.org/www-project-top-ten/" TargetMode="External"/><Relationship Id="rId7" Type="http://schemas.openxmlformats.org/officeDocument/2006/relationships/hyperlink" Target="https://www.youtube.com/watch?v=lwSrR21syBk" TargetMode="External"/><Relationship Id="rId2" Type="http://schemas.openxmlformats.org/officeDocument/2006/relationships/hyperlink" Target="https://fr.wikipedia.org/wiki/Injection_SQ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" TargetMode="External"/><Relationship Id="rId5" Type="http://schemas.openxmlformats.org/officeDocument/2006/relationships/hyperlink" Target="https://github.com/digininja/DVWA" TargetMode="External"/><Relationship Id="rId4" Type="http://schemas.openxmlformats.org/officeDocument/2006/relationships/hyperlink" Target="https://youtu.be/YhbggVKuxo4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org/project/tabulate/" TargetMode="External"/><Relationship Id="rId2" Type="http://schemas.openxmlformats.org/officeDocument/2006/relationships/hyperlink" Target="https://dev.mysql.com/doc/connector-python/en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ev.mysql.com/doc/connector-python/en/connector-python-example-connecting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ev.mysql.com/doc/connector-python/en/connector-python-example-cursor-select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ev.mysql.com/doc/connector-python/en/connector-python-example-cursor-transaction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cheatsheetseries.owasp.org/cheatsheets/Input_Validation_Cheat_Sheet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1C6A139A-A107-52F6-412A-578D6B6040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Exercices MySQL - Python</a:t>
            </a:r>
            <a:endParaRPr lang="fr-BE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480BBF4C-9F19-68FA-9706-1B055554DF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Classe 1 SQL</a:t>
            </a:r>
          </a:p>
          <a:p>
            <a:r>
              <a:rPr lang="fr-FR" dirty="0"/>
              <a:t>Emilien Fritschy</a:t>
            </a:r>
          </a:p>
          <a:p>
            <a:r>
              <a:rPr lang="fr-FR" dirty="0"/>
              <a:t>2022-2023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310758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1863B0-1C29-5B27-50B6-664B87F82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AppSec</a:t>
            </a:r>
            <a:r>
              <a:rPr lang="fr-FR" dirty="0"/>
              <a:t> – Injection SQL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B5DAC70-8C17-C178-9F6C-0C753B4B2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Toujours utiliser les </a:t>
            </a:r>
            <a:r>
              <a:rPr lang="fr-FR" b="1" u="sng" dirty="0"/>
              <a:t>requêtes préparées </a:t>
            </a:r>
            <a:r>
              <a:rPr lang="fr-FR" dirty="0"/>
              <a:t>(il y en a pour tous les langages)</a:t>
            </a:r>
          </a:p>
          <a:p>
            <a:r>
              <a:rPr lang="fr-FR" dirty="0">
                <a:hlinkClick r:id="rId2"/>
              </a:rPr>
              <a:t>https://fr.wikipedia.org/wiki/Injection_SQL</a:t>
            </a:r>
            <a:r>
              <a:rPr lang="fr-FR" dirty="0"/>
              <a:t> </a:t>
            </a:r>
          </a:p>
          <a:p>
            <a:r>
              <a:rPr lang="fr-FR" dirty="0"/>
              <a:t>OWASP Top </a:t>
            </a:r>
            <a:r>
              <a:rPr lang="fr-FR" dirty="0" err="1"/>
              <a:t>ten</a:t>
            </a:r>
            <a:r>
              <a:rPr lang="fr-FR" dirty="0"/>
              <a:t>: </a:t>
            </a:r>
            <a:r>
              <a:rPr lang="fr-FR" dirty="0">
                <a:hlinkClick r:id="rId3"/>
              </a:rPr>
              <a:t>https://owasp.org/www-project-top-ten/</a:t>
            </a:r>
            <a:endParaRPr lang="fr-FR" dirty="0"/>
          </a:p>
          <a:p>
            <a:r>
              <a:rPr lang="fr-FR" dirty="0" err="1"/>
              <a:t>Aituglo</a:t>
            </a:r>
            <a:r>
              <a:rPr lang="fr-FR" dirty="0"/>
              <a:t> Comment récupérer une base de donnée d'un site ?! - SQL injection </a:t>
            </a:r>
            <a:r>
              <a:rPr lang="fr-FR" dirty="0">
                <a:hlinkClick r:id="rId4"/>
              </a:rPr>
              <a:t>https://youtu.be/YhbggVKuxo4</a:t>
            </a:r>
            <a:r>
              <a:rPr lang="fr-FR" dirty="0"/>
              <a:t> </a:t>
            </a:r>
          </a:p>
          <a:p>
            <a:r>
              <a:rPr lang="fr-FR" dirty="0"/>
              <a:t>Pour ceux que la sécurité intéresse: </a:t>
            </a:r>
            <a:r>
              <a:rPr lang="fr-FR" dirty="0">
                <a:hlinkClick r:id="rId5"/>
              </a:rPr>
              <a:t>https://github.com/digininja/DVWA</a:t>
            </a:r>
            <a:r>
              <a:rPr lang="fr-FR" dirty="0"/>
              <a:t> </a:t>
            </a:r>
          </a:p>
          <a:p>
            <a:endParaRPr lang="fr-BE" dirty="0"/>
          </a:p>
        </p:txBody>
      </p:sp>
      <p:sp>
        <p:nvSpPr>
          <p:cNvPr id="4" name="Rectangle 1">
            <a:hlinkClick r:id="rId6" tooltip="Accueil YouTube"/>
            <a:extLst>
              <a:ext uri="{FF2B5EF4-FFF2-40B4-BE49-F238E27FC236}">
                <a16:creationId xmlns:a16="http://schemas.microsoft.com/office/drawing/2014/main" id="{234C80F2-3AEE-F1BA-E04E-A48FFE7663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BE"/>
          </a:p>
        </p:txBody>
      </p:sp>
      <p:sp>
        <p:nvSpPr>
          <p:cNvPr id="6" name="Rectangle 3">
            <a:hlinkClick r:id="rId7"/>
            <a:extLst>
              <a:ext uri="{FF2B5EF4-FFF2-40B4-BE49-F238E27FC236}">
                <a16:creationId xmlns:a16="http://schemas.microsoft.com/office/drawing/2014/main" id="{D3D3CB18-C04B-9DF7-D4F2-ECA96FCCEC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0574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BE"/>
          </a:p>
        </p:txBody>
      </p:sp>
      <p:sp>
        <p:nvSpPr>
          <p:cNvPr id="7" name="Rectangle 4">
            <a:hlinkClick r:id="rId8"/>
            <a:extLst>
              <a:ext uri="{FF2B5EF4-FFF2-40B4-BE49-F238E27FC236}">
                <a16:creationId xmlns:a16="http://schemas.microsoft.com/office/drawing/2014/main" id="{65D55827-796E-5D27-9651-0615AD163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842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BE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0E307A5-5347-FE04-541C-F27C8E036A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80734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C832A5-9A2B-E876-1325-DD9386E59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Organisation des fichiers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672DCF-DAB9-6CCC-5153-ABA5B1FF1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fichiers python sont créés dans le répertoire « src »</a:t>
            </a:r>
          </a:p>
          <a:p>
            <a:r>
              <a:rPr lang="fr-FR" dirty="0"/>
              <a:t>Ils commencent par un verbe (</a:t>
            </a:r>
            <a:r>
              <a:rPr lang="fr-FR" dirty="0" err="1"/>
              <a:t>create</a:t>
            </a:r>
            <a:r>
              <a:rPr lang="fr-FR" dirty="0"/>
              <a:t>, </a:t>
            </a:r>
            <a:r>
              <a:rPr lang="fr-FR" dirty="0" err="1"/>
              <a:t>read</a:t>
            </a:r>
            <a:r>
              <a:rPr lang="fr-FR" dirty="0"/>
              <a:t>, update, </a:t>
            </a:r>
            <a:r>
              <a:rPr lang="fr-FR" dirty="0" err="1"/>
              <a:t>delete</a:t>
            </a:r>
            <a:r>
              <a:rPr lang="fr-FR" dirty="0"/>
              <a:t>,…), suivi d’un tiret, suivi du nom de l’entité au singulier si l’action ne concerne qu’un seul enregistrement et au pluriel si l’action en concerne plusieurs.</a:t>
            </a:r>
          </a:p>
          <a:p>
            <a:endParaRPr lang="fr-BE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BF205C7-96EF-8DB0-B88F-864A824EF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0658" y="3962832"/>
            <a:ext cx="4070684" cy="2530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042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4C8D05-CAFD-901B-2D47-0B7874079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Fonctionnement de l’application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B293573-B09A-268F-3323-4B231892D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 ligne de commande depuis le dossier « ecoleit-1sql »</a:t>
            </a:r>
          </a:p>
          <a:p>
            <a:pPr marL="0" indent="0">
              <a:buNone/>
            </a:pPr>
            <a:r>
              <a:rPr lang="fr-FR" dirty="0">
                <a:latin typeface="Consolas" panose="020B0609020204030204" pitchFamily="49" charset="0"/>
              </a:rPr>
              <a:t>cd src</a:t>
            </a:r>
          </a:p>
          <a:p>
            <a:pPr marL="0" indent="0">
              <a:buNone/>
            </a:pPr>
            <a:r>
              <a:rPr lang="fr-BE" dirty="0">
                <a:latin typeface="Consolas" panose="020B0609020204030204" pitchFamily="49" charset="0"/>
              </a:rPr>
              <a:t>python nom-du-script.py</a:t>
            </a:r>
          </a:p>
        </p:txBody>
      </p:sp>
    </p:spTree>
    <p:extLst>
      <p:ext uri="{BB962C8B-B14F-4D97-AF65-F5344CB8AC3E}">
        <p14:creationId xmlns:p14="http://schemas.microsoft.com/office/powerpoint/2010/main" val="217190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FE91E6-2439-D6D2-8DBC-25A58F802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Projet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12C827C-CA68-DD5D-C6C5-480FF5095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Créer une application en Python </a:t>
            </a:r>
            <a:r>
              <a:rPr lang="fr-BE" dirty="0"/>
              <a:t>permettant aux organisateurs du tournoi d’interagir avec la base de données</a:t>
            </a:r>
          </a:p>
          <a:p>
            <a:r>
              <a:rPr lang="fr-BE" dirty="0"/>
              <a:t>L’applications doit permettre de:</a:t>
            </a:r>
            <a:endParaRPr lang="fr-FR" dirty="0"/>
          </a:p>
          <a:p>
            <a:pPr lvl="1"/>
            <a:r>
              <a:rPr lang="fr-FR" dirty="0"/>
              <a:t>Gérer les différentes entités avec des </a:t>
            </a:r>
            <a:r>
              <a:rPr lang="fr-FR" dirty="0" err="1"/>
              <a:t>CRUDs</a:t>
            </a:r>
            <a:endParaRPr lang="fr-FR" dirty="0"/>
          </a:p>
          <a:p>
            <a:pPr lvl="1"/>
            <a:r>
              <a:rPr lang="fr-FR" dirty="0"/>
              <a:t>Afficher le calendrier des matchs par équipe.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311530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50F6E6-0378-89E5-48D4-3CB3B52CE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Configuration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8CEA69-86C0-70E2-4293-28EC45A3C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Dans </a:t>
            </a:r>
            <a:r>
              <a:rPr lang="fr-FR" dirty="0" err="1"/>
              <a:t>Laragon</a:t>
            </a:r>
            <a:r>
              <a:rPr lang="fr-FR" dirty="0"/>
              <a:t>, assure-toi d’avoir Python 3.6 installé. </a:t>
            </a:r>
          </a:p>
          <a:p>
            <a:r>
              <a:rPr lang="fr-FR" dirty="0"/>
              <a:t>Si ce n’est pas le cas, va dans « Menu -&gt; Tools -&gt; Quick </a:t>
            </a:r>
            <a:r>
              <a:rPr lang="fr-FR" dirty="0" err="1"/>
              <a:t>Add</a:t>
            </a:r>
            <a:r>
              <a:rPr lang="fr-FR" dirty="0"/>
              <a:t> » et choisis « python-3.6 »</a:t>
            </a:r>
          </a:p>
          <a:p>
            <a:endParaRPr lang="fr-BE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F00E60E-73B0-C0BB-E84C-9EF6AC709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4066" y="3344660"/>
            <a:ext cx="4702820" cy="314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025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6346AF-826E-3CF4-A246-528030D12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Installation des </a:t>
            </a:r>
            <a:r>
              <a:rPr lang="fr-FR" dirty="0" err="1"/>
              <a:t>libraries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29D0519-CC78-93A1-E431-4E6D992F8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Dans le terminal, lance les commandes suivantes</a:t>
            </a:r>
          </a:p>
          <a:p>
            <a:endParaRPr lang="fr-FR" dirty="0"/>
          </a:p>
          <a:p>
            <a:r>
              <a:rPr lang="fr-BE" dirty="0" err="1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pip</a:t>
            </a:r>
            <a:r>
              <a:rPr lang="fr-BE" dirty="0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fr-BE" dirty="0" err="1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install</a:t>
            </a:r>
            <a:r>
              <a:rPr lang="fr-BE" dirty="0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fr-BE" dirty="0" err="1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mysql</a:t>
            </a:r>
            <a:r>
              <a:rPr lang="fr-BE" dirty="0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-</a:t>
            </a:r>
            <a:r>
              <a:rPr lang="fr-BE" dirty="0" err="1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connector</a:t>
            </a:r>
            <a:r>
              <a:rPr lang="fr-BE" dirty="0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-python==8.0.29</a:t>
            </a:r>
          </a:p>
          <a:p>
            <a:r>
              <a:rPr lang="fr-BE" dirty="0" err="1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pip</a:t>
            </a:r>
            <a:r>
              <a:rPr lang="fr-BE" dirty="0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fr-BE" dirty="0" err="1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install</a:t>
            </a:r>
            <a:r>
              <a:rPr lang="fr-BE" dirty="0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fr-BE" dirty="0" err="1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tabulate</a:t>
            </a:r>
            <a:endParaRPr lang="fr-BE" dirty="0">
              <a:latin typeface="Consolas" panose="020B06090202040302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endParaRPr lang="fr-BE" dirty="0">
              <a:latin typeface="Consolas" panose="020B06090202040302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r>
              <a:rPr lang="fr-BE" dirty="0" err="1"/>
              <a:t>mysql</a:t>
            </a:r>
            <a:r>
              <a:rPr lang="fr-BE" dirty="0"/>
              <a:t>-</a:t>
            </a:r>
            <a:r>
              <a:rPr lang="fr-BE" dirty="0" err="1"/>
              <a:t>connector</a:t>
            </a:r>
            <a:r>
              <a:rPr lang="fr-BE" dirty="0"/>
              <a:t>-python permet de se connecter à la base de données.</a:t>
            </a:r>
          </a:p>
          <a:p>
            <a:pPr lvl="1"/>
            <a:r>
              <a:rPr lang="fr-BE" dirty="0"/>
              <a:t>Documentation: </a:t>
            </a:r>
            <a:r>
              <a:rPr lang="fr-BE" dirty="0">
                <a:hlinkClick r:id="rId2"/>
              </a:rPr>
              <a:t>https://dev.mysql.com/doc/connector-python/en/</a:t>
            </a:r>
            <a:r>
              <a:rPr lang="fr-BE" dirty="0"/>
              <a:t> </a:t>
            </a:r>
          </a:p>
          <a:p>
            <a:r>
              <a:rPr lang="fr-BE" dirty="0" err="1"/>
              <a:t>tabulate</a:t>
            </a:r>
            <a:r>
              <a:rPr lang="fr-BE" dirty="0"/>
              <a:t> permet d’afficher des données tabulaires dans la ligne de commande.</a:t>
            </a:r>
          </a:p>
          <a:p>
            <a:pPr lvl="1"/>
            <a:r>
              <a:rPr lang="fr-BE" dirty="0"/>
              <a:t>Documentation: </a:t>
            </a:r>
            <a:r>
              <a:rPr lang="fr-BE" dirty="0">
                <a:hlinkClick r:id="rId3"/>
              </a:rPr>
              <a:t>https://pypi.org/project/tabulate/</a:t>
            </a:r>
            <a:r>
              <a:rPr lang="fr-B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2849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614539-0C89-3E20-8839-77598D3DD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Connexion à la base de données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830882-8863-C08E-E88E-22C8C0328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000" dirty="0"/>
              <a:t>Doc: </a:t>
            </a:r>
            <a:r>
              <a:rPr lang="fr-FR" sz="2000" dirty="0">
                <a:hlinkClick r:id="rId2"/>
              </a:rPr>
              <a:t>https://dev.mysql.com/doc/connector-python/en/connector-python-example-connecting.html</a:t>
            </a:r>
            <a:r>
              <a:rPr lang="fr-FR" sz="2000" dirty="0"/>
              <a:t> </a:t>
            </a:r>
            <a:endParaRPr lang="fr-BE" sz="2000" dirty="0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968B7358-6014-556E-BB43-56454A6C59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8344" y="3000553"/>
            <a:ext cx="8255312" cy="2015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776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3290FC-9180-20C6-31E2-AA8117648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Requêtes SELECT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FFD5CE-04CB-7F1C-8933-F8A20C984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7051"/>
            <a:ext cx="10515600" cy="4351338"/>
          </a:xfrm>
        </p:spPr>
        <p:txBody>
          <a:bodyPr/>
          <a:lstStyle/>
          <a:p>
            <a:r>
              <a:rPr lang="fr-FR" sz="2000" dirty="0"/>
              <a:t>Doc: </a:t>
            </a:r>
            <a:r>
              <a:rPr lang="fr-FR" sz="2000" dirty="0">
                <a:hlinkClick r:id="rId2"/>
              </a:rPr>
              <a:t>https://dev.mysql.com/doc/connector-python/en/connector-python-example-cursor-select.html</a:t>
            </a:r>
            <a:r>
              <a:rPr lang="fr-FR" sz="2000" dirty="0"/>
              <a:t> </a:t>
            </a:r>
          </a:p>
          <a:p>
            <a:endParaRPr lang="fr-FR" dirty="0"/>
          </a:p>
          <a:p>
            <a:endParaRPr lang="fr-BE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B9E502A-A1CA-19D8-A2F4-4156321AE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6332" y="2236260"/>
            <a:ext cx="5822185" cy="397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859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67B548-F13F-4600-8174-B6F5B84C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Requêtes INSERT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B448B8A-E827-B326-2C30-74D4348BC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924" cy="4351338"/>
          </a:xfrm>
        </p:spPr>
        <p:txBody>
          <a:bodyPr/>
          <a:lstStyle/>
          <a:p>
            <a:r>
              <a:rPr lang="fr-FR" sz="2000" dirty="0"/>
              <a:t>Doc: </a:t>
            </a:r>
            <a:r>
              <a:rPr lang="fr-FR" sz="2000" dirty="0">
                <a:hlinkClick r:id="rId2"/>
              </a:rPr>
              <a:t>https://dev.mysql.com/doc/connector-python/en/connector-python-example-cursor-transaction.html</a:t>
            </a:r>
            <a:endParaRPr lang="fr-FR" sz="2000" dirty="0"/>
          </a:p>
          <a:p>
            <a:r>
              <a:rPr lang="fr-BE" sz="2000" dirty="0"/>
              <a:t>Attention, il faut « commit » chaque transaction (pour en savoir plus, cherche « </a:t>
            </a:r>
            <a:r>
              <a:rPr lang="fr-BE" sz="2000" dirty="0" err="1"/>
              <a:t>mysql</a:t>
            </a:r>
            <a:r>
              <a:rPr lang="fr-BE" sz="2000" dirty="0"/>
              <a:t> transaction » sur ton moteur de recherche favori.</a:t>
            </a:r>
          </a:p>
          <a:p>
            <a:r>
              <a:rPr lang="fr-BE" sz="2000" dirty="0"/>
              <a:t>Le principe est le même pour les requêtes UPDATE et DELETE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16AC35F-075C-C759-2377-BD90F5B6FD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8494" y="0"/>
            <a:ext cx="58035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393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BFB64A-6966-FB16-3C3C-C00A36877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Instructions supplémentaires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2DC75E-B136-2946-5CE3-1331CB8FB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Pour créer un joueur</a:t>
            </a:r>
          </a:p>
          <a:p>
            <a:pPr lvl="1"/>
            <a:r>
              <a:rPr lang="fr-FR" dirty="0"/>
              <a:t>Un joueur doit faire partie d’une équipe. La clé étrangère « </a:t>
            </a:r>
            <a:r>
              <a:rPr lang="fr-FR" dirty="0" err="1"/>
              <a:t>team_id</a:t>
            </a:r>
            <a:r>
              <a:rPr lang="fr-FR" dirty="0"/>
              <a:t> » doit être renseignée. Il faut d’abord sélectionner une équipe avant de pouvoir créer le joueur.</a:t>
            </a:r>
          </a:p>
          <a:p>
            <a:r>
              <a:rPr lang="fr-FR" dirty="0"/>
              <a:t>Pour créer un match</a:t>
            </a:r>
          </a:p>
          <a:p>
            <a:pPr lvl="1"/>
            <a:r>
              <a:rPr lang="fr-FR" dirty="0"/>
              <a:t>Même principe que pour le joueur, mais avec « </a:t>
            </a:r>
            <a:r>
              <a:rPr lang="fr-FR" dirty="0" err="1"/>
              <a:t>referee_id</a:t>
            </a:r>
            <a:r>
              <a:rPr lang="fr-FR" dirty="0"/>
              <a:t> », « </a:t>
            </a:r>
            <a:r>
              <a:rPr lang="fr-FR" dirty="0" err="1"/>
              <a:t>room_id</a:t>
            </a:r>
            <a:r>
              <a:rPr lang="fr-FR" dirty="0"/>
              <a:t> » et « </a:t>
            </a:r>
            <a:r>
              <a:rPr lang="fr-FR" dirty="0" err="1"/>
              <a:t>game_id</a:t>
            </a:r>
            <a:r>
              <a:rPr lang="fr-FR" dirty="0"/>
              <a:t> »</a:t>
            </a:r>
          </a:p>
          <a:p>
            <a:pPr lvl="1"/>
            <a:r>
              <a:rPr lang="fr-FR" dirty="0"/>
              <a:t>« </a:t>
            </a:r>
            <a:r>
              <a:rPr lang="fr-FR" dirty="0" err="1"/>
              <a:t>winner_team_id</a:t>
            </a:r>
            <a:r>
              <a:rPr lang="fr-FR" dirty="0"/>
              <a:t> » n’est pas obligatoire. Il sera renseigné avec une requête « UPDATE »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353579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72BB53-3627-5E43-69BA-5B60B550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Validation des entrées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DC72F50-42F3-D928-6048-FA92C742C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Conversion des entiers ( </a:t>
            </a:r>
            <a:r>
              <a:rPr lang="fr-FR" dirty="0" err="1"/>
              <a:t>int</a:t>
            </a:r>
            <a:r>
              <a:rPr lang="fr-FR" dirty="0"/>
              <a:t>() )</a:t>
            </a:r>
          </a:p>
          <a:p>
            <a:r>
              <a:rPr lang="fr-FR" dirty="0"/>
              <a:t>Valeurs min et max pour: les dates, les entiers,  longueurs des chaînes de caractères</a:t>
            </a:r>
          </a:p>
          <a:p>
            <a:r>
              <a:rPr lang="fr-FR" dirty="0"/>
              <a:t>Tableau des valeurs autorisées (white </a:t>
            </a:r>
            <a:r>
              <a:rPr lang="fr-FR" dirty="0" err="1"/>
              <a:t>list</a:t>
            </a:r>
            <a:r>
              <a:rPr lang="fr-FR" dirty="0"/>
              <a:t>) pour les petites listes de paramètres (ex: jours de la semaine)</a:t>
            </a:r>
          </a:p>
          <a:p>
            <a:r>
              <a:rPr lang="fr-FR" dirty="0"/>
              <a:t>Expression régulières pour certaines données structurées (IP, adresse email,…)</a:t>
            </a:r>
          </a:p>
          <a:p>
            <a:endParaRPr lang="fr-FR" dirty="0"/>
          </a:p>
          <a:p>
            <a:r>
              <a:rPr lang="fr-FR" sz="2200" dirty="0"/>
              <a:t>Plus d’infos sur: </a:t>
            </a:r>
            <a:r>
              <a:rPr lang="fr-FR" sz="2200" dirty="0">
                <a:hlinkClick r:id="rId2"/>
              </a:rPr>
              <a:t>https://cheatsheetseries.owasp.org/cheatsheets/Input_Validation_Cheat_Sheet.html</a:t>
            </a:r>
            <a:r>
              <a:rPr lang="fr-FR" sz="2200" dirty="0"/>
              <a:t> </a:t>
            </a:r>
            <a:endParaRPr lang="fr-BE" sz="2200" dirty="0"/>
          </a:p>
        </p:txBody>
      </p:sp>
    </p:spTree>
    <p:extLst>
      <p:ext uri="{BB962C8B-B14F-4D97-AF65-F5344CB8AC3E}">
        <p14:creationId xmlns:p14="http://schemas.microsoft.com/office/powerpoint/2010/main" val="389367353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580</Words>
  <Application>Microsoft Office PowerPoint</Application>
  <PresentationFormat>Grand écran</PresentationFormat>
  <Paragraphs>56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Thème Office</vt:lpstr>
      <vt:lpstr>Exercices MySQL - Python</vt:lpstr>
      <vt:lpstr>Projet</vt:lpstr>
      <vt:lpstr>Configuration</vt:lpstr>
      <vt:lpstr>Installation des libraries</vt:lpstr>
      <vt:lpstr>Connexion à la base de données</vt:lpstr>
      <vt:lpstr>Requêtes SELECT</vt:lpstr>
      <vt:lpstr>Requêtes INSERT</vt:lpstr>
      <vt:lpstr>Instructions supplémentaires</vt:lpstr>
      <vt:lpstr>Validation des entrées</vt:lpstr>
      <vt:lpstr>AppSec – Injection SQL</vt:lpstr>
      <vt:lpstr>Organisation des fichiers</vt:lpstr>
      <vt:lpstr>Fonctionnement de l’application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Exercices MySQL - Python</dc:title>
  <dc:creator>Emilien FRITSCHY</dc:creator>
  <cp:lastModifiedBy>Emilien FRITSCHY</cp:lastModifiedBy>
  <cp:revision>17</cp:revision>
  <dcterms:created xsi:type="dcterms:W3CDTF">2022-12-22T11:24:28Z</dcterms:created>
  <dcterms:modified xsi:type="dcterms:W3CDTF">2022-12-26T10:12:26Z</dcterms:modified>
</cp:coreProperties>
</file>