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2"/>
  </p:sldMasterIdLst>
  <p:notesMasterIdLst>
    <p:notesMasterId r:id="rId19"/>
  </p:notesMasterIdLst>
  <p:sldIdLst>
    <p:sldId id="275" r:id="rId3"/>
    <p:sldId id="258" r:id="rId4"/>
    <p:sldId id="259" r:id="rId5"/>
    <p:sldId id="260" r:id="rId6"/>
    <p:sldId id="261" r:id="rId7"/>
    <p:sldId id="262" r:id="rId8"/>
    <p:sldId id="263" r:id="rId9"/>
    <p:sldId id="264" r:id="rId10"/>
    <p:sldId id="265" r:id="rId11"/>
    <p:sldId id="266" r:id="rId12"/>
    <p:sldId id="268" r:id="rId13"/>
    <p:sldId id="269"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4590360-6B9E-4D16-BE79-EB43801960A8}">
          <p14:sldIdLst>
            <p14:sldId id="275"/>
            <p14:sldId id="258"/>
            <p14:sldId id="259"/>
            <p14:sldId id="260"/>
            <p14:sldId id="261"/>
            <p14:sldId id="262"/>
            <p14:sldId id="263"/>
            <p14:sldId id="264"/>
            <p14:sldId id="265"/>
            <p14:sldId id="266"/>
            <p14:sldId id="268"/>
            <p14:sldId id="269"/>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77"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80"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23-07-2023</a:t>
            </a:fld>
            <a:endParaRPr lang="en-IN"/>
          </a:p>
        </p:txBody>
      </p:sp>
      <p:sp>
        <p:nvSpPr>
          <p:cNvPr id="1048681"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82"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3"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4"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69426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6807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76963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964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7/23/2023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86380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2015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005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4096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2038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7/23/2023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26769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1689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7/23/2023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67542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uxvmimages.com/images/ubuntu-2304/" TargetMode="External"/><Relationship Id="rId2" Type="http://schemas.openxmlformats.org/officeDocument/2006/relationships/hyperlink" Target="https://www.mdpi.com/1424-8220/19/7/1542" TargetMode="External"/><Relationship Id="rId1" Type="http://schemas.openxmlformats.org/officeDocument/2006/relationships/slideLayout" Target="../slideLayouts/slideLayout2.xml"/><Relationship Id="rId5" Type="http://schemas.openxmlformats.org/officeDocument/2006/relationships/hyperlink" Target="https://networksimulationtools.com/how-to-install-ns2-on-ubuntu/" TargetMode="External"/><Relationship Id="rId4" Type="http://schemas.openxmlformats.org/officeDocument/2006/relationships/hyperlink" Target="https://networksimulationtools.com/how-to-install-nam-in-ns2-ubunt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dusface.com/learning/what-is-a-bot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3F18-3654-800B-AB18-15D8890DC6EC}"/>
              </a:ext>
            </a:extLst>
          </p:cNvPr>
          <p:cNvSpPr>
            <a:spLocks noGrp="1"/>
          </p:cNvSpPr>
          <p:nvPr>
            <p:ph type="title"/>
          </p:nvPr>
        </p:nvSpPr>
        <p:spPr/>
        <p:txBody>
          <a:bodyPr>
            <a:normAutofit fontScale="90000"/>
          </a:bodyPr>
          <a:lstStyle/>
          <a:p>
            <a:r>
              <a:rPr lang="en-US" sz="3600" dirty="0"/>
              <a:t>            IBM SKILL BUILD INTERNSHIP PROJECT REPORT</a:t>
            </a:r>
            <a:endParaRPr lang="en-IN" sz="3600" dirty="0"/>
          </a:p>
        </p:txBody>
      </p:sp>
      <p:sp>
        <p:nvSpPr>
          <p:cNvPr id="3" name="Content Placeholder 2">
            <a:extLst>
              <a:ext uri="{FF2B5EF4-FFF2-40B4-BE49-F238E27FC236}">
                <a16:creationId xmlns:a16="http://schemas.microsoft.com/office/drawing/2014/main" id="{58091492-3A71-ED3C-3304-5279BB7F6B1D}"/>
              </a:ext>
            </a:extLst>
          </p:cNvPr>
          <p:cNvSpPr>
            <a:spLocks noGrp="1"/>
          </p:cNvSpPr>
          <p:nvPr>
            <p:ph idx="1"/>
          </p:nvPr>
        </p:nvSpPr>
        <p:spPr>
          <a:xfrm>
            <a:off x="581192" y="2564091"/>
            <a:ext cx="11334288" cy="3817855"/>
          </a:xfrm>
        </p:spPr>
        <p:txBody>
          <a:bodyPr>
            <a:normAutofit/>
          </a:bodyPr>
          <a:lstStyle/>
          <a:p>
            <a:pPr marL="0" indent="0">
              <a:buNone/>
            </a:pPr>
            <a:r>
              <a:rPr lang="en-US" sz="3600" dirty="0">
                <a:solidFill>
                  <a:schemeClr val="accent2">
                    <a:lumMod val="50000"/>
                  </a:schemeClr>
                </a:solidFill>
              </a:rPr>
              <a:t>INTERN DETAILS</a:t>
            </a:r>
          </a:p>
          <a:p>
            <a:r>
              <a:rPr lang="en-US" dirty="0">
                <a:solidFill>
                  <a:schemeClr val="accent2">
                    <a:lumMod val="50000"/>
                  </a:schemeClr>
                </a:solidFill>
              </a:rPr>
              <a:t>NAME </a:t>
            </a:r>
            <a:r>
              <a:rPr lang="en-US" dirty="0"/>
              <a:t>          :      ZEENATH AMAN SHAIK</a:t>
            </a:r>
          </a:p>
          <a:p>
            <a:r>
              <a:rPr lang="en-US" dirty="0">
                <a:solidFill>
                  <a:schemeClr val="accent2">
                    <a:lumMod val="50000"/>
                  </a:schemeClr>
                </a:solidFill>
              </a:rPr>
              <a:t>GMAIL ID      </a:t>
            </a:r>
            <a:r>
              <a:rPr lang="en-US" dirty="0"/>
              <a:t>:      Zeenathamanshaik9312@gmail.com</a:t>
            </a:r>
          </a:p>
          <a:p>
            <a:r>
              <a:rPr lang="en-US" dirty="0">
                <a:solidFill>
                  <a:schemeClr val="accent2">
                    <a:lumMod val="50000"/>
                  </a:schemeClr>
                </a:solidFill>
              </a:rPr>
              <a:t>COLLEGE</a:t>
            </a:r>
            <a:r>
              <a:rPr lang="en-US" dirty="0"/>
              <a:t>      :      LAKIREDDY BALIREDDY COLLEGE OF ENGINEERING</a:t>
            </a:r>
          </a:p>
          <a:p>
            <a:r>
              <a:rPr lang="en-US" dirty="0">
                <a:solidFill>
                  <a:schemeClr val="accent2">
                    <a:lumMod val="50000"/>
                  </a:schemeClr>
                </a:solidFill>
              </a:rPr>
              <a:t>STATE  </a:t>
            </a:r>
            <a:r>
              <a:rPr lang="en-US" dirty="0"/>
              <a:t>          :      ANDHRA PRADESH(MYLAVARAM)</a:t>
            </a:r>
          </a:p>
          <a:p>
            <a:r>
              <a:rPr lang="en-IN" dirty="0">
                <a:solidFill>
                  <a:schemeClr val="accent2">
                    <a:lumMod val="50000"/>
                  </a:schemeClr>
                </a:solidFill>
              </a:rPr>
              <a:t>INTERNSHIP DOMAIN</a:t>
            </a:r>
            <a:r>
              <a:rPr lang="en-US" dirty="0">
                <a:solidFill>
                  <a:schemeClr val="accent2">
                    <a:lumMod val="50000"/>
                  </a:schemeClr>
                </a:solidFill>
              </a:rPr>
              <a:t>    </a:t>
            </a:r>
            <a:r>
              <a:rPr lang="en-US" dirty="0"/>
              <a:t>:  CYBERSECURITY</a:t>
            </a:r>
          </a:p>
          <a:p>
            <a:r>
              <a:rPr lang="en-US" dirty="0">
                <a:solidFill>
                  <a:schemeClr val="accent2">
                    <a:lumMod val="50000"/>
                  </a:schemeClr>
                </a:solidFill>
              </a:rPr>
              <a:t>START DATE                    </a:t>
            </a:r>
            <a:r>
              <a:rPr lang="en-US" dirty="0"/>
              <a:t>:   07-06-2023</a:t>
            </a:r>
          </a:p>
          <a:p>
            <a:r>
              <a:rPr lang="en-US" dirty="0">
                <a:solidFill>
                  <a:schemeClr val="accent2">
                    <a:lumMod val="50000"/>
                  </a:schemeClr>
                </a:solidFill>
              </a:rPr>
              <a:t>END DATE                       </a:t>
            </a:r>
            <a:r>
              <a:rPr lang="en-US" dirty="0"/>
              <a:t>:   05-07-2023</a:t>
            </a:r>
          </a:p>
          <a:p>
            <a:endParaRPr lang="en-IN" dirty="0"/>
          </a:p>
        </p:txBody>
      </p:sp>
    </p:spTree>
    <p:extLst>
      <p:ext uri="{BB962C8B-B14F-4D97-AF65-F5344CB8AC3E}">
        <p14:creationId xmlns:p14="http://schemas.microsoft.com/office/powerpoint/2010/main" val="267330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3"/>
          <p:cNvSpPr txBox="1"/>
          <p:nvPr/>
        </p:nvSpPr>
        <p:spPr>
          <a:xfrm>
            <a:off x="457200" y="1562236"/>
            <a:ext cx="11277600" cy="2031325"/>
          </a:xfrm>
          <a:prstGeom prst="rect">
            <a:avLst/>
          </a:prstGeom>
          <a:noFill/>
        </p:spPr>
        <p:txBody>
          <a:bodyPr wrap="square" rtlCol="0">
            <a:spAutoFit/>
          </a:bodyPr>
          <a:lstStyle/>
          <a:p>
            <a:endParaRPr lang="en-US" dirty="0">
              <a:latin typeface="Arial Nova" panose="020B0504020202020204" pitchFamily="34" charset="0"/>
            </a:endParaRPr>
          </a:p>
          <a:p>
            <a:r>
              <a:rPr lang="en-US" dirty="0">
                <a:latin typeface="Arial Nova" panose="020B0504020202020204" pitchFamily="34" charset="0"/>
                <a:cs typeface="Times New Roman" panose="02020603050405020304" pitchFamily="18" charset="0"/>
              </a:rPr>
              <a:t>Here, I used some technology principles to over come the dos attack </a:t>
            </a:r>
          </a:p>
          <a:p>
            <a:r>
              <a:rPr lang="en-US" dirty="0">
                <a:latin typeface="Arial Nova" panose="020B0504020202020204" pitchFamily="34" charset="0"/>
                <a:cs typeface="Times New Roman" panose="02020603050405020304" pitchFamily="18" charset="0"/>
              </a:rPr>
              <a:t>The </a:t>
            </a:r>
            <a:r>
              <a:rPr lang="en-US" dirty="0" err="1">
                <a:latin typeface="Arial Nova" panose="020B0504020202020204" pitchFamily="34" charset="0"/>
                <a:cs typeface="Times New Roman" panose="02020603050405020304" pitchFamily="18" charset="0"/>
              </a:rPr>
              <a:t>tcp</a:t>
            </a:r>
            <a:r>
              <a:rPr lang="en-US" dirty="0">
                <a:latin typeface="Arial Nova" panose="020B0504020202020204" pitchFamily="34" charset="0"/>
                <a:cs typeface="Times New Roman" panose="02020603050405020304" pitchFamily="18" charset="0"/>
              </a:rPr>
              <a:t> (Transmission control protocol,)  and </a:t>
            </a:r>
            <a:r>
              <a:rPr lang="en-US" dirty="0" err="1">
                <a:latin typeface="Arial Nova" panose="020B0504020202020204" pitchFamily="34" charset="0"/>
                <a:cs typeface="Times New Roman" panose="02020603050405020304" pitchFamily="18" charset="0"/>
              </a:rPr>
              <a:t>udp</a:t>
            </a:r>
            <a:r>
              <a:rPr lang="en-US" dirty="0">
                <a:latin typeface="Arial Nova" panose="020B0504020202020204" pitchFamily="34" charset="0"/>
                <a:cs typeface="Times New Roman" panose="02020603050405020304" pitchFamily="18" charset="0"/>
              </a:rPr>
              <a:t> (user datagram protocol ) are used for network flooding.</a:t>
            </a:r>
          </a:p>
          <a:p>
            <a:r>
              <a:rPr lang="en-US" dirty="0">
                <a:latin typeface="Arial Nova" panose="020B0504020202020204" pitchFamily="34" charset="0"/>
                <a:cs typeface="Times New Roman" panose="02020603050405020304" pitchFamily="18" charset="0"/>
              </a:rPr>
              <a:t>Firewalls are effective because they can block the offending IP addresses or the ports they're attacking. This has the drawback of also blocking legitimate requests through those ports, however. Intrusion prevention systems (IPS) are designed to detect server requests that are not legitimate and deny them.</a:t>
            </a:r>
          </a:p>
          <a:p>
            <a:endParaRPr lang="en-US" dirty="0">
              <a:latin typeface="Arial Nova" panose="020B0504020202020204" pitchFamily="34" charset="0"/>
            </a:endParaRPr>
          </a:p>
        </p:txBody>
      </p:sp>
      <p:sp>
        <p:nvSpPr>
          <p:cNvPr id="3" name="TextBox 2">
            <a:extLst>
              <a:ext uri="{FF2B5EF4-FFF2-40B4-BE49-F238E27FC236}">
                <a16:creationId xmlns:a16="http://schemas.microsoft.com/office/drawing/2014/main" id="{90EFA118-4F15-F8A2-87E6-7D15EABB78C0}"/>
              </a:ext>
            </a:extLst>
          </p:cNvPr>
          <p:cNvSpPr txBox="1"/>
          <p:nvPr/>
        </p:nvSpPr>
        <p:spPr>
          <a:xfrm>
            <a:off x="897592" y="1039016"/>
            <a:ext cx="7184090" cy="523220"/>
          </a:xfrm>
          <a:prstGeom prst="rect">
            <a:avLst/>
          </a:prstGeom>
          <a:noFill/>
        </p:spPr>
        <p:txBody>
          <a:bodyPr wrap="square">
            <a:spAutoFit/>
          </a:bodyPr>
          <a:lstStyle/>
          <a:p>
            <a:r>
              <a:rPr lang="en-US" sz="2800" b="1" dirty="0">
                <a:solidFill>
                  <a:schemeClr val="bg1"/>
                </a:solidFill>
              </a:rPr>
              <a:t> PRINCIPLES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Content Placeholder 8"/>
          <p:cNvPicPr>
            <a:picLocks noGrp="1" noChangeAspect="1"/>
          </p:cNvPicPr>
          <p:nvPr>
            <p:ph idx="1"/>
          </p:nvPr>
        </p:nvPicPr>
        <p:blipFill>
          <a:blip r:embed="rId2"/>
          <a:stretch>
            <a:fillRect/>
          </a:stretch>
        </p:blipFill>
        <p:spPr>
          <a:xfrm>
            <a:off x="1036320" y="1916161"/>
            <a:ext cx="9464040" cy="4941839"/>
          </a:xfrm>
        </p:spPr>
      </p:pic>
      <p:sp>
        <p:nvSpPr>
          <p:cNvPr id="1048619" name="TextBox 4"/>
          <p:cNvSpPr txBox="1"/>
          <p:nvPr/>
        </p:nvSpPr>
        <p:spPr>
          <a:xfrm>
            <a:off x="1036320" y="1015699"/>
            <a:ext cx="5781339" cy="461665"/>
          </a:xfrm>
          <a:prstGeom prst="rect">
            <a:avLst/>
          </a:prstGeom>
          <a:noFill/>
        </p:spPr>
        <p:txBody>
          <a:bodyPr wrap="square" rtlCol="0">
            <a:spAutoFit/>
          </a:bodyPr>
          <a:lstStyle/>
          <a:p>
            <a:r>
              <a:rPr lang="en-US" sz="2400" b="1" dirty="0">
                <a:solidFill>
                  <a:schemeClr val="bg1"/>
                </a:solidFill>
              </a:rPr>
              <a:t>CODE FOR STABLE.TCL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581192" y="702156"/>
            <a:ext cx="10942214" cy="924938"/>
          </a:xfrm>
        </p:spPr>
        <p:txBody>
          <a:bodyPr>
            <a:normAutofit/>
          </a:bodyPr>
          <a:lstStyle/>
          <a:p>
            <a:r>
              <a:rPr lang="en-US" sz="3200" dirty="0"/>
              <a:t>code for DOS</a:t>
            </a:r>
          </a:p>
        </p:txBody>
      </p:sp>
      <p:pic>
        <p:nvPicPr>
          <p:cNvPr id="2097157" name="Content Placeholder 8"/>
          <p:cNvPicPr>
            <a:picLocks noGrp="1" noChangeAspect="1"/>
          </p:cNvPicPr>
          <p:nvPr>
            <p:ph idx="1"/>
          </p:nvPr>
        </p:nvPicPr>
        <p:blipFill>
          <a:blip r:embed="rId2"/>
          <a:stretch>
            <a:fillRect/>
          </a:stretch>
        </p:blipFill>
        <p:spPr>
          <a:xfrm>
            <a:off x="760052" y="1983658"/>
            <a:ext cx="10234381" cy="531974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581192" y="661452"/>
            <a:ext cx="11029616" cy="655538"/>
          </a:xfrm>
        </p:spPr>
        <p:txBody>
          <a:bodyPr anchor="ctr"/>
          <a:lstStyle/>
          <a:p>
            <a:r>
              <a:rPr lang="en-GB" dirty="0"/>
              <a:t>Results  </a:t>
            </a:r>
            <a:endParaRPr lang="en-US" dirty="0"/>
          </a:p>
        </p:txBody>
      </p:sp>
      <p:pic>
        <p:nvPicPr>
          <p:cNvPr id="2097159" name="Content Placeholder 4"/>
          <p:cNvPicPr>
            <a:picLocks noGrp="1" noChangeAspect="1"/>
          </p:cNvPicPr>
          <p:nvPr>
            <p:ph idx="1"/>
          </p:nvPr>
        </p:nvPicPr>
        <p:blipFill>
          <a:blip r:embed="rId2"/>
          <a:stretch>
            <a:fillRect/>
          </a:stretch>
        </p:blipFill>
        <p:spPr>
          <a:xfrm>
            <a:off x="1194996" y="2424984"/>
            <a:ext cx="8599652" cy="4452111"/>
          </a:xfrm>
        </p:spPr>
      </p:pic>
      <p:sp>
        <p:nvSpPr>
          <p:cNvPr id="1048623" name="TextBox 5"/>
          <p:cNvSpPr txBox="1"/>
          <p:nvPr/>
        </p:nvSpPr>
        <p:spPr>
          <a:xfrm rot="10800000" flipV="1">
            <a:off x="581192" y="1824796"/>
            <a:ext cx="5164289" cy="369332"/>
          </a:xfrm>
          <a:prstGeom prst="rect">
            <a:avLst/>
          </a:prstGeom>
          <a:noFill/>
        </p:spPr>
        <p:txBody>
          <a:bodyPr wrap="square" rtlCol="0">
            <a:spAutoFit/>
          </a:bodyPr>
          <a:lstStyle/>
          <a:p>
            <a:r>
              <a:rPr lang="en-US" dirty="0">
                <a:latin typeface="Arial Nova" panose="020B0504020202020204" pitchFamily="34" charset="0"/>
              </a:rPr>
              <a:t>Output for </a:t>
            </a:r>
            <a:r>
              <a:rPr lang="en-US" dirty="0" err="1">
                <a:latin typeface="Arial Nova" panose="020B0504020202020204" pitchFamily="34" charset="0"/>
              </a:rPr>
              <a:t>tcp</a:t>
            </a:r>
            <a:r>
              <a:rPr lang="en-US" dirty="0">
                <a:latin typeface="Arial Nova" panose="020B0504020202020204" pitchFamily="34" charset="0"/>
              </a:rPr>
              <a:t>(transmission control protocol)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Content Placeholder 4"/>
          <p:cNvPicPr>
            <a:picLocks noGrp="1" noChangeAspect="1"/>
          </p:cNvPicPr>
          <p:nvPr>
            <p:ph idx="1"/>
          </p:nvPr>
        </p:nvPicPr>
        <p:blipFill>
          <a:blip r:embed="rId2"/>
          <a:stretch>
            <a:fillRect/>
          </a:stretch>
        </p:blipFill>
        <p:spPr>
          <a:xfrm>
            <a:off x="1442698" y="2339794"/>
            <a:ext cx="8588807" cy="4625783"/>
          </a:xfrm>
        </p:spPr>
      </p:pic>
      <p:sp>
        <p:nvSpPr>
          <p:cNvPr id="1048624" name="TextBox 7"/>
          <p:cNvSpPr txBox="1"/>
          <p:nvPr/>
        </p:nvSpPr>
        <p:spPr>
          <a:xfrm rot="10800000" flipV="1">
            <a:off x="605117" y="1970462"/>
            <a:ext cx="6417833" cy="369332"/>
          </a:xfrm>
          <a:prstGeom prst="rect">
            <a:avLst/>
          </a:prstGeom>
          <a:noFill/>
        </p:spPr>
        <p:txBody>
          <a:bodyPr wrap="square" rtlCol="0">
            <a:spAutoFit/>
          </a:bodyPr>
          <a:lstStyle/>
          <a:p>
            <a:r>
              <a:rPr lang="en-US" dirty="0">
                <a:latin typeface="Arial Nova" panose="020B0504020202020204" pitchFamily="34" charset="0"/>
              </a:rPr>
              <a:t>Output for </a:t>
            </a:r>
            <a:r>
              <a:rPr lang="en-US" dirty="0" err="1">
                <a:latin typeface="Arial Nova" panose="020B0504020202020204" pitchFamily="34" charset="0"/>
              </a:rPr>
              <a:t>udp</a:t>
            </a:r>
            <a:r>
              <a:rPr lang="en-US" dirty="0">
                <a:latin typeface="Arial Nova" panose="020B0504020202020204" pitchFamily="34" charset="0"/>
              </a:rPr>
              <a:t> (user datagram protocol)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582706" y="1845155"/>
            <a:ext cx="11026588" cy="440844"/>
          </a:xfrm>
        </p:spPr>
        <p:txBody>
          <a:bodyPr>
            <a:normAutofit fontScale="90000"/>
          </a:bodyPr>
          <a:lstStyle/>
          <a:p>
            <a:r>
              <a:rPr lang="en-US" cap="none" dirty="0">
                <a:solidFill>
                  <a:schemeClr val="tx1"/>
                </a:solidFill>
                <a:latin typeface="Avenir Next LT Pro Light" panose="020B0304020202020204" pitchFamily="34" charset="0"/>
              </a:rPr>
              <a:t>output for dos(denial of service)</a:t>
            </a:r>
          </a:p>
        </p:txBody>
      </p:sp>
      <p:pic>
        <p:nvPicPr>
          <p:cNvPr id="2097161" name="Content Placeholder 4"/>
          <p:cNvPicPr>
            <a:picLocks noGrp="1" noChangeAspect="1"/>
          </p:cNvPicPr>
          <p:nvPr>
            <p:ph idx="1"/>
          </p:nvPr>
        </p:nvPicPr>
        <p:blipFill>
          <a:blip r:embed="rId2"/>
          <a:stretch>
            <a:fillRect/>
          </a:stretch>
        </p:blipFill>
        <p:spPr>
          <a:xfrm>
            <a:off x="1385047" y="2285999"/>
            <a:ext cx="8366065" cy="441857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581191" y="493812"/>
            <a:ext cx="11029616" cy="1188720"/>
          </a:xfrm>
        </p:spPr>
        <p:txBody>
          <a:bodyPr anchor="ctr"/>
          <a:lstStyle/>
          <a:p>
            <a:r>
              <a:rPr lang="en-GB"/>
              <a:t>links</a:t>
            </a:r>
            <a:endParaRPr lang="en-US"/>
          </a:p>
        </p:txBody>
      </p:sp>
      <p:sp>
        <p:nvSpPr>
          <p:cNvPr id="1048627" name="TextBox 3"/>
          <p:cNvSpPr txBox="1"/>
          <p:nvPr/>
        </p:nvSpPr>
        <p:spPr>
          <a:xfrm>
            <a:off x="499025" y="2116871"/>
            <a:ext cx="11193948" cy="4247317"/>
          </a:xfrm>
          <a:prstGeom prst="rect">
            <a:avLst/>
          </a:prstGeom>
          <a:noFill/>
        </p:spPr>
        <p:txBody>
          <a:bodyPr wrap="square" rtlCol="0">
            <a:spAutoFit/>
          </a:bodyPr>
          <a:lstStyle/>
          <a:p>
            <a:r>
              <a:rPr lang="en-US" dirty="0">
                <a:latin typeface="Arial Nova" panose="020B0504020202020204" pitchFamily="34" charset="0"/>
                <a:cs typeface="Times New Roman" panose="02020603050405020304" pitchFamily="18" charset="0"/>
              </a:rPr>
              <a:t>Here ,I followed the reference video which the trainer uploaded in our respective group  and also ,I followed the reference journal for the complete understanding about my project </a:t>
            </a:r>
          </a:p>
          <a:p>
            <a:endParaRPr lang="en-US" dirty="0">
              <a:latin typeface="Arial Nova" panose="020B0504020202020204" pitchFamily="34" charset="0"/>
              <a:cs typeface="Times New Roman" panose="02020603050405020304" pitchFamily="18" charset="0"/>
            </a:endParaRPr>
          </a:p>
          <a:p>
            <a:r>
              <a:rPr lang="en-US" dirty="0">
                <a:latin typeface="Arial Nova" panose="020B0504020202020204" pitchFamily="34" charset="0"/>
                <a:cs typeface="Times New Roman" panose="02020603050405020304" pitchFamily="18" charset="0"/>
              </a:rPr>
              <a:t>Here the reference journal link: </a:t>
            </a:r>
          </a:p>
          <a:p>
            <a:r>
              <a:rPr lang="en-US" dirty="0">
                <a:latin typeface="Arial Nova" panose="020B0504020202020204" pitchFamily="34" charset="0"/>
                <a:cs typeface="Times New Roman" panose="02020603050405020304" pitchFamily="18" charset="0"/>
              </a:rPr>
              <a:t>                              </a:t>
            </a:r>
            <a:r>
              <a:rPr lang="en-US" dirty="0">
                <a:latin typeface="Arial Nova" panose="020B0504020202020204" pitchFamily="34" charset="0"/>
                <a:cs typeface="Times New Roman" panose="02020603050405020304" pitchFamily="18" charset="0"/>
                <a:hlinkClick r:id="rId2"/>
              </a:rPr>
              <a:t>https://www.mdpi.com/1424-8220/19/7/1542</a:t>
            </a:r>
            <a:r>
              <a:rPr lang="en-US" dirty="0">
                <a:latin typeface="Arial Nova" panose="020B0504020202020204" pitchFamily="34" charset="0"/>
                <a:cs typeface="Times New Roman" panose="02020603050405020304" pitchFamily="18" charset="0"/>
              </a:rPr>
              <a:t> </a:t>
            </a:r>
          </a:p>
          <a:p>
            <a:r>
              <a:rPr lang="en-US" dirty="0">
                <a:latin typeface="Arial Nova" panose="020B0504020202020204" pitchFamily="34" charset="0"/>
                <a:cs typeface="Times New Roman" panose="02020603050405020304" pitchFamily="18" charset="0"/>
              </a:rPr>
              <a:t>                              </a:t>
            </a:r>
          </a:p>
          <a:p>
            <a:r>
              <a:rPr lang="nn-NO" dirty="0">
                <a:latin typeface="Arial Nova" panose="020B0504020202020204" pitchFamily="34" charset="0"/>
                <a:cs typeface="Times New Roman" panose="02020603050405020304" pitchFamily="18" charset="0"/>
                <a:hlinkClick r:id="rId3"/>
              </a:rPr>
              <a:t>https://www.linuxvmimages.com/images/ubuntu-2304/</a:t>
            </a:r>
            <a:r>
              <a:rPr lang="nn-NO" dirty="0">
                <a:latin typeface="Arial Nova" panose="020B0504020202020204" pitchFamily="34" charset="0"/>
                <a:cs typeface="Times New Roman" panose="02020603050405020304" pitchFamily="18" charset="0"/>
              </a:rPr>
              <a:t>   - for kali linux download</a:t>
            </a:r>
          </a:p>
          <a:p>
            <a:endParaRPr lang="nn-NO" dirty="0">
              <a:latin typeface="Arial Nova" panose="020B0504020202020204" pitchFamily="34" charset="0"/>
              <a:cs typeface="Times New Roman" panose="02020603050405020304" pitchFamily="18" charset="0"/>
            </a:endParaRPr>
          </a:p>
          <a:p>
            <a:r>
              <a:rPr lang="en-US" dirty="0">
                <a:latin typeface="Arial Nova" panose="020B0504020202020204" pitchFamily="34" charset="0"/>
                <a:cs typeface="Times New Roman" panose="02020603050405020304" pitchFamily="18" charset="0"/>
                <a:hlinkClick r:id="rId4"/>
              </a:rPr>
              <a:t>https://networksimulationtools.com/how-to-install-nam-in-ns2-ubuntu/</a:t>
            </a:r>
            <a:r>
              <a:rPr lang="en-US" dirty="0">
                <a:latin typeface="Arial Nova" panose="020B0504020202020204" pitchFamily="34" charset="0"/>
                <a:cs typeface="Times New Roman" panose="02020603050405020304" pitchFamily="18" charset="0"/>
              </a:rPr>
              <a:t>  -for </a:t>
            </a:r>
            <a:r>
              <a:rPr lang="en-US" dirty="0" err="1">
                <a:latin typeface="Arial Nova" panose="020B0504020202020204" pitchFamily="34" charset="0"/>
                <a:cs typeface="Times New Roman" panose="02020603050405020304" pitchFamily="18" charset="0"/>
              </a:rPr>
              <a:t>nam</a:t>
            </a:r>
            <a:r>
              <a:rPr lang="en-US" dirty="0">
                <a:latin typeface="Arial Nova" panose="020B0504020202020204" pitchFamily="34" charset="0"/>
                <a:cs typeface="Times New Roman" panose="02020603050405020304" pitchFamily="18" charset="0"/>
              </a:rPr>
              <a:t> installation</a:t>
            </a:r>
          </a:p>
          <a:p>
            <a:endParaRPr lang="en-US" dirty="0">
              <a:latin typeface="Arial Nova" panose="020B0504020202020204" pitchFamily="34" charset="0"/>
              <a:cs typeface="Times New Roman" panose="02020603050405020304" pitchFamily="18" charset="0"/>
            </a:endParaRPr>
          </a:p>
          <a:p>
            <a:r>
              <a:rPr lang="en-US" dirty="0">
                <a:latin typeface="Arial Nova" panose="020B0504020202020204" pitchFamily="34" charset="0"/>
                <a:cs typeface="Times New Roman" panose="02020603050405020304" pitchFamily="18" charset="0"/>
                <a:hlinkClick r:id="rId5"/>
              </a:rPr>
              <a:t>https://networksimulationtools.com/how-to-install-ns2-on-ubuntu/</a:t>
            </a:r>
            <a:r>
              <a:rPr lang="en-US" dirty="0">
                <a:latin typeface="Arial Nova" panose="020B0504020202020204" pitchFamily="34" charset="0"/>
                <a:cs typeface="Times New Roman" panose="02020603050405020304" pitchFamily="18" charset="0"/>
              </a:rPr>
              <a:t>  -for ns2 installation</a:t>
            </a:r>
          </a:p>
          <a:p>
            <a:endParaRPr lang="en-US" dirty="0">
              <a:latin typeface="Arial Nova" panose="020B0504020202020204" pitchFamily="34" charset="0"/>
              <a:cs typeface="Times New Roman" panose="02020603050405020304" pitchFamily="18" charset="0"/>
            </a:endParaRPr>
          </a:p>
          <a:p>
            <a:endParaRPr lang="en-US" dirty="0">
              <a:latin typeface="Arial Nova" panose="020B0504020202020204" pitchFamily="34" charset="0"/>
              <a:cs typeface="Times New Roman" panose="02020603050405020304" pitchFamily="18" charset="0"/>
            </a:endParaRPr>
          </a:p>
          <a:p>
            <a:endParaRPr lang="en-US" dirty="0">
              <a:latin typeface="Arial Nova" panose="020B0504020202020204"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581192" y="658906"/>
            <a:ext cx="11029616" cy="1129553"/>
          </a:xfrm>
        </p:spPr>
        <p:txBody>
          <a:bodyPr>
            <a:noAutofit/>
          </a:bodyPr>
          <a:lstStyle/>
          <a:p>
            <a:r>
              <a:rPr lang="en-GB" sz="2000" dirty="0"/>
              <a:t>Problem Statement   :   </a:t>
            </a:r>
            <a:r>
              <a:rPr lang="en-US" sz="2000" dirty="0"/>
              <a:t>ANALYZING THE IMPACT OF DOS  ATTACKS    ON NETWORK PERFORMANCE AND DEVELOPING EFFECTIVE   MITIGATION STRATEGIES USING NS2.</a:t>
            </a:r>
            <a:br>
              <a:rPr lang="en-GB" sz="2000" dirty="0"/>
            </a:br>
            <a:endParaRPr lang="en-US" sz="2000" dirty="0"/>
          </a:p>
        </p:txBody>
      </p:sp>
      <p:sp>
        <p:nvSpPr>
          <p:cNvPr id="1048599" name="Content Placeholder 2"/>
          <p:cNvSpPr>
            <a:spLocks noGrp="1"/>
          </p:cNvSpPr>
          <p:nvPr>
            <p:ph idx="1"/>
          </p:nvPr>
        </p:nvSpPr>
        <p:spPr>
          <a:xfrm>
            <a:off x="460168" y="1842247"/>
            <a:ext cx="11029615" cy="4356847"/>
          </a:xfrm>
        </p:spPr>
        <p:txBody>
          <a:bodyPr>
            <a:normAutofit/>
          </a:bodyPr>
          <a:lstStyle/>
          <a:p>
            <a:pPr marL="0" indent="0">
              <a:buNone/>
            </a:pPr>
            <a:r>
              <a:rPr lang="en-US" sz="1800" dirty="0">
                <a:latin typeface="Arial Nova" panose="020B0504020202020204" pitchFamily="34" charset="0"/>
                <a:cs typeface="Times New Roman" panose="02020603050405020304" pitchFamily="18" charset="0"/>
              </a:rPr>
              <a:t>A denial-of-service (DoS) attack is a tactic for overloading a machine or network to make it unavailable. Attackers achieve this by sending more traffic than the target can handle, causing it to fail—making it unable to provide service to its normal users.</a:t>
            </a:r>
          </a:p>
          <a:p>
            <a:pPr marL="0" indent="0">
              <a:buNone/>
            </a:pPr>
            <a:endParaRPr lang="en-US" sz="1800" dirty="0">
              <a:latin typeface="Arial Nova" panose="020B0504020202020204" pitchFamily="34" charset="0"/>
              <a:cs typeface="Times New Roman" panose="02020603050405020304" pitchFamily="18" charset="0"/>
            </a:endParaRPr>
          </a:p>
          <a:p>
            <a:pPr marL="0" indent="0">
              <a:buNone/>
            </a:pPr>
            <a:r>
              <a:rPr lang="en-US" dirty="0">
                <a:latin typeface="Arial Nova" panose="020B0504020202020204" pitchFamily="34" charset="0"/>
                <a:cs typeface="Times New Roman" panose="02020603050405020304" pitchFamily="18" charset="0"/>
                <a:sym typeface="Wingdings" panose="05000000000000000000" pitchFamily="2" charset="2"/>
              </a:rPr>
              <a:t>Simulate various DoS attack types (e.g., Ping Flood, SYN Flood).</a:t>
            </a:r>
          </a:p>
          <a:p>
            <a:pPr marL="0" indent="0">
              <a:buNone/>
            </a:pPr>
            <a:r>
              <a:rPr lang="en-US" dirty="0">
                <a:latin typeface="Arial Nova" panose="020B0504020202020204" pitchFamily="34" charset="0"/>
                <a:cs typeface="Times New Roman" panose="02020603050405020304" pitchFamily="18" charset="0"/>
                <a:sym typeface="Wingdings" panose="05000000000000000000" pitchFamily="2" charset="2"/>
              </a:rPr>
              <a:t>Measure performance metrics (packet loss, delay, throughput).</a:t>
            </a:r>
          </a:p>
          <a:p>
            <a:pPr marL="0" indent="0">
              <a:buNone/>
            </a:pPr>
            <a:r>
              <a:rPr lang="en-US" dirty="0">
                <a:latin typeface="Arial Nova" panose="020B0504020202020204" pitchFamily="34" charset="0"/>
                <a:cs typeface="Times New Roman" panose="02020603050405020304" pitchFamily="18" charset="0"/>
                <a:sym typeface="Wingdings" panose="05000000000000000000" pitchFamily="2" charset="2"/>
              </a:rPr>
              <a:t>Evaluate the effectiveness of defense mechanisms (e.g., traffic filtering, rate limiting).</a:t>
            </a:r>
          </a:p>
          <a:p>
            <a:pPr marL="0" indent="0">
              <a:buNone/>
            </a:pPr>
            <a:r>
              <a:rPr lang="en-US" dirty="0">
                <a:latin typeface="Arial Nova" panose="020B0504020202020204" pitchFamily="34" charset="0"/>
                <a:cs typeface="Times New Roman" panose="02020603050405020304" pitchFamily="18" charset="0"/>
                <a:sym typeface="Wingdings" panose="05000000000000000000" pitchFamily="2" charset="2"/>
              </a:rPr>
              <a:t>Utilize NS2 for controlled experiments and informed decision-making.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1048600" name="AutoShape 2"/>
          <p:cNvSpPr>
            <a:spLocks noChangeAspect="1" noChangeArrowheads="1"/>
          </p:cNvSpPr>
          <p:nvPr/>
        </p:nvSpPr>
        <p:spPr bwMode="auto">
          <a:xfrm>
            <a:off x="5822576" y="329453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nchor="ctr"/>
          <a:lstStyle/>
          <a:p>
            <a:r>
              <a:rPr lang="en-US"/>
              <a:t>AGENDA</a:t>
            </a:r>
          </a:p>
        </p:txBody>
      </p:sp>
      <p:sp>
        <p:nvSpPr>
          <p:cNvPr id="1048602" name="Content Placeholder 2"/>
          <p:cNvSpPr>
            <a:spLocks noGrp="1"/>
          </p:cNvSpPr>
          <p:nvPr>
            <p:ph idx="1"/>
          </p:nvPr>
        </p:nvSpPr>
        <p:spPr>
          <a:xfrm>
            <a:off x="581192" y="2321906"/>
            <a:ext cx="12038144" cy="4147792"/>
          </a:xfrm>
        </p:spPr>
        <p:txBody>
          <a:bodyPr>
            <a:normAutofit lnSpcReduction="10000"/>
          </a:bodyPr>
          <a:lstStyle/>
          <a:p>
            <a:pPr algn="l"/>
            <a:r>
              <a:rPr lang="en-US" sz="2000" i="0" dirty="0">
                <a:solidFill>
                  <a:srgbClr val="000000"/>
                </a:solidFill>
                <a:latin typeface="Arial Nova" panose="020B0504020202020204" pitchFamily="34" charset="0"/>
                <a:cs typeface="Times New Roman" panose="02020603050405020304" pitchFamily="18" charset="0"/>
              </a:rPr>
              <a:t>The presentation focuses on the topic of DOS (denial-of-service) attacks and demonstrates the use of NS2</a:t>
            </a:r>
          </a:p>
          <a:p>
            <a:pPr algn="l"/>
            <a:r>
              <a:rPr lang="en-US" sz="2000" i="0" dirty="0">
                <a:solidFill>
                  <a:srgbClr val="000000"/>
                </a:solidFill>
                <a:latin typeface="Arial Nova" panose="020B0504020202020204" pitchFamily="34" charset="0"/>
                <a:cs typeface="Times New Roman" panose="02020603050405020304" pitchFamily="18" charset="0"/>
              </a:rPr>
              <a:t>(Network simulator 2) for simulating and analyzing their impact. It covers the introduction of DOS attacks, an</a:t>
            </a:r>
          </a:p>
          <a:p>
            <a:pPr algn="l"/>
            <a:r>
              <a:rPr lang="en-US" sz="2000" i="0" dirty="0">
                <a:solidFill>
                  <a:srgbClr val="000000"/>
                </a:solidFill>
                <a:latin typeface="Arial Nova" panose="020B0504020202020204" pitchFamily="34" charset="0"/>
                <a:cs typeface="Times New Roman" panose="02020603050405020304" pitchFamily="18" charset="0"/>
              </a:rPr>
              <a:t>Overview of ns2's capabilities, and explores the simulation of DOS attacks using NS2. The presentation</a:t>
            </a:r>
          </a:p>
          <a:p>
            <a:pPr algn="l"/>
            <a:endParaRPr lang="en-US" sz="2000" dirty="0">
              <a:solidFill>
                <a:srgbClr val="000000"/>
              </a:solidFill>
              <a:latin typeface="Arial Nova" panose="020B0504020202020204" pitchFamily="34" charset="0"/>
              <a:cs typeface="Times New Roman" panose="02020603050405020304" pitchFamily="18" charset="0"/>
            </a:endParaRPr>
          </a:p>
          <a:p>
            <a:pPr marL="0" indent="0" algn="l">
              <a:buNone/>
            </a:pPr>
            <a:r>
              <a:rPr lang="en-US" sz="2000" i="0" dirty="0">
                <a:solidFill>
                  <a:srgbClr val="000000"/>
                </a:solidFill>
                <a:latin typeface="Arial Nova" panose="020B0504020202020204" pitchFamily="34" charset="0"/>
                <a:cs typeface="Times New Roman" panose="02020603050405020304" pitchFamily="18" charset="0"/>
              </a:rPr>
              <a:t>A distributed denial of service (</a:t>
            </a:r>
            <a:r>
              <a:rPr lang="en-US" sz="2000" i="0" dirty="0" err="1">
                <a:solidFill>
                  <a:srgbClr val="000000"/>
                </a:solidFill>
                <a:latin typeface="Arial Nova" panose="020B0504020202020204" pitchFamily="34" charset="0"/>
                <a:cs typeface="Times New Roman" panose="02020603050405020304" pitchFamily="18" charset="0"/>
              </a:rPr>
              <a:t>ddos</a:t>
            </a:r>
            <a:r>
              <a:rPr lang="en-US" sz="2000" i="0" dirty="0">
                <a:solidFill>
                  <a:srgbClr val="000000"/>
                </a:solidFill>
                <a:latin typeface="Arial Nova" panose="020B0504020202020204" pitchFamily="34" charset="0"/>
                <a:cs typeface="Times New Roman" panose="02020603050405020304" pitchFamily="18" charset="0"/>
              </a:rPr>
              <a:t>) attack is a malicious attempt to disrupt the regular functioning of a network, service, or website by overwhelming it with a flood of illegitimate </a:t>
            </a:r>
            <a:r>
              <a:rPr lang="en-US" sz="2000" i="0" dirty="0" err="1">
                <a:solidFill>
                  <a:srgbClr val="000000"/>
                </a:solidFill>
                <a:latin typeface="Arial Nova" panose="020B0504020202020204" pitchFamily="34" charset="0"/>
                <a:cs typeface="Times New Roman" panose="02020603050405020304" pitchFamily="18" charset="0"/>
              </a:rPr>
              <a:t>traffic.In</a:t>
            </a:r>
            <a:r>
              <a:rPr lang="en-US" sz="2000" i="0" dirty="0">
                <a:solidFill>
                  <a:srgbClr val="000000"/>
                </a:solidFill>
                <a:latin typeface="Arial Nova" panose="020B0504020202020204" pitchFamily="34" charset="0"/>
                <a:cs typeface="Times New Roman" panose="02020603050405020304" pitchFamily="18" charset="0"/>
              </a:rPr>
              <a:t> a </a:t>
            </a:r>
            <a:r>
              <a:rPr lang="en-US" sz="2000" i="0" dirty="0" err="1">
                <a:solidFill>
                  <a:srgbClr val="000000"/>
                </a:solidFill>
                <a:latin typeface="Arial Nova" panose="020B0504020202020204" pitchFamily="34" charset="0"/>
                <a:cs typeface="Times New Roman" panose="02020603050405020304" pitchFamily="18" charset="0"/>
              </a:rPr>
              <a:t>ddos</a:t>
            </a:r>
            <a:r>
              <a:rPr lang="en-US" sz="2000" i="0" dirty="0">
                <a:solidFill>
                  <a:srgbClr val="000000"/>
                </a:solidFill>
                <a:latin typeface="Arial Nova" panose="020B0504020202020204" pitchFamily="34" charset="0"/>
                <a:cs typeface="Times New Roman" panose="02020603050405020304" pitchFamily="18" charset="0"/>
              </a:rPr>
              <a:t> attack, multiple compromised devices, often forming a </a:t>
            </a:r>
            <a:r>
              <a:rPr lang="en-US" sz="2000" i="0" u="none" strike="noStrike" dirty="0">
                <a:solidFill>
                  <a:srgbClr val="035BAD"/>
                </a:solidFill>
                <a:latin typeface="Arial Nova" panose="020B05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botnet</a:t>
            </a:r>
            <a:r>
              <a:rPr lang="en-US" sz="2000" i="0" dirty="0">
                <a:solidFill>
                  <a:srgbClr val="000000"/>
                </a:solidFill>
                <a:latin typeface="Arial Nova" panose="020B0504020202020204" pitchFamily="34" charset="0"/>
                <a:cs typeface="Times New Roman" panose="02020603050405020304" pitchFamily="18" charset="0"/>
              </a:rPr>
              <a:t>, generate high requests or traffic to overwhelm the target system’s resources, such as bandwidth, processing power, or </a:t>
            </a:r>
            <a:r>
              <a:rPr lang="en-US" sz="2000" i="0" dirty="0" err="1">
                <a:solidFill>
                  <a:srgbClr val="000000"/>
                </a:solidFill>
                <a:latin typeface="Arial Nova" panose="020B0504020202020204" pitchFamily="34" charset="0"/>
                <a:cs typeface="Times New Roman" panose="02020603050405020304" pitchFamily="18" charset="0"/>
              </a:rPr>
              <a:t>memory.The</a:t>
            </a:r>
            <a:r>
              <a:rPr lang="en-US" sz="2000" i="0" dirty="0">
                <a:solidFill>
                  <a:srgbClr val="000000"/>
                </a:solidFill>
                <a:latin typeface="Arial Nova" panose="020B0504020202020204" pitchFamily="34" charset="0"/>
                <a:cs typeface="Times New Roman" panose="02020603050405020304" pitchFamily="18" charset="0"/>
              </a:rPr>
              <a:t> objective of a </a:t>
            </a:r>
            <a:r>
              <a:rPr lang="en-US" sz="2000" i="0" dirty="0" err="1">
                <a:solidFill>
                  <a:srgbClr val="000000"/>
                </a:solidFill>
                <a:latin typeface="Arial Nova" panose="020B0504020202020204" pitchFamily="34" charset="0"/>
                <a:cs typeface="Times New Roman" panose="02020603050405020304" pitchFamily="18" charset="0"/>
              </a:rPr>
              <a:t>ddos</a:t>
            </a:r>
            <a:r>
              <a:rPr lang="en-US" sz="2000" i="0" dirty="0">
                <a:solidFill>
                  <a:srgbClr val="000000"/>
                </a:solidFill>
                <a:latin typeface="Arial Nova" panose="020B0504020202020204" pitchFamily="34" charset="0"/>
                <a:cs typeface="Times New Roman" panose="02020603050405020304" pitchFamily="18" charset="0"/>
              </a:rPr>
              <a:t> attack is to exhaust the target’s resources to the point where it becomes unavailable or experiences significant degradation in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10"/>
          <p:cNvPicPr>
            <a:picLocks noChangeAspect="1"/>
          </p:cNvPicPr>
          <p:nvPr/>
        </p:nvPicPr>
        <p:blipFill>
          <a:blip r:embed="rId2"/>
          <a:stretch>
            <a:fillRect/>
          </a:stretch>
        </p:blipFill>
        <p:spPr>
          <a:xfrm>
            <a:off x="2419084" y="2641137"/>
            <a:ext cx="7460075" cy="2589769"/>
          </a:xfrm>
          <a:prstGeom prst="rect">
            <a:avLst/>
          </a:prstGeom>
        </p:spPr>
      </p:pic>
      <p:sp>
        <p:nvSpPr>
          <p:cNvPr id="3" name="TextBox 2">
            <a:extLst>
              <a:ext uri="{FF2B5EF4-FFF2-40B4-BE49-F238E27FC236}">
                <a16:creationId xmlns:a16="http://schemas.microsoft.com/office/drawing/2014/main" id="{4380D69D-1250-BEFD-0BD0-0847BA1D5FC8}"/>
              </a:ext>
            </a:extLst>
          </p:cNvPr>
          <p:cNvSpPr txBox="1"/>
          <p:nvPr/>
        </p:nvSpPr>
        <p:spPr>
          <a:xfrm>
            <a:off x="521073" y="749931"/>
            <a:ext cx="10841691" cy="1200329"/>
          </a:xfrm>
          <a:prstGeom prst="rect">
            <a:avLst/>
          </a:prstGeom>
          <a:noFill/>
        </p:spPr>
        <p:txBody>
          <a:bodyPr wrap="square">
            <a:spAutoFit/>
          </a:bodyPr>
          <a:lstStyle/>
          <a:p>
            <a:r>
              <a:rPr lang="en-US" b="0" i="0" dirty="0">
                <a:solidFill>
                  <a:srgbClr val="000000"/>
                </a:solidFill>
                <a:effectLst/>
                <a:latin typeface="Arial Nova" panose="020B0504020202020204" pitchFamily="34" charset="0"/>
                <a:cs typeface="Times New Roman" panose="02020603050405020304" pitchFamily="18" charset="0"/>
              </a:rPr>
              <a:t>The objective of a DDoS attack is to prevent legitimate users from accessing your website. Unlike other types of attacks, attackers do not use DDoS to breach your security perimeter.</a:t>
            </a:r>
          </a:p>
          <a:p>
            <a:r>
              <a:rPr lang="en-US" b="0" i="0" dirty="0">
                <a:solidFill>
                  <a:srgbClr val="000000"/>
                </a:solidFill>
                <a:effectLst/>
                <a:latin typeface="Arial Nova" panose="020B0504020202020204" pitchFamily="34" charset="0"/>
                <a:cs typeface="Times New Roman" panose="02020603050405020304" pitchFamily="18" charset="0"/>
              </a:rPr>
              <a:t>Instead, DDoS attacks are used to take down your website and prevent legitimate traffic, or used as a smokescreen for other malicious activities.</a:t>
            </a:r>
            <a:endParaRPr lang="en-IN" dirty="0">
              <a:latin typeface="Arial Nova" panose="020B0504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4DAD5857-53D2-E613-1166-125EF2F3A1DE}"/>
              </a:ext>
            </a:extLst>
          </p:cNvPr>
          <p:cNvSpPr>
            <a:spLocks noGrp="1"/>
          </p:cNvSpPr>
          <p:nvPr>
            <p:ph idx="1"/>
          </p:nvPr>
        </p:nvSpPr>
        <p:spPr>
          <a:xfrm>
            <a:off x="433274" y="1922929"/>
            <a:ext cx="11029615" cy="4625788"/>
          </a:xfrm>
        </p:spPr>
        <p:txBody>
          <a:bodyPr>
            <a:normAutofit fontScale="92500" lnSpcReduction="20000"/>
          </a:bodyPr>
          <a:lstStyle/>
          <a:p>
            <a:pPr marL="0" indent="0">
              <a:buNone/>
            </a:pPr>
            <a:r>
              <a:rPr lang="en-IN" sz="1400" dirty="0">
                <a:sym typeface="Wingdings" panose="05000000000000000000" pitchFamily="2" charset="2"/>
              </a:rPr>
              <a:t>                                                   </a:t>
            </a:r>
            <a:r>
              <a:rPr lang="en-IN" sz="1900" b="1" i="1" u="sng" dirty="0">
                <a:effectLst>
                  <a:outerShdw blurRad="38100" dist="38100" dir="2700000" algn="tl">
                    <a:srgbClr val="000000">
                      <a:alpha val="43137"/>
                    </a:srgbClr>
                  </a:outerShdw>
                </a:effectLst>
              </a:rPr>
              <a:t>developing </a:t>
            </a:r>
            <a:r>
              <a:rPr lang="en-IN" sz="1900" b="1" i="1" u="sng" dirty="0" err="1">
                <a:effectLst>
                  <a:outerShdw blurRad="38100" dist="38100" dir="2700000" algn="tl">
                    <a:srgbClr val="000000">
                      <a:alpha val="43137"/>
                    </a:srgbClr>
                  </a:outerShdw>
                </a:effectLst>
              </a:rPr>
              <a:t>defense</a:t>
            </a:r>
            <a:r>
              <a:rPr lang="en-IN" sz="1900" b="1" i="1" u="sng" dirty="0">
                <a:effectLst>
                  <a:outerShdw blurRad="38100" dist="38100" dir="2700000" algn="tl">
                    <a:srgbClr val="000000">
                      <a:alpha val="43137"/>
                    </a:srgbClr>
                  </a:outerShdw>
                </a:effectLst>
              </a:rPr>
              <a:t> mechanisms using ns2</a:t>
            </a:r>
          </a:p>
          <a:p>
            <a:pPr marL="0" indent="0">
              <a:buNone/>
            </a:pPr>
            <a:r>
              <a:rPr lang="en-IN" sz="1400" dirty="0"/>
              <a:t>  </a:t>
            </a:r>
            <a:r>
              <a:rPr lang="en-IN" sz="1900" dirty="0">
                <a:latin typeface="Arial Nova" panose="020B0504020202020204" pitchFamily="34" charset="0"/>
                <a:sym typeface="Wingdings" panose="05000000000000000000" pitchFamily="2" charset="2"/>
              </a:rPr>
              <a:t>  </a:t>
            </a:r>
            <a:r>
              <a:rPr lang="en-IN" sz="1900" dirty="0">
                <a:latin typeface="Arial Nova" panose="020B0504020202020204" pitchFamily="34" charset="0"/>
              </a:rPr>
              <a:t>Objective: study impact of dos attacks on network performance, develop effective </a:t>
            </a:r>
            <a:r>
              <a:rPr lang="en-IN" sz="1900" dirty="0" err="1">
                <a:latin typeface="Arial Nova" panose="020B0504020202020204" pitchFamily="34" charset="0"/>
              </a:rPr>
              <a:t>defense</a:t>
            </a:r>
            <a:r>
              <a:rPr lang="en-IN" sz="1900" dirty="0">
                <a:latin typeface="Arial Nova" panose="020B0504020202020204" pitchFamily="34" charset="0"/>
              </a:rPr>
              <a:t> mechanisms using     NS2.</a:t>
            </a:r>
          </a:p>
          <a:p>
            <a:pPr marL="0" indent="0">
              <a:buNone/>
            </a:pPr>
            <a:r>
              <a:rPr lang="en-IN" sz="1900" dirty="0">
                <a:latin typeface="Arial Nova" panose="020B0504020202020204" pitchFamily="34" charset="0"/>
              </a:rPr>
              <a:t>  </a:t>
            </a:r>
            <a:r>
              <a:rPr lang="en-IN" sz="1900" dirty="0">
                <a:latin typeface="Arial Nova" panose="020B0504020202020204" pitchFamily="34" charset="0"/>
                <a:sym typeface="Wingdings" panose="05000000000000000000" pitchFamily="2" charset="2"/>
              </a:rPr>
              <a:t></a:t>
            </a:r>
            <a:r>
              <a:rPr lang="en-IN" sz="1900" dirty="0">
                <a:latin typeface="Arial Nova" panose="020B0504020202020204" pitchFamily="34" charset="0"/>
              </a:rPr>
              <a:t>  Background: dos attacks aim to disrupt network availability. Common types: ping flood, SYN flood.      Motivations: political, financial, ideological.</a:t>
            </a:r>
          </a:p>
          <a:p>
            <a:pPr marL="0" indent="0">
              <a:buNone/>
            </a:pPr>
            <a:r>
              <a:rPr lang="en-IN" sz="1900" dirty="0">
                <a:latin typeface="Arial Nova" panose="020B0504020202020204" pitchFamily="34" charset="0"/>
              </a:rPr>
              <a:t>  </a:t>
            </a:r>
            <a:r>
              <a:rPr lang="en-IN" sz="1900" dirty="0">
                <a:latin typeface="Arial Nova" panose="020B0504020202020204" pitchFamily="34" charset="0"/>
                <a:sym typeface="Wingdings" panose="05000000000000000000" pitchFamily="2" charset="2"/>
              </a:rPr>
              <a:t>  </a:t>
            </a:r>
            <a:r>
              <a:rPr lang="en-IN" sz="1900" dirty="0">
                <a:latin typeface="Arial Nova" panose="020B0504020202020204" pitchFamily="34" charset="0"/>
              </a:rPr>
              <a:t>Scope: simulate and </a:t>
            </a:r>
            <a:r>
              <a:rPr lang="en-IN" sz="1900" dirty="0" err="1">
                <a:latin typeface="Arial Nova" panose="020B0504020202020204" pitchFamily="34" charset="0"/>
              </a:rPr>
              <a:t>analyze</a:t>
            </a:r>
            <a:r>
              <a:rPr lang="en-IN" sz="1900" dirty="0">
                <a:latin typeface="Arial Nova" panose="020B0504020202020204" pitchFamily="34" charset="0"/>
              </a:rPr>
              <a:t> dos attacks in ns2. Evaluate </a:t>
            </a:r>
            <a:r>
              <a:rPr lang="en-IN" sz="1900" dirty="0" err="1">
                <a:latin typeface="Arial Nova" panose="020B0504020202020204" pitchFamily="34" charset="0"/>
              </a:rPr>
              <a:t>defense</a:t>
            </a:r>
            <a:r>
              <a:rPr lang="en-IN" sz="1900" dirty="0">
                <a:latin typeface="Arial Nova" panose="020B0504020202020204" pitchFamily="34" charset="0"/>
              </a:rPr>
              <a:t> mechanisms and their effectiveness.</a:t>
            </a:r>
          </a:p>
          <a:p>
            <a:pPr marL="0" indent="0">
              <a:buNone/>
            </a:pPr>
            <a:r>
              <a:rPr lang="en-IN" sz="1900" dirty="0">
                <a:latin typeface="Arial Nova" panose="020B0504020202020204" pitchFamily="34" charset="0"/>
                <a:sym typeface="Wingdings" panose="05000000000000000000" pitchFamily="2" charset="2"/>
              </a:rPr>
              <a:t>    </a:t>
            </a:r>
            <a:r>
              <a:rPr lang="en-IN" sz="1900" dirty="0">
                <a:latin typeface="Arial Nova" panose="020B0504020202020204" pitchFamily="34" charset="0"/>
              </a:rPr>
              <a:t>Methodology: use ns2 for simulation and analysis. Measure performance metrics (packet loss, delay,     throughput).</a:t>
            </a:r>
          </a:p>
          <a:p>
            <a:pPr marL="0" indent="0">
              <a:buNone/>
            </a:pPr>
            <a:r>
              <a:rPr lang="en-IN" sz="1900" dirty="0">
                <a:latin typeface="Arial Nova" panose="020B0504020202020204" pitchFamily="34" charset="0"/>
                <a:sym typeface="Wingdings" panose="05000000000000000000" pitchFamily="2" charset="2"/>
              </a:rPr>
              <a:t>    </a:t>
            </a:r>
            <a:r>
              <a:rPr lang="en-IN" sz="1900" dirty="0" err="1">
                <a:latin typeface="Arial Nova" panose="020B0504020202020204" pitchFamily="34" charset="0"/>
              </a:rPr>
              <a:t>Defense</a:t>
            </a:r>
            <a:r>
              <a:rPr lang="en-IN" sz="1900" dirty="0">
                <a:latin typeface="Arial Nova" panose="020B0504020202020204" pitchFamily="34" charset="0"/>
              </a:rPr>
              <a:t> mechanisms: explore traffic filtering, rate limiting, ids/</a:t>
            </a:r>
            <a:r>
              <a:rPr lang="en-IN" sz="1900" dirty="0" err="1">
                <a:latin typeface="Arial Nova" panose="020B0504020202020204" pitchFamily="34" charset="0"/>
              </a:rPr>
              <a:t>ips</a:t>
            </a:r>
            <a:r>
              <a:rPr lang="en-IN" sz="1900" dirty="0">
                <a:latin typeface="Arial Nova" panose="020B0504020202020204" pitchFamily="34" charset="0"/>
              </a:rPr>
              <a:t>. Collaborative </a:t>
            </a:r>
            <a:r>
              <a:rPr lang="en-IN" sz="1900" dirty="0" err="1">
                <a:latin typeface="Arial Nova" panose="020B0504020202020204" pitchFamily="34" charset="0"/>
              </a:rPr>
              <a:t>defense</a:t>
            </a:r>
            <a:r>
              <a:rPr lang="en-IN" sz="1900" dirty="0">
                <a:latin typeface="Arial Nova" panose="020B0504020202020204" pitchFamily="34" charset="0"/>
              </a:rPr>
              <a:t> strategies.</a:t>
            </a:r>
          </a:p>
          <a:p>
            <a:pPr marL="0" indent="0">
              <a:buNone/>
            </a:pPr>
            <a:r>
              <a:rPr lang="en-IN" sz="1900" dirty="0">
                <a:latin typeface="Arial Nova" panose="020B0504020202020204" pitchFamily="34" charset="0"/>
                <a:sym typeface="Wingdings" panose="05000000000000000000" pitchFamily="2" charset="2"/>
              </a:rPr>
              <a:t>    </a:t>
            </a:r>
            <a:r>
              <a:rPr lang="en-IN" sz="1900" dirty="0">
                <a:latin typeface="Arial Nova" panose="020B0504020202020204" pitchFamily="34" charset="0"/>
              </a:rPr>
              <a:t>Experimental setup: design network topologies, configure ns2 for attack simulation. Evaluate performance     metrics.</a:t>
            </a:r>
          </a:p>
          <a:p>
            <a:pPr marL="0" indent="0">
              <a:buNone/>
            </a:pPr>
            <a:r>
              <a:rPr lang="en-IN" sz="1900" dirty="0">
                <a:latin typeface="Arial Nova" panose="020B0504020202020204" pitchFamily="34" charset="0"/>
                <a:sym typeface="Wingdings" panose="05000000000000000000" pitchFamily="2" charset="2"/>
              </a:rPr>
              <a:t>    </a:t>
            </a:r>
            <a:r>
              <a:rPr lang="en-IN" sz="1900" dirty="0">
                <a:latin typeface="Arial Nova" panose="020B0504020202020204" pitchFamily="34" charset="0"/>
              </a:rPr>
              <a:t>Results and analysis: present and </a:t>
            </a:r>
            <a:r>
              <a:rPr lang="en-IN" sz="1900" dirty="0" err="1">
                <a:latin typeface="Arial Nova" panose="020B0504020202020204" pitchFamily="34" charset="0"/>
              </a:rPr>
              <a:t>analyze</a:t>
            </a:r>
            <a:r>
              <a:rPr lang="en-IN" sz="1900" dirty="0">
                <a:latin typeface="Arial Nova" panose="020B0504020202020204" pitchFamily="34" charset="0"/>
              </a:rPr>
              <a:t> simulation results. Compare attack scenarios and </a:t>
            </a:r>
            <a:r>
              <a:rPr lang="en-IN" sz="1900" dirty="0" err="1">
                <a:latin typeface="Arial Nova" panose="020B0504020202020204" pitchFamily="34" charset="0"/>
              </a:rPr>
              <a:t>defense</a:t>
            </a:r>
            <a:r>
              <a:rPr lang="en-IN" sz="1900" dirty="0">
                <a:latin typeface="Arial Nova" panose="020B0504020202020204" pitchFamily="34" charset="0"/>
              </a:rPr>
              <a:t>      mechanisms.</a:t>
            </a:r>
          </a:p>
          <a:p>
            <a:pPr marL="0" indent="0">
              <a:buNone/>
            </a:pPr>
            <a:r>
              <a:rPr lang="en-IN" sz="1900" dirty="0">
                <a:latin typeface="Arial Nova" panose="020B0504020202020204" pitchFamily="34" charset="0"/>
                <a:sym typeface="Wingdings" panose="05000000000000000000" pitchFamily="2" charset="2"/>
              </a:rPr>
              <a:t>       </a:t>
            </a:r>
            <a:r>
              <a:rPr lang="en-IN" sz="1900" dirty="0">
                <a:latin typeface="Arial Nova" panose="020B0504020202020204" pitchFamily="34" charset="0"/>
              </a:rPr>
              <a:t>Conclusion and future work: summarize findings, recommend effective </a:t>
            </a:r>
            <a:r>
              <a:rPr lang="en-IN" sz="1900" dirty="0" err="1">
                <a:latin typeface="Arial Nova" panose="020B0504020202020204" pitchFamily="34" charset="0"/>
              </a:rPr>
              <a:t>defense</a:t>
            </a:r>
            <a:r>
              <a:rPr lang="en-IN" sz="1900" dirty="0">
                <a:latin typeface="Arial Nova" panose="020B0504020202020204" pitchFamily="34" charset="0"/>
              </a:rPr>
              <a:t> strategies. Explore advanced      techniques and real-world implementation</a:t>
            </a:r>
            <a:r>
              <a:rPr lang="en-IN" sz="1400" dirty="0">
                <a:latin typeface="Arial Nova" panose="020B050402020202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chor="ctr"/>
          <a:lstStyle/>
          <a:p>
            <a:r>
              <a:rPr lang="en-US" sz="2800"/>
              <a:t>WHO ARE THE END USERS of this project?</a:t>
            </a:r>
            <a:endParaRPr lang="en-US"/>
          </a:p>
        </p:txBody>
      </p:sp>
      <p:sp>
        <p:nvSpPr>
          <p:cNvPr id="1048610" name="Content Placeholder 2"/>
          <p:cNvSpPr>
            <a:spLocks noGrp="1"/>
          </p:cNvSpPr>
          <p:nvPr>
            <p:ph idx="1"/>
          </p:nvPr>
        </p:nvSpPr>
        <p:spPr>
          <a:xfrm>
            <a:off x="581192" y="1890876"/>
            <a:ext cx="11029615" cy="4048011"/>
          </a:xfrm>
        </p:spPr>
        <p:txBody>
          <a:bodyPr>
            <a:normAutofit fontScale="94444"/>
          </a:bodyPr>
          <a:lstStyle/>
          <a:p>
            <a:pPr marL="0" indent="0">
              <a:buNone/>
            </a:pPr>
            <a:r>
              <a:rPr lang="en-US" sz="1800" dirty="0">
                <a:latin typeface="Arial Nova" panose="020B0504020202020204" pitchFamily="34" charset="0"/>
                <a:cs typeface="Times New Roman" panose="02020603050405020304" pitchFamily="18" charset="0"/>
              </a:rPr>
              <a:t>Distributed Denial of Service (DDoS) attacks are generally launched by individuals or groups with malicious intent. These attackers, often referred to as threat actors, aim to disrupt the normal functioning of computer systems, networks, or websites by overwhelming them with a massive influx of traffic or requests. </a:t>
            </a:r>
          </a:p>
          <a:p>
            <a:pPr marL="0" indent="0">
              <a:buNone/>
            </a:pPr>
            <a:r>
              <a:rPr lang="en-US" sz="1800" dirty="0">
                <a:latin typeface="Arial Nova" panose="020B0504020202020204" pitchFamily="34" charset="0"/>
                <a:cs typeface="Times New Roman" panose="02020603050405020304" pitchFamily="18" charset="0"/>
              </a:rPr>
              <a:t>While the attackers themselves are not considered end users in the traditional sense, there are several types of individuals or entities who may employ DDoS attacks for various reasons:</a:t>
            </a:r>
          </a:p>
          <a:p>
            <a:pPr marL="342900" indent="-342900">
              <a:buAutoNum type="arabicPeriod"/>
            </a:pPr>
            <a:r>
              <a:rPr lang="en-US" sz="1800" dirty="0">
                <a:latin typeface="Arial Nova" panose="020B0504020202020204" pitchFamily="34" charset="0"/>
                <a:cs typeface="Times New Roman" panose="02020603050405020304" pitchFamily="18" charset="0"/>
              </a:rPr>
              <a:t>Hackers and Cybercriminals: Some individuals with advanced technical skills may launch DDoS attacks for personal gain, such as financial benefits through extortion or to cause disruption for ideological reasons.</a:t>
            </a:r>
          </a:p>
          <a:p>
            <a:pPr marL="342900" indent="-342900">
              <a:buAutoNum type="arabicPeriod"/>
            </a:pPr>
            <a:r>
              <a:rPr lang="en-US" sz="1800" dirty="0">
                <a:latin typeface="Arial Nova" panose="020B0504020202020204" pitchFamily="34" charset="0"/>
                <a:cs typeface="Times New Roman" panose="02020603050405020304" pitchFamily="18" charset="0"/>
              </a:rPr>
              <a:t>Competitors or Rival Organizations: In some cases, competing businesses or organizations might use DDoS attacks to gain a competitive advantage by disrupting the services or online presence of their rivals.</a:t>
            </a:r>
          </a:p>
          <a:p>
            <a:pPr marL="342900" indent="-342900">
              <a:buAutoNum type="arabicPeriod"/>
            </a:pPr>
            <a:r>
              <a:rPr lang="en-US" sz="1800" dirty="0">
                <a:latin typeface="Arial Nova" panose="020B0504020202020204" pitchFamily="34" charset="0"/>
                <a:cs typeface="Times New Roman" panose="02020603050405020304" pitchFamily="18" charset="0"/>
              </a:rPr>
              <a:t>Activists and Hacktivists: Certain individuals or groups engage in DDoS attacks as a form of protest or to advance a particular social or political agenda. These attacks are often motivated by activism or </a:t>
            </a:r>
            <a:r>
              <a:rPr lang="en-US" sz="1800" dirty="0">
                <a:latin typeface="Times New Roman" panose="02020603050405020304" pitchFamily="18" charset="0"/>
                <a:cs typeface="Times New Roman" panose="02020603050405020304" pitchFamily="18" charset="0"/>
              </a:rPr>
              <a:t>hacktivism.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1048612" name="Content Placeholder 2"/>
          <p:cNvSpPr>
            <a:spLocks noGrp="1"/>
          </p:cNvSpPr>
          <p:nvPr>
            <p:ph idx="1"/>
          </p:nvPr>
        </p:nvSpPr>
        <p:spPr>
          <a:xfrm>
            <a:off x="581191" y="1682532"/>
            <a:ext cx="11029615" cy="4322342"/>
          </a:xfrm>
        </p:spPr>
        <p:txBody>
          <a:bodyPr>
            <a:noAutofit/>
          </a:bodyPr>
          <a:lstStyle/>
          <a:p>
            <a:r>
              <a:rPr lang="en-US" sz="1600" dirty="0">
                <a:latin typeface="Arial Nova" panose="020B0504020202020204" pitchFamily="34" charset="0"/>
                <a:cs typeface="Times New Roman" panose="02020603050405020304" pitchFamily="18" charset="0"/>
              </a:rPr>
              <a:t>Denial of Service (DoS) attacks are becoming more frequent, it is a good time to review the basics and how we can fight back.</a:t>
            </a:r>
          </a:p>
          <a:p>
            <a:r>
              <a:rPr lang="en-US" sz="1600" b="0" i="0" dirty="0">
                <a:solidFill>
                  <a:srgbClr val="202124"/>
                </a:solidFill>
                <a:effectLst/>
                <a:latin typeface="Arial Nova" panose="020B0504020202020204" pitchFamily="34" charset="0"/>
                <a:cs typeface="Times New Roman" panose="02020603050405020304" pitchFamily="18" charset="0"/>
              </a:rPr>
              <a:t>Network segmentation - Segmenting networks into smaller, more manageable pieces, can limit the impact of a DoS attack. This can be done by creating VLANs, and firewalls can limit the spread of an attack. The optimal solution is </a:t>
            </a:r>
            <a:r>
              <a:rPr lang="en-US" sz="1600" b="0" i="0" dirty="0">
                <a:solidFill>
                  <a:srgbClr val="040C28"/>
                </a:solidFill>
                <a:effectLst/>
                <a:latin typeface="Arial Nova" panose="020B0504020202020204" pitchFamily="34" charset="0"/>
                <a:cs typeface="Times New Roman" panose="02020603050405020304" pitchFamily="18" charset="0"/>
              </a:rPr>
              <a:t>zero trust </a:t>
            </a:r>
            <a:r>
              <a:rPr lang="en-US" sz="1600" b="0" i="0" dirty="0" err="1">
                <a:solidFill>
                  <a:srgbClr val="040C28"/>
                </a:solidFill>
                <a:effectLst/>
                <a:latin typeface="Arial Nova" panose="020B0504020202020204" pitchFamily="34" charset="0"/>
                <a:cs typeface="Times New Roman" panose="02020603050405020304" pitchFamily="18" charset="0"/>
              </a:rPr>
              <a:t>microsegmentation</a:t>
            </a:r>
            <a:r>
              <a:rPr lang="en-US" sz="1600" b="0" i="0" dirty="0">
                <a:solidFill>
                  <a:srgbClr val="202124"/>
                </a:solidFill>
                <a:effectLst/>
                <a:latin typeface="Arial Nova" panose="020B0504020202020204" pitchFamily="34" charset="0"/>
                <a:cs typeface="Times New Roman" panose="02020603050405020304" pitchFamily="18" charset="0"/>
              </a:rPr>
              <a:t>.</a:t>
            </a:r>
            <a:endParaRPr lang="en-US" sz="1600" dirty="0">
              <a:latin typeface="Arial Nova" panose="020B0504020202020204" pitchFamily="34" charset="0"/>
              <a:cs typeface="Times New Roman" panose="02020603050405020304" pitchFamily="18" charset="0"/>
            </a:endParaRPr>
          </a:p>
          <a:p>
            <a:r>
              <a:rPr lang="en-US" sz="1600" dirty="0">
                <a:latin typeface="Arial Nova" panose="020B0504020202020204" pitchFamily="34" charset="0"/>
                <a:cs typeface="Times New Roman" panose="02020603050405020304" pitchFamily="18" charset="0"/>
              </a:rPr>
              <a:t>Cloud Mitigation Provider – Cloud mitigation providers are experts at providing DDoS mitigation from the cloud. This means they have built out massive amounts of network bandwidth and DDoS mitigation capacity at multiple sites around the Internet that can take in any type of network traffic, whether you use multiple ISP’s, your own data center, or any number of cloud providers. They can scrub the traffic for you and only send “clean” traffic to your data center.</a:t>
            </a:r>
          </a:p>
          <a:p>
            <a:r>
              <a:rPr lang="en-US" sz="1600" dirty="0">
                <a:latin typeface="Arial Nova" panose="020B0504020202020204" pitchFamily="34" charset="0"/>
                <a:cs typeface="Times New Roman" panose="02020603050405020304" pitchFamily="18" charset="0"/>
              </a:rPr>
              <a:t>Firewall – This is the simplest and least effective method. Generally, someone writes some Python scripts that try to filter out the bad traffic or an enterprise will try and use its existing firewalls to block the </a:t>
            </a:r>
            <a:r>
              <a:rPr lang="en-US" sz="1600" dirty="0" err="1">
                <a:latin typeface="Arial Nova" panose="020B0504020202020204" pitchFamily="34" charset="0"/>
                <a:cs typeface="Times New Roman" panose="02020603050405020304" pitchFamily="18" charset="0"/>
              </a:rPr>
              <a:t>trafficInternet</a:t>
            </a:r>
            <a:r>
              <a:rPr lang="en-US" sz="1600" dirty="0">
                <a:latin typeface="Arial Nova" panose="020B0504020202020204" pitchFamily="34" charset="0"/>
                <a:cs typeface="Times New Roman" panose="02020603050405020304" pitchFamily="18" charset="0"/>
              </a:rPr>
              <a:t> Service Provider (ISP) – Some enterprises use their ISP to provide DDoS mitigation. These ISP’s have more bandwidth than an enterprise would, which can help with the large volumetric attacks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392764" y="1029816"/>
            <a:ext cx="11029616" cy="738024"/>
          </a:xfrm>
        </p:spPr>
        <p:txBody>
          <a:bodyPr>
            <a:normAutofit fontScale="90000"/>
          </a:bodyPr>
          <a:lstStyle/>
          <a:p>
            <a:r>
              <a:rPr lang="en-US" dirty="0"/>
              <a:t>How  do you customize your project and make it your own?</a:t>
            </a:r>
          </a:p>
        </p:txBody>
      </p:sp>
      <p:sp>
        <p:nvSpPr>
          <p:cNvPr id="1048614" name="TextBox 3"/>
          <p:cNvSpPr txBox="1"/>
          <p:nvPr/>
        </p:nvSpPr>
        <p:spPr>
          <a:xfrm>
            <a:off x="662940" y="2551837"/>
            <a:ext cx="10759440" cy="1477328"/>
          </a:xfrm>
          <a:prstGeom prst="rect">
            <a:avLst/>
          </a:prstGeom>
          <a:noFill/>
        </p:spPr>
        <p:txBody>
          <a:bodyPr wrap="square" rtlCol="0">
            <a:spAutoFit/>
          </a:bodyPr>
          <a:lstStyle/>
          <a:p>
            <a:r>
              <a:rPr lang="en-US" dirty="0">
                <a:latin typeface="Arial Nova" panose="020B0504020202020204" pitchFamily="34" charset="0"/>
                <a:cs typeface="Times New Roman" panose="02020603050405020304" pitchFamily="18" charset="0"/>
              </a:rPr>
              <a:t>Firstly, I followed the all sessions which helps a lot to do this project, the trainer also explained and cleared my doubts which helps me a lot in developing project.</a:t>
            </a:r>
          </a:p>
          <a:p>
            <a:r>
              <a:rPr lang="en-US" dirty="0">
                <a:latin typeface="Arial Nova" panose="020B0504020202020204" pitchFamily="34" charset="0"/>
                <a:cs typeface="Times New Roman" panose="02020603050405020304" pitchFamily="18" charset="0"/>
              </a:rPr>
              <a:t>The Dos attack is the project which is assigned to us, With  the reference video, I am able to solved many queries regarding the project. </a:t>
            </a:r>
          </a:p>
          <a:p>
            <a:r>
              <a:rPr lang="en-US" dirty="0">
                <a:latin typeface="Arial Nova" panose="020B0504020202020204" pitchFamily="34" charset="0"/>
                <a:cs typeface="Times New Roman" panose="02020603050405020304" pitchFamily="18" charset="0"/>
              </a:rPr>
              <a:t>Reference journal  also helped us in developing the project in our own way.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615275" y="702364"/>
            <a:ext cx="10961450" cy="1234012"/>
          </a:xfrm>
        </p:spPr>
        <p:txBody>
          <a:bodyPr anchor="ctr">
            <a:normAutofit/>
          </a:bodyPr>
          <a:lstStyle/>
          <a:p>
            <a:r>
              <a:rPr lang="en-GB" dirty="0"/>
              <a:t>MODELLING AND ENHANCING PROJECT WITH ACKET COUNTING</a:t>
            </a:r>
            <a:br>
              <a:rPr lang="en-GB" dirty="0"/>
            </a:br>
            <a:r>
              <a:rPr lang="en-GB" dirty="0"/>
              <a:t> </a:t>
            </a:r>
            <a:endParaRPr lang="en-US" sz="1800" dirty="0"/>
          </a:p>
        </p:txBody>
      </p:sp>
      <p:sp>
        <p:nvSpPr>
          <p:cNvPr id="1048616" name="TextBox 12"/>
          <p:cNvSpPr txBox="1"/>
          <p:nvPr/>
        </p:nvSpPr>
        <p:spPr>
          <a:xfrm>
            <a:off x="692447" y="2179320"/>
            <a:ext cx="10807105" cy="4524315"/>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36344D"/>
                </a:solidFill>
                <a:effectLst/>
                <a:latin typeface="Arial Nova" panose="020B0504020202020204" pitchFamily="34" charset="0"/>
                <a:cs typeface="Times New Roman" panose="02020603050405020304" pitchFamily="18" charset="0"/>
              </a:rPr>
              <a:t>Here, </a:t>
            </a:r>
            <a:r>
              <a:rPr lang="en-US" dirty="0">
                <a:solidFill>
                  <a:srgbClr val="36344D"/>
                </a:solidFill>
                <a:latin typeface="Arial Nova" panose="020B0504020202020204" pitchFamily="34" charset="0"/>
                <a:cs typeface="Times New Roman" panose="02020603050405020304" pitchFamily="18" charset="0"/>
              </a:rPr>
              <a:t>I</a:t>
            </a:r>
            <a:r>
              <a:rPr lang="en-US" b="0" i="0" dirty="0">
                <a:solidFill>
                  <a:srgbClr val="36344D"/>
                </a:solidFill>
                <a:effectLst/>
                <a:latin typeface="Arial Nova" panose="020B0504020202020204" pitchFamily="34" charset="0"/>
                <a:cs typeface="Times New Roman" panose="02020603050405020304" pitchFamily="18" charset="0"/>
              </a:rPr>
              <a:t> used ubuntu for project.</a:t>
            </a:r>
          </a:p>
          <a:p>
            <a:pPr algn="l"/>
            <a:r>
              <a:rPr lang="en-US" b="0" i="0" dirty="0">
                <a:solidFill>
                  <a:srgbClr val="36344D"/>
                </a:solidFill>
                <a:effectLst/>
                <a:latin typeface="Arial Nova" panose="020B0504020202020204" pitchFamily="34" charset="0"/>
                <a:cs typeface="Times New Roman" panose="02020603050405020304" pitchFamily="18" charset="0"/>
              </a:rPr>
              <a:t>Ubuntu was introduced in 2004 by a British company Canonical. It was based on Debian – a popular distro back then – which was difficult to install. </a:t>
            </a:r>
          </a:p>
          <a:p>
            <a:pPr marL="285750" indent="-285750" algn="l">
              <a:buFont typeface="Arial" panose="020B0604020202020204" pitchFamily="34" charset="0"/>
              <a:buChar char="•"/>
            </a:pPr>
            <a:endParaRPr lang="en-US" b="0" i="0" dirty="0">
              <a:solidFill>
                <a:srgbClr val="36344D"/>
              </a:solidFill>
              <a:effectLst/>
              <a:latin typeface="Arial Nova" panose="020B050402020202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36344D"/>
                </a:solidFill>
                <a:latin typeface="Arial Nova" panose="020B0504020202020204" pitchFamily="34" charset="0"/>
                <a:cs typeface="Times New Roman" panose="02020603050405020304" pitchFamily="18" charset="0"/>
              </a:rPr>
              <a:t>Incorporate packet counting as an additional performance metric.</a:t>
            </a:r>
          </a:p>
          <a:p>
            <a:pPr marL="285750" indent="-285750">
              <a:buFont typeface="Arial" panose="020B0604020202020204" pitchFamily="34" charset="0"/>
              <a:buChar char="•"/>
            </a:pPr>
            <a:r>
              <a:rPr lang="en-US" dirty="0">
                <a:solidFill>
                  <a:srgbClr val="36344D"/>
                </a:solidFill>
                <a:latin typeface="Arial Nova" panose="020B0504020202020204" pitchFamily="34" charset="0"/>
                <a:cs typeface="Times New Roman" panose="02020603050405020304" pitchFamily="18" charset="0"/>
              </a:rPr>
              <a:t>Modify NS2 simulation setup to include packet counting functionality.</a:t>
            </a:r>
          </a:p>
          <a:p>
            <a:pPr marL="285750" indent="-285750">
              <a:buFont typeface="Arial" panose="020B0604020202020204" pitchFamily="34" charset="0"/>
              <a:buChar char="•"/>
            </a:pPr>
            <a:r>
              <a:rPr lang="en-US" dirty="0">
                <a:solidFill>
                  <a:srgbClr val="36344D"/>
                </a:solidFill>
                <a:latin typeface="Arial Nova" panose="020B0504020202020204" pitchFamily="34" charset="0"/>
                <a:cs typeface="Times New Roman" panose="02020603050405020304" pitchFamily="18" charset="0"/>
              </a:rPr>
              <a:t>Capture data on total packets transmitted, received, and dropped during attack scenarios.</a:t>
            </a:r>
          </a:p>
          <a:p>
            <a:pPr marL="285750" indent="-285750">
              <a:buFont typeface="Arial" panose="020B0604020202020204" pitchFamily="34" charset="0"/>
              <a:buChar char="•"/>
            </a:pPr>
            <a:r>
              <a:rPr lang="en-US" dirty="0">
                <a:solidFill>
                  <a:srgbClr val="36344D"/>
                </a:solidFill>
                <a:latin typeface="Arial Nova" panose="020B0504020202020204" pitchFamily="34" charset="0"/>
                <a:cs typeface="Times New Roman" panose="02020603050405020304" pitchFamily="18" charset="0"/>
              </a:rPr>
              <a:t>Analyze packet count changes with different attack types or intensities.</a:t>
            </a:r>
          </a:p>
          <a:p>
            <a:pPr marL="285750" indent="-285750">
              <a:buFont typeface="Arial" panose="020B0604020202020204" pitchFamily="34" charset="0"/>
              <a:buChar char="•"/>
            </a:pPr>
            <a:r>
              <a:rPr lang="en-US" dirty="0">
                <a:solidFill>
                  <a:srgbClr val="36344D"/>
                </a:solidFill>
                <a:latin typeface="Arial Nova" panose="020B0504020202020204" pitchFamily="34" charset="0"/>
                <a:cs typeface="Times New Roman" panose="02020603050405020304" pitchFamily="18" charset="0"/>
              </a:rPr>
              <a:t>Correlate packet count with other performance metrics.</a:t>
            </a:r>
          </a:p>
          <a:p>
            <a:pPr marL="285750" indent="-285750">
              <a:buFont typeface="Arial" panose="020B0604020202020204" pitchFamily="34" charset="0"/>
              <a:buChar char="•"/>
            </a:pPr>
            <a:r>
              <a:rPr lang="en-US" dirty="0">
                <a:solidFill>
                  <a:srgbClr val="36344D"/>
                </a:solidFill>
                <a:latin typeface="Arial Nova" panose="020B0504020202020204" pitchFamily="34" charset="0"/>
                <a:cs typeface="Times New Roman" panose="02020603050405020304" pitchFamily="18" charset="0"/>
              </a:rPr>
              <a:t>Gain insights into network behavior and evaluate defense mechanisms' effectiveness in mitigating packet loss.</a:t>
            </a:r>
          </a:p>
          <a:p>
            <a:pPr marL="285750" indent="-285750">
              <a:buFont typeface="Arial" panose="020B0604020202020204" pitchFamily="34" charset="0"/>
              <a:buChar char="•"/>
            </a:pPr>
            <a:r>
              <a:rPr lang="en-US" dirty="0">
                <a:solidFill>
                  <a:srgbClr val="36344D"/>
                </a:solidFill>
                <a:latin typeface="Arial Nova" panose="020B0504020202020204" pitchFamily="34" charset="0"/>
                <a:cs typeface="Times New Roman" panose="02020603050405020304" pitchFamily="18" charset="0"/>
              </a:rPr>
              <a:t>Enhance project's analysis by providing a more comprehensive understanding of DoS attack impact on</a:t>
            </a:r>
          </a:p>
          <a:p>
            <a:pPr marL="285750" indent="-285750">
              <a:buFont typeface="Arial" panose="020B0604020202020204" pitchFamily="34" charset="0"/>
              <a:buChar char="•"/>
            </a:pPr>
            <a:r>
              <a:rPr lang="en-US" dirty="0">
                <a:solidFill>
                  <a:srgbClr val="36344D"/>
                </a:solidFill>
                <a:latin typeface="Arial Nova" panose="020B0504020202020204" pitchFamily="34" charset="0"/>
                <a:cs typeface="Times New Roman" panose="02020603050405020304" pitchFamily="18" charset="0"/>
              </a:rPr>
              <a:t>network stability.</a:t>
            </a:r>
          </a:p>
          <a:p>
            <a:pPr marL="285750" indent="-285750">
              <a:buFont typeface="Arial" panose="020B0604020202020204" pitchFamily="34" charset="0"/>
              <a:buChar char="•"/>
            </a:pPr>
            <a:r>
              <a:rPr lang="en-US" dirty="0">
                <a:solidFill>
                  <a:srgbClr val="36344D"/>
                </a:solidFill>
                <a:latin typeface="Arial Nova" panose="020B0504020202020204" pitchFamily="34" charset="0"/>
                <a:cs typeface="Times New Roman" panose="02020603050405020304" pitchFamily="18" charset="0"/>
              </a:rPr>
              <a:t>By incorporating packet counting, you can gather valuable data on packet transmission, reception, and loss,</a:t>
            </a:r>
          </a:p>
          <a:p>
            <a:pPr marL="285750" indent="-285750">
              <a:buFont typeface="Arial" panose="020B0604020202020204" pitchFamily="34" charset="0"/>
              <a:buChar char="•"/>
            </a:pPr>
            <a:r>
              <a:rPr lang="en-US" dirty="0">
                <a:solidFill>
                  <a:srgbClr val="36344D"/>
                </a:solidFill>
                <a:latin typeface="Arial Nova" panose="020B0504020202020204" pitchFamily="34" charset="0"/>
                <a:cs typeface="Times New Roman" panose="02020603050405020304" pitchFamily="18" charset="0"/>
              </a:rPr>
              <a:t>allowing for a deeper analysis of </a:t>
            </a:r>
            <a:r>
              <a:rPr lang="en-US" dirty="0">
                <a:solidFill>
                  <a:srgbClr val="36344D"/>
                </a:solidFill>
                <a:latin typeface="Times New Roman" panose="02020603050405020304" pitchFamily="18" charset="0"/>
                <a:cs typeface="Times New Roman" panose="02020603050405020304" pitchFamily="18" charset="0"/>
              </a:rPr>
              <a:t>network</a:t>
            </a: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016506-BDF3-4FBA-B6CE-BE39CB1372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0</TotalTime>
  <Words>1460</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Nova</vt:lpstr>
      <vt:lpstr>Avenir Next LT Pro Light</vt:lpstr>
      <vt:lpstr>Calibri</vt:lpstr>
      <vt:lpstr>Gill Sans MT</vt:lpstr>
      <vt:lpstr>Times New Roman</vt:lpstr>
      <vt:lpstr>Wingdings 2</vt:lpstr>
      <vt:lpstr>Dividend</vt:lpstr>
      <vt:lpstr>            IBM SKILL BUILD INTERNSHIP PROJECT REPORT</vt:lpstr>
      <vt:lpstr>Problem Statement   :   ANALYZING THE IMPACT OF DOS  ATTACKS    ON NETWORK PERFORMANCE AND DEVELOPING EFFECTIVE   MITIGATION STRATEGIES USING NS2. </vt:lpstr>
      <vt:lpstr>AGENDA</vt:lpstr>
      <vt:lpstr>PowerPoint Presentation</vt:lpstr>
      <vt:lpstr>PROJECT  OVERVIEW</vt:lpstr>
      <vt:lpstr>WHO ARE THE END USERS of this project?</vt:lpstr>
      <vt:lpstr> YOUR SOLUTION AND ITS VALUE PROPOSITION</vt:lpstr>
      <vt:lpstr>How  do you customize your project and make it your own?</vt:lpstr>
      <vt:lpstr>MODELLING AND ENHANCING PROJECT WITH ACKET COUNTING  </vt:lpstr>
      <vt:lpstr>PowerPoint Presentation</vt:lpstr>
      <vt:lpstr>PowerPoint Presentation</vt:lpstr>
      <vt:lpstr>code for DOS</vt:lpstr>
      <vt:lpstr>Results  </vt:lpstr>
      <vt:lpstr>PowerPoint Presentation</vt:lpstr>
      <vt:lpstr>output for dos(denial of service)</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zeenathaman shaik</cp:lastModifiedBy>
  <cp:revision>1</cp:revision>
  <dcterms:created xsi:type="dcterms:W3CDTF">2021-05-25T18:50:10Z</dcterms:created>
  <dcterms:modified xsi:type="dcterms:W3CDTF">2023-07-23T09:40:05Z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f5d2c50dc2614c6abed444ef1d19461f</vt:lpwstr>
  </property>
</Properties>
</file>