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9"/>
  </p:notesMasterIdLst>
  <p:sldIdLst>
    <p:sldId id="311" r:id="rId2"/>
    <p:sldId id="285" r:id="rId3"/>
    <p:sldId id="297" r:id="rId4"/>
    <p:sldId id="298" r:id="rId5"/>
    <p:sldId id="299" r:id="rId6"/>
    <p:sldId id="305" r:id="rId7"/>
    <p:sldId id="308" r:id="rId8"/>
    <p:sldId id="318" r:id="rId9"/>
    <p:sldId id="317" r:id="rId10"/>
    <p:sldId id="309" r:id="rId11"/>
    <p:sldId id="313" r:id="rId12"/>
    <p:sldId id="314" r:id="rId13"/>
    <p:sldId id="312" r:id="rId14"/>
    <p:sldId id="315" r:id="rId15"/>
    <p:sldId id="316" r:id="rId16"/>
    <p:sldId id="301" r:id="rId17"/>
    <p:sldId id="302" r:id="rId18"/>
  </p:sldIdLst>
  <p:sldSz cx="12192000" cy="6858000"/>
  <p:notesSz cx="6858000" cy="9144000"/>
  <p:embeddedFontLst>
    <p:embeddedFont>
      <p:font typeface="Montserrat Black" panose="00000A00000000000000" pitchFamily="2" charset="0"/>
      <p:bold r:id="rId20"/>
      <p:boldItalic r:id="rId21"/>
    </p:embeddedFont>
    <p:embeddedFont>
      <p:font typeface="Poppins"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64" d="100"/>
          <a:sy n="64" d="100"/>
        </p:scale>
        <p:origin x="11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IN"/>
              <a:t>DEPARTMENT OF CSD, PESITM</a:t>
            </a:r>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7" name="Google Shape;8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IN"/>
              <a:t>DEPARTMENT OF CSD, PESITM</a:t>
            </a:r>
            <a:endParaRPr/>
          </a:p>
        </p:txBody>
      </p:sp>
      <p:sp>
        <p:nvSpPr>
          <p:cNvPr id="89" name="Google Shape;8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2" name="Google Shape;92;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3" name="Google Shape;93;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94" name="Google Shape;9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IN"/>
              <a:t>DEPARTMENT OF CSD, PESITM</a:t>
            </a:r>
            <a:endParaRPr/>
          </a:p>
        </p:txBody>
      </p:sp>
      <p:sp>
        <p:nvSpPr>
          <p:cNvPr id="96" name="Google Shape;9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9" name="Google Shape;99;p21"/>
          <p:cNvSpPr>
            <a:spLocks noGrp="1"/>
          </p:cNvSpPr>
          <p:nvPr>
            <p:ph type="pic" idx="2"/>
          </p:nvPr>
        </p:nvSpPr>
        <p:spPr>
          <a:xfrm>
            <a:off x="5183188" y="987425"/>
            <a:ext cx="6172200" cy="4873625"/>
          </a:xfrm>
          <a:prstGeom prst="rect">
            <a:avLst/>
          </a:prstGeom>
          <a:noFill/>
          <a:ln>
            <a:noFill/>
          </a:ln>
        </p:spPr>
      </p:sp>
      <p:sp>
        <p:nvSpPr>
          <p:cNvPr id="100" name="Google Shape;100;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01" name="Google Shape;10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IN"/>
              <a:t>DEPARTMENT OF CSD, PESITM</a:t>
            </a:r>
            <a:endParaRPr/>
          </a:p>
        </p:txBody>
      </p:sp>
      <p:sp>
        <p:nvSpPr>
          <p:cNvPr id="103" name="Google Shape;10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6" name="Google Shape;106;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7" name="Google Shape;10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8" name="Google Shape;10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IN"/>
              <a:t>DEPARTMENT OF CSD, PESITM</a:t>
            </a:r>
            <a:endParaRPr/>
          </a:p>
        </p:txBody>
      </p:sp>
      <p:sp>
        <p:nvSpPr>
          <p:cNvPr id="109" name="Google Shape;10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2" name="Google Shape;112;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IN"/>
              <a:t>DEPARTMENT OF CSD, PESITM</a:t>
            </a:r>
            <a:endParaRPr/>
          </a:p>
        </p:txBody>
      </p:sp>
      <p:sp>
        <p:nvSpPr>
          <p:cNvPr id="115" name="Google Shape;11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alpha val="0"/>
          </a:schemeClr>
        </a:solidFill>
        <a:effectLst/>
      </p:bgPr>
    </p:bg>
    <p:spTree>
      <p:nvGrpSpPr>
        <p:cNvPr id="1" name="Shape 9"/>
        <p:cNvGrpSpPr/>
        <p:nvPr/>
      </p:nvGrpSpPr>
      <p:grpSpPr>
        <a:xfrm>
          <a:off x="0" y="0"/>
          <a:ext cx="0" cy="0"/>
          <a:chOff x="0" y="0"/>
          <a:chExt cx="0" cy="0"/>
        </a:xfrm>
      </p:grpSpPr>
      <p:sp>
        <p:nvSpPr>
          <p:cNvPr id="10" name="Google Shape;10;p1"/>
          <p:cNvSpPr txBox="1"/>
          <p:nvPr/>
        </p:nvSpPr>
        <p:spPr>
          <a:xfrm>
            <a:off x="2743199" y="1409708"/>
            <a:ext cx="828675" cy="369332"/>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lt1"/>
                </a:solidFill>
                <a:latin typeface="Poppins"/>
                <a:ea typeface="Poppins"/>
                <a:cs typeface="Poppins"/>
                <a:sym typeface="Poppins"/>
              </a:rPr>
              <a:t>PAGE</a:t>
            </a:r>
            <a:endParaRPr sz="1800">
              <a:solidFill>
                <a:schemeClr val="lt1"/>
              </a:solidFill>
              <a:latin typeface="Poppins"/>
              <a:ea typeface="Poppins"/>
              <a:cs typeface="Poppins"/>
              <a:sym typeface="Poppins"/>
            </a:endParaRPr>
          </a:p>
        </p:txBody>
      </p:sp>
      <p:sp>
        <p:nvSpPr>
          <p:cNvPr id="11" name="Google Shape;11;p1"/>
          <p:cNvSpPr/>
          <p:nvPr/>
        </p:nvSpPr>
        <p:spPr>
          <a:xfrm>
            <a:off x="10801350" y="5715000"/>
            <a:ext cx="1390650" cy="1143000"/>
          </a:xfrm>
          <a:custGeom>
            <a:avLst/>
            <a:gdLst/>
            <a:ahLst/>
            <a:cxnLst/>
            <a:rect l="l" t="t" r="r" b="b"/>
            <a:pathLst>
              <a:path w="1028700" h="2420471" extrusionOk="0">
                <a:moveTo>
                  <a:pt x="0" y="0"/>
                </a:moveTo>
                <a:lnTo>
                  <a:pt x="1028700" y="0"/>
                </a:lnTo>
                <a:lnTo>
                  <a:pt x="1028700" y="2420471"/>
                </a:lnTo>
                <a:lnTo>
                  <a:pt x="0" y="2420471"/>
                </a:lnTo>
                <a:lnTo>
                  <a:pt x="0" y="0"/>
                </a:lnTo>
                <a:close/>
              </a:path>
            </a:pathLst>
          </a:custGeom>
          <a:blipFill rotWithShape="1">
            <a:blip r:embed="rId8">
              <a:alphaModFix amt="30000"/>
            </a:blip>
            <a:stretch>
              <a:fillRect/>
            </a:stretch>
          </a:blipFill>
          <a:ln>
            <a:noFill/>
          </a:ln>
          <a:effectLst>
            <a:outerShdw blurRad="50800" dist="38100" dir="2700000" sx="1000" sy="1000" algn="tl" rotWithShape="0">
              <a:schemeClr val="lt1"/>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 name="Google Shape;12;p1"/>
          <p:cNvSpPr txBox="1"/>
          <p:nvPr/>
        </p:nvSpPr>
        <p:spPr>
          <a:xfrm>
            <a:off x="10836816" y="6502736"/>
            <a:ext cx="890588"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Poppins"/>
                <a:ea typeface="Poppins"/>
                <a:cs typeface="Poppins"/>
                <a:sym typeface="Poppins"/>
              </a:rPr>
              <a:t>PAGE</a:t>
            </a:r>
            <a:endParaRPr sz="1600">
              <a:solidFill>
                <a:schemeClr val="dk1"/>
              </a:solidFill>
              <a:latin typeface="Poppins"/>
              <a:ea typeface="Poppins"/>
              <a:cs typeface="Poppins"/>
              <a:sym typeface="Poppins"/>
            </a:endParaRPr>
          </a:p>
        </p:txBody>
      </p:sp>
      <p:sp>
        <p:nvSpPr>
          <p:cNvPr id="13" name="Google Shape;13;p1"/>
          <p:cNvSpPr/>
          <p:nvPr/>
        </p:nvSpPr>
        <p:spPr>
          <a:xfrm>
            <a:off x="11598819" y="6557750"/>
            <a:ext cx="36000" cy="216000"/>
          </a:xfrm>
          <a:prstGeom prst="rect">
            <a:avLst/>
          </a:prstGeom>
          <a:solidFill>
            <a:srgbClr val="07C5B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14;p1"/>
          <p:cNvSpPr/>
          <p:nvPr/>
        </p:nvSpPr>
        <p:spPr>
          <a:xfrm>
            <a:off x="11561660" y="6509696"/>
            <a:ext cx="567330" cy="33855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600" b="1">
                <a:solidFill>
                  <a:schemeClr val="dk1"/>
                </a:solidFill>
                <a:latin typeface="Poppins"/>
                <a:ea typeface="Poppins"/>
                <a:cs typeface="Poppins"/>
                <a:sym typeface="Poppins"/>
              </a:rPr>
              <a:t>‹#›</a:t>
            </a:fld>
            <a:endParaRPr sz="1600" b="1">
              <a:solidFill>
                <a:schemeClr val="dk1"/>
              </a:solidFill>
              <a:latin typeface="Poppins"/>
              <a:ea typeface="Poppins"/>
              <a:cs typeface="Poppins"/>
              <a:sym typeface="Poppins"/>
            </a:endParaRPr>
          </a:p>
        </p:txBody>
      </p:sp>
    </p:spTree>
  </p:cSld>
  <p:clrMap bg1="lt1" tx1="dk1" bg2="dk2" tx2="lt2" accent1="accent1" accent2="accent2" accent3="accent3" accent4="accent4" accent5="accent5" accent6="accent6" hlink="hlink" folHlink="folHlink"/>
  <p:sldLayoutIdLst>
    <p:sldLayoutId id="2147483648" r:id="rId1"/>
    <p:sldLayoutId id="2147483665" r:id="rId2"/>
    <p:sldLayoutId id="2147483666" r:id="rId3"/>
    <p:sldLayoutId id="2147483667" r:id="rId4"/>
    <p:sldLayoutId id="2147483668" r:id="rId5"/>
    <p:sldLayoutId id="2147483669" r:id="rId6"/>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https://www.sciencedirect.com/science/article/pii/S187705092030750X" TargetMode="External"/><Relationship Id="rId5" Type="http://schemas.openxmlformats.org/officeDocument/2006/relationships/hyperlink" Target="https://healthinformaticsjournal.com/index.php/IJMI/article/view/10933" TargetMode="External"/><Relationship Id="rId4" Type="http://schemas.openxmlformats.org/officeDocument/2006/relationships/hyperlink" Target="https://arxiv.org/abs/2406.18125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F82F8758-39A2-6137-1D88-31DBC6FA7C44}"/>
              </a:ext>
            </a:extLst>
          </p:cNvPr>
          <p:cNvSpPr txBox="1"/>
          <p:nvPr/>
        </p:nvSpPr>
        <p:spPr>
          <a:xfrm>
            <a:off x="1150355" y="1877122"/>
            <a:ext cx="9686643" cy="461665"/>
          </a:xfrm>
          <a:prstGeom prst="rect">
            <a:avLst/>
          </a:prstGeom>
          <a:noFill/>
        </p:spPr>
        <p:txBody>
          <a:bodyPr wrap="square" rtlCol="0">
            <a:spAutoFit/>
          </a:bodyPr>
          <a:lstStyle/>
          <a:p>
            <a:r>
              <a:rPr lang="en-IN" sz="2400" b="1" dirty="0">
                <a:solidFill>
                  <a:schemeClr val="tx1"/>
                </a:solidFill>
                <a:latin typeface="Montserrat Black" panose="00000A00000000000000" pitchFamily="2" charset="0"/>
              </a:rPr>
              <a:t>   </a:t>
            </a:r>
            <a:r>
              <a:rPr lang="en-IN" sz="2400" b="1" dirty="0">
                <a:solidFill>
                  <a:schemeClr val="tx1"/>
                </a:solidFill>
                <a:latin typeface="Times New Roman" panose="02020603050405020304" pitchFamily="18" charset="0"/>
                <a:cs typeface="Times New Roman" panose="02020603050405020304" pitchFamily="18" charset="0"/>
              </a:rPr>
              <a:t>COMPUTER SCIENCE AND ENGINEERING (DATA SCIENCE)</a:t>
            </a:r>
          </a:p>
        </p:txBody>
      </p:sp>
      <p:sp>
        <p:nvSpPr>
          <p:cNvPr id="14" name="TextBox 13">
            <a:extLst>
              <a:ext uri="{FF2B5EF4-FFF2-40B4-BE49-F238E27FC236}">
                <a16:creationId xmlns:a16="http://schemas.microsoft.com/office/drawing/2014/main" id="{D04F20DD-44AE-7FAE-E6D5-082AF39C6C3B}"/>
              </a:ext>
            </a:extLst>
          </p:cNvPr>
          <p:cNvSpPr txBox="1"/>
          <p:nvPr/>
        </p:nvSpPr>
        <p:spPr>
          <a:xfrm>
            <a:off x="3713828" y="539232"/>
            <a:ext cx="5294922" cy="461665"/>
          </a:xfrm>
          <a:prstGeom prst="rect">
            <a:avLst/>
          </a:prstGeom>
          <a:noFill/>
        </p:spPr>
        <p:txBody>
          <a:bodyPr wrap="square" rtlCol="0">
            <a:spAutoFit/>
          </a:bodyPr>
          <a:lstStyle/>
          <a:p>
            <a:pPr>
              <a:buClrTx/>
              <a:buFontTx/>
              <a:buNone/>
            </a:pPr>
            <a:r>
              <a:rPr lang="en-IN" sz="2400" kern="1200" dirty="0">
                <a:solidFill>
                  <a:srgbClr val="94B6D2">
                    <a:lumMod val="75000"/>
                  </a:srgbClr>
                </a:solidFill>
                <a:latin typeface="Times New Roman" panose="02020603050405020304" pitchFamily="18" charset="0"/>
                <a:ea typeface="+mn-ea"/>
                <a:cs typeface="Times New Roman" panose="02020603050405020304" pitchFamily="18" charset="0"/>
              </a:rPr>
              <a:t>Prerana Educational and Social Trust</a:t>
            </a:r>
            <a:r>
              <a:rPr lang="en-IN" sz="2400" b="1" kern="1200" dirty="0">
                <a:solidFill>
                  <a:srgbClr val="94B6D2">
                    <a:lumMod val="75000"/>
                  </a:srgbClr>
                </a:solidFill>
                <a:latin typeface="Times New Roman" panose="02020603050405020304" pitchFamily="18" charset="0"/>
                <a:ea typeface="+mn-ea"/>
                <a:cs typeface="Times New Roman" panose="02020603050405020304" pitchFamily="18" charset="0"/>
              </a:rPr>
              <a:t>®</a:t>
            </a:r>
          </a:p>
        </p:txBody>
      </p:sp>
      <p:sp>
        <p:nvSpPr>
          <p:cNvPr id="15" name="TextBox 14">
            <a:extLst>
              <a:ext uri="{FF2B5EF4-FFF2-40B4-BE49-F238E27FC236}">
                <a16:creationId xmlns:a16="http://schemas.microsoft.com/office/drawing/2014/main" id="{592976EB-EB31-2080-5062-AD11EE183B5B}"/>
              </a:ext>
            </a:extLst>
          </p:cNvPr>
          <p:cNvSpPr txBox="1"/>
          <p:nvPr/>
        </p:nvSpPr>
        <p:spPr>
          <a:xfrm>
            <a:off x="2004805" y="879336"/>
            <a:ext cx="8712968" cy="400110"/>
          </a:xfrm>
          <a:prstGeom prst="rect">
            <a:avLst/>
          </a:prstGeom>
          <a:noFill/>
        </p:spPr>
        <p:txBody>
          <a:bodyPr wrap="square" rtlCol="0">
            <a:spAutoFit/>
          </a:bodyPr>
          <a:lstStyle/>
          <a:p>
            <a:pPr>
              <a:buClrTx/>
              <a:buFontTx/>
              <a:buNone/>
            </a:pPr>
            <a:r>
              <a:rPr lang="en-IN" sz="2000" kern="1200" dirty="0">
                <a:solidFill>
                  <a:srgbClr val="C00000"/>
                </a:solidFill>
                <a:latin typeface="Times New Roman" panose="02020603050405020304" pitchFamily="18" charset="0"/>
                <a:ea typeface="+mn-ea"/>
                <a:cs typeface="Times New Roman" panose="02020603050405020304" pitchFamily="18" charset="0"/>
              </a:rPr>
              <a:t>PES INSTITUTE OF TECHNOLOGY AND MANAGEMENT SHIVAMOGGA </a:t>
            </a:r>
          </a:p>
        </p:txBody>
      </p:sp>
      <p:sp>
        <p:nvSpPr>
          <p:cNvPr id="17" name="TextBox 16">
            <a:extLst>
              <a:ext uri="{FF2B5EF4-FFF2-40B4-BE49-F238E27FC236}">
                <a16:creationId xmlns:a16="http://schemas.microsoft.com/office/drawing/2014/main" id="{BBAF6A67-5937-B909-1A6C-465C7BB1C52B}"/>
              </a:ext>
            </a:extLst>
          </p:cNvPr>
          <p:cNvSpPr txBox="1"/>
          <p:nvPr/>
        </p:nvSpPr>
        <p:spPr>
          <a:xfrm>
            <a:off x="3914699" y="1198463"/>
            <a:ext cx="4805101" cy="400110"/>
          </a:xfrm>
          <a:prstGeom prst="rect">
            <a:avLst/>
          </a:prstGeom>
          <a:noFill/>
        </p:spPr>
        <p:txBody>
          <a:bodyPr wrap="square" rtlCol="0">
            <a:spAutoFit/>
          </a:bodyPr>
          <a:lstStyle/>
          <a:p>
            <a:pPr>
              <a:buClrTx/>
              <a:buFontTx/>
              <a:buNone/>
            </a:pPr>
            <a:r>
              <a:rPr lang="en-IN" sz="2000" kern="1200" dirty="0">
                <a:solidFill>
                  <a:prstClr val="black">
                    <a:lumMod val="75000"/>
                    <a:lumOff val="25000"/>
                  </a:prstClr>
                </a:solidFill>
                <a:latin typeface="Times New Roman" panose="02020603050405020304" pitchFamily="18" charset="0"/>
                <a:ea typeface="+mn-ea"/>
                <a:cs typeface="Times New Roman" panose="02020603050405020304" pitchFamily="18" charset="0"/>
              </a:rPr>
              <a:t>NH-206, Sagar Road, Shivamogga -577204</a:t>
            </a:r>
          </a:p>
        </p:txBody>
      </p:sp>
      <p:sp>
        <p:nvSpPr>
          <p:cNvPr id="19" name="TextBox 18">
            <a:extLst>
              <a:ext uri="{FF2B5EF4-FFF2-40B4-BE49-F238E27FC236}">
                <a16:creationId xmlns:a16="http://schemas.microsoft.com/office/drawing/2014/main" id="{D7B27730-48A0-6D44-3918-D24575B219EE}"/>
              </a:ext>
            </a:extLst>
          </p:cNvPr>
          <p:cNvSpPr txBox="1"/>
          <p:nvPr/>
        </p:nvSpPr>
        <p:spPr>
          <a:xfrm>
            <a:off x="434109" y="2449680"/>
            <a:ext cx="11673678" cy="1661993"/>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Artificial Intelligence and Machine Learning(BDS602)</a:t>
            </a:r>
          </a:p>
          <a:p>
            <a:pPr algn="ctr"/>
            <a:r>
              <a:rPr lang="en-US" sz="2400" b="1" dirty="0">
                <a:latin typeface="Times New Roman" panose="02020603050405020304" pitchFamily="18" charset="0"/>
                <a:cs typeface="Times New Roman" panose="02020603050405020304" pitchFamily="18" charset="0"/>
              </a:rPr>
              <a:t> Assignment Project</a:t>
            </a:r>
          </a:p>
          <a:p>
            <a:pPr algn="ctr"/>
            <a:r>
              <a:rPr lang="en-US" sz="2400" b="1" dirty="0">
                <a:latin typeface="Times New Roman" panose="02020603050405020304" pitchFamily="18" charset="0"/>
                <a:cs typeface="Times New Roman" panose="02020603050405020304" pitchFamily="18" charset="0"/>
              </a:rPr>
              <a:t>Resume Classification and Shortlisting System using NLP and Machine Learning</a:t>
            </a:r>
            <a:endParaRPr lang="en-IN" sz="2400" b="1" dirty="0">
              <a:latin typeface="Times New Roman" panose="02020603050405020304" pitchFamily="18" charset="0"/>
              <a:cs typeface="Times New Roman" panose="02020603050405020304" pitchFamily="18" charset="0"/>
            </a:endParaRPr>
          </a:p>
          <a:p>
            <a:pPr algn="ctr"/>
            <a:endParaRPr lang="en-IN" sz="3000" b="1" dirty="0">
              <a:latin typeface="Times New Roman" panose="02020603050405020304" pitchFamily="18" charset="0"/>
              <a:cs typeface="Times New Roman" panose="02020603050405020304" pitchFamily="18" charset="0"/>
            </a:endParaRPr>
          </a:p>
        </p:txBody>
      </p:sp>
      <p:graphicFrame>
        <p:nvGraphicFramePr>
          <p:cNvPr id="22" name="Table 21">
            <a:extLst>
              <a:ext uri="{FF2B5EF4-FFF2-40B4-BE49-F238E27FC236}">
                <a16:creationId xmlns:a16="http://schemas.microsoft.com/office/drawing/2014/main" id="{5B61D3F5-BD65-3BA6-4FA0-81A537736FF7}"/>
              </a:ext>
            </a:extLst>
          </p:cNvPr>
          <p:cNvGraphicFramePr>
            <a:graphicFrameLocks noGrp="1"/>
          </p:cNvGraphicFramePr>
          <p:nvPr/>
        </p:nvGraphicFramePr>
        <p:xfrm>
          <a:off x="1050933" y="4814372"/>
          <a:ext cx="3683000" cy="1483360"/>
        </p:xfrm>
        <a:graphic>
          <a:graphicData uri="http://schemas.openxmlformats.org/drawingml/2006/table">
            <a:tbl>
              <a:tblPr bandRow="1">
                <a:tableStyleId>{2D5ABB26-0587-4C30-8999-92F81FD0307C}</a:tableStyleId>
              </a:tblPr>
              <a:tblGrid>
                <a:gridCol w="1841500">
                  <a:extLst>
                    <a:ext uri="{9D8B030D-6E8A-4147-A177-3AD203B41FA5}">
                      <a16:colId xmlns:a16="http://schemas.microsoft.com/office/drawing/2014/main" val="1822417314"/>
                    </a:ext>
                  </a:extLst>
                </a:gridCol>
                <a:gridCol w="1841500">
                  <a:extLst>
                    <a:ext uri="{9D8B030D-6E8A-4147-A177-3AD203B41FA5}">
                      <a16:colId xmlns:a16="http://schemas.microsoft.com/office/drawing/2014/main" val="3448618991"/>
                    </a:ext>
                  </a:extLst>
                </a:gridCol>
              </a:tblGrid>
              <a:tr h="370840">
                <a:tc>
                  <a:txBody>
                    <a:bodyPr/>
                    <a:lstStyle/>
                    <a:p>
                      <a:r>
                        <a:rPr lang="en-IN" dirty="0"/>
                        <a:t>R P Nagashri Sajjan</a:t>
                      </a:r>
                    </a:p>
                  </a:txBody>
                  <a:tcPr/>
                </a:tc>
                <a:tc>
                  <a:txBody>
                    <a:bodyPr/>
                    <a:lstStyle/>
                    <a:p>
                      <a:r>
                        <a:rPr lang="en-IN" dirty="0"/>
                        <a:t>4PM22CDO36</a:t>
                      </a:r>
                    </a:p>
                  </a:txBody>
                  <a:tcPr/>
                </a:tc>
                <a:extLst>
                  <a:ext uri="{0D108BD9-81ED-4DB2-BD59-A6C34878D82A}">
                    <a16:rowId xmlns:a16="http://schemas.microsoft.com/office/drawing/2014/main" val="3917354689"/>
                  </a:ext>
                </a:extLst>
              </a:tr>
              <a:tr h="370840">
                <a:tc>
                  <a:txBody>
                    <a:bodyPr/>
                    <a:lstStyle/>
                    <a:p>
                      <a:r>
                        <a:rPr lang="en-IN" dirty="0"/>
                        <a:t>Sinchana P</a:t>
                      </a:r>
                    </a:p>
                  </a:txBody>
                  <a:tcPr/>
                </a:tc>
                <a:tc>
                  <a:txBody>
                    <a:bodyPr/>
                    <a:lstStyle/>
                    <a:p>
                      <a:r>
                        <a:rPr lang="en-IN" dirty="0"/>
                        <a:t>4PM22CDO50</a:t>
                      </a:r>
                    </a:p>
                  </a:txBody>
                  <a:tcPr/>
                </a:tc>
                <a:extLst>
                  <a:ext uri="{0D108BD9-81ED-4DB2-BD59-A6C34878D82A}">
                    <a16:rowId xmlns:a16="http://schemas.microsoft.com/office/drawing/2014/main" val="952852839"/>
                  </a:ext>
                </a:extLst>
              </a:tr>
              <a:tr h="370840">
                <a:tc>
                  <a:txBody>
                    <a:bodyPr/>
                    <a:lstStyle/>
                    <a:p>
                      <a:r>
                        <a:rPr lang="en-IN" dirty="0"/>
                        <a:t>Soundarya S P</a:t>
                      </a:r>
                    </a:p>
                  </a:txBody>
                  <a:tcPr/>
                </a:tc>
                <a:tc>
                  <a:txBody>
                    <a:bodyPr/>
                    <a:lstStyle/>
                    <a:p>
                      <a:r>
                        <a:rPr lang="en-IN" dirty="0"/>
                        <a:t>4PM22CDO53</a:t>
                      </a:r>
                    </a:p>
                  </a:txBody>
                  <a:tcPr/>
                </a:tc>
                <a:extLst>
                  <a:ext uri="{0D108BD9-81ED-4DB2-BD59-A6C34878D82A}">
                    <a16:rowId xmlns:a16="http://schemas.microsoft.com/office/drawing/2014/main" val="2745611496"/>
                  </a:ext>
                </a:extLst>
              </a:tr>
              <a:tr h="370840">
                <a:tc>
                  <a:txBody>
                    <a:bodyPr/>
                    <a:lstStyle/>
                    <a:p>
                      <a:r>
                        <a:rPr lang="en-IN" dirty="0"/>
                        <a:t>Zeenath Banu S</a:t>
                      </a:r>
                    </a:p>
                  </a:txBody>
                  <a:tcPr/>
                </a:tc>
                <a:tc>
                  <a:txBody>
                    <a:bodyPr/>
                    <a:lstStyle/>
                    <a:p>
                      <a:r>
                        <a:rPr lang="en-IN" dirty="0"/>
                        <a:t>4PM22CD063</a:t>
                      </a:r>
                    </a:p>
                  </a:txBody>
                  <a:tcPr/>
                </a:tc>
                <a:extLst>
                  <a:ext uri="{0D108BD9-81ED-4DB2-BD59-A6C34878D82A}">
                    <a16:rowId xmlns:a16="http://schemas.microsoft.com/office/drawing/2014/main" val="4026226594"/>
                  </a:ext>
                </a:extLst>
              </a:tr>
            </a:tbl>
          </a:graphicData>
        </a:graphic>
      </p:graphicFrame>
      <p:sp>
        <p:nvSpPr>
          <p:cNvPr id="29" name="TextBox 28">
            <a:extLst>
              <a:ext uri="{FF2B5EF4-FFF2-40B4-BE49-F238E27FC236}">
                <a16:creationId xmlns:a16="http://schemas.microsoft.com/office/drawing/2014/main" id="{A5D520D0-D023-498F-24B7-752B7087DEFC}"/>
              </a:ext>
            </a:extLst>
          </p:cNvPr>
          <p:cNvSpPr txBox="1"/>
          <p:nvPr/>
        </p:nvSpPr>
        <p:spPr>
          <a:xfrm>
            <a:off x="883828" y="4423542"/>
            <a:ext cx="1673768"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Presented By:</a:t>
            </a:r>
          </a:p>
        </p:txBody>
      </p:sp>
      <p:pic>
        <p:nvPicPr>
          <p:cNvPr id="2" name="Picture 1" descr="VTU Logo">
            <a:extLst>
              <a:ext uri="{FF2B5EF4-FFF2-40B4-BE49-F238E27FC236}">
                <a16:creationId xmlns:a16="http://schemas.microsoft.com/office/drawing/2014/main" id="{81CA6968-2331-9AAD-431D-2081C32504E2}"/>
              </a:ext>
            </a:extLst>
          </p:cNvPr>
          <p:cNvPicPr/>
          <p:nvPr>
            <p:custDataLst>
              <p:tags r:id="rId1"/>
            </p:custDataLst>
          </p:nvPr>
        </p:nvPicPr>
        <p:blipFill>
          <a:blip r:embed="rId3" cstate="print"/>
          <a:srcRect/>
          <a:stretch>
            <a:fillRect/>
          </a:stretch>
        </p:blipFill>
        <p:spPr bwMode="auto">
          <a:xfrm>
            <a:off x="323164" y="238312"/>
            <a:ext cx="1523999" cy="1435232"/>
          </a:xfrm>
          <a:prstGeom prst="rect">
            <a:avLst/>
          </a:prstGeom>
          <a:noFill/>
        </p:spPr>
      </p:pic>
      <p:sp>
        <p:nvSpPr>
          <p:cNvPr id="3" name="TextBox 2">
            <a:extLst>
              <a:ext uri="{FF2B5EF4-FFF2-40B4-BE49-F238E27FC236}">
                <a16:creationId xmlns:a16="http://schemas.microsoft.com/office/drawing/2014/main" id="{4418E7F1-DD00-5900-B7B3-9648B428D33A}"/>
              </a:ext>
            </a:extLst>
          </p:cNvPr>
          <p:cNvSpPr txBox="1"/>
          <p:nvPr/>
        </p:nvSpPr>
        <p:spPr>
          <a:xfrm>
            <a:off x="7468584" y="5048220"/>
            <a:ext cx="2648213" cy="646331"/>
          </a:xfrm>
          <a:prstGeom prst="rect">
            <a:avLst/>
          </a:prstGeom>
          <a:noFill/>
        </p:spPr>
        <p:txBody>
          <a:bodyPr wrap="square" rtlCol="0">
            <a:spAutoFit/>
          </a:bodyPr>
          <a:lstStyle/>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Project guide:</a:t>
            </a:r>
          </a:p>
        </p:txBody>
      </p:sp>
      <p:sp>
        <p:nvSpPr>
          <p:cNvPr id="4" name="TextBox 3">
            <a:extLst>
              <a:ext uri="{FF2B5EF4-FFF2-40B4-BE49-F238E27FC236}">
                <a16:creationId xmlns:a16="http://schemas.microsoft.com/office/drawing/2014/main" id="{2CC2E9AD-DAAA-079E-15CB-E5469986A056}"/>
              </a:ext>
            </a:extLst>
          </p:cNvPr>
          <p:cNvSpPr txBox="1"/>
          <p:nvPr/>
        </p:nvSpPr>
        <p:spPr>
          <a:xfrm>
            <a:off x="9598476" y="5371386"/>
            <a:ext cx="2526065" cy="369332"/>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Head of Department:</a:t>
            </a:r>
          </a:p>
        </p:txBody>
      </p:sp>
      <p:sp>
        <p:nvSpPr>
          <p:cNvPr id="7" name="TextBox 6">
            <a:extLst>
              <a:ext uri="{FF2B5EF4-FFF2-40B4-BE49-F238E27FC236}">
                <a16:creationId xmlns:a16="http://schemas.microsoft.com/office/drawing/2014/main" id="{EEC4F844-870A-8D67-564B-5AD03ECE569E}"/>
              </a:ext>
            </a:extLst>
          </p:cNvPr>
          <p:cNvSpPr txBox="1"/>
          <p:nvPr/>
        </p:nvSpPr>
        <p:spPr>
          <a:xfrm>
            <a:off x="7468584" y="5686275"/>
            <a:ext cx="211969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latin typeface="Times New Roman" panose="02020603050405020304" pitchFamily="18" charset="0"/>
                <a:cs typeface="Times New Roman" panose="02020603050405020304" pitchFamily="18" charset="0"/>
              </a:rPr>
              <a:t>Ms. Sneha 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dirty="0">
                <a:latin typeface="Times New Roman" panose="02020603050405020304" pitchFamily="18" charset="0"/>
                <a:cs typeface="Times New Roman" panose="02020603050405020304" pitchFamily="18" charset="0"/>
              </a:rPr>
              <a:t>Dept of CSDS.</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p>
        </p:txBody>
      </p:sp>
      <p:sp>
        <p:nvSpPr>
          <p:cNvPr id="11" name="TextBox 10">
            <a:extLst>
              <a:ext uri="{FF2B5EF4-FFF2-40B4-BE49-F238E27FC236}">
                <a16:creationId xmlns:a16="http://schemas.microsoft.com/office/drawing/2014/main" id="{BCF49715-E1B8-0757-E013-907248B95EF3}"/>
              </a:ext>
            </a:extLst>
          </p:cNvPr>
          <p:cNvSpPr txBox="1"/>
          <p:nvPr/>
        </p:nvSpPr>
        <p:spPr>
          <a:xfrm>
            <a:off x="9555406" y="5686276"/>
            <a:ext cx="1914307" cy="584775"/>
          </a:xfrm>
          <a:prstGeom prst="rect">
            <a:avLst/>
          </a:prstGeom>
          <a:noFill/>
        </p:spPr>
        <p:txBody>
          <a:bodyPr wrap="none" rtlCol="0">
            <a:spAutoFit/>
          </a:bodyPr>
          <a:lstStyle/>
          <a:p>
            <a:r>
              <a:rPr lang="en-IN" sz="1600" dirty="0">
                <a:latin typeface="Times New Roman" panose="02020603050405020304" pitchFamily="18" charset="0"/>
                <a:cs typeface="Times New Roman" panose="02020603050405020304" pitchFamily="18" charset="0"/>
              </a:rPr>
              <a:t>Dr. Sunitha B S,</a:t>
            </a:r>
          </a:p>
          <a:p>
            <a:r>
              <a:rPr lang="en-IN" sz="1600" dirty="0">
                <a:latin typeface="Times New Roman" panose="02020603050405020304" pitchFamily="18" charset="0"/>
                <a:cs typeface="Times New Roman" panose="02020603050405020304" pitchFamily="18" charset="0"/>
              </a:rPr>
              <a:t>HOD, Dept of CSDS</a:t>
            </a:r>
          </a:p>
        </p:txBody>
      </p:sp>
      <p:sp>
        <p:nvSpPr>
          <p:cNvPr id="21" name="TextBox 20">
            <a:extLst>
              <a:ext uri="{FF2B5EF4-FFF2-40B4-BE49-F238E27FC236}">
                <a16:creationId xmlns:a16="http://schemas.microsoft.com/office/drawing/2014/main" id="{9B1777F1-8144-5C07-563C-0E8636921506}"/>
              </a:ext>
            </a:extLst>
          </p:cNvPr>
          <p:cNvSpPr txBox="1"/>
          <p:nvPr/>
        </p:nvSpPr>
        <p:spPr>
          <a:xfrm>
            <a:off x="1889023" y="267753"/>
            <a:ext cx="8438944" cy="400110"/>
          </a:xfrm>
          <a:prstGeom prst="rect">
            <a:avLst/>
          </a:prstGeom>
          <a:noFill/>
        </p:spPr>
        <p:txBody>
          <a:bodyPr wrap="square">
            <a:spAutoFit/>
          </a:bodyPr>
          <a:lstStyle/>
          <a:p>
            <a:pPr algn="ctr"/>
            <a:r>
              <a:rPr lang="en-IN" sz="2000" dirty="0">
                <a:solidFill>
                  <a:schemeClr val="tx1"/>
                </a:solidFill>
                <a:latin typeface="Times New Roman" panose="02020603050405020304" pitchFamily="18" charset="0"/>
                <a:cs typeface="Times New Roman" panose="02020603050405020304" pitchFamily="18" charset="0"/>
              </a:rPr>
              <a:t>Visvesvaraya Technological University, Belagavi.</a:t>
            </a:r>
            <a:endParaRPr lang="en-IN" sz="2000" dirty="0"/>
          </a:p>
        </p:txBody>
      </p:sp>
      <p:pic>
        <p:nvPicPr>
          <p:cNvPr id="23" name="Picture 2" descr="PESITM SHIMOGA - 2024 Admission Process, Ranking, Reviews, Affiliations">
            <a:extLst>
              <a:ext uri="{FF2B5EF4-FFF2-40B4-BE49-F238E27FC236}">
                <a16:creationId xmlns:a16="http://schemas.microsoft.com/office/drawing/2014/main" id="{BED6B376-9224-7184-B9C2-5DBCB1375B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865" t="18428" r="17865" b="18428"/>
          <a:stretch/>
        </p:blipFill>
        <p:spPr bwMode="auto">
          <a:xfrm>
            <a:off x="10646977" y="52448"/>
            <a:ext cx="1460810" cy="1435232"/>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4">
            <a:extLst>
              <a:ext uri="{FF2B5EF4-FFF2-40B4-BE49-F238E27FC236}">
                <a16:creationId xmlns:a16="http://schemas.microsoft.com/office/drawing/2014/main" id="{9D5F2EEF-79E1-3652-C1D7-E462785A55E9}"/>
              </a:ext>
            </a:extLst>
          </p:cNvPr>
          <p:cNvSpPr/>
          <p:nvPr/>
        </p:nvSpPr>
        <p:spPr>
          <a:xfrm>
            <a:off x="39856" y="66364"/>
            <a:ext cx="12084685" cy="14604"/>
          </a:xfrm>
          <a:custGeom>
            <a:avLst/>
            <a:gdLst/>
            <a:ahLst/>
            <a:cxnLst/>
            <a:rect l="l" t="t" r="r" b="b"/>
            <a:pathLst>
              <a:path w="12084685" h="14605">
                <a:moveTo>
                  <a:pt x="0" y="14063"/>
                </a:moveTo>
                <a:lnTo>
                  <a:pt x="12084578" y="0"/>
                </a:lnTo>
              </a:path>
            </a:pathLst>
          </a:custGeom>
          <a:ln w="38099">
            <a:solidFill>
              <a:srgbClr val="0563C1"/>
            </a:solidFill>
          </a:ln>
        </p:spPr>
        <p:txBody>
          <a:bodyPr wrap="square" lIns="0" tIns="0" rIns="0" bIns="0" rtlCol="0"/>
          <a:lstStyle/>
          <a:p>
            <a:endParaRPr/>
          </a:p>
        </p:txBody>
      </p:sp>
      <p:sp>
        <p:nvSpPr>
          <p:cNvPr id="6" name="object 4">
            <a:extLst>
              <a:ext uri="{FF2B5EF4-FFF2-40B4-BE49-F238E27FC236}">
                <a16:creationId xmlns:a16="http://schemas.microsoft.com/office/drawing/2014/main" id="{A13E725B-3695-642D-BA81-8C6F238AD775}"/>
              </a:ext>
            </a:extLst>
          </p:cNvPr>
          <p:cNvSpPr/>
          <p:nvPr/>
        </p:nvSpPr>
        <p:spPr>
          <a:xfrm>
            <a:off x="68972" y="1751625"/>
            <a:ext cx="12084685" cy="14604"/>
          </a:xfrm>
          <a:custGeom>
            <a:avLst/>
            <a:gdLst/>
            <a:ahLst/>
            <a:cxnLst/>
            <a:rect l="l" t="t" r="r" b="b"/>
            <a:pathLst>
              <a:path w="12084685" h="14605">
                <a:moveTo>
                  <a:pt x="0" y="14063"/>
                </a:moveTo>
                <a:lnTo>
                  <a:pt x="12084578" y="0"/>
                </a:lnTo>
              </a:path>
            </a:pathLst>
          </a:custGeom>
          <a:ln w="38099">
            <a:solidFill>
              <a:srgbClr val="0563C1"/>
            </a:solidFill>
          </a:ln>
        </p:spPr>
        <p:txBody>
          <a:bodyPr wrap="square" lIns="0" tIns="0" rIns="0" bIns="0" rtlCol="0"/>
          <a:lstStyle/>
          <a:p>
            <a:endParaRPr/>
          </a:p>
        </p:txBody>
      </p:sp>
    </p:spTree>
    <p:extLst>
      <p:ext uri="{BB962C8B-B14F-4D97-AF65-F5344CB8AC3E}">
        <p14:creationId xmlns:p14="http://schemas.microsoft.com/office/powerpoint/2010/main" val="1484954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F0A3A-267C-55A8-BCA5-280C874AD01F}"/>
            </a:ext>
          </a:extLst>
        </p:cNvPr>
        <p:cNvGrpSpPr/>
        <p:nvPr/>
      </p:nvGrpSpPr>
      <p:grpSpPr>
        <a:xfrm>
          <a:off x="0" y="0"/>
          <a:ext cx="0" cy="0"/>
          <a:chOff x="0" y="0"/>
          <a:chExt cx="0" cy="0"/>
        </a:xfrm>
      </p:grpSpPr>
      <p:grpSp>
        <p:nvGrpSpPr>
          <p:cNvPr id="9" name="object 3">
            <a:extLst>
              <a:ext uri="{FF2B5EF4-FFF2-40B4-BE49-F238E27FC236}">
                <a16:creationId xmlns:a16="http://schemas.microsoft.com/office/drawing/2014/main" id="{68E336D5-6AD8-774A-0F58-FCDBA053F3D3}"/>
              </a:ext>
            </a:extLst>
          </p:cNvPr>
          <p:cNvGrpSpPr/>
          <p:nvPr/>
        </p:nvGrpSpPr>
        <p:grpSpPr>
          <a:xfrm>
            <a:off x="19861" y="28263"/>
            <a:ext cx="12160885" cy="900430"/>
            <a:chOff x="1755" y="28263"/>
            <a:chExt cx="12160885" cy="900430"/>
          </a:xfrm>
        </p:grpSpPr>
        <p:sp>
          <p:nvSpPr>
            <p:cNvPr id="11" name="object 4">
              <a:extLst>
                <a:ext uri="{FF2B5EF4-FFF2-40B4-BE49-F238E27FC236}">
                  <a16:creationId xmlns:a16="http://schemas.microsoft.com/office/drawing/2014/main" id="{D0D2AED7-4A98-9738-4CA1-9FD9FF4DA58B}"/>
                </a:ext>
              </a:extLst>
            </p:cNvPr>
            <p:cNvSpPr/>
            <p:nvPr/>
          </p:nvSpPr>
          <p:spPr>
            <a:xfrm>
              <a:off x="39855" y="66363"/>
              <a:ext cx="12084685" cy="14604"/>
            </a:xfrm>
            <a:custGeom>
              <a:avLst/>
              <a:gdLst/>
              <a:ahLst/>
              <a:cxnLst/>
              <a:rect l="l" t="t" r="r" b="b"/>
              <a:pathLst>
                <a:path w="12084685" h="14605">
                  <a:moveTo>
                    <a:pt x="0" y="14063"/>
                  </a:moveTo>
                  <a:lnTo>
                    <a:pt x="12084578" y="0"/>
                  </a:lnTo>
                </a:path>
              </a:pathLst>
            </a:custGeom>
            <a:ln w="76199">
              <a:solidFill>
                <a:srgbClr val="0563C1"/>
              </a:solidFill>
            </a:ln>
          </p:spPr>
          <p:txBody>
            <a:bodyPr wrap="square" lIns="0" tIns="0" rIns="0" bIns="0" rtlCol="0"/>
            <a:lstStyle/>
            <a:p>
              <a:endParaRPr/>
            </a:p>
          </p:txBody>
        </p:sp>
        <p:sp>
          <p:nvSpPr>
            <p:cNvPr id="13" name="object 5">
              <a:extLst>
                <a:ext uri="{FF2B5EF4-FFF2-40B4-BE49-F238E27FC236}">
                  <a16:creationId xmlns:a16="http://schemas.microsoft.com/office/drawing/2014/main" id="{28CA81EA-4FF0-70B2-13C9-62AC089C2864}"/>
                </a:ext>
              </a:extLst>
            </p:cNvPr>
            <p:cNvSpPr/>
            <p:nvPr/>
          </p:nvSpPr>
          <p:spPr>
            <a:xfrm>
              <a:off x="39855" y="904563"/>
              <a:ext cx="12049125" cy="14604"/>
            </a:xfrm>
            <a:custGeom>
              <a:avLst/>
              <a:gdLst/>
              <a:ahLst/>
              <a:cxnLst/>
              <a:rect l="l" t="t" r="r" b="b"/>
              <a:pathLst>
                <a:path w="12049125" h="14605">
                  <a:moveTo>
                    <a:pt x="0" y="14063"/>
                  </a:moveTo>
                  <a:lnTo>
                    <a:pt x="12048663" y="0"/>
                  </a:lnTo>
                </a:path>
              </a:pathLst>
            </a:custGeom>
            <a:ln w="19049">
              <a:solidFill>
                <a:srgbClr val="0563C1"/>
              </a:solidFill>
            </a:ln>
          </p:spPr>
          <p:txBody>
            <a:bodyPr wrap="square" lIns="0" tIns="0" rIns="0" bIns="0" rtlCol="0"/>
            <a:lstStyle/>
            <a:p>
              <a:endParaRPr/>
            </a:p>
          </p:txBody>
        </p:sp>
        <p:pic>
          <p:nvPicPr>
            <p:cNvPr id="14" name="object 6">
              <a:extLst>
                <a:ext uri="{FF2B5EF4-FFF2-40B4-BE49-F238E27FC236}">
                  <a16:creationId xmlns:a16="http://schemas.microsoft.com/office/drawing/2014/main" id="{E60C9F0D-887D-C197-A5C7-C25C167A804F}"/>
                </a:ext>
              </a:extLst>
            </p:cNvPr>
            <p:cNvPicPr/>
            <p:nvPr/>
          </p:nvPicPr>
          <p:blipFill>
            <a:blip r:embed="rId2" cstate="print"/>
            <a:stretch>
              <a:fillRect/>
            </a:stretch>
          </p:blipFill>
          <p:spPr>
            <a:xfrm>
              <a:off x="103479" y="80428"/>
              <a:ext cx="827583" cy="827583"/>
            </a:xfrm>
            <a:prstGeom prst="rect">
              <a:avLst/>
            </a:prstGeom>
          </p:spPr>
        </p:pic>
      </p:grpSp>
      <p:sp>
        <p:nvSpPr>
          <p:cNvPr id="16" name="object 7">
            <a:extLst>
              <a:ext uri="{FF2B5EF4-FFF2-40B4-BE49-F238E27FC236}">
                <a16:creationId xmlns:a16="http://schemas.microsoft.com/office/drawing/2014/main" id="{8CC79605-704A-6296-3526-1302ED249338}"/>
              </a:ext>
            </a:extLst>
          </p:cNvPr>
          <p:cNvSpPr/>
          <p:nvPr/>
        </p:nvSpPr>
        <p:spPr>
          <a:xfrm>
            <a:off x="89871" y="6348668"/>
            <a:ext cx="12021185" cy="22860"/>
          </a:xfrm>
          <a:custGeom>
            <a:avLst/>
            <a:gdLst/>
            <a:ahLst/>
            <a:cxnLst/>
            <a:rect l="l" t="t" r="r" b="b"/>
            <a:pathLst>
              <a:path w="12021185" h="22860">
                <a:moveTo>
                  <a:pt x="0" y="22572"/>
                </a:moveTo>
                <a:lnTo>
                  <a:pt x="12020953" y="0"/>
                </a:lnTo>
              </a:path>
            </a:pathLst>
          </a:custGeom>
          <a:ln w="76199">
            <a:solidFill>
              <a:srgbClr val="0563C1"/>
            </a:solidFill>
          </a:ln>
        </p:spPr>
        <p:txBody>
          <a:bodyPr wrap="square" lIns="0" tIns="0" rIns="0" bIns="0" rtlCol="0"/>
          <a:lstStyle/>
          <a:p>
            <a:endParaRPr/>
          </a:p>
        </p:txBody>
      </p:sp>
      <p:sp>
        <p:nvSpPr>
          <p:cNvPr id="20" name="object 9">
            <a:extLst>
              <a:ext uri="{FF2B5EF4-FFF2-40B4-BE49-F238E27FC236}">
                <a16:creationId xmlns:a16="http://schemas.microsoft.com/office/drawing/2014/main" id="{45EA5F17-C870-D15B-6A80-8828225FE213}"/>
              </a:ext>
            </a:extLst>
          </p:cNvPr>
          <p:cNvSpPr txBox="1">
            <a:spLocks/>
          </p:cNvSpPr>
          <p:nvPr/>
        </p:nvSpPr>
        <p:spPr>
          <a:xfrm>
            <a:off x="245679" y="6479980"/>
            <a:ext cx="2483485" cy="187324"/>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i="1" dirty="0">
                <a:latin typeface="Times New Roman" panose="02020603050405020304" pitchFamily="18" charset="0"/>
                <a:cs typeface="Times New Roman" panose="02020603050405020304" pitchFamily="18" charset="0"/>
              </a:rPr>
              <a:t>DEPARTMENT OF CSDS, PESITM</a:t>
            </a:r>
          </a:p>
        </p:txBody>
      </p:sp>
      <p:pic>
        <p:nvPicPr>
          <p:cNvPr id="22" name="Picture 21">
            <a:extLst>
              <a:ext uri="{FF2B5EF4-FFF2-40B4-BE49-F238E27FC236}">
                <a16:creationId xmlns:a16="http://schemas.microsoft.com/office/drawing/2014/main" id="{0CCEE800-EBF8-7107-3182-11A9FC9E7A8F}"/>
              </a:ext>
            </a:extLst>
          </p:cNvPr>
          <p:cNvPicPr/>
          <p:nvPr/>
        </p:nvPicPr>
        <p:blipFill>
          <a:blip r:embed="rId3"/>
          <a:stretch>
            <a:fillRect/>
          </a:stretch>
        </p:blipFill>
        <p:spPr>
          <a:xfrm>
            <a:off x="11134192" y="0"/>
            <a:ext cx="949169" cy="1007993"/>
          </a:xfrm>
          <a:prstGeom prst="rect">
            <a:avLst/>
          </a:prstGeom>
        </p:spPr>
      </p:pic>
      <p:sp>
        <p:nvSpPr>
          <p:cNvPr id="4" name="object 2">
            <a:extLst>
              <a:ext uri="{FF2B5EF4-FFF2-40B4-BE49-F238E27FC236}">
                <a16:creationId xmlns:a16="http://schemas.microsoft.com/office/drawing/2014/main" id="{7004D819-1E93-DEB3-71CB-AF8025329438}"/>
              </a:ext>
            </a:extLst>
          </p:cNvPr>
          <p:cNvSpPr txBox="1">
            <a:spLocks/>
          </p:cNvSpPr>
          <p:nvPr/>
        </p:nvSpPr>
        <p:spPr>
          <a:xfrm>
            <a:off x="931062" y="207525"/>
            <a:ext cx="8552853" cy="635000"/>
          </a:xfrm>
          <a:prstGeom prst="rect">
            <a:avLst/>
          </a:prstGeom>
        </p:spPr>
        <p:txBody>
          <a:bodyPr vert="horz" wrap="square" lIns="0" tIns="12700" rIns="0" bIns="0" rtlCol="0">
            <a:spAutoFit/>
          </a:bodyPr>
          <a:lstStyle>
            <a:lvl1pPr>
              <a:defRPr sz="4000" b="1" i="0">
                <a:solidFill>
                  <a:srgbClr val="733838"/>
                </a:solidFill>
                <a:latin typeface="Times New Roman"/>
                <a:ea typeface="+mj-ea"/>
                <a:cs typeface="Times New Roman"/>
              </a:defRPr>
            </a:lvl1pPr>
          </a:lstStyle>
          <a:p>
            <a:pPr marL="3122930">
              <a:spcBef>
                <a:spcPts val="100"/>
              </a:spcBef>
              <a:buClrTx/>
              <a:buFontTx/>
            </a:pPr>
            <a:r>
              <a:rPr lang="en-US" spc="-20" dirty="0">
                <a:latin typeface="Calibri"/>
                <a:cs typeface="Calibri"/>
              </a:rPr>
              <a:t>Result Analysis </a:t>
            </a:r>
            <a:endParaRPr lang="en-IN" spc="-20" dirty="0">
              <a:latin typeface="Calibri"/>
              <a:cs typeface="Calibri"/>
            </a:endParaRPr>
          </a:p>
        </p:txBody>
      </p:sp>
      <p:sp>
        <p:nvSpPr>
          <p:cNvPr id="2" name="TextBox 1">
            <a:extLst>
              <a:ext uri="{FF2B5EF4-FFF2-40B4-BE49-F238E27FC236}">
                <a16:creationId xmlns:a16="http://schemas.microsoft.com/office/drawing/2014/main" id="{4C9D6475-FB34-313A-1C77-51F9F4F0E05B}"/>
              </a:ext>
            </a:extLst>
          </p:cNvPr>
          <p:cNvSpPr txBox="1"/>
          <p:nvPr/>
        </p:nvSpPr>
        <p:spPr>
          <a:xfrm>
            <a:off x="245679" y="1288769"/>
            <a:ext cx="11146846" cy="2769989"/>
          </a:xfrm>
          <a:prstGeom prst="rect">
            <a:avLst/>
          </a:prstGeom>
          <a:noFill/>
        </p:spPr>
        <p:txBody>
          <a:bodyPr wrap="square" rtlCol="0">
            <a:spAutoFit/>
          </a:bodyPr>
          <a:lstStyle/>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model successfully classified resumes into predefined job categories. Accuracy of classification using TF-IDF + KNN : ~97% .</a:t>
            </a:r>
          </a:p>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Pie/bar charts show role distribution and resume match.</a:t>
            </a:r>
          </a:p>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HR can view and download best-matching resumes easily</a:t>
            </a:r>
            <a:r>
              <a:rPr lang="en-US" sz="3200" dirty="0"/>
              <a:t>.</a:t>
            </a:r>
          </a:p>
          <a:p>
            <a:endParaRPr lang="en-IN" dirty="0"/>
          </a:p>
        </p:txBody>
      </p:sp>
    </p:spTree>
    <p:extLst>
      <p:ext uri="{BB962C8B-B14F-4D97-AF65-F5344CB8AC3E}">
        <p14:creationId xmlns:p14="http://schemas.microsoft.com/office/powerpoint/2010/main" val="3485905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751A5-E2FD-DFC1-5753-4724FF6801D7}"/>
            </a:ext>
          </a:extLst>
        </p:cNvPr>
        <p:cNvGrpSpPr/>
        <p:nvPr/>
      </p:nvGrpSpPr>
      <p:grpSpPr>
        <a:xfrm>
          <a:off x="0" y="0"/>
          <a:ext cx="0" cy="0"/>
          <a:chOff x="0" y="0"/>
          <a:chExt cx="0" cy="0"/>
        </a:xfrm>
      </p:grpSpPr>
      <p:grpSp>
        <p:nvGrpSpPr>
          <p:cNvPr id="9" name="object 3">
            <a:extLst>
              <a:ext uri="{FF2B5EF4-FFF2-40B4-BE49-F238E27FC236}">
                <a16:creationId xmlns:a16="http://schemas.microsoft.com/office/drawing/2014/main" id="{CD3C9A9D-0000-43A9-1D4D-5A7F99AD13B9}"/>
              </a:ext>
            </a:extLst>
          </p:cNvPr>
          <p:cNvGrpSpPr/>
          <p:nvPr/>
        </p:nvGrpSpPr>
        <p:grpSpPr>
          <a:xfrm>
            <a:off x="19861" y="28263"/>
            <a:ext cx="12160885" cy="900430"/>
            <a:chOff x="1755" y="28263"/>
            <a:chExt cx="12160885" cy="900430"/>
          </a:xfrm>
        </p:grpSpPr>
        <p:sp>
          <p:nvSpPr>
            <p:cNvPr id="11" name="object 4">
              <a:extLst>
                <a:ext uri="{FF2B5EF4-FFF2-40B4-BE49-F238E27FC236}">
                  <a16:creationId xmlns:a16="http://schemas.microsoft.com/office/drawing/2014/main" id="{055E993C-09A2-1509-2D59-33B4B7AA1F47}"/>
                </a:ext>
              </a:extLst>
            </p:cNvPr>
            <p:cNvSpPr/>
            <p:nvPr/>
          </p:nvSpPr>
          <p:spPr>
            <a:xfrm>
              <a:off x="39855" y="66363"/>
              <a:ext cx="12084685" cy="14604"/>
            </a:xfrm>
            <a:custGeom>
              <a:avLst/>
              <a:gdLst/>
              <a:ahLst/>
              <a:cxnLst/>
              <a:rect l="l" t="t" r="r" b="b"/>
              <a:pathLst>
                <a:path w="12084685" h="14605">
                  <a:moveTo>
                    <a:pt x="0" y="14063"/>
                  </a:moveTo>
                  <a:lnTo>
                    <a:pt x="12084578" y="0"/>
                  </a:lnTo>
                </a:path>
              </a:pathLst>
            </a:custGeom>
            <a:ln w="76199">
              <a:solidFill>
                <a:srgbClr val="0563C1"/>
              </a:solidFill>
            </a:ln>
          </p:spPr>
          <p:txBody>
            <a:bodyPr wrap="square" lIns="0" tIns="0" rIns="0" bIns="0" rtlCol="0"/>
            <a:lstStyle/>
            <a:p>
              <a:endParaRPr/>
            </a:p>
          </p:txBody>
        </p:sp>
        <p:sp>
          <p:nvSpPr>
            <p:cNvPr id="13" name="object 5">
              <a:extLst>
                <a:ext uri="{FF2B5EF4-FFF2-40B4-BE49-F238E27FC236}">
                  <a16:creationId xmlns:a16="http://schemas.microsoft.com/office/drawing/2014/main" id="{B3BFE2B2-8316-6453-FEC2-B72DDE30AE5A}"/>
                </a:ext>
              </a:extLst>
            </p:cNvPr>
            <p:cNvSpPr/>
            <p:nvPr/>
          </p:nvSpPr>
          <p:spPr>
            <a:xfrm>
              <a:off x="39855" y="904563"/>
              <a:ext cx="12049125" cy="14604"/>
            </a:xfrm>
            <a:custGeom>
              <a:avLst/>
              <a:gdLst/>
              <a:ahLst/>
              <a:cxnLst/>
              <a:rect l="l" t="t" r="r" b="b"/>
              <a:pathLst>
                <a:path w="12049125" h="14605">
                  <a:moveTo>
                    <a:pt x="0" y="14063"/>
                  </a:moveTo>
                  <a:lnTo>
                    <a:pt x="12048663" y="0"/>
                  </a:lnTo>
                </a:path>
              </a:pathLst>
            </a:custGeom>
            <a:ln w="19049">
              <a:solidFill>
                <a:srgbClr val="0563C1"/>
              </a:solidFill>
            </a:ln>
          </p:spPr>
          <p:txBody>
            <a:bodyPr wrap="square" lIns="0" tIns="0" rIns="0" bIns="0" rtlCol="0"/>
            <a:lstStyle/>
            <a:p>
              <a:endParaRPr/>
            </a:p>
          </p:txBody>
        </p:sp>
        <p:pic>
          <p:nvPicPr>
            <p:cNvPr id="14" name="object 6">
              <a:extLst>
                <a:ext uri="{FF2B5EF4-FFF2-40B4-BE49-F238E27FC236}">
                  <a16:creationId xmlns:a16="http://schemas.microsoft.com/office/drawing/2014/main" id="{4CBEA17F-F148-EE63-D0C5-BEE6D26CCD10}"/>
                </a:ext>
              </a:extLst>
            </p:cNvPr>
            <p:cNvPicPr/>
            <p:nvPr/>
          </p:nvPicPr>
          <p:blipFill>
            <a:blip r:embed="rId2" cstate="print"/>
            <a:stretch>
              <a:fillRect/>
            </a:stretch>
          </p:blipFill>
          <p:spPr>
            <a:xfrm>
              <a:off x="103479" y="80428"/>
              <a:ext cx="827583" cy="827583"/>
            </a:xfrm>
            <a:prstGeom prst="rect">
              <a:avLst/>
            </a:prstGeom>
          </p:spPr>
        </p:pic>
      </p:grpSp>
      <p:sp>
        <p:nvSpPr>
          <p:cNvPr id="16" name="object 7">
            <a:extLst>
              <a:ext uri="{FF2B5EF4-FFF2-40B4-BE49-F238E27FC236}">
                <a16:creationId xmlns:a16="http://schemas.microsoft.com/office/drawing/2014/main" id="{2BCFC2B6-DCA3-0797-DE33-E673206A8A2F}"/>
              </a:ext>
            </a:extLst>
          </p:cNvPr>
          <p:cNvSpPr/>
          <p:nvPr/>
        </p:nvSpPr>
        <p:spPr>
          <a:xfrm>
            <a:off x="89871" y="6348668"/>
            <a:ext cx="12021185" cy="22860"/>
          </a:xfrm>
          <a:custGeom>
            <a:avLst/>
            <a:gdLst/>
            <a:ahLst/>
            <a:cxnLst/>
            <a:rect l="l" t="t" r="r" b="b"/>
            <a:pathLst>
              <a:path w="12021185" h="22860">
                <a:moveTo>
                  <a:pt x="0" y="22572"/>
                </a:moveTo>
                <a:lnTo>
                  <a:pt x="12020953" y="0"/>
                </a:lnTo>
              </a:path>
            </a:pathLst>
          </a:custGeom>
          <a:ln w="76199">
            <a:solidFill>
              <a:srgbClr val="0563C1"/>
            </a:solidFill>
          </a:ln>
        </p:spPr>
        <p:txBody>
          <a:bodyPr wrap="square" lIns="0" tIns="0" rIns="0" bIns="0" rtlCol="0"/>
          <a:lstStyle/>
          <a:p>
            <a:endParaRPr/>
          </a:p>
        </p:txBody>
      </p:sp>
      <p:sp>
        <p:nvSpPr>
          <p:cNvPr id="20" name="object 9">
            <a:extLst>
              <a:ext uri="{FF2B5EF4-FFF2-40B4-BE49-F238E27FC236}">
                <a16:creationId xmlns:a16="http://schemas.microsoft.com/office/drawing/2014/main" id="{FB25F46A-0436-3ACA-9CBE-65C8C77C3EE4}"/>
              </a:ext>
            </a:extLst>
          </p:cNvPr>
          <p:cNvSpPr txBox="1">
            <a:spLocks/>
          </p:cNvSpPr>
          <p:nvPr/>
        </p:nvSpPr>
        <p:spPr>
          <a:xfrm>
            <a:off x="245679" y="6479980"/>
            <a:ext cx="2483485" cy="187324"/>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i="1" dirty="0">
                <a:latin typeface="Times New Roman" panose="02020603050405020304" pitchFamily="18" charset="0"/>
                <a:cs typeface="Times New Roman" panose="02020603050405020304" pitchFamily="18" charset="0"/>
              </a:rPr>
              <a:t>DEPARTMENT OF CSDS, PESITM</a:t>
            </a:r>
          </a:p>
        </p:txBody>
      </p:sp>
      <p:pic>
        <p:nvPicPr>
          <p:cNvPr id="22" name="Picture 21">
            <a:extLst>
              <a:ext uri="{FF2B5EF4-FFF2-40B4-BE49-F238E27FC236}">
                <a16:creationId xmlns:a16="http://schemas.microsoft.com/office/drawing/2014/main" id="{65FE9E29-6594-33B8-50C8-03B6076F2FD6}"/>
              </a:ext>
            </a:extLst>
          </p:cNvPr>
          <p:cNvPicPr/>
          <p:nvPr/>
        </p:nvPicPr>
        <p:blipFill>
          <a:blip r:embed="rId3"/>
          <a:stretch>
            <a:fillRect/>
          </a:stretch>
        </p:blipFill>
        <p:spPr>
          <a:xfrm>
            <a:off x="11134192" y="0"/>
            <a:ext cx="949169" cy="1007993"/>
          </a:xfrm>
          <a:prstGeom prst="rect">
            <a:avLst/>
          </a:prstGeom>
        </p:spPr>
      </p:pic>
      <p:sp>
        <p:nvSpPr>
          <p:cNvPr id="4" name="object 2">
            <a:extLst>
              <a:ext uri="{FF2B5EF4-FFF2-40B4-BE49-F238E27FC236}">
                <a16:creationId xmlns:a16="http://schemas.microsoft.com/office/drawing/2014/main" id="{6FE0DF29-C6A8-B8B5-327D-F9BFFC6D7C06}"/>
              </a:ext>
            </a:extLst>
          </p:cNvPr>
          <p:cNvSpPr txBox="1">
            <a:spLocks/>
          </p:cNvSpPr>
          <p:nvPr/>
        </p:nvSpPr>
        <p:spPr>
          <a:xfrm>
            <a:off x="931062" y="207525"/>
            <a:ext cx="8552853" cy="1256754"/>
          </a:xfrm>
          <a:prstGeom prst="rect">
            <a:avLst/>
          </a:prstGeom>
        </p:spPr>
        <p:txBody>
          <a:bodyPr vert="horz" wrap="square" lIns="0" tIns="12700" rIns="0" bIns="0" rtlCol="0">
            <a:spAutoFit/>
          </a:bodyPr>
          <a:lstStyle>
            <a:lvl1pPr>
              <a:defRPr sz="4000" b="1" i="0">
                <a:solidFill>
                  <a:srgbClr val="733838"/>
                </a:solidFill>
                <a:latin typeface="Times New Roman"/>
                <a:ea typeface="+mj-ea"/>
                <a:cs typeface="Times New Roman"/>
              </a:defRPr>
            </a:lvl1pPr>
          </a:lstStyle>
          <a:p>
            <a:pPr marL="3122930">
              <a:spcBef>
                <a:spcPts val="100"/>
              </a:spcBef>
              <a:buClrTx/>
            </a:pPr>
            <a:r>
              <a:rPr lang="en-US" spc="-20" dirty="0">
                <a:latin typeface="Calibri"/>
                <a:cs typeface="Calibri"/>
              </a:rPr>
              <a:t>Result Analysis </a:t>
            </a:r>
            <a:endParaRPr lang="en-IN" spc="-20" dirty="0">
              <a:latin typeface="Calibri"/>
              <a:cs typeface="Calibri"/>
            </a:endParaRPr>
          </a:p>
          <a:p>
            <a:pPr marL="3122930">
              <a:spcBef>
                <a:spcPts val="100"/>
              </a:spcBef>
              <a:buClrTx/>
              <a:buFontTx/>
            </a:pPr>
            <a:endParaRPr lang="en-IN" spc="-20" dirty="0">
              <a:latin typeface="Calibri"/>
              <a:cs typeface="Calibri"/>
            </a:endParaRPr>
          </a:p>
        </p:txBody>
      </p:sp>
      <p:sp>
        <p:nvSpPr>
          <p:cNvPr id="5" name="TextBox 4">
            <a:extLst>
              <a:ext uri="{FF2B5EF4-FFF2-40B4-BE49-F238E27FC236}">
                <a16:creationId xmlns:a16="http://schemas.microsoft.com/office/drawing/2014/main" id="{E0A9406D-8ACD-0E89-78DF-A1415704ADF5}"/>
              </a:ext>
            </a:extLst>
          </p:cNvPr>
          <p:cNvSpPr txBox="1"/>
          <p:nvPr/>
        </p:nvSpPr>
        <p:spPr>
          <a:xfrm>
            <a:off x="362309" y="1224950"/>
            <a:ext cx="10821697" cy="369332"/>
          </a:xfrm>
          <a:prstGeom prst="rect">
            <a:avLst/>
          </a:prstGeom>
          <a:noFill/>
        </p:spPr>
        <p:txBody>
          <a:bodyPr wrap="square">
            <a:spAutoFit/>
          </a:bodyPr>
          <a:lstStyle/>
          <a:p>
            <a:endParaRPr lang="en-US" sz="1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F6044C4-BD2B-CF8C-F5B4-92144614421F}"/>
              </a:ext>
            </a:extLst>
          </p:cNvPr>
          <p:cNvPicPr>
            <a:picLocks noChangeAspect="1"/>
          </p:cNvPicPr>
          <p:nvPr/>
        </p:nvPicPr>
        <p:blipFill>
          <a:blip r:embed="rId4"/>
          <a:stretch>
            <a:fillRect/>
          </a:stretch>
        </p:blipFill>
        <p:spPr>
          <a:xfrm>
            <a:off x="245677" y="919167"/>
            <a:ext cx="9632839" cy="3838076"/>
          </a:xfrm>
          <a:prstGeom prst="rect">
            <a:avLst/>
          </a:prstGeom>
        </p:spPr>
      </p:pic>
      <p:sp>
        <p:nvSpPr>
          <p:cNvPr id="3" name="TextBox 2">
            <a:extLst>
              <a:ext uri="{FF2B5EF4-FFF2-40B4-BE49-F238E27FC236}">
                <a16:creationId xmlns:a16="http://schemas.microsoft.com/office/drawing/2014/main" id="{0E8D36FF-5E31-9AC1-77BB-AB7A6A32D564}"/>
              </a:ext>
            </a:extLst>
          </p:cNvPr>
          <p:cNvSpPr txBox="1"/>
          <p:nvPr/>
        </p:nvSpPr>
        <p:spPr>
          <a:xfrm>
            <a:off x="3585566" y="4836867"/>
            <a:ext cx="5768295" cy="584775"/>
          </a:xfrm>
          <a:prstGeom prst="rect">
            <a:avLst/>
          </a:prstGeom>
          <a:noFill/>
        </p:spPr>
        <p:txBody>
          <a:bodyPr wrap="square" rtlCol="0">
            <a:spAutoFit/>
          </a:bodyPr>
          <a:lstStyle/>
          <a:p>
            <a:r>
              <a:rPr lang="en-IN" sz="1800" i="1" kern="100" dirty="0">
                <a:solidFill>
                  <a:srgbClr val="44546A"/>
                </a:solidFill>
                <a:effectLst/>
                <a:latin typeface="Calibri" panose="020F0502020204030204" pitchFamily="34" charset="0"/>
                <a:ea typeface="Calibri" panose="020F0502020204030204" pitchFamily="34" charset="0"/>
                <a:cs typeface="Tunga" panose="020B0502040204020203" pitchFamily="34" charset="0"/>
              </a:rPr>
              <a:t>Figure 1:Distribution of Resume categories in dataset</a:t>
            </a:r>
          </a:p>
          <a:p>
            <a:endParaRPr lang="en-IN" dirty="0"/>
          </a:p>
        </p:txBody>
      </p:sp>
    </p:spTree>
    <p:extLst>
      <p:ext uri="{BB962C8B-B14F-4D97-AF65-F5344CB8AC3E}">
        <p14:creationId xmlns:p14="http://schemas.microsoft.com/office/powerpoint/2010/main" val="3269543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0270B-1C84-EFC8-B691-A9F0C7BDFF91}"/>
            </a:ext>
          </a:extLst>
        </p:cNvPr>
        <p:cNvGrpSpPr/>
        <p:nvPr/>
      </p:nvGrpSpPr>
      <p:grpSpPr>
        <a:xfrm>
          <a:off x="0" y="0"/>
          <a:ext cx="0" cy="0"/>
          <a:chOff x="0" y="0"/>
          <a:chExt cx="0" cy="0"/>
        </a:xfrm>
      </p:grpSpPr>
      <p:grpSp>
        <p:nvGrpSpPr>
          <p:cNvPr id="9" name="object 3">
            <a:extLst>
              <a:ext uri="{FF2B5EF4-FFF2-40B4-BE49-F238E27FC236}">
                <a16:creationId xmlns:a16="http://schemas.microsoft.com/office/drawing/2014/main" id="{6766DB9E-8ADF-5833-4F48-3980E763A5B6}"/>
              </a:ext>
            </a:extLst>
          </p:cNvPr>
          <p:cNvGrpSpPr/>
          <p:nvPr/>
        </p:nvGrpSpPr>
        <p:grpSpPr>
          <a:xfrm>
            <a:off x="19861" y="28263"/>
            <a:ext cx="12160885" cy="900430"/>
            <a:chOff x="1755" y="28263"/>
            <a:chExt cx="12160885" cy="900430"/>
          </a:xfrm>
        </p:grpSpPr>
        <p:sp>
          <p:nvSpPr>
            <p:cNvPr id="11" name="object 4">
              <a:extLst>
                <a:ext uri="{FF2B5EF4-FFF2-40B4-BE49-F238E27FC236}">
                  <a16:creationId xmlns:a16="http://schemas.microsoft.com/office/drawing/2014/main" id="{0A68CBF0-D88D-E453-C145-E2757603A173}"/>
                </a:ext>
              </a:extLst>
            </p:cNvPr>
            <p:cNvSpPr/>
            <p:nvPr/>
          </p:nvSpPr>
          <p:spPr>
            <a:xfrm>
              <a:off x="39855" y="66363"/>
              <a:ext cx="12084685" cy="14604"/>
            </a:xfrm>
            <a:custGeom>
              <a:avLst/>
              <a:gdLst/>
              <a:ahLst/>
              <a:cxnLst/>
              <a:rect l="l" t="t" r="r" b="b"/>
              <a:pathLst>
                <a:path w="12084685" h="14605">
                  <a:moveTo>
                    <a:pt x="0" y="14063"/>
                  </a:moveTo>
                  <a:lnTo>
                    <a:pt x="12084578" y="0"/>
                  </a:lnTo>
                </a:path>
              </a:pathLst>
            </a:custGeom>
            <a:ln w="76199">
              <a:solidFill>
                <a:srgbClr val="0563C1"/>
              </a:solidFill>
            </a:ln>
          </p:spPr>
          <p:txBody>
            <a:bodyPr wrap="square" lIns="0" tIns="0" rIns="0" bIns="0" rtlCol="0"/>
            <a:lstStyle/>
            <a:p>
              <a:endParaRPr/>
            </a:p>
          </p:txBody>
        </p:sp>
        <p:sp>
          <p:nvSpPr>
            <p:cNvPr id="13" name="object 5">
              <a:extLst>
                <a:ext uri="{FF2B5EF4-FFF2-40B4-BE49-F238E27FC236}">
                  <a16:creationId xmlns:a16="http://schemas.microsoft.com/office/drawing/2014/main" id="{6C29FE0A-4E59-5881-A664-63B0B8C7E00D}"/>
                </a:ext>
              </a:extLst>
            </p:cNvPr>
            <p:cNvSpPr/>
            <p:nvPr/>
          </p:nvSpPr>
          <p:spPr>
            <a:xfrm>
              <a:off x="39855" y="904563"/>
              <a:ext cx="12049125" cy="14604"/>
            </a:xfrm>
            <a:custGeom>
              <a:avLst/>
              <a:gdLst/>
              <a:ahLst/>
              <a:cxnLst/>
              <a:rect l="l" t="t" r="r" b="b"/>
              <a:pathLst>
                <a:path w="12049125" h="14605">
                  <a:moveTo>
                    <a:pt x="0" y="14063"/>
                  </a:moveTo>
                  <a:lnTo>
                    <a:pt x="12048663" y="0"/>
                  </a:lnTo>
                </a:path>
              </a:pathLst>
            </a:custGeom>
            <a:ln w="19049">
              <a:solidFill>
                <a:srgbClr val="0563C1"/>
              </a:solidFill>
            </a:ln>
          </p:spPr>
          <p:txBody>
            <a:bodyPr wrap="square" lIns="0" tIns="0" rIns="0" bIns="0" rtlCol="0"/>
            <a:lstStyle/>
            <a:p>
              <a:endParaRPr/>
            </a:p>
          </p:txBody>
        </p:sp>
        <p:pic>
          <p:nvPicPr>
            <p:cNvPr id="14" name="object 6">
              <a:extLst>
                <a:ext uri="{FF2B5EF4-FFF2-40B4-BE49-F238E27FC236}">
                  <a16:creationId xmlns:a16="http://schemas.microsoft.com/office/drawing/2014/main" id="{3069897A-EE6A-37B0-BD94-30867168C830}"/>
                </a:ext>
              </a:extLst>
            </p:cNvPr>
            <p:cNvPicPr/>
            <p:nvPr/>
          </p:nvPicPr>
          <p:blipFill>
            <a:blip r:embed="rId2" cstate="print"/>
            <a:stretch>
              <a:fillRect/>
            </a:stretch>
          </p:blipFill>
          <p:spPr>
            <a:xfrm>
              <a:off x="103479" y="80428"/>
              <a:ext cx="827583" cy="827583"/>
            </a:xfrm>
            <a:prstGeom prst="rect">
              <a:avLst/>
            </a:prstGeom>
          </p:spPr>
        </p:pic>
      </p:grpSp>
      <p:sp>
        <p:nvSpPr>
          <p:cNvPr id="16" name="object 7">
            <a:extLst>
              <a:ext uri="{FF2B5EF4-FFF2-40B4-BE49-F238E27FC236}">
                <a16:creationId xmlns:a16="http://schemas.microsoft.com/office/drawing/2014/main" id="{A5EB05E4-AF0F-5C9E-B250-994E80D95875}"/>
              </a:ext>
            </a:extLst>
          </p:cNvPr>
          <p:cNvSpPr/>
          <p:nvPr/>
        </p:nvSpPr>
        <p:spPr>
          <a:xfrm>
            <a:off x="89871" y="6348668"/>
            <a:ext cx="12021185" cy="22860"/>
          </a:xfrm>
          <a:custGeom>
            <a:avLst/>
            <a:gdLst/>
            <a:ahLst/>
            <a:cxnLst/>
            <a:rect l="l" t="t" r="r" b="b"/>
            <a:pathLst>
              <a:path w="12021185" h="22860">
                <a:moveTo>
                  <a:pt x="0" y="22572"/>
                </a:moveTo>
                <a:lnTo>
                  <a:pt x="12020953" y="0"/>
                </a:lnTo>
              </a:path>
            </a:pathLst>
          </a:custGeom>
          <a:ln w="76199">
            <a:solidFill>
              <a:srgbClr val="0563C1"/>
            </a:solidFill>
          </a:ln>
        </p:spPr>
        <p:txBody>
          <a:bodyPr wrap="square" lIns="0" tIns="0" rIns="0" bIns="0" rtlCol="0"/>
          <a:lstStyle/>
          <a:p>
            <a:endParaRPr/>
          </a:p>
        </p:txBody>
      </p:sp>
      <p:sp>
        <p:nvSpPr>
          <p:cNvPr id="20" name="object 9">
            <a:extLst>
              <a:ext uri="{FF2B5EF4-FFF2-40B4-BE49-F238E27FC236}">
                <a16:creationId xmlns:a16="http://schemas.microsoft.com/office/drawing/2014/main" id="{9EBA70FF-8535-D802-04BC-10F25F02A9A0}"/>
              </a:ext>
            </a:extLst>
          </p:cNvPr>
          <p:cNvSpPr txBox="1">
            <a:spLocks/>
          </p:cNvSpPr>
          <p:nvPr/>
        </p:nvSpPr>
        <p:spPr>
          <a:xfrm>
            <a:off x="245679" y="6479980"/>
            <a:ext cx="2483485" cy="187324"/>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i="1" dirty="0">
                <a:latin typeface="Times New Roman" panose="02020603050405020304" pitchFamily="18" charset="0"/>
                <a:cs typeface="Times New Roman" panose="02020603050405020304" pitchFamily="18" charset="0"/>
              </a:rPr>
              <a:t>DEPARTMENT OF CSDS, PESITM</a:t>
            </a:r>
          </a:p>
        </p:txBody>
      </p:sp>
      <p:pic>
        <p:nvPicPr>
          <p:cNvPr id="22" name="Picture 21">
            <a:extLst>
              <a:ext uri="{FF2B5EF4-FFF2-40B4-BE49-F238E27FC236}">
                <a16:creationId xmlns:a16="http://schemas.microsoft.com/office/drawing/2014/main" id="{55FAF1EC-B596-2E3D-539B-F3921F01B73E}"/>
              </a:ext>
            </a:extLst>
          </p:cNvPr>
          <p:cNvPicPr/>
          <p:nvPr/>
        </p:nvPicPr>
        <p:blipFill>
          <a:blip r:embed="rId3"/>
          <a:stretch>
            <a:fillRect/>
          </a:stretch>
        </p:blipFill>
        <p:spPr>
          <a:xfrm>
            <a:off x="11134192" y="0"/>
            <a:ext cx="949169" cy="1007993"/>
          </a:xfrm>
          <a:prstGeom prst="rect">
            <a:avLst/>
          </a:prstGeom>
        </p:spPr>
      </p:pic>
      <p:sp>
        <p:nvSpPr>
          <p:cNvPr id="4" name="object 2">
            <a:extLst>
              <a:ext uri="{FF2B5EF4-FFF2-40B4-BE49-F238E27FC236}">
                <a16:creationId xmlns:a16="http://schemas.microsoft.com/office/drawing/2014/main" id="{1903EA10-0936-DFD2-9D97-ABCD0E87A05B}"/>
              </a:ext>
            </a:extLst>
          </p:cNvPr>
          <p:cNvSpPr txBox="1">
            <a:spLocks/>
          </p:cNvSpPr>
          <p:nvPr/>
        </p:nvSpPr>
        <p:spPr>
          <a:xfrm>
            <a:off x="931062" y="207525"/>
            <a:ext cx="8552853" cy="1256754"/>
          </a:xfrm>
          <a:prstGeom prst="rect">
            <a:avLst/>
          </a:prstGeom>
        </p:spPr>
        <p:txBody>
          <a:bodyPr vert="horz" wrap="square" lIns="0" tIns="12700" rIns="0" bIns="0" rtlCol="0">
            <a:spAutoFit/>
          </a:bodyPr>
          <a:lstStyle>
            <a:lvl1pPr>
              <a:defRPr sz="4000" b="1" i="0">
                <a:solidFill>
                  <a:srgbClr val="733838"/>
                </a:solidFill>
                <a:latin typeface="Times New Roman"/>
                <a:ea typeface="+mj-ea"/>
                <a:cs typeface="Times New Roman"/>
              </a:defRPr>
            </a:lvl1pPr>
          </a:lstStyle>
          <a:p>
            <a:pPr marL="3122930">
              <a:spcBef>
                <a:spcPts val="100"/>
              </a:spcBef>
              <a:buClrTx/>
            </a:pPr>
            <a:r>
              <a:rPr lang="en-US" spc="-20" dirty="0">
                <a:latin typeface="Calibri"/>
                <a:cs typeface="Calibri"/>
              </a:rPr>
              <a:t>Result Analysis </a:t>
            </a:r>
            <a:endParaRPr lang="en-IN" spc="-20" dirty="0">
              <a:latin typeface="Calibri"/>
              <a:cs typeface="Calibri"/>
            </a:endParaRPr>
          </a:p>
          <a:p>
            <a:pPr marL="3122930">
              <a:spcBef>
                <a:spcPts val="100"/>
              </a:spcBef>
              <a:buClrTx/>
              <a:buFontTx/>
            </a:pPr>
            <a:endParaRPr lang="en-IN" spc="-20" dirty="0">
              <a:latin typeface="Calibri"/>
              <a:cs typeface="Calibri"/>
            </a:endParaRPr>
          </a:p>
        </p:txBody>
      </p:sp>
      <p:pic>
        <p:nvPicPr>
          <p:cNvPr id="2" name="Picture 1">
            <a:extLst>
              <a:ext uri="{FF2B5EF4-FFF2-40B4-BE49-F238E27FC236}">
                <a16:creationId xmlns:a16="http://schemas.microsoft.com/office/drawing/2014/main" id="{C1C62DA9-F06D-DA94-0078-ABC62280B290}"/>
              </a:ext>
            </a:extLst>
          </p:cNvPr>
          <p:cNvPicPr>
            <a:picLocks noChangeAspect="1"/>
          </p:cNvPicPr>
          <p:nvPr/>
        </p:nvPicPr>
        <p:blipFill rotWithShape="1">
          <a:blip r:embed="rId4">
            <a:extLst>
              <a:ext uri="{28A0092B-C50C-407E-A947-70E740481C1C}">
                <a14:useLocalDpi xmlns:a14="http://schemas.microsoft.com/office/drawing/2010/main" val="0"/>
              </a:ext>
            </a:extLst>
          </a:blip>
          <a:srcRect l="1153" t="3067" r="2631" b="4456"/>
          <a:stretch/>
        </p:blipFill>
        <p:spPr bwMode="auto">
          <a:xfrm>
            <a:off x="2188564" y="1178090"/>
            <a:ext cx="7414587" cy="4243552"/>
          </a:xfrm>
          <a:prstGeom prst="rect">
            <a:avLst/>
          </a:prstGeom>
          <a:noFill/>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3BF42BAE-A83F-EA81-0603-0CBE0F4BD1C7}"/>
              </a:ext>
            </a:extLst>
          </p:cNvPr>
          <p:cNvSpPr txBox="1"/>
          <p:nvPr/>
        </p:nvSpPr>
        <p:spPr>
          <a:xfrm>
            <a:off x="3783484" y="5661049"/>
            <a:ext cx="4224746" cy="584775"/>
          </a:xfrm>
          <a:prstGeom prst="rect">
            <a:avLst/>
          </a:prstGeom>
          <a:noFill/>
        </p:spPr>
        <p:txBody>
          <a:bodyPr wrap="none" rtlCol="0">
            <a:spAutoFit/>
          </a:bodyPr>
          <a:lstStyle/>
          <a:p>
            <a:r>
              <a:rPr lang="en-IN" sz="1800" i="1" kern="100" dirty="0">
                <a:solidFill>
                  <a:srgbClr val="44546A"/>
                </a:solidFill>
                <a:effectLst/>
                <a:latin typeface="Calibri" panose="020F0502020204030204" pitchFamily="34" charset="0"/>
                <a:ea typeface="Calibri" panose="020F0502020204030204" pitchFamily="34" charset="0"/>
                <a:cs typeface="Tunga" panose="020B0502040204020203" pitchFamily="34" charset="0"/>
              </a:rPr>
              <a:t>Figure 2: Distribution of Resume Categories</a:t>
            </a:r>
          </a:p>
          <a:p>
            <a:endParaRPr lang="en-IN" dirty="0"/>
          </a:p>
        </p:txBody>
      </p:sp>
    </p:spTree>
    <p:extLst>
      <p:ext uri="{BB962C8B-B14F-4D97-AF65-F5344CB8AC3E}">
        <p14:creationId xmlns:p14="http://schemas.microsoft.com/office/powerpoint/2010/main" val="1435635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0BF21-321F-E2F9-57EE-2149BED0892D}"/>
            </a:ext>
          </a:extLst>
        </p:cNvPr>
        <p:cNvGrpSpPr/>
        <p:nvPr/>
      </p:nvGrpSpPr>
      <p:grpSpPr>
        <a:xfrm>
          <a:off x="0" y="0"/>
          <a:ext cx="0" cy="0"/>
          <a:chOff x="0" y="0"/>
          <a:chExt cx="0" cy="0"/>
        </a:xfrm>
      </p:grpSpPr>
      <p:grpSp>
        <p:nvGrpSpPr>
          <p:cNvPr id="9" name="object 3">
            <a:extLst>
              <a:ext uri="{FF2B5EF4-FFF2-40B4-BE49-F238E27FC236}">
                <a16:creationId xmlns:a16="http://schemas.microsoft.com/office/drawing/2014/main" id="{FA2A2D90-8EA9-2585-D411-8086EFA33D03}"/>
              </a:ext>
            </a:extLst>
          </p:cNvPr>
          <p:cNvGrpSpPr/>
          <p:nvPr/>
        </p:nvGrpSpPr>
        <p:grpSpPr>
          <a:xfrm>
            <a:off x="19861" y="28263"/>
            <a:ext cx="12160885" cy="900430"/>
            <a:chOff x="1755" y="28263"/>
            <a:chExt cx="12160885" cy="900430"/>
          </a:xfrm>
        </p:grpSpPr>
        <p:sp>
          <p:nvSpPr>
            <p:cNvPr id="11" name="object 4">
              <a:extLst>
                <a:ext uri="{FF2B5EF4-FFF2-40B4-BE49-F238E27FC236}">
                  <a16:creationId xmlns:a16="http://schemas.microsoft.com/office/drawing/2014/main" id="{4F96EDFB-357A-30A8-0DD4-77FBC10EED3C}"/>
                </a:ext>
              </a:extLst>
            </p:cNvPr>
            <p:cNvSpPr/>
            <p:nvPr/>
          </p:nvSpPr>
          <p:spPr>
            <a:xfrm>
              <a:off x="39855" y="66363"/>
              <a:ext cx="12084685" cy="14604"/>
            </a:xfrm>
            <a:custGeom>
              <a:avLst/>
              <a:gdLst/>
              <a:ahLst/>
              <a:cxnLst/>
              <a:rect l="l" t="t" r="r" b="b"/>
              <a:pathLst>
                <a:path w="12084685" h="14605">
                  <a:moveTo>
                    <a:pt x="0" y="14063"/>
                  </a:moveTo>
                  <a:lnTo>
                    <a:pt x="12084578" y="0"/>
                  </a:lnTo>
                </a:path>
              </a:pathLst>
            </a:custGeom>
            <a:ln w="76199">
              <a:solidFill>
                <a:srgbClr val="0563C1"/>
              </a:solidFill>
            </a:ln>
          </p:spPr>
          <p:txBody>
            <a:bodyPr wrap="square" lIns="0" tIns="0" rIns="0" bIns="0" rtlCol="0"/>
            <a:lstStyle/>
            <a:p>
              <a:endParaRPr/>
            </a:p>
          </p:txBody>
        </p:sp>
        <p:sp>
          <p:nvSpPr>
            <p:cNvPr id="13" name="object 5">
              <a:extLst>
                <a:ext uri="{FF2B5EF4-FFF2-40B4-BE49-F238E27FC236}">
                  <a16:creationId xmlns:a16="http://schemas.microsoft.com/office/drawing/2014/main" id="{8D3AA411-0680-DD23-65F0-3E524793B94F}"/>
                </a:ext>
              </a:extLst>
            </p:cNvPr>
            <p:cNvSpPr/>
            <p:nvPr/>
          </p:nvSpPr>
          <p:spPr>
            <a:xfrm>
              <a:off x="39855" y="904563"/>
              <a:ext cx="12049125" cy="14604"/>
            </a:xfrm>
            <a:custGeom>
              <a:avLst/>
              <a:gdLst/>
              <a:ahLst/>
              <a:cxnLst/>
              <a:rect l="l" t="t" r="r" b="b"/>
              <a:pathLst>
                <a:path w="12049125" h="14605">
                  <a:moveTo>
                    <a:pt x="0" y="14063"/>
                  </a:moveTo>
                  <a:lnTo>
                    <a:pt x="12048663" y="0"/>
                  </a:lnTo>
                </a:path>
              </a:pathLst>
            </a:custGeom>
            <a:ln w="19049">
              <a:solidFill>
                <a:srgbClr val="0563C1"/>
              </a:solidFill>
            </a:ln>
          </p:spPr>
          <p:txBody>
            <a:bodyPr wrap="square" lIns="0" tIns="0" rIns="0" bIns="0" rtlCol="0"/>
            <a:lstStyle/>
            <a:p>
              <a:endParaRPr/>
            </a:p>
          </p:txBody>
        </p:sp>
        <p:pic>
          <p:nvPicPr>
            <p:cNvPr id="14" name="object 6">
              <a:extLst>
                <a:ext uri="{FF2B5EF4-FFF2-40B4-BE49-F238E27FC236}">
                  <a16:creationId xmlns:a16="http://schemas.microsoft.com/office/drawing/2014/main" id="{149B8C17-7352-9E77-C1BA-F314EFF4A841}"/>
                </a:ext>
              </a:extLst>
            </p:cNvPr>
            <p:cNvPicPr/>
            <p:nvPr/>
          </p:nvPicPr>
          <p:blipFill>
            <a:blip r:embed="rId2" cstate="print"/>
            <a:stretch>
              <a:fillRect/>
            </a:stretch>
          </p:blipFill>
          <p:spPr>
            <a:xfrm>
              <a:off x="103479" y="80428"/>
              <a:ext cx="827583" cy="827583"/>
            </a:xfrm>
            <a:prstGeom prst="rect">
              <a:avLst/>
            </a:prstGeom>
          </p:spPr>
        </p:pic>
      </p:grpSp>
      <p:sp>
        <p:nvSpPr>
          <p:cNvPr id="16" name="object 7">
            <a:extLst>
              <a:ext uri="{FF2B5EF4-FFF2-40B4-BE49-F238E27FC236}">
                <a16:creationId xmlns:a16="http://schemas.microsoft.com/office/drawing/2014/main" id="{6FD4A7E0-000E-AFCF-DC94-BF90063EA31C}"/>
              </a:ext>
            </a:extLst>
          </p:cNvPr>
          <p:cNvSpPr/>
          <p:nvPr/>
        </p:nvSpPr>
        <p:spPr>
          <a:xfrm>
            <a:off x="89871" y="6348668"/>
            <a:ext cx="12021185" cy="22860"/>
          </a:xfrm>
          <a:custGeom>
            <a:avLst/>
            <a:gdLst/>
            <a:ahLst/>
            <a:cxnLst/>
            <a:rect l="l" t="t" r="r" b="b"/>
            <a:pathLst>
              <a:path w="12021185" h="22860">
                <a:moveTo>
                  <a:pt x="0" y="22572"/>
                </a:moveTo>
                <a:lnTo>
                  <a:pt x="12020953" y="0"/>
                </a:lnTo>
              </a:path>
            </a:pathLst>
          </a:custGeom>
          <a:ln w="76199">
            <a:solidFill>
              <a:srgbClr val="0563C1"/>
            </a:solidFill>
          </a:ln>
        </p:spPr>
        <p:txBody>
          <a:bodyPr wrap="square" lIns="0" tIns="0" rIns="0" bIns="0" rtlCol="0"/>
          <a:lstStyle/>
          <a:p>
            <a:endParaRPr/>
          </a:p>
        </p:txBody>
      </p:sp>
      <p:sp>
        <p:nvSpPr>
          <p:cNvPr id="20" name="object 9">
            <a:extLst>
              <a:ext uri="{FF2B5EF4-FFF2-40B4-BE49-F238E27FC236}">
                <a16:creationId xmlns:a16="http://schemas.microsoft.com/office/drawing/2014/main" id="{FD5F93EC-943D-DC60-5EC5-836080EE6C0F}"/>
              </a:ext>
            </a:extLst>
          </p:cNvPr>
          <p:cNvSpPr txBox="1">
            <a:spLocks/>
          </p:cNvSpPr>
          <p:nvPr/>
        </p:nvSpPr>
        <p:spPr>
          <a:xfrm>
            <a:off x="245679" y="6479980"/>
            <a:ext cx="2483485" cy="187324"/>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i="1" dirty="0">
                <a:latin typeface="Times New Roman" panose="02020603050405020304" pitchFamily="18" charset="0"/>
                <a:cs typeface="Times New Roman" panose="02020603050405020304" pitchFamily="18" charset="0"/>
              </a:rPr>
              <a:t>DEPARTMENT OF CSDS, PESITM</a:t>
            </a:r>
          </a:p>
        </p:txBody>
      </p:sp>
      <p:pic>
        <p:nvPicPr>
          <p:cNvPr id="22" name="Picture 21">
            <a:extLst>
              <a:ext uri="{FF2B5EF4-FFF2-40B4-BE49-F238E27FC236}">
                <a16:creationId xmlns:a16="http://schemas.microsoft.com/office/drawing/2014/main" id="{3973A8DC-83C4-E64D-1A60-61CBF8AC3573}"/>
              </a:ext>
            </a:extLst>
          </p:cNvPr>
          <p:cNvPicPr/>
          <p:nvPr/>
        </p:nvPicPr>
        <p:blipFill>
          <a:blip r:embed="rId3"/>
          <a:stretch>
            <a:fillRect/>
          </a:stretch>
        </p:blipFill>
        <p:spPr>
          <a:xfrm>
            <a:off x="11134192" y="0"/>
            <a:ext cx="949169" cy="1007993"/>
          </a:xfrm>
          <a:prstGeom prst="rect">
            <a:avLst/>
          </a:prstGeom>
        </p:spPr>
      </p:pic>
      <p:sp>
        <p:nvSpPr>
          <p:cNvPr id="4" name="object 2">
            <a:extLst>
              <a:ext uri="{FF2B5EF4-FFF2-40B4-BE49-F238E27FC236}">
                <a16:creationId xmlns:a16="http://schemas.microsoft.com/office/drawing/2014/main" id="{A34DB91B-0B5B-9EA4-9556-248CDBFF1654}"/>
              </a:ext>
            </a:extLst>
          </p:cNvPr>
          <p:cNvSpPr txBox="1">
            <a:spLocks/>
          </p:cNvSpPr>
          <p:nvPr/>
        </p:nvSpPr>
        <p:spPr>
          <a:xfrm>
            <a:off x="931062" y="207525"/>
            <a:ext cx="8552853" cy="1256754"/>
          </a:xfrm>
          <a:prstGeom prst="rect">
            <a:avLst/>
          </a:prstGeom>
        </p:spPr>
        <p:txBody>
          <a:bodyPr vert="horz" wrap="square" lIns="0" tIns="12700" rIns="0" bIns="0" rtlCol="0">
            <a:spAutoFit/>
          </a:bodyPr>
          <a:lstStyle>
            <a:lvl1pPr>
              <a:defRPr sz="4000" b="1" i="0">
                <a:solidFill>
                  <a:srgbClr val="733838"/>
                </a:solidFill>
                <a:latin typeface="Times New Roman"/>
                <a:ea typeface="+mj-ea"/>
                <a:cs typeface="Times New Roman"/>
              </a:defRPr>
            </a:lvl1pPr>
          </a:lstStyle>
          <a:p>
            <a:pPr marL="3122930">
              <a:spcBef>
                <a:spcPts val="100"/>
              </a:spcBef>
              <a:buClrTx/>
            </a:pPr>
            <a:r>
              <a:rPr lang="en-US" spc="-20" dirty="0">
                <a:latin typeface="Calibri"/>
                <a:cs typeface="Calibri"/>
              </a:rPr>
              <a:t>Result Analysis </a:t>
            </a:r>
            <a:endParaRPr lang="en-IN" spc="-20" dirty="0">
              <a:latin typeface="Calibri"/>
              <a:cs typeface="Calibri"/>
            </a:endParaRPr>
          </a:p>
          <a:p>
            <a:pPr marL="3122930">
              <a:spcBef>
                <a:spcPts val="100"/>
              </a:spcBef>
              <a:buClrTx/>
              <a:buFontTx/>
            </a:pPr>
            <a:endParaRPr lang="en-IN" spc="-20" dirty="0">
              <a:latin typeface="Calibri"/>
              <a:cs typeface="Calibri"/>
            </a:endParaRPr>
          </a:p>
        </p:txBody>
      </p:sp>
      <p:sp>
        <p:nvSpPr>
          <p:cNvPr id="5" name="TextBox 4">
            <a:extLst>
              <a:ext uri="{FF2B5EF4-FFF2-40B4-BE49-F238E27FC236}">
                <a16:creationId xmlns:a16="http://schemas.microsoft.com/office/drawing/2014/main" id="{D0F54C7A-86FA-EBB4-459C-9C43ED44DB41}"/>
              </a:ext>
            </a:extLst>
          </p:cNvPr>
          <p:cNvSpPr txBox="1"/>
          <p:nvPr/>
        </p:nvSpPr>
        <p:spPr>
          <a:xfrm>
            <a:off x="362309" y="1224950"/>
            <a:ext cx="10821697" cy="369332"/>
          </a:xfrm>
          <a:prstGeom prst="rect">
            <a:avLst/>
          </a:prstGeom>
          <a:noFill/>
        </p:spPr>
        <p:txBody>
          <a:bodyPr wrap="square">
            <a:spAutoFit/>
          </a:bodyPr>
          <a:lstStyle/>
          <a:p>
            <a:endParaRPr lang="en-US" sz="1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1F1D2D9D-3DCF-9EEE-8789-EEE7599B44A9}"/>
              </a:ext>
            </a:extLst>
          </p:cNvPr>
          <p:cNvPicPr>
            <a:picLocks noChangeAspect="1"/>
          </p:cNvPicPr>
          <p:nvPr/>
        </p:nvPicPr>
        <p:blipFill rotWithShape="1">
          <a:blip r:embed="rId4">
            <a:extLst>
              <a:ext uri="{28A0092B-C50C-407E-A947-70E740481C1C}">
                <a14:useLocalDpi xmlns:a14="http://schemas.microsoft.com/office/drawing/2010/main" val="0"/>
              </a:ext>
            </a:extLst>
          </a:blip>
          <a:srcRect l="743" t="2881" r="2072" b="3242"/>
          <a:stretch/>
        </p:blipFill>
        <p:spPr bwMode="auto">
          <a:xfrm>
            <a:off x="1753849" y="1247811"/>
            <a:ext cx="7730065" cy="3549931"/>
          </a:xfrm>
          <a:prstGeom prst="rect">
            <a:avLst/>
          </a:prstGeom>
          <a:noFill/>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87EE9BAE-3C67-8AFE-DBDE-F03EEF6D7328}"/>
              </a:ext>
            </a:extLst>
          </p:cNvPr>
          <p:cNvSpPr txBox="1"/>
          <p:nvPr/>
        </p:nvSpPr>
        <p:spPr>
          <a:xfrm>
            <a:off x="3469543" y="5129254"/>
            <a:ext cx="5252913" cy="584775"/>
          </a:xfrm>
          <a:prstGeom prst="rect">
            <a:avLst/>
          </a:prstGeom>
          <a:noFill/>
        </p:spPr>
        <p:txBody>
          <a:bodyPr wrap="none" rtlCol="0">
            <a:spAutoFit/>
          </a:bodyPr>
          <a:lstStyle/>
          <a:p>
            <a:r>
              <a:rPr lang="en-IN" sz="1800" i="1" kern="100" dirty="0">
                <a:solidFill>
                  <a:srgbClr val="44546A"/>
                </a:solidFill>
                <a:effectLst/>
                <a:latin typeface="Calibri" panose="020F0502020204030204" pitchFamily="34" charset="0"/>
                <a:ea typeface="Calibri" panose="020F0502020204030204" pitchFamily="34" charset="0"/>
                <a:cs typeface="Tunga" panose="020B0502040204020203" pitchFamily="34" charset="0"/>
              </a:rPr>
              <a:t>Figure 3: K Neighbours Classifier Accuracy Comparison</a:t>
            </a:r>
          </a:p>
          <a:p>
            <a:endParaRPr lang="en-IN" dirty="0"/>
          </a:p>
        </p:txBody>
      </p:sp>
    </p:spTree>
    <p:extLst>
      <p:ext uri="{BB962C8B-B14F-4D97-AF65-F5344CB8AC3E}">
        <p14:creationId xmlns:p14="http://schemas.microsoft.com/office/powerpoint/2010/main" val="3060600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E7F22-6874-1001-E00A-27D6122D6E3F}"/>
            </a:ext>
          </a:extLst>
        </p:cNvPr>
        <p:cNvGrpSpPr/>
        <p:nvPr/>
      </p:nvGrpSpPr>
      <p:grpSpPr>
        <a:xfrm>
          <a:off x="0" y="0"/>
          <a:ext cx="0" cy="0"/>
          <a:chOff x="0" y="0"/>
          <a:chExt cx="0" cy="0"/>
        </a:xfrm>
      </p:grpSpPr>
      <p:grpSp>
        <p:nvGrpSpPr>
          <p:cNvPr id="9" name="object 3">
            <a:extLst>
              <a:ext uri="{FF2B5EF4-FFF2-40B4-BE49-F238E27FC236}">
                <a16:creationId xmlns:a16="http://schemas.microsoft.com/office/drawing/2014/main" id="{F5BE5D6A-AD52-B9BB-5860-A7C2C3F6F08A}"/>
              </a:ext>
            </a:extLst>
          </p:cNvPr>
          <p:cNvGrpSpPr/>
          <p:nvPr/>
        </p:nvGrpSpPr>
        <p:grpSpPr>
          <a:xfrm>
            <a:off x="19861" y="28263"/>
            <a:ext cx="12160885" cy="900430"/>
            <a:chOff x="1755" y="28263"/>
            <a:chExt cx="12160885" cy="900430"/>
          </a:xfrm>
        </p:grpSpPr>
        <p:sp>
          <p:nvSpPr>
            <p:cNvPr id="11" name="object 4">
              <a:extLst>
                <a:ext uri="{FF2B5EF4-FFF2-40B4-BE49-F238E27FC236}">
                  <a16:creationId xmlns:a16="http://schemas.microsoft.com/office/drawing/2014/main" id="{24F2123C-1F83-D258-9564-FDDECC74D39C}"/>
                </a:ext>
              </a:extLst>
            </p:cNvPr>
            <p:cNvSpPr/>
            <p:nvPr/>
          </p:nvSpPr>
          <p:spPr>
            <a:xfrm>
              <a:off x="39855" y="66363"/>
              <a:ext cx="12084685" cy="14604"/>
            </a:xfrm>
            <a:custGeom>
              <a:avLst/>
              <a:gdLst/>
              <a:ahLst/>
              <a:cxnLst/>
              <a:rect l="l" t="t" r="r" b="b"/>
              <a:pathLst>
                <a:path w="12084685" h="14605">
                  <a:moveTo>
                    <a:pt x="0" y="14063"/>
                  </a:moveTo>
                  <a:lnTo>
                    <a:pt x="12084578" y="0"/>
                  </a:lnTo>
                </a:path>
              </a:pathLst>
            </a:custGeom>
            <a:ln w="76199">
              <a:solidFill>
                <a:srgbClr val="0563C1"/>
              </a:solidFill>
            </a:ln>
          </p:spPr>
          <p:txBody>
            <a:bodyPr wrap="square" lIns="0" tIns="0" rIns="0" bIns="0" rtlCol="0"/>
            <a:lstStyle/>
            <a:p>
              <a:endParaRPr/>
            </a:p>
          </p:txBody>
        </p:sp>
        <p:sp>
          <p:nvSpPr>
            <p:cNvPr id="13" name="object 5">
              <a:extLst>
                <a:ext uri="{FF2B5EF4-FFF2-40B4-BE49-F238E27FC236}">
                  <a16:creationId xmlns:a16="http://schemas.microsoft.com/office/drawing/2014/main" id="{EAB74E8A-CB51-E6E3-E33E-392DFE2BEA38}"/>
                </a:ext>
              </a:extLst>
            </p:cNvPr>
            <p:cNvSpPr/>
            <p:nvPr/>
          </p:nvSpPr>
          <p:spPr>
            <a:xfrm>
              <a:off x="39855" y="904563"/>
              <a:ext cx="12049125" cy="14604"/>
            </a:xfrm>
            <a:custGeom>
              <a:avLst/>
              <a:gdLst/>
              <a:ahLst/>
              <a:cxnLst/>
              <a:rect l="l" t="t" r="r" b="b"/>
              <a:pathLst>
                <a:path w="12049125" h="14605">
                  <a:moveTo>
                    <a:pt x="0" y="14063"/>
                  </a:moveTo>
                  <a:lnTo>
                    <a:pt x="12048663" y="0"/>
                  </a:lnTo>
                </a:path>
              </a:pathLst>
            </a:custGeom>
            <a:ln w="19049">
              <a:solidFill>
                <a:srgbClr val="0563C1"/>
              </a:solidFill>
            </a:ln>
          </p:spPr>
          <p:txBody>
            <a:bodyPr wrap="square" lIns="0" tIns="0" rIns="0" bIns="0" rtlCol="0"/>
            <a:lstStyle/>
            <a:p>
              <a:endParaRPr/>
            </a:p>
          </p:txBody>
        </p:sp>
        <p:pic>
          <p:nvPicPr>
            <p:cNvPr id="14" name="object 6">
              <a:extLst>
                <a:ext uri="{FF2B5EF4-FFF2-40B4-BE49-F238E27FC236}">
                  <a16:creationId xmlns:a16="http://schemas.microsoft.com/office/drawing/2014/main" id="{0A8F3F7E-5A76-D3A9-112E-7AB9CCE8021E}"/>
                </a:ext>
              </a:extLst>
            </p:cNvPr>
            <p:cNvPicPr/>
            <p:nvPr/>
          </p:nvPicPr>
          <p:blipFill>
            <a:blip r:embed="rId2" cstate="print"/>
            <a:stretch>
              <a:fillRect/>
            </a:stretch>
          </p:blipFill>
          <p:spPr>
            <a:xfrm>
              <a:off x="103479" y="80428"/>
              <a:ext cx="827583" cy="827583"/>
            </a:xfrm>
            <a:prstGeom prst="rect">
              <a:avLst/>
            </a:prstGeom>
          </p:spPr>
        </p:pic>
      </p:grpSp>
      <p:sp>
        <p:nvSpPr>
          <p:cNvPr id="16" name="object 7">
            <a:extLst>
              <a:ext uri="{FF2B5EF4-FFF2-40B4-BE49-F238E27FC236}">
                <a16:creationId xmlns:a16="http://schemas.microsoft.com/office/drawing/2014/main" id="{FDFBA8F4-97F9-CA52-84FE-D6AF32220F8F}"/>
              </a:ext>
            </a:extLst>
          </p:cNvPr>
          <p:cNvSpPr/>
          <p:nvPr/>
        </p:nvSpPr>
        <p:spPr>
          <a:xfrm>
            <a:off x="89871" y="6348668"/>
            <a:ext cx="12021185" cy="22860"/>
          </a:xfrm>
          <a:custGeom>
            <a:avLst/>
            <a:gdLst/>
            <a:ahLst/>
            <a:cxnLst/>
            <a:rect l="l" t="t" r="r" b="b"/>
            <a:pathLst>
              <a:path w="12021185" h="22860">
                <a:moveTo>
                  <a:pt x="0" y="22572"/>
                </a:moveTo>
                <a:lnTo>
                  <a:pt x="12020953" y="0"/>
                </a:lnTo>
              </a:path>
            </a:pathLst>
          </a:custGeom>
          <a:ln w="76199">
            <a:solidFill>
              <a:srgbClr val="0563C1"/>
            </a:solidFill>
          </a:ln>
        </p:spPr>
        <p:txBody>
          <a:bodyPr wrap="square" lIns="0" tIns="0" rIns="0" bIns="0" rtlCol="0"/>
          <a:lstStyle/>
          <a:p>
            <a:endParaRPr/>
          </a:p>
        </p:txBody>
      </p:sp>
      <p:sp>
        <p:nvSpPr>
          <p:cNvPr id="20" name="object 9">
            <a:extLst>
              <a:ext uri="{FF2B5EF4-FFF2-40B4-BE49-F238E27FC236}">
                <a16:creationId xmlns:a16="http://schemas.microsoft.com/office/drawing/2014/main" id="{BB3C04FB-E8B6-64D9-5437-A8CF1B425B45}"/>
              </a:ext>
            </a:extLst>
          </p:cNvPr>
          <p:cNvSpPr txBox="1">
            <a:spLocks/>
          </p:cNvSpPr>
          <p:nvPr/>
        </p:nvSpPr>
        <p:spPr>
          <a:xfrm>
            <a:off x="245679" y="6479980"/>
            <a:ext cx="2483485" cy="187324"/>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i="1" dirty="0">
                <a:latin typeface="Times New Roman" panose="02020603050405020304" pitchFamily="18" charset="0"/>
                <a:cs typeface="Times New Roman" panose="02020603050405020304" pitchFamily="18" charset="0"/>
              </a:rPr>
              <a:t>DEPARTMENT OF CSDS, PESITM</a:t>
            </a:r>
          </a:p>
        </p:txBody>
      </p:sp>
      <p:pic>
        <p:nvPicPr>
          <p:cNvPr id="22" name="Picture 21">
            <a:extLst>
              <a:ext uri="{FF2B5EF4-FFF2-40B4-BE49-F238E27FC236}">
                <a16:creationId xmlns:a16="http://schemas.microsoft.com/office/drawing/2014/main" id="{FBF52731-6660-E50B-1223-DB1B07821A5C}"/>
              </a:ext>
            </a:extLst>
          </p:cNvPr>
          <p:cNvPicPr/>
          <p:nvPr/>
        </p:nvPicPr>
        <p:blipFill>
          <a:blip r:embed="rId3"/>
          <a:stretch>
            <a:fillRect/>
          </a:stretch>
        </p:blipFill>
        <p:spPr>
          <a:xfrm>
            <a:off x="11134192" y="0"/>
            <a:ext cx="949169" cy="1007993"/>
          </a:xfrm>
          <a:prstGeom prst="rect">
            <a:avLst/>
          </a:prstGeom>
        </p:spPr>
      </p:pic>
      <p:sp>
        <p:nvSpPr>
          <p:cNvPr id="4" name="object 2">
            <a:extLst>
              <a:ext uri="{FF2B5EF4-FFF2-40B4-BE49-F238E27FC236}">
                <a16:creationId xmlns:a16="http://schemas.microsoft.com/office/drawing/2014/main" id="{C055BBAB-32E9-A3E5-2D79-5DB37ECBAB78}"/>
              </a:ext>
            </a:extLst>
          </p:cNvPr>
          <p:cNvSpPr txBox="1">
            <a:spLocks/>
          </p:cNvSpPr>
          <p:nvPr/>
        </p:nvSpPr>
        <p:spPr>
          <a:xfrm>
            <a:off x="1601233" y="147330"/>
            <a:ext cx="8552853" cy="1256754"/>
          </a:xfrm>
          <a:prstGeom prst="rect">
            <a:avLst/>
          </a:prstGeom>
        </p:spPr>
        <p:txBody>
          <a:bodyPr vert="horz" wrap="square" lIns="0" tIns="12700" rIns="0" bIns="0" rtlCol="0">
            <a:spAutoFit/>
          </a:bodyPr>
          <a:lstStyle>
            <a:lvl1pPr>
              <a:defRPr sz="4000" b="1" i="0">
                <a:solidFill>
                  <a:srgbClr val="733838"/>
                </a:solidFill>
                <a:latin typeface="Times New Roman"/>
                <a:ea typeface="+mj-ea"/>
                <a:cs typeface="Times New Roman"/>
              </a:defRPr>
            </a:lvl1pPr>
          </a:lstStyle>
          <a:p>
            <a:pPr marL="3122930">
              <a:spcBef>
                <a:spcPts val="100"/>
              </a:spcBef>
              <a:buClrTx/>
            </a:pPr>
            <a:r>
              <a:rPr lang="en-US" spc="-20" dirty="0">
                <a:latin typeface="Calibri"/>
                <a:cs typeface="Calibri"/>
              </a:rPr>
              <a:t>Result Analysis </a:t>
            </a:r>
            <a:endParaRPr lang="en-IN" spc="-20" dirty="0">
              <a:latin typeface="Calibri"/>
              <a:cs typeface="Calibri"/>
            </a:endParaRPr>
          </a:p>
          <a:p>
            <a:pPr marL="3122930">
              <a:spcBef>
                <a:spcPts val="100"/>
              </a:spcBef>
              <a:buClrTx/>
              <a:buFontTx/>
            </a:pPr>
            <a:endParaRPr lang="en-IN" spc="-20" dirty="0">
              <a:latin typeface="Calibri"/>
              <a:cs typeface="Calibri"/>
            </a:endParaRPr>
          </a:p>
        </p:txBody>
      </p:sp>
      <p:sp>
        <p:nvSpPr>
          <p:cNvPr id="5" name="TextBox 4">
            <a:extLst>
              <a:ext uri="{FF2B5EF4-FFF2-40B4-BE49-F238E27FC236}">
                <a16:creationId xmlns:a16="http://schemas.microsoft.com/office/drawing/2014/main" id="{79EF63A7-C6CF-F053-99E7-048DDF2DD703}"/>
              </a:ext>
            </a:extLst>
          </p:cNvPr>
          <p:cNvSpPr txBox="1"/>
          <p:nvPr/>
        </p:nvSpPr>
        <p:spPr>
          <a:xfrm>
            <a:off x="362309" y="1224950"/>
            <a:ext cx="10821697" cy="369332"/>
          </a:xfrm>
          <a:prstGeom prst="rect">
            <a:avLst/>
          </a:prstGeom>
          <a:noFill/>
        </p:spPr>
        <p:txBody>
          <a:bodyPr wrap="square">
            <a:spAutoFit/>
          </a:bodyPr>
          <a:lstStyle/>
          <a:p>
            <a:endParaRPr lang="en-US" sz="1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7868F7C-D697-C3AB-89B9-6B0AA2858289}"/>
              </a:ext>
            </a:extLst>
          </p:cNvPr>
          <p:cNvPicPr>
            <a:picLocks noChangeAspect="1"/>
          </p:cNvPicPr>
          <p:nvPr/>
        </p:nvPicPr>
        <p:blipFill rotWithShape="1">
          <a:blip r:embed="rId4">
            <a:extLst>
              <a:ext uri="{28A0092B-C50C-407E-A947-70E740481C1C}">
                <a14:useLocalDpi xmlns:a14="http://schemas.microsoft.com/office/drawing/2010/main" val="0"/>
              </a:ext>
            </a:extLst>
          </a:blip>
          <a:srcRect l="931" t="1003" r="2282" b="1862"/>
          <a:stretch/>
        </p:blipFill>
        <p:spPr bwMode="auto">
          <a:xfrm>
            <a:off x="3474158" y="1011206"/>
            <a:ext cx="5699822" cy="4520565"/>
          </a:xfrm>
          <a:prstGeom prst="rect">
            <a:avLst/>
          </a:prstGeom>
          <a:noFill/>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FD57D902-5126-D831-5545-779046EB82D4}"/>
              </a:ext>
            </a:extLst>
          </p:cNvPr>
          <p:cNvSpPr txBox="1"/>
          <p:nvPr/>
        </p:nvSpPr>
        <p:spPr>
          <a:xfrm>
            <a:off x="3743170" y="5745515"/>
            <a:ext cx="5161798" cy="584775"/>
          </a:xfrm>
          <a:prstGeom prst="rect">
            <a:avLst/>
          </a:prstGeom>
          <a:noFill/>
        </p:spPr>
        <p:txBody>
          <a:bodyPr wrap="none" rtlCol="0">
            <a:spAutoFit/>
          </a:bodyPr>
          <a:lstStyle/>
          <a:p>
            <a:r>
              <a:rPr lang="en-IN" sz="1800" i="1" kern="100" dirty="0">
                <a:solidFill>
                  <a:srgbClr val="44546A"/>
                </a:solidFill>
                <a:effectLst/>
                <a:latin typeface="Calibri" panose="020F0502020204030204" pitchFamily="34" charset="0"/>
                <a:ea typeface="Calibri" panose="020F0502020204030204" pitchFamily="34" charset="0"/>
                <a:cs typeface="Tunga" panose="020B0502040204020203" pitchFamily="34" charset="0"/>
              </a:rPr>
              <a:t>Figure 4: Resume Screening Confusion Matrix(counts)</a:t>
            </a:r>
          </a:p>
          <a:p>
            <a:endParaRPr lang="en-IN" dirty="0"/>
          </a:p>
        </p:txBody>
      </p:sp>
    </p:spTree>
    <p:extLst>
      <p:ext uri="{BB962C8B-B14F-4D97-AF65-F5344CB8AC3E}">
        <p14:creationId xmlns:p14="http://schemas.microsoft.com/office/powerpoint/2010/main" val="1939436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D903C-003E-1542-7D5A-9422ED48E9F0}"/>
            </a:ext>
          </a:extLst>
        </p:cNvPr>
        <p:cNvGrpSpPr/>
        <p:nvPr/>
      </p:nvGrpSpPr>
      <p:grpSpPr>
        <a:xfrm>
          <a:off x="0" y="0"/>
          <a:ext cx="0" cy="0"/>
          <a:chOff x="0" y="0"/>
          <a:chExt cx="0" cy="0"/>
        </a:xfrm>
      </p:grpSpPr>
      <p:grpSp>
        <p:nvGrpSpPr>
          <p:cNvPr id="9" name="object 3">
            <a:extLst>
              <a:ext uri="{FF2B5EF4-FFF2-40B4-BE49-F238E27FC236}">
                <a16:creationId xmlns:a16="http://schemas.microsoft.com/office/drawing/2014/main" id="{B2CC0C9E-150F-46CB-AD66-0D33115A6178}"/>
              </a:ext>
            </a:extLst>
          </p:cNvPr>
          <p:cNvGrpSpPr/>
          <p:nvPr/>
        </p:nvGrpSpPr>
        <p:grpSpPr>
          <a:xfrm>
            <a:off x="19861" y="28263"/>
            <a:ext cx="12160885" cy="900430"/>
            <a:chOff x="1755" y="28263"/>
            <a:chExt cx="12160885" cy="900430"/>
          </a:xfrm>
        </p:grpSpPr>
        <p:sp>
          <p:nvSpPr>
            <p:cNvPr id="11" name="object 4">
              <a:extLst>
                <a:ext uri="{FF2B5EF4-FFF2-40B4-BE49-F238E27FC236}">
                  <a16:creationId xmlns:a16="http://schemas.microsoft.com/office/drawing/2014/main" id="{91C12C05-6DF2-196F-C02D-88397BD741B2}"/>
                </a:ext>
              </a:extLst>
            </p:cNvPr>
            <p:cNvSpPr/>
            <p:nvPr/>
          </p:nvSpPr>
          <p:spPr>
            <a:xfrm>
              <a:off x="39855" y="66363"/>
              <a:ext cx="12084685" cy="14604"/>
            </a:xfrm>
            <a:custGeom>
              <a:avLst/>
              <a:gdLst/>
              <a:ahLst/>
              <a:cxnLst/>
              <a:rect l="l" t="t" r="r" b="b"/>
              <a:pathLst>
                <a:path w="12084685" h="14605">
                  <a:moveTo>
                    <a:pt x="0" y="14063"/>
                  </a:moveTo>
                  <a:lnTo>
                    <a:pt x="12084578" y="0"/>
                  </a:lnTo>
                </a:path>
              </a:pathLst>
            </a:custGeom>
            <a:ln w="76199">
              <a:solidFill>
                <a:srgbClr val="0563C1"/>
              </a:solidFill>
            </a:ln>
          </p:spPr>
          <p:txBody>
            <a:bodyPr wrap="square" lIns="0" tIns="0" rIns="0" bIns="0" rtlCol="0"/>
            <a:lstStyle/>
            <a:p>
              <a:endParaRPr/>
            </a:p>
          </p:txBody>
        </p:sp>
        <p:sp>
          <p:nvSpPr>
            <p:cNvPr id="13" name="object 5">
              <a:extLst>
                <a:ext uri="{FF2B5EF4-FFF2-40B4-BE49-F238E27FC236}">
                  <a16:creationId xmlns:a16="http://schemas.microsoft.com/office/drawing/2014/main" id="{43CE7E7C-C68F-5DD8-34D4-D5639AF574DF}"/>
                </a:ext>
              </a:extLst>
            </p:cNvPr>
            <p:cNvSpPr/>
            <p:nvPr/>
          </p:nvSpPr>
          <p:spPr>
            <a:xfrm>
              <a:off x="39855" y="904563"/>
              <a:ext cx="12049125" cy="14604"/>
            </a:xfrm>
            <a:custGeom>
              <a:avLst/>
              <a:gdLst/>
              <a:ahLst/>
              <a:cxnLst/>
              <a:rect l="l" t="t" r="r" b="b"/>
              <a:pathLst>
                <a:path w="12049125" h="14605">
                  <a:moveTo>
                    <a:pt x="0" y="14063"/>
                  </a:moveTo>
                  <a:lnTo>
                    <a:pt x="12048663" y="0"/>
                  </a:lnTo>
                </a:path>
              </a:pathLst>
            </a:custGeom>
            <a:ln w="19049">
              <a:solidFill>
                <a:srgbClr val="0563C1"/>
              </a:solidFill>
            </a:ln>
          </p:spPr>
          <p:txBody>
            <a:bodyPr wrap="square" lIns="0" tIns="0" rIns="0" bIns="0" rtlCol="0"/>
            <a:lstStyle/>
            <a:p>
              <a:endParaRPr/>
            </a:p>
          </p:txBody>
        </p:sp>
        <p:pic>
          <p:nvPicPr>
            <p:cNvPr id="14" name="object 6">
              <a:extLst>
                <a:ext uri="{FF2B5EF4-FFF2-40B4-BE49-F238E27FC236}">
                  <a16:creationId xmlns:a16="http://schemas.microsoft.com/office/drawing/2014/main" id="{9289D614-D104-4934-D5C5-80AC79BEACAA}"/>
                </a:ext>
              </a:extLst>
            </p:cNvPr>
            <p:cNvPicPr/>
            <p:nvPr/>
          </p:nvPicPr>
          <p:blipFill>
            <a:blip r:embed="rId2" cstate="print"/>
            <a:stretch>
              <a:fillRect/>
            </a:stretch>
          </p:blipFill>
          <p:spPr>
            <a:xfrm>
              <a:off x="103479" y="80428"/>
              <a:ext cx="827583" cy="827583"/>
            </a:xfrm>
            <a:prstGeom prst="rect">
              <a:avLst/>
            </a:prstGeom>
          </p:spPr>
        </p:pic>
      </p:grpSp>
      <p:sp>
        <p:nvSpPr>
          <p:cNvPr id="16" name="object 7">
            <a:extLst>
              <a:ext uri="{FF2B5EF4-FFF2-40B4-BE49-F238E27FC236}">
                <a16:creationId xmlns:a16="http://schemas.microsoft.com/office/drawing/2014/main" id="{911D4A2F-3640-104E-698D-E494F5D2B488}"/>
              </a:ext>
            </a:extLst>
          </p:cNvPr>
          <p:cNvSpPr/>
          <p:nvPr/>
        </p:nvSpPr>
        <p:spPr>
          <a:xfrm>
            <a:off x="89871" y="6348668"/>
            <a:ext cx="12021185" cy="22860"/>
          </a:xfrm>
          <a:custGeom>
            <a:avLst/>
            <a:gdLst/>
            <a:ahLst/>
            <a:cxnLst/>
            <a:rect l="l" t="t" r="r" b="b"/>
            <a:pathLst>
              <a:path w="12021185" h="22860">
                <a:moveTo>
                  <a:pt x="0" y="22572"/>
                </a:moveTo>
                <a:lnTo>
                  <a:pt x="12020953" y="0"/>
                </a:lnTo>
              </a:path>
            </a:pathLst>
          </a:custGeom>
          <a:ln w="76199">
            <a:solidFill>
              <a:srgbClr val="0563C1"/>
            </a:solidFill>
          </a:ln>
        </p:spPr>
        <p:txBody>
          <a:bodyPr wrap="square" lIns="0" tIns="0" rIns="0" bIns="0" rtlCol="0"/>
          <a:lstStyle/>
          <a:p>
            <a:endParaRPr/>
          </a:p>
        </p:txBody>
      </p:sp>
      <p:sp>
        <p:nvSpPr>
          <p:cNvPr id="20" name="object 9">
            <a:extLst>
              <a:ext uri="{FF2B5EF4-FFF2-40B4-BE49-F238E27FC236}">
                <a16:creationId xmlns:a16="http://schemas.microsoft.com/office/drawing/2014/main" id="{1DD629C0-4D94-8EE5-3F3C-155C871E1FC0}"/>
              </a:ext>
            </a:extLst>
          </p:cNvPr>
          <p:cNvSpPr txBox="1">
            <a:spLocks/>
          </p:cNvSpPr>
          <p:nvPr/>
        </p:nvSpPr>
        <p:spPr>
          <a:xfrm>
            <a:off x="245679" y="6479980"/>
            <a:ext cx="2483485" cy="187324"/>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i="1" dirty="0">
                <a:latin typeface="Times New Roman" panose="02020603050405020304" pitchFamily="18" charset="0"/>
                <a:cs typeface="Times New Roman" panose="02020603050405020304" pitchFamily="18" charset="0"/>
              </a:rPr>
              <a:t>DEPARTMENT OF CSDS, PESITM</a:t>
            </a:r>
          </a:p>
        </p:txBody>
      </p:sp>
      <p:pic>
        <p:nvPicPr>
          <p:cNvPr id="22" name="Picture 21">
            <a:extLst>
              <a:ext uri="{FF2B5EF4-FFF2-40B4-BE49-F238E27FC236}">
                <a16:creationId xmlns:a16="http://schemas.microsoft.com/office/drawing/2014/main" id="{066CBA0A-5CFD-CB73-C377-123CD81E553F}"/>
              </a:ext>
            </a:extLst>
          </p:cNvPr>
          <p:cNvPicPr/>
          <p:nvPr/>
        </p:nvPicPr>
        <p:blipFill>
          <a:blip r:embed="rId3"/>
          <a:stretch>
            <a:fillRect/>
          </a:stretch>
        </p:blipFill>
        <p:spPr>
          <a:xfrm>
            <a:off x="11134192" y="0"/>
            <a:ext cx="949169" cy="1007993"/>
          </a:xfrm>
          <a:prstGeom prst="rect">
            <a:avLst/>
          </a:prstGeom>
        </p:spPr>
      </p:pic>
      <p:sp>
        <p:nvSpPr>
          <p:cNvPr id="4" name="object 2">
            <a:extLst>
              <a:ext uri="{FF2B5EF4-FFF2-40B4-BE49-F238E27FC236}">
                <a16:creationId xmlns:a16="http://schemas.microsoft.com/office/drawing/2014/main" id="{2029B78E-208B-FEFC-DD75-622005F7C8A6}"/>
              </a:ext>
            </a:extLst>
          </p:cNvPr>
          <p:cNvSpPr txBox="1">
            <a:spLocks/>
          </p:cNvSpPr>
          <p:nvPr/>
        </p:nvSpPr>
        <p:spPr>
          <a:xfrm>
            <a:off x="931062" y="207525"/>
            <a:ext cx="8552853" cy="1256754"/>
          </a:xfrm>
          <a:prstGeom prst="rect">
            <a:avLst/>
          </a:prstGeom>
        </p:spPr>
        <p:txBody>
          <a:bodyPr vert="horz" wrap="square" lIns="0" tIns="12700" rIns="0" bIns="0" rtlCol="0">
            <a:spAutoFit/>
          </a:bodyPr>
          <a:lstStyle>
            <a:lvl1pPr>
              <a:defRPr sz="4000" b="1" i="0">
                <a:solidFill>
                  <a:srgbClr val="733838"/>
                </a:solidFill>
                <a:latin typeface="Times New Roman"/>
                <a:ea typeface="+mj-ea"/>
                <a:cs typeface="Times New Roman"/>
              </a:defRPr>
            </a:lvl1pPr>
          </a:lstStyle>
          <a:p>
            <a:pPr marL="3122930">
              <a:spcBef>
                <a:spcPts val="100"/>
              </a:spcBef>
              <a:buClrTx/>
            </a:pPr>
            <a:r>
              <a:rPr lang="en-US" spc="-20" dirty="0">
                <a:latin typeface="Calibri"/>
                <a:cs typeface="Calibri"/>
              </a:rPr>
              <a:t>Result Analysis </a:t>
            </a:r>
            <a:endParaRPr lang="en-IN" spc="-20" dirty="0">
              <a:latin typeface="Calibri"/>
              <a:cs typeface="Calibri"/>
            </a:endParaRPr>
          </a:p>
          <a:p>
            <a:pPr marL="3122930">
              <a:spcBef>
                <a:spcPts val="100"/>
              </a:spcBef>
              <a:buClrTx/>
              <a:buFontTx/>
            </a:pPr>
            <a:endParaRPr lang="en-IN" spc="-20" dirty="0">
              <a:latin typeface="Calibri"/>
              <a:cs typeface="Calibri"/>
            </a:endParaRPr>
          </a:p>
        </p:txBody>
      </p:sp>
      <p:sp>
        <p:nvSpPr>
          <p:cNvPr id="5" name="TextBox 4">
            <a:extLst>
              <a:ext uri="{FF2B5EF4-FFF2-40B4-BE49-F238E27FC236}">
                <a16:creationId xmlns:a16="http://schemas.microsoft.com/office/drawing/2014/main" id="{09A4798A-AA1A-DC57-2BC0-600DED9B423D}"/>
              </a:ext>
            </a:extLst>
          </p:cNvPr>
          <p:cNvSpPr txBox="1"/>
          <p:nvPr/>
        </p:nvSpPr>
        <p:spPr>
          <a:xfrm>
            <a:off x="362309" y="1224950"/>
            <a:ext cx="10821697" cy="369332"/>
          </a:xfrm>
          <a:prstGeom prst="rect">
            <a:avLst/>
          </a:prstGeom>
          <a:noFill/>
        </p:spPr>
        <p:txBody>
          <a:bodyPr wrap="square">
            <a:spAutoFit/>
          </a:bodyPr>
          <a:lstStyle/>
          <a:p>
            <a:endParaRPr lang="en-US" sz="1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F847436-C508-BC14-C927-8896DE8FC396}"/>
              </a:ext>
            </a:extLst>
          </p:cNvPr>
          <p:cNvPicPr>
            <a:picLocks noChangeAspect="1"/>
          </p:cNvPicPr>
          <p:nvPr/>
        </p:nvPicPr>
        <p:blipFill>
          <a:blip r:embed="rId4"/>
          <a:stretch>
            <a:fillRect/>
          </a:stretch>
        </p:blipFill>
        <p:spPr>
          <a:xfrm>
            <a:off x="89870" y="1034570"/>
            <a:ext cx="5066745" cy="4006612"/>
          </a:xfrm>
          <a:prstGeom prst="rect">
            <a:avLst/>
          </a:prstGeom>
        </p:spPr>
      </p:pic>
      <p:pic>
        <p:nvPicPr>
          <p:cNvPr id="3" name="Picture 2">
            <a:extLst>
              <a:ext uri="{FF2B5EF4-FFF2-40B4-BE49-F238E27FC236}">
                <a16:creationId xmlns:a16="http://schemas.microsoft.com/office/drawing/2014/main" id="{274D82E5-5C46-746F-995E-D48CD5A0719D}"/>
              </a:ext>
            </a:extLst>
          </p:cNvPr>
          <p:cNvPicPr>
            <a:picLocks noChangeAspect="1"/>
          </p:cNvPicPr>
          <p:nvPr/>
        </p:nvPicPr>
        <p:blipFill>
          <a:blip r:embed="rId5"/>
          <a:stretch>
            <a:fillRect/>
          </a:stretch>
        </p:blipFill>
        <p:spPr>
          <a:xfrm>
            <a:off x="6082523" y="1224950"/>
            <a:ext cx="5731510" cy="3631565"/>
          </a:xfrm>
          <a:prstGeom prst="rect">
            <a:avLst/>
          </a:prstGeom>
        </p:spPr>
      </p:pic>
      <p:sp>
        <p:nvSpPr>
          <p:cNvPr id="7" name="TextBox 6">
            <a:extLst>
              <a:ext uri="{FF2B5EF4-FFF2-40B4-BE49-F238E27FC236}">
                <a16:creationId xmlns:a16="http://schemas.microsoft.com/office/drawing/2014/main" id="{96A31D1D-5F64-9F3B-22F9-52474E21A2C2}"/>
              </a:ext>
            </a:extLst>
          </p:cNvPr>
          <p:cNvSpPr txBox="1"/>
          <p:nvPr/>
        </p:nvSpPr>
        <p:spPr>
          <a:xfrm>
            <a:off x="88895" y="5402537"/>
            <a:ext cx="5781198" cy="584775"/>
          </a:xfrm>
          <a:prstGeom prst="rect">
            <a:avLst/>
          </a:prstGeom>
          <a:noFill/>
        </p:spPr>
        <p:txBody>
          <a:bodyPr wrap="none" rtlCol="0">
            <a:spAutoFit/>
          </a:bodyPr>
          <a:lstStyle/>
          <a:p>
            <a:r>
              <a:rPr lang="en-IN" sz="1800" i="1" kern="100" dirty="0">
                <a:solidFill>
                  <a:srgbClr val="44546A"/>
                </a:solidFill>
                <a:effectLst/>
                <a:latin typeface="Calibri" panose="020F0502020204030204" pitchFamily="34" charset="0"/>
                <a:ea typeface="Calibri" panose="020F0502020204030204" pitchFamily="34" charset="0"/>
                <a:cs typeface="Tunga" panose="020B0502040204020203" pitchFamily="34" charset="0"/>
              </a:rPr>
              <a:t>Figure 5: Resume status for particular job role(Data Science)</a:t>
            </a:r>
          </a:p>
          <a:p>
            <a:endParaRPr lang="en-IN" dirty="0"/>
          </a:p>
        </p:txBody>
      </p:sp>
      <p:sp>
        <p:nvSpPr>
          <p:cNvPr id="8" name="TextBox 7">
            <a:extLst>
              <a:ext uri="{FF2B5EF4-FFF2-40B4-BE49-F238E27FC236}">
                <a16:creationId xmlns:a16="http://schemas.microsoft.com/office/drawing/2014/main" id="{EA333830-C13B-11D2-DF23-773815A4CEAB}"/>
              </a:ext>
            </a:extLst>
          </p:cNvPr>
          <p:cNvSpPr txBox="1"/>
          <p:nvPr/>
        </p:nvSpPr>
        <p:spPr>
          <a:xfrm>
            <a:off x="6616768" y="5402536"/>
            <a:ext cx="4992008" cy="584775"/>
          </a:xfrm>
          <a:prstGeom prst="rect">
            <a:avLst/>
          </a:prstGeom>
          <a:noFill/>
        </p:spPr>
        <p:txBody>
          <a:bodyPr wrap="none" rtlCol="0">
            <a:spAutoFit/>
          </a:bodyPr>
          <a:lstStyle/>
          <a:p>
            <a:r>
              <a:rPr lang="en-IN" sz="1800" i="1" kern="100" dirty="0">
                <a:solidFill>
                  <a:srgbClr val="44546A"/>
                </a:solidFill>
                <a:effectLst/>
                <a:latin typeface="Calibri" panose="020F0502020204030204" pitchFamily="34" charset="0"/>
                <a:ea typeface="Calibri" panose="020F0502020204030204" pitchFamily="34" charset="0"/>
                <a:cs typeface="Tunga" panose="020B0502040204020203" pitchFamily="34" charset="0"/>
              </a:rPr>
              <a:t>Figure 6: Best Resume matches for the role selected</a:t>
            </a:r>
          </a:p>
          <a:p>
            <a:endParaRPr lang="en-IN" dirty="0"/>
          </a:p>
        </p:txBody>
      </p:sp>
    </p:spTree>
    <p:extLst>
      <p:ext uri="{BB962C8B-B14F-4D97-AF65-F5344CB8AC3E}">
        <p14:creationId xmlns:p14="http://schemas.microsoft.com/office/powerpoint/2010/main" val="3929084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4B75A-46EF-ACA1-F3BB-C2C0A93C25B1}"/>
            </a:ext>
          </a:extLst>
        </p:cNvPr>
        <p:cNvGrpSpPr/>
        <p:nvPr/>
      </p:nvGrpSpPr>
      <p:grpSpPr>
        <a:xfrm>
          <a:off x="0" y="0"/>
          <a:ext cx="0" cy="0"/>
          <a:chOff x="0" y="0"/>
          <a:chExt cx="0" cy="0"/>
        </a:xfrm>
      </p:grpSpPr>
      <p:grpSp>
        <p:nvGrpSpPr>
          <p:cNvPr id="9" name="object 3">
            <a:extLst>
              <a:ext uri="{FF2B5EF4-FFF2-40B4-BE49-F238E27FC236}">
                <a16:creationId xmlns:a16="http://schemas.microsoft.com/office/drawing/2014/main" id="{498DD30F-CDB4-1CAE-D99F-024035D407F8}"/>
              </a:ext>
            </a:extLst>
          </p:cNvPr>
          <p:cNvGrpSpPr/>
          <p:nvPr/>
        </p:nvGrpSpPr>
        <p:grpSpPr>
          <a:xfrm>
            <a:off x="19861" y="28263"/>
            <a:ext cx="12160885" cy="900430"/>
            <a:chOff x="1755" y="28263"/>
            <a:chExt cx="12160885" cy="900430"/>
          </a:xfrm>
        </p:grpSpPr>
        <p:sp>
          <p:nvSpPr>
            <p:cNvPr id="11" name="object 4">
              <a:extLst>
                <a:ext uri="{FF2B5EF4-FFF2-40B4-BE49-F238E27FC236}">
                  <a16:creationId xmlns:a16="http://schemas.microsoft.com/office/drawing/2014/main" id="{B4C79DA9-9285-3EEC-BB81-5DA4A99FE17F}"/>
                </a:ext>
              </a:extLst>
            </p:cNvPr>
            <p:cNvSpPr/>
            <p:nvPr/>
          </p:nvSpPr>
          <p:spPr>
            <a:xfrm>
              <a:off x="39855" y="66363"/>
              <a:ext cx="12084685" cy="14604"/>
            </a:xfrm>
            <a:custGeom>
              <a:avLst/>
              <a:gdLst/>
              <a:ahLst/>
              <a:cxnLst/>
              <a:rect l="l" t="t" r="r" b="b"/>
              <a:pathLst>
                <a:path w="12084685" h="14605">
                  <a:moveTo>
                    <a:pt x="0" y="14063"/>
                  </a:moveTo>
                  <a:lnTo>
                    <a:pt x="12084578" y="0"/>
                  </a:lnTo>
                </a:path>
              </a:pathLst>
            </a:custGeom>
            <a:ln w="76199">
              <a:solidFill>
                <a:srgbClr val="0563C1"/>
              </a:solidFill>
            </a:ln>
          </p:spPr>
          <p:txBody>
            <a:bodyPr wrap="square" lIns="0" tIns="0" rIns="0" bIns="0" rtlCol="0"/>
            <a:lstStyle/>
            <a:p>
              <a:endParaRPr/>
            </a:p>
          </p:txBody>
        </p:sp>
        <p:sp>
          <p:nvSpPr>
            <p:cNvPr id="13" name="object 5">
              <a:extLst>
                <a:ext uri="{FF2B5EF4-FFF2-40B4-BE49-F238E27FC236}">
                  <a16:creationId xmlns:a16="http://schemas.microsoft.com/office/drawing/2014/main" id="{EFB9DA13-8104-19C1-C2A2-1E886A791A8E}"/>
                </a:ext>
              </a:extLst>
            </p:cNvPr>
            <p:cNvSpPr/>
            <p:nvPr/>
          </p:nvSpPr>
          <p:spPr>
            <a:xfrm>
              <a:off x="39855" y="904563"/>
              <a:ext cx="12049125" cy="14604"/>
            </a:xfrm>
            <a:custGeom>
              <a:avLst/>
              <a:gdLst/>
              <a:ahLst/>
              <a:cxnLst/>
              <a:rect l="l" t="t" r="r" b="b"/>
              <a:pathLst>
                <a:path w="12049125" h="14605">
                  <a:moveTo>
                    <a:pt x="0" y="14063"/>
                  </a:moveTo>
                  <a:lnTo>
                    <a:pt x="12048663" y="0"/>
                  </a:lnTo>
                </a:path>
              </a:pathLst>
            </a:custGeom>
            <a:ln w="19049">
              <a:solidFill>
                <a:srgbClr val="0563C1"/>
              </a:solidFill>
            </a:ln>
          </p:spPr>
          <p:txBody>
            <a:bodyPr wrap="square" lIns="0" tIns="0" rIns="0" bIns="0" rtlCol="0"/>
            <a:lstStyle/>
            <a:p>
              <a:endParaRPr/>
            </a:p>
          </p:txBody>
        </p:sp>
        <p:pic>
          <p:nvPicPr>
            <p:cNvPr id="14" name="object 6">
              <a:extLst>
                <a:ext uri="{FF2B5EF4-FFF2-40B4-BE49-F238E27FC236}">
                  <a16:creationId xmlns:a16="http://schemas.microsoft.com/office/drawing/2014/main" id="{5EB85397-75BF-14E4-E6C6-901282C13817}"/>
                </a:ext>
              </a:extLst>
            </p:cNvPr>
            <p:cNvPicPr/>
            <p:nvPr/>
          </p:nvPicPr>
          <p:blipFill>
            <a:blip r:embed="rId2" cstate="print"/>
            <a:stretch>
              <a:fillRect/>
            </a:stretch>
          </p:blipFill>
          <p:spPr>
            <a:xfrm>
              <a:off x="103479" y="80428"/>
              <a:ext cx="827583" cy="827583"/>
            </a:xfrm>
            <a:prstGeom prst="rect">
              <a:avLst/>
            </a:prstGeom>
          </p:spPr>
        </p:pic>
      </p:grpSp>
      <p:sp>
        <p:nvSpPr>
          <p:cNvPr id="16" name="object 7">
            <a:extLst>
              <a:ext uri="{FF2B5EF4-FFF2-40B4-BE49-F238E27FC236}">
                <a16:creationId xmlns:a16="http://schemas.microsoft.com/office/drawing/2014/main" id="{B7B4143D-D464-49FD-D473-B7E18A19D95C}"/>
              </a:ext>
            </a:extLst>
          </p:cNvPr>
          <p:cNvSpPr/>
          <p:nvPr/>
        </p:nvSpPr>
        <p:spPr>
          <a:xfrm>
            <a:off x="89871" y="6348668"/>
            <a:ext cx="12021185" cy="22860"/>
          </a:xfrm>
          <a:custGeom>
            <a:avLst/>
            <a:gdLst/>
            <a:ahLst/>
            <a:cxnLst/>
            <a:rect l="l" t="t" r="r" b="b"/>
            <a:pathLst>
              <a:path w="12021185" h="22860">
                <a:moveTo>
                  <a:pt x="0" y="22572"/>
                </a:moveTo>
                <a:lnTo>
                  <a:pt x="12020953" y="0"/>
                </a:lnTo>
              </a:path>
            </a:pathLst>
          </a:custGeom>
          <a:ln w="76199">
            <a:solidFill>
              <a:srgbClr val="0563C1"/>
            </a:solidFill>
          </a:ln>
        </p:spPr>
        <p:txBody>
          <a:bodyPr wrap="square" lIns="0" tIns="0" rIns="0" bIns="0" rtlCol="0"/>
          <a:lstStyle/>
          <a:p>
            <a:endParaRPr/>
          </a:p>
        </p:txBody>
      </p:sp>
      <p:sp>
        <p:nvSpPr>
          <p:cNvPr id="20" name="object 9">
            <a:extLst>
              <a:ext uri="{FF2B5EF4-FFF2-40B4-BE49-F238E27FC236}">
                <a16:creationId xmlns:a16="http://schemas.microsoft.com/office/drawing/2014/main" id="{F7926FA2-9752-259D-2350-C32E961476E0}"/>
              </a:ext>
            </a:extLst>
          </p:cNvPr>
          <p:cNvSpPr txBox="1">
            <a:spLocks/>
          </p:cNvSpPr>
          <p:nvPr/>
        </p:nvSpPr>
        <p:spPr>
          <a:xfrm>
            <a:off x="245679" y="6479980"/>
            <a:ext cx="2483485" cy="187324"/>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i="1" dirty="0">
                <a:latin typeface="Times New Roman" panose="02020603050405020304" pitchFamily="18" charset="0"/>
                <a:cs typeface="Times New Roman" panose="02020603050405020304" pitchFamily="18" charset="0"/>
              </a:rPr>
              <a:t>DEPARTMENT OF CSDS, PESITM</a:t>
            </a:r>
          </a:p>
        </p:txBody>
      </p:sp>
      <p:pic>
        <p:nvPicPr>
          <p:cNvPr id="22" name="Picture 21">
            <a:extLst>
              <a:ext uri="{FF2B5EF4-FFF2-40B4-BE49-F238E27FC236}">
                <a16:creationId xmlns:a16="http://schemas.microsoft.com/office/drawing/2014/main" id="{8A1855C2-A22E-F303-A303-4B3B508C2E93}"/>
              </a:ext>
            </a:extLst>
          </p:cNvPr>
          <p:cNvPicPr/>
          <p:nvPr/>
        </p:nvPicPr>
        <p:blipFill>
          <a:blip r:embed="rId3"/>
          <a:stretch>
            <a:fillRect/>
          </a:stretch>
        </p:blipFill>
        <p:spPr>
          <a:xfrm>
            <a:off x="11134192" y="0"/>
            <a:ext cx="949169" cy="1007993"/>
          </a:xfrm>
          <a:prstGeom prst="rect">
            <a:avLst/>
          </a:prstGeom>
        </p:spPr>
      </p:pic>
      <p:sp>
        <p:nvSpPr>
          <p:cNvPr id="4" name="object 2">
            <a:extLst>
              <a:ext uri="{FF2B5EF4-FFF2-40B4-BE49-F238E27FC236}">
                <a16:creationId xmlns:a16="http://schemas.microsoft.com/office/drawing/2014/main" id="{5CE24480-DFBA-E782-BB38-917F4C99FBD8}"/>
              </a:ext>
            </a:extLst>
          </p:cNvPr>
          <p:cNvSpPr txBox="1">
            <a:spLocks/>
          </p:cNvSpPr>
          <p:nvPr/>
        </p:nvSpPr>
        <p:spPr>
          <a:xfrm>
            <a:off x="931062" y="207525"/>
            <a:ext cx="8552853" cy="635000"/>
          </a:xfrm>
          <a:prstGeom prst="rect">
            <a:avLst/>
          </a:prstGeom>
        </p:spPr>
        <p:txBody>
          <a:bodyPr vert="horz" wrap="square" lIns="0" tIns="12700" rIns="0" bIns="0" rtlCol="0">
            <a:spAutoFit/>
          </a:bodyPr>
          <a:lstStyle>
            <a:lvl1pPr>
              <a:defRPr sz="4000" b="1" i="0">
                <a:solidFill>
                  <a:srgbClr val="733838"/>
                </a:solidFill>
                <a:latin typeface="Times New Roman"/>
                <a:ea typeface="+mj-ea"/>
                <a:cs typeface="Times New Roman"/>
              </a:defRPr>
            </a:lvl1pPr>
          </a:lstStyle>
          <a:p>
            <a:pPr marL="3122930">
              <a:spcBef>
                <a:spcPts val="100"/>
              </a:spcBef>
              <a:buClrTx/>
              <a:buFontTx/>
            </a:pPr>
            <a:r>
              <a:rPr lang="en-US" spc="-20" dirty="0">
                <a:latin typeface="Calibri"/>
                <a:cs typeface="Calibri"/>
              </a:rPr>
              <a:t>Conclusion</a:t>
            </a:r>
            <a:endParaRPr lang="en-IN" spc="-20" dirty="0">
              <a:latin typeface="Calibri"/>
              <a:cs typeface="Calibri"/>
            </a:endParaRPr>
          </a:p>
        </p:txBody>
      </p:sp>
      <p:sp>
        <p:nvSpPr>
          <p:cNvPr id="5" name="TextBox 4">
            <a:extLst>
              <a:ext uri="{FF2B5EF4-FFF2-40B4-BE49-F238E27FC236}">
                <a16:creationId xmlns:a16="http://schemas.microsoft.com/office/drawing/2014/main" id="{983DE901-DEE5-2630-D22D-9514DF5EC2CE}"/>
              </a:ext>
            </a:extLst>
          </p:cNvPr>
          <p:cNvSpPr txBox="1"/>
          <p:nvPr/>
        </p:nvSpPr>
        <p:spPr>
          <a:xfrm>
            <a:off x="362309" y="1224950"/>
            <a:ext cx="10821697" cy="369332"/>
          </a:xfrm>
          <a:prstGeom prst="rect">
            <a:avLst/>
          </a:prstGeom>
          <a:noFill/>
        </p:spPr>
        <p:txBody>
          <a:bodyPr wrap="square">
            <a:spAutoFit/>
          </a:bodyPr>
          <a:lstStyle/>
          <a:p>
            <a:endParaRPr lang="en-US"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9F2EF6F-2C3D-0695-25DC-E2A41CA36B11}"/>
              </a:ext>
            </a:extLst>
          </p:cNvPr>
          <p:cNvSpPr txBox="1"/>
          <p:nvPr/>
        </p:nvSpPr>
        <p:spPr>
          <a:xfrm>
            <a:off x="514709" y="1377350"/>
            <a:ext cx="11117658" cy="1569660"/>
          </a:xfrm>
          <a:prstGeom prst="rect">
            <a:avLst/>
          </a:prstGeom>
          <a:noFill/>
        </p:spPr>
        <p:txBody>
          <a:bodyPr wrap="square">
            <a:spAutoFit/>
          </a:bodyPr>
          <a:lstStyle/>
          <a:p>
            <a:pPr algn="just"/>
            <a:r>
              <a:rPr lang="en-US" sz="3200" dirty="0">
                <a:latin typeface="Times New Roman" panose="02020603050405020304" pitchFamily="18" charset="0"/>
                <a:cs typeface="Times New Roman" panose="02020603050405020304" pitchFamily="18" charset="0"/>
              </a:rPr>
              <a:t>Successfully automated resume classification and shortlisting. Reduced HR workload and improved screening accuracy.CSV export and graphical outputs add practical usability.</a:t>
            </a:r>
          </a:p>
        </p:txBody>
      </p:sp>
    </p:spTree>
    <p:extLst>
      <p:ext uri="{BB962C8B-B14F-4D97-AF65-F5344CB8AC3E}">
        <p14:creationId xmlns:p14="http://schemas.microsoft.com/office/powerpoint/2010/main" val="4016356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2AF68-C37E-695C-D3D2-3785F395664C}"/>
            </a:ext>
          </a:extLst>
        </p:cNvPr>
        <p:cNvGrpSpPr/>
        <p:nvPr/>
      </p:nvGrpSpPr>
      <p:grpSpPr>
        <a:xfrm>
          <a:off x="0" y="0"/>
          <a:ext cx="0" cy="0"/>
          <a:chOff x="0" y="0"/>
          <a:chExt cx="0" cy="0"/>
        </a:xfrm>
      </p:grpSpPr>
      <p:grpSp>
        <p:nvGrpSpPr>
          <p:cNvPr id="9" name="object 3">
            <a:extLst>
              <a:ext uri="{FF2B5EF4-FFF2-40B4-BE49-F238E27FC236}">
                <a16:creationId xmlns:a16="http://schemas.microsoft.com/office/drawing/2014/main" id="{A497A7B2-06CE-9D71-B345-9720A414E1AA}"/>
              </a:ext>
            </a:extLst>
          </p:cNvPr>
          <p:cNvGrpSpPr/>
          <p:nvPr/>
        </p:nvGrpSpPr>
        <p:grpSpPr>
          <a:xfrm>
            <a:off x="0" y="53781"/>
            <a:ext cx="12160885" cy="900430"/>
            <a:chOff x="1755" y="28263"/>
            <a:chExt cx="12160885" cy="900430"/>
          </a:xfrm>
        </p:grpSpPr>
        <p:sp>
          <p:nvSpPr>
            <p:cNvPr id="11" name="object 4">
              <a:extLst>
                <a:ext uri="{FF2B5EF4-FFF2-40B4-BE49-F238E27FC236}">
                  <a16:creationId xmlns:a16="http://schemas.microsoft.com/office/drawing/2014/main" id="{30D32D3E-5B18-47D1-98D1-B82BA9AF9915}"/>
                </a:ext>
              </a:extLst>
            </p:cNvPr>
            <p:cNvSpPr/>
            <p:nvPr/>
          </p:nvSpPr>
          <p:spPr>
            <a:xfrm>
              <a:off x="39855" y="66363"/>
              <a:ext cx="12084685" cy="14604"/>
            </a:xfrm>
            <a:custGeom>
              <a:avLst/>
              <a:gdLst/>
              <a:ahLst/>
              <a:cxnLst/>
              <a:rect l="l" t="t" r="r" b="b"/>
              <a:pathLst>
                <a:path w="12084685" h="14605">
                  <a:moveTo>
                    <a:pt x="0" y="14063"/>
                  </a:moveTo>
                  <a:lnTo>
                    <a:pt x="12084578" y="0"/>
                  </a:lnTo>
                </a:path>
              </a:pathLst>
            </a:custGeom>
            <a:ln w="76199">
              <a:solidFill>
                <a:srgbClr val="0563C1"/>
              </a:solidFill>
            </a:ln>
          </p:spPr>
          <p:txBody>
            <a:bodyPr wrap="square" lIns="0" tIns="0" rIns="0" bIns="0" rtlCol="0"/>
            <a:lstStyle/>
            <a:p>
              <a:endParaRPr/>
            </a:p>
          </p:txBody>
        </p:sp>
        <p:sp>
          <p:nvSpPr>
            <p:cNvPr id="13" name="object 5">
              <a:extLst>
                <a:ext uri="{FF2B5EF4-FFF2-40B4-BE49-F238E27FC236}">
                  <a16:creationId xmlns:a16="http://schemas.microsoft.com/office/drawing/2014/main" id="{7D3AE48F-5CA6-EF08-7C90-6D4EDD4B1DEF}"/>
                </a:ext>
              </a:extLst>
            </p:cNvPr>
            <p:cNvSpPr/>
            <p:nvPr/>
          </p:nvSpPr>
          <p:spPr>
            <a:xfrm>
              <a:off x="39855" y="904563"/>
              <a:ext cx="12049125" cy="14604"/>
            </a:xfrm>
            <a:custGeom>
              <a:avLst/>
              <a:gdLst/>
              <a:ahLst/>
              <a:cxnLst/>
              <a:rect l="l" t="t" r="r" b="b"/>
              <a:pathLst>
                <a:path w="12049125" h="14605">
                  <a:moveTo>
                    <a:pt x="0" y="14063"/>
                  </a:moveTo>
                  <a:lnTo>
                    <a:pt x="12048663" y="0"/>
                  </a:lnTo>
                </a:path>
              </a:pathLst>
            </a:custGeom>
            <a:ln w="19049">
              <a:solidFill>
                <a:srgbClr val="0563C1"/>
              </a:solidFill>
            </a:ln>
          </p:spPr>
          <p:txBody>
            <a:bodyPr wrap="square" lIns="0" tIns="0" rIns="0" bIns="0" rtlCol="0"/>
            <a:lstStyle/>
            <a:p>
              <a:endParaRPr/>
            </a:p>
          </p:txBody>
        </p:sp>
        <p:pic>
          <p:nvPicPr>
            <p:cNvPr id="14" name="object 6">
              <a:extLst>
                <a:ext uri="{FF2B5EF4-FFF2-40B4-BE49-F238E27FC236}">
                  <a16:creationId xmlns:a16="http://schemas.microsoft.com/office/drawing/2014/main" id="{63BB4405-B111-B37C-218D-8512C4FD0FBF}"/>
                </a:ext>
              </a:extLst>
            </p:cNvPr>
            <p:cNvPicPr/>
            <p:nvPr/>
          </p:nvPicPr>
          <p:blipFill>
            <a:blip r:embed="rId2" cstate="print"/>
            <a:stretch>
              <a:fillRect/>
            </a:stretch>
          </p:blipFill>
          <p:spPr>
            <a:xfrm>
              <a:off x="103479" y="80428"/>
              <a:ext cx="827583" cy="827583"/>
            </a:xfrm>
            <a:prstGeom prst="rect">
              <a:avLst/>
            </a:prstGeom>
          </p:spPr>
        </p:pic>
      </p:grpSp>
      <p:sp>
        <p:nvSpPr>
          <p:cNvPr id="16" name="object 7">
            <a:extLst>
              <a:ext uri="{FF2B5EF4-FFF2-40B4-BE49-F238E27FC236}">
                <a16:creationId xmlns:a16="http://schemas.microsoft.com/office/drawing/2014/main" id="{03335E25-3D45-D85D-0C74-339CB6ED0A5D}"/>
              </a:ext>
            </a:extLst>
          </p:cNvPr>
          <p:cNvSpPr/>
          <p:nvPr/>
        </p:nvSpPr>
        <p:spPr>
          <a:xfrm>
            <a:off x="89871" y="6348668"/>
            <a:ext cx="12021185" cy="22860"/>
          </a:xfrm>
          <a:custGeom>
            <a:avLst/>
            <a:gdLst/>
            <a:ahLst/>
            <a:cxnLst/>
            <a:rect l="l" t="t" r="r" b="b"/>
            <a:pathLst>
              <a:path w="12021185" h="22860">
                <a:moveTo>
                  <a:pt x="0" y="22572"/>
                </a:moveTo>
                <a:lnTo>
                  <a:pt x="12020953" y="0"/>
                </a:lnTo>
              </a:path>
            </a:pathLst>
          </a:custGeom>
          <a:ln w="76199">
            <a:solidFill>
              <a:srgbClr val="0563C1"/>
            </a:solidFill>
          </a:ln>
        </p:spPr>
        <p:txBody>
          <a:bodyPr wrap="square" lIns="0" tIns="0" rIns="0" bIns="0" rtlCol="0"/>
          <a:lstStyle/>
          <a:p>
            <a:endParaRPr/>
          </a:p>
        </p:txBody>
      </p:sp>
      <p:sp>
        <p:nvSpPr>
          <p:cNvPr id="20" name="object 9">
            <a:extLst>
              <a:ext uri="{FF2B5EF4-FFF2-40B4-BE49-F238E27FC236}">
                <a16:creationId xmlns:a16="http://schemas.microsoft.com/office/drawing/2014/main" id="{8668A3AE-D753-43F6-3C55-679CC325B4AE}"/>
              </a:ext>
            </a:extLst>
          </p:cNvPr>
          <p:cNvSpPr txBox="1">
            <a:spLocks/>
          </p:cNvSpPr>
          <p:nvPr/>
        </p:nvSpPr>
        <p:spPr>
          <a:xfrm>
            <a:off x="245679" y="6479980"/>
            <a:ext cx="2483485" cy="187324"/>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i="1" dirty="0">
                <a:latin typeface="Times New Roman" panose="02020603050405020304" pitchFamily="18" charset="0"/>
                <a:cs typeface="Times New Roman" panose="02020603050405020304" pitchFamily="18" charset="0"/>
              </a:rPr>
              <a:t>DEPARTMENT OF CSDS, PESITM</a:t>
            </a:r>
          </a:p>
        </p:txBody>
      </p:sp>
      <p:pic>
        <p:nvPicPr>
          <p:cNvPr id="22" name="Picture 21">
            <a:extLst>
              <a:ext uri="{FF2B5EF4-FFF2-40B4-BE49-F238E27FC236}">
                <a16:creationId xmlns:a16="http://schemas.microsoft.com/office/drawing/2014/main" id="{5E69DECA-47D3-1C90-AC40-A0252E8550EA}"/>
              </a:ext>
            </a:extLst>
          </p:cNvPr>
          <p:cNvPicPr/>
          <p:nvPr/>
        </p:nvPicPr>
        <p:blipFill>
          <a:blip r:embed="rId3"/>
          <a:stretch>
            <a:fillRect/>
          </a:stretch>
        </p:blipFill>
        <p:spPr>
          <a:xfrm>
            <a:off x="11134192" y="0"/>
            <a:ext cx="949169" cy="1007993"/>
          </a:xfrm>
          <a:prstGeom prst="rect">
            <a:avLst/>
          </a:prstGeom>
        </p:spPr>
      </p:pic>
      <p:sp>
        <p:nvSpPr>
          <p:cNvPr id="4" name="object 2">
            <a:extLst>
              <a:ext uri="{FF2B5EF4-FFF2-40B4-BE49-F238E27FC236}">
                <a16:creationId xmlns:a16="http://schemas.microsoft.com/office/drawing/2014/main" id="{7C86DBDA-763D-ECE7-8FF0-ACE509DA940E}"/>
              </a:ext>
            </a:extLst>
          </p:cNvPr>
          <p:cNvSpPr txBox="1">
            <a:spLocks/>
          </p:cNvSpPr>
          <p:nvPr/>
        </p:nvSpPr>
        <p:spPr>
          <a:xfrm>
            <a:off x="1474263" y="207525"/>
            <a:ext cx="8552853" cy="635000"/>
          </a:xfrm>
          <a:prstGeom prst="rect">
            <a:avLst/>
          </a:prstGeom>
        </p:spPr>
        <p:txBody>
          <a:bodyPr vert="horz" wrap="square" lIns="0" tIns="12700" rIns="0" bIns="0" rtlCol="0">
            <a:spAutoFit/>
          </a:bodyPr>
          <a:lstStyle>
            <a:lvl1pPr>
              <a:defRPr sz="4000" b="1" i="0">
                <a:solidFill>
                  <a:srgbClr val="733838"/>
                </a:solidFill>
                <a:latin typeface="Times New Roman"/>
                <a:ea typeface="+mj-ea"/>
                <a:cs typeface="Times New Roman"/>
              </a:defRPr>
            </a:lvl1pPr>
          </a:lstStyle>
          <a:p>
            <a:pPr marL="3122930">
              <a:spcBef>
                <a:spcPts val="100"/>
              </a:spcBef>
              <a:buClrTx/>
              <a:buFontTx/>
            </a:pPr>
            <a:r>
              <a:rPr lang="en-US" spc="-20" dirty="0">
                <a:latin typeface="Calibri"/>
                <a:cs typeface="Calibri"/>
              </a:rPr>
              <a:t>References</a:t>
            </a:r>
            <a:endParaRPr lang="en-IN" spc="-20" dirty="0">
              <a:latin typeface="Calibri"/>
              <a:cs typeface="Calibri"/>
            </a:endParaRPr>
          </a:p>
        </p:txBody>
      </p:sp>
      <p:sp>
        <p:nvSpPr>
          <p:cNvPr id="10" name="TextBox 9">
            <a:extLst>
              <a:ext uri="{FF2B5EF4-FFF2-40B4-BE49-F238E27FC236}">
                <a16:creationId xmlns:a16="http://schemas.microsoft.com/office/drawing/2014/main" id="{16E97B77-38DD-8DC0-B6EE-2C83E6FFDC74}"/>
              </a:ext>
            </a:extLst>
          </p:cNvPr>
          <p:cNvSpPr txBox="1"/>
          <p:nvPr/>
        </p:nvSpPr>
        <p:spPr>
          <a:xfrm>
            <a:off x="101724" y="1233019"/>
            <a:ext cx="11830446" cy="3416320"/>
          </a:xfrm>
          <a:prstGeom prst="rect">
            <a:avLst/>
          </a:prstGeom>
          <a:noFill/>
        </p:spPr>
        <p:txBody>
          <a:bodyPr wrap="square" rtlCol="0">
            <a:spAutoFit/>
          </a:bodyPr>
          <a:lstStyle/>
          <a:p>
            <a:pPr marL="457200" indent="-457200">
              <a:buFont typeface="+mj-lt"/>
              <a:buAutoNum type="arabicPeriod"/>
            </a:pPr>
            <a:r>
              <a:rPr lang="en-IN" sz="2400" dirty="0"/>
              <a:t> </a:t>
            </a:r>
            <a:r>
              <a:rPr lang="en-IN" sz="2400" dirty="0" err="1"/>
              <a:t>Heakl</a:t>
            </a:r>
            <a:r>
              <a:rPr lang="en-IN" sz="2400" dirty="0"/>
              <a:t> et al. (2024). </a:t>
            </a:r>
            <a:r>
              <a:rPr lang="en-IN" sz="2400" dirty="0" err="1"/>
              <a:t>ResumeAtlas</a:t>
            </a:r>
            <a:r>
              <a:rPr lang="en-IN" sz="2400" dirty="0"/>
              <a:t>: Revisiting Resume Classification.</a:t>
            </a:r>
          </a:p>
          <a:p>
            <a:r>
              <a:rPr lang="en-IN" sz="2400" dirty="0"/>
              <a:t>        </a:t>
            </a:r>
            <a:r>
              <a:rPr lang="en-IN" sz="2400" dirty="0">
                <a:hlinkClick r:id="rId4"/>
              </a:rPr>
              <a:t>https://arxiv.org/abs/2406.181252</a:t>
            </a:r>
            <a:r>
              <a:rPr lang="en-IN" sz="2400" dirty="0"/>
              <a:t>.</a:t>
            </a:r>
          </a:p>
          <a:p>
            <a:r>
              <a:rPr lang="en-IN" sz="2400" dirty="0"/>
              <a:t>2.   Paranthaman et al. (2024). Resume Screening Automation.</a:t>
            </a:r>
          </a:p>
          <a:p>
            <a:r>
              <a:rPr lang="en-IN" sz="2400" dirty="0"/>
              <a:t>        </a:t>
            </a:r>
            <a:r>
              <a:rPr lang="en-IN" sz="2400" dirty="0">
                <a:hlinkClick r:id="rId5"/>
              </a:rPr>
              <a:t>https://healthinformaticsjournal.com/index.php/IJMI/article/view/10933</a:t>
            </a:r>
            <a:r>
              <a:rPr lang="en-IN" sz="2400" dirty="0"/>
              <a:t>.</a:t>
            </a:r>
          </a:p>
          <a:p>
            <a:r>
              <a:rPr lang="en-IN" sz="2400" dirty="0"/>
              <a:t>3.   Anonymous. (2020). Resume Recommendation System.</a:t>
            </a:r>
          </a:p>
          <a:p>
            <a:r>
              <a:rPr lang="en-IN" sz="2400" dirty="0"/>
              <a:t>        </a:t>
            </a:r>
            <a:r>
              <a:rPr lang="en-IN" sz="2400" dirty="0">
                <a:hlinkClick r:id="rId6"/>
              </a:rPr>
              <a:t>https://www.sciencedirect.com/science/article/pii/S187705092030750X</a:t>
            </a:r>
            <a:endParaRPr lang="en-IN" sz="2400" dirty="0"/>
          </a:p>
          <a:p>
            <a:pPr marL="457200" indent="-457200">
              <a:buAutoNum type="arabicPeriod" startAt="4"/>
            </a:pPr>
            <a:r>
              <a:rPr lang="en-IN" sz="2400" dirty="0"/>
              <a:t>Gan et al. (2024). LLM Agents in Recruitment. https://arxiv.org/abs/2401.08315</a:t>
            </a:r>
          </a:p>
          <a:p>
            <a:r>
              <a:rPr lang="en-IN" sz="2400" dirty="0"/>
              <a:t>5.   Bhatia et al. (2019). Resume Parsing using BERT    https://arxiv.org/abs/1910.03089</a:t>
            </a:r>
          </a:p>
        </p:txBody>
      </p:sp>
    </p:spTree>
    <p:extLst>
      <p:ext uri="{BB962C8B-B14F-4D97-AF65-F5344CB8AC3E}">
        <p14:creationId xmlns:p14="http://schemas.microsoft.com/office/powerpoint/2010/main" val="346953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FD34E-7637-8866-E663-C6A64BEC5646}"/>
            </a:ext>
          </a:extLst>
        </p:cNvPr>
        <p:cNvGrpSpPr/>
        <p:nvPr/>
      </p:nvGrpSpPr>
      <p:grpSpPr>
        <a:xfrm>
          <a:off x="0" y="0"/>
          <a:ext cx="0" cy="0"/>
          <a:chOff x="0" y="0"/>
          <a:chExt cx="0" cy="0"/>
        </a:xfrm>
      </p:grpSpPr>
      <p:grpSp>
        <p:nvGrpSpPr>
          <p:cNvPr id="9" name="object 3">
            <a:extLst>
              <a:ext uri="{FF2B5EF4-FFF2-40B4-BE49-F238E27FC236}">
                <a16:creationId xmlns:a16="http://schemas.microsoft.com/office/drawing/2014/main" id="{43E4F1E0-701F-C76B-08D4-73E1DB299AD6}"/>
              </a:ext>
            </a:extLst>
          </p:cNvPr>
          <p:cNvGrpSpPr/>
          <p:nvPr/>
        </p:nvGrpSpPr>
        <p:grpSpPr>
          <a:xfrm>
            <a:off x="19861" y="28263"/>
            <a:ext cx="12160885" cy="900430"/>
            <a:chOff x="1755" y="28263"/>
            <a:chExt cx="12160885" cy="900430"/>
          </a:xfrm>
        </p:grpSpPr>
        <p:sp>
          <p:nvSpPr>
            <p:cNvPr id="11" name="object 4">
              <a:extLst>
                <a:ext uri="{FF2B5EF4-FFF2-40B4-BE49-F238E27FC236}">
                  <a16:creationId xmlns:a16="http://schemas.microsoft.com/office/drawing/2014/main" id="{DED8FF05-037E-9232-7E69-8D529492E9B2}"/>
                </a:ext>
              </a:extLst>
            </p:cNvPr>
            <p:cNvSpPr/>
            <p:nvPr/>
          </p:nvSpPr>
          <p:spPr>
            <a:xfrm>
              <a:off x="39855" y="66363"/>
              <a:ext cx="12084685" cy="14604"/>
            </a:xfrm>
            <a:custGeom>
              <a:avLst/>
              <a:gdLst/>
              <a:ahLst/>
              <a:cxnLst/>
              <a:rect l="l" t="t" r="r" b="b"/>
              <a:pathLst>
                <a:path w="12084685" h="14605">
                  <a:moveTo>
                    <a:pt x="0" y="14063"/>
                  </a:moveTo>
                  <a:lnTo>
                    <a:pt x="12084578" y="0"/>
                  </a:lnTo>
                </a:path>
              </a:pathLst>
            </a:custGeom>
            <a:ln w="76199">
              <a:solidFill>
                <a:srgbClr val="0563C1"/>
              </a:solidFill>
            </a:ln>
          </p:spPr>
          <p:txBody>
            <a:bodyPr wrap="square" lIns="0" tIns="0" rIns="0" bIns="0" rtlCol="0"/>
            <a:lstStyle/>
            <a:p>
              <a:endParaRPr/>
            </a:p>
          </p:txBody>
        </p:sp>
        <p:sp>
          <p:nvSpPr>
            <p:cNvPr id="13" name="object 5">
              <a:extLst>
                <a:ext uri="{FF2B5EF4-FFF2-40B4-BE49-F238E27FC236}">
                  <a16:creationId xmlns:a16="http://schemas.microsoft.com/office/drawing/2014/main" id="{D7D9BF03-D5FE-AA2C-D6A6-FB1723E3A62F}"/>
                </a:ext>
              </a:extLst>
            </p:cNvPr>
            <p:cNvSpPr/>
            <p:nvPr/>
          </p:nvSpPr>
          <p:spPr>
            <a:xfrm>
              <a:off x="39855" y="904563"/>
              <a:ext cx="12049125" cy="14604"/>
            </a:xfrm>
            <a:custGeom>
              <a:avLst/>
              <a:gdLst/>
              <a:ahLst/>
              <a:cxnLst/>
              <a:rect l="l" t="t" r="r" b="b"/>
              <a:pathLst>
                <a:path w="12049125" h="14605">
                  <a:moveTo>
                    <a:pt x="0" y="14063"/>
                  </a:moveTo>
                  <a:lnTo>
                    <a:pt x="12048663" y="0"/>
                  </a:lnTo>
                </a:path>
              </a:pathLst>
            </a:custGeom>
            <a:ln w="19049">
              <a:solidFill>
                <a:srgbClr val="0563C1"/>
              </a:solidFill>
            </a:ln>
          </p:spPr>
          <p:txBody>
            <a:bodyPr wrap="square" lIns="0" tIns="0" rIns="0" bIns="0" rtlCol="0"/>
            <a:lstStyle/>
            <a:p>
              <a:endParaRPr/>
            </a:p>
          </p:txBody>
        </p:sp>
        <p:pic>
          <p:nvPicPr>
            <p:cNvPr id="14" name="object 6">
              <a:extLst>
                <a:ext uri="{FF2B5EF4-FFF2-40B4-BE49-F238E27FC236}">
                  <a16:creationId xmlns:a16="http://schemas.microsoft.com/office/drawing/2014/main" id="{347484C0-95D6-C01D-13F5-ACF478AEABEA}"/>
                </a:ext>
              </a:extLst>
            </p:cNvPr>
            <p:cNvPicPr/>
            <p:nvPr/>
          </p:nvPicPr>
          <p:blipFill>
            <a:blip r:embed="rId2" cstate="print"/>
            <a:stretch>
              <a:fillRect/>
            </a:stretch>
          </p:blipFill>
          <p:spPr>
            <a:xfrm>
              <a:off x="103479" y="80428"/>
              <a:ext cx="827583" cy="827583"/>
            </a:xfrm>
            <a:prstGeom prst="rect">
              <a:avLst/>
            </a:prstGeom>
          </p:spPr>
        </p:pic>
      </p:grpSp>
      <p:sp>
        <p:nvSpPr>
          <p:cNvPr id="15" name="object 2">
            <a:extLst>
              <a:ext uri="{FF2B5EF4-FFF2-40B4-BE49-F238E27FC236}">
                <a16:creationId xmlns:a16="http://schemas.microsoft.com/office/drawing/2014/main" id="{C62DA6FD-DFA0-9BEC-3A4F-F29ECB25EE34}"/>
              </a:ext>
            </a:extLst>
          </p:cNvPr>
          <p:cNvSpPr txBox="1">
            <a:spLocks/>
          </p:cNvSpPr>
          <p:nvPr/>
        </p:nvSpPr>
        <p:spPr>
          <a:xfrm>
            <a:off x="2013769" y="220531"/>
            <a:ext cx="8164461" cy="635000"/>
          </a:xfrm>
          <a:prstGeom prst="rect">
            <a:avLst/>
          </a:prstGeom>
        </p:spPr>
        <p:txBody>
          <a:bodyPr vert="horz" wrap="square" lIns="0" tIns="12700" rIns="0" bIns="0" rtlCol="0">
            <a:spAutoFit/>
          </a:bodyPr>
          <a:lstStyle>
            <a:lvl1pPr>
              <a:defRPr sz="4000" b="1" i="0">
                <a:solidFill>
                  <a:srgbClr val="733838"/>
                </a:solidFill>
                <a:latin typeface="Times New Roman"/>
                <a:ea typeface="+mj-ea"/>
                <a:cs typeface="Times New Roman"/>
              </a:defRPr>
            </a:lvl1pPr>
          </a:lstStyle>
          <a:p>
            <a:pPr marL="3122930">
              <a:spcBef>
                <a:spcPts val="100"/>
              </a:spcBef>
              <a:buClrTx/>
              <a:buFontTx/>
            </a:pPr>
            <a:r>
              <a:rPr lang="en-IN" spc="-20">
                <a:latin typeface="Calibri"/>
                <a:cs typeface="Calibri"/>
              </a:rPr>
              <a:t>Contents</a:t>
            </a:r>
            <a:endParaRPr lang="en-IN" spc="-20" dirty="0">
              <a:latin typeface="Calibri"/>
              <a:cs typeface="Calibri"/>
            </a:endParaRPr>
          </a:p>
        </p:txBody>
      </p:sp>
      <p:sp>
        <p:nvSpPr>
          <p:cNvPr id="16" name="object 7">
            <a:extLst>
              <a:ext uri="{FF2B5EF4-FFF2-40B4-BE49-F238E27FC236}">
                <a16:creationId xmlns:a16="http://schemas.microsoft.com/office/drawing/2014/main" id="{AE521421-AD84-8042-5DF1-A0C018EEB244}"/>
              </a:ext>
            </a:extLst>
          </p:cNvPr>
          <p:cNvSpPr/>
          <p:nvPr/>
        </p:nvSpPr>
        <p:spPr>
          <a:xfrm>
            <a:off x="89871" y="6348668"/>
            <a:ext cx="12021185" cy="22860"/>
          </a:xfrm>
          <a:custGeom>
            <a:avLst/>
            <a:gdLst/>
            <a:ahLst/>
            <a:cxnLst/>
            <a:rect l="l" t="t" r="r" b="b"/>
            <a:pathLst>
              <a:path w="12021185" h="22860">
                <a:moveTo>
                  <a:pt x="0" y="22572"/>
                </a:moveTo>
                <a:lnTo>
                  <a:pt x="12020953" y="0"/>
                </a:lnTo>
              </a:path>
            </a:pathLst>
          </a:custGeom>
          <a:ln w="76199">
            <a:solidFill>
              <a:srgbClr val="0563C1"/>
            </a:solidFill>
          </a:ln>
        </p:spPr>
        <p:txBody>
          <a:bodyPr wrap="square" lIns="0" tIns="0" rIns="0" bIns="0" rtlCol="0"/>
          <a:lstStyle/>
          <a:p>
            <a:endParaRPr/>
          </a:p>
        </p:txBody>
      </p:sp>
      <p:sp>
        <p:nvSpPr>
          <p:cNvPr id="20" name="object 9">
            <a:extLst>
              <a:ext uri="{FF2B5EF4-FFF2-40B4-BE49-F238E27FC236}">
                <a16:creationId xmlns:a16="http://schemas.microsoft.com/office/drawing/2014/main" id="{DABE558F-D7FF-5F2A-E0D7-D20FAB748BF8}"/>
              </a:ext>
            </a:extLst>
          </p:cNvPr>
          <p:cNvSpPr txBox="1">
            <a:spLocks/>
          </p:cNvSpPr>
          <p:nvPr/>
        </p:nvSpPr>
        <p:spPr>
          <a:xfrm>
            <a:off x="245679" y="6479980"/>
            <a:ext cx="2483485" cy="187324"/>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i="1" dirty="0">
                <a:latin typeface="Times New Roman" panose="02020603050405020304" pitchFamily="18" charset="0"/>
                <a:cs typeface="Times New Roman" panose="02020603050405020304" pitchFamily="18" charset="0"/>
              </a:rPr>
              <a:t>DEPARTMENT OF CSDS, PESITM</a:t>
            </a:r>
          </a:p>
        </p:txBody>
      </p:sp>
      <p:sp>
        <p:nvSpPr>
          <p:cNvPr id="21" name="object 8">
            <a:extLst>
              <a:ext uri="{FF2B5EF4-FFF2-40B4-BE49-F238E27FC236}">
                <a16:creationId xmlns:a16="http://schemas.microsoft.com/office/drawing/2014/main" id="{D18BE9D8-0042-E8FE-60AD-9D02B64F2B82}"/>
              </a:ext>
            </a:extLst>
          </p:cNvPr>
          <p:cNvSpPr txBox="1"/>
          <p:nvPr/>
        </p:nvSpPr>
        <p:spPr>
          <a:xfrm>
            <a:off x="70350" y="969298"/>
            <a:ext cx="5173345" cy="5121915"/>
          </a:xfrm>
          <a:prstGeom prst="rect">
            <a:avLst/>
          </a:prstGeom>
        </p:spPr>
        <p:txBody>
          <a:bodyPr vert="horz" wrap="square" lIns="0" tIns="12700" rIns="0" bIns="0" rtlCol="0">
            <a:spAutoFit/>
          </a:bodyPr>
          <a:lstStyle/>
          <a:p>
            <a:pPr marL="553085" indent="-540385">
              <a:lnSpc>
                <a:spcPct val="100000"/>
              </a:lnSpc>
              <a:spcBef>
                <a:spcPts val="100"/>
              </a:spcBef>
              <a:buFont typeface="Calibri"/>
              <a:buAutoNum type="arabicPeriod"/>
              <a:tabLst>
                <a:tab pos="553085" algn="l"/>
              </a:tabLst>
            </a:pPr>
            <a:r>
              <a:rPr lang="en-US" sz="2400" b="1" spc="-10" dirty="0">
                <a:solidFill>
                  <a:srgbClr val="002060"/>
                </a:solidFill>
                <a:latin typeface="Times New Roman"/>
                <a:cs typeface="Times New Roman"/>
              </a:rPr>
              <a:t>Introduction</a:t>
            </a:r>
          </a:p>
          <a:p>
            <a:pPr marL="553085" indent="-540385">
              <a:lnSpc>
                <a:spcPct val="100000"/>
              </a:lnSpc>
              <a:spcBef>
                <a:spcPts val="2440"/>
              </a:spcBef>
              <a:buFont typeface="Calibri"/>
              <a:buAutoNum type="arabicPeriod"/>
              <a:tabLst>
                <a:tab pos="553085" algn="l"/>
              </a:tabLst>
            </a:pPr>
            <a:r>
              <a:rPr sz="2400" b="1" dirty="0">
                <a:solidFill>
                  <a:srgbClr val="002060"/>
                </a:solidFill>
                <a:latin typeface="Times New Roman"/>
                <a:cs typeface="Times New Roman"/>
              </a:rPr>
              <a:t>Problem</a:t>
            </a:r>
            <a:r>
              <a:rPr sz="2400" b="1" spc="-55" dirty="0">
                <a:solidFill>
                  <a:srgbClr val="002060"/>
                </a:solidFill>
                <a:latin typeface="Times New Roman"/>
                <a:cs typeface="Times New Roman"/>
              </a:rPr>
              <a:t> </a:t>
            </a:r>
            <a:r>
              <a:rPr lang="en-US" sz="2400" b="1" spc="-55" dirty="0">
                <a:solidFill>
                  <a:srgbClr val="002060"/>
                </a:solidFill>
                <a:latin typeface="Times New Roman"/>
                <a:cs typeface="Times New Roman"/>
              </a:rPr>
              <a:t>S</a:t>
            </a:r>
            <a:r>
              <a:rPr sz="2400" b="1" spc="-10" dirty="0">
                <a:solidFill>
                  <a:srgbClr val="002060"/>
                </a:solidFill>
                <a:latin typeface="Times New Roman"/>
                <a:cs typeface="Times New Roman"/>
              </a:rPr>
              <a:t>tatement</a:t>
            </a:r>
            <a:endParaRPr sz="2400" dirty="0">
              <a:latin typeface="Times New Roman"/>
              <a:cs typeface="Times New Roman"/>
            </a:endParaRPr>
          </a:p>
          <a:p>
            <a:pPr marL="553085" indent="-540385">
              <a:lnSpc>
                <a:spcPct val="100000"/>
              </a:lnSpc>
              <a:spcBef>
                <a:spcPts val="2440"/>
              </a:spcBef>
              <a:buFont typeface="Calibri"/>
              <a:buAutoNum type="arabicPeriod"/>
              <a:tabLst>
                <a:tab pos="553085" algn="l"/>
              </a:tabLst>
            </a:pPr>
            <a:r>
              <a:rPr sz="2400" b="1" spc="-10" dirty="0">
                <a:solidFill>
                  <a:srgbClr val="002060"/>
                </a:solidFill>
                <a:latin typeface="Times New Roman"/>
                <a:cs typeface="Times New Roman"/>
              </a:rPr>
              <a:t>Objectives</a:t>
            </a:r>
            <a:endParaRPr sz="2400" dirty="0">
              <a:latin typeface="Times New Roman"/>
              <a:cs typeface="Times New Roman"/>
            </a:endParaRPr>
          </a:p>
          <a:p>
            <a:pPr marL="553085" indent="-540385">
              <a:lnSpc>
                <a:spcPct val="100000"/>
              </a:lnSpc>
              <a:spcBef>
                <a:spcPts val="2440"/>
              </a:spcBef>
              <a:buFont typeface="Calibri"/>
              <a:buAutoNum type="arabicPeriod"/>
              <a:tabLst>
                <a:tab pos="553085" algn="l"/>
              </a:tabLst>
            </a:pPr>
            <a:r>
              <a:rPr lang="en-US" sz="2400" b="1" spc="-10" dirty="0">
                <a:solidFill>
                  <a:srgbClr val="002060"/>
                </a:solidFill>
                <a:latin typeface="Times New Roman"/>
                <a:cs typeface="Times New Roman"/>
              </a:rPr>
              <a:t>Methodology</a:t>
            </a:r>
            <a:endParaRPr sz="2400" dirty="0">
              <a:latin typeface="Times New Roman"/>
              <a:cs typeface="Times New Roman"/>
            </a:endParaRPr>
          </a:p>
          <a:p>
            <a:pPr marL="553085" indent="-540385">
              <a:lnSpc>
                <a:spcPct val="100000"/>
              </a:lnSpc>
              <a:spcBef>
                <a:spcPts val="2440"/>
              </a:spcBef>
              <a:buFont typeface="Calibri"/>
              <a:buAutoNum type="arabicPeriod"/>
              <a:tabLst>
                <a:tab pos="553085" algn="l"/>
              </a:tabLst>
            </a:pPr>
            <a:r>
              <a:rPr lang="en-IN" sz="2400" b="1" spc="-10" dirty="0">
                <a:solidFill>
                  <a:srgbClr val="002060"/>
                </a:solidFill>
                <a:latin typeface="Times New Roman"/>
                <a:cs typeface="Times New Roman"/>
              </a:rPr>
              <a:t>Implementation</a:t>
            </a:r>
            <a:endParaRPr lang="en-IN" sz="2400" dirty="0">
              <a:latin typeface="Times New Roman"/>
              <a:cs typeface="Times New Roman"/>
            </a:endParaRPr>
          </a:p>
          <a:p>
            <a:pPr marL="553085" indent="-540385">
              <a:lnSpc>
                <a:spcPct val="100000"/>
              </a:lnSpc>
              <a:spcBef>
                <a:spcPts val="2440"/>
              </a:spcBef>
              <a:buFont typeface="Calibri"/>
              <a:buAutoNum type="arabicPeriod"/>
              <a:tabLst>
                <a:tab pos="553085" algn="l"/>
              </a:tabLst>
            </a:pPr>
            <a:r>
              <a:rPr lang="en-IN" sz="2400" b="1" spc="-10" dirty="0">
                <a:solidFill>
                  <a:srgbClr val="002060"/>
                </a:solidFill>
                <a:latin typeface="Times New Roman"/>
                <a:cs typeface="Times New Roman"/>
              </a:rPr>
              <a:t>Result Analysis</a:t>
            </a:r>
          </a:p>
          <a:p>
            <a:pPr marL="553085" indent="-540385">
              <a:lnSpc>
                <a:spcPct val="100000"/>
              </a:lnSpc>
              <a:spcBef>
                <a:spcPts val="2440"/>
              </a:spcBef>
              <a:buFont typeface="Calibri"/>
              <a:buAutoNum type="arabicPeriod"/>
              <a:tabLst>
                <a:tab pos="553085" algn="l"/>
              </a:tabLst>
            </a:pPr>
            <a:r>
              <a:rPr lang="en-IN" sz="2400" b="1" spc="-10" dirty="0">
                <a:solidFill>
                  <a:srgbClr val="002060"/>
                </a:solidFill>
                <a:latin typeface="Times New Roman"/>
                <a:cs typeface="Times New Roman"/>
              </a:rPr>
              <a:t>Conclusion</a:t>
            </a:r>
          </a:p>
          <a:p>
            <a:pPr marL="553085" indent="-540385">
              <a:lnSpc>
                <a:spcPct val="100000"/>
              </a:lnSpc>
              <a:spcBef>
                <a:spcPts val="2440"/>
              </a:spcBef>
              <a:buFont typeface="Calibri"/>
              <a:buAutoNum type="arabicPeriod"/>
              <a:tabLst>
                <a:tab pos="553085" algn="l"/>
              </a:tabLst>
            </a:pPr>
            <a:r>
              <a:rPr lang="en-IN" sz="2400" b="1" spc="-10" dirty="0">
                <a:solidFill>
                  <a:srgbClr val="002060"/>
                </a:solidFill>
                <a:latin typeface="Times New Roman"/>
                <a:cs typeface="Times New Roman"/>
              </a:rPr>
              <a:t>References</a:t>
            </a:r>
            <a:endParaRPr lang="en-IN" sz="2400" dirty="0">
              <a:latin typeface="Times New Roman"/>
              <a:cs typeface="Times New Roman"/>
            </a:endParaRPr>
          </a:p>
        </p:txBody>
      </p:sp>
      <p:pic>
        <p:nvPicPr>
          <p:cNvPr id="22" name="Picture 21">
            <a:extLst>
              <a:ext uri="{FF2B5EF4-FFF2-40B4-BE49-F238E27FC236}">
                <a16:creationId xmlns:a16="http://schemas.microsoft.com/office/drawing/2014/main" id="{EC0696EA-5AAE-3449-C82E-4325A91549E8}"/>
              </a:ext>
            </a:extLst>
          </p:cNvPr>
          <p:cNvPicPr/>
          <p:nvPr/>
        </p:nvPicPr>
        <p:blipFill>
          <a:blip r:embed="rId3"/>
          <a:stretch>
            <a:fillRect/>
          </a:stretch>
        </p:blipFill>
        <p:spPr>
          <a:xfrm>
            <a:off x="11134192" y="0"/>
            <a:ext cx="949169" cy="1007993"/>
          </a:xfrm>
          <a:prstGeom prst="rect">
            <a:avLst/>
          </a:prstGeom>
        </p:spPr>
      </p:pic>
    </p:spTree>
    <p:extLst>
      <p:ext uri="{BB962C8B-B14F-4D97-AF65-F5344CB8AC3E}">
        <p14:creationId xmlns:p14="http://schemas.microsoft.com/office/powerpoint/2010/main" val="2148962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BC620-353C-8832-20E1-A1C17733055A}"/>
            </a:ext>
          </a:extLst>
        </p:cNvPr>
        <p:cNvGrpSpPr/>
        <p:nvPr/>
      </p:nvGrpSpPr>
      <p:grpSpPr>
        <a:xfrm>
          <a:off x="0" y="0"/>
          <a:ext cx="0" cy="0"/>
          <a:chOff x="0" y="0"/>
          <a:chExt cx="0" cy="0"/>
        </a:xfrm>
      </p:grpSpPr>
      <p:grpSp>
        <p:nvGrpSpPr>
          <p:cNvPr id="9" name="object 3">
            <a:extLst>
              <a:ext uri="{FF2B5EF4-FFF2-40B4-BE49-F238E27FC236}">
                <a16:creationId xmlns:a16="http://schemas.microsoft.com/office/drawing/2014/main" id="{50047B4D-E9DB-52D6-9C91-83012A3C2CB7}"/>
              </a:ext>
            </a:extLst>
          </p:cNvPr>
          <p:cNvGrpSpPr/>
          <p:nvPr/>
        </p:nvGrpSpPr>
        <p:grpSpPr>
          <a:xfrm>
            <a:off x="19861" y="28263"/>
            <a:ext cx="12160885" cy="900430"/>
            <a:chOff x="1755" y="28263"/>
            <a:chExt cx="12160885" cy="900430"/>
          </a:xfrm>
        </p:grpSpPr>
        <p:sp>
          <p:nvSpPr>
            <p:cNvPr id="11" name="object 4">
              <a:extLst>
                <a:ext uri="{FF2B5EF4-FFF2-40B4-BE49-F238E27FC236}">
                  <a16:creationId xmlns:a16="http://schemas.microsoft.com/office/drawing/2014/main" id="{DBF22542-A926-0779-B2B1-107FC0CA3EA7}"/>
                </a:ext>
              </a:extLst>
            </p:cNvPr>
            <p:cNvSpPr/>
            <p:nvPr/>
          </p:nvSpPr>
          <p:spPr>
            <a:xfrm>
              <a:off x="39855" y="66363"/>
              <a:ext cx="12084685" cy="14604"/>
            </a:xfrm>
            <a:custGeom>
              <a:avLst/>
              <a:gdLst/>
              <a:ahLst/>
              <a:cxnLst/>
              <a:rect l="l" t="t" r="r" b="b"/>
              <a:pathLst>
                <a:path w="12084685" h="14605">
                  <a:moveTo>
                    <a:pt x="0" y="14063"/>
                  </a:moveTo>
                  <a:lnTo>
                    <a:pt x="12084578" y="0"/>
                  </a:lnTo>
                </a:path>
              </a:pathLst>
            </a:custGeom>
            <a:ln w="76199">
              <a:solidFill>
                <a:srgbClr val="0563C1"/>
              </a:solidFill>
            </a:ln>
          </p:spPr>
          <p:txBody>
            <a:bodyPr wrap="square" lIns="0" tIns="0" rIns="0" bIns="0" rtlCol="0"/>
            <a:lstStyle/>
            <a:p>
              <a:endParaRPr/>
            </a:p>
          </p:txBody>
        </p:sp>
        <p:sp>
          <p:nvSpPr>
            <p:cNvPr id="13" name="object 5">
              <a:extLst>
                <a:ext uri="{FF2B5EF4-FFF2-40B4-BE49-F238E27FC236}">
                  <a16:creationId xmlns:a16="http://schemas.microsoft.com/office/drawing/2014/main" id="{02E67B4C-7A0B-32A8-3630-0A35991AEE6F}"/>
                </a:ext>
              </a:extLst>
            </p:cNvPr>
            <p:cNvSpPr/>
            <p:nvPr/>
          </p:nvSpPr>
          <p:spPr>
            <a:xfrm>
              <a:off x="39855" y="904563"/>
              <a:ext cx="12049125" cy="14604"/>
            </a:xfrm>
            <a:custGeom>
              <a:avLst/>
              <a:gdLst/>
              <a:ahLst/>
              <a:cxnLst/>
              <a:rect l="l" t="t" r="r" b="b"/>
              <a:pathLst>
                <a:path w="12049125" h="14605">
                  <a:moveTo>
                    <a:pt x="0" y="14063"/>
                  </a:moveTo>
                  <a:lnTo>
                    <a:pt x="12048663" y="0"/>
                  </a:lnTo>
                </a:path>
              </a:pathLst>
            </a:custGeom>
            <a:ln w="19049">
              <a:solidFill>
                <a:srgbClr val="0563C1"/>
              </a:solidFill>
            </a:ln>
          </p:spPr>
          <p:txBody>
            <a:bodyPr wrap="square" lIns="0" tIns="0" rIns="0" bIns="0" rtlCol="0"/>
            <a:lstStyle/>
            <a:p>
              <a:endParaRPr/>
            </a:p>
          </p:txBody>
        </p:sp>
        <p:pic>
          <p:nvPicPr>
            <p:cNvPr id="14" name="object 6">
              <a:extLst>
                <a:ext uri="{FF2B5EF4-FFF2-40B4-BE49-F238E27FC236}">
                  <a16:creationId xmlns:a16="http://schemas.microsoft.com/office/drawing/2014/main" id="{2688405F-8FF0-2F84-B710-F3AFF5FC3BD8}"/>
                </a:ext>
              </a:extLst>
            </p:cNvPr>
            <p:cNvPicPr/>
            <p:nvPr/>
          </p:nvPicPr>
          <p:blipFill>
            <a:blip r:embed="rId2" cstate="print"/>
            <a:stretch>
              <a:fillRect/>
            </a:stretch>
          </p:blipFill>
          <p:spPr>
            <a:xfrm>
              <a:off x="103479" y="80428"/>
              <a:ext cx="827583" cy="827583"/>
            </a:xfrm>
            <a:prstGeom prst="rect">
              <a:avLst/>
            </a:prstGeom>
          </p:spPr>
        </p:pic>
      </p:grpSp>
      <p:sp>
        <p:nvSpPr>
          <p:cNvPr id="16" name="object 7">
            <a:extLst>
              <a:ext uri="{FF2B5EF4-FFF2-40B4-BE49-F238E27FC236}">
                <a16:creationId xmlns:a16="http://schemas.microsoft.com/office/drawing/2014/main" id="{6EA81473-7393-D565-197F-F6680230F024}"/>
              </a:ext>
            </a:extLst>
          </p:cNvPr>
          <p:cNvSpPr/>
          <p:nvPr/>
        </p:nvSpPr>
        <p:spPr>
          <a:xfrm>
            <a:off x="89871" y="6348668"/>
            <a:ext cx="12021185" cy="22860"/>
          </a:xfrm>
          <a:custGeom>
            <a:avLst/>
            <a:gdLst/>
            <a:ahLst/>
            <a:cxnLst/>
            <a:rect l="l" t="t" r="r" b="b"/>
            <a:pathLst>
              <a:path w="12021185" h="22860">
                <a:moveTo>
                  <a:pt x="0" y="22572"/>
                </a:moveTo>
                <a:lnTo>
                  <a:pt x="12020953" y="0"/>
                </a:lnTo>
              </a:path>
            </a:pathLst>
          </a:custGeom>
          <a:ln w="76199">
            <a:solidFill>
              <a:srgbClr val="0563C1"/>
            </a:solidFill>
          </a:ln>
        </p:spPr>
        <p:txBody>
          <a:bodyPr wrap="square" lIns="0" tIns="0" rIns="0" bIns="0" rtlCol="0"/>
          <a:lstStyle/>
          <a:p>
            <a:endParaRPr/>
          </a:p>
        </p:txBody>
      </p:sp>
      <p:sp>
        <p:nvSpPr>
          <p:cNvPr id="20" name="object 9">
            <a:extLst>
              <a:ext uri="{FF2B5EF4-FFF2-40B4-BE49-F238E27FC236}">
                <a16:creationId xmlns:a16="http://schemas.microsoft.com/office/drawing/2014/main" id="{31343DEC-2A92-4CA4-6A32-427C184FB107}"/>
              </a:ext>
            </a:extLst>
          </p:cNvPr>
          <p:cNvSpPr txBox="1">
            <a:spLocks/>
          </p:cNvSpPr>
          <p:nvPr/>
        </p:nvSpPr>
        <p:spPr>
          <a:xfrm>
            <a:off x="245679" y="6479980"/>
            <a:ext cx="2483485" cy="187324"/>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i="1" dirty="0">
                <a:latin typeface="Times New Roman" panose="02020603050405020304" pitchFamily="18" charset="0"/>
                <a:cs typeface="Times New Roman" panose="02020603050405020304" pitchFamily="18" charset="0"/>
              </a:rPr>
              <a:t>DEPARTMENT OF CSDS, PESITM</a:t>
            </a:r>
          </a:p>
        </p:txBody>
      </p:sp>
      <p:pic>
        <p:nvPicPr>
          <p:cNvPr id="22" name="Picture 21">
            <a:extLst>
              <a:ext uri="{FF2B5EF4-FFF2-40B4-BE49-F238E27FC236}">
                <a16:creationId xmlns:a16="http://schemas.microsoft.com/office/drawing/2014/main" id="{44E81575-9A5F-28A9-E2B8-787057109062}"/>
              </a:ext>
            </a:extLst>
          </p:cNvPr>
          <p:cNvPicPr/>
          <p:nvPr/>
        </p:nvPicPr>
        <p:blipFill>
          <a:blip r:embed="rId3"/>
          <a:stretch>
            <a:fillRect/>
          </a:stretch>
        </p:blipFill>
        <p:spPr>
          <a:xfrm>
            <a:off x="11134192" y="0"/>
            <a:ext cx="949169" cy="1007993"/>
          </a:xfrm>
          <a:prstGeom prst="rect">
            <a:avLst/>
          </a:prstGeom>
        </p:spPr>
      </p:pic>
      <p:sp>
        <p:nvSpPr>
          <p:cNvPr id="4" name="object 2">
            <a:extLst>
              <a:ext uri="{FF2B5EF4-FFF2-40B4-BE49-F238E27FC236}">
                <a16:creationId xmlns:a16="http://schemas.microsoft.com/office/drawing/2014/main" id="{17431EFF-5FA0-F7FA-4A2A-13C6B2E175E0}"/>
              </a:ext>
            </a:extLst>
          </p:cNvPr>
          <p:cNvSpPr txBox="1">
            <a:spLocks/>
          </p:cNvSpPr>
          <p:nvPr/>
        </p:nvSpPr>
        <p:spPr>
          <a:xfrm>
            <a:off x="1170566" y="207525"/>
            <a:ext cx="8164461" cy="635000"/>
          </a:xfrm>
          <a:prstGeom prst="rect">
            <a:avLst/>
          </a:prstGeom>
        </p:spPr>
        <p:txBody>
          <a:bodyPr vert="horz" wrap="square" lIns="0" tIns="12700" rIns="0" bIns="0" rtlCol="0">
            <a:spAutoFit/>
          </a:bodyPr>
          <a:lstStyle>
            <a:lvl1pPr>
              <a:defRPr sz="4000" b="1" i="0">
                <a:solidFill>
                  <a:srgbClr val="733838"/>
                </a:solidFill>
                <a:latin typeface="Times New Roman"/>
                <a:ea typeface="+mj-ea"/>
                <a:cs typeface="Times New Roman"/>
              </a:defRPr>
            </a:lvl1pPr>
          </a:lstStyle>
          <a:p>
            <a:pPr marL="3122930">
              <a:spcBef>
                <a:spcPts val="100"/>
              </a:spcBef>
              <a:buClrTx/>
              <a:buFontTx/>
            </a:pPr>
            <a:r>
              <a:rPr lang="en-US" spc="-20" dirty="0">
                <a:latin typeface="Calibri"/>
                <a:cs typeface="Calibri"/>
              </a:rPr>
              <a:t>Introduction</a:t>
            </a:r>
            <a:endParaRPr lang="en-IN" spc="-20" dirty="0">
              <a:latin typeface="Calibri"/>
              <a:cs typeface="Calibri"/>
            </a:endParaRPr>
          </a:p>
        </p:txBody>
      </p:sp>
      <p:sp>
        <p:nvSpPr>
          <p:cNvPr id="5" name="TextBox 4">
            <a:extLst>
              <a:ext uri="{FF2B5EF4-FFF2-40B4-BE49-F238E27FC236}">
                <a16:creationId xmlns:a16="http://schemas.microsoft.com/office/drawing/2014/main" id="{C9D03500-E7F5-1FAA-A8B3-D2A5A5AF9667}"/>
              </a:ext>
            </a:extLst>
          </p:cNvPr>
          <p:cNvSpPr txBox="1"/>
          <p:nvPr/>
        </p:nvSpPr>
        <p:spPr>
          <a:xfrm>
            <a:off x="362309" y="1362975"/>
            <a:ext cx="10771883" cy="3416320"/>
          </a:xfrm>
          <a:prstGeom prst="rect">
            <a:avLst/>
          </a:prstGeom>
          <a:noFill/>
        </p:spPr>
        <p:txBody>
          <a:bodyPr wrap="square">
            <a:spAutoFit/>
          </a:bodyPr>
          <a:lstStyle/>
          <a:p>
            <a:pPr lvl="2" algn="just"/>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In today’s competitive job market, Human Resource (HR) departments receive thousands of resumes for a single job posting. Manually screening and shortlisting candidates is time-consuming, prone to bias, and inefficient. With advancements in Natural Language Processing (NLP) and Machine Learning (ML), automating the resume screening process has become more feasible and accurate. This project, titled “Resume Classification and Shortlisting System using NLP and Machine Learning”, aims to develop a system that classifies resumes into suitable job roles and shortlists the best-matching resumes for download in a structured format.</a:t>
            </a:r>
          </a:p>
          <a:p>
            <a:pPr lvl="2"/>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869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B6DB0-AF80-47CC-DBE9-029D8648D927}"/>
            </a:ext>
          </a:extLst>
        </p:cNvPr>
        <p:cNvGrpSpPr/>
        <p:nvPr/>
      </p:nvGrpSpPr>
      <p:grpSpPr>
        <a:xfrm>
          <a:off x="0" y="0"/>
          <a:ext cx="0" cy="0"/>
          <a:chOff x="0" y="0"/>
          <a:chExt cx="0" cy="0"/>
        </a:xfrm>
      </p:grpSpPr>
      <p:grpSp>
        <p:nvGrpSpPr>
          <p:cNvPr id="9" name="object 3">
            <a:extLst>
              <a:ext uri="{FF2B5EF4-FFF2-40B4-BE49-F238E27FC236}">
                <a16:creationId xmlns:a16="http://schemas.microsoft.com/office/drawing/2014/main" id="{6978FA5C-FFCC-45F0-8D0D-B0F377EE3628}"/>
              </a:ext>
            </a:extLst>
          </p:cNvPr>
          <p:cNvGrpSpPr/>
          <p:nvPr/>
        </p:nvGrpSpPr>
        <p:grpSpPr>
          <a:xfrm>
            <a:off x="19861" y="28263"/>
            <a:ext cx="12160885" cy="900430"/>
            <a:chOff x="1755" y="28263"/>
            <a:chExt cx="12160885" cy="900430"/>
          </a:xfrm>
        </p:grpSpPr>
        <p:sp>
          <p:nvSpPr>
            <p:cNvPr id="11" name="object 4">
              <a:extLst>
                <a:ext uri="{FF2B5EF4-FFF2-40B4-BE49-F238E27FC236}">
                  <a16:creationId xmlns:a16="http://schemas.microsoft.com/office/drawing/2014/main" id="{88241BAB-EA29-205F-6DE4-C1B489366BEF}"/>
                </a:ext>
              </a:extLst>
            </p:cNvPr>
            <p:cNvSpPr/>
            <p:nvPr/>
          </p:nvSpPr>
          <p:spPr>
            <a:xfrm>
              <a:off x="39855" y="66363"/>
              <a:ext cx="12084685" cy="14604"/>
            </a:xfrm>
            <a:custGeom>
              <a:avLst/>
              <a:gdLst/>
              <a:ahLst/>
              <a:cxnLst/>
              <a:rect l="l" t="t" r="r" b="b"/>
              <a:pathLst>
                <a:path w="12084685" h="14605">
                  <a:moveTo>
                    <a:pt x="0" y="14063"/>
                  </a:moveTo>
                  <a:lnTo>
                    <a:pt x="12084578" y="0"/>
                  </a:lnTo>
                </a:path>
              </a:pathLst>
            </a:custGeom>
            <a:ln w="76199">
              <a:solidFill>
                <a:srgbClr val="0563C1"/>
              </a:solidFill>
            </a:ln>
          </p:spPr>
          <p:txBody>
            <a:bodyPr wrap="square" lIns="0" tIns="0" rIns="0" bIns="0" rtlCol="0"/>
            <a:lstStyle/>
            <a:p>
              <a:endParaRPr/>
            </a:p>
          </p:txBody>
        </p:sp>
        <p:sp>
          <p:nvSpPr>
            <p:cNvPr id="13" name="object 5">
              <a:extLst>
                <a:ext uri="{FF2B5EF4-FFF2-40B4-BE49-F238E27FC236}">
                  <a16:creationId xmlns:a16="http://schemas.microsoft.com/office/drawing/2014/main" id="{7F84D183-B3A5-0168-0B46-4F72A5CC21CD}"/>
                </a:ext>
              </a:extLst>
            </p:cNvPr>
            <p:cNvSpPr/>
            <p:nvPr/>
          </p:nvSpPr>
          <p:spPr>
            <a:xfrm>
              <a:off x="39855" y="904563"/>
              <a:ext cx="12049125" cy="14604"/>
            </a:xfrm>
            <a:custGeom>
              <a:avLst/>
              <a:gdLst/>
              <a:ahLst/>
              <a:cxnLst/>
              <a:rect l="l" t="t" r="r" b="b"/>
              <a:pathLst>
                <a:path w="12049125" h="14605">
                  <a:moveTo>
                    <a:pt x="0" y="14063"/>
                  </a:moveTo>
                  <a:lnTo>
                    <a:pt x="12048663" y="0"/>
                  </a:lnTo>
                </a:path>
              </a:pathLst>
            </a:custGeom>
            <a:ln w="19049">
              <a:solidFill>
                <a:srgbClr val="0563C1"/>
              </a:solidFill>
            </a:ln>
          </p:spPr>
          <p:txBody>
            <a:bodyPr wrap="square" lIns="0" tIns="0" rIns="0" bIns="0" rtlCol="0"/>
            <a:lstStyle/>
            <a:p>
              <a:endParaRPr/>
            </a:p>
          </p:txBody>
        </p:sp>
        <p:pic>
          <p:nvPicPr>
            <p:cNvPr id="14" name="object 6">
              <a:extLst>
                <a:ext uri="{FF2B5EF4-FFF2-40B4-BE49-F238E27FC236}">
                  <a16:creationId xmlns:a16="http://schemas.microsoft.com/office/drawing/2014/main" id="{7D62E527-2BCE-B458-2560-50AD30409885}"/>
                </a:ext>
              </a:extLst>
            </p:cNvPr>
            <p:cNvPicPr/>
            <p:nvPr/>
          </p:nvPicPr>
          <p:blipFill>
            <a:blip r:embed="rId2" cstate="print"/>
            <a:stretch>
              <a:fillRect/>
            </a:stretch>
          </p:blipFill>
          <p:spPr>
            <a:xfrm>
              <a:off x="103479" y="80428"/>
              <a:ext cx="827583" cy="827583"/>
            </a:xfrm>
            <a:prstGeom prst="rect">
              <a:avLst/>
            </a:prstGeom>
          </p:spPr>
        </p:pic>
      </p:grpSp>
      <p:sp>
        <p:nvSpPr>
          <p:cNvPr id="16" name="object 7">
            <a:extLst>
              <a:ext uri="{FF2B5EF4-FFF2-40B4-BE49-F238E27FC236}">
                <a16:creationId xmlns:a16="http://schemas.microsoft.com/office/drawing/2014/main" id="{D5C50CAF-ED57-DA98-C01A-4449046BC25D}"/>
              </a:ext>
            </a:extLst>
          </p:cNvPr>
          <p:cNvSpPr/>
          <p:nvPr/>
        </p:nvSpPr>
        <p:spPr>
          <a:xfrm>
            <a:off x="89871" y="6348668"/>
            <a:ext cx="12021185" cy="22860"/>
          </a:xfrm>
          <a:custGeom>
            <a:avLst/>
            <a:gdLst/>
            <a:ahLst/>
            <a:cxnLst/>
            <a:rect l="l" t="t" r="r" b="b"/>
            <a:pathLst>
              <a:path w="12021185" h="22860">
                <a:moveTo>
                  <a:pt x="0" y="22572"/>
                </a:moveTo>
                <a:lnTo>
                  <a:pt x="12020953" y="0"/>
                </a:lnTo>
              </a:path>
            </a:pathLst>
          </a:custGeom>
          <a:ln w="76199">
            <a:solidFill>
              <a:srgbClr val="0563C1"/>
            </a:solidFill>
          </a:ln>
        </p:spPr>
        <p:txBody>
          <a:bodyPr wrap="square" lIns="0" tIns="0" rIns="0" bIns="0" rtlCol="0"/>
          <a:lstStyle/>
          <a:p>
            <a:endParaRPr/>
          </a:p>
        </p:txBody>
      </p:sp>
      <p:sp>
        <p:nvSpPr>
          <p:cNvPr id="20" name="object 9">
            <a:extLst>
              <a:ext uri="{FF2B5EF4-FFF2-40B4-BE49-F238E27FC236}">
                <a16:creationId xmlns:a16="http://schemas.microsoft.com/office/drawing/2014/main" id="{CE37D35D-1F2B-F23F-8E67-44DE1CE7E515}"/>
              </a:ext>
            </a:extLst>
          </p:cNvPr>
          <p:cNvSpPr txBox="1">
            <a:spLocks/>
          </p:cNvSpPr>
          <p:nvPr/>
        </p:nvSpPr>
        <p:spPr>
          <a:xfrm>
            <a:off x="245679" y="6479980"/>
            <a:ext cx="2483485" cy="187324"/>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i="1" dirty="0">
                <a:latin typeface="Times New Roman" panose="02020603050405020304" pitchFamily="18" charset="0"/>
                <a:cs typeface="Times New Roman" panose="02020603050405020304" pitchFamily="18" charset="0"/>
              </a:rPr>
              <a:t>DEPARTMENT OF CSDS, PESITM</a:t>
            </a:r>
          </a:p>
        </p:txBody>
      </p:sp>
      <p:pic>
        <p:nvPicPr>
          <p:cNvPr id="22" name="Picture 21">
            <a:extLst>
              <a:ext uri="{FF2B5EF4-FFF2-40B4-BE49-F238E27FC236}">
                <a16:creationId xmlns:a16="http://schemas.microsoft.com/office/drawing/2014/main" id="{A5A760AD-BD04-DD82-8743-4C1A19BF322F}"/>
              </a:ext>
            </a:extLst>
          </p:cNvPr>
          <p:cNvPicPr/>
          <p:nvPr/>
        </p:nvPicPr>
        <p:blipFill>
          <a:blip r:embed="rId3"/>
          <a:stretch>
            <a:fillRect/>
          </a:stretch>
        </p:blipFill>
        <p:spPr>
          <a:xfrm>
            <a:off x="11134192" y="0"/>
            <a:ext cx="949169" cy="1007993"/>
          </a:xfrm>
          <a:prstGeom prst="rect">
            <a:avLst/>
          </a:prstGeom>
        </p:spPr>
      </p:pic>
      <p:sp>
        <p:nvSpPr>
          <p:cNvPr id="4" name="object 2">
            <a:extLst>
              <a:ext uri="{FF2B5EF4-FFF2-40B4-BE49-F238E27FC236}">
                <a16:creationId xmlns:a16="http://schemas.microsoft.com/office/drawing/2014/main" id="{6CFE42E9-28BF-2EAD-F56E-E365BFFBA3B1}"/>
              </a:ext>
            </a:extLst>
          </p:cNvPr>
          <p:cNvSpPr txBox="1">
            <a:spLocks/>
          </p:cNvSpPr>
          <p:nvPr/>
        </p:nvSpPr>
        <p:spPr>
          <a:xfrm>
            <a:off x="-899409" y="207525"/>
            <a:ext cx="10859116" cy="635000"/>
          </a:xfrm>
          <a:prstGeom prst="rect">
            <a:avLst/>
          </a:prstGeom>
        </p:spPr>
        <p:txBody>
          <a:bodyPr vert="horz" wrap="square" lIns="0" tIns="12700" rIns="0" bIns="0" rtlCol="0">
            <a:spAutoFit/>
          </a:bodyPr>
          <a:lstStyle>
            <a:lvl1pPr>
              <a:defRPr sz="4000" b="1" i="0">
                <a:solidFill>
                  <a:srgbClr val="733838"/>
                </a:solidFill>
                <a:latin typeface="Times New Roman"/>
                <a:ea typeface="+mj-ea"/>
                <a:cs typeface="Times New Roman"/>
              </a:defRPr>
            </a:lvl1pPr>
          </a:lstStyle>
          <a:p>
            <a:pPr marL="3122930" algn="ctr">
              <a:spcBef>
                <a:spcPts val="100"/>
              </a:spcBef>
              <a:buClrTx/>
              <a:buFontTx/>
            </a:pPr>
            <a:r>
              <a:rPr lang="en-US" spc="-20" dirty="0">
                <a:latin typeface="Calibri"/>
                <a:cs typeface="Calibri"/>
              </a:rPr>
              <a:t>Problem Statement</a:t>
            </a:r>
            <a:endParaRPr lang="en-IN" spc="-20" dirty="0">
              <a:latin typeface="Calibri"/>
              <a:cs typeface="Calibri"/>
            </a:endParaRPr>
          </a:p>
        </p:txBody>
      </p:sp>
      <p:sp>
        <p:nvSpPr>
          <p:cNvPr id="3" name="TextBox 2">
            <a:extLst>
              <a:ext uri="{FF2B5EF4-FFF2-40B4-BE49-F238E27FC236}">
                <a16:creationId xmlns:a16="http://schemas.microsoft.com/office/drawing/2014/main" id="{3BE77CB0-D276-8AC8-214F-990F2ABF1E58}"/>
              </a:ext>
            </a:extLst>
          </p:cNvPr>
          <p:cNvSpPr txBox="1"/>
          <p:nvPr/>
        </p:nvSpPr>
        <p:spPr>
          <a:xfrm>
            <a:off x="345056" y="1400557"/>
            <a:ext cx="10821697" cy="3539430"/>
          </a:xfrm>
          <a:prstGeom prst="rect">
            <a:avLst/>
          </a:prstGeom>
          <a:noFill/>
        </p:spPr>
        <p:txBody>
          <a:bodyPr wrap="square">
            <a:spAutoFit/>
          </a:bodyPr>
          <a:lstStyle/>
          <a:p>
            <a:pPr lvl="2" algn="just"/>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The manual process of resume screening is labour-intensive and slow, often leading to delays in recruitment and overlooked potential candidates. HR professionals must go through numerous resumes to identify suitable candidates for specific roles, which increases operational overhead and decreases efficiency. There is a need for a smart system that can automatically categorize resumes based on job role relevance and highlight the most suitable ones.</a:t>
            </a:r>
          </a:p>
          <a:p>
            <a:pPr lvl="2"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1656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C3CD6-F913-4F96-974E-4E2EA41EB735}"/>
            </a:ext>
          </a:extLst>
        </p:cNvPr>
        <p:cNvGrpSpPr/>
        <p:nvPr/>
      </p:nvGrpSpPr>
      <p:grpSpPr>
        <a:xfrm>
          <a:off x="0" y="0"/>
          <a:ext cx="0" cy="0"/>
          <a:chOff x="0" y="0"/>
          <a:chExt cx="0" cy="0"/>
        </a:xfrm>
      </p:grpSpPr>
      <p:grpSp>
        <p:nvGrpSpPr>
          <p:cNvPr id="9" name="object 3">
            <a:extLst>
              <a:ext uri="{FF2B5EF4-FFF2-40B4-BE49-F238E27FC236}">
                <a16:creationId xmlns:a16="http://schemas.microsoft.com/office/drawing/2014/main" id="{4F06EA35-0363-35C9-20AA-0881AED4F15B}"/>
              </a:ext>
            </a:extLst>
          </p:cNvPr>
          <p:cNvGrpSpPr/>
          <p:nvPr/>
        </p:nvGrpSpPr>
        <p:grpSpPr>
          <a:xfrm>
            <a:off x="19861" y="28263"/>
            <a:ext cx="12160885" cy="900430"/>
            <a:chOff x="1755" y="28263"/>
            <a:chExt cx="12160885" cy="900430"/>
          </a:xfrm>
        </p:grpSpPr>
        <p:sp>
          <p:nvSpPr>
            <p:cNvPr id="11" name="object 4">
              <a:extLst>
                <a:ext uri="{FF2B5EF4-FFF2-40B4-BE49-F238E27FC236}">
                  <a16:creationId xmlns:a16="http://schemas.microsoft.com/office/drawing/2014/main" id="{113CB19E-8C34-1972-01B4-034E1C30E0D5}"/>
                </a:ext>
              </a:extLst>
            </p:cNvPr>
            <p:cNvSpPr/>
            <p:nvPr/>
          </p:nvSpPr>
          <p:spPr>
            <a:xfrm>
              <a:off x="39855" y="66363"/>
              <a:ext cx="12084685" cy="14604"/>
            </a:xfrm>
            <a:custGeom>
              <a:avLst/>
              <a:gdLst/>
              <a:ahLst/>
              <a:cxnLst/>
              <a:rect l="l" t="t" r="r" b="b"/>
              <a:pathLst>
                <a:path w="12084685" h="14605">
                  <a:moveTo>
                    <a:pt x="0" y="14063"/>
                  </a:moveTo>
                  <a:lnTo>
                    <a:pt x="12084578" y="0"/>
                  </a:lnTo>
                </a:path>
              </a:pathLst>
            </a:custGeom>
            <a:ln w="76199">
              <a:solidFill>
                <a:srgbClr val="0563C1"/>
              </a:solidFill>
            </a:ln>
          </p:spPr>
          <p:txBody>
            <a:bodyPr wrap="square" lIns="0" tIns="0" rIns="0" bIns="0" rtlCol="0"/>
            <a:lstStyle/>
            <a:p>
              <a:endParaRPr/>
            </a:p>
          </p:txBody>
        </p:sp>
        <p:sp>
          <p:nvSpPr>
            <p:cNvPr id="13" name="object 5">
              <a:extLst>
                <a:ext uri="{FF2B5EF4-FFF2-40B4-BE49-F238E27FC236}">
                  <a16:creationId xmlns:a16="http://schemas.microsoft.com/office/drawing/2014/main" id="{80D82AF1-BD81-4495-8D22-752087DE136D}"/>
                </a:ext>
              </a:extLst>
            </p:cNvPr>
            <p:cNvSpPr/>
            <p:nvPr/>
          </p:nvSpPr>
          <p:spPr>
            <a:xfrm>
              <a:off x="39855" y="904563"/>
              <a:ext cx="12049125" cy="14604"/>
            </a:xfrm>
            <a:custGeom>
              <a:avLst/>
              <a:gdLst/>
              <a:ahLst/>
              <a:cxnLst/>
              <a:rect l="l" t="t" r="r" b="b"/>
              <a:pathLst>
                <a:path w="12049125" h="14605">
                  <a:moveTo>
                    <a:pt x="0" y="14063"/>
                  </a:moveTo>
                  <a:lnTo>
                    <a:pt x="12048663" y="0"/>
                  </a:lnTo>
                </a:path>
              </a:pathLst>
            </a:custGeom>
            <a:ln w="19049">
              <a:solidFill>
                <a:srgbClr val="0563C1"/>
              </a:solidFill>
            </a:ln>
          </p:spPr>
          <p:txBody>
            <a:bodyPr wrap="square" lIns="0" tIns="0" rIns="0" bIns="0" rtlCol="0"/>
            <a:lstStyle/>
            <a:p>
              <a:endParaRPr/>
            </a:p>
          </p:txBody>
        </p:sp>
        <p:pic>
          <p:nvPicPr>
            <p:cNvPr id="14" name="object 6">
              <a:extLst>
                <a:ext uri="{FF2B5EF4-FFF2-40B4-BE49-F238E27FC236}">
                  <a16:creationId xmlns:a16="http://schemas.microsoft.com/office/drawing/2014/main" id="{CDCC66A9-F31E-ABDE-705C-322A7DDE7F0C}"/>
                </a:ext>
              </a:extLst>
            </p:cNvPr>
            <p:cNvPicPr/>
            <p:nvPr/>
          </p:nvPicPr>
          <p:blipFill>
            <a:blip r:embed="rId2" cstate="print"/>
            <a:stretch>
              <a:fillRect/>
            </a:stretch>
          </p:blipFill>
          <p:spPr>
            <a:xfrm>
              <a:off x="103479" y="80428"/>
              <a:ext cx="827583" cy="827583"/>
            </a:xfrm>
            <a:prstGeom prst="rect">
              <a:avLst/>
            </a:prstGeom>
          </p:spPr>
        </p:pic>
      </p:grpSp>
      <p:sp>
        <p:nvSpPr>
          <p:cNvPr id="16" name="object 7">
            <a:extLst>
              <a:ext uri="{FF2B5EF4-FFF2-40B4-BE49-F238E27FC236}">
                <a16:creationId xmlns:a16="http://schemas.microsoft.com/office/drawing/2014/main" id="{7895F7F7-6B06-89AD-9AEA-8F015A117DB9}"/>
              </a:ext>
            </a:extLst>
          </p:cNvPr>
          <p:cNvSpPr/>
          <p:nvPr/>
        </p:nvSpPr>
        <p:spPr>
          <a:xfrm>
            <a:off x="89871" y="6348668"/>
            <a:ext cx="12021185" cy="22860"/>
          </a:xfrm>
          <a:custGeom>
            <a:avLst/>
            <a:gdLst/>
            <a:ahLst/>
            <a:cxnLst/>
            <a:rect l="l" t="t" r="r" b="b"/>
            <a:pathLst>
              <a:path w="12021185" h="22860">
                <a:moveTo>
                  <a:pt x="0" y="22572"/>
                </a:moveTo>
                <a:lnTo>
                  <a:pt x="12020953" y="0"/>
                </a:lnTo>
              </a:path>
            </a:pathLst>
          </a:custGeom>
          <a:ln w="76199">
            <a:solidFill>
              <a:srgbClr val="0563C1"/>
            </a:solidFill>
          </a:ln>
        </p:spPr>
        <p:txBody>
          <a:bodyPr wrap="square" lIns="0" tIns="0" rIns="0" bIns="0" rtlCol="0"/>
          <a:lstStyle/>
          <a:p>
            <a:endParaRPr/>
          </a:p>
        </p:txBody>
      </p:sp>
      <p:sp>
        <p:nvSpPr>
          <p:cNvPr id="20" name="object 9">
            <a:extLst>
              <a:ext uri="{FF2B5EF4-FFF2-40B4-BE49-F238E27FC236}">
                <a16:creationId xmlns:a16="http://schemas.microsoft.com/office/drawing/2014/main" id="{AE94160A-DFDB-5389-5312-A62DD09209AD}"/>
              </a:ext>
            </a:extLst>
          </p:cNvPr>
          <p:cNvSpPr txBox="1">
            <a:spLocks/>
          </p:cNvSpPr>
          <p:nvPr/>
        </p:nvSpPr>
        <p:spPr>
          <a:xfrm>
            <a:off x="245679" y="6479980"/>
            <a:ext cx="2483485" cy="187324"/>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i="1" dirty="0">
                <a:latin typeface="Times New Roman" panose="02020603050405020304" pitchFamily="18" charset="0"/>
                <a:cs typeface="Times New Roman" panose="02020603050405020304" pitchFamily="18" charset="0"/>
              </a:rPr>
              <a:t>DEPARTMENT OF CSDS, PESITM</a:t>
            </a:r>
          </a:p>
        </p:txBody>
      </p:sp>
      <p:pic>
        <p:nvPicPr>
          <p:cNvPr id="22" name="Picture 21">
            <a:extLst>
              <a:ext uri="{FF2B5EF4-FFF2-40B4-BE49-F238E27FC236}">
                <a16:creationId xmlns:a16="http://schemas.microsoft.com/office/drawing/2014/main" id="{81117BB2-8D06-17C0-A6AB-E6F5E19EA0C1}"/>
              </a:ext>
            </a:extLst>
          </p:cNvPr>
          <p:cNvPicPr/>
          <p:nvPr/>
        </p:nvPicPr>
        <p:blipFill>
          <a:blip r:embed="rId3"/>
          <a:stretch>
            <a:fillRect/>
          </a:stretch>
        </p:blipFill>
        <p:spPr>
          <a:xfrm>
            <a:off x="11134192" y="0"/>
            <a:ext cx="949169" cy="1007993"/>
          </a:xfrm>
          <a:prstGeom prst="rect">
            <a:avLst/>
          </a:prstGeom>
        </p:spPr>
      </p:pic>
      <p:sp>
        <p:nvSpPr>
          <p:cNvPr id="4" name="object 2">
            <a:extLst>
              <a:ext uri="{FF2B5EF4-FFF2-40B4-BE49-F238E27FC236}">
                <a16:creationId xmlns:a16="http://schemas.microsoft.com/office/drawing/2014/main" id="{2DE016A2-F853-53FF-31D9-16B3D47642D3}"/>
              </a:ext>
            </a:extLst>
          </p:cNvPr>
          <p:cNvSpPr txBox="1">
            <a:spLocks/>
          </p:cNvSpPr>
          <p:nvPr/>
        </p:nvSpPr>
        <p:spPr>
          <a:xfrm>
            <a:off x="1342585" y="207525"/>
            <a:ext cx="8552853" cy="635000"/>
          </a:xfrm>
          <a:prstGeom prst="rect">
            <a:avLst/>
          </a:prstGeom>
        </p:spPr>
        <p:txBody>
          <a:bodyPr vert="horz" wrap="square" lIns="0" tIns="12700" rIns="0" bIns="0" rtlCol="0">
            <a:spAutoFit/>
          </a:bodyPr>
          <a:lstStyle>
            <a:lvl1pPr>
              <a:defRPr sz="4000" b="1" i="0">
                <a:solidFill>
                  <a:srgbClr val="733838"/>
                </a:solidFill>
                <a:latin typeface="Times New Roman"/>
                <a:ea typeface="+mj-ea"/>
                <a:cs typeface="Times New Roman"/>
              </a:defRPr>
            </a:lvl1pPr>
          </a:lstStyle>
          <a:p>
            <a:pPr marL="3122930">
              <a:spcBef>
                <a:spcPts val="100"/>
              </a:spcBef>
              <a:buClrTx/>
              <a:buFontTx/>
            </a:pPr>
            <a:r>
              <a:rPr lang="en-US" spc="-20" dirty="0">
                <a:latin typeface="Calibri"/>
                <a:cs typeface="Calibri"/>
              </a:rPr>
              <a:t>Objectives</a:t>
            </a:r>
            <a:endParaRPr lang="en-IN" spc="-20" dirty="0">
              <a:latin typeface="Calibri"/>
              <a:cs typeface="Calibri"/>
            </a:endParaRPr>
          </a:p>
        </p:txBody>
      </p:sp>
      <p:sp>
        <p:nvSpPr>
          <p:cNvPr id="2" name="TextBox 1">
            <a:extLst>
              <a:ext uri="{FF2B5EF4-FFF2-40B4-BE49-F238E27FC236}">
                <a16:creationId xmlns:a16="http://schemas.microsoft.com/office/drawing/2014/main" id="{AAA41CB1-82BC-B975-B57D-56003DE315DC}"/>
              </a:ext>
            </a:extLst>
          </p:cNvPr>
          <p:cNvSpPr txBox="1"/>
          <p:nvPr/>
        </p:nvSpPr>
        <p:spPr>
          <a:xfrm>
            <a:off x="382449" y="1100238"/>
            <a:ext cx="11459781" cy="4996240"/>
          </a:xfrm>
          <a:prstGeom prst="rect">
            <a:avLst/>
          </a:prstGeom>
          <a:noFill/>
        </p:spPr>
        <p:txBody>
          <a:bodyPr wrap="square">
            <a:spAutoFit/>
          </a:bodyPr>
          <a:lstStyle/>
          <a:p>
            <a:pPr marL="342900" lvl="0" indent="-342900" algn="just">
              <a:lnSpc>
                <a:spcPct val="150000"/>
              </a:lnSpc>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To design and develop a resume screening system that automatically classifies resumes into predefined job categories.</a:t>
            </a:r>
          </a:p>
          <a:p>
            <a:pPr marL="342900" lvl="0" indent="-342900" algn="just">
              <a:lnSpc>
                <a:spcPct val="150000"/>
              </a:lnSpc>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To apply Natural Language Processing techniques for cleaning and transforming textual data.</a:t>
            </a:r>
          </a:p>
          <a:p>
            <a:pPr marL="342900" lvl="0" indent="-342900" algn="just">
              <a:lnSpc>
                <a:spcPct val="150000"/>
              </a:lnSpc>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To use machine learning models for effective classification and shortlisting.</a:t>
            </a:r>
          </a:p>
          <a:p>
            <a:pPr marL="342900" lvl="0" indent="-342900" algn="just">
              <a:lnSpc>
                <a:spcPct val="150000"/>
              </a:lnSpc>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To identify and shortlist the best-matching resumes for selected job roles.</a:t>
            </a:r>
          </a:p>
          <a:p>
            <a:pPr marL="342900" lvl="0" indent="-342900" algn="just">
              <a:lnSpc>
                <a:spcPct val="150000"/>
              </a:lnSpc>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To export shortlisted resumes as a CSV file for practical use by HR teams.</a:t>
            </a:r>
          </a:p>
          <a:p>
            <a:pPr marL="342900" lvl="0" indent="-342900" algn="just">
              <a:lnSpc>
                <a:spcPct val="150000"/>
              </a:lnSpc>
              <a:spcAft>
                <a:spcPts val="800"/>
              </a:spcAft>
              <a:buFont typeface="Symbol" panose="05050102010706020507" pitchFamily="18" charset="2"/>
              <a:buChar char=""/>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To visualize the distribution of job roles and filtered resumes through graphical analysis.</a:t>
            </a:r>
          </a:p>
          <a:p>
            <a:pPr lvl="2"/>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935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4C71A-C87B-33EB-3ED5-966E0908615A}"/>
            </a:ext>
          </a:extLst>
        </p:cNvPr>
        <p:cNvGrpSpPr/>
        <p:nvPr/>
      </p:nvGrpSpPr>
      <p:grpSpPr>
        <a:xfrm>
          <a:off x="0" y="0"/>
          <a:ext cx="0" cy="0"/>
          <a:chOff x="0" y="0"/>
          <a:chExt cx="0" cy="0"/>
        </a:xfrm>
      </p:grpSpPr>
      <p:grpSp>
        <p:nvGrpSpPr>
          <p:cNvPr id="9" name="object 3">
            <a:extLst>
              <a:ext uri="{FF2B5EF4-FFF2-40B4-BE49-F238E27FC236}">
                <a16:creationId xmlns:a16="http://schemas.microsoft.com/office/drawing/2014/main" id="{312ABFFB-5DBD-D68B-E083-ED522D5CD451}"/>
              </a:ext>
            </a:extLst>
          </p:cNvPr>
          <p:cNvGrpSpPr/>
          <p:nvPr/>
        </p:nvGrpSpPr>
        <p:grpSpPr>
          <a:xfrm>
            <a:off x="19861" y="28263"/>
            <a:ext cx="12160885" cy="900430"/>
            <a:chOff x="1755" y="28263"/>
            <a:chExt cx="12160885" cy="900430"/>
          </a:xfrm>
        </p:grpSpPr>
        <p:sp>
          <p:nvSpPr>
            <p:cNvPr id="11" name="object 4">
              <a:extLst>
                <a:ext uri="{FF2B5EF4-FFF2-40B4-BE49-F238E27FC236}">
                  <a16:creationId xmlns:a16="http://schemas.microsoft.com/office/drawing/2014/main" id="{C663E334-F060-D335-AF15-E500962CDA98}"/>
                </a:ext>
              </a:extLst>
            </p:cNvPr>
            <p:cNvSpPr/>
            <p:nvPr/>
          </p:nvSpPr>
          <p:spPr>
            <a:xfrm>
              <a:off x="39855" y="66363"/>
              <a:ext cx="12084685" cy="14604"/>
            </a:xfrm>
            <a:custGeom>
              <a:avLst/>
              <a:gdLst/>
              <a:ahLst/>
              <a:cxnLst/>
              <a:rect l="l" t="t" r="r" b="b"/>
              <a:pathLst>
                <a:path w="12084685" h="14605">
                  <a:moveTo>
                    <a:pt x="0" y="14063"/>
                  </a:moveTo>
                  <a:lnTo>
                    <a:pt x="12084578" y="0"/>
                  </a:lnTo>
                </a:path>
              </a:pathLst>
            </a:custGeom>
            <a:ln w="76199">
              <a:solidFill>
                <a:srgbClr val="0563C1"/>
              </a:solidFill>
            </a:ln>
          </p:spPr>
          <p:txBody>
            <a:bodyPr wrap="square" lIns="0" tIns="0" rIns="0" bIns="0" rtlCol="0"/>
            <a:lstStyle/>
            <a:p>
              <a:endParaRPr/>
            </a:p>
          </p:txBody>
        </p:sp>
        <p:sp>
          <p:nvSpPr>
            <p:cNvPr id="13" name="object 5">
              <a:extLst>
                <a:ext uri="{FF2B5EF4-FFF2-40B4-BE49-F238E27FC236}">
                  <a16:creationId xmlns:a16="http://schemas.microsoft.com/office/drawing/2014/main" id="{01D3AF91-3FF9-AB2F-3E24-51F759D62D85}"/>
                </a:ext>
              </a:extLst>
            </p:cNvPr>
            <p:cNvSpPr/>
            <p:nvPr/>
          </p:nvSpPr>
          <p:spPr>
            <a:xfrm>
              <a:off x="39855" y="904563"/>
              <a:ext cx="12049125" cy="14604"/>
            </a:xfrm>
            <a:custGeom>
              <a:avLst/>
              <a:gdLst/>
              <a:ahLst/>
              <a:cxnLst/>
              <a:rect l="l" t="t" r="r" b="b"/>
              <a:pathLst>
                <a:path w="12049125" h="14605">
                  <a:moveTo>
                    <a:pt x="0" y="14063"/>
                  </a:moveTo>
                  <a:lnTo>
                    <a:pt x="12048663" y="0"/>
                  </a:lnTo>
                </a:path>
              </a:pathLst>
            </a:custGeom>
            <a:ln w="19049">
              <a:solidFill>
                <a:srgbClr val="0563C1"/>
              </a:solidFill>
            </a:ln>
          </p:spPr>
          <p:txBody>
            <a:bodyPr wrap="square" lIns="0" tIns="0" rIns="0" bIns="0" rtlCol="0"/>
            <a:lstStyle/>
            <a:p>
              <a:endParaRPr/>
            </a:p>
          </p:txBody>
        </p:sp>
        <p:pic>
          <p:nvPicPr>
            <p:cNvPr id="14" name="object 6">
              <a:extLst>
                <a:ext uri="{FF2B5EF4-FFF2-40B4-BE49-F238E27FC236}">
                  <a16:creationId xmlns:a16="http://schemas.microsoft.com/office/drawing/2014/main" id="{4692C257-AD9A-4285-E6A8-A1B8C13573F7}"/>
                </a:ext>
              </a:extLst>
            </p:cNvPr>
            <p:cNvPicPr/>
            <p:nvPr/>
          </p:nvPicPr>
          <p:blipFill>
            <a:blip r:embed="rId2" cstate="print"/>
            <a:stretch>
              <a:fillRect/>
            </a:stretch>
          </p:blipFill>
          <p:spPr>
            <a:xfrm>
              <a:off x="103479" y="80428"/>
              <a:ext cx="827583" cy="827583"/>
            </a:xfrm>
            <a:prstGeom prst="rect">
              <a:avLst/>
            </a:prstGeom>
          </p:spPr>
        </p:pic>
      </p:grpSp>
      <p:sp>
        <p:nvSpPr>
          <p:cNvPr id="16" name="object 7">
            <a:extLst>
              <a:ext uri="{FF2B5EF4-FFF2-40B4-BE49-F238E27FC236}">
                <a16:creationId xmlns:a16="http://schemas.microsoft.com/office/drawing/2014/main" id="{1B2AB0CD-B084-11D4-851D-EB529C17FD5F}"/>
              </a:ext>
            </a:extLst>
          </p:cNvPr>
          <p:cNvSpPr/>
          <p:nvPr/>
        </p:nvSpPr>
        <p:spPr>
          <a:xfrm>
            <a:off x="89871" y="6348668"/>
            <a:ext cx="12021185" cy="22860"/>
          </a:xfrm>
          <a:custGeom>
            <a:avLst/>
            <a:gdLst/>
            <a:ahLst/>
            <a:cxnLst/>
            <a:rect l="l" t="t" r="r" b="b"/>
            <a:pathLst>
              <a:path w="12021185" h="22860">
                <a:moveTo>
                  <a:pt x="0" y="22572"/>
                </a:moveTo>
                <a:lnTo>
                  <a:pt x="12020953" y="0"/>
                </a:lnTo>
              </a:path>
            </a:pathLst>
          </a:custGeom>
          <a:ln w="76199">
            <a:solidFill>
              <a:srgbClr val="0563C1"/>
            </a:solidFill>
          </a:ln>
        </p:spPr>
        <p:txBody>
          <a:bodyPr wrap="square" lIns="0" tIns="0" rIns="0" bIns="0" rtlCol="0"/>
          <a:lstStyle/>
          <a:p>
            <a:endParaRPr/>
          </a:p>
        </p:txBody>
      </p:sp>
      <p:sp>
        <p:nvSpPr>
          <p:cNvPr id="20" name="object 9">
            <a:extLst>
              <a:ext uri="{FF2B5EF4-FFF2-40B4-BE49-F238E27FC236}">
                <a16:creationId xmlns:a16="http://schemas.microsoft.com/office/drawing/2014/main" id="{AD956EC9-66B8-69BE-9CCF-53188221DFCE}"/>
              </a:ext>
            </a:extLst>
          </p:cNvPr>
          <p:cNvSpPr txBox="1">
            <a:spLocks/>
          </p:cNvSpPr>
          <p:nvPr/>
        </p:nvSpPr>
        <p:spPr>
          <a:xfrm>
            <a:off x="245679" y="6479980"/>
            <a:ext cx="2483485" cy="187324"/>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i="1" dirty="0">
                <a:latin typeface="Times New Roman" panose="02020603050405020304" pitchFamily="18" charset="0"/>
                <a:cs typeface="Times New Roman" panose="02020603050405020304" pitchFamily="18" charset="0"/>
              </a:rPr>
              <a:t>DEPARTMENT OF CSDS, PESITM</a:t>
            </a:r>
          </a:p>
        </p:txBody>
      </p:sp>
      <p:pic>
        <p:nvPicPr>
          <p:cNvPr id="22" name="Picture 21">
            <a:extLst>
              <a:ext uri="{FF2B5EF4-FFF2-40B4-BE49-F238E27FC236}">
                <a16:creationId xmlns:a16="http://schemas.microsoft.com/office/drawing/2014/main" id="{BCF3F775-13B7-DC85-03FF-BF5DFF9805A6}"/>
              </a:ext>
            </a:extLst>
          </p:cNvPr>
          <p:cNvPicPr/>
          <p:nvPr/>
        </p:nvPicPr>
        <p:blipFill>
          <a:blip r:embed="rId3"/>
          <a:stretch>
            <a:fillRect/>
          </a:stretch>
        </p:blipFill>
        <p:spPr>
          <a:xfrm>
            <a:off x="11134192" y="0"/>
            <a:ext cx="949169" cy="1007993"/>
          </a:xfrm>
          <a:prstGeom prst="rect">
            <a:avLst/>
          </a:prstGeom>
        </p:spPr>
      </p:pic>
      <p:sp>
        <p:nvSpPr>
          <p:cNvPr id="4" name="object 2">
            <a:extLst>
              <a:ext uri="{FF2B5EF4-FFF2-40B4-BE49-F238E27FC236}">
                <a16:creationId xmlns:a16="http://schemas.microsoft.com/office/drawing/2014/main" id="{2D423DFF-D862-4D67-709C-58225C6E3632}"/>
              </a:ext>
            </a:extLst>
          </p:cNvPr>
          <p:cNvSpPr txBox="1">
            <a:spLocks/>
          </p:cNvSpPr>
          <p:nvPr/>
        </p:nvSpPr>
        <p:spPr>
          <a:xfrm>
            <a:off x="931062" y="207525"/>
            <a:ext cx="8552853" cy="635000"/>
          </a:xfrm>
          <a:prstGeom prst="rect">
            <a:avLst/>
          </a:prstGeom>
        </p:spPr>
        <p:txBody>
          <a:bodyPr vert="horz" wrap="square" lIns="0" tIns="12700" rIns="0" bIns="0" rtlCol="0">
            <a:spAutoFit/>
          </a:bodyPr>
          <a:lstStyle>
            <a:lvl1pPr>
              <a:defRPr sz="4000" b="1" i="0">
                <a:solidFill>
                  <a:srgbClr val="733838"/>
                </a:solidFill>
                <a:latin typeface="Times New Roman"/>
                <a:ea typeface="+mj-ea"/>
                <a:cs typeface="Times New Roman"/>
              </a:defRPr>
            </a:lvl1pPr>
          </a:lstStyle>
          <a:p>
            <a:pPr marL="3122930">
              <a:spcBef>
                <a:spcPts val="100"/>
              </a:spcBef>
              <a:buClrTx/>
              <a:buFontTx/>
            </a:pPr>
            <a:r>
              <a:rPr lang="en-US" spc="-20" dirty="0">
                <a:latin typeface="Calibri"/>
                <a:cs typeface="Calibri"/>
              </a:rPr>
              <a:t>Proposed Methodology</a:t>
            </a:r>
            <a:endParaRPr lang="en-IN" spc="-20" dirty="0">
              <a:latin typeface="Calibri"/>
              <a:cs typeface="Calibri"/>
            </a:endParaRPr>
          </a:p>
        </p:txBody>
      </p:sp>
      <p:pic>
        <p:nvPicPr>
          <p:cNvPr id="8" name="Picture 7">
            <a:extLst>
              <a:ext uri="{FF2B5EF4-FFF2-40B4-BE49-F238E27FC236}">
                <a16:creationId xmlns:a16="http://schemas.microsoft.com/office/drawing/2014/main" id="{CC73B31D-E3B3-14F3-D5DA-82621EBEB60B}"/>
              </a:ext>
            </a:extLst>
          </p:cNvPr>
          <p:cNvPicPr>
            <a:picLocks noChangeAspect="1"/>
          </p:cNvPicPr>
          <p:nvPr/>
        </p:nvPicPr>
        <p:blipFill>
          <a:blip r:embed="rId4"/>
          <a:stretch>
            <a:fillRect/>
          </a:stretch>
        </p:blipFill>
        <p:spPr>
          <a:xfrm>
            <a:off x="-546692" y="1072033"/>
            <a:ext cx="8821262" cy="5187809"/>
          </a:xfrm>
          <a:prstGeom prst="rect">
            <a:avLst/>
          </a:prstGeom>
        </p:spPr>
      </p:pic>
    </p:spTree>
    <p:extLst>
      <p:ext uri="{BB962C8B-B14F-4D97-AF65-F5344CB8AC3E}">
        <p14:creationId xmlns:p14="http://schemas.microsoft.com/office/powerpoint/2010/main" val="3182974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2AD98-1204-2A05-F298-E74222CFB611}"/>
            </a:ext>
          </a:extLst>
        </p:cNvPr>
        <p:cNvGrpSpPr/>
        <p:nvPr/>
      </p:nvGrpSpPr>
      <p:grpSpPr>
        <a:xfrm>
          <a:off x="0" y="0"/>
          <a:ext cx="0" cy="0"/>
          <a:chOff x="0" y="0"/>
          <a:chExt cx="0" cy="0"/>
        </a:xfrm>
      </p:grpSpPr>
      <p:grpSp>
        <p:nvGrpSpPr>
          <p:cNvPr id="9" name="object 3">
            <a:extLst>
              <a:ext uri="{FF2B5EF4-FFF2-40B4-BE49-F238E27FC236}">
                <a16:creationId xmlns:a16="http://schemas.microsoft.com/office/drawing/2014/main" id="{9FDD80B7-9917-8C8F-53D2-55F72445257F}"/>
              </a:ext>
            </a:extLst>
          </p:cNvPr>
          <p:cNvGrpSpPr/>
          <p:nvPr/>
        </p:nvGrpSpPr>
        <p:grpSpPr>
          <a:xfrm>
            <a:off x="19861" y="28263"/>
            <a:ext cx="12160885" cy="900430"/>
            <a:chOff x="1755" y="28263"/>
            <a:chExt cx="12160885" cy="900430"/>
          </a:xfrm>
        </p:grpSpPr>
        <p:sp>
          <p:nvSpPr>
            <p:cNvPr id="11" name="object 4">
              <a:extLst>
                <a:ext uri="{FF2B5EF4-FFF2-40B4-BE49-F238E27FC236}">
                  <a16:creationId xmlns:a16="http://schemas.microsoft.com/office/drawing/2014/main" id="{A06E81D0-B04E-EF04-3F44-CBF868556A25}"/>
                </a:ext>
              </a:extLst>
            </p:cNvPr>
            <p:cNvSpPr/>
            <p:nvPr/>
          </p:nvSpPr>
          <p:spPr>
            <a:xfrm>
              <a:off x="39855" y="66363"/>
              <a:ext cx="12084685" cy="14604"/>
            </a:xfrm>
            <a:custGeom>
              <a:avLst/>
              <a:gdLst/>
              <a:ahLst/>
              <a:cxnLst/>
              <a:rect l="l" t="t" r="r" b="b"/>
              <a:pathLst>
                <a:path w="12084685" h="14605">
                  <a:moveTo>
                    <a:pt x="0" y="14063"/>
                  </a:moveTo>
                  <a:lnTo>
                    <a:pt x="12084578" y="0"/>
                  </a:lnTo>
                </a:path>
              </a:pathLst>
            </a:custGeom>
            <a:ln w="76199">
              <a:solidFill>
                <a:srgbClr val="0563C1"/>
              </a:solidFill>
            </a:ln>
          </p:spPr>
          <p:txBody>
            <a:bodyPr wrap="square" lIns="0" tIns="0" rIns="0" bIns="0" rtlCol="0"/>
            <a:lstStyle/>
            <a:p>
              <a:endParaRPr/>
            </a:p>
          </p:txBody>
        </p:sp>
        <p:sp>
          <p:nvSpPr>
            <p:cNvPr id="13" name="object 5">
              <a:extLst>
                <a:ext uri="{FF2B5EF4-FFF2-40B4-BE49-F238E27FC236}">
                  <a16:creationId xmlns:a16="http://schemas.microsoft.com/office/drawing/2014/main" id="{38239012-94ED-A2A1-C31C-FE258DBA994C}"/>
                </a:ext>
              </a:extLst>
            </p:cNvPr>
            <p:cNvSpPr/>
            <p:nvPr/>
          </p:nvSpPr>
          <p:spPr>
            <a:xfrm>
              <a:off x="39855" y="904563"/>
              <a:ext cx="12049125" cy="14604"/>
            </a:xfrm>
            <a:custGeom>
              <a:avLst/>
              <a:gdLst/>
              <a:ahLst/>
              <a:cxnLst/>
              <a:rect l="l" t="t" r="r" b="b"/>
              <a:pathLst>
                <a:path w="12049125" h="14605">
                  <a:moveTo>
                    <a:pt x="0" y="14063"/>
                  </a:moveTo>
                  <a:lnTo>
                    <a:pt x="12048663" y="0"/>
                  </a:lnTo>
                </a:path>
              </a:pathLst>
            </a:custGeom>
            <a:ln w="19049">
              <a:solidFill>
                <a:srgbClr val="0563C1"/>
              </a:solidFill>
            </a:ln>
          </p:spPr>
          <p:txBody>
            <a:bodyPr wrap="square" lIns="0" tIns="0" rIns="0" bIns="0" rtlCol="0"/>
            <a:lstStyle/>
            <a:p>
              <a:endParaRPr/>
            </a:p>
          </p:txBody>
        </p:sp>
        <p:pic>
          <p:nvPicPr>
            <p:cNvPr id="14" name="object 6">
              <a:extLst>
                <a:ext uri="{FF2B5EF4-FFF2-40B4-BE49-F238E27FC236}">
                  <a16:creationId xmlns:a16="http://schemas.microsoft.com/office/drawing/2014/main" id="{562718AF-4C41-DFD0-D724-ED2514FBB480}"/>
                </a:ext>
              </a:extLst>
            </p:cNvPr>
            <p:cNvPicPr/>
            <p:nvPr/>
          </p:nvPicPr>
          <p:blipFill>
            <a:blip r:embed="rId2" cstate="print"/>
            <a:stretch>
              <a:fillRect/>
            </a:stretch>
          </p:blipFill>
          <p:spPr>
            <a:xfrm>
              <a:off x="103479" y="80428"/>
              <a:ext cx="827583" cy="827583"/>
            </a:xfrm>
            <a:prstGeom prst="rect">
              <a:avLst/>
            </a:prstGeom>
          </p:spPr>
        </p:pic>
      </p:grpSp>
      <p:sp>
        <p:nvSpPr>
          <p:cNvPr id="16" name="object 7">
            <a:extLst>
              <a:ext uri="{FF2B5EF4-FFF2-40B4-BE49-F238E27FC236}">
                <a16:creationId xmlns:a16="http://schemas.microsoft.com/office/drawing/2014/main" id="{6B9E5D9A-1C1D-6C21-D0A8-2AD2A5B9EF4C}"/>
              </a:ext>
            </a:extLst>
          </p:cNvPr>
          <p:cNvSpPr/>
          <p:nvPr/>
        </p:nvSpPr>
        <p:spPr>
          <a:xfrm>
            <a:off x="89871" y="6348668"/>
            <a:ext cx="12021185" cy="22860"/>
          </a:xfrm>
          <a:custGeom>
            <a:avLst/>
            <a:gdLst/>
            <a:ahLst/>
            <a:cxnLst/>
            <a:rect l="l" t="t" r="r" b="b"/>
            <a:pathLst>
              <a:path w="12021185" h="22860">
                <a:moveTo>
                  <a:pt x="0" y="22572"/>
                </a:moveTo>
                <a:lnTo>
                  <a:pt x="12020953" y="0"/>
                </a:lnTo>
              </a:path>
            </a:pathLst>
          </a:custGeom>
          <a:ln w="76199">
            <a:solidFill>
              <a:srgbClr val="0563C1"/>
            </a:solidFill>
          </a:ln>
        </p:spPr>
        <p:txBody>
          <a:bodyPr wrap="square" lIns="0" tIns="0" rIns="0" bIns="0" rtlCol="0"/>
          <a:lstStyle/>
          <a:p>
            <a:endParaRPr/>
          </a:p>
        </p:txBody>
      </p:sp>
      <p:sp>
        <p:nvSpPr>
          <p:cNvPr id="20" name="object 9">
            <a:extLst>
              <a:ext uri="{FF2B5EF4-FFF2-40B4-BE49-F238E27FC236}">
                <a16:creationId xmlns:a16="http://schemas.microsoft.com/office/drawing/2014/main" id="{87675B27-E6DC-8B76-A8EA-FAF41804FCB2}"/>
              </a:ext>
            </a:extLst>
          </p:cNvPr>
          <p:cNvSpPr txBox="1">
            <a:spLocks/>
          </p:cNvSpPr>
          <p:nvPr/>
        </p:nvSpPr>
        <p:spPr>
          <a:xfrm>
            <a:off x="245679" y="6479980"/>
            <a:ext cx="2483485" cy="187324"/>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i="1" dirty="0">
                <a:latin typeface="Times New Roman" panose="02020603050405020304" pitchFamily="18" charset="0"/>
                <a:cs typeface="Times New Roman" panose="02020603050405020304" pitchFamily="18" charset="0"/>
              </a:rPr>
              <a:t>DEPARTMENT OF CSDS, PESITM</a:t>
            </a:r>
          </a:p>
        </p:txBody>
      </p:sp>
      <p:pic>
        <p:nvPicPr>
          <p:cNvPr id="22" name="Picture 21">
            <a:extLst>
              <a:ext uri="{FF2B5EF4-FFF2-40B4-BE49-F238E27FC236}">
                <a16:creationId xmlns:a16="http://schemas.microsoft.com/office/drawing/2014/main" id="{5D767598-FF21-C18D-9EC5-20E3CFCC8E55}"/>
              </a:ext>
            </a:extLst>
          </p:cNvPr>
          <p:cNvPicPr/>
          <p:nvPr/>
        </p:nvPicPr>
        <p:blipFill>
          <a:blip r:embed="rId3"/>
          <a:stretch>
            <a:fillRect/>
          </a:stretch>
        </p:blipFill>
        <p:spPr>
          <a:xfrm>
            <a:off x="11134192" y="0"/>
            <a:ext cx="949169" cy="1007993"/>
          </a:xfrm>
          <a:prstGeom prst="rect">
            <a:avLst/>
          </a:prstGeom>
        </p:spPr>
      </p:pic>
      <p:sp>
        <p:nvSpPr>
          <p:cNvPr id="4" name="object 2">
            <a:extLst>
              <a:ext uri="{FF2B5EF4-FFF2-40B4-BE49-F238E27FC236}">
                <a16:creationId xmlns:a16="http://schemas.microsoft.com/office/drawing/2014/main" id="{F749BBF1-F5A4-0E4C-2C82-AAD3D94D4175}"/>
              </a:ext>
            </a:extLst>
          </p:cNvPr>
          <p:cNvSpPr txBox="1">
            <a:spLocks/>
          </p:cNvSpPr>
          <p:nvPr/>
        </p:nvSpPr>
        <p:spPr>
          <a:xfrm>
            <a:off x="931062" y="207525"/>
            <a:ext cx="8552853" cy="635000"/>
          </a:xfrm>
          <a:prstGeom prst="rect">
            <a:avLst/>
          </a:prstGeom>
        </p:spPr>
        <p:txBody>
          <a:bodyPr vert="horz" wrap="square" lIns="0" tIns="12700" rIns="0" bIns="0" rtlCol="0">
            <a:spAutoFit/>
          </a:bodyPr>
          <a:lstStyle>
            <a:lvl1pPr>
              <a:defRPr sz="4000" b="1" i="0">
                <a:solidFill>
                  <a:srgbClr val="733838"/>
                </a:solidFill>
                <a:latin typeface="Times New Roman"/>
                <a:ea typeface="+mj-ea"/>
                <a:cs typeface="Times New Roman"/>
              </a:defRPr>
            </a:lvl1pPr>
          </a:lstStyle>
          <a:p>
            <a:pPr marL="3122930">
              <a:spcBef>
                <a:spcPts val="100"/>
              </a:spcBef>
              <a:buClrTx/>
              <a:buFontTx/>
            </a:pPr>
            <a:r>
              <a:rPr lang="en-US" spc="-20" dirty="0">
                <a:latin typeface="Calibri"/>
                <a:cs typeface="Calibri"/>
              </a:rPr>
              <a:t>Implementation</a:t>
            </a:r>
            <a:endParaRPr lang="en-IN" spc="-20" dirty="0">
              <a:latin typeface="Calibri"/>
              <a:cs typeface="Calibri"/>
            </a:endParaRPr>
          </a:p>
        </p:txBody>
      </p:sp>
      <p:sp>
        <p:nvSpPr>
          <p:cNvPr id="5" name="TextBox 4">
            <a:extLst>
              <a:ext uri="{FF2B5EF4-FFF2-40B4-BE49-F238E27FC236}">
                <a16:creationId xmlns:a16="http://schemas.microsoft.com/office/drawing/2014/main" id="{6051E9ED-70D9-45ED-332A-4C8D4C31F9A7}"/>
              </a:ext>
            </a:extLst>
          </p:cNvPr>
          <p:cNvSpPr txBox="1"/>
          <p:nvPr/>
        </p:nvSpPr>
        <p:spPr>
          <a:xfrm>
            <a:off x="910900" y="1475974"/>
            <a:ext cx="10223292" cy="353943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Dataset used: Cleaned_Resume_Data.csv.</a:t>
            </a:r>
          </a:p>
          <a:p>
            <a:r>
              <a:rPr lang="en-IN" sz="2800" dirty="0">
                <a:latin typeface="Times New Roman" panose="02020603050405020304" pitchFamily="18" charset="0"/>
                <a:cs typeface="Times New Roman" panose="02020603050405020304" pitchFamily="18" charset="0"/>
              </a:rPr>
              <a:t>Libraries: Pandas, NLTK, Scikit-learn, Matplotlib.</a:t>
            </a:r>
          </a:p>
          <a:p>
            <a:r>
              <a:rPr lang="en-IN" sz="2800" dirty="0">
                <a:latin typeface="Times New Roman" panose="02020603050405020304" pitchFamily="18" charset="0"/>
                <a:cs typeface="Times New Roman" panose="02020603050405020304" pitchFamily="18" charset="0"/>
              </a:rPr>
              <a:t>Steps: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Cleaned and tokenized resume text.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Extracted features using TF-IDF.</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Applied KNN for job role classification.</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Matched skills to compute match scores.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Filtered top resumes based on job role and score.</a:t>
            </a:r>
          </a:p>
        </p:txBody>
      </p:sp>
    </p:spTree>
    <p:extLst>
      <p:ext uri="{BB962C8B-B14F-4D97-AF65-F5344CB8AC3E}">
        <p14:creationId xmlns:p14="http://schemas.microsoft.com/office/powerpoint/2010/main" val="4249131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EF010-8879-4EA8-6CCF-4EE60678AF9B}"/>
            </a:ext>
          </a:extLst>
        </p:cNvPr>
        <p:cNvGrpSpPr/>
        <p:nvPr/>
      </p:nvGrpSpPr>
      <p:grpSpPr>
        <a:xfrm>
          <a:off x="0" y="0"/>
          <a:ext cx="0" cy="0"/>
          <a:chOff x="0" y="0"/>
          <a:chExt cx="0" cy="0"/>
        </a:xfrm>
      </p:grpSpPr>
      <p:grpSp>
        <p:nvGrpSpPr>
          <p:cNvPr id="9" name="object 3">
            <a:extLst>
              <a:ext uri="{FF2B5EF4-FFF2-40B4-BE49-F238E27FC236}">
                <a16:creationId xmlns:a16="http://schemas.microsoft.com/office/drawing/2014/main" id="{F4BFC0AE-239A-2566-2E6D-75E25A3D309E}"/>
              </a:ext>
            </a:extLst>
          </p:cNvPr>
          <p:cNvGrpSpPr/>
          <p:nvPr/>
        </p:nvGrpSpPr>
        <p:grpSpPr>
          <a:xfrm>
            <a:off x="19861" y="28263"/>
            <a:ext cx="12160885" cy="900430"/>
            <a:chOff x="1755" y="28263"/>
            <a:chExt cx="12160885" cy="900430"/>
          </a:xfrm>
        </p:grpSpPr>
        <p:sp>
          <p:nvSpPr>
            <p:cNvPr id="11" name="object 4">
              <a:extLst>
                <a:ext uri="{FF2B5EF4-FFF2-40B4-BE49-F238E27FC236}">
                  <a16:creationId xmlns:a16="http://schemas.microsoft.com/office/drawing/2014/main" id="{6B7CA3C4-CD7B-170C-150A-39A5E6B13424}"/>
                </a:ext>
              </a:extLst>
            </p:cNvPr>
            <p:cNvSpPr/>
            <p:nvPr/>
          </p:nvSpPr>
          <p:spPr>
            <a:xfrm>
              <a:off x="39855" y="66363"/>
              <a:ext cx="12084685" cy="14604"/>
            </a:xfrm>
            <a:custGeom>
              <a:avLst/>
              <a:gdLst/>
              <a:ahLst/>
              <a:cxnLst/>
              <a:rect l="l" t="t" r="r" b="b"/>
              <a:pathLst>
                <a:path w="12084685" h="14605">
                  <a:moveTo>
                    <a:pt x="0" y="14063"/>
                  </a:moveTo>
                  <a:lnTo>
                    <a:pt x="12084578" y="0"/>
                  </a:lnTo>
                </a:path>
              </a:pathLst>
            </a:custGeom>
            <a:ln w="76199">
              <a:solidFill>
                <a:srgbClr val="0563C1"/>
              </a:solidFill>
            </a:ln>
          </p:spPr>
          <p:txBody>
            <a:bodyPr wrap="square" lIns="0" tIns="0" rIns="0" bIns="0" rtlCol="0"/>
            <a:lstStyle/>
            <a:p>
              <a:endParaRPr/>
            </a:p>
          </p:txBody>
        </p:sp>
        <p:sp>
          <p:nvSpPr>
            <p:cNvPr id="13" name="object 5">
              <a:extLst>
                <a:ext uri="{FF2B5EF4-FFF2-40B4-BE49-F238E27FC236}">
                  <a16:creationId xmlns:a16="http://schemas.microsoft.com/office/drawing/2014/main" id="{AD1B5F33-AC1E-7B9F-9801-BC0BE41994F0}"/>
                </a:ext>
              </a:extLst>
            </p:cNvPr>
            <p:cNvSpPr/>
            <p:nvPr/>
          </p:nvSpPr>
          <p:spPr>
            <a:xfrm>
              <a:off x="39855" y="904563"/>
              <a:ext cx="12049125" cy="14604"/>
            </a:xfrm>
            <a:custGeom>
              <a:avLst/>
              <a:gdLst/>
              <a:ahLst/>
              <a:cxnLst/>
              <a:rect l="l" t="t" r="r" b="b"/>
              <a:pathLst>
                <a:path w="12049125" h="14605">
                  <a:moveTo>
                    <a:pt x="0" y="14063"/>
                  </a:moveTo>
                  <a:lnTo>
                    <a:pt x="12048663" y="0"/>
                  </a:lnTo>
                </a:path>
              </a:pathLst>
            </a:custGeom>
            <a:ln w="19049">
              <a:solidFill>
                <a:srgbClr val="0563C1"/>
              </a:solidFill>
            </a:ln>
          </p:spPr>
          <p:txBody>
            <a:bodyPr wrap="square" lIns="0" tIns="0" rIns="0" bIns="0" rtlCol="0"/>
            <a:lstStyle/>
            <a:p>
              <a:endParaRPr/>
            </a:p>
          </p:txBody>
        </p:sp>
        <p:pic>
          <p:nvPicPr>
            <p:cNvPr id="14" name="object 6">
              <a:extLst>
                <a:ext uri="{FF2B5EF4-FFF2-40B4-BE49-F238E27FC236}">
                  <a16:creationId xmlns:a16="http://schemas.microsoft.com/office/drawing/2014/main" id="{6508250E-3076-17B6-6911-1789024AD53E}"/>
                </a:ext>
              </a:extLst>
            </p:cNvPr>
            <p:cNvPicPr/>
            <p:nvPr/>
          </p:nvPicPr>
          <p:blipFill>
            <a:blip r:embed="rId2" cstate="print"/>
            <a:stretch>
              <a:fillRect/>
            </a:stretch>
          </p:blipFill>
          <p:spPr>
            <a:xfrm>
              <a:off x="103479" y="80428"/>
              <a:ext cx="827583" cy="827583"/>
            </a:xfrm>
            <a:prstGeom prst="rect">
              <a:avLst/>
            </a:prstGeom>
          </p:spPr>
        </p:pic>
      </p:grpSp>
      <p:sp>
        <p:nvSpPr>
          <p:cNvPr id="16" name="object 7">
            <a:extLst>
              <a:ext uri="{FF2B5EF4-FFF2-40B4-BE49-F238E27FC236}">
                <a16:creationId xmlns:a16="http://schemas.microsoft.com/office/drawing/2014/main" id="{9E97C966-C18D-9729-42CF-C66D9D7A0574}"/>
              </a:ext>
            </a:extLst>
          </p:cNvPr>
          <p:cNvSpPr/>
          <p:nvPr/>
        </p:nvSpPr>
        <p:spPr>
          <a:xfrm>
            <a:off x="89871" y="6348668"/>
            <a:ext cx="12021185" cy="22860"/>
          </a:xfrm>
          <a:custGeom>
            <a:avLst/>
            <a:gdLst/>
            <a:ahLst/>
            <a:cxnLst/>
            <a:rect l="l" t="t" r="r" b="b"/>
            <a:pathLst>
              <a:path w="12021185" h="22860">
                <a:moveTo>
                  <a:pt x="0" y="22572"/>
                </a:moveTo>
                <a:lnTo>
                  <a:pt x="12020953" y="0"/>
                </a:lnTo>
              </a:path>
            </a:pathLst>
          </a:custGeom>
          <a:ln w="76199">
            <a:solidFill>
              <a:srgbClr val="0563C1"/>
            </a:solidFill>
          </a:ln>
        </p:spPr>
        <p:txBody>
          <a:bodyPr wrap="square" lIns="0" tIns="0" rIns="0" bIns="0" rtlCol="0"/>
          <a:lstStyle/>
          <a:p>
            <a:endParaRPr/>
          </a:p>
        </p:txBody>
      </p:sp>
      <p:sp>
        <p:nvSpPr>
          <p:cNvPr id="20" name="object 9">
            <a:extLst>
              <a:ext uri="{FF2B5EF4-FFF2-40B4-BE49-F238E27FC236}">
                <a16:creationId xmlns:a16="http://schemas.microsoft.com/office/drawing/2014/main" id="{FCE6C55B-AE7A-CC55-F13B-EE9EDDA8D4FD}"/>
              </a:ext>
            </a:extLst>
          </p:cNvPr>
          <p:cNvSpPr txBox="1">
            <a:spLocks/>
          </p:cNvSpPr>
          <p:nvPr/>
        </p:nvSpPr>
        <p:spPr>
          <a:xfrm>
            <a:off x="245679" y="6479980"/>
            <a:ext cx="2483485" cy="187324"/>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i="1" dirty="0">
                <a:latin typeface="Times New Roman" panose="02020603050405020304" pitchFamily="18" charset="0"/>
                <a:cs typeface="Times New Roman" panose="02020603050405020304" pitchFamily="18" charset="0"/>
              </a:rPr>
              <a:t>DEPARTMENT OF CSDS, PESITM</a:t>
            </a:r>
          </a:p>
        </p:txBody>
      </p:sp>
      <p:pic>
        <p:nvPicPr>
          <p:cNvPr id="22" name="Picture 21">
            <a:extLst>
              <a:ext uri="{FF2B5EF4-FFF2-40B4-BE49-F238E27FC236}">
                <a16:creationId xmlns:a16="http://schemas.microsoft.com/office/drawing/2014/main" id="{1D5D6151-A33C-08E9-C41F-5251D8805BE0}"/>
              </a:ext>
            </a:extLst>
          </p:cNvPr>
          <p:cNvPicPr/>
          <p:nvPr/>
        </p:nvPicPr>
        <p:blipFill>
          <a:blip r:embed="rId3"/>
          <a:stretch>
            <a:fillRect/>
          </a:stretch>
        </p:blipFill>
        <p:spPr>
          <a:xfrm>
            <a:off x="11134192" y="0"/>
            <a:ext cx="949169" cy="1007993"/>
          </a:xfrm>
          <a:prstGeom prst="rect">
            <a:avLst/>
          </a:prstGeom>
        </p:spPr>
      </p:pic>
      <p:sp>
        <p:nvSpPr>
          <p:cNvPr id="4" name="object 2">
            <a:extLst>
              <a:ext uri="{FF2B5EF4-FFF2-40B4-BE49-F238E27FC236}">
                <a16:creationId xmlns:a16="http://schemas.microsoft.com/office/drawing/2014/main" id="{9C88A970-53DD-FE31-081E-B739557A8F47}"/>
              </a:ext>
            </a:extLst>
          </p:cNvPr>
          <p:cNvSpPr txBox="1">
            <a:spLocks/>
          </p:cNvSpPr>
          <p:nvPr/>
        </p:nvSpPr>
        <p:spPr>
          <a:xfrm>
            <a:off x="559633" y="207525"/>
            <a:ext cx="11465766" cy="1256754"/>
          </a:xfrm>
          <a:prstGeom prst="rect">
            <a:avLst/>
          </a:prstGeom>
        </p:spPr>
        <p:txBody>
          <a:bodyPr vert="horz" wrap="square" lIns="0" tIns="12700" rIns="0" bIns="0" rtlCol="0">
            <a:spAutoFit/>
          </a:bodyPr>
          <a:lstStyle>
            <a:lvl1pPr>
              <a:defRPr sz="4000" b="1" i="0">
                <a:solidFill>
                  <a:srgbClr val="733838"/>
                </a:solidFill>
                <a:latin typeface="Times New Roman"/>
                <a:ea typeface="+mj-ea"/>
                <a:cs typeface="Times New Roman"/>
              </a:defRPr>
            </a:lvl1pPr>
          </a:lstStyle>
          <a:p>
            <a:pPr marL="3122930">
              <a:spcBef>
                <a:spcPts val="100"/>
              </a:spcBef>
              <a:buClrTx/>
            </a:pPr>
            <a:endParaRPr lang="en-US" sz="4000" b="1" dirty="0">
              <a:latin typeface="Times New Roman" panose="02020603050405020304" pitchFamily="18" charset="0"/>
              <a:cs typeface="Times New Roman" panose="02020603050405020304" pitchFamily="18" charset="0"/>
            </a:endParaRPr>
          </a:p>
          <a:p>
            <a:pPr marL="3122930">
              <a:spcBef>
                <a:spcPts val="100"/>
              </a:spcBef>
              <a:buClrTx/>
              <a:buFontTx/>
            </a:pPr>
            <a:endParaRPr lang="en-IN" spc="-20" dirty="0">
              <a:latin typeface="Calibri"/>
              <a:cs typeface="Calibri"/>
            </a:endParaRPr>
          </a:p>
        </p:txBody>
      </p:sp>
      <p:sp>
        <p:nvSpPr>
          <p:cNvPr id="5" name="TextBox 4">
            <a:extLst>
              <a:ext uri="{FF2B5EF4-FFF2-40B4-BE49-F238E27FC236}">
                <a16:creationId xmlns:a16="http://schemas.microsoft.com/office/drawing/2014/main" id="{EDDEE54D-E3B5-75C0-B545-92E1952804F2}"/>
              </a:ext>
            </a:extLst>
          </p:cNvPr>
          <p:cNvSpPr txBox="1"/>
          <p:nvPr/>
        </p:nvSpPr>
        <p:spPr>
          <a:xfrm>
            <a:off x="362309" y="1224950"/>
            <a:ext cx="10821697" cy="369332"/>
          </a:xfrm>
          <a:prstGeom prst="rect">
            <a:avLst/>
          </a:prstGeom>
          <a:noFill/>
        </p:spPr>
        <p:txBody>
          <a:bodyPr wrap="square">
            <a:spAutoFit/>
          </a:bodyPr>
          <a:lstStyle/>
          <a:p>
            <a:endParaRPr lang="en-US"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FD45E8E-19CB-E99F-F2C9-185B090DE3FE}"/>
              </a:ext>
            </a:extLst>
          </p:cNvPr>
          <p:cNvSpPr txBox="1"/>
          <p:nvPr/>
        </p:nvSpPr>
        <p:spPr>
          <a:xfrm>
            <a:off x="514709" y="1377350"/>
            <a:ext cx="11117658" cy="3539430"/>
          </a:xfrm>
          <a:prstGeom prst="rect">
            <a:avLst/>
          </a:prstGeom>
          <a:noFill/>
        </p:spPr>
        <p:txBody>
          <a:bodyPr wrap="square">
            <a:spAutoFit/>
          </a:bodyPr>
          <a:lstStyle/>
          <a:p>
            <a:pPr algn="just"/>
            <a:r>
              <a:rPr lang="en-US" sz="3200" b="1" dirty="0">
                <a:latin typeface="Times New Roman" panose="02020603050405020304" pitchFamily="18" charset="0"/>
                <a:cs typeface="Times New Roman" panose="02020603050405020304" pitchFamily="18" charset="0"/>
              </a:rPr>
              <a:t> Role of TF-IDF in Resume Prediction :</a:t>
            </a:r>
          </a:p>
          <a:p>
            <a:pPr algn="just"/>
            <a:r>
              <a:rPr lang="en-US" sz="3200" dirty="0">
                <a:latin typeface="Times New Roman" panose="02020603050405020304" pitchFamily="18" charset="0"/>
                <a:cs typeface="Times New Roman" panose="02020603050405020304" pitchFamily="18" charset="0"/>
              </a:rPr>
              <a:t>The uploaded resume is first cleaned and preprocessed.</a:t>
            </a:r>
          </a:p>
          <a:p>
            <a:pPr algn="just"/>
            <a:r>
              <a:rPr lang="en-US" sz="3200" dirty="0">
                <a:latin typeface="Times New Roman" panose="02020603050405020304" pitchFamily="18" charset="0"/>
                <a:cs typeface="Times New Roman" panose="02020603050405020304" pitchFamily="18" charset="0"/>
              </a:rPr>
              <a:t>TF-IDF transforms the text into a numeric feature vector</a:t>
            </a:r>
          </a:p>
          <a:p>
            <a:pPr algn="just"/>
            <a:r>
              <a:rPr lang="en-US" sz="3200" dirty="0">
                <a:latin typeface="Times New Roman" panose="02020603050405020304" pitchFamily="18" charset="0"/>
                <a:cs typeface="Times New Roman" panose="02020603050405020304" pitchFamily="18" charset="0"/>
              </a:rPr>
              <a:t> Each word gets a score based on its frequency and importance.</a:t>
            </a:r>
          </a:p>
          <a:p>
            <a:pPr algn="just"/>
            <a:r>
              <a:rPr lang="en-US" sz="3200" dirty="0">
                <a:latin typeface="Times New Roman" panose="02020603050405020304" pitchFamily="18" charset="0"/>
                <a:cs typeface="Times New Roman" panose="02020603050405020304" pitchFamily="18" charset="0"/>
              </a:rPr>
              <a:t>This vector represents the semantic content of the resume.</a:t>
            </a:r>
          </a:p>
          <a:p>
            <a:pPr algn="just"/>
            <a:r>
              <a:rPr lang="en-US" sz="3200" dirty="0">
                <a:latin typeface="Times New Roman" panose="02020603050405020304" pitchFamily="18" charset="0"/>
                <a:cs typeface="Times New Roman" panose="02020603050405020304" pitchFamily="18" charset="0"/>
              </a:rPr>
              <a:t>TF-IDF helps highlight important keywords relevant to job roles.</a:t>
            </a:r>
          </a:p>
          <a:p>
            <a:pPr algn="just"/>
            <a:r>
              <a:rPr lang="en-US" sz="3200" dirty="0">
                <a:latin typeface="Times New Roman" panose="02020603050405020304" pitchFamily="18" charset="0"/>
                <a:cs typeface="Times New Roman" panose="02020603050405020304" pitchFamily="18" charset="0"/>
              </a:rPr>
              <a:t>The vector is then passed to the classifier (KNN) for prediction.</a:t>
            </a:r>
          </a:p>
        </p:txBody>
      </p:sp>
      <p:sp>
        <p:nvSpPr>
          <p:cNvPr id="2" name="TextBox 1">
            <a:extLst>
              <a:ext uri="{FF2B5EF4-FFF2-40B4-BE49-F238E27FC236}">
                <a16:creationId xmlns:a16="http://schemas.microsoft.com/office/drawing/2014/main" id="{B320CC3F-0A35-CCB0-3D93-25D26FA3C8E1}"/>
              </a:ext>
            </a:extLst>
          </p:cNvPr>
          <p:cNvSpPr txBox="1"/>
          <p:nvPr/>
        </p:nvSpPr>
        <p:spPr>
          <a:xfrm>
            <a:off x="2793000" y="233367"/>
            <a:ext cx="6999032" cy="800219"/>
          </a:xfrm>
          <a:prstGeom prst="rect">
            <a:avLst/>
          </a:prstGeom>
          <a:noFill/>
        </p:spPr>
        <p:txBody>
          <a:bodyPr wrap="none" rtlCol="0">
            <a:spAutoFit/>
          </a:bodyPr>
          <a:lstStyle/>
          <a:p>
            <a:r>
              <a:rPr lang="en-US" sz="3200" b="1" dirty="0">
                <a:solidFill>
                  <a:srgbClr val="7E0000"/>
                </a:solidFill>
                <a:latin typeface="Times New Roman" panose="02020603050405020304" pitchFamily="18" charset="0"/>
                <a:cs typeface="Times New Roman" panose="02020603050405020304" pitchFamily="18" charset="0"/>
              </a:rPr>
              <a:t>Role of TF-IDF in Resume Prediction </a:t>
            </a:r>
          </a:p>
          <a:p>
            <a:endParaRPr lang="en-IN" dirty="0"/>
          </a:p>
        </p:txBody>
      </p:sp>
    </p:spTree>
    <p:extLst>
      <p:ext uri="{BB962C8B-B14F-4D97-AF65-F5344CB8AC3E}">
        <p14:creationId xmlns:p14="http://schemas.microsoft.com/office/powerpoint/2010/main" val="3250822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1B269-F1A4-0E3F-383C-96E762E23D83}"/>
            </a:ext>
          </a:extLst>
        </p:cNvPr>
        <p:cNvGrpSpPr/>
        <p:nvPr/>
      </p:nvGrpSpPr>
      <p:grpSpPr>
        <a:xfrm>
          <a:off x="0" y="0"/>
          <a:ext cx="0" cy="0"/>
          <a:chOff x="0" y="0"/>
          <a:chExt cx="0" cy="0"/>
        </a:xfrm>
      </p:grpSpPr>
      <p:grpSp>
        <p:nvGrpSpPr>
          <p:cNvPr id="9" name="object 3">
            <a:extLst>
              <a:ext uri="{FF2B5EF4-FFF2-40B4-BE49-F238E27FC236}">
                <a16:creationId xmlns:a16="http://schemas.microsoft.com/office/drawing/2014/main" id="{08142BBF-6A53-2D8A-E908-69D86E0A8706}"/>
              </a:ext>
            </a:extLst>
          </p:cNvPr>
          <p:cNvGrpSpPr/>
          <p:nvPr/>
        </p:nvGrpSpPr>
        <p:grpSpPr>
          <a:xfrm>
            <a:off x="19861" y="28263"/>
            <a:ext cx="12160885" cy="900430"/>
            <a:chOff x="1755" y="28263"/>
            <a:chExt cx="12160885" cy="900430"/>
          </a:xfrm>
        </p:grpSpPr>
        <p:sp>
          <p:nvSpPr>
            <p:cNvPr id="11" name="object 4">
              <a:extLst>
                <a:ext uri="{FF2B5EF4-FFF2-40B4-BE49-F238E27FC236}">
                  <a16:creationId xmlns:a16="http://schemas.microsoft.com/office/drawing/2014/main" id="{82C07B7B-5B7D-AD7D-5B62-8F338092CC46}"/>
                </a:ext>
              </a:extLst>
            </p:cNvPr>
            <p:cNvSpPr/>
            <p:nvPr/>
          </p:nvSpPr>
          <p:spPr>
            <a:xfrm>
              <a:off x="39855" y="66363"/>
              <a:ext cx="12084685" cy="14604"/>
            </a:xfrm>
            <a:custGeom>
              <a:avLst/>
              <a:gdLst/>
              <a:ahLst/>
              <a:cxnLst/>
              <a:rect l="l" t="t" r="r" b="b"/>
              <a:pathLst>
                <a:path w="12084685" h="14605">
                  <a:moveTo>
                    <a:pt x="0" y="14063"/>
                  </a:moveTo>
                  <a:lnTo>
                    <a:pt x="12084578" y="0"/>
                  </a:lnTo>
                </a:path>
              </a:pathLst>
            </a:custGeom>
            <a:ln w="76199">
              <a:solidFill>
                <a:srgbClr val="0563C1"/>
              </a:solidFill>
            </a:ln>
          </p:spPr>
          <p:txBody>
            <a:bodyPr wrap="square" lIns="0" tIns="0" rIns="0" bIns="0" rtlCol="0"/>
            <a:lstStyle/>
            <a:p>
              <a:endParaRPr/>
            </a:p>
          </p:txBody>
        </p:sp>
        <p:sp>
          <p:nvSpPr>
            <p:cNvPr id="13" name="object 5">
              <a:extLst>
                <a:ext uri="{FF2B5EF4-FFF2-40B4-BE49-F238E27FC236}">
                  <a16:creationId xmlns:a16="http://schemas.microsoft.com/office/drawing/2014/main" id="{F8FAD957-B0E1-2FCF-7CFF-C8AE037C8865}"/>
                </a:ext>
              </a:extLst>
            </p:cNvPr>
            <p:cNvSpPr/>
            <p:nvPr/>
          </p:nvSpPr>
          <p:spPr>
            <a:xfrm>
              <a:off x="39855" y="904563"/>
              <a:ext cx="12049125" cy="14604"/>
            </a:xfrm>
            <a:custGeom>
              <a:avLst/>
              <a:gdLst/>
              <a:ahLst/>
              <a:cxnLst/>
              <a:rect l="l" t="t" r="r" b="b"/>
              <a:pathLst>
                <a:path w="12049125" h="14605">
                  <a:moveTo>
                    <a:pt x="0" y="14063"/>
                  </a:moveTo>
                  <a:lnTo>
                    <a:pt x="12048663" y="0"/>
                  </a:lnTo>
                </a:path>
              </a:pathLst>
            </a:custGeom>
            <a:ln w="19049">
              <a:solidFill>
                <a:srgbClr val="0563C1"/>
              </a:solidFill>
            </a:ln>
          </p:spPr>
          <p:txBody>
            <a:bodyPr wrap="square" lIns="0" tIns="0" rIns="0" bIns="0" rtlCol="0"/>
            <a:lstStyle/>
            <a:p>
              <a:endParaRPr/>
            </a:p>
          </p:txBody>
        </p:sp>
        <p:pic>
          <p:nvPicPr>
            <p:cNvPr id="14" name="object 6">
              <a:extLst>
                <a:ext uri="{FF2B5EF4-FFF2-40B4-BE49-F238E27FC236}">
                  <a16:creationId xmlns:a16="http://schemas.microsoft.com/office/drawing/2014/main" id="{C02A1D98-B374-8681-2DD1-31BFA0B89D8A}"/>
                </a:ext>
              </a:extLst>
            </p:cNvPr>
            <p:cNvPicPr/>
            <p:nvPr/>
          </p:nvPicPr>
          <p:blipFill>
            <a:blip r:embed="rId2" cstate="print"/>
            <a:stretch>
              <a:fillRect/>
            </a:stretch>
          </p:blipFill>
          <p:spPr>
            <a:xfrm>
              <a:off x="103479" y="80428"/>
              <a:ext cx="827583" cy="827583"/>
            </a:xfrm>
            <a:prstGeom prst="rect">
              <a:avLst/>
            </a:prstGeom>
          </p:spPr>
        </p:pic>
      </p:grpSp>
      <p:sp>
        <p:nvSpPr>
          <p:cNvPr id="16" name="object 7">
            <a:extLst>
              <a:ext uri="{FF2B5EF4-FFF2-40B4-BE49-F238E27FC236}">
                <a16:creationId xmlns:a16="http://schemas.microsoft.com/office/drawing/2014/main" id="{95A5D3D2-ABE3-CE0A-4C5D-110C696A9234}"/>
              </a:ext>
            </a:extLst>
          </p:cNvPr>
          <p:cNvSpPr/>
          <p:nvPr/>
        </p:nvSpPr>
        <p:spPr>
          <a:xfrm>
            <a:off x="89871" y="6348668"/>
            <a:ext cx="12021185" cy="22860"/>
          </a:xfrm>
          <a:custGeom>
            <a:avLst/>
            <a:gdLst/>
            <a:ahLst/>
            <a:cxnLst/>
            <a:rect l="l" t="t" r="r" b="b"/>
            <a:pathLst>
              <a:path w="12021185" h="22860">
                <a:moveTo>
                  <a:pt x="0" y="22572"/>
                </a:moveTo>
                <a:lnTo>
                  <a:pt x="12020953" y="0"/>
                </a:lnTo>
              </a:path>
            </a:pathLst>
          </a:custGeom>
          <a:ln w="76199">
            <a:solidFill>
              <a:srgbClr val="0563C1"/>
            </a:solidFill>
          </a:ln>
        </p:spPr>
        <p:txBody>
          <a:bodyPr wrap="square" lIns="0" tIns="0" rIns="0" bIns="0" rtlCol="0"/>
          <a:lstStyle/>
          <a:p>
            <a:endParaRPr/>
          </a:p>
        </p:txBody>
      </p:sp>
      <p:sp>
        <p:nvSpPr>
          <p:cNvPr id="20" name="object 9">
            <a:extLst>
              <a:ext uri="{FF2B5EF4-FFF2-40B4-BE49-F238E27FC236}">
                <a16:creationId xmlns:a16="http://schemas.microsoft.com/office/drawing/2014/main" id="{0EEF47EB-BE58-50CA-0BBF-4A52FAB80DA1}"/>
              </a:ext>
            </a:extLst>
          </p:cNvPr>
          <p:cNvSpPr txBox="1">
            <a:spLocks/>
          </p:cNvSpPr>
          <p:nvPr/>
        </p:nvSpPr>
        <p:spPr>
          <a:xfrm>
            <a:off x="245679" y="6479980"/>
            <a:ext cx="2483485" cy="187324"/>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200" i="1" dirty="0">
                <a:latin typeface="Times New Roman" panose="02020603050405020304" pitchFamily="18" charset="0"/>
                <a:cs typeface="Times New Roman" panose="02020603050405020304" pitchFamily="18" charset="0"/>
              </a:rPr>
              <a:t>DEPARTMENT OF CSDS, PESITM</a:t>
            </a:r>
          </a:p>
        </p:txBody>
      </p:sp>
      <p:pic>
        <p:nvPicPr>
          <p:cNvPr id="22" name="Picture 21">
            <a:extLst>
              <a:ext uri="{FF2B5EF4-FFF2-40B4-BE49-F238E27FC236}">
                <a16:creationId xmlns:a16="http://schemas.microsoft.com/office/drawing/2014/main" id="{F2C4864E-3B31-BDAA-D1C0-848209C0D263}"/>
              </a:ext>
            </a:extLst>
          </p:cNvPr>
          <p:cNvPicPr/>
          <p:nvPr/>
        </p:nvPicPr>
        <p:blipFill>
          <a:blip r:embed="rId3"/>
          <a:stretch>
            <a:fillRect/>
          </a:stretch>
        </p:blipFill>
        <p:spPr>
          <a:xfrm>
            <a:off x="11134192" y="0"/>
            <a:ext cx="949169" cy="1007993"/>
          </a:xfrm>
          <a:prstGeom prst="rect">
            <a:avLst/>
          </a:prstGeom>
        </p:spPr>
      </p:pic>
      <p:sp>
        <p:nvSpPr>
          <p:cNvPr id="4" name="object 2">
            <a:extLst>
              <a:ext uri="{FF2B5EF4-FFF2-40B4-BE49-F238E27FC236}">
                <a16:creationId xmlns:a16="http://schemas.microsoft.com/office/drawing/2014/main" id="{78903216-6558-F8DA-C66D-A7DF1D0267CD}"/>
              </a:ext>
            </a:extLst>
          </p:cNvPr>
          <p:cNvSpPr txBox="1">
            <a:spLocks/>
          </p:cNvSpPr>
          <p:nvPr/>
        </p:nvSpPr>
        <p:spPr>
          <a:xfrm>
            <a:off x="-224852" y="207525"/>
            <a:ext cx="10628026" cy="505267"/>
          </a:xfrm>
          <a:prstGeom prst="rect">
            <a:avLst/>
          </a:prstGeom>
        </p:spPr>
        <p:txBody>
          <a:bodyPr vert="horz" wrap="square" lIns="0" tIns="12700" rIns="0" bIns="0" rtlCol="0">
            <a:spAutoFit/>
          </a:bodyPr>
          <a:lstStyle>
            <a:lvl1pPr>
              <a:defRPr sz="4000" b="1" i="0">
                <a:solidFill>
                  <a:srgbClr val="733838"/>
                </a:solidFill>
                <a:latin typeface="Times New Roman"/>
                <a:ea typeface="+mj-ea"/>
                <a:cs typeface="Times New Roman"/>
              </a:defRPr>
            </a:lvl1pPr>
          </a:lstStyle>
          <a:p>
            <a:pPr marL="3122930">
              <a:spcBef>
                <a:spcPts val="100"/>
              </a:spcBef>
              <a:buClrTx/>
              <a:buFontTx/>
            </a:pPr>
            <a:r>
              <a:rPr lang="en-US" sz="3200" spc="-20" dirty="0">
                <a:latin typeface="Times New Roman" panose="02020603050405020304" pitchFamily="18" charset="0"/>
                <a:cs typeface="Times New Roman" panose="02020603050405020304" pitchFamily="18" charset="0"/>
              </a:rPr>
              <a:t>Role of KNN in Resume Prediction</a:t>
            </a:r>
            <a:endParaRPr lang="en-IN" sz="3200" spc="-2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E78367B-AE3E-5161-0E12-8BE61674C29B}"/>
              </a:ext>
            </a:extLst>
          </p:cNvPr>
          <p:cNvSpPr txBox="1"/>
          <p:nvPr/>
        </p:nvSpPr>
        <p:spPr>
          <a:xfrm>
            <a:off x="362309" y="1224950"/>
            <a:ext cx="10821697" cy="369332"/>
          </a:xfrm>
          <a:prstGeom prst="rect">
            <a:avLst/>
          </a:prstGeom>
          <a:noFill/>
        </p:spPr>
        <p:txBody>
          <a:bodyPr wrap="square">
            <a:spAutoFit/>
          </a:bodyPr>
          <a:lstStyle/>
          <a:p>
            <a:endParaRPr lang="en-US" sz="1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52FCFDD-C60A-81FE-8BED-AC047B6FD9E9}"/>
              </a:ext>
            </a:extLst>
          </p:cNvPr>
          <p:cNvSpPr txBox="1"/>
          <p:nvPr/>
        </p:nvSpPr>
        <p:spPr>
          <a:xfrm>
            <a:off x="494675" y="1034569"/>
            <a:ext cx="10493115" cy="4031873"/>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feature vector from TF-IDF is compared to existing labeled resumes.</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KNN calculates the distance/similarity to other resumes.</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Selects the K most similar resumes from the training data.</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majority job category among these neighbors is chosen.</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model predicts the job category for the new resume.</a:t>
            </a:r>
          </a:p>
          <a:p>
            <a:pPr marL="457200" indent="-457200">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Output:Most</a:t>
            </a:r>
            <a:r>
              <a:rPr lang="en-US" sz="3200" dirty="0">
                <a:latin typeface="Times New Roman" panose="02020603050405020304" pitchFamily="18" charset="0"/>
                <a:cs typeface="Times New Roman" panose="02020603050405020304" pitchFamily="18" charset="0"/>
              </a:rPr>
              <a:t> likely job role like Data Scientist, Web Developer, </a:t>
            </a:r>
            <a:r>
              <a:rPr lang="en-US" sz="3200" dirty="0" err="1">
                <a:latin typeface="Times New Roman" panose="02020603050405020304" pitchFamily="18" charset="0"/>
                <a:cs typeface="Times New Roman" panose="02020603050405020304" pitchFamily="18" charset="0"/>
              </a:rPr>
              <a:t>etc</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45680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Custom 5">
      <a:dk1>
        <a:srgbClr val="000000"/>
      </a:dk1>
      <a:lt1>
        <a:srgbClr val="FFFFFF"/>
      </a:lt1>
      <a:dk2>
        <a:srgbClr val="44546A"/>
      </a:dk2>
      <a:lt2>
        <a:srgbClr val="E7E6E6"/>
      </a:lt2>
      <a:accent1>
        <a:srgbClr val="06AB9A"/>
      </a:accent1>
      <a:accent2>
        <a:srgbClr val="002060"/>
      </a:accent2>
      <a:accent3>
        <a:srgbClr val="06AB9A"/>
      </a:accent3>
      <a:accent4>
        <a:srgbClr val="002060"/>
      </a:accent4>
      <a:accent5>
        <a:srgbClr val="06AB9A"/>
      </a:accent5>
      <a:accent6>
        <a:srgbClr val="00206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2522</TotalTime>
  <Words>932</Words>
  <Application>Microsoft Office PowerPoint</Application>
  <PresentationFormat>Widescreen</PresentationFormat>
  <Paragraphs>111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Times New Roman</vt:lpstr>
      <vt:lpstr>Arial</vt:lpstr>
      <vt:lpstr>Poppins</vt:lpstr>
      <vt:lpstr>Calibri</vt:lpstr>
      <vt:lpstr>Montserrat Black</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Shankar OK</dc:creator>
  <cp:lastModifiedBy>Nagashree Sajjan</cp:lastModifiedBy>
  <cp:revision>79</cp:revision>
  <dcterms:modified xsi:type="dcterms:W3CDTF">2025-05-12T10:01:04Z</dcterms:modified>
</cp:coreProperties>
</file>