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7" r:id="rId5"/>
    <p:sldId id="258" r:id="rId6"/>
    <p:sldId id="259" r:id="rId7"/>
    <p:sldId id="260" r:id="rId8"/>
    <p:sldId id="268" r:id="rId9"/>
    <p:sldId id="269" r:id="rId10"/>
    <p:sldId id="270" r:id="rId11"/>
    <p:sldId id="271" r:id="rId12"/>
    <p:sldId id="272" r:id="rId13"/>
    <p:sldId id="273" r:id="rId14"/>
    <p:sldId id="274" r:id="rId15"/>
    <p:sldId id="275" r:id="rId16"/>
    <p:sldId id="276" r:id="rId17"/>
    <p:sldId id="277" r:id="rId18"/>
    <p:sldId id="278" r:id="rId19"/>
    <p:sldId id="291" r:id="rId20"/>
    <p:sldId id="280" r:id="rId21"/>
    <p:sldId id="282" r:id="rId22"/>
    <p:sldId id="283" r:id="rId23"/>
    <p:sldId id="284" r:id="rId24"/>
    <p:sldId id="285" r:id="rId25"/>
    <p:sldId id="288" r:id="rId26"/>
    <p:sldId id="290"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erak Zeerak (student)" initials="ZZ(" lastIdx="1" clrIdx="0">
    <p:extLst>
      <p:ext uri="{19B8F6BF-5375-455C-9EA6-DF929625EA0E}">
        <p15:presenceInfo xmlns:p15="http://schemas.microsoft.com/office/powerpoint/2012/main" userId="Zeerak Zeerak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E0616-19D2-41F4-AFDB-D9216848B1BB}" v="6" dt="2021-04-04T18:19:00.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3954" autoAdjust="0"/>
  </p:normalViewPr>
  <p:slideViewPr>
    <p:cSldViewPr snapToGrid="0">
      <p:cViewPr varScale="1">
        <p:scale>
          <a:sx n="49" d="100"/>
          <a:sy n="49" d="100"/>
        </p:scale>
        <p:origin x="13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426C4-2826-4C43-B133-D64B6FC82C8C}" type="datetimeFigureOut">
              <a:rPr lang="en-GB" smtClean="0"/>
              <a:t>05/04/2021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90793-A8DD-40C1-9132-F48C2783B9DD}" type="slidenum">
              <a:rPr lang="en-GB" smtClean="0"/>
              <a:t>‹#›</a:t>
            </a:fld>
            <a:endParaRPr lang="en-GB"/>
          </a:p>
        </p:txBody>
      </p:sp>
    </p:spTree>
    <p:extLst>
      <p:ext uri="{BB962C8B-B14F-4D97-AF65-F5344CB8AC3E}">
        <p14:creationId xmlns:p14="http://schemas.microsoft.com/office/powerpoint/2010/main" val="167614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790793-A8DD-40C1-9132-F48C2783B9DD}" type="slidenum">
              <a:rPr lang="en-GB" smtClean="0"/>
              <a:t>1</a:t>
            </a:fld>
            <a:endParaRPr lang="en-GB"/>
          </a:p>
        </p:txBody>
      </p:sp>
    </p:spTree>
    <p:extLst>
      <p:ext uri="{BB962C8B-B14F-4D97-AF65-F5344CB8AC3E}">
        <p14:creationId xmlns:p14="http://schemas.microsoft.com/office/powerpoint/2010/main" val="110676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Retina face algorithm shows no real difference between the number of errors at every threshold for both groups, they both perform similarly. This indicated there being no apparent bias.</a:t>
            </a:r>
          </a:p>
        </p:txBody>
      </p:sp>
      <p:sp>
        <p:nvSpPr>
          <p:cNvPr id="4" name="Slide Number Placeholder 3"/>
          <p:cNvSpPr>
            <a:spLocks noGrp="1"/>
          </p:cNvSpPr>
          <p:nvPr>
            <p:ph type="sldNum" sz="quarter" idx="5"/>
          </p:nvPr>
        </p:nvSpPr>
        <p:spPr/>
        <p:txBody>
          <a:bodyPr/>
          <a:lstStyle/>
          <a:p>
            <a:fld id="{22790793-A8DD-40C1-9132-F48C2783B9DD}" type="slidenum">
              <a:rPr lang="en-GB" smtClean="0"/>
              <a:t>10</a:t>
            </a:fld>
            <a:endParaRPr lang="en-GB"/>
          </a:p>
        </p:txBody>
      </p:sp>
    </p:spTree>
    <p:extLst>
      <p:ext uri="{BB962C8B-B14F-4D97-AF65-F5344CB8AC3E}">
        <p14:creationId xmlns:p14="http://schemas.microsoft.com/office/powerpoint/2010/main" val="339798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histogram of error difference for hog showed the underrepresented faces performing worst for the mouth landmarks. </a:t>
            </a:r>
          </a:p>
          <a:p>
            <a:r>
              <a:rPr lang="en-GB" dirty="0"/>
              <a:t>The represented faces perform slightly better than the underrepresented for the eye landmarks and the underrepresented faces perform better for the nose landmark</a:t>
            </a:r>
          </a:p>
        </p:txBody>
      </p:sp>
      <p:sp>
        <p:nvSpPr>
          <p:cNvPr id="4" name="Slide Number Placeholder 3"/>
          <p:cNvSpPr>
            <a:spLocks noGrp="1"/>
          </p:cNvSpPr>
          <p:nvPr>
            <p:ph type="sldNum" sz="quarter" idx="5"/>
          </p:nvPr>
        </p:nvSpPr>
        <p:spPr/>
        <p:txBody>
          <a:bodyPr/>
          <a:lstStyle/>
          <a:p>
            <a:fld id="{22790793-A8DD-40C1-9132-F48C2783B9DD}" type="slidenum">
              <a:rPr lang="en-GB" smtClean="0"/>
              <a:t>11</a:t>
            </a:fld>
            <a:endParaRPr lang="en-GB"/>
          </a:p>
        </p:txBody>
      </p:sp>
    </p:spTree>
    <p:extLst>
      <p:ext uri="{BB962C8B-B14F-4D97-AF65-F5344CB8AC3E}">
        <p14:creationId xmlns:p14="http://schemas.microsoft.com/office/powerpoint/2010/main" val="132959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histogram of error difference for MTCNN showed that at every landmark the underrepresented faces performed worst than the represented faces.  However for the nose landmark the performance of both groups was similarly bad. The mouth landmarks were where the underrepresented faces performed the worst overall.</a:t>
            </a:r>
          </a:p>
        </p:txBody>
      </p:sp>
      <p:sp>
        <p:nvSpPr>
          <p:cNvPr id="4" name="Slide Number Placeholder 3"/>
          <p:cNvSpPr>
            <a:spLocks noGrp="1"/>
          </p:cNvSpPr>
          <p:nvPr>
            <p:ph type="sldNum" sz="quarter" idx="5"/>
          </p:nvPr>
        </p:nvSpPr>
        <p:spPr/>
        <p:txBody>
          <a:bodyPr/>
          <a:lstStyle/>
          <a:p>
            <a:fld id="{22790793-A8DD-40C1-9132-F48C2783B9DD}" type="slidenum">
              <a:rPr lang="en-GB" smtClean="0"/>
              <a:t>12</a:t>
            </a:fld>
            <a:endParaRPr lang="en-GB"/>
          </a:p>
        </p:txBody>
      </p:sp>
    </p:spTree>
    <p:extLst>
      <p:ext uri="{BB962C8B-B14F-4D97-AF65-F5344CB8AC3E}">
        <p14:creationId xmlns:p14="http://schemas.microsoft.com/office/powerpoint/2010/main" val="3755673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retina face histograms show that both groups performed similarly across all landmarks.</a:t>
            </a:r>
          </a:p>
          <a:p>
            <a:r>
              <a:rPr lang="en-GB" dirty="0"/>
              <a:t>The largest difference was at the left mouth landmark but this was still small compared to other algorithms</a:t>
            </a:r>
          </a:p>
          <a:p>
            <a:r>
              <a:rPr lang="en-GB" dirty="0"/>
              <a:t>There was no obvious difference apparent.</a:t>
            </a:r>
          </a:p>
        </p:txBody>
      </p:sp>
      <p:sp>
        <p:nvSpPr>
          <p:cNvPr id="4" name="Slide Number Placeholder 3"/>
          <p:cNvSpPr>
            <a:spLocks noGrp="1"/>
          </p:cNvSpPr>
          <p:nvPr>
            <p:ph type="sldNum" sz="quarter" idx="5"/>
          </p:nvPr>
        </p:nvSpPr>
        <p:spPr/>
        <p:txBody>
          <a:bodyPr/>
          <a:lstStyle/>
          <a:p>
            <a:fld id="{22790793-A8DD-40C1-9132-F48C2783B9DD}" type="slidenum">
              <a:rPr lang="en-GB" smtClean="0"/>
              <a:t>13</a:t>
            </a:fld>
            <a:endParaRPr lang="en-GB"/>
          </a:p>
        </p:txBody>
      </p:sp>
    </p:spTree>
    <p:extLst>
      <p:ext uri="{BB962C8B-B14F-4D97-AF65-F5344CB8AC3E}">
        <p14:creationId xmlns:p14="http://schemas.microsoft.com/office/powerpoint/2010/main" val="321832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average results of the mouth landmarks for hog showed the largest difference, with underrepresented faces performing worst.  However the </a:t>
            </a:r>
            <a:r>
              <a:rPr lang="en-GB" dirty="0" err="1"/>
              <a:t>represnetf</a:t>
            </a:r>
            <a:r>
              <a:rPr lang="en-GB" dirty="0"/>
              <a:t> faces had a worst performance for the nose and right eye landmark.</a:t>
            </a:r>
          </a:p>
          <a:p>
            <a:r>
              <a:rPr lang="en-GB" dirty="0"/>
              <a:t>For MTCNN, the averages of all landmarks were worst for underrepresented faces with the biggest difference for the left eye, and mouth landmarks</a:t>
            </a:r>
          </a:p>
          <a:p>
            <a:r>
              <a:rPr lang="en-GB" dirty="0"/>
              <a:t>The retina face algorithm showed average differences of small magnitudes indicating similar performance between groups. The largest difference was the right mouth landmark performing worst for underrepresented faces.</a:t>
            </a:r>
          </a:p>
        </p:txBody>
      </p:sp>
      <p:sp>
        <p:nvSpPr>
          <p:cNvPr id="4" name="Slide Number Placeholder 3"/>
          <p:cNvSpPr>
            <a:spLocks noGrp="1"/>
          </p:cNvSpPr>
          <p:nvPr>
            <p:ph type="sldNum" sz="quarter" idx="5"/>
          </p:nvPr>
        </p:nvSpPr>
        <p:spPr/>
        <p:txBody>
          <a:bodyPr/>
          <a:lstStyle/>
          <a:p>
            <a:fld id="{F9521531-1F00-4AAD-9C05-439C905E5E8E}" type="slidenum">
              <a:rPr lang="en-GB" smtClean="0"/>
              <a:t>14</a:t>
            </a:fld>
            <a:endParaRPr lang="en-GB"/>
          </a:p>
        </p:txBody>
      </p:sp>
    </p:spTree>
    <p:extLst>
      <p:ext uri="{BB962C8B-B14F-4D97-AF65-F5344CB8AC3E}">
        <p14:creationId xmlns:p14="http://schemas.microsoft.com/office/powerpoint/2010/main" val="3231495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bounding box histograms showed that for the HOG algorithm the performance of represented faces was less accurate in general, however there was a larger number of underrepresented faces at the lowest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MTCNN showed very accurate and similar performance between both groups, and </a:t>
            </a:r>
            <a:r>
              <a:rPr lang="en-GB" dirty="0" err="1"/>
              <a:t>Retinaface</a:t>
            </a:r>
            <a:r>
              <a:rPr lang="en-GB" dirty="0"/>
              <a:t> showed underrepresented faces performing better but the difference was small between the groups</a:t>
            </a:r>
          </a:p>
          <a:p>
            <a:r>
              <a:rPr lang="en-GB" dirty="0" err="1"/>
              <a:t>ViolaJones</a:t>
            </a:r>
            <a:r>
              <a:rPr lang="en-GB" dirty="0"/>
              <a:t> showed the underrepresented group performing worst, with a large number of inaccurate bounding boxes and a low number of accurate bounding boxes</a:t>
            </a:r>
          </a:p>
        </p:txBody>
      </p:sp>
      <p:sp>
        <p:nvSpPr>
          <p:cNvPr id="4" name="Slide Number Placeholder 3"/>
          <p:cNvSpPr>
            <a:spLocks noGrp="1"/>
          </p:cNvSpPr>
          <p:nvPr>
            <p:ph type="sldNum" sz="quarter" idx="5"/>
          </p:nvPr>
        </p:nvSpPr>
        <p:spPr/>
        <p:txBody>
          <a:bodyPr/>
          <a:lstStyle/>
          <a:p>
            <a:fld id="{F9521531-1F00-4AAD-9C05-439C905E5E8E}" type="slidenum">
              <a:rPr lang="en-GB" smtClean="0"/>
              <a:t>15</a:t>
            </a:fld>
            <a:endParaRPr lang="en-GB"/>
          </a:p>
        </p:txBody>
      </p:sp>
    </p:spTree>
    <p:extLst>
      <p:ext uri="{BB962C8B-B14F-4D97-AF65-F5344CB8AC3E}">
        <p14:creationId xmlns:p14="http://schemas.microsoft.com/office/powerpoint/2010/main" val="236436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Both the DLIB and Viola-Jones algorithms showed a slight bias. Through analysis of these algorithms It was found that the feature representation the algorithms extracted from the image were based on relative intensity. This meant that faces of varying brightness </a:t>
            </a:r>
            <a:r>
              <a:rPr lang="en-GB" dirty="0" err="1"/>
              <a:t>i.e</a:t>
            </a:r>
            <a:r>
              <a:rPr lang="en-GB" dirty="0"/>
              <a:t> different skin tones, could cause the features to be extracted differently. By relying on brightness values the algorithms introduced bias. Although the datasets also had a part to play for the lack of accuracy. This is seen by the HOG landmark predictor which was trained on a dataset of 135 images in which only 16 images were of underrepresented faces. Therefore by being trained on a lack of underrepresented data meant the algorithm would have trouble predicting landmarks when it came to underrepresented faces.</a:t>
            </a:r>
          </a:p>
          <a:p>
            <a:endParaRPr lang="en-GB" dirty="0"/>
          </a:p>
          <a:p>
            <a:endParaRPr lang="en-GB" dirty="0"/>
          </a:p>
          <a:p>
            <a:r>
              <a:rPr lang="en-GB" dirty="0"/>
              <a:t>The reduction in </a:t>
            </a:r>
            <a:r>
              <a:rPr lang="en-GB" dirty="0" err="1"/>
              <a:t>perfomanc</a:t>
            </a:r>
            <a:r>
              <a:rPr lang="en-GB" dirty="0"/>
              <a:t> for the viola-jones </a:t>
            </a:r>
            <a:r>
              <a:rPr lang="en-GB" dirty="0" err="1"/>
              <a:t>algirhtinm</a:t>
            </a:r>
            <a:r>
              <a:rPr lang="en-GB" dirty="0"/>
              <a:t> could come from its feature representation. By using features that are based on image </a:t>
            </a:r>
            <a:r>
              <a:rPr lang="en-GB" dirty="0" err="1"/>
              <a:t>brightneess</a:t>
            </a:r>
            <a:r>
              <a:rPr lang="en-GB" dirty="0"/>
              <a:t>,. It would mean that the differing brightness In the images could result in </a:t>
            </a:r>
          </a:p>
          <a:p>
            <a:endParaRPr lang="en-GB" dirty="0"/>
          </a:p>
          <a:p>
            <a:endParaRPr lang="en-GB" dirty="0"/>
          </a:p>
          <a:p>
            <a:r>
              <a:rPr lang="en-GB" dirty="0"/>
              <a:t>Its filter was created manually through the use of specific </a:t>
            </a:r>
            <a:r>
              <a:rPr lang="en-GB" dirty="0" err="1"/>
              <a:t>haar</a:t>
            </a:r>
            <a:r>
              <a:rPr lang="en-GB" dirty="0"/>
              <a:t>-like features. This feature representation is the core of the algorithm and is where the slight bias observed could be introduced. The </a:t>
            </a:r>
            <a:r>
              <a:rPr lang="en-GB" dirty="0" err="1"/>
              <a:t>haar</a:t>
            </a:r>
            <a:r>
              <a:rPr lang="en-GB" dirty="0"/>
              <a:t>-like features work by looking at the difference in regions of pixel intensity in the image. This helps the algorithm classify what features are being observed and if a face is detected. By using the difference in pixel intensities, the algorithm is looking directly at the difference in regions of brightness in an image. In represented faces of a lighter skin tone, this difference in brightness could be exaggerated and be easier for the classifier to understand. Where as in underrepresented darker skin toned faces, the difference between areas of intensity could be harder for the algorithm to distinguish as </a:t>
            </a:r>
            <a:r>
              <a:rPr lang="en-GB" dirty="0" err="1"/>
              <a:t>haar</a:t>
            </a:r>
            <a:r>
              <a:rPr lang="en-GB" dirty="0"/>
              <a:t>-like features</a:t>
            </a:r>
          </a:p>
          <a:p>
            <a:endParaRPr lang="en-GB" dirty="0"/>
          </a:p>
          <a:p>
            <a:r>
              <a:rPr lang="en-GB" dirty="0"/>
              <a:t>there is a lack of information behind what images were used for the training of the algorithm. Therefore its viable that the bias could be introduced through the training data as well. An assumption can be made that because algorithm is one of the foundational methods in computer vision. That the goal early on in research wasn’t to ensure fairness in the results but instead to just generate valid results. Therefore an unbiased dataset was probably not considered and in turn would be partly responsible for the slight bias seen</a:t>
            </a:r>
          </a:p>
        </p:txBody>
      </p:sp>
      <p:sp>
        <p:nvSpPr>
          <p:cNvPr id="4" name="Slide Number Placeholder 3"/>
          <p:cNvSpPr>
            <a:spLocks noGrp="1"/>
          </p:cNvSpPr>
          <p:nvPr>
            <p:ph type="sldNum" sz="quarter" idx="5"/>
          </p:nvPr>
        </p:nvSpPr>
        <p:spPr/>
        <p:txBody>
          <a:bodyPr/>
          <a:lstStyle/>
          <a:p>
            <a:fld id="{F9521531-1F00-4AAD-9C05-439C905E5E8E}" type="slidenum">
              <a:rPr lang="en-GB" smtClean="0"/>
              <a:t>17</a:t>
            </a:fld>
            <a:endParaRPr lang="en-GB"/>
          </a:p>
        </p:txBody>
      </p:sp>
    </p:spTree>
    <p:extLst>
      <p:ext uri="{BB962C8B-B14F-4D97-AF65-F5344CB8AC3E}">
        <p14:creationId xmlns:p14="http://schemas.microsoft.com/office/powerpoint/2010/main" val="418496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MTCNN showed worst performance for underrepresented faces indicating a bias. The algorithm doesn’t use handcrafted feature descriptors like the HOG and Viola-Jones algorithm therefore, its difficult to say that the bias exists within how the algorithm functions but instead its more likely the bias exists within how the algorithm was trained.</a:t>
            </a:r>
          </a:p>
          <a:p>
            <a:endParaRPr lang="en-GB" dirty="0"/>
          </a:p>
          <a:p>
            <a:r>
              <a:rPr lang="en-GB" dirty="0"/>
              <a:t>Data bias isn’t a new concept within the field computer vision and machine learning. Its when there exists a weighting or bias within the data that a model is trained with, which results in the models behaviour itself being weighted or biased </a:t>
            </a:r>
          </a:p>
          <a:p>
            <a:endParaRPr lang="en-GB" dirty="0"/>
          </a:p>
          <a:p>
            <a:pPr>
              <a:lnSpc>
                <a:spcPct val="150000"/>
              </a:lnSpc>
              <a:buFont typeface="Arial" panose="020B0604020202020204" pitchFamily="34" charset="0"/>
              <a:buNone/>
            </a:pPr>
            <a:r>
              <a:rPr lang="en-GB" dirty="0"/>
              <a:t>MTCNN uses WIDER FACE for face classification and </a:t>
            </a:r>
            <a:r>
              <a:rPr lang="en-GB" dirty="0" err="1"/>
              <a:t>CelebA</a:t>
            </a:r>
            <a:r>
              <a:rPr lang="en-GB" dirty="0"/>
              <a:t> for landmark localisation, and As evident from bounding boxes, the bias lies in the landmark localisation</a:t>
            </a:r>
          </a:p>
          <a:p>
            <a:endParaRPr lang="en-GB" dirty="0"/>
          </a:p>
          <a:p>
            <a:r>
              <a:rPr lang="en-GB" dirty="0"/>
              <a:t>The </a:t>
            </a:r>
            <a:r>
              <a:rPr lang="en-GB" dirty="0" err="1"/>
              <a:t>CelebA</a:t>
            </a:r>
            <a:r>
              <a:rPr lang="en-GB" dirty="0"/>
              <a:t> dataset has an inherent sampling bias present which is why the algorithm couldn’t predict landmark correctly for underrepresented faces, as the majority of faces it was trained with were represented. This is because the </a:t>
            </a:r>
            <a:r>
              <a:rPr lang="en-GB" dirty="0" err="1"/>
              <a:t>celeba</a:t>
            </a:r>
            <a:r>
              <a:rPr lang="en-GB" dirty="0"/>
              <a:t> dataset uses celebrities faces. Taking an example of Hollywood, its generally understood that there is a lack of minority representation Santhanam (2015). This is something that will therefore be reflected in a dataset such as the </a:t>
            </a:r>
            <a:r>
              <a:rPr lang="en-GB" dirty="0" err="1"/>
              <a:t>CelebA</a:t>
            </a:r>
            <a:r>
              <a:rPr lang="en-GB" dirty="0"/>
              <a:t> dataset. This lack of underrepresented faces is why the bias is present</a:t>
            </a:r>
          </a:p>
          <a:p>
            <a:endParaRPr lang="en-GB" dirty="0"/>
          </a:p>
          <a:p>
            <a:endParaRPr lang="en-GB" dirty="0"/>
          </a:p>
          <a:p>
            <a:endParaRPr lang="en-GB" dirty="0"/>
          </a:p>
          <a:p>
            <a:endParaRPr lang="en-GB" dirty="0"/>
          </a:p>
          <a:p>
            <a:endParaRPr lang="en-GB" dirty="0"/>
          </a:p>
          <a:p>
            <a:endParaRPr lang="en-GB" dirty="0"/>
          </a:p>
          <a:p>
            <a:endParaRPr lang="en-GB" dirty="0"/>
          </a:p>
          <a:p>
            <a:r>
              <a:rPr lang="en-GB" dirty="0"/>
              <a:t>Although the dataset is annotated well in terms features in the image, most of the annotations don’t specify attributes related to race. Instead they relate to attributes like if the face has glasses on or if it is wearing a hat, some of these attributes are seen in figure 7.2. This means that </a:t>
            </a:r>
            <a:r>
              <a:rPr lang="en-GB" dirty="0" err="1"/>
              <a:t>CelebA’s</a:t>
            </a:r>
            <a:r>
              <a:rPr lang="en-GB" dirty="0"/>
              <a:t> annotations don’t reflect human diversity well, as they fail to consider races, resulting in a biased set of annotations.</a:t>
            </a:r>
          </a:p>
          <a:p>
            <a:endParaRPr lang="en-GB" dirty="0"/>
          </a:p>
          <a:p>
            <a:r>
              <a:rPr lang="en-GB" dirty="0"/>
              <a:t>. A more particular reason for the algorithm performing negatively is due to the inherent sampling bias introduced by using celebrities faces. Taking an example of Hollywood, its generally understood that there is a lack of minority representation Santhanam (2015). This is something that will therefore be reflected in a dataset such as the </a:t>
            </a:r>
            <a:r>
              <a:rPr lang="en-GB" dirty="0" err="1"/>
              <a:t>CelebA</a:t>
            </a:r>
            <a:r>
              <a:rPr lang="en-GB" dirty="0"/>
              <a:t> dataset, which contains famous celebrities. It means the algorithm is better trained to handle represented faces than it is underrepresented faces because it wasn’t trained using underrepresented faces, which results in failure to accurately identify features for them and behave with a bias. </a:t>
            </a:r>
          </a:p>
        </p:txBody>
      </p:sp>
      <p:sp>
        <p:nvSpPr>
          <p:cNvPr id="4" name="Slide Number Placeholder 3"/>
          <p:cNvSpPr>
            <a:spLocks noGrp="1"/>
          </p:cNvSpPr>
          <p:nvPr>
            <p:ph type="sldNum" sz="quarter" idx="5"/>
          </p:nvPr>
        </p:nvSpPr>
        <p:spPr/>
        <p:txBody>
          <a:bodyPr/>
          <a:lstStyle/>
          <a:p>
            <a:fld id="{F9521531-1F00-4AAD-9C05-439C905E5E8E}" type="slidenum">
              <a:rPr lang="en-GB" smtClean="0"/>
              <a:t>18</a:t>
            </a:fld>
            <a:endParaRPr lang="en-GB"/>
          </a:p>
        </p:txBody>
      </p:sp>
    </p:spTree>
    <p:extLst>
      <p:ext uri="{BB962C8B-B14F-4D97-AF65-F5344CB8AC3E}">
        <p14:creationId xmlns:p14="http://schemas.microsoft.com/office/powerpoint/2010/main" val="3597044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algorithm shows very consistent results in terms of the performance of both groups. Looking at the experiments its clear that a bias doesn’t exist within the </a:t>
            </a:r>
            <a:r>
              <a:rPr lang="en-GB" dirty="0" err="1"/>
              <a:t>Retinaface</a:t>
            </a:r>
            <a:r>
              <a:rPr lang="en-GB" dirty="0"/>
              <a:t> algorithm, as the number of errors for represented and underrepresented faces is very similar at every threshold. </a:t>
            </a:r>
          </a:p>
          <a:p>
            <a:endParaRPr lang="en-GB" dirty="0"/>
          </a:p>
          <a:p>
            <a:r>
              <a:rPr lang="en-GB" dirty="0"/>
              <a:t>This lack of bias comes from the dataset the algorithm is trained with. The WIDER FACE dataset consists of different event categories like students, voters or weddings, and has 1000 to 3000 images from the internet pertaining to these categories. This results in less of a sampling bias because the images aren't directly related to celebrities in which there would be an inherent bias present. The spread of categories helps include many different backgrounds and identities ensuring a fairer dataset</a:t>
            </a:r>
          </a:p>
          <a:p>
            <a:endParaRPr lang="en-GB" dirty="0"/>
          </a:p>
          <a:p>
            <a:r>
              <a:rPr lang="en-GB" dirty="0"/>
              <a:t>The lack of bias could also come from the feature pyramid network. The FPN used by the algorithm, up samples and down samples the images feature maps. This sampling reduces the complexity of the images. This means that features in images that could result in a bias have their complexity reduced, and the algorithm can make predictions on simpler feature maps it is better trained for.</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 The FPN works by generating feature maps from the original image which contain rich semantic data, but less resolution as the number of maps increase. This creates the pyramid structure. The higher resolution maps are not used for object detection as they contain less semantic information. meaning it would be inefficient to make predictions using these. Instead the upper layers are used for face detection. FPN allows a way to reconstruct higher resolution layers from the rich semantic layers to allow for better predictions. However due the </a:t>
            </a:r>
            <a:r>
              <a:rPr lang="en-GB" dirty="0" err="1"/>
              <a:t>upsampling</a:t>
            </a:r>
            <a:r>
              <a:rPr lang="en-GB" dirty="0"/>
              <a:t> and </a:t>
            </a:r>
            <a:r>
              <a:rPr lang="en-GB" dirty="0" err="1"/>
              <a:t>downsampling</a:t>
            </a:r>
            <a:r>
              <a:rPr lang="en-GB" dirty="0"/>
              <a:t> of the feature maps, </a:t>
            </a:r>
            <a:r>
              <a:rPr lang="en-GB" dirty="0" err="1"/>
              <a:t>alot</a:t>
            </a:r>
            <a:r>
              <a:rPr lang="en-GB" dirty="0"/>
              <a:t> of the precise information can be lost. This means that when the layers are reconstructed, detail surrounding landmarks can be less precise making the algorithm not only perform inaccurately but perhaps with less bias. This could be due to the complexity of certain landmarks on underrepresented faces that could introduce bias in the original image are reduced in accuracy, therefore allowing the detector to make predictions on simpler images it is better trained for.</a:t>
            </a:r>
          </a:p>
        </p:txBody>
      </p:sp>
      <p:sp>
        <p:nvSpPr>
          <p:cNvPr id="4" name="Slide Number Placeholder 3"/>
          <p:cNvSpPr>
            <a:spLocks noGrp="1"/>
          </p:cNvSpPr>
          <p:nvPr>
            <p:ph type="sldNum" sz="quarter" idx="5"/>
          </p:nvPr>
        </p:nvSpPr>
        <p:spPr/>
        <p:txBody>
          <a:bodyPr/>
          <a:lstStyle/>
          <a:p>
            <a:fld id="{F9521531-1F00-4AAD-9C05-439C905E5E8E}" type="slidenum">
              <a:rPr lang="en-GB" smtClean="0"/>
              <a:t>19</a:t>
            </a:fld>
            <a:endParaRPr lang="en-GB"/>
          </a:p>
        </p:txBody>
      </p:sp>
    </p:spTree>
    <p:extLst>
      <p:ext uri="{BB962C8B-B14F-4D97-AF65-F5344CB8AC3E}">
        <p14:creationId xmlns:p14="http://schemas.microsoft.com/office/powerpoint/2010/main" val="3663424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7.00  From the 3 algorithms it is clear to see that the MTCNN algorithm showed the most bias with its underrepresented faces performing worst compared to the represented faces. This bias seems to exist through the dataset the algorithm is trained on. For the next set of experiments, the focus was to see what factor in the underrepresented faces caused them to perform worst than the represented faces, and if the faces could be augmented such that the performance of the MTCNN algorithm could be improved</a:t>
            </a:r>
          </a:p>
          <a:p>
            <a:endParaRPr lang="en-GB" dirty="0"/>
          </a:p>
          <a:p>
            <a:r>
              <a:rPr lang="en-GB" dirty="0"/>
              <a:t>To do this a subset of the dataset was used which had errors larger than a magnitude of 7 for the left and right mouth landmarks. These images were chosen because the mouth landmarks were the worst performing landmarks for the MTCNN algorithm. From this subset of 11 faces, 2 were represented males, 3 were underrepresented males and 6 were underrepresented females. The factor decided upon was altering the contrast of the images so that the subset of images more closely resembled the contrast of the represented faces. Through doing this the difference between the brightest and darkest parts of the image were reduced, this resulted in a lighter skin tone on the faces and the shadows became less pronounced</a:t>
            </a:r>
          </a:p>
        </p:txBody>
      </p:sp>
      <p:sp>
        <p:nvSpPr>
          <p:cNvPr id="4" name="Slide Number Placeholder 3"/>
          <p:cNvSpPr>
            <a:spLocks noGrp="1"/>
          </p:cNvSpPr>
          <p:nvPr>
            <p:ph type="sldNum" sz="quarter" idx="5"/>
          </p:nvPr>
        </p:nvSpPr>
        <p:spPr/>
        <p:txBody>
          <a:bodyPr/>
          <a:lstStyle/>
          <a:p>
            <a:fld id="{F9521531-1F00-4AAD-9C05-439C905E5E8E}" type="slidenum">
              <a:rPr lang="en-GB" smtClean="0"/>
              <a:t>20</a:t>
            </a:fld>
            <a:endParaRPr lang="en-GB"/>
          </a:p>
        </p:txBody>
      </p:sp>
    </p:spTree>
    <p:extLst>
      <p:ext uri="{BB962C8B-B14F-4D97-AF65-F5344CB8AC3E}">
        <p14:creationId xmlns:p14="http://schemas.microsoft.com/office/powerpoint/2010/main" val="325737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Detecting faces has been an interesting topic of research within the computer vision field. With the rise of processing power and machine learning, it is only in the last decade that there has been advancements such that face detection is seeing practical use within many industries. The increase in use of face detection, has brought an increase in the number of problems associated with it</a:t>
            </a:r>
          </a:p>
          <a:p>
            <a:endParaRPr lang="en-GB" dirty="0"/>
          </a:p>
          <a:p>
            <a:r>
              <a:rPr lang="en-GB" dirty="0"/>
              <a:t>The most important of these being, that face detection accuracy is dependant on factors unique to an individual such as race and gender, This results in a bias. This bias could have negative and unfair consequences to those who are treated with more inaccuracy by the algorithms. </a:t>
            </a:r>
          </a:p>
          <a:p>
            <a:endParaRPr lang="en-GB" dirty="0"/>
          </a:p>
          <a:p>
            <a:r>
              <a:rPr lang="en-GB" dirty="0"/>
              <a:t>This is a growing area of research and many large organizations are trying to reduce and understand the bias present. With the growing concerns behind the use of these technologies, its important for this bias to be researched and understood so that it can be mitigated and trust can be regained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521531-1F00-4AAD-9C05-439C905E5E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1350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results conclusive for males were less so for females, although it is still evident that changing the contrast did overall have a positive influence in the algorithms performance. This further emphasises that a bias does exist within the data the algorithm was trained on as by augmenting a subset of the images to resemble closer to the represented faces, the algorithm was able to provide a better performance for the majority of them.</a:t>
            </a:r>
          </a:p>
          <a:p>
            <a:endParaRPr lang="en-GB" dirty="0"/>
          </a:p>
        </p:txBody>
      </p:sp>
      <p:sp>
        <p:nvSpPr>
          <p:cNvPr id="4" name="Slide Number Placeholder 3"/>
          <p:cNvSpPr>
            <a:spLocks noGrp="1"/>
          </p:cNvSpPr>
          <p:nvPr>
            <p:ph type="sldNum" sz="quarter" idx="5"/>
          </p:nvPr>
        </p:nvSpPr>
        <p:spPr/>
        <p:txBody>
          <a:bodyPr/>
          <a:lstStyle/>
          <a:p>
            <a:fld id="{F9521531-1F00-4AAD-9C05-439C905E5E8E}" type="slidenum">
              <a:rPr lang="en-GB" smtClean="0"/>
              <a:t>21</a:t>
            </a:fld>
            <a:endParaRPr lang="en-GB" dirty="0"/>
          </a:p>
        </p:txBody>
      </p:sp>
    </p:spTree>
    <p:extLst>
      <p:ext uri="{BB962C8B-B14F-4D97-AF65-F5344CB8AC3E}">
        <p14:creationId xmlns:p14="http://schemas.microsoft.com/office/powerpoint/2010/main" val="155982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Knowing that dataset bias is a large factor to why algorithms perform in a biased way, I looked into how dataset bias was introduced and why it hasn’t been mitigated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Sampling bias is introduced through the collation method of datasets. Its difficult to avoid as it can indirectly be introduced even when the goal is to create a fair dataset.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evident with the PPB dataset, where there is a fair distribution of races and genders, however due to sampling politicians, there exists an age bias. Sampling with any specific category results in a bias with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benchmark datasets bias comes from using datasets like LFW which don’t evaluate race and gender. Therefore algorithms that show a bias are being evaluated as accurate even when they are not. This is an occlusive metric and is a reason why bias still exists, because it is not being caught and mitigated by these benchmark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There is an inherent sampling bias present in many datasets. These datasets created consist of images collated from the internet of celebrities and other popular faces. This introduces an inherent bias because by sampling from celebrities, then there will be a larger proportion of represented faces as proportionally there are less celebrities belonging to minorities</a:t>
            </a:r>
          </a:p>
          <a:p>
            <a:endParaRPr lang="en-GB" dirty="0"/>
          </a:p>
          <a:p>
            <a:r>
              <a:rPr lang="en-GB" dirty="0"/>
              <a:t>This is why its exhibited in many datasets such as the </a:t>
            </a:r>
            <a:r>
              <a:rPr lang="en-GB" dirty="0" err="1"/>
              <a:t>CelebA</a:t>
            </a:r>
            <a:r>
              <a:rPr lang="en-GB" dirty="0"/>
              <a:t> (Liu et al. (2015)), VGGFace2 (Cao et al. (2018)) and </a:t>
            </a:r>
            <a:r>
              <a:rPr lang="en-GB" dirty="0" err="1"/>
              <a:t>PubFig</a:t>
            </a:r>
            <a:r>
              <a:rPr lang="en-GB" dirty="0"/>
              <a:t> (Kumar et al. (2009)) datasets. Specifically looking at the popular evaluation dataset, VGGFace2. It consists of 3.31 million images. The images were collated from Google image search and contain varying pose, age and most importantly ethnicity. From the 3.31 million images, there are only 9131 distinct faces. These distinct faces were chosen from an initial list of 500,000 public figures from the </a:t>
            </a:r>
            <a:r>
              <a:rPr lang="en-GB" dirty="0" err="1"/>
              <a:t>the</a:t>
            </a:r>
            <a:r>
              <a:rPr lang="en-GB" dirty="0"/>
              <a:t> Freebase knowledge graph. The list was reduced in size by removing those names which didn’t have enough credible photos along with them. This meant that the list then consisted of only those public figures who garnered the most fame. This was weighted towards represented faces more than underrepresented faces as looking at popular figures in terms of actors in Hollywood movies, there are more represented actors than their are underrepresented actors by a massive margin (Santhanam (2015)). Therefore its reasonable to assume that even though this dataset looks to include more ethnicities, it still has proportionally much more represented faces which results in biased training</a:t>
            </a:r>
          </a:p>
          <a:p>
            <a:endParaRPr lang="en-GB" dirty="0"/>
          </a:p>
          <a:p>
            <a:r>
              <a:rPr lang="en-GB" dirty="0"/>
              <a:t>Sampling bias is difficult to avoid looking at The PPB dataset from </a:t>
            </a:r>
            <a:r>
              <a:rPr lang="en-GB" dirty="0" err="1"/>
              <a:t>Buolamwini</a:t>
            </a:r>
            <a:r>
              <a:rPr lang="en-GB" dirty="0"/>
              <a:t> and </a:t>
            </a:r>
            <a:r>
              <a:rPr lang="en-GB" dirty="0" err="1"/>
              <a:t>Gebru</a:t>
            </a:r>
            <a:r>
              <a:rPr lang="en-GB" dirty="0"/>
              <a:t> (2018), looks to reduce bias for race and gender by using images of parliamentary members around the world. They succeed in reducing this bias present in the dataset but indirectly introduce another bias. Since all the faces are of parliamentary members, there is a large age bias present, as the dataset doesn’t contain any young faces. This shows the difficulties in using any specific category to create a dataset, as sampling bias can easily and indirectly be introduced. This is one of the main reasons bias is introduced into algorithms because there are not enough unbiased datasets available due to sampling bias.</a:t>
            </a:r>
          </a:p>
          <a:p>
            <a:endParaRPr lang="en-GB" dirty="0"/>
          </a:p>
          <a:p>
            <a:r>
              <a:rPr lang="en-GB" dirty="0"/>
              <a:t>The Labelled Faces in the Wild dataset (</a:t>
            </a:r>
            <a:r>
              <a:rPr lang="en-GB" dirty="0" err="1"/>
              <a:t>Sagonas</a:t>
            </a:r>
            <a:r>
              <a:rPr lang="en-GB" dirty="0"/>
              <a:t> et al. (2013)) is a popular dataset amongst algorithms and frameworks as it is a benchmark dataset used to evaluate accuracy and robustness. A reason for its popularity is that it contains faces of differing pose and expression as well as varying shadows. An assumption would be that a popular dataset used to evaluate the robustness of face detection performance "in the wild" would be representative of the real world, but in reality this dataset has many issues. These being that the data set lacks representation of minorities as well as women, kids and the elderly. Benchmark datasets like this are a large reason to why bias exists within face detection and face detection algorithms because although they aren’t being used to train the algorithms directly, they are being used to evaluate them. Meaning that problems of bias that exist within algorithms are being evaluated against a dataset that doesn’t consider bias. This results in high accuracy scores for bias algorithms and indicates to others that the algorithms are accurate. This is occlusive to the real underlying issues and indirectly increases the bias present. This is because there is no evaluation of the bias, so algorithms continue to use the same biased datasets, without ever having to worry about their accuracy scores.</a:t>
            </a:r>
          </a:p>
        </p:txBody>
      </p:sp>
      <p:sp>
        <p:nvSpPr>
          <p:cNvPr id="4" name="Slide Number Placeholder 3"/>
          <p:cNvSpPr>
            <a:spLocks noGrp="1"/>
          </p:cNvSpPr>
          <p:nvPr>
            <p:ph type="sldNum" sz="quarter" idx="5"/>
          </p:nvPr>
        </p:nvSpPr>
        <p:spPr/>
        <p:txBody>
          <a:bodyPr/>
          <a:lstStyle/>
          <a:p>
            <a:fld id="{F9521531-1F00-4AAD-9C05-439C905E5E8E}" type="slidenum">
              <a:rPr lang="en-GB" smtClean="0"/>
              <a:t>22</a:t>
            </a:fld>
            <a:endParaRPr lang="en-GB" dirty="0"/>
          </a:p>
        </p:txBody>
      </p:sp>
    </p:spTree>
    <p:extLst>
      <p:ext uri="{BB962C8B-B14F-4D97-AF65-F5344CB8AC3E}">
        <p14:creationId xmlns:p14="http://schemas.microsoft.com/office/powerpoint/2010/main" val="205356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Font typeface="Arial" panose="020B0604020202020204" pitchFamily="34" charset="0"/>
              <a:buChar char="•"/>
            </a:pPr>
            <a:r>
              <a:rPr lang="en-GB" dirty="0"/>
              <a:t>This project evaluated 4 algorithms against a novel dataset consisting of represented and underrepresented faces, to investigate if a bias was present. It was found that differing levels of bias were present. Analysing the algorithms, made evident that the bias existed through the datasets the algorithms were trained on, and the design of the algorithms. It was shown that the older feature based algorithms of HOG and Viola-Jones introduced bias through their design as well as their training data, where as the modern </a:t>
            </a:r>
            <a:r>
              <a:rPr lang="en-GB" dirty="0" err="1"/>
              <a:t>mtcnn</a:t>
            </a:r>
            <a:r>
              <a:rPr lang="en-GB" dirty="0"/>
              <a:t> and Retina Face algorithm introduced bias or lack of bias due to their training data. This however wasn’t exclusive as components of the algorithm in </a:t>
            </a:r>
            <a:r>
              <a:rPr lang="en-GB" dirty="0" err="1"/>
              <a:t>Retinaface</a:t>
            </a:r>
            <a:r>
              <a:rPr lang="en-GB" dirty="0"/>
              <a:t> like the FPN helped reduce bias. Dataset bias was explored and it was found that its introduction and lack of mitigation came from the bias present in sampling and bench mark datasets</a:t>
            </a:r>
          </a:p>
          <a:p>
            <a:pPr>
              <a:lnSpc>
                <a:spcPct val="150000"/>
              </a:lnSpc>
              <a:buFont typeface="Arial" panose="020B0604020202020204" pitchFamily="34" charset="0"/>
              <a:buChar char="•"/>
            </a:pPr>
            <a:endParaRPr lang="en-GB" dirty="0"/>
          </a:p>
          <a:p>
            <a:pPr>
              <a:lnSpc>
                <a:spcPct val="150000"/>
              </a:lnSpc>
              <a:buFont typeface="Arial" panose="020B0604020202020204" pitchFamily="34" charset="0"/>
              <a:buChar char="•"/>
            </a:pPr>
            <a:r>
              <a:rPr lang="en-GB" dirty="0"/>
              <a:t>Proposed future work includes, expanding on the range of </a:t>
            </a:r>
            <a:r>
              <a:rPr lang="en-GB" dirty="0" err="1"/>
              <a:t>algrihtms</a:t>
            </a:r>
            <a:r>
              <a:rPr lang="en-GB" dirty="0"/>
              <a:t>, expanding the size of the dataset and retraining the CNN </a:t>
            </a:r>
            <a:r>
              <a:rPr lang="en-GB" dirty="0" err="1"/>
              <a:t>algothims</a:t>
            </a:r>
            <a:r>
              <a:rPr lang="en-GB" dirty="0"/>
              <a:t> to see if a fair dataset would ensure a fairer result</a:t>
            </a:r>
          </a:p>
          <a:p>
            <a:pPr>
              <a:lnSpc>
                <a:spcPct val="150000"/>
              </a:lnSpc>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F9521531-1F00-4AAD-9C05-439C905E5E8E}" type="slidenum">
              <a:rPr lang="en-GB" smtClean="0"/>
              <a:t>23</a:t>
            </a:fld>
            <a:endParaRPr lang="en-GB" dirty="0"/>
          </a:p>
        </p:txBody>
      </p:sp>
    </p:spTree>
    <p:extLst>
      <p:ext uri="{BB962C8B-B14F-4D97-AF65-F5344CB8AC3E}">
        <p14:creationId xmlns:p14="http://schemas.microsoft.com/office/powerpoint/2010/main" val="2161153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results indicated a bias existing within the MTCNN, and to a lesser extent the HOG and Viola-Jones algorithms. Looking at reasons for bias, its clear that it came from two factors.. The design of the algorithms and the training data the algorithms trained on. The bias with design of the algorithm is specifically apparent for the older HOG and </a:t>
            </a:r>
            <a:r>
              <a:rPr lang="en-GB" dirty="0" err="1"/>
              <a:t>ViolaJones</a:t>
            </a:r>
            <a:r>
              <a:rPr lang="en-GB" dirty="0"/>
              <a:t> algorithms that use feature descriptors. The dataset bias is present In all the algorithms but especially the modern image-based MTCNN algorithms</a:t>
            </a:r>
          </a:p>
        </p:txBody>
      </p:sp>
      <p:sp>
        <p:nvSpPr>
          <p:cNvPr id="4" name="Slide Number Placeholder 3"/>
          <p:cNvSpPr>
            <a:spLocks noGrp="1"/>
          </p:cNvSpPr>
          <p:nvPr>
            <p:ph type="sldNum" sz="quarter" idx="5"/>
          </p:nvPr>
        </p:nvSpPr>
        <p:spPr/>
        <p:txBody>
          <a:bodyPr/>
          <a:lstStyle/>
          <a:p>
            <a:fld id="{22790793-A8DD-40C1-9132-F48C2783B9DD}" type="slidenum">
              <a:rPr lang="en-GB" smtClean="0"/>
              <a:t>24</a:t>
            </a:fld>
            <a:endParaRPr lang="en-GB"/>
          </a:p>
        </p:txBody>
      </p:sp>
    </p:spTree>
    <p:extLst>
      <p:ext uri="{BB962C8B-B14F-4D97-AF65-F5344CB8AC3E}">
        <p14:creationId xmlns:p14="http://schemas.microsoft.com/office/powerpoint/2010/main" val="385827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project intends to provide quantifiable results and research into the algorithms</a:t>
            </a:r>
          </a:p>
          <a:p>
            <a:endParaRPr lang="en-GB" dirty="0"/>
          </a:p>
          <a:p>
            <a:r>
              <a:rPr lang="en-GB" dirty="0"/>
              <a:t> This would be done through evaluating 4 face detection algorithms which differ in structure and design.</a:t>
            </a:r>
          </a:p>
          <a:p>
            <a:endParaRPr lang="en-GB" dirty="0"/>
          </a:p>
          <a:p>
            <a:r>
              <a:rPr lang="en-GB" dirty="0"/>
              <a:t>The results would be analysed to help assist in understanding if and why their exists a bias towards race and gender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521531-1F00-4AAD-9C05-439C905E5E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3359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were chosen to represent the variety of the </a:t>
            </a:r>
            <a:r>
              <a:rPr lang="en-GB" dirty="0" err="1"/>
              <a:t>comuter</a:t>
            </a:r>
            <a:r>
              <a:rPr lang="en-GB" dirty="0"/>
              <a:t> visions scene with their different </a:t>
            </a:r>
            <a:r>
              <a:rPr lang="en-GB" dirty="0" err="1"/>
              <a:t>appraioches</a:t>
            </a:r>
            <a:r>
              <a:rPr lang="en-GB" dirty="0"/>
              <a:t> to face detection. The </a:t>
            </a:r>
            <a:r>
              <a:rPr lang="en-GB" dirty="0" err="1"/>
              <a:t>violjones</a:t>
            </a:r>
            <a:r>
              <a:rPr lang="en-GB" dirty="0"/>
              <a:t> and HOG algorithms were early feature based </a:t>
            </a:r>
            <a:r>
              <a:rPr lang="en-GB" dirty="0" err="1"/>
              <a:t>detectors,w</a:t>
            </a:r>
            <a:r>
              <a:rPr lang="en-GB" dirty="0"/>
              <a:t> </a:t>
            </a:r>
            <a:r>
              <a:rPr lang="en-GB" dirty="0" err="1"/>
              <a:t>herewas</a:t>
            </a:r>
            <a:r>
              <a:rPr lang="en-GB" dirty="0"/>
              <a:t> the </a:t>
            </a:r>
            <a:r>
              <a:rPr lang="en-GB" dirty="0" err="1"/>
              <a:t>mtcnn</a:t>
            </a:r>
            <a:r>
              <a:rPr lang="en-GB" dirty="0"/>
              <a:t> and retina face were modern </a:t>
            </a:r>
            <a:r>
              <a:rPr lang="en-GB" dirty="0" err="1"/>
              <a:t>cnn</a:t>
            </a:r>
            <a:r>
              <a:rPr lang="en-GB" dirty="0"/>
              <a:t> methods. </a:t>
            </a:r>
          </a:p>
        </p:txBody>
      </p:sp>
      <p:sp>
        <p:nvSpPr>
          <p:cNvPr id="4" name="Slide Number Placeholder 3"/>
          <p:cNvSpPr>
            <a:spLocks noGrp="1"/>
          </p:cNvSpPr>
          <p:nvPr>
            <p:ph type="sldNum" sz="quarter" idx="5"/>
          </p:nvPr>
        </p:nvSpPr>
        <p:spPr/>
        <p:txBody>
          <a:bodyPr/>
          <a:lstStyle/>
          <a:p>
            <a:fld id="{22790793-A8DD-40C1-9132-F48C2783B9DD}" type="slidenum">
              <a:rPr lang="en-GB" smtClean="0"/>
              <a:t>4</a:t>
            </a:fld>
            <a:endParaRPr lang="en-GB"/>
          </a:p>
        </p:txBody>
      </p:sp>
    </p:spTree>
    <p:extLst>
      <p:ext uri="{BB962C8B-B14F-4D97-AF65-F5344CB8AC3E}">
        <p14:creationId xmlns:p14="http://schemas.microsoft.com/office/powerpoint/2010/main" val="2771063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dataset was compiled that would be used to evaluate the performance of the algorithms against different genders and races to understand if a bias was present</a:t>
            </a:r>
          </a:p>
          <a:p>
            <a:endParaRPr lang="en-GB" dirty="0"/>
          </a:p>
          <a:p>
            <a:endParaRPr lang="en-GB" dirty="0"/>
          </a:p>
          <a:p>
            <a:r>
              <a:rPr lang="en-GB" dirty="0"/>
              <a:t>A novel dataset was created to be used instead of using a </a:t>
            </a:r>
            <a:r>
              <a:rPr lang="en-GB" dirty="0" err="1"/>
              <a:t>preexisintg</a:t>
            </a:r>
            <a:r>
              <a:rPr lang="en-GB" dirty="0"/>
              <a:t> one, because it allowed for more control over the </a:t>
            </a:r>
            <a:r>
              <a:rPr lang="en-GB" dirty="0" err="1"/>
              <a:t>chaactersics</a:t>
            </a:r>
            <a:r>
              <a:rPr lang="en-GB" dirty="0"/>
              <a:t> of the images in the dataset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dataset had to be diverse for valid evaluation therefore diversity wasn’t retained to a single race but instead multiple  races by using the idea of </a:t>
            </a:r>
            <a:r>
              <a:rPr lang="en-GB" dirty="0" err="1"/>
              <a:t>representaiton</a:t>
            </a:r>
            <a:r>
              <a:rPr lang="en-GB" dirty="0"/>
              <a:t>. Representation considered how well a  race was represented in other datasets. By </a:t>
            </a:r>
            <a:r>
              <a:rPr lang="en-GB" dirty="0" err="1"/>
              <a:t>intepreting</a:t>
            </a:r>
            <a:r>
              <a:rPr lang="en-GB" dirty="0"/>
              <a:t> race not as discrete races but as a continuous spectrum, allowed multiple races to be categorised into each group. This ensured the dataset was diverse with multiple races and genders, whilst maintaining each groups ability to be evaluated against the algorithms to see if a bias was present with race and gender.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images were collated of celebrities through google images. These were cropped and aligned to reduce any variance and Images that were of neutral expression and pose were </a:t>
            </a:r>
            <a:r>
              <a:rPr lang="en-GB" dirty="0" err="1"/>
              <a:t>specifcailly</a:t>
            </a:r>
            <a:r>
              <a:rPr lang="en-GB" dirty="0"/>
              <a:t> chosen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dataset consisted of 48 distinct faces. Each image had a width of 300. This was decided by using the smallest width image and resizing every other image to match its width whilst maintaining the same aspect ratio. There were 24 represented faces and 24 underrepresented faces. Both these groups contained an equal number of males and females at 12 each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images were annotated manually through the use of make sense.ai an online annotation 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limitations of the dataset included the small size of the dataset which would increase the margin of error in the results. The variance of the images was also a limiting factor as it was difficult to ensure every image had the same characteristics</a:t>
            </a:r>
          </a:p>
          <a:p>
            <a:r>
              <a:rPr lang="en-GB" b="1"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Throughout the course of the project it was realised that a dataset would be required to evaluate the performance of the algorithms. The motivation was to obtain a dataset that had an evenly distributed number of different races and genders such that the accuracy of the algorithm could be compared between the different groups within the dataset. This annotated dataset was called the 50-25 dataset</a:t>
            </a:r>
          </a:p>
          <a:p>
            <a:endParaRPr lang="en-GB" dirty="0"/>
          </a:p>
          <a:p>
            <a:r>
              <a:rPr lang="en-GB" dirty="0"/>
              <a:t>Due to previous research being completed on understanding the bias within facial analysis algorithms, there existed datasets that contained faces of varying gender and race along with annotations labelling these aspect</a:t>
            </a:r>
          </a:p>
          <a:p>
            <a:r>
              <a:rPr lang="en-GB" dirty="0"/>
              <a:t>However there is a lack of response in requesting many of these datasets which reduces their </a:t>
            </a:r>
            <a:r>
              <a:rPr lang="en-GB" dirty="0" err="1"/>
              <a:t>viability.To</a:t>
            </a:r>
            <a:r>
              <a:rPr lang="en-GB" dirty="0"/>
              <a:t> allow for more control of every aspect of the dataset, a novel one was created instead of using a </a:t>
            </a:r>
            <a:r>
              <a:rPr lang="en-GB" dirty="0" err="1"/>
              <a:t>prexiting</a:t>
            </a:r>
            <a:r>
              <a:rPr lang="en-GB" dirty="0"/>
              <a:t> one</a:t>
            </a:r>
          </a:p>
          <a:p>
            <a:endParaRPr lang="en-GB" dirty="0"/>
          </a:p>
          <a:p>
            <a:r>
              <a:rPr lang="en-GB" dirty="0"/>
              <a:t>To ensure the dataset was diverse and valid for evaluating if a bias was present, the judgement was made that the two factors of race and gender would be combined evenly into two categories, represented and underrepresented faces. These categories better described the different races and genders that could be effected by bias, whilst maintaining two distinct groups. Gender was limited to males or females, and was split equally between the two categories. Race however wasn’t limited the same way. Looking towards a specific race or by extension skin tone, would result in many groups in the dataset. To overcome this, race was generalised by using the idea of representation. Representation would consider how well a race was represented in the available datasets, and it would be placed in the corresponding group. This allowed for multiple races to be categorised in the dataset under the two groups. Underrepresented faces were faces considered to be underrepresented in benchmark datasets, which resulted in African American, South Asian and East Asian faces present. Whereas represented faces contained those of mainly European and American Caucasian faces, which are prevalent as the majority of faces in benchmark datasets. By considering race not as discrete races but as a continuous spectrum, allowed multiple races to be categorised into each group. This ensured the dataset was diverse with multiple races and genders, whilst maintaining each groups ability to be evaluated against the algorithms to see if a bias was present with race and gender.</a:t>
            </a:r>
          </a:p>
          <a:p>
            <a:endParaRPr lang="en-GB" dirty="0"/>
          </a:p>
          <a:p>
            <a:r>
              <a:rPr lang="en-GB" dirty="0"/>
              <a:t>The images </a:t>
            </a:r>
            <a:r>
              <a:rPr lang="en-GB" dirty="0" err="1"/>
              <a:t>couldve</a:t>
            </a:r>
            <a:r>
              <a:rPr lang="en-GB" dirty="0"/>
              <a:t> been collated from multiple sources. These being google images, </a:t>
            </a:r>
            <a:r>
              <a:rPr lang="en-GB" dirty="0" err="1"/>
              <a:t>preexisting</a:t>
            </a:r>
            <a:r>
              <a:rPr lang="en-GB" dirty="0"/>
              <a:t> datasets or manually capturing images. The latter wasn’t viable due to the ongoing Covid-19 pandemic. The second option would’ve been to comb through the datasets that were available and specifically select faces belonging to a specific race or gender, such that there was an even distribution. The problem with this was that many of the datasets were not labelled with race or gender which when combined with their large number of images, made it difficult to automatically or manually extract images of specific race and gender from them. The option of google images was chosen to collate dataset photos.</a:t>
            </a:r>
          </a:p>
          <a:p>
            <a:endParaRPr lang="en-GB" dirty="0"/>
          </a:p>
          <a:p>
            <a:r>
              <a:rPr lang="en-GB" dirty="0"/>
              <a:t>s. When choosing the photos, it was ensured that they were of creative commons licence and that the photos had relatively little factors that would impact them in comparison to others. These factors included expression, illumination, shadows, occlusion and pose, as described I</a:t>
            </a:r>
          </a:p>
          <a:p>
            <a:endParaRPr lang="en-GB" dirty="0"/>
          </a:p>
          <a:p>
            <a:r>
              <a:rPr lang="en-GB" dirty="0"/>
              <a:t>The dataset consisted of 48 distinct faces. Each image had a width of 300. This was decided by using the smallest width image and resizing every other image to match its width whilst maintaining the same aspect ratio. There were 24 represented faces and 24 underrepresented faces. Both these groups contained an equal number of males and females at 12 each</a:t>
            </a:r>
          </a:p>
          <a:p>
            <a:endParaRPr lang="en-GB" dirty="0"/>
          </a:p>
          <a:p>
            <a:r>
              <a:rPr lang="en-GB" dirty="0"/>
              <a:t>To allow for evaluation of the data set by the algorithms, a ground truth was required. The ground truth would consist of annotations of the 5 landmarks and bounding box present for a face. The 5 landmarks consisted of the 2 eye landmarks, the nose landmark and the 2 mouth edge landmarks. The bounding box annotations were the </a:t>
            </a:r>
            <a:r>
              <a:rPr lang="en-GB" dirty="0" err="1"/>
              <a:t>x,y</a:t>
            </a:r>
            <a:r>
              <a:rPr lang="en-GB" dirty="0"/>
              <a:t> coordinates denoting the top left corner of the bounding box, along with the corresponding height and width in pixels. Make sense .ai was an online annotation tool that was used to manually annotate the dataset</a:t>
            </a:r>
          </a:p>
          <a:p>
            <a:endParaRPr lang="en-GB" dirty="0"/>
          </a:p>
          <a:p>
            <a:r>
              <a:rPr lang="en-GB" dirty="0"/>
              <a:t>Limitations </a:t>
            </a:r>
            <a:r>
              <a:rPr lang="en-GB" dirty="0" err="1"/>
              <a:t>incluced</a:t>
            </a:r>
            <a:r>
              <a:rPr lang="en-GB" dirty="0"/>
              <a:t> The size of the as reducing the number of images meant that the accuracy of the average results would suffer, as well as introduce a larger error margin. Images were selected to reduce variance but due to the selection method, it was difficult for every image to be standardised. Variance within the dataset consisted of slight pose variation in which some faces were not fully frontal facing (figure 4.5) as well as expression (figure 4.4) and occlusion due to facial hair (figure 4.3). These variables of the images were difficult to control and would impact the robustness of the results, </a:t>
            </a:r>
            <a:r>
              <a:rPr lang="en-GB" dirty="0" err="1"/>
              <a:t>whens</a:t>
            </a:r>
            <a:r>
              <a:rPr lang="en-GB" dirty="0"/>
              <a:t> looking for a bias</a:t>
            </a:r>
          </a:p>
        </p:txBody>
      </p:sp>
      <p:sp>
        <p:nvSpPr>
          <p:cNvPr id="4" name="Slide Number Placeholder 3"/>
          <p:cNvSpPr>
            <a:spLocks noGrp="1"/>
          </p:cNvSpPr>
          <p:nvPr>
            <p:ph type="sldNum" sz="quarter" idx="5"/>
          </p:nvPr>
        </p:nvSpPr>
        <p:spPr/>
        <p:txBody>
          <a:bodyPr/>
          <a:lstStyle/>
          <a:p>
            <a:fld id="{F9521531-1F00-4AAD-9C05-439C905E5E8E}" type="slidenum">
              <a:rPr lang="en-GB" smtClean="0"/>
              <a:t>5</a:t>
            </a:fld>
            <a:endParaRPr lang="en-GB"/>
          </a:p>
        </p:txBody>
      </p:sp>
    </p:spTree>
    <p:extLst>
      <p:ext uri="{BB962C8B-B14F-4D97-AF65-F5344CB8AC3E}">
        <p14:creationId xmlns:p14="http://schemas.microsoft.com/office/powerpoint/2010/main" val="376166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understand if a bias existed within the range of algorithms, they were evaluated against the 5025 dataset and the resulting coordinate predictions were compared to the ground truth coordinates for each image. </a:t>
            </a:r>
          </a:p>
          <a:p>
            <a:endParaRPr lang="en-GB" dirty="0"/>
          </a:p>
          <a:p>
            <a:r>
              <a:rPr lang="en-GB" dirty="0"/>
              <a:t>If the algorithm was more accurate for one group over the other, then there would exist a bias. </a:t>
            </a:r>
          </a:p>
          <a:p>
            <a:endParaRPr lang="en-GB" dirty="0"/>
          </a:p>
          <a:p>
            <a:r>
              <a:rPr lang="en-GB" dirty="0"/>
              <a:t>The difference between ground truth and predicted landmarks was normalised with the distance between the eyes for each face to produce the accuracy metrics called error differences. </a:t>
            </a:r>
          </a:p>
          <a:p>
            <a:endParaRPr lang="en-GB" dirty="0"/>
          </a:p>
          <a:p>
            <a:r>
              <a:rPr lang="en-GB" dirty="0"/>
              <a:t>This metric was used to create the set of histograms and graphs.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accuracy measure was calculated using the difference between the ground truth coordinates and the algorithms predicted coordinates. This was done by taking the </a:t>
            </a:r>
            <a:r>
              <a:rPr lang="en-GB" dirty="0" err="1"/>
              <a:t>euclidean</a:t>
            </a:r>
            <a:r>
              <a:rPr lang="en-GB" dirty="0"/>
              <a:t> distance between the predetermined ground truth and the predicted coordinates by the algorithms. This distance value on its own is not useful as a comparison metric, as although each image has the same width, every face still has a different size within the image. To combat this discrepancy, each distance value for a face is normalised by the </a:t>
            </a:r>
            <a:r>
              <a:rPr lang="en-GB" dirty="0" err="1"/>
              <a:t>euclidean</a:t>
            </a:r>
            <a:r>
              <a:rPr lang="en-GB" dirty="0"/>
              <a:t> distance between the ground truth eye landmarks for the face.</a:t>
            </a:r>
          </a:p>
          <a:p>
            <a:endParaRPr lang="en-GB" dirty="0"/>
          </a:p>
          <a:p>
            <a:r>
              <a:rPr lang="en-GB" dirty="0" err="1"/>
              <a:t>Errir</a:t>
            </a:r>
            <a:r>
              <a:rPr lang="en-GB" dirty="0"/>
              <a:t> </a:t>
            </a:r>
            <a:r>
              <a:rPr lang="en-GB" dirty="0" err="1"/>
              <a:t>threghsiod</a:t>
            </a:r>
            <a:r>
              <a:rPr lang="en-GB" dirty="0"/>
              <a:t> </a:t>
            </a:r>
            <a:r>
              <a:rPr lang="en-GB" dirty="0" err="1"/>
              <a:t>graoh</a:t>
            </a:r>
            <a:r>
              <a:rPr lang="en-GB" dirty="0"/>
              <a:t> </a:t>
            </a:r>
            <a:r>
              <a:rPr lang="en-GB" dirty="0" err="1"/>
              <a:t>descbred</a:t>
            </a:r>
            <a:r>
              <a:rPr lang="en-GB" dirty="0"/>
              <a:t> the number of errors at different </a:t>
            </a:r>
            <a:r>
              <a:rPr lang="en-GB" dirty="0" err="1"/>
              <a:t>magnnutes</a:t>
            </a:r>
            <a:r>
              <a:rPr lang="en-GB" dirty="0"/>
              <a:t> between groups</a:t>
            </a:r>
          </a:p>
          <a:p>
            <a:endParaRPr lang="en-GB" dirty="0"/>
          </a:p>
          <a:p>
            <a:r>
              <a:rPr lang="en-GB" dirty="0"/>
              <a:t>IOU bb which show the distribution of overlap accuracy between both groups for every algorithm</a:t>
            </a:r>
          </a:p>
          <a:p>
            <a:endParaRPr lang="en-GB" dirty="0"/>
          </a:p>
          <a:p>
            <a:r>
              <a:rPr lang="en-GB" dirty="0"/>
              <a:t>These histograms show the </a:t>
            </a:r>
            <a:r>
              <a:rPr lang="en-GB" dirty="0" err="1"/>
              <a:t>the</a:t>
            </a:r>
            <a:r>
              <a:rPr lang="en-GB" dirty="0"/>
              <a:t> distribution of error difference for each of the 5 landmarks, across both groups and every algorithm.</a:t>
            </a:r>
          </a:p>
          <a:p>
            <a:endParaRPr lang="en-GB" dirty="0"/>
          </a:p>
          <a:p>
            <a:r>
              <a:rPr lang="en-GB" dirty="0"/>
              <a:t>The average values </a:t>
            </a:r>
            <a:r>
              <a:rPr lang="en-GB" dirty="0" err="1"/>
              <a:t>fo</a:t>
            </a:r>
            <a:r>
              <a:rPr lang="en-GB" dirty="0"/>
              <a:t> each of the </a:t>
            </a:r>
            <a:r>
              <a:rPr lang="en-GB" dirty="0" err="1"/>
              <a:t>erorr</a:t>
            </a:r>
            <a:r>
              <a:rPr lang="en-GB" dirty="0"/>
              <a:t> difference across each landmark and group</a:t>
            </a:r>
          </a:p>
          <a:p>
            <a:endParaRPr lang="en-GB" dirty="0"/>
          </a:p>
          <a:p>
            <a:r>
              <a:rPr lang="en-GB" dirty="0"/>
              <a:t>Results of the </a:t>
            </a:r>
            <a:r>
              <a:rPr lang="en-GB" dirty="0" err="1"/>
              <a:t>predicitons</a:t>
            </a:r>
            <a:r>
              <a:rPr lang="en-GB" dirty="0"/>
              <a:t> imposed onto the image with ground truth</a:t>
            </a:r>
          </a:p>
        </p:txBody>
      </p:sp>
      <p:sp>
        <p:nvSpPr>
          <p:cNvPr id="4" name="Slide Number Placeholder 3"/>
          <p:cNvSpPr>
            <a:spLocks noGrp="1"/>
          </p:cNvSpPr>
          <p:nvPr>
            <p:ph type="sldNum" sz="quarter" idx="5"/>
          </p:nvPr>
        </p:nvSpPr>
        <p:spPr/>
        <p:txBody>
          <a:bodyPr/>
          <a:lstStyle/>
          <a:p>
            <a:fld id="{F9521531-1F00-4AAD-9C05-439C905E5E8E}" type="slidenum">
              <a:rPr lang="en-GB" smtClean="0"/>
              <a:t>6</a:t>
            </a:fld>
            <a:endParaRPr lang="en-GB"/>
          </a:p>
        </p:txBody>
      </p:sp>
    </p:spTree>
    <p:extLst>
      <p:ext uri="{BB962C8B-B14F-4D97-AF65-F5344CB8AC3E}">
        <p14:creationId xmlns:p14="http://schemas.microsoft.com/office/powerpoint/2010/main" val="287897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HOG algorithm after the 3 threshold there were more errors for underrepresented faces than represented faces. This difference in accuracy indicated the existence of bias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MTCNN algorithm shows that the underrepresented faces have more errors than represented faces at every threshold. At its largest difference there are 15 more errors for underrepresented faces. A major bias is present.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Retina face algorithm shows no real difference between the number of errors at every threshold for both groups, they both perform similarly. This indicated there being no apparent bias.</a:t>
            </a:r>
          </a:p>
          <a:p>
            <a:endParaRPr lang="en-GB" dirty="0"/>
          </a:p>
          <a:p>
            <a:r>
              <a:rPr lang="en-GB" dirty="0"/>
              <a:t>The histogram of error difference for hog showed the underrepresented faces performing worst for the mouth landmarks. </a:t>
            </a:r>
          </a:p>
          <a:p>
            <a:r>
              <a:rPr lang="en-GB" dirty="0"/>
              <a:t>The represented faces perform slightly better than the underrepresented for the eye landmarks and the underrepresented faces perform better for the nose landmark</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histogram of error difference for MTCNN showed that at every landmark the underrepresented faces performed worst than the represented faces.  However for the nose landmark the performance of both groups was similarly bad. The mouth landmarks were where the underrepresented faces performed the worst overall.</a:t>
            </a:r>
          </a:p>
          <a:p>
            <a:endParaRPr lang="en-GB" dirty="0"/>
          </a:p>
          <a:p>
            <a:r>
              <a:rPr lang="en-GB" dirty="0"/>
              <a:t>The retina face histograms show that both groups performed similarly across all landmarks.</a:t>
            </a:r>
          </a:p>
          <a:p>
            <a:r>
              <a:rPr lang="en-GB" dirty="0"/>
              <a:t>The largest difference was at the left mouth landmark but this was still small compared to other algorithms</a:t>
            </a:r>
          </a:p>
          <a:p>
            <a:r>
              <a:rPr lang="en-GB" dirty="0"/>
              <a:t>There was no obvious difference apparent.</a:t>
            </a:r>
          </a:p>
          <a:p>
            <a:endParaRPr lang="en-GB" dirty="0"/>
          </a:p>
          <a:p>
            <a:r>
              <a:rPr lang="en-GB" dirty="0"/>
              <a:t>The average results of the mouth landmarks for hog showed the largest difference, with underrepresented faces performing worst.  However the </a:t>
            </a:r>
            <a:r>
              <a:rPr lang="en-GB" dirty="0" err="1"/>
              <a:t>represnetf</a:t>
            </a:r>
            <a:r>
              <a:rPr lang="en-GB" dirty="0"/>
              <a:t> faces had a worst performance for the nose and right eye landmark.</a:t>
            </a:r>
          </a:p>
          <a:p>
            <a:r>
              <a:rPr lang="en-GB" dirty="0"/>
              <a:t>For MTCNN, the averages of all landmarks were worst for underrepresented faces with the biggest difference for the left eye, and mouth landmarks</a:t>
            </a:r>
          </a:p>
          <a:p>
            <a:r>
              <a:rPr lang="en-GB" dirty="0"/>
              <a:t>The retina face algorithm showed differences of small magnitudes indicating similar performance between groups. The largest difference was the right mouth landmark performing worst for underrepresented faces.</a:t>
            </a:r>
          </a:p>
          <a:p>
            <a:endParaRPr lang="en-GB" dirty="0"/>
          </a:p>
          <a:p>
            <a:r>
              <a:rPr lang="en-GB" dirty="0"/>
              <a:t>The bounding box histograms showed that for the HOG algorithm the performance of represented faces was less accurate in general, however there was a larger number of underrepresented faces at the lowest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MTCNN showed very accurate and similar performance between both groups, and </a:t>
            </a:r>
            <a:r>
              <a:rPr lang="en-GB" dirty="0" err="1"/>
              <a:t>Retinaface</a:t>
            </a:r>
            <a:r>
              <a:rPr lang="en-GB" dirty="0"/>
              <a:t> showed underrepresented faces performing better but the difference was small between the groups</a:t>
            </a:r>
          </a:p>
          <a:p>
            <a:r>
              <a:rPr lang="en-GB" dirty="0" err="1"/>
              <a:t>ViolaJones</a:t>
            </a:r>
            <a:r>
              <a:rPr lang="en-GB" dirty="0"/>
              <a:t> showed the underrepresented group performing worst, with a large number of inaccurate bounding boxes and a low number of accurate bounding boxes</a:t>
            </a:r>
          </a:p>
          <a:p>
            <a:endParaRPr lang="en-GB" dirty="0"/>
          </a:p>
          <a:p>
            <a:endParaRPr lang="en-GB" dirty="0"/>
          </a:p>
        </p:txBody>
      </p:sp>
      <p:sp>
        <p:nvSpPr>
          <p:cNvPr id="4" name="Slide Number Placeholder 3"/>
          <p:cNvSpPr>
            <a:spLocks noGrp="1"/>
          </p:cNvSpPr>
          <p:nvPr>
            <p:ph type="sldNum" sz="quarter" idx="5"/>
          </p:nvPr>
        </p:nvSpPr>
        <p:spPr/>
        <p:txBody>
          <a:bodyPr/>
          <a:lstStyle/>
          <a:p>
            <a:fld id="{22790793-A8DD-40C1-9132-F48C2783B9DD}" type="slidenum">
              <a:rPr lang="en-GB" smtClean="0"/>
              <a:t>7</a:t>
            </a:fld>
            <a:endParaRPr lang="en-GB"/>
          </a:p>
        </p:txBody>
      </p:sp>
    </p:spTree>
    <p:extLst>
      <p:ext uri="{BB962C8B-B14F-4D97-AF65-F5344CB8AC3E}">
        <p14:creationId xmlns:p14="http://schemas.microsoft.com/office/powerpoint/2010/main" val="389372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HOG algorithm after the 3 threshold there were more errors for underrepresented faces than represented faces. This difference in accuracy indicated the existence of bias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MTCNN algorithm shows that the underrepresented faces have more errors than represented faces at every threshold. At its largest difference there are 15 more errors for underrepresented faces. A major bias is present.</a:t>
            </a:r>
          </a:p>
          <a:p>
            <a:endParaRPr lang="en-GB" dirty="0"/>
          </a:p>
        </p:txBody>
      </p:sp>
      <p:sp>
        <p:nvSpPr>
          <p:cNvPr id="4" name="Slide Number Placeholder 3"/>
          <p:cNvSpPr>
            <a:spLocks noGrp="1"/>
          </p:cNvSpPr>
          <p:nvPr>
            <p:ph type="sldNum" sz="quarter" idx="5"/>
          </p:nvPr>
        </p:nvSpPr>
        <p:spPr/>
        <p:txBody>
          <a:bodyPr/>
          <a:lstStyle/>
          <a:p>
            <a:fld id="{22790793-A8DD-40C1-9132-F48C2783B9DD}" type="slidenum">
              <a:rPr lang="en-GB" smtClean="0"/>
              <a:t>8</a:t>
            </a:fld>
            <a:endParaRPr lang="en-GB"/>
          </a:p>
        </p:txBody>
      </p:sp>
    </p:spTree>
    <p:extLst>
      <p:ext uri="{BB962C8B-B14F-4D97-AF65-F5344CB8AC3E}">
        <p14:creationId xmlns:p14="http://schemas.microsoft.com/office/powerpoint/2010/main" val="334859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MTCNN algorithm shows that the underrepresented faces have more errors than represented faces at every threshold. At its largest difference there are 15 more errors for underrepresented faces. A major bias is present.</a:t>
            </a:r>
          </a:p>
        </p:txBody>
      </p:sp>
      <p:sp>
        <p:nvSpPr>
          <p:cNvPr id="4" name="Slide Number Placeholder 3"/>
          <p:cNvSpPr>
            <a:spLocks noGrp="1"/>
          </p:cNvSpPr>
          <p:nvPr>
            <p:ph type="sldNum" sz="quarter" idx="5"/>
          </p:nvPr>
        </p:nvSpPr>
        <p:spPr/>
        <p:txBody>
          <a:bodyPr/>
          <a:lstStyle/>
          <a:p>
            <a:fld id="{22790793-A8DD-40C1-9132-F48C2783B9DD}" type="slidenum">
              <a:rPr lang="en-GB" smtClean="0"/>
              <a:t>9</a:t>
            </a:fld>
            <a:endParaRPr lang="en-GB"/>
          </a:p>
        </p:txBody>
      </p:sp>
    </p:spTree>
    <p:extLst>
      <p:ext uri="{BB962C8B-B14F-4D97-AF65-F5344CB8AC3E}">
        <p14:creationId xmlns:p14="http://schemas.microsoft.com/office/powerpoint/2010/main" val="176838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324D18-704C-4E6F-A2B9-9276D3BB2BA6}"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78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94446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401194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400619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324D18-704C-4E6F-A2B9-9276D3BB2BA6}"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3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262369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55898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22564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158759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51DC7-1CB4-4C3E-944D-C41DF5049075}" type="datetimeFigureOut">
              <a:rPr lang="en-GB" smtClean="0"/>
              <a:t>05/04/2021</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324D18-704C-4E6F-A2B9-9276D3BB2BA6}" type="slidenum">
              <a:rPr lang="en-GB" smtClean="0"/>
              <a:t>‹#›</a:t>
            </a:fld>
            <a:endParaRPr lang="en-GB" dirty="0"/>
          </a:p>
        </p:txBody>
      </p:sp>
    </p:spTree>
    <p:extLst>
      <p:ext uri="{BB962C8B-B14F-4D97-AF65-F5344CB8AC3E}">
        <p14:creationId xmlns:p14="http://schemas.microsoft.com/office/powerpoint/2010/main" val="26690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151DC7-1CB4-4C3E-944D-C41DF5049075}" type="datetimeFigureOut">
              <a:rPr lang="en-GB" smtClean="0"/>
              <a:t>05/04/2021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4324D18-704C-4E6F-A2B9-9276D3BB2BA6}" type="slidenum">
              <a:rPr lang="en-GB" smtClean="0"/>
              <a:t>‹#›</a:t>
            </a:fld>
            <a:endParaRPr lang="en-GB" dirty="0"/>
          </a:p>
        </p:txBody>
      </p:sp>
    </p:spTree>
    <p:extLst>
      <p:ext uri="{BB962C8B-B14F-4D97-AF65-F5344CB8AC3E}">
        <p14:creationId xmlns:p14="http://schemas.microsoft.com/office/powerpoint/2010/main" val="371148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51DC7-1CB4-4C3E-944D-C41DF5049075}" type="datetimeFigureOut">
              <a:rPr lang="en-GB" smtClean="0"/>
              <a:t>05/04/2021</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324D18-704C-4E6F-A2B9-9276D3BB2BA6}"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280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5628-1F6D-40AF-ADEB-2CEC7EDB250C}"/>
              </a:ext>
            </a:extLst>
          </p:cNvPr>
          <p:cNvSpPr>
            <a:spLocks noGrp="1"/>
          </p:cNvSpPr>
          <p:nvPr>
            <p:ph type="ctrTitle"/>
          </p:nvPr>
        </p:nvSpPr>
        <p:spPr/>
        <p:txBody>
          <a:bodyPr anchor="ctr">
            <a:normAutofit/>
          </a:bodyPr>
          <a:lstStyle/>
          <a:p>
            <a:r>
              <a:rPr lang="en-GB" b="0" i="0" dirty="0">
                <a:effectLst/>
              </a:rPr>
              <a:t>The Sensitivity of Facial Analysis Algorithms to Race and Gender</a:t>
            </a:r>
            <a:endParaRPr lang="en-GB" dirty="0"/>
          </a:p>
        </p:txBody>
      </p:sp>
      <p:sp>
        <p:nvSpPr>
          <p:cNvPr id="3" name="Subtitle 2">
            <a:extLst>
              <a:ext uri="{FF2B5EF4-FFF2-40B4-BE49-F238E27FC236}">
                <a16:creationId xmlns:a16="http://schemas.microsoft.com/office/drawing/2014/main" id="{1610C938-9519-4870-A2C1-32D3244F7257}"/>
              </a:ext>
            </a:extLst>
          </p:cNvPr>
          <p:cNvSpPr>
            <a:spLocks noGrp="1"/>
          </p:cNvSpPr>
          <p:nvPr>
            <p:ph type="subTitle" idx="1"/>
          </p:nvPr>
        </p:nvSpPr>
        <p:spPr>
          <a:xfrm>
            <a:off x="1100051" y="4524632"/>
            <a:ext cx="10058400" cy="1143000"/>
          </a:xfrm>
        </p:spPr>
        <p:txBody>
          <a:bodyPr/>
          <a:lstStyle/>
          <a:p>
            <a:r>
              <a:rPr lang="en-GB" b="0" i="0" dirty="0">
                <a:effectLst/>
              </a:rPr>
              <a:t>Mohammed Zeerak</a:t>
            </a:r>
            <a:endParaRPr lang="en-GB" dirty="0"/>
          </a:p>
        </p:txBody>
      </p:sp>
    </p:spTree>
    <p:extLst>
      <p:ext uri="{BB962C8B-B14F-4D97-AF65-F5344CB8AC3E}">
        <p14:creationId xmlns:p14="http://schemas.microsoft.com/office/powerpoint/2010/main" val="146318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Frequency of Errors at Thresholds</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602707"/>
            <a:ext cx="4937760" cy="3671995"/>
          </a:xfrm>
        </p:spPr>
        <p:txBody>
          <a:bodyPr>
            <a:normAutofit/>
          </a:bodyPr>
          <a:lstStyle/>
          <a:p>
            <a:pPr>
              <a:lnSpc>
                <a:spcPct val="150000"/>
              </a:lnSpc>
              <a:buFont typeface="Arial" panose="020B0604020202020204" pitchFamily="34" charset="0"/>
              <a:buChar char="•"/>
            </a:pPr>
            <a:r>
              <a:rPr lang="en-GB" dirty="0"/>
              <a:t> Underrepresented faces and represented faces perform similarly.</a:t>
            </a:r>
          </a:p>
          <a:p>
            <a:pPr>
              <a:lnSpc>
                <a:spcPct val="150000"/>
              </a:lnSpc>
              <a:buFont typeface="Arial" panose="020B0604020202020204" pitchFamily="34" charset="0"/>
              <a:buChar char="•"/>
            </a:pPr>
            <a:r>
              <a:rPr lang="en-GB" dirty="0"/>
              <a:t> No outstanding difference present.</a:t>
            </a:r>
          </a:p>
          <a:p>
            <a:pPr>
              <a:lnSpc>
                <a:spcPct val="150000"/>
              </a:lnSpc>
              <a:buFont typeface="Arial" panose="020B0604020202020204" pitchFamily="34" charset="0"/>
              <a:buChar char="•"/>
            </a:pPr>
            <a:r>
              <a:rPr lang="en-GB" dirty="0"/>
              <a:t>Evidence of no bias.</a:t>
            </a:r>
          </a:p>
        </p:txBody>
      </p:sp>
      <p:pic>
        <p:nvPicPr>
          <p:cNvPr id="11" name="Content Placeholder 10" descr="Chart, line chart&#10;&#10;Description automatically generated">
            <a:extLst>
              <a:ext uri="{FF2B5EF4-FFF2-40B4-BE49-F238E27FC236}">
                <a16:creationId xmlns:a16="http://schemas.microsoft.com/office/drawing/2014/main" id="{0AA36095-078F-4EAA-9525-BC824777621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6963" y="2602707"/>
            <a:ext cx="4938712" cy="2509837"/>
          </a:xfrm>
        </p:spPr>
      </p:pic>
      <p:sp>
        <p:nvSpPr>
          <p:cNvPr id="5" name="TextBox 4">
            <a:extLst>
              <a:ext uri="{FF2B5EF4-FFF2-40B4-BE49-F238E27FC236}">
                <a16:creationId xmlns:a16="http://schemas.microsoft.com/office/drawing/2014/main" id="{36096323-43C2-4F87-98B3-08A8B363E180}"/>
              </a:ext>
            </a:extLst>
          </p:cNvPr>
          <p:cNvSpPr txBox="1"/>
          <p:nvPr/>
        </p:nvSpPr>
        <p:spPr>
          <a:xfrm>
            <a:off x="1096963" y="5120641"/>
            <a:ext cx="4755197" cy="307777"/>
          </a:xfrm>
          <a:prstGeom prst="rect">
            <a:avLst/>
          </a:prstGeom>
          <a:noFill/>
        </p:spPr>
        <p:txBody>
          <a:bodyPr wrap="square" rtlCol="0">
            <a:spAutoFit/>
          </a:bodyPr>
          <a:lstStyle/>
          <a:p>
            <a:r>
              <a:rPr lang="en-GB" sz="1400" dirty="0"/>
              <a:t>Figure 5: Frequency of Errors at Error Thresholds for RetinaFace</a:t>
            </a:r>
          </a:p>
        </p:txBody>
      </p:sp>
    </p:spTree>
    <p:extLst>
      <p:ext uri="{BB962C8B-B14F-4D97-AF65-F5344CB8AC3E}">
        <p14:creationId xmlns:p14="http://schemas.microsoft.com/office/powerpoint/2010/main" val="299260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Histogram of Error Difference for each Landmark</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197099"/>
            <a:ext cx="5072380" cy="3671995"/>
          </a:xfrm>
        </p:spPr>
        <p:txBody>
          <a:bodyPr>
            <a:normAutofit fontScale="92500" lnSpcReduction="10000"/>
          </a:bodyPr>
          <a:lstStyle/>
          <a:p>
            <a:pPr>
              <a:lnSpc>
                <a:spcPct val="150000"/>
              </a:lnSpc>
              <a:buFont typeface="Arial" panose="020B0604020202020204" pitchFamily="34" charset="0"/>
              <a:buChar char="•"/>
            </a:pPr>
            <a:r>
              <a:rPr lang="en-GB" dirty="0"/>
              <a:t> Left and right mouth show higher number of small errors for represented faces and a higher number of large errors for underrepresented faces.</a:t>
            </a:r>
          </a:p>
          <a:p>
            <a:pPr>
              <a:lnSpc>
                <a:spcPct val="150000"/>
              </a:lnSpc>
              <a:buFont typeface="Arial" panose="020B0604020202020204" pitchFamily="34" charset="0"/>
              <a:buChar char="•"/>
            </a:pPr>
            <a:r>
              <a:rPr lang="en-GB" dirty="0"/>
              <a:t>Represented faces perform slightly better for eye landmarks with more errors of a small magnitude.</a:t>
            </a:r>
          </a:p>
          <a:p>
            <a:pPr>
              <a:lnSpc>
                <a:spcPct val="150000"/>
              </a:lnSpc>
              <a:buFont typeface="Arial" panose="020B0604020202020204" pitchFamily="34" charset="0"/>
              <a:buChar char="•"/>
            </a:pPr>
            <a:r>
              <a:rPr lang="en-GB" dirty="0"/>
              <a:t>Underrepresented faces perform better for the nose landmark with more small errors.</a:t>
            </a:r>
          </a:p>
        </p:txBody>
      </p:sp>
      <p:pic>
        <p:nvPicPr>
          <p:cNvPr id="13" name="Content Placeholder 12">
            <a:extLst>
              <a:ext uri="{FF2B5EF4-FFF2-40B4-BE49-F238E27FC236}">
                <a16:creationId xmlns:a16="http://schemas.microsoft.com/office/drawing/2014/main" id="{F5077217-740D-46ED-B904-33EE366E81E0}"/>
              </a:ext>
            </a:extLst>
          </p:cNvPr>
          <p:cNvPicPr>
            <a:picLocks noGrp="1" noChangeAspect="1"/>
          </p:cNvPicPr>
          <p:nvPr>
            <p:ph sz="half" idx="1"/>
          </p:nvPr>
        </p:nvPicPr>
        <p:blipFill>
          <a:blip r:embed="rId3"/>
          <a:stretch>
            <a:fillRect/>
          </a:stretch>
        </p:blipFill>
        <p:spPr>
          <a:xfrm>
            <a:off x="1147503" y="1846263"/>
            <a:ext cx="4837632" cy="4022725"/>
          </a:xfrm>
        </p:spPr>
      </p:pic>
      <p:sp>
        <p:nvSpPr>
          <p:cNvPr id="5" name="TextBox 4">
            <a:extLst>
              <a:ext uri="{FF2B5EF4-FFF2-40B4-BE49-F238E27FC236}">
                <a16:creationId xmlns:a16="http://schemas.microsoft.com/office/drawing/2014/main" id="{9749A807-6B33-4854-90FC-BB9E61599120}"/>
              </a:ext>
            </a:extLst>
          </p:cNvPr>
          <p:cNvSpPr txBox="1"/>
          <p:nvPr/>
        </p:nvSpPr>
        <p:spPr>
          <a:xfrm>
            <a:off x="1550642" y="5824002"/>
            <a:ext cx="4318738" cy="307777"/>
          </a:xfrm>
          <a:prstGeom prst="rect">
            <a:avLst/>
          </a:prstGeom>
          <a:noFill/>
        </p:spPr>
        <p:txBody>
          <a:bodyPr wrap="square" rtlCol="0">
            <a:spAutoFit/>
          </a:bodyPr>
          <a:lstStyle/>
          <a:p>
            <a:r>
              <a:rPr lang="en-GB" sz="1400" dirty="0"/>
              <a:t>Figure 6: Histograms of Error Difference for HOG</a:t>
            </a:r>
          </a:p>
        </p:txBody>
      </p:sp>
    </p:spTree>
    <p:extLst>
      <p:ext uri="{BB962C8B-B14F-4D97-AF65-F5344CB8AC3E}">
        <p14:creationId xmlns:p14="http://schemas.microsoft.com/office/powerpoint/2010/main" val="159388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Histogram of Error Difference for each Landmark</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197099"/>
            <a:ext cx="4937760" cy="3671995"/>
          </a:xfrm>
        </p:spPr>
        <p:txBody>
          <a:bodyPr>
            <a:normAutofit/>
          </a:bodyPr>
          <a:lstStyle/>
          <a:p>
            <a:pPr>
              <a:lnSpc>
                <a:spcPct val="150000"/>
              </a:lnSpc>
              <a:buFont typeface="Arial" panose="020B0604020202020204" pitchFamily="34" charset="0"/>
              <a:buChar char="•"/>
            </a:pPr>
            <a:r>
              <a:rPr lang="en-GB" dirty="0"/>
              <a:t> Each landmark has more errors of a larger magnitude for underrepresented than represented faces.</a:t>
            </a:r>
          </a:p>
          <a:p>
            <a:pPr>
              <a:lnSpc>
                <a:spcPct val="150000"/>
              </a:lnSpc>
              <a:buFont typeface="Arial" panose="020B0604020202020204" pitchFamily="34" charset="0"/>
              <a:buChar char="•"/>
            </a:pPr>
            <a:r>
              <a:rPr lang="en-GB" dirty="0"/>
              <a:t>Both represented and underrepresented perform poorly for the nose landmark.</a:t>
            </a:r>
          </a:p>
          <a:p>
            <a:pPr>
              <a:lnSpc>
                <a:spcPct val="150000"/>
              </a:lnSpc>
              <a:buFont typeface="Arial" panose="020B0604020202020204" pitchFamily="34" charset="0"/>
              <a:buChar char="•"/>
            </a:pPr>
            <a:r>
              <a:rPr lang="en-GB" dirty="0"/>
              <a:t>The mouth landmarks are where the underrepresented group performs the worst.</a:t>
            </a:r>
          </a:p>
        </p:txBody>
      </p:sp>
      <p:pic>
        <p:nvPicPr>
          <p:cNvPr id="9" name="Content Placeholder 8">
            <a:extLst>
              <a:ext uri="{FF2B5EF4-FFF2-40B4-BE49-F238E27FC236}">
                <a16:creationId xmlns:a16="http://schemas.microsoft.com/office/drawing/2014/main" id="{B51D0E32-DC3D-4A96-AE48-D37362CFE6C5}"/>
              </a:ext>
            </a:extLst>
          </p:cNvPr>
          <p:cNvPicPr>
            <a:picLocks noGrp="1" noChangeAspect="1"/>
          </p:cNvPicPr>
          <p:nvPr>
            <p:ph sz="half" idx="1"/>
          </p:nvPr>
        </p:nvPicPr>
        <p:blipFill>
          <a:blip r:embed="rId3"/>
          <a:stretch>
            <a:fillRect/>
          </a:stretch>
        </p:blipFill>
        <p:spPr>
          <a:xfrm>
            <a:off x="1112219" y="1846263"/>
            <a:ext cx="4908200" cy="4022725"/>
          </a:xfrm>
        </p:spPr>
      </p:pic>
      <p:sp>
        <p:nvSpPr>
          <p:cNvPr id="5" name="TextBox 4">
            <a:extLst>
              <a:ext uri="{FF2B5EF4-FFF2-40B4-BE49-F238E27FC236}">
                <a16:creationId xmlns:a16="http://schemas.microsoft.com/office/drawing/2014/main" id="{4505DB6D-6E01-4394-8372-A901F753649E}"/>
              </a:ext>
            </a:extLst>
          </p:cNvPr>
          <p:cNvSpPr txBox="1"/>
          <p:nvPr/>
        </p:nvSpPr>
        <p:spPr>
          <a:xfrm>
            <a:off x="1550642" y="5824002"/>
            <a:ext cx="4318738" cy="307777"/>
          </a:xfrm>
          <a:prstGeom prst="rect">
            <a:avLst/>
          </a:prstGeom>
          <a:noFill/>
        </p:spPr>
        <p:txBody>
          <a:bodyPr wrap="square" rtlCol="0">
            <a:spAutoFit/>
          </a:bodyPr>
          <a:lstStyle/>
          <a:p>
            <a:r>
              <a:rPr lang="en-GB" sz="1400" dirty="0"/>
              <a:t>Figure 7: Histograms of Error Difference for MTCNN</a:t>
            </a:r>
          </a:p>
        </p:txBody>
      </p:sp>
    </p:spTree>
    <p:extLst>
      <p:ext uri="{BB962C8B-B14F-4D97-AF65-F5344CB8AC3E}">
        <p14:creationId xmlns:p14="http://schemas.microsoft.com/office/powerpoint/2010/main" val="247440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Histogram of Error Difference for each Landmark</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197099"/>
            <a:ext cx="4937760" cy="3671995"/>
          </a:xfrm>
        </p:spPr>
        <p:txBody>
          <a:bodyPr>
            <a:normAutofit/>
          </a:bodyPr>
          <a:lstStyle/>
          <a:p>
            <a:pPr>
              <a:lnSpc>
                <a:spcPct val="150000"/>
              </a:lnSpc>
              <a:buFont typeface="Arial" panose="020B0604020202020204" pitchFamily="34" charset="0"/>
              <a:buChar char="•"/>
            </a:pPr>
            <a:r>
              <a:rPr lang="en-GB" dirty="0"/>
              <a:t> Underrepresented faces and represented faces perform similarly across all landmarks.</a:t>
            </a:r>
          </a:p>
          <a:p>
            <a:pPr>
              <a:lnSpc>
                <a:spcPct val="150000"/>
              </a:lnSpc>
              <a:buFont typeface="Arial" panose="020B0604020202020204" pitchFamily="34" charset="0"/>
              <a:buChar char="•"/>
            </a:pPr>
            <a:r>
              <a:rPr lang="en-GB" dirty="0"/>
              <a:t> Largest difference between groups at left mouth landmark under the 2 threshold.</a:t>
            </a:r>
          </a:p>
          <a:p>
            <a:pPr>
              <a:lnSpc>
                <a:spcPct val="150000"/>
              </a:lnSpc>
              <a:buFont typeface="Arial" panose="020B0604020202020204" pitchFamily="34" charset="0"/>
              <a:buChar char="•"/>
            </a:pPr>
            <a:r>
              <a:rPr lang="en-GB" dirty="0"/>
              <a:t>No obvious difference between the groups in the landmarks.</a:t>
            </a:r>
          </a:p>
        </p:txBody>
      </p:sp>
      <p:pic>
        <p:nvPicPr>
          <p:cNvPr id="7" name="Content Placeholder 6">
            <a:extLst>
              <a:ext uri="{FF2B5EF4-FFF2-40B4-BE49-F238E27FC236}">
                <a16:creationId xmlns:a16="http://schemas.microsoft.com/office/drawing/2014/main" id="{69D73C7F-1085-474C-838F-F6D9579F2EB3}"/>
              </a:ext>
            </a:extLst>
          </p:cNvPr>
          <p:cNvPicPr>
            <a:picLocks noGrp="1" noChangeAspect="1"/>
          </p:cNvPicPr>
          <p:nvPr>
            <p:ph sz="half" idx="1"/>
          </p:nvPr>
        </p:nvPicPr>
        <p:blipFill>
          <a:blip r:embed="rId3"/>
          <a:stretch>
            <a:fillRect/>
          </a:stretch>
        </p:blipFill>
        <p:spPr>
          <a:xfrm>
            <a:off x="1096963" y="1850979"/>
            <a:ext cx="4938712" cy="4013293"/>
          </a:xfrm>
        </p:spPr>
      </p:pic>
      <p:sp>
        <p:nvSpPr>
          <p:cNvPr id="5" name="TextBox 4">
            <a:extLst>
              <a:ext uri="{FF2B5EF4-FFF2-40B4-BE49-F238E27FC236}">
                <a16:creationId xmlns:a16="http://schemas.microsoft.com/office/drawing/2014/main" id="{A66FDBFF-4BC1-403E-84B5-BAB3235B4A90}"/>
              </a:ext>
            </a:extLst>
          </p:cNvPr>
          <p:cNvSpPr txBox="1"/>
          <p:nvPr/>
        </p:nvSpPr>
        <p:spPr>
          <a:xfrm>
            <a:off x="1524516" y="5824002"/>
            <a:ext cx="4318738" cy="307777"/>
          </a:xfrm>
          <a:prstGeom prst="rect">
            <a:avLst/>
          </a:prstGeom>
          <a:noFill/>
        </p:spPr>
        <p:txBody>
          <a:bodyPr wrap="square" rtlCol="0">
            <a:spAutoFit/>
          </a:bodyPr>
          <a:lstStyle/>
          <a:p>
            <a:r>
              <a:rPr lang="en-GB" sz="1400" dirty="0"/>
              <a:t>Figure 8: Histograms of Error Difference for RetinaFace</a:t>
            </a:r>
          </a:p>
        </p:txBody>
      </p:sp>
    </p:spTree>
    <p:extLst>
      <p:ext uri="{BB962C8B-B14F-4D97-AF65-F5344CB8AC3E}">
        <p14:creationId xmlns:p14="http://schemas.microsoft.com/office/powerpoint/2010/main" val="25110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Average Difference</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19" y="2197099"/>
            <a:ext cx="5284269" cy="3671995"/>
          </a:xfrm>
        </p:spPr>
        <p:txBody>
          <a:bodyPr>
            <a:normAutofit fontScale="62500" lnSpcReduction="20000"/>
          </a:bodyPr>
          <a:lstStyle/>
          <a:p>
            <a:pPr>
              <a:lnSpc>
                <a:spcPct val="150000"/>
              </a:lnSpc>
              <a:buFont typeface="Arial" panose="020B0604020202020204" pitchFamily="34" charset="0"/>
              <a:buChar char="•"/>
            </a:pPr>
            <a:r>
              <a:rPr lang="en-GB" dirty="0"/>
              <a:t> HOG</a:t>
            </a:r>
          </a:p>
          <a:p>
            <a:pPr lvl="1">
              <a:lnSpc>
                <a:spcPct val="150000"/>
              </a:lnSpc>
              <a:buFont typeface="Arial" panose="020B0604020202020204" pitchFamily="34" charset="0"/>
              <a:buChar char="•"/>
            </a:pPr>
            <a:r>
              <a:rPr lang="en-GB" dirty="0"/>
              <a:t>Mouth landmarks show largest difference between groups with underrepresented performing worst.</a:t>
            </a:r>
          </a:p>
          <a:p>
            <a:pPr lvl="1">
              <a:lnSpc>
                <a:spcPct val="150000"/>
              </a:lnSpc>
              <a:buFont typeface="Arial" panose="020B0604020202020204" pitchFamily="34" charset="0"/>
              <a:buChar char="•"/>
            </a:pPr>
            <a:r>
              <a:rPr lang="en-GB" dirty="0"/>
              <a:t>Nose and right eye landmark perform slightly worst for represented faces.</a:t>
            </a:r>
          </a:p>
          <a:p>
            <a:pPr>
              <a:lnSpc>
                <a:spcPct val="150000"/>
              </a:lnSpc>
              <a:buFont typeface="Arial" panose="020B0604020202020204" pitchFamily="34" charset="0"/>
              <a:buChar char="•"/>
            </a:pPr>
            <a:r>
              <a:rPr lang="en-GB" dirty="0"/>
              <a:t> MTCNN</a:t>
            </a:r>
          </a:p>
          <a:p>
            <a:pPr lvl="1">
              <a:lnSpc>
                <a:spcPct val="150000"/>
              </a:lnSpc>
              <a:buFont typeface="Arial" panose="020B0604020202020204" pitchFamily="34" charset="0"/>
              <a:buChar char="•"/>
            </a:pPr>
            <a:r>
              <a:rPr lang="en-GB" dirty="0"/>
              <a:t> All landmarks perform worst for underrepresented faces, with biggest difference at left eye, and mouth landmarks.</a:t>
            </a:r>
          </a:p>
          <a:p>
            <a:pPr>
              <a:lnSpc>
                <a:spcPct val="150000"/>
              </a:lnSpc>
              <a:buFont typeface="Arial" panose="020B0604020202020204" pitchFamily="34" charset="0"/>
              <a:buChar char="•"/>
            </a:pPr>
            <a:r>
              <a:rPr lang="en-GB" dirty="0"/>
              <a:t>RetinaFace:</a:t>
            </a:r>
          </a:p>
          <a:p>
            <a:pPr lvl="1">
              <a:lnSpc>
                <a:spcPct val="150000"/>
              </a:lnSpc>
              <a:buFont typeface="Arial" panose="020B0604020202020204" pitchFamily="34" charset="0"/>
              <a:buChar char="•"/>
            </a:pPr>
            <a:r>
              <a:rPr lang="en-GB" dirty="0"/>
              <a:t>Represented group performs worst for left eye, right eye and left mouth landmarks.</a:t>
            </a:r>
          </a:p>
          <a:p>
            <a:pPr lvl="1">
              <a:lnSpc>
                <a:spcPct val="150000"/>
              </a:lnSpc>
              <a:buFont typeface="Arial" panose="020B0604020202020204" pitchFamily="34" charset="0"/>
              <a:buChar char="•"/>
            </a:pPr>
            <a:r>
              <a:rPr lang="en-GB" dirty="0"/>
              <a:t>Underrepresented group performs worst for nose and right mouth landmark, with right mouth showing the largest difference between all landmarks.</a:t>
            </a:r>
          </a:p>
        </p:txBody>
      </p:sp>
      <p:pic>
        <p:nvPicPr>
          <p:cNvPr id="11" name="Content Placeholder 10">
            <a:extLst>
              <a:ext uri="{FF2B5EF4-FFF2-40B4-BE49-F238E27FC236}">
                <a16:creationId xmlns:a16="http://schemas.microsoft.com/office/drawing/2014/main" id="{F3D9E5D3-D55C-4D12-BEC0-FD7A9CC53571}"/>
              </a:ext>
            </a:extLst>
          </p:cNvPr>
          <p:cNvPicPr>
            <a:picLocks noGrp="1" noChangeAspect="1"/>
          </p:cNvPicPr>
          <p:nvPr>
            <p:ph sz="half" idx="1"/>
          </p:nvPr>
        </p:nvPicPr>
        <p:blipFill>
          <a:blip r:embed="rId3"/>
          <a:stretch>
            <a:fillRect/>
          </a:stretch>
        </p:blipFill>
        <p:spPr>
          <a:xfrm>
            <a:off x="1096963" y="2172819"/>
            <a:ext cx="4938712" cy="3369612"/>
          </a:xfrm>
        </p:spPr>
      </p:pic>
      <p:sp>
        <p:nvSpPr>
          <p:cNvPr id="5" name="TextBox 4">
            <a:extLst>
              <a:ext uri="{FF2B5EF4-FFF2-40B4-BE49-F238E27FC236}">
                <a16:creationId xmlns:a16="http://schemas.microsoft.com/office/drawing/2014/main" id="{ACDE4287-E3C4-40C5-8E3D-397DF542D8BE}"/>
              </a:ext>
            </a:extLst>
          </p:cNvPr>
          <p:cNvSpPr txBox="1"/>
          <p:nvPr/>
        </p:nvSpPr>
        <p:spPr>
          <a:xfrm>
            <a:off x="1309690" y="5499762"/>
            <a:ext cx="4846637" cy="369332"/>
          </a:xfrm>
          <a:prstGeom prst="rect">
            <a:avLst/>
          </a:prstGeom>
          <a:noFill/>
        </p:spPr>
        <p:txBody>
          <a:bodyPr wrap="square" rtlCol="0">
            <a:spAutoFit/>
          </a:bodyPr>
          <a:lstStyle/>
          <a:p>
            <a:r>
              <a:rPr lang="en-GB" dirty="0"/>
              <a:t>Figure 8: Average Error Difference for Groups</a:t>
            </a:r>
          </a:p>
        </p:txBody>
      </p:sp>
    </p:spTree>
    <p:extLst>
      <p:ext uri="{BB962C8B-B14F-4D97-AF65-F5344CB8AC3E}">
        <p14:creationId xmlns:p14="http://schemas.microsoft.com/office/powerpoint/2010/main" val="230906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Bounding Box Overlap Histogram</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197099"/>
            <a:ext cx="4937760" cy="3671995"/>
          </a:xfrm>
        </p:spPr>
        <p:txBody>
          <a:bodyPr>
            <a:normAutofit fontScale="55000" lnSpcReduction="20000"/>
          </a:bodyPr>
          <a:lstStyle/>
          <a:p>
            <a:pPr>
              <a:lnSpc>
                <a:spcPct val="150000"/>
              </a:lnSpc>
              <a:buFont typeface="Arial" panose="020B0604020202020204" pitchFamily="34" charset="0"/>
              <a:buChar char="•"/>
            </a:pPr>
            <a:r>
              <a:rPr lang="en-GB" dirty="0"/>
              <a:t> HOG</a:t>
            </a:r>
          </a:p>
          <a:p>
            <a:pPr lvl="1">
              <a:lnSpc>
                <a:spcPct val="150000"/>
              </a:lnSpc>
              <a:buFont typeface="Arial" panose="020B0604020202020204" pitchFamily="34" charset="0"/>
              <a:buChar char="•"/>
            </a:pPr>
            <a:r>
              <a:rPr lang="en-GB" dirty="0"/>
              <a:t>Represented faces perform worst in general, however larger number of underrepresented faces at low accuracy extreme.</a:t>
            </a:r>
          </a:p>
          <a:p>
            <a:pPr>
              <a:lnSpc>
                <a:spcPct val="150000"/>
              </a:lnSpc>
              <a:buFont typeface="Arial" panose="020B0604020202020204" pitchFamily="34" charset="0"/>
              <a:buChar char="•"/>
            </a:pPr>
            <a:r>
              <a:rPr lang="en-GB" dirty="0"/>
              <a:t>MTCNN</a:t>
            </a:r>
          </a:p>
          <a:p>
            <a:pPr lvl="1">
              <a:lnSpc>
                <a:spcPct val="150000"/>
              </a:lnSpc>
              <a:buFont typeface="Arial" panose="020B0604020202020204" pitchFamily="34" charset="0"/>
              <a:buChar char="•"/>
            </a:pPr>
            <a:r>
              <a:rPr lang="en-GB" dirty="0"/>
              <a:t>Performance between both groups is very accurate with little difference.</a:t>
            </a:r>
          </a:p>
          <a:p>
            <a:pPr>
              <a:lnSpc>
                <a:spcPct val="150000"/>
              </a:lnSpc>
              <a:buFont typeface="Arial" panose="020B0604020202020204" pitchFamily="34" charset="0"/>
              <a:buChar char="•"/>
            </a:pPr>
            <a:r>
              <a:rPr lang="en-GB" dirty="0"/>
              <a:t>RetinaFace</a:t>
            </a:r>
          </a:p>
          <a:p>
            <a:pPr lvl="1">
              <a:lnSpc>
                <a:spcPct val="150000"/>
              </a:lnSpc>
              <a:buFont typeface="Arial" panose="020B0604020202020204" pitchFamily="34" charset="0"/>
              <a:buChar char="•"/>
            </a:pPr>
            <a:r>
              <a:rPr lang="en-GB" dirty="0"/>
              <a:t>Underrepresented faces perform better overall but the difference is small and the performance is average for both groups.</a:t>
            </a:r>
          </a:p>
          <a:p>
            <a:pPr>
              <a:lnSpc>
                <a:spcPct val="150000"/>
              </a:lnSpc>
              <a:buFont typeface="Arial" panose="020B0604020202020204" pitchFamily="34" charset="0"/>
              <a:buChar char="•"/>
            </a:pPr>
            <a:r>
              <a:rPr lang="en-GB" dirty="0"/>
              <a:t>Viola-Jones</a:t>
            </a:r>
          </a:p>
          <a:p>
            <a:pPr lvl="1">
              <a:lnSpc>
                <a:spcPct val="150000"/>
              </a:lnSpc>
              <a:buFont typeface="Arial" panose="020B0604020202020204" pitchFamily="34" charset="0"/>
              <a:buChar char="•"/>
            </a:pPr>
            <a:r>
              <a:rPr lang="en-GB" dirty="0"/>
              <a:t>Underrepresented group performs with a larger number of low accuracy overlap.</a:t>
            </a:r>
          </a:p>
          <a:p>
            <a:pPr lvl="1">
              <a:lnSpc>
                <a:spcPct val="150000"/>
              </a:lnSpc>
              <a:buFont typeface="Arial" panose="020B0604020202020204" pitchFamily="34" charset="0"/>
              <a:buChar char="•"/>
            </a:pPr>
            <a:r>
              <a:rPr lang="en-GB" dirty="0"/>
              <a:t>Larger number of high accuracy represented faces than underrepresented faces.</a:t>
            </a:r>
          </a:p>
        </p:txBody>
      </p:sp>
      <p:pic>
        <p:nvPicPr>
          <p:cNvPr id="6" name="Content Placeholder 5">
            <a:extLst>
              <a:ext uri="{FF2B5EF4-FFF2-40B4-BE49-F238E27FC236}">
                <a16:creationId xmlns:a16="http://schemas.microsoft.com/office/drawing/2014/main" id="{7030416B-65A8-4795-ABB0-231B4C804223}"/>
              </a:ext>
            </a:extLst>
          </p:cNvPr>
          <p:cNvPicPr>
            <a:picLocks noGrp="1" noChangeAspect="1"/>
          </p:cNvPicPr>
          <p:nvPr>
            <p:ph sz="half" idx="1"/>
          </p:nvPr>
        </p:nvPicPr>
        <p:blipFill>
          <a:blip r:embed="rId3"/>
          <a:stretch>
            <a:fillRect/>
          </a:stretch>
        </p:blipFill>
        <p:spPr>
          <a:xfrm>
            <a:off x="1096963" y="2487905"/>
            <a:ext cx="4938712" cy="2739441"/>
          </a:xfrm>
        </p:spPr>
      </p:pic>
      <p:sp>
        <p:nvSpPr>
          <p:cNvPr id="5" name="TextBox 4">
            <a:extLst>
              <a:ext uri="{FF2B5EF4-FFF2-40B4-BE49-F238E27FC236}">
                <a16:creationId xmlns:a16="http://schemas.microsoft.com/office/drawing/2014/main" id="{8E42F13A-44E6-40B8-ABC5-15B31D525831}"/>
              </a:ext>
            </a:extLst>
          </p:cNvPr>
          <p:cNvSpPr txBox="1"/>
          <p:nvPr/>
        </p:nvSpPr>
        <p:spPr>
          <a:xfrm>
            <a:off x="739912" y="5227346"/>
            <a:ext cx="5652813" cy="369332"/>
          </a:xfrm>
          <a:prstGeom prst="rect">
            <a:avLst/>
          </a:prstGeom>
          <a:noFill/>
        </p:spPr>
        <p:txBody>
          <a:bodyPr wrap="square" rtlCol="0">
            <a:spAutoFit/>
          </a:bodyPr>
          <a:lstStyle/>
          <a:p>
            <a:r>
              <a:rPr lang="en-GB" dirty="0"/>
              <a:t>Figure 9: Bounding Box Accuracy Histogram for Algorithms</a:t>
            </a:r>
          </a:p>
        </p:txBody>
      </p:sp>
    </p:spTree>
    <p:extLst>
      <p:ext uri="{BB962C8B-B14F-4D97-AF65-F5344CB8AC3E}">
        <p14:creationId xmlns:p14="http://schemas.microsoft.com/office/powerpoint/2010/main" val="57891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pPr algn="ctr"/>
            <a:r>
              <a:rPr lang="en-GB" dirty="0"/>
              <a:t>Discussion</a:t>
            </a:r>
          </a:p>
        </p:txBody>
      </p:sp>
    </p:spTree>
    <p:extLst>
      <p:ext uri="{BB962C8B-B14F-4D97-AF65-F5344CB8AC3E}">
        <p14:creationId xmlns:p14="http://schemas.microsoft.com/office/powerpoint/2010/main" val="3750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Viola-Jones and HOG</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p:txBody>
          <a:bodyPr/>
          <a:lstStyle/>
          <a:p>
            <a:pPr marL="0" indent="0">
              <a:lnSpc>
                <a:spcPct val="150000"/>
              </a:lnSpc>
              <a:buNone/>
            </a:pPr>
            <a:r>
              <a:rPr lang="en-GB" dirty="0"/>
              <a:t>Performance is worst for underrepresented faces than represented faces, indicating slight bias.</a:t>
            </a:r>
          </a:p>
          <a:p>
            <a:pPr>
              <a:lnSpc>
                <a:spcPct val="150000"/>
              </a:lnSpc>
              <a:buFont typeface="Arial" panose="020B0604020202020204" pitchFamily="34" charset="0"/>
              <a:buChar char="•"/>
            </a:pPr>
            <a:r>
              <a:rPr lang="en-GB" dirty="0"/>
              <a:t> Feature extraction</a:t>
            </a:r>
          </a:p>
          <a:p>
            <a:pPr lvl="1">
              <a:lnSpc>
                <a:spcPct val="150000"/>
              </a:lnSpc>
              <a:buFont typeface="Arial" panose="020B0604020202020204" pitchFamily="34" charset="0"/>
              <a:buChar char="•"/>
            </a:pPr>
            <a:r>
              <a:rPr lang="en-GB" dirty="0"/>
              <a:t>The difference in intensity between faces.</a:t>
            </a:r>
          </a:p>
          <a:p>
            <a:pPr>
              <a:lnSpc>
                <a:spcPct val="150000"/>
              </a:lnSpc>
              <a:buFont typeface="Arial" panose="020B0604020202020204" pitchFamily="34" charset="0"/>
              <a:buChar char="•"/>
            </a:pPr>
            <a:r>
              <a:rPr lang="en-GB" dirty="0"/>
              <a:t>Lack of underrepresented training data</a:t>
            </a:r>
          </a:p>
          <a:p>
            <a:pPr lvl="1">
              <a:lnSpc>
                <a:spcPct val="150000"/>
              </a:lnSpc>
              <a:buFont typeface="Arial" panose="020B0604020202020204" pitchFamily="34" charset="0"/>
              <a:buChar char="•"/>
            </a:pPr>
            <a:r>
              <a:rPr lang="en-GB" dirty="0"/>
              <a:t>Dataset wasn’t fair.</a:t>
            </a:r>
          </a:p>
          <a:p>
            <a:pPr lvl="1">
              <a:lnSpc>
                <a:spcPct val="150000"/>
              </a:lnSpc>
              <a:buFont typeface="Arial" panose="020B0604020202020204" pitchFamily="34" charset="0"/>
              <a:buChar char="•"/>
            </a:pPr>
            <a:r>
              <a:rPr lang="en-GB" dirty="0"/>
              <a:t>119 out of the 135 images for the HOG predictor were of represented faces.</a:t>
            </a:r>
          </a:p>
          <a:p>
            <a:pPr lvl="1">
              <a:lnSpc>
                <a:spcPct val="150000"/>
              </a:lnSpc>
              <a:buFont typeface="Arial" panose="020B0604020202020204" pitchFamily="34" charset="0"/>
              <a:buChar char="•"/>
            </a:pPr>
            <a:r>
              <a:rPr lang="en-GB" dirty="0"/>
              <a:t>Resulted in lack of training with underrepresented faces.</a:t>
            </a:r>
          </a:p>
          <a:p>
            <a:pPr marL="201168" lvl="1" indent="0">
              <a:buNone/>
            </a:pPr>
            <a:endParaRPr lang="en-GB" dirty="0"/>
          </a:p>
          <a:p>
            <a:pPr lvl="1"/>
            <a:endParaRPr lang="en-GB" dirty="0"/>
          </a:p>
          <a:p>
            <a:pPr lvl="1"/>
            <a:endParaRPr lang="en-GB" dirty="0"/>
          </a:p>
          <a:p>
            <a:pPr marL="201168" lvl="1" indent="0">
              <a:buNone/>
            </a:pPr>
            <a:endParaRPr lang="en-GB" dirty="0"/>
          </a:p>
          <a:p>
            <a:endParaRPr lang="en-GB" dirty="0"/>
          </a:p>
        </p:txBody>
      </p:sp>
    </p:spTree>
    <p:extLst>
      <p:ext uri="{BB962C8B-B14F-4D97-AF65-F5344CB8AC3E}">
        <p14:creationId xmlns:p14="http://schemas.microsoft.com/office/powerpoint/2010/main" val="398260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MTCNN</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p:txBody>
          <a:bodyPr>
            <a:normAutofit fontScale="92500"/>
          </a:bodyPr>
          <a:lstStyle/>
          <a:p>
            <a:pPr marL="0" indent="0">
              <a:lnSpc>
                <a:spcPct val="150000"/>
              </a:lnSpc>
              <a:buNone/>
            </a:pPr>
            <a:r>
              <a:rPr lang="en-GB" dirty="0"/>
              <a:t>Show worst performance across all landmarks in threshold histograms for underrepresented faces.</a:t>
            </a:r>
          </a:p>
          <a:p>
            <a:pPr>
              <a:lnSpc>
                <a:spcPct val="150000"/>
              </a:lnSpc>
              <a:buFont typeface="Arial" panose="020B0604020202020204" pitchFamily="34" charset="0"/>
              <a:buChar char="•"/>
            </a:pPr>
            <a:r>
              <a:rPr lang="en-GB" dirty="0"/>
              <a:t> No handcrafted filters</a:t>
            </a:r>
          </a:p>
          <a:p>
            <a:pPr>
              <a:lnSpc>
                <a:spcPct val="150000"/>
              </a:lnSpc>
              <a:buFont typeface="Arial" panose="020B0604020202020204" pitchFamily="34" charset="0"/>
              <a:buChar char="•"/>
            </a:pPr>
            <a:r>
              <a:rPr lang="en-GB" dirty="0"/>
              <a:t> Dataset Bias</a:t>
            </a:r>
          </a:p>
          <a:p>
            <a:pPr lvl="1">
              <a:lnSpc>
                <a:spcPct val="150000"/>
              </a:lnSpc>
              <a:buFont typeface="Arial" panose="020B0604020202020204" pitchFamily="34" charset="0"/>
              <a:buChar char="•"/>
            </a:pPr>
            <a:r>
              <a:rPr lang="en-GB" dirty="0"/>
              <a:t>MTCNN uses WIDER FACE for face classification and </a:t>
            </a:r>
            <a:r>
              <a:rPr lang="en-GB" dirty="0" err="1"/>
              <a:t>CelebA</a:t>
            </a:r>
            <a:r>
              <a:rPr lang="en-GB" dirty="0"/>
              <a:t> for landmark localisation.</a:t>
            </a:r>
          </a:p>
          <a:p>
            <a:pPr lvl="1">
              <a:lnSpc>
                <a:spcPct val="150000"/>
              </a:lnSpc>
              <a:buFont typeface="Arial" panose="020B0604020202020204" pitchFamily="34" charset="0"/>
              <a:buChar char="•"/>
            </a:pPr>
            <a:r>
              <a:rPr lang="en-GB" dirty="0"/>
              <a:t>As evident from bounding boxes, face classification is strong, but landmark localisation isn’t.</a:t>
            </a:r>
          </a:p>
          <a:p>
            <a:pPr>
              <a:lnSpc>
                <a:spcPct val="150000"/>
              </a:lnSpc>
              <a:buFont typeface="Arial" panose="020B0604020202020204" pitchFamily="34" charset="0"/>
              <a:buChar char="•"/>
            </a:pPr>
            <a:r>
              <a:rPr lang="en-GB" dirty="0" err="1"/>
              <a:t>CelebA</a:t>
            </a:r>
            <a:r>
              <a:rPr lang="en-GB" dirty="0"/>
              <a:t> dataset </a:t>
            </a:r>
          </a:p>
          <a:p>
            <a:pPr lvl="1">
              <a:lnSpc>
                <a:spcPct val="150000"/>
              </a:lnSpc>
              <a:buFont typeface="Arial" panose="020B0604020202020204" pitchFamily="34" charset="0"/>
              <a:buChar char="•"/>
            </a:pPr>
            <a:r>
              <a:rPr lang="en-GB" dirty="0"/>
              <a:t>Sampling Bias present which results in inaccurate predictions.</a:t>
            </a:r>
          </a:p>
          <a:p>
            <a:pPr lvl="1"/>
            <a:endParaRPr lang="en-GB" dirty="0"/>
          </a:p>
          <a:p>
            <a:pPr lvl="1"/>
            <a:endParaRPr lang="en-GB" dirty="0"/>
          </a:p>
          <a:p>
            <a:pPr marL="201168" lvl="1" indent="0">
              <a:buNone/>
            </a:pPr>
            <a:endParaRPr lang="en-GB" dirty="0"/>
          </a:p>
          <a:p>
            <a:endParaRPr lang="en-GB" dirty="0"/>
          </a:p>
        </p:txBody>
      </p:sp>
    </p:spTree>
    <p:extLst>
      <p:ext uri="{BB962C8B-B14F-4D97-AF65-F5344CB8AC3E}">
        <p14:creationId xmlns:p14="http://schemas.microsoft.com/office/powerpoint/2010/main" val="422733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RetinaFace</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p:txBody>
          <a:bodyPr>
            <a:normAutofit/>
          </a:bodyPr>
          <a:lstStyle/>
          <a:p>
            <a:pPr marL="0" indent="0">
              <a:lnSpc>
                <a:spcPct val="150000"/>
              </a:lnSpc>
              <a:buNone/>
            </a:pPr>
            <a:r>
              <a:rPr lang="en-GB" dirty="0"/>
              <a:t>Similar performance between groups, evidence of no apparent bias present</a:t>
            </a:r>
          </a:p>
          <a:p>
            <a:pPr>
              <a:lnSpc>
                <a:spcPct val="150000"/>
              </a:lnSpc>
              <a:buFont typeface="Arial" panose="020B0604020202020204" pitchFamily="34" charset="0"/>
              <a:buChar char="•"/>
            </a:pPr>
            <a:r>
              <a:rPr lang="en-GB" dirty="0"/>
              <a:t> Representative dataset</a:t>
            </a:r>
          </a:p>
          <a:p>
            <a:pPr lvl="1">
              <a:lnSpc>
                <a:spcPct val="150000"/>
              </a:lnSpc>
              <a:buFont typeface="Arial" panose="020B0604020202020204" pitchFamily="34" charset="0"/>
              <a:buChar char="•"/>
            </a:pPr>
            <a:r>
              <a:rPr lang="en-GB" dirty="0"/>
              <a:t>WIDER FACE categories.</a:t>
            </a:r>
          </a:p>
          <a:p>
            <a:pPr>
              <a:lnSpc>
                <a:spcPct val="150000"/>
              </a:lnSpc>
              <a:buFont typeface="Arial" panose="020B0604020202020204" pitchFamily="34" charset="0"/>
              <a:buChar char="•"/>
            </a:pPr>
            <a:r>
              <a:rPr lang="en-GB" dirty="0"/>
              <a:t>Feature Pyramid Network</a:t>
            </a:r>
          </a:p>
          <a:p>
            <a:pPr lvl="1">
              <a:lnSpc>
                <a:spcPct val="150000"/>
              </a:lnSpc>
              <a:buFont typeface="Arial" panose="020B0604020202020204" pitchFamily="34" charset="0"/>
              <a:buChar char="•"/>
            </a:pPr>
            <a:r>
              <a:rPr lang="en-GB" dirty="0"/>
              <a:t>Up-sampling and down-sampling of reconstructed layers could reduce the complexity that introduces bias.</a:t>
            </a:r>
          </a:p>
          <a:p>
            <a:pPr lvl="1">
              <a:lnSpc>
                <a:spcPct val="150000"/>
              </a:lnSpc>
              <a:buFont typeface="Arial" panose="020B0604020202020204" pitchFamily="34" charset="0"/>
              <a:buChar char="•"/>
            </a:pPr>
            <a:r>
              <a:rPr lang="en-GB" dirty="0"/>
              <a:t>Detector can make predictions for images it is better trained for.</a:t>
            </a:r>
          </a:p>
          <a:p>
            <a:pPr lvl="1"/>
            <a:endParaRPr lang="en-GB" dirty="0"/>
          </a:p>
          <a:p>
            <a:pPr lvl="1"/>
            <a:endParaRPr lang="en-GB" dirty="0"/>
          </a:p>
          <a:p>
            <a:pPr marL="201168" lvl="1" indent="0">
              <a:buNone/>
            </a:pPr>
            <a:endParaRPr lang="en-GB" dirty="0"/>
          </a:p>
          <a:p>
            <a:endParaRPr lang="en-GB" dirty="0"/>
          </a:p>
        </p:txBody>
      </p:sp>
    </p:spTree>
    <p:extLst>
      <p:ext uri="{BB962C8B-B14F-4D97-AF65-F5344CB8AC3E}">
        <p14:creationId xmlns:p14="http://schemas.microsoft.com/office/powerpoint/2010/main" val="350153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871D-4E1E-41EB-8E2D-74CD7AC52CA0}"/>
              </a:ext>
            </a:extLst>
          </p:cNvPr>
          <p:cNvSpPr>
            <a:spLocks noGrp="1"/>
          </p:cNvSpPr>
          <p:nvPr>
            <p:ph type="title"/>
          </p:nvPr>
        </p:nvSpPr>
        <p:spPr/>
        <p:txBody>
          <a:bodyPr anchor="ctr"/>
          <a:lstStyle/>
          <a:p>
            <a:r>
              <a:rPr lang="en-GB" dirty="0"/>
              <a:t>Motivation</a:t>
            </a:r>
          </a:p>
        </p:txBody>
      </p:sp>
      <p:sp>
        <p:nvSpPr>
          <p:cNvPr id="3" name="Content Placeholder 2">
            <a:extLst>
              <a:ext uri="{FF2B5EF4-FFF2-40B4-BE49-F238E27FC236}">
                <a16:creationId xmlns:a16="http://schemas.microsoft.com/office/drawing/2014/main" id="{B81D59CE-215C-45D6-A4BC-57B46DE9EFFA}"/>
              </a:ext>
            </a:extLst>
          </p:cNvPr>
          <p:cNvSpPr>
            <a:spLocks noGrp="1"/>
          </p:cNvSpPr>
          <p:nvPr>
            <p:ph idx="1"/>
          </p:nvPr>
        </p:nvSpPr>
        <p:spPr/>
        <p:txBody>
          <a:bodyPr anchor="t">
            <a:normAutofit/>
          </a:bodyPr>
          <a:lstStyle/>
          <a:p>
            <a:pPr>
              <a:lnSpc>
                <a:spcPct val="150000"/>
              </a:lnSpc>
              <a:buFont typeface="Arial" panose="020B0604020202020204" pitchFamily="34" charset="0"/>
              <a:buChar char="•"/>
            </a:pPr>
            <a:r>
              <a:rPr lang="en-GB" sz="3200" dirty="0"/>
              <a:t>Face detection is used in many sectors and industries</a:t>
            </a:r>
          </a:p>
          <a:p>
            <a:pPr>
              <a:lnSpc>
                <a:spcPct val="150000"/>
              </a:lnSpc>
              <a:buFont typeface="Arial" panose="020B0604020202020204" pitchFamily="34" charset="0"/>
              <a:buChar char="•"/>
            </a:pPr>
            <a:r>
              <a:rPr lang="en-GB" sz="3200" dirty="0"/>
              <a:t>Bias introduces many unfair consequences to individuals</a:t>
            </a:r>
          </a:p>
          <a:p>
            <a:pPr>
              <a:lnSpc>
                <a:spcPct val="150000"/>
              </a:lnSpc>
              <a:buFont typeface="Arial" panose="020B0604020202020204" pitchFamily="34" charset="0"/>
              <a:buChar char="•"/>
            </a:pPr>
            <a:r>
              <a:rPr lang="en-GB" sz="3200" dirty="0"/>
              <a:t>Growing area of research</a:t>
            </a:r>
          </a:p>
        </p:txBody>
      </p:sp>
    </p:spTree>
    <p:extLst>
      <p:ext uri="{BB962C8B-B14F-4D97-AF65-F5344CB8AC3E}">
        <p14:creationId xmlns:p14="http://schemas.microsoft.com/office/powerpoint/2010/main" val="420109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Altering Images to Assess Dataset Bias</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a:xfrm>
            <a:off x="1097280" y="1845734"/>
            <a:ext cx="7259320" cy="4023360"/>
          </a:xfrm>
        </p:spPr>
        <p:txBody>
          <a:bodyPr>
            <a:normAutofit fontScale="85000" lnSpcReduction="10000"/>
          </a:bodyPr>
          <a:lstStyle/>
          <a:p>
            <a:pPr marL="0" indent="0">
              <a:lnSpc>
                <a:spcPct val="150000"/>
              </a:lnSpc>
              <a:buNone/>
            </a:pPr>
            <a:r>
              <a:rPr lang="en-GB" dirty="0"/>
              <a:t>From the 3 algorithms the MTCNN showed the largest bias. </a:t>
            </a:r>
          </a:p>
          <a:p>
            <a:pPr marL="0" indent="0">
              <a:lnSpc>
                <a:spcPct val="150000"/>
              </a:lnSpc>
              <a:buNone/>
            </a:pPr>
            <a:r>
              <a:rPr lang="en-GB" dirty="0"/>
              <a:t>Goal was to alter poor performing underrepresented faces to be similar to represented faces, to see if algorithm could generate more accurate predictions.</a:t>
            </a:r>
          </a:p>
          <a:p>
            <a:pPr>
              <a:lnSpc>
                <a:spcPct val="150000"/>
              </a:lnSpc>
              <a:buFont typeface="Arial" panose="020B0604020202020204" pitchFamily="34" charset="0"/>
              <a:buChar char="•"/>
            </a:pPr>
            <a:r>
              <a:rPr lang="en-GB" dirty="0"/>
              <a:t> Altering Contrast</a:t>
            </a:r>
          </a:p>
          <a:p>
            <a:pPr lvl="1">
              <a:lnSpc>
                <a:spcPct val="150000"/>
              </a:lnSpc>
              <a:buFont typeface="Arial" panose="020B0604020202020204" pitchFamily="34" charset="0"/>
              <a:buChar char="•"/>
            </a:pPr>
            <a:r>
              <a:rPr lang="en-GB" dirty="0"/>
              <a:t>The faces chosen were based on worst performance for mouth landmarks (&gt;7 error difference).</a:t>
            </a:r>
          </a:p>
          <a:p>
            <a:pPr lvl="1">
              <a:lnSpc>
                <a:spcPct val="150000"/>
              </a:lnSpc>
              <a:buFont typeface="Arial" panose="020B0604020202020204" pitchFamily="34" charset="0"/>
              <a:buChar char="•"/>
            </a:pPr>
            <a:r>
              <a:rPr lang="en-GB" dirty="0"/>
              <a:t>Contrast was altered as this reduced difference between the brightest and darkest parts of the image, resulting in a lighter skin tone and the shadows becoming less pronounced.</a:t>
            </a:r>
          </a:p>
          <a:p>
            <a:pPr lvl="1"/>
            <a:endParaRPr lang="en-GB" dirty="0"/>
          </a:p>
          <a:p>
            <a:pPr lvl="1"/>
            <a:endParaRPr lang="en-GB" dirty="0"/>
          </a:p>
          <a:p>
            <a:pPr marL="201168" lvl="1" indent="0">
              <a:buNone/>
            </a:pPr>
            <a:endParaRPr lang="en-GB" dirty="0"/>
          </a:p>
          <a:p>
            <a:endParaRPr lang="en-GB" dirty="0"/>
          </a:p>
        </p:txBody>
      </p:sp>
      <p:pic>
        <p:nvPicPr>
          <p:cNvPr id="5" name="Picture 4" descr="A picture containing text, person, person, posing&#10;&#10;Description automatically generated">
            <a:extLst>
              <a:ext uri="{FF2B5EF4-FFF2-40B4-BE49-F238E27FC236}">
                <a16:creationId xmlns:a16="http://schemas.microsoft.com/office/drawing/2014/main" id="{B8F0942E-0327-4F88-A383-7E3287427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450" y="1863512"/>
            <a:ext cx="2322589" cy="1881297"/>
          </a:xfrm>
          <a:prstGeom prst="rect">
            <a:avLst/>
          </a:prstGeom>
        </p:spPr>
      </p:pic>
      <p:pic>
        <p:nvPicPr>
          <p:cNvPr id="7" name="Picture 6" descr="A picture containing text, person, person, wall&#10;&#10;Description automatically generated">
            <a:extLst>
              <a:ext uri="{FF2B5EF4-FFF2-40B4-BE49-F238E27FC236}">
                <a16:creationId xmlns:a16="http://schemas.microsoft.com/office/drawing/2014/main" id="{7DC16E47-4DCF-42FA-94A0-437DBC3CB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451" y="4118426"/>
            <a:ext cx="2322588" cy="1881297"/>
          </a:xfrm>
          <a:prstGeom prst="rect">
            <a:avLst/>
          </a:prstGeom>
        </p:spPr>
      </p:pic>
      <p:sp>
        <p:nvSpPr>
          <p:cNvPr id="6" name="TextBox 5">
            <a:extLst>
              <a:ext uri="{FF2B5EF4-FFF2-40B4-BE49-F238E27FC236}">
                <a16:creationId xmlns:a16="http://schemas.microsoft.com/office/drawing/2014/main" id="{CD6225BE-F0CE-40DA-A815-73B4BFCA1D9A}"/>
              </a:ext>
            </a:extLst>
          </p:cNvPr>
          <p:cNvSpPr txBox="1"/>
          <p:nvPr/>
        </p:nvSpPr>
        <p:spPr>
          <a:xfrm>
            <a:off x="8671401" y="3749094"/>
            <a:ext cx="4846637" cy="369332"/>
          </a:xfrm>
          <a:prstGeom prst="rect">
            <a:avLst/>
          </a:prstGeom>
          <a:noFill/>
        </p:spPr>
        <p:txBody>
          <a:bodyPr wrap="square" rtlCol="0">
            <a:spAutoFit/>
          </a:bodyPr>
          <a:lstStyle/>
          <a:p>
            <a:r>
              <a:rPr lang="en-GB" dirty="0"/>
              <a:t>Figure 10: Original Image</a:t>
            </a:r>
          </a:p>
        </p:txBody>
      </p:sp>
      <p:sp>
        <p:nvSpPr>
          <p:cNvPr id="8" name="TextBox 7">
            <a:extLst>
              <a:ext uri="{FF2B5EF4-FFF2-40B4-BE49-F238E27FC236}">
                <a16:creationId xmlns:a16="http://schemas.microsoft.com/office/drawing/2014/main" id="{CD6B5542-718F-4AF4-8737-5AAC554276E2}"/>
              </a:ext>
            </a:extLst>
          </p:cNvPr>
          <p:cNvSpPr txBox="1"/>
          <p:nvPr/>
        </p:nvSpPr>
        <p:spPr>
          <a:xfrm>
            <a:off x="8240085" y="5972991"/>
            <a:ext cx="4846637" cy="369332"/>
          </a:xfrm>
          <a:prstGeom prst="rect">
            <a:avLst/>
          </a:prstGeom>
          <a:noFill/>
        </p:spPr>
        <p:txBody>
          <a:bodyPr wrap="square" rtlCol="0">
            <a:spAutoFit/>
          </a:bodyPr>
          <a:lstStyle/>
          <a:p>
            <a:r>
              <a:rPr lang="en-GB" dirty="0"/>
              <a:t>Figure 11: Contrast Altered Image</a:t>
            </a:r>
          </a:p>
        </p:txBody>
      </p:sp>
    </p:spTree>
    <p:extLst>
      <p:ext uri="{BB962C8B-B14F-4D97-AF65-F5344CB8AC3E}">
        <p14:creationId xmlns:p14="http://schemas.microsoft.com/office/powerpoint/2010/main" val="1700355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Altering Images to Assess Dataset Bias</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sz="half" idx="1"/>
          </p:nvPr>
        </p:nvSpPr>
        <p:spPr>
          <a:xfrm>
            <a:off x="1097279" y="1845733"/>
            <a:ext cx="4937760" cy="4402667"/>
          </a:xfrm>
        </p:spPr>
        <p:txBody>
          <a:bodyPr>
            <a:normAutofit fontScale="85000" lnSpcReduction="10000"/>
          </a:bodyPr>
          <a:lstStyle/>
          <a:p>
            <a:pPr marL="0" indent="0">
              <a:lnSpc>
                <a:spcPct val="150000"/>
              </a:lnSpc>
              <a:buNone/>
            </a:pPr>
            <a:r>
              <a:rPr lang="en-GB" dirty="0"/>
              <a:t>Running this back through algorithm generated interesting results:</a:t>
            </a:r>
          </a:p>
          <a:p>
            <a:pPr>
              <a:lnSpc>
                <a:spcPct val="150000"/>
              </a:lnSpc>
              <a:buFont typeface="Arial" panose="020B0604020202020204" pitchFamily="34" charset="0"/>
              <a:buChar char="•"/>
            </a:pPr>
            <a:r>
              <a:rPr lang="en-GB" dirty="0"/>
              <a:t> The 3 underrepresented male faces showed improvement on both landmarks .</a:t>
            </a:r>
          </a:p>
          <a:p>
            <a:pPr>
              <a:lnSpc>
                <a:spcPct val="150000"/>
              </a:lnSpc>
              <a:buFont typeface="Arial" panose="020B0604020202020204" pitchFamily="34" charset="0"/>
              <a:buChar char="•"/>
            </a:pPr>
            <a:r>
              <a:rPr lang="en-GB" dirty="0"/>
              <a:t>Out of the 6 underrepresented female faces:</a:t>
            </a:r>
          </a:p>
          <a:p>
            <a:pPr lvl="1">
              <a:lnSpc>
                <a:spcPct val="150000"/>
              </a:lnSpc>
              <a:buFont typeface="Arial" panose="020B0604020202020204" pitchFamily="34" charset="0"/>
              <a:buChar char="•"/>
            </a:pPr>
            <a:r>
              <a:rPr lang="en-GB" dirty="0"/>
              <a:t>2 showed improvement on both landmarks.</a:t>
            </a:r>
          </a:p>
          <a:p>
            <a:pPr lvl="1">
              <a:lnSpc>
                <a:spcPct val="150000"/>
              </a:lnSpc>
              <a:buFont typeface="Arial" panose="020B0604020202020204" pitchFamily="34" charset="0"/>
              <a:buChar char="•"/>
            </a:pPr>
            <a:r>
              <a:rPr lang="en-GB" dirty="0"/>
              <a:t>3 showed improvement on a single landmark.</a:t>
            </a:r>
          </a:p>
          <a:p>
            <a:pPr lvl="1">
              <a:lnSpc>
                <a:spcPct val="150000"/>
              </a:lnSpc>
              <a:buFont typeface="Arial" panose="020B0604020202020204" pitchFamily="34" charset="0"/>
              <a:buChar char="•"/>
            </a:pPr>
            <a:r>
              <a:rPr lang="en-GB" dirty="0"/>
              <a:t>1 performed worst on both landmarks.</a:t>
            </a:r>
          </a:p>
          <a:p>
            <a:pPr>
              <a:lnSpc>
                <a:spcPct val="150000"/>
              </a:lnSpc>
              <a:buFont typeface="Arial" panose="020B0604020202020204" pitchFamily="34" charset="0"/>
              <a:buChar char="•"/>
            </a:pPr>
            <a:r>
              <a:rPr lang="en-GB" dirty="0"/>
              <a:t>The results conclusive for males were less so for females.</a:t>
            </a:r>
          </a:p>
          <a:p>
            <a:pPr marL="201168" lvl="1" indent="0">
              <a:buNone/>
            </a:pPr>
            <a:endParaRPr lang="en-GB" dirty="0"/>
          </a:p>
          <a:p>
            <a:endParaRPr lang="en-GB" dirty="0"/>
          </a:p>
        </p:txBody>
      </p:sp>
      <p:pic>
        <p:nvPicPr>
          <p:cNvPr id="6" name="Content Placeholder 5">
            <a:extLst>
              <a:ext uri="{FF2B5EF4-FFF2-40B4-BE49-F238E27FC236}">
                <a16:creationId xmlns:a16="http://schemas.microsoft.com/office/drawing/2014/main" id="{F49E5A07-FCA7-4D52-B946-7327FFF911AF}"/>
              </a:ext>
            </a:extLst>
          </p:cNvPr>
          <p:cNvPicPr>
            <a:picLocks noGrp="1" noChangeAspect="1"/>
          </p:cNvPicPr>
          <p:nvPr>
            <p:ph sz="half" idx="2"/>
          </p:nvPr>
        </p:nvPicPr>
        <p:blipFill>
          <a:blip r:embed="rId3"/>
          <a:stretch>
            <a:fillRect/>
          </a:stretch>
        </p:blipFill>
        <p:spPr>
          <a:xfrm>
            <a:off x="6218238" y="1847853"/>
            <a:ext cx="4937125" cy="4019545"/>
          </a:xfrm>
        </p:spPr>
      </p:pic>
      <p:sp>
        <p:nvSpPr>
          <p:cNvPr id="5" name="TextBox 4">
            <a:extLst>
              <a:ext uri="{FF2B5EF4-FFF2-40B4-BE49-F238E27FC236}">
                <a16:creationId xmlns:a16="http://schemas.microsoft.com/office/drawing/2014/main" id="{F0ED2A97-4B9F-47D2-A291-249CFB919BF1}"/>
              </a:ext>
            </a:extLst>
          </p:cNvPr>
          <p:cNvSpPr txBox="1"/>
          <p:nvPr/>
        </p:nvSpPr>
        <p:spPr>
          <a:xfrm>
            <a:off x="6894852" y="5793225"/>
            <a:ext cx="4846637" cy="369332"/>
          </a:xfrm>
          <a:prstGeom prst="rect">
            <a:avLst/>
          </a:prstGeom>
          <a:noFill/>
        </p:spPr>
        <p:txBody>
          <a:bodyPr wrap="square" rtlCol="0">
            <a:spAutoFit/>
          </a:bodyPr>
          <a:lstStyle/>
          <a:p>
            <a:r>
              <a:rPr lang="en-GB" dirty="0"/>
              <a:t>Figure 12: Altered Contrast Results</a:t>
            </a:r>
          </a:p>
        </p:txBody>
      </p:sp>
    </p:spTree>
    <p:extLst>
      <p:ext uri="{BB962C8B-B14F-4D97-AF65-F5344CB8AC3E}">
        <p14:creationId xmlns:p14="http://schemas.microsoft.com/office/powerpoint/2010/main" val="227835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Dataset Bias</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a:xfrm>
            <a:off x="1097280" y="1845734"/>
            <a:ext cx="10058400" cy="975288"/>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Knowing that dataset bias is a large factor to why algorithms perform in a biased way, I looked into how dataset bias was introduced and why it hasn’t been mitigated.</a:t>
            </a:r>
          </a:p>
          <a:p>
            <a:pPr marL="0" indent="0">
              <a:lnSpc>
                <a:spcPct val="150000"/>
              </a:lnSpc>
              <a:buNone/>
            </a:pPr>
            <a:endParaRPr lang="en-GB" dirty="0"/>
          </a:p>
          <a:p>
            <a:pPr lvl="1"/>
            <a:endParaRPr lang="en-GB" dirty="0"/>
          </a:p>
          <a:p>
            <a:pPr marL="201168" lvl="1" indent="0">
              <a:buNone/>
            </a:pPr>
            <a:endParaRPr lang="en-GB" dirty="0"/>
          </a:p>
          <a:p>
            <a:endParaRPr lang="en-GB" dirty="0"/>
          </a:p>
        </p:txBody>
      </p:sp>
      <p:sp>
        <p:nvSpPr>
          <p:cNvPr id="5" name="Content Placeholder 1">
            <a:extLst>
              <a:ext uri="{FF2B5EF4-FFF2-40B4-BE49-F238E27FC236}">
                <a16:creationId xmlns:a16="http://schemas.microsoft.com/office/drawing/2014/main" id="{894D0317-D2DF-4C90-B529-2523D1911F44}"/>
              </a:ext>
            </a:extLst>
          </p:cNvPr>
          <p:cNvSpPr txBox="1">
            <a:spLocks/>
          </p:cNvSpPr>
          <p:nvPr/>
        </p:nvSpPr>
        <p:spPr>
          <a:xfrm>
            <a:off x="1097280" y="2929396"/>
            <a:ext cx="4998720" cy="38837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GB" dirty="0"/>
              <a:t>Sampling Bias</a:t>
            </a:r>
          </a:p>
          <a:p>
            <a:pPr lvl="1">
              <a:lnSpc>
                <a:spcPct val="150000"/>
              </a:lnSpc>
              <a:buFont typeface="Arial" panose="020B0604020202020204" pitchFamily="34" charset="0"/>
              <a:buChar char="•"/>
            </a:pPr>
            <a:r>
              <a:rPr lang="en-GB" dirty="0"/>
              <a:t>Inherent bias in collating images of celebrities.</a:t>
            </a:r>
          </a:p>
          <a:p>
            <a:pPr lvl="1">
              <a:lnSpc>
                <a:spcPct val="150000"/>
              </a:lnSpc>
              <a:buFont typeface="Arial" panose="020B0604020202020204" pitchFamily="34" charset="0"/>
              <a:buChar char="•"/>
            </a:pPr>
            <a:r>
              <a:rPr lang="en-GB" dirty="0"/>
              <a:t>Sampling bias is difficult to avoid because it can be introduced indirectly.</a:t>
            </a:r>
          </a:p>
          <a:p>
            <a:pPr marL="0" indent="0">
              <a:lnSpc>
                <a:spcPct val="150000"/>
              </a:lnSpc>
              <a:buFont typeface="Calibri" panose="020F0502020204030204" pitchFamily="34" charset="0"/>
              <a:buNone/>
            </a:pPr>
            <a:endParaRPr lang="en-GB" dirty="0"/>
          </a:p>
          <a:p>
            <a:pPr lvl="1"/>
            <a:endParaRPr lang="en-GB" dirty="0"/>
          </a:p>
          <a:p>
            <a:pPr marL="201168" lvl="1" indent="0">
              <a:buFont typeface="Calibri" pitchFamily="34" charset="0"/>
              <a:buNone/>
            </a:pPr>
            <a:endParaRPr lang="en-GB" dirty="0"/>
          </a:p>
          <a:p>
            <a:endParaRPr lang="en-GB" dirty="0"/>
          </a:p>
        </p:txBody>
      </p:sp>
      <p:sp>
        <p:nvSpPr>
          <p:cNvPr id="6" name="Content Placeholder 1">
            <a:extLst>
              <a:ext uri="{FF2B5EF4-FFF2-40B4-BE49-F238E27FC236}">
                <a16:creationId xmlns:a16="http://schemas.microsoft.com/office/drawing/2014/main" id="{10C963FD-1E82-4225-9CAC-B778B1945DBD}"/>
              </a:ext>
            </a:extLst>
          </p:cNvPr>
          <p:cNvSpPr txBox="1">
            <a:spLocks/>
          </p:cNvSpPr>
          <p:nvPr/>
        </p:nvSpPr>
        <p:spPr>
          <a:xfrm>
            <a:off x="6156960" y="2929396"/>
            <a:ext cx="4998720" cy="38837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GB" dirty="0"/>
              <a:t>Benchmark Dataset Bias</a:t>
            </a:r>
          </a:p>
          <a:p>
            <a:pPr lvl="1">
              <a:lnSpc>
                <a:spcPct val="150000"/>
              </a:lnSpc>
              <a:buFont typeface="Arial" panose="020B0604020202020204" pitchFamily="34" charset="0"/>
              <a:buChar char="•"/>
            </a:pPr>
            <a:r>
              <a:rPr lang="en-GB" dirty="0"/>
              <a:t>Labelled Faces in the Wild.</a:t>
            </a:r>
          </a:p>
          <a:p>
            <a:pPr lvl="1">
              <a:lnSpc>
                <a:spcPct val="150000"/>
              </a:lnSpc>
              <a:buFont typeface="Arial" panose="020B0604020202020204" pitchFamily="34" charset="0"/>
              <a:buChar char="•"/>
            </a:pPr>
            <a:r>
              <a:rPr lang="en-GB" dirty="0"/>
              <a:t>Doesn’t evaluate race and gender bias.</a:t>
            </a:r>
          </a:p>
          <a:p>
            <a:pPr lvl="1">
              <a:lnSpc>
                <a:spcPct val="150000"/>
              </a:lnSpc>
              <a:buFont typeface="Arial" panose="020B0604020202020204" pitchFamily="34" charset="0"/>
              <a:buChar char="•"/>
            </a:pPr>
            <a:r>
              <a:rPr lang="en-GB" dirty="0"/>
              <a:t>Algorithms continue to use biased datasets because of occlusive accuracy metrics.</a:t>
            </a:r>
          </a:p>
          <a:p>
            <a:pPr marL="0" indent="0">
              <a:lnSpc>
                <a:spcPct val="150000"/>
              </a:lnSpc>
              <a:buFont typeface="Calibri" panose="020F0502020204030204" pitchFamily="34" charset="0"/>
              <a:buNone/>
            </a:pPr>
            <a:endParaRPr lang="en-GB" dirty="0"/>
          </a:p>
          <a:p>
            <a:pPr lvl="1"/>
            <a:endParaRPr lang="en-GB" dirty="0"/>
          </a:p>
          <a:p>
            <a:pPr marL="201168" lvl="1" indent="0">
              <a:buFont typeface="Calibri" pitchFamily="34" charset="0"/>
              <a:buNone/>
            </a:pPr>
            <a:endParaRPr lang="en-GB" dirty="0"/>
          </a:p>
          <a:p>
            <a:endParaRPr lang="en-GB" dirty="0"/>
          </a:p>
        </p:txBody>
      </p:sp>
    </p:spTree>
    <p:extLst>
      <p:ext uri="{BB962C8B-B14F-4D97-AF65-F5344CB8AC3E}">
        <p14:creationId xmlns:p14="http://schemas.microsoft.com/office/powerpoint/2010/main" val="286690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Summary and Future Work</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p:txBody>
          <a:bodyPr>
            <a:normAutofit fontScale="85000" lnSpcReduction="10000"/>
          </a:bodyPr>
          <a:lstStyle/>
          <a:p>
            <a:pPr>
              <a:lnSpc>
                <a:spcPct val="150000"/>
              </a:lnSpc>
              <a:buFont typeface="Arial" panose="020B0604020202020204" pitchFamily="34" charset="0"/>
              <a:buChar char="•"/>
            </a:pPr>
            <a:r>
              <a:rPr lang="en-GB" dirty="0"/>
              <a:t>This project evaluated 4 algorithms against a novel dataset consisting of represented and underrepresented faces, to investigate if a bias was present. It was found that differing levels of bias were present. Analysing the algorithms, made evident that the bias existed through the datasets the algorithms were trained on, and the design of the algorithms. </a:t>
            </a:r>
          </a:p>
          <a:p>
            <a:pPr>
              <a:lnSpc>
                <a:spcPct val="150000"/>
              </a:lnSpc>
              <a:buFont typeface="Arial" panose="020B0604020202020204" pitchFamily="34" charset="0"/>
              <a:buChar char="•"/>
            </a:pPr>
            <a:r>
              <a:rPr lang="en-GB" dirty="0"/>
              <a:t>Proposed future work</a:t>
            </a:r>
          </a:p>
          <a:p>
            <a:pPr lvl="1">
              <a:lnSpc>
                <a:spcPct val="150000"/>
              </a:lnSpc>
              <a:buFont typeface="Arial" panose="020B0604020202020204" pitchFamily="34" charset="0"/>
              <a:buChar char="•"/>
            </a:pPr>
            <a:r>
              <a:rPr lang="en-GB" dirty="0"/>
              <a:t>Expand on face detection field by evaluating other algorithms with differing features.</a:t>
            </a:r>
          </a:p>
          <a:p>
            <a:pPr lvl="1">
              <a:lnSpc>
                <a:spcPct val="150000"/>
              </a:lnSpc>
              <a:buFont typeface="Arial" panose="020B0604020202020204" pitchFamily="34" charset="0"/>
              <a:buChar char="•"/>
            </a:pPr>
            <a:r>
              <a:rPr lang="en-GB" dirty="0"/>
              <a:t>Evaluate the algorithms on a larger dataset comprising of an evenly distributed number of represented and underrepresented faces.</a:t>
            </a:r>
          </a:p>
          <a:p>
            <a:pPr lvl="1">
              <a:lnSpc>
                <a:spcPct val="150000"/>
              </a:lnSpc>
              <a:buFont typeface="Arial" panose="020B0604020202020204" pitchFamily="34" charset="0"/>
              <a:buChar char="•"/>
            </a:pPr>
            <a:r>
              <a:rPr lang="en-GB" dirty="0"/>
              <a:t>Retrain the MTCNN algorithm using a fairer dataset to evaluate if there is any improvement against reducing the bias present.</a:t>
            </a:r>
          </a:p>
          <a:p>
            <a:pPr>
              <a:lnSpc>
                <a:spcPct val="150000"/>
              </a:lnSpc>
              <a:buFont typeface="Arial" panose="020B0604020202020204" pitchFamily="34" charset="0"/>
              <a:buChar char="•"/>
            </a:pPr>
            <a:endParaRPr lang="en-GB" b="1" dirty="0"/>
          </a:p>
          <a:p>
            <a:pPr marL="0" indent="0">
              <a:lnSpc>
                <a:spcPct val="150000"/>
              </a:lnSpc>
              <a:buNone/>
            </a:pPr>
            <a:endParaRPr lang="en-GB" dirty="0"/>
          </a:p>
          <a:p>
            <a:pPr lvl="1"/>
            <a:endParaRPr lang="en-GB" dirty="0"/>
          </a:p>
          <a:p>
            <a:pPr marL="201168" lvl="1" indent="0">
              <a:buNone/>
            </a:pPr>
            <a:endParaRPr lang="en-GB" dirty="0"/>
          </a:p>
          <a:p>
            <a:endParaRPr lang="en-GB" dirty="0"/>
          </a:p>
        </p:txBody>
      </p:sp>
    </p:spTree>
    <p:extLst>
      <p:ext uri="{BB962C8B-B14F-4D97-AF65-F5344CB8AC3E}">
        <p14:creationId xmlns:p14="http://schemas.microsoft.com/office/powerpoint/2010/main" val="217618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Bias Existence</a:t>
            </a:r>
          </a:p>
        </p:txBody>
      </p:sp>
      <p:sp>
        <p:nvSpPr>
          <p:cNvPr id="2" name="Content Placeholder 1">
            <a:extLst>
              <a:ext uri="{FF2B5EF4-FFF2-40B4-BE49-F238E27FC236}">
                <a16:creationId xmlns:a16="http://schemas.microsoft.com/office/drawing/2014/main" id="{A19FB4F7-B85A-4C3F-9200-130E7390459A}"/>
              </a:ext>
            </a:extLst>
          </p:cNvPr>
          <p:cNvSpPr>
            <a:spLocks noGrp="1"/>
          </p:cNvSpPr>
          <p:nvPr>
            <p:ph idx="1"/>
          </p:nvPr>
        </p:nvSpPr>
        <p:spPr/>
        <p:txBody>
          <a:bodyPr>
            <a:normAutofit/>
          </a:bodyPr>
          <a:lstStyle/>
          <a:p>
            <a:pPr marL="0" indent="0">
              <a:lnSpc>
                <a:spcPct val="150000"/>
              </a:lnSpc>
              <a:buNone/>
            </a:pPr>
            <a:r>
              <a:rPr lang="en-GB" dirty="0"/>
              <a:t>The results indicated a bias existing within the MTCNN, and to a lesser extent the HOG and Viola-Jones algorithms. Looking at reasons for bias, its clear that it comes from two factors.</a:t>
            </a:r>
          </a:p>
          <a:p>
            <a:pPr>
              <a:lnSpc>
                <a:spcPct val="150000"/>
              </a:lnSpc>
              <a:buFont typeface="Arial" panose="020B0604020202020204" pitchFamily="34" charset="0"/>
              <a:buChar char="•"/>
            </a:pPr>
            <a:r>
              <a:rPr lang="en-GB" dirty="0"/>
              <a:t> The design of the algorithm</a:t>
            </a:r>
          </a:p>
          <a:p>
            <a:pPr lvl="1">
              <a:lnSpc>
                <a:spcPct val="150000"/>
              </a:lnSpc>
            </a:pPr>
            <a:r>
              <a:rPr lang="en-GB" dirty="0"/>
              <a:t>Feature descriptors.</a:t>
            </a:r>
          </a:p>
          <a:p>
            <a:pPr>
              <a:lnSpc>
                <a:spcPct val="150000"/>
              </a:lnSpc>
              <a:buFont typeface="Arial" panose="020B0604020202020204" pitchFamily="34" charset="0"/>
              <a:buChar char="•"/>
            </a:pPr>
            <a:r>
              <a:rPr lang="en-GB" dirty="0"/>
              <a:t> The training data used by the algorithms</a:t>
            </a:r>
          </a:p>
          <a:p>
            <a:pPr lvl="1">
              <a:lnSpc>
                <a:spcPct val="150000"/>
              </a:lnSpc>
            </a:pPr>
            <a:r>
              <a:rPr lang="en-GB" dirty="0"/>
              <a:t>Modern CNN methods rely entirely on annotated training data to create filter.</a:t>
            </a:r>
          </a:p>
          <a:p>
            <a:pPr lvl="1"/>
            <a:endParaRPr lang="en-GB" dirty="0"/>
          </a:p>
          <a:p>
            <a:pPr lvl="1"/>
            <a:endParaRPr lang="en-GB" dirty="0"/>
          </a:p>
          <a:p>
            <a:pPr marL="201168" lvl="1" indent="0">
              <a:buNone/>
            </a:pPr>
            <a:endParaRPr lang="en-GB" dirty="0"/>
          </a:p>
          <a:p>
            <a:endParaRPr lang="en-GB" dirty="0"/>
          </a:p>
        </p:txBody>
      </p:sp>
    </p:spTree>
    <p:extLst>
      <p:ext uri="{BB962C8B-B14F-4D97-AF65-F5344CB8AC3E}">
        <p14:creationId xmlns:p14="http://schemas.microsoft.com/office/powerpoint/2010/main" val="260520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A97D-E253-4659-9703-1C4C6CC913FC}"/>
              </a:ext>
            </a:extLst>
          </p:cNvPr>
          <p:cNvSpPr>
            <a:spLocks noGrp="1"/>
          </p:cNvSpPr>
          <p:nvPr>
            <p:ph type="title"/>
          </p:nvPr>
        </p:nvSpPr>
        <p:spPr/>
        <p:txBody>
          <a:bodyPr anchor="ctr"/>
          <a:lstStyle/>
          <a:p>
            <a:r>
              <a:rPr lang="en-GB" dirty="0"/>
              <a:t>Aims</a:t>
            </a:r>
          </a:p>
        </p:txBody>
      </p:sp>
      <p:sp>
        <p:nvSpPr>
          <p:cNvPr id="3" name="Content Placeholder 2">
            <a:extLst>
              <a:ext uri="{FF2B5EF4-FFF2-40B4-BE49-F238E27FC236}">
                <a16:creationId xmlns:a16="http://schemas.microsoft.com/office/drawing/2014/main" id="{36A05FDF-4D67-4BE2-A976-8844817D829F}"/>
              </a:ext>
            </a:extLst>
          </p:cNvPr>
          <p:cNvSpPr>
            <a:spLocks noGrp="1"/>
          </p:cNvSpPr>
          <p:nvPr>
            <p:ph idx="1"/>
          </p:nvPr>
        </p:nvSpPr>
        <p:spPr/>
        <p:txBody>
          <a:bodyPr>
            <a:normAutofit/>
          </a:bodyPr>
          <a:lstStyle/>
          <a:p>
            <a:r>
              <a:rPr lang="en-GB" sz="2800" dirty="0"/>
              <a:t>The aims of the project were to:</a:t>
            </a:r>
          </a:p>
          <a:p>
            <a:endParaRPr lang="en-GB" sz="800" dirty="0"/>
          </a:p>
          <a:p>
            <a:pPr lvl="1">
              <a:lnSpc>
                <a:spcPct val="150000"/>
              </a:lnSpc>
              <a:buFont typeface="Arial" panose="020B0604020202020204" pitchFamily="34" charset="0"/>
              <a:buChar char="•"/>
            </a:pPr>
            <a:r>
              <a:rPr lang="en-GB" sz="2800" dirty="0"/>
              <a:t>Provide quantifiable results</a:t>
            </a:r>
          </a:p>
          <a:p>
            <a:pPr lvl="1">
              <a:lnSpc>
                <a:spcPct val="150000"/>
              </a:lnSpc>
              <a:buFont typeface="Arial" panose="020B0604020202020204" pitchFamily="34" charset="0"/>
              <a:buChar char="•"/>
            </a:pPr>
            <a:r>
              <a:rPr lang="en-GB" sz="2800" dirty="0"/>
              <a:t>Evaluate a set of face detection algorithms which differ in structure</a:t>
            </a:r>
          </a:p>
          <a:p>
            <a:pPr lvl="1">
              <a:lnSpc>
                <a:spcPct val="150000"/>
              </a:lnSpc>
              <a:buFont typeface="Arial" panose="020B0604020202020204" pitchFamily="34" charset="0"/>
              <a:buChar char="•"/>
            </a:pPr>
            <a:r>
              <a:rPr lang="en-GB" sz="2800" dirty="0"/>
              <a:t>Analyse results to understand if and why there exists a bias</a:t>
            </a:r>
          </a:p>
        </p:txBody>
      </p:sp>
    </p:spTree>
    <p:extLst>
      <p:ext uri="{BB962C8B-B14F-4D97-AF65-F5344CB8AC3E}">
        <p14:creationId xmlns:p14="http://schemas.microsoft.com/office/powerpoint/2010/main" val="71519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A985-4E36-4FCA-8F9B-24017A0A956A}"/>
              </a:ext>
            </a:extLst>
          </p:cNvPr>
          <p:cNvSpPr>
            <a:spLocks noGrp="1"/>
          </p:cNvSpPr>
          <p:nvPr>
            <p:ph type="title"/>
          </p:nvPr>
        </p:nvSpPr>
        <p:spPr/>
        <p:txBody>
          <a:bodyPr anchor="ctr"/>
          <a:lstStyle/>
          <a:p>
            <a:r>
              <a:rPr lang="en-GB" dirty="0"/>
              <a:t>Algorithms</a:t>
            </a:r>
          </a:p>
        </p:txBody>
      </p:sp>
      <p:sp>
        <p:nvSpPr>
          <p:cNvPr id="3" name="Content Placeholder 2">
            <a:extLst>
              <a:ext uri="{FF2B5EF4-FFF2-40B4-BE49-F238E27FC236}">
                <a16:creationId xmlns:a16="http://schemas.microsoft.com/office/drawing/2014/main" id="{AEA5D96A-31CD-4485-86A8-7BDD5A8FEA01}"/>
              </a:ext>
            </a:extLst>
          </p:cNvPr>
          <p:cNvSpPr>
            <a:spLocks noGrp="1"/>
          </p:cNvSpPr>
          <p:nvPr>
            <p:ph idx="1"/>
          </p:nvPr>
        </p:nvSpPr>
        <p:spPr>
          <a:xfrm>
            <a:off x="1097280" y="1845734"/>
            <a:ext cx="5735320" cy="4023360"/>
          </a:xfrm>
        </p:spPr>
        <p:txBody>
          <a:bodyPr anchor="t">
            <a:normAutofit fontScale="92500" lnSpcReduction="10000"/>
          </a:bodyPr>
          <a:lstStyle/>
          <a:p>
            <a:r>
              <a:rPr lang="en-GB" sz="2800" dirty="0"/>
              <a:t>The algorithms chosen for this project were:</a:t>
            </a:r>
          </a:p>
          <a:p>
            <a:endParaRPr lang="en-GB" sz="800" dirty="0"/>
          </a:p>
          <a:p>
            <a:pPr lvl="1">
              <a:lnSpc>
                <a:spcPct val="150000"/>
              </a:lnSpc>
              <a:buFont typeface="Arial" panose="020B0604020202020204" pitchFamily="34" charset="0"/>
              <a:buChar char="•"/>
            </a:pPr>
            <a:r>
              <a:rPr lang="en-GB" sz="2800" dirty="0"/>
              <a:t>Viola-Jones</a:t>
            </a:r>
          </a:p>
          <a:p>
            <a:pPr lvl="1">
              <a:lnSpc>
                <a:spcPct val="150000"/>
              </a:lnSpc>
              <a:buFont typeface="Arial" panose="020B0604020202020204" pitchFamily="34" charset="0"/>
              <a:buChar char="•"/>
            </a:pPr>
            <a:r>
              <a:rPr lang="en-GB" sz="2800" dirty="0"/>
              <a:t>Histogram of Oriented Gradients (HOG)</a:t>
            </a:r>
          </a:p>
          <a:p>
            <a:pPr lvl="1">
              <a:lnSpc>
                <a:spcPct val="150000"/>
              </a:lnSpc>
              <a:buFont typeface="Arial" panose="020B0604020202020204" pitchFamily="34" charset="0"/>
              <a:buChar char="•"/>
            </a:pPr>
            <a:r>
              <a:rPr lang="en-GB" sz="2800" b="0" i="0" dirty="0">
                <a:solidFill>
                  <a:srgbClr val="222222"/>
                </a:solidFill>
                <a:effectLst/>
                <a:latin typeface="Google Sans"/>
              </a:rPr>
              <a:t>Multi-Task Cascaded Convolutional Neural Networks (MTCNN)</a:t>
            </a:r>
          </a:p>
          <a:p>
            <a:pPr lvl="1">
              <a:lnSpc>
                <a:spcPct val="150000"/>
              </a:lnSpc>
              <a:buFont typeface="Arial" panose="020B0604020202020204" pitchFamily="34" charset="0"/>
              <a:buChar char="•"/>
            </a:pPr>
            <a:r>
              <a:rPr lang="en-GB" sz="2800" dirty="0"/>
              <a:t>RetinaFace</a:t>
            </a:r>
          </a:p>
        </p:txBody>
      </p:sp>
      <p:pic>
        <p:nvPicPr>
          <p:cNvPr id="4" name="Picture 3" descr="Diagram&#10;&#10;Description automatically generated">
            <a:extLst>
              <a:ext uri="{FF2B5EF4-FFF2-40B4-BE49-F238E27FC236}">
                <a16:creationId xmlns:a16="http://schemas.microsoft.com/office/drawing/2014/main" id="{6D5E492E-38B8-428D-A478-9A28C3D0A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00" y="2661447"/>
            <a:ext cx="5001636" cy="2391934"/>
          </a:xfrm>
          <a:prstGeom prst="rect">
            <a:avLst/>
          </a:prstGeom>
        </p:spPr>
      </p:pic>
      <p:sp>
        <p:nvSpPr>
          <p:cNvPr id="5" name="TextBox 4">
            <a:extLst>
              <a:ext uri="{FF2B5EF4-FFF2-40B4-BE49-F238E27FC236}">
                <a16:creationId xmlns:a16="http://schemas.microsoft.com/office/drawing/2014/main" id="{09BB2F32-77B2-4D70-AF3A-690E002855E0}"/>
              </a:ext>
            </a:extLst>
          </p:cNvPr>
          <p:cNvSpPr txBox="1"/>
          <p:nvPr/>
        </p:nvSpPr>
        <p:spPr>
          <a:xfrm>
            <a:off x="7478492" y="5053381"/>
            <a:ext cx="3709851" cy="369332"/>
          </a:xfrm>
          <a:prstGeom prst="rect">
            <a:avLst/>
          </a:prstGeom>
          <a:noFill/>
        </p:spPr>
        <p:txBody>
          <a:bodyPr wrap="square" rtlCol="0">
            <a:spAutoFit/>
          </a:bodyPr>
          <a:lstStyle/>
          <a:p>
            <a:r>
              <a:rPr lang="en-GB" dirty="0"/>
              <a:t>Figure 1: Algorithms categorised </a:t>
            </a:r>
          </a:p>
        </p:txBody>
      </p:sp>
    </p:spTree>
    <p:extLst>
      <p:ext uri="{BB962C8B-B14F-4D97-AF65-F5344CB8AC3E}">
        <p14:creationId xmlns:p14="http://schemas.microsoft.com/office/powerpoint/2010/main" val="18406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A985-4E36-4FCA-8F9B-24017A0A956A}"/>
              </a:ext>
            </a:extLst>
          </p:cNvPr>
          <p:cNvSpPr>
            <a:spLocks noGrp="1"/>
          </p:cNvSpPr>
          <p:nvPr>
            <p:ph type="title"/>
          </p:nvPr>
        </p:nvSpPr>
        <p:spPr/>
        <p:txBody>
          <a:bodyPr anchor="ctr"/>
          <a:lstStyle/>
          <a:p>
            <a:r>
              <a:rPr lang="en-GB" dirty="0"/>
              <a:t>5025 Dataset</a:t>
            </a:r>
          </a:p>
        </p:txBody>
      </p:sp>
      <p:sp>
        <p:nvSpPr>
          <p:cNvPr id="3" name="Content Placeholder 2">
            <a:extLst>
              <a:ext uri="{FF2B5EF4-FFF2-40B4-BE49-F238E27FC236}">
                <a16:creationId xmlns:a16="http://schemas.microsoft.com/office/drawing/2014/main" id="{AEA5D96A-31CD-4485-86A8-7BDD5A8FEA01}"/>
              </a:ext>
            </a:extLst>
          </p:cNvPr>
          <p:cNvSpPr>
            <a:spLocks noGrp="1"/>
          </p:cNvSpPr>
          <p:nvPr>
            <p:ph idx="1"/>
          </p:nvPr>
        </p:nvSpPr>
        <p:spPr>
          <a:xfrm>
            <a:off x="1097280" y="1845734"/>
            <a:ext cx="7215051" cy="4023360"/>
          </a:xfrm>
        </p:spPr>
        <p:txBody>
          <a:bodyPr anchor="t">
            <a:normAutofit fontScale="77500" lnSpcReduction="20000"/>
          </a:bodyPr>
          <a:lstStyle/>
          <a:p>
            <a:pPr>
              <a:lnSpc>
                <a:spcPct val="170000"/>
              </a:lnSpc>
              <a:buFont typeface="Arial" panose="020B0604020202020204" pitchFamily="34" charset="0"/>
              <a:buChar char="•"/>
            </a:pPr>
            <a:r>
              <a:rPr lang="en-GB" sz="2800" dirty="0"/>
              <a:t>Motivation</a:t>
            </a:r>
          </a:p>
          <a:p>
            <a:pPr lvl="1">
              <a:lnSpc>
                <a:spcPct val="170000"/>
              </a:lnSpc>
            </a:pPr>
            <a:r>
              <a:rPr lang="en-GB" sz="2600" dirty="0"/>
              <a:t>Compile a set of images that the algorithm could evaluate to see assess if there was difference in accuracy between races and genders</a:t>
            </a:r>
            <a:endParaRPr lang="en-GB" sz="800" dirty="0"/>
          </a:p>
          <a:p>
            <a:pPr lvl="1">
              <a:lnSpc>
                <a:spcPct val="150000"/>
              </a:lnSpc>
              <a:buFont typeface="Arial" panose="020B0604020202020204" pitchFamily="34" charset="0"/>
              <a:buChar char="•"/>
            </a:pPr>
            <a:r>
              <a:rPr lang="en-GB" sz="2800" dirty="0"/>
              <a:t>Design choices</a:t>
            </a:r>
          </a:p>
          <a:p>
            <a:pPr lvl="2">
              <a:lnSpc>
                <a:spcPct val="150000"/>
              </a:lnSpc>
              <a:buFont typeface="Courier New" panose="02070309020205020404" pitchFamily="49" charset="0"/>
              <a:buChar char="o"/>
            </a:pPr>
            <a:r>
              <a:rPr lang="en-GB" sz="2400" dirty="0"/>
              <a:t>Pre-existing or Novel</a:t>
            </a:r>
          </a:p>
          <a:p>
            <a:pPr lvl="2">
              <a:lnSpc>
                <a:spcPct val="150000"/>
              </a:lnSpc>
              <a:buFont typeface="Courier New" panose="02070309020205020404" pitchFamily="49" charset="0"/>
              <a:buChar char="o"/>
            </a:pPr>
            <a:r>
              <a:rPr lang="en-GB" sz="2400" dirty="0"/>
              <a:t>Dataset diversity</a:t>
            </a:r>
          </a:p>
          <a:p>
            <a:pPr lvl="2">
              <a:lnSpc>
                <a:spcPct val="150000"/>
              </a:lnSpc>
              <a:buFont typeface="Courier New" panose="02070309020205020404" pitchFamily="49" charset="0"/>
              <a:buChar char="o"/>
            </a:pPr>
            <a:r>
              <a:rPr lang="en-GB" sz="2400" dirty="0"/>
              <a:t>Collation of Images</a:t>
            </a:r>
          </a:p>
          <a:p>
            <a:pPr marL="201168" lvl="1" indent="0">
              <a:lnSpc>
                <a:spcPct val="150000"/>
              </a:lnSpc>
              <a:buNone/>
            </a:pPr>
            <a:endParaRPr lang="en-GB" sz="2800" dirty="0"/>
          </a:p>
        </p:txBody>
      </p:sp>
      <p:sp>
        <p:nvSpPr>
          <p:cNvPr id="4" name="Content Placeholder 2">
            <a:extLst>
              <a:ext uri="{FF2B5EF4-FFF2-40B4-BE49-F238E27FC236}">
                <a16:creationId xmlns:a16="http://schemas.microsoft.com/office/drawing/2014/main" id="{0A0A104E-E9DE-44F2-858D-C31BB7A8E496}"/>
              </a:ext>
            </a:extLst>
          </p:cNvPr>
          <p:cNvSpPr txBox="1">
            <a:spLocks/>
          </p:cNvSpPr>
          <p:nvPr/>
        </p:nvSpPr>
        <p:spPr>
          <a:xfrm>
            <a:off x="4056380" y="4273550"/>
            <a:ext cx="7215051" cy="1595544"/>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lnSpc>
                <a:spcPct val="150000"/>
              </a:lnSpc>
              <a:buFont typeface="Courier New" panose="02070309020205020404" pitchFamily="49" charset="0"/>
              <a:buChar char="o"/>
            </a:pPr>
            <a:r>
              <a:rPr lang="en-GB" sz="2200" dirty="0"/>
              <a:t>Technical Details</a:t>
            </a:r>
          </a:p>
          <a:p>
            <a:pPr lvl="2">
              <a:lnSpc>
                <a:spcPct val="150000"/>
              </a:lnSpc>
              <a:buFont typeface="Courier New" panose="02070309020205020404" pitchFamily="49" charset="0"/>
              <a:buChar char="o"/>
            </a:pPr>
            <a:r>
              <a:rPr lang="en-GB" sz="2200" dirty="0"/>
              <a:t>Annotations</a:t>
            </a:r>
          </a:p>
          <a:p>
            <a:pPr lvl="2">
              <a:lnSpc>
                <a:spcPct val="150000"/>
              </a:lnSpc>
              <a:buFont typeface="Courier New" panose="02070309020205020404" pitchFamily="49" charset="0"/>
              <a:buChar char="o"/>
            </a:pPr>
            <a:r>
              <a:rPr lang="en-GB" sz="2200" dirty="0"/>
              <a:t>Limitations</a:t>
            </a:r>
          </a:p>
          <a:p>
            <a:pPr marL="201168" lvl="1" indent="0">
              <a:lnSpc>
                <a:spcPct val="150000"/>
              </a:lnSpc>
              <a:buFont typeface="Calibri" pitchFamily="34" charset="0"/>
              <a:buNone/>
            </a:pPr>
            <a:endParaRPr lang="en-GB" sz="2800" dirty="0"/>
          </a:p>
        </p:txBody>
      </p:sp>
      <p:pic>
        <p:nvPicPr>
          <p:cNvPr id="7" name="Picture 6" descr="A screenshot of a person's face&#10;&#10;Description automatically generated with low confidence">
            <a:extLst>
              <a:ext uri="{FF2B5EF4-FFF2-40B4-BE49-F238E27FC236}">
                <a16:creationId xmlns:a16="http://schemas.microsoft.com/office/drawing/2014/main" id="{79CBE980-A250-4AFA-AD39-0E794FF94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105" y="3021761"/>
            <a:ext cx="3330326" cy="2758984"/>
          </a:xfrm>
          <a:prstGeom prst="rect">
            <a:avLst/>
          </a:prstGeom>
        </p:spPr>
      </p:pic>
      <p:sp>
        <p:nvSpPr>
          <p:cNvPr id="6" name="TextBox 5">
            <a:extLst>
              <a:ext uri="{FF2B5EF4-FFF2-40B4-BE49-F238E27FC236}">
                <a16:creationId xmlns:a16="http://schemas.microsoft.com/office/drawing/2014/main" id="{9B964646-A12C-4B3A-A73A-4C6317E2F782}"/>
              </a:ext>
            </a:extLst>
          </p:cNvPr>
          <p:cNvSpPr txBox="1"/>
          <p:nvPr/>
        </p:nvSpPr>
        <p:spPr>
          <a:xfrm>
            <a:off x="7751342" y="5869094"/>
            <a:ext cx="3709851" cy="369332"/>
          </a:xfrm>
          <a:prstGeom prst="rect">
            <a:avLst/>
          </a:prstGeom>
          <a:noFill/>
        </p:spPr>
        <p:txBody>
          <a:bodyPr wrap="square" rtlCol="0">
            <a:spAutoFit/>
          </a:bodyPr>
          <a:lstStyle/>
          <a:p>
            <a:r>
              <a:rPr lang="en-GB" dirty="0"/>
              <a:t>Figure 2: Bounding Box Annotations</a:t>
            </a:r>
          </a:p>
        </p:txBody>
      </p:sp>
    </p:spTree>
    <p:extLst>
      <p:ext uri="{BB962C8B-B14F-4D97-AF65-F5344CB8AC3E}">
        <p14:creationId xmlns:p14="http://schemas.microsoft.com/office/powerpoint/2010/main" val="333582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A985-4E36-4FCA-8F9B-24017A0A956A}"/>
              </a:ext>
            </a:extLst>
          </p:cNvPr>
          <p:cNvSpPr>
            <a:spLocks noGrp="1"/>
          </p:cNvSpPr>
          <p:nvPr>
            <p:ph type="title"/>
          </p:nvPr>
        </p:nvSpPr>
        <p:spPr/>
        <p:txBody>
          <a:bodyPr anchor="ctr"/>
          <a:lstStyle/>
          <a:p>
            <a:r>
              <a:rPr lang="en-GB" dirty="0"/>
              <a:t>Evaluation</a:t>
            </a:r>
          </a:p>
        </p:txBody>
      </p:sp>
      <p:sp>
        <p:nvSpPr>
          <p:cNvPr id="3" name="Content Placeholder 2">
            <a:extLst>
              <a:ext uri="{FF2B5EF4-FFF2-40B4-BE49-F238E27FC236}">
                <a16:creationId xmlns:a16="http://schemas.microsoft.com/office/drawing/2014/main" id="{AEA5D96A-31CD-4485-86A8-7BDD5A8FEA01}"/>
              </a:ext>
            </a:extLst>
          </p:cNvPr>
          <p:cNvSpPr>
            <a:spLocks noGrp="1"/>
          </p:cNvSpPr>
          <p:nvPr>
            <p:ph idx="1"/>
          </p:nvPr>
        </p:nvSpPr>
        <p:spPr>
          <a:xfrm>
            <a:off x="1097280" y="1845734"/>
            <a:ext cx="10058400" cy="4083428"/>
          </a:xfrm>
        </p:spPr>
        <p:txBody>
          <a:bodyPr numCol="1" anchor="t">
            <a:normAutofit/>
          </a:bodyPr>
          <a:lstStyle/>
          <a:p>
            <a:pPr>
              <a:lnSpc>
                <a:spcPct val="150000"/>
              </a:lnSpc>
              <a:buFont typeface="Arial" panose="020B0604020202020204" pitchFamily="34" charset="0"/>
              <a:buChar char="•"/>
            </a:pPr>
            <a:r>
              <a:rPr lang="en-GB" dirty="0"/>
              <a:t> Evaluation Strategy</a:t>
            </a:r>
          </a:p>
          <a:p>
            <a:pPr lvl="1">
              <a:lnSpc>
                <a:spcPct val="150000"/>
              </a:lnSpc>
              <a:buFont typeface="Courier New" panose="02070309020205020404" pitchFamily="49" charset="0"/>
              <a:buChar char="o"/>
            </a:pPr>
            <a:r>
              <a:rPr lang="en-GB" sz="2000" dirty="0"/>
              <a:t>Execute algorithm against dataset of underrepresented and represented faces </a:t>
            </a:r>
          </a:p>
          <a:p>
            <a:pPr lvl="1">
              <a:lnSpc>
                <a:spcPct val="150000"/>
              </a:lnSpc>
              <a:buFont typeface="Courier New" panose="02070309020205020404" pitchFamily="49" charset="0"/>
              <a:buChar char="o"/>
            </a:pPr>
            <a:r>
              <a:rPr lang="en-GB" sz="2000" dirty="0"/>
              <a:t>Compare predicted coordinates to ground truth coordinates</a:t>
            </a:r>
          </a:p>
          <a:p>
            <a:pPr lvl="1">
              <a:lnSpc>
                <a:spcPct val="150000"/>
              </a:lnSpc>
              <a:buFont typeface="Courier New" panose="02070309020205020404" pitchFamily="49" charset="0"/>
              <a:buChar char="o"/>
            </a:pPr>
            <a:r>
              <a:rPr lang="en-GB" sz="2000" dirty="0"/>
              <a:t>Normalise to produce accuracy metric called “Error Difference”</a:t>
            </a:r>
          </a:p>
          <a:p>
            <a:pPr marL="201168" lvl="1" indent="0">
              <a:lnSpc>
                <a:spcPct val="150000"/>
              </a:lnSpc>
              <a:buNone/>
            </a:pPr>
            <a:endParaRPr lang="en-GB" sz="2000" dirty="0"/>
          </a:p>
          <a:p>
            <a:pPr lvl="1">
              <a:lnSpc>
                <a:spcPct val="150000"/>
              </a:lnSpc>
              <a:buFont typeface="Courier New" panose="02070309020205020404" pitchFamily="49" charset="0"/>
              <a:buChar char="o"/>
            </a:pPr>
            <a:endParaRPr lang="en-GB" sz="2000" dirty="0"/>
          </a:p>
          <a:p>
            <a:pPr marL="201168" lvl="1" indent="0">
              <a:lnSpc>
                <a:spcPct val="150000"/>
              </a:lnSpc>
              <a:buNone/>
            </a:pPr>
            <a:endParaRPr lang="en-GB" sz="2000" dirty="0"/>
          </a:p>
          <a:p>
            <a:pPr marL="384048" lvl="2" indent="0">
              <a:lnSpc>
                <a:spcPct val="150000"/>
              </a:lnSpc>
              <a:buNone/>
            </a:pPr>
            <a:endParaRPr lang="en-GB" sz="2000" dirty="0"/>
          </a:p>
          <a:p>
            <a:pPr marL="201168" lvl="1" indent="0">
              <a:lnSpc>
                <a:spcPct val="150000"/>
              </a:lnSpc>
              <a:buNone/>
            </a:pPr>
            <a:endParaRPr lang="en-GB" sz="2000" dirty="0"/>
          </a:p>
        </p:txBody>
      </p:sp>
      <p:sp>
        <p:nvSpPr>
          <p:cNvPr id="13" name="Content Placeholder 2">
            <a:extLst>
              <a:ext uri="{FF2B5EF4-FFF2-40B4-BE49-F238E27FC236}">
                <a16:creationId xmlns:a16="http://schemas.microsoft.com/office/drawing/2014/main" id="{37EECF41-6CAA-4173-850C-EC842C5F4CE0}"/>
              </a:ext>
            </a:extLst>
          </p:cNvPr>
          <p:cNvSpPr txBox="1">
            <a:spLocks/>
          </p:cNvSpPr>
          <p:nvPr/>
        </p:nvSpPr>
        <p:spPr>
          <a:xfrm>
            <a:off x="13471724" y="1880956"/>
            <a:ext cx="4791892" cy="4083428"/>
          </a:xfrm>
          <a:prstGeom prst="rect">
            <a:avLst/>
          </a:prstGeom>
        </p:spPr>
        <p:txBody>
          <a:bodyPr vert="horz" lIns="0" tIns="45720" rIns="0" bIns="45720" numCol="1"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GB" dirty="0"/>
              <a:t> Metrics</a:t>
            </a:r>
          </a:p>
          <a:p>
            <a:pPr lvl="1">
              <a:lnSpc>
                <a:spcPct val="150000"/>
              </a:lnSpc>
              <a:buFont typeface="Courier New" panose="02070309020205020404" pitchFamily="49" charset="0"/>
              <a:buChar char="o"/>
            </a:pPr>
            <a:r>
              <a:rPr lang="en-GB" sz="2000" dirty="0"/>
              <a:t>Error Threshold Graph</a:t>
            </a:r>
          </a:p>
          <a:p>
            <a:pPr lvl="1">
              <a:lnSpc>
                <a:spcPct val="150000"/>
              </a:lnSpc>
              <a:buFont typeface="Courier New" panose="02070309020205020404" pitchFamily="49" charset="0"/>
              <a:buChar char="o"/>
            </a:pPr>
            <a:r>
              <a:rPr lang="en-GB" sz="2000" dirty="0"/>
              <a:t>Intersection over Union Bounding Boxes Histogram</a:t>
            </a:r>
          </a:p>
          <a:p>
            <a:pPr lvl="1">
              <a:lnSpc>
                <a:spcPct val="150000"/>
              </a:lnSpc>
              <a:buFont typeface="Courier New" panose="02070309020205020404" pitchFamily="49" charset="0"/>
              <a:buChar char="o"/>
            </a:pPr>
            <a:r>
              <a:rPr lang="en-GB" sz="2000" dirty="0"/>
              <a:t>Landmark Error Threshold Histogram</a:t>
            </a:r>
          </a:p>
          <a:p>
            <a:pPr lvl="1">
              <a:lnSpc>
                <a:spcPct val="150000"/>
              </a:lnSpc>
              <a:buFont typeface="Courier New" panose="02070309020205020404" pitchFamily="49" charset="0"/>
              <a:buChar char="o"/>
            </a:pPr>
            <a:r>
              <a:rPr lang="en-GB" sz="2000" dirty="0"/>
              <a:t>Average Error Difference Table</a:t>
            </a:r>
          </a:p>
          <a:p>
            <a:pPr lvl="1">
              <a:lnSpc>
                <a:spcPct val="150000"/>
              </a:lnSpc>
              <a:buFont typeface="Courier New" panose="02070309020205020404" pitchFamily="49" charset="0"/>
              <a:buChar char="o"/>
            </a:pPr>
            <a:r>
              <a:rPr lang="en-GB" sz="2000" dirty="0"/>
              <a:t>Qualitative Image</a:t>
            </a:r>
          </a:p>
          <a:p>
            <a:pPr lvl="1">
              <a:lnSpc>
                <a:spcPct val="150000"/>
              </a:lnSpc>
            </a:pPr>
            <a:endParaRPr lang="en-GB" dirty="0"/>
          </a:p>
          <a:p>
            <a:pPr marL="384048" lvl="2" indent="0">
              <a:lnSpc>
                <a:spcPct val="150000"/>
              </a:lnSpc>
              <a:buFont typeface="Calibri" pitchFamily="34" charset="0"/>
              <a:buNone/>
            </a:pPr>
            <a:endParaRPr lang="en-GB" sz="1800" dirty="0"/>
          </a:p>
          <a:p>
            <a:pPr marL="201168" lvl="1" indent="0">
              <a:lnSpc>
                <a:spcPct val="150000"/>
              </a:lnSpc>
              <a:buFont typeface="Calibri" pitchFamily="34" charset="0"/>
              <a:buNone/>
            </a:pPr>
            <a:endParaRPr lang="en-GB" dirty="0"/>
          </a:p>
        </p:txBody>
      </p:sp>
    </p:spTree>
    <p:extLst>
      <p:ext uri="{BB962C8B-B14F-4D97-AF65-F5344CB8AC3E}">
        <p14:creationId xmlns:p14="http://schemas.microsoft.com/office/powerpoint/2010/main" val="9600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pPr algn="ctr"/>
            <a:r>
              <a:rPr lang="en-GB" dirty="0"/>
              <a:t>Results</a:t>
            </a:r>
          </a:p>
        </p:txBody>
      </p:sp>
    </p:spTree>
    <p:extLst>
      <p:ext uri="{BB962C8B-B14F-4D97-AF65-F5344CB8AC3E}">
        <p14:creationId xmlns:p14="http://schemas.microsoft.com/office/powerpoint/2010/main" val="39888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Frequency of Errors at Thresholds</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602707"/>
            <a:ext cx="4937760" cy="3671995"/>
          </a:xfrm>
        </p:spPr>
        <p:txBody>
          <a:bodyPr>
            <a:normAutofit/>
          </a:bodyPr>
          <a:lstStyle/>
          <a:p>
            <a:pPr>
              <a:lnSpc>
                <a:spcPct val="150000"/>
              </a:lnSpc>
              <a:buFont typeface="Arial" panose="020B0604020202020204" pitchFamily="34" charset="0"/>
              <a:buChar char="•"/>
            </a:pPr>
            <a:r>
              <a:rPr lang="en-GB" dirty="0"/>
              <a:t> There is a similar performance between both groups up to the 3 error difference threshold.</a:t>
            </a:r>
          </a:p>
          <a:p>
            <a:pPr>
              <a:lnSpc>
                <a:spcPct val="150000"/>
              </a:lnSpc>
              <a:buFont typeface="Arial" panose="020B0604020202020204" pitchFamily="34" charset="0"/>
              <a:buChar char="•"/>
            </a:pPr>
            <a:r>
              <a:rPr lang="en-GB" dirty="0"/>
              <a:t> Underrepresented faces perform worst after 3 error threshold.</a:t>
            </a:r>
          </a:p>
          <a:p>
            <a:pPr>
              <a:lnSpc>
                <a:spcPct val="150000"/>
              </a:lnSpc>
              <a:buFont typeface="Arial" panose="020B0604020202020204" pitchFamily="34" charset="0"/>
              <a:buChar char="•"/>
            </a:pPr>
            <a:r>
              <a:rPr lang="en-GB" dirty="0"/>
              <a:t>Evidence of bias.</a:t>
            </a:r>
          </a:p>
        </p:txBody>
      </p:sp>
      <p:pic>
        <p:nvPicPr>
          <p:cNvPr id="35" name="Content Placeholder 34" descr="Chart, line chart&#10;&#10;Description automatically generated">
            <a:extLst>
              <a:ext uri="{FF2B5EF4-FFF2-40B4-BE49-F238E27FC236}">
                <a16:creationId xmlns:a16="http://schemas.microsoft.com/office/drawing/2014/main" id="{ED81EF3A-E965-4FE8-9377-EEA22997E02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6963" y="2602707"/>
            <a:ext cx="4938712" cy="2509837"/>
          </a:xfrm>
        </p:spPr>
      </p:pic>
      <p:sp>
        <p:nvSpPr>
          <p:cNvPr id="5" name="TextBox 4">
            <a:extLst>
              <a:ext uri="{FF2B5EF4-FFF2-40B4-BE49-F238E27FC236}">
                <a16:creationId xmlns:a16="http://schemas.microsoft.com/office/drawing/2014/main" id="{4ED2C278-0BA1-4F08-9EFB-9CC6FD7D864E}"/>
              </a:ext>
            </a:extLst>
          </p:cNvPr>
          <p:cNvSpPr txBox="1"/>
          <p:nvPr/>
        </p:nvSpPr>
        <p:spPr>
          <a:xfrm>
            <a:off x="1533422" y="5120641"/>
            <a:ext cx="4318738" cy="307777"/>
          </a:xfrm>
          <a:prstGeom prst="rect">
            <a:avLst/>
          </a:prstGeom>
          <a:noFill/>
        </p:spPr>
        <p:txBody>
          <a:bodyPr wrap="square" rtlCol="0">
            <a:spAutoFit/>
          </a:bodyPr>
          <a:lstStyle/>
          <a:p>
            <a:r>
              <a:rPr lang="en-GB" sz="1400" dirty="0"/>
              <a:t>Figure 3: Frequency of Errors at Error Thresholds for HOG</a:t>
            </a:r>
          </a:p>
        </p:txBody>
      </p:sp>
    </p:spTree>
    <p:extLst>
      <p:ext uri="{BB962C8B-B14F-4D97-AF65-F5344CB8AC3E}">
        <p14:creationId xmlns:p14="http://schemas.microsoft.com/office/powerpoint/2010/main" val="365301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461E88-4A04-4DE9-B46D-351A1276DB78}"/>
              </a:ext>
            </a:extLst>
          </p:cNvPr>
          <p:cNvSpPr>
            <a:spLocks noGrp="1"/>
          </p:cNvSpPr>
          <p:nvPr>
            <p:ph type="title"/>
          </p:nvPr>
        </p:nvSpPr>
        <p:spPr/>
        <p:txBody>
          <a:bodyPr anchor="ctr"/>
          <a:lstStyle/>
          <a:p>
            <a:r>
              <a:rPr lang="en-GB" dirty="0"/>
              <a:t>Frequency of Errors at Thresholds</a:t>
            </a:r>
          </a:p>
        </p:txBody>
      </p:sp>
      <p:sp>
        <p:nvSpPr>
          <p:cNvPr id="29" name="Content Placeholder 28">
            <a:extLst>
              <a:ext uri="{FF2B5EF4-FFF2-40B4-BE49-F238E27FC236}">
                <a16:creationId xmlns:a16="http://schemas.microsoft.com/office/drawing/2014/main" id="{C1F654B3-15EF-4CE9-B848-B94F8EB27E86}"/>
              </a:ext>
            </a:extLst>
          </p:cNvPr>
          <p:cNvSpPr>
            <a:spLocks noGrp="1"/>
          </p:cNvSpPr>
          <p:nvPr>
            <p:ph sz="half" idx="2"/>
          </p:nvPr>
        </p:nvSpPr>
        <p:spPr>
          <a:xfrm>
            <a:off x="6217920" y="2197099"/>
            <a:ext cx="4937760" cy="3671995"/>
          </a:xfrm>
        </p:spPr>
        <p:txBody>
          <a:bodyPr>
            <a:normAutofit/>
          </a:bodyPr>
          <a:lstStyle/>
          <a:p>
            <a:pPr>
              <a:lnSpc>
                <a:spcPct val="150000"/>
              </a:lnSpc>
              <a:buFont typeface="Arial" panose="020B0604020202020204" pitchFamily="34" charset="0"/>
              <a:buChar char="•"/>
            </a:pPr>
            <a:r>
              <a:rPr lang="en-GB" dirty="0"/>
              <a:t> Underrepresented faces perform worst at every threshold.</a:t>
            </a:r>
          </a:p>
          <a:p>
            <a:pPr>
              <a:lnSpc>
                <a:spcPct val="150000"/>
              </a:lnSpc>
              <a:buFont typeface="Arial" panose="020B0604020202020204" pitchFamily="34" charset="0"/>
              <a:buChar char="•"/>
            </a:pPr>
            <a:r>
              <a:rPr lang="en-GB" dirty="0"/>
              <a:t> Represented faces have consistently lower errors.</a:t>
            </a:r>
          </a:p>
          <a:p>
            <a:pPr>
              <a:lnSpc>
                <a:spcPct val="150000"/>
              </a:lnSpc>
              <a:buFont typeface="Arial" panose="020B0604020202020204" pitchFamily="34" charset="0"/>
              <a:buChar char="•"/>
            </a:pPr>
            <a:r>
              <a:rPr lang="en-GB" dirty="0"/>
              <a:t> Difference of around 15 errors at 5 threshold</a:t>
            </a:r>
          </a:p>
          <a:p>
            <a:pPr>
              <a:lnSpc>
                <a:spcPct val="150000"/>
              </a:lnSpc>
              <a:buFont typeface="Arial" panose="020B0604020202020204" pitchFamily="34" charset="0"/>
              <a:buChar char="•"/>
            </a:pPr>
            <a:r>
              <a:rPr lang="en-GB" dirty="0"/>
              <a:t> Evidence of bias.</a:t>
            </a:r>
          </a:p>
        </p:txBody>
      </p:sp>
      <p:pic>
        <p:nvPicPr>
          <p:cNvPr id="14" name="Content Placeholder 13" descr="Chart, line chart&#10;&#10;Description automatically generated">
            <a:extLst>
              <a:ext uri="{FF2B5EF4-FFF2-40B4-BE49-F238E27FC236}">
                <a16:creationId xmlns:a16="http://schemas.microsoft.com/office/drawing/2014/main" id="{13307248-43C1-44A2-AD37-E858DC9F21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96963" y="2602707"/>
            <a:ext cx="4938712" cy="2509837"/>
          </a:xfrm>
        </p:spPr>
      </p:pic>
      <p:sp>
        <p:nvSpPr>
          <p:cNvPr id="5" name="TextBox 4">
            <a:extLst>
              <a:ext uri="{FF2B5EF4-FFF2-40B4-BE49-F238E27FC236}">
                <a16:creationId xmlns:a16="http://schemas.microsoft.com/office/drawing/2014/main" id="{8A962BC9-08FC-4978-8F87-F41F1923DF6D}"/>
              </a:ext>
            </a:extLst>
          </p:cNvPr>
          <p:cNvSpPr txBox="1"/>
          <p:nvPr/>
        </p:nvSpPr>
        <p:spPr>
          <a:xfrm>
            <a:off x="1188720" y="5120641"/>
            <a:ext cx="4663440" cy="307777"/>
          </a:xfrm>
          <a:prstGeom prst="rect">
            <a:avLst/>
          </a:prstGeom>
          <a:noFill/>
        </p:spPr>
        <p:txBody>
          <a:bodyPr wrap="square" rtlCol="0">
            <a:spAutoFit/>
          </a:bodyPr>
          <a:lstStyle/>
          <a:p>
            <a:r>
              <a:rPr lang="en-GB" sz="1400" dirty="0"/>
              <a:t>Figure 4: Frequency of Errors at Error Thresholds for MTCNN</a:t>
            </a:r>
          </a:p>
        </p:txBody>
      </p:sp>
    </p:spTree>
    <p:extLst>
      <p:ext uri="{BB962C8B-B14F-4D97-AF65-F5344CB8AC3E}">
        <p14:creationId xmlns:p14="http://schemas.microsoft.com/office/powerpoint/2010/main" val="4485873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A63EBCE74BD3408F0777C1AA8B4D76" ma:contentTypeVersion="8" ma:contentTypeDescription="Create a new document." ma:contentTypeScope="" ma:versionID="5d9c897ea2397d8680b18cbc514378d4">
  <xsd:schema xmlns:xsd="http://www.w3.org/2001/XMLSchema" xmlns:xs="http://www.w3.org/2001/XMLSchema" xmlns:p="http://schemas.microsoft.com/office/2006/metadata/properties" xmlns:ns3="4c266996-3af3-4a7f-ad67-b15a5e2cb563" xmlns:ns4="779381f4-0aa1-411c-8162-d329fa434aa6" targetNamespace="http://schemas.microsoft.com/office/2006/metadata/properties" ma:root="true" ma:fieldsID="b0f4000058fe833f2ea9dd78ce1c6fbf" ns3:_="" ns4:_="">
    <xsd:import namespace="4c266996-3af3-4a7f-ad67-b15a5e2cb563"/>
    <xsd:import namespace="779381f4-0aa1-411c-8162-d329fa434aa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266996-3af3-4a7f-ad67-b15a5e2cb56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9381f4-0aa1-411c-8162-d329fa434a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18FB02-0F4A-4B45-986D-B5DAA7691E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266996-3af3-4a7f-ad67-b15a5e2cb563"/>
    <ds:schemaRef ds:uri="779381f4-0aa1-411c-8162-d329fa434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5544A0-6CD6-420B-9D93-091C3463E167}">
  <ds:schemaRefs>
    <ds:schemaRef ds:uri="http://schemas.microsoft.com/sharepoint/v3/contenttype/forms"/>
  </ds:schemaRefs>
</ds:datastoreItem>
</file>

<file path=customXml/itemProps3.xml><?xml version="1.0" encoding="utf-8"?>
<ds:datastoreItem xmlns:ds="http://schemas.openxmlformats.org/officeDocument/2006/customXml" ds:itemID="{0B34C077-9C6D-4277-B64F-ED5579447C8C}">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c266996-3af3-4a7f-ad67-b15a5e2cb563"/>
    <ds:schemaRef ds:uri="http://purl.org/dc/elements/1.1/"/>
    <ds:schemaRef ds:uri="http://schemas.microsoft.com/office/2006/metadata/properties"/>
    <ds:schemaRef ds:uri="779381f4-0aa1-411c-8162-d329fa434aa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528</TotalTime>
  <Words>6479</Words>
  <Application>Microsoft Office PowerPoint</Application>
  <PresentationFormat>Widescreen</PresentationFormat>
  <Paragraphs>393</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Google Sans</vt:lpstr>
      <vt:lpstr>Retrospect</vt:lpstr>
      <vt:lpstr>The Sensitivity of Facial Analysis Algorithms to Race and Gender</vt:lpstr>
      <vt:lpstr>Motivation</vt:lpstr>
      <vt:lpstr>Aims</vt:lpstr>
      <vt:lpstr>Algorithms</vt:lpstr>
      <vt:lpstr>5025 Dataset</vt:lpstr>
      <vt:lpstr>Evaluation</vt:lpstr>
      <vt:lpstr>Results</vt:lpstr>
      <vt:lpstr>Frequency of Errors at Thresholds</vt:lpstr>
      <vt:lpstr>Frequency of Errors at Thresholds</vt:lpstr>
      <vt:lpstr>Frequency of Errors at Thresholds</vt:lpstr>
      <vt:lpstr>Histogram of Error Difference for each Landmark</vt:lpstr>
      <vt:lpstr>Histogram of Error Difference for each Landmark</vt:lpstr>
      <vt:lpstr>Histogram of Error Difference for each Landmark</vt:lpstr>
      <vt:lpstr>Average Difference</vt:lpstr>
      <vt:lpstr>Bounding Box Overlap Histogram</vt:lpstr>
      <vt:lpstr>Discussion</vt:lpstr>
      <vt:lpstr>Viola-Jones and HOG</vt:lpstr>
      <vt:lpstr>MTCNN</vt:lpstr>
      <vt:lpstr>RetinaFace</vt:lpstr>
      <vt:lpstr>Altering Images to Assess Dataset Bias</vt:lpstr>
      <vt:lpstr>Altering Images to Assess Dataset Bias</vt:lpstr>
      <vt:lpstr>Dataset Bias</vt:lpstr>
      <vt:lpstr>Summary and Future Work</vt:lpstr>
      <vt:lpstr>Bias Existence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Sensitivity of Facial Analysis Algorithms to Race and Gender</dc:title>
  <dc:creator>Zeerak Zeerak (student)</dc:creator>
  <cp:lastModifiedBy>Zeerak Zeerak (student)</cp:lastModifiedBy>
  <cp:revision>25</cp:revision>
  <dcterms:created xsi:type="dcterms:W3CDTF">2021-04-04T15:51:01Z</dcterms:created>
  <dcterms:modified xsi:type="dcterms:W3CDTF">2021-04-05T14:52:07Z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0x01010055A63EBCE74BD3408F0777C1AA8B4D76</vt:lpwstr>
  </property>
</Properties>
</file>