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2"/>
  </p:handoutMasterIdLst>
  <p:sldIdLst>
    <p:sldId id="256" r:id="rId3"/>
    <p:sldId id="379" r:id="rId5"/>
    <p:sldId id="377" r:id="rId6"/>
    <p:sldId id="380" r:id="rId7"/>
    <p:sldId id="381" r:id="rId8"/>
    <p:sldId id="382" r:id="rId9"/>
    <p:sldId id="383" r:id="rId10"/>
    <p:sldId id="384" r:id="rId11"/>
    <p:sldId id="333" r:id="rId12"/>
    <p:sldId id="385" r:id="rId13"/>
    <p:sldId id="386" r:id="rId14"/>
    <p:sldId id="340" r:id="rId15"/>
    <p:sldId id="341" r:id="rId16"/>
    <p:sldId id="342" r:id="rId17"/>
    <p:sldId id="345" r:id="rId18"/>
    <p:sldId id="344" r:id="rId19"/>
    <p:sldId id="395" r:id="rId20"/>
    <p:sldId id="389" r:id="rId21"/>
    <p:sldId id="426" r:id="rId22"/>
    <p:sldId id="347" r:id="rId23"/>
    <p:sldId id="391" r:id="rId24"/>
    <p:sldId id="346" r:id="rId25"/>
    <p:sldId id="353" r:id="rId26"/>
    <p:sldId id="351" r:id="rId27"/>
    <p:sldId id="352" r:id="rId28"/>
    <p:sldId id="354" r:id="rId29"/>
    <p:sldId id="364" r:id="rId30"/>
    <p:sldId id="356" r:id="rId31"/>
    <p:sldId id="357" r:id="rId32"/>
    <p:sldId id="358" r:id="rId33"/>
    <p:sldId id="359" r:id="rId34"/>
    <p:sldId id="360" r:id="rId35"/>
    <p:sldId id="361" r:id="rId36"/>
    <p:sldId id="363" r:id="rId37"/>
    <p:sldId id="365" r:id="rId38"/>
    <p:sldId id="366" r:id="rId39"/>
    <p:sldId id="303" r:id="rId40"/>
    <p:sldId id="394" r:id="rId41"/>
    <p:sldId id="367" r:id="rId42"/>
    <p:sldId id="369" r:id="rId43"/>
    <p:sldId id="370" r:id="rId44"/>
    <p:sldId id="368" r:id="rId45"/>
    <p:sldId id="375" r:id="rId46"/>
    <p:sldId id="372" r:id="rId47"/>
    <p:sldId id="373" r:id="rId48"/>
    <p:sldId id="376" r:id="rId49"/>
    <p:sldId id="392" r:id="rId50"/>
    <p:sldId id="39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 autoAdjust="0"/>
    <p:restoredTop sz="92523" autoAdjust="0"/>
  </p:normalViewPr>
  <p:slideViewPr>
    <p:cSldViewPr snapToGrid="0">
      <p:cViewPr varScale="1">
        <p:scale>
          <a:sx n="71" d="100"/>
          <a:sy n="71" d="100"/>
        </p:scale>
        <p:origin x="288" y="184"/>
      </p:cViewPr>
      <p:guideLst>
        <p:guide orient="horz" pos="4320"/>
        <p:guide pos="32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9D41D-02B2-9641-B829-1061E8C4D8F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7679-178C-1A45-94DB-CECDD693E42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63C2B-A710-4DF7-B9FC-3A649A199E5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true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true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E1C2D5-0F20-654C-A0FD-EDEC2C2084AE}" type="datetime1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true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true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true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true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true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true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true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true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26D6FF5-A361-114B-B00B-65EE70BFE38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971BD68-A7A5-3B4D-A067-9F44136DF7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true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  <a:lvl2pPr>
              <a:buFont typeface="Arial" panose="020B0604020202020204" pitchFamily="34" charset="0"/>
              <a:buChar char="•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3FEFB592-A30E-9A4D-9ABF-91AD8EE468B4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10" name="Footer Placeholder 9"/>
          <p:cNvSpPr>
            <a:spLocks noGrp="true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66F219-2230-F24C-BD8A-68AC15D1EF3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true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true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true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true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true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true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810EFBF-3E78-1446-B0F1-C9F7FA498AE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9" name="Content Placeholder 8"/>
          <p:cNvSpPr>
            <a:spLocks noGrp="true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true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382596E-1012-3C4D-8765-AAACE51D0FB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11" name="Content Placeholder 10"/>
          <p:cNvSpPr>
            <a:spLocks noGrp="true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true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true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true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FBB8D36D-030B-3348-8DF1-7F9E8228B544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37995D5-9756-C14B-84D8-26C54BEED98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true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true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true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true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true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true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true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3EAB5F5B-422B-B945-AD6F-1A2536EF24F7}" type="datetime1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23" name="Footer Placeholder 22"/>
          <p:cNvSpPr>
            <a:spLocks noGrp="true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true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false" anchor="t" anchorCtr="false" forceAA="false" compatLnSpc="true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true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true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true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true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81ACDEDD-9743-4046-8586-5CF466A54A70}" type="datetime1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true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true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7467600" cy="50768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true"/>
          </p:cNvSpPr>
          <p:nvPr>
            <p:ph type="body" idx="1"/>
          </p:nvPr>
        </p:nvSpPr>
        <p:spPr>
          <a:xfrm>
            <a:off x="457200" y="1036320"/>
            <a:ext cx="7467600" cy="54376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false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4F32453E-3809-0743-9232-76012B480274}" type="datetime1">
              <a:rPr lang="en-US" smtClean="0"/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false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true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true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true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true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1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erlang.org/" TargetMode="External"/><Relationship Id="rId1" Type="http://schemas.openxmlformats.org/officeDocument/2006/relationships/hyperlink" Target="https://doc.akka.io/docs/akka/current/index-classic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.akka.io/docs/akka/current/guide/actors-intro.html" TargetMode="External"/><Relationship Id="rId1" Type="http://schemas.openxmlformats.org/officeDocument/2006/relationships/hyperlink" Target="https://doc.akka.io/docs/akka/current/guide/actors-motivation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Systems 1: </a:t>
            </a:r>
            <a:br>
              <a:rPr lang="en-US" dirty="0"/>
            </a:br>
            <a:r>
              <a:rPr lang="en-US" dirty="0"/>
              <a:t>Hands-on Labs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000" dirty="0" err="1"/>
              <a:t>davide.vecchia@unitn.it</a:t>
            </a:r>
            <a:endParaRPr lang="en-US" sz="2000" dirty="0"/>
          </a:p>
          <a:p>
            <a:r>
              <a:rPr lang="en-US" sz="2000" dirty="0" err="1"/>
              <a:t>timofei.istomin@unitn.it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OOP with multithreading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17" y="1935925"/>
            <a:ext cx="37211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16" y="1935925"/>
            <a:ext cx="3784600" cy="3225800"/>
          </a:xfrm>
          <a:prstGeom prst="rect">
            <a:avLst/>
          </a:prstGeom>
        </p:spPr>
      </p:pic>
      <p:sp>
        <p:nvSpPr>
          <p:cNvPr id="7" name="TextBox 6"/>
          <p:cNvSpPr txBox="true"/>
          <p:nvPr/>
        </p:nvSpPr>
        <p:spPr>
          <a:xfrm>
            <a:off x="927958" y="1344336"/>
            <a:ext cx="270138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200" b="1" dirty="0"/>
              <a:t>The original idea</a:t>
            </a:r>
            <a:endParaRPr lang="en-GB" sz="2200" b="1" dirty="0"/>
          </a:p>
        </p:txBody>
      </p:sp>
      <p:sp>
        <p:nvSpPr>
          <p:cNvPr id="8" name="TextBox 7"/>
          <p:cNvSpPr txBox="true"/>
          <p:nvPr/>
        </p:nvSpPr>
        <p:spPr>
          <a:xfrm>
            <a:off x="5557356" y="1344335"/>
            <a:ext cx="180369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200" b="1" dirty="0"/>
              <a:t>The reality</a:t>
            </a:r>
            <a:endParaRPr lang="en-GB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Actor Model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619504" y="1120902"/>
            <a:ext cx="4047862" cy="48737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Send messages to objects (actors) instead of calling their methods</a:t>
            </a:r>
            <a:endParaRPr lang="en-GB" dirty="0"/>
          </a:p>
          <a:p>
            <a:endParaRPr lang="en-GB" dirty="0"/>
          </a:p>
          <a:p>
            <a:r>
              <a:rPr lang="en-GB" dirty="0"/>
              <a:t>Don’t wait till the object completes the task</a:t>
            </a:r>
            <a:endParaRPr lang="en-GB" dirty="0"/>
          </a:p>
          <a:p>
            <a:pPr lvl="1"/>
            <a:r>
              <a:rPr lang="en-GB" dirty="0"/>
              <a:t>Sending a message is non-blocking</a:t>
            </a:r>
            <a:endParaRPr lang="en-GB" dirty="0"/>
          </a:p>
          <a:p>
            <a:pPr lvl="1"/>
            <a:r>
              <a:rPr lang="en-GB" dirty="0"/>
              <a:t>No return value</a:t>
            </a:r>
            <a:endParaRPr lang="en-GB" dirty="0"/>
          </a:p>
          <a:p>
            <a:endParaRPr lang="en-GB" dirty="0"/>
          </a:p>
          <a:p>
            <a:r>
              <a:rPr lang="en-GB" dirty="0"/>
              <a:t>If the actor is busy at the moment, the message is queued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21" y="1600199"/>
            <a:ext cx="4056120" cy="40405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122546" y="3213577"/>
            <a:ext cx="2066554" cy="406400"/>
            <a:chOff x="660400" y="4500880"/>
            <a:chExt cx="2514600" cy="406400"/>
          </a:xfrm>
        </p:grpSpPr>
        <p:sp>
          <p:nvSpPr>
            <p:cNvPr id="23" name="Rectangle 22"/>
            <p:cNvSpPr/>
            <p:nvPr/>
          </p:nvSpPr>
          <p:spPr>
            <a:xfrm>
              <a:off x="660400" y="4500880"/>
              <a:ext cx="629920" cy="406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4"/>
                </a:solidFill>
                <a:latin typeface="Andale Mono" panose="020B0509000000000004"/>
                <a:cs typeface="Andale Mono" panose="020B0509000000000004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90320" y="4500880"/>
              <a:ext cx="629920" cy="406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4"/>
                </a:solidFill>
                <a:latin typeface="Andale Mono" panose="020B0509000000000004"/>
                <a:cs typeface="Andale Mono" panose="020B0509000000000004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5160" y="4500880"/>
              <a:ext cx="629920" cy="406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4"/>
                </a:solidFill>
                <a:latin typeface="Andale Mono" panose="020B0509000000000004"/>
                <a:cs typeface="Andale Mono" panose="020B05090000000000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45080" y="4500880"/>
              <a:ext cx="629920" cy="40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ndale Mono" panose="020B0509000000000004"/>
                <a:cs typeface="Andale Mono" panose="020B0509000000000004"/>
              </a:endParaRPr>
            </a:p>
          </p:txBody>
        </p:sp>
      </p:grpSp>
      <p:sp>
        <p:nvSpPr>
          <p:cNvPr id="27" name="TextBox 26"/>
          <p:cNvSpPr txBox="true"/>
          <p:nvPr/>
        </p:nvSpPr>
        <p:spPr>
          <a:xfrm>
            <a:off x="2062557" y="2669031"/>
            <a:ext cx="2165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Message queue</a:t>
            </a:r>
            <a:endParaRPr lang="en-US" sz="2200" dirty="0"/>
          </a:p>
        </p:txBody>
      </p:sp>
      <p:sp>
        <p:nvSpPr>
          <p:cNvPr id="28" name="Freeform 27"/>
          <p:cNvSpPr/>
          <p:nvPr/>
        </p:nvSpPr>
        <p:spPr>
          <a:xfrm>
            <a:off x="3418028" y="3716497"/>
            <a:ext cx="969291" cy="279400"/>
          </a:xfrm>
          <a:custGeom>
            <a:avLst/>
            <a:gdLst>
              <a:gd name="connsiteX0" fmla="*/ 0 w 1600200"/>
              <a:gd name="connsiteY0" fmla="*/ 0 h 279400"/>
              <a:gd name="connsiteX1" fmla="*/ 0 w 1600200"/>
              <a:gd name="connsiteY1" fmla="*/ 279400 h 279400"/>
              <a:gd name="connsiteX2" fmla="*/ 1600200 w 1600200"/>
              <a:gd name="connsiteY2" fmla="*/ 279400 h 279400"/>
              <a:gd name="connsiteX3" fmla="*/ 1600200 w 1600200"/>
              <a:gd name="connsiteY3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79400">
                <a:moveTo>
                  <a:pt x="0" y="0"/>
                </a:moveTo>
                <a:lnTo>
                  <a:pt x="0" y="279400"/>
                </a:lnTo>
                <a:lnTo>
                  <a:pt x="1600200" y="279400"/>
                </a:lnTo>
                <a:lnTo>
                  <a:pt x="1600200" y="27940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48229" y="3425310"/>
            <a:ext cx="81432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true"/>
          <p:nvPr/>
        </p:nvSpPr>
        <p:spPr>
          <a:xfrm>
            <a:off x="110490" y="3387847"/>
            <a:ext cx="1431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Messages</a:t>
            </a:r>
            <a:endParaRPr lang="en-US" sz="2200" dirty="0"/>
          </a:p>
        </p:txBody>
      </p:sp>
      <p:sp>
        <p:nvSpPr>
          <p:cNvPr id="31" name="Diamond 30"/>
          <p:cNvSpPr/>
          <p:nvPr/>
        </p:nvSpPr>
        <p:spPr>
          <a:xfrm>
            <a:off x="4480045" y="3603291"/>
            <a:ext cx="775156" cy="775156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true"/>
          <p:nvPr/>
        </p:nvSpPr>
        <p:spPr>
          <a:xfrm>
            <a:off x="4114005" y="4327647"/>
            <a:ext cx="1614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Dispatcher</a:t>
            </a:r>
            <a:endParaRPr lang="en-US" sz="2200" dirty="0"/>
          </a:p>
        </p:txBody>
      </p:sp>
      <p:sp>
        <p:nvSpPr>
          <p:cNvPr id="33" name="TextBox 32"/>
          <p:cNvSpPr txBox="true"/>
          <p:nvPr/>
        </p:nvSpPr>
        <p:spPr>
          <a:xfrm>
            <a:off x="6359182" y="3567363"/>
            <a:ext cx="18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400070" y="2863783"/>
            <a:ext cx="1737360" cy="304800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400070" y="3249863"/>
            <a:ext cx="1737360" cy="304800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00070" y="4311583"/>
            <a:ext cx="1737360" cy="304800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handlerN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true">
            <a:off x="5348510" y="3016183"/>
            <a:ext cx="901700" cy="96520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true">
            <a:off x="5348510" y="3498783"/>
            <a:ext cx="901700" cy="48260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48510" y="3981383"/>
            <a:ext cx="901700" cy="48260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311032" y="1785258"/>
            <a:ext cx="1737360" cy="748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Variables</a:t>
            </a:r>
            <a:endParaRPr lang="en-US" sz="2200" dirty="0"/>
          </a:p>
        </p:txBody>
      </p:sp>
      <p:sp>
        <p:nvSpPr>
          <p:cNvPr id="63" name="Rounded Rectangle 62"/>
          <p:cNvSpPr/>
          <p:nvPr/>
        </p:nvSpPr>
        <p:spPr>
          <a:xfrm>
            <a:off x="1669142" y="1378857"/>
            <a:ext cx="6879771" cy="3962400"/>
          </a:xfrm>
          <a:prstGeom prst="roundRect">
            <a:avLst>
              <a:gd name="adj" fmla="val 1701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true"/>
      <p:bldP spid="63" grpId="0" animBg="tru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80272" y="1107306"/>
            <a:ext cx="3407442" cy="2056513"/>
            <a:chOff x="1669142" y="1378857"/>
            <a:chExt cx="6879771" cy="3962400"/>
          </a:xfrm>
        </p:grpSpPr>
        <p:grpSp>
          <p:nvGrpSpPr>
            <p:cNvPr id="22" name="Group 21"/>
            <p:cNvGrpSpPr/>
            <p:nvPr/>
          </p:nvGrpSpPr>
          <p:grpSpPr>
            <a:xfrm>
              <a:off x="2122546" y="3213577"/>
              <a:ext cx="2066554" cy="406400"/>
              <a:chOff x="660400" y="4500880"/>
              <a:chExt cx="2514600" cy="4064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6040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9032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1516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45080" y="4500880"/>
                <a:ext cx="629920" cy="406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Andale Mono" panose="020B0509000000000004"/>
                  <a:cs typeface="Andale Mono" panose="020B0509000000000004"/>
                </a:endParaRPr>
              </a:p>
            </p:txBody>
          </p:sp>
        </p:grpSp>
        <p:sp>
          <p:nvSpPr>
            <p:cNvPr id="27" name="TextBox 26"/>
            <p:cNvSpPr txBox="true"/>
            <p:nvPr/>
          </p:nvSpPr>
          <p:spPr>
            <a:xfrm>
              <a:off x="2062557" y="2669031"/>
              <a:ext cx="2279166" cy="489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Message queue</a:t>
              </a:r>
              <a:endParaRPr lang="en-US" sz="105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418028" y="3716497"/>
              <a:ext cx="969291" cy="279400"/>
            </a:xfrm>
            <a:custGeom>
              <a:avLst/>
              <a:gdLst>
                <a:gd name="connsiteX0" fmla="*/ 0 w 1600200"/>
                <a:gd name="connsiteY0" fmla="*/ 0 h 279400"/>
                <a:gd name="connsiteX1" fmla="*/ 0 w 1600200"/>
                <a:gd name="connsiteY1" fmla="*/ 279400 h 279400"/>
                <a:gd name="connsiteX2" fmla="*/ 1600200 w 1600200"/>
                <a:gd name="connsiteY2" fmla="*/ 279400 h 279400"/>
                <a:gd name="connsiteX3" fmla="*/ 1600200 w 1600200"/>
                <a:gd name="connsiteY3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279400">
                  <a:moveTo>
                    <a:pt x="0" y="0"/>
                  </a:moveTo>
                  <a:lnTo>
                    <a:pt x="0" y="279400"/>
                  </a:lnTo>
                  <a:lnTo>
                    <a:pt x="1600200" y="279400"/>
                  </a:lnTo>
                  <a:lnTo>
                    <a:pt x="1600200" y="279400"/>
                  </a:ln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1" name="Diamond 30"/>
            <p:cNvSpPr/>
            <p:nvPr/>
          </p:nvSpPr>
          <p:spPr>
            <a:xfrm>
              <a:off x="4480045" y="3603291"/>
              <a:ext cx="775156" cy="775156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TextBox 31"/>
            <p:cNvSpPr txBox="true"/>
            <p:nvPr/>
          </p:nvSpPr>
          <p:spPr>
            <a:xfrm>
              <a:off x="4114005" y="4327646"/>
              <a:ext cx="1748376" cy="489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Dispatcher</a:t>
              </a:r>
              <a:endParaRPr lang="en-US" sz="1050" dirty="0"/>
            </a:p>
          </p:txBody>
        </p:sp>
        <p:sp>
          <p:nvSpPr>
            <p:cNvPr id="33" name="TextBox 32"/>
            <p:cNvSpPr txBox="true"/>
            <p:nvPr/>
          </p:nvSpPr>
          <p:spPr>
            <a:xfrm>
              <a:off x="6359183" y="3567363"/>
              <a:ext cx="1818889" cy="489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…</a:t>
              </a:r>
              <a:endParaRPr lang="en-US" sz="10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0070" y="286378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handler1</a:t>
              </a:r>
              <a:endParaRPr lang="en-US" sz="9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070" y="324986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handler2</a:t>
              </a:r>
              <a:endParaRPr lang="en-US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0070" y="431158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handlerN</a:t>
              </a:r>
              <a:endParaRPr lang="en-US" sz="9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true">
              <a:off x="5348510" y="3016183"/>
              <a:ext cx="901700" cy="9652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true">
              <a:off x="5348510" y="3498783"/>
              <a:ext cx="901700" cy="4826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348510" y="3981383"/>
              <a:ext cx="901700" cy="4826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311032" y="1785258"/>
              <a:ext cx="1737360" cy="7483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Variables</a:t>
              </a:r>
              <a:endParaRPr lang="en-US" sz="105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669142" y="1378857"/>
              <a:ext cx="6879771" cy="3962400"/>
            </a:xfrm>
            <a:prstGeom prst="roundRect">
              <a:avLst>
                <a:gd name="adj" fmla="val 1701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18351" y="2205701"/>
            <a:ext cx="3407442" cy="2056513"/>
            <a:chOff x="1669142" y="1378857"/>
            <a:chExt cx="6879771" cy="3962400"/>
          </a:xfrm>
        </p:grpSpPr>
        <p:grpSp>
          <p:nvGrpSpPr>
            <p:cNvPr id="83" name="Group 82"/>
            <p:cNvGrpSpPr/>
            <p:nvPr/>
          </p:nvGrpSpPr>
          <p:grpSpPr>
            <a:xfrm>
              <a:off x="2122546" y="3213577"/>
              <a:ext cx="2066554" cy="406400"/>
              <a:chOff x="660400" y="4500880"/>
              <a:chExt cx="2514600" cy="4064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66040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9032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91516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545080" y="4500880"/>
                <a:ext cx="629920" cy="406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Andale Mono" panose="020B0509000000000004"/>
                  <a:cs typeface="Andale Mono" panose="020B0509000000000004"/>
                </a:endParaRPr>
              </a:p>
            </p:txBody>
          </p:sp>
        </p:grpSp>
        <p:sp>
          <p:nvSpPr>
            <p:cNvPr id="84" name="TextBox 83"/>
            <p:cNvSpPr txBox="true"/>
            <p:nvPr/>
          </p:nvSpPr>
          <p:spPr>
            <a:xfrm>
              <a:off x="2062557" y="2669031"/>
              <a:ext cx="2279166" cy="489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Message queue</a:t>
              </a:r>
              <a:endParaRPr lang="en-US" sz="1050" dirty="0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3418028" y="3716497"/>
              <a:ext cx="969291" cy="279400"/>
            </a:xfrm>
            <a:custGeom>
              <a:avLst/>
              <a:gdLst>
                <a:gd name="connsiteX0" fmla="*/ 0 w 1600200"/>
                <a:gd name="connsiteY0" fmla="*/ 0 h 279400"/>
                <a:gd name="connsiteX1" fmla="*/ 0 w 1600200"/>
                <a:gd name="connsiteY1" fmla="*/ 279400 h 279400"/>
                <a:gd name="connsiteX2" fmla="*/ 1600200 w 1600200"/>
                <a:gd name="connsiteY2" fmla="*/ 279400 h 279400"/>
                <a:gd name="connsiteX3" fmla="*/ 1600200 w 1600200"/>
                <a:gd name="connsiteY3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279400">
                  <a:moveTo>
                    <a:pt x="0" y="0"/>
                  </a:moveTo>
                  <a:lnTo>
                    <a:pt x="0" y="279400"/>
                  </a:lnTo>
                  <a:lnTo>
                    <a:pt x="1600200" y="279400"/>
                  </a:lnTo>
                  <a:lnTo>
                    <a:pt x="1600200" y="279400"/>
                  </a:ln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Diamond 86"/>
            <p:cNvSpPr/>
            <p:nvPr/>
          </p:nvSpPr>
          <p:spPr>
            <a:xfrm>
              <a:off x="4480045" y="3603291"/>
              <a:ext cx="775156" cy="775156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8" name="TextBox 87"/>
            <p:cNvSpPr txBox="true"/>
            <p:nvPr/>
          </p:nvSpPr>
          <p:spPr>
            <a:xfrm>
              <a:off x="4114005" y="4327646"/>
              <a:ext cx="1748376" cy="489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Dispatcher</a:t>
              </a:r>
              <a:endParaRPr lang="en-US" sz="1050" dirty="0"/>
            </a:p>
          </p:txBody>
        </p:sp>
        <p:sp>
          <p:nvSpPr>
            <p:cNvPr id="89" name="TextBox 88"/>
            <p:cNvSpPr txBox="true"/>
            <p:nvPr/>
          </p:nvSpPr>
          <p:spPr>
            <a:xfrm>
              <a:off x="6359183" y="3567363"/>
              <a:ext cx="1818889" cy="489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…</a:t>
              </a:r>
              <a:endParaRPr lang="en-US" sz="105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00070" y="286378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handler1</a:t>
              </a:r>
              <a:endParaRPr lang="en-US" sz="9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400070" y="324986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handler2</a:t>
              </a:r>
              <a:endParaRPr lang="en-US" sz="9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00070" y="431158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handlerN</a:t>
              </a:r>
              <a:endParaRPr lang="en-US" sz="900" dirty="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true">
              <a:off x="5348510" y="3016183"/>
              <a:ext cx="901700" cy="9652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true">
              <a:off x="5348510" y="3498783"/>
              <a:ext cx="901700" cy="4826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348510" y="3981383"/>
              <a:ext cx="901700" cy="4826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4311032" y="1785258"/>
              <a:ext cx="1737360" cy="7483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Variables</a:t>
              </a:r>
              <a:endParaRPr lang="en-US" sz="105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669142" y="1378857"/>
              <a:ext cx="6879771" cy="3962400"/>
            </a:xfrm>
            <a:prstGeom prst="roundRect">
              <a:avLst>
                <a:gd name="adj" fmla="val 1701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14" name="Elbow Connector 13"/>
          <p:cNvCxnSpPr>
            <a:stCxn id="35" idx="3"/>
            <a:endCxn id="98" idx="1"/>
          </p:cNvCxnSpPr>
          <p:nvPr/>
        </p:nvCxnSpPr>
        <p:spPr>
          <a:xfrm>
            <a:off x="3983913" y="2157468"/>
            <a:ext cx="1259002" cy="1105927"/>
          </a:xfrm>
          <a:prstGeom prst="bentConnector3">
            <a:avLst/>
          </a:prstGeom>
          <a:ln w="34925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2" idx="3"/>
            <a:endCxn id="23" idx="1"/>
          </p:cNvCxnSpPr>
          <p:nvPr/>
        </p:nvCxnSpPr>
        <p:spPr>
          <a:xfrm flipH="true" flipV="true">
            <a:off x="1004836" y="2165000"/>
            <a:ext cx="7217156" cy="1641903"/>
          </a:xfrm>
          <a:prstGeom prst="bentConnector5">
            <a:avLst>
              <a:gd name="adj1" fmla="val -5781"/>
              <a:gd name="adj2" fmla="val -62186"/>
              <a:gd name="adj3" fmla="val 106988"/>
            </a:avLst>
          </a:prstGeom>
          <a:ln w="34925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5032902"/>
            <a:ext cx="7467600" cy="1600128"/>
          </a:xfrm>
        </p:spPr>
        <p:txBody>
          <a:bodyPr>
            <a:normAutofit/>
          </a:bodyPr>
          <a:lstStyle/>
          <a:p>
            <a:r>
              <a:rPr lang="en-US" dirty="0"/>
              <a:t>There are many actors in the system</a:t>
            </a:r>
            <a:endParaRPr lang="en-US" dirty="0"/>
          </a:p>
          <a:p>
            <a:r>
              <a:rPr lang="en-US" dirty="0"/>
              <a:t>They communicate by sending messages to each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Guarantees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016000"/>
            <a:ext cx="7467600" cy="545795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Actors </a:t>
            </a:r>
            <a:r>
              <a:rPr lang="en-US" sz="2800" i="1" dirty="0"/>
              <a:t>may</a:t>
            </a:r>
            <a:r>
              <a:rPr lang="en-US" sz="2800" dirty="0"/>
              <a:t> be running in parallel in different threads or even on different computers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It is guaranteed that </a:t>
            </a:r>
            <a:r>
              <a:rPr lang="en-US" sz="2800" b="1" dirty="0"/>
              <a:t>no</a:t>
            </a:r>
            <a:r>
              <a:rPr lang="en-US" sz="2800" dirty="0"/>
              <a:t> actor is running in more than one thread at a time</a:t>
            </a:r>
            <a:endParaRPr lang="en-US" sz="2800" dirty="0"/>
          </a:p>
          <a:p>
            <a:pPr lvl="1"/>
            <a:r>
              <a:rPr lang="en-US" sz="2500" dirty="0"/>
              <a:t>No race conditions, no locks needed</a:t>
            </a:r>
            <a:endParaRPr lang="en-US" sz="2500" dirty="0"/>
          </a:p>
          <a:p>
            <a:endParaRPr lang="en-US" sz="2800" dirty="0"/>
          </a:p>
          <a:p>
            <a:r>
              <a:rPr lang="en-US" sz="2800" dirty="0"/>
              <a:t>Message queues are FIFO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Messages </a:t>
            </a:r>
            <a:r>
              <a:rPr lang="en-US" sz="2800" i="1" dirty="0"/>
              <a:t>might</a:t>
            </a:r>
            <a:r>
              <a:rPr lang="en-US" sz="2800" dirty="0"/>
              <a:t> be lost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Message </a:t>
            </a:r>
            <a:r>
              <a:rPr lang="en-US" sz="2800" b="1" dirty="0"/>
              <a:t>send</a:t>
            </a:r>
            <a:r>
              <a:rPr lang="en-US" sz="2800" dirty="0"/>
              <a:t> operation is non-blocking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Remote actors?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238250"/>
            <a:ext cx="7467600" cy="4873752"/>
          </a:xfrm>
        </p:spPr>
        <p:txBody>
          <a:bodyPr>
            <a:noAutofit/>
          </a:bodyPr>
          <a:lstStyle/>
          <a:p>
            <a:r>
              <a:rPr lang="en-US" dirty="0"/>
              <a:t>The message-passing semantics is natural for remote communications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Therefore, actors may reside on different computers and communicate using the same primitives as with local actors</a:t>
            </a:r>
            <a:endParaRPr lang="en-US" dirty="0"/>
          </a:p>
          <a:p>
            <a:pPr lvl="1"/>
            <a:r>
              <a:rPr lang="en-US" sz="2000" dirty="0"/>
              <a:t>all messages should be serializable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Actor-based programs can be very scalable and easy to deploy on a cluster </a:t>
            </a:r>
            <a:endParaRPr lang="en-US" dirty="0"/>
          </a:p>
          <a:p>
            <a:pPr lvl="1"/>
            <a:r>
              <a:rPr lang="en-US" sz="2000" dirty="0"/>
              <a:t>even without changing the program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057275"/>
            <a:ext cx="7467600" cy="4873752"/>
          </a:xfrm>
        </p:spPr>
        <p:txBody>
          <a:bodyPr/>
          <a:lstStyle/>
          <a:p>
            <a:r>
              <a:rPr lang="en-US" dirty="0"/>
              <a:t>AKKA is a Java and Scala framework implementing the Actor 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use the Java version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Code, tools and documentation: </a:t>
            </a:r>
            <a:r>
              <a:rPr lang="en-US" dirty="0">
                <a:hlinkClick r:id="rId1" action="ppaction://hlinkfile"/>
              </a:rPr>
              <a:t>https://doc.akka.io/docs/akka/current/index-classic.htm</a:t>
            </a:r>
            <a:r>
              <a:rPr lang="en-US" altLang="en-US" dirty="0">
                <a:hlinkClick r:id="rId1" action="ppaction://hlinkfile"/>
              </a:rPr>
              <a:t>l</a:t>
            </a:r>
            <a:endParaRPr lang="en-US" dirty="0">
              <a:hlinkClick r:id="rId1" action="ppaction://hlinkfile"/>
            </a:endParaRPr>
          </a:p>
          <a:p>
            <a:endParaRPr lang="en-US" dirty="0"/>
          </a:p>
          <a:p>
            <a:r>
              <a:rPr lang="en-US" dirty="0"/>
              <a:t>Other implementations of the Actor Model exist, e.g., </a:t>
            </a:r>
            <a:r>
              <a:rPr lang="en-US" dirty="0" err="1"/>
              <a:t>Erlang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http://erlang.org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Ensuring encapsulation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221740"/>
            <a:ext cx="789298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cannot automatically ensure proper encapsulation of actors</a:t>
            </a:r>
            <a:endParaRPr lang="en-US" dirty="0"/>
          </a:p>
          <a:p>
            <a:pPr lvl="1"/>
            <a:r>
              <a:rPr lang="en-US" dirty="0"/>
              <a:t>Some discipline is required on the programmer side!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General rule: make sure no object (variable) is accessible from multiple actor instances, e.g.:</a:t>
            </a:r>
            <a:endParaRPr lang="en-GB" dirty="0"/>
          </a:p>
          <a:p>
            <a:pPr lvl="1"/>
            <a:r>
              <a:rPr lang="en-GB" b="1" dirty="0"/>
              <a:t>Don’t</a:t>
            </a:r>
            <a:r>
              <a:rPr lang="en-GB" dirty="0"/>
              <a:t> send references to </a:t>
            </a:r>
            <a:r>
              <a:rPr lang="en-GB" b="1" i="1" dirty="0"/>
              <a:t>mutable</a:t>
            </a:r>
            <a:r>
              <a:rPr lang="en-GB" dirty="0"/>
              <a:t> objects in messages. Send copies instead</a:t>
            </a:r>
            <a:endParaRPr lang="en-US" b="1" dirty="0"/>
          </a:p>
          <a:p>
            <a:pPr lvl="1"/>
            <a:r>
              <a:rPr lang="en-GB" b="1" dirty="0"/>
              <a:t>Don’t</a:t>
            </a:r>
            <a:r>
              <a:rPr lang="en-GB" dirty="0"/>
              <a:t> use </a:t>
            </a:r>
            <a:r>
              <a:rPr lang="en-GB" b="1" i="1" dirty="0"/>
              <a:t>non-final static </a:t>
            </a:r>
            <a:r>
              <a:rPr lang="en-GB" dirty="0"/>
              <a:t>variables in the actor class nor other classes accessible from the actor</a:t>
            </a:r>
            <a:endParaRPr lang="en-GB" dirty="0"/>
          </a:p>
          <a:p>
            <a:pPr lvl="1"/>
            <a:r>
              <a:rPr lang="en-GB" b="1" dirty="0"/>
              <a:t>Don’t</a:t>
            </a:r>
            <a:r>
              <a:rPr lang="en-GB" dirty="0"/>
              <a:t> use threads that may access internals of an actor (There’s no need </a:t>
            </a:r>
            <a:r>
              <a:rPr lang="en-US" altLang="en-GB" dirty="0"/>
              <a:t>for</a:t>
            </a:r>
            <a:r>
              <a:rPr lang="en-GB" dirty="0"/>
              <a:t> threads! </a:t>
            </a:r>
            <a:r>
              <a:rPr lang="en-GB"/>
              <a:t>Actors are </a:t>
            </a:r>
            <a:r>
              <a:rPr lang="en-GB" dirty="0"/>
              <a:t>all you need)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Akka</a:t>
            </a:r>
            <a:r>
              <a:rPr lang="en-US" dirty="0"/>
              <a:t> messages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101437"/>
            <a:ext cx="7872884" cy="5769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Akka</a:t>
            </a:r>
            <a:r>
              <a:rPr lang="en-US" dirty="0"/>
              <a:t> messages are user-defined </a:t>
            </a:r>
            <a:r>
              <a:rPr lang="en-US" i="1" dirty="0"/>
              <a:t>serializable</a:t>
            </a:r>
            <a:r>
              <a:rPr lang="en-US" dirty="0"/>
              <a:t> Java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57411"/>
            <a:ext cx="7671817" cy="1938020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public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Hello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implements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Serializable{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" alt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final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String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public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Hello(String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 {			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this.msg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=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2282190" y="3284855"/>
            <a:ext cx="1701165" cy="490220"/>
          </a:xfrm>
          <a:prstGeom prst="borderCallout1">
            <a:avLst>
              <a:gd name="adj1" fmla="val -17199"/>
              <a:gd name="adj2" fmla="val 38750"/>
              <a:gd name="adj3" fmla="val -175181"/>
              <a:gd name="adj4" fmla="val 8442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Final</a:t>
            </a:r>
            <a:r>
              <a:rPr lang="" altLang="en-US" sz="2000" dirty="0">
                <a:solidFill>
                  <a:srgbClr val="000000"/>
                </a:solidFill>
              </a:rPr>
              <a:t>!</a:t>
            </a:r>
            <a:endParaRPr lang="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true"/>
          <p:nvPr/>
        </p:nvSpPr>
        <p:spPr>
          <a:xfrm>
            <a:off x="457200" y="4143375"/>
            <a:ext cx="7467600" cy="21120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 dirty="0"/>
              <a:t>Common practice: </a:t>
            </a:r>
            <a:r>
              <a:rPr lang="en-US" dirty="0"/>
              <a:t>define your messages as inner classes of the Actors that will receive these messages</a:t>
            </a:r>
            <a:endParaRPr lang="en-US" dirty="0"/>
          </a:p>
          <a:p>
            <a:pPr marL="0" indent="0">
              <a:buFont typeface="Wingdings"/>
              <a:buNone/>
            </a:pPr>
            <a:endParaRPr lang="en-US" dirty="0"/>
          </a:p>
          <a:p>
            <a:pPr marL="0" indent="0">
              <a:buFont typeface="Wingdings"/>
              <a:buNone/>
            </a:pPr>
            <a:r>
              <a:rPr lang="en-US" dirty="0"/>
              <a:t>E.g.: </a:t>
            </a:r>
            <a:r>
              <a:rPr lang="en-US" dirty="0" err="1"/>
              <a:t>Receiver.java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976620" y="2819400"/>
            <a:ext cx="1948180" cy="604520"/>
          </a:xfrm>
          <a:prstGeom prst="borderCallout1">
            <a:avLst>
              <a:gd name="adj1" fmla="val -17199"/>
              <a:gd name="adj2" fmla="val 38750"/>
              <a:gd name="adj3" fmla="val -91321"/>
              <a:gd name="adj4" fmla="val -64053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000" dirty="0">
                <a:solidFill>
                  <a:srgbClr val="000000"/>
                </a:solidFill>
              </a:rPr>
              <a:t>String is immutable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true"/>
      <p:bldP spid="8" grpId="0" bldLvl="0" animBg="tru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Akka</a:t>
            </a:r>
            <a:r>
              <a:rPr lang="en-US" dirty="0"/>
              <a:t> messages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101437"/>
            <a:ext cx="7872884" cy="57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" dirty="0" err="1"/>
              <a:t>Send copies for mutable object (ArrayList).</a:t>
            </a:r>
            <a:endParaRPr lang="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57680"/>
            <a:ext cx="7671435" cy="2138045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public</a:t>
            </a:r>
            <a:r>
              <a:rPr lang="" altLang="en-US" sz="19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19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</a:t>
            </a:r>
            <a:r>
              <a:rPr 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JoinGroupMsg </a:t>
            </a:r>
            <a:r>
              <a:rPr lang="en-US" sz="19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implements </a:t>
            </a:r>
            <a:r>
              <a:rPr 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Serializable {</a:t>
            </a:r>
            <a:endParaRPr lang="en-US" sz="19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19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 final</a:t>
            </a:r>
            <a:r>
              <a:rPr 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List&lt;ActorRef&gt; group;</a:t>
            </a:r>
            <a:endParaRPr lang="en-US" sz="19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19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public </a:t>
            </a:r>
            <a:r>
              <a:rPr 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JoinGroupMsg(List&lt;ActorRef&gt; group) {</a:t>
            </a:r>
            <a:endParaRPr lang="en-US" sz="19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" alt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this.group = Collections.</a:t>
            </a:r>
            <a:r>
              <a:rPr lang="en-US" sz="1900" i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unmodifiableList</a:t>
            </a:r>
            <a:r>
              <a:rPr 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endParaRPr lang="en-US" sz="19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new ArrayList&lt;&gt;(group));</a:t>
            </a:r>
            <a:endParaRPr lang="en-US" sz="19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}</a:t>
            </a:r>
            <a:endParaRPr lang="en-US" sz="19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19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19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TextBox 4"/>
          <p:cNvSpPr txBox="true"/>
          <p:nvPr/>
        </p:nvSpPr>
        <p:spPr>
          <a:xfrm>
            <a:off x="457200" y="4251960"/>
            <a:ext cx="7672070" cy="3987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" altLang="en-GB" sz="2000" b="1" dirty="0">
                <a:solidFill>
                  <a:srgbClr val="FF0000"/>
                </a:solidFill>
              </a:rPr>
              <a:t>Would  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new ArrayList&lt;&gt;(group)</a:t>
            </a:r>
            <a:r>
              <a:rPr lang="" alt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" altLang="en-GB" sz="2000" b="1" dirty="0">
                <a:solidFill>
                  <a:srgbClr val="FF0000"/>
                </a:solidFill>
              </a:rPr>
              <a:t>be enough?</a:t>
            </a:r>
            <a:endParaRPr lang="" altLang="en-US" sz="2000" b="1" dirty="0">
              <a:solidFill>
                <a:srgbClr val="FF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9" name="TextBox 4"/>
          <p:cNvSpPr txBox="true"/>
          <p:nvPr/>
        </p:nvSpPr>
        <p:spPr>
          <a:xfrm>
            <a:off x="457200" y="4839970"/>
            <a:ext cx="7672070" cy="3987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" altLang="en-US" sz="2000" b="1" dirty="0">
                <a:solidFill>
                  <a:srgbClr val="FF0000"/>
                </a:solidFill>
              </a:rPr>
              <a:t>What about</a:t>
            </a:r>
            <a:r>
              <a:rPr lang="en-US" altLang="en-GB" sz="2000" b="1" dirty="0">
                <a:solidFill>
                  <a:srgbClr val="FF0000"/>
                </a:solidFill>
              </a:rPr>
              <a:t> </a:t>
            </a:r>
            <a:r>
              <a:rPr lang="" alt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Collections.</a:t>
            </a:r>
            <a:r>
              <a:rPr lang="en-US" sz="2000" i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unmodifiableList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(group)</a:t>
            </a:r>
            <a:r>
              <a:rPr lang="" alt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" altLang="en-US" sz="2000" b="1" dirty="0">
                <a:solidFill>
                  <a:srgbClr val="FF0000"/>
                </a:solidFill>
              </a:rPr>
              <a:t>?</a:t>
            </a:r>
            <a:endParaRPr lang="" altLang="en-US" sz="2000" b="1" dirty="0">
              <a:solidFill>
                <a:srgbClr val="FF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true"/>
      <p:bldP spid="9" grpId="0" bldLvl="0" animBg="tru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Hands-on Labs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199" y="1600200"/>
            <a:ext cx="7952509" cy="4873752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What will we (you) do?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 some distributed algorithms seen in class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We together during the labs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in groups as the course project</a:t>
            </a:r>
            <a:endParaRPr lang="en-GB" dirty="0"/>
          </a:p>
          <a:p>
            <a:endParaRPr lang="en-GB" dirty="0"/>
          </a:p>
          <a:p>
            <a:r>
              <a:rPr lang="en-GB" dirty="0"/>
              <a:t>Learn a different programming model (Actor-based)</a:t>
            </a:r>
            <a:endParaRPr lang="en-GB" dirty="0"/>
          </a:p>
          <a:p>
            <a:endParaRPr lang="en-GB" dirty="0"/>
          </a:p>
          <a:p>
            <a:r>
              <a:rPr lang="en-GB" dirty="0"/>
              <a:t>Deepen the knowledge of Java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 constructors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85673"/>
            <a:ext cx="7671817" cy="4708981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MyActor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extends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AbstractActor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internal variables can be defined here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id;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constructor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public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MyActor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sz="2000" b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id) {</a:t>
            </a:r>
            <a:r>
              <a:rPr lang="en-US" sz="2000" b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.id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= id;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Actor “properties”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// (used by the system to create actors</a:t>
            </a:r>
            <a:r>
              <a:rPr lang="is-I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is-I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static public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Props props(</a:t>
            </a:r>
            <a:r>
              <a:rPr lang="is-I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int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id) {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</a:t>
            </a:r>
            <a:r>
              <a:rPr lang="is-I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return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Props.create(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        MyActor.</a:t>
            </a:r>
            <a:r>
              <a:rPr lang="is-I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 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        () -&gt; </a:t>
            </a:r>
            <a:r>
              <a:rPr lang="is-I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new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MyActor(id));  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}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411861" y="5626788"/>
            <a:ext cx="1751432" cy="628470"/>
          </a:xfrm>
          <a:prstGeom prst="borderCallout1">
            <a:avLst>
              <a:gd name="adj1" fmla="val -2817"/>
              <a:gd name="adj2" fmla="val 64417"/>
              <a:gd name="adj3" fmla="val -54675"/>
              <a:gd name="adj4" fmla="val 73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Calls to the constructor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tru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Initialisation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85673"/>
            <a:ext cx="7671817" cy="3170099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public static void 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main(String[]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args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// Create an actor system named "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helloakka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    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final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ActorSystem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system =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ActorSystem.create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("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helloakka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Create an actor    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final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ActorRef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myactor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=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system.actorOf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MyActor.props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(352),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    ”actor352");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1679546" y="4312552"/>
            <a:ext cx="2511454" cy="628470"/>
          </a:xfrm>
          <a:prstGeom prst="borderCallout1">
            <a:avLst>
              <a:gd name="adj1" fmla="val -928"/>
              <a:gd name="adj2" fmla="val 52123"/>
              <a:gd name="adj3" fmla="val -94355"/>
              <a:gd name="adj4" fmla="val 7881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The actor class that we want to create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112824" y="4161398"/>
            <a:ext cx="2511454" cy="628470"/>
          </a:xfrm>
          <a:prstGeom prst="borderCallout1">
            <a:avLst>
              <a:gd name="adj1" fmla="val -6596"/>
              <a:gd name="adj2" fmla="val 12404"/>
              <a:gd name="adj3" fmla="val -64123"/>
              <a:gd name="adj4" fmla="val -1095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Constructor parameters go here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107872" y="5105580"/>
            <a:ext cx="3088575" cy="628470"/>
          </a:xfrm>
          <a:prstGeom prst="borderCallout1">
            <a:avLst>
              <a:gd name="adj1" fmla="val -6596"/>
              <a:gd name="adj2" fmla="val 12404"/>
              <a:gd name="adj3" fmla="val -160491"/>
              <a:gd name="adj4" fmla="val 8362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New actor name, unique in the actor system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263144" y="5032157"/>
            <a:ext cx="2407484" cy="628470"/>
          </a:xfrm>
          <a:prstGeom prst="borderCallout1">
            <a:avLst>
              <a:gd name="adj1" fmla="val -16989"/>
              <a:gd name="adj2" fmla="val 27843"/>
              <a:gd name="adj3" fmla="val -243002"/>
              <a:gd name="adj4" fmla="val 7404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Actor reference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true"/>
      <p:bldP spid="7" grpId="0" animBg="true"/>
      <p:bldP spid="8" grpId="0" animBg="true"/>
      <p:bldP spid="9" grpId="0" animBg="tru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115060"/>
            <a:ext cx="7467600" cy="4873752"/>
          </a:xfrm>
        </p:spPr>
        <p:txBody>
          <a:bodyPr/>
          <a:lstStyle/>
          <a:p>
            <a:r>
              <a:rPr lang="en-US" dirty="0"/>
              <a:t>To protect actors from unauthorized access the system does not reveal direct Java references to the actor objects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Instead, you can use an </a:t>
            </a:r>
            <a:r>
              <a:rPr lang="en-US" b="1" dirty="0" err="1"/>
              <a:t>ActorRef</a:t>
            </a:r>
            <a:r>
              <a:rPr lang="en-US" dirty="0"/>
              <a:t> object associated with an actor to send messages to it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ActorRef</a:t>
            </a:r>
            <a:r>
              <a:rPr lang="en-US" b="1" dirty="0"/>
              <a:t> </a:t>
            </a:r>
            <a:r>
              <a:rPr lang="en-US" dirty="0"/>
              <a:t>objects can be passed inside messages to other actors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ActorRef</a:t>
            </a:r>
            <a:r>
              <a:rPr lang="en-US" dirty="0"/>
              <a:t> works both locally and remotely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Sending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369602"/>
            <a:ext cx="7671817" cy="954107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Hello m = </a:t>
            </a:r>
            <a:r>
              <a:rPr lang="en-US" sz="28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new</a:t>
            </a:r>
            <a:r>
              <a:rPr lang="en-US" sz="28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Hello(“Hi there!”);</a:t>
            </a:r>
            <a:endParaRPr lang="en-US" sz="28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myactor.tell</a:t>
            </a:r>
            <a:r>
              <a:rPr lang="en-US" sz="28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(m, </a:t>
            </a:r>
            <a:r>
              <a:rPr lang="en-US" sz="28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sz="28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());</a:t>
            </a:r>
            <a:endParaRPr lang="en-US" sz="28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1002919" y="4055527"/>
            <a:ext cx="2407484" cy="628470"/>
          </a:xfrm>
          <a:prstGeom prst="borderCallout1">
            <a:avLst>
              <a:gd name="adj1" fmla="val -17199"/>
              <a:gd name="adj2" fmla="val 38750"/>
              <a:gd name="adj3" fmla="val -127880"/>
              <a:gd name="adj4" fmla="val 15182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Destination actor reference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666687" y="4055672"/>
            <a:ext cx="2407484" cy="628470"/>
          </a:xfrm>
          <a:prstGeom prst="borderCallout1">
            <a:avLst>
              <a:gd name="adj1" fmla="val -17199"/>
              <a:gd name="adj2" fmla="val 38750"/>
              <a:gd name="adj3" fmla="val -129217"/>
              <a:gd name="adj4" fmla="val 1176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Sender reference: can be </a:t>
            </a:r>
            <a:r>
              <a:rPr lang="en-US" sz="2000" b="1" dirty="0">
                <a:solidFill>
                  <a:srgbClr val="000000"/>
                </a:solidFill>
              </a:rPr>
              <a:t>null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true"/>
      <p:bldP spid="7" grpId="0" bldLvl="0" animBg="tru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199" y="251104"/>
            <a:ext cx="7467600" cy="507682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incoming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1267242"/>
            <a:ext cx="7671817" cy="3785652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@Override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public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Receive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createReceive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 {  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return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receiveBuilder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    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.match(Message1.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::onMessage1)    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.match(Message2.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::onMessage2)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.match(Message3.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::onMessage3)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.build();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void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onMessage1(Message1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 {...}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void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onMessage2(Message2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 {...}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void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onMessage3(Message3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 {...}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2878051" y="3281241"/>
            <a:ext cx="5555765" cy="628470"/>
          </a:xfrm>
          <a:prstGeom prst="borderCallout1">
            <a:avLst>
              <a:gd name="adj1" fmla="val 1697"/>
              <a:gd name="adj2" fmla="val 30414"/>
              <a:gd name="adj3" fmla="val -43338"/>
              <a:gd name="adj4" fmla="val 30447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Define the mapping between incoming message classes and the methods of the actor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1570990" y="5360670"/>
            <a:ext cx="5710555" cy="628650"/>
          </a:xfrm>
          <a:prstGeom prst="borderCallout1">
            <a:avLst>
              <a:gd name="adj1" fmla="val -3972"/>
              <a:gd name="adj2" fmla="val 80052"/>
              <a:gd name="adj3" fmla="val -55555"/>
              <a:gd name="adj4" fmla="val 8769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Define the </a:t>
            </a:r>
            <a:r>
              <a:rPr lang="" altLang="en-US" sz="2000" dirty="0">
                <a:solidFill>
                  <a:srgbClr val="000000"/>
                </a:solidFill>
              </a:rPr>
              <a:t>“</a:t>
            </a:r>
            <a:r>
              <a:rPr lang="en-US" sz="2000" dirty="0">
                <a:solidFill>
                  <a:srgbClr val="000000"/>
                </a:solidFill>
              </a:rPr>
              <a:t>reaction</a:t>
            </a:r>
            <a:r>
              <a:rPr lang="" altLang="en-US" sz="2000" dirty="0">
                <a:solidFill>
                  <a:srgbClr val="000000"/>
                </a:solidFill>
              </a:rPr>
              <a:t>” upon reception </a:t>
            </a:r>
            <a:r>
              <a:rPr lang="en-US" sz="2000" dirty="0">
                <a:solidFill>
                  <a:srgbClr val="000000"/>
                </a:solidFill>
              </a:rPr>
              <a:t>in private methods of the actor</a:t>
            </a:r>
            <a:r>
              <a:rPr lang="" altLang="en-US" sz="2000" dirty="0">
                <a:solidFill>
                  <a:srgbClr val="000000"/>
                </a:solidFill>
              </a:rPr>
              <a:t>, for each message type</a:t>
            </a:r>
            <a:endParaRPr lang="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true"/>
      <p:bldP spid="7" grpId="0" bldLvl="0" animBg="tru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methods of an actor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221740"/>
            <a:ext cx="7975600" cy="4873752"/>
          </a:xfrm>
        </p:spPr>
        <p:txBody>
          <a:bodyPr/>
          <a:lstStyle/>
          <a:p>
            <a:r>
              <a:rPr lang="en-US" dirty="0"/>
              <a:t>Abstract (for you to define, if needed)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void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preStart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</a:t>
            </a:r>
            <a:r>
              <a:rPr lang="en-US" dirty="0"/>
              <a:t> – called after the actor has been initialized but before processing any messages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Defined (for internal Actor use)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 </a:t>
            </a:r>
            <a:r>
              <a:rPr lang="en-US" dirty="0"/>
              <a:t>– get </a:t>
            </a:r>
            <a:r>
              <a:rPr lang="en-US" b="1" dirty="0" err="1"/>
              <a:t>ActorRef</a:t>
            </a:r>
            <a:r>
              <a:rPr lang="en-US" dirty="0"/>
              <a:t> of myself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().path().name() </a:t>
            </a:r>
            <a:r>
              <a:rPr lang="en-US" dirty="0"/>
              <a:t>– get my name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getContext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().system().scheduler().schedule() </a:t>
            </a:r>
            <a:r>
              <a:rPr lang="en-US" dirty="0"/>
              <a:t>– schedule an action in the future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getSender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 </a:t>
            </a:r>
            <a:r>
              <a:rPr lang="en-US" dirty="0"/>
              <a:t>– get the reference to the current message sender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943429"/>
            <a:ext cx="7671816" cy="5530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Preferred way: schedule a message in the future (maybe even a message to self)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to schedule a </a:t>
            </a:r>
            <a:r>
              <a:rPr lang="en-US" i="1" dirty="0"/>
              <a:t>runnable</a:t>
            </a:r>
            <a:r>
              <a:rPr lang="en-US" dirty="0"/>
              <a:t> instead, but this is not recommended!</a:t>
            </a:r>
            <a:endParaRPr lang="en-US" dirty="0"/>
          </a:p>
          <a:p>
            <a:pPr lvl="1"/>
            <a:r>
              <a:rPr lang="en-US" dirty="0"/>
              <a:t>The runnable </a:t>
            </a:r>
            <a:r>
              <a:rPr lang="en-US" b="1" dirty="0"/>
              <a:t>may not</a:t>
            </a:r>
            <a:r>
              <a:rPr lang="en-US" dirty="0"/>
              <a:t> access Actor’s variables otherwise race condition may happen</a:t>
            </a:r>
            <a:endParaRPr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 a future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887366"/>
            <a:ext cx="7671817" cy="2862322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Cancellable timer =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getContext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().system().scheduler().schedule(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Duration.create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(1,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TimeUnit.SECONDS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),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Duration.create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(1,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TimeUnit.SECONDS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),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receiver,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new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Hello("Hi there!”)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),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getContext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().system().dispatcher(),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Let’s look at the example together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Open Java source files located in the 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hello/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src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/main/it/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unitn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/ds1 </a:t>
            </a:r>
            <a:r>
              <a:rPr lang="en-US" dirty="0"/>
              <a:t>directory, using a text editor or an IDE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run it from the command line, go to 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hello</a:t>
            </a:r>
            <a:r>
              <a:rPr lang="en-US" dirty="0"/>
              <a:t> directory and type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gradle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run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Causal </a:t>
            </a:r>
            <a:r>
              <a:rPr lang="" altLang="en-US" dirty="0"/>
              <a:t>Delivery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We’ll create a toy group chat application</a:t>
            </a:r>
            <a:endParaRPr lang="en-US" dirty="0"/>
          </a:p>
          <a:p>
            <a:r>
              <a:rPr lang="en-US" dirty="0"/>
              <a:t>There will be a group of actors that send chat messages to the whole group (multicast)</a:t>
            </a:r>
            <a:endParaRPr lang="en-US" dirty="0"/>
          </a:p>
          <a:p>
            <a:r>
              <a:rPr lang="en-US" dirty="0"/>
              <a:t>For simplicity: all the actors will run locally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chat system should guarantee the property of </a:t>
            </a:r>
            <a:r>
              <a:rPr lang="en-US" b="1" dirty="0"/>
              <a:t>causal delivery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3232" y="4826907"/>
            <a:ext cx="6593840" cy="90714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Nobody can deliver a reply to a message M before delivering the message M itself</a:t>
            </a:r>
            <a:endParaRPr lang="en-US" sz="2000" b="1" dirty="0">
              <a:latin typeface="Andale Mono" panose="020B0509000000000004"/>
              <a:cs typeface="Andale Mono" panose="020B05090000000000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tru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reordering is possible?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98286" y="1959429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8286" y="3316515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8286" y="4673601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2356629" y="3345542"/>
            <a:ext cx="324629" cy="1299033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88343" y="3316515"/>
            <a:ext cx="551543" cy="135708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888343" y="1959429"/>
            <a:ext cx="551543" cy="135708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true"/>
          <p:nvPr/>
        </p:nvSpPr>
        <p:spPr>
          <a:xfrm>
            <a:off x="1052286" y="4644575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true">
            <a:off x="2380343" y="1973944"/>
            <a:ext cx="2859314" cy="267063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true"/>
          <p:nvPr/>
        </p:nvSpPr>
        <p:spPr>
          <a:xfrm>
            <a:off x="2888343" y="3302002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0" name="TextBox 29"/>
          <p:cNvSpPr txBox="true"/>
          <p:nvPr/>
        </p:nvSpPr>
        <p:spPr>
          <a:xfrm>
            <a:off x="4623502" y="1588346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true"/>
          <p:nvPr/>
        </p:nvSpPr>
        <p:spPr>
          <a:xfrm>
            <a:off x="2610663" y="1595603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45" y="274638"/>
            <a:ext cx="8406587" cy="6098453"/>
          </a:xfrm>
          <a:prstGeom prst="rect">
            <a:avLst/>
          </a:prstGeom>
        </p:spPr>
      </p:pic>
      <p:sp>
        <p:nvSpPr>
          <p:cNvPr id="8" name="TextBox 7"/>
          <p:cNvSpPr txBox="true"/>
          <p:nvPr/>
        </p:nvSpPr>
        <p:spPr>
          <a:xfrm>
            <a:off x="5569528" y="374073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http://</a:t>
            </a:r>
            <a:r>
              <a:rPr lang="en-GB" sz="3200" dirty="0" err="1"/>
              <a:t>akka.io</a:t>
            </a:r>
            <a:endParaRPr lang="en-GB" sz="3200" dirty="0"/>
          </a:p>
        </p:txBody>
      </p:sp>
      <p:sp>
        <p:nvSpPr>
          <p:cNvPr id="9" name="Oval 8"/>
          <p:cNvSpPr/>
          <p:nvPr/>
        </p:nvSpPr>
        <p:spPr>
          <a:xfrm>
            <a:off x="3739165" y="2714265"/>
            <a:ext cx="1982762" cy="6095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7204" y="3240738"/>
            <a:ext cx="2633925" cy="6095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919275" y="3240737"/>
            <a:ext cx="2578507" cy="6095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110766" y="5287100"/>
            <a:ext cx="805125" cy="53181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true"/>
      <p:bldP spid="10" grpId="0" animBg="true"/>
      <p:bldP spid="11" grpId="0" animBg="true"/>
      <p:bldP spid="12" grpId="0" animBg="tru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a group chat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09855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We will create several pairs of “chat users” that will be talking on different “topics”</a:t>
            </a:r>
            <a:endParaRPr lang="en-US" dirty="0"/>
          </a:p>
          <a:p>
            <a:pPr lvl="1"/>
            <a:r>
              <a:rPr lang="en-US" dirty="0"/>
              <a:t>We’ll start from having only one pair</a:t>
            </a:r>
            <a:endParaRPr lang="en-US" dirty="0"/>
          </a:p>
          <a:p>
            <a:r>
              <a:rPr lang="en-US" dirty="0"/>
              <a:t>We will create a number of “listeners” that see all the messages but don’t participate in the talks</a:t>
            </a:r>
            <a:endParaRPr lang="en-US" dirty="0"/>
          </a:p>
          <a:p>
            <a:r>
              <a:rPr lang="en-US" dirty="0"/>
              <a:t>To check that the system preserves the message order we need to know the right order ourselves!</a:t>
            </a:r>
            <a:endParaRPr lang="en-US" dirty="0"/>
          </a:p>
          <a:p>
            <a:pPr lvl="1"/>
            <a:r>
              <a:rPr lang="en-US" dirty="0"/>
              <a:t>To do so, we will put a sequence number into every message in a conversation</a:t>
            </a:r>
            <a:endParaRPr lang="en-US" dirty="0"/>
          </a:p>
          <a:p>
            <a:pPr lvl="1"/>
            <a:r>
              <a:rPr lang="en-US" dirty="0"/>
              <a:t>But we will </a:t>
            </a:r>
            <a:r>
              <a:rPr lang="en-US" b="1" dirty="0"/>
              <a:t>NOT</a:t>
            </a:r>
            <a:r>
              <a:rPr lang="en-US" dirty="0"/>
              <a:t> use these sequence numbers inside the “chat system” to preserve the ordering</a:t>
            </a:r>
            <a:endParaRPr lang="en-US" dirty="0"/>
          </a:p>
          <a:p>
            <a:pPr lvl="1"/>
            <a:r>
              <a:rPr lang="en-US" dirty="0"/>
              <a:t>That would be cheating.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89463" y="1959429"/>
            <a:ext cx="6435335" cy="2888342"/>
            <a:chOff x="798286" y="1959429"/>
            <a:chExt cx="7126514" cy="288834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8286" y="1959429"/>
              <a:ext cx="7126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98286" y="2685143"/>
              <a:ext cx="7126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98286" y="3403600"/>
              <a:ext cx="7126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8286" y="4129314"/>
              <a:ext cx="7126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98286" y="4847771"/>
              <a:ext cx="7126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true"/>
          <p:nvPr/>
        </p:nvSpPr>
        <p:spPr>
          <a:xfrm>
            <a:off x="232389" y="17671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topic 1</a:t>
            </a:r>
            <a:endParaRPr lang="en-US" dirty="0"/>
          </a:p>
        </p:txBody>
      </p:sp>
      <p:sp>
        <p:nvSpPr>
          <p:cNvPr id="33" name="TextBox 32"/>
          <p:cNvSpPr txBox="true"/>
          <p:nvPr/>
        </p:nvSpPr>
        <p:spPr>
          <a:xfrm>
            <a:off x="232389" y="246603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topic 1</a:t>
            </a:r>
            <a:endParaRPr lang="en-US" dirty="0"/>
          </a:p>
        </p:txBody>
      </p:sp>
      <p:sp>
        <p:nvSpPr>
          <p:cNvPr id="34" name="TextBox 33"/>
          <p:cNvSpPr txBox="true"/>
          <p:nvPr/>
        </p:nvSpPr>
        <p:spPr>
          <a:xfrm>
            <a:off x="232389" y="319392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topic 2</a:t>
            </a:r>
            <a:endParaRPr lang="en-US" dirty="0"/>
          </a:p>
        </p:txBody>
      </p:sp>
      <p:sp>
        <p:nvSpPr>
          <p:cNvPr id="35" name="TextBox 34"/>
          <p:cNvSpPr txBox="true"/>
          <p:nvPr/>
        </p:nvSpPr>
        <p:spPr>
          <a:xfrm>
            <a:off x="232389" y="390729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topic 2</a:t>
            </a:r>
            <a:endParaRPr lang="en-US" dirty="0"/>
          </a:p>
        </p:txBody>
      </p:sp>
      <p:sp>
        <p:nvSpPr>
          <p:cNvPr id="36" name="TextBox 35"/>
          <p:cNvSpPr txBox="true"/>
          <p:nvPr/>
        </p:nvSpPr>
        <p:spPr>
          <a:xfrm>
            <a:off x="232389" y="462067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 listener</a:t>
            </a:r>
            <a:endParaRPr lang="en-US" dirty="0"/>
          </a:p>
        </p:txBody>
      </p:sp>
      <p:sp>
        <p:nvSpPr>
          <p:cNvPr id="38" name="TextBox 37"/>
          <p:cNvSpPr txBox="true"/>
          <p:nvPr/>
        </p:nvSpPr>
        <p:spPr>
          <a:xfrm>
            <a:off x="1676400" y="157043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0 topic 1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true"/>
          <p:nvPr/>
        </p:nvSpPr>
        <p:spPr>
          <a:xfrm>
            <a:off x="3395713" y="230138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1 topic 1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true"/>
          <p:nvPr/>
        </p:nvSpPr>
        <p:spPr>
          <a:xfrm>
            <a:off x="1705827" y="3043454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</a:rPr>
              <a:t>Msg</a:t>
            </a:r>
            <a:r>
              <a:rPr lang="en-US" sz="2000" dirty="0">
                <a:solidFill>
                  <a:schemeClr val="accent3"/>
                </a:solidFill>
              </a:rPr>
              <a:t> 0 topic 2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42" name="TextBox 41"/>
          <p:cNvSpPr txBox="true"/>
          <p:nvPr/>
        </p:nvSpPr>
        <p:spPr>
          <a:xfrm>
            <a:off x="2758113" y="3761910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</a:rPr>
              <a:t>Msg</a:t>
            </a:r>
            <a:r>
              <a:rPr lang="en-US" sz="2000" dirty="0">
                <a:solidFill>
                  <a:schemeClr val="accent3"/>
                </a:solidFill>
              </a:rPr>
              <a:t> 1 topic 2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8789" y="5362741"/>
            <a:ext cx="7145382" cy="116075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messages are sent to everybody (multicast)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Chatters reply on their topic only, incrementing the sequence number</a:t>
            </a:r>
            <a:endParaRPr lang="en-US" sz="2000" dirty="0"/>
          </a:p>
        </p:txBody>
      </p:sp>
      <p:sp>
        <p:nvSpPr>
          <p:cNvPr id="46" name="Line Callout 1 45"/>
          <p:cNvSpPr/>
          <p:nvPr/>
        </p:nvSpPr>
        <p:spPr>
          <a:xfrm>
            <a:off x="4941272" y="2710594"/>
            <a:ext cx="3024286" cy="628470"/>
          </a:xfrm>
          <a:prstGeom prst="borderCallout1">
            <a:avLst>
              <a:gd name="adj1" fmla="val 59013"/>
              <a:gd name="adj2" fmla="val -1040"/>
              <a:gd name="adj3" fmla="val 3691"/>
              <a:gd name="adj4" fmla="val -13824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Replies after it receives </a:t>
            </a:r>
            <a:r>
              <a:rPr lang="en-US" sz="2000" dirty="0" err="1">
                <a:solidFill>
                  <a:srgbClr val="000000"/>
                </a:solidFill>
              </a:rPr>
              <a:t>Msg</a:t>
            </a:r>
            <a:r>
              <a:rPr lang="en-US" sz="2000" dirty="0">
                <a:solidFill>
                  <a:srgbClr val="000000"/>
                </a:solidFill>
              </a:rPr>
              <a:t> 0 topic 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true"/>
          <p:nvPr/>
        </p:nvSpPr>
        <p:spPr>
          <a:xfrm>
            <a:off x="5144910" y="1567975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2 topic 1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true"/>
      <p:bldP spid="46" grpId="0" animBg="tru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 history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end we will print the chat histories of all participants in the order of message delivery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system is correct if all messages on the same topic are always in the order of sending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Messages on different topics might be swapped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761" y="5092049"/>
            <a:ext cx="5868125" cy="50103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b="1" dirty="0"/>
              <a:t>Listener1: </a:t>
            </a:r>
            <a:r>
              <a:rPr lang="en-US" sz="2000" dirty="0"/>
              <a:t>T1:0   T1:1   T2:0   T1:2   T2:1   T2:2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27761" y="5734050"/>
            <a:ext cx="5868125" cy="50103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/>
            <a:r>
              <a:rPr lang="en-US" sz="2000" b="1" dirty="0"/>
              <a:t>Listener2: </a:t>
            </a:r>
            <a:r>
              <a:rPr lang="en-US" sz="2000" dirty="0"/>
              <a:t>T1:0   T1:1   T1:2   T2:0   T2:1   T2:2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true"/>
      <p:bldP spid="7" grpId="0" animBg="tru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we start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Before we start with vector clocks, complete a simpler exercise</a:t>
            </a:r>
            <a:endParaRPr lang="en-US" dirty="0"/>
          </a:p>
          <a:p>
            <a:r>
              <a:rPr lang="en-US" dirty="0"/>
              <a:t>Open the </a:t>
            </a:r>
            <a:r>
              <a:rPr lang="en-US" b="1" dirty="0"/>
              <a:t>multicast</a:t>
            </a:r>
            <a:r>
              <a:rPr lang="en-US" dirty="0"/>
              <a:t> example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dirty="0"/>
              <a:t>Let’s look at the code together</a:t>
            </a:r>
            <a:endParaRPr lang="en-US" dirty="0"/>
          </a:p>
          <a:p>
            <a:r>
              <a:rPr lang="en-US" dirty="0"/>
              <a:t>Compile it</a:t>
            </a:r>
            <a:endParaRPr lang="en-US" dirty="0"/>
          </a:p>
          <a:p>
            <a:r>
              <a:rPr lang="en-US" dirty="0"/>
              <a:t>Run and check the output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Exercise: add more pairs of chatters to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943429"/>
            <a:ext cx="7671816" cy="5530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i="1" dirty="0"/>
              <a:t>emulate</a:t>
            </a:r>
            <a:r>
              <a:rPr lang="en-US" dirty="0"/>
              <a:t> random network delays with this code:</a:t>
            </a:r>
            <a:endParaRPr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Emulating network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1508087"/>
            <a:ext cx="7671817" cy="4401205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void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multicast(Serializable m)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Collections.shuffle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(group);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for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(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ActorRef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p: group)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(!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p.equals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()))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p.tell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(m,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try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Thread.sleep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rnd.nextInt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(10));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catch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(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InterruptedException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e)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e.printStackTrace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9" y="6134029"/>
            <a:ext cx="7671817" cy="50103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/>
              <a:t>Never use </a:t>
            </a:r>
            <a:r>
              <a:rPr lang="en-US" sz="2000" b="1" dirty="0" err="1"/>
              <a:t>Thread.sleep</a:t>
            </a:r>
            <a:r>
              <a:rPr lang="en-US" sz="2000" b="1" dirty="0"/>
              <a:t> </a:t>
            </a:r>
            <a:r>
              <a:rPr lang="en-US" sz="2000" dirty="0"/>
              <a:t>to schedule activities in the future!</a:t>
            </a:r>
            <a:endParaRPr lang="en-US" sz="2000" dirty="0"/>
          </a:p>
        </p:txBody>
      </p:sp>
      <p:sp>
        <p:nvSpPr>
          <p:cNvPr id="8" name="Line Callout 1 7"/>
          <p:cNvSpPr/>
          <p:nvPr/>
        </p:nvSpPr>
        <p:spPr>
          <a:xfrm>
            <a:off x="5862371" y="2640253"/>
            <a:ext cx="2062429" cy="628470"/>
          </a:xfrm>
          <a:prstGeom prst="borderCallout1">
            <a:avLst>
              <a:gd name="adj1" fmla="val 59013"/>
              <a:gd name="adj2" fmla="val -1040"/>
              <a:gd name="adj3" fmla="val 120408"/>
              <a:gd name="adj4" fmla="val -3185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Within 10 </a:t>
            </a:r>
            <a:r>
              <a:rPr lang="en-US" sz="2000" dirty="0" err="1">
                <a:solidFill>
                  <a:srgbClr val="000000"/>
                </a:solidFill>
              </a:rPr>
              <a:t>ms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8" grpId="0" animBg="tru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98286" y="1669149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8286" y="3316515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8286" y="4963881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0"/>
          </p:cNvCxnSpPr>
          <p:nvPr/>
        </p:nvCxnSpPr>
        <p:spPr>
          <a:xfrm flipV="true">
            <a:off x="1161392" y="3345543"/>
            <a:ext cx="503868" cy="1618337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72345" y="3316515"/>
            <a:ext cx="686750" cy="15997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true">
            <a:off x="1872345" y="1807183"/>
            <a:ext cx="686750" cy="150933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true"/>
          <p:nvPr/>
        </p:nvSpPr>
        <p:spPr>
          <a:xfrm>
            <a:off x="267557" y="4963880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true">
            <a:off x="1161392" y="1739498"/>
            <a:ext cx="2946151" cy="3224382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true"/>
          <p:nvPr/>
        </p:nvSpPr>
        <p:spPr>
          <a:xfrm>
            <a:off x="1872345" y="3302002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true"/>
          <p:nvPr/>
        </p:nvSpPr>
        <p:spPr>
          <a:xfrm>
            <a:off x="3467708" y="1295402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true"/>
          <p:nvPr/>
        </p:nvSpPr>
        <p:spPr>
          <a:xfrm>
            <a:off x="1413326" y="1295402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6" name="Title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7467600" cy="507682"/>
          </a:xfrm>
        </p:spPr>
        <p:txBody>
          <a:bodyPr>
            <a:normAutofit fontScale="90000"/>
          </a:bodyPr>
          <a:lstStyle/>
          <a:p>
            <a:r>
              <a:rPr lang="en-US" dirty="0"/>
              <a:t>Reordering</a:t>
            </a:r>
            <a:r>
              <a:rPr lang="is-IS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98286" y="1669149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8286" y="3316515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8286" y="4963881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0"/>
          </p:cNvCxnSpPr>
          <p:nvPr/>
        </p:nvCxnSpPr>
        <p:spPr>
          <a:xfrm flipV="true">
            <a:off x="1161392" y="3345543"/>
            <a:ext cx="503868" cy="1618337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72345" y="3316515"/>
            <a:ext cx="686750" cy="15997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true">
            <a:off x="1872345" y="2359540"/>
            <a:ext cx="435426" cy="9569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true"/>
          <p:nvPr/>
        </p:nvSpPr>
        <p:spPr>
          <a:xfrm>
            <a:off x="267557" y="4963880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true">
            <a:off x="1161392" y="1739498"/>
            <a:ext cx="2946151" cy="3224382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true"/>
          <p:nvPr/>
        </p:nvSpPr>
        <p:spPr>
          <a:xfrm>
            <a:off x="1872345" y="3302002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true"/>
          <p:nvPr/>
        </p:nvSpPr>
        <p:spPr>
          <a:xfrm>
            <a:off x="3467708" y="1295402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3725" y="1799004"/>
            <a:ext cx="1296127" cy="50103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/>
              <a:t>Buffer</a:t>
            </a:r>
            <a:endParaRPr lang="en-US" sz="2000" dirty="0"/>
          </a:p>
        </p:txBody>
      </p:sp>
      <p:sp>
        <p:nvSpPr>
          <p:cNvPr id="27" name="TextBox 26"/>
          <p:cNvSpPr txBox="true"/>
          <p:nvPr/>
        </p:nvSpPr>
        <p:spPr>
          <a:xfrm>
            <a:off x="5435602" y="1295402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3089852" y="2049519"/>
            <a:ext cx="2345750" cy="35709"/>
          </a:xfrm>
          <a:prstGeom prst="straightConnector1">
            <a:avLst/>
          </a:prstGeom>
          <a:ln w="22225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true">
            <a:off x="5500915" y="1739498"/>
            <a:ext cx="312056" cy="3457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7467600" cy="50768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should work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8435" t="43806" r="24345" b="37915"/>
          <a:stretch>
            <a:fillRect/>
          </a:stretch>
        </p:blipFill>
        <p:spPr bwMode="auto">
          <a:xfrm>
            <a:off x="1389043" y="1396439"/>
            <a:ext cx="7035829" cy="38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Delivering a message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092200"/>
            <a:ext cx="7467600" cy="5613400"/>
          </a:xfrm>
        </p:spPr>
        <p:txBody>
          <a:bodyPr>
            <a:normAutofit/>
          </a:bodyPr>
          <a:lstStyle/>
          <a:p>
            <a:r>
              <a:rPr lang="en-US" dirty="0"/>
              <a:t>We’ll make a distinction between </a:t>
            </a:r>
            <a:r>
              <a:rPr lang="en-US" i="1" dirty="0"/>
              <a:t>receiving </a:t>
            </a:r>
            <a:r>
              <a:rPr lang="en-US" dirty="0"/>
              <a:t>and </a:t>
            </a:r>
            <a:r>
              <a:rPr lang="en-US" i="1" dirty="0"/>
              <a:t>delivering a message</a:t>
            </a:r>
            <a:r>
              <a:rPr lang="en-US" dirty="0"/>
              <a:t>.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You might have already seen this with TCP:</a:t>
            </a:r>
            <a:endParaRPr lang="en-US" dirty="0"/>
          </a:p>
          <a:p>
            <a:pPr lvl="1"/>
            <a:r>
              <a:rPr lang="en-US" dirty="0"/>
              <a:t>messages might be </a:t>
            </a:r>
            <a:r>
              <a:rPr lang="en-US" i="1" dirty="0"/>
              <a:t>received </a:t>
            </a:r>
            <a:r>
              <a:rPr lang="en-US" dirty="0"/>
              <a:t>out-of-order;</a:t>
            </a:r>
            <a:endParaRPr lang="en-US" dirty="0"/>
          </a:p>
          <a:p>
            <a:pPr lvl="1"/>
            <a:r>
              <a:rPr lang="en-US" dirty="0"/>
              <a:t>but TCP buffers them and </a:t>
            </a:r>
            <a:r>
              <a:rPr lang="en-US" i="1" dirty="0"/>
              <a:t>delivers </a:t>
            </a:r>
            <a:r>
              <a:rPr lang="en-US" dirty="0"/>
              <a:t>them in order to the application.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Reading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1"/>
              </a:rPr>
              <a:t>https://doc.akka.io/docs/akka/current/guide/actors-motivation.html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https://doc.akka.io/docs/akka/current/guide/actors-intro.html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clock for “Bulletin Board”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Each process </a:t>
            </a:r>
            <a:r>
              <a:rPr lang="en-US" sz="2800" i="1" dirty="0" err="1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has an array</a:t>
            </a:r>
            <a:r>
              <a:rPr lang="en-US" sz="2800" dirty="0">
                <a:solidFill>
                  <a:schemeClr val="accent6"/>
                </a:solidFill>
              </a:rPr>
              <a:t> V</a:t>
            </a:r>
            <a:r>
              <a:rPr lang="en-US" sz="2800" baseline="-25000" dirty="0">
                <a:solidFill>
                  <a:schemeClr val="accent6"/>
                </a:solidFill>
              </a:rPr>
              <a:t>i </a:t>
            </a:r>
            <a:r>
              <a:rPr lang="en-US" sz="2800" dirty="0"/>
              <a:t>where </a:t>
            </a:r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[j] </a:t>
            </a:r>
            <a:r>
              <a:rPr lang="en-US" sz="2800" dirty="0"/>
              <a:t>denotes the number of events that process </a:t>
            </a:r>
            <a:r>
              <a:rPr lang="en-US" sz="2800" i="1" dirty="0" err="1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knows have taken place at process </a:t>
            </a:r>
            <a:r>
              <a:rPr lang="en-US" sz="2800" i="1" dirty="0">
                <a:solidFill>
                  <a:schemeClr val="accent6"/>
                </a:solidFill>
              </a:rPr>
              <a:t>j</a:t>
            </a:r>
            <a:r>
              <a:rPr lang="en-US" sz="2800" dirty="0"/>
              <a:t>. </a:t>
            </a:r>
            <a:endParaRPr lang="en-US" sz="2800" dirty="0"/>
          </a:p>
          <a:p>
            <a:endParaRPr lang="en-US" sz="2700" dirty="0"/>
          </a:p>
          <a:p>
            <a:r>
              <a:rPr lang="en-US" sz="2700" dirty="0"/>
              <a:t>In this application “events” refers to the sending of a message.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Thus if </a:t>
            </a:r>
            <a:r>
              <a:rPr lang="en-US" sz="2700" dirty="0">
                <a:solidFill>
                  <a:schemeClr val="accent6"/>
                </a:solidFill>
              </a:rPr>
              <a:t>V</a:t>
            </a:r>
            <a:r>
              <a:rPr lang="en-US" sz="2700" baseline="-25000" dirty="0">
                <a:solidFill>
                  <a:schemeClr val="accent6"/>
                </a:solidFill>
              </a:rPr>
              <a:t>i</a:t>
            </a:r>
            <a:r>
              <a:rPr lang="en-US" sz="2700" dirty="0">
                <a:solidFill>
                  <a:schemeClr val="accent6"/>
                </a:solidFill>
              </a:rPr>
              <a:t>[j] = 6 </a:t>
            </a:r>
            <a:r>
              <a:rPr lang="en-US" sz="2700" dirty="0"/>
              <a:t>then</a:t>
            </a:r>
            <a:r>
              <a:rPr lang="en-US" sz="2700" dirty="0">
                <a:solidFill>
                  <a:schemeClr val="accent6"/>
                </a:solidFill>
              </a:rPr>
              <a:t> </a:t>
            </a:r>
            <a:r>
              <a:rPr lang="en-US" sz="2700" i="1" dirty="0" err="1">
                <a:solidFill>
                  <a:schemeClr val="accent6"/>
                </a:solidFill>
              </a:rPr>
              <a:t>i</a:t>
            </a:r>
            <a:r>
              <a:rPr lang="en-US" sz="2700" dirty="0">
                <a:solidFill>
                  <a:schemeClr val="accent6"/>
                </a:solidFill>
              </a:rPr>
              <a:t> </a:t>
            </a:r>
            <a:r>
              <a:rPr lang="en-US" sz="2700" dirty="0"/>
              <a:t>knows that </a:t>
            </a:r>
            <a:r>
              <a:rPr lang="en-US" sz="2700" i="1" dirty="0">
                <a:solidFill>
                  <a:schemeClr val="accent6"/>
                </a:solidFill>
              </a:rPr>
              <a:t>j</a:t>
            </a:r>
            <a:r>
              <a:rPr lang="en-US" sz="2700" baseline="-25000" dirty="0"/>
              <a:t> </a:t>
            </a:r>
            <a:r>
              <a:rPr lang="en-US" sz="2700" dirty="0"/>
              <a:t>has sent 6 messages.</a:t>
            </a:r>
            <a:endParaRPr lang="en-US" sz="2700" baseline="-25000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actors provide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Multi-threading without low-level concurrency constructs (threads, shared memory, locks)</a:t>
            </a:r>
            <a:endParaRPr lang="en-GB" dirty="0"/>
          </a:p>
          <a:p>
            <a:endParaRPr lang="en-GB" dirty="0"/>
          </a:p>
          <a:p>
            <a:r>
              <a:rPr lang="en-GB" dirty="0"/>
              <a:t>Network Transparency: </a:t>
            </a:r>
            <a:r>
              <a:rPr lang="en-US" altLang="en-GB" dirty="0"/>
              <a:t>explicit communication among</a:t>
            </a:r>
            <a:r>
              <a:rPr lang="en-GB" dirty="0"/>
              <a:t> remote objects as with local ones</a:t>
            </a:r>
            <a:endParaRPr lang="en-GB" dirty="0"/>
          </a:p>
          <a:p>
            <a:pPr lvl="1"/>
            <a:r>
              <a:rPr lang="en-US" altLang="en-GB" dirty="0"/>
              <a:t>U</a:t>
            </a:r>
            <a:r>
              <a:rPr lang="en-GB" dirty="0"/>
              <a:t>nlike </a:t>
            </a:r>
            <a:r>
              <a:rPr lang="en-US" altLang="en-GB" dirty="0"/>
              <a:t>hidden remoting approaches</a:t>
            </a:r>
            <a:r>
              <a:rPr lang="en-GB" dirty="0"/>
              <a:t>, e.g., RPC/RMI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Elastic scalable architecture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690524" y="4887019"/>
            <a:ext cx="2743292" cy="628470"/>
          </a:xfrm>
          <a:prstGeom prst="borderCallout1">
            <a:avLst>
              <a:gd name="adj1" fmla="val 53870"/>
              <a:gd name="adj2" fmla="val -674"/>
              <a:gd name="adj3" fmla="val -6491"/>
              <a:gd name="adj4" fmla="val -31019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We will not go there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tru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clock for “Bulletin Board”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Just before </a:t>
            </a:r>
            <a:r>
              <a:rPr lang="en-US" sz="2800" i="1" dirty="0">
                <a:solidFill>
                  <a:schemeClr val="accent6"/>
                </a:solidFill>
              </a:rPr>
              <a:t>S</a:t>
            </a:r>
            <a:r>
              <a:rPr lang="en-US" sz="2800" i="1" dirty="0"/>
              <a:t> </a:t>
            </a:r>
            <a:r>
              <a:rPr lang="en-US" sz="2800" dirty="0"/>
              <a:t>sends a message, it does the following:</a:t>
            </a:r>
            <a:endParaRPr lang="en-US" sz="2800" dirty="0"/>
          </a:p>
          <a:p>
            <a:pPr lvl="3">
              <a:buNone/>
            </a:pPr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olidFill>
                  <a:schemeClr val="accent6"/>
                </a:solidFill>
              </a:rPr>
              <a:t>[S] = 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olidFill>
                  <a:schemeClr val="accent6"/>
                </a:solidFill>
              </a:rPr>
              <a:t>[S] + 1;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8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This is basically saying that the number of messages process </a:t>
            </a:r>
            <a:r>
              <a:rPr lang="en-US" sz="2800" i="1" dirty="0">
                <a:solidFill>
                  <a:schemeClr val="accent6"/>
                </a:solidFill>
                <a:sym typeface="Symbol" pitchFamily="18" charset="2"/>
              </a:rPr>
              <a:t>S</a:t>
            </a:r>
            <a:r>
              <a:rPr lang="en-US" sz="2800" dirty="0">
                <a:sym typeface="Symbol" pitchFamily="18" charset="2"/>
              </a:rPr>
              <a:t> has sent is incremented by one. </a:t>
            </a:r>
            <a:endParaRPr lang="en-US" sz="2800" dirty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It includes </a:t>
            </a:r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ym typeface="Symbol" pitchFamily="18" charset="2"/>
              </a:rPr>
              <a:t> into the outgoing message.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clock for “Bulletin Board”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Message </a:t>
            </a:r>
            <a:r>
              <a:rPr lang="en-US" sz="2800" dirty="0">
                <a:solidFill>
                  <a:schemeClr val="accent6"/>
                </a:solidFill>
              </a:rPr>
              <a:t>m</a:t>
            </a:r>
            <a:r>
              <a:rPr lang="en-US" sz="2800" dirty="0"/>
              <a:t> (from </a:t>
            </a:r>
            <a:r>
              <a:rPr lang="en-US" sz="2800" dirty="0">
                <a:solidFill>
                  <a:schemeClr val="accent6"/>
                </a:solidFill>
              </a:rPr>
              <a:t>S</a:t>
            </a:r>
            <a:r>
              <a:rPr lang="en-US" sz="2800" dirty="0"/>
              <a:t>) is delivered to </a:t>
            </a:r>
            <a:r>
              <a:rPr lang="en-US" sz="2800" dirty="0">
                <a:solidFill>
                  <a:schemeClr val="accent6"/>
                </a:solidFill>
              </a:rPr>
              <a:t>R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both the following conditions are met:</a:t>
            </a:r>
            <a:endParaRPr lang="en-US" sz="2800" dirty="0"/>
          </a:p>
          <a:p>
            <a:pPr lvl="1"/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olidFill>
                  <a:schemeClr val="accent6"/>
                </a:solidFill>
              </a:rPr>
              <a:t>[S] = V</a:t>
            </a:r>
            <a:r>
              <a:rPr lang="en-US" sz="2800" baseline="-25000" dirty="0">
                <a:solidFill>
                  <a:schemeClr val="accent6"/>
                </a:solidFill>
              </a:rPr>
              <a:t>R</a:t>
            </a:r>
            <a:r>
              <a:rPr lang="en-US" sz="2800" dirty="0">
                <a:solidFill>
                  <a:schemeClr val="accent6"/>
                </a:solidFill>
              </a:rPr>
              <a:t>[S]+1  </a:t>
            </a:r>
            <a:endParaRPr lang="en-US" sz="2400" dirty="0"/>
          </a:p>
          <a:p>
            <a:pPr lvl="2"/>
            <a:r>
              <a:rPr lang="en-US" sz="2400" dirty="0"/>
              <a:t>Meaning that </a:t>
            </a:r>
            <a:r>
              <a:rPr lang="en-US" sz="2400" dirty="0">
                <a:solidFill>
                  <a:schemeClr val="accent6"/>
                </a:solidFill>
              </a:rPr>
              <a:t>m</a:t>
            </a:r>
            <a:r>
              <a:rPr lang="en-US" sz="2400" i="1" dirty="0"/>
              <a:t> </a:t>
            </a:r>
            <a:r>
              <a:rPr lang="en-US" sz="2400" dirty="0"/>
              <a:t>is the next message that </a:t>
            </a:r>
            <a:r>
              <a:rPr lang="en-US" sz="2400" dirty="0">
                <a:solidFill>
                  <a:schemeClr val="accent6"/>
                </a:solidFill>
              </a:rPr>
              <a:t>R</a:t>
            </a:r>
            <a:r>
              <a:rPr lang="en-US" sz="2400" baseline="-25000" dirty="0"/>
              <a:t> </a:t>
            </a:r>
            <a:r>
              <a:rPr lang="en-US" sz="2400" dirty="0"/>
              <a:t>was expecting from process </a:t>
            </a:r>
            <a:r>
              <a:rPr lang="en-US" sz="2400" dirty="0">
                <a:solidFill>
                  <a:schemeClr val="accent6"/>
                </a:solidFill>
              </a:rPr>
              <a:t>S</a:t>
            </a:r>
            <a:endParaRPr lang="en-US" sz="2400" baseline="-250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olidFill>
                  <a:schemeClr val="accent6"/>
                </a:solidFill>
              </a:rPr>
              <a:t>[</a:t>
            </a:r>
            <a:r>
              <a:rPr lang="en-US" sz="2800" dirty="0" err="1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] ≤ V</a:t>
            </a:r>
            <a:r>
              <a:rPr lang="en-US" sz="2800" baseline="-25000" dirty="0">
                <a:solidFill>
                  <a:schemeClr val="accent6"/>
                </a:solidFill>
              </a:rPr>
              <a:t>R</a:t>
            </a:r>
            <a:r>
              <a:rPr lang="en-US" sz="2800" dirty="0">
                <a:solidFill>
                  <a:schemeClr val="accent6"/>
                </a:solidFill>
              </a:rPr>
              <a:t>[</a:t>
            </a:r>
            <a:r>
              <a:rPr lang="en-US" sz="2800" dirty="0" err="1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]</a:t>
            </a:r>
            <a:r>
              <a:rPr lang="en-US" sz="2400" dirty="0"/>
              <a:t> for all </a:t>
            </a:r>
            <a:r>
              <a:rPr lang="en-US" sz="2800" dirty="0" err="1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 ≠ S</a:t>
            </a:r>
            <a:endParaRPr lang="en-US" sz="2800" dirty="0">
              <a:solidFill>
                <a:schemeClr val="accent6"/>
              </a:solidFill>
            </a:endParaRPr>
          </a:p>
          <a:p>
            <a:pPr lvl="2"/>
            <a:r>
              <a:rPr lang="en-US" sz="2400" dirty="0"/>
              <a:t>Meaning that at the moment of sending </a:t>
            </a:r>
            <a:r>
              <a:rPr lang="en-US" sz="2400" dirty="0">
                <a:solidFill>
                  <a:schemeClr val="accent6"/>
                </a:solidFill>
              </a:rPr>
              <a:t>m </a:t>
            </a:r>
            <a:r>
              <a:rPr lang="en-US" sz="2400" dirty="0"/>
              <a:t>the sender </a:t>
            </a:r>
            <a:r>
              <a:rPr lang="en-US" sz="2400" dirty="0">
                <a:solidFill>
                  <a:schemeClr val="accent6"/>
                </a:solidFill>
              </a:rPr>
              <a:t>S</a:t>
            </a:r>
            <a:r>
              <a:rPr lang="en-US" sz="2400" baseline="-250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did not see more messages than the receiver </a:t>
            </a:r>
            <a:r>
              <a:rPr lang="en-US" sz="2400" dirty="0">
                <a:solidFill>
                  <a:schemeClr val="accent6"/>
                </a:solidFill>
              </a:rPr>
              <a:t>R </a:t>
            </a:r>
            <a:r>
              <a:rPr lang="en-US" sz="2400" dirty="0"/>
              <a:t>did.</a:t>
            </a:r>
            <a:endParaRPr lang="en-US" sz="2400" i="1" dirty="0"/>
          </a:p>
          <a:p>
            <a:r>
              <a:rPr lang="en-US" sz="2800" dirty="0"/>
              <a:t>Otherwise the message is buffered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clock for “Bulletin Board”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600200"/>
            <a:ext cx="7671816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Before </a:t>
            </a:r>
            <a:r>
              <a:rPr lang="en-US" sz="2800" b="1" dirty="0"/>
              <a:t>delivering</a:t>
            </a:r>
            <a:r>
              <a:rPr lang="en-US" sz="2800" dirty="0"/>
              <a:t> a message from process </a:t>
            </a:r>
            <a:r>
              <a:rPr lang="en-US" sz="2800" dirty="0">
                <a:solidFill>
                  <a:schemeClr val="accent6"/>
                </a:solidFill>
              </a:rPr>
              <a:t>S</a:t>
            </a:r>
            <a:r>
              <a:rPr lang="en-US" sz="2800" dirty="0"/>
              <a:t>, process </a:t>
            </a:r>
            <a:r>
              <a:rPr lang="en-US" sz="2800" dirty="0">
                <a:solidFill>
                  <a:schemeClr val="accent6"/>
                </a:solidFill>
              </a:rPr>
              <a:t>R</a:t>
            </a:r>
            <a:r>
              <a:rPr lang="en-US" sz="2800" dirty="0"/>
              <a:t> updates its own vector clock with the timestamp </a:t>
            </a:r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/>
              <a:t> from the message:</a:t>
            </a:r>
            <a:endParaRPr lang="en-US" sz="2800" i="1" dirty="0"/>
          </a:p>
          <a:p>
            <a:pPr marL="731520" lvl="2" indent="0">
              <a:buNone/>
            </a:pPr>
            <a:r>
              <a:rPr lang="en-US" sz="2800" dirty="0">
                <a:solidFill>
                  <a:schemeClr val="accent6"/>
                </a:solidFill>
                <a:sym typeface="Symbol" pitchFamily="18" charset="2"/>
              </a:rPr>
              <a:t>for k = 1 to n do</a:t>
            </a:r>
            <a:endParaRPr lang="en-US" sz="2800" dirty="0">
              <a:solidFill>
                <a:schemeClr val="accent6"/>
              </a:solidFill>
              <a:sym typeface="Symbol" pitchFamily="18" charset="2"/>
            </a:endParaRPr>
          </a:p>
          <a:p>
            <a:pPr marL="731520" lvl="2" indent="0">
              <a:buNone/>
            </a:pPr>
            <a:r>
              <a:rPr lang="en-US" sz="2800" dirty="0">
                <a:solidFill>
                  <a:schemeClr val="accent6"/>
                </a:solidFill>
                <a:sym typeface="Symbol" pitchFamily="18" charset="2"/>
              </a:rPr>
              <a:t>    </a:t>
            </a:r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R</a:t>
            </a:r>
            <a:r>
              <a:rPr lang="en-US" sz="2800" dirty="0">
                <a:solidFill>
                  <a:schemeClr val="accent6"/>
                </a:solidFill>
              </a:rPr>
              <a:t>[k] = </a:t>
            </a:r>
            <a:r>
              <a:rPr lang="en-US" sz="2800" b="1" dirty="0">
                <a:solidFill>
                  <a:schemeClr val="accent6"/>
                </a:solidFill>
              </a:rPr>
              <a:t>max</a:t>
            </a:r>
            <a:r>
              <a:rPr lang="en-US" sz="2800" dirty="0">
                <a:solidFill>
                  <a:schemeClr val="accent6"/>
                </a:solidFill>
              </a:rPr>
              <a:t>( V</a:t>
            </a:r>
            <a:r>
              <a:rPr lang="en-US" sz="2800" baseline="-25000" dirty="0">
                <a:solidFill>
                  <a:schemeClr val="accent6"/>
                </a:solidFill>
              </a:rPr>
              <a:t>R</a:t>
            </a:r>
            <a:r>
              <a:rPr lang="en-US" sz="2800" dirty="0">
                <a:solidFill>
                  <a:schemeClr val="accent6"/>
                </a:solidFill>
              </a:rPr>
              <a:t>[k], 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olidFill>
                  <a:schemeClr val="accent6"/>
                </a:solidFill>
                <a:sym typeface="Symbol" pitchFamily="18" charset="2"/>
              </a:rPr>
              <a:t>[k] )</a:t>
            </a:r>
            <a:r>
              <a:rPr lang="en-US" sz="2800" dirty="0">
                <a:sym typeface="Symbol" pitchFamily="18" charset="2"/>
              </a:rPr>
              <a:t>;</a:t>
            </a:r>
            <a:endParaRPr lang="en-US" sz="2800" dirty="0">
              <a:sym typeface="Symbol" pitchFamily="18" charset="2"/>
            </a:endParaRPr>
          </a:p>
          <a:p>
            <a:pPr marL="731520" lvl="2" indent="0">
              <a:buNone/>
            </a:pPr>
            <a:endParaRPr lang="en-US" sz="2800" dirty="0">
              <a:sym typeface="Symbol" pitchFamily="18" charset="2"/>
            </a:endParaRPr>
          </a:p>
          <a:p>
            <a:pPr marL="731520" lvl="2" indent="0">
              <a:buNone/>
            </a:pPr>
            <a:endParaRPr lang="en-US" sz="28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Delivering buffered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2819400"/>
            <a:ext cx="7467600" cy="3654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Each time a message is delivered (and therefore the local vector clock is updated), go through the messages on hold to check if now they can be delivered as well.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98286" y="2072108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8286" y="3719474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8286" y="5366840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true">
            <a:off x="2695726" y="3748502"/>
            <a:ext cx="503868" cy="1618337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0731" y="3719474"/>
            <a:ext cx="686750" cy="15997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true">
            <a:off x="4260731" y="2519260"/>
            <a:ext cx="789439" cy="12002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true">
            <a:off x="2695726" y="2164091"/>
            <a:ext cx="3891869" cy="320275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7467600" cy="507682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execution</a:t>
            </a:r>
            <a:endParaRPr lang="en-US" dirty="0"/>
          </a:p>
        </p:txBody>
      </p:sp>
      <p:sp>
        <p:nvSpPr>
          <p:cNvPr id="2" name="TextBox 1"/>
          <p:cNvSpPr txBox="true"/>
          <p:nvPr/>
        </p:nvSpPr>
        <p:spPr>
          <a:xfrm>
            <a:off x="256884" y="1624957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[0,0,0]</a:t>
            </a:r>
            <a:endParaRPr lang="en-US" sz="2400" dirty="0"/>
          </a:p>
        </p:txBody>
      </p:sp>
      <p:sp>
        <p:nvSpPr>
          <p:cNvPr id="17" name="TextBox 16"/>
          <p:cNvSpPr txBox="true"/>
          <p:nvPr/>
        </p:nvSpPr>
        <p:spPr>
          <a:xfrm>
            <a:off x="256884" y="3250552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[0,0,0]</a:t>
            </a:r>
            <a:endParaRPr lang="en-US" sz="2400" dirty="0"/>
          </a:p>
        </p:txBody>
      </p:sp>
      <p:sp>
        <p:nvSpPr>
          <p:cNvPr id="18" name="TextBox 17"/>
          <p:cNvSpPr txBox="true"/>
          <p:nvPr/>
        </p:nvSpPr>
        <p:spPr>
          <a:xfrm>
            <a:off x="256884" y="4876147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[0,0,0]</a:t>
            </a:r>
            <a:endParaRPr lang="en-US" sz="2400" dirty="0"/>
          </a:p>
        </p:txBody>
      </p:sp>
      <p:sp>
        <p:nvSpPr>
          <p:cNvPr id="19" name="TextBox 18"/>
          <p:cNvSpPr txBox="true"/>
          <p:nvPr/>
        </p:nvSpPr>
        <p:spPr>
          <a:xfrm>
            <a:off x="2447926" y="4150304"/>
            <a:ext cx="150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[0,0,1]</a:t>
            </a:r>
            <a:endParaRPr lang="en-US" sz="2000" dirty="0"/>
          </a:p>
        </p:txBody>
      </p:sp>
      <p:sp>
        <p:nvSpPr>
          <p:cNvPr id="21" name="TextBox 20"/>
          <p:cNvSpPr txBox="true"/>
          <p:nvPr/>
        </p:nvSpPr>
        <p:spPr>
          <a:xfrm>
            <a:off x="5714148" y="2519260"/>
            <a:ext cx="150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[0,0,1]</a:t>
            </a:r>
            <a:endParaRPr lang="en-US" sz="2000" dirty="0"/>
          </a:p>
        </p:txBody>
      </p:sp>
      <p:sp>
        <p:nvSpPr>
          <p:cNvPr id="22" name="TextBox 21"/>
          <p:cNvSpPr txBox="true"/>
          <p:nvPr/>
        </p:nvSpPr>
        <p:spPr>
          <a:xfrm>
            <a:off x="2626817" y="3249259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[0,0,1]</a:t>
            </a:r>
            <a:endParaRPr lang="en-US" sz="2400" dirty="0"/>
          </a:p>
        </p:txBody>
      </p:sp>
      <p:sp>
        <p:nvSpPr>
          <p:cNvPr id="23" name="TextBox 22"/>
          <p:cNvSpPr txBox="true"/>
          <p:nvPr/>
        </p:nvSpPr>
        <p:spPr>
          <a:xfrm>
            <a:off x="1860791" y="4874854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[0,0,1]</a:t>
            </a:r>
            <a:endParaRPr lang="en-US" sz="2400" dirty="0"/>
          </a:p>
        </p:txBody>
      </p:sp>
      <p:sp>
        <p:nvSpPr>
          <p:cNvPr id="24" name="TextBox 23"/>
          <p:cNvSpPr txBox="true"/>
          <p:nvPr/>
        </p:nvSpPr>
        <p:spPr>
          <a:xfrm>
            <a:off x="3737663" y="3249258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[0,1,1]</a:t>
            </a:r>
            <a:endParaRPr lang="en-US" sz="2400" dirty="0"/>
          </a:p>
        </p:txBody>
      </p:sp>
      <p:sp>
        <p:nvSpPr>
          <p:cNvPr id="25" name="TextBox 24"/>
          <p:cNvSpPr txBox="true"/>
          <p:nvPr/>
        </p:nvSpPr>
        <p:spPr>
          <a:xfrm>
            <a:off x="4124995" y="2457870"/>
            <a:ext cx="150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[0,1,1]</a:t>
            </a:r>
            <a:endParaRPr lang="en-US" sz="2000" dirty="0"/>
          </a:p>
        </p:txBody>
      </p:sp>
      <p:sp>
        <p:nvSpPr>
          <p:cNvPr id="26" name="TextBox 25"/>
          <p:cNvSpPr txBox="true"/>
          <p:nvPr/>
        </p:nvSpPr>
        <p:spPr>
          <a:xfrm>
            <a:off x="4485278" y="4674799"/>
            <a:ext cx="150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[0,1,1</a:t>
            </a:r>
            <a:r>
              <a:rPr lang="en-US" sz="2000" dirty="0"/>
              <a:t>]</a:t>
            </a:r>
            <a:endParaRPr lang="en-US" sz="2000" dirty="0"/>
          </a:p>
        </p:txBody>
      </p:sp>
      <p:sp>
        <p:nvSpPr>
          <p:cNvPr id="30" name="TextBox 29"/>
          <p:cNvSpPr txBox="true"/>
          <p:nvPr/>
        </p:nvSpPr>
        <p:spPr>
          <a:xfrm>
            <a:off x="5948371" y="1599987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[0,0,1]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true" flipV="true">
            <a:off x="7451707" y="2164091"/>
            <a:ext cx="1903" cy="4116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true"/>
          <p:nvPr/>
        </p:nvSpPr>
        <p:spPr>
          <a:xfrm>
            <a:off x="7081748" y="2486270"/>
            <a:ext cx="150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[0,1,1]</a:t>
            </a:r>
            <a:endParaRPr lang="en-US" sz="2000" dirty="0"/>
          </a:p>
        </p:txBody>
      </p:sp>
      <p:sp>
        <p:nvSpPr>
          <p:cNvPr id="37" name="TextBox 36"/>
          <p:cNvSpPr txBox="true"/>
          <p:nvPr/>
        </p:nvSpPr>
        <p:spPr>
          <a:xfrm>
            <a:off x="7173132" y="1598746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[0,1,1]</a:t>
            </a: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hints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944880"/>
            <a:ext cx="8281416" cy="5529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message buffer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List&lt;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ChatMessage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&gt; buffer = 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     new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ArrayList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&lt;&gt;();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 void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updateLocalClock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m) {...}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b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boolean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canDeliver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incoming) {...}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find a message that can be delivered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now and remove it from the buffer</a:t>
            </a: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find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Deliverable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 {...}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hints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600200"/>
            <a:ext cx="7671816" cy="4873752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sendChatMsg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()</a:t>
            </a:r>
            <a:r>
              <a:rPr lang="en-US" dirty="0"/>
              <a:t>, increment the vector clock element of the current actor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onChatMsg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If cannot deliver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dirty="0"/>
              <a:t>, add it to the buffer</a:t>
            </a:r>
            <a:endParaRPr lang="en-US" dirty="0"/>
          </a:p>
          <a:p>
            <a:pPr lvl="1"/>
            <a:r>
              <a:rPr lang="en-US" dirty="0"/>
              <a:t>Otherwise, deliver it, as well as all other messages from the buffer that can be delivered now</a:t>
            </a:r>
            <a:endParaRPr lang="en-US" dirty="0"/>
          </a:p>
          <a:p>
            <a:pPr lvl="1"/>
            <a:r>
              <a:rPr lang="en-US" dirty="0"/>
              <a:t>Update local clock before delivering a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hints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944880"/>
            <a:ext cx="8281416" cy="5529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import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java.util.Iterator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iterate over the message buffer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Iterator&lt;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&gt; I =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buffer.iterator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while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(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I.hasNext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()) {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m =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I.next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Remove the current element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I.remove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hints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2529840"/>
            <a:ext cx="8281416" cy="3944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import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java.util.Arrays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print an array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Arrays.toString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this.vc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Actor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31414" y="1181100"/>
            <a:ext cx="4480736" cy="36243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181100"/>
            <a:ext cx="3574473" cy="4873752"/>
          </a:xfrm>
        </p:spPr>
        <p:txBody>
          <a:bodyPr/>
          <a:lstStyle/>
          <a:p>
            <a:r>
              <a:rPr lang="en-GB" dirty="0"/>
              <a:t>A (distributed) program consists of Actors</a:t>
            </a:r>
            <a:endParaRPr lang="en-GB" dirty="0"/>
          </a:p>
          <a:p>
            <a:endParaRPr lang="en-GB" dirty="0"/>
          </a:p>
          <a:p>
            <a:r>
              <a:rPr lang="en-GB" dirty="0"/>
              <a:t>Actors encapsulate state and behaviour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They interact by sending messages to each other</a:t>
            </a:r>
            <a:endParaRPr lang="en-GB" dirty="0"/>
          </a:p>
        </p:txBody>
      </p:sp>
      <p:sp>
        <p:nvSpPr>
          <p:cNvPr id="7" name="TextBox 6"/>
          <p:cNvSpPr txBox="true"/>
          <p:nvPr/>
        </p:nvSpPr>
        <p:spPr>
          <a:xfrm>
            <a:off x="1769423" y="5906600"/>
            <a:ext cx="5299849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Does it remind you of anything?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it different from OOP?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6" name="Content Placeholder 2"/>
          <p:cNvSpPr>
            <a:spLocks noGrp="true"/>
          </p:cNvSpPr>
          <p:nvPr>
            <p:ph sz="quarter" idx="1"/>
          </p:nvPr>
        </p:nvSpPr>
        <p:spPr>
          <a:xfrm>
            <a:off x="5164143" y="1115060"/>
            <a:ext cx="3574473" cy="4873752"/>
          </a:xfrm>
        </p:spPr>
        <p:txBody>
          <a:bodyPr/>
          <a:lstStyle/>
          <a:p>
            <a:r>
              <a:rPr lang="en-GB" dirty="0"/>
              <a:t>A program consists of Objects</a:t>
            </a:r>
            <a:endParaRPr lang="en-GB" dirty="0"/>
          </a:p>
          <a:p>
            <a:endParaRPr lang="en-GB" dirty="0"/>
          </a:p>
          <a:p>
            <a:r>
              <a:rPr lang="en-GB" dirty="0"/>
              <a:t>Objects encapsulate state and behaviour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They interact by calling each other’s methods</a:t>
            </a:r>
            <a:endParaRPr lang="en-GB" dirty="0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" y="1115060"/>
            <a:ext cx="4186238" cy="3386138"/>
          </a:xfrm>
          <a:prstGeom prst="rect">
            <a:avLst/>
          </a:prstGeom>
        </p:spPr>
      </p:pic>
      <p:sp>
        <p:nvSpPr>
          <p:cNvPr id="7" name="TextBox 6"/>
          <p:cNvSpPr txBox="true"/>
          <p:nvPr/>
        </p:nvSpPr>
        <p:spPr>
          <a:xfrm>
            <a:off x="457200" y="5647055"/>
            <a:ext cx="7139940" cy="46037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l"/>
            <a:r>
              <a:rPr lang="en-GB" sz="2400" b="1" dirty="0">
                <a:solidFill>
                  <a:srgbClr val="FF0000"/>
                </a:solidFill>
                <a:sym typeface="+mn-ea"/>
              </a:rPr>
              <a:t>This is fine unless there are threads or network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 flow in OOP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6" name="Content Placeholder 2"/>
          <p:cNvSpPr>
            <a:spLocks noGrp="true"/>
          </p:cNvSpPr>
          <p:nvPr>
            <p:ph sz="quarter" idx="1"/>
          </p:nvPr>
        </p:nvSpPr>
        <p:spPr>
          <a:xfrm>
            <a:off x="457200" y="1136171"/>
            <a:ext cx="7867403" cy="179614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 promise of a (correct) object: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Its state remains correct after any method call</a:t>
            </a:r>
            <a:endParaRPr lang="en-GB" dirty="0"/>
          </a:p>
          <a:p>
            <a:pPr lvl="1"/>
            <a:r>
              <a:rPr lang="en-GB" dirty="0"/>
              <a:t>Preserves certain internal invariants</a:t>
            </a:r>
            <a:endParaRPr lang="en-GB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53687" y="2918038"/>
            <a:ext cx="3429000" cy="330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16" y="2918038"/>
            <a:ext cx="3429000" cy="330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OOP with threads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6" name="Content Placeholder 2"/>
          <p:cNvSpPr>
            <a:spLocks noGrp="true"/>
          </p:cNvSpPr>
          <p:nvPr>
            <p:ph sz="quarter" idx="1"/>
          </p:nvPr>
        </p:nvSpPr>
        <p:spPr>
          <a:xfrm>
            <a:off x="457201" y="1136171"/>
            <a:ext cx="4364182" cy="179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if we add threads?</a:t>
            </a:r>
            <a:endParaRPr lang="en-GB" b="1" dirty="0"/>
          </a:p>
          <a:p>
            <a:pPr lvl="1"/>
            <a:r>
              <a:rPr lang="en-GB" dirty="0"/>
              <a:t>Why do we need threads?</a:t>
            </a:r>
            <a:endParaRPr lang="en-GB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510146"/>
            <a:ext cx="3429000" cy="3314700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4495799" y="2510146"/>
            <a:ext cx="3151910" cy="1006304"/>
          </a:xfrm>
          <a:prstGeom prst="borderCallout1">
            <a:avLst>
              <a:gd name="adj1" fmla="val 59539"/>
              <a:gd name="adj2" fmla="val -674"/>
              <a:gd name="adj3" fmla="val 170668"/>
              <a:gd name="adj4" fmla="val -6072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Multiple threads are working on the same variables simultaneously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 txBox="true"/>
          <p:nvPr/>
        </p:nvSpPr>
        <p:spPr>
          <a:xfrm>
            <a:off x="4191000" y="3762068"/>
            <a:ext cx="4364182" cy="26031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We’ll get race conditions, cache problems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Objects don’t hold their invariants and therefore break their main promise </a:t>
            </a:r>
            <a:endParaRPr lang="en-GB" dirty="0"/>
          </a:p>
          <a:p>
            <a:pPr>
              <a:buNone/>
            </a:pP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true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threads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>
          <a:xfrm>
            <a:off x="457199" y="1030514"/>
            <a:ext cx="8004629" cy="5443438"/>
          </a:xfrm>
        </p:spPr>
        <p:txBody>
          <a:bodyPr>
            <a:normAutofit/>
          </a:bodyPr>
          <a:lstStyle/>
          <a:p>
            <a:r>
              <a:rPr lang="en-US" sz="2800" dirty="0" err="1"/>
              <a:t>Synchronisation</a:t>
            </a:r>
            <a:r>
              <a:rPr lang="en-US" sz="2800" dirty="0"/>
              <a:t> mechanism are used to avoid race conditions and other problems: </a:t>
            </a:r>
            <a:endParaRPr lang="en-US" sz="2800" dirty="0"/>
          </a:p>
          <a:p>
            <a:pPr lvl="1"/>
            <a:r>
              <a:rPr lang="en-US" sz="2400" b="1" dirty="0"/>
              <a:t>Memory barriers</a:t>
            </a:r>
            <a:endParaRPr lang="en-US" sz="2400" b="1" dirty="0"/>
          </a:p>
          <a:p>
            <a:pPr lvl="1"/>
            <a:r>
              <a:rPr lang="en-US" sz="2400" b="1" dirty="0"/>
              <a:t>Locks</a:t>
            </a:r>
            <a:endParaRPr lang="en-US" sz="2400" b="1" dirty="0"/>
          </a:p>
          <a:p>
            <a:pPr lvl="1"/>
            <a:r>
              <a:rPr lang="en-US" sz="2400" b="1" dirty="0"/>
              <a:t>Condition variables</a:t>
            </a:r>
            <a:r>
              <a:rPr lang="en-US" sz="2400" dirty="0"/>
              <a:t>, etc.</a:t>
            </a:r>
            <a:endParaRPr lang="en-US" sz="2400" dirty="0"/>
          </a:p>
          <a:p>
            <a:r>
              <a:rPr lang="is-IS" sz="2800" dirty="0"/>
              <a:t>… </a:t>
            </a:r>
            <a:r>
              <a:rPr lang="en-US" sz="2800" dirty="0"/>
              <a:t>but they are tricky, don’t eliminate thread blocking and </a:t>
            </a:r>
            <a:r>
              <a:rPr lang="en-US" sz="2800" u="sng" dirty="0"/>
              <a:t>create other problems</a:t>
            </a:r>
            <a:r>
              <a:rPr lang="en-US" sz="2800" dirty="0"/>
              <a:t>:</a:t>
            </a:r>
            <a:endParaRPr lang="en-US" sz="2800" dirty="0"/>
          </a:p>
          <a:p>
            <a:pPr lvl="1"/>
            <a:r>
              <a:rPr lang="en-US" sz="2400" b="1" dirty="0"/>
              <a:t>Deadlocks</a:t>
            </a:r>
            <a:r>
              <a:rPr lang="en-US" sz="2400" dirty="0"/>
              <a:t>: some threads might get stuck forever waiting for each other</a:t>
            </a:r>
            <a:endParaRPr lang="en-US" sz="2400" dirty="0"/>
          </a:p>
          <a:p>
            <a:pPr lvl="1"/>
            <a:r>
              <a:rPr lang="en-US" sz="2400" b="1" dirty="0"/>
              <a:t>Thread contention</a:t>
            </a:r>
            <a:r>
              <a:rPr lang="en-US" sz="2400" dirty="0"/>
              <a:t>: locks are expensive and in some cases can become a bottleneck creating “traffic jams” in the system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TextBox 4"/>
          <p:cNvSpPr txBox="true"/>
          <p:nvPr/>
        </p:nvSpPr>
        <p:spPr>
          <a:xfrm>
            <a:off x="650449" y="6322036"/>
            <a:ext cx="7478567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It gets even more complicated in distributed programs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tru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true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true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true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12559</Words>
  <Application>WPS Presentation</Application>
  <PresentationFormat>On-screen Show (4:3)</PresentationFormat>
  <Paragraphs>693</Paragraphs>
  <Slides>48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Arial</vt:lpstr>
      <vt:lpstr>SimSun</vt:lpstr>
      <vt:lpstr>Wingdings</vt:lpstr>
      <vt:lpstr>Wingdings</vt:lpstr>
      <vt:lpstr>Comfortaa Light</vt:lpstr>
      <vt:lpstr>Wingdings 2</vt:lpstr>
      <vt:lpstr>Andale Mono</vt:lpstr>
      <vt:lpstr>Courier New</vt:lpstr>
      <vt:lpstr>Symbol</vt:lpstr>
      <vt:lpstr>Century Schoolbook</vt:lpstr>
      <vt:lpstr>微软雅黑</vt:lpstr>
      <vt:lpstr>Arial Unicode MS</vt:lpstr>
      <vt:lpstr>Calibri</vt:lpstr>
      <vt:lpstr>Andale Mono</vt:lpstr>
      <vt:lpstr>Droid Sans Fallback</vt:lpstr>
      <vt:lpstr>Standard Symbols PS</vt:lpstr>
      <vt:lpstr>Times New Roman</vt:lpstr>
      <vt:lpstr>Oriel</vt:lpstr>
      <vt:lpstr>Distributed Systems 1:  Hands-on Labs</vt:lpstr>
      <vt:lpstr>Hands-on Labs</vt:lpstr>
      <vt:lpstr>PowerPoint 演示文稿</vt:lpstr>
      <vt:lpstr>What actors provide</vt:lpstr>
      <vt:lpstr>Actor Model</vt:lpstr>
      <vt:lpstr>Is it different from OOP?</vt:lpstr>
      <vt:lpstr>Control flow in OOP</vt:lpstr>
      <vt:lpstr>OOP with threads</vt:lpstr>
      <vt:lpstr>Working with threads</vt:lpstr>
      <vt:lpstr>OOP with multithreading</vt:lpstr>
      <vt:lpstr>The Actor Model</vt:lpstr>
      <vt:lpstr>An actor</vt:lpstr>
      <vt:lpstr>Actor System</vt:lpstr>
      <vt:lpstr>Guarantees</vt:lpstr>
      <vt:lpstr>Remote actors?</vt:lpstr>
      <vt:lpstr>Akka</vt:lpstr>
      <vt:lpstr>Ensuring encapsulation</vt:lpstr>
      <vt:lpstr>Akka messages</vt:lpstr>
      <vt:lpstr>Akka messages</vt:lpstr>
      <vt:lpstr>Actor constructors</vt:lpstr>
      <vt:lpstr>Initialisation</vt:lpstr>
      <vt:lpstr>Actor reference</vt:lpstr>
      <vt:lpstr>Sending messages</vt:lpstr>
      <vt:lpstr>Handling incoming messages</vt:lpstr>
      <vt:lpstr>Useful methods of an actor</vt:lpstr>
      <vt:lpstr>Scheduling a future action</vt:lpstr>
      <vt:lpstr>Example</vt:lpstr>
      <vt:lpstr>Exercise: Causal Multicast</vt:lpstr>
      <vt:lpstr>Why reordering is possible?</vt:lpstr>
      <vt:lpstr>Simulating a group chat</vt:lpstr>
      <vt:lpstr>Chat timeline</vt:lpstr>
      <vt:lpstr>Chat history</vt:lpstr>
      <vt:lpstr>Before we start…</vt:lpstr>
      <vt:lpstr>Emulating network delays</vt:lpstr>
      <vt:lpstr>Reordering…</vt:lpstr>
      <vt:lpstr>How it should work</vt:lpstr>
      <vt:lpstr>Delivering a message</vt:lpstr>
      <vt:lpstr>Reading</vt:lpstr>
      <vt:lpstr>Vector clock for “Bulletin Board”</vt:lpstr>
      <vt:lpstr>Vector clock for “Bulletin Board”</vt:lpstr>
      <vt:lpstr>Vector clock for “Bulletin Board”</vt:lpstr>
      <vt:lpstr>Vector clock for “Bulletin Board”</vt:lpstr>
      <vt:lpstr>Delivering buffered messages</vt:lpstr>
      <vt:lpstr>An example execution</vt:lpstr>
      <vt:lpstr>Implementation hints</vt:lpstr>
      <vt:lpstr>Implementation hints</vt:lpstr>
      <vt:lpstr>Java hints</vt:lpstr>
      <vt:lpstr>Java hints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</dc:title>
  <dc:creator>Giuliano Mega</dc:creator>
  <cp:lastModifiedBy>davide</cp:lastModifiedBy>
  <cp:revision>1074</cp:revision>
  <cp:lastPrinted>2021-03-23T12:08:39Z</cp:lastPrinted>
  <dcterms:created xsi:type="dcterms:W3CDTF">2021-03-23T12:08:39Z</dcterms:created>
  <dcterms:modified xsi:type="dcterms:W3CDTF">2021-03-23T12:08:39Z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