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381" r:id="rId5"/>
    <p:sldId id="395" r:id="rId6"/>
    <p:sldId id="397" r:id="rId7"/>
    <p:sldId id="412" r:id="rId8"/>
    <p:sldId id="414" r:id="rId9"/>
    <p:sldId id="417" r:id="rId10"/>
    <p:sldId id="415" r:id="rId11"/>
    <p:sldId id="420" r:id="rId12"/>
    <p:sldId id="413" r:id="rId13"/>
    <p:sldId id="421" r:id="rId14"/>
    <p:sldId id="422" r:id="rId15"/>
    <p:sldId id="4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3692" autoAdjust="0"/>
  </p:normalViewPr>
  <p:slideViewPr>
    <p:cSldViewPr snapToGrid="0">
      <p:cViewPr varScale="1">
        <p:scale>
          <a:sx n="146" d="100"/>
          <a:sy n="146" d="100"/>
        </p:scale>
        <p:origin x="584" y="176"/>
      </p:cViewPr>
      <p:guideLst>
        <p:guide orient="horz" pos="4319"/>
        <p:guide pos="3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9D41D-02B2-9641-B829-1061E8C4D8F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7679-178C-1A45-94DB-CECDD693E4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63C2B-A710-4DF7-B9FC-3A649A199E5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CA18FB-AC00-4053-ACA7-4508F9AAB84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E1C2D5-0F20-654C-A0FD-EDEC2C2084AE}" type="datetime1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6FF5-A361-114B-B00B-65EE70BFE38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D68-A7A5-3B4D-A067-9F44136DF7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FEFB592-A30E-9A4D-9ABF-91AD8EE468B4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66F219-2230-F24C-BD8A-68AC15D1EF3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EFBF-3E78-1446-B0F1-C9F7FA498AE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596E-1012-3C4D-8765-AAACE51D0FB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FBB8D36D-030B-3348-8DF1-7F9E8228B544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95D5-9756-C14B-84D8-26C54BEED98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3EAB5F5B-422B-B945-AD6F-1A2536EF24F7}" type="datetime1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81ACDEDD-9743-4046-8586-5CF466A54A70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0768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36320"/>
            <a:ext cx="7467600" cy="54376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4F32453E-3809-0743-9232-76012B480274}" type="datetime1">
              <a:rPr lang="en-US" smtClean="0"/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ts val="600"/>
        </a:spcBef>
        <a:buClr>
          <a:schemeClr val="accent1"/>
        </a:buClr>
        <a:buSzPct val="70000"/>
        <a:buFont typeface="Arial" panose="020B0604020202020204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indent="-342900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17270" indent="-28575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1590" indent="-28575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65910" indent="-28575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 1: </a:t>
            </a:r>
            <a:br>
              <a:rPr lang="en-US" dirty="0"/>
            </a:br>
            <a:r>
              <a:rPr lang="en-US" dirty="0"/>
              <a:t>Lab 3, </a:t>
            </a:r>
            <a:r>
              <a:rPr lang="en-US" altLang="en-US" dirty="0"/>
              <a:t>Virtual Synchrony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davide.vecchia@unitn.it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Fixing the exercise template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3530" y="1009650"/>
            <a:ext cx="7968615" cy="800735"/>
          </a:xfrm>
        </p:spPr>
        <p:txBody>
          <a:bodyPr>
            <a:normAutofit lnSpcReduction="10000"/>
          </a:bodyPr>
          <a:lstStyle/>
          <a:p>
            <a:r>
              <a:rPr lang="" altLang="en-US" dirty="0"/>
              <a:t>Assuming reliable FIFO channels, all correct nodes should deliver all messages sent in the same view:</a:t>
            </a:r>
            <a:endParaRPr lang="" altLang="en-US" i="1" u="sng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1884045" y="1903730"/>
            <a:ext cx="4963160" cy="2306955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>
                <a:latin typeface="Courier New" panose="02070309020205020404" charset="0"/>
                <a:cs typeface="Courier New" panose="02070309020205020404" charset="0"/>
              </a:rPr>
              <a:t>View: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0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Nodes: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2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Sent: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44 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Recv: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</a:rPr>
              <a:t>44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1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8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8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2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4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61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61</a:t>
            </a:r>
            <a:endParaRPr lang="en-US" alt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5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5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4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2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72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72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5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3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View: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6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Nodes: 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4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Sent: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51</a:t>
            </a:r>
            <a:r>
              <a:rPr lang="en-US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Recv: </a:t>
            </a:r>
            <a:r>
              <a:rPr lang="" alt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51</a:t>
            </a:r>
            <a:endParaRPr lang="en-US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" altLang="en-US">
                <a:latin typeface="Courier New" panose="02070309020205020404" charset="0"/>
                <a:cs typeface="Courier New" panose="02070309020205020404" charset="0"/>
              </a:rPr>
              <a:t>...</a:t>
            </a:r>
            <a:endParaRPr lang="" alt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03530" y="4426585"/>
            <a:ext cx="7968615" cy="159131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8575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5910" indent="-28575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/>
              <a:t>Fix the incomplete implementation:</a:t>
            </a:r>
            <a:endParaRPr lang="" altLang="en-US" dirty="0"/>
          </a:p>
          <a:p>
            <a:pPr lvl="1"/>
            <a:r>
              <a:rPr lang="" altLang="en-US" sz="2100" dirty="0"/>
              <a:t>Upon a view change, multicast </a:t>
            </a:r>
            <a:r>
              <a:rPr lang="" altLang="en-US" sz="2100" b="1" dirty="0"/>
              <a:t>unstable</a:t>
            </a:r>
            <a:r>
              <a:rPr lang="" altLang="en-US" sz="2100" dirty="0"/>
              <a:t> messages</a:t>
            </a:r>
            <a:endParaRPr lang="" altLang="en-US" dirty="0"/>
          </a:p>
          <a:p>
            <a:pPr lvl="1"/>
            <a:r>
              <a:rPr lang="" altLang="en-US" dirty="0">
                <a:sym typeface="+mn-ea"/>
              </a:rPr>
              <a:t>Collect all </a:t>
            </a:r>
            <a:r>
              <a:rPr lang="" altLang="en-US" b="1" dirty="0">
                <a:sym typeface="+mn-ea"/>
              </a:rPr>
              <a:t>FLUSH </a:t>
            </a:r>
            <a:r>
              <a:rPr lang="" altLang="en-US" dirty="0">
                <a:sym typeface="+mn-ea"/>
              </a:rPr>
              <a:t>messages </a:t>
            </a:r>
            <a:r>
              <a:rPr lang="" altLang="en-US" i="1" dirty="0">
                <a:sym typeface="+mn-ea"/>
              </a:rPr>
              <a:t>before </a:t>
            </a:r>
            <a:r>
              <a:rPr lang="" altLang="en-US" dirty="0">
                <a:sym typeface="+mn-ea"/>
              </a:rPr>
              <a:t>installing a view</a:t>
            </a:r>
            <a:endParaRPr lang="" altLang="en-US" dirty="0">
              <a:sym typeface="+mn-ea"/>
            </a:endParaRPr>
          </a:p>
          <a:p>
            <a:pPr lvl="1"/>
            <a:r>
              <a:rPr lang="" altLang="en-US" dirty="0">
                <a:sym typeface="+mn-ea"/>
              </a:rPr>
              <a:t>What if a node crashes during the </a:t>
            </a:r>
            <a:r>
              <a:rPr lang="" altLang="en-US" b="1" dirty="0">
                <a:sym typeface="+mn-ea"/>
              </a:rPr>
              <a:t>FLUSH </a:t>
            </a:r>
            <a:r>
              <a:rPr lang="" altLang="en-US" dirty="0">
                <a:sym typeface="+mn-ea"/>
              </a:rPr>
              <a:t>protocol?</a:t>
            </a:r>
            <a:endParaRPr lang="" altLang="en-US" dirty="0">
              <a:sym typeface="+mn-ea"/>
            </a:endParaRPr>
          </a:p>
          <a:p>
            <a:pPr lvl="1"/>
            <a:endParaRPr lang="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Simulating a crash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9495"/>
            <a:ext cx="7467600" cy="4873752"/>
          </a:xfrm>
        </p:spPr>
        <p:txBody>
          <a:bodyPr>
            <a:normAutofit/>
          </a:bodyPr>
          <a:lstStyle/>
          <a:p>
            <a:r>
              <a:rPr lang="" altLang="en-US" dirty="0"/>
              <a:t>If a node times out while waiting for a message, it will report </a:t>
            </a:r>
            <a:r>
              <a:rPr lang="en-US" altLang="en-US" dirty="0">
                <a:sym typeface="+mn-ea"/>
              </a:rPr>
              <a:t>to the group manager </a:t>
            </a:r>
            <a:r>
              <a:rPr lang="" altLang="en-US" dirty="0"/>
              <a:t>that the sender crashed.</a:t>
            </a:r>
            <a:endParaRPr lang="" altLang="en-US" dirty="0"/>
          </a:p>
          <a:p>
            <a:r>
              <a:rPr lang="" altLang="en-US" dirty="0"/>
              <a:t>How do we make a node “crash”?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22937" y="2937371"/>
            <a:ext cx="0" cy="286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0400" y="2870200"/>
            <a:ext cx="923925" cy="356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Main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02990" y="2870835"/>
            <a:ext cx="1017270" cy="356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/>
              <a:t>Node 5</a:t>
            </a:r>
            <a:endParaRPr lang="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11625" y="3227070"/>
            <a:ext cx="0" cy="259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22936" y="3799748"/>
            <a:ext cx="2988591" cy="13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1983358" y="339942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CrashMsg</a:t>
            </a:r>
            <a:endParaRPr lang="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5210" y="2870835"/>
            <a:ext cx="1017270" cy="356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/>
              <a:t>Node 3</a:t>
            </a:r>
            <a:endParaRPr lang="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845" y="3227070"/>
            <a:ext cx="0" cy="26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83300" y="2870200"/>
            <a:ext cx="1016635" cy="3562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/>
              <a:t>Node 4</a:t>
            </a:r>
            <a:endParaRPr lang="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591300" y="3227070"/>
            <a:ext cx="0" cy="263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11625" y="3981450"/>
            <a:ext cx="1257935" cy="31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70867" y="3616229"/>
            <a:ext cx="174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dirty="0"/>
              <a:t>ChatMsg</a:t>
            </a:r>
            <a:endParaRPr lang="" alt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1625" y="4208145"/>
            <a:ext cx="2473325" cy="31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Callout 1 31"/>
          <p:cNvSpPr/>
          <p:nvPr/>
        </p:nvSpPr>
        <p:spPr>
          <a:xfrm>
            <a:off x="1442085" y="4351020"/>
            <a:ext cx="2060575" cy="1248410"/>
          </a:xfrm>
          <a:prstGeom prst="borderCallout1">
            <a:avLst>
              <a:gd name="adj1" fmla="val -5715"/>
              <a:gd name="adj2" fmla="val 22268"/>
              <a:gd name="adj3" fmla="val -39590"/>
              <a:gd name="adj4" fmla="val 39155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>
                <a:solidFill>
                  <a:srgbClr val="000000"/>
                </a:solidFill>
              </a:rPr>
              <a:t>“during the next multicast, after sending 2 messages, stop and enter </a:t>
            </a:r>
            <a:r>
              <a:rPr lang="" altLang="en-US" sz="1600" b="1">
                <a:solidFill>
                  <a:srgbClr val="000000"/>
                </a:solidFill>
              </a:rPr>
              <a:t>crashed</a:t>
            </a:r>
            <a:r>
              <a:rPr lang="" altLang="en-US" sz="1600">
                <a:solidFill>
                  <a:srgbClr val="000000"/>
                </a:solidFill>
              </a:rPr>
              <a:t> state”</a:t>
            </a:r>
            <a:endParaRPr lang="" altLang="en-US" sz="1600" dirty="0">
              <a:solidFill>
                <a:srgbClr val="0000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4257040" y="5403850"/>
            <a:ext cx="1988185" cy="942340"/>
          </a:xfrm>
          <a:prstGeom prst="borderCallout1">
            <a:avLst>
              <a:gd name="adj1" fmla="val -5715"/>
              <a:gd name="adj2" fmla="val 22268"/>
              <a:gd name="adj3" fmla="val -70013"/>
              <a:gd name="adj4" fmla="val 5439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600" dirty="0">
                <a:solidFill>
                  <a:srgbClr val="000000"/>
                </a:solidFill>
              </a:rPr>
              <a:t>Node 3 times out while waiting for stable(ChatMsg)</a:t>
            </a:r>
            <a:endParaRPr lang="" altLang="en-US" sz="1600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61940" y="4860925"/>
            <a:ext cx="2473325" cy="31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6"/>
          <p:cNvSpPr txBox="1"/>
          <p:nvPr/>
        </p:nvSpPr>
        <p:spPr>
          <a:xfrm>
            <a:off x="6591300" y="4469130"/>
            <a:ext cx="19932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 sz="1600" dirty="0"/>
              <a:t>C</a:t>
            </a:r>
            <a:r>
              <a:rPr lang="" altLang="en-US" sz="1600" dirty="0"/>
              <a:t>rashReport</a:t>
            </a:r>
            <a:r>
              <a:rPr lang="en-US" altLang="en-US" sz="1600" dirty="0"/>
              <a:t>Msg</a:t>
            </a:r>
            <a:endParaRPr lang="en-US" altLang="en-US" sz="1600" dirty="0"/>
          </a:p>
        </p:txBody>
      </p:sp>
      <p:sp>
        <p:nvSpPr>
          <p:cNvPr id="23" name="Cross 22"/>
          <p:cNvSpPr/>
          <p:nvPr/>
        </p:nvSpPr>
        <p:spPr>
          <a:xfrm rot="2640000">
            <a:off x="3848100" y="4262755"/>
            <a:ext cx="527050" cy="527050"/>
          </a:xfrm>
          <a:prstGeom prst="plus">
            <a:avLst>
              <a:gd name="adj" fmla="val 416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Actor behavior: become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9495"/>
            <a:ext cx="7467600" cy="4873752"/>
          </a:xfrm>
        </p:spPr>
        <p:txBody>
          <a:bodyPr>
            <a:normAutofit/>
          </a:bodyPr>
          <a:lstStyle/>
          <a:p>
            <a:r>
              <a:rPr lang="" altLang="en-US" dirty="0"/>
              <a:t>We need to define the behavior of an actor in the </a:t>
            </a:r>
            <a:r>
              <a:rPr lang="" altLang="en-US" b="1" dirty="0"/>
              <a:t>crashed </a:t>
            </a:r>
            <a:r>
              <a:rPr lang="" altLang="en-US" dirty="0"/>
              <a:t>state. It should stop sending messages and it should discard incoming ones.</a:t>
            </a:r>
            <a:endParaRPr lang="" altLang="en-US" dirty="0"/>
          </a:p>
          <a:p>
            <a:r>
              <a:rPr lang="" altLang="en-US" dirty="0"/>
              <a:t>One option is to keep a </a:t>
            </a:r>
            <a:r>
              <a:rPr lang="" altLang="en-US" dirty="0">
                <a:latin typeface="Courier New" panose="02070309020205020404" charset="0"/>
                <a:cs typeface="Courier New" panose="02070309020205020404" charset="0"/>
              </a:rPr>
              <a:t>state</a:t>
            </a:r>
            <a:r>
              <a:rPr lang="" altLang="en-US" dirty="0"/>
              <a:t> variable and check the actor state in each message handling method before any other action. This makes the code less readable and more difficult to maintain.</a:t>
            </a:r>
            <a:endParaRPr lang="" altLang="en-US" dirty="0"/>
          </a:p>
          <a:p>
            <a:r>
              <a:rPr lang="" altLang="en-US" dirty="0"/>
              <a:t>Instead, Akka allows the programmer to define multiple receive behaviors and to switch between them using:</a:t>
            </a:r>
            <a:endParaRPr lang="" altLang="en-US" dirty="0"/>
          </a:p>
          <a:p>
            <a:pPr marL="0" indent="0">
              <a:buNone/>
            </a:pPr>
            <a:r>
              <a:rPr lang="" altLang="en-US" dirty="0"/>
              <a:t>	 </a:t>
            </a:r>
            <a:r>
              <a:rPr lang="" altLang="en-US" dirty="0">
                <a:latin typeface="Courier New" panose="02070309020205020404" charset="0"/>
                <a:cs typeface="Courier New" panose="02070309020205020404" charset="0"/>
              </a:rPr>
              <a:t>getContext().become(newBehavior)</a:t>
            </a:r>
            <a:endParaRPr lang="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Switching actor behavior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8210"/>
            <a:ext cx="7467600" cy="607695"/>
          </a:xfrm>
        </p:spPr>
        <p:txBody>
          <a:bodyPr>
            <a:normAutofit/>
          </a:bodyPr>
          <a:lstStyle/>
          <a:p>
            <a:r>
              <a:rPr lang="" altLang="en-US" dirty="0"/>
              <a:t>In the exercise template, 2 behaviors are defined.</a:t>
            </a:r>
            <a:endParaRPr lang="" altLang="en-US" dirty="0"/>
          </a:p>
          <a:p>
            <a:pPr marL="0" indent="0">
              <a:buNone/>
            </a:pPr>
            <a:endParaRPr lang="en-US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57200" y="1418590"/>
            <a:ext cx="7671435" cy="279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@Override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public Receive </a:t>
            </a:r>
            <a:r>
              <a:rPr lang="en-US" sz="1600" b="1">
                <a:latin typeface="Courier New" panose="02070309020205020404" charset="0"/>
                <a:cs typeface="Courier New" panose="02070309020205020404" charset="0"/>
              </a:rPr>
              <a:t>createReceive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()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return receiveBuilder()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.match(ChatMsg.class,  this::onChatMsg)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.match(StableChatMsg.class,  this::onStableChatMsg)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.match(StableTimeoutMsg.class,  this::onStableTimeoutMsg)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.match(ViewChangeMsg.class,  this::onViewChangeMsg)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.match(CrashMsg.class, this::onCrashMsg)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" altLang="en-US" sz="1600">
                <a:latin typeface="Courier New" panose="02070309020205020404" charset="0"/>
                <a:cs typeface="Courier New" panose="02070309020205020404" charset="0"/>
              </a:rPr>
              <a:t>	...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.build();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434205"/>
            <a:ext cx="6399530" cy="181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final AbstractActor.Receive </a:t>
            </a:r>
            <a:r>
              <a:rPr lang="en-US" sz="1600" b="1">
                <a:latin typeface="Courier New" panose="02070309020205020404" charset="0"/>
                <a:cs typeface="Courier New" panose="02070309020205020404" charset="0"/>
              </a:rPr>
              <a:t>crashed</a:t>
            </a:r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() {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return receiveBuilder()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.match(RecoveryMsg.class, this::onRecoveryMsg)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   .</a:t>
            </a:r>
            <a:r>
              <a:rPr lang="" altLang="en-US" sz="1600">
                <a:latin typeface="Courier New" panose="02070309020205020404" charset="0"/>
                <a:cs typeface="Courier New" panose="02070309020205020404" charset="0"/>
              </a:rPr>
              <a:t>..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.matchAny(msg -&gt; {})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    .build();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  <a:p>
            <a:pPr lvl="0"/>
            <a:r>
              <a:rPr lang="en-US" sz="16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44465" y="1603375"/>
            <a:ext cx="3086735" cy="33655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/>
              <a:t>Default Receive behavior</a:t>
            </a:r>
            <a:endParaRPr lang="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7200" y="6022340"/>
            <a:ext cx="5617845" cy="33655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cs typeface="+mn-lt"/>
              </a:rPr>
              <a:t>to switch:</a:t>
            </a:r>
            <a:r>
              <a:rPr lang="" altLang="en-US" dirty="0">
                <a:latin typeface="Century Schoolbook [monotype]" panose="02040604050505020304" charset="0"/>
                <a:cs typeface="Century Schoolbook [monotype]" panose="02040604050505020304" charset="0"/>
              </a:rPr>
              <a:t> </a:t>
            </a:r>
            <a:r>
              <a:rPr lang="" altLang="en-US" dirty="0">
                <a:latin typeface="Courier New" panose="02070309020205020404" charset="0"/>
                <a:cs typeface="Courier New" panose="02070309020205020404" charset="0"/>
              </a:rPr>
              <a:t>getContext().become(crashed())</a:t>
            </a:r>
            <a:endParaRPr lang="" alt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509770" y="5374005"/>
            <a:ext cx="3298825" cy="367030"/>
          </a:xfrm>
          <a:prstGeom prst="borderCallout1">
            <a:avLst>
              <a:gd name="adj1" fmla="val 46694"/>
              <a:gd name="adj2" fmla="val -4517"/>
              <a:gd name="adj3" fmla="val 57024"/>
              <a:gd name="adj4" fmla="val -28808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>
                <a:solidFill>
                  <a:srgbClr val="000000"/>
                </a:solidFill>
              </a:rPr>
              <a:t>ignore messages not matched</a:t>
            </a:r>
            <a:endParaRPr lang="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Reliable multicast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14095"/>
            <a:ext cx="7467600" cy="4873625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dirty="0"/>
              <a:t>A process is </a:t>
            </a:r>
            <a:r>
              <a:rPr lang="en-US" b="1" dirty="0"/>
              <a:t>correct </a:t>
            </a:r>
            <a:r>
              <a:rPr lang="en-US" dirty="0"/>
              <a:t>if it does not fail at any point</a:t>
            </a:r>
            <a:r>
              <a:rPr lang="en-US" altLang="en-US" dirty="0"/>
              <a:t>.</a:t>
            </a:r>
            <a:endParaRPr lang="en-US" altLang="en-US" dirty="0"/>
          </a:p>
          <a:p>
            <a:endParaRPr lang="en-US" dirty="0"/>
          </a:p>
          <a:p>
            <a:r>
              <a:rPr lang="en-US" altLang="en-US" dirty="0"/>
              <a:t>Reliable multicast of message </a:t>
            </a:r>
            <a:r>
              <a:rPr lang="en-US" altLang="en-US" i="1" dirty="0"/>
              <a:t>m</a:t>
            </a:r>
            <a:r>
              <a:rPr lang="en-US" altLang="en-US" dirty="0"/>
              <a:t> satisfies:</a:t>
            </a:r>
            <a:endParaRPr lang="en-US" altLang="en-US" dirty="0"/>
          </a:p>
          <a:p>
            <a:pPr lvl="1"/>
            <a:r>
              <a:rPr lang="en-US" altLang="en-US" b="1" dirty="0"/>
              <a:t>Validity </a:t>
            </a:r>
            <a:r>
              <a:rPr lang="en-US" altLang="en-US" dirty="0"/>
              <a:t>- if the sender is correct, then it will eventually deliver </a:t>
            </a:r>
            <a:r>
              <a:rPr lang="en-US" altLang="en-US" i="1" dirty="0"/>
              <a:t>m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Integrity </a:t>
            </a:r>
            <a:r>
              <a:rPr lang="en-US" altLang="en-US" dirty="0"/>
              <a:t>- a process delivers </a:t>
            </a:r>
            <a:r>
              <a:rPr lang="en-US" altLang="en-US" i="1" dirty="0"/>
              <a:t>m</a:t>
            </a:r>
            <a:r>
              <a:rPr lang="en-US" altLang="en-US" dirty="0"/>
              <a:t> at most once, and only if it was previously sent.</a:t>
            </a:r>
            <a:endParaRPr lang="en-US" altLang="en-US" dirty="0"/>
          </a:p>
          <a:p>
            <a:pPr lvl="1"/>
            <a:r>
              <a:rPr lang="en-US" altLang="en-US" b="1" dirty="0"/>
              <a:t>Agreement </a:t>
            </a:r>
            <a:r>
              <a:rPr lang="en-US" altLang="en-US" dirty="0"/>
              <a:t>- if a correct process delivers a message </a:t>
            </a:r>
            <a:r>
              <a:rPr lang="en-US" altLang="en-US" i="1" dirty="0"/>
              <a:t>m</a:t>
            </a:r>
            <a:r>
              <a:rPr lang="en-US" altLang="en-US" dirty="0"/>
              <a:t>, then </a:t>
            </a:r>
            <a:r>
              <a:rPr lang="en-US" altLang="en-US" u="sng" dirty="0"/>
              <a:t>all correct processes deliver </a:t>
            </a:r>
            <a:r>
              <a:rPr lang="en-US" altLang="en-US" i="1" u="sng" dirty="0"/>
              <a:t>m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6082" y="5354047"/>
            <a:ext cx="6850743" cy="74893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400" dirty="0"/>
              <a:t>“All-or-none” multicast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view and view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785" y="1017905"/>
            <a:ext cx="7467600" cy="1074420"/>
          </a:xfrm>
        </p:spPr>
        <p:txBody>
          <a:bodyPr>
            <a:normAutofit/>
          </a:bodyPr>
          <a:lstStyle/>
          <a:p>
            <a:r>
              <a:rPr lang="en-US" altLang="en-US" b="1" dirty="0"/>
              <a:t>Agreement</a:t>
            </a:r>
            <a:r>
              <a:rPr lang="en-US" altLang="en-US" dirty="0"/>
              <a:t>: if a correct process delivers a message </a:t>
            </a:r>
            <a:r>
              <a:rPr lang="en-US" altLang="en-US" i="1" dirty="0"/>
              <a:t>m</a:t>
            </a:r>
            <a:r>
              <a:rPr lang="en-US" altLang="en-US" dirty="0"/>
              <a:t>, then </a:t>
            </a:r>
            <a:r>
              <a:rPr lang="en-US" altLang="en-US" u="sng" dirty="0"/>
              <a:t>all correct processes deliver </a:t>
            </a:r>
            <a:r>
              <a:rPr lang="en-US" altLang="en-US" i="1" u="sng" dirty="0"/>
              <a:t>m</a:t>
            </a:r>
            <a:r>
              <a:rPr lang="en-US" altLang="en-US" dirty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933450" y="2409825"/>
            <a:ext cx="6515735" cy="1097280"/>
          </a:xfrm>
          <a:prstGeom prst="borderCallout1">
            <a:avLst>
              <a:gd name="adj1" fmla="val -8622"/>
              <a:gd name="adj2" fmla="val 37062"/>
              <a:gd name="adj3" fmla="val -47280"/>
              <a:gd name="adj4" fmla="val 41233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000" dirty="0">
                <a:sym typeface="+mn-ea"/>
              </a:rPr>
              <a:t>Nodes may join or leave the system, or crash...</a:t>
            </a:r>
            <a:endParaRPr lang="en-US" altLang="en-US" sz="2000" dirty="0">
              <a:sym typeface="+mn-ea"/>
            </a:endParaRPr>
          </a:p>
          <a:p>
            <a:pPr algn="ctr"/>
            <a:r>
              <a:rPr lang="en-US" sz="2000" dirty="0">
                <a:sym typeface="+mn-ea"/>
              </a:rPr>
              <a:t>The group of correct processes will change over time.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311785" y="3921760"/>
            <a:ext cx="8348980" cy="12636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8575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5910" indent="-28575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Goal: consistent </a:t>
            </a:r>
            <a:r>
              <a:rPr lang="en-US" altLang="en-US" b="1" dirty="0"/>
              <a:t>group view</a:t>
            </a:r>
            <a:r>
              <a:rPr lang="en-US" altLang="en-US" dirty="0"/>
              <a:t> across all processes.</a:t>
            </a:r>
            <a:endParaRPr lang="en-US" altLang="en-US" dirty="0"/>
          </a:p>
          <a:p>
            <a:pPr lvl="1"/>
            <a:r>
              <a:rPr lang="en-US" altLang="en-US" dirty="0"/>
              <a:t>Add/remove nodes from the group with a </a:t>
            </a:r>
            <a:r>
              <a:rPr lang="en-US" altLang="en-US" b="1" dirty="0"/>
              <a:t>view change</a:t>
            </a:r>
            <a:r>
              <a:rPr lang="en-US" altLang="en-US" dirty="0"/>
              <a:t>. 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51180" y="5027930"/>
            <a:ext cx="1768475" cy="51879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P1, P2, P3, P4</a:t>
            </a:r>
            <a:endParaRPr lang="en-US" altLang="en-US"/>
          </a:p>
        </p:txBody>
      </p:sp>
      <p:sp>
        <p:nvSpPr>
          <p:cNvPr id="23" name="Rounded Rectangle 22"/>
          <p:cNvSpPr/>
          <p:nvPr/>
        </p:nvSpPr>
        <p:spPr>
          <a:xfrm>
            <a:off x="3261360" y="5027295"/>
            <a:ext cx="1504950" cy="51943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P1, P3, P4</a:t>
            </a:r>
            <a:endParaRPr lang="en-US" altLang="en-US"/>
          </a:p>
        </p:txBody>
      </p:sp>
      <p:sp>
        <p:nvSpPr>
          <p:cNvPr id="25" name="Right Arrow 24"/>
          <p:cNvSpPr/>
          <p:nvPr/>
        </p:nvSpPr>
        <p:spPr>
          <a:xfrm>
            <a:off x="2506980" y="5134610"/>
            <a:ext cx="560705" cy="3060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699760" y="5027295"/>
            <a:ext cx="1844675" cy="51943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P1, P3, P4, P5</a:t>
            </a:r>
            <a:endParaRPr lang="en-US" altLang="en-US"/>
          </a:p>
        </p:txBody>
      </p:sp>
      <p:sp>
        <p:nvSpPr>
          <p:cNvPr id="28" name="Right Arrow 27"/>
          <p:cNvSpPr/>
          <p:nvPr/>
        </p:nvSpPr>
        <p:spPr>
          <a:xfrm>
            <a:off x="4945380" y="5134610"/>
            <a:ext cx="560705" cy="3060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188720" y="5630545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V1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3767455" y="5630545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V2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6376035" y="5630545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V3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23" grpId="0" animBg="1"/>
      <p:bldP spid="25" grpId="0" animBg="1"/>
      <p:bldP spid="27" grpId="0" animBg="1"/>
      <p:bldP spid="28" grpId="0" animBg="1"/>
      <p:bldP spid="29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Virtual </a:t>
            </a:r>
            <a:r>
              <a:rPr lang="" altLang="en-US" dirty="0"/>
              <a:t>S</a:t>
            </a:r>
            <a:r>
              <a:rPr lang="en-US" altLang="en-US" dirty="0"/>
              <a:t>ynchrony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785" y="1017905"/>
            <a:ext cx="7968615" cy="489712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Enables reliable multicast within a group of processes that can change over time.</a:t>
            </a:r>
            <a:endParaRPr lang="en-US" altLang="en-US" dirty="0"/>
          </a:p>
          <a:p>
            <a:r>
              <a:rPr lang="en-US" altLang="en-US" dirty="0"/>
              <a:t>All processes maintain a view of the group</a:t>
            </a:r>
            <a:r>
              <a:rPr lang="" altLang="en-US" dirty="0"/>
              <a:t>, and c</a:t>
            </a:r>
            <a:r>
              <a:rPr lang="en-US" altLang="en-US" dirty="0"/>
              <a:t>orrect processes will see the same sequence of views.</a:t>
            </a:r>
            <a:endParaRPr lang="en-US" altLang="en-US" dirty="0"/>
          </a:p>
          <a:p>
            <a:pPr lvl="1"/>
            <a:r>
              <a:rPr lang="en-US" altLang="en-US" dirty="0"/>
              <a:t>Therefore, each view defines a </a:t>
            </a:r>
            <a:r>
              <a:rPr lang="en-US" altLang="en-US" b="1" dirty="0"/>
              <a:t>global epoch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Multicast messages cannot cross epoch boundaries.</a:t>
            </a:r>
            <a:endParaRPr lang="en-US" altLang="en-US" dirty="0"/>
          </a:p>
          <a:p>
            <a:pPr lvl="1"/>
            <a:r>
              <a:rPr lang="en-US" altLang="en-US" dirty="0"/>
              <a:t>New views cannot be installed until all multicasts in the previous views </a:t>
            </a:r>
            <a:r>
              <a:rPr lang="en-US" altLang="en-US" u="sng" dirty="0"/>
              <a:t>complete</a:t>
            </a:r>
            <a:r>
              <a:rPr lang="en-US" altLang="en-US" dirty="0"/>
              <a:t>.</a:t>
            </a:r>
            <a:endParaRPr lang="en-US" altLang="en-US" dirty="0"/>
          </a:p>
          <a:p>
            <a:pPr lvl="1"/>
            <a:endParaRPr lang="en-US" altLang="en-US" dirty="0">
              <a:sym typeface="+mn-ea"/>
            </a:endParaRPr>
          </a:p>
          <a:p>
            <a:pPr lvl="1"/>
            <a:r>
              <a:rPr lang="" altLang="en-US" dirty="0">
                <a:sym typeface="+mn-ea"/>
              </a:rPr>
              <a:t>or, equivalently: </a:t>
            </a:r>
            <a:r>
              <a:rPr lang="en-US" altLang="en-US" dirty="0">
                <a:sym typeface="+mn-ea"/>
              </a:rPr>
              <a:t>if a correct process delivers a message </a:t>
            </a:r>
            <a:r>
              <a:rPr lang="en-US" altLang="en-US" i="1" dirty="0">
                <a:sym typeface="+mn-ea"/>
              </a:rPr>
              <a:t>m </a:t>
            </a:r>
            <a:r>
              <a:rPr lang="" altLang="en-US" dirty="0">
                <a:sym typeface="+mn-ea"/>
              </a:rPr>
              <a:t>sent in epoch E</a:t>
            </a:r>
            <a:r>
              <a:rPr lang="en-US" altLang="en-US" dirty="0">
                <a:sym typeface="+mn-ea"/>
              </a:rPr>
              <a:t>, then </a:t>
            </a:r>
            <a:r>
              <a:rPr lang="en-US" altLang="en-US" u="sng" dirty="0">
                <a:sym typeface="+mn-ea"/>
              </a:rPr>
              <a:t>all correct processes deliver </a:t>
            </a:r>
            <a:r>
              <a:rPr lang="en-US" altLang="en-US" i="1" u="sng" dirty="0">
                <a:sym typeface="+mn-ea"/>
              </a:rPr>
              <a:t>m </a:t>
            </a:r>
            <a:r>
              <a:rPr lang="" altLang="en-US" u="sng" dirty="0">
                <a:sym typeface="+mn-ea"/>
              </a:rPr>
              <a:t>within epoch E</a:t>
            </a:r>
            <a:r>
              <a:rPr lang="" altLang="en-US" i="1" u="sng" dirty="0">
                <a:sym typeface="+mn-ea"/>
              </a:rPr>
              <a:t>.</a:t>
            </a:r>
            <a:endParaRPr lang="" altLang="en-US" i="1" u="sng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5046980" y="4143375"/>
            <a:ext cx="1553210" cy="349250"/>
          </a:xfrm>
          <a:prstGeom prst="borderCallout1">
            <a:avLst>
              <a:gd name="adj1" fmla="val 62000"/>
              <a:gd name="adj2" fmla="val -6173"/>
              <a:gd name="adj3" fmla="val 1272"/>
              <a:gd name="adj4" fmla="val -50695"/>
            </a:avLst>
          </a:prstGeom>
          <a:ln>
            <a:solidFill>
              <a:srgbClr val="0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dirty="0">
                <a:sym typeface="+mn-ea"/>
              </a:rPr>
              <a:t>“All-or-none”</a:t>
            </a:r>
            <a:endParaRPr lang="" altLang="en-US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</a:t>
            </a:r>
            <a:r>
              <a:rPr lang="" altLang="en-US" dirty="0"/>
              <a:t>S</a:t>
            </a:r>
            <a:r>
              <a:rPr lang="" altLang="en-US" dirty="0"/>
              <a:t> implementation (in a nutshell)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785" y="1000760"/>
            <a:ext cx="7968615" cy="800735"/>
          </a:xfrm>
        </p:spPr>
        <p:txBody>
          <a:bodyPr>
            <a:normAutofit lnSpcReduction="10000"/>
          </a:bodyPr>
          <a:lstStyle/>
          <a:p>
            <a:r>
              <a:rPr lang="" altLang="en-US" dirty="0"/>
              <a:t>A view change message is sent in multicast when a node(s) joins or leaves, or when a crash is detected.</a:t>
            </a:r>
            <a:endParaRPr lang="" altLang="en-US" i="1" u="sng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8" name="Explosion 1 107"/>
          <p:cNvSpPr/>
          <p:nvPr/>
        </p:nvSpPr>
        <p:spPr>
          <a:xfrm rot="2965999">
            <a:off x="6405687" y="3224810"/>
            <a:ext cx="1360439" cy="1042612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17777" y="1959610"/>
            <a:ext cx="25285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 smtClean="0"/>
              <a:t>crash detected </a:t>
            </a:r>
            <a:r>
              <a:rPr lang="" altLang="en-US" sz="2000" dirty="0" smtClean="0"/>
              <a:t>in</a:t>
            </a:r>
            <a:r>
              <a:rPr lang="en-US" sz="2000" dirty="0" smtClean="0"/>
              <a:t> V</a:t>
            </a:r>
            <a:r>
              <a:rPr lang="" altLang="en-US" sz="2000" baseline="-25000" dirty="0" smtClean="0"/>
              <a:t>1</a:t>
            </a:r>
            <a:endParaRPr lang="" altLang="en-US" sz="2000" baseline="-25000" dirty="0" smtClean="0"/>
          </a:p>
        </p:txBody>
      </p:sp>
      <p:grpSp>
        <p:nvGrpSpPr>
          <p:cNvPr id="117" name="Group 116"/>
          <p:cNvGrpSpPr/>
          <p:nvPr/>
        </p:nvGrpSpPr>
        <p:grpSpPr>
          <a:xfrm>
            <a:off x="4538980" y="2440856"/>
            <a:ext cx="2425700" cy="2057400"/>
            <a:chOff x="88900" y="4215046"/>
            <a:chExt cx="24257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228600" y="4215046"/>
              <a:ext cx="2286000" cy="2057400"/>
              <a:chOff x="457200" y="1981200"/>
              <a:chExt cx="2286000" cy="20574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57200" y="2819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90600" y="19812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981200" y="2057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62200" y="28194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990600" y="3581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" altLang="en-US" dirty="0">
                    <a:solidFill>
                      <a:srgbClr val="000000"/>
                    </a:solidFill>
                  </a:rPr>
                  <a:t>0</a:t>
                </a:r>
                <a:endParaRPr lang="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050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90600" y="3581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050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Multiply 88"/>
            <p:cNvSpPr/>
            <p:nvPr/>
          </p:nvSpPr>
          <p:spPr>
            <a:xfrm>
              <a:off x="88900" y="4907196"/>
              <a:ext cx="673100" cy="673100"/>
            </a:xfrm>
            <a:prstGeom prst="mathMultiply">
              <a:avLst>
                <a:gd name="adj1" fmla="val 1135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80381" y="2772410"/>
            <a:ext cx="1092199" cy="1344847"/>
            <a:chOff x="1130301" y="4546600"/>
            <a:chExt cx="1092199" cy="13448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048934" y="4694768"/>
              <a:ext cx="165100" cy="345779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130301" y="4546600"/>
              <a:ext cx="990600" cy="58420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1143000" y="5338234"/>
              <a:ext cx="977901" cy="553212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989667" y="5477933"/>
              <a:ext cx="232833" cy="413514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514394" y="5066047"/>
              <a:ext cx="474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V</a:t>
              </a:r>
              <a:r>
                <a:rPr lang="" altLang="en-US" dirty="0" smtClean="0"/>
                <a:t>2</a:t>
              </a:r>
              <a:endParaRPr lang="" altLang="en-US" dirty="0" smtClean="0"/>
            </a:p>
          </p:txBody>
        </p:sp>
      </p:grpSp>
      <p:sp>
        <p:nvSpPr>
          <p:cNvPr id="16" name="Rectangular Callout 15"/>
          <p:cNvSpPr/>
          <p:nvPr/>
        </p:nvSpPr>
        <p:spPr>
          <a:xfrm rot="20005999">
            <a:off x="501650" y="2797810"/>
            <a:ext cx="1064895" cy="410210"/>
          </a:xfrm>
          <a:prstGeom prst="wedgeRectCallout">
            <a:avLst>
              <a:gd name="adj1" fmla="val -1885"/>
              <a:gd name="adj2" fmla="val 861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dirty="0" smtClean="0">
                <a:solidFill>
                  <a:srgbClr val="000000"/>
                </a:solidFill>
              </a:rPr>
              <a:t>joining</a:t>
            </a:r>
            <a:endParaRPr lang="" altLang="en-US" dirty="0">
              <a:solidFill>
                <a:srgbClr val="000000"/>
              </a:solidFill>
            </a:endParaRPr>
          </a:p>
        </p:txBody>
      </p:sp>
      <p:sp>
        <p:nvSpPr>
          <p:cNvPr id="17" name="TextBox 86"/>
          <p:cNvSpPr txBox="1"/>
          <p:nvPr/>
        </p:nvSpPr>
        <p:spPr>
          <a:xfrm>
            <a:off x="1519587" y="1965960"/>
            <a:ext cx="1600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000" dirty="0" smtClean="0"/>
              <a:t>5 joins</a:t>
            </a:r>
            <a:r>
              <a:rPr lang="en-US" sz="2000" dirty="0" smtClean="0"/>
              <a:t> </a:t>
            </a:r>
            <a:r>
              <a:rPr lang="en-US" altLang="en-US" sz="2000" dirty="0" smtClean="0"/>
              <a:t>in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0</a:t>
            </a:r>
            <a:endParaRPr lang="en-US" sz="2000" baseline="-25000" dirty="0"/>
          </a:p>
        </p:txBody>
      </p:sp>
      <p:grpSp>
        <p:nvGrpSpPr>
          <p:cNvPr id="19" name="Group 18"/>
          <p:cNvGrpSpPr/>
          <p:nvPr/>
        </p:nvGrpSpPr>
        <p:grpSpPr>
          <a:xfrm rot="0">
            <a:off x="1380490" y="2447290"/>
            <a:ext cx="2286000" cy="2057400"/>
            <a:chOff x="457200" y="1981200"/>
            <a:chExt cx="2286000" cy="2057400"/>
          </a:xfrm>
        </p:grpSpPr>
        <p:sp>
          <p:nvSpPr>
            <p:cNvPr id="20" name="Oval 19"/>
            <p:cNvSpPr/>
            <p:nvPr/>
          </p:nvSpPr>
          <p:spPr>
            <a:xfrm>
              <a:off x="457200" y="28194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dirty="0">
                  <a:solidFill>
                    <a:srgbClr val="000000"/>
                  </a:solidFill>
                </a:rPr>
                <a:t>5</a:t>
              </a:r>
              <a:endParaRPr lang="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90600" y="19812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981200" y="20574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2819400"/>
              <a:ext cx="381000" cy="3810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990600" y="35814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dirty="0">
                  <a:solidFill>
                    <a:srgbClr val="000000"/>
                  </a:solidFill>
                </a:rPr>
                <a:t>0</a:t>
              </a:r>
              <a:endParaRPr lang="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05000" y="36576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90600" y="35814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05000" y="3657600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61490" y="2871470"/>
            <a:ext cx="1478280" cy="1265555"/>
            <a:chOff x="572770" y="4622800"/>
            <a:chExt cx="1478280" cy="1265555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648970" y="4631055"/>
              <a:ext cx="1070610" cy="51816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72770" y="4622800"/>
              <a:ext cx="243205" cy="40767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51510" y="5285105"/>
              <a:ext cx="1399540" cy="381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615315" y="5395595"/>
              <a:ext cx="1028065" cy="49276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05"/>
            <p:cNvSpPr txBox="1"/>
            <p:nvPr/>
          </p:nvSpPr>
          <p:spPr>
            <a:xfrm>
              <a:off x="1172764" y="4916822"/>
              <a:ext cx="474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 flipV="1">
            <a:off x="1690370" y="3704590"/>
            <a:ext cx="271780" cy="322580"/>
          </a:xfrm>
          <a:prstGeom prst="line">
            <a:avLst/>
          </a:prstGeom>
          <a:ln>
            <a:solidFill>
              <a:srgbClr val="4A452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/>
        </p:nvSpPr>
        <p:spPr>
          <a:xfrm>
            <a:off x="312420" y="5080000"/>
            <a:ext cx="7722235" cy="117538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8575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5910" indent="-28575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>
                <a:sym typeface="+mn-ea"/>
              </a:rPr>
              <a:t>Before installing the view, all-to-all </a:t>
            </a:r>
            <a:r>
              <a:rPr lang="" altLang="en-US" b="1" dirty="0">
                <a:sym typeface="+mn-ea"/>
              </a:rPr>
              <a:t>FLUSH </a:t>
            </a:r>
            <a:r>
              <a:rPr lang="" altLang="en-US" dirty="0">
                <a:sym typeface="+mn-ea"/>
              </a:rPr>
              <a:t>messages are used to ensure all messages belonging to the old view have been delivered.</a:t>
            </a:r>
            <a:endParaRPr lang="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uiExpand="1" build="p"/>
      <p:bldP spid="108" grpId="0" animBg="1"/>
      <p:bldP spid="87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620" y="992505"/>
            <a:ext cx="7867650" cy="4873625"/>
          </a:xfrm>
        </p:spPr>
        <p:txBody>
          <a:bodyPr>
            <a:normAutofit/>
          </a:bodyPr>
          <a:lstStyle/>
          <a:p>
            <a:r>
              <a:rPr lang="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VirtualSynch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.java</a:t>
            </a:r>
            <a:r>
              <a:rPr lang="en-US" dirty="0">
                <a:sym typeface="+mn-ea"/>
              </a:rPr>
              <a:t>, </a:t>
            </a:r>
            <a:r>
              <a:rPr lang="en-US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VirtualSynchActor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.java</a:t>
            </a:r>
            <a:r>
              <a:rPr lang="en-US" dirty="0">
                <a:sym typeface="+mn-ea"/>
              </a:rPr>
              <a:t>, </a:t>
            </a:r>
            <a:r>
              <a:rPr lang="en-US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VirtualSynch</a:t>
            </a:r>
            <a:r>
              <a:rPr lang="" alt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Manager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+mn-ea"/>
              </a:rPr>
              <a:t>.java </a:t>
            </a:r>
            <a:r>
              <a:rPr lang="en-US" sz="2800" dirty="0"/>
              <a:t>– </a:t>
            </a:r>
            <a:r>
              <a:rPr lang="" altLang="en-US" sz="2800" dirty="0"/>
              <a:t>incomplete VS </a:t>
            </a:r>
            <a:r>
              <a:rPr lang="en-US" sz="2800" dirty="0"/>
              <a:t>implementation</a:t>
            </a:r>
            <a:endParaRPr lang="en-US" sz="2800" dirty="0"/>
          </a:p>
          <a:p>
            <a:pPr lvl="1"/>
            <a:r>
              <a:rPr lang="" altLang="en-US" sz="2400" dirty="0"/>
              <a:t>Single-phase multicast: the initiator announces the message is stable right after sending it to the last recipient in the group.</a:t>
            </a:r>
            <a:endParaRPr lang="" altLang="en-US" sz="2400" dirty="0"/>
          </a:p>
          <a:p>
            <a:pPr lvl="1"/>
            <a:r>
              <a:rPr lang="" altLang="en-US" sz="2400" dirty="0"/>
              <a:t>No multicast ordering.</a:t>
            </a:r>
            <a:endParaRPr lang="en-US" sz="2400" dirty="0"/>
          </a:p>
          <a:p>
            <a:pPr lvl="1"/>
            <a:r>
              <a:rPr lang="" altLang="en-US" sz="2400" dirty="0"/>
              <a:t>Nodes can join and “crash”.</a:t>
            </a:r>
            <a:endParaRPr lang="" altLang="en-US" sz="2400" dirty="0"/>
          </a:p>
          <a:p>
            <a:pPr lvl="1"/>
            <a:r>
              <a:rPr lang="" altLang="en-US" sz="2400" dirty="0"/>
              <a:t>Upon receiving a view change message, nodes will install the view immediately!</a:t>
            </a:r>
            <a:endParaRPr lang="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dirty="0"/>
              <a:t>Simplified algorithm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150" y="992505"/>
            <a:ext cx="7227570" cy="1132205"/>
          </a:xfrm>
        </p:spPr>
        <p:txBody>
          <a:bodyPr>
            <a:normAutofit fontScale="90000"/>
          </a:bodyPr>
          <a:lstStyle/>
          <a:p>
            <a:r>
              <a:rPr lang="" altLang="en-US" dirty="0"/>
              <a:t>Implementing distributed group membership is non-trivial: multiple view changes may be issued concurrently, leading to an inconsistent state.</a:t>
            </a:r>
            <a:endParaRPr lang="" altLang="en-US" i="1" u="sng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108" name="Explosion 1 107"/>
          <p:cNvSpPr/>
          <p:nvPr/>
        </p:nvSpPr>
        <p:spPr>
          <a:xfrm rot="2965999">
            <a:off x="2362642" y="4950740"/>
            <a:ext cx="1360439" cy="1042612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5997" y="3347720"/>
            <a:ext cx="2644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dirty="0" smtClean="0"/>
              <a:t>crash detected </a:t>
            </a:r>
            <a:r>
              <a:rPr lang="en-US" altLang="en-US" sz="2000" dirty="0" smtClean="0"/>
              <a:t>in</a:t>
            </a:r>
            <a:r>
              <a:rPr lang="en-US" sz="2000" dirty="0" smtClean="0"/>
              <a:t> V</a:t>
            </a:r>
            <a:r>
              <a:rPr lang="en-US" altLang="en-US" sz="2000" baseline="-25000" dirty="0" smtClean="0"/>
              <a:t>1</a:t>
            </a:r>
            <a:r>
              <a:rPr lang="" altLang="en-US" sz="2000" dirty="0" smtClean="0"/>
              <a:t>,</a:t>
            </a:r>
            <a:r>
              <a:rPr lang="" altLang="en-US" sz="2000" baseline="-25000" dirty="0" smtClean="0"/>
              <a:t> </a:t>
            </a:r>
            <a:endParaRPr lang="" altLang="en-US" sz="2000" baseline="-25000" dirty="0" smtClean="0"/>
          </a:p>
          <a:p>
            <a:r>
              <a:rPr lang="" altLang="en-US" sz="2000" dirty="0" smtClean="0"/>
              <a:t>general algorithm</a:t>
            </a:r>
            <a:endParaRPr lang="" altLang="en-US" sz="2000" dirty="0" smtClean="0"/>
          </a:p>
        </p:txBody>
      </p:sp>
      <p:grpSp>
        <p:nvGrpSpPr>
          <p:cNvPr id="117" name="Group 116"/>
          <p:cNvGrpSpPr/>
          <p:nvPr/>
        </p:nvGrpSpPr>
        <p:grpSpPr>
          <a:xfrm>
            <a:off x="457200" y="4136941"/>
            <a:ext cx="2425700" cy="2057400"/>
            <a:chOff x="88900" y="4215046"/>
            <a:chExt cx="24257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228600" y="4215046"/>
              <a:ext cx="2286000" cy="2057400"/>
              <a:chOff x="457200" y="1981200"/>
              <a:chExt cx="2286000" cy="20574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57200" y="2819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90600" y="19812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981200" y="2057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62200" y="28194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990600" y="3581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050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90600" y="3581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05000" y="36576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" name="Multiply 88"/>
            <p:cNvSpPr/>
            <p:nvPr/>
          </p:nvSpPr>
          <p:spPr>
            <a:xfrm>
              <a:off x="88900" y="4907196"/>
              <a:ext cx="673100" cy="673100"/>
            </a:xfrm>
            <a:prstGeom prst="mathMultiply">
              <a:avLst>
                <a:gd name="adj1" fmla="val 1135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98601" y="4468495"/>
            <a:ext cx="1092199" cy="1344847"/>
            <a:chOff x="1130301" y="4546600"/>
            <a:chExt cx="1092199" cy="1344847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2048934" y="4694768"/>
              <a:ext cx="165100" cy="345779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130301" y="4546600"/>
              <a:ext cx="990600" cy="58420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1143000" y="5338234"/>
              <a:ext cx="977901" cy="553212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989667" y="5477933"/>
              <a:ext cx="232833" cy="413514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514394" y="5066047"/>
              <a:ext cx="474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V</a:t>
              </a:r>
              <a:r>
                <a:rPr lang="en-US" altLang="en-US" dirty="0" smtClean="0"/>
                <a:t>2</a:t>
              </a:r>
              <a:endParaRPr lang="en-US" altLang="en-US" dirty="0" smtClean="0"/>
            </a:p>
          </p:txBody>
        </p:sp>
      </p:grpSp>
      <p:sp>
        <p:nvSpPr>
          <p:cNvPr id="70" name="Explosion 1 69"/>
          <p:cNvSpPr/>
          <p:nvPr/>
        </p:nvSpPr>
        <p:spPr>
          <a:xfrm rot="2965999">
            <a:off x="6899082" y="4263670"/>
            <a:ext cx="1360439" cy="1042612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out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11150" y="2124710"/>
            <a:ext cx="7818120" cy="1132205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866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7270" indent="-28575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8575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5910" indent="-28575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sz="2200" dirty="0"/>
              <a:t>Simplifying assumption: a special actor, the </a:t>
            </a:r>
            <a:r>
              <a:rPr lang="" altLang="en-US" sz="2200" b="1" dirty="0"/>
              <a:t>group manager</a:t>
            </a:r>
            <a:r>
              <a:rPr lang="" altLang="en-US" sz="2200" dirty="0"/>
              <a:t>, is the only actor that can propose a view change.</a:t>
            </a:r>
            <a:endParaRPr lang="" altLang="en-US" sz="2200" i="1" u="sng" dirty="0">
              <a:sym typeface="+mn-ea"/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3582035" y="4616450"/>
            <a:ext cx="814070" cy="521335"/>
          </a:xfrm>
          <a:prstGeom prst="rightArrow">
            <a:avLst>
              <a:gd name="adj1" fmla="val 55904"/>
              <a:gd name="adj2" fmla="val 64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96460" y="3896276"/>
            <a:ext cx="2842260" cy="2499360"/>
            <a:chOff x="88900" y="3982001"/>
            <a:chExt cx="2842260" cy="2499360"/>
          </a:xfrm>
        </p:grpSpPr>
        <p:grpSp>
          <p:nvGrpSpPr>
            <p:cNvPr id="12" name="Group 11"/>
            <p:cNvGrpSpPr/>
            <p:nvPr/>
          </p:nvGrpSpPr>
          <p:grpSpPr>
            <a:xfrm>
              <a:off x="228600" y="3982001"/>
              <a:ext cx="2702560" cy="2499360"/>
              <a:chOff x="457200" y="1748155"/>
              <a:chExt cx="2702560" cy="249936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457200" y="2819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38200" y="1748155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81200" y="1824355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2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778760" y="28194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8200" y="372618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968500" y="3866515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Multiply 38"/>
            <p:cNvSpPr/>
            <p:nvPr/>
          </p:nvSpPr>
          <p:spPr>
            <a:xfrm>
              <a:off x="88900" y="4907196"/>
              <a:ext cx="673100" cy="673100"/>
            </a:xfrm>
            <a:prstGeom prst="mathMultiply">
              <a:avLst>
                <a:gd name="adj1" fmla="val 1135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74030" y="4276725"/>
            <a:ext cx="892175" cy="1626870"/>
            <a:chOff x="945515" y="4374515"/>
            <a:chExt cx="892175" cy="1626870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1676400" y="4525010"/>
              <a:ext cx="119380" cy="394335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69645" y="4374515"/>
              <a:ext cx="408940" cy="57912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45515" y="5468620"/>
              <a:ext cx="382270" cy="407670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693545" y="5539740"/>
              <a:ext cx="144145" cy="461645"/>
            </a:xfrm>
            <a:prstGeom prst="line">
              <a:avLst/>
            </a:prstGeom>
            <a:ln>
              <a:solidFill>
                <a:srgbClr val="4A452A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05"/>
            <p:cNvSpPr txBox="1"/>
            <p:nvPr/>
          </p:nvSpPr>
          <p:spPr>
            <a:xfrm>
              <a:off x="1218484" y="4387867"/>
              <a:ext cx="474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V</a:t>
              </a:r>
              <a:r>
                <a:rPr lang="en-US" altLang="en-US" dirty="0" smtClean="0"/>
                <a:t>2</a:t>
              </a:r>
              <a:endParaRPr lang="en-US" altLang="en-US" dirty="0" smtClean="0"/>
            </a:p>
          </p:txBody>
        </p:sp>
      </p:grpSp>
      <p:sp>
        <p:nvSpPr>
          <p:cNvPr id="48" name="Oval 47"/>
          <p:cNvSpPr/>
          <p:nvPr/>
        </p:nvSpPr>
        <p:spPr>
          <a:xfrm>
            <a:off x="5914390" y="4876800"/>
            <a:ext cx="509905" cy="5238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" altLang="en-US" sz="1000" dirty="0">
              <a:solidFill>
                <a:srgbClr val="0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5879465" y="4954270"/>
            <a:ext cx="679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olidFill>
                  <a:schemeClr val="bg1"/>
                </a:solidFill>
              </a:rPr>
              <a:t>GM</a:t>
            </a:r>
            <a:endParaRPr lang="" altLang="en-US" b="1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696460" y="3896276"/>
            <a:ext cx="2032000" cy="2499360"/>
            <a:chOff x="88900" y="3982001"/>
            <a:chExt cx="2032000" cy="2499360"/>
          </a:xfrm>
        </p:grpSpPr>
        <p:grpSp>
          <p:nvGrpSpPr>
            <p:cNvPr id="62" name="Group 61"/>
            <p:cNvGrpSpPr/>
            <p:nvPr/>
          </p:nvGrpSpPr>
          <p:grpSpPr>
            <a:xfrm>
              <a:off x="228600" y="3982001"/>
              <a:ext cx="1892300" cy="2499360"/>
              <a:chOff x="457200" y="1748155"/>
              <a:chExt cx="1892300" cy="249936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57200" y="281940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0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38200" y="1748155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838200" y="3726180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0</a:t>
                </a: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968500" y="3866515"/>
                <a:ext cx="381000" cy="381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4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9" name="Multiply 68"/>
            <p:cNvSpPr/>
            <p:nvPr/>
          </p:nvSpPr>
          <p:spPr>
            <a:xfrm>
              <a:off x="88900" y="4907196"/>
              <a:ext cx="673100" cy="673100"/>
            </a:xfrm>
            <a:prstGeom prst="mathMultiply">
              <a:avLst>
                <a:gd name="adj1" fmla="val 1135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96460" y="4821471"/>
            <a:ext cx="673100" cy="673100"/>
            <a:chOff x="88900" y="4907196"/>
            <a:chExt cx="673100" cy="673100"/>
          </a:xfrm>
        </p:grpSpPr>
        <p:sp>
          <p:nvSpPr>
            <p:cNvPr id="73" name="Oval 72"/>
            <p:cNvSpPr/>
            <p:nvPr/>
          </p:nvSpPr>
          <p:spPr>
            <a:xfrm>
              <a:off x="228600" y="5053246"/>
              <a:ext cx="381000" cy="381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solidFill>
                    <a:srgbClr val="000000"/>
                  </a:solidFill>
                </a:rPr>
                <a:t>0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6" name="Multiply 85"/>
            <p:cNvSpPr/>
            <p:nvPr/>
          </p:nvSpPr>
          <p:spPr>
            <a:xfrm>
              <a:off x="88900" y="4907196"/>
              <a:ext cx="673100" cy="673100"/>
            </a:xfrm>
            <a:prstGeom prst="mathMultiply">
              <a:avLst>
                <a:gd name="adj1" fmla="val 1135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H="1" flipV="1">
            <a:off x="6466205" y="5000625"/>
            <a:ext cx="586740" cy="34290"/>
          </a:xfrm>
          <a:prstGeom prst="line">
            <a:avLst/>
          </a:prstGeom>
          <a:ln>
            <a:solidFill>
              <a:srgbClr val="4A452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525895" y="5229860"/>
            <a:ext cx="544195" cy="25400"/>
          </a:xfrm>
          <a:prstGeom prst="line">
            <a:avLst/>
          </a:prstGeom>
          <a:ln>
            <a:solidFill>
              <a:srgbClr val="4A452A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86"/>
          <p:cNvSpPr txBox="1"/>
          <p:nvPr/>
        </p:nvSpPr>
        <p:spPr>
          <a:xfrm>
            <a:off x="4395470" y="3134360"/>
            <a:ext cx="3938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dirty="0" smtClean="0"/>
              <a:t>simplified algorithm: node 3 reports the crash to the GM</a:t>
            </a:r>
            <a:endParaRPr lang="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8" grpId="0" bldLvl="0" animBg="1"/>
      <p:bldP spid="87" grpId="0"/>
      <p:bldP spid="5" grpId="0" uiExpand="1" build="p"/>
      <p:bldP spid="112" grpId="0" bldLvl="0" animBg="1"/>
      <p:bldP spid="70" grpId="0" bldLvl="0" animBg="1"/>
      <p:bldP spid="178" grpId="0"/>
      <p:bldP spid="49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</a:t>
            </a:r>
            <a:r>
              <a:rPr lang="" altLang="en-US" dirty="0"/>
              <a:t>correctness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8225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Start the program and let it run the for some time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gradle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run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dirty="0"/>
              <a:t>Save the output to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test.log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sz="1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 -</a:t>
            </a:r>
            <a:r>
              <a:rPr lang="en-US" sz="1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cp</a:t>
            </a:r>
            <a:r>
              <a:rPr lang="en-US" sz="1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$AKKA_CLASSPATH:. </a:t>
            </a:r>
            <a:r>
              <a:rPr lang="" altLang="en-US" sz="1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VirtualSynch</a:t>
            </a:r>
            <a:r>
              <a:rPr lang="en-US" sz="1800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&gt; </a:t>
            </a:r>
            <a:r>
              <a:rPr lang="en-US" sz="1800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test.log</a:t>
            </a:r>
            <a:endParaRPr lang="en-US" sz="1800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en-US" dirty="0"/>
              <a:t>Compile and run the provided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Check.java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javac</a:t>
            </a:r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Check.java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 lvl="1"/>
            <a:r>
              <a:rPr lang="en-US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java Check </a:t>
            </a:r>
            <a:r>
              <a:rPr lang="en-US" dirty="0" err="1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test.log</a:t>
            </a:r>
            <a:endParaRPr lang="en-US" dirty="0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r>
              <a:rPr lang="" altLang="en-US" dirty="0"/>
              <a:t>The output should look like this:</a:t>
            </a:r>
            <a:endParaRPr lang="" altLang="en-US" dirty="0"/>
          </a:p>
          <a:p>
            <a:pPr marL="365760" lvl="1" indent="0">
              <a:buNone/>
            </a:pP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085850" y="5064760"/>
            <a:ext cx="5684520" cy="414020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sz="2100">
                <a:latin typeface="Courier New" panose="02070309020205020404" charset="0"/>
                <a:cs typeface="Courier New" panose="02070309020205020404" charset="0"/>
              </a:rPr>
              <a:t>View: </a:t>
            </a:r>
            <a:r>
              <a:rPr lang="" altLang="en-US" sz="2100">
                <a:latin typeface="Courier New" panose="02070309020205020404" charset="0"/>
                <a:cs typeface="Courier New" panose="02070309020205020404" charset="0"/>
              </a:rPr>
              <a:t>0 </a:t>
            </a:r>
            <a:r>
              <a:rPr lang="en-US" sz="2100">
                <a:latin typeface="Courier New" panose="02070309020205020404" charset="0"/>
                <a:cs typeface="Courier New" panose="02070309020205020404" charset="0"/>
              </a:rPr>
              <a:t>Nodes: </a:t>
            </a:r>
            <a:r>
              <a:rPr lang="" altLang="en-US" sz="2100">
                <a:latin typeface="Courier New" panose="02070309020205020404" charset="0"/>
                <a:cs typeface="Courier New" panose="02070309020205020404" charset="0"/>
              </a:rPr>
              <a:t>2 </a:t>
            </a:r>
            <a:r>
              <a:rPr lang="en-US" sz="2100">
                <a:latin typeface="Courier New" panose="02070309020205020404" charset="0"/>
                <a:cs typeface="Courier New" panose="02070309020205020404" charset="0"/>
              </a:rPr>
              <a:t>Sent: </a:t>
            </a:r>
            <a:r>
              <a:rPr lang="" altLang="en-US" sz="2100">
                <a:latin typeface="Courier New" panose="02070309020205020404" charset="0"/>
                <a:cs typeface="Courier New" panose="02070309020205020404" charset="0"/>
              </a:rPr>
              <a:t>85 </a:t>
            </a:r>
            <a:r>
              <a:rPr lang="en-US" sz="2100">
                <a:latin typeface="Courier New" panose="02070309020205020404" charset="0"/>
                <a:cs typeface="Courier New" panose="02070309020205020404" charset="0"/>
              </a:rPr>
              <a:t>Recv: </a:t>
            </a:r>
            <a:r>
              <a:rPr lang="" altLang="en-US" sz="2100">
                <a:latin typeface="Courier New" panose="02070309020205020404" charset="0"/>
                <a:cs typeface="Courier New" panose="02070309020205020404" charset="0"/>
              </a:rPr>
              <a:t>85</a:t>
            </a:r>
            <a:endParaRPr lang="" altLang="en-US" sz="21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</a:t>
            </a:r>
            <a:r>
              <a:rPr lang="en-US" altLang="en-US" dirty="0"/>
              <a:t>correctness </a:t>
            </a:r>
            <a:r>
              <a:rPr lang="" altLang="en-US" dirty="0"/>
              <a:t>(join and crash)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8225"/>
            <a:ext cx="7467600" cy="4873752"/>
          </a:xfrm>
        </p:spPr>
        <p:txBody>
          <a:bodyPr>
            <a:normAutofit/>
          </a:bodyPr>
          <a:lstStyle/>
          <a:p>
            <a:r>
              <a:rPr lang="" altLang="en-US" dirty="0"/>
              <a:t>The VS system works correctly only if, in each view, the number of messages sent and received is the same.</a:t>
            </a:r>
            <a:endParaRPr lang="" altLang="en-US" dirty="0"/>
          </a:p>
          <a:p>
            <a:r>
              <a:rPr lang="" altLang="en-US" dirty="0"/>
              <a:t>Otherwise, it means either reliable multicast properties are not respected or messages crossed epoch boundaries!</a:t>
            </a:r>
            <a:endParaRPr lang="" altLang="en-US" dirty="0"/>
          </a:p>
          <a:p>
            <a:r>
              <a:rPr lang="" altLang="en-US" dirty="0"/>
              <a:t>Check again the output of the algorithm, but this time make </a:t>
            </a:r>
            <a:r>
              <a:rPr lang="" altLang="en-US" b="1" dirty="0"/>
              <a:t>new nodes join</a:t>
            </a:r>
            <a:r>
              <a:rPr lang="" altLang="en-US" dirty="0"/>
              <a:t> the system, then </a:t>
            </a:r>
            <a:r>
              <a:rPr lang="" altLang="en-US" b="1" dirty="0"/>
              <a:t>simulate the crash</a:t>
            </a:r>
            <a:r>
              <a:rPr lang="" altLang="en-US" dirty="0"/>
              <a:t> of one of them.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</a:fld>
            <a:endParaRPr kumimoji="0" lang="en-US" dirty="0"/>
          </a:p>
        </p:txBody>
      </p:sp>
      <p:sp>
        <p:nvSpPr>
          <p:cNvPr id="9" name="TextBox 6"/>
          <p:cNvSpPr txBox="1"/>
          <p:nvPr/>
        </p:nvSpPr>
        <p:spPr>
          <a:xfrm>
            <a:off x="1398270" y="4904105"/>
            <a:ext cx="5752465" cy="82994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" altLang="en-GB" sz="2400" b="1" dirty="0">
                <a:solidFill>
                  <a:srgbClr val="FF0000"/>
                </a:solidFill>
                <a:sym typeface="+mn-ea"/>
              </a:rPr>
              <a:t>The incomplete VS implementation is not correct. Why?</a:t>
            </a:r>
            <a:endParaRPr lang="" altLang="en-GB" sz="2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5232</Words>
  <Application>WPS Presentation</Application>
  <PresentationFormat>On-screen Show (4:3)</PresentationFormat>
  <Paragraphs>290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MT Extra</vt:lpstr>
      <vt:lpstr>Courier New</vt:lpstr>
      <vt:lpstr>Century Schoolbook</vt:lpstr>
      <vt:lpstr>微软雅黑</vt:lpstr>
      <vt:lpstr>Arial Unicode MS</vt:lpstr>
      <vt:lpstr>Calibri</vt:lpstr>
      <vt:lpstr>Droid Sans Fallback</vt:lpstr>
      <vt:lpstr>Times New Roman</vt:lpstr>
      <vt:lpstr>Ani</vt:lpstr>
      <vt:lpstr>AR PL SungtiL GB</vt:lpstr>
      <vt:lpstr>Arimo</vt:lpstr>
      <vt:lpstr>Arial Black</vt:lpstr>
      <vt:lpstr>Century Schoolbook [monotype]</vt:lpstr>
      <vt:lpstr>Oriel</vt:lpstr>
      <vt:lpstr>Distributed Systems 1:  Lab 3, Virtual Synchrony</vt:lpstr>
      <vt:lpstr>Reliable multicast</vt:lpstr>
      <vt:lpstr>Group view and view change</vt:lpstr>
      <vt:lpstr>Virtual synchrony</vt:lpstr>
      <vt:lpstr>Virtual synchrony</vt:lpstr>
      <vt:lpstr>Exercise template</vt:lpstr>
      <vt:lpstr>Virtual synchrony implementation</vt:lpstr>
      <vt:lpstr>Checking the snapshots</vt:lpstr>
      <vt:lpstr>Checking correctness</vt:lpstr>
      <vt:lpstr>Virtual synchrony implementation</vt:lpstr>
      <vt:lpstr>Checking correctness (join and crash)</vt:lpstr>
      <vt:lpstr>Simulating a crash</vt:lpstr>
      <vt:lpstr>Actor behavior: become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</dc:title>
  <dc:creator>Giuliano Mega</dc:creator>
  <cp:lastModifiedBy>davide</cp:lastModifiedBy>
  <cp:revision>1032</cp:revision>
  <cp:lastPrinted>2020-04-26T17:21:13Z</cp:lastPrinted>
  <dcterms:created xsi:type="dcterms:W3CDTF">2020-04-26T17:21:13Z</dcterms:created>
  <dcterms:modified xsi:type="dcterms:W3CDTF">2020-04-26T17:21:13Z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