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81" r:id="rId5"/>
    <p:sldId id="395" r:id="rId6"/>
    <p:sldId id="426" r:id="rId7"/>
    <p:sldId id="427" r:id="rId8"/>
    <p:sldId id="428" r:id="rId9"/>
    <p:sldId id="429" r:id="rId10"/>
    <p:sldId id="43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D01"/>
    <a:srgbClr val="CB4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3692" autoAdjust="0"/>
  </p:normalViewPr>
  <p:slideViewPr>
    <p:cSldViewPr snapToGrid="0">
      <p:cViewPr varScale="1">
        <p:scale>
          <a:sx n="146" d="100"/>
          <a:sy n="146" d="100"/>
        </p:scale>
        <p:origin x="584" y="176"/>
      </p:cViewPr>
      <p:guideLst>
        <p:guide orient="horz" pos="4319"/>
        <p:guide pos="33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D41D-02B2-9641-B829-1061E8C4D8F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7679-178C-1A45-94DB-CECDD693E4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3C2B-A710-4DF7-B9FC-3A649A199E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E1C2D5-0F20-654C-A0FD-EDEC2C2084AE}" type="datetime1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FF5-A361-114B-B00B-65EE70BFE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D68-A7A5-3B4D-A067-9F44136DF7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FEFB592-A30E-9A4D-9ABF-91AD8EE468B4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66F219-2230-F24C-BD8A-68AC15D1EF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EFBF-3E78-1446-B0F1-C9F7FA498A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96E-1012-3C4D-8765-AAACE51D0FB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FBB8D36D-030B-3348-8DF1-7F9E8228B54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5D5-9756-C14B-84D8-26C54BEED98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EAB5F5B-422B-B945-AD6F-1A2536EF24F7}" type="datetime1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1ACDEDD-9743-4046-8586-5CF466A54A70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36320"/>
            <a:ext cx="7467600" cy="5437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4F32453E-3809-0743-9232-76012B480274}" type="datetime1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ts val="6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1590" indent="-28575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910" indent="-28575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1: </a:t>
            </a:r>
            <a:br>
              <a:rPr lang="en-US" dirty="0"/>
            </a:br>
            <a:r>
              <a:rPr lang="en-US" dirty="0"/>
              <a:t>Lab </a:t>
            </a:r>
            <a:r>
              <a:rPr lang="" altLang="en-US" dirty="0"/>
              <a:t>4</a:t>
            </a:r>
            <a:r>
              <a:rPr lang="en-US" dirty="0"/>
              <a:t>, </a:t>
            </a:r>
            <a:r>
              <a:rPr lang="" altLang="en-US" dirty="0"/>
              <a:t>Two-Phase Commit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davide.vecchia@unitn.it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Two-phase commit (2PC)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8055"/>
            <a:ext cx="7944485" cy="743585"/>
          </a:xfrm>
        </p:spPr>
        <p:txBody>
          <a:bodyPr>
            <a:normAutofit fontScale="80000"/>
          </a:bodyPr>
          <a:lstStyle/>
          <a:p>
            <a:r>
              <a:rPr lang="" altLang="en-US" dirty="0"/>
              <a:t>Coordinator C collects votes to decide if a transaction should be committed or aborted for all nodes (all-or-nothing atomic commit).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1376380" y="2079755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376380" y="2917955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376380" y="3756155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982680" y="1851155"/>
            <a:ext cx="444500" cy="444500"/>
          </a:xfrm>
          <a:prstGeom prst="ellipse">
            <a:avLst/>
          </a:prstGeom>
          <a:solidFill>
            <a:srgbClr val="FF66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982680" y="2689355"/>
            <a:ext cx="444500" cy="44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82680" y="3527555"/>
            <a:ext cx="444500" cy="444500"/>
          </a:xfrm>
          <a:prstGeom prst="ellipse">
            <a:avLst/>
          </a:prstGeom>
          <a:solidFill>
            <a:srgbClr val="FF66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flipV="1">
            <a:off x="1820880" y="2131241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1922480" y="2978611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3465530" y="2965911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92530" y="2143941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621230" y="2122986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2830" y="2970356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044079" y="2206590"/>
            <a:ext cx="1083951" cy="660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Can you </a:t>
            </a:r>
            <a:endParaRPr lang="en-US" sz="180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commit?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0605" y="3032090"/>
            <a:ext cx="1083951" cy="660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Can you 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commit?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06830" y="2351315"/>
            <a:ext cx="605230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Yes!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5515" y="3228360"/>
            <a:ext cx="605230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Yes!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54580" y="2367715"/>
            <a:ext cx="1042529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2530" y="3181922"/>
            <a:ext cx="1042529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368" y="2727094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215" y="1895244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P1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301" y="355157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P2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075380" y="1895605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Commit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075380" y="2694878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Commit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6075380" y="3513201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Commit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1376380" y="4581020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1376380" y="5419220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1376380" y="6257420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982680" y="4352420"/>
            <a:ext cx="444500" cy="444500"/>
          </a:xfrm>
          <a:prstGeom prst="ellipse">
            <a:avLst/>
          </a:prstGeom>
          <a:solidFill>
            <a:srgbClr val="FF66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982680" y="5190620"/>
            <a:ext cx="444500" cy="44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982680" y="6028820"/>
            <a:ext cx="444500" cy="444500"/>
          </a:xfrm>
          <a:prstGeom prst="ellipse">
            <a:avLst/>
          </a:prstGeom>
          <a:solidFill>
            <a:srgbClr val="FF66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flipV="1">
            <a:off x="1820880" y="4632506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1922480" y="5479876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3465530" y="5467176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3592530" y="4645206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4621230" y="4632506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4722830" y="5479876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44"/>
          <p:cNvSpPr txBox="1"/>
          <p:nvPr/>
        </p:nvSpPr>
        <p:spPr>
          <a:xfrm>
            <a:off x="2044079" y="4707855"/>
            <a:ext cx="1083951" cy="660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Can you </a:t>
            </a:r>
            <a:endParaRPr lang="en-US" sz="180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commit?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3" name="TextBox 45"/>
          <p:cNvSpPr txBox="1"/>
          <p:nvPr/>
        </p:nvSpPr>
        <p:spPr>
          <a:xfrm>
            <a:off x="2180605" y="5533355"/>
            <a:ext cx="1083951" cy="660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Can you 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commit?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4" name="TextBox 46"/>
          <p:cNvSpPr txBox="1"/>
          <p:nvPr/>
        </p:nvSpPr>
        <p:spPr>
          <a:xfrm>
            <a:off x="3706830" y="4852580"/>
            <a:ext cx="605230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Yes!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5" name="TextBox 47"/>
          <p:cNvSpPr txBox="1"/>
          <p:nvPr/>
        </p:nvSpPr>
        <p:spPr>
          <a:xfrm>
            <a:off x="3645515" y="5729625"/>
            <a:ext cx="55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800" b="1" dirty="0">
                <a:solidFill>
                  <a:srgbClr val="C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No</a:t>
            </a:r>
            <a:r>
              <a:rPr lang="en-US" sz="1800" b="1" dirty="0">
                <a:solidFill>
                  <a:srgbClr val="C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!</a:t>
            </a:r>
            <a:endParaRPr lang="en-US" sz="1800" b="1" dirty="0">
              <a:solidFill>
                <a:srgbClr val="C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6" name="TextBox 48"/>
          <p:cNvSpPr txBox="1"/>
          <p:nvPr/>
        </p:nvSpPr>
        <p:spPr>
          <a:xfrm>
            <a:off x="4754580" y="4877235"/>
            <a:ext cx="847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Abort</a:t>
            </a:r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7" name="TextBox 50"/>
          <p:cNvSpPr txBox="1"/>
          <p:nvPr/>
        </p:nvSpPr>
        <p:spPr>
          <a:xfrm>
            <a:off x="4862530" y="5691442"/>
            <a:ext cx="847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Abort</a:t>
            </a:r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!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8" name="TextBox 51"/>
          <p:cNvSpPr txBox="1"/>
          <p:nvPr/>
        </p:nvSpPr>
        <p:spPr>
          <a:xfrm>
            <a:off x="507368" y="5228359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9" name="TextBox 52"/>
          <p:cNvSpPr txBox="1"/>
          <p:nvPr/>
        </p:nvSpPr>
        <p:spPr>
          <a:xfrm>
            <a:off x="450215" y="4396509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P1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00" name="TextBox 53"/>
          <p:cNvSpPr txBox="1"/>
          <p:nvPr/>
        </p:nvSpPr>
        <p:spPr>
          <a:xfrm>
            <a:off x="450301" y="6052840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P2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075380" y="4377820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" alt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Abort</a:t>
            </a:r>
            <a:endParaRPr kumimoji="0" lang="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075380" y="5196143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" alt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Abort</a:t>
            </a:r>
            <a:endParaRPr kumimoji="0" lang="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6075380" y="6014466"/>
            <a:ext cx="1316038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r>
              <a:rPr lang="" altLang="en-US" sz="1600">
                <a:solidFill>
                  <a:schemeClr val="tx1"/>
                </a:solidFill>
                <a:latin typeface="Tahoma" panose="020B060403050404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Abort</a:t>
            </a:r>
            <a:endParaRPr kumimoji="0" lang="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83" grpId="0" animBg="1"/>
      <p:bldP spid="90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47" grpId="0"/>
      <p:bldP spid="48" grpId="0"/>
      <p:bldP spid="49" grpId="0"/>
      <p:bldP spid="51" grpId="0"/>
      <p:bldP spid="92" grpId="0" animBg="1"/>
      <p:bldP spid="91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Exercise template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2505"/>
            <a:ext cx="7467600" cy="4873752"/>
          </a:xfrm>
        </p:spPr>
        <p:txBody>
          <a:bodyPr/>
          <a:p>
            <a:r>
              <a:rPr lang="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TwoPhaseCommit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.java </a:t>
            </a:r>
            <a:r>
              <a:rPr lang="" altLang="en-US" dirty="0" err="1">
                <a:ea typeface="Courier New" panose="02070309020205020404" charset="0"/>
                <a:cs typeface="+mn-lt"/>
                <a:sym typeface="+mn-ea"/>
              </a:rPr>
              <a:t>defines </a:t>
            </a:r>
            <a:r>
              <a:rPr lang="en-US" sz="2400" dirty="0"/>
              <a:t>Coordinator &amp; Participant actors</a:t>
            </a:r>
            <a:endParaRPr lang="en-US" sz="2400" dirty="0"/>
          </a:p>
          <a:p>
            <a:pPr lvl="1"/>
            <a:r>
              <a:rPr lang="en-US" sz="2000" dirty="0"/>
              <a:t>Both inherit from an abstract actor Node with common functionality</a:t>
            </a:r>
            <a:endParaRPr lang="en-US" sz="2000" dirty="0"/>
          </a:p>
          <a:p>
            <a:r>
              <a:rPr lang="en-US" sz="2400" dirty="0"/>
              <a:t>On start: </a:t>
            </a:r>
            <a:endParaRPr lang="en-US" sz="2400" dirty="0"/>
          </a:p>
          <a:p>
            <a:pPr lvl="1"/>
            <a:r>
              <a:rPr lang="en-US" sz="2000" dirty="0"/>
              <a:t>The coordinator and the participants get informed about the group</a:t>
            </a:r>
            <a:endParaRPr lang="en-US" sz="2000" dirty="0"/>
          </a:p>
          <a:p>
            <a:r>
              <a:rPr lang="en-US" sz="2400" dirty="0"/>
              <a:t>Constants: </a:t>
            </a:r>
            <a:endParaRPr lang="en-US" sz="2400" dirty="0"/>
          </a:p>
          <a:p>
            <a:pPr lvl="1"/>
            <a:r>
              <a:rPr lang="en-US" sz="2000" dirty="0"/>
              <a:t>number of participants</a:t>
            </a:r>
            <a:endParaRPr lang="en-US" sz="2000" dirty="0"/>
          </a:p>
          <a:p>
            <a:pPr lvl="1"/>
            <a:r>
              <a:rPr lang="en-US" sz="2000" dirty="0"/>
              <a:t>the timeout durations</a:t>
            </a:r>
            <a:endParaRPr lang="en-US" sz="2000" dirty="0"/>
          </a:p>
          <a:p>
            <a:pPr lvl="1"/>
            <a:r>
              <a:rPr lang="en-US" sz="2000" dirty="0"/>
              <a:t>how the participants should vote </a:t>
            </a:r>
            <a:r>
              <a:rPr lang="" altLang="en-US" sz="2000" dirty="0"/>
              <a:t>(fixed yes/no)</a:t>
            </a:r>
            <a:endParaRPr lang="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template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13155"/>
            <a:ext cx="7467600" cy="4873752"/>
          </a:xfrm>
        </p:spPr>
        <p:txBody>
          <a:bodyPr/>
          <a:p>
            <a:r>
              <a:rPr lang="en-US" dirty="0"/>
              <a:t>The program executes only one round of </a:t>
            </a:r>
            <a:r>
              <a:rPr lang="" altLang="en-US" dirty="0"/>
              <a:t>2PC.</a:t>
            </a:r>
            <a:endParaRPr lang="" altLang="en-US" dirty="0"/>
          </a:p>
          <a:p>
            <a:r>
              <a:rPr lang="en-US" dirty="0"/>
              <a:t>The coordinator starts by multicasting a vote request</a:t>
            </a:r>
            <a:r>
              <a:rPr lang="" altLang="en-US" dirty="0"/>
              <a:t>. Participants reply with their predefined vote.</a:t>
            </a:r>
            <a:endParaRPr lang="en-US" dirty="0"/>
          </a:p>
          <a:p>
            <a:endParaRPr lang="en-US" dirty="0"/>
          </a:p>
          <a:p>
            <a:r>
              <a:rPr lang="" altLang="en-US" dirty="0"/>
              <a:t>The incomplete implementation will not work in case of crashes and delays!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Messages and timeouts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99900" y="1947434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599900" y="2785634"/>
            <a:ext cx="6502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206200" y="1718834"/>
            <a:ext cx="444500" cy="444500"/>
          </a:xfrm>
          <a:prstGeom prst="ellipse">
            <a:avLst/>
          </a:prstGeom>
          <a:solidFill>
            <a:srgbClr val="FF66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06200" y="2557034"/>
            <a:ext cx="444500" cy="44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p>
            <a:pPr marL="0" marR="0" indent="0" algn="ctr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044400" y="1998920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816050" y="2011620"/>
            <a:ext cx="2794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636676" y="1972009"/>
            <a:ext cx="241300" cy="762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44"/>
          <p:cNvSpPr txBox="1"/>
          <p:nvPr/>
        </p:nvSpPr>
        <p:spPr>
          <a:xfrm>
            <a:off x="2134341" y="2403468"/>
            <a:ext cx="1454116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VoteRequest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4" name="TextBox 46"/>
          <p:cNvSpPr txBox="1"/>
          <p:nvPr/>
        </p:nvSpPr>
        <p:spPr>
          <a:xfrm>
            <a:off x="3627595" y="1596694"/>
            <a:ext cx="1604798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VoteResponse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5" name="TextBox 48"/>
          <p:cNvSpPr txBox="1"/>
          <p:nvPr/>
        </p:nvSpPr>
        <p:spPr>
          <a:xfrm>
            <a:off x="4810318" y="2785633"/>
            <a:ext cx="1999906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 err="1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DecisionResponse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695328" y="2595408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C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7" name="TextBox 52"/>
          <p:cNvSpPr txBox="1"/>
          <p:nvPr/>
        </p:nvSpPr>
        <p:spPr>
          <a:xfrm>
            <a:off x="638175" y="1795308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P1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396306" y="2766384"/>
            <a:ext cx="67376" cy="4571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19" name="Elbow Connector 18"/>
          <p:cNvCxnSpPr>
            <a:endCxn id="18" idx="4"/>
          </p:cNvCxnSpPr>
          <p:nvPr/>
        </p:nvCxnSpPr>
        <p:spPr bwMode="auto">
          <a:xfrm>
            <a:off x="2042496" y="2766383"/>
            <a:ext cx="2379243" cy="45720"/>
          </a:xfrm>
          <a:prstGeom prst="bentConnector4">
            <a:avLst>
              <a:gd name="adj1" fmla="val -1682"/>
              <a:gd name="adj2" fmla="val 158947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75"/>
          <p:cNvSpPr txBox="1"/>
          <p:nvPr/>
        </p:nvSpPr>
        <p:spPr>
          <a:xfrm>
            <a:off x="2457218" y="3470598"/>
            <a:ext cx="1483932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Vote timeout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254804" y="1924574"/>
            <a:ext cx="67376" cy="4571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2" name="TextBox 83"/>
          <p:cNvSpPr txBox="1"/>
          <p:nvPr/>
        </p:nvSpPr>
        <p:spPr>
          <a:xfrm>
            <a:off x="3998935" y="979752"/>
            <a:ext cx="1879041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dirty="0">
                <a:solidFill>
                  <a:srgbClr val="000000"/>
                </a:solidFill>
                <a:ea typeface="Droid Sans Fallback" panose="020B0502000000000001" charset="-122"/>
                <a:cs typeface="Droid Sans Fallback" panose="020B0502000000000001" charset="-122"/>
              </a:rPr>
              <a:t>Decision timeout</a:t>
            </a:r>
            <a:endParaRPr lang="en-US" sz="1800" dirty="0">
              <a:solidFill>
                <a:srgbClr val="000000"/>
              </a:solidFill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460804" y="1924574"/>
            <a:ext cx="67376" cy="4571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0" fontAlgn="base" latinLnBrk="0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cxnSp>
        <p:nvCxnSpPr>
          <p:cNvPr id="24" name="Elbow Connector 23"/>
          <p:cNvCxnSpPr>
            <a:stCxn id="23" idx="0"/>
            <a:endCxn id="21" idx="0"/>
          </p:cNvCxnSpPr>
          <p:nvPr/>
        </p:nvCxnSpPr>
        <p:spPr bwMode="auto">
          <a:xfrm rot="16200000">
            <a:off x="4883150" y="527685"/>
            <a:ext cx="3175" cy="2794000"/>
          </a:xfrm>
          <a:prstGeom prst="bentConnector3">
            <a:avLst>
              <a:gd name="adj1" fmla="val 1879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4034790"/>
            <a:ext cx="7645400" cy="451485"/>
          </a:xfrm>
        </p:spPr>
        <p:txBody>
          <a:bodyPr/>
          <a:p>
            <a:r>
              <a:rPr lang="" altLang="en-US" sz="2000" dirty="0"/>
              <a:t>What should coordinator C do upon vote timeout? </a:t>
            </a:r>
            <a:endParaRPr lang="" altLang="en-US" sz="2000" dirty="0"/>
          </a:p>
          <a:p>
            <a:endParaRPr lang="" altLang="en-US" sz="2000" dirty="0"/>
          </a:p>
          <a:p>
            <a:endParaRPr lang="" altLang="en-US" sz="2000" dirty="0"/>
          </a:p>
          <a:p>
            <a:endParaRPr lang="" altLang="en-US" sz="2000" dirty="0"/>
          </a:p>
        </p:txBody>
      </p:sp>
      <p:sp>
        <p:nvSpPr>
          <p:cNvPr id="26" name="Text Box 25"/>
          <p:cNvSpPr txBox="1"/>
          <p:nvPr/>
        </p:nvSpPr>
        <p:spPr>
          <a:xfrm>
            <a:off x="1043305" y="4486275"/>
            <a:ext cx="6390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/>
              <a:t>Broadcast ABORT decision.</a:t>
            </a:r>
            <a:endParaRPr lang="" altLang="en-US" sz="2000" b="1"/>
          </a:p>
        </p:txBody>
      </p:sp>
      <p:sp>
        <p:nvSpPr>
          <p:cNvPr id="28" name="Text Box 27"/>
          <p:cNvSpPr txBox="1"/>
          <p:nvPr/>
        </p:nvSpPr>
        <p:spPr>
          <a:xfrm>
            <a:off x="1043305" y="5508625"/>
            <a:ext cx="6553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If it voted no,</a:t>
            </a:r>
            <a:r>
              <a:rPr lang="" altLang="en-US" sz="2000" b="1"/>
              <a:t> nothing (it already decided ABORT).</a:t>
            </a:r>
            <a:endParaRPr lang="" altLang="en-US" sz="2000" b="1"/>
          </a:p>
          <a:p>
            <a:r>
              <a:rPr lang="" altLang="en-US" sz="2000"/>
              <a:t>If it voted yes,</a:t>
            </a:r>
            <a:r>
              <a:rPr lang="" altLang="en-US" sz="2000" b="1"/>
              <a:t> ask other participants for the decision.</a:t>
            </a:r>
            <a:endParaRPr lang="" altLang="en-US" sz="2000" b="1"/>
          </a:p>
        </p:txBody>
      </p:sp>
      <p:sp>
        <p:nvSpPr>
          <p:cNvPr id="33" name="Content Placeholder 24"/>
          <p:cNvSpPr>
            <a:spLocks noGrp="1"/>
          </p:cNvSpPr>
          <p:nvPr/>
        </p:nvSpPr>
        <p:spPr>
          <a:xfrm>
            <a:off x="457200" y="5032375"/>
            <a:ext cx="7645400" cy="4514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8575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5910" indent="-28575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ym typeface="+mn-ea"/>
              </a:rPr>
              <a:t>What should a participant do upon decision timeout?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 build="p"/>
      <p:bldP spid="26" grpId="0"/>
      <p:bldP spid="3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Akka messages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34440"/>
            <a:ext cx="7467600" cy="4873752"/>
          </a:xfrm>
        </p:spPr>
        <p:txBody>
          <a:bodyPr/>
          <a:p>
            <a:r>
              <a:rPr lang="en-US" b="1" dirty="0" err="1"/>
              <a:t>VoteRequest</a:t>
            </a:r>
            <a:endParaRPr lang="en-US" b="1" dirty="0"/>
          </a:p>
          <a:p>
            <a:r>
              <a:rPr lang="en-US" b="1" dirty="0" err="1"/>
              <a:t>VoteResponse</a:t>
            </a:r>
            <a:endParaRPr lang="en-US" b="1" dirty="0"/>
          </a:p>
          <a:p>
            <a:r>
              <a:rPr lang="en-US" b="1" dirty="0" err="1"/>
              <a:t>DecisionRequest</a:t>
            </a:r>
            <a:r>
              <a:rPr lang="en-US" dirty="0"/>
              <a:t> – only on timeout</a:t>
            </a:r>
            <a:endParaRPr lang="en-US" dirty="0"/>
          </a:p>
          <a:p>
            <a:r>
              <a:rPr lang="en-US" b="1" dirty="0" err="1"/>
              <a:t>DecisionResponse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Messages sent to self</a:t>
            </a:r>
            <a:endParaRPr lang="en-US" dirty="0"/>
          </a:p>
          <a:p>
            <a:pPr lvl="1"/>
            <a:r>
              <a:rPr lang="en-US" b="1" dirty="0"/>
              <a:t>Timeout</a:t>
            </a:r>
            <a:endParaRPr lang="en-US" b="1" dirty="0"/>
          </a:p>
          <a:p>
            <a:pPr lvl="1"/>
            <a:r>
              <a:rPr lang="en-US" b="1" dirty="0"/>
              <a:t>Recovery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Useful methods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75385"/>
            <a:ext cx="7467600" cy="4873752"/>
          </a:xfrm>
        </p:spPr>
        <p:txBody>
          <a:bodyPr/>
          <a:p>
            <a:r>
              <a:rPr lang="en-US" sz="2400" b="1" dirty="0"/>
              <a:t>multicast(m)</a:t>
            </a:r>
            <a:r>
              <a:rPr lang="en-US" sz="2400" dirty="0"/>
              <a:t> – send a message to all the participants </a:t>
            </a:r>
            <a:endParaRPr lang="en-US" sz="2400" dirty="0"/>
          </a:p>
          <a:p>
            <a:pPr lvl="1"/>
            <a:r>
              <a:rPr lang="en-US" sz="2000" dirty="0"/>
              <a:t>except for self and the coordinator</a:t>
            </a:r>
            <a:endParaRPr lang="en-US" sz="2000" dirty="0"/>
          </a:p>
          <a:p>
            <a:r>
              <a:rPr lang="en-US" sz="2400" b="1" dirty="0" err="1"/>
              <a:t>setTimeout</a:t>
            </a:r>
            <a:r>
              <a:rPr lang="en-US" sz="2400" b="1" dirty="0"/>
              <a:t>(t)</a:t>
            </a:r>
            <a:r>
              <a:rPr lang="en-US" sz="2400" dirty="0"/>
              <a:t> – send a timeout message to self in specified time (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b="1" dirty="0" err="1"/>
              <a:t>fixDecision</a:t>
            </a:r>
            <a:r>
              <a:rPr lang="en-US" sz="2400" b="1" dirty="0"/>
              <a:t>(d)</a:t>
            </a:r>
            <a:r>
              <a:rPr lang="en-US" sz="2400" dirty="0"/>
              <a:t> – accept the final decision</a:t>
            </a:r>
            <a:endParaRPr lang="en-US" sz="2400" dirty="0"/>
          </a:p>
          <a:p>
            <a:r>
              <a:rPr lang="en-US" sz="2400" b="1" dirty="0" err="1"/>
              <a:t>hasDecided</a:t>
            </a:r>
            <a:r>
              <a:rPr lang="en-US" sz="2400" b="1" dirty="0"/>
              <a:t>() </a:t>
            </a:r>
            <a:r>
              <a:rPr lang="en-US" sz="2400" dirty="0"/>
              <a:t>– tells whether the current node has accepted the decision or not yet</a:t>
            </a:r>
            <a:endParaRPr lang="en-US" sz="2400" dirty="0"/>
          </a:p>
          <a:p>
            <a:r>
              <a:rPr lang="en-US" sz="2400" b="1" dirty="0" err="1"/>
              <a:t>allVotedYes</a:t>
            </a:r>
            <a:r>
              <a:rPr lang="en-US" sz="2400" b="1" dirty="0"/>
              <a:t>() </a:t>
            </a:r>
            <a:r>
              <a:rPr lang="en-US" sz="2400" dirty="0"/>
              <a:t>– tells whether ”yes” replies were received from all participants (coordinator only)</a:t>
            </a:r>
            <a:endParaRPr lang="en-US" sz="2400" dirty="0"/>
          </a:p>
          <a:p>
            <a:r>
              <a:rPr lang="en-US" sz="2400" b="1" dirty="0"/>
              <a:t>print(string) </a:t>
            </a:r>
            <a:r>
              <a:rPr lang="en-US" sz="2400" dirty="0"/>
              <a:t>– simple debug logging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Simulating faults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4895"/>
            <a:ext cx="7467600" cy="4873752"/>
          </a:xfrm>
        </p:spPr>
        <p:txBody>
          <a:bodyPr/>
          <a:lstStyle/>
          <a:p>
            <a:r>
              <a:rPr lang="en-US" sz="2400" b="1" dirty="0"/>
              <a:t>crash(time) </a:t>
            </a:r>
            <a:r>
              <a:rPr lang="en-US" sz="2400" dirty="0"/>
              <a:t>– simulate a crash and recovery after the specified time interval</a:t>
            </a:r>
            <a:endParaRPr lang="en-US" sz="2400" dirty="0"/>
          </a:p>
          <a:p>
            <a:r>
              <a:rPr lang="en-US" sz="2400" b="1" dirty="0" err="1"/>
              <a:t>multicastAndCrash</a:t>
            </a:r>
            <a:r>
              <a:rPr lang="en-US" sz="2400" b="1" dirty="0"/>
              <a:t>(m, time) </a:t>
            </a:r>
            <a:r>
              <a:rPr lang="en-US" sz="2400" dirty="0"/>
              <a:t>– crash in the middle of the multicast and later recover</a:t>
            </a:r>
            <a:endParaRPr lang="en-US" sz="2400" dirty="0"/>
          </a:p>
          <a:p>
            <a:r>
              <a:rPr lang="en-US" sz="2400" b="1" dirty="0"/>
              <a:t>delay(time)</a:t>
            </a:r>
            <a:r>
              <a:rPr lang="en-US" sz="2400" dirty="0"/>
              <a:t> – sleep for the specified time</a:t>
            </a:r>
            <a:endParaRPr 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04875" y="3641725"/>
            <a:ext cx="6599555" cy="1767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0000" tIns="46800" rIns="90000" bIns="46800" numCol="1" anchor="t" anchorCtr="0" compatLnSpc="1"/>
          <a:lstStyle>
            <a:lvl1pPr marL="341630" indent="-341630" algn="l" defTabSz="457200" rtl="0" eaLnBrk="0" fontAlgn="base" hangingPunct="0">
              <a:lnSpc>
                <a:spcPct val="101000"/>
              </a:lnSpc>
              <a:spcBef>
                <a:spcPts val="7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Symbol" pitchFamily="18" charset="2"/>
              <a:buChar char="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7200" rtl="0" eaLnBrk="0" fontAlgn="base" hangingPunct="0">
              <a:lnSpc>
                <a:spcPct val="101000"/>
              </a:lnSpc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Symbol" pitchFamily="18" charset="2"/>
              <a:buChar char="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01000"/>
              </a:lnSpc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–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»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»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»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»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01000"/>
              </a:lnSpc>
              <a:spcBef>
                <a:spcPts val="4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ahoma" panose="020B0604030504040204" pitchFamily="34" charset="0"/>
              <a:buChar char="»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900" kern="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ea typeface="Droid Sans Fallback" panose="020B0502000000000001" charset="-122"/>
                <a:cs typeface="Droid Sans Fallback" panose="020B0502000000000001" charset="-122"/>
              </a:rPr>
              <a:t>// simulate a crash of node 2</a:t>
            </a:r>
            <a:endParaRPr lang="en-US" sz="1900" kern="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900" kern="0" dirty="0">
                <a:latin typeface="Courier New" panose="02070309020205020404" charset="0"/>
                <a:ea typeface="Droid Sans Fallback" panose="020B0502000000000001" charset="-122"/>
                <a:cs typeface="Droid Sans Fallback" panose="020B0502000000000001" charset="-122"/>
              </a:rPr>
              <a:t>if (id==2) {crash(5000); return;}</a:t>
            </a:r>
            <a:endParaRPr lang="en-US" sz="1900" kern="0" dirty="0">
              <a:latin typeface="Courier New" panose="0207030902020502040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kern="0" dirty="0">
              <a:latin typeface="Courier New" panose="0207030902020502040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kern="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ea typeface="Droid Sans Fallback" panose="020B0502000000000001" charset="-122"/>
                <a:cs typeface="Droid Sans Fallback" panose="020B0502000000000001" charset="-122"/>
              </a:rPr>
              <a:t>// simulate a performance failure of node 2 	</a:t>
            </a:r>
            <a:endParaRPr lang="en-US" sz="1900" kern="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900" kern="0" dirty="0">
                <a:latin typeface="Courier New" panose="02070309020205020404" charset="0"/>
                <a:ea typeface="Droid Sans Fallback" panose="020B0502000000000001" charset="-122"/>
                <a:cs typeface="Droid Sans Fallback" panose="020B0502000000000001" charset="-122"/>
              </a:rPr>
              <a:t>if (id==2) delay(4000); </a:t>
            </a:r>
            <a:br>
              <a:rPr lang="en-US" sz="1900" kern="0" dirty="0">
                <a:latin typeface="Courier New" panose="02070309020205020404" charset="0"/>
                <a:ea typeface="Droid Sans Fallback" panose="020B0502000000000001" charset="-122"/>
                <a:cs typeface="Droid Sans Fallback" panose="020B0502000000000001" charset="-122"/>
              </a:rPr>
            </a:br>
            <a:endParaRPr lang="en-US" sz="1900" kern="0" dirty="0">
              <a:latin typeface="Courier New" panose="0207030902020502040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2154</Words>
  <Application>WPS Presentation</Application>
  <PresentationFormat>On-screen Show (4:3)</PresentationFormat>
  <Paragraphs>153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MT Extra</vt:lpstr>
      <vt:lpstr>Courier New</vt:lpstr>
      <vt:lpstr>Arial Black</vt:lpstr>
      <vt:lpstr>Century Schoolbook [monotype]</vt:lpstr>
      <vt:lpstr>Century Schoolbook</vt:lpstr>
      <vt:lpstr>微软雅黑</vt:lpstr>
      <vt:lpstr>Arial Unicode MS</vt:lpstr>
      <vt:lpstr>Calibri</vt:lpstr>
      <vt:lpstr>Trebuchet MS</vt:lpstr>
      <vt:lpstr>Droid Sans Fallback</vt:lpstr>
      <vt:lpstr>Times New Roman</vt:lpstr>
      <vt:lpstr>Tahoma</vt:lpstr>
      <vt:lpstr>Abyssinica SIL</vt:lpstr>
      <vt:lpstr>Symbol</vt:lpstr>
      <vt:lpstr>Oriel</vt:lpstr>
      <vt:lpstr>Distributed Systems 1:  Lab 3, Virtual Synchrony</vt:lpstr>
      <vt:lpstr>Reliable multicast</vt:lpstr>
      <vt:lpstr>Group view and view change</vt:lpstr>
      <vt:lpstr>Exercise template</vt:lpstr>
      <vt:lpstr>Exercise template</vt:lpstr>
      <vt:lpstr>Exercise template</vt:lpstr>
      <vt:lpstr>Akka messages</vt:lpstr>
      <vt:lpstr>Useful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Giuliano Mega</dc:creator>
  <cp:lastModifiedBy>davide</cp:lastModifiedBy>
  <cp:revision>1035</cp:revision>
  <cp:lastPrinted>2020-05-10T15:00:21Z</cp:lastPrinted>
  <dcterms:created xsi:type="dcterms:W3CDTF">2020-05-10T15:00:21Z</dcterms:created>
  <dcterms:modified xsi:type="dcterms:W3CDTF">2020-05-10T15:00:21Z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