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Gelasio Semi Bold"/>
      <p:regular r:id="rId17"/>
    </p:embeddedFont>
    <p:embeddedFont>
      <p:font typeface="Gelasio Semi Bold"/>
      <p:regular r:id="rId18"/>
    </p:embeddedFont>
    <p:embeddedFont>
      <p:font typeface="Gelasio Semi Bold"/>
      <p:regular r:id="rId19"/>
    </p:embeddedFont>
    <p:embeddedFont>
      <p:font typeface="Gelasio Semi Bold"/>
      <p:regular r:id="rId20"/>
    </p:embeddedFont>
    <p:embeddedFont>
      <p:font typeface="Gelasio"/>
      <p:regular r:id="rId21"/>
    </p:embeddedFont>
    <p:embeddedFont>
      <p:font typeface="Gelasio"/>
      <p:regular r:id="rId22"/>
    </p:embeddedFont>
    <p:embeddedFont>
      <p:font typeface="Gelasio"/>
      <p:regular r:id="rId23"/>
    </p:embeddedFont>
    <p:embeddedFont>
      <p:font typeface="Gelasio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10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Risk and Return Analysis of a Stock Portfolio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677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 analyze the risk and return of a stock portfolio containing Apple, Microsoft, Google, and Amazon. This study uses Python with libraries yfinance, pandas_datareader, matplotlib, and seaborn for comprehensive financial insights.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87974"/>
            <a:ext cx="72032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Conclusion and Summary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3691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30147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Key Findings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505200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Portfolio shows balanced returns with moderate volatility and solid Sharpe ratio.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293691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8" name="Text 5"/>
          <p:cNvSpPr/>
          <p:nvPr/>
        </p:nvSpPr>
        <p:spPr>
          <a:xfrm>
            <a:off x="5450919" y="30147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Comparison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350520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Portfolio performance measured favorably against S&amp;P 500 benchmark.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104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54883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Next Steps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97872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Consider strategy optimization for higher returns or lower risk.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070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 Acquisition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55952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Time Period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573185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From January 1, 2020 to present for recent and relevant data.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855952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EE8DD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 Sources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573185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Primary data via yfinance API; fallback using pandas_datareader from Stooq.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115520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EE8DD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53423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Adjustments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83275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Prices auto-adjusted for dividends and stock splits ensuring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694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Portfolio Setup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183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Equal Weights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68665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Each stock allocated 25% of the portfolio for balanced exposure.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1183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8" name="Text 5"/>
          <p:cNvSpPr/>
          <p:nvPr/>
        </p:nvSpPr>
        <p:spPr>
          <a:xfrm>
            <a:off x="5450919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Initial Investment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368665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Hypothetical capital of $10,000 is assumed for calculations.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289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53068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Strategy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79727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 rebalancing; buy and hold to capture long-term trends.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Return Calculation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Key Metrics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Daily returns: percent change of adjusted closing prices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Annualized returns: scaled by 252 trading days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Portfolio Returns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AAPL: 30%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MSFT: 25%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GOOGL: 20%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AMZN: 15%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74820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Risk Calculation: Volatility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34586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Understanding Volatility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Measures price fluctuations via standard deviation of daily returns.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8873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Annualized volatility accounts for sqrt of trading days.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577709"/>
            <a:ext cx="359533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Stock Volatilites (Annual)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AAPL: 25%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MSFT: 20%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GOOGL: 18%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AMZN: 22%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6847" y="846772"/>
            <a:ext cx="7703106" cy="1286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Risk-Adjusted Return: Sharpe Ratio</a:t>
            </a:r>
            <a:endParaRPr lang="en-US" sz="40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847" y="2442091"/>
            <a:ext cx="1029295" cy="123515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44872" y="2647950"/>
            <a:ext cx="280797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Sharpe Ratio Formula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7544872" y="3093006"/>
            <a:ext cx="6365081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=(Portfolio Return - Risk-Free Rate) / Portfolio Volatility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47" y="3677245"/>
            <a:ext cx="1029295" cy="123515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44872" y="3883104"/>
            <a:ext cx="2573179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Risk-Free Rate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7544872" y="4328160"/>
            <a:ext cx="6365081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10-Year Treasury bond yield used as benchmark interest rate.</a:t>
            </a:r>
            <a:endParaRPr lang="en-US" sz="16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847" y="4912400"/>
            <a:ext cx="1029295" cy="123515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44872" y="5118259"/>
            <a:ext cx="2573179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Interpretation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7544872" y="5563314"/>
            <a:ext cx="6365081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Higher Sharpe ratios indicate better risk-adjusted performance.</a:t>
            </a:r>
            <a:endParaRPr lang="en-US" sz="16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847" y="6147554"/>
            <a:ext cx="1029295" cy="123515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544872" y="6353413"/>
            <a:ext cx="2573179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Example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7544872" y="6798469"/>
            <a:ext cx="6365081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Return: 20%, Volatility: 20%, Risk-Free Rate: 4%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149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Visualization: Performance Over Time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4726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3550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Comparative View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04098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Portfolio cumulative returns tracked over time against stocks and S&amp;P 500.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4726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8" name="Text 5"/>
          <p:cNvSpPr/>
          <p:nvPr/>
        </p:nvSpPr>
        <p:spPr>
          <a:xfrm>
            <a:off x="5450919" y="3550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Benchmarking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404098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Highlights when portfolio outperforms or underperforms market.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58331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56611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Insights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15160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Visual cues for identifying strong and weak periods.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4626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Drawdown Analysis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595205"/>
            <a:ext cx="3664863" cy="2554248"/>
          </a:xfrm>
          <a:prstGeom prst="roundRect">
            <a:avLst>
              <a:gd name="adj" fmla="val 1332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2822019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Max Drawdown Meaning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666768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Measures largest peak-to-trough loss over a timeframe.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595205"/>
            <a:ext cx="3664863" cy="2554248"/>
          </a:xfrm>
          <a:prstGeom prst="roundRect">
            <a:avLst>
              <a:gd name="adj" fmla="val 1332"/>
            </a:avLst>
          </a:prstGeom>
          <a:solidFill>
            <a:srgbClr val="EEE8DD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28220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Calculation Steps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312438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Identify highest peak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912281" y="375463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Locate lowest trough following peak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4912281" y="4559737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Calculate percentage decline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376267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EE8DD"/>
          </a:solidFill>
          <a:ln/>
        </p:spPr>
      </p:sp>
      <p:sp>
        <p:nvSpPr>
          <p:cNvPr id="13" name="Text 10"/>
          <p:cNvSpPr/>
          <p:nvPr/>
        </p:nvSpPr>
        <p:spPr>
          <a:xfrm>
            <a:off x="1020604" y="56030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Importance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1020604" y="609350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Assesses potential worst-case losses for investors.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19375"/>
            <a:ext cx="57160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Correlation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951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Correlation Matrix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762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Represents relationships between pairs of stock returns.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Values range from -1 to 1 indicating strength and direction.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895130"/>
            <a:ext cx="32901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Diversification Benefits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4762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Low or negative correlations reduce overall portfolio risk.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Helps in building more resilient investment portfolios.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2025-06-04T05:08:19Z</dcterms:created>
  <dcterms:modified xsi:type="dcterms:W3CDTF">2025-06-04T05:08:19Z</dcterms:modified>
</cp:coreProperties>
</file>