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70" r:id="rId9"/>
    <p:sldId id="271" r:id="rId10"/>
    <p:sldId id="263" r:id="rId11"/>
    <p:sldId id="269" r:id="rId12"/>
    <p:sldId id="268" r:id="rId13"/>
    <p:sldId id="265" r:id="rId14"/>
    <p:sldId id="266" r:id="rId15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34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FFFB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FFFB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FFFB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83075" y="4191000"/>
            <a:ext cx="443865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FFFB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6584" y="3098800"/>
            <a:ext cx="11771630" cy="370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60542"/>
            <a:ext cx="10185400" cy="3550972"/>
          </a:xfrm>
          <a:prstGeom prst="rect">
            <a:avLst/>
          </a:prstGeom>
        </p:spPr>
        <p:txBody>
          <a:bodyPr vert="horz" wrap="square" lIns="0" tIns="425450" rIns="0" bIns="0" rtlCol="0">
            <a:spAutoFit/>
          </a:bodyPr>
          <a:lstStyle/>
          <a:p>
            <a:pPr marR="365125" algn="ctr">
              <a:lnSpc>
                <a:spcPct val="100000"/>
              </a:lnSpc>
              <a:spcBef>
                <a:spcPts val="3350"/>
              </a:spcBef>
            </a:pPr>
            <a:r>
              <a:rPr lang="en-US" dirty="0"/>
              <a:t>Billboard</a:t>
            </a:r>
            <a:br>
              <a:rPr lang="en-US" dirty="0"/>
            </a:br>
            <a:r>
              <a:rPr dirty="0"/>
              <a:t>Hot</a:t>
            </a:r>
            <a:r>
              <a:rPr spc="-40" dirty="0"/>
              <a:t> </a:t>
            </a:r>
            <a:r>
              <a:rPr dirty="0">
                <a:solidFill>
                  <a:srgbClr val="FFFFFF"/>
                </a:solidFill>
              </a:rPr>
              <a:t>or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Not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200" spc="-5" dirty="0">
                <a:solidFill>
                  <a:srgbClr val="FFFFFF"/>
                </a:solidFill>
              </a:rPr>
              <a:t>Predicting </a:t>
            </a:r>
            <a:r>
              <a:rPr sz="3200" dirty="0">
                <a:solidFill>
                  <a:srgbClr val="FFFFFF"/>
                </a:solidFill>
              </a:rPr>
              <a:t>a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song’s </a:t>
            </a:r>
            <a:r>
              <a:rPr sz="3200" dirty="0">
                <a:solidFill>
                  <a:srgbClr val="FFFFFF"/>
                </a:solidFill>
              </a:rPr>
              <a:t>appearance</a:t>
            </a:r>
            <a:r>
              <a:rPr sz="3200" spc="-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on</a:t>
            </a:r>
            <a:r>
              <a:rPr sz="3200" spc="-5" dirty="0">
                <a:solidFill>
                  <a:srgbClr val="FFFFFF"/>
                </a:solidFill>
              </a:rPr>
              <a:t> the </a:t>
            </a:r>
            <a:r>
              <a:rPr sz="3200" dirty="0">
                <a:solidFill>
                  <a:srgbClr val="FFFFFF"/>
                </a:solidFill>
              </a:rPr>
              <a:t>Billboard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Hot </a:t>
            </a:r>
            <a:r>
              <a:rPr sz="3200" dirty="0">
                <a:solidFill>
                  <a:srgbClr val="FFFFFF"/>
                </a:solidFill>
              </a:rPr>
              <a:t>100</a:t>
            </a: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2EB1A-C824-42D4-B47D-CF0A87AEC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5116579"/>
            <a:ext cx="4981575" cy="4225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84E4F0-4E82-4EE9-BAB6-2936B145F8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0" y="3733800"/>
            <a:ext cx="5257800" cy="3943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CAE50E-CBCC-432A-835A-DCFFC5FE1B7E}"/>
              </a:ext>
            </a:extLst>
          </p:cNvPr>
          <p:cNvSpPr/>
          <p:nvPr/>
        </p:nvSpPr>
        <p:spPr>
          <a:xfrm>
            <a:off x="8102600" y="8258828"/>
            <a:ext cx="4785290" cy="140917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By </a:t>
            </a:r>
          </a:p>
          <a:p>
            <a:pPr algn="ctr"/>
            <a:r>
              <a:rPr lang="en-US" sz="4000" b="1" dirty="0">
                <a:solidFill>
                  <a:srgbClr val="FFFF00"/>
                </a:solidFill>
              </a:rPr>
              <a:t>Md Zeeshan </a:t>
            </a:r>
            <a:r>
              <a:rPr lang="en-US" sz="4000" b="1" dirty="0" err="1">
                <a:solidFill>
                  <a:srgbClr val="FFFF00"/>
                </a:solidFill>
              </a:rPr>
              <a:t>Arif</a:t>
            </a:r>
            <a:endParaRPr lang="en-IN" sz="4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solidFill>
            <a:srgbClr val="000000"/>
          </a:solidFill>
          <a:ln w="63500">
            <a:solidFill>
              <a:srgbClr val="FFFB00"/>
            </a:solidFill>
          </a:ln>
        </p:spPr>
        <p:txBody>
          <a:bodyPr vert="horz" wrap="square" lIns="0" tIns="571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00"/>
              </a:spcBef>
            </a:pPr>
            <a:r>
              <a:rPr sz="6000" spc="-5" dirty="0">
                <a:solidFill>
                  <a:srgbClr val="FFFFFF"/>
                </a:solidFill>
              </a:rPr>
              <a:t>Feature</a:t>
            </a:r>
            <a:r>
              <a:rPr sz="6000" spc="-20" dirty="0">
                <a:solidFill>
                  <a:srgbClr val="FFFFFF"/>
                </a:solidFill>
              </a:rPr>
              <a:t> </a:t>
            </a:r>
            <a:r>
              <a:rPr sz="6000" spc="-5" dirty="0">
                <a:solidFill>
                  <a:srgbClr val="FFFFFF"/>
                </a:solidFill>
              </a:rPr>
              <a:t>Importance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2794000"/>
            <a:ext cx="1116330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1904-E2C8-48D2-8950-CFF029EAF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200" y="829056"/>
            <a:ext cx="11054080" cy="1231106"/>
          </a:xfrm>
        </p:spPr>
        <p:txBody>
          <a:bodyPr/>
          <a:lstStyle/>
          <a:p>
            <a:r>
              <a:rPr lang="en-US" dirty="0"/>
              <a:t>Saving the model: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FECBA-E0F3-4BAA-926F-35D2A65A05E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78000" y="3048000"/>
            <a:ext cx="9067800" cy="2154436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 . After training and testing the data ,</a:t>
            </a:r>
          </a:p>
          <a:p>
            <a:r>
              <a:rPr lang="en-US" dirty="0"/>
              <a:t>we can save our model</a:t>
            </a:r>
          </a:p>
          <a:p>
            <a:r>
              <a:rPr lang="en-US" dirty="0"/>
              <a:t>. We can use either pickle or </a:t>
            </a:r>
            <a:r>
              <a:rPr lang="en-US" dirty="0" err="1"/>
              <a:t>joblib</a:t>
            </a:r>
            <a:r>
              <a:rPr lang="en-US" dirty="0"/>
              <a:t> library to save our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36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956F-8E71-4D3D-8AC6-75431B365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200" y="533400"/>
            <a:ext cx="11054080" cy="1231106"/>
          </a:xfrm>
        </p:spPr>
        <p:txBody>
          <a:bodyPr/>
          <a:lstStyle/>
          <a:p>
            <a:r>
              <a:rPr lang="en-US" dirty="0"/>
              <a:t>Model Deployment: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2BD0E-18F9-43ED-A81E-38AC795D9DF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54200" y="2667000"/>
            <a:ext cx="9103360" cy="3447098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. For deployment we need following files:</a:t>
            </a:r>
          </a:p>
          <a:p>
            <a:r>
              <a:rPr lang="en-US" dirty="0"/>
              <a:t>    1) one app.py file</a:t>
            </a:r>
          </a:p>
          <a:p>
            <a:r>
              <a:rPr lang="en-US" dirty="0"/>
              <a:t>     2) html file in a separate folder </a:t>
            </a:r>
          </a:p>
          <a:p>
            <a:r>
              <a:rPr lang="en-US" dirty="0"/>
              <a:t>     3) using flask we can deploy our project in our local                host.</a:t>
            </a:r>
          </a:p>
          <a:p>
            <a:r>
              <a:rPr lang="en-US" dirty="0"/>
              <a:t>     4)we can test our app by providing features of any song , our model will predict whether the song is hit or not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18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solidFill>
            <a:srgbClr val="000000"/>
          </a:solidFill>
          <a:ln w="63500">
            <a:solidFill>
              <a:srgbClr val="FFFB00"/>
            </a:solidFill>
          </a:ln>
        </p:spPr>
        <p:txBody>
          <a:bodyPr vert="horz" wrap="square" lIns="0" tIns="571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00"/>
              </a:spcBef>
            </a:pPr>
            <a:r>
              <a:rPr sz="6000" spc="-5" dirty="0">
                <a:solidFill>
                  <a:srgbClr val="FFFFFF"/>
                </a:solidFill>
              </a:rPr>
              <a:t>Final</a:t>
            </a:r>
            <a:r>
              <a:rPr sz="6000" spc="-135" dirty="0">
                <a:solidFill>
                  <a:srgbClr val="FFFFFF"/>
                </a:solidFill>
              </a:rPr>
              <a:t> </a:t>
            </a:r>
            <a:r>
              <a:rPr sz="6000" spc="-5" dirty="0">
                <a:solidFill>
                  <a:srgbClr val="FFFFFF"/>
                </a:solidFill>
              </a:rPr>
              <a:t>Thoughts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90600" y="3009900"/>
            <a:ext cx="8717915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does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popular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taste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change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time?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granular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needed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0" y="406400"/>
            <a:ext cx="7620000" cy="2654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200" y="3822700"/>
            <a:ext cx="9053195" cy="3141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0" indent="-514350">
              <a:lnSpc>
                <a:spcPct val="100000"/>
              </a:lnSpc>
              <a:spcBef>
                <a:spcPts val="100"/>
              </a:spcBef>
              <a:buAutoNum type="arabicParenR"/>
            </a:pPr>
            <a:r>
              <a:rPr lang="en-US" sz="4000" b="1" spc="-5" dirty="0">
                <a:solidFill>
                  <a:srgbClr val="FFFB00"/>
                </a:solidFill>
                <a:latin typeface="Arial"/>
                <a:cs typeface="Arial"/>
              </a:rPr>
              <a:t>Airplay</a:t>
            </a:r>
          </a:p>
          <a:p>
            <a:pPr marL="76200">
              <a:lnSpc>
                <a:spcPct val="100000"/>
              </a:lnSpc>
              <a:spcBef>
                <a:spcPts val="100"/>
              </a:spcBef>
            </a:pPr>
            <a:endParaRPr lang="en-US" sz="4000" b="1" spc="-5" dirty="0">
              <a:solidFill>
                <a:srgbClr val="FFFB00"/>
              </a:solidFill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lang="en-US" sz="4000" b="1" spc="-5" dirty="0">
                <a:solidFill>
                  <a:srgbClr val="FFFB00"/>
                </a:solidFill>
                <a:latin typeface="Arial"/>
                <a:cs typeface="Arial"/>
              </a:rPr>
              <a:t>2) Social media  and streaming</a:t>
            </a:r>
          </a:p>
          <a:p>
            <a:pPr marL="76200">
              <a:lnSpc>
                <a:spcPct val="100000"/>
              </a:lnSpc>
              <a:spcBef>
                <a:spcPts val="100"/>
              </a:spcBef>
            </a:pPr>
            <a:endParaRPr lang="en-US" sz="4000" b="1" spc="-5" dirty="0">
              <a:solidFill>
                <a:srgbClr val="FFFB00"/>
              </a:solidFill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lang="en-US" sz="4000" b="1" spc="-5" dirty="0">
                <a:solidFill>
                  <a:srgbClr val="FFFB00"/>
                </a:solidFill>
                <a:latin typeface="Arial"/>
                <a:cs typeface="Arial"/>
              </a:rPr>
              <a:t>3) Album sales</a:t>
            </a:r>
            <a:endParaRPr sz="4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0754360" cy="1333698"/>
          </a:xfrm>
          <a:prstGeom prst="rect">
            <a:avLst/>
          </a:prstGeom>
          <a:solidFill>
            <a:srgbClr val="000000"/>
          </a:solidFill>
          <a:ln w="63500">
            <a:solidFill>
              <a:srgbClr val="0433FF"/>
            </a:solidFill>
          </a:ln>
        </p:spPr>
        <p:txBody>
          <a:bodyPr vert="horz" wrap="square" lIns="0" tIns="406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0"/>
              </a:spcBef>
            </a:pP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sz="6000" dirty="0">
                <a:solidFill>
                  <a:srgbClr val="FFFFFF"/>
                </a:solidFill>
              </a:rPr>
              <a:t>Data</a:t>
            </a:r>
            <a:r>
              <a:rPr lang="en-US" sz="6000" dirty="0">
                <a:solidFill>
                  <a:srgbClr val="FFFFFF"/>
                </a:solidFill>
              </a:rPr>
              <a:t>: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49592" y="3276600"/>
            <a:ext cx="11905616" cy="479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Data of around 4000 songs collected from:</a:t>
            </a:r>
          </a:p>
          <a:p>
            <a:pPr marL="1142365" indent="-742950">
              <a:lnSpc>
                <a:spcPct val="100000"/>
              </a:lnSpc>
              <a:spcBef>
                <a:spcPts val="100"/>
              </a:spcBef>
              <a:buAutoNum type="arabicParenR"/>
            </a:pPr>
            <a:r>
              <a:rPr lang="en-US" sz="3600" dirty="0"/>
              <a:t>billboard.com</a:t>
            </a:r>
          </a:p>
          <a:p>
            <a:pPr marL="1142365" indent="-742950">
              <a:lnSpc>
                <a:spcPct val="100000"/>
              </a:lnSpc>
              <a:spcBef>
                <a:spcPts val="100"/>
              </a:spcBef>
              <a:buAutoNum type="arabicParenR"/>
            </a:pPr>
            <a:r>
              <a:rPr lang="en-US" sz="3600" dirty="0"/>
              <a:t>Million song datasets</a:t>
            </a:r>
          </a:p>
          <a:p>
            <a:pPr marL="399415">
              <a:lnSpc>
                <a:spcPct val="100000"/>
              </a:lnSpc>
              <a:spcBef>
                <a:spcPts val="100"/>
              </a:spcBef>
            </a:pPr>
            <a:endParaRPr lang="en-US" sz="3600" dirty="0"/>
          </a:p>
          <a:p>
            <a:pPr marL="399415">
              <a:lnSpc>
                <a:spcPct val="100000"/>
              </a:lnSpc>
              <a:spcBef>
                <a:spcPts val="100"/>
              </a:spcBef>
            </a:pPr>
            <a:endParaRPr lang="en-US" sz="3600" dirty="0"/>
          </a:p>
          <a:p>
            <a:pPr marL="399415"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 marL="399415" marR="5080">
              <a:lnSpc>
                <a:spcPct val="190500"/>
              </a:lnSpc>
            </a:pPr>
            <a:endParaRPr lang="en-US" spc="-5" dirty="0"/>
          </a:p>
          <a:p>
            <a:pPr marL="399415" marR="4662805">
              <a:lnSpc>
                <a:spcPct val="19050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49000" cy="1500411"/>
          </a:xfrm>
          <a:prstGeom prst="rect">
            <a:avLst/>
          </a:prstGeom>
          <a:solidFill>
            <a:srgbClr val="000000"/>
          </a:solidFill>
          <a:ln w="63500">
            <a:solidFill>
              <a:srgbClr val="FF2600"/>
            </a:solidFill>
          </a:ln>
        </p:spPr>
        <p:txBody>
          <a:bodyPr vert="horz" wrap="square" lIns="0" tIns="5715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500"/>
              </a:spcBef>
            </a:pPr>
            <a:r>
              <a:rPr lang="en-US" sz="6000" spc="-40" dirty="0">
                <a:solidFill>
                  <a:srgbClr val="FFFFFF"/>
                </a:solidFill>
              </a:rPr>
              <a:t>Audio</a:t>
            </a:r>
            <a:r>
              <a:rPr sz="6000" spc="-40" dirty="0">
                <a:solidFill>
                  <a:srgbClr val="FFFFFF"/>
                </a:solidFill>
              </a:rPr>
              <a:t> </a:t>
            </a:r>
            <a:r>
              <a:rPr sz="6000" spc="-5" dirty="0">
                <a:solidFill>
                  <a:srgbClr val="FFFFFF"/>
                </a:solidFill>
              </a:rPr>
              <a:t>Features</a:t>
            </a:r>
            <a:r>
              <a:rPr lang="en-US" sz="6000" spc="-5" dirty="0">
                <a:solidFill>
                  <a:srgbClr val="FFFFFF"/>
                </a:solidFill>
              </a:rPr>
              <a:t>: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406400" y="2630570"/>
            <a:ext cx="12268200" cy="6077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6140">
              <a:lnSpc>
                <a:spcPct val="138900"/>
              </a:lnSpc>
              <a:spcBef>
                <a:spcPts val="100"/>
              </a:spcBef>
            </a:pPr>
            <a:r>
              <a:rPr lang="en-US" sz="2100" spc="-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lang="en-US" sz="3200" b="1" spc="-5" dirty="0">
                <a:solidFill>
                  <a:srgbClr val="FFFFFF"/>
                </a:solidFill>
                <a:latin typeface="Arial MT"/>
                <a:cs typeface="Arial MT"/>
              </a:rPr>
              <a:t>Audio features of each song extracted from Spotify </a:t>
            </a:r>
            <a:r>
              <a:rPr lang="en-US" sz="3200" b="1" spc="-5" dirty="0" err="1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lang="en-US" sz="3200" b="1" spc="-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</a:p>
          <a:p>
            <a:pPr marL="12700" marR="866140">
              <a:lnSpc>
                <a:spcPct val="138900"/>
              </a:lnSpc>
              <a:spcBef>
                <a:spcPts val="100"/>
              </a:spcBef>
            </a:pPr>
            <a:endParaRPr lang="en-US" sz="2100"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866140">
              <a:lnSpc>
                <a:spcPct val="138900"/>
              </a:lnSpc>
              <a:spcBef>
                <a:spcPts val="100"/>
              </a:spcBef>
            </a:pPr>
            <a:r>
              <a:rPr sz="2100" b="1" spc="-5" dirty="0" err="1">
                <a:solidFill>
                  <a:srgbClr val="FFFF00"/>
                </a:solidFill>
                <a:latin typeface="Arial MT"/>
                <a:cs typeface="Arial MT"/>
              </a:rPr>
              <a:t>Acousticness</a:t>
            </a:r>
            <a:r>
              <a:rPr sz="2100" b="1" spc="-5" dirty="0">
                <a:solidFill>
                  <a:srgbClr val="FFFF00"/>
                </a:solidFill>
                <a:latin typeface="Arial MT"/>
                <a:cs typeface="Arial MT"/>
              </a:rPr>
              <a:t>:</a:t>
            </a:r>
            <a:r>
              <a:rPr sz="2100" b="1" spc="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probability</a:t>
            </a:r>
            <a:r>
              <a:rPr sz="2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0.0</a:t>
            </a:r>
            <a:r>
              <a:rPr sz="2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1.0</a:t>
            </a:r>
            <a:r>
              <a:rPr sz="2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track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acoustic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endParaRPr lang="en-US" sz="2100" spc="-57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866140">
              <a:lnSpc>
                <a:spcPct val="1389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FFFF00"/>
                </a:solidFill>
                <a:latin typeface="Arial MT"/>
                <a:cs typeface="Arial MT"/>
              </a:rPr>
              <a:t>Danceability: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consistency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tempo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and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rhythm</a:t>
            </a:r>
            <a:endParaRPr sz="2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100" b="1" spc="-20" dirty="0" err="1">
                <a:solidFill>
                  <a:srgbClr val="FFFF00"/>
                </a:solidFill>
                <a:latin typeface="Arial MT"/>
                <a:cs typeface="Arial MT"/>
              </a:rPr>
              <a:t>Valence</a:t>
            </a:r>
            <a:r>
              <a:rPr lang="en-US" sz="2100" b="1" spc="-10" dirty="0" err="1">
                <a:solidFill>
                  <a:srgbClr val="FFFF00"/>
                </a:solidFill>
                <a:latin typeface="Arial MT"/>
                <a:cs typeface="Arial MT"/>
              </a:rPr>
              <a:t>:</a:t>
            </a:r>
            <a:r>
              <a:rPr sz="2100" dirty="0" err="1">
                <a:solidFill>
                  <a:srgbClr val="FFFFFF"/>
                </a:solidFill>
                <a:latin typeface="Arial MT"/>
                <a:cs typeface="Arial MT"/>
              </a:rPr>
              <a:t>mood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 (e.g. </a:t>
            </a:r>
            <a:r>
              <a:rPr sz="2100" spc="-30" dirty="0">
                <a:solidFill>
                  <a:srgbClr val="FFFFFF"/>
                </a:solidFill>
                <a:latin typeface="Arial MT"/>
                <a:cs typeface="Arial MT"/>
              </a:rPr>
              <a:t>happy,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cheerful,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sad,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angry)</a:t>
            </a:r>
            <a:endParaRPr sz="2100" dirty="0">
              <a:latin typeface="Arial MT"/>
              <a:cs typeface="Arial MT"/>
            </a:endParaRPr>
          </a:p>
          <a:p>
            <a:pPr marL="12700" marR="5080">
              <a:lnSpc>
                <a:spcPct val="138900"/>
              </a:lnSpc>
            </a:pPr>
            <a:r>
              <a:rPr sz="2100" b="1" dirty="0">
                <a:solidFill>
                  <a:srgbClr val="FFFF00"/>
                </a:solidFill>
                <a:latin typeface="Arial MT"/>
                <a:cs typeface="Arial MT"/>
              </a:rPr>
              <a:t>Energy: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dynamic range, onset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rate, timbre,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loudness, general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entropy </a:t>
            </a:r>
            <a:endParaRPr lang="en-US" sz="2100"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38900"/>
              </a:lnSpc>
            </a:pP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1" spc="-5" dirty="0" err="1">
                <a:solidFill>
                  <a:srgbClr val="FFFF00"/>
                </a:solidFill>
                <a:latin typeface="Arial MT"/>
                <a:cs typeface="Arial MT"/>
              </a:rPr>
              <a:t>Instrumentalness</a:t>
            </a:r>
            <a:r>
              <a:rPr sz="2100" b="1" spc="-5" dirty="0">
                <a:solidFill>
                  <a:srgbClr val="FFFF00"/>
                </a:solidFill>
                <a:latin typeface="Arial MT"/>
                <a:cs typeface="Arial MT"/>
              </a:rPr>
              <a:t>: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probability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track contains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no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vocals</a:t>
            </a:r>
            <a:endParaRPr sz="2100" dirty="0">
              <a:latin typeface="Arial MT"/>
              <a:cs typeface="Arial MT"/>
            </a:endParaRPr>
          </a:p>
          <a:p>
            <a:pPr marL="12700" marR="1932305">
              <a:lnSpc>
                <a:spcPct val="138900"/>
              </a:lnSpc>
            </a:pPr>
            <a:r>
              <a:rPr sz="2100" b="1" dirty="0">
                <a:solidFill>
                  <a:srgbClr val="FFFF00"/>
                </a:solidFill>
                <a:latin typeface="Arial MT"/>
                <a:cs typeface="Arial MT"/>
              </a:rPr>
              <a:t>Liveness: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presence of audience (claps and yells) </a:t>
            </a:r>
            <a:endParaRPr lang="en-US" sz="21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1932305">
              <a:lnSpc>
                <a:spcPct val="138900"/>
              </a:lnSpc>
            </a:pP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1" dirty="0">
                <a:solidFill>
                  <a:srgbClr val="FFFF00"/>
                </a:solidFill>
                <a:latin typeface="Arial MT"/>
                <a:cs typeface="Arial MT"/>
              </a:rPr>
              <a:t>Loudness:</a:t>
            </a:r>
            <a:r>
              <a:rPr sz="2100" b="1" spc="-1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relative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average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decibel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level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across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track</a:t>
            </a:r>
            <a:endParaRPr lang="en-US" sz="2100"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1932305">
              <a:lnSpc>
                <a:spcPct val="138900"/>
              </a:lnSpc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1" dirty="0" err="1">
                <a:solidFill>
                  <a:srgbClr val="FFFF00"/>
                </a:solidFill>
                <a:latin typeface="Arial MT"/>
                <a:cs typeface="Arial MT"/>
              </a:rPr>
              <a:t>Speechiness</a:t>
            </a:r>
            <a:r>
              <a:rPr sz="2100" b="1" dirty="0">
                <a:solidFill>
                  <a:srgbClr val="FFFF00"/>
                </a:solidFill>
                <a:latin typeface="Arial MT"/>
                <a:cs typeface="Arial MT"/>
              </a:rPr>
              <a:t>: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above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0.66 entirely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of spoken words </a:t>
            </a:r>
            <a:endParaRPr lang="en-US" sz="21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1932305">
              <a:lnSpc>
                <a:spcPct val="138900"/>
              </a:lnSpc>
            </a:pP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1" dirty="0">
                <a:solidFill>
                  <a:srgbClr val="FFFF00"/>
                </a:solidFill>
                <a:latin typeface="Arial MT"/>
                <a:cs typeface="Arial MT"/>
              </a:rPr>
              <a:t>Key:</a:t>
            </a:r>
            <a:r>
              <a:rPr sz="2100" b="1" spc="-1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pitch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class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Arial MT"/>
                <a:cs typeface="Arial MT"/>
              </a:rPr>
              <a:t>0-11</a:t>
            </a:r>
            <a:endParaRPr sz="2100" dirty="0">
              <a:latin typeface="Arial MT"/>
              <a:cs typeface="Arial MT"/>
            </a:endParaRPr>
          </a:p>
          <a:p>
            <a:pPr marL="12700" marR="5090795">
              <a:lnSpc>
                <a:spcPct val="138900"/>
              </a:lnSpc>
            </a:pPr>
            <a:r>
              <a:rPr sz="2100" b="1" dirty="0">
                <a:solidFill>
                  <a:srgbClr val="FFFF00"/>
                </a:solidFill>
                <a:latin typeface="Arial MT"/>
                <a:cs typeface="Arial MT"/>
              </a:rPr>
              <a:t>Mode:</a:t>
            </a:r>
            <a:r>
              <a:rPr sz="2100" b="1" spc="-3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major</a:t>
            </a:r>
            <a:r>
              <a:rPr sz="2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(1),</a:t>
            </a:r>
            <a:r>
              <a:rPr sz="2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minor</a:t>
            </a:r>
            <a:r>
              <a:rPr sz="2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(0) </a:t>
            </a:r>
            <a:endParaRPr lang="en-US" sz="21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90795">
              <a:lnSpc>
                <a:spcPct val="138900"/>
              </a:lnSpc>
            </a:pP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1" spc="-40" dirty="0">
                <a:solidFill>
                  <a:srgbClr val="FFFF00"/>
                </a:solidFill>
                <a:latin typeface="Arial MT"/>
                <a:cs typeface="Arial MT"/>
              </a:rPr>
              <a:t>Tempo:</a:t>
            </a:r>
            <a:r>
              <a:rPr sz="2100" b="1" spc="-1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beats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minute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Duration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milliseconds</a:t>
            </a:r>
            <a:endParaRPr sz="2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FA0B-9AAE-484B-9006-18F6B8795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600" y="381000"/>
            <a:ext cx="11054080" cy="2462213"/>
          </a:xfrm>
        </p:spPr>
        <p:txBody>
          <a:bodyPr/>
          <a:lstStyle/>
          <a:p>
            <a:r>
              <a:rPr lang="en-US" dirty="0"/>
              <a:t>EDA AND DATA PREPROCESSING: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CADF9-F734-4EC4-BF3B-3E031536589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950720" y="3276600"/>
            <a:ext cx="9103360" cy="2154436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Removing the outliers</a:t>
            </a:r>
          </a:p>
          <a:p>
            <a:pPr marL="514350" indent="-514350">
              <a:buAutoNum type="arabicParenR"/>
            </a:pPr>
            <a:r>
              <a:rPr lang="en-US" dirty="0"/>
              <a:t> Duplicate items need to be remove</a:t>
            </a:r>
          </a:p>
          <a:p>
            <a:pPr marL="514350" indent="-514350">
              <a:buAutoNum type="arabicParenR"/>
            </a:pPr>
            <a:r>
              <a:rPr lang="en-US" dirty="0"/>
              <a:t>Distributions of all data points using various plots</a:t>
            </a:r>
          </a:p>
          <a:p>
            <a:pPr marL="514350" indent="-514350">
              <a:buAutoNum type="arabicParenR"/>
            </a:pPr>
            <a:r>
              <a:rPr lang="en-US" dirty="0"/>
              <a:t>Plotting songs features with respect to time</a:t>
            </a:r>
          </a:p>
          <a:p>
            <a:pPr marL="514350" indent="-514350">
              <a:buAutoNum type="arabicParenR"/>
            </a:pPr>
            <a:r>
              <a:rPr lang="en-US" dirty="0"/>
              <a:t>Features with features correlation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97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6756" y="304800"/>
            <a:ext cx="10160000" cy="1595309"/>
          </a:xfrm>
          <a:prstGeom prst="rect">
            <a:avLst/>
          </a:prstGeom>
          <a:solidFill>
            <a:srgbClr val="000000"/>
          </a:solidFill>
          <a:ln w="63500">
            <a:solidFill>
              <a:srgbClr val="FFFB00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6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0" spc="50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lang="en-US" sz="6000" spc="50" dirty="0">
                <a:solidFill>
                  <a:srgbClr val="FFFFFF"/>
                </a:solidFill>
                <a:latin typeface="Arial MT"/>
                <a:cs typeface="Arial MT"/>
              </a:rPr>
              <a:t> and methods:</a:t>
            </a:r>
            <a:endParaRPr sz="6000" dirty="0">
              <a:latin typeface="Arial MT"/>
              <a:cs typeface="Arial MT"/>
            </a:endParaRPr>
          </a:p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Stratified</a:t>
            </a:r>
            <a:r>
              <a:rPr sz="3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Train/Test</a:t>
            </a:r>
            <a:r>
              <a:rPr sz="3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Split</a:t>
            </a:r>
            <a:r>
              <a:rPr sz="3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3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r>
              <a:rPr lang="en-US" sz="3200" spc="-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lang="en-US" sz="3200" spc="-5" dirty="0">
                <a:solidFill>
                  <a:srgbClr val="FFFFFF"/>
                </a:solidFill>
                <a:latin typeface="Arial MT"/>
                <a:cs typeface="Arial MT"/>
              </a:rPr>
              <a:t>25 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sz="3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balance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A9704A-91C8-4CD3-BCFE-ED9DFBFDBB2D}"/>
              </a:ext>
            </a:extLst>
          </p:cNvPr>
          <p:cNvSpPr/>
          <p:nvPr/>
        </p:nvSpPr>
        <p:spPr>
          <a:xfrm>
            <a:off x="1930400" y="2442574"/>
            <a:ext cx="9192712" cy="45678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 have to apply different supervised machine learning algorithm to predict whether the song hit the billboard or not?, since it is a classification problem.</a:t>
            </a:r>
          </a:p>
          <a:p>
            <a:pPr marL="342900" indent="-342900">
              <a:buAutoNum type="arabicParenR"/>
            </a:pPr>
            <a:r>
              <a:rPr lang="en-US" sz="2400" b="1" dirty="0">
                <a:solidFill>
                  <a:srgbClr val="FFFF00"/>
                </a:solidFill>
              </a:rPr>
              <a:t>Logistic Regression</a:t>
            </a:r>
          </a:p>
          <a:p>
            <a:pPr marL="342900" indent="-342900">
              <a:buAutoNum type="arabicParenR"/>
            </a:pPr>
            <a:r>
              <a:rPr lang="en-US" sz="2400" b="1" dirty="0">
                <a:solidFill>
                  <a:srgbClr val="FFFF00"/>
                </a:solidFill>
              </a:rPr>
              <a:t>Gaussian discrimination Analysis (GDA)</a:t>
            </a:r>
          </a:p>
          <a:p>
            <a:pPr marL="342900" indent="-342900">
              <a:buAutoNum type="arabicParenR"/>
            </a:pPr>
            <a:r>
              <a:rPr lang="en-IN" sz="2400" b="1" dirty="0">
                <a:solidFill>
                  <a:srgbClr val="FFFF00"/>
                </a:solidFill>
              </a:rPr>
              <a:t>Support Vector Machine (SVM)</a:t>
            </a:r>
          </a:p>
          <a:p>
            <a:pPr marL="342900" indent="-342900">
              <a:buAutoNum type="arabicParenR"/>
            </a:pPr>
            <a:r>
              <a:rPr lang="en-IN" sz="2400" b="1" dirty="0">
                <a:solidFill>
                  <a:srgbClr val="FFFF00"/>
                </a:solidFill>
              </a:rPr>
              <a:t>Decision Tree </a:t>
            </a:r>
          </a:p>
          <a:p>
            <a:pPr marL="342900" indent="-342900">
              <a:buAutoNum type="arabicParenR"/>
            </a:pPr>
            <a:r>
              <a:rPr lang="en-IN" sz="2400" b="1" dirty="0">
                <a:solidFill>
                  <a:srgbClr val="FFFF00"/>
                </a:solidFill>
              </a:rPr>
              <a:t>Neural Network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619759"/>
            <a:ext cx="10748645" cy="9387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6000" spc="5" dirty="0">
                <a:solidFill>
                  <a:srgbClr val="FFFFFF"/>
                </a:solidFill>
              </a:rPr>
              <a:t>Which model performs better?</a:t>
            </a:r>
            <a:endParaRPr sz="6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E849ED-D4E3-458F-B672-6836AA1BC551}"/>
              </a:ext>
            </a:extLst>
          </p:cNvPr>
          <p:cNvSpPr/>
          <p:nvPr/>
        </p:nvSpPr>
        <p:spPr>
          <a:xfrm>
            <a:off x="2235200" y="2057400"/>
            <a:ext cx="8024178" cy="3048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</a:rPr>
              <a:t>Compare the accuracy of each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</a:rPr>
              <a:t>Both train and test accuracy should be compare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</a:rPr>
              <a:t>With histogram we can compare the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</a:rPr>
              <a:t>With different condition like year of song, months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AE61-847B-4F64-A904-2B2D90B28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685800"/>
            <a:ext cx="11054080" cy="2462213"/>
          </a:xfrm>
        </p:spPr>
        <p:txBody>
          <a:bodyPr/>
          <a:lstStyle/>
          <a:p>
            <a:r>
              <a:rPr lang="en-US" dirty="0"/>
              <a:t>Model testing: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8C70F-A61D-4398-81EA-AA3F793A0E5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950720" y="2400154"/>
            <a:ext cx="9103360" cy="3447098"/>
          </a:xfrm>
        </p:spPr>
        <p:txBody>
          <a:bodyPr/>
          <a:lstStyle/>
          <a:p>
            <a:r>
              <a:rPr lang="en-US" dirty="0"/>
              <a:t>. After building the model we need to evaluate our model with performance </a:t>
            </a:r>
            <a:r>
              <a:rPr lang="en-US" dirty="0" err="1"/>
              <a:t>matrics</a:t>
            </a:r>
            <a:r>
              <a:rPr lang="en-US" dirty="0"/>
              <a:t> like:</a:t>
            </a:r>
          </a:p>
          <a:p>
            <a:r>
              <a:rPr lang="en-US" dirty="0"/>
              <a:t> 1) Precision</a:t>
            </a:r>
          </a:p>
          <a:p>
            <a:r>
              <a:rPr lang="en-US" dirty="0"/>
              <a:t> 2) recall</a:t>
            </a:r>
          </a:p>
          <a:p>
            <a:r>
              <a:rPr lang="en-US" dirty="0"/>
              <a:t> 3) f1 score</a:t>
            </a:r>
          </a:p>
          <a:p>
            <a:r>
              <a:rPr lang="en-US" dirty="0"/>
              <a:t> 4) Roc-</a:t>
            </a:r>
            <a:r>
              <a:rPr lang="en-US" dirty="0" err="1"/>
              <a:t>Auc</a:t>
            </a:r>
            <a:r>
              <a:rPr lang="en-US" dirty="0"/>
              <a:t> curve</a:t>
            </a:r>
          </a:p>
          <a:p>
            <a:r>
              <a:rPr lang="en-US" dirty="0"/>
              <a:t> 5) Confusion matrix</a:t>
            </a:r>
          </a:p>
          <a:p>
            <a:r>
              <a:rPr lang="en-US" dirty="0"/>
              <a:t> 6) Accuracy of each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04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B615-F25C-4790-98CD-78F3B3FA1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609600"/>
            <a:ext cx="11054080" cy="1231106"/>
          </a:xfrm>
        </p:spPr>
        <p:txBody>
          <a:bodyPr/>
          <a:lstStyle/>
          <a:p>
            <a:r>
              <a:rPr lang="en-US" dirty="0"/>
              <a:t>Hyperparameter tuning: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73E50-3FE8-49BE-A711-0DDEF66D57E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49400" y="2438400"/>
            <a:ext cx="9753600" cy="3048000"/>
          </a:xfrm>
        </p:spPr>
        <p:txBody>
          <a:bodyPr/>
          <a:lstStyle/>
          <a:p>
            <a:r>
              <a:rPr lang="en-US" dirty="0"/>
              <a:t> 1) we can tune our models with hyperparameter tuning using grid search cv or randomized search cv</a:t>
            </a:r>
          </a:p>
          <a:p>
            <a:r>
              <a:rPr lang="en-US" dirty="0"/>
              <a:t>2) After getting best parameter we can again put the best parameter and get the accuracy or performance of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43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517</Words>
  <Application>Microsoft Office PowerPoint</Application>
  <PresentationFormat>Custom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MT</vt:lpstr>
      <vt:lpstr>Calibri</vt:lpstr>
      <vt:lpstr>Office Theme</vt:lpstr>
      <vt:lpstr>Billboard Hot or Not ? Predicting a song’s appearance on the Billboard Hot 100</vt:lpstr>
      <vt:lpstr>PowerPoint Presentation</vt:lpstr>
      <vt:lpstr> Data:</vt:lpstr>
      <vt:lpstr>Audio Features:</vt:lpstr>
      <vt:lpstr>EDA AND DATA PREPROCESSING:</vt:lpstr>
      <vt:lpstr>PowerPoint Presentation</vt:lpstr>
      <vt:lpstr>Which model performs better?</vt:lpstr>
      <vt:lpstr>Model testing: </vt:lpstr>
      <vt:lpstr>Hyperparameter tuning:</vt:lpstr>
      <vt:lpstr>Feature Importance</vt:lpstr>
      <vt:lpstr>Saving the model:</vt:lpstr>
      <vt:lpstr>Model Deployment:</vt:lpstr>
      <vt:lpstr>Final Thoughts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or Not ? Predicting a song’s appearance on the Billboard Hot 100</dc:title>
  <cp:lastModifiedBy>zeeshanarif063@outlook.com</cp:lastModifiedBy>
  <cp:revision>16</cp:revision>
  <dcterms:created xsi:type="dcterms:W3CDTF">2021-07-21T09:46:10Z</dcterms:created>
  <dcterms:modified xsi:type="dcterms:W3CDTF">2021-07-27T18:20:28Z</dcterms:modified>
</cp:coreProperties>
</file>