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Lst>
  <p:sldSz cy="6858000" cx="12192000"/>
  <p:notesSz cx="6858000" cy="9144000"/>
  <p:embeddedFontLst>
    <p:embeddedFont>
      <p:font typeface="Roboto Mon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5" roundtripDataSignature="AMtx7miD2DeYgjgsqUxVvf5iDSo/jEAO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obotoMono-italic.fntdata"/><Relationship Id="rId72" Type="http://schemas.openxmlformats.org/officeDocument/2006/relationships/font" Target="fonts/RobotoMono-bold.fntdata"/><Relationship Id="rId31" Type="http://schemas.openxmlformats.org/officeDocument/2006/relationships/slide" Target="slides/slide27.xml"/><Relationship Id="rId75" Type="http://customschemas.google.com/relationships/presentationmetadata" Target="metadata"/><Relationship Id="rId30" Type="http://schemas.openxmlformats.org/officeDocument/2006/relationships/slide" Target="slides/slide26.xml"/><Relationship Id="rId74" Type="http://schemas.openxmlformats.org/officeDocument/2006/relationships/font" Target="fonts/RobotoMono-bold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RobotoMono-regular.fntdata"/><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rientsoftware.com/blog/what-can-you-do-with-javascript/" TargetMode="External"/><Relationship Id="rId3" Type="http://schemas.openxmlformats.org/officeDocument/2006/relationships/hyperlink" Target="https://www.grandcircus.co/blog/10-things-you-can-build-with-javascript/" TargetMode="External"/><Relationship Id="rId4" Type="http://schemas.openxmlformats.org/officeDocument/2006/relationships/hyperlink" Target="https://www.hackreactor.com/blog/what-is-javascript-used-for"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examples.asp"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output.asp"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output.asp"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output.asp"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lideshare.net/shreesenthil/javascript-basics-231170103"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lideshare.net/shreesenthil/javascript-basics-231170103"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javascript/javascript_syntax.htm"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syntax.asp"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variables.asp"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variables.asp"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variables.asp"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variables.asp"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javascript-basic-syntax/?ref=lbp"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javascript-basic-syntax/?ref=lbp"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lideshare.net/OrdinaORAJ/javascript-basics-and-best-practices-cc-fe-ux"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javascript-statements/?ref=lbp"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javascript-statements/?ref=lbp" TargetMode="Externa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e2b1d14ec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e2b1d14ec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file:///C:/Users/Admin/Desktop/Pasha%20samples/.Net/prez-171106201220-JSintro.pdf </a:t>
            </a:r>
            <a:endParaRPr/>
          </a:p>
        </p:txBody>
      </p:sp>
      <p:sp>
        <p:nvSpPr>
          <p:cNvPr id="223" name="Google Shape;223;g13e2b1d14ec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e2b1d14e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e2b1d14ec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details</a:t>
            </a:r>
            <a:r>
              <a:rPr b="1" lang="en-US"/>
              <a:t>: </a:t>
            </a:r>
            <a:r>
              <a:rPr b="1" lang="en-US" u="sng">
                <a:solidFill>
                  <a:schemeClr val="hlink"/>
                </a:solidFill>
                <a:hlinkClick r:id="rId2"/>
              </a:rPr>
              <a:t>https://www.orientsoftware.com/blog/what-can-you-do-with-javascript/</a:t>
            </a:r>
            <a:r>
              <a:rPr b="1" lang="en-US"/>
              <a:t> </a:t>
            </a:r>
            <a:endParaRPr b="1"/>
          </a:p>
          <a:p>
            <a:pPr indent="0" lvl="0" marL="0" rtl="0" algn="l">
              <a:spcBef>
                <a:spcPts val="0"/>
              </a:spcBef>
              <a:spcAft>
                <a:spcPts val="0"/>
              </a:spcAft>
              <a:buNone/>
            </a:pPr>
            <a:r>
              <a:rPr lang="en-US" u="sng">
                <a:solidFill>
                  <a:schemeClr val="hlink"/>
                </a:solidFill>
                <a:hlinkClick r:id="rId3"/>
              </a:rPr>
              <a:t>https://www.grandcircus.co/blog/10-things-you-can-build-with-javascript/</a:t>
            </a:r>
            <a:r>
              <a:rPr lang="en-US"/>
              <a:t> </a:t>
            </a:r>
            <a:endParaRPr/>
          </a:p>
          <a:p>
            <a:pPr indent="0" lvl="0" marL="0" rtl="0" algn="l">
              <a:spcBef>
                <a:spcPts val="0"/>
              </a:spcBef>
              <a:spcAft>
                <a:spcPts val="0"/>
              </a:spcAft>
              <a:buNone/>
            </a:pPr>
            <a:r>
              <a:rPr lang="en-US" u="sng">
                <a:solidFill>
                  <a:schemeClr val="hlink"/>
                </a:solidFill>
                <a:hlinkClick r:id="rId4"/>
              </a:rPr>
              <a:t>https://www.hackreactor.com/blog/what-is-javascript-used-for</a:t>
            </a:r>
            <a:r>
              <a:rPr lang="en-US"/>
              <a:t> </a:t>
            </a:r>
            <a:endParaRPr/>
          </a:p>
        </p:txBody>
      </p:sp>
      <p:sp>
        <p:nvSpPr>
          <p:cNvPr id="232" name="Google Shape;232;g13e2b1d14ec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e2b1d14ec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e2b1d14ec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further details</a:t>
            </a:r>
            <a:r>
              <a:rPr b="1" lang="en-US"/>
              <a:t>: </a:t>
            </a:r>
            <a:r>
              <a:rPr lang="en-US" u="sng">
                <a:solidFill>
                  <a:schemeClr val="hlink"/>
                </a:solidFill>
                <a:hlinkClick r:id="rId2"/>
              </a:rPr>
              <a:t>https://www.w3schools.com/js/js_examples.asp</a:t>
            </a:r>
            <a:r>
              <a:rPr lang="en-US"/>
              <a:t> </a:t>
            </a:r>
            <a:endParaRPr/>
          </a:p>
        </p:txBody>
      </p:sp>
      <p:sp>
        <p:nvSpPr>
          <p:cNvPr id="240" name="Google Shape;240;g13e2b1d14ec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e2b1d14ec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e2b1d14ec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3e2b1d14ec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e2b1d14ec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e2b1d14ec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13e2b1d14ec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e2b1d14ec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e2b1d14ec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13e2b1d14ec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e2b1d14ec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e2b1d14ec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13e2b1d14ec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e2b1d14ec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e2b1d14ec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https://www.w3schools.com/js/js_output.asp</a:t>
            </a:r>
            <a:r>
              <a:rPr lang="en-US"/>
              <a:t> </a:t>
            </a:r>
            <a:endParaRPr/>
          </a:p>
        </p:txBody>
      </p:sp>
      <p:sp>
        <p:nvSpPr>
          <p:cNvPr id="284" name="Google Shape;284;g13e2b1d14ec_0_1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e2b1d14ec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e2b1d14ec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https://www.w3schools.com/js/js_output.asp</a:t>
            </a:r>
            <a:r>
              <a:rPr lang="en-US"/>
              <a:t> </a:t>
            </a:r>
            <a:endParaRPr/>
          </a:p>
        </p:txBody>
      </p:sp>
      <p:sp>
        <p:nvSpPr>
          <p:cNvPr id="294" name="Google Shape;294;g13e2b1d14ec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e2b1d14ec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e2b1d14ec_0_1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https://www.w3schools.com/js/js_output.asp</a:t>
            </a:r>
            <a:r>
              <a:rPr lang="en-US"/>
              <a:t> </a:t>
            </a:r>
            <a:endParaRPr/>
          </a:p>
        </p:txBody>
      </p:sp>
      <p:sp>
        <p:nvSpPr>
          <p:cNvPr id="303" name="Google Shape;303;g13e2b1d14ec_0_1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e2b1d14ec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e2b1d14ec_0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https://www.slideshare.net/shreesenthil/javascript-basics-231170103</a:t>
            </a:r>
            <a:r>
              <a:rPr lang="en-US"/>
              <a:t> </a:t>
            </a:r>
            <a:endParaRPr/>
          </a:p>
        </p:txBody>
      </p:sp>
      <p:sp>
        <p:nvSpPr>
          <p:cNvPr id="311" name="Google Shape;311;g13e2b1d14ec_0_1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e2b1d14ec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e2b1d14ec_0_1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https://www.slideshare.net/shreesenthil/javascript-basics-231170103</a:t>
            </a:r>
            <a:r>
              <a:rPr lang="en-US"/>
              <a:t> </a:t>
            </a:r>
            <a:endParaRPr/>
          </a:p>
        </p:txBody>
      </p:sp>
      <p:sp>
        <p:nvSpPr>
          <p:cNvPr id="320" name="Google Shape;320;g13e2b1d14ec_0_1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e2b1d14ec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e2b1d14ec_0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https://www.tutorialspoint.com/javascript/javascript_syntax.htm</a:t>
            </a:r>
            <a:r>
              <a:rPr lang="en-US"/>
              <a:t> </a:t>
            </a:r>
            <a:endParaRPr/>
          </a:p>
        </p:txBody>
      </p:sp>
      <p:sp>
        <p:nvSpPr>
          <p:cNvPr id="330" name="Google Shape;330;g13e2b1d14ec_0_1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e2b1d14ec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e2b1d14ec_0_3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https://www.w3schools.com/js/js_syntax.asp</a:t>
            </a:r>
            <a:r>
              <a:rPr lang="en-US"/>
              <a:t> </a:t>
            </a:r>
            <a:endParaRPr/>
          </a:p>
        </p:txBody>
      </p:sp>
      <p:sp>
        <p:nvSpPr>
          <p:cNvPr id="338" name="Google Shape;338;g13e2b1d14ec_0_3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e2b1d14ec_0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e2b1d14ec_0_2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13e2b1d14ec_0_2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3e2b1d14ec_0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3e2b1d14ec_0_2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13e2b1d14ec_0_2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e2b1d14ec_0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e2b1d14ec_0_2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13e2b1d14ec_0_2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e2b1d14ec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3e2b1d14ec_0_2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13e2b1d14ec_0_2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3e2b1d14ec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3e2b1d14ec_0_2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13e2b1d14ec_0_2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3e2b1d14ec_0_2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3e2b1d14ec_0_2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13e2b1d14ec_0_2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e29f36040_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13e29f36040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ff2c0f229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ff2c0f229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ff2c0f2299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ff2c0f229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ff2c0f229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ff2c0f229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3e2b1d14ec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3e2b1d14ec_0_2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13e2b1d14ec_0_2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e2b1d14ec_0_3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3e2b1d14ec_0_3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13e2b1d14ec_0_3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3e2b1d14ec_0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3e2b1d14ec_0_3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13e2b1d14ec_0_3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3e2b1d14ec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g13e2b1d14ec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3e2b1d14ec_0_4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3e2b1d14ec_0_4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https://www.w3schools.com/js/js_variables.asp</a:t>
            </a:r>
            <a:r>
              <a:rPr lang="en-US"/>
              <a:t> </a:t>
            </a:r>
            <a:endParaRPr/>
          </a:p>
        </p:txBody>
      </p:sp>
      <p:sp>
        <p:nvSpPr>
          <p:cNvPr id="446" name="Google Shape;446;g13e2b1d14ec_0_4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3e2b1d14ec_0_5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3e2b1d14ec_0_5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https://www.w3schools.com/js/js_variables.asp</a:t>
            </a:r>
            <a:r>
              <a:rPr lang="en-US"/>
              <a:t> </a:t>
            </a:r>
            <a:endParaRPr/>
          </a:p>
        </p:txBody>
      </p:sp>
      <p:sp>
        <p:nvSpPr>
          <p:cNvPr id="456" name="Google Shape;456;g13e2b1d14ec_0_5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3e2b1d14ec_0_5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3e2b1d14ec_0_5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https://www.w3schools.com/js/js_variables.asp</a:t>
            </a:r>
            <a:r>
              <a:rPr lang="en-US"/>
              <a:t> </a:t>
            </a:r>
            <a:endParaRPr/>
          </a:p>
        </p:txBody>
      </p:sp>
      <p:sp>
        <p:nvSpPr>
          <p:cNvPr id="466" name="Google Shape;466;g13e2b1d14ec_0_5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3e2b1d14ec_0_5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3e2b1d14ec_0_5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https://www.w3schools.com/js/js_variables.asp</a:t>
            </a:r>
            <a:r>
              <a:rPr lang="en-US"/>
              <a:t> </a:t>
            </a:r>
            <a:endParaRPr/>
          </a:p>
        </p:txBody>
      </p:sp>
      <p:sp>
        <p:nvSpPr>
          <p:cNvPr id="475" name="Google Shape;475;g13e2b1d14ec_0_5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3e2b1d14ec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3e2b1d14ec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13e2b1d14ec_0_1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3e2b1d14ec_0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3e2b1d14ec_0_2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https://www.geeksforgeeks.org/javascript-basic-syntax/?ref=lbp</a:t>
            </a:r>
            <a:r>
              <a:rPr lang="en-US"/>
              <a:t> </a:t>
            </a:r>
            <a:endParaRPr/>
          </a:p>
        </p:txBody>
      </p:sp>
      <p:sp>
        <p:nvSpPr>
          <p:cNvPr id="493" name="Google Shape;493;g13e2b1d14ec_0_2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3e2b1d14ec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3e2b1d14ec_0_3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g13e2b1d14ec_0_3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3e2b1d14ec_0_5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3e2b1d14ec_0_5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13e2b1d14ec_0_5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3e2b1d14ec_0_5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3e2b1d14ec_0_5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g13e2b1d14ec_0_5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3e2b1d14ec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3e2b1d14ec_0_2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https://www.geeksforgeeks.org/javascript-basic-syntax/?ref=lbp</a:t>
            </a:r>
            <a:r>
              <a:rPr lang="en-US"/>
              <a:t> </a:t>
            </a:r>
            <a:endParaRPr/>
          </a:p>
        </p:txBody>
      </p:sp>
      <p:sp>
        <p:nvSpPr>
          <p:cNvPr id="528" name="Google Shape;528;g13e2b1d14ec_0_2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3e2b1d14ec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3e2b1d14ec_0_6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g13e2b1d14ec_0_6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3e2b1d14ec_0_6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3e2b1d14ec_0_6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g13e2b1d14ec_0_6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3e2b1d14ec_0_6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3e2b1d14ec_0_6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g13e2b1d14ec_0_6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3e2b1d14ec_0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3e2b1d14ec_0_2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g13e2b1d14ec_0_2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e2b1d14e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e2b1d14ec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https://www.slideshare.net/OrdinaORAJ/javascript-basics-and-best-practices-cc-fe-ux</a:t>
            </a:r>
            <a:r>
              <a:rPr lang="en-US"/>
              <a:t> </a:t>
            </a:r>
            <a:endParaRPr/>
          </a:p>
        </p:txBody>
      </p:sp>
      <p:sp>
        <p:nvSpPr>
          <p:cNvPr id="182" name="Google Shape;182;g13e2b1d14ec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3e2b1d14ec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3e2b1d14ec_0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https://www.geeksforgeeks.org/javascript-statements/?ref=lbp</a:t>
            </a:r>
            <a:r>
              <a:rPr lang="en-US"/>
              <a:t> </a:t>
            </a:r>
            <a:endParaRPr/>
          </a:p>
        </p:txBody>
      </p:sp>
      <p:sp>
        <p:nvSpPr>
          <p:cNvPr id="570" name="Google Shape;570;g13e2b1d14ec_0_2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3e2b1d14ec_0_5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3e2b1d14ec_0_5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g13e2b1d14ec_0_5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3e2b1d14ec_0_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3e2b1d14ec_0_3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g13e2b1d14ec_0_3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3e2b1d14ec_0_3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3e2b1d14ec_0_3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g13e2b1d14ec_0_3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3e2b1d14ec_0_3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3e2b1d14ec_0_3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g13e2b1d14ec_0_3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3e2b1d14ec_0_4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3e2b1d14ec_0_4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g13e2b1d14ec_0_4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3e2b1d14ec_0_3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3e2b1d14ec_0_3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g13e2b1d14ec_0_3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3e2b1d14ec_0_3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3e2b1d14ec_0_3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g13e2b1d14ec_0_3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3e2b1d14ec_0_4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3e2b1d14ec_0_4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g13e2b1d14ec_0_4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3e2b1d14ec_0_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3e2b1d14ec_0_4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g13e2b1d14ec_0_4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e2b1d14ec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e2b1d14ec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3e2b1d14ec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3e2b1d14ec_0_4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3e2b1d14ec_0_4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g13e2b1d14ec_0_4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3e2b1d14ec_0_5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3e2b1d14ec_0_5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g13e2b1d14ec_0_5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363224ac50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5" name="Google Shape;675;g1363224ac50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3e2b1d14ec_0_5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3e2b1d14ec_0_5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g13e2b1d14ec_0_5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3e2b1d14ec_0_4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3e2b1d14ec_0_4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https://www.geeksforgeeks.org/javascript-statements/?ref=lbp</a:t>
            </a:r>
            <a:r>
              <a:rPr lang="en-US"/>
              <a:t> </a:t>
            </a:r>
            <a:endParaRPr/>
          </a:p>
        </p:txBody>
      </p:sp>
      <p:sp>
        <p:nvSpPr>
          <p:cNvPr id="695" name="Google Shape;695;g13e2b1d14ec_0_4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3e29f36040_1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3" name="Google Shape;703;g13e29f36040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8" name="Google Shape;71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e2b1d14ec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13e2b1d14ec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e2b1d14ec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e2b1d14ec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file:///C:/Users/Admin/Desktop/Pasha%20samples/.Net/prez-171106201220-JSintro.pdf </a:t>
            </a:r>
            <a:endParaRPr/>
          </a:p>
        </p:txBody>
      </p:sp>
      <p:sp>
        <p:nvSpPr>
          <p:cNvPr id="214" name="Google Shape;214;g13e2b1d14ec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0"/>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20"/>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0" name="Google Shape;20;p20"/>
          <p:cNvPicPr preferRelativeResize="0"/>
          <p:nvPr/>
        </p:nvPicPr>
        <p:blipFill rotWithShape="1">
          <a:blip r:embed="rId3">
            <a:alphaModFix/>
          </a:blip>
          <a:srcRect b="0" l="0" r="0" t="0"/>
          <a:stretch/>
        </p:blipFill>
        <p:spPr>
          <a:xfrm>
            <a:off x="1190484" y="745920"/>
            <a:ext cx="2539490" cy="900000"/>
          </a:xfrm>
          <a:prstGeom prst="rect">
            <a:avLst/>
          </a:prstGeom>
          <a:noFill/>
          <a:ln>
            <a:noFill/>
          </a:ln>
        </p:spPr>
      </p:pic>
      <p:pic>
        <p:nvPicPr>
          <p:cNvPr id="21" name="Google Shape;21;p20"/>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0"/>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23" name="Google Shape;23;p20"/>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72" name="Shape 72"/>
        <p:cNvGrpSpPr/>
        <p:nvPr/>
      </p:nvGrpSpPr>
      <p:grpSpPr>
        <a:xfrm>
          <a:off x="0" y="0"/>
          <a:ext cx="0" cy="0"/>
          <a:chOff x="0" y="0"/>
          <a:chExt cx="0" cy="0"/>
        </a:xfrm>
      </p:grpSpPr>
      <p:sp>
        <p:nvSpPr>
          <p:cNvPr id="73" name="Google Shape;73;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5" name="Google Shape;75;p26"/>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6" name="Google Shape;76;p26"/>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77" name="Google Shape;77;p2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26"/>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 name="Shape 80"/>
        <p:cNvGrpSpPr/>
        <p:nvPr/>
      </p:nvGrpSpPr>
      <p:grpSpPr>
        <a:xfrm>
          <a:off x="0" y="0"/>
          <a:ext cx="0" cy="0"/>
          <a:chOff x="0" y="0"/>
          <a:chExt cx="0" cy="0"/>
        </a:xfrm>
      </p:grpSpPr>
      <p:sp>
        <p:nvSpPr>
          <p:cNvPr id="81" name="Google Shape;81;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3" name="Google Shape;83;p2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4" name="Google Shape;84;p2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2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6" name="Google Shape;86;p27"/>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87" name="Google Shape;87;p2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89" name="Shape 89"/>
        <p:cNvGrpSpPr/>
        <p:nvPr/>
      </p:nvGrpSpPr>
      <p:grpSpPr>
        <a:xfrm>
          <a:off x="0" y="0"/>
          <a:ext cx="0" cy="0"/>
          <a:chOff x="0" y="0"/>
          <a:chExt cx="0" cy="0"/>
        </a:xfrm>
      </p:grpSpPr>
      <p:sp>
        <p:nvSpPr>
          <p:cNvPr id="90" name="Google Shape;90;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8"/>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92" name="Google Shape;92;p28"/>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3" name="Google Shape;93;p28"/>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94" name="Google Shape;94;p28"/>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95" name="Google Shape;95;p28"/>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96" name="Google Shape;96;p2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28"/>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99" name="Google Shape;99;p28"/>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02" name="Google Shape;102;p29"/>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103" name="Google Shape;103;p2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31"/>
          <p:cNvSpPr/>
          <p:nvPr/>
        </p:nvSpPr>
        <p:spPr>
          <a:xfrm>
            <a:off x="8141209"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 name="Google Shape;107;p31"/>
          <p:cNvCxnSpPr/>
          <p:nvPr/>
        </p:nvCxnSpPr>
        <p:spPr>
          <a:xfrm>
            <a:off x="8322906" y="2699177"/>
            <a:ext cx="3030894" cy="0"/>
          </a:xfrm>
          <a:prstGeom prst="straightConnector1">
            <a:avLst/>
          </a:prstGeom>
          <a:noFill/>
          <a:ln cap="sq" cmpd="sng" w="76200">
            <a:solidFill>
              <a:srgbClr val="FFFFFF"/>
            </a:solidFill>
            <a:prstDash val="solid"/>
            <a:round/>
            <a:headEnd len="sm" w="sm" type="none"/>
            <a:tailEnd len="sm" w="sm" type="none"/>
          </a:ln>
        </p:spPr>
      </p:cxnSp>
      <p:sp>
        <p:nvSpPr>
          <p:cNvPr id="108" name="Google Shape;108;p31"/>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1"/>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0" name="Google Shape;110;p31"/>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11" name="Google Shape;111;p3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3" name="Shape 113"/>
        <p:cNvGrpSpPr/>
        <p:nvPr/>
      </p:nvGrpSpPr>
      <p:grpSpPr>
        <a:xfrm>
          <a:off x="0" y="0"/>
          <a:ext cx="0" cy="0"/>
          <a:chOff x="0" y="0"/>
          <a:chExt cx="0" cy="0"/>
        </a:xfrm>
      </p:grpSpPr>
      <p:sp>
        <p:nvSpPr>
          <p:cNvPr id="114" name="Google Shape;114;p32"/>
          <p:cNvSpPr/>
          <p:nvPr>
            <p:ph idx="2" type="pic"/>
          </p:nvPr>
        </p:nvSpPr>
        <p:spPr>
          <a:xfrm>
            <a:off x="15" y="0"/>
            <a:ext cx="12191985" cy="4600574"/>
          </a:xfrm>
          <a:prstGeom prst="rect">
            <a:avLst/>
          </a:prstGeom>
          <a:noFill/>
          <a:ln>
            <a:noFill/>
          </a:ln>
        </p:spPr>
      </p:sp>
      <p:sp>
        <p:nvSpPr>
          <p:cNvPr id="115" name="Google Shape;115;p32"/>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2"/>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2"/>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18" name="Google Shape;118;p3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20" name="Google Shape;120;p32"/>
          <p:cNvPicPr preferRelativeResize="0"/>
          <p:nvPr/>
        </p:nvPicPr>
        <p:blipFill rotWithShape="1">
          <a:blip r:embed="rId2">
            <a:alphaModFix/>
          </a:blip>
          <a:srcRect b="8934" l="6481" r="3738" t="7062"/>
          <a:stretch/>
        </p:blipFill>
        <p:spPr>
          <a:xfrm>
            <a:off x="1097280" y="6481397"/>
            <a:ext cx="569369" cy="180000"/>
          </a:xfrm>
          <a:prstGeom prst="rect">
            <a:avLst/>
          </a:prstGeom>
          <a:noFill/>
          <a:ln>
            <a:noFill/>
          </a:ln>
        </p:spPr>
      </p:pic>
      <p:pic>
        <p:nvPicPr>
          <p:cNvPr id="121" name="Google Shape;121;p32"/>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sp>
        <p:nvSpPr>
          <p:cNvPr id="122" name="Google Shape;122;p32"/>
          <p:cNvSpPr txBox="1"/>
          <p:nvPr/>
        </p:nvSpPr>
        <p:spPr>
          <a:xfrm>
            <a:off x="2308194" y="6448287"/>
            <a:ext cx="125789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Add Logo Here</a:t>
            </a:r>
            <a:endParaRPr b="0" i="0" sz="1400" u="none" cap="none" strike="noStrike">
              <a:solidFill>
                <a:srgbClr val="000000"/>
              </a:solidFill>
              <a:latin typeface="Arial"/>
              <a:ea typeface="Arial"/>
              <a:cs typeface="Arial"/>
              <a:sym typeface="Arial"/>
            </a:endParaRPr>
          </a:p>
        </p:txBody>
      </p:sp>
      <p:pic>
        <p:nvPicPr>
          <p:cNvPr id="123" name="Google Shape;123;p32"/>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24" name="Google Shape;124;p32"/>
          <p:cNvCxnSpPr/>
          <p:nvPr/>
        </p:nvCxnSpPr>
        <p:spPr>
          <a:xfrm>
            <a:off x="920940" y="5406763"/>
            <a:ext cx="10346944" cy="0"/>
          </a:xfrm>
          <a:prstGeom prst="straightConnector1">
            <a:avLst/>
          </a:prstGeom>
          <a:noFill/>
          <a:ln cap="sq" cmpd="sng" w="76200">
            <a:solidFill>
              <a:schemeClr val="accent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25" name="Shape 125"/>
        <p:cNvGrpSpPr/>
        <p:nvPr/>
      </p:nvGrpSpPr>
      <p:grpSpPr>
        <a:xfrm>
          <a:off x="0" y="0"/>
          <a:ext cx="0" cy="0"/>
          <a:chOff x="0" y="0"/>
          <a:chExt cx="0" cy="0"/>
        </a:xfrm>
      </p:grpSpPr>
      <p:sp>
        <p:nvSpPr>
          <p:cNvPr id="126" name="Google Shape;126;p33"/>
          <p:cNvSpPr/>
          <p:nvPr>
            <p:ph idx="2" type="pic"/>
          </p:nvPr>
        </p:nvSpPr>
        <p:spPr>
          <a:xfrm>
            <a:off x="5391150" y="0"/>
            <a:ext cx="6864856" cy="6864856"/>
          </a:xfrm>
          <a:prstGeom prst="rect">
            <a:avLst/>
          </a:prstGeom>
          <a:noFill/>
          <a:ln>
            <a:noFill/>
          </a:ln>
        </p:spPr>
      </p:sp>
      <p:sp>
        <p:nvSpPr>
          <p:cNvPr id="127" name="Google Shape;127;p33"/>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33"/>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3"/>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32" name="Google Shape;132;p33"/>
          <p:cNvPicPr preferRelativeResize="0"/>
          <p:nvPr/>
        </p:nvPicPr>
        <p:blipFill rotWithShape="1">
          <a:blip r:embed="rId2">
            <a:alphaModFix/>
          </a:blip>
          <a:srcRect b="8934" l="6481" r="3738" t="7062"/>
          <a:stretch/>
        </p:blipFill>
        <p:spPr>
          <a:xfrm>
            <a:off x="1097280" y="6481397"/>
            <a:ext cx="569369" cy="180000"/>
          </a:xfrm>
          <a:prstGeom prst="rect">
            <a:avLst/>
          </a:prstGeom>
          <a:noFill/>
          <a:ln>
            <a:noFill/>
          </a:ln>
        </p:spPr>
      </p:pic>
      <p:pic>
        <p:nvPicPr>
          <p:cNvPr id="133" name="Google Shape;133;p33"/>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sp>
        <p:nvSpPr>
          <p:cNvPr id="134" name="Google Shape;134;p33"/>
          <p:cNvSpPr txBox="1"/>
          <p:nvPr/>
        </p:nvSpPr>
        <p:spPr>
          <a:xfrm>
            <a:off x="2308194" y="6448287"/>
            <a:ext cx="125789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Add Logo Here</a:t>
            </a:r>
            <a:endParaRPr b="0" i="0" sz="1400" u="none" cap="none" strike="noStrike">
              <a:solidFill>
                <a:srgbClr val="000000"/>
              </a:solidFill>
              <a:latin typeface="Arial"/>
              <a:ea typeface="Arial"/>
              <a:cs typeface="Arial"/>
              <a:sym typeface="Arial"/>
            </a:endParaRPr>
          </a:p>
        </p:txBody>
      </p:sp>
      <p:pic>
        <p:nvPicPr>
          <p:cNvPr id="135" name="Google Shape;135;p33"/>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36" name="Google Shape;136;p33"/>
          <p:cNvCxnSpPr/>
          <p:nvPr/>
        </p:nvCxnSpPr>
        <p:spPr>
          <a:xfrm>
            <a:off x="838200" y="2885289"/>
            <a:ext cx="4248150" cy="0"/>
          </a:xfrm>
          <a:prstGeom prst="straightConnector1">
            <a:avLst/>
          </a:prstGeom>
          <a:noFill/>
          <a:ln cap="sq" cmpd="sng" w="76200">
            <a:solidFill>
              <a:schemeClr val="accent2"/>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5"/>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0" name="Google Shape;140;p3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2" name="Shape 142"/>
        <p:cNvGrpSpPr/>
        <p:nvPr/>
      </p:nvGrpSpPr>
      <p:grpSpPr>
        <a:xfrm>
          <a:off x="0" y="0"/>
          <a:ext cx="0" cy="0"/>
          <a:chOff x="0" y="0"/>
          <a:chExt cx="0" cy="0"/>
        </a:xfrm>
      </p:grpSpPr>
      <p:sp>
        <p:nvSpPr>
          <p:cNvPr id="143" name="Google Shape;143;p36"/>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6"/>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5" name="Google Shape;145;p3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6" name="Google Shape;26;p21"/>
          <p:cNvPicPr preferRelativeResize="0"/>
          <p:nvPr/>
        </p:nvPicPr>
        <p:blipFill rotWithShape="1">
          <a:blip r:embed="rId3">
            <a:alphaModFix/>
          </a:blip>
          <a:srcRect b="8934" l="6481" r="3738" t="7062"/>
          <a:stretch/>
        </p:blipFill>
        <p:spPr>
          <a:xfrm>
            <a:off x="1097280" y="6481397"/>
            <a:ext cx="569369" cy="180000"/>
          </a:xfrm>
          <a:prstGeom prst="rect">
            <a:avLst/>
          </a:prstGeom>
          <a:noFill/>
          <a:ln>
            <a:noFill/>
          </a:ln>
        </p:spPr>
      </p:pic>
      <p:pic>
        <p:nvPicPr>
          <p:cNvPr id="27" name="Google Shape;27;p21"/>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8" name="Google Shape;28;p21"/>
          <p:cNvPicPr preferRelativeResize="0"/>
          <p:nvPr/>
        </p:nvPicPr>
        <p:blipFill rotWithShape="1">
          <a:blip r:embed="rId5">
            <a:alphaModFix/>
          </a:blip>
          <a:srcRect b="0" l="0" r="0" t="0"/>
          <a:stretch/>
        </p:blipFill>
        <p:spPr>
          <a:xfrm>
            <a:off x="5687115" y="6404269"/>
            <a:ext cx="817770" cy="244256"/>
          </a:xfrm>
          <a:prstGeom prst="rect">
            <a:avLst/>
          </a:prstGeom>
          <a:noFill/>
          <a:ln>
            <a:noFill/>
          </a:ln>
        </p:spPr>
      </p:pic>
      <p:sp>
        <p:nvSpPr>
          <p:cNvPr id="29" name="Google Shape;29;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31" name="Shape 31"/>
        <p:cNvGrpSpPr/>
        <p:nvPr/>
      </p:nvGrpSpPr>
      <p:grpSpPr>
        <a:xfrm>
          <a:off x="0" y="0"/>
          <a:ext cx="0" cy="0"/>
          <a:chOff x="0" y="0"/>
          <a:chExt cx="0" cy="0"/>
        </a:xfrm>
      </p:grpSpPr>
      <p:sp>
        <p:nvSpPr>
          <p:cNvPr id="32" name="Google Shape;32;p2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34" name="Google Shape;34;p22"/>
          <p:cNvCxnSpPr/>
          <p:nvPr/>
        </p:nvCxnSpPr>
        <p:spPr>
          <a:xfrm>
            <a:off x="1171575" y="4343400"/>
            <a:ext cx="9906000" cy="0"/>
          </a:xfrm>
          <a:prstGeom prst="straightConnector1">
            <a:avLst/>
          </a:prstGeom>
          <a:noFill/>
          <a:ln cap="sq" cmpd="sng" w="152400">
            <a:solidFill>
              <a:schemeClr val="accent2"/>
            </a:solidFill>
            <a:prstDash val="solid"/>
            <a:round/>
            <a:headEnd len="sm" w="sm" type="none"/>
            <a:tailEnd len="sm" w="sm" type="none"/>
          </a:ln>
        </p:spPr>
      </p:cxnSp>
      <p:sp>
        <p:nvSpPr>
          <p:cNvPr id="35" name="Google Shape;35;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2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41" name="Google Shape;41;p25"/>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42" name="Google Shape;42;p2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47" name="Google Shape;47;p23"/>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48" name="Google Shape;48;p2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50" name="Shape 50"/>
        <p:cNvGrpSpPr/>
        <p:nvPr/>
      </p:nvGrpSpPr>
      <p:grpSpPr>
        <a:xfrm>
          <a:off x="0" y="0"/>
          <a:ext cx="0" cy="0"/>
          <a:chOff x="0" y="0"/>
          <a:chExt cx="0" cy="0"/>
        </a:xfrm>
      </p:grpSpPr>
      <p:sp>
        <p:nvSpPr>
          <p:cNvPr id="51" name="Google Shape;51;p24"/>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2" name="Google Shape;52;p24"/>
          <p:cNvCxnSpPr/>
          <p:nvPr/>
        </p:nvCxnSpPr>
        <p:spPr>
          <a:xfrm>
            <a:off x="1143000" y="5895975"/>
            <a:ext cx="10012680" cy="9525"/>
          </a:xfrm>
          <a:prstGeom prst="straightConnector1">
            <a:avLst/>
          </a:prstGeom>
          <a:noFill/>
          <a:ln cap="sq" cmpd="sng" w="152400">
            <a:solidFill>
              <a:schemeClr val="accent2"/>
            </a:solidFill>
            <a:prstDash val="solid"/>
            <a:round/>
            <a:headEnd len="sm" w="sm" type="none"/>
            <a:tailEnd len="sm" w="sm" type="none"/>
          </a:ln>
        </p:spPr>
      </p:cxnSp>
      <p:sp>
        <p:nvSpPr>
          <p:cNvPr id="53" name="Google Shape;53;p24"/>
          <p:cNvSpPr txBox="1"/>
          <p:nvPr/>
        </p:nvSpPr>
        <p:spPr>
          <a:xfrm>
            <a:off x="10402524"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2"/>
                </a:solidFill>
                <a:latin typeface="Arial"/>
                <a:ea typeface="Arial"/>
                <a:cs typeface="Arial"/>
                <a:sym typeface="Arial"/>
              </a:rPr>
              <a:t>🢇</a:t>
            </a:r>
            <a:endParaRPr b="1" i="0" sz="9600" u="none" cap="none" strike="noStrike">
              <a:solidFill>
                <a:schemeClr val="accent2"/>
              </a:solidFill>
              <a:latin typeface="Arial"/>
              <a:ea typeface="Arial"/>
              <a:cs typeface="Arial"/>
              <a:sym typeface="Arial"/>
            </a:endParaRPr>
          </a:p>
        </p:txBody>
      </p:sp>
      <p:sp>
        <p:nvSpPr>
          <p:cNvPr id="54" name="Google Shape;54;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2"/>
        </a:solidFill>
      </p:bgPr>
    </p:bg>
    <p:spTree>
      <p:nvGrpSpPr>
        <p:cNvPr id="56" name="Shape 56"/>
        <p:cNvGrpSpPr/>
        <p:nvPr/>
      </p:nvGrpSpPr>
      <p:grpSpPr>
        <a:xfrm>
          <a:off x="0" y="0"/>
          <a:ext cx="0" cy="0"/>
          <a:chOff x="0" y="0"/>
          <a:chExt cx="0" cy="0"/>
        </a:xfrm>
      </p:grpSpPr>
      <p:sp>
        <p:nvSpPr>
          <p:cNvPr id="57" name="Google Shape;57;p3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59" name="Google Shape;59;p34"/>
          <p:cNvCxnSpPr/>
          <p:nvPr/>
        </p:nvCxnSpPr>
        <p:spPr>
          <a:xfrm>
            <a:off x="1171575" y="4343400"/>
            <a:ext cx="9906000" cy="0"/>
          </a:xfrm>
          <a:prstGeom prst="straightConnector1">
            <a:avLst/>
          </a:prstGeom>
          <a:noFill/>
          <a:ln cap="sq" cmpd="sng" w="76200">
            <a:solidFill>
              <a:srgbClr val="FFFFFF"/>
            </a:solidFill>
            <a:prstDash val="solid"/>
            <a:round/>
            <a:headEnd len="sm" w="sm" type="none"/>
            <a:tailEnd len="sm" w="sm" type="none"/>
          </a:ln>
        </p:spPr>
      </p:cxnSp>
      <p:sp>
        <p:nvSpPr>
          <p:cNvPr id="60" name="Google Shape;60;p3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2" name="Google Shape;62;p34"/>
          <p:cNvPicPr preferRelativeResize="0"/>
          <p:nvPr/>
        </p:nvPicPr>
        <p:blipFill rotWithShape="1">
          <a:blip r:embed="rId2">
            <a:alphaModFix/>
          </a:blip>
          <a:srcRect b="0" l="0" r="0" t="0"/>
          <a:stretch/>
        </p:blipFill>
        <p:spPr>
          <a:xfrm>
            <a:off x="5687115" y="6404269"/>
            <a:ext cx="817770" cy="24425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3" name="Shape 63"/>
        <p:cNvGrpSpPr/>
        <p:nvPr/>
      </p:nvGrpSpPr>
      <p:grpSpPr>
        <a:xfrm>
          <a:off x="0" y="0"/>
          <a:ext cx="0" cy="0"/>
          <a:chOff x="0" y="0"/>
          <a:chExt cx="0" cy="0"/>
        </a:xfrm>
      </p:grpSpPr>
      <p:sp>
        <p:nvSpPr>
          <p:cNvPr id="64" name="Google Shape;64;p3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69" name="Google Shape;69;p19"/>
          <p:cNvPicPr preferRelativeResize="0"/>
          <p:nvPr/>
        </p:nvPicPr>
        <p:blipFill rotWithShape="1">
          <a:blip r:embed="rId3">
            <a:alphaModFix/>
          </a:blip>
          <a:srcRect b="0" l="5060" r="0" t="0"/>
          <a:stretch/>
        </p:blipFill>
        <p:spPr>
          <a:xfrm>
            <a:off x="1101905" y="745919"/>
            <a:ext cx="2704467" cy="952251"/>
          </a:xfrm>
          <a:prstGeom prst="rect">
            <a:avLst/>
          </a:prstGeom>
          <a:noFill/>
          <a:ln>
            <a:noFill/>
          </a:ln>
        </p:spPr>
      </p:pic>
      <p:pic>
        <p:nvPicPr>
          <p:cNvPr id="70" name="Google Shape;70;p19"/>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71" name="Google Shape;71;p19"/>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0.png"/><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8"/>
          <p:cNvPicPr preferRelativeResize="0"/>
          <p:nvPr/>
        </p:nvPicPr>
        <p:blipFill rotWithShape="1">
          <a:blip r:embed="rId1">
            <a:alphaModFix/>
          </a:blip>
          <a:srcRect b="8934" l="6481" r="3738" t="7062"/>
          <a:stretch/>
        </p:blipFill>
        <p:spPr>
          <a:xfrm>
            <a:off x="1097280" y="6481397"/>
            <a:ext cx="569369" cy="180000"/>
          </a:xfrm>
          <a:prstGeom prst="rect">
            <a:avLst/>
          </a:prstGeom>
          <a:noFill/>
          <a:ln>
            <a:noFill/>
          </a:ln>
        </p:spPr>
      </p:pic>
      <p:pic>
        <p:nvPicPr>
          <p:cNvPr id="13" name="Google Shape;13;p18"/>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8"/>
          <p:cNvPicPr preferRelativeResize="0"/>
          <p:nvPr/>
        </p:nvPicPr>
        <p:blipFill rotWithShape="1">
          <a:blip r:embed="rId3">
            <a:alphaModFix/>
          </a:blip>
          <a:srcRect b="0" l="0" r="0" t="0"/>
          <a:stretch/>
        </p:blipFill>
        <p:spPr>
          <a:xfrm>
            <a:off x="5687115" y="6407119"/>
            <a:ext cx="817770" cy="238556"/>
          </a:xfrm>
          <a:prstGeom prst="rect">
            <a:avLst/>
          </a:prstGeom>
          <a:noFill/>
          <a:ln>
            <a:noFill/>
          </a:ln>
        </p:spPr>
      </p:pic>
      <p:sp>
        <p:nvSpPr>
          <p:cNvPr id="15" name="Google Shape;15;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www.w3schools.com/js/tryit.asp?filename=tryjs_intro_inner_html" TargetMode="External"/><Relationship Id="rId4" Type="http://schemas.openxmlformats.org/officeDocument/2006/relationships/hyperlink" Target="https://www.w3schools.com/js/tryit.asp?filename=tryjs_intro_lightbulb" TargetMode="External"/><Relationship Id="rId5" Type="http://schemas.openxmlformats.org/officeDocument/2006/relationships/hyperlink" Target="https://www.w3schools.com/js/tryit.asp?filename=tryjs_intro_hide" TargetMode="External"/><Relationship Id="rId6" Type="http://schemas.openxmlformats.org/officeDocument/2006/relationships/hyperlink" Target="https://www.w3schools.com/js/tryit.asp?filename=tryjs_intro_sho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tutorialcodeplay.com/javascript/javascript-introduction.html" TargetMode="Externa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tutorialcodeplay.com/javascript/javascript-introduction.html"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tutorialcodeplay.com/ext.js" TargetMode="External"/><Relationship Id="rId4" Type="http://schemas.openxmlformats.org/officeDocument/2006/relationships/hyperlink" Target="https://tutorialcodeplay.com/javascript/javascript-introduction.html" TargetMode="External"/><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www.w3schools.com/js/tryit.asp?filename=tryjs_output_dom" TargetMode="External"/><Relationship Id="rId4" Type="http://schemas.openxmlformats.org/officeDocument/2006/relationships/hyperlink" Target="https://www.w3schools.com/js/tryit.asp?filename=tryjs_output_write" TargetMode="External"/><Relationship Id="rId5" Type="http://schemas.openxmlformats.org/officeDocument/2006/relationships/hyperlink" Target="https://www.w3schools.com/js/tryit.asp?filename=tryjs_output_write_ov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w3schools.com/js/tryit.asp?filename=tryjs_output_alert" TargetMode="External"/><Relationship Id="rId4" Type="http://schemas.openxmlformats.org/officeDocument/2006/relationships/hyperlink" Target="https://www.w3schools.com/js/tryit.asp?filename=tryjs_output_alert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www.w3schools.com/js/tryit.asp?filename=tryjs_output_console" TargetMode="External"/><Relationship Id="rId4" Type="http://schemas.openxmlformats.org/officeDocument/2006/relationships/hyperlink" Target="https://www.w3schools.com/js/tryit.asp?filename=tryjs_output_pri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www.w3schools.com/js/exercise_js.asp?filename=exercise_js_variables3" TargetMode="External"/><Relationship Id="rId4" Type="http://schemas.openxmlformats.org/officeDocument/2006/relationships/hyperlink" Target="https://www.w3schools.com/js/exercise_js.asp?filename=exercise_js_variables3" TargetMode="External"/><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5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www.w3schools.com/js/tryit.asp?filename=tryjs_variables_let" TargetMode="Externa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www.w3schools.com/js/tryit.asp?filename=tryjs_variables_undeclared" TargetMode="Externa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5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hyperlink" Target="https://www.w3schools.com/js/exercise_js.asp?filename=exercise_js_variables3" TargetMode="Externa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5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5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s://www.tutorialspoint.com/javascript/javascript_ifelse.htm" TargetMode="External"/><Relationship Id="rId4" Type="http://schemas.openxmlformats.org/officeDocument/2006/relationships/hyperlink" Target="https://www.tutorialspoint.com/javascript/javascript_switch_case.ht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hyperlink" Target="https://www.tutorialspoint.com/javascript/javascript_ifelse.htm" TargetMode="External"/><Relationship Id="rId4" Type="http://schemas.openxmlformats.org/officeDocument/2006/relationships/hyperlink" Target="https://www.tutorialspoint.com/javascript/javascript_switch_case.ht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5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3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www.w3schools.com/js/exercise_js.asp?filename=exercise_js_variables3" TargetMode="External"/><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image" Target="../media/image4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image" Target="../media/image4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hyperlink" Target="https://www.w3schools.com/js/tryit.asp?filename=tryjs_syntax_expressions" TargetMode="External"/><Relationship Id="rId4" Type="http://schemas.openxmlformats.org/officeDocument/2006/relationships/hyperlink" Target="https://www.w3schools.com/js/tryit.asp?filename=tryjs_syntax_expressions_strings" TargetMode="External"/><Relationship Id="rId5" Type="http://schemas.openxmlformats.org/officeDocument/2006/relationships/hyperlink" Target="https://www.w3schools.com/js/tryit.asp?filename=tryjs_syntax_expressions_variab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hyperlink" Target="https://www.w3schools.com/js/tryit.asp?filename=tryjs_syntax_keywor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hyperlink" Target="https://www.w3schools.com/js/tryit.asp?filename=tryjs_syntax_keywords" TargetMode="External"/></Relationships>
</file>

<file path=ppt/slides/_rels/slide62.xml.rels><?xml version="1.0" encoding="UTF-8" standalone="yes"?><Relationships xmlns="http://schemas.openxmlformats.org/package/2006/relationships"><Relationship Id="rId11" Type="http://schemas.openxmlformats.org/officeDocument/2006/relationships/hyperlink" Target="https://www.geeksforgeeks.org/javascript-parseint-with-examples/" TargetMode="External"/><Relationship Id="rId10" Type="http://schemas.openxmlformats.org/officeDocument/2006/relationships/hyperlink" Target="https://www.geeksforgeeks.org/javascript-uneval-with-examples/" TargetMode="External"/><Relationship Id="rId13" Type="http://schemas.openxmlformats.org/officeDocument/2006/relationships/hyperlink" Target="https://www.geeksforgeeks.org/javascript-date-parse/" TargetMode="External"/><Relationship Id="rId12" Type="http://schemas.openxmlformats.org/officeDocument/2006/relationships/hyperlink" Target="https://www.geeksforgeeks.org/javascript-match/" TargetMode="External"/><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hyperlink" Target="https://www.geeksforgeeks.org/es6-arrow-function/" TargetMode="External"/><Relationship Id="rId4" Type="http://schemas.openxmlformats.org/officeDocument/2006/relationships/hyperlink" Target="https://www.geeksforgeeks.org/javascript-escape/" TargetMode="External"/><Relationship Id="rId9" Type="http://schemas.openxmlformats.org/officeDocument/2006/relationships/hyperlink" Target="https://www.geeksforgeeks.org/javascript-parsefloat-with-examples/" TargetMode="External"/><Relationship Id="rId15" Type="http://schemas.openxmlformats.org/officeDocument/2006/relationships/hyperlink" Target="https://www.geeksforgeeks.org/map-get-javascript/" TargetMode="External"/><Relationship Id="rId14" Type="http://schemas.openxmlformats.org/officeDocument/2006/relationships/hyperlink" Target="https://www.geeksforgeeks.org/javascript-replace-method/" TargetMode="External"/><Relationship Id="rId17" Type="http://schemas.openxmlformats.org/officeDocument/2006/relationships/hyperlink" Target="https://www.geeksforgeeks.org/map-clear-javascript/" TargetMode="External"/><Relationship Id="rId16" Type="http://schemas.openxmlformats.org/officeDocument/2006/relationships/hyperlink" Target="https://www.geeksforgeeks.org/map-entries-javascript/" TargetMode="External"/><Relationship Id="rId5" Type="http://schemas.openxmlformats.org/officeDocument/2006/relationships/hyperlink" Target="https://www.geeksforgeeks.org/javascript-unescape/" TargetMode="External"/><Relationship Id="rId19" Type="http://schemas.openxmlformats.org/officeDocument/2006/relationships/hyperlink" Target="https://www.geeksforgeeks.org/map-has-in-javascript/" TargetMode="External"/><Relationship Id="rId6" Type="http://schemas.openxmlformats.org/officeDocument/2006/relationships/hyperlink" Target="https://www.geeksforgeeks.org/javascript-window-print-method/" TargetMode="External"/><Relationship Id="rId18" Type="http://schemas.openxmlformats.org/officeDocument/2006/relationships/hyperlink" Target="https://www.geeksforgeeks.org/map-delete-javascript/" TargetMode="External"/><Relationship Id="rId7" Type="http://schemas.openxmlformats.org/officeDocument/2006/relationships/hyperlink" Target="https://www.geeksforgeeks.org/javascript-window-blur-and-window-focus-method/" TargetMode="External"/><Relationship Id="rId8" Type="http://schemas.openxmlformats.org/officeDocument/2006/relationships/hyperlink" Target="https://www.geeksforgeeks.org/javascript-console-log-with-examples/" TargetMode="External"/></Relationships>
</file>

<file path=ppt/slides/_rels/slide63.xml.rels><?xml version="1.0" encoding="UTF-8" standalone="yes"?><Relationships xmlns="http://schemas.openxmlformats.org/package/2006/relationships"><Relationship Id="rId11" Type="http://schemas.openxmlformats.org/officeDocument/2006/relationships/hyperlink" Target="https://www.w3schools.com/js/tryit.asp?filename=tryjs_variables_undefined" TargetMode="External"/><Relationship Id="rId10" Type="http://schemas.openxmlformats.org/officeDocument/2006/relationships/hyperlink" Target="https://www.w3schools.com/js/tryit.asp?filename=tryjs_variables_multiline" TargetMode="External"/><Relationship Id="rId13" Type="http://schemas.openxmlformats.org/officeDocument/2006/relationships/hyperlink" Target="https://www.w3schools.com/js/tryit.asp?filename=tryjs_variables_add_numbers" TargetMode="External"/><Relationship Id="rId12" Type="http://schemas.openxmlformats.org/officeDocument/2006/relationships/hyperlink" Target="https://www.w3schools.com/js/tryit.asp?filename=tryjs_variables_redefine" TargetMode="External"/><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hyperlink" Target="https://www.w3schools.com/js/tryit.asp?filename=tryjs_variables" TargetMode="External"/><Relationship Id="rId4" Type="http://schemas.openxmlformats.org/officeDocument/2006/relationships/hyperlink" Target="https://www.w3schools.com/js/tryit.asp?filename=tryjs_variables_total" TargetMode="External"/><Relationship Id="rId9" Type="http://schemas.openxmlformats.org/officeDocument/2006/relationships/hyperlink" Target="https://www.w3schools.com/js/tryit.asp?filename=tryjs_variables_multi" TargetMode="External"/><Relationship Id="rId15" Type="http://schemas.openxmlformats.org/officeDocument/2006/relationships/hyperlink" Target="https://www.w3schools.com/js/tryit.asp?filename=tryjs_variables_add_string_number" TargetMode="External"/><Relationship Id="rId14" Type="http://schemas.openxmlformats.org/officeDocument/2006/relationships/hyperlink" Target="https://www.w3schools.com/js/tryit.asp?filename=tryjs_variables_add_strings" TargetMode="External"/><Relationship Id="rId5" Type="http://schemas.openxmlformats.org/officeDocument/2006/relationships/hyperlink" Target="https://www.w3schools.com/js/tryit.asp?filename=tryjs_variables_types" TargetMode="External"/><Relationship Id="rId6" Type="http://schemas.openxmlformats.org/officeDocument/2006/relationships/hyperlink" Target="https://www.w3schools.com/js/tryit.asp?filename=tryjs_variables_types" TargetMode="External"/><Relationship Id="rId7" Type="http://schemas.openxmlformats.org/officeDocument/2006/relationships/hyperlink" Target="https://www.w3schools.com/js/tryit.asp?filename=tryjs_variables_types" TargetMode="External"/><Relationship Id="rId8" Type="http://schemas.openxmlformats.org/officeDocument/2006/relationships/hyperlink" Target="https://www.w3schools.com/js/tryit.asp?filename=tryjs_variables_create"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hyperlink" Target="https://www.w3schools.com/js/tryit.asp?filename=tryjs_statement" TargetMode="External"/><Relationship Id="rId4" Type="http://schemas.openxmlformats.org/officeDocument/2006/relationships/hyperlink" Target="https://www.w3schools.com/js/tryit.asp?filename=tryjs_statements" TargetMode="External"/><Relationship Id="rId5" Type="http://schemas.openxmlformats.org/officeDocument/2006/relationships/hyperlink" Target="https://www.w3schools.com/js/tryit.asp?filename=tryjs_statements_semicolon1" TargetMode="External"/><Relationship Id="rId6" Type="http://schemas.openxmlformats.org/officeDocument/2006/relationships/hyperlink" Target="https://www.w3schools.com/js/tryit.asp?filename=tryjs_statements_semicolon2" TargetMode="External"/><Relationship Id="rId7" Type="http://schemas.openxmlformats.org/officeDocument/2006/relationships/hyperlink" Target="https://www.w3schools.com/js/tryit.asp?filename=tryjs_statements_blocks" TargetMode="External"/><Relationship Id="rId8" Type="http://schemas.openxmlformats.org/officeDocument/2006/relationships/hyperlink" Target="https://www.w3schools.com/js/tryit.asp?filename=tryjs_statements_linebreak"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20.png"/><Relationship Id="rId4" Type="http://schemas.openxmlformats.org/officeDocument/2006/relationships/image" Target="../media/image4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ctrTitle"/>
          </p:nvPr>
        </p:nvSpPr>
        <p:spPr>
          <a:xfrm>
            <a:off x="1097275" y="3839849"/>
            <a:ext cx="10058400" cy="15222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a:t>.Net</a:t>
            </a:r>
            <a:endParaRPr/>
          </a:p>
        </p:txBody>
      </p:sp>
      <p:sp>
        <p:nvSpPr>
          <p:cNvPr id="152" name="Google Shape;152;p2"/>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WEB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3e2b1d14ec_0_4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What is Javascript?</a:t>
            </a:r>
            <a:endParaRPr/>
          </a:p>
        </p:txBody>
      </p:sp>
      <p:sp>
        <p:nvSpPr>
          <p:cNvPr id="226" name="Google Shape;226;g13e2b1d14ec_0_46"/>
          <p:cNvSpPr txBox="1"/>
          <p:nvPr>
            <p:ph idx="1" type="body"/>
          </p:nvPr>
        </p:nvSpPr>
        <p:spPr>
          <a:xfrm>
            <a:off x="1097275" y="1845733"/>
            <a:ext cx="10058400" cy="5931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Linking to a Javascript file</a:t>
            </a:r>
            <a:endParaRPr sz="2500"/>
          </a:p>
        </p:txBody>
      </p:sp>
      <p:sp>
        <p:nvSpPr>
          <p:cNvPr id="227" name="Google Shape;227;g13e2b1d14ec_0_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8" name="Google Shape;228;g13e2b1d14ec_0_46"/>
          <p:cNvPicPr preferRelativeResize="0"/>
          <p:nvPr/>
        </p:nvPicPr>
        <p:blipFill>
          <a:blip r:embed="rId3">
            <a:alphaModFix/>
          </a:blip>
          <a:stretch>
            <a:fillRect/>
          </a:stretch>
        </p:blipFill>
        <p:spPr>
          <a:xfrm>
            <a:off x="561575" y="2438822"/>
            <a:ext cx="11269300" cy="3284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3e2b1d14ec_0_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So, what can you do with JavaScript?</a:t>
            </a:r>
            <a:endParaRPr/>
          </a:p>
        </p:txBody>
      </p:sp>
      <p:sp>
        <p:nvSpPr>
          <p:cNvPr id="235" name="Google Shape;235;g13e2b1d14ec_0_9"/>
          <p:cNvSpPr txBox="1"/>
          <p:nvPr>
            <p:ph idx="1" type="body"/>
          </p:nvPr>
        </p:nvSpPr>
        <p:spPr>
          <a:xfrm>
            <a:off x="1097275" y="1845724"/>
            <a:ext cx="10058400" cy="4347300"/>
          </a:xfrm>
          <a:prstGeom prst="rect">
            <a:avLst/>
          </a:prstGeom>
        </p:spPr>
        <p:txBody>
          <a:bodyPr anchorCtr="0" anchor="t" bIns="45700" lIns="0" spcFirstLastPara="1" rIns="0" wrap="square" tIns="45700">
            <a:normAutofit lnSpcReduction="10000"/>
          </a:bodyPr>
          <a:lstStyle/>
          <a:p>
            <a:pPr indent="-374650" lvl="0" marL="457200" rtl="0" algn="l">
              <a:lnSpc>
                <a:spcPct val="115000"/>
              </a:lnSpc>
              <a:spcBef>
                <a:spcPts val="1200"/>
              </a:spcBef>
              <a:spcAft>
                <a:spcPts val="0"/>
              </a:spcAft>
              <a:buSzPts val="2300"/>
              <a:buAutoNum type="arabicPeriod"/>
            </a:pPr>
            <a:r>
              <a:rPr lang="en-US" sz="2500"/>
              <a:t>Mobile Apps</a:t>
            </a:r>
            <a:endParaRPr sz="2500"/>
          </a:p>
          <a:p>
            <a:pPr indent="-374650" lvl="0" marL="457200" rtl="0" algn="l">
              <a:lnSpc>
                <a:spcPct val="115000"/>
              </a:lnSpc>
              <a:spcBef>
                <a:spcPts val="0"/>
              </a:spcBef>
              <a:spcAft>
                <a:spcPts val="0"/>
              </a:spcAft>
              <a:buSzPts val="2300"/>
              <a:buAutoNum type="arabicPeriod"/>
            </a:pPr>
            <a:r>
              <a:rPr lang="en-US" sz="2500"/>
              <a:t>Front-end Web Development</a:t>
            </a:r>
            <a:endParaRPr sz="2500"/>
          </a:p>
          <a:p>
            <a:pPr indent="-374650" lvl="0" marL="457200" rtl="0" algn="l">
              <a:lnSpc>
                <a:spcPct val="115000"/>
              </a:lnSpc>
              <a:spcBef>
                <a:spcPts val="0"/>
              </a:spcBef>
              <a:spcAft>
                <a:spcPts val="0"/>
              </a:spcAft>
              <a:buSzPts val="2300"/>
              <a:buAutoNum type="arabicPeriod"/>
            </a:pPr>
            <a:r>
              <a:rPr lang="en-US" sz="2500"/>
              <a:t>Back-end Web Development</a:t>
            </a:r>
            <a:endParaRPr sz="2500"/>
          </a:p>
          <a:p>
            <a:pPr indent="-374650" lvl="0" marL="457200" rtl="0" algn="l">
              <a:lnSpc>
                <a:spcPct val="115000"/>
              </a:lnSpc>
              <a:spcBef>
                <a:spcPts val="0"/>
              </a:spcBef>
              <a:spcAft>
                <a:spcPts val="0"/>
              </a:spcAft>
              <a:buSzPts val="2300"/>
              <a:buAutoNum type="arabicPeriod"/>
            </a:pPr>
            <a:r>
              <a:rPr lang="en-US" sz="2500"/>
              <a:t>JavaScript as a Serverless Computing Programming Langauge</a:t>
            </a:r>
            <a:endParaRPr sz="2500"/>
          </a:p>
          <a:p>
            <a:pPr indent="-374650" lvl="0" marL="457200" rtl="0" algn="l">
              <a:lnSpc>
                <a:spcPct val="115000"/>
              </a:lnSpc>
              <a:spcBef>
                <a:spcPts val="0"/>
              </a:spcBef>
              <a:spcAft>
                <a:spcPts val="0"/>
              </a:spcAft>
              <a:buSzPts val="2300"/>
              <a:buAutoNum type="arabicPeriod"/>
            </a:pPr>
            <a:r>
              <a:rPr lang="en-US" sz="2500"/>
              <a:t>Desktop Applications</a:t>
            </a:r>
            <a:endParaRPr sz="2500"/>
          </a:p>
          <a:p>
            <a:pPr indent="-374650" lvl="0" marL="457200" rtl="0" algn="l">
              <a:lnSpc>
                <a:spcPct val="115000"/>
              </a:lnSpc>
              <a:spcBef>
                <a:spcPts val="0"/>
              </a:spcBef>
              <a:spcAft>
                <a:spcPts val="0"/>
              </a:spcAft>
              <a:buSzPts val="2300"/>
              <a:buAutoNum type="arabicPeriod"/>
            </a:pPr>
            <a:r>
              <a:rPr lang="en-US" sz="2500"/>
              <a:t>2D &amp; 3D Game Development</a:t>
            </a:r>
            <a:endParaRPr sz="2500"/>
          </a:p>
          <a:p>
            <a:pPr indent="-374650" lvl="0" marL="457200" rtl="0" algn="l">
              <a:lnSpc>
                <a:spcPct val="115000"/>
              </a:lnSpc>
              <a:spcBef>
                <a:spcPts val="0"/>
              </a:spcBef>
              <a:spcAft>
                <a:spcPts val="0"/>
              </a:spcAft>
              <a:buSzPts val="2300"/>
              <a:buAutoNum type="arabicPeriod"/>
            </a:pPr>
            <a:r>
              <a:rPr lang="en-US" sz="2500"/>
              <a:t>Artificial Intelligence</a:t>
            </a:r>
            <a:endParaRPr sz="2500"/>
          </a:p>
          <a:p>
            <a:pPr indent="-374650" lvl="0" marL="457200" rtl="0" algn="l">
              <a:lnSpc>
                <a:spcPct val="115000"/>
              </a:lnSpc>
              <a:spcBef>
                <a:spcPts val="0"/>
              </a:spcBef>
              <a:spcAft>
                <a:spcPts val="0"/>
              </a:spcAft>
              <a:buSzPts val="2300"/>
              <a:buAutoNum type="arabicPeriod"/>
            </a:pPr>
            <a:r>
              <a:rPr lang="en-US" sz="2500"/>
              <a:t>You can write plugins for popular applications</a:t>
            </a:r>
            <a:endParaRPr sz="2500"/>
          </a:p>
          <a:p>
            <a:pPr indent="-374650" lvl="0" marL="457200" rtl="0" algn="l">
              <a:lnSpc>
                <a:spcPct val="115000"/>
              </a:lnSpc>
              <a:spcBef>
                <a:spcPts val="0"/>
              </a:spcBef>
              <a:spcAft>
                <a:spcPts val="0"/>
              </a:spcAft>
              <a:buSzPts val="2300"/>
              <a:buAutoNum type="arabicPeriod"/>
            </a:pPr>
            <a:r>
              <a:rPr lang="en-US" sz="2500"/>
              <a:t>Data Visualization</a:t>
            </a:r>
            <a:endParaRPr sz="2500"/>
          </a:p>
          <a:p>
            <a:pPr indent="-374650" lvl="0" marL="457200" rtl="0" algn="l">
              <a:lnSpc>
                <a:spcPct val="115000"/>
              </a:lnSpc>
              <a:spcBef>
                <a:spcPts val="0"/>
              </a:spcBef>
              <a:spcAft>
                <a:spcPts val="0"/>
              </a:spcAft>
              <a:buSzPts val="2300"/>
              <a:buAutoNum type="arabicPeriod"/>
            </a:pPr>
            <a:r>
              <a:rPr lang="en-US" sz="2500"/>
              <a:t>Embedded Device Development and IoT</a:t>
            </a:r>
            <a:endParaRPr sz="2500"/>
          </a:p>
        </p:txBody>
      </p:sp>
      <p:sp>
        <p:nvSpPr>
          <p:cNvPr id="236" name="Google Shape;236;g13e2b1d14ec_0_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3e2b1d14ec_0_11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What can JavaScript do</a:t>
            </a:r>
            <a:r>
              <a:rPr lang="en-US"/>
              <a:t>?</a:t>
            </a:r>
            <a:endParaRPr/>
          </a:p>
        </p:txBody>
      </p:sp>
      <p:sp>
        <p:nvSpPr>
          <p:cNvPr id="243" name="Google Shape;243;g13e2b1d14ec_0_110"/>
          <p:cNvSpPr txBox="1"/>
          <p:nvPr>
            <p:ph idx="1" type="body"/>
          </p:nvPr>
        </p:nvSpPr>
        <p:spPr>
          <a:xfrm>
            <a:off x="1097275" y="1845724"/>
            <a:ext cx="10058400" cy="4347300"/>
          </a:xfrm>
          <a:prstGeom prst="rect">
            <a:avLst/>
          </a:prstGeom>
        </p:spPr>
        <p:txBody>
          <a:bodyPr anchorCtr="0" anchor="t" bIns="45700" lIns="0" spcFirstLastPara="1" rIns="0" wrap="square" tIns="45700">
            <a:normAutofit/>
          </a:bodyPr>
          <a:lstStyle/>
          <a:p>
            <a:pPr indent="0" lvl="0" marL="0" rtl="0" algn="l">
              <a:lnSpc>
                <a:spcPct val="150000"/>
              </a:lnSpc>
              <a:spcBef>
                <a:spcPts val="1200"/>
              </a:spcBef>
              <a:spcAft>
                <a:spcPts val="0"/>
              </a:spcAft>
              <a:buNone/>
            </a:pPr>
            <a:r>
              <a:rPr lang="en-US" sz="2500"/>
              <a:t>Click on each option below to view the embedded example: </a:t>
            </a:r>
            <a:endParaRPr sz="2500"/>
          </a:p>
          <a:p>
            <a:pPr indent="-374650" lvl="0" marL="457200" rtl="0" algn="l">
              <a:lnSpc>
                <a:spcPct val="150000"/>
              </a:lnSpc>
              <a:spcBef>
                <a:spcPts val="1200"/>
              </a:spcBef>
              <a:spcAft>
                <a:spcPts val="0"/>
              </a:spcAft>
              <a:buSzPts val="2300"/>
              <a:buAutoNum type="arabicPeriod"/>
            </a:pPr>
            <a:r>
              <a:rPr lang="en-US" sz="2500" u="sng">
                <a:solidFill>
                  <a:schemeClr val="hlink"/>
                </a:solidFill>
                <a:hlinkClick r:id="rId3"/>
              </a:rPr>
              <a:t>Javascript can change HTML content</a:t>
            </a:r>
            <a:endParaRPr sz="2500"/>
          </a:p>
          <a:p>
            <a:pPr indent="-387350" lvl="0" marL="457200" rtl="0" algn="l">
              <a:lnSpc>
                <a:spcPct val="150000"/>
              </a:lnSpc>
              <a:spcBef>
                <a:spcPts val="0"/>
              </a:spcBef>
              <a:spcAft>
                <a:spcPts val="0"/>
              </a:spcAft>
              <a:buSzPts val="2500"/>
              <a:buAutoNum type="arabicPeriod"/>
            </a:pPr>
            <a:r>
              <a:rPr lang="en-US" sz="2500" u="sng">
                <a:solidFill>
                  <a:schemeClr val="hlink"/>
                </a:solidFill>
                <a:hlinkClick r:id="rId4"/>
              </a:rPr>
              <a:t>Javascript can change HTML attributes</a:t>
            </a:r>
            <a:endParaRPr sz="2500"/>
          </a:p>
          <a:p>
            <a:pPr indent="-387350" lvl="0" marL="457200" rtl="0" algn="l">
              <a:lnSpc>
                <a:spcPct val="150000"/>
              </a:lnSpc>
              <a:spcBef>
                <a:spcPts val="0"/>
              </a:spcBef>
              <a:spcAft>
                <a:spcPts val="0"/>
              </a:spcAft>
              <a:buSzPts val="2500"/>
              <a:buAutoNum type="arabicPeriod"/>
            </a:pPr>
            <a:r>
              <a:rPr lang="en-US" sz="2500" u="sng">
                <a:solidFill>
                  <a:schemeClr val="hlink"/>
                </a:solidFill>
                <a:hlinkClick r:id="rId5"/>
              </a:rPr>
              <a:t>Javascript can hide HTML elements</a:t>
            </a:r>
            <a:endParaRPr sz="2500"/>
          </a:p>
          <a:p>
            <a:pPr indent="-387350" lvl="0" marL="457200" rtl="0" algn="l">
              <a:lnSpc>
                <a:spcPct val="150000"/>
              </a:lnSpc>
              <a:spcBef>
                <a:spcPts val="0"/>
              </a:spcBef>
              <a:spcAft>
                <a:spcPts val="0"/>
              </a:spcAft>
              <a:buSzPts val="2500"/>
              <a:buAutoNum type="arabicPeriod"/>
            </a:pPr>
            <a:r>
              <a:rPr lang="en-US" sz="2500" u="sng">
                <a:solidFill>
                  <a:schemeClr val="hlink"/>
                </a:solidFill>
                <a:hlinkClick r:id="rId6"/>
              </a:rPr>
              <a:t>Javascript can shor hidden HTML elements</a:t>
            </a:r>
            <a:endParaRPr sz="2500"/>
          </a:p>
        </p:txBody>
      </p:sp>
      <p:sp>
        <p:nvSpPr>
          <p:cNvPr id="244" name="Google Shape;244;g13e2b1d14ec_0_1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3e2b1d14ec_0_7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Types of Javascript</a:t>
            </a:r>
            <a:endParaRPr/>
          </a:p>
        </p:txBody>
      </p:sp>
      <p:sp>
        <p:nvSpPr>
          <p:cNvPr id="251" name="Google Shape;251;g13e2b1d14ec_0_72"/>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We can write the javascript code in three various ways, they are</a:t>
            </a:r>
            <a:endParaRPr sz="2500"/>
          </a:p>
          <a:p>
            <a:pPr indent="-374650" lvl="0" marL="457200" rtl="0" algn="l">
              <a:lnSpc>
                <a:spcPct val="115000"/>
              </a:lnSpc>
              <a:spcBef>
                <a:spcPts val="1200"/>
              </a:spcBef>
              <a:spcAft>
                <a:spcPts val="0"/>
              </a:spcAft>
              <a:buSzPts val="2300"/>
              <a:buAutoNum type="arabicPeriod"/>
            </a:pPr>
            <a:r>
              <a:rPr lang="en-US" sz="2500"/>
              <a:t>Inline javascript</a:t>
            </a:r>
            <a:endParaRPr sz="2500"/>
          </a:p>
          <a:p>
            <a:pPr indent="-374650" lvl="0" marL="457200" rtl="0" algn="l">
              <a:lnSpc>
                <a:spcPct val="115000"/>
              </a:lnSpc>
              <a:spcBef>
                <a:spcPts val="0"/>
              </a:spcBef>
              <a:spcAft>
                <a:spcPts val="0"/>
              </a:spcAft>
              <a:buSzPts val="2300"/>
              <a:buAutoNum type="arabicPeriod"/>
            </a:pPr>
            <a:r>
              <a:rPr lang="en-US" sz="2500"/>
              <a:t>Internal Javascript</a:t>
            </a:r>
            <a:endParaRPr sz="2500"/>
          </a:p>
          <a:p>
            <a:pPr indent="-374650" lvl="0" marL="457200" rtl="0" algn="l">
              <a:lnSpc>
                <a:spcPct val="115000"/>
              </a:lnSpc>
              <a:spcBef>
                <a:spcPts val="0"/>
              </a:spcBef>
              <a:spcAft>
                <a:spcPts val="0"/>
              </a:spcAft>
              <a:buSzPts val="2300"/>
              <a:buAutoNum type="arabicPeriod"/>
            </a:pPr>
            <a:r>
              <a:rPr lang="en-US" sz="2500"/>
              <a:t>External Javascript</a:t>
            </a:r>
            <a:endParaRPr sz="2500"/>
          </a:p>
        </p:txBody>
      </p:sp>
      <p:sp>
        <p:nvSpPr>
          <p:cNvPr id="252" name="Google Shape;252;g13e2b1d14ec_0_7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3e2b1d14ec_0_6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Inline Javascript</a:t>
            </a:r>
            <a:endParaRPr/>
          </a:p>
        </p:txBody>
      </p:sp>
      <p:sp>
        <p:nvSpPr>
          <p:cNvPr id="259" name="Google Shape;259;g13e2b1d14ec_0_65"/>
          <p:cNvSpPr txBox="1"/>
          <p:nvPr>
            <p:ph idx="1" type="body"/>
          </p:nvPr>
        </p:nvSpPr>
        <p:spPr>
          <a:xfrm>
            <a:off x="1097275" y="1998132"/>
            <a:ext cx="10058400" cy="9696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Inline javascript is written within the html tags.</a:t>
            </a:r>
            <a:endParaRPr sz="2500"/>
          </a:p>
          <a:p>
            <a:pPr indent="0" lvl="0" marL="0" rtl="0" algn="l">
              <a:spcBef>
                <a:spcPts val="1200"/>
              </a:spcBef>
              <a:spcAft>
                <a:spcPts val="0"/>
              </a:spcAft>
              <a:buNone/>
            </a:pPr>
            <a:r>
              <a:rPr lang="en-US" sz="2500" u="sng">
                <a:solidFill>
                  <a:schemeClr val="hlink"/>
                </a:solidFill>
                <a:hlinkClick r:id="rId3"/>
              </a:rPr>
              <a:t>Try this code</a:t>
            </a:r>
            <a:endParaRPr sz="2500"/>
          </a:p>
        </p:txBody>
      </p:sp>
      <p:sp>
        <p:nvSpPr>
          <p:cNvPr id="260" name="Google Shape;260;g13e2b1d14ec_0_6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61" name="Google Shape;261;g13e2b1d14ec_0_65"/>
          <p:cNvPicPr preferRelativeResize="0"/>
          <p:nvPr/>
        </p:nvPicPr>
        <p:blipFill>
          <a:blip r:embed="rId4">
            <a:alphaModFix/>
          </a:blip>
          <a:stretch>
            <a:fillRect/>
          </a:stretch>
        </p:blipFill>
        <p:spPr>
          <a:xfrm>
            <a:off x="938050" y="3087369"/>
            <a:ext cx="10686949" cy="157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3e2b1d14ec_0_8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Internal Javascript</a:t>
            </a:r>
            <a:endParaRPr/>
          </a:p>
        </p:txBody>
      </p:sp>
      <p:sp>
        <p:nvSpPr>
          <p:cNvPr id="268" name="Google Shape;268;g13e2b1d14ec_0_80"/>
          <p:cNvSpPr txBox="1"/>
          <p:nvPr>
            <p:ph idx="1" type="body"/>
          </p:nvPr>
        </p:nvSpPr>
        <p:spPr>
          <a:xfrm>
            <a:off x="1097275" y="1921932"/>
            <a:ext cx="10058400" cy="8385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sz="2500"/>
              <a:t>Internal javascript is written inside the &lt;script&gt; and &lt;/script&gt; tags.</a:t>
            </a:r>
            <a:endParaRPr sz="2500"/>
          </a:p>
          <a:p>
            <a:pPr indent="0" lvl="0" marL="0" rtl="0" algn="l">
              <a:spcBef>
                <a:spcPts val="1200"/>
              </a:spcBef>
              <a:spcAft>
                <a:spcPts val="0"/>
              </a:spcAft>
              <a:buNone/>
            </a:pPr>
            <a:r>
              <a:rPr lang="en-US" sz="2500" u="sng">
                <a:solidFill>
                  <a:schemeClr val="hlink"/>
                </a:solidFill>
                <a:hlinkClick r:id="rId3"/>
              </a:rPr>
              <a:t>Try this code: </a:t>
            </a:r>
            <a:endParaRPr sz="2500"/>
          </a:p>
        </p:txBody>
      </p:sp>
      <p:sp>
        <p:nvSpPr>
          <p:cNvPr id="269" name="Google Shape;269;g13e2b1d14ec_0_8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70" name="Google Shape;270;g13e2b1d14ec_0_80"/>
          <p:cNvPicPr preferRelativeResize="0"/>
          <p:nvPr/>
        </p:nvPicPr>
        <p:blipFill>
          <a:blip r:embed="rId4">
            <a:alphaModFix/>
          </a:blip>
          <a:stretch>
            <a:fillRect/>
          </a:stretch>
        </p:blipFill>
        <p:spPr>
          <a:xfrm>
            <a:off x="3892325" y="2505625"/>
            <a:ext cx="4209625" cy="3587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3e2b1d14ec_0_8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External Javascript</a:t>
            </a:r>
            <a:endParaRPr/>
          </a:p>
        </p:txBody>
      </p:sp>
      <p:sp>
        <p:nvSpPr>
          <p:cNvPr id="277" name="Google Shape;277;g13e2b1d14ec_0_89"/>
          <p:cNvSpPr txBox="1"/>
          <p:nvPr>
            <p:ph idx="1" type="body"/>
          </p:nvPr>
        </p:nvSpPr>
        <p:spPr>
          <a:xfrm>
            <a:off x="1097275" y="1921908"/>
            <a:ext cx="10058400" cy="2808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sz="2500"/>
              <a:t>External javascript is written in a separate file and saved with .js extension.</a:t>
            </a:r>
            <a:endParaRPr sz="2500"/>
          </a:p>
          <a:p>
            <a:pPr indent="0" lvl="0" marL="0" rtl="0" algn="l">
              <a:spcBef>
                <a:spcPts val="1200"/>
              </a:spcBef>
              <a:spcAft>
                <a:spcPts val="0"/>
              </a:spcAft>
              <a:buNone/>
            </a:pPr>
            <a:r>
              <a:rPr lang="en-US" sz="2500"/>
              <a:t>External javascript file can be imported inside the html file using src attribute in &lt;script&gt; tag.</a:t>
            </a:r>
            <a:endParaRPr sz="2500"/>
          </a:p>
          <a:p>
            <a:pPr indent="0" lvl="0" marL="0" rtl="0" algn="l">
              <a:spcBef>
                <a:spcPts val="1200"/>
              </a:spcBef>
              <a:spcAft>
                <a:spcPts val="0"/>
              </a:spcAft>
              <a:buNone/>
            </a:pPr>
            <a:r>
              <a:rPr lang="en-US" sz="2400">
                <a:solidFill>
                  <a:srgbClr val="000000"/>
                </a:solidFill>
                <a:highlight>
                  <a:srgbClr val="FFFFCC"/>
                </a:highlight>
              </a:rPr>
              <a:t>In the below example, a separate javascript file(ext.js) is created. In it we have defined </a:t>
            </a:r>
            <a:r>
              <a:rPr b="1" lang="en-US" sz="2400">
                <a:solidFill>
                  <a:srgbClr val="000000"/>
                </a:solidFill>
                <a:highlight>
                  <a:srgbClr val="FFFFCC"/>
                </a:highlight>
              </a:rPr>
              <a:t>funCall</a:t>
            </a:r>
            <a:r>
              <a:rPr lang="en-US" sz="2400">
                <a:solidFill>
                  <a:srgbClr val="000000"/>
                </a:solidFill>
                <a:highlight>
                  <a:srgbClr val="FFFFCC"/>
                </a:highlight>
              </a:rPr>
              <a:t> function.</a:t>
            </a:r>
            <a:r>
              <a:rPr lang="en-US" sz="2400">
                <a:solidFill>
                  <a:srgbClr val="000000"/>
                </a:solidFill>
                <a:highlight>
                  <a:srgbClr val="FFFFCC"/>
                </a:highlight>
              </a:rPr>
              <a:t> To view the javascript file Click </a:t>
            </a:r>
            <a:r>
              <a:rPr lang="en-US" sz="2400">
                <a:solidFill>
                  <a:srgbClr val="337AB7"/>
                </a:solidFill>
                <a:highlight>
                  <a:srgbClr val="FFFFCC"/>
                </a:highlight>
                <a:uFill>
                  <a:noFill/>
                </a:uFill>
                <a:hlinkClick r:id="rId3">
                  <a:extLst>
                    <a:ext uri="{A12FA001-AC4F-418D-AE19-62706E023703}">
                      <ahyp:hlinkClr val="tx"/>
                    </a:ext>
                  </a:extLst>
                </a:hlinkClick>
              </a:rPr>
              <a:t>//tutorialcodeplay.com/ext.js</a:t>
            </a:r>
            <a:endParaRPr sz="2400"/>
          </a:p>
          <a:p>
            <a:pPr indent="0" lvl="0" marL="0" rtl="0" algn="l">
              <a:spcBef>
                <a:spcPts val="1200"/>
              </a:spcBef>
              <a:spcAft>
                <a:spcPts val="0"/>
              </a:spcAft>
              <a:buNone/>
            </a:pPr>
            <a:r>
              <a:rPr lang="en-US" sz="2500" u="sng">
                <a:solidFill>
                  <a:schemeClr val="hlink"/>
                </a:solidFill>
                <a:hlinkClick r:id="rId4"/>
              </a:rPr>
              <a:t>Try this code: </a:t>
            </a:r>
            <a:endParaRPr sz="2500"/>
          </a:p>
        </p:txBody>
      </p:sp>
      <p:sp>
        <p:nvSpPr>
          <p:cNvPr id="278" name="Google Shape;278;g13e2b1d14ec_0_8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9" name="Google Shape;279;g13e2b1d14ec_0_89"/>
          <p:cNvPicPr preferRelativeResize="0"/>
          <p:nvPr/>
        </p:nvPicPr>
        <p:blipFill>
          <a:blip r:embed="rId5">
            <a:alphaModFix/>
          </a:blip>
          <a:stretch>
            <a:fillRect/>
          </a:stretch>
        </p:blipFill>
        <p:spPr>
          <a:xfrm>
            <a:off x="5029900" y="4425299"/>
            <a:ext cx="4789145" cy="1450800"/>
          </a:xfrm>
          <a:prstGeom prst="rect">
            <a:avLst/>
          </a:prstGeom>
          <a:noFill/>
          <a:ln>
            <a:noFill/>
          </a:ln>
        </p:spPr>
      </p:pic>
      <p:sp>
        <p:nvSpPr>
          <p:cNvPr id="280" name="Google Shape;280;g13e2b1d14ec_0_89"/>
          <p:cNvSpPr txBox="1"/>
          <p:nvPr/>
        </p:nvSpPr>
        <p:spPr>
          <a:xfrm>
            <a:off x="1190800" y="5909250"/>
            <a:ext cx="10058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highlight>
                  <a:srgbClr val="FFFFCC"/>
                </a:highlight>
              </a:rPr>
              <a:t>We recommend you to define the javascript code above the &lt;/body&gt; tag.</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3e2b1d14ec_0_13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Output</a:t>
            </a:r>
            <a:endParaRPr/>
          </a:p>
        </p:txBody>
      </p:sp>
      <p:sp>
        <p:nvSpPr>
          <p:cNvPr id="287" name="Google Shape;287;g13e2b1d14ec_0_136"/>
          <p:cNvSpPr txBox="1"/>
          <p:nvPr>
            <p:ph idx="1" type="body"/>
          </p:nvPr>
        </p:nvSpPr>
        <p:spPr>
          <a:xfrm>
            <a:off x="1097275" y="2489625"/>
            <a:ext cx="10058400" cy="38637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b="1" lang="en-US" sz="2500"/>
              <a:t>JavaScript can "display" data in different ways:</a:t>
            </a:r>
            <a:endParaRPr b="1" sz="2500"/>
          </a:p>
          <a:p>
            <a:pPr indent="0" lvl="0" marL="0" rtl="0" algn="l">
              <a:spcBef>
                <a:spcPts val="1200"/>
              </a:spcBef>
              <a:spcAft>
                <a:spcPts val="0"/>
              </a:spcAft>
              <a:buNone/>
            </a:pPr>
            <a:r>
              <a:rPr lang="en-US" sz="2500"/>
              <a:t>Writing into </a:t>
            </a:r>
            <a:endParaRPr sz="2500"/>
          </a:p>
          <a:p>
            <a:pPr indent="-387350" lvl="0" marL="457200" rtl="0" algn="l">
              <a:lnSpc>
                <a:spcPct val="150000"/>
              </a:lnSpc>
              <a:spcBef>
                <a:spcPts val="1200"/>
              </a:spcBef>
              <a:spcAft>
                <a:spcPts val="0"/>
              </a:spcAft>
              <a:buSzPts val="2500"/>
              <a:buAutoNum type="arabicPeriod"/>
            </a:pPr>
            <a:r>
              <a:rPr lang="en-US" sz="2500"/>
              <a:t>an HTML element, using </a:t>
            </a:r>
            <a:r>
              <a:rPr lang="en-US" sz="2500" u="sng">
                <a:solidFill>
                  <a:schemeClr val="hlink"/>
                </a:solidFill>
                <a:latin typeface="Roboto Mono"/>
                <a:ea typeface="Roboto Mono"/>
                <a:cs typeface="Roboto Mono"/>
                <a:sym typeface="Roboto Mono"/>
                <a:hlinkClick r:id="rId3"/>
              </a:rPr>
              <a:t>innerHTML</a:t>
            </a:r>
            <a:endParaRPr sz="2500">
              <a:solidFill>
                <a:srgbClr val="FF00FF"/>
              </a:solidFill>
              <a:latin typeface="Roboto Mono"/>
              <a:ea typeface="Roboto Mono"/>
              <a:cs typeface="Roboto Mono"/>
              <a:sym typeface="Roboto Mono"/>
            </a:endParaRPr>
          </a:p>
          <a:p>
            <a:pPr indent="-387350" lvl="0" marL="457200" rtl="0" algn="l">
              <a:lnSpc>
                <a:spcPct val="150000"/>
              </a:lnSpc>
              <a:spcBef>
                <a:spcPts val="0"/>
              </a:spcBef>
              <a:spcAft>
                <a:spcPts val="0"/>
              </a:spcAft>
              <a:buSzPts val="2500"/>
              <a:buAutoNum type="arabicPeriod"/>
            </a:pPr>
            <a:r>
              <a:rPr lang="en-US" sz="2500"/>
              <a:t>the HTML output using </a:t>
            </a:r>
            <a:r>
              <a:rPr lang="en-US" sz="2500" u="sng">
                <a:solidFill>
                  <a:schemeClr val="hlink"/>
                </a:solidFill>
                <a:latin typeface="Roboto Mono"/>
                <a:ea typeface="Roboto Mono"/>
                <a:cs typeface="Roboto Mono"/>
                <a:sym typeface="Roboto Mono"/>
                <a:hlinkClick r:id="rId4"/>
              </a:rPr>
              <a:t>document.write()</a:t>
            </a:r>
            <a:r>
              <a:rPr lang="en-US" sz="2500">
                <a:solidFill>
                  <a:srgbClr val="FF00FF"/>
                </a:solidFill>
                <a:latin typeface="Roboto Mono"/>
                <a:ea typeface="Roboto Mono"/>
                <a:cs typeface="Roboto Mono"/>
                <a:sym typeface="Roboto Mono"/>
              </a:rPr>
              <a:t> &amp; </a:t>
            </a:r>
            <a:endParaRPr sz="2500">
              <a:solidFill>
                <a:srgbClr val="FF00FF"/>
              </a:solidFill>
              <a:latin typeface="Roboto Mono"/>
              <a:ea typeface="Roboto Mono"/>
              <a:cs typeface="Roboto Mono"/>
              <a:sym typeface="Roboto Mono"/>
            </a:endParaRPr>
          </a:p>
          <a:p>
            <a:pPr indent="-387350" lvl="0" marL="457200" rtl="0" algn="l">
              <a:lnSpc>
                <a:spcPct val="150000"/>
              </a:lnSpc>
              <a:spcBef>
                <a:spcPts val="0"/>
              </a:spcBef>
              <a:spcAft>
                <a:spcPts val="0"/>
              </a:spcAft>
              <a:buSzPts val="2500"/>
              <a:buAutoNum type="arabicPeriod"/>
            </a:pPr>
            <a:r>
              <a:rPr lang="en-US" sz="2500"/>
              <a:t>Using document.write() after an HTML document is loaded, will delete all existing HTML:  </a:t>
            </a:r>
            <a:r>
              <a:rPr lang="en-US" sz="2500" u="sng">
                <a:solidFill>
                  <a:schemeClr val="hlink"/>
                </a:solidFill>
                <a:latin typeface="Roboto Mono"/>
                <a:ea typeface="Roboto Mono"/>
                <a:cs typeface="Roboto Mono"/>
                <a:sym typeface="Roboto Mono"/>
                <a:hlinkClick r:id="rId5"/>
              </a:rPr>
              <a:t>Example 2</a:t>
            </a:r>
            <a:endParaRPr sz="2500">
              <a:solidFill>
                <a:srgbClr val="FF00FF"/>
              </a:solidFill>
              <a:latin typeface="Roboto Mono"/>
              <a:ea typeface="Roboto Mono"/>
              <a:cs typeface="Roboto Mono"/>
              <a:sym typeface="Roboto Mono"/>
            </a:endParaRPr>
          </a:p>
          <a:p>
            <a:pPr indent="-355600" lvl="1" marL="914400" rtl="0" algn="l">
              <a:lnSpc>
                <a:spcPct val="150000"/>
              </a:lnSpc>
              <a:spcBef>
                <a:spcPts val="0"/>
              </a:spcBef>
              <a:spcAft>
                <a:spcPts val="0"/>
              </a:spcAft>
              <a:buClr>
                <a:schemeClr val="dk1"/>
              </a:buClr>
              <a:buSzPts val="2000"/>
              <a:buFont typeface="Roboto Mono"/>
              <a:buChar char="○"/>
            </a:pPr>
            <a:r>
              <a:rPr lang="en-US" sz="2000"/>
              <a:t>The document.write() method should only be used for testing.</a:t>
            </a:r>
            <a:endParaRPr sz="1900">
              <a:solidFill>
                <a:srgbClr val="FF00FF"/>
              </a:solidFill>
              <a:latin typeface="Roboto Mono"/>
              <a:ea typeface="Roboto Mono"/>
              <a:cs typeface="Roboto Mono"/>
              <a:sym typeface="Roboto Mono"/>
            </a:endParaRPr>
          </a:p>
        </p:txBody>
      </p:sp>
      <p:sp>
        <p:nvSpPr>
          <p:cNvPr id="288" name="Google Shape;288;g13e2b1d14ec_0_1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9" name="Google Shape;289;g13e2b1d14ec_0_136"/>
          <p:cNvSpPr txBox="1"/>
          <p:nvPr>
            <p:ph idx="1" type="body"/>
          </p:nvPr>
        </p:nvSpPr>
        <p:spPr>
          <a:xfrm>
            <a:off x="1097275" y="1899313"/>
            <a:ext cx="6847500" cy="5808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3000"/>
              <a:t>JavaScript Display Possibilities</a:t>
            </a:r>
            <a:endParaRPr sz="3000"/>
          </a:p>
        </p:txBody>
      </p:sp>
      <p:sp>
        <p:nvSpPr>
          <p:cNvPr id="290" name="Google Shape;290;g13e2b1d14ec_0_136"/>
          <p:cNvSpPr txBox="1"/>
          <p:nvPr/>
        </p:nvSpPr>
        <p:spPr>
          <a:xfrm>
            <a:off x="9504425" y="1825175"/>
            <a:ext cx="2506500" cy="116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en-US" sz="1600">
                <a:solidFill>
                  <a:srgbClr val="0000FF"/>
                </a:solidFill>
                <a:latin typeface="Roboto Mono"/>
                <a:ea typeface="Roboto Mono"/>
                <a:cs typeface="Roboto Mono"/>
                <a:sym typeface="Roboto Mono"/>
              </a:rPr>
              <a:t>(Click on the </a:t>
            </a:r>
            <a:r>
              <a:rPr lang="en-US" sz="1600">
                <a:solidFill>
                  <a:srgbClr val="FF0000"/>
                </a:solidFill>
                <a:latin typeface="Roboto Mono"/>
                <a:ea typeface="Roboto Mono"/>
                <a:cs typeface="Roboto Mono"/>
                <a:sym typeface="Roboto Mono"/>
              </a:rPr>
              <a:t>red links </a:t>
            </a:r>
            <a:r>
              <a:rPr lang="en-US" sz="1600">
                <a:solidFill>
                  <a:srgbClr val="0000FF"/>
                </a:solidFill>
                <a:latin typeface="Roboto Mono"/>
                <a:ea typeface="Roboto Mono"/>
                <a:cs typeface="Roboto Mono"/>
                <a:sym typeface="Roboto Mono"/>
              </a:rPr>
              <a:t>to view relevant examples)</a:t>
            </a:r>
            <a:endParaRPr sz="110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3e2b1d14ec_0_11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Output</a:t>
            </a:r>
            <a:endParaRPr/>
          </a:p>
        </p:txBody>
      </p:sp>
      <p:sp>
        <p:nvSpPr>
          <p:cNvPr id="297" name="Google Shape;297;g13e2b1d14ec_0_118"/>
          <p:cNvSpPr txBox="1"/>
          <p:nvPr>
            <p:ph idx="1" type="body"/>
          </p:nvPr>
        </p:nvSpPr>
        <p:spPr>
          <a:xfrm>
            <a:off x="1097275" y="2642025"/>
            <a:ext cx="10058400" cy="3863700"/>
          </a:xfrm>
          <a:prstGeom prst="rect">
            <a:avLst/>
          </a:prstGeom>
        </p:spPr>
        <p:txBody>
          <a:bodyPr anchorCtr="0" anchor="t" bIns="45700" lIns="0" spcFirstLastPara="1" rIns="0" wrap="square" tIns="45700">
            <a:normAutofit lnSpcReduction="20000"/>
          </a:bodyPr>
          <a:lstStyle/>
          <a:p>
            <a:pPr indent="0" lvl="0" marL="0" rtl="0" algn="l">
              <a:spcBef>
                <a:spcPts val="1200"/>
              </a:spcBef>
              <a:spcAft>
                <a:spcPts val="0"/>
              </a:spcAft>
              <a:buNone/>
            </a:pPr>
            <a:r>
              <a:rPr b="1" lang="en-US" sz="2500"/>
              <a:t>JavaScript can "display" data in different ways:</a:t>
            </a:r>
            <a:endParaRPr b="1" sz="2500"/>
          </a:p>
          <a:p>
            <a:pPr indent="0" lvl="0" marL="0" rtl="0" algn="l">
              <a:spcBef>
                <a:spcPts val="1200"/>
              </a:spcBef>
              <a:spcAft>
                <a:spcPts val="0"/>
              </a:spcAft>
              <a:buNone/>
            </a:pPr>
            <a:r>
              <a:rPr lang="en-US" sz="2500"/>
              <a:t>Writing into </a:t>
            </a:r>
            <a:endParaRPr sz="2000"/>
          </a:p>
          <a:p>
            <a:pPr indent="-387350" lvl="0" marL="457200" rtl="0" algn="l">
              <a:lnSpc>
                <a:spcPct val="150000"/>
              </a:lnSpc>
              <a:spcBef>
                <a:spcPts val="1200"/>
              </a:spcBef>
              <a:spcAft>
                <a:spcPts val="0"/>
              </a:spcAft>
              <a:buSzPts val="2500"/>
              <a:buAutoNum type="arabicPeriod" startAt="4"/>
            </a:pPr>
            <a:r>
              <a:rPr lang="en-US" sz="2500"/>
              <a:t>an alert box, using </a:t>
            </a:r>
            <a:r>
              <a:rPr lang="en-US" sz="2500" u="sng">
                <a:solidFill>
                  <a:schemeClr val="hlink"/>
                </a:solidFill>
                <a:latin typeface="Roboto Mono"/>
                <a:ea typeface="Roboto Mono"/>
                <a:cs typeface="Roboto Mono"/>
                <a:sym typeface="Roboto Mono"/>
                <a:hlinkClick r:id="rId3"/>
              </a:rPr>
              <a:t>window.alert()</a:t>
            </a:r>
            <a:endParaRPr sz="2500">
              <a:solidFill>
                <a:srgbClr val="FF00FF"/>
              </a:solidFill>
              <a:latin typeface="Roboto Mono"/>
              <a:ea typeface="Roboto Mono"/>
              <a:cs typeface="Roboto Mono"/>
              <a:sym typeface="Roboto Mono"/>
            </a:endParaRPr>
          </a:p>
          <a:p>
            <a:pPr indent="-387350" lvl="0" marL="914400" rtl="0" algn="l">
              <a:lnSpc>
                <a:spcPct val="150000"/>
              </a:lnSpc>
              <a:spcBef>
                <a:spcPts val="0"/>
              </a:spcBef>
              <a:spcAft>
                <a:spcPts val="0"/>
              </a:spcAft>
              <a:buSzPts val="2500"/>
              <a:buChar char="➢"/>
            </a:pPr>
            <a:r>
              <a:rPr lang="en-US" sz="2500"/>
              <a:t>You can skip the window keyword.</a:t>
            </a:r>
            <a:endParaRPr sz="2500"/>
          </a:p>
          <a:p>
            <a:pPr indent="-387350" lvl="0" marL="914400" rtl="0" algn="l">
              <a:lnSpc>
                <a:spcPct val="150000"/>
              </a:lnSpc>
              <a:spcBef>
                <a:spcPts val="0"/>
              </a:spcBef>
              <a:spcAft>
                <a:spcPts val="0"/>
              </a:spcAft>
              <a:buSzPts val="2500"/>
              <a:buChar char="➢"/>
            </a:pPr>
            <a:r>
              <a:rPr lang="en-US" sz="2500"/>
              <a:t>In JavaScript, the window object is the global scope object, that means </a:t>
            </a:r>
            <a:r>
              <a:rPr lang="en-US" sz="2500"/>
              <a:t>that variables, properties, and methods by default belong to the window ob</a:t>
            </a:r>
            <a:r>
              <a:rPr lang="en-US" sz="2500"/>
              <a:t>ject. This also means that specifying the window keyword is optional: </a:t>
            </a:r>
            <a:r>
              <a:rPr lang="en-US" sz="2500" u="sng">
                <a:solidFill>
                  <a:schemeClr val="hlink"/>
                </a:solidFill>
                <a:hlinkClick r:id="rId4"/>
              </a:rPr>
              <a:t>Example 2</a:t>
            </a:r>
            <a:endParaRPr sz="1900">
              <a:solidFill>
                <a:srgbClr val="FF00FF"/>
              </a:solidFill>
              <a:latin typeface="Roboto Mono"/>
              <a:ea typeface="Roboto Mono"/>
              <a:cs typeface="Roboto Mono"/>
              <a:sym typeface="Roboto Mono"/>
            </a:endParaRPr>
          </a:p>
        </p:txBody>
      </p:sp>
      <p:sp>
        <p:nvSpPr>
          <p:cNvPr id="298" name="Google Shape;298;g13e2b1d14ec_0_1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99" name="Google Shape;299;g13e2b1d14ec_0_118"/>
          <p:cNvSpPr txBox="1"/>
          <p:nvPr>
            <p:ph idx="1" type="body"/>
          </p:nvPr>
        </p:nvSpPr>
        <p:spPr>
          <a:xfrm>
            <a:off x="1097275" y="1899313"/>
            <a:ext cx="6847500" cy="5808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3000"/>
              <a:t>JavaScript Display Possibilities</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3e2b1d14ec_0_14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Output</a:t>
            </a:r>
            <a:endParaRPr/>
          </a:p>
        </p:txBody>
      </p:sp>
      <p:sp>
        <p:nvSpPr>
          <p:cNvPr id="306" name="Google Shape;306;g13e2b1d14ec_0_146"/>
          <p:cNvSpPr txBox="1"/>
          <p:nvPr>
            <p:ph idx="1" type="body"/>
          </p:nvPr>
        </p:nvSpPr>
        <p:spPr>
          <a:xfrm>
            <a:off x="1097275" y="1961150"/>
            <a:ext cx="10413000" cy="4395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b="1" lang="en-US" sz="2500"/>
              <a:t>JavaScript can "display" data in different ways:</a:t>
            </a:r>
            <a:endParaRPr b="1" sz="2500"/>
          </a:p>
          <a:p>
            <a:pPr indent="0" lvl="0" marL="0" rtl="0" algn="l">
              <a:spcBef>
                <a:spcPts val="1200"/>
              </a:spcBef>
              <a:spcAft>
                <a:spcPts val="0"/>
              </a:spcAft>
              <a:buNone/>
            </a:pPr>
            <a:r>
              <a:rPr lang="en-US" sz="2500"/>
              <a:t>Writing into </a:t>
            </a:r>
            <a:endParaRPr sz="2000"/>
          </a:p>
          <a:p>
            <a:pPr indent="-387350" lvl="0" marL="457200" rtl="0" algn="l">
              <a:lnSpc>
                <a:spcPct val="150000"/>
              </a:lnSpc>
              <a:spcBef>
                <a:spcPts val="1200"/>
              </a:spcBef>
              <a:spcAft>
                <a:spcPts val="0"/>
              </a:spcAft>
              <a:buSzPts val="2500"/>
              <a:buAutoNum type="arabicPeriod" startAt="5"/>
            </a:pPr>
            <a:r>
              <a:rPr lang="en-US" sz="2500"/>
              <a:t>the browser console, using </a:t>
            </a:r>
            <a:r>
              <a:rPr lang="en-US" sz="2500" u="sng">
                <a:solidFill>
                  <a:schemeClr val="hlink"/>
                </a:solidFill>
                <a:latin typeface="Roboto Mono"/>
                <a:ea typeface="Roboto Mono"/>
                <a:cs typeface="Roboto Mono"/>
                <a:sym typeface="Roboto Mono"/>
                <a:hlinkClick r:id="rId3"/>
              </a:rPr>
              <a:t>console.log()</a:t>
            </a:r>
            <a:endParaRPr sz="2500"/>
          </a:p>
          <a:p>
            <a:pPr indent="-387350" lvl="0" marL="457200" rtl="0" algn="l">
              <a:lnSpc>
                <a:spcPct val="150000"/>
              </a:lnSpc>
              <a:spcBef>
                <a:spcPts val="0"/>
              </a:spcBef>
              <a:spcAft>
                <a:spcPts val="0"/>
              </a:spcAft>
              <a:buSzPts val="2500"/>
              <a:buAutoNum type="arabicPeriod" startAt="5"/>
            </a:pPr>
            <a:r>
              <a:rPr lang="en-US" sz="2500"/>
              <a:t>JavaScript Print: JavaScript does not have any print object or print methods.</a:t>
            </a:r>
            <a:endParaRPr sz="2500"/>
          </a:p>
          <a:p>
            <a:pPr indent="-317500" lvl="0" marL="914400" rtl="0" algn="l">
              <a:lnSpc>
                <a:spcPct val="150000"/>
              </a:lnSpc>
              <a:spcBef>
                <a:spcPts val="0"/>
              </a:spcBef>
              <a:spcAft>
                <a:spcPts val="0"/>
              </a:spcAft>
              <a:buClr>
                <a:srgbClr val="FF00FF"/>
              </a:buClr>
              <a:buSzPts val="1400"/>
              <a:buFont typeface="Roboto Mono"/>
              <a:buChar char="➢"/>
            </a:pPr>
            <a:r>
              <a:rPr lang="en-US" sz="2500"/>
              <a:t>You cannot access output devices from JavaScript.</a:t>
            </a:r>
            <a:endParaRPr sz="2500"/>
          </a:p>
          <a:p>
            <a:pPr indent="-387350" lvl="0" marL="914400" rtl="0" algn="l">
              <a:lnSpc>
                <a:spcPct val="150000"/>
              </a:lnSpc>
              <a:spcBef>
                <a:spcPts val="0"/>
              </a:spcBef>
              <a:spcAft>
                <a:spcPts val="0"/>
              </a:spcAft>
              <a:buSzPts val="2500"/>
              <a:buChar char="➢"/>
            </a:pPr>
            <a:r>
              <a:rPr lang="en-US" sz="2500"/>
              <a:t>The only exception is that you can call the </a:t>
            </a:r>
            <a:r>
              <a:rPr lang="en-US" sz="2500" u="sng">
                <a:solidFill>
                  <a:schemeClr val="hlink"/>
                </a:solidFill>
                <a:latin typeface="Roboto Mono"/>
                <a:ea typeface="Roboto Mono"/>
                <a:cs typeface="Roboto Mono"/>
                <a:sym typeface="Roboto Mono"/>
                <a:hlinkClick r:id="rId4"/>
              </a:rPr>
              <a:t>window.print()</a:t>
            </a:r>
            <a:r>
              <a:rPr lang="en-US" sz="2500"/>
              <a:t> method in the browser to print the content of the current window.</a:t>
            </a:r>
            <a:endParaRPr sz="2500"/>
          </a:p>
        </p:txBody>
      </p:sp>
      <p:sp>
        <p:nvSpPr>
          <p:cNvPr id="307" name="Google Shape;307;g13e2b1d14ec_0_1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Week 1 - Day 2 &amp; 3</a:t>
            </a:r>
            <a:endParaRPr/>
          </a:p>
        </p:txBody>
      </p:sp>
      <p:sp>
        <p:nvSpPr>
          <p:cNvPr id="158" name="Google Shape;15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 </a:t>
            </a:r>
            <a:r>
              <a:rPr b="1" lang="en-US"/>
              <a:t>&gt;</a:t>
            </a:r>
            <a:r>
              <a:rPr lang="en-US"/>
              <a:t> .Net</a:t>
            </a:r>
            <a:endParaRPr/>
          </a:p>
        </p:txBody>
      </p:sp>
      <p:sp>
        <p:nvSpPr>
          <p:cNvPr id="159" name="Google Shape;15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3e2b1d14ec_0_12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Syntax</a:t>
            </a:r>
            <a:endParaRPr/>
          </a:p>
        </p:txBody>
      </p:sp>
      <p:sp>
        <p:nvSpPr>
          <p:cNvPr id="314" name="Google Shape;314;g13e2b1d14ec_0_126"/>
          <p:cNvSpPr txBox="1"/>
          <p:nvPr>
            <p:ph idx="1" type="body"/>
          </p:nvPr>
        </p:nvSpPr>
        <p:spPr>
          <a:xfrm>
            <a:off x="1097275" y="2718225"/>
            <a:ext cx="10058400" cy="3714300"/>
          </a:xfrm>
          <a:prstGeom prst="rect">
            <a:avLst/>
          </a:prstGeom>
        </p:spPr>
        <p:txBody>
          <a:bodyPr anchorCtr="0" anchor="t" bIns="45700" lIns="0" spcFirstLastPara="1" rIns="0" wrap="square" tIns="45700">
            <a:normAutofit/>
          </a:bodyPr>
          <a:lstStyle/>
          <a:p>
            <a:pPr indent="-387350" lvl="0" marL="457200" rtl="0" algn="l">
              <a:lnSpc>
                <a:spcPct val="130000"/>
              </a:lnSpc>
              <a:spcBef>
                <a:spcPts val="1200"/>
              </a:spcBef>
              <a:spcAft>
                <a:spcPts val="0"/>
              </a:spcAft>
              <a:buSzPts val="2500"/>
              <a:buChar char="➢"/>
            </a:pPr>
            <a:r>
              <a:rPr lang="en-US" sz="2500"/>
              <a:t>Operators (+,*, =, !=, &amp;&amp;, ++, …)</a:t>
            </a:r>
            <a:endParaRPr sz="2500"/>
          </a:p>
          <a:p>
            <a:pPr indent="-387350" lvl="0" marL="457200" rtl="0" algn="l">
              <a:lnSpc>
                <a:spcPct val="130000"/>
              </a:lnSpc>
              <a:spcBef>
                <a:spcPts val="0"/>
              </a:spcBef>
              <a:spcAft>
                <a:spcPts val="0"/>
              </a:spcAft>
              <a:buSzPts val="2500"/>
              <a:buChar char="➢"/>
            </a:pPr>
            <a:r>
              <a:rPr lang="en-US" sz="2500"/>
              <a:t>Variables (typeless)</a:t>
            </a:r>
            <a:endParaRPr sz="2500"/>
          </a:p>
          <a:p>
            <a:pPr indent="-387350" lvl="0" marL="457200" rtl="0" algn="l">
              <a:lnSpc>
                <a:spcPct val="130000"/>
              </a:lnSpc>
              <a:spcBef>
                <a:spcPts val="0"/>
              </a:spcBef>
              <a:spcAft>
                <a:spcPts val="0"/>
              </a:spcAft>
              <a:buSzPts val="2500"/>
              <a:buChar char="➢"/>
            </a:pPr>
            <a:r>
              <a:rPr lang="en-US" sz="2500"/>
              <a:t>Conditional statements (if, else)</a:t>
            </a:r>
            <a:endParaRPr sz="2500"/>
          </a:p>
          <a:p>
            <a:pPr indent="-387350" lvl="0" marL="457200" rtl="0" algn="l">
              <a:lnSpc>
                <a:spcPct val="130000"/>
              </a:lnSpc>
              <a:spcBef>
                <a:spcPts val="0"/>
              </a:spcBef>
              <a:spcAft>
                <a:spcPts val="0"/>
              </a:spcAft>
              <a:buSzPts val="2500"/>
              <a:buChar char="➢"/>
            </a:pPr>
            <a:r>
              <a:rPr lang="en-US" sz="2500"/>
              <a:t>Loops (for, while)</a:t>
            </a:r>
            <a:endParaRPr sz="2500"/>
          </a:p>
          <a:p>
            <a:pPr indent="-387350" lvl="0" marL="457200" rtl="0" algn="l">
              <a:lnSpc>
                <a:spcPct val="130000"/>
              </a:lnSpc>
              <a:spcBef>
                <a:spcPts val="0"/>
              </a:spcBef>
              <a:spcAft>
                <a:spcPts val="0"/>
              </a:spcAft>
              <a:buSzPts val="2500"/>
              <a:buChar char="➢"/>
            </a:pPr>
            <a:r>
              <a:rPr lang="en-US" sz="2500"/>
              <a:t>Arrays (my_array[]) and associative arrays (my_array['abc'])</a:t>
            </a:r>
            <a:endParaRPr sz="2500"/>
          </a:p>
          <a:p>
            <a:pPr indent="-387350" lvl="0" marL="457200" rtl="0" algn="l">
              <a:lnSpc>
                <a:spcPct val="130000"/>
              </a:lnSpc>
              <a:spcBef>
                <a:spcPts val="0"/>
              </a:spcBef>
              <a:spcAft>
                <a:spcPts val="0"/>
              </a:spcAft>
              <a:buSzPts val="2500"/>
              <a:buChar char="➢"/>
            </a:pPr>
            <a:r>
              <a:rPr lang="en-US" sz="2500"/>
              <a:t>Functions (can return value)</a:t>
            </a:r>
            <a:endParaRPr sz="2500"/>
          </a:p>
          <a:p>
            <a:pPr indent="-387350" lvl="0" marL="457200" rtl="0" algn="l">
              <a:lnSpc>
                <a:spcPct val="130000"/>
              </a:lnSpc>
              <a:spcBef>
                <a:spcPts val="0"/>
              </a:spcBef>
              <a:spcAft>
                <a:spcPts val="0"/>
              </a:spcAft>
              <a:buSzPts val="2500"/>
              <a:buChar char="➢"/>
            </a:pPr>
            <a:r>
              <a:rPr lang="en-US" sz="2500"/>
              <a:t>Function variables (like the C# delegates)</a:t>
            </a:r>
            <a:endParaRPr sz="2500"/>
          </a:p>
        </p:txBody>
      </p:sp>
      <p:sp>
        <p:nvSpPr>
          <p:cNvPr id="315" name="Google Shape;315;g13e2b1d14ec_0_1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6" name="Google Shape;316;g13e2b1d14ec_0_126"/>
          <p:cNvSpPr txBox="1"/>
          <p:nvPr>
            <p:ph idx="1" type="body"/>
          </p:nvPr>
        </p:nvSpPr>
        <p:spPr>
          <a:xfrm>
            <a:off x="1097275" y="1899325"/>
            <a:ext cx="10559400" cy="895200"/>
          </a:xfrm>
          <a:prstGeom prst="rect">
            <a:avLst/>
          </a:prstGeom>
        </p:spPr>
        <p:txBody>
          <a:bodyPr anchorCtr="0" anchor="t" bIns="45700" lIns="0" spcFirstLastPara="1" rIns="0" wrap="square" tIns="45700">
            <a:normAutofit fontScale="77500"/>
          </a:bodyPr>
          <a:lstStyle/>
          <a:p>
            <a:pPr indent="0" lvl="0" marL="0" rtl="0" algn="l">
              <a:spcBef>
                <a:spcPts val="1200"/>
              </a:spcBef>
              <a:spcAft>
                <a:spcPts val="0"/>
              </a:spcAft>
              <a:buNone/>
            </a:pPr>
            <a:r>
              <a:rPr lang="en-US" sz="3000"/>
              <a:t>JavaScript syntax refers to the set of rules that determines how JavaScript programs are constructed. </a:t>
            </a:r>
            <a:r>
              <a:rPr lang="en-US" sz="3000"/>
              <a:t>The JavaScript syntax is similar to C# and Java</a:t>
            </a:r>
            <a:r>
              <a:rPr lang="en-US" sz="3000"/>
              <a:t>:</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3e2b1d14ec_0_17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Syntax</a:t>
            </a:r>
            <a:endParaRPr/>
          </a:p>
        </p:txBody>
      </p:sp>
      <p:sp>
        <p:nvSpPr>
          <p:cNvPr id="323" name="Google Shape;323;g13e2b1d14ec_0_179"/>
          <p:cNvSpPr txBox="1"/>
          <p:nvPr>
            <p:ph idx="1" type="body"/>
          </p:nvPr>
        </p:nvSpPr>
        <p:spPr>
          <a:xfrm>
            <a:off x="1097275" y="2718225"/>
            <a:ext cx="10058400" cy="3714300"/>
          </a:xfrm>
          <a:prstGeom prst="rect">
            <a:avLst/>
          </a:prstGeom>
        </p:spPr>
        <p:txBody>
          <a:bodyPr anchorCtr="0" anchor="t" bIns="45700" lIns="0" spcFirstLastPara="1" rIns="0" wrap="square" tIns="45700">
            <a:normAutofit fontScale="77500"/>
          </a:bodyPr>
          <a:lstStyle/>
          <a:p>
            <a:pPr indent="-351631" lvl="0" marL="457200" rtl="0" algn="l">
              <a:lnSpc>
                <a:spcPct val="130000"/>
              </a:lnSpc>
              <a:spcBef>
                <a:spcPts val="1200"/>
              </a:spcBef>
              <a:spcAft>
                <a:spcPts val="0"/>
              </a:spcAft>
              <a:buSzPct val="100000"/>
              <a:buChar char="➢"/>
            </a:pPr>
            <a:r>
              <a:rPr lang="en-US" sz="2500"/>
              <a:t>JavaScript can be implemented using JavaScript statements that are placed within the &lt;script&gt;... &lt;/script&gt; HTML tags in a web page.</a:t>
            </a:r>
            <a:endParaRPr sz="2500"/>
          </a:p>
          <a:p>
            <a:pPr indent="-351631" lvl="0" marL="457200" rtl="0" algn="l">
              <a:lnSpc>
                <a:spcPct val="130000"/>
              </a:lnSpc>
              <a:spcBef>
                <a:spcPts val="0"/>
              </a:spcBef>
              <a:spcAft>
                <a:spcPts val="0"/>
              </a:spcAft>
              <a:buSzPct val="100000"/>
              <a:buChar char="➢"/>
            </a:pPr>
            <a:r>
              <a:rPr lang="en-US" sz="2500"/>
              <a:t>You can place the &lt;script&gt; tags, containing your JavaScript, anywhere within your web page, but it is normally recommended that you should keep it within the &lt;head&gt; tags.</a:t>
            </a:r>
            <a:endParaRPr sz="2500"/>
          </a:p>
          <a:p>
            <a:pPr indent="-351631" lvl="0" marL="457200" rtl="0" algn="l">
              <a:lnSpc>
                <a:spcPct val="130000"/>
              </a:lnSpc>
              <a:spcBef>
                <a:spcPts val="0"/>
              </a:spcBef>
              <a:spcAft>
                <a:spcPts val="0"/>
              </a:spcAft>
              <a:buSzPct val="100000"/>
              <a:buChar char="➢"/>
            </a:pPr>
            <a:r>
              <a:rPr lang="en-US" sz="2500"/>
              <a:t>The &lt;script&gt; tag alerts the browser program to start interpreting all the text between these tags as a script. A simple syntax of your JavaScript will appear as follows.</a:t>
            </a:r>
            <a:endParaRPr sz="2500"/>
          </a:p>
          <a:p>
            <a:pPr indent="0" lvl="0" marL="457200" rtl="0" algn="l">
              <a:lnSpc>
                <a:spcPct val="130000"/>
              </a:lnSpc>
              <a:spcBef>
                <a:spcPts val="1200"/>
              </a:spcBef>
              <a:spcAft>
                <a:spcPts val="0"/>
              </a:spcAft>
              <a:buNone/>
            </a:pPr>
            <a:r>
              <a:t/>
            </a:r>
            <a:endParaRPr sz="2500"/>
          </a:p>
          <a:p>
            <a:pPr indent="-351631" lvl="0" marL="457200" rtl="0" algn="l">
              <a:lnSpc>
                <a:spcPct val="130000"/>
              </a:lnSpc>
              <a:spcBef>
                <a:spcPts val="1200"/>
              </a:spcBef>
              <a:spcAft>
                <a:spcPts val="0"/>
              </a:spcAft>
              <a:buSzPct val="100000"/>
              <a:buChar char="➢"/>
            </a:pPr>
            <a:r>
              <a:t/>
            </a:r>
            <a:endParaRPr sz="2500"/>
          </a:p>
        </p:txBody>
      </p:sp>
      <p:sp>
        <p:nvSpPr>
          <p:cNvPr id="324" name="Google Shape;324;g13e2b1d14ec_0_17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g13e2b1d14ec_0_179"/>
          <p:cNvSpPr txBox="1"/>
          <p:nvPr>
            <p:ph idx="1" type="body"/>
          </p:nvPr>
        </p:nvSpPr>
        <p:spPr>
          <a:xfrm>
            <a:off x="1097275" y="1899325"/>
            <a:ext cx="10559400" cy="895200"/>
          </a:xfrm>
          <a:prstGeom prst="rect">
            <a:avLst/>
          </a:prstGeom>
        </p:spPr>
        <p:txBody>
          <a:bodyPr anchorCtr="0" anchor="t" bIns="45700" lIns="0" spcFirstLastPara="1" rIns="0" wrap="square" tIns="45700">
            <a:normAutofit fontScale="77500"/>
          </a:bodyPr>
          <a:lstStyle/>
          <a:p>
            <a:pPr indent="0" lvl="0" marL="0" rtl="0" algn="l">
              <a:spcBef>
                <a:spcPts val="1200"/>
              </a:spcBef>
              <a:spcAft>
                <a:spcPts val="0"/>
              </a:spcAft>
              <a:buNone/>
            </a:pPr>
            <a:r>
              <a:rPr lang="en-US" sz="3000"/>
              <a:t>JavaScript syntax refers to the set of rules that determines how JavaScript programs are constructed. The JavaScript syntax is similar to C# and Java:</a:t>
            </a:r>
            <a:endParaRPr sz="3000"/>
          </a:p>
        </p:txBody>
      </p:sp>
      <p:pic>
        <p:nvPicPr>
          <p:cNvPr id="326" name="Google Shape;326;g13e2b1d14ec_0_179"/>
          <p:cNvPicPr preferRelativeResize="0"/>
          <p:nvPr/>
        </p:nvPicPr>
        <p:blipFill>
          <a:blip r:embed="rId3">
            <a:alphaModFix/>
          </a:blip>
          <a:stretch>
            <a:fillRect/>
          </a:stretch>
        </p:blipFill>
        <p:spPr>
          <a:xfrm>
            <a:off x="1806713" y="5216525"/>
            <a:ext cx="1666875" cy="1009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3e2b1d14ec_0_18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Syntax</a:t>
            </a:r>
            <a:endParaRPr/>
          </a:p>
        </p:txBody>
      </p:sp>
      <p:sp>
        <p:nvSpPr>
          <p:cNvPr id="333" name="Google Shape;333;g13e2b1d14ec_0_188"/>
          <p:cNvSpPr txBox="1"/>
          <p:nvPr>
            <p:ph idx="1" type="body"/>
          </p:nvPr>
        </p:nvSpPr>
        <p:spPr>
          <a:xfrm>
            <a:off x="1066800" y="2091525"/>
            <a:ext cx="10058400" cy="3714300"/>
          </a:xfrm>
          <a:prstGeom prst="rect">
            <a:avLst/>
          </a:prstGeom>
        </p:spPr>
        <p:txBody>
          <a:bodyPr anchorCtr="0" anchor="t" bIns="45700" lIns="0" spcFirstLastPara="1" rIns="0" wrap="square" tIns="45700">
            <a:normAutofit lnSpcReduction="10000"/>
          </a:bodyPr>
          <a:lstStyle/>
          <a:p>
            <a:pPr indent="-387350" lvl="0" marL="457200" rtl="0" algn="l">
              <a:lnSpc>
                <a:spcPct val="130000"/>
              </a:lnSpc>
              <a:spcBef>
                <a:spcPts val="1200"/>
              </a:spcBef>
              <a:spcAft>
                <a:spcPts val="0"/>
              </a:spcAft>
              <a:buSzPts val="2500"/>
              <a:buChar char="➢"/>
            </a:pPr>
            <a:r>
              <a:rPr lang="en-US" sz="2500"/>
              <a:t>The script tag takes two important attributes −</a:t>
            </a:r>
            <a:endParaRPr sz="2500"/>
          </a:p>
          <a:p>
            <a:pPr indent="-387350" lvl="1" marL="914400" rtl="0" algn="l">
              <a:lnSpc>
                <a:spcPct val="130000"/>
              </a:lnSpc>
              <a:spcBef>
                <a:spcPts val="0"/>
              </a:spcBef>
              <a:spcAft>
                <a:spcPts val="0"/>
              </a:spcAft>
              <a:buSzPts val="2500"/>
              <a:buChar char="○"/>
            </a:pPr>
            <a:r>
              <a:rPr b="1" lang="en-US" sz="2500"/>
              <a:t>Language −</a:t>
            </a:r>
            <a:r>
              <a:rPr lang="en-US" sz="2500"/>
              <a:t> This attribute specifies what scripting language you are using. Typically, its value will be javascript. Although recent versions of HTML (and XHTML, its successor) have phased out the use of this attribute.</a:t>
            </a:r>
            <a:endParaRPr sz="2500"/>
          </a:p>
          <a:p>
            <a:pPr indent="-387350" lvl="1" marL="914400" rtl="0" algn="l">
              <a:lnSpc>
                <a:spcPct val="130000"/>
              </a:lnSpc>
              <a:spcBef>
                <a:spcPts val="0"/>
              </a:spcBef>
              <a:spcAft>
                <a:spcPts val="0"/>
              </a:spcAft>
              <a:buSzPts val="2500"/>
              <a:buChar char="○"/>
            </a:pPr>
            <a:r>
              <a:rPr b="1" lang="en-US" sz="2500"/>
              <a:t>Type </a:t>
            </a:r>
            <a:r>
              <a:rPr lang="en-US" sz="2500"/>
              <a:t>− This attribute is what is now recommended to indicate the scripting language in use and its value should be set to "text/javascript".</a:t>
            </a:r>
            <a:endParaRPr sz="2500"/>
          </a:p>
        </p:txBody>
      </p:sp>
      <p:sp>
        <p:nvSpPr>
          <p:cNvPr id="334" name="Google Shape;334;g13e2b1d14ec_0_18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3e2b1d14ec_0_30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Syntax</a:t>
            </a:r>
            <a:endParaRPr/>
          </a:p>
        </p:txBody>
      </p:sp>
      <p:sp>
        <p:nvSpPr>
          <p:cNvPr id="341" name="Google Shape;341;g13e2b1d14ec_0_306"/>
          <p:cNvSpPr txBox="1"/>
          <p:nvPr>
            <p:ph idx="1" type="body"/>
          </p:nvPr>
        </p:nvSpPr>
        <p:spPr>
          <a:xfrm>
            <a:off x="1097279" y="1845734"/>
            <a:ext cx="4937700" cy="4023300"/>
          </a:xfrm>
          <a:prstGeom prst="rect">
            <a:avLst/>
          </a:prstGeom>
        </p:spPr>
        <p:txBody>
          <a:bodyPr anchorCtr="0" anchor="t" bIns="45700" lIns="0" spcFirstLastPara="1" rIns="0" wrap="square" tIns="45700">
            <a:normAutofit/>
          </a:bodyPr>
          <a:lstStyle/>
          <a:p>
            <a:pPr indent="-387350" lvl="0" marL="457200" rtl="0" algn="l">
              <a:lnSpc>
                <a:spcPct val="130000"/>
              </a:lnSpc>
              <a:spcBef>
                <a:spcPts val="1200"/>
              </a:spcBef>
              <a:spcAft>
                <a:spcPts val="0"/>
              </a:spcAft>
              <a:buSzPts val="2500"/>
              <a:buChar char="➢"/>
            </a:pPr>
            <a:r>
              <a:rPr lang="en-US" sz="2500"/>
              <a:t>Statements</a:t>
            </a:r>
            <a:endParaRPr sz="2500"/>
          </a:p>
          <a:p>
            <a:pPr indent="-387350" lvl="0" marL="457200" rtl="0" algn="l">
              <a:lnSpc>
                <a:spcPct val="130000"/>
              </a:lnSpc>
              <a:spcBef>
                <a:spcPts val="0"/>
              </a:spcBef>
              <a:spcAft>
                <a:spcPts val="0"/>
              </a:spcAft>
              <a:buSzPts val="2500"/>
              <a:buChar char="➢"/>
            </a:pPr>
            <a:r>
              <a:rPr lang="en-US" sz="2500"/>
              <a:t>Numbers </a:t>
            </a:r>
            <a:endParaRPr sz="2500"/>
          </a:p>
          <a:p>
            <a:pPr indent="-387350" lvl="0" marL="457200" rtl="0" algn="l">
              <a:lnSpc>
                <a:spcPct val="130000"/>
              </a:lnSpc>
              <a:spcBef>
                <a:spcPts val="0"/>
              </a:spcBef>
              <a:spcAft>
                <a:spcPts val="0"/>
              </a:spcAft>
              <a:buSzPts val="2500"/>
              <a:buChar char="➢"/>
            </a:pPr>
            <a:r>
              <a:rPr lang="en-US" sz="2500"/>
              <a:t>Strings </a:t>
            </a:r>
            <a:endParaRPr sz="2500"/>
          </a:p>
          <a:p>
            <a:pPr indent="-387350" lvl="0" marL="457200" rtl="0" algn="l">
              <a:lnSpc>
                <a:spcPct val="130000"/>
              </a:lnSpc>
              <a:spcBef>
                <a:spcPts val="0"/>
              </a:spcBef>
              <a:spcAft>
                <a:spcPts val="0"/>
              </a:spcAft>
              <a:buSzPts val="2500"/>
              <a:buChar char="➢"/>
            </a:pPr>
            <a:r>
              <a:rPr lang="en-US" sz="2500"/>
              <a:t>Variables </a:t>
            </a:r>
            <a:endParaRPr sz="2500"/>
          </a:p>
          <a:p>
            <a:pPr indent="-387350" lvl="0" marL="457200" rtl="0" algn="l">
              <a:lnSpc>
                <a:spcPct val="130000"/>
              </a:lnSpc>
              <a:spcBef>
                <a:spcPts val="0"/>
              </a:spcBef>
              <a:spcAft>
                <a:spcPts val="0"/>
              </a:spcAft>
              <a:buSzPts val="2500"/>
              <a:buChar char="➢"/>
            </a:pPr>
            <a:r>
              <a:rPr lang="en-US" sz="2500"/>
              <a:t>Operators</a:t>
            </a:r>
            <a:endParaRPr sz="2500"/>
          </a:p>
          <a:p>
            <a:pPr indent="-387350" lvl="0" marL="457200" rtl="0" algn="l">
              <a:lnSpc>
                <a:spcPct val="130000"/>
              </a:lnSpc>
              <a:spcBef>
                <a:spcPts val="0"/>
              </a:spcBef>
              <a:spcAft>
                <a:spcPts val="0"/>
              </a:spcAft>
              <a:buSzPts val="2500"/>
              <a:buChar char="➢"/>
            </a:pPr>
            <a:r>
              <a:rPr lang="en-US" sz="2500"/>
              <a:t>Assignments</a:t>
            </a:r>
            <a:endParaRPr sz="2500"/>
          </a:p>
          <a:p>
            <a:pPr indent="-387350" lvl="0" marL="457200" rtl="0" algn="l">
              <a:lnSpc>
                <a:spcPct val="130000"/>
              </a:lnSpc>
              <a:spcBef>
                <a:spcPts val="0"/>
              </a:spcBef>
              <a:spcAft>
                <a:spcPts val="0"/>
              </a:spcAft>
              <a:buSzPts val="2500"/>
              <a:buChar char="➢"/>
            </a:pPr>
            <a:r>
              <a:rPr lang="en-US" sz="2500"/>
              <a:t>Expressions (Using Constants, Strings and Variables </a:t>
            </a:r>
            <a:endParaRPr sz="2500"/>
          </a:p>
        </p:txBody>
      </p:sp>
      <p:sp>
        <p:nvSpPr>
          <p:cNvPr id="342" name="Google Shape;342;g13e2b1d14ec_0_30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343" name="Google Shape;343;g13e2b1d14ec_0_306"/>
          <p:cNvSpPr txBox="1"/>
          <p:nvPr>
            <p:ph idx="2" type="body"/>
          </p:nvPr>
        </p:nvSpPr>
        <p:spPr>
          <a:xfrm>
            <a:off x="6217920" y="1845735"/>
            <a:ext cx="4937700" cy="4023300"/>
          </a:xfrm>
          <a:prstGeom prst="rect">
            <a:avLst/>
          </a:prstGeom>
        </p:spPr>
        <p:txBody>
          <a:bodyPr anchorCtr="0" anchor="t" bIns="45700" lIns="0" spcFirstLastPara="1" rIns="0" wrap="square" tIns="45700">
            <a:normAutofit/>
          </a:bodyPr>
          <a:lstStyle/>
          <a:p>
            <a:pPr indent="-374650" lvl="0" marL="457200" rtl="0" algn="l">
              <a:lnSpc>
                <a:spcPct val="115000"/>
              </a:lnSpc>
              <a:spcBef>
                <a:spcPts val="1200"/>
              </a:spcBef>
              <a:spcAft>
                <a:spcPts val="0"/>
              </a:spcAft>
              <a:buSzPts val="2300"/>
              <a:buChar char="➢"/>
            </a:pPr>
            <a:r>
              <a:rPr lang="en-US" sz="2500"/>
              <a:t>Keywords</a:t>
            </a:r>
            <a:endParaRPr sz="2500"/>
          </a:p>
          <a:p>
            <a:pPr indent="-374650" lvl="0" marL="457200" rtl="0" algn="l">
              <a:lnSpc>
                <a:spcPct val="115000"/>
              </a:lnSpc>
              <a:spcBef>
                <a:spcPts val="0"/>
              </a:spcBef>
              <a:spcAft>
                <a:spcPts val="0"/>
              </a:spcAft>
              <a:buSzPts val="2300"/>
              <a:buChar char="➢"/>
            </a:pPr>
            <a:r>
              <a:rPr lang="en-US" sz="2500"/>
              <a:t>Comments</a:t>
            </a:r>
            <a:endParaRPr sz="2500"/>
          </a:p>
          <a:p>
            <a:pPr indent="-374650" lvl="0" marL="457200" rtl="0" algn="l">
              <a:lnSpc>
                <a:spcPct val="115000"/>
              </a:lnSpc>
              <a:spcBef>
                <a:spcPts val="0"/>
              </a:spcBef>
              <a:spcAft>
                <a:spcPts val="0"/>
              </a:spcAft>
              <a:buSzPts val="2300"/>
              <a:buChar char="➢"/>
            </a:pPr>
            <a:r>
              <a:rPr lang="en-US" sz="2500"/>
              <a:t>is case sensitive</a:t>
            </a:r>
            <a:endParaRPr sz="2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3e2b1d14ec_0_25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Values</a:t>
            </a:r>
            <a:endParaRPr/>
          </a:p>
        </p:txBody>
      </p:sp>
      <p:sp>
        <p:nvSpPr>
          <p:cNvPr id="350" name="Google Shape;350;g13e2b1d14ec_0_25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The JavaScript syntax defines two types of values:</a:t>
            </a:r>
            <a:endParaRPr sz="2500"/>
          </a:p>
          <a:p>
            <a:pPr indent="-374650" lvl="0" marL="457200" rtl="0" algn="l">
              <a:lnSpc>
                <a:spcPct val="115000"/>
              </a:lnSpc>
              <a:spcBef>
                <a:spcPts val="1200"/>
              </a:spcBef>
              <a:spcAft>
                <a:spcPts val="0"/>
              </a:spcAft>
              <a:buSzPts val="2300"/>
              <a:buAutoNum type="arabicPeriod"/>
            </a:pPr>
            <a:r>
              <a:rPr lang="en-US" sz="2500"/>
              <a:t>Fixed values</a:t>
            </a:r>
            <a:endParaRPr sz="2500"/>
          </a:p>
          <a:p>
            <a:pPr indent="-374650" lvl="0" marL="457200" rtl="0" algn="l">
              <a:lnSpc>
                <a:spcPct val="115000"/>
              </a:lnSpc>
              <a:spcBef>
                <a:spcPts val="0"/>
              </a:spcBef>
              <a:spcAft>
                <a:spcPts val="0"/>
              </a:spcAft>
              <a:buSzPts val="2300"/>
              <a:buAutoNum type="arabicPeriod"/>
            </a:pPr>
            <a:r>
              <a:rPr lang="en-US" sz="2500"/>
              <a:t>Variable values</a:t>
            </a:r>
            <a:endParaRPr sz="2500"/>
          </a:p>
          <a:p>
            <a:pPr indent="0" lvl="0" marL="0" rtl="0" algn="l">
              <a:spcBef>
                <a:spcPts val="1200"/>
              </a:spcBef>
              <a:spcAft>
                <a:spcPts val="0"/>
              </a:spcAft>
              <a:buNone/>
            </a:pPr>
            <a:r>
              <a:rPr b="1" lang="en-US" sz="2500"/>
              <a:t>Fixed values</a:t>
            </a:r>
            <a:r>
              <a:rPr lang="en-US" sz="2500"/>
              <a:t> are called </a:t>
            </a:r>
            <a:r>
              <a:rPr b="1" lang="en-US" sz="2500"/>
              <a:t>Literals.</a:t>
            </a:r>
            <a:endParaRPr b="1" sz="2500"/>
          </a:p>
          <a:p>
            <a:pPr indent="0" lvl="0" marL="0" rtl="0" algn="l">
              <a:spcBef>
                <a:spcPts val="1200"/>
              </a:spcBef>
              <a:spcAft>
                <a:spcPts val="0"/>
              </a:spcAft>
              <a:buNone/>
            </a:pPr>
            <a:r>
              <a:rPr b="1" lang="en-US" sz="2500"/>
              <a:t>Variable </a:t>
            </a:r>
            <a:r>
              <a:rPr lang="en-US" sz="2500"/>
              <a:t>values are called </a:t>
            </a:r>
            <a:r>
              <a:rPr b="1" lang="en-US" sz="2500"/>
              <a:t>Variables.</a:t>
            </a:r>
            <a:endParaRPr b="1" sz="2500"/>
          </a:p>
        </p:txBody>
      </p:sp>
      <p:sp>
        <p:nvSpPr>
          <p:cNvPr id="351" name="Google Shape;351;g13e2b1d14ec_0_25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3e2b1d14ec_0_25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Literals</a:t>
            </a:r>
            <a:endParaRPr/>
          </a:p>
        </p:txBody>
      </p:sp>
      <p:sp>
        <p:nvSpPr>
          <p:cNvPr id="358" name="Google Shape;358;g13e2b1d14ec_0_257"/>
          <p:cNvSpPr txBox="1"/>
          <p:nvPr>
            <p:ph idx="1" type="body"/>
          </p:nvPr>
        </p:nvSpPr>
        <p:spPr>
          <a:xfrm>
            <a:off x="895325" y="1866950"/>
            <a:ext cx="3276900" cy="38304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The two most important syntax rules for fixed values are:</a:t>
            </a:r>
            <a:endParaRPr sz="2500"/>
          </a:p>
          <a:p>
            <a:pPr indent="0" lvl="0" marL="0" rtl="0" algn="l">
              <a:spcBef>
                <a:spcPts val="1200"/>
              </a:spcBef>
              <a:spcAft>
                <a:spcPts val="0"/>
              </a:spcAft>
              <a:buNone/>
            </a:pPr>
            <a:r>
              <a:rPr b="1" lang="en-US" sz="2500"/>
              <a:t>1</a:t>
            </a:r>
            <a:r>
              <a:rPr lang="en-US" sz="2500"/>
              <a:t>. </a:t>
            </a:r>
            <a:r>
              <a:rPr b="1" lang="en-US" sz="2500" u="sng"/>
              <a:t>Numbers</a:t>
            </a:r>
            <a:r>
              <a:rPr lang="en-US" sz="2500"/>
              <a:t> are written with or without decimals:</a:t>
            </a:r>
            <a:endParaRPr sz="2500"/>
          </a:p>
          <a:p>
            <a:pPr indent="0" lvl="0" marL="0" rtl="0" algn="l">
              <a:spcBef>
                <a:spcPts val="1200"/>
              </a:spcBef>
              <a:spcAft>
                <a:spcPts val="0"/>
              </a:spcAft>
              <a:buNone/>
            </a:pPr>
            <a:r>
              <a:t/>
            </a:r>
            <a:endParaRPr sz="2500"/>
          </a:p>
          <a:p>
            <a:pPr indent="0" lvl="0" marL="0" rtl="0" algn="l">
              <a:spcBef>
                <a:spcPts val="1200"/>
              </a:spcBef>
              <a:spcAft>
                <a:spcPts val="0"/>
              </a:spcAft>
              <a:buNone/>
            </a:pPr>
            <a:r>
              <a:rPr b="1" lang="en-US" sz="2500"/>
              <a:t>Try it yourself: </a:t>
            </a:r>
            <a:endParaRPr b="1" sz="2500"/>
          </a:p>
        </p:txBody>
      </p:sp>
      <p:sp>
        <p:nvSpPr>
          <p:cNvPr id="359" name="Google Shape;359;g13e2b1d14ec_0_25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0" name="Google Shape;360;g13e2b1d14ec_0_257"/>
          <p:cNvPicPr preferRelativeResize="0"/>
          <p:nvPr/>
        </p:nvPicPr>
        <p:blipFill rotWithShape="1">
          <a:blip r:embed="rId3">
            <a:alphaModFix/>
          </a:blip>
          <a:srcRect b="2714" l="0" r="0" t="0"/>
          <a:stretch/>
        </p:blipFill>
        <p:spPr>
          <a:xfrm>
            <a:off x="4537425" y="1866950"/>
            <a:ext cx="7089124" cy="4489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3e2b1d14ec_0_26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Numbers - Output</a:t>
            </a:r>
            <a:endParaRPr/>
          </a:p>
        </p:txBody>
      </p:sp>
      <p:sp>
        <p:nvSpPr>
          <p:cNvPr id="367" name="Google Shape;367;g13e2b1d14ec_0_26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368" name="Google Shape;368;g13e2b1d14ec_0_265"/>
          <p:cNvPicPr preferRelativeResize="0"/>
          <p:nvPr/>
        </p:nvPicPr>
        <p:blipFill>
          <a:blip r:embed="rId3">
            <a:alphaModFix/>
          </a:blip>
          <a:stretch>
            <a:fillRect/>
          </a:stretch>
        </p:blipFill>
        <p:spPr>
          <a:xfrm>
            <a:off x="2952280" y="2121655"/>
            <a:ext cx="5768100" cy="2336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3e2b1d14ec_0_27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Literals</a:t>
            </a:r>
            <a:endParaRPr/>
          </a:p>
        </p:txBody>
      </p:sp>
      <p:sp>
        <p:nvSpPr>
          <p:cNvPr id="375" name="Google Shape;375;g13e2b1d14ec_0_273"/>
          <p:cNvSpPr txBox="1"/>
          <p:nvPr>
            <p:ph idx="1" type="body"/>
          </p:nvPr>
        </p:nvSpPr>
        <p:spPr>
          <a:xfrm>
            <a:off x="895325" y="1866950"/>
            <a:ext cx="3276900" cy="38304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The two most important syntax rules for fixed values are:</a:t>
            </a:r>
            <a:endParaRPr sz="2500"/>
          </a:p>
          <a:p>
            <a:pPr indent="0" lvl="0" marL="0" rtl="0" algn="l">
              <a:spcBef>
                <a:spcPts val="1200"/>
              </a:spcBef>
              <a:spcAft>
                <a:spcPts val="0"/>
              </a:spcAft>
              <a:buNone/>
            </a:pPr>
            <a:r>
              <a:rPr b="1" lang="en-US" sz="2500"/>
              <a:t>2. </a:t>
            </a:r>
            <a:r>
              <a:rPr b="1" lang="en-US" sz="2500" u="sng"/>
              <a:t>Strings</a:t>
            </a:r>
            <a:r>
              <a:rPr lang="en-US" sz="2500"/>
              <a:t> are text, written within double or single quotes:</a:t>
            </a:r>
            <a:endParaRPr sz="2500"/>
          </a:p>
          <a:p>
            <a:pPr indent="0" lvl="0" marL="0" rtl="0" algn="l">
              <a:spcBef>
                <a:spcPts val="1200"/>
              </a:spcBef>
              <a:spcAft>
                <a:spcPts val="0"/>
              </a:spcAft>
              <a:buNone/>
            </a:pPr>
            <a:r>
              <a:t/>
            </a:r>
            <a:endParaRPr sz="2500"/>
          </a:p>
          <a:p>
            <a:pPr indent="0" lvl="0" marL="0" rtl="0" algn="l">
              <a:spcBef>
                <a:spcPts val="1200"/>
              </a:spcBef>
              <a:spcAft>
                <a:spcPts val="0"/>
              </a:spcAft>
              <a:buNone/>
            </a:pPr>
            <a:r>
              <a:rPr b="1" lang="en-US" sz="2500"/>
              <a:t>Practice Example: </a:t>
            </a:r>
            <a:r>
              <a:rPr b="1" lang="en-US" sz="2500"/>
              <a:t>Try it yourself: </a:t>
            </a:r>
            <a:endParaRPr b="1" sz="2500"/>
          </a:p>
        </p:txBody>
      </p:sp>
      <p:sp>
        <p:nvSpPr>
          <p:cNvPr id="376" name="Google Shape;376;g13e2b1d14ec_0_27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7" name="Google Shape;377;g13e2b1d14ec_0_273"/>
          <p:cNvPicPr preferRelativeResize="0"/>
          <p:nvPr/>
        </p:nvPicPr>
        <p:blipFill>
          <a:blip r:embed="rId3">
            <a:alphaModFix/>
          </a:blip>
          <a:stretch>
            <a:fillRect/>
          </a:stretch>
        </p:blipFill>
        <p:spPr>
          <a:xfrm>
            <a:off x="4324625" y="1889800"/>
            <a:ext cx="6785280" cy="3830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3e2b1d14ec_0_28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Strings - </a:t>
            </a:r>
            <a:r>
              <a:rPr lang="en-US"/>
              <a:t>Output</a:t>
            </a:r>
            <a:endParaRPr/>
          </a:p>
        </p:txBody>
      </p:sp>
      <p:sp>
        <p:nvSpPr>
          <p:cNvPr id="384" name="Google Shape;384;g13e2b1d14ec_0_28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5" name="Google Shape;385;g13e2b1d14ec_0_281"/>
          <p:cNvPicPr preferRelativeResize="0"/>
          <p:nvPr/>
        </p:nvPicPr>
        <p:blipFill>
          <a:blip r:embed="rId3">
            <a:alphaModFix/>
          </a:blip>
          <a:stretch>
            <a:fillRect/>
          </a:stretch>
        </p:blipFill>
        <p:spPr>
          <a:xfrm>
            <a:off x="2677125" y="2158399"/>
            <a:ext cx="6019175" cy="1870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13e2b1d14ec_0_29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lnSpc>
                <a:spcPct val="115000"/>
              </a:lnSpc>
              <a:spcBef>
                <a:spcPts val="0"/>
              </a:spcBef>
              <a:spcAft>
                <a:spcPts val="0"/>
              </a:spcAft>
              <a:buNone/>
            </a:pPr>
            <a:r>
              <a:rPr lang="en-US"/>
              <a:t>Strings - Exercises</a:t>
            </a:r>
            <a:endParaRPr/>
          </a:p>
        </p:txBody>
      </p:sp>
      <p:sp>
        <p:nvSpPr>
          <p:cNvPr id="392" name="Google Shape;392;g13e2b1d14ec_0_290"/>
          <p:cNvSpPr txBox="1"/>
          <p:nvPr>
            <p:ph idx="1" type="body"/>
          </p:nvPr>
        </p:nvSpPr>
        <p:spPr>
          <a:xfrm>
            <a:off x="1097275" y="1845723"/>
            <a:ext cx="10058400" cy="1450800"/>
          </a:xfrm>
          <a:prstGeom prst="rect">
            <a:avLst/>
          </a:prstGeom>
        </p:spPr>
        <p:txBody>
          <a:bodyPr anchorCtr="0" anchor="t" bIns="45700" lIns="0" spcFirstLastPara="1" rIns="0" wrap="square" tIns="45700">
            <a:normAutofit fontScale="92500"/>
          </a:bodyPr>
          <a:lstStyle/>
          <a:p>
            <a:pPr indent="0" lvl="0" marL="0" rtl="0" algn="l">
              <a:lnSpc>
                <a:spcPct val="115000"/>
              </a:lnSpc>
              <a:spcBef>
                <a:spcPts val="1200"/>
              </a:spcBef>
              <a:spcAft>
                <a:spcPts val="0"/>
              </a:spcAft>
              <a:buNone/>
            </a:pPr>
            <a:r>
              <a:rPr lang="en-US" sz="2900"/>
              <a:t>Students will individually complete Strings exercises from this link: </a:t>
            </a:r>
            <a:r>
              <a:rPr lang="en-US" sz="2900" u="sng">
                <a:solidFill>
                  <a:schemeClr val="hlink"/>
                </a:solidFill>
                <a:hlinkClick r:id="rId3"/>
              </a:rPr>
              <a:t>https://www.w3schools.com/js/exercise_js.asp?filename=exercise_js_variables3</a:t>
            </a:r>
            <a:r>
              <a:rPr lang="en-US" sz="2900"/>
              <a:t>  </a:t>
            </a:r>
            <a:endParaRPr/>
          </a:p>
        </p:txBody>
      </p:sp>
      <p:sp>
        <p:nvSpPr>
          <p:cNvPr id="393" name="Google Shape;393;g13e2b1d14ec_0_29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394" name="Google Shape;394;g13e2b1d14ec_0_290">
            <a:hlinkClick r:id="rId4"/>
          </p:cNvPr>
          <p:cNvPicPr preferRelativeResize="0"/>
          <p:nvPr/>
        </p:nvPicPr>
        <p:blipFill>
          <a:blip r:embed="rId5">
            <a:alphaModFix/>
          </a:blip>
          <a:stretch>
            <a:fillRect/>
          </a:stretch>
        </p:blipFill>
        <p:spPr>
          <a:xfrm>
            <a:off x="3828888" y="2974232"/>
            <a:ext cx="3019425" cy="2657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13e29f36040_1_8"/>
          <p:cNvPicPr preferRelativeResize="0"/>
          <p:nvPr/>
        </p:nvPicPr>
        <p:blipFill rotWithShape="1">
          <a:blip r:embed="rId3">
            <a:alphaModFix/>
          </a:blip>
          <a:srcRect b="0" l="11644" r="0" t="0"/>
          <a:stretch/>
        </p:blipFill>
        <p:spPr>
          <a:xfrm>
            <a:off x="7452400" y="3841875"/>
            <a:ext cx="4739599" cy="3016125"/>
          </a:xfrm>
          <a:prstGeom prst="rect">
            <a:avLst/>
          </a:prstGeom>
          <a:noFill/>
          <a:ln>
            <a:noFill/>
          </a:ln>
        </p:spPr>
      </p:pic>
      <p:sp>
        <p:nvSpPr>
          <p:cNvPr id="165" name="Google Shape;165;g13e29f36040_1_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6" name="Google Shape;166;g13e29f36040_1_8"/>
          <p:cNvSpPr txBox="1"/>
          <p:nvPr>
            <p:ph idx="1" type="body"/>
          </p:nvPr>
        </p:nvSpPr>
        <p:spPr>
          <a:xfrm>
            <a:off x="1215225" y="2980150"/>
            <a:ext cx="8143500" cy="2833200"/>
          </a:xfrm>
          <a:prstGeom prst="rect">
            <a:avLst/>
          </a:prstGeom>
          <a:noFill/>
          <a:ln>
            <a:noFill/>
          </a:ln>
        </p:spPr>
        <p:txBody>
          <a:bodyPr anchorCtr="0" anchor="t" bIns="45700" lIns="0" spcFirstLastPara="1" rIns="0" wrap="square" tIns="45700">
            <a:normAutofit lnSpcReduction="10000"/>
          </a:bodyPr>
          <a:lstStyle/>
          <a:p>
            <a:pPr indent="-438150" lvl="1" marL="914400" rtl="0" algn="l">
              <a:lnSpc>
                <a:spcPct val="90000"/>
              </a:lnSpc>
              <a:spcBef>
                <a:spcPts val="1200"/>
              </a:spcBef>
              <a:spcAft>
                <a:spcPts val="0"/>
              </a:spcAft>
              <a:buSzPts val="3300"/>
              <a:buChar char="►"/>
            </a:pPr>
            <a:r>
              <a:rPr lang="en-US" sz="2500"/>
              <a:t>What is JavaScript</a:t>
            </a:r>
            <a:endParaRPr sz="2500"/>
          </a:p>
          <a:p>
            <a:pPr indent="-438150" lvl="1" marL="914400" rtl="0" algn="l">
              <a:lnSpc>
                <a:spcPct val="90000"/>
              </a:lnSpc>
              <a:spcBef>
                <a:spcPts val="1200"/>
              </a:spcBef>
              <a:spcAft>
                <a:spcPts val="0"/>
              </a:spcAft>
              <a:buSzPts val="3300"/>
              <a:buChar char="►"/>
            </a:pPr>
            <a:r>
              <a:rPr lang="en-US" sz="2500"/>
              <a:t>Inline, Internal and External JavaScript</a:t>
            </a:r>
            <a:endParaRPr sz="2500"/>
          </a:p>
          <a:p>
            <a:pPr indent="-438150" lvl="1" marL="914400" rtl="0" algn="l">
              <a:lnSpc>
                <a:spcPct val="90000"/>
              </a:lnSpc>
              <a:spcBef>
                <a:spcPts val="1200"/>
              </a:spcBef>
              <a:spcAft>
                <a:spcPts val="0"/>
              </a:spcAft>
              <a:buSzPts val="3300"/>
              <a:buChar char="►"/>
            </a:pPr>
            <a:r>
              <a:rPr lang="en-US" sz="2500"/>
              <a:t>Display Output using JavaScript</a:t>
            </a:r>
            <a:endParaRPr sz="2500"/>
          </a:p>
          <a:p>
            <a:pPr indent="-438150" lvl="1" marL="914400" rtl="0" algn="l">
              <a:lnSpc>
                <a:spcPct val="90000"/>
              </a:lnSpc>
              <a:spcBef>
                <a:spcPts val="1200"/>
              </a:spcBef>
              <a:spcAft>
                <a:spcPts val="0"/>
              </a:spcAft>
              <a:buSzPts val="3300"/>
              <a:buChar char="►"/>
            </a:pPr>
            <a:r>
              <a:rPr lang="en-US" sz="2500"/>
              <a:t>JavaScript Syntax</a:t>
            </a:r>
            <a:endParaRPr sz="2500"/>
          </a:p>
          <a:p>
            <a:pPr indent="-438150" lvl="1" marL="914400" rtl="0" algn="l">
              <a:lnSpc>
                <a:spcPct val="90000"/>
              </a:lnSpc>
              <a:spcBef>
                <a:spcPts val="1200"/>
              </a:spcBef>
              <a:spcAft>
                <a:spcPts val="0"/>
              </a:spcAft>
              <a:buSzPts val="3300"/>
              <a:buChar char="►"/>
            </a:pPr>
            <a:r>
              <a:rPr lang="en-US" sz="2500"/>
              <a:t>Statements, Variables </a:t>
            </a:r>
            <a:endParaRPr sz="2500"/>
          </a:p>
        </p:txBody>
      </p:sp>
      <p:sp>
        <p:nvSpPr>
          <p:cNvPr id="167" name="Google Shape;167;g13e29f36040_1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68" name="Google Shape;168;g13e29f36040_1_8"/>
          <p:cNvSpPr txBox="1"/>
          <p:nvPr>
            <p:ph idx="1" type="body"/>
          </p:nvPr>
        </p:nvSpPr>
        <p:spPr>
          <a:xfrm>
            <a:off x="1097275" y="1962025"/>
            <a:ext cx="10058400" cy="793500"/>
          </a:xfrm>
          <a:prstGeom prst="rect">
            <a:avLst/>
          </a:prstGeom>
          <a:noFill/>
          <a:ln>
            <a:noFill/>
          </a:ln>
        </p:spPr>
        <p:txBody>
          <a:bodyPr anchorCtr="0" anchor="t" bIns="45700" lIns="0" spcFirstLastPara="1" rIns="0" wrap="square" tIns="45700">
            <a:normAutofit lnSpcReduction="10000"/>
          </a:bodyPr>
          <a:lstStyle/>
          <a:p>
            <a:pPr indent="0" lvl="0" marL="0" rtl="0" algn="l">
              <a:lnSpc>
                <a:spcPct val="90000"/>
              </a:lnSpc>
              <a:spcBef>
                <a:spcPts val="1400"/>
              </a:spcBef>
              <a:spcAft>
                <a:spcPts val="0"/>
              </a:spcAft>
              <a:buSzPts val="1800"/>
              <a:buNone/>
            </a:pPr>
            <a:r>
              <a:rPr b="1" lang="en-US" sz="2800"/>
              <a:t>By the end of this session, the students will </a:t>
            </a:r>
            <a:r>
              <a:rPr b="1" lang="en-US" sz="2800"/>
              <a:t>have reinforced to further developed an understanding of: </a:t>
            </a:r>
            <a:endParaRPr b="1" sz="2800"/>
          </a:p>
        </p:txBody>
      </p:sp>
      <p:sp>
        <p:nvSpPr>
          <p:cNvPr id="169" name="Google Shape;169;g13e29f36040_1_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ff2c0f2299_0_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Quick Recap of Day 2</a:t>
            </a:r>
            <a:endParaRPr/>
          </a:p>
        </p:txBody>
      </p:sp>
      <p:sp>
        <p:nvSpPr>
          <p:cNvPr id="401" name="Google Shape;401;gff2c0f2299_0_7"/>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What are the following: </a:t>
            </a:r>
            <a:endParaRPr sz="2500"/>
          </a:p>
          <a:p>
            <a:pPr indent="-374650" lvl="0" marL="457200" rtl="0" algn="l">
              <a:spcBef>
                <a:spcPts val="1200"/>
              </a:spcBef>
              <a:spcAft>
                <a:spcPts val="0"/>
              </a:spcAft>
              <a:buSzPts val="2300"/>
              <a:buAutoNum type="arabicPeriod"/>
            </a:pPr>
            <a:r>
              <a:rPr lang="en-US" sz="2500"/>
              <a:t>Javascript</a:t>
            </a:r>
            <a:endParaRPr sz="2500"/>
          </a:p>
          <a:p>
            <a:pPr indent="-374650" lvl="0" marL="457200" rtl="0" algn="l">
              <a:spcBef>
                <a:spcPts val="0"/>
              </a:spcBef>
              <a:spcAft>
                <a:spcPts val="0"/>
              </a:spcAft>
              <a:buSzPts val="2300"/>
              <a:buAutoNum type="arabicPeriod"/>
            </a:pPr>
            <a:r>
              <a:rPr lang="en-US" sz="2500"/>
              <a:t>Language features: The Good and The Bad</a:t>
            </a:r>
            <a:endParaRPr sz="2500"/>
          </a:p>
          <a:p>
            <a:pPr indent="-374650" lvl="0" marL="457200" rtl="0" algn="l">
              <a:spcBef>
                <a:spcPts val="0"/>
              </a:spcBef>
              <a:spcAft>
                <a:spcPts val="0"/>
              </a:spcAft>
              <a:buSzPts val="2300"/>
              <a:buAutoNum type="arabicPeriod"/>
            </a:pPr>
            <a:r>
              <a:rPr lang="en-US" sz="2500"/>
              <a:t>Types of JavaScript </a:t>
            </a:r>
            <a:endParaRPr sz="2500"/>
          </a:p>
          <a:p>
            <a:pPr indent="-374650" lvl="0" marL="457200" rtl="0" algn="l">
              <a:spcBef>
                <a:spcPts val="0"/>
              </a:spcBef>
              <a:spcAft>
                <a:spcPts val="0"/>
              </a:spcAft>
              <a:buSzPts val="2300"/>
              <a:buAutoNum type="arabicPeriod"/>
            </a:pPr>
            <a:r>
              <a:rPr lang="en-US" sz="2500"/>
              <a:t>JavaScript Input</a:t>
            </a:r>
            <a:endParaRPr sz="2500"/>
          </a:p>
          <a:p>
            <a:pPr indent="-374650" lvl="0" marL="457200" rtl="0" algn="l">
              <a:spcBef>
                <a:spcPts val="0"/>
              </a:spcBef>
              <a:spcAft>
                <a:spcPts val="0"/>
              </a:spcAft>
              <a:buSzPts val="2300"/>
              <a:buAutoNum type="arabicPeriod"/>
            </a:pPr>
            <a:r>
              <a:rPr lang="en-US" sz="2500"/>
              <a:t>JavaScript Syntax</a:t>
            </a:r>
            <a:endParaRPr sz="2500"/>
          </a:p>
          <a:p>
            <a:pPr indent="-374650" lvl="0" marL="457200" rtl="0" algn="l">
              <a:spcBef>
                <a:spcPts val="0"/>
              </a:spcBef>
              <a:spcAft>
                <a:spcPts val="0"/>
              </a:spcAft>
              <a:buSzPts val="2300"/>
              <a:buAutoNum type="arabicPeriod"/>
            </a:pPr>
            <a:r>
              <a:rPr lang="en-US" sz="2500"/>
              <a:t>Literals</a:t>
            </a:r>
            <a:endParaRPr sz="2500"/>
          </a:p>
          <a:p>
            <a:pPr indent="-374650" lvl="0" marL="457200" rtl="0" algn="l">
              <a:spcBef>
                <a:spcPts val="0"/>
              </a:spcBef>
              <a:spcAft>
                <a:spcPts val="0"/>
              </a:spcAft>
              <a:buSzPts val="2300"/>
              <a:buAutoNum type="arabicPeriod"/>
            </a:pPr>
            <a:r>
              <a:rPr lang="en-US" sz="2500"/>
              <a:t>Numbers</a:t>
            </a:r>
            <a:endParaRPr sz="2500"/>
          </a:p>
          <a:p>
            <a:pPr indent="-374650" lvl="0" marL="457200" rtl="0" algn="l">
              <a:spcBef>
                <a:spcPts val="0"/>
              </a:spcBef>
              <a:spcAft>
                <a:spcPts val="0"/>
              </a:spcAft>
              <a:buSzPts val="2300"/>
              <a:buAutoNum type="arabicPeriod"/>
            </a:pPr>
            <a:r>
              <a:rPr lang="en-US" sz="2500"/>
              <a:t>Strings </a:t>
            </a:r>
            <a:endParaRPr sz="2500"/>
          </a:p>
        </p:txBody>
      </p:sp>
      <p:sp>
        <p:nvSpPr>
          <p:cNvPr id="402" name="Google Shape;402;gff2c0f2299_0_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ff2c0f2299_0_0"/>
          <p:cNvSpPr txBox="1"/>
          <p:nvPr>
            <p:ph type="ctrTitle"/>
          </p:nvPr>
        </p:nvSpPr>
        <p:spPr>
          <a:xfrm>
            <a:off x="1097280" y="1645920"/>
            <a:ext cx="10058400" cy="3566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Day 3</a:t>
            </a:r>
            <a:endParaRPr/>
          </a:p>
        </p:txBody>
      </p:sp>
      <p:sp>
        <p:nvSpPr>
          <p:cNvPr id="409" name="Google Shape;409;gff2c0f2299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3e2b1d14ec_0_29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Variables</a:t>
            </a:r>
            <a:r>
              <a:rPr lang="en-US"/>
              <a:t> </a:t>
            </a:r>
            <a:endParaRPr/>
          </a:p>
        </p:txBody>
      </p:sp>
      <p:sp>
        <p:nvSpPr>
          <p:cNvPr id="416" name="Google Shape;416;g13e2b1d14ec_0_29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417" name="Google Shape;417;g13e2b1d14ec_0_299"/>
          <p:cNvPicPr preferRelativeResize="0"/>
          <p:nvPr/>
        </p:nvPicPr>
        <p:blipFill>
          <a:blip r:embed="rId3">
            <a:alphaModFix/>
          </a:blip>
          <a:stretch>
            <a:fillRect/>
          </a:stretch>
        </p:blipFill>
        <p:spPr>
          <a:xfrm>
            <a:off x="1097275" y="1937650"/>
            <a:ext cx="10540374" cy="2648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3e2b1d14ec_0_32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Variables - Practice Example</a:t>
            </a:r>
            <a:endParaRPr/>
          </a:p>
        </p:txBody>
      </p:sp>
      <p:sp>
        <p:nvSpPr>
          <p:cNvPr id="424" name="Google Shape;424;g13e2b1d14ec_0_322"/>
          <p:cNvSpPr txBox="1"/>
          <p:nvPr>
            <p:ph idx="1" type="body"/>
          </p:nvPr>
        </p:nvSpPr>
        <p:spPr>
          <a:xfrm>
            <a:off x="1097275" y="1889800"/>
            <a:ext cx="3594000" cy="20316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sz="2500"/>
              <a:t>Try it yourself. </a:t>
            </a:r>
            <a:endParaRPr sz="2500"/>
          </a:p>
          <a:p>
            <a:pPr indent="0" lvl="0" marL="0" rtl="0" algn="l">
              <a:spcBef>
                <a:spcPts val="1200"/>
              </a:spcBef>
              <a:spcAft>
                <a:spcPts val="0"/>
              </a:spcAft>
              <a:buNone/>
            </a:pPr>
            <a:r>
              <a:rPr lang="en-US" sz="2500"/>
              <a:t>Then tally your answer with the one given on the next slide</a:t>
            </a:r>
            <a:endParaRPr sz="2500"/>
          </a:p>
        </p:txBody>
      </p:sp>
      <p:sp>
        <p:nvSpPr>
          <p:cNvPr id="425" name="Google Shape;425;g13e2b1d14ec_0_3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6" name="Google Shape;426;g13e2b1d14ec_0_322"/>
          <p:cNvPicPr preferRelativeResize="0"/>
          <p:nvPr/>
        </p:nvPicPr>
        <p:blipFill>
          <a:blip r:embed="rId3">
            <a:alphaModFix/>
          </a:blip>
          <a:stretch>
            <a:fillRect/>
          </a:stretch>
        </p:blipFill>
        <p:spPr>
          <a:xfrm>
            <a:off x="5148200" y="1834275"/>
            <a:ext cx="5541700" cy="4622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13e2b1d14ec_0_33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Variables - Practice Example output</a:t>
            </a:r>
            <a:endParaRPr/>
          </a:p>
        </p:txBody>
      </p:sp>
      <p:sp>
        <p:nvSpPr>
          <p:cNvPr id="433" name="Google Shape;433;g13e2b1d14ec_0_3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4" name="Google Shape;434;g13e2b1d14ec_0_331"/>
          <p:cNvPicPr preferRelativeResize="0"/>
          <p:nvPr/>
        </p:nvPicPr>
        <p:blipFill>
          <a:blip r:embed="rId3">
            <a:alphaModFix/>
          </a:blip>
          <a:stretch>
            <a:fillRect/>
          </a:stretch>
        </p:blipFill>
        <p:spPr>
          <a:xfrm>
            <a:off x="1763850" y="2112655"/>
            <a:ext cx="8874141" cy="2031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13e2b1d14ec_0_16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40" name="Google Shape;440;g13e2b1d14ec_0_162"/>
          <p:cNvSpPr txBox="1"/>
          <p:nvPr>
            <p:ph type="title"/>
          </p:nvPr>
        </p:nvSpPr>
        <p:spPr>
          <a:xfrm>
            <a:off x="1097275" y="469151"/>
            <a:ext cx="10058400" cy="12684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1800"/>
              </a:spcBef>
              <a:spcAft>
                <a:spcPts val="600"/>
              </a:spcAft>
              <a:buSzPts val="1800"/>
              <a:buNone/>
            </a:pPr>
            <a:r>
              <a:rPr lang="en-US">
                <a:solidFill>
                  <a:srgbClr val="000000"/>
                </a:solidFill>
              </a:rPr>
              <a:t>Variables</a:t>
            </a:r>
            <a:endParaRPr/>
          </a:p>
        </p:txBody>
      </p:sp>
      <p:sp>
        <p:nvSpPr>
          <p:cNvPr id="441" name="Google Shape;441;g13e2b1d14ec_0_16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pic>
        <p:nvPicPr>
          <p:cNvPr id="442" name="Google Shape;442;g13e2b1d14ec_0_162"/>
          <p:cNvPicPr preferRelativeResize="0"/>
          <p:nvPr/>
        </p:nvPicPr>
        <p:blipFill>
          <a:blip r:embed="rId3">
            <a:alphaModFix/>
          </a:blip>
          <a:stretch>
            <a:fillRect/>
          </a:stretch>
        </p:blipFill>
        <p:spPr>
          <a:xfrm>
            <a:off x="152400" y="1889950"/>
            <a:ext cx="11887200" cy="4735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13e2b1d14ec_0_46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Variables</a:t>
            </a:r>
            <a:endParaRPr/>
          </a:p>
        </p:txBody>
      </p:sp>
      <p:sp>
        <p:nvSpPr>
          <p:cNvPr id="449" name="Google Shape;449;g13e2b1d14ec_0_465"/>
          <p:cNvSpPr txBox="1"/>
          <p:nvPr>
            <p:ph idx="1" type="body"/>
          </p:nvPr>
        </p:nvSpPr>
        <p:spPr>
          <a:xfrm>
            <a:off x="1025650" y="1896424"/>
            <a:ext cx="4937700" cy="4332000"/>
          </a:xfrm>
          <a:prstGeom prst="rect">
            <a:avLst/>
          </a:prstGeom>
        </p:spPr>
        <p:txBody>
          <a:bodyPr anchorCtr="0" anchor="t" bIns="45700" lIns="0" spcFirstLastPara="1" rIns="0" wrap="square" tIns="45700">
            <a:noAutofit/>
          </a:bodyPr>
          <a:lstStyle/>
          <a:p>
            <a:pPr indent="0" lvl="0" marL="0" rtl="0" algn="l">
              <a:lnSpc>
                <a:spcPct val="115000"/>
              </a:lnSpc>
              <a:spcBef>
                <a:spcPts val="800"/>
              </a:spcBef>
              <a:spcAft>
                <a:spcPts val="0"/>
              </a:spcAft>
              <a:buNone/>
            </a:pPr>
            <a:r>
              <a:rPr lang="en-US" sz="2200">
                <a:solidFill>
                  <a:srgbClr val="000000"/>
                </a:solidFill>
              </a:rPr>
              <a:t>4 Ways to Declare a JavaScript Variable:</a:t>
            </a:r>
            <a:endParaRPr sz="2200">
              <a:solidFill>
                <a:srgbClr val="000000"/>
              </a:solidFill>
            </a:endParaRPr>
          </a:p>
          <a:p>
            <a:pPr indent="-368300" lvl="0" marL="457200" rtl="0" algn="l">
              <a:lnSpc>
                <a:spcPct val="115000"/>
              </a:lnSpc>
              <a:spcBef>
                <a:spcPts val="1100"/>
              </a:spcBef>
              <a:spcAft>
                <a:spcPts val="0"/>
              </a:spcAft>
              <a:buClr>
                <a:srgbClr val="000000"/>
              </a:buClr>
              <a:buSzPts val="2200"/>
              <a:buFont typeface="Verdana"/>
              <a:buChar char="●"/>
            </a:pPr>
            <a:r>
              <a:rPr lang="en-US" sz="2200">
                <a:solidFill>
                  <a:srgbClr val="000000"/>
                </a:solidFill>
              </a:rPr>
              <a:t>Using</a:t>
            </a:r>
            <a:r>
              <a:rPr lang="en-US" sz="2200">
                <a:solidFill>
                  <a:srgbClr val="000000"/>
                </a:solidFill>
                <a:latin typeface="Verdana"/>
                <a:ea typeface="Verdana"/>
                <a:cs typeface="Verdana"/>
                <a:sym typeface="Verdana"/>
              </a:rPr>
              <a:t> </a:t>
            </a:r>
            <a:r>
              <a:rPr lang="en-US" sz="2200">
                <a:solidFill>
                  <a:srgbClr val="DC143C"/>
                </a:solidFill>
                <a:latin typeface="Courier New"/>
                <a:ea typeface="Courier New"/>
                <a:cs typeface="Courier New"/>
                <a:sym typeface="Courier New"/>
              </a:rPr>
              <a:t>var</a:t>
            </a:r>
            <a:endParaRPr sz="2200">
              <a:solidFill>
                <a:srgbClr val="DC143C"/>
              </a:solidFill>
              <a:latin typeface="Courier New"/>
              <a:ea typeface="Courier New"/>
              <a:cs typeface="Courier New"/>
              <a:sym typeface="Courier New"/>
            </a:endParaRPr>
          </a:p>
          <a:p>
            <a:pPr indent="-368300" lvl="0" marL="457200" rtl="0" algn="l">
              <a:lnSpc>
                <a:spcPct val="115000"/>
              </a:lnSpc>
              <a:spcBef>
                <a:spcPts val="0"/>
              </a:spcBef>
              <a:spcAft>
                <a:spcPts val="0"/>
              </a:spcAft>
              <a:buClr>
                <a:srgbClr val="000000"/>
              </a:buClr>
              <a:buSzPts val="2200"/>
              <a:buFont typeface="Verdana"/>
              <a:buChar char="●"/>
            </a:pPr>
            <a:r>
              <a:rPr lang="en-US" sz="2200">
                <a:solidFill>
                  <a:srgbClr val="000000"/>
                </a:solidFill>
              </a:rPr>
              <a:t>Using</a:t>
            </a:r>
            <a:r>
              <a:rPr lang="en-US" sz="2200">
                <a:solidFill>
                  <a:srgbClr val="000000"/>
                </a:solidFill>
                <a:latin typeface="Verdana"/>
                <a:ea typeface="Verdana"/>
                <a:cs typeface="Verdana"/>
                <a:sym typeface="Verdana"/>
              </a:rPr>
              <a:t> </a:t>
            </a:r>
            <a:r>
              <a:rPr lang="en-US" sz="2200">
                <a:solidFill>
                  <a:srgbClr val="DC143C"/>
                </a:solidFill>
                <a:latin typeface="Courier New"/>
                <a:ea typeface="Courier New"/>
                <a:cs typeface="Courier New"/>
                <a:sym typeface="Courier New"/>
              </a:rPr>
              <a:t>let</a:t>
            </a:r>
            <a:endParaRPr sz="2200">
              <a:solidFill>
                <a:srgbClr val="DC143C"/>
              </a:solidFill>
              <a:latin typeface="Courier New"/>
              <a:ea typeface="Courier New"/>
              <a:cs typeface="Courier New"/>
              <a:sym typeface="Courier New"/>
            </a:endParaRPr>
          </a:p>
          <a:p>
            <a:pPr indent="-368300" lvl="0" marL="457200" rtl="0" algn="l">
              <a:lnSpc>
                <a:spcPct val="115000"/>
              </a:lnSpc>
              <a:spcBef>
                <a:spcPts val="0"/>
              </a:spcBef>
              <a:spcAft>
                <a:spcPts val="0"/>
              </a:spcAft>
              <a:buClr>
                <a:srgbClr val="000000"/>
              </a:buClr>
              <a:buSzPts val="2200"/>
              <a:buFont typeface="Verdana"/>
              <a:buChar char="●"/>
            </a:pPr>
            <a:r>
              <a:rPr lang="en-US" sz="2200">
                <a:solidFill>
                  <a:srgbClr val="000000"/>
                </a:solidFill>
              </a:rPr>
              <a:t>Using</a:t>
            </a:r>
            <a:r>
              <a:rPr lang="en-US" sz="2200">
                <a:solidFill>
                  <a:srgbClr val="000000"/>
                </a:solidFill>
                <a:latin typeface="Verdana"/>
                <a:ea typeface="Verdana"/>
                <a:cs typeface="Verdana"/>
                <a:sym typeface="Verdana"/>
              </a:rPr>
              <a:t> </a:t>
            </a:r>
            <a:r>
              <a:rPr lang="en-US" sz="2200">
                <a:solidFill>
                  <a:srgbClr val="DC143C"/>
                </a:solidFill>
                <a:latin typeface="Courier New"/>
                <a:ea typeface="Courier New"/>
                <a:cs typeface="Courier New"/>
                <a:sym typeface="Courier New"/>
              </a:rPr>
              <a:t>const</a:t>
            </a:r>
            <a:endParaRPr sz="2200">
              <a:solidFill>
                <a:srgbClr val="DC143C"/>
              </a:solidFill>
              <a:latin typeface="Courier New"/>
              <a:ea typeface="Courier New"/>
              <a:cs typeface="Courier New"/>
              <a:sym typeface="Courier New"/>
            </a:endParaRPr>
          </a:p>
          <a:p>
            <a:pPr indent="-368300" lvl="0" marL="457200" rtl="0" algn="l">
              <a:lnSpc>
                <a:spcPct val="115000"/>
              </a:lnSpc>
              <a:spcBef>
                <a:spcPts val="0"/>
              </a:spcBef>
              <a:spcAft>
                <a:spcPts val="0"/>
              </a:spcAft>
              <a:buClr>
                <a:srgbClr val="000000"/>
              </a:buClr>
              <a:buSzPts val="2200"/>
              <a:buFont typeface="Verdana"/>
              <a:buChar char="●"/>
            </a:pPr>
            <a:r>
              <a:rPr lang="en-US" sz="2200">
                <a:solidFill>
                  <a:srgbClr val="000000"/>
                </a:solidFill>
              </a:rPr>
              <a:t>Using nothing</a:t>
            </a:r>
            <a:endParaRPr sz="2200">
              <a:solidFill>
                <a:srgbClr val="000000"/>
              </a:solidFill>
            </a:endParaRPr>
          </a:p>
          <a:p>
            <a:pPr indent="0" lvl="0" marL="0" rtl="0" algn="l">
              <a:spcBef>
                <a:spcPts val="1200"/>
              </a:spcBef>
              <a:spcAft>
                <a:spcPts val="0"/>
              </a:spcAft>
              <a:buNone/>
            </a:pPr>
            <a:r>
              <a:rPr lang="en-US" sz="2200"/>
              <a:t>Variables are containers for storing data (storing data values).</a:t>
            </a:r>
            <a:endParaRPr sz="2200"/>
          </a:p>
          <a:p>
            <a:pPr indent="0" lvl="0" marL="0" rtl="0" algn="l">
              <a:spcBef>
                <a:spcPts val="1200"/>
              </a:spcBef>
              <a:spcAft>
                <a:spcPts val="0"/>
              </a:spcAft>
              <a:buNone/>
            </a:pPr>
            <a:r>
              <a:rPr lang="en-US" sz="2200"/>
              <a:t>I</a:t>
            </a:r>
            <a:r>
              <a:rPr b="1" lang="en-US" sz="2200"/>
              <a:t>n this example, x, y, and z, are variables, declared with the var keyword:</a:t>
            </a:r>
            <a:endParaRPr b="1" sz="2200"/>
          </a:p>
        </p:txBody>
      </p:sp>
      <p:sp>
        <p:nvSpPr>
          <p:cNvPr id="450" name="Google Shape;450;g13e2b1d14ec_0_465"/>
          <p:cNvSpPr txBox="1"/>
          <p:nvPr>
            <p:ph idx="2" type="body"/>
          </p:nvPr>
        </p:nvSpPr>
        <p:spPr>
          <a:xfrm>
            <a:off x="6217920" y="1845735"/>
            <a:ext cx="49377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t/>
            </a:r>
            <a:endParaRPr/>
          </a:p>
        </p:txBody>
      </p:sp>
      <p:sp>
        <p:nvSpPr>
          <p:cNvPr id="451" name="Google Shape;451;g13e2b1d14ec_0_46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452" name="Google Shape;452;g13e2b1d14ec_0_465"/>
          <p:cNvPicPr preferRelativeResize="0"/>
          <p:nvPr/>
        </p:nvPicPr>
        <p:blipFill>
          <a:blip r:embed="rId3">
            <a:alphaModFix/>
          </a:blip>
          <a:stretch>
            <a:fillRect/>
          </a:stretch>
        </p:blipFill>
        <p:spPr>
          <a:xfrm>
            <a:off x="6074525" y="1813600"/>
            <a:ext cx="5403226" cy="4497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3e2b1d14ec_0_50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Variables</a:t>
            </a:r>
            <a:endParaRPr/>
          </a:p>
        </p:txBody>
      </p:sp>
      <p:sp>
        <p:nvSpPr>
          <p:cNvPr id="459" name="Google Shape;459;g13e2b1d14ec_0_503"/>
          <p:cNvSpPr txBox="1"/>
          <p:nvPr>
            <p:ph idx="1" type="body"/>
          </p:nvPr>
        </p:nvSpPr>
        <p:spPr>
          <a:xfrm>
            <a:off x="1025650" y="1896424"/>
            <a:ext cx="4937700" cy="43320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sz="2200" u="sng">
                <a:solidFill>
                  <a:schemeClr val="hlink"/>
                </a:solidFill>
                <a:hlinkClick r:id="rId3"/>
              </a:rPr>
              <a:t>Example 2: </a:t>
            </a:r>
            <a:endParaRPr sz="2200">
              <a:solidFill>
                <a:srgbClr val="000000"/>
              </a:solidFill>
            </a:endParaRPr>
          </a:p>
          <a:p>
            <a:pPr indent="0" lvl="0" marL="0" rtl="0" algn="l">
              <a:spcBef>
                <a:spcPts val="1200"/>
              </a:spcBef>
              <a:spcAft>
                <a:spcPts val="0"/>
              </a:spcAft>
              <a:buNone/>
            </a:pPr>
            <a:r>
              <a:rPr lang="en-US" sz="2200">
                <a:solidFill>
                  <a:srgbClr val="000000"/>
                </a:solidFill>
              </a:rPr>
              <a:t>In this example, x, y, and z, are variables, declared with the let keyword:</a:t>
            </a:r>
            <a:endParaRPr sz="2200">
              <a:solidFill>
                <a:srgbClr val="000000"/>
              </a:solidFill>
            </a:endParaRPr>
          </a:p>
        </p:txBody>
      </p:sp>
      <p:sp>
        <p:nvSpPr>
          <p:cNvPr id="460" name="Google Shape;460;g13e2b1d14ec_0_503"/>
          <p:cNvSpPr txBox="1"/>
          <p:nvPr>
            <p:ph idx="2" type="body"/>
          </p:nvPr>
        </p:nvSpPr>
        <p:spPr>
          <a:xfrm>
            <a:off x="6217920" y="1845735"/>
            <a:ext cx="49377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t/>
            </a:r>
            <a:endParaRPr/>
          </a:p>
        </p:txBody>
      </p:sp>
      <p:sp>
        <p:nvSpPr>
          <p:cNvPr id="461" name="Google Shape;461;g13e2b1d14ec_0_50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62" name="Google Shape;462;g13e2b1d14ec_0_503"/>
          <p:cNvPicPr preferRelativeResize="0"/>
          <p:nvPr/>
        </p:nvPicPr>
        <p:blipFill>
          <a:blip r:embed="rId4">
            <a:alphaModFix/>
          </a:blip>
          <a:stretch>
            <a:fillRect/>
          </a:stretch>
        </p:blipFill>
        <p:spPr>
          <a:xfrm>
            <a:off x="5422275" y="1749963"/>
            <a:ext cx="5500375" cy="4593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13e2b1d14ec_0_52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Variables</a:t>
            </a:r>
            <a:endParaRPr/>
          </a:p>
        </p:txBody>
      </p:sp>
      <p:sp>
        <p:nvSpPr>
          <p:cNvPr id="469" name="Google Shape;469;g13e2b1d14ec_0_523"/>
          <p:cNvSpPr txBox="1"/>
          <p:nvPr>
            <p:ph idx="1" type="body"/>
          </p:nvPr>
        </p:nvSpPr>
        <p:spPr>
          <a:xfrm>
            <a:off x="1025650" y="1896425"/>
            <a:ext cx="4238700" cy="43320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sz="2200" u="sng">
                <a:solidFill>
                  <a:schemeClr val="hlink"/>
                </a:solidFill>
                <a:hlinkClick r:id="rId3"/>
              </a:rPr>
              <a:t>Example 3: </a:t>
            </a:r>
            <a:endParaRPr sz="2200">
              <a:solidFill>
                <a:srgbClr val="000000"/>
              </a:solidFill>
            </a:endParaRPr>
          </a:p>
          <a:p>
            <a:pPr indent="0" lvl="0" marL="0" rtl="0" algn="l">
              <a:spcBef>
                <a:spcPts val="1200"/>
              </a:spcBef>
              <a:spcAft>
                <a:spcPts val="0"/>
              </a:spcAft>
              <a:buNone/>
            </a:pPr>
            <a:r>
              <a:rPr lang="en-US" sz="2200">
                <a:solidFill>
                  <a:srgbClr val="000000"/>
                </a:solidFill>
              </a:rPr>
              <a:t>In this example, x, y, and z, are undeclared variables:</a:t>
            </a:r>
            <a:endParaRPr sz="2200">
              <a:solidFill>
                <a:srgbClr val="000000"/>
              </a:solidFill>
            </a:endParaRPr>
          </a:p>
          <a:p>
            <a:pPr indent="0" lvl="0" marL="0" rtl="0" algn="l">
              <a:spcBef>
                <a:spcPts val="1200"/>
              </a:spcBef>
              <a:spcAft>
                <a:spcPts val="0"/>
              </a:spcAft>
              <a:buNone/>
            </a:pPr>
            <a:r>
              <a:rPr lang="en-US" sz="2200">
                <a:solidFill>
                  <a:srgbClr val="000000"/>
                </a:solidFill>
              </a:rPr>
              <a:t>—-----------------------------------</a:t>
            </a:r>
            <a:endParaRPr sz="2200">
              <a:solidFill>
                <a:srgbClr val="000000"/>
              </a:solidFill>
            </a:endParaRPr>
          </a:p>
          <a:p>
            <a:pPr indent="0" lvl="0" marL="0" rtl="0" algn="l">
              <a:spcBef>
                <a:spcPts val="1200"/>
              </a:spcBef>
              <a:spcAft>
                <a:spcPts val="0"/>
              </a:spcAft>
              <a:buNone/>
            </a:pPr>
            <a:r>
              <a:rPr lang="en-US" sz="2200">
                <a:solidFill>
                  <a:srgbClr val="000000"/>
                </a:solidFill>
              </a:rPr>
              <a:t>From all the examples above, you can guess:</a:t>
            </a:r>
            <a:endParaRPr sz="2200">
              <a:solidFill>
                <a:srgbClr val="000000"/>
              </a:solidFill>
            </a:endParaRPr>
          </a:p>
          <a:p>
            <a:pPr indent="-368300" lvl="0" marL="457200" rtl="0" algn="l">
              <a:lnSpc>
                <a:spcPct val="115000"/>
              </a:lnSpc>
              <a:spcBef>
                <a:spcPts val="1200"/>
              </a:spcBef>
              <a:spcAft>
                <a:spcPts val="0"/>
              </a:spcAft>
              <a:buClr>
                <a:srgbClr val="000000"/>
              </a:buClr>
              <a:buSzPts val="2200"/>
              <a:buChar char="➢"/>
            </a:pPr>
            <a:r>
              <a:rPr lang="en-US" sz="2200">
                <a:solidFill>
                  <a:srgbClr val="000000"/>
                </a:solidFill>
              </a:rPr>
              <a:t>x stores the value 5</a:t>
            </a:r>
            <a:endParaRPr sz="2200">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sz="2200">
                <a:solidFill>
                  <a:srgbClr val="000000"/>
                </a:solidFill>
              </a:rPr>
              <a:t>y stores the value 6</a:t>
            </a:r>
            <a:endParaRPr sz="2200">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sz="2200">
                <a:solidFill>
                  <a:srgbClr val="000000"/>
                </a:solidFill>
              </a:rPr>
              <a:t>z stores the value 11</a:t>
            </a:r>
            <a:endParaRPr sz="2200">
              <a:solidFill>
                <a:srgbClr val="000000"/>
              </a:solidFill>
            </a:endParaRPr>
          </a:p>
        </p:txBody>
      </p:sp>
      <p:sp>
        <p:nvSpPr>
          <p:cNvPr id="470" name="Google Shape;470;g13e2b1d14ec_0_5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1" name="Google Shape;471;g13e2b1d14ec_0_523"/>
          <p:cNvPicPr preferRelativeResize="0"/>
          <p:nvPr/>
        </p:nvPicPr>
        <p:blipFill>
          <a:blip r:embed="rId4">
            <a:alphaModFix/>
          </a:blip>
          <a:stretch>
            <a:fillRect/>
          </a:stretch>
        </p:blipFill>
        <p:spPr>
          <a:xfrm>
            <a:off x="5356762" y="1829150"/>
            <a:ext cx="6539588" cy="4466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13e2b1d14ec_0_53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When to Use JavaScript </a:t>
            </a:r>
            <a:r>
              <a:rPr lang="en-US">
                <a:solidFill>
                  <a:srgbClr val="FF0000"/>
                </a:solidFill>
                <a:latin typeface="Roboto Mono"/>
                <a:ea typeface="Roboto Mono"/>
                <a:cs typeface="Roboto Mono"/>
                <a:sym typeface="Roboto Mono"/>
              </a:rPr>
              <a:t>var</a:t>
            </a:r>
            <a:r>
              <a:rPr lang="en-US"/>
              <a:t>?</a:t>
            </a:r>
            <a:endParaRPr/>
          </a:p>
        </p:txBody>
      </p:sp>
      <p:sp>
        <p:nvSpPr>
          <p:cNvPr id="478" name="Google Shape;478;g13e2b1d14ec_0_531"/>
          <p:cNvSpPr txBox="1"/>
          <p:nvPr>
            <p:ph idx="1" type="body"/>
          </p:nvPr>
        </p:nvSpPr>
        <p:spPr>
          <a:xfrm>
            <a:off x="1607725" y="1880875"/>
            <a:ext cx="9037500" cy="4332000"/>
          </a:xfrm>
          <a:prstGeom prst="rect">
            <a:avLst/>
          </a:prstGeom>
        </p:spPr>
        <p:txBody>
          <a:bodyPr anchorCtr="0" anchor="t" bIns="45700" lIns="0" spcFirstLastPara="1" rIns="0" wrap="square" tIns="45700">
            <a:noAutofit/>
          </a:bodyPr>
          <a:lstStyle/>
          <a:p>
            <a:pPr indent="-387350" lvl="0" marL="457200" rtl="0" algn="l">
              <a:lnSpc>
                <a:spcPct val="115000"/>
              </a:lnSpc>
              <a:spcBef>
                <a:spcPts val="1200"/>
              </a:spcBef>
              <a:spcAft>
                <a:spcPts val="0"/>
              </a:spcAft>
              <a:buClr>
                <a:srgbClr val="000000"/>
              </a:buClr>
              <a:buSzPts val="2500"/>
              <a:buChar char="➢"/>
            </a:pPr>
            <a:r>
              <a:rPr lang="en-US" sz="2500">
                <a:solidFill>
                  <a:srgbClr val="000000"/>
                </a:solidFill>
              </a:rPr>
              <a:t>Always declare JavaScript variables with var,let, orconst.</a:t>
            </a:r>
            <a:endParaRPr sz="2500">
              <a:solidFill>
                <a:srgbClr val="000000"/>
              </a:solidFill>
            </a:endParaRPr>
          </a:p>
          <a:p>
            <a:pPr indent="-387350" lvl="0" marL="457200" rtl="0" algn="l">
              <a:lnSpc>
                <a:spcPct val="115000"/>
              </a:lnSpc>
              <a:spcBef>
                <a:spcPts val="0"/>
              </a:spcBef>
              <a:spcAft>
                <a:spcPts val="0"/>
              </a:spcAft>
              <a:buClr>
                <a:srgbClr val="000000"/>
              </a:buClr>
              <a:buSzPts val="2500"/>
              <a:buChar char="➢"/>
            </a:pPr>
            <a:r>
              <a:rPr lang="en-US" sz="2500">
                <a:solidFill>
                  <a:srgbClr val="000000"/>
                </a:solidFill>
              </a:rPr>
              <a:t>The var keyword is used in all JavaScript code from 1995 to 2015.</a:t>
            </a:r>
            <a:endParaRPr sz="2500">
              <a:solidFill>
                <a:srgbClr val="000000"/>
              </a:solidFill>
            </a:endParaRPr>
          </a:p>
          <a:p>
            <a:pPr indent="-387350" lvl="0" marL="457200" rtl="0" algn="l">
              <a:lnSpc>
                <a:spcPct val="115000"/>
              </a:lnSpc>
              <a:spcBef>
                <a:spcPts val="0"/>
              </a:spcBef>
              <a:spcAft>
                <a:spcPts val="0"/>
              </a:spcAft>
              <a:buClr>
                <a:srgbClr val="000000"/>
              </a:buClr>
              <a:buSzPts val="2500"/>
              <a:buChar char="➢"/>
            </a:pPr>
            <a:r>
              <a:rPr lang="en-US" sz="2500">
                <a:solidFill>
                  <a:srgbClr val="000000"/>
                </a:solidFill>
              </a:rPr>
              <a:t>The let and const keywords were added to JavaScript in 2015.</a:t>
            </a:r>
            <a:endParaRPr sz="2500">
              <a:solidFill>
                <a:srgbClr val="000000"/>
              </a:solidFill>
            </a:endParaRPr>
          </a:p>
          <a:p>
            <a:pPr indent="-387350" lvl="0" marL="457200" rtl="0" algn="l">
              <a:lnSpc>
                <a:spcPct val="115000"/>
              </a:lnSpc>
              <a:spcBef>
                <a:spcPts val="0"/>
              </a:spcBef>
              <a:spcAft>
                <a:spcPts val="0"/>
              </a:spcAft>
              <a:buClr>
                <a:srgbClr val="000000"/>
              </a:buClr>
              <a:buSzPts val="2500"/>
              <a:buChar char="➢"/>
            </a:pPr>
            <a:r>
              <a:rPr lang="en-US" sz="2500">
                <a:solidFill>
                  <a:srgbClr val="000000"/>
                </a:solidFill>
              </a:rPr>
              <a:t>If you want your code to run in older browser, you must use var.</a:t>
            </a:r>
            <a:endParaRPr sz="2500">
              <a:solidFill>
                <a:srgbClr val="000000"/>
              </a:solidFill>
            </a:endParaRPr>
          </a:p>
        </p:txBody>
      </p:sp>
      <p:sp>
        <p:nvSpPr>
          <p:cNvPr id="479" name="Google Shape;479;g13e2b1d14ec_0_5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ctrTitle"/>
          </p:nvPr>
        </p:nvSpPr>
        <p:spPr>
          <a:xfrm>
            <a:off x="4977875" y="2291975"/>
            <a:ext cx="5622600" cy="1245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100000"/>
              <a:buFont typeface="Arial"/>
              <a:buNone/>
            </a:pPr>
            <a:r>
              <a:rPr lang="en-US"/>
              <a:t>: A Quick Review</a:t>
            </a:r>
            <a:endParaRPr/>
          </a:p>
        </p:txBody>
      </p:sp>
      <p:sp>
        <p:nvSpPr>
          <p:cNvPr id="175" name="Google Shape;175;p4"/>
          <p:cNvSpPr txBox="1"/>
          <p:nvPr>
            <p:ph idx="1" type="subTitle"/>
          </p:nvPr>
        </p:nvSpPr>
        <p:spPr>
          <a:xfrm>
            <a:off x="1100050" y="4455626"/>
            <a:ext cx="10058400" cy="145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US"/>
              <a:t>This week is focused on everyone (students with technical/non technical background) starting from the same ground with HTML &amp; JavaScript revisions.</a:t>
            </a:r>
            <a:endParaRPr/>
          </a:p>
        </p:txBody>
      </p:sp>
      <p:sp>
        <p:nvSpPr>
          <p:cNvPr id="176" name="Google Shape;176;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
        <p:nvSpPr>
          <p:cNvPr id="177" name="Google Shape;17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78" name="Google Shape;178;p4"/>
          <p:cNvPicPr preferRelativeResize="0"/>
          <p:nvPr/>
        </p:nvPicPr>
        <p:blipFill rotWithShape="1">
          <a:blip r:embed="rId3">
            <a:alphaModFix/>
          </a:blip>
          <a:srcRect b="2931" l="0" r="0" t="0"/>
          <a:stretch/>
        </p:blipFill>
        <p:spPr>
          <a:xfrm>
            <a:off x="1352075" y="1003450"/>
            <a:ext cx="3375100" cy="3276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13e2b1d14ec_0_19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Practice Task: </a:t>
            </a:r>
            <a:endParaRPr/>
          </a:p>
        </p:txBody>
      </p:sp>
      <p:sp>
        <p:nvSpPr>
          <p:cNvPr id="486" name="Google Shape;486;g13e2b1d14ec_0_198"/>
          <p:cNvSpPr txBox="1"/>
          <p:nvPr>
            <p:ph idx="1" type="body"/>
          </p:nvPr>
        </p:nvSpPr>
        <p:spPr>
          <a:xfrm>
            <a:off x="1097275" y="1845732"/>
            <a:ext cx="10058400" cy="10371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a:t>Write down a JS syntax for the following output: </a:t>
            </a:r>
            <a:endParaRPr/>
          </a:p>
        </p:txBody>
      </p:sp>
      <p:sp>
        <p:nvSpPr>
          <p:cNvPr id="487" name="Google Shape;487;g13e2b1d14ec_0_19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488" name="Google Shape;488;g13e2b1d14ec_0_198"/>
          <p:cNvPicPr preferRelativeResize="0"/>
          <p:nvPr/>
        </p:nvPicPr>
        <p:blipFill>
          <a:blip r:embed="rId3">
            <a:alphaModFix/>
          </a:blip>
          <a:stretch>
            <a:fillRect/>
          </a:stretch>
        </p:blipFill>
        <p:spPr>
          <a:xfrm>
            <a:off x="3982325" y="2221201"/>
            <a:ext cx="3321350" cy="2904000"/>
          </a:xfrm>
          <a:prstGeom prst="rect">
            <a:avLst/>
          </a:prstGeom>
          <a:noFill/>
          <a:ln>
            <a:noFill/>
          </a:ln>
        </p:spPr>
      </p:pic>
      <p:sp>
        <p:nvSpPr>
          <p:cNvPr id="489" name="Google Shape;489;g13e2b1d14ec_0_198"/>
          <p:cNvSpPr txBox="1"/>
          <p:nvPr>
            <p:ph idx="1" type="body"/>
          </p:nvPr>
        </p:nvSpPr>
        <p:spPr>
          <a:xfrm>
            <a:off x="1097275" y="5396827"/>
            <a:ext cx="10058400" cy="6879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a:t>Check the code given on the next slide after you have completed your code.</a:t>
            </a:r>
            <a:r>
              <a:rPr lang="en-US"/>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13e2b1d14ec_0_208"/>
          <p:cNvSpPr txBox="1"/>
          <p:nvPr>
            <p:ph type="title"/>
          </p:nvPr>
        </p:nvSpPr>
        <p:spPr>
          <a:xfrm>
            <a:off x="8322906" y="415635"/>
            <a:ext cx="3030900" cy="22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Task:</a:t>
            </a:r>
            <a:endParaRPr/>
          </a:p>
          <a:p>
            <a:pPr indent="0" lvl="0" marL="0" rtl="0" algn="l">
              <a:spcBef>
                <a:spcPts val="0"/>
              </a:spcBef>
              <a:spcAft>
                <a:spcPts val="0"/>
              </a:spcAft>
              <a:buNone/>
            </a:pPr>
            <a:r>
              <a:rPr lang="en-US"/>
              <a:t>Variables </a:t>
            </a:r>
            <a:endParaRPr/>
          </a:p>
        </p:txBody>
      </p:sp>
      <p:sp>
        <p:nvSpPr>
          <p:cNvPr id="496" name="Google Shape;496;g13e2b1d14ec_0_20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497" name="Google Shape;497;g13e2b1d14ec_0_208"/>
          <p:cNvPicPr preferRelativeResize="0"/>
          <p:nvPr/>
        </p:nvPicPr>
        <p:blipFill>
          <a:blip r:embed="rId3">
            <a:alphaModFix/>
          </a:blip>
          <a:stretch>
            <a:fillRect/>
          </a:stretch>
        </p:blipFill>
        <p:spPr>
          <a:xfrm>
            <a:off x="761200" y="169275"/>
            <a:ext cx="5623512" cy="6552175"/>
          </a:xfrm>
          <a:prstGeom prst="rect">
            <a:avLst/>
          </a:prstGeom>
          <a:noFill/>
          <a:ln>
            <a:noFill/>
          </a:ln>
        </p:spPr>
      </p:pic>
      <p:sp>
        <p:nvSpPr>
          <p:cNvPr id="498" name="Google Shape;498;g13e2b1d14ec_0_208"/>
          <p:cNvSpPr txBox="1"/>
          <p:nvPr>
            <p:ph idx="2" type="body"/>
          </p:nvPr>
        </p:nvSpPr>
        <p:spPr>
          <a:xfrm>
            <a:off x="8322906" y="2747356"/>
            <a:ext cx="3030900" cy="33792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13e2b1d14ec_0_348"/>
          <p:cNvSpPr txBox="1"/>
          <p:nvPr>
            <p:ph type="title"/>
          </p:nvPr>
        </p:nvSpPr>
        <p:spPr>
          <a:xfrm>
            <a:off x="8322906" y="415635"/>
            <a:ext cx="3030900" cy="22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Variable </a:t>
            </a:r>
            <a:r>
              <a:rPr lang="en-US"/>
              <a:t>Exercises:</a:t>
            </a:r>
            <a:endParaRPr/>
          </a:p>
        </p:txBody>
      </p:sp>
      <p:sp>
        <p:nvSpPr>
          <p:cNvPr id="505" name="Google Shape;505;g13e2b1d14ec_0_348"/>
          <p:cNvSpPr txBox="1"/>
          <p:nvPr>
            <p:ph idx="2" type="body"/>
          </p:nvPr>
        </p:nvSpPr>
        <p:spPr>
          <a:xfrm>
            <a:off x="8322906" y="2747356"/>
            <a:ext cx="3030900" cy="33792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a:p>
        </p:txBody>
      </p:sp>
      <p:sp>
        <p:nvSpPr>
          <p:cNvPr id="506" name="Google Shape;506;g13e2b1d14ec_0_34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507" name="Google Shape;507;g13e2b1d14ec_0_348"/>
          <p:cNvSpPr txBox="1"/>
          <p:nvPr>
            <p:ph idx="1" type="body"/>
          </p:nvPr>
        </p:nvSpPr>
        <p:spPr>
          <a:xfrm>
            <a:off x="595900" y="538575"/>
            <a:ext cx="6763500" cy="22860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900"/>
              <a:t>Students will individually complete </a:t>
            </a:r>
            <a:r>
              <a:rPr b="1" lang="en-US" sz="2900"/>
              <a:t>Variables</a:t>
            </a:r>
            <a:r>
              <a:rPr lang="en-US" sz="2900"/>
              <a:t> exercises from this link: </a:t>
            </a:r>
            <a:r>
              <a:rPr lang="en-US" sz="2900" u="sng">
                <a:solidFill>
                  <a:schemeClr val="hlink"/>
                </a:solidFill>
                <a:hlinkClick r:id="rId3"/>
              </a:rPr>
              <a:t>https://www.w3schools.com/js/exercise_js.asp?filename=exercise_js_variables3</a:t>
            </a:r>
            <a:r>
              <a:rPr lang="en-US" sz="2900"/>
              <a:t>  </a:t>
            </a:r>
            <a:endParaRPr/>
          </a:p>
        </p:txBody>
      </p:sp>
      <p:pic>
        <p:nvPicPr>
          <p:cNvPr id="508" name="Google Shape;508;g13e2b1d14ec_0_348"/>
          <p:cNvPicPr preferRelativeResize="0"/>
          <p:nvPr/>
        </p:nvPicPr>
        <p:blipFill>
          <a:blip r:embed="rId4">
            <a:alphaModFix/>
          </a:blip>
          <a:stretch>
            <a:fillRect/>
          </a:stretch>
        </p:blipFill>
        <p:spPr>
          <a:xfrm>
            <a:off x="2384338" y="2701625"/>
            <a:ext cx="3186619" cy="37286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3e2b1d14ec_0_57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Declaring a Variable</a:t>
            </a:r>
            <a:endParaRPr/>
          </a:p>
        </p:txBody>
      </p:sp>
      <p:sp>
        <p:nvSpPr>
          <p:cNvPr id="515" name="Google Shape;515;g13e2b1d14ec_0_57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516" name="Google Shape;516;g13e2b1d14ec_0_575"/>
          <p:cNvPicPr preferRelativeResize="0"/>
          <p:nvPr/>
        </p:nvPicPr>
        <p:blipFill rotWithShape="1">
          <a:blip r:embed="rId3">
            <a:alphaModFix/>
          </a:blip>
          <a:srcRect b="0" l="2629" r="0" t="15361"/>
          <a:stretch/>
        </p:blipFill>
        <p:spPr>
          <a:xfrm>
            <a:off x="1199700" y="1927100"/>
            <a:ext cx="10058400" cy="398138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13e2b1d14ec_0_58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Variable Scope</a:t>
            </a:r>
            <a:endParaRPr/>
          </a:p>
        </p:txBody>
      </p:sp>
      <p:sp>
        <p:nvSpPr>
          <p:cNvPr id="523" name="Google Shape;523;g13e2b1d14ec_0_58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24" name="Google Shape;524;g13e2b1d14ec_0_584"/>
          <p:cNvPicPr preferRelativeResize="0"/>
          <p:nvPr/>
        </p:nvPicPr>
        <p:blipFill rotWithShape="1">
          <a:blip r:embed="rId3">
            <a:alphaModFix/>
          </a:blip>
          <a:srcRect b="0" l="0" r="0" t="16394"/>
          <a:stretch/>
        </p:blipFill>
        <p:spPr>
          <a:xfrm>
            <a:off x="1257988" y="1912800"/>
            <a:ext cx="9736975" cy="426815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13e2b1d14ec_0_22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Statements</a:t>
            </a:r>
            <a:r>
              <a:rPr lang="en-US"/>
              <a:t> </a:t>
            </a:r>
            <a:endParaRPr/>
          </a:p>
        </p:txBody>
      </p:sp>
      <p:sp>
        <p:nvSpPr>
          <p:cNvPr id="531" name="Google Shape;531;g13e2b1d14ec_0_2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532" name="Google Shape;532;g13e2b1d14ec_0_220"/>
          <p:cNvSpPr txBox="1"/>
          <p:nvPr>
            <p:ph idx="1" type="body"/>
          </p:nvPr>
        </p:nvSpPr>
        <p:spPr>
          <a:xfrm>
            <a:off x="1097280" y="1845734"/>
            <a:ext cx="10058400" cy="4023300"/>
          </a:xfrm>
          <a:prstGeom prst="rect">
            <a:avLst/>
          </a:prstGeom>
        </p:spPr>
        <p:txBody>
          <a:bodyPr anchorCtr="0" anchor="t" bIns="45700" lIns="0" spcFirstLastPara="1" rIns="0" wrap="square" tIns="45700">
            <a:normAutofit fontScale="92500" lnSpcReduction="20000"/>
          </a:bodyPr>
          <a:lstStyle/>
          <a:p>
            <a:pPr indent="0" lvl="0" marL="0" rtl="0" algn="l">
              <a:spcBef>
                <a:spcPts val="1200"/>
              </a:spcBef>
              <a:spcAft>
                <a:spcPts val="0"/>
              </a:spcAft>
              <a:buNone/>
            </a:pPr>
            <a:r>
              <a:rPr lang="en-US" sz="2500"/>
              <a:t>JavaScript statements are composed of: </a:t>
            </a:r>
            <a:endParaRPr sz="2500"/>
          </a:p>
          <a:p>
            <a:pPr indent="-375443" lvl="0" marL="457200" rtl="0" algn="l">
              <a:lnSpc>
                <a:spcPct val="115000"/>
              </a:lnSpc>
              <a:spcBef>
                <a:spcPts val="1200"/>
              </a:spcBef>
              <a:spcAft>
                <a:spcPts val="0"/>
              </a:spcAft>
              <a:buSzPct val="100000"/>
              <a:buChar char="➢"/>
            </a:pPr>
            <a:r>
              <a:rPr lang="en-US" sz="2500"/>
              <a:t>Values </a:t>
            </a:r>
            <a:endParaRPr sz="2500"/>
          </a:p>
          <a:p>
            <a:pPr indent="-375443" lvl="0" marL="457200" rtl="0" algn="l">
              <a:lnSpc>
                <a:spcPct val="115000"/>
              </a:lnSpc>
              <a:spcBef>
                <a:spcPts val="0"/>
              </a:spcBef>
              <a:spcAft>
                <a:spcPts val="0"/>
              </a:spcAft>
              <a:buSzPct val="100000"/>
              <a:buChar char="➢"/>
            </a:pPr>
            <a:r>
              <a:rPr lang="en-US" sz="2500"/>
              <a:t>Operators </a:t>
            </a:r>
            <a:endParaRPr sz="2500"/>
          </a:p>
          <a:p>
            <a:pPr indent="-375443" lvl="0" marL="457200" rtl="0" algn="l">
              <a:lnSpc>
                <a:spcPct val="115000"/>
              </a:lnSpc>
              <a:spcBef>
                <a:spcPts val="0"/>
              </a:spcBef>
              <a:spcAft>
                <a:spcPts val="0"/>
              </a:spcAft>
              <a:buSzPct val="100000"/>
              <a:buChar char="➢"/>
            </a:pPr>
            <a:r>
              <a:rPr lang="en-US" sz="2500"/>
              <a:t>Expressions </a:t>
            </a:r>
            <a:endParaRPr sz="2500"/>
          </a:p>
          <a:p>
            <a:pPr indent="-375443" lvl="0" marL="457200" rtl="0" algn="l">
              <a:lnSpc>
                <a:spcPct val="115000"/>
              </a:lnSpc>
              <a:spcBef>
                <a:spcPts val="0"/>
              </a:spcBef>
              <a:spcAft>
                <a:spcPts val="0"/>
              </a:spcAft>
              <a:buSzPct val="100000"/>
              <a:buChar char="➢"/>
            </a:pPr>
            <a:r>
              <a:rPr lang="en-US" sz="2500"/>
              <a:t>Keywords, and </a:t>
            </a:r>
            <a:endParaRPr sz="2500"/>
          </a:p>
          <a:p>
            <a:pPr indent="-375443" lvl="0" marL="457200" rtl="0" algn="l">
              <a:lnSpc>
                <a:spcPct val="115000"/>
              </a:lnSpc>
              <a:spcBef>
                <a:spcPts val="0"/>
              </a:spcBef>
              <a:spcAft>
                <a:spcPts val="0"/>
              </a:spcAft>
              <a:buSzPct val="100000"/>
              <a:buChar char="➢"/>
            </a:pPr>
            <a:r>
              <a:rPr lang="en-US" sz="2500"/>
              <a:t>Comments</a:t>
            </a:r>
            <a:endParaRPr sz="2500"/>
          </a:p>
          <a:p>
            <a:pPr indent="0" lvl="0" marL="0" rtl="0" algn="l">
              <a:lnSpc>
                <a:spcPct val="115000"/>
              </a:lnSpc>
              <a:spcBef>
                <a:spcPts val="1200"/>
              </a:spcBef>
              <a:spcAft>
                <a:spcPts val="0"/>
              </a:spcAft>
              <a:buNone/>
            </a:pPr>
            <a:r>
              <a:rPr lang="en-US" sz="2500"/>
              <a:t>Order of execution of Statements is the same as they are written.</a:t>
            </a:r>
            <a:endParaRPr sz="2500"/>
          </a:p>
          <a:p>
            <a:pPr indent="0" lvl="0" marL="0" rtl="0" algn="l">
              <a:lnSpc>
                <a:spcPct val="115000"/>
              </a:lnSpc>
              <a:spcBef>
                <a:spcPts val="1200"/>
              </a:spcBef>
              <a:spcAft>
                <a:spcPts val="0"/>
              </a:spcAft>
              <a:buNone/>
            </a:pPr>
            <a:r>
              <a:rPr b="1" lang="en-US" sz="2500"/>
              <a:t>Semicolons:</a:t>
            </a:r>
            <a:endParaRPr b="1" sz="2500"/>
          </a:p>
          <a:p>
            <a:pPr indent="-375443" lvl="0" marL="457200" rtl="0" algn="l">
              <a:lnSpc>
                <a:spcPct val="115000"/>
              </a:lnSpc>
              <a:spcBef>
                <a:spcPts val="1200"/>
              </a:spcBef>
              <a:spcAft>
                <a:spcPts val="0"/>
              </a:spcAft>
              <a:buSzPct val="100000"/>
              <a:buChar char="➢"/>
            </a:pPr>
            <a:r>
              <a:rPr lang="en-US" sz="2500"/>
              <a:t>Semicolons separate JavaScript statements.</a:t>
            </a:r>
            <a:endParaRPr sz="2500"/>
          </a:p>
          <a:p>
            <a:pPr indent="-375443" lvl="0" marL="457200" rtl="0" algn="l">
              <a:lnSpc>
                <a:spcPct val="115000"/>
              </a:lnSpc>
              <a:spcBef>
                <a:spcPts val="0"/>
              </a:spcBef>
              <a:spcAft>
                <a:spcPts val="0"/>
              </a:spcAft>
              <a:buSzPct val="100000"/>
              <a:buChar char="➢"/>
            </a:pPr>
            <a:r>
              <a:rPr lang="en-US" sz="2500"/>
              <a:t>Semicolon marks the end of a statement in javascript</a:t>
            </a:r>
            <a:endParaRPr sz="25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13e2b1d14ec_0_60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Statements</a:t>
            </a:r>
            <a:endParaRPr/>
          </a:p>
        </p:txBody>
      </p:sp>
      <p:sp>
        <p:nvSpPr>
          <p:cNvPr id="539" name="Google Shape;539;g13e2b1d14ec_0_60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540" name="Google Shape;540;g13e2b1d14ec_0_602"/>
          <p:cNvPicPr preferRelativeResize="0"/>
          <p:nvPr/>
        </p:nvPicPr>
        <p:blipFill>
          <a:blip r:embed="rId3">
            <a:alphaModFix/>
          </a:blip>
          <a:stretch>
            <a:fillRect/>
          </a:stretch>
        </p:blipFill>
        <p:spPr>
          <a:xfrm>
            <a:off x="2147438" y="1900452"/>
            <a:ext cx="7897123" cy="4292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13e2b1d14ec_0_61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 if...else Statement</a:t>
            </a:r>
            <a:endParaRPr/>
          </a:p>
        </p:txBody>
      </p:sp>
      <p:sp>
        <p:nvSpPr>
          <p:cNvPr id="547" name="Google Shape;547;g13e2b1d14ec_0_610"/>
          <p:cNvSpPr txBox="1"/>
          <p:nvPr>
            <p:ph idx="1" type="body"/>
          </p:nvPr>
        </p:nvSpPr>
        <p:spPr>
          <a:xfrm>
            <a:off x="1097275" y="2035225"/>
            <a:ext cx="10058400" cy="4023300"/>
          </a:xfrm>
          <a:prstGeom prst="rect">
            <a:avLst/>
          </a:prstGeom>
        </p:spPr>
        <p:txBody>
          <a:bodyPr anchorCtr="0" anchor="t" bIns="45700" lIns="0" spcFirstLastPara="1" rIns="0" wrap="square" tIns="45700">
            <a:normAutofit/>
          </a:bodyPr>
          <a:lstStyle/>
          <a:p>
            <a:pPr indent="-374650" lvl="0" marL="457200" rtl="0" algn="l">
              <a:lnSpc>
                <a:spcPct val="150000"/>
              </a:lnSpc>
              <a:spcBef>
                <a:spcPts val="1200"/>
              </a:spcBef>
              <a:spcAft>
                <a:spcPts val="0"/>
              </a:spcAft>
              <a:buSzPts val="2300"/>
              <a:buChar char="➢"/>
            </a:pPr>
            <a:r>
              <a:rPr lang="en-US" sz="2500"/>
              <a:t>Trainer will demonstrate the code writing as example. </a:t>
            </a:r>
            <a:r>
              <a:rPr lang="en-US" sz="2500"/>
              <a:t>Students</a:t>
            </a:r>
            <a:r>
              <a:rPr lang="en-US" sz="2500"/>
              <a:t> will follow the trainer by writing the same code or any other exmaple </a:t>
            </a:r>
            <a:r>
              <a:rPr lang="en-US" sz="2500"/>
              <a:t>given</a:t>
            </a:r>
            <a:r>
              <a:rPr lang="en-US" sz="2500"/>
              <a:t> in the following link: </a:t>
            </a:r>
            <a:endParaRPr sz="2500"/>
          </a:p>
          <a:p>
            <a:pPr indent="0" lvl="0" marL="457200" rtl="0" algn="l">
              <a:lnSpc>
                <a:spcPct val="150000"/>
              </a:lnSpc>
              <a:spcBef>
                <a:spcPts val="1200"/>
              </a:spcBef>
              <a:spcAft>
                <a:spcPts val="0"/>
              </a:spcAft>
              <a:buNone/>
            </a:pPr>
            <a:r>
              <a:rPr lang="en-US" sz="2500" u="sng">
                <a:solidFill>
                  <a:schemeClr val="hlink"/>
                </a:solidFill>
                <a:hlinkClick r:id="rId3"/>
              </a:rPr>
              <a:t>https://www.tutorialspoint.com/javascript/javascript_ifelse.htm</a:t>
            </a:r>
            <a:r>
              <a:rPr lang="en-US" sz="2500"/>
              <a:t> </a:t>
            </a:r>
            <a:endParaRPr sz="2500"/>
          </a:p>
          <a:p>
            <a:pPr indent="-387350" lvl="0" marL="457200" rtl="0" algn="l">
              <a:lnSpc>
                <a:spcPct val="150000"/>
              </a:lnSpc>
              <a:spcBef>
                <a:spcPts val="1200"/>
              </a:spcBef>
              <a:spcAft>
                <a:spcPts val="0"/>
              </a:spcAft>
              <a:buSzPts val="2500"/>
              <a:buChar char="➢"/>
            </a:pPr>
            <a:r>
              <a:rPr b="1" lang="en-US" sz="2500" u="sng">
                <a:solidFill>
                  <a:schemeClr val="hlink"/>
                </a:solidFill>
                <a:hlinkClick r:id="rId4"/>
              </a:rPr>
              <a:t>JavaScript - Switch Case </a:t>
            </a:r>
            <a:r>
              <a:rPr lang="en-US" sz="2500"/>
              <a:t>will also be practiced in the same way</a:t>
            </a:r>
            <a:endParaRPr sz="2500"/>
          </a:p>
        </p:txBody>
      </p:sp>
      <p:sp>
        <p:nvSpPr>
          <p:cNvPr id="548" name="Google Shape;548;g13e2b1d14ec_0_6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13e2b1d14ec_0_61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 if...else Statement</a:t>
            </a:r>
            <a:endParaRPr/>
          </a:p>
        </p:txBody>
      </p:sp>
      <p:sp>
        <p:nvSpPr>
          <p:cNvPr id="555" name="Google Shape;555;g13e2b1d14ec_0_619"/>
          <p:cNvSpPr txBox="1"/>
          <p:nvPr>
            <p:ph idx="1" type="body"/>
          </p:nvPr>
        </p:nvSpPr>
        <p:spPr>
          <a:xfrm>
            <a:off x="1097275" y="2035225"/>
            <a:ext cx="10058400" cy="4023300"/>
          </a:xfrm>
          <a:prstGeom prst="rect">
            <a:avLst/>
          </a:prstGeom>
        </p:spPr>
        <p:txBody>
          <a:bodyPr anchorCtr="0" anchor="t" bIns="45700" lIns="0" spcFirstLastPara="1" rIns="0" wrap="square" tIns="45700">
            <a:normAutofit/>
          </a:bodyPr>
          <a:lstStyle/>
          <a:p>
            <a:pPr indent="-374650" lvl="0" marL="457200" rtl="0" algn="l">
              <a:lnSpc>
                <a:spcPct val="150000"/>
              </a:lnSpc>
              <a:spcBef>
                <a:spcPts val="1200"/>
              </a:spcBef>
              <a:spcAft>
                <a:spcPts val="0"/>
              </a:spcAft>
              <a:buSzPts val="2300"/>
              <a:buChar char="➢"/>
            </a:pPr>
            <a:r>
              <a:rPr lang="en-US" sz="2500"/>
              <a:t>Trainer will demonstrate the code writing as example. Students will follow the trainer by writing the same code or any other </a:t>
            </a:r>
            <a:r>
              <a:rPr lang="en-US" sz="2500"/>
              <a:t>example</a:t>
            </a:r>
            <a:r>
              <a:rPr lang="en-US" sz="2500"/>
              <a:t> given in the following link: </a:t>
            </a:r>
            <a:endParaRPr sz="2500"/>
          </a:p>
          <a:p>
            <a:pPr indent="0" lvl="0" marL="457200" rtl="0" algn="l">
              <a:lnSpc>
                <a:spcPct val="150000"/>
              </a:lnSpc>
              <a:spcBef>
                <a:spcPts val="1200"/>
              </a:spcBef>
              <a:spcAft>
                <a:spcPts val="0"/>
              </a:spcAft>
              <a:buNone/>
            </a:pPr>
            <a:r>
              <a:rPr lang="en-US" sz="2500" u="sng">
                <a:solidFill>
                  <a:schemeClr val="hlink"/>
                </a:solidFill>
                <a:hlinkClick r:id="rId3"/>
              </a:rPr>
              <a:t>https://www.tutorialspoint.com/javascript/javascript_ifelse.htm</a:t>
            </a:r>
            <a:r>
              <a:rPr lang="en-US" sz="2500"/>
              <a:t> </a:t>
            </a:r>
            <a:endParaRPr sz="2500"/>
          </a:p>
          <a:p>
            <a:pPr indent="-387350" lvl="0" marL="457200" rtl="0" algn="l">
              <a:lnSpc>
                <a:spcPct val="150000"/>
              </a:lnSpc>
              <a:spcBef>
                <a:spcPts val="1200"/>
              </a:spcBef>
              <a:spcAft>
                <a:spcPts val="0"/>
              </a:spcAft>
              <a:buSzPts val="2500"/>
              <a:buChar char="➢"/>
            </a:pPr>
            <a:r>
              <a:rPr b="1" lang="en-US" sz="2500" u="sng">
                <a:solidFill>
                  <a:schemeClr val="hlink"/>
                </a:solidFill>
                <a:hlinkClick r:id="rId4"/>
              </a:rPr>
              <a:t>JavaScript - Switch Case </a:t>
            </a:r>
            <a:r>
              <a:rPr lang="en-US" sz="2500"/>
              <a:t>will also be practiced in the same way</a:t>
            </a:r>
            <a:endParaRPr sz="2500"/>
          </a:p>
        </p:txBody>
      </p:sp>
      <p:sp>
        <p:nvSpPr>
          <p:cNvPr id="556" name="Google Shape;556;g13e2b1d14ec_0_6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g13e2b1d14ec_0_230"/>
          <p:cNvSpPr txBox="1"/>
          <p:nvPr>
            <p:ph type="title"/>
          </p:nvPr>
        </p:nvSpPr>
        <p:spPr>
          <a:xfrm>
            <a:off x="8322906" y="415635"/>
            <a:ext cx="3030900" cy="22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Statements: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Practice Exercise</a:t>
            </a:r>
            <a:endParaRPr/>
          </a:p>
        </p:txBody>
      </p:sp>
      <p:sp>
        <p:nvSpPr>
          <p:cNvPr id="563" name="Google Shape;563;g13e2b1d14ec_0_230"/>
          <p:cNvSpPr txBox="1"/>
          <p:nvPr>
            <p:ph idx="1" type="body"/>
          </p:nvPr>
        </p:nvSpPr>
        <p:spPr>
          <a:xfrm>
            <a:off x="691350" y="731521"/>
            <a:ext cx="7277100" cy="13455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Write a </a:t>
            </a:r>
            <a:r>
              <a:rPr lang="en-US" sz="2500"/>
              <a:t>statement</a:t>
            </a:r>
            <a:r>
              <a:rPr lang="en-US" sz="2500"/>
              <a:t> for the following output. Then telly your code with the one given on the next slide: </a:t>
            </a:r>
            <a:endParaRPr sz="2500"/>
          </a:p>
        </p:txBody>
      </p:sp>
      <p:sp>
        <p:nvSpPr>
          <p:cNvPr id="564" name="Google Shape;564;g13e2b1d14ec_0_230"/>
          <p:cNvSpPr txBox="1"/>
          <p:nvPr>
            <p:ph idx="2" type="body"/>
          </p:nvPr>
        </p:nvSpPr>
        <p:spPr>
          <a:xfrm>
            <a:off x="8322906" y="2747356"/>
            <a:ext cx="3030900" cy="33792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a:p>
        </p:txBody>
      </p:sp>
      <p:sp>
        <p:nvSpPr>
          <p:cNvPr id="565" name="Google Shape;565;g13e2b1d14ec_0_2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566" name="Google Shape;566;g13e2b1d14ec_0_230"/>
          <p:cNvPicPr preferRelativeResize="0"/>
          <p:nvPr/>
        </p:nvPicPr>
        <p:blipFill>
          <a:blip r:embed="rId3">
            <a:alphaModFix/>
          </a:blip>
          <a:stretch>
            <a:fillRect/>
          </a:stretch>
        </p:blipFill>
        <p:spPr>
          <a:xfrm>
            <a:off x="993975" y="2372676"/>
            <a:ext cx="5326850" cy="302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3e2b1d14ec_0_2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What is Javascript?</a:t>
            </a:r>
            <a:endParaRPr/>
          </a:p>
        </p:txBody>
      </p:sp>
      <p:sp>
        <p:nvSpPr>
          <p:cNvPr id="185" name="Google Shape;185;g13e2b1d14ec_0_20"/>
          <p:cNvSpPr txBox="1"/>
          <p:nvPr>
            <p:ph idx="1" type="body"/>
          </p:nvPr>
        </p:nvSpPr>
        <p:spPr>
          <a:xfrm>
            <a:off x="1097275" y="1845725"/>
            <a:ext cx="10058400" cy="4404600"/>
          </a:xfrm>
          <a:prstGeom prst="rect">
            <a:avLst/>
          </a:prstGeom>
        </p:spPr>
        <p:txBody>
          <a:bodyPr anchorCtr="0" anchor="t" bIns="45700" lIns="0" spcFirstLastPara="1" rIns="0" wrap="square" tIns="45700">
            <a:normAutofit lnSpcReduction="10000"/>
          </a:bodyPr>
          <a:lstStyle/>
          <a:p>
            <a:pPr indent="-374650" lvl="0" marL="457200" rtl="0" algn="l">
              <a:lnSpc>
                <a:spcPct val="115000"/>
              </a:lnSpc>
              <a:spcBef>
                <a:spcPts val="1200"/>
              </a:spcBef>
              <a:spcAft>
                <a:spcPts val="0"/>
              </a:spcAft>
              <a:buSzPts val="2300"/>
              <a:buChar char="➢"/>
            </a:pPr>
            <a:r>
              <a:rPr lang="en-US" sz="2500"/>
              <a:t>Invented by Brendan Eich (1995)</a:t>
            </a:r>
            <a:endParaRPr sz="2500"/>
          </a:p>
          <a:p>
            <a:pPr indent="-374650" lvl="1" marL="914400" rtl="0" algn="l">
              <a:lnSpc>
                <a:spcPct val="115000"/>
              </a:lnSpc>
              <a:spcBef>
                <a:spcPts val="0"/>
              </a:spcBef>
              <a:spcAft>
                <a:spcPts val="0"/>
              </a:spcAft>
              <a:buSzPts val="2300"/>
              <a:buChar char="○"/>
            </a:pPr>
            <a:r>
              <a:rPr lang="en-US" sz="2500"/>
              <a:t>Former CTO / CEO of mozilla</a:t>
            </a:r>
            <a:endParaRPr sz="2500"/>
          </a:p>
          <a:p>
            <a:pPr indent="-374650" lvl="0" marL="457200" rtl="0" algn="l">
              <a:lnSpc>
                <a:spcPct val="115000"/>
              </a:lnSpc>
              <a:spcBef>
                <a:spcPts val="0"/>
              </a:spcBef>
              <a:spcAft>
                <a:spcPts val="0"/>
              </a:spcAft>
              <a:buSzPts val="2300"/>
              <a:buChar char="➢"/>
            </a:pPr>
            <a:r>
              <a:rPr lang="en-US" sz="2400"/>
              <a:t>A</a:t>
            </a:r>
            <a:r>
              <a:rPr lang="en-US" sz="2400"/>
              <a:t> scripting language used for client-side web development</a:t>
            </a:r>
            <a:endParaRPr sz="2500"/>
          </a:p>
          <a:p>
            <a:pPr indent="-374650" lvl="0" marL="457200" rtl="0" algn="l">
              <a:lnSpc>
                <a:spcPct val="115000"/>
              </a:lnSpc>
              <a:spcBef>
                <a:spcPts val="0"/>
              </a:spcBef>
              <a:spcAft>
                <a:spcPts val="0"/>
              </a:spcAft>
              <a:buSzPts val="2300"/>
              <a:buChar char="➢"/>
            </a:pPr>
            <a:r>
              <a:rPr lang="en-US" sz="2500"/>
              <a:t>Cross-platform</a:t>
            </a:r>
            <a:endParaRPr sz="2500"/>
          </a:p>
          <a:p>
            <a:pPr indent="-374650" lvl="0" marL="457200" rtl="0" algn="l">
              <a:lnSpc>
                <a:spcPct val="115000"/>
              </a:lnSpc>
              <a:spcBef>
                <a:spcPts val="0"/>
              </a:spcBef>
              <a:spcAft>
                <a:spcPts val="0"/>
              </a:spcAft>
              <a:buSzPts val="2300"/>
              <a:buChar char="➢"/>
            </a:pPr>
            <a:r>
              <a:rPr lang="en-US" sz="2500"/>
              <a:t>Object based</a:t>
            </a:r>
            <a:endParaRPr sz="2500"/>
          </a:p>
          <a:p>
            <a:pPr indent="-374650" lvl="0" marL="457200" rtl="0" algn="l">
              <a:lnSpc>
                <a:spcPct val="115000"/>
              </a:lnSpc>
              <a:spcBef>
                <a:spcPts val="0"/>
              </a:spcBef>
              <a:spcAft>
                <a:spcPts val="0"/>
              </a:spcAft>
              <a:buSzPts val="2300"/>
              <a:buChar char="➢"/>
            </a:pPr>
            <a:r>
              <a:rPr lang="en-US" sz="2500"/>
              <a:t>Dynamic</a:t>
            </a:r>
            <a:endParaRPr sz="2500"/>
          </a:p>
          <a:p>
            <a:pPr indent="-374650" lvl="0" marL="457200" rtl="0" algn="l">
              <a:lnSpc>
                <a:spcPct val="115000"/>
              </a:lnSpc>
              <a:spcBef>
                <a:spcPts val="0"/>
              </a:spcBef>
              <a:spcAft>
                <a:spcPts val="0"/>
              </a:spcAft>
              <a:buSzPts val="2300"/>
              <a:buChar char="➢"/>
            </a:pPr>
            <a:r>
              <a:rPr lang="en-US" sz="2500"/>
              <a:t>Scripting language</a:t>
            </a:r>
            <a:endParaRPr sz="2500"/>
          </a:p>
          <a:p>
            <a:pPr indent="-374650" lvl="0" marL="457200" rtl="0" algn="l">
              <a:lnSpc>
                <a:spcPct val="115000"/>
              </a:lnSpc>
              <a:spcBef>
                <a:spcPts val="0"/>
              </a:spcBef>
              <a:spcAft>
                <a:spcPts val="0"/>
              </a:spcAft>
              <a:buSzPts val="2300"/>
              <a:buChar char="➢"/>
            </a:pPr>
            <a:r>
              <a:rPr lang="en-US" sz="2500"/>
              <a:t>Currently ECMA-262 (ECMAScript 5)</a:t>
            </a:r>
            <a:endParaRPr sz="2500"/>
          </a:p>
          <a:p>
            <a:pPr indent="-374650" lvl="0" marL="457200" rtl="0" algn="l">
              <a:lnSpc>
                <a:spcPct val="115000"/>
              </a:lnSpc>
              <a:spcBef>
                <a:spcPts val="0"/>
              </a:spcBef>
              <a:spcAft>
                <a:spcPts val="0"/>
              </a:spcAft>
              <a:buSzPts val="2300"/>
              <a:buChar char="➢"/>
            </a:pPr>
            <a:r>
              <a:rPr lang="en-US" sz="2500"/>
              <a:t>Web APIs (DOM, ..)</a:t>
            </a:r>
            <a:endParaRPr sz="2500"/>
          </a:p>
          <a:p>
            <a:pPr indent="-374650" lvl="0" marL="457200" rtl="0" algn="l">
              <a:lnSpc>
                <a:spcPct val="115000"/>
              </a:lnSpc>
              <a:spcBef>
                <a:spcPts val="0"/>
              </a:spcBef>
              <a:spcAft>
                <a:spcPts val="0"/>
              </a:spcAft>
              <a:buSzPts val="2300"/>
              <a:buChar char="➢"/>
            </a:pPr>
            <a:r>
              <a:rPr lang="en-US" sz="2500"/>
              <a:t>JScript is the Microsoft version of JavaScript.</a:t>
            </a:r>
            <a:endParaRPr sz="2500"/>
          </a:p>
        </p:txBody>
      </p:sp>
      <p:sp>
        <p:nvSpPr>
          <p:cNvPr id="186" name="Google Shape;186;g13e2b1d14ec_0_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13e2b1d14ec_0_239"/>
          <p:cNvSpPr txBox="1"/>
          <p:nvPr>
            <p:ph type="title"/>
          </p:nvPr>
        </p:nvSpPr>
        <p:spPr>
          <a:xfrm>
            <a:off x="8322906" y="415635"/>
            <a:ext cx="3030900" cy="22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Example</a:t>
            </a:r>
            <a:endParaRPr/>
          </a:p>
          <a:p>
            <a:pPr indent="0" lvl="0" marL="0" rtl="0" algn="l">
              <a:spcBef>
                <a:spcPts val="0"/>
              </a:spcBef>
              <a:spcAft>
                <a:spcPts val="0"/>
              </a:spcAft>
              <a:buNone/>
            </a:pPr>
            <a:r>
              <a:rPr lang="en-US"/>
              <a:t>Statements</a:t>
            </a:r>
            <a:endParaRPr/>
          </a:p>
        </p:txBody>
      </p:sp>
      <p:sp>
        <p:nvSpPr>
          <p:cNvPr id="573" name="Google Shape;573;g13e2b1d14ec_0_2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574" name="Google Shape;574;g13e2b1d14ec_0_239"/>
          <p:cNvPicPr preferRelativeResize="0"/>
          <p:nvPr/>
        </p:nvPicPr>
        <p:blipFill rotWithShape="1">
          <a:blip r:embed="rId3">
            <a:alphaModFix/>
          </a:blip>
          <a:srcRect b="0" l="0" r="0" t="6103"/>
          <a:stretch/>
        </p:blipFill>
        <p:spPr>
          <a:xfrm>
            <a:off x="436425" y="95875"/>
            <a:ext cx="6266877" cy="654937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13e2b1d14ec_0_59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Expressions &amp; Operators</a:t>
            </a:r>
            <a:endParaRPr/>
          </a:p>
        </p:txBody>
      </p:sp>
      <p:sp>
        <p:nvSpPr>
          <p:cNvPr id="581" name="Google Shape;581;g13e2b1d14ec_0_59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582" name="Google Shape;582;g13e2b1d14ec_0_593"/>
          <p:cNvPicPr preferRelativeResize="0"/>
          <p:nvPr/>
        </p:nvPicPr>
        <p:blipFill>
          <a:blip r:embed="rId3">
            <a:alphaModFix/>
          </a:blip>
          <a:stretch>
            <a:fillRect/>
          </a:stretch>
        </p:blipFill>
        <p:spPr>
          <a:xfrm>
            <a:off x="1566975" y="1889800"/>
            <a:ext cx="9439116" cy="44665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13e2b1d14ec_0_35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Operators</a:t>
            </a:r>
            <a:endParaRPr/>
          </a:p>
        </p:txBody>
      </p:sp>
      <p:sp>
        <p:nvSpPr>
          <p:cNvPr id="589" name="Google Shape;589;g13e2b1d14ec_0_358"/>
          <p:cNvSpPr txBox="1"/>
          <p:nvPr>
            <p:ph idx="1" type="body"/>
          </p:nvPr>
        </p:nvSpPr>
        <p:spPr>
          <a:xfrm>
            <a:off x="179850" y="1845725"/>
            <a:ext cx="2555700" cy="20316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JavaScript uses </a:t>
            </a:r>
            <a:r>
              <a:rPr b="1" lang="en-US" sz="2500"/>
              <a:t>arithmetic operators</a:t>
            </a:r>
            <a:r>
              <a:rPr lang="en-US" sz="2500"/>
              <a:t> ( + - * / ) to compute values:</a:t>
            </a:r>
            <a:endParaRPr sz="2500"/>
          </a:p>
        </p:txBody>
      </p:sp>
      <p:sp>
        <p:nvSpPr>
          <p:cNvPr id="590" name="Google Shape;590;g13e2b1d14ec_0_35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591" name="Google Shape;591;g13e2b1d14ec_0_358"/>
          <p:cNvPicPr preferRelativeResize="0"/>
          <p:nvPr/>
        </p:nvPicPr>
        <p:blipFill>
          <a:blip r:embed="rId3">
            <a:alphaModFix/>
          </a:blip>
          <a:stretch>
            <a:fillRect/>
          </a:stretch>
        </p:blipFill>
        <p:spPr>
          <a:xfrm>
            <a:off x="2999425" y="1960875"/>
            <a:ext cx="9049326" cy="3789800"/>
          </a:xfrm>
          <a:prstGeom prst="rect">
            <a:avLst/>
          </a:prstGeom>
          <a:noFill/>
          <a:ln>
            <a:noFill/>
          </a:ln>
        </p:spPr>
      </p:pic>
      <p:sp>
        <p:nvSpPr>
          <p:cNvPr id="592" name="Google Shape;592;g13e2b1d14ec_0_358"/>
          <p:cNvSpPr txBox="1"/>
          <p:nvPr>
            <p:ph idx="1" type="body"/>
          </p:nvPr>
        </p:nvSpPr>
        <p:spPr>
          <a:xfrm>
            <a:off x="179850" y="3985650"/>
            <a:ext cx="2743200" cy="20316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sz="2500"/>
              <a:t>Try it yourself. </a:t>
            </a:r>
            <a:endParaRPr sz="2500"/>
          </a:p>
          <a:p>
            <a:pPr indent="0" lvl="0" marL="0" rtl="0" algn="l">
              <a:spcBef>
                <a:spcPts val="1200"/>
              </a:spcBef>
              <a:spcAft>
                <a:spcPts val="0"/>
              </a:spcAft>
              <a:buNone/>
            </a:pPr>
            <a:r>
              <a:rPr lang="en-US" sz="2500"/>
              <a:t>Then tally your answer with the one given on the next slide</a:t>
            </a:r>
            <a:endParaRPr sz="25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13e2b1d14ec_0_36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Operators</a:t>
            </a:r>
            <a:endParaRPr/>
          </a:p>
          <a:p>
            <a:pPr indent="0" lvl="0" marL="0" rtl="0" algn="l">
              <a:spcBef>
                <a:spcPts val="0"/>
              </a:spcBef>
              <a:spcAft>
                <a:spcPts val="0"/>
              </a:spcAft>
              <a:buNone/>
            </a:pPr>
            <a:r>
              <a:rPr lang="en-US"/>
              <a:t>Example Output</a:t>
            </a:r>
            <a:endParaRPr/>
          </a:p>
        </p:txBody>
      </p:sp>
      <p:sp>
        <p:nvSpPr>
          <p:cNvPr id="599" name="Google Shape;599;g13e2b1d14ec_0_36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600" name="Google Shape;600;g13e2b1d14ec_0_368"/>
          <p:cNvPicPr preferRelativeResize="0"/>
          <p:nvPr/>
        </p:nvPicPr>
        <p:blipFill>
          <a:blip r:embed="rId3">
            <a:alphaModFix/>
          </a:blip>
          <a:stretch>
            <a:fillRect/>
          </a:stretch>
        </p:blipFill>
        <p:spPr>
          <a:xfrm>
            <a:off x="1456275" y="2232333"/>
            <a:ext cx="9541750" cy="23933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g13e2b1d14ec_0_39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Operators</a:t>
            </a:r>
            <a:endParaRPr/>
          </a:p>
        </p:txBody>
      </p:sp>
      <p:sp>
        <p:nvSpPr>
          <p:cNvPr id="607" name="Google Shape;607;g13e2b1d14ec_0_394"/>
          <p:cNvSpPr txBox="1"/>
          <p:nvPr>
            <p:ph idx="1" type="body"/>
          </p:nvPr>
        </p:nvSpPr>
        <p:spPr>
          <a:xfrm>
            <a:off x="179850" y="1845725"/>
            <a:ext cx="2555700" cy="20316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JavaScript uses an </a:t>
            </a:r>
            <a:r>
              <a:rPr b="1" lang="en-US" sz="2500"/>
              <a:t>assignment operator</a:t>
            </a:r>
            <a:r>
              <a:rPr lang="en-US" sz="2500"/>
              <a:t> ( = ) to assign values to variables:</a:t>
            </a:r>
            <a:endParaRPr sz="2500"/>
          </a:p>
        </p:txBody>
      </p:sp>
      <p:sp>
        <p:nvSpPr>
          <p:cNvPr id="608" name="Google Shape;608;g13e2b1d14ec_0_39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9" name="Google Shape;609;g13e2b1d14ec_0_394"/>
          <p:cNvSpPr txBox="1"/>
          <p:nvPr>
            <p:ph idx="1" type="body"/>
          </p:nvPr>
        </p:nvSpPr>
        <p:spPr>
          <a:xfrm>
            <a:off x="179850" y="3985650"/>
            <a:ext cx="2743200" cy="20316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sz="2500"/>
              <a:t>Try it yourself. </a:t>
            </a:r>
            <a:endParaRPr sz="2500"/>
          </a:p>
          <a:p>
            <a:pPr indent="0" lvl="0" marL="0" rtl="0" algn="l">
              <a:spcBef>
                <a:spcPts val="1200"/>
              </a:spcBef>
              <a:spcAft>
                <a:spcPts val="0"/>
              </a:spcAft>
              <a:buNone/>
            </a:pPr>
            <a:r>
              <a:rPr lang="en-US" sz="2500"/>
              <a:t>Then tally your answer with the one given on the next slide</a:t>
            </a:r>
            <a:endParaRPr sz="2500"/>
          </a:p>
        </p:txBody>
      </p:sp>
      <p:pic>
        <p:nvPicPr>
          <p:cNvPr id="610" name="Google Shape;610;g13e2b1d14ec_0_394"/>
          <p:cNvPicPr preferRelativeResize="0"/>
          <p:nvPr/>
        </p:nvPicPr>
        <p:blipFill>
          <a:blip r:embed="rId3">
            <a:alphaModFix/>
          </a:blip>
          <a:stretch>
            <a:fillRect/>
          </a:stretch>
        </p:blipFill>
        <p:spPr>
          <a:xfrm>
            <a:off x="3075450" y="1889800"/>
            <a:ext cx="8080225" cy="439613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13e2b1d14ec_0_40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Operators</a:t>
            </a:r>
            <a:endParaRPr/>
          </a:p>
          <a:p>
            <a:pPr indent="0" lvl="0" marL="0" rtl="0" algn="l">
              <a:spcBef>
                <a:spcPts val="0"/>
              </a:spcBef>
              <a:spcAft>
                <a:spcPts val="0"/>
              </a:spcAft>
              <a:buNone/>
            </a:pPr>
            <a:r>
              <a:rPr lang="en-US"/>
              <a:t>Example Output</a:t>
            </a:r>
            <a:endParaRPr/>
          </a:p>
        </p:txBody>
      </p:sp>
      <p:sp>
        <p:nvSpPr>
          <p:cNvPr id="617" name="Google Shape;617;g13e2b1d14ec_0_40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18" name="Google Shape;618;g13e2b1d14ec_0_403"/>
          <p:cNvPicPr preferRelativeResize="0"/>
          <p:nvPr/>
        </p:nvPicPr>
        <p:blipFill>
          <a:blip r:embed="rId3">
            <a:alphaModFix/>
          </a:blip>
          <a:stretch>
            <a:fillRect/>
          </a:stretch>
        </p:blipFill>
        <p:spPr>
          <a:xfrm>
            <a:off x="1513250" y="2296799"/>
            <a:ext cx="7661926" cy="2264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g13e2b1d14ec_0_376"/>
          <p:cNvSpPr txBox="1"/>
          <p:nvPr>
            <p:ph type="title"/>
          </p:nvPr>
        </p:nvSpPr>
        <p:spPr>
          <a:xfrm>
            <a:off x="8322906" y="415635"/>
            <a:ext cx="3030900" cy="22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Operator </a:t>
            </a:r>
            <a:r>
              <a:rPr lang="en-US"/>
              <a:t>Exercises:</a:t>
            </a:r>
            <a:endParaRPr/>
          </a:p>
        </p:txBody>
      </p:sp>
      <p:sp>
        <p:nvSpPr>
          <p:cNvPr id="625" name="Google Shape;625;g13e2b1d14ec_0_376"/>
          <p:cNvSpPr txBox="1"/>
          <p:nvPr>
            <p:ph idx="2" type="body"/>
          </p:nvPr>
        </p:nvSpPr>
        <p:spPr>
          <a:xfrm>
            <a:off x="8322906" y="2747356"/>
            <a:ext cx="3030900" cy="33792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a:p>
        </p:txBody>
      </p:sp>
      <p:sp>
        <p:nvSpPr>
          <p:cNvPr id="626" name="Google Shape;626;g13e2b1d14ec_0_37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7" name="Google Shape;627;g13e2b1d14ec_0_376"/>
          <p:cNvSpPr txBox="1"/>
          <p:nvPr>
            <p:ph idx="1" type="body"/>
          </p:nvPr>
        </p:nvSpPr>
        <p:spPr>
          <a:xfrm>
            <a:off x="595900" y="538575"/>
            <a:ext cx="6763500" cy="22860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900"/>
              <a:t>Students will individually complete </a:t>
            </a:r>
            <a:r>
              <a:rPr b="1" lang="en-US" sz="2900"/>
              <a:t>Operators</a:t>
            </a:r>
            <a:r>
              <a:rPr lang="en-US" sz="2900"/>
              <a:t> exercises from this link: </a:t>
            </a:r>
            <a:r>
              <a:rPr lang="en-US" sz="2900" u="sng">
                <a:solidFill>
                  <a:schemeClr val="hlink"/>
                </a:solidFill>
                <a:hlinkClick r:id="rId3"/>
              </a:rPr>
              <a:t>https://www.w3schools.com/js/exercise_js.asp?filename=exercise_js_variables3</a:t>
            </a:r>
            <a:r>
              <a:rPr lang="en-US" sz="2900"/>
              <a:t>  </a:t>
            </a:r>
            <a:endParaRPr/>
          </a:p>
        </p:txBody>
      </p:sp>
      <p:pic>
        <p:nvPicPr>
          <p:cNvPr id="628" name="Google Shape;628;g13e2b1d14ec_0_376"/>
          <p:cNvPicPr preferRelativeResize="0"/>
          <p:nvPr/>
        </p:nvPicPr>
        <p:blipFill>
          <a:blip r:embed="rId4">
            <a:alphaModFix/>
          </a:blip>
          <a:stretch>
            <a:fillRect/>
          </a:stretch>
        </p:blipFill>
        <p:spPr>
          <a:xfrm>
            <a:off x="1925100" y="2747350"/>
            <a:ext cx="3190875" cy="36957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13e2b1d14ec_0_38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Expressions</a:t>
            </a:r>
            <a:endParaRPr/>
          </a:p>
        </p:txBody>
      </p:sp>
      <p:sp>
        <p:nvSpPr>
          <p:cNvPr id="635" name="Google Shape;635;g13e2b1d14ec_0_386"/>
          <p:cNvSpPr txBox="1"/>
          <p:nvPr>
            <p:ph idx="1" type="body"/>
          </p:nvPr>
        </p:nvSpPr>
        <p:spPr>
          <a:xfrm>
            <a:off x="1097275" y="1845723"/>
            <a:ext cx="10058400" cy="28995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lang="en-US" sz="2500"/>
              <a:t>An expression is a combination of values, variables, and operators, which computes to a value.</a:t>
            </a:r>
            <a:endParaRPr sz="2500"/>
          </a:p>
          <a:p>
            <a:pPr indent="-387350" lvl="0" marL="457200" rtl="0" algn="l">
              <a:lnSpc>
                <a:spcPct val="115000"/>
              </a:lnSpc>
              <a:spcBef>
                <a:spcPts val="0"/>
              </a:spcBef>
              <a:spcAft>
                <a:spcPts val="0"/>
              </a:spcAft>
              <a:buSzPts val="2500"/>
              <a:buChar char="➢"/>
            </a:pPr>
            <a:r>
              <a:rPr lang="en-US" sz="2500"/>
              <a:t>The computation is called an evaluation.</a:t>
            </a:r>
            <a:endParaRPr sz="2500"/>
          </a:p>
          <a:p>
            <a:pPr indent="-387350" lvl="0" marL="457200" rtl="0" algn="l">
              <a:lnSpc>
                <a:spcPct val="115000"/>
              </a:lnSpc>
              <a:spcBef>
                <a:spcPts val="0"/>
              </a:spcBef>
              <a:spcAft>
                <a:spcPts val="0"/>
              </a:spcAft>
              <a:buSzPts val="2500"/>
              <a:buChar char="➢"/>
            </a:pPr>
            <a:r>
              <a:rPr lang="en-US" sz="2500"/>
              <a:t>For example, 5 * 10 evaluates to 50:</a:t>
            </a:r>
            <a:endParaRPr sz="2500"/>
          </a:p>
          <a:p>
            <a:pPr indent="-387350" lvl="0" marL="457200" rtl="0" algn="l">
              <a:lnSpc>
                <a:spcPct val="115000"/>
              </a:lnSpc>
              <a:spcBef>
                <a:spcPts val="0"/>
              </a:spcBef>
              <a:spcAft>
                <a:spcPts val="0"/>
              </a:spcAft>
              <a:buSzPts val="2500"/>
              <a:buChar char="➢"/>
            </a:pPr>
            <a:r>
              <a:rPr lang="en-US" sz="2500"/>
              <a:t>Try writing an expressions with the output. Tally your code with the one given on the next slide: </a:t>
            </a:r>
            <a:endParaRPr sz="2500"/>
          </a:p>
        </p:txBody>
      </p:sp>
      <p:sp>
        <p:nvSpPr>
          <p:cNvPr id="636" name="Google Shape;636;g13e2b1d14ec_0_38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637" name="Google Shape;637;g13e2b1d14ec_0_386"/>
          <p:cNvPicPr preferRelativeResize="0"/>
          <p:nvPr/>
        </p:nvPicPr>
        <p:blipFill>
          <a:blip r:embed="rId3">
            <a:alphaModFix/>
          </a:blip>
          <a:stretch>
            <a:fillRect/>
          </a:stretch>
        </p:blipFill>
        <p:spPr>
          <a:xfrm>
            <a:off x="5592275" y="4145575"/>
            <a:ext cx="4563254" cy="22107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13e2b1d14ec_0_43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Expressions</a:t>
            </a:r>
            <a:endParaRPr/>
          </a:p>
        </p:txBody>
      </p:sp>
      <p:sp>
        <p:nvSpPr>
          <p:cNvPr id="644" name="Google Shape;644;g13e2b1d14ec_0_4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45" name="Google Shape;645;g13e2b1d14ec_0_433"/>
          <p:cNvPicPr preferRelativeResize="0"/>
          <p:nvPr/>
        </p:nvPicPr>
        <p:blipFill>
          <a:blip r:embed="rId3">
            <a:alphaModFix/>
          </a:blip>
          <a:stretch>
            <a:fillRect/>
          </a:stretch>
        </p:blipFill>
        <p:spPr>
          <a:xfrm>
            <a:off x="2010475" y="1737397"/>
            <a:ext cx="7056698" cy="46189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13e2b1d14ec_0_44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Expressions</a:t>
            </a:r>
            <a:endParaRPr/>
          </a:p>
        </p:txBody>
      </p:sp>
      <p:sp>
        <p:nvSpPr>
          <p:cNvPr id="652" name="Google Shape;652;g13e2b1d14ec_0_443"/>
          <p:cNvSpPr txBox="1"/>
          <p:nvPr>
            <p:ph idx="1" type="body"/>
          </p:nvPr>
        </p:nvSpPr>
        <p:spPr>
          <a:xfrm>
            <a:off x="4714300" y="2006275"/>
            <a:ext cx="6315900" cy="40812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lang="en-US" sz="2500" u="sng">
                <a:solidFill>
                  <a:schemeClr val="hlink"/>
                </a:solidFill>
                <a:hlinkClick r:id="rId3"/>
              </a:rPr>
              <a:t>Javascript expressions (using constants)</a:t>
            </a:r>
            <a:endParaRPr sz="2500"/>
          </a:p>
          <a:p>
            <a:pPr indent="-387350" lvl="0" marL="457200" rtl="0" algn="l">
              <a:lnSpc>
                <a:spcPct val="115000"/>
              </a:lnSpc>
              <a:spcBef>
                <a:spcPts val="0"/>
              </a:spcBef>
              <a:spcAft>
                <a:spcPts val="0"/>
              </a:spcAft>
              <a:buSzPts val="2500"/>
              <a:buChar char="➢"/>
            </a:pPr>
            <a:r>
              <a:rPr lang="en-US" sz="2500"/>
              <a:t> </a:t>
            </a:r>
            <a:r>
              <a:rPr lang="en-US" sz="2500" u="sng">
                <a:solidFill>
                  <a:schemeClr val="hlink"/>
                </a:solidFill>
                <a:hlinkClick r:id="rId4"/>
              </a:rPr>
              <a:t>Javascript expressions (using strings):</a:t>
            </a:r>
            <a:r>
              <a:rPr lang="en-US" sz="2500"/>
              <a:t> The values can be of various types, such as numbers and strings.</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5"/>
              </a:rPr>
              <a:t>Javascript expressions (using variables)</a:t>
            </a:r>
            <a:r>
              <a:rPr lang="en-US" sz="2500"/>
              <a:t>: Expressions can also contain variable values.</a:t>
            </a:r>
            <a:endParaRPr sz="2500"/>
          </a:p>
        </p:txBody>
      </p:sp>
      <p:sp>
        <p:nvSpPr>
          <p:cNvPr id="653" name="Google Shape;653;g13e2b1d14ec_0_44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4" name="Google Shape;654;g13e2b1d14ec_0_443"/>
          <p:cNvSpPr txBox="1"/>
          <p:nvPr>
            <p:ph idx="1" type="body"/>
          </p:nvPr>
        </p:nvSpPr>
        <p:spPr>
          <a:xfrm>
            <a:off x="1199675" y="2006275"/>
            <a:ext cx="3061800" cy="4081200"/>
          </a:xfrm>
          <a:prstGeom prst="rect">
            <a:avLst/>
          </a:prstGeom>
          <a:solidFill>
            <a:srgbClr val="FFFFCC"/>
          </a:solidFill>
        </p:spPr>
        <p:txBody>
          <a:bodyPr anchorCtr="0" anchor="t" bIns="45700" lIns="0" spcFirstLastPara="1" rIns="0" wrap="square" tIns="45700">
            <a:normAutofit lnSpcReduction="10000"/>
          </a:bodyPr>
          <a:lstStyle/>
          <a:p>
            <a:pPr indent="0" lvl="0" marL="0" rtl="0" algn="l">
              <a:lnSpc>
                <a:spcPct val="115000"/>
              </a:lnSpc>
              <a:spcBef>
                <a:spcPts val="1200"/>
              </a:spcBef>
              <a:spcAft>
                <a:spcPts val="0"/>
              </a:spcAft>
              <a:buNone/>
            </a:pPr>
            <a:r>
              <a:rPr lang="en-US" sz="2500"/>
              <a:t>Practice each of the following examples in these steps: </a:t>
            </a:r>
            <a:endParaRPr sz="2500"/>
          </a:p>
          <a:p>
            <a:pPr indent="0" lvl="0" marL="0" rtl="0" algn="l">
              <a:lnSpc>
                <a:spcPct val="115000"/>
              </a:lnSpc>
              <a:spcBef>
                <a:spcPts val="1200"/>
              </a:spcBef>
              <a:spcAft>
                <a:spcPts val="0"/>
              </a:spcAft>
              <a:buNone/>
            </a:pPr>
            <a:r>
              <a:rPr b="1" lang="en-US" sz="2500"/>
              <a:t>Step 1:</a:t>
            </a:r>
            <a:endParaRPr b="1" sz="2500"/>
          </a:p>
          <a:p>
            <a:pPr indent="0" lvl="0" marL="0" rtl="0" algn="l">
              <a:lnSpc>
                <a:spcPct val="115000"/>
              </a:lnSpc>
              <a:spcBef>
                <a:spcPts val="1200"/>
              </a:spcBef>
              <a:spcAft>
                <a:spcPts val="0"/>
              </a:spcAft>
              <a:buNone/>
            </a:pPr>
            <a:r>
              <a:rPr lang="en-US" sz="2500"/>
              <a:t>Write the code on your computers</a:t>
            </a:r>
            <a:endParaRPr sz="2500"/>
          </a:p>
          <a:p>
            <a:pPr indent="0" lvl="0" marL="0" rtl="0" algn="l">
              <a:lnSpc>
                <a:spcPct val="115000"/>
              </a:lnSpc>
              <a:spcBef>
                <a:spcPts val="1200"/>
              </a:spcBef>
              <a:spcAft>
                <a:spcPts val="0"/>
              </a:spcAft>
              <a:buNone/>
            </a:pPr>
            <a:r>
              <a:rPr b="1" lang="en-US" sz="2500"/>
              <a:t>Step 2: </a:t>
            </a:r>
            <a:endParaRPr b="1" sz="2500"/>
          </a:p>
          <a:p>
            <a:pPr indent="0" lvl="0" marL="0" rtl="0" algn="l">
              <a:lnSpc>
                <a:spcPct val="115000"/>
              </a:lnSpc>
              <a:spcBef>
                <a:spcPts val="1200"/>
              </a:spcBef>
              <a:spcAft>
                <a:spcPts val="0"/>
              </a:spcAft>
              <a:buNone/>
            </a:pPr>
            <a:r>
              <a:rPr lang="en-US" sz="2500"/>
              <a:t>Tally your answer</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3e2b1d14ec_0_2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What is Javascript?</a:t>
            </a:r>
            <a:endParaRPr/>
          </a:p>
        </p:txBody>
      </p:sp>
      <p:sp>
        <p:nvSpPr>
          <p:cNvPr id="193" name="Google Shape;193;g13e2b1d14ec_0_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194" name="Google Shape;194;g13e2b1d14ec_0_27"/>
          <p:cNvPicPr preferRelativeResize="0"/>
          <p:nvPr/>
        </p:nvPicPr>
        <p:blipFill>
          <a:blip r:embed="rId3">
            <a:alphaModFix/>
          </a:blip>
          <a:stretch>
            <a:fillRect/>
          </a:stretch>
        </p:blipFill>
        <p:spPr>
          <a:xfrm>
            <a:off x="752737" y="2106714"/>
            <a:ext cx="10747475" cy="35013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g13e2b1d14ec_0_45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Keywords</a:t>
            </a:r>
            <a:endParaRPr/>
          </a:p>
        </p:txBody>
      </p:sp>
      <p:sp>
        <p:nvSpPr>
          <p:cNvPr id="661" name="Google Shape;661;g13e2b1d14ec_0_457"/>
          <p:cNvSpPr txBox="1"/>
          <p:nvPr>
            <p:ph idx="1" type="body"/>
          </p:nvPr>
        </p:nvSpPr>
        <p:spPr>
          <a:xfrm>
            <a:off x="4714300" y="2006275"/>
            <a:ext cx="6315900" cy="40812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lang="en-US" sz="2500"/>
              <a:t>JavaScript keywords are used to identify actions to be performed.</a:t>
            </a:r>
            <a:endParaRPr sz="2500"/>
          </a:p>
          <a:p>
            <a:pPr indent="-387350" lvl="0" marL="457200" rtl="0" algn="l">
              <a:lnSpc>
                <a:spcPct val="115000"/>
              </a:lnSpc>
              <a:spcBef>
                <a:spcPts val="0"/>
              </a:spcBef>
              <a:spcAft>
                <a:spcPts val="0"/>
              </a:spcAft>
              <a:buSzPts val="2500"/>
              <a:buChar char="➢"/>
            </a:pPr>
            <a:r>
              <a:rPr lang="en-US" sz="2500"/>
              <a:t>The let keyword tells the browser to create variables:</a:t>
            </a:r>
            <a:endParaRPr sz="2500"/>
          </a:p>
          <a:p>
            <a:pPr indent="0" lvl="0" marL="0" rtl="0" algn="l">
              <a:lnSpc>
                <a:spcPct val="115000"/>
              </a:lnSpc>
              <a:spcBef>
                <a:spcPts val="1200"/>
              </a:spcBef>
              <a:spcAft>
                <a:spcPts val="0"/>
              </a:spcAft>
              <a:buNone/>
            </a:pPr>
            <a:r>
              <a:rPr lang="en-US" sz="2500" u="sng">
                <a:solidFill>
                  <a:schemeClr val="hlink"/>
                </a:solidFill>
                <a:hlinkClick r:id="rId3"/>
              </a:rPr>
              <a:t>Keywords Example</a:t>
            </a:r>
            <a:endParaRPr sz="2500"/>
          </a:p>
        </p:txBody>
      </p:sp>
      <p:sp>
        <p:nvSpPr>
          <p:cNvPr id="662" name="Google Shape;662;g13e2b1d14ec_0_45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3" name="Google Shape;663;g13e2b1d14ec_0_457"/>
          <p:cNvSpPr txBox="1"/>
          <p:nvPr>
            <p:ph idx="1" type="body"/>
          </p:nvPr>
        </p:nvSpPr>
        <p:spPr>
          <a:xfrm>
            <a:off x="1199675" y="2006275"/>
            <a:ext cx="3061800" cy="4081200"/>
          </a:xfrm>
          <a:prstGeom prst="rect">
            <a:avLst/>
          </a:prstGeom>
          <a:solidFill>
            <a:srgbClr val="FFFFCC"/>
          </a:solidFill>
        </p:spPr>
        <p:txBody>
          <a:bodyPr anchorCtr="0" anchor="t" bIns="45700" lIns="0" spcFirstLastPara="1" rIns="0" wrap="square" tIns="45700">
            <a:normAutofit lnSpcReduction="10000"/>
          </a:bodyPr>
          <a:lstStyle/>
          <a:p>
            <a:pPr indent="0" lvl="0" marL="0" rtl="0" algn="l">
              <a:lnSpc>
                <a:spcPct val="115000"/>
              </a:lnSpc>
              <a:spcBef>
                <a:spcPts val="1200"/>
              </a:spcBef>
              <a:spcAft>
                <a:spcPts val="0"/>
              </a:spcAft>
              <a:buNone/>
            </a:pPr>
            <a:r>
              <a:rPr lang="en-US" sz="2500"/>
              <a:t>Practice each of the following examples in these steps: </a:t>
            </a:r>
            <a:endParaRPr sz="2500"/>
          </a:p>
          <a:p>
            <a:pPr indent="0" lvl="0" marL="0" rtl="0" algn="l">
              <a:lnSpc>
                <a:spcPct val="115000"/>
              </a:lnSpc>
              <a:spcBef>
                <a:spcPts val="1200"/>
              </a:spcBef>
              <a:spcAft>
                <a:spcPts val="0"/>
              </a:spcAft>
              <a:buNone/>
            </a:pPr>
            <a:r>
              <a:rPr b="1" lang="en-US" sz="2500"/>
              <a:t>Step 1:</a:t>
            </a:r>
            <a:endParaRPr b="1" sz="2500"/>
          </a:p>
          <a:p>
            <a:pPr indent="0" lvl="0" marL="0" rtl="0" algn="l">
              <a:lnSpc>
                <a:spcPct val="115000"/>
              </a:lnSpc>
              <a:spcBef>
                <a:spcPts val="1200"/>
              </a:spcBef>
              <a:spcAft>
                <a:spcPts val="0"/>
              </a:spcAft>
              <a:buNone/>
            </a:pPr>
            <a:r>
              <a:rPr lang="en-US" sz="2500"/>
              <a:t>Write the code on your computers</a:t>
            </a:r>
            <a:endParaRPr sz="2500"/>
          </a:p>
          <a:p>
            <a:pPr indent="0" lvl="0" marL="0" rtl="0" algn="l">
              <a:lnSpc>
                <a:spcPct val="115000"/>
              </a:lnSpc>
              <a:spcBef>
                <a:spcPts val="1200"/>
              </a:spcBef>
              <a:spcAft>
                <a:spcPts val="0"/>
              </a:spcAft>
              <a:buNone/>
            </a:pPr>
            <a:r>
              <a:rPr b="1" lang="en-US" sz="2500"/>
              <a:t>Step 2: </a:t>
            </a:r>
            <a:endParaRPr b="1" sz="2500"/>
          </a:p>
          <a:p>
            <a:pPr indent="0" lvl="0" marL="0" rtl="0" algn="l">
              <a:lnSpc>
                <a:spcPct val="115000"/>
              </a:lnSpc>
              <a:spcBef>
                <a:spcPts val="1200"/>
              </a:spcBef>
              <a:spcAft>
                <a:spcPts val="0"/>
              </a:spcAft>
              <a:buNone/>
            </a:pPr>
            <a:r>
              <a:rPr lang="en-US" sz="2500"/>
              <a:t>Tally your answer</a:t>
            </a:r>
            <a:endParaRPr sz="25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g13e2b1d14ec_0_56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Functions in JavaScript</a:t>
            </a:r>
            <a:endParaRPr/>
          </a:p>
        </p:txBody>
      </p:sp>
      <p:sp>
        <p:nvSpPr>
          <p:cNvPr id="670" name="Google Shape;670;g13e2b1d14ec_0_567"/>
          <p:cNvSpPr txBox="1"/>
          <p:nvPr>
            <p:ph idx="1" type="body"/>
          </p:nvPr>
        </p:nvSpPr>
        <p:spPr>
          <a:xfrm>
            <a:off x="4714300" y="2006275"/>
            <a:ext cx="6315900" cy="40812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lang="en-US" sz="2500"/>
              <a:t>JavaScript keywords are used to identify actions to be performed.</a:t>
            </a:r>
            <a:endParaRPr sz="2500"/>
          </a:p>
          <a:p>
            <a:pPr indent="-387350" lvl="0" marL="457200" rtl="0" algn="l">
              <a:lnSpc>
                <a:spcPct val="115000"/>
              </a:lnSpc>
              <a:spcBef>
                <a:spcPts val="0"/>
              </a:spcBef>
              <a:spcAft>
                <a:spcPts val="0"/>
              </a:spcAft>
              <a:buSzPts val="2500"/>
              <a:buChar char="➢"/>
            </a:pPr>
            <a:r>
              <a:rPr lang="en-US" sz="2500"/>
              <a:t>The let keyword tells the browser to create variables:</a:t>
            </a:r>
            <a:endParaRPr sz="2500"/>
          </a:p>
          <a:p>
            <a:pPr indent="0" lvl="0" marL="0" rtl="0" algn="l">
              <a:lnSpc>
                <a:spcPct val="115000"/>
              </a:lnSpc>
              <a:spcBef>
                <a:spcPts val="1200"/>
              </a:spcBef>
              <a:spcAft>
                <a:spcPts val="0"/>
              </a:spcAft>
              <a:buNone/>
            </a:pPr>
            <a:r>
              <a:rPr lang="en-US" sz="2500" u="sng">
                <a:solidFill>
                  <a:schemeClr val="hlink"/>
                </a:solidFill>
                <a:hlinkClick r:id="rId3"/>
              </a:rPr>
              <a:t>Keywords Example</a:t>
            </a:r>
            <a:endParaRPr sz="2500"/>
          </a:p>
        </p:txBody>
      </p:sp>
      <p:sp>
        <p:nvSpPr>
          <p:cNvPr id="671" name="Google Shape;671;g13e2b1d14ec_0_56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2" name="Google Shape;672;g13e2b1d14ec_0_567"/>
          <p:cNvSpPr txBox="1"/>
          <p:nvPr>
            <p:ph idx="1" type="body"/>
          </p:nvPr>
        </p:nvSpPr>
        <p:spPr>
          <a:xfrm>
            <a:off x="1199675" y="2006275"/>
            <a:ext cx="3061800" cy="4081200"/>
          </a:xfrm>
          <a:prstGeom prst="rect">
            <a:avLst/>
          </a:prstGeom>
          <a:solidFill>
            <a:srgbClr val="FFFFCC"/>
          </a:solidFill>
        </p:spPr>
        <p:txBody>
          <a:bodyPr anchorCtr="0" anchor="t" bIns="45700" lIns="0" spcFirstLastPara="1" rIns="0" wrap="square" tIns="45700">
            <a:normAutofit lnSpcReduction="10000"/>
          </a:bodyPr>
          <a:lstStyle/>
          <a:p>
            <a:pPr indent="0" lvl="0" marL="0" rtl="0" algn="l">
              <a:lnSpc>
                <a:spcPct val="115000"/>
              </a:lnSpc>
              <a:spcBef>
                <a:spcPts val="1200"/>
              </a:spcBef>
              <a:spcAft>
                <a:spcPts val="0"/>
              </a:spcAft>
              <a:buNone/>
            </a:pPr>
            <a:r>
              <a:rPr lang="en-US" sz="2500"/>
              <a:t>Practice each of the following examples in these steps: </a:t>
            </a:r>
            <a:endParaRPr sz="2500"/>
          </a:p>
          <a:p>
            <a:pPr indent="0" lvl="0" marL="0" rtl="0" algn="l">
              <a:lnSpc>
                <a:spcPct val="115000"/>
              </a:lnSpc>
              <a:spcBef>
                <a:spcPts val="1200"/>
              </a:spcBef>
              <a:spcAft>
                <a:spcPts val="0"/>
              </a:spcAft>
              <a:buNone/>
            </a:pPr>
            <a:r>
              <a:rPr b="1" lang="en-US" sz="2500"/>
              <a:t>Step 1:</a:t>
            </a:r>
            <a:endParaRPr b="1" sz="2500"/>
          </a:p>
          <a:p>
            <a:pPr indent="0" lvl="0" marL="0" rtl="0" algn="l">
              <a:lnSpc>
                <a:spcPct val="115000"/>
              </a:lnSpc>
              <a:spcBef>
                <a:spcPts val="1200"/>
              </a:spcBef>
              <a:spcAft>
                <a:spcPts val="0"/>
              </a:spcAft>
              <a:buNone/>
            </a:pPr>
            <a:r>
              <a:rPr lang="en-US" sz="2500"/>
              <a:t>Write the code on your computers</a:t>
            </a:r>
            <a:endParaRPr sz="2500"/>
          </a:p>
          <a:p>
            <a:pPr indent="0" lvl="0" marL="0" rtl="0" algn="l">
              <a:lnSpc>
                <a:spcPct val="115000"/>
              </a:lnSpc>
              <a:spcBef>
                <a:spcPts val="1200"/>
              </a:spcBef>
              <a:spcAft>
                <a:spcPts val="0"/>
              </a:spcAft>
              <a:buNone/>
            </a:pPr>
            <a:r>
              <a:rPr b="1" lang="en-US" sz="2500"/>
              <a:t>Step 2: </a:t>
            </a:r>
            <a:endParaRPr b="1" sz="2500"/>
          </a:p>
          <a:p>
            <a:pPr indent="0" lvl="0" marL="0" rtl="0" algn="l">
              <a:lnSpc>
                <a:spcPct val="115000"/>
              </a:lnSpc>
              <a:spcBef>
                <a:spcPts val="1200"/>
              </a:spcBef>
              <a:spcAft>
                <a:spcPts val="0"/>
              </a:spcAft>
              <a:buNone/>
            </a:pPr>
            <a:r>
              <a:rPr lang="en-US" sz="2500"/>
              <a:t>Tally your answer</a:t>
            </a:r>
            <a:endParaRPr sz="25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1363224ac50_0_80"/>
          <p:cNvSpPr txBox="1"/>
          <p:nvPr>
            <p:ph idx="1" type="body"/>
          </p:nvPr>
        </p:nvSpPr>
        <p:spPr>
          <a:xfrm>
            <a:off x="1162225" y="1816475"/>
            <a:ext cx="4639200" cy="4667100"/>
          </a:xfrm>
          <a:prstGeom prst="rect">
            <a:avLst/>
          </a:prstGeom>
          <a:noFill/>
          <a:ln>
            <a:noFill/>
          </a:ln>
        </p:spPr>
        <p:txBody>
          <a:bodyPr anchorCtr="0" anchor="t" bIns="45700" lIns="0" spcFirstLastPara="1" rIns="0" wrap="square" tIns="45700">
            <a:noAutofit/>
          </a:bodyPr>
          <a:lstStyle/>
          <a:p>
            <a:pPr indent="-361950" lvl="0" marL="685800" rtl="0" algn="l">
              <a:lnSpc>
                <a:spcPct val="158000"/>
              </a:lnSpc>
              <a:spcBef>
                <a:spcPts val="0"/>
              </a:spcBef>
              <a:spcAft>
                <a:spcPts val="0"/>
              </a:spcAft>
              <a:buClr>
                <a:srgbClr val="273239"/>
              </a:buClr>
              <a:buSzPts val="2100"/>
              <a:buFont typeface="Arial"/>
              <a:buChar char="●"/>
            </a:pPr>
            <a:r>
              <a:rPr lang="en-US" sz="2100" u="sng">
                <a:solidFill>
                  <a:schemeClr val="hlink"/>
                </a:solidFill>
                <a:hlinkClick r:id="rId3"/>
              </a:rPr>
              <a:t>Javascript | Arrow functions</a:t>
            </a:r>
            <a:endParaRPr sz="2100" u="sng">
              <a:solidFill>
                <a:schemeClr val="hlink"/>
              </a:solidFill>
            </a:endParaRPr>
          </a:p>
          <a:p>
            <a:pPr indent="-361950" lvl="0" marL="685800" rtl="0" algn="l">
              <a:lnSpc>
                <a:spcPct val="158000"/>
              </a:lnSpc>
              <a:spcBef>
                <a:spcPts val="0"/>
              </a:spcBef>
              <a:spcAft>
                <a:spcPts val="0"/>
              </a:spcAft>
              <a:buClr>
                <a:srgbClr val="273239"/>
              </a:buClr>
              <a:buSzPts val="2100"/>
              <a:buFont typeface="Arial"/>
              <a:buChar char="●"/>
            </a:pPr>
            <a:r>
              <a:rPr lang="en-US" sz="2100" u="sng">
                <a:solidFill>
                  <a:schemeClr val="hlink"/>
                </a:solidFill>
                <a:hlinkClick r:id="rId4"/>
              </a:rPr>
              <a:t>JavaScript | escape()</a:t>
            </a:r>
            <a:endParaRPr sz="2100" u="sng">
              <a:solidFill>
                <a:schemeClr val="hlink"/>
              </a:solidFill>
            </a:endParaRPr>
          </a:p>
          <a:p>
            <a:pPr indent="-361950" lvl="0" marL="685800" rtl="0" algn="l">
              <a:lnSpc>
                <a:spcPct val="158000"/>
              </a:lnSpc>
              <a:spcBef>
                <a:spcPts val="0"/>
              </a:spcBef>
              <a:spcAft>
                <a:spcPts val="0"/>
              </a:spcAft>
              <a:buClr>
                <a:srgbClr val="273239"/>
              </a:buClr>
              <a:buSzPts val="2100"/>
              <a:buFont typeface="Arial"/>
              <a:buChar char="●"/>
            </a:pPr>
            <a:r>
              <a:rPr lang="en-US" sz="2100" u="sng">
                <a:solidFill>
                  <a:schemeClr val="hlink"/>
                </a:solidFill>
                <a:hlinkClick r:id="rId5"/>
              </a:rPr>
              <a:t>JavaScript | unescape()</a:t>
            </a:r>
            <a:endParaRPr sz="2100" u="sng">
              <a:solidFill>
                <a:schemeClr val="hlink"/>
              </a:solidFill>
            </a:endParaRPr>
          </a:p>
          <a:p>
            <a:pPr indent="-361950" lvl="0" marL="685800" rtl="0" algn="l">
              <a:lnSpc>
                <a:spcPct val="158000"/>
              </a:lnSpc>
              <a:spcBef>
                <a:spcPts val="0"/>
              </a:spcBef>
              <a:spcAft>
                <a:spcPts val="0"/>
              </a:spcAft>
              <a:buClr>
                <a:srgbClr val="273239"/>
              </a:buClr>
              <a:buSzPts val="2100"/>
              <a:buFont typeface="Arial"/>
              <a:buChar char="●"/>
            </a:pPr>
            <a:r>
              <a:rPr lang="en-US" sz="2100" u="sng">
                <a:solidFill>
                  <a:schemeClr val="hlink"/>
                </a:solidFill>
                <a:hlinkClick r:id="rId6"/>
              </a:rPr>
              <a:t>JavaScript | Window print()</a:t>
            </a:r>
            <a:endParaRPr sz="2100" u="sng">
              <a:solidFill>
                <a:schemeClr val="hlink"/>
              </a:solidFill>
            </a:endParaRPr>
          </a:p>
          <a:p>
            <a:pPr indent="-361950" lvl="0" marL="685800" rtl="0" algn="l">
              <a:lnSpc>
                <a:spcPct val="158000"/>
              </a:lnSpc>
              <a:spcBef>
                <a:spcPts val="0"/>
              </a:spcBef>
              <a:spcAft>
                <a:spcPts val="0"/>
              </a:spcAft>
              <a:buClr>
                <a:srgbClr val="273239"/>
              </a:buClr>
              <a:buSzPts val="2100"/>
              <a:buFont typeface="Arial"/>
              <a:buChar char="●"/>
            </a:pPr>
            <a:r>
              <a:rPr lang="en-US" sz="2100" u="sng">
                <a:solidFill>
                  <a:schemeClr val="hlink"/>
                </a:solidFill>
                <a:hlinkClick r:id="rId7"/>
              </a:rPr>
              <a:t>Javascript | Window Blur() and Window Focus() Method</a:t>
            </a:r>
            <a:endParaRPr sz="2100" u="sng">
              <a:solidFill>
                <a:schemeClr val="hlink"/>
              </a:solidFill>
            </a:endParaRPr>
          </a:p>
          <a:p>
            <a:pPr indent="-361950" lvl="0" marL="685800" rtl="0" algn="l">
              <a:lnSpc>
                <a:spcPct val="158000"/>
              </a:lnSpc>
              <a:spcBef>
                <a:spcPts val="0"/>
              </a:spcBef>
              <a:spcAft>
                <a:spcPts val="0"/>
              </a:spcAft>
              <a:buClr>
                <a:srgbClr val="273239"/>
              </a:buClr>
              <a:buSzPts val="2100"/>
              <a:buFont typeface="Arial"/>
              <a:buChar char="●"/>
            </a:pPr>
            <a:r>
              <a:rPr lang="en-US" sz="2100" u="sng">
                <a:solidFill>
                  <a:schemeClr val="hlink"/>
                </a:solidFill>
                <a:hlinkClick r:id="rId8"/>
              </a:rPr>
              <a:t>JavaScript | console.log()</a:t>
            </a:r>
            <a:endParaRPr sz="2100" u="sng">
              <a:solidFill>
                <a:schemeClr val="hlink"/>
              </a:solidFill>
            </a:endParaRPr>
          </a:p>
          <a:p>
            <a:pPr indent="-361950" lvl="0" marL="685800" rtl="0" algn="l">
              <a:lnSpc>
                <a:spcPct val="158000"/>
              </a:lnSpc>
              <a:spcBef>
                <a:spcPts val="0"/>
              </a:spcBef>
              <a:spcAft>
                <a:spcPts val="0"/>
              </a:spcAft>
              <a:buClr>
                <a:srgbClr val="273239"/>
              </a:buClr>
              <a:buSzPts val="2100"/>
              <a:buFont typeface="Arial"/>
              <a:buChar char="●"/>
            </a:pPr>
            <a:r>
              <a:rPr lang="en-US" sz="2100" u="sng">
                <a:solidFill>
                  <a:schemeClr val="hlink"/>
                </a:solidFill>
                <a:hlinkClick r:id="rId9"/>
              </a:rPr>
              <a:t>JavaScript | parseFloat()</a:t>
            </a:r>
            <a:endParaRPr/>
          </a:p>
          <a:p>
            <a:pPr indent="-361950" lvl="0" marL="685800" rtl="0" algn="l">
              <a:lnSpc>
                <a:spcPct val="158000"/>
              </a:lnSpc>
              <a:spcBef>
                <a:spcPts val="0"/>
              </a:spcBef>
              <a:spcAft>
                <a:spcPts val="0"/>
              </a:spcAft>
              <a:buClr>
                <a:srgbClr val="273239"/>
              </a:buClr>
              <a:buSzPts val="2100"/>
              <a:buFont typeface="Arial"/>
              <a:buChar char="●"/>
            </a:pPr>
            <a:r>
              <a:rPr lang="en-US" u="sng">
                <a:solidFill>
                  <a:schemeClr val="hlink"/>
                </a:solidFill>
                <a:hlinkClick r:id="rId10"/>
              </a:rPr>
              <a:t>JavaScript | uneval()</a:t>
            </a:r>
            <a:endParaRPr b="1" sz="3600">
              <a:solidFill>
                <a:srgbClr val="000000"/>
              </a:solidFill>
            </a:endParaRPr>
          </a:p>
        </p:txBody>
      </p:sp>
      <p:sp>
        <p:nvSpPr>
          <p:cNvPr id="678" name="Google Shape;678;g1363224ac50_0_8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679" name="Google Shape;679;g1363224ac50_0_80"/>
          <p:cNvSpPr txBox="1"/>
          <p:nvPr>
            <p:ph idx="1" type="body"/>
          </p:nvPr>
        </p:nvSpPr>
        <p:spPr>
          <a:xfrm>
            <a:off x="6822200" y="403400"/>
            <a:ext cx="5264400" cy="12684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0"/>
              </a:spcBef>
              <a:spcAft>
                <a:spcPts val="0"/>
              </a:spcAft>
              <a:buSzPts val="1800"/>
              <a:buNone/>
            </a:pPr>
            <a:r>
              <a:rPr lang="en-US" sz="2200"/>
              <a:t>Follow the trainer on your computers as they demonstrate the following functions on their computer.</a:t>
            </a:r>
            <a:endParaRPr sz="2200"/>
          </a:p>
        </p:txBody>
      </p:sp>
      <p:sp>
        <p:nvSpPr>
          <p:cNvPr id="680" name="Google Shape;680;g1363224ac50_0_80"/>
          <p:cNvSpPr txBox="1"/>
          <p:nvPr>
            <p:ph type="title"/>
          </p:nvPr>
        </p:nvSpPr>
        <p:spPr>
          <a:xfrm>
            <a:off x="1061450" y="437150"/>
            <a:ext cx="6172500" cy="12684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1800"/>
              </a:spcBef>
              <a:spcAft>
                <a:spcPts val="600"/>
              </a:spcAft>
              <a:buSzPts val="1800"/>
              <a:buNone/>
            </a:pPr>
            <a:r>
              <a:rPr lang="en-US">
                <a:solidFill>
                  <a:srgbClr val="000000"/>
                </a:solidFill>
              </a:rPr>
              <a:t>Javascript Functions</a:t>
            </a:r>
            <a:endParaRPr/>
          </a:p>
        </p:txBody>
      </p:sp>
      <p:sp>
        <p:nvSpPr>
          <p:cNvPr id="681" name="Google Shape;681;g1363224ac50_0_8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
        <p:nvSpPr>
          <p:cNvPr id="682" name="Google Shape;682;g1363224ac50_0_80"/>
          <p:cNvSpPr txBox="1"/>
          <p:nvPr>
            <p:ph idx="1" type="body"/>
          </p:nvPr>
        </p:nvSpPr>
        <p:spPr>
          <a:xfrm>
            <a:off x="6516475" y="1886300"/>
            <a:ext cx="4639200" cy="4470000"/>
          </a:xfrm>
          <a:prstGeom prst="rect">
            <a:avLst/>
          </a:prstGeom>
          <a:noFill/>
          <a:ln>
            <a:noFill/>
          </a:ln>
        </p:spPr>
        <p:txBody>
          <a:bodyPr anchorCtr="0" anchor="t" bIns="45700" lIns="0" spcFirstLastPara="1" rIns="0" wrap="square" tIns="45700">
            <a:noAutofit/>
          </a:bodyPr>
          <a:lstStyle/>
          <a:p>
            <a:pPr indent="-355600" lvl="0" marL="685800" rtl="0" algn="l">
              <a:lnSpc>
                <a:spcPct val="158000"/>
              </a:lnSpc>
              <a:spcBef>
                <a:spcPts val="0"/>
              </a:spcBef>
              <a:spcAft>
                <a:spcPts val="0"/>
              </a:spcAft>
              <a:buClr>
                <a:srgbClr val="273239"/>
              </a:buClr>
              <a:buSzPts val="2000"/>
              <a:buFont typeface="Arial"/>
              <a:buChar char="●"/>
            </a:pPr>
            <a:r>
              <a:rPr lang="en-US" u="sng">
                <a:solidFill>
                  <a:schemeClr val="hlink"/>
                </a:solidFill>
                <a:hlinkClick r:id="rId11"/>
              </a:rPr>
              <a:t>JavaScript | parseInt()</a:t>
            </a:r>
            <a:endParaRPr u="sng">
              <a:solidFill>
                <a:schemeClr val="hlink"/>
              </a:solidFill>
            </a:endParaRPr>
          </a:p>
          <a:p>
            <a:pPr indent="-355600" lvl="0" marL="685800" rtl="0" algn="l">
              <a:lnSpc>
                <a:spcPct val="158000"/>
              </a:lnSpc>
              <a:spcBef>
                <a:spcPts val="0"/>
              </a:spcBef>
              <a:spcAft>
                <a:spcPts val="0"/>
              </a:spcAft>
              <a:buClr>
                <a:srgbClr val="273239"/>
              </a:buClr>
              <a:buSzPts val="2000"/>
              <a:buFont typeface="Arial"/>
              <a:buChar char="●"/>
            </a:pPr>
            <a:r>
              <a:rPr lang="en-US" u="sng">
                <a:solidFill>
                  <a:schemeClr val="hlink"/>
                </a:solidFill>
                <a:hlinkClick r:id="rId12"/>
              </a:rPr>
              <a:t>JavaScript | match()</a:t>
            </a:r>
            <a:endParaRPr u="sng">
              <a:solidFill>
                <a:schemeClr val="hlink"/>
              </a:solidFill>
            </a:endParaRPr>
          </a:p>
          <a:p>
            <a:pPr indent="-355600" lvl="0" marL="685800" rtl="0" algn="l">
              <a:lnSpc>
                <a:spcPct val="158000"/>
              </a:lnSpc>
              <a:spcBef>
                <a:spcPts val="0"/>
              </a:spcBef>
              <a:spcAft>
                <a:spcPts val="0"/>
              </a:spcAft>
              <a:buClr>
                <a:srgbClr val="273239"/>
              </a:buClr>
              <a:buSzPts val="2000"/>
              <a:buFont typeface="Arial"/>
              <a:buChar char="●"/>
            </a:pPr>
            <a:r>
              <a:rPr lang="en-US" u="sng">
                <a:solidFill>
                  <a:schemeClr val="hlink"/>
                </a:solidFill>
                <a:hlinkClick r:id="rId13"/>
              </a:rPr>
              <a:t>JavaScript | Date.parse()</a:t>
            </a:r>
            <a:endParaRPr u="sng">
              <a:solidFill>
                <a:schemeClr val="hlink"/>
              </a:solidFill>
            </a:endParaRPr>
          </a:p>
          <a:p>
            <a:pPr indent="-355600" lvl="0" marL="685800" rtl="0" algn="l">
              <a:lnSpc>
                <a:spcPct val="158000"/>
              </a:lnSpc>
              <a:spcBef>
                <a:spcPts val="0"/>
              </a:spcBef>
              <a:spcAft>
                <a:spcPts val="0"/>
              </a:spcAft>
              <a:buClr>
                <a:srgbClr val="273239"/>
              </a:buClr>
              <a:buSzPts val="2000"/>
              <a:buFont typeface="Arial"/>
              <a:buChar char="●"/>
            </a:pPr>
            <a:r>
              <a:rPr lang="en-US" u="sng">
                <a:solidFill>
                  <a:schemeClr val="hlink"/>
                </a:solidFill>
                <a:hlinkClick r:id="rId14"/>
              </a:rPr>
              <a:t>JavaScipt | Replace() Method</a:t>
            </a:r>
            <a:endParaRPr u="sng">
              <a:solidFill>
                <a:schemeClr val="hlink"/>
              </a:solidFill>
            </a:endParaRPr>
          </a:p>
          <a:p>
            <a:pPr indent="-355600" lvl="0" marL="685800" rtl="0" algn="l">
              <a:lnSpc>
                <a:spcPct val="158000"/>
              </a:lnSpc>
              <a:spcBef>
                <a:spcPts val="0"/>
              </a:spcBef>
              <a:spcAft>
                <a:spcPts val="0"/>
              </a:spcAft>
              <a:buClr>
                <a:srgbClr val="273239"/>
              </a:buClr>
              <a:buSzPts val="2000"/>
              <a:buFont typeface="Arial"/>
              <a:buChar char="●"/>
            </a:pPr>
            <a:r>
              <a:rPr lang="en-US" u="sng">
                <a:solidFill>
                  <a:schemeClr val="hlink"/>
                </a:solidFill>
                <a:hlinkClick r:id="rId15"/>
              </a:rPr>
              <a:t>JavaScript | Map.get( )</a:t>
            </a:r>
            <a:endParaRPr u="sng">
              <a:solidFill>
                <a:schemeClr val="hlink"/>
              </a:solidFill>
            </a:endParaRPr>
          </a:p>
          <a:p>
            <a:pPr indent="-355600" lvl="0" marL="685800" rtl="0" algn="l">
              <a:lnSpc>
                <a:spcPct val="158000"/>
              </a:lnSpc>
              <a:spcBef>
                <a:spcPts val="0"/>
              </a:spcBef>
              <a:spcAft>
                <a:spcPts val="0"/>
              </a:spcAft>
              <a:buClr>
                <a:srgbClr val="273239"/>
              </a:buClr>
              <a:buSzPts val="2000"/>
              <a:buFont typeface="Arial"/>
              <a:buChar char="●"/>
            </a:pPr>
            <a:r>
              <a:rPr lang="en-US" u="sng">
                <a:solidFill>
                  <a:schemeClr val="hlink"/>
                </a:solidFill>
                <a:hlinkClick r:id="rId16"/>
              </a:rPr>
              <a:t>JavaScript | Map.entries( )</a:t>
            </a:r>
            <a:endParaRPr u="sng">
              <a:solidFill>
                <a:schemeClr val="hlink"/>
              </a:solidFill>
            </a:endParaRPr>
          </a:p>
          <a:p>
            <a:pPr indent="-355600" lvl="0" marL="685800" rtl="0" algn="l">
              <a:lnSpc>
                <a:spcPct val="158000"/>
              </a:lnSpc>
              <a:spcBef>
                <a:spcPts val="0"/>
              </a:spcBef>
              <a:spcAft>
                <a:spcPts val="0"/>
              </a:spcAft>
              <a:buClr>
                <a:srgbClr val="273239"/>
              </a:buClr>
              <a:buSzPts val="2000"/>
              <a:buFont typeface="Arial"/>
              <a:buChar char="●"/>
            </a:pPr>
            <a:r>
              <a:rPr lang="en-US" u="sng">
                <a:solidFill>
                  <a:schemeClr val="hlink"/>
                </a:solidFill>
                <a:hlinkClick r:id="rId17"/>
              </a:rPr>
              <a:t>JavaScript | Map.clear( )</a:t>
            </a:r>
            <a:endParaRPr u="sng">
              <a:solidFill>
                <a:schemeClr val="hlink"/>
              </a:solidFill>
            </a:endParaRPr>
          </a:p>
          <a:p>
            <a:pPr indent="-355600" lvl="0" marL="685800" rtl="0" algn="l">
              <a:lnSpc>
                <a:spcPct val="158000"/>
              </a:lnSpc>
              <a:spcBef>
                <a:spcPts val="0"/>
              </a:spcBef>
              <a:spcAft>
                <a:spcPts val="0"/>
              </a:spcAft>
              <a:buClr>
                <a:srgbClr val="273239"/>
              </a:buClr>
              <a:buSzPts val="2000"/>
              <a:buFont typeface="Arial"/>
              <a:buChar char="●"/>
            </a:pPr>
            <a:r>
              <a:rPr lang="en-US" u="sng">
                <a:solidFill>
                  <a:schemeClr val="hlink"/>
                </a:solidFill>
                <a:hlinkClick r:id="rId18"/>
              </a:rPr>
              <a:t>JavaScript | Map.delete()</a:t>
            </a:r>
            <a:endParaRPr u="sng">
              <a:solidFill>
                <a:schemeClr val="hlink"/>
              </a:solidFill>
            </a:endParaRPr>
          </a:p>
          <a:p>
            <a:pPr indent="-355600" lvl="0" marL="685800" rtl="0" algn="l">
              <a:lnSpc>
                <a:spcPct val="158000"/>
              </a:lnSpc>
              <a:spcBef>
                <a:spcPts val="0"/>
              </a:spcBef>
              <a:spcAft>
                <a:spcPts val="0"/>
              </a:spcAft>
              <a:buClr>
                <a:srgbClr val="273239"/>
              </a:buClr>
              <a:buSzPts val="2000"/>
              <a:buFont typeface="Arial"/>
              <a:buChar char="●"/>
            </a:pPr>
            <a:r>
              <a:rPr lang="en-US" u="sng">
                <a:solidFill>
                  <a:schemeClr val="hlink"/>
                </a:solidFill>
                <a:hlinkClick r:id="rId19"/>
              </a:rPr>
              <a:t>JavaScript | Map.has( )</a:t>
            </a:r>
            <a:endParaRPr b="1" sz="350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g13e2b1d14ec_0_539"/>
          <p:cNvSpPr txBox="1"/>
          <p:nvPr>
            <p:ph type="title"/>
          </p:nvPr>
        </p:nvSpPr>
        <p:spPr>
          <a:xfrm>
            <a:off x="8322906" y="415635"/>
            <a:ext cx="3030900" cy="22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Variables </a:t>
            </a:r>
            <a:endParaRPr/>
          </a:p>
          <a:p>
            <a:pPr indent="0" lvl="0" marL="0" rtl="0" algn="l">
              <a:spcBef>
                <a:spcPts val="0"/>
              </a:spcBef>
              <a:spcAft>
                <a:spcPts val="0"/>
              </a:spcAft>
              <a:buNone/>
            </a:pPr>
            <a:r>
              <a:t/>
            </a:r>
            <a:endParaRPr/>
          </a:p>
        </p:txBody>
      </p:sp>
      <p:sp>
        <p:nvSpPr>
          <p:cNvPr id="689" name="Google Shape;689;g13e2b1d14ec_0_539"/>
          <p:cNvSpPr txBox="1"/>
          <p:nvPr>
            <p:ph idx="1" type="body"/>
          </p:nvPr>
        </p:nvSpPr>
        <p:spPr>
          <a:xfrm>
            <a:off x="691350" y="250675"/>
            <a:ext cx="7277100" cy="60165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lang="en-US" sz="2500" u="sng">
                <a:solidFill>
                  <a:schemeClr val="hlink"/>
                </a:solidFill>
                <a:hlinkClick r:id="rId3"/>
              </a:rPr>
              <a:t>Javascript variables</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4"/>
              </a:rPr>
              <a:t>Javascript variables as algebra</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5"/>
              </a:rPr>
              <a:t>Javascript </a:t>
            </a:r>
            <a:r>
              <a:rPr lang="en-US" sz="2500" u="sng">
                <a:solidFill>
                  <a:schemeClr val="hlink"/>
                </a:solidFill>
                <a:hlinkClick r:id="rId6"/>
              </a:rPr>
              <a:t>numbers</a:t>
            </a:r>
            <a:r>
              <a:rPr lang="en-US" sz="2500" u="sng">
                <a:solidFill>
                  <a:schemeClr val="hlink"/>
                </a:solidFill>
                <a:hlinkClick r:id="rId7"/>
              </a:rPr>
              <a:t> and strings</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8"/>
              </a:rPr>
              <a:t>Javascript var keyword</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9"/>
              </a:rPr>
              <a:t>Declaring many variables in one statement</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10"/>
              </a:rPr>
              <a:t>Declaring many variables multiline</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11"/>
              </a:rPr>
              <a:t>A variabel without a value returns the value undefined</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12"/>
              </a:rPr>
              <a:t>Re-declaring a variable will not destroy the value</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13"/>
              </a:rPr>
              <a:t>Adding Javascript numbers</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14"/>
              </a:rPr>
              <a:t>Adding Javascript strings</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15"/>
              </a:rPr>
              <a:t>Adding strings and numbers</a:t>
            </a:r>
            <a:endParaRPr/>
          </a:p>
        </p:txBody>
      </p:sp>
      <p:sp>
        <p:nvSpPr>
          <p:cNvPr id="690" name="Google Shape;690;g13e2b1d14ec_0_539"/>
          <p:cNvSpPr txBox="1"/>
          <p:nvPr>
            <p:ph idx="2" type="body"/>
          </p:nvPr>
        </p:nvSpPr>
        <p:spPr>
          <a:xfrm>
            <a:off x="8322906" y="2747356"/>
            <a:ext cx="3030900" cy="3379200"/>
          </a:xfrm>
          <a:prstGeom prst="rect">
            <a:avLst/>
          </a:prstGeom>
        </p:spPr>
        <p:txBody>
          <a:bodyPr anchorCtr="0" anchor="t" bIns="45700" lIns="91425" spcFirstLastPara="1" rIns="91425" wrap="square" tIns="45700">
            <a:normAutofit lnSpcReduction="20000"/>
          </a:bodyPr>
          <a:lstStyle/>
          <a:p>
            <a:pPr indent="0" lvl="0" marL="0" rtl="0" algn="l">
              <a:spcBef>
                <a:spcPts val="1200"/>
              </a:spcBef>
              <a:spcAft>
                <a:spcPts val="0"/>
              </a:spcAft>
              <a:buNone/>
            </a:pPr>
            <a:r>
              <a:rPr b="1" lang="en-US" sz="3200"/>
              <a:t>Homework</a:t>
            </a:r>
            <a:endParaRPr b="1" sz="3200"/>
          </a:p>
          <a:p>
            <a:pPr indent="0" lvl="0" marL="0" rtl="0" algn="l">
              <a:spcBef>
                <a:spcPts val="1200"/>
              </a:spcBef>
              <a:spcAft>
                <a:spcPts val="0"/>
              </a:spcAft>
              <a:buNone/>
            </a:pPr>
            <a:r>
              <a:t/>
            </a:r>
            <a:endParaRPr b="1" sz="3200"/>
          </a:p>
          <a:p>
            <a:pPr indent="0" lvl="0" marL="0" rtl="0" algn="l">
              <a:spcBef>
                <a:spcPts val="1200"/>
              </a:spcBef>
              <a:spcAft>
                <a:spcPts val="0"/>
              </a:spcAft>
              <a:buNone/>
            </a:pPr>
            <a:r>
              <a:rPr b="1" lang="en-US" sz="3200"/>
              <a:t>Practice all the examples and come prepared with your queries tomorrow. </a:t>
            </a:r>
            <a:endParaRPr b="1" sz="3200"/>
          </a:p>
        </p:txBody>
      </p:sp>
      <p:sp>
        <p:nvSpPr>
          <p:cNvPr id="691" name="Google Shape;691;g13e2b1d14ec_0_5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g13e2b1d14ec_0_421"/>
          <p:cNvSpPr txBox="1"/>
          <p:nvPr>
            <p:ph type="title"/>
          </p:nvPr>
        </p:nvSpPr>
        <p:spPr>
          <a:xfrm>
            <a:off x="8322906" y="415635"/>
            <a:ext cx="3030900" cy="22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a:t>
            </a:r>
            <a:endParaRPr/>
          </a:p>
          <a:p>
            <a:pPr indent="0" lvl="0" marL="0" rtl="0" algn="l">
              <a:spcBef>
                <a:spcPts val="0"/>
              </a:spcBef>
              <a:spcAft>
                <a:spcPts val="0"/>
              </a:spcAft>
              <a:buNone/>
            </a:pPr>
            <a:r>
              <a:rPr lang="en-US"/>
              <a:t>Statements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8" name="Google Shape;698;g13e2b1d14ec_0_4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699" name="Google Shape;699;g13e2b1d14ec_0_421"/>
          <p:cNvSpPr txBox="1"/>
          <p:nvPr>
            <p:ph idx="1" type="body"/>
          </p:nvPr>
        </p:nvSpPr>
        <p:spPr>
          <a:xfrm>
            <a:off x="655525" y="928475"/>
            <a:ext cx="7277100" cy="4747800"/>
          </a:xfrm>
          <a:prstGeom prst="rect">
            <a:avLst/>
          </a:prstGeom>
        </p:spPr>
        <p:txBody>
          <a:bodyPr anchorCtr="0" anchor="t" bIns="45700" lIns="0" spcFirstLastPara="1" rIns="0" wrap="square" tIns="45700">
            <a:normAutofit/>
          </a:bodyPr>
          <a:lstStyle/>
          <a:p>
            <a:pPr indent="-374650" lvl="0" marL="457200" rtl="0" algn="l">
              <a:lnSpc>
                <a:spcPct val="115000"/>
              </a:lnSpc>
              <a:spcBef>
                <a:spcPts val="1200"/>
              </a:spcBef>
              <a:spcAft>
                <a:spcPts val="0"/>
              </a:spcAft>
              <a:buSzPts val="2300"/>
              <a:buChar char="➢"/>
            </a:pPr>
            <a:r>
              <a:rPr lang="en-US" sz="2500" u="sng">
                <a:solidFill>
                  <a:schemeClr val="hlink"/>
                </a:solidFill>
                <a:hlinkClick r:id="rId3"/>
              </a:rPr>
              <a:t>Javascript statements are commands to the browser</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4"/>
              </a:rPr>
              <a:t>Javascript code is a sequence of statements</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5"/>
              </a:rPr>
              <a:t>Javascript statements are separated with semicolon</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6"/>
              </a:rPr>
              <a:t>Multiple statements on one line is allowed</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7"/>
              </a:rPr>
              <a:t>Javascript statements can be grouped together in code blocks</a:t>
            </a:r>
            <a:endParaRPr sz="2500"/>
          </a:p>
          <a:p>
            <a:pPr indent="-387350" lvl="0" marL="457200" rtl="0" algn="l">
              <a:lnSpc>
                <a:spcPct val="115000"/>
              </a:lnSpc>
              <a:spcBef>
                <a:spcPts val="0"/>
              </a:spcBef>
              <a:spcAft>
                <a:spcPts val="0"/>
              </a:spcAft>
              <a:buSzPts val="2500"/>
              <a:buChar char="➢"/>
            </a:pPr>
            <a:r>
              <a:rPr lang="en-US" sz="2500" u="sng">
                <a:solidFill>
                  <a:schemeClr val="hlink"/>
                </a:solidFill>
                <a:hlinkClick r:id="rId8"/>
              </a:rPr>
              <a:t>You can break a code line after an operator or a comma</a:t>
            </a:r>
            <a:endParaRPr sz="2500"/>
          </a:p>
        </p:txBody>
      </p:sp>
      <p:sp>
        <p:nvSpPr>
          <p:cNvPr id="700" name="Google Shape;700;g13e2b1d14ec_0_421"/>
          <p:cNvSpPr txBox="1"/>
          <p:nvPr>
            <p:ph idx="2" type="body"/>
          </p:nvPr>
        </p:nvSpPr>
        <p:spPr>
          <a:xfrm>
            <a:off x="8322906" y="2747356"/>
            <a:ext cx="3030900" cy="3379200"/>
          </a:xfrm>
          <a:prstGeom prst="rect">
            <a:avLst/>
          </a:prstGeom>
        </p:spPr>
        <p:txBody>
          <a:bodyPr anchorCtr="0" anchor="t" bIns="45700" lIns="91425" spcFirstLastPara="1" rIns="91425" wrap="square" tIns="45700">
            <a:normAutofit lnSpcReduction="20000"/>
          </a:bodyPr>
          <a:lstStyle/>
          <a:p>
            <a:pPr indent="0" lvl="0" marL="0" rtl="0" algn="l">
              <a:spcBef>
                <a:spcPts val="1200"/>
              </a:spcBef>
              <a:spcAft>
                <a:spcPts val="0"/>
              </a:spcAft>
              <a:buNone/>
            </a:pPr>
            <a:r>
              <a:rPr b="1" lang="en-US" sz="3200"/>
              <a:t>Homework</a:t>
            </a:r>
            <a:endParaRPr b="1" sz="3200"/>
          </a:p>
          <a:p>
            <a:pPr indent="0" lvl="0" marL="0" rtl="0" algn="l">
              <a:spcBef>
                <a:spcPts val="1200"/>
              </a:spcBef>
              <a:spcAft>
                <a:spcPts val="0"/>
              </a:spcAft>
              <a:buNone/>
            </a:pPr>
            <a:r>
              <a:t/>
            </a:r>
            <a:endParaRPr b="1" sz="3200"/>
          </a:p>
          <a:p>
            <a:pPr indent="0" lvl="0" marL="0" rtl="0" algn="l">
              <a:spcBef>
                <a:spcPts val="1200"/>
              </a:spcBef>
              <a:spcAft>
                <a:spcPts val="0"/>
              </a:spcAft>
              <a:buNone/>
            </a:pPr>
            <a:r>
              <a:rPr b="1" lang="en-US" sz="3200"/>
              <a:t>Practice all the examples and come prepared with your queries tomorrow. </a:t>
            </a:r>
            <a:endParaRPr b="1" sz="29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pic>
        <p:nvPicPr>
          <p:cNvPr id="705" name="Google Shape;705;g13e29f36040_1_161"/>
          <p:cNvPicPr preferRelativeResize="0"/>
          <p:nvPr/>
        </p:nvPicPr>
        <p:blipFill rotWithShape="1">
          <a:blip r:embed="rId3">
            <a:alphaModFix/>
          </a:blip>
          <a:srcRect b="0" l="11644" r="0" t="0"/>
          <a:stretch/>
        </p:blipFill>
        <p:spPr>
          <a:xfrm>
            <a:off x="7452400" y="3841875"/>
            <a:ext cx="4739599" cy="3016125"/>
          </a:xfrm>
          <a:prstGeom prst="rect">
            <a:avLst/>
          </a:prstGeom>
          <a:noFill/>
          <a:ln>
            <a:noFill/>
          </a:ln>
        </p:spPr>
      </p:pic>
      <p:sp>
        <p:nvSpPr>
          <p:cNvPr id="706" name="Google Shape;706;g13e29f36040_1_16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707" name="Google Shape;707;g13e29f36040_1_161"/>
          <p:cNvSpPr txBox="1"/>
          <p:nvPr>
            <p:ph idx="1" type="body"/>
          </p:nvPr>
        </p:nvSpPr>
        <p:spPr>
          <a:xfrm>
            <a:off x="1596350" y="2746825"/>
            <a:ext cx="6675000" cy="3180000"/>
          </a:xfrm>
          <a:prstGeom prst="rect">
            <a:avLst/>
          </a:prstGeom>
          <a:noFill/>
          <a:ln>
            <a:noFill/>
          </a:ln>
        </p:spPr>
        <p:txBody>
          <a:bodyPr anchorCtr="0" anchor="t" bIns="45700" lIns="0" spcFirstLastPara="1" rIns="0" wrap="square" tIns="45700">
            <a:normAutofit/>
          </a:bodyPr>
          <a:lstStyle/>
          <a:p>
            <a:pPr indent="0" lvl="0" marL="457200" rtl="0" algn="l">
              <a:lnSpc>
                <a:spcPct val="115000"/>
              </a:lnSpc>
              <a:spcBef>
                <a:spcPts val="1200"/>
              </a:spcBef>
              <a:spcAft>
                <a:spcPts val="0"/>
              </a:spcAft>
              <a:buSzPts val="1800"/>
              <a:buNone/>
            </a:pPr>
            <a:r>
              <a:rPr lang="en-US" sz="2500"/>
              <a:t>What is JavaScript</a:t>
            </a:r>
            <a:endParaRPr sz="2500"/>
          </a:p>
          <a:p>
            <a:pPr indent="0" lvl="0" marL="457200" rtl="0" algn="l">
              <a:lnSpc>
                <a:spcPct val="115000"/>
              </a:lnSpc>
              <a:spcBef>
                <a:spcPts val="1200"/>
              </a:spcBef>
              <a:spcAft>
                <a:spcPts val="0"/>
              </a:spcAft>
              <a:buSzPts val="1800"/>
              <a:buNone/>
            </a:pPr>
            <a:r>
              <a:rPr lang="en-US" sz="2500"/>
              <a:t>Inline, Internal and External JavaScript</a:t>
            </a:r>
            <a:endParaRPr sz="2500"/>
          </a:p>
          <a:p>
            <a:pPr indent="0" lvl="0" marL="457200" rtl="0" algn="l">
              <a:lnSpc>
                <a:spcPct val="115000"/>
              </a:lnSpc>
              <a:spcBef>
                <a:spcPts val="1200"/>
              </a:spcBef>
              <a:spcAft>
                <a:spcPts val="0"/>
              </a:spcAft>
              <a:buSzPts val="1800"/>
              <a:buNone/>
            </a:pPr>
            <a:r>
              <a:rPr lang="en-US" sz="2500"/>
              <a:t>Display Output using JavaScript</a:t>
            </a:r>
            <a:endParaRPr sz="2500"/>
          </a:p>
          <a:p>
            <a:pPr indent="0" lvl="0" marL="457200" rtl="0" algn="l">
              <a:lnSpc>
                <a:spcPct val="115000"/>
              </a:lnSpc>
              <a:spcBef>
                <a:spcPts val="1200"/>
              </a:spcBef>
              <a:spcAft>
                <a:spcPts val="0"/>
              </a:spcAft>
              <a:buSzPts val="1800"/>
              <a:buNone/>
            </a:pPr>
            <a:r>
              <a:rPr lang="en-US" sz="2500"/>
              <a:t>JavaScript Syntax</a:t>
            </a:r>
            <a:endParaRPr sz="2500"/>
          </a:p>
          <a:p>
            <a:pPr indent="0" lvl="0" marL="457200" rtl="0" algn="l">
              <a:lnSpc>
                <a:spcPct val="115000"/>
              </a:lnSpc>
              <a:spcBef>
                <a:spcPts val="1200"/>
              </a:spcBef>
              <a:spcAft>
                <a:spcPts val="0"/>
              </a:spcAft>
              <a:buSzPts val="1800"/>
              <a:buNone/>
            </a:pPr>
            <a:r>
              <a:rPr lang="en-US" sz="2500"/>
              <a:t>Statements, Variables</a:t>
            </a:r>
            <a:endParaRPr sz="2500"/>
          </a:p>
        </p:txBody>
      </p:sp>
      <p:sp>
        <p:nvSpPr>
          <p:cNvPr id="708" name="Google Shape;708;g13e29f36040_1_16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
        <p:nvSpPr>
          <p:cNvPr id="709" name="Google Shape;709;g13e29f36040_1_1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710" name="Google Shape;710;g13e29f36040_1_161"/>
          <p:cNvSpPr txBox="1"/>
          <p:nvPr>
            <p:ph idx="1" type="body"/>
          </p:nvPr>
        </p:nvSpPr>
        <p:spPr>
          <a:xfrm>
            <a:off x="1097275" y="2001350"/>
            <a:ext cx="10495500" cy="5556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400"/>
              </a:spcBef>
              <a:spcAft>
                <a:spcPts val="0"/>
              </a:spcAft>
              <a:buSzPts val="1800"/>
              <a:buNone/>
            </a:pPr>
            <a:r>
              <a:rPr b="1" lang="en-US" sz="2800"/>
              <a:t>By the end of this session, the students have practised</a:t>
            </a:r>
            <a:endParaRPr sz="2000"/>
          </a:p>
        </p:txBody>
      </p:sp>
      <p:pic>
        <p:nvPicPr>
          <p:cNvPr id="711" name="Google Shape;711;g13e29f36040_1_161"/>
          <p:cNvPicPr preferRelativeResize="0"/>
          <p:nvPr/>
        </p:nvPicPr>
        <p:blipFill rotWithShape="1">
          <a:blip r:embed="rId4">
            <a:alphaModFix/>
          </a:blip>
          <a:srcRect b="16950" l="14064" r="5282" t="15732"/>
          <a:stretch/>
        </p:blipFill>
        <p:spPr>
          <a:xfrm>
            <a:off x="1417150" y="2697451"/>
            <a:ext cx="622476" cy="555524"/>
          </a:xfrm>
          <a:prstGeom prst="rect">
            <a:avLst/>
          </a:prstGeom>
          <a:noFill/>
          <a:ln>
            <a:noFill/>
          </a:ln>
        </p:spPr>
      </p:pic>
      <p:pic>
        <p:nvPicPr>
          <p:cNvPr id="712" name="Google Shape;712;g13e29f36040_1_161"/>
          <p:cNvPicPr preferRelativeResize="0"/>
          <p:nvPr/>
        </p:nvPicPr>
        <p:blipFill rotWithShape="1">
          <a:blip r:embed="rId4">
            <a:alphaModFix/>
          </a:blip>
          <a:srcRect b="16950" l="14064" r="5282" t="15732"/>
          <a:stretch/>
        </p:blipFill>
        <p:spPr>
          <a:xfrm>
            <a:off x="1424225" y="3292913"/>
            <a:ext cx="622476" cy="555524"/>
          </a:xfrm>
          <a:prstGeom prst="rect">
            <a:avLst/>
          </a:prstGeom>
          <a:noFill/>
          <a:ln>
            <a:noFill/>
          </a:ln>
        </p:spPr>
      </p:pic>
      <p:pic>
        <p:nvPicPr>
          <p:cNvPr id="713" name="Google Shape;713;g13e29f36040_1_161"/>
          <p:cNvPicPr preferRelativeResize="0"/>
          <p:nvPr/>
        </p:nvPicPr>
        <p:blipFill rotWithShape="1">
          <a:blip r:embed="rId4">
            <a:alphaModFix/>
          </a:blip>
          <a:srcRect b="16950" l="14064" r="5282" t="15732"/>
          <a:stretch/>
        </p:blipFill>
        <p:spPr>
          <a:xfrm>
            <a:off x="1424225" y="3888376"/>
            <a:ext cx="622476" cy="555524"/>
          </a:xfrm>
          <a:prstGeom prst="rect">
            <a:avLst/>
          </a:prstGeom>
          <a:noFill/>
          <a:ln>
            <a:noFill/>
          </a:ln>
        </p:spPr>
      </p:pic>
      <p:pic>
        <p:nvPicPr>
          <p:cNvPr id="714" name="Google Shape;714;g13e29f36040_1_161"/>
          <p:cNvPicPr preferRelativeResize="0"/>
          <p:nvPr/>
        </p:nvPicPr>
        <p:blipFill rotWithShape="1">
          <a:blip r:embed="rId4">
            <a:alphaModFix/>
          </a:blip>
          <a:srcRect b="16950" l="14064" r="5282" t="15732"/>
          <a:stretch/>
        </p:blipFill>
        <p:spPr>
          <a:xfrm>
            <a:off x="1424225" y="4520088"/>
            <a:ext cx="622476" cy="555524"/>
          </a:xfrm>
          <a:prstGeom prst="rect">
            <a:avLst/>
          </a:prstGeom>
          <a:noFill/>
          <a:ln>
            <a:noFill/>
          </a:ln>
        </p:spPr>
      </p:pic>
      <p:pic>
        <p:nvPicPr>
          <p:cNvPr id="715" name="Google Shape;715;g13e29f36040_1_161"/>
          <p:cNvPicPr preferRelativeResize="0"/>
          <p:nvPr/>
        </p:nvPicPr>
        <p:blipFill rotWithShape="1">
          <a:blip r:embed="rId4">
            <a:alphaModFix/>
          </a:blip>
          <a:srcRect b="16950" l="14065" r="5282" t="15732"/>
          <a:stretch/>
        </p:blipFill>
        <p:spPr>
          <a:xfrm>
            <a:off x="1505000" y="5151788"/>
            <a:ext cx="622476" cy="55552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6000"/>
              <a:buFont typeface="Arial"/>
              <a:buNone/>
            </a:pPr>
            <a:r>
              <a:rPr lang="en-US"/>
              <a:t>Conclusion &amp; Q/A </a:t>
            </a:r>
            <a:endParaRPr/>
          </a:p>
        </p:txBody>
      </p:sp>
      <p:sp>
        <p:nvSpPr>
          <p:cNvPr id="721" name="Google Shape;721;p17"/>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See you tomorrow!</a:t>
            </a:r>
            <a:endParaRPr/>
          </a:p>
        </p:txBody>
      </p:sp>
      <p:sp>
        <p:nvSpPr>
          <p:cNvPr id="722" name="Google Shape;7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723" name="Google Shape;723;p1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3e2b1d14ec_0_5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Language features - The good</a:t>
            </a:r>
            <a:endParaRPr/>
          </a:p>
        </p:txBody>
      </p:sp>
      <p:sp>
        <p:nvSpPr>
          <p:cNvPr id="200" name="Google Shape;200;g13e2b1d14ec_0_58"/>
          <p:cNvSpPr txBox="1"/>
          <p:nvPr>
            <p:ph idx="1" type="body"/>
          </p:nvPr>
        </p:nvSpPr>
        <p:spPr>
          <a:xfrm>
            <a:off x="1119000" y="1877925"/>
            <a:ext cx="9954000" cy="3660000"/>
          </a:xfrm>
          <a:prstGeom prst="rect">
            <a:avLst/>
          </a:prstGeom>
          <a:noFill/>
          <a:ln>
            <a:noFill/>
          </a:ln>
        </p:spPr>
        <p:txBody>
          <a:bodyPr anchorCtr="0" anchor="t" bIns="45700" lIns="0" spcFirstLastPara="1" rIns="0" wrap="square" tIns="45700">
            <a:noAutofit/>
          </a:bodyPr>
          <a:lstStyle/>
          <a:p>
            <a:pPr indent="-381000" lvl="0" marL="457200" rtl="0" algn="l">
              <a:lnSpc>
                <a:spcPct val="115000"/>
              </a:lnSpc>
              <a:spcBef>
                <a:spcPts val="0"/>
              </a:spcBef>
              <a:spcAft>
                <a:spcPts val="0"/>
              </a:spcAft>
              <a:buClr>
                <a:srgbClr val="F1C232"/>
              </a:buClr>
              <a:buSzPts val="2400"/>
              <a:buFont typeface="Arial"/>
              <a:buChar char="●"/>
            </a:pPr>
            <a:r>
              <a:rPr lang="en-US" sz="2400"/>
              <a:t>Everything is an Object</a:t>
            </a:r>
            <a:endParaRPr sz="2400"/>
          </a:p>
          <a:p>
            <a:pPr indent="-381000" lvl="1" marL="914400" rtl="0" algn="l">
              <a:lnSpc>
                <a:spcPct val="115000"/>
              </a:lnSpc>
              <a:spcBef>
                <a:spcPts val="0"/>
              </a:spcBef>
              <a:spcAft>
                <a:spcPts val="0"/>
              </a:spcAft>
              <a:buClr>
                <a:srgbClr val="00FF00"/>
              </a:buClr>
              <a:buSzPts val="2400"/>
              <a:buFont typeface="Arial"/>
              <a:buChar char="►"/>
            </a:pPr>
            <a:r>
              <a:rPr lang="en-US" sz="2400"/>
              <a:t>Including functions</a:t>
            </a:r>
            <a:endParaRPr sz="2400"/>
          </a:p>
          <a:p>
            <a:pPr indent="-381000" lvl="0" marL="457200" rtl="0" algn="l">
              <a:lnSpc>
                <a:spcPct val="115000"/>
              </a:lnSpc>
              <a:spcBef>
                <a:spcPts val="0"/>
              </a:spcBef>
              <a:spcAft>
                <a:spcPts val="0"/>
              </a:spcAft>
              <a:buClr>
                <a:srgbClr val="F1C232"/>
              </a:buClr>
              <a:buSzPts val="2400"/>
              <a:buFont typeface="Arial"/>
              <a:buChar char="●"/>
            </a:pPr>
            <a:r>
              <a:rPr lang="en-US" sz="2400"/>
              <a:t>Objects are loosely typed</a:t>
            </a:r>
            <a:endParaRPr sz="2400"/>
          </a:p>
          <a:p>
            <a:pPr indent="-381000" lvl="1" marL="914400" rtl="0" algn="l">
              <a:lnSpc>
                <a:spcPct val="115000"/>
              </a:lnSpc>
              <a:spcBef>
                <a:spcPts val="0"/>
              </a:spcBef>
              <a:spcAft>
                <a:spcPts val="0"/>
              </a:spcAft>
              <a:buClr>
                <a:srgbClr val="00FF00"/>
              </a:buClr>
              <a:buSzPts val="2400"/>
              <a:buFont typeface="Arial"/>
              <a:buChar char="►"/>
            </a:pPr>
            <a:r>
              <a:rPr lang="en-US" sz="2400"/>
              <a:t>Every object can be assigned any value</a:t>
            </a:r>
            <a:endParaRPr sz="2400"/>
          </a:p>
          <a:p>
            <a:pPr indent="-381000" lvl="0" marL="457200" rtl="0" algn="l">
              <a:lnSpc>
                <a:spcPct val="115000"/>
              </a:lnSpc>
              <a:spcBef>
                <a:spcPts val="0"/>
              </a:spcBef>
              <a:spcAft>
                <a:spcPts val="0"/>
              </a:spcAft>
              <a:buClr>
                <a:srgbClr val="F1C232"/>
              </a:buClr>
              <a:buSzPts val="2400"/>
              <a:buFont typeface="Arial"/>
              <a:buChar char="●"/>
            </a:pPr>
            <a:r>
              <a:rPr lang="en-US" sz="2400"/>
              <a:t>Objects are dynamic</a:t>
            </a:r>
            <a:endParaRPr sz="2400"/>
          </a:p>
          <a:p>
            <a:pPr indent="-381000" lvl="1" marL="914400" rtl="0" algn="l">
              <a:lnSpc>
                <a:spcPct val="115000"/>
              </a:lnSpc>
              <a:spcBef>
                <a:spcPts val="0"/>
              </a:spcBef>
              <a:spcAft>
                <a:spcPts val="0"/>
              </a:spcAft>
              <a:buClr>
                <a:srgbClr val="00FF00"/>
              </a:buClr>
              <a:buSzPts val="2400"/>
              <a:buFont typeface="Arial"/>
              <a:buChar char="►"/>
            </a:pPr>
            <a:r>
              <a:rPr lang="en-US" sz="2400"/>
              <a:t>Can change type @ runtime</a:t>
            </a:r>
            <a:endParaRPr sz="2400"/>
          </a:p>
          <a:p>
            <a:pPr indent="-381000" lvl="1" marL="914400" rtl="0" algn="l">
              <a:lnSpc>
                <a:spcPct val="115000"/>
              </a:lnSpc>
              <a:spcBef>
                <a:spcPts val="0"/>
              </a:spcBef>
              <a:spcAft>
                <a:spcPts val="0"/>
              </a:spcAft>
              <a:buClr>
                <a:srgbClr val="00FF00"/>
              </a:buClr>
              <a:buSzPts val="2400"/>
              <a:buFont typeface="Arial"/>
              <a:buChar char="►"/>
            </a:pPr>
            <a:r>
              <a:rPr lang="en-US" sz="2400"/>
              <a:t>Add members on the fly</a:t>
            </a:r>
            <a:endParaRPr sz="2400"/>
          </a:p>
          <a:p>
            <a:pPr indent="-381000" lvl="0" marL="457200" rtl="0" algn="l">
              <a:lnSpc>
                <a:spcPct val="115000"/>
              </a:lnSpc>
              <a:spcBef>
                <a:spcPts val="0"/>
              </a:spcBef>
              <a:spcAft>
                <a:spcPts val="0"/>
              </a:spcAft>
              <a:buClr>
                <a:srgbClr val="F1C232"/>
              </a:buClr>
              <a:buSzPts val="2400"/>
              <a:buFont typeface="Arial"/>
              <a:buChar char="●"/>
            </a:pPr>
            <a:r>
              <a:rPr lang="en-US" sz="2400"/>
              <a:t>Object literals</a:t>
            </a:r>
            <a:endParaRPr sz="2400"/>
          </a:p>
        </p:txBody>
      </p:sp>
      <p:sp>
        <p:nvSpPr>
          <p:cNvPr id="201" name="Google Shape;201;g13e2b1d14ec_0_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02" name="Google Shape;202;g13e2b1d14ec_0_5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Language features - The bad</a:t>
            </a:r>
            <a:endParaRPr/>
          </a:p>
        </p:txBody>
      </p:sp>
      <p:sp>
        <p:nvSpPr>
          <p:cNvPr id="208" name="Google Shape;208;p5"/>
          <p:cNvSpPr txBox="1"/>
          <p:nvPr>
            <p:ph idx="1" type="body"/>
          </p:nvPr>
        </p:nvSpPr>
        <p:spPr>
          <a:xfrm>
            <a:off x="1097275" y="1845725"/>
            <a:ext cx="9954000" cy="4510500"/>
          </a:xfrm>
          <a:prstGeom prst="rect">
            <a:avLst/>
          </a:prstGeom>
          <a:noFill/>
          <a:ln>
            <a:noFill/>
          </a:ln>
        </p:spPr>
        <p:txBody>
          <a:bodyPr anchorCtr="0" anchor="t" bIns="45700" lIns="0" spcFirstLastPara="1" rIns="0" wrap="square" tIns="45700">
            <a:noAutofit/>
          </a:bodyPr>
          <a:lstStyle/>
          <a:p>
            <a:pPr indent="-381000" lvl="0" marL="457200" rtl="0" algn="l">
              <a:lnSpc>
                <a:spcPct val="115000"/>
              </a:lnSpc>
              <a:spcBef>
                <a:spcPts val="0"/>
              </a:spcBef>
              <a:spcAft>
                <a:spcPts val="0"/>
              </a:spcAft>
              <a:buClr>
                <a:srgbClr val="000000"/>
              </a:buClr>
              <a:buSzPts val="2400"/>
              <a:buFont typeface="Arial"/>
              <a:buChar char="●"/>
            </a:pPr>
            <a:r>
              <a:rPr lang="en-US" sz="2400"/>
              <a:t>Easy to introduce globals = root of all evil</a:t>
            </a:r>
            <a:endParaRPr sz="2400"/>
          </a:p>
          <a:p>
            <a:pPr indent="-381000" lvl="0" marL="457200" rtl="0" algn="l">
              <a:lnSpc>
                <a:spcPct val="115000"/>
              </a:lnSpc>
              <a:spcBef>
                <a:spcPts val="0"/>
              </a:spcBef>
              <a:spcAft>
                <a:spcPts val="0"/>
              </a:spcAft>
              <a:buClr>
                <a:srgbClr val="000000"/>
              </a:buClr>
              <a:buSzPts val="2400"/>
              <a:buFont typeface="Arial"/>
              <a:buChar char="●"/>
            </a:pPr>
            <a:r>
              <a:rPr lang="en-US" sz="2400"/>
              <a:t>Automatic line termination</a:t>
            </a:r>
            <a:endParaRPr sz="2400"/>
          </a:p>
          <a:p>
            <a:pPr indent="-381000" lvl="1" marL="914400" rtl="0" algn="l">
              <a:lnSpc>
                <a:spcPct val="115000"/>
              </a:lnSpc>
              <a:spcBef>
                <a:spcPts val="0"/>
              </a:spcBef>
              <a:spcAft>
                <a:spcPts val="0"/>
              </a:spcAft>
              <a:buClr>
                <a:srgbClr val="000000"/>
              </a:buClr>
              <a:buSzPts val="2400"/>
              <a:buFont typeface="Arial"/>
              <a:buChar char="►"/>
            </a:pPr>
            <a:r>
              <a:rPr lang="en-US" sz="2400"/>
              <a:t>Semicolons automatically inserted by interpreter</a:t>
            </a:r>
            <a:endParaRPr sz="2400"/>
          </a:p>
          <a:p>
            <a:pPr indent="-381000" lvl="1" marL="914400" rtl="0" algn="l">
              <a:lnSpc>
                <a:spcPct val="115000"/>
              </a:lnSpc>
              <a:spcBef>
                <a:spcPts val="0"/>
              </a:spcBef>
              <a:spcAft>
                <a:spcPts val="0"/>
              </a:spcAft>
              <a:buClr>
                <a:srgbClr val="000000"/>
              </a:buClr>
              <a:buSzPts val="2400"/>
              <a:buFont typeface="Arial"/>
              <a:buChar char="►"/>
            </a:pPr>
            <a:r>
              <a:rPr lang="en-US" sz="2400"/>
              <a:t>Can lead to quirky behavior</a:t>
            </a:r>
            <a:endParaRPr sz="2400"/>
          </a:p>
          <a:p>
            <a:pPr indent="-381000" lvl="1" marL="914400" rtl="0" algn="l">
              <a:lnSpc>
                <a:spcPct val="115000"/>
              </a:lnSpc>
              <a:spcBef>
                <a:spcPts val="0"/>
              </a:spcBef>
              <a:spcAft>
                <a:spcPts val="0"/>
              </a:spcAft>
              <a:buClr>
                <a:srgbClr val="000000"/>
              </a:buClr>
              <a:buSzPts val="2400"/>
              <a:buFont typeface="Arial"/>
              <a:buChar char="►"/>
            </a:pPr>
            <a:r>
              <a:rPr lang="en-US" sz="2400"/>
              <a:t>No warning</a:t>
            </a:r>
            <a:endParaRPr sz="2400"/>
          </a:p>
          <a:p>
            <a:pPr indent="-381000" lvl="0" marL="457200" rtl="0" algn="l">
              <a:lnSpc>
                <a:spcPct val="115000"/>
              </a:lnSpc>
              <a:spcBef>
                <a:spcPts val="0"/>
              </a:spcBef>
              <a:spcAft>
                <a:spcPts val="0"/>
              </a:spcAft>
              <a:buClr>
                <a:srgbClr val="000000"/>
              </a:buClr>
              <a:buSzPts val="2400"/>
              <a:buFont typeface="Arial"/>
              <a:buChar char="●"/>
            </a:pPr>
            <a:r>
              <a:rPr lang="en-US" sz="2400"/>
              <a:t>Object equality and Object comparison</a:t>
            </a:r>
            <a:endParaRPr sz="2400"/>
          </a:p>
          <a:p>
            <a:pPr indent="-381000" lvl="1" marL="914400" rtl="0" algn="l">
              <a:lnSpc>
                <a:spcPct val="115000"/>
              </a:lnSpc>
              <a:spcBef>
                <a:spcPts val="0"/>
              </a:spcBef>
              <a:spcAft>
                <a:spcPts val="0"/>
              </a:spcAft>
              <a:buClr>
                <a:srgbClr val="000000"/>
              </a:buClr>
              <a:buSzPts val="2400"/>
              <a:buFont typeface="Arial"/>
              <a:buChar char="►"/>
            </a:pPr>
            <a:r>
              <a:rPr lang="en-US" sz="2400"/>
              <a:t>Error prone due to dynamically typed objects</a:t>
            </a:r>
            <a:endParaRPr sz="2400"/>
          </a:p>
          <a:p>
            <a:pPr indent="-381000" lvl="1" marL="914400" rtl="0" algn="l">
              <a:lnSpc>
                <a:spcPct val="115000"/>
              </a:lnSpc>
              <a:spcBef>
                <a:spcPts val="0"/>
              </a:spcBef>
              <a:spcAft>
                <a:spcPts val="0"/>
              </a:spcAft>
              <a:buClr>
                <a:srgbClr val="000000"/>
              </a:buClr>
              <a:buSzPts val="2400"/>
              <a:buFont typeface="Arial"/>
              <a:buChar char="►"/>
            </a:pPr>
            <a:r>
              <a:rPr lang="en-US" sz="2400"/>
              <a:t>Type coercion happens automagically (= auto casting)</a:t>
            </a:r>
            <a:endParaRPr sz="2400"/>
          </a:p>
        </p:txBody>
      </p:sp>
      <p:sp>
        <p:nvSpPr>
          <p:cNvPr id="209" name="Google Shape;20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10" name="Google Shape;210;p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3e2b1d14ec_0_3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What is Javascript?</a:t>
            </a:r>
            <a:endParaRPr/>
          </a:p>
        </p:txBody>
      </p:sp>
      <p:sp>
        <p:nvSpPr>
          <p:cNvPr id="217" name="Google Shape;217;g13e2b1d14ec_0_35"/>
          <p:cNvSpPr txBox="1"/>
          <p:nvPr>
            <p:ph idx="1" type="body"/>
          </p:nvPr>
        </p:nvSpPr>
        <p:spPr>
          <a:xfrm>
            <a:off x="1097275" y="1845733"/>
            <a:ext cx="10058400" cy="5931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Embedding javascript in a web page</a:t>
            </a:r>
            <a:endParaRPr sz="2500"/>
          </a:p>
        </p:txBody>
      </p:sp>
      <p:sp>
        <p:nvSpPr>
          <p:cNvPr id="218" name="Google Shape;218;g13e2b1d14ec_0_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19" name="Google Shape;219;g13e2b1d14ec_0_35"/>
          <p:cNvPicPr preferRelativeResize="0"/>
          <p:nvPr/>
        </p:nvPicPr>
        <p:blipFill>
          <a:blip r:embed="rId3">
            <a:alphaModFix/>
          </a:blip>
          <a:stretch>
            <a:fillRect/>
          </a:stretch>
        </p:blipFill>
        <p:spPr>
          <a:xfrm>
            <a:off x="1985550" y="2438823"/>
            <a:ext cx="6820175" cy="361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2022-05-13T01:00:56Z</dcterms:created>
  <dc:creator>P@SHA;TechLift</dc:creator>
</cp:coreProperties>
</file>