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5C194-D3FF-4931-8364-078A899F35B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C292-301E-4109-9222-99C278EB6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133327-0927-4C07-BC3C-F661447F0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606-D4CC-4710-9AAE-5B1E76DA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69" y="2065044"/>
            <a:ext cx="7176940" cy="2387600"/>
          </a:xfrm>
        </p:spPr>
        <p:txBody>
          <a:bodyPr anchor="b">
            <a:normAutofit/>
          </a:bodyPr>
          <a:lstStyle>
            <a:lvl1pPr algn="l">
              <a:defRPr sz="5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2E703-E501-4532-835D-EB58B9A6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69" y="4741682"/>
            <a:ext cx="7176940" cy="12701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11E-D7CA-425E-A038-6D3CF2A1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7A33B-6AAD-4730-95C6-0117EA92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5691-E74A-45EF-A434-0E50E304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DFF6-A8B0-42D3-BD64-1C5F11A91250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2E76-792C-4080-82A2-447DD43E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94FE-EA1D-4EDA-8FCB-B982FFCB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E759B-4236-42E2-B39B-DC70D6559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7A36-C69A-4475-8D14-F3C289AA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ABE6-1136-4A27-95EF-DA17BF8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7E37-15AC-4D4F-A4BF-FE44BDA29313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0DC-8103-464F-A574-630E6EE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2292-D6BB-400D-B5BE-D3216A00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0A22-1847-4DDA-A869-70392BE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A854-AF97-4D02-B87C-79C80FB8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907-AE9C-46D5-A71D-38B3A21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790" y="6476869"/>
            <a:ext cx="1140642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C74E16E-276E-4A81-B0E2-E2AC71D00D27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D335-F6F5-43B4-A0D2-E196C69D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973" y="53270"/>
            <a:ext cx="11943761" cy="365125"/>
          </a:xfrm>
        </p:spPr>
        <p:txBody>
          <a:bodyPr/>
          <a:lstStyle>
            <a:lvl1pPr algn="r"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5F9-0F8B-4089-A208-7D52E277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433" y="6483612"/>
            <a:ext cx="669302" cy="365125"/>
          </a:xfrm>
        </p:spPr>
        <p:txBody>
          <a:bodyPr/>
          <a:lstStyle>
            <a:lvl1pPr>
              <a:defRPr sz="1500"/>
            </a:lvl1pPr>
          </a:lstStyle>
          <a:p>
            <a:fld id="{915BDA96-C5F5-450C-BF38-571240165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7002-78DD-411F-B7CD-3D488A5C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D0AE-22BD-4813-9777-EC529DB1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FEEE-6633-4D5D-85C8-AE7B66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5E0-FF6A-4854-AA0B-A2663F443FFF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0E01-CDCA-496D-BBBE-A365288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0CCA-CFDB-4383-BC05-9D855E65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B519-D2E3-4443-BA5F-C26A41E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B42D-F1C1-4EA3-9A08-DDB9BE1C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1F9E-610B-4C7D-991A-370C2B49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7B2D-E8F7-4626-AD87-907E3098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7F0-828A-43F0-8BA2-6A77E45C6ADA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9779-EEAE-4B70-86DF-34AE9504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8B51D-E0C8-439F-92E6-5125687C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2F46-E110-47E3-84D8-C6A70BA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6B23-EE05-4903-A35C-8B837F5F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CBC1-D71A-465A-9FC0-93B1035C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3ACE-A520-4617-9C40-5D07DEC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FCCE-E8BC-4634-8F84-95E6C286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4F7BC-C257-4525-A838-3DA1CF37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401-8BCA-470A-8F1F-C194A6F291FE}" type="datetime1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AE9E1-A273-41CE-B718-0F1F090F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AA94C-AC86-4541-87EC-45EA930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1096-568B-4092-9C0E-8E85BF16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B7352-9F32-4FF2-93A7-3D907234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B6B-B64F-4D5C-AF37-46318E9F630D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D7D69-1AE9-466F-8F1B-FF2B5C47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B5D1-90E6-4ED5-B668-C2E425F2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91EC-3D4A-4474-8B79-C5E83BA0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F18-B88A-449C-B59B-DB2EAEF91E8B}" type="datetime1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53CED-FA93-4340-B537-38DBDC7B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39D68-633F-4717-AFBE-17A7089C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9266-9DE6-4D5C-82A7-8CAF807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36B0-DD49-48B8-AA3A-96FC855A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CE9C-A9C0-4345-A7C0-CC607CB1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F279-7847-4444-B868-D3EAC1F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8AE-117E-4CDD-B925-E1369893A5F8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6444-2F96-40D2-A33F-7BE4EE48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5DDC-2E68-4A07-827B-D7F7AB41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043C-C012-43E8-83C7-80410CED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9C3DC-754F-45EC-85DD-82A4D1C94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0586-05D3-4243-99CC-F2CEB372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DB7E-3AC1-48BA-9E69-ABE46F3D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E336-D9AF-4FD6-AC50-DE54CE7C78C3}" type="datetime1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38D9-CE12-4180-9436-E6750A7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25E0-B806-47FC-9479-C3D6934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8E6BE-4E38-4757-A2DC-E5EC107A0B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9CC5C-BCC6-45F8-B058-35AA8A0F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499621"/>
            <a:ext cx="1194376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6A00-C1FD-4B18-9F91-79D90721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4" y="1599381"/>
            <a:ext cx="11943761" cy="4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3D67-F063-48E0-A677-CA1EBED8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390E-D504-4741-A5DE-606D440153A4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B35-680A-4E05-B318-D853A826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A9D9-9D52-4D7D-8458-AE0B104D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2535" y="6483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5BDA96-C5F5-450C-BF38-571240165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1FAC-8AB1-4E7A-A074-FCFD198B2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1DEA0-06D5-4676-8CF0-08F2D1B3E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160931 | Muhammad Zeeshan Anwar</a:t>
            </a:r>
          </a:p>
          <a:p>
            <a:r>
              <a:rPr lang="en-US" dirty="0"/>
              <a:t>161000 | </a:t>
            </a:r>
            <a:r>
              <a:rPr lang="en-US"/>
              <a:t>Zoya Nadeem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6BC5D-C6ED-410F-BD7B-F1F93ECFB221}"/>
              </a:ext>
            </a:extLst>
          </p:cNvPr>
          <p:cNvSpPr txBox="1"/>
          <p:nvPr/>
        </p:nvSpPr>
        <p:spPr>
          <a:xfrm>
            <a:off x="8125905" y="659877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III (03 Cr. Hrs.)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E1A4A-5516-49AC-8B6B-195510F3A690}"/>
              </a:ext>
            </a:extLst>
          </p:cNvPr>
          <p:cNvSpPr txBox="1"/>
          <p:nvPr/>
        </p:nvSpPr>
        <p:spPr>
          <a:xfrm>
            <a:off x="8125905" y="155225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1633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1A9D6-DCA7-4F54-9106-158EC1DBD4E8}"/>
              </a:ext>
            </a:extLst>
          </p:cNvPr>
          <p:cNvSpPr txBox="1"/>
          <p:nvPr/>
        </p:nvSpPr>
        <p:spPr>
          <a:xfrm>
            <a:off x="8122764" y="2444641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19BFE-20B7-4424-8844-CD29560C4EC7}"/>
              </a:ext>
            </a:extLst>
          </p:cNvPr>
          <p:cNvSpPr txBox="1"/>
          <p:nvPr/>
        </p:nvSpPr>
        <p:spPr>
          <a:xfrm>
            <a:off x="8122764" y="3327596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01-07-2020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62575-F90D-4192-A6AB-791217AC33D2}"/>
              </a:ext>
            </a:extLst>
          </p:cNvPr>
          <p:cNvSpPr txBox="1"/>
          <p:nvPr/>
        </p:nvSpPr>
        <p:spPr>
          <a:xfrm>
            <a:off x="8125905" y="4192192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Shoaib Malik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8FE2-4DE3-4934-B0E6-B754659B2A43}"/>
              </a:ext>
            </a:extLst>
          </p:cNvPr>
          <p:cNvSpPr txBox="1"/>
          <p:nvPr/>
        </p:nvSpPr>
        <p:spPr>
          <a:xfrm>
            <a:off x="8122764" y="5084574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Dr. Iqbal Murtaza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81F3-1C5B-4335-B9FC-713EEE48DD76}"/>
              </a:ext>
            </a:extLst>
          </p:cNvPr>
          <p:cNvSpPr txBox="1"/>
          <p:nvPr/>
        </p:nvSpPr>
        <p:spPr>
          <a:xfrm>
            <a:off x="8122764" y="5967529"/>
            <a:ext cx="3808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Imran Ihsan</a:t>
            </a:r>
          </a:p>
        </p:txBody>
      </p:sp>
    </p:spTree>
    <p:extLst>
      <p:ext uri="{BB962C8B-B14F-4D97-AF65-F5344CB8AC3E}">
        <p14:creationId xmlns:p14="http://schemas.microsoft.com/office/powerpoint/2010/main" val="192405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372-992B-4B3B-A6C5-B5BBF06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RESPONSE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9C752E-5A1A-4E0B-B906-F50B9C586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52" y="1813611"/>
            <a:ext cx="9182572" cy="4191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D5BB-7FD2-4EF7-B789-EA2ACB44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5CD1-DBC2-4C19-BBAB-AA81F508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234E-48D7-4542-9D36-8D0C005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3C1C-81CB-44DF-BE9C-2A96C07D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B7DF1F-1145-473E-9B9F-DAFEAAC5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5562" b="9761"/>
          <a:stretch/>
        </p:blipFill>
        <p:spPr>
          <a:xfrm>
            <a:off x="180000" y="1620000"/>
            <a:ext cx="7141590" cy="45443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A053-4FD6-4EB4-A3A1-9DF8DD3F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CCBA-E24D-4C18-8240-401E060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26A0-D8EC-4603-81C7-2E17EAD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21A5A-4377-4BD5-A63B-9C44F8729F81}"/>
              </a:ext>
            </a:extLst>
          </p:cNvPr>
          <p:cNvSpPr txBox="1"/>
          <p:nvPr/>
        </p:nvSpPr>
        <p:spPr>
          <a:xfrm>
            <a:off x="0" y="6120000"/>
            <a:ext cx="757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Query Response Time for POSTGRES Materialized and Non-Materialized Views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8B9C3B-EF0F-4F19-9B8B-B3B2323E1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 t="14763" r="17452" b="3999"/>
          <a:stretch/>
        </p:blipFill>
        <p:spPr>
          <a:xfrm>
            <a:off x="8640000" y="1800000"/>
            <a:ext cx="3092715" cy="2166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94C0B-5DF9-4B52-A674-2E77C6673E35}"/>
              </a:ext>
            </a:extLst>
          </p:cNvPr>
          <p:cNvSpPr txBox="1"/>
          <p:nvPr/>
        </p:nvSpPr>
        <p:spPr>
          <a:xfrm>
            <a:off x="8640000" y="4320000"/>
            <a:ext cx="33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8.43 times better than non 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40404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3C1C-81CB-44DF-BE9C-2A96C07D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1" y="499621"/>
            <a:ext cx="11943761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A053-4FD6-4EB4-A3A1-9DF8DD3F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0306" y="6476869"/>
            <a:ext cx="1140642" cy="365125"/>
          </a:xfrm>
        </p:spPr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CCBA-E24D-4C18-8240-401E060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89" y="53270"/>
            <a:ext cx="11943761" cy="365125"/>
          </a:xfrm>
        </p:spPr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26A0-D8EC-4603-81C7-2E17EAD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49" y="6483612"/>
            <a:ext cx="669302" cy="365125"/>
          </a:xfrm>
        </p:spPr>
        <p:txBody>
          <a:bodyPr/>
          <a:lstStyle/>
          <a:p>
            <a:fld id="{915BDA96-C5F5-450C-BF38-5712401658A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C91A3B-A699-4A82-B713-59B519E2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b="10296"/>
          <a:stretch/>
        </p:blipFill>
        <p:spPr>
          <a:xfrm>
            <a:off x="0" y="1620000"/>
            <a:ext cx="7300000" cy="45317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E50F1-F66C-48F1-A9EC-474C5A93B9AC}"/>
              </a:ext>
            </a:extLst>
          </p:cNvPr>
          <p:cNvSpPr txBox="1"/>
          <p:nvPr/>
        </p:nvSpPr>
        <p:spPr>
          <a:xfrm>
            <a:off x="-1260000" y="6120000"/>
            <a:ext cx="1045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Query Response Time for SQL SERVER Materialized and Non-Materialized 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E474C-F940-43A7-97DF-5B9CAA301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15636" r="17907" b="3775"/>
          <a:stretch/>
        </p:blipFill>
        <p:spPr>
          <a:xfrm>
            <a:off x="8640000" y="1800000"/>
            <a:ext cx="3029100" cy="2149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7F7793-4DC8-45BF-B6E8-B256345B85C3}"/>
              </a:ext>
            </a:extLst>
          </p:cNvPr>
          <p:cNvSpPr txBox="1"/>
          <p:nvPr/>
        </p:nvSpPr>
        <p:spPr>
          <a:xfrm>
            <a:off x="8640000" y="4320000"/>
            <a:ext cx="320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1.23 times better than non-materialized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93817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3C1C-81CB-44DF-BE9C-2A96C07D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A053-4FD6-4EB4-A3A1-9DF8DD3F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CCBA-E24D-4C18-8240-401E060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26A0-D8EC-4603-81C7-2E17EAD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B0A774-9717-4B72-BF85-EE07B27BC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9740"/>
          <a:stretch/>
        </p:blipFill>
        <p:spPr>
          <a:xfrm>
            <a:off x="0" y="1620000"/>
            <a:ext cx="7325477" cy="456261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255427-5F53-48FC-9849-FA1BD92D5ADE}"/>
              </a:ext>
            </a:extLst>
          </p:cNvPr>
          <p:cNvSpPr txBox="1"/>
          <p:nvPr/>
        </p:nvSpPr>
        <p:spPr>
          <a:xfrm>
            <a:off x="0" y="6120000"/>
            <a:ext cx="7984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Query Response Time for SQL ANYWHERE Materialized and Non-Materialized Views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4F5AF-F542-40AE-A02D-754D1F784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15775" r="18620" b="4451"/>
          <a:stretch/>
        </p:blipFill>
        <p:spPr>
          <a:xfrm>
            <a:off x="8640000" y="1800000"/>
            <a:ext cx="3019548" cy="2127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31382-F93B-47B6-BA71-308C058438B6}"/>
              </a:ext>
            </a:extLst>
          </p:cNvPr>
          <p:cNvSpPr txBox="1"/>
          <p:nvPr/>
        </p:nvSpPr>
        <p:spPr>
          <a:xfrm>
            <a:off x="8640000" y="4320000"/>
            <a:ext cx="324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1.86 times better than non-materialized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194941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3C1C-81CB-44DF-BE9C-2A96C07D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A053-4FD6-4EB4-A3A1-9DF8DD3F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CCBA-E24D-4C18-8240-401E060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26A0-D8EC-4603-81C7-2E17EAD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AD6A53-E9B9-467F-B72B-90580CE38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 b="10296"/>
          <a:stretch/>
        </p:blipFill>
        <p:spPr>
          <a:xfrm>
            <a:off x="0" y="1620000"/>
            <a:ext cx="7337969" cy="455535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F49294-B1E2-4333-936E-051FC69CF10F}"/>
              </a:ext>
            </a:extLst>
          </p:cNvPr>
          <p:cNvSpPr txBox="1"/>
          <p:nvPr/>
        </p:nvSpPr>
        <p:spPr>
          <a:xfrm>
            <a:off x="-207558" y="6120000"/>
            <a:ext cx="811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Query Response Time for ORACLE SQL Materialized and Non-Materialized 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521C5-AA77-45E7-A619-EA89CBF565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15775" r="18140" b="3437"/>
          <a:stretch/>
        </p:blipFill>
        <p:spPr>
          <a:xfrm>
            <a:off x="8640000" y="1620000"/>
            <a:ext cx="3020090" cy="2154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B1DA1B-A103-487E-9447-8CEC4565B511}"/>
              </a:ext>
            </a:extLst>
          </p:cNvPr>
          <p:cNvSpPr txBox="1"/>
          <p:nvPr/>
        </p:nvSpPr>
        <p:spPr>
          <a:xfrm>
            <a:off x="8640000" y="4320000"/>
            <a:ext cx="320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2.28 times better than non-materialized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86200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9B49-2DC7-4F29-AE5D-97E1A99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2740-0173-4CD1-B632-B1B81B23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Materialized views performed better than non-materialized views in terms of select statements.</a:t>
            </a:r>
          </a:p>
          <a:p>
            <a:r>
              <a:rPr lang="en-US" dirty="0"/>
              <a:t>Fetching data from a materialized view is faster as compared to non-materialized views.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6AE2-1804-444E-B12E-B983D2DB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F95-6DB9-46F2-B010-6941077C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F8FF-E4D6-4085-A60A-BC7FF506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C0E2-BCD4-45D0-B889-F6CC9CEC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BBB6-8488-48DF-8888-F2A96315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Focusing on materialized views in terms of update statements.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1447-0532-4705-9404-DFF352B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2162-C2C5-4871-8B79-59A61FCD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2617-3B9F-4E95-AAB9-16DA2690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B7B-FFEA-42B5-B96A-AA813646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WhatsApp Video 2020-06-29 at 10.36.06 PM">
            <a:hlinkClick r:id="" action="ppaction://media"/>
            <a:extLst>
              <a:ext uri="{FF2B5EF4-FFF2-40B4-BE49-F238E27FC236}">
                <a16:creationId xmlns:a16="http://schemas.microsoft.com/office/drawing/2014/main" id="{98DB199C-ABCD-4194-B790-A8D60E8D1BC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7860" y="1598613"/>
            <a:ext cx="7577357" cy="47354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6404-ED7E-4BB3-8FCD-29E4DECE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BCF4-5CFB-4ACD-9DBC-A5026FEB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D13A-E91F-4185-B2D5-3AD47263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39A-D28E-4B8F-8BF4-461B578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3AC-BB32-4516-93F7-34AE54D7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4088A-2A18-4B1E-B356-2CC87DD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C0C91-F20A-4941-83A3-FE291D1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A2A6CB-4684-44F3-A8AF-E52B5F3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pic>
        <p:nvPicPr>
          <p:cNvPr id="1026" name="Picture 2" descr="Contents Vector, Free Download Table of contents, Content ...">
            <a:extLst>
              <a:ext uri="{FF2B5EF4-FFF2-40B4-BE49-F238E27FC236}">
                <a16:creationId xmlns:a16="http://schemas.microsoft.com/office/drawing/2014/main" id="{9B4F47FE-B14B-4BEE-8AF7-FC3C1ED2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32" y="219510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 Of Contents Stock Illustrations, Cliparts And Royalty Free ...">
            <a:extLst>
              <a:ext uri="{FF2B5EF4-FFF2-40B4-BE49-F238E27FC236}">
                <a16:creationId xmlns:a16="http://schemas.microsoft.com/office/drawing/2014/main" id="{98649ABB-C8F3-496C-BBF3-F90C34FE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28380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8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1D46-CF27-4578-A77C-F975A460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4A6B-02B5-4F11-A9AB-DBFC362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organized collection of data that implements views to avoid:</a:t>
            </a:r>
          </a:p>
          <a:p>
            <a:pPr lvl="1"/>
            <a:r>
              <a:rPr lang="en-US" dirty="0"/>
              <a:t>re-computing complex results again and again</a:t>
            </a:r>
          </a:p>
          <a:p>
            <a:pPr lvl="1"/>
            <a:r>
              <a:rPr lang="en-US" dirty="0"/>
              <a:t>re-writing complex queries again and again</a:t>
            </a:r>
          </a:p>
          <a:p>
            <a:r>
              <a:rPr lang="en-US" dirty="0"/>
              <a:t>Non-Materialized view is a virtual table.</a:t>
            </a:r>
          </a:p>
          <a:p>
            <a:r>
              <a:rPr lang="en-US" dirty="0"/>
              <a:t>Materialized view is a physical table.</a:t>
            </a:r>
          </a:p>
          <a:p>
            <a:r>
              <a:rPr lang="en-US" dirty="0"/>
              <a:t>This study gives a comparison of materialized views vs. non-materialized views in contemporary database management systems</a:t>
            </a:r>
          </a:p>
          <a:p>
            <a:pPr marL="0" indent="0">
              <a:buNone/>
            </a:pPr>
            <a:endParaRPr lang="en-US" dirty="0">
              <a:solidFill>
                <a:srgbClr val="283345"/>
              </a:solidFill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D81F-0864-4D5E-A29A-7B07C212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73EA-DA96-4693-8B7C-0EF4F220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E733-21A1-4B78-BD96-91828885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5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6667-8692-41CE-BB0C-934FED2A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6233-077F-405B-BAFE-6A9870F9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4" y="1599381"/>
            <a:ext cx="11943761" cy="5084754"/>
          </a:xfrm>
        </p:spPr>
        <p:txBody>
          <a:bodyPr>
            <a:normAutofit/>
          </a:bodyPr>
          <a:lstStyle/>
          <a:p>
            <a:r>
              <a:rPr lang="en-US" dirty="0"/>
              <a:t>To best of our knowledge, no study exists which compares materialized and non-materialized views in contemporary database management systems.</a:t>
            </a:r>
          </a:p>
          <a:p>
            <a:r>
              <a:rPr lang="en-US" dirty="0"/>
              <a:t>However, some related work has been done in the past.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Optimizing Queries Using Materialized Views: A Practical, Scalable Solution (Jonathan Goldstein &amp; Larson, 2001)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Optimizing Queries with Materialized Views (Sura </a:t>
            </a:r>
            <a:r>
              <a:rPr lang="en-US" dirty="0" err="1"/>
              <a:t>jit</a:t>
            </a:r>
            <a:r>
              <a:rPr lang="en-US" dirty="0"/>
              <a:t> </a:t>
            </a:r>
            <a:r>
              <a:rPr lang="en-US" dirty="0" err="1"/>
              <a:t>Chaudhurix</a:t>
            </a:r>
            <a:r>
              <a:rPr lang="en-US" dirty="0"/>
              <a:t>, Ravi </a:t>
            </a:r>
            <a:r>
              <a:rPr lang="en-US" dirty="0" err="1"/>
              <a:t>Krishnamurthyy</a:t>
            </a:r>
            <a:r>
              <a:rPr lang="en-US" dirty="0"/>
              <a:t> &amp; Spyros </a:t>
            </a:r>
            <a:r>
              <a:rPr lang="en-US" dirty="0" err="1"/>
              <a:t>Potamianosz</a:t>
            </a:r>
            <a:r>
              <a:rPr lang="en-US" dirty="0"/>
              <a:t>, 2001)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Materialized Views (Rada </a:t>
            </a:r>
            <a:r>
              <a:rPr lang="en-US" dirty="0" err="1"/>
              <a:t>Chirkova</a:t>
            </a:r>
            <a:r>
              <a:rPr lang="en-US" dirty="0"/>
              <a:t> &amp; Jun Yang, 2012)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C8E-8374-4755-9286-BB25A245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425B-9082-4551-8FB9-CB4D0C4A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CD6F-ED89-48A2-AFE7-42BDF5E2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32D4-24A3-420D-BEEA-7E6C8D97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4EC1-5767-4AF0-8B37-BFBD0A94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D5F2-05EB-42F7-A67A-AB348B2E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F2EE-1229-4E11-BEBA-99A33660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943F9B-98EE-49D5-B4B0-913E2D7950CC}"/>
              </a:ext>
            </a:extLst>
          </p:cNvPr>
          <p:cNvGrpSpPr/>
          <p:nvPr/>
        </p:nvGrpSpPr>
        <p:grpSpPr>
          <a:xfrm>
            <a:off x="609712" y="2076866"/>
            <a:ext cx="10988281" cy="3411120"/>
            <a:chOff x="601859" y="2070123"/>
            <a:chExt cx="10988281" cy="34111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F8BD2B-353E-4C55-AC37-4343A5050ECD}"/>
                </a:ext>
              </a:extLst>
            </p:cNvPr>
            <p:cNvGrpSpPr/>
            <p:nvPr/>
          </p:nvGrpSpPr>
          <p:grpSpPr>
            <a:xfrm>
              <a:off x="601859" y="3061973"/>
              <a:ext cx="10988281" cy="2419270"/>
              <a:chOff x="1203719" y="3226198"/>
              <a:chExt cx="10988281" cy="241927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466ADD0-36D0-449F-BDA7-22B853912B86}"/>
                  </a:ext>
                </a:extLst>
              </p:cNvPr>
              <p:cNvSpPr/>
              <p:nvPr/>
            </p:nvSpPr>
            <p:spPr>
              <a:xfrm rot="16200000">
                <a:off x="9248970" y="2702438"/>
                <a:ext cx="2401867" cy="3484193"/>
              </a:xfrm>
              <a:custGeom>
                <a:avLst/>
                <a:gdLst>
                  <a:gd name="connsiteX0" fmla="*/ 0 w 1173420"/>
                  <a:gd name="connsiteY0" fmla="*/ 0 h 821394"/>
                  <a:gd name="connsiteX1" fmla="*/ 762723 w 1173420"/>
                  <a:gd name="connsiteY1" fmla="*/ 0 h 821394"/>
                  <a:gd name="connsiteX2" fmla="*/ 1173420 w 1173420"/>
                  <a:gd name="connsiteY2" fmla="*/ 410697 h 821394"/>
                  <a:gd name="connsiteX3" fmla="*/ 762723 w 1173420"/>
                  <a:gd name="connsiteY3" fmla="*/ 821394 h 821394"/>
                  <a:gd name="connsiteX4" fmla="*/ 0 w 1173420"/>
                  <a:gd name="connsiteY4" fmla="*/ 821394 h 821394"/>
                  <a:gd name="connsiteX5" fmla="*/ 410697 w 1173420"/>
                  <a:gd name="connsiteY5" fmla="*/ 410697 h 821394"/>
                  <a:gd name="connsiteX6" fmla="*/ 0 w 1173420"/>
                  <a:gd name="connsiteY6" fmla="*/ 0 h 82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420" h="821394">
                    <a:moveTo>
                      <a:pt x="1173419" y="0"/>
                    </a:moveTo>
                    <a:lnTo>
                      <a:pt x="1173419" y="533906"/>
                    </a:lnTo>
                    <a:lnTo>
                      <a:pt x="586710" y="821394"/>
                    </a:lnTo>
                    <a:lnTo>
                      <a:pt x="1" y="533906"/>
                    </a:lnTo>
                    <a:lnTo>
                      <a:pt x="1" y="0"/>
                    </a:lnTo>
                    <a:lnTo>
                      <a:pt x="586710" y="287488"/>
                    </a:lnTo>
                    <a:lnTo>
                      <a:pt x="1173419" y="0"/>
                    </a:lnTo>
                    <a:close/>
                  </a:path>
                </a:pathLst>
              </a:custGeom>
              <a:solidFill>
                <a:srgbClr val="283345"/>
              </a:solidFill>
              <a:ln w="57150">
                <a:solidFill>
                  <a:srgbClr val="2DB1FE"/>
                </a:solidFill>
              </a:ln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605" tIns="425302" rIns="14605" bIns="425302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300" kern="120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F777407-D158-41C9-AEA4-CBB2506753A6}"/>
                  </a:ext>
                </a:extLst>
              </p:cNvPr>
              <p:cNvGrpSpPr/>
              <p:nvPr/>
            </p:nvGrpSpPr>
            <p:grpSpPr>
              <a:xfrm>
                <a:off x="1203719" y="3226198"/>
                <a:ext cx="8466840" cy="2401869"/>
                <a:chOff x="1203719" y="3226198"/>
                <a:chExt cx="8466840" cy="240186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D22B5D6-E95B-41EA-B8F3-8129D117A010}"/>
                    </a:ext>
                  </a:extLst>
                </p:cNvPr>
                <p:cNvSpPr/>
                <p:nvPr/>
              </p:nvSpPr>
              <p:spPr>
                <a:xfrm rot="16200000">
                  <a:off x="1744882" y="2685037"/>
                  <a:ext cx="2401867" cy="3484193"/>
                </a:xfrm>
                <a:custGeom>
                  <a:avLst/>
                  <a:gdLst>
                    <a:gd name="connsiteX0" fmla="*/ 0 w 1173420"/>
                    <a:gd name="connsiteY0" fmla="*/ 0 h 821394"/>
                    <a:gd name="connsiteX1" fmla="*/ 762723 w 1173420"/>
                    <a:gd name="connsiteY1" fmla="*/ 0 h 821394"/>
                    <a:gd name="connsiteX2" fmla="*/ 1173420 w 1173420"/>
                    <a:gd name="connsiteY2" fmla="*/ 410697 h 821394"/>
                    <a:gd name="connsiteX3" fmla="*/ 762723 w 1173420"/>
                    <a:gd name="connsiteY3" fmla="*/ 821394 h 821394"/>
                    <a:gd name="connsiteX4" fmla="*/ 0 w 1173420"/>
                    <a:gd name="connsiteY4" fmla="*/ 821394 h 821394"/>
                    <a:gd name="connsiteX5" fmla="*/ 410697 w 1173420"/>
                    <a:gd name="connsiteY5" fmla="*/ 410697 h 821394"/>
                    <a:gd name="connsiteX6" fmla="*/ 0 w 1173420"/>
                    <a:gd name="connsiteY6" fmla="*/ 0 h 821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3420" h="821394">
                      <a:moveTo>
                        <a:pt x="1173419" y="0"/>
                      </a:moveTo>
                      <a:lnTo>
                        <a:pt x="1173419" y="533906"/>
                      </a:lnTo>
                      <a:lnTo>
                        <a:pt x="586710" y="821394"/>
                      </a:lnTo>
                      <a:lnTo>
                        <a:pt x="1" y="533906"/>
                      </a:lnTo>
                      <a:lnTo>
                        <a:pt x="1" y="0"/>
                      </a:lnTo>
                      <a:lnTo>
                        <a:pt x="586710" y="287488"/>
                      </a:lnTo>
                      <a:lnTo>
                        <a:pt x="1173419" y="0"/>
                      </a:lnTo>
                      <a:close/>
                    </a:path>
                  </a:pathLst>
                </a:custGeom>
                <a:solidFill>
                  <a:srgbClr val="283345"/>
                </a:solidFill>
                <a:ln w="57150">
                  <a:solidFill>
                    <a:srgbClr val="2DB1FE"/>
                  </a:solidFill>
                </a:ln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605" tIns="425302" rIns="14605" bIns="425302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10223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300" kern="1200" dirty="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5D0B432-B0F5-4D5D-AEF3-CB70F8A7883C}"/>
                    </a:ext>
                  </a:extLst>
                </p:cNvPr>
                <p:cNvGrpSpPr/>
                <p:nvPr/>
              </p:nvGrpSpPr>
              <p:grpSpPr>
                <a:xfrm>
                  <a:off x="3695044" y="3226198"/>
                  <a:ext cx="5975515" cy="2401869"/>
                  <a:chOff x="3695044" y="3226198"/>
                  <a:chExt cx="5975515" cy="2401869"/>
                </a:xfrm>
              </p:grpSpPr>
              <p:sp>
                <p:nvSpPr>
                  <p:cNvPr id="38" name="TextBox 77">
                    <a:extLst>
                      <a:ext uri="{FF2B5EF4-FFF2-40B4-BE49-F238E27FC236}">
                        <a16:creationId xmlns:a16="http://schemas.microsoft.com/office/drawing/2014/main" id="{1A4CA32C-1DD2-4114-B94A-8688A518A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186367" y="3541689"/>
                    <a:ext cx="2101420" cy="680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b="1" dirty="0">
                        <a:solidFill>
                          <a:schemeClr val="bg1"/>
                        </a:solidFill>
                      </a:rPr>
                      <a:t>CALCULATING QUERY RESPONSE TIME</a:t>
                    </a: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326C5B1B-F8D9-4166-B00D-ACE30EFF27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236207" y="2685037"/>
                    <a:ext cx="2401867" cy="3484193"/>
                  </a:xfrm>
                  <a:custGeom>
                    <a:avLst/>
                    <a:gdLst>
                      <a:gd name="connsiteX0" fmla="*/ 0 w 1173420"/>
                      <a:gd name="connsiteY0" fmla="*/ 0 h 821394"/>
                      <a:gd name="connsiteX1" fmla="*/ 762723 w 1173420"/>
                      <a:gd name="connsiteY1" fmla="*/ 0 h 821394"/>
                      <a:gd name="connsiteX2" fmla="*/ 1173420 w 1173420"/>
                      <a:gd name="connsiteY2" fmla="*/ 410697 h 821394"/>
                      <a:gd name="connsiteX3" fmla="*/ 762723 w 1173420"/>
                      <a:gd name="connsiteY3" fmla="*/ 821394 h 821394"/>
                      <a:gd name="connsiteX4" fmla="*/ 0 w 1173420"/>
                      <a:gd name="connsiteY4" fmla="*/ 821394 h 821394"/>
                      <a:gd name="connsiteX5" fmla="*/ 410697 w 1173420"/>
                      <a:gd name="connsiteY5" fmla="*/ 410697 h 821394"/>
                      <a:gd name="connsiteX6" fmla="*/ 0 w 1173420"/>
                      <a:gd name="connsiteY6" fmla="*/ 0 h 82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73420" h="821394">
                        <a:moveTo>
                          <a:pt x="1173419" y="0"/>
                        </a:moveTo>
                        <a:lnTo>
                          <a:pt x="1173419" y="533906"/>
                        </a:lnTo>
                        <a:lnTo>
                          <a:pt x="586710" y="821394"/>
                        </a:lnTo>
                        <a:lnTo>
                          <a:pt x="1" y="533906"/>
                        </a:lnTo>
                        <a:lnTo>
                          <a:pt x="1" y="0"/>
                        </a:lnTo>
                        <a:lnTo>
                          <a:pt x="586710" y="287488"/>
                        </a:lnTo>
                        <a:lnTo>
                          <a:pt x="1173419" y="0"/>
                        </a:lnTo>
                        <a:close/>
                      </a:path>
                    </a:pathLst>
                  </a:custGeom>
                  <a:solidFill>
                    <a:srgbClr val="283345"/>
                  </a:solidFill>
                  <a:ln w="57150">
                    <a:solidFill>
                      <a:srgbClr val="2DB1FE"/>
                    </a:solidFill>
                  </a:ln>
                </p:spPr>
                <p:style>
                  <a:ln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4605" tIns="425302" rIns="14605" bIns="425302" numCol="1" spcCol="127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lvl="0" indent="0" algn="ctr" defTabSz="1022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US" sz="2300" kern="1200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E631EE7-8D26-47B6-9AF5-A98BCD543E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7529" y="2685035"/>
                    <a:ext cx="2401867" cy="3484193"/>
                  </a:xfrm>
                  <a:custGeom>
                    <a:avLst/>
                    <a:gdLst>
                      <a:gd name="connsiteX0" fmla="*/ 0 w 1173420"/>
                      <a:gd name="connsiteY0" fmla="*/ 0 h 821394"/>
                      <a:gd name="connsiteX1" fmla="*/ 762723 w 1173420"/>
                      <a:gd name="connsiteY1" fmla="*/ 0 h 821394"/>
                      <a:gd name="connsiteX2" fmla="*/ 1173420 w 1173420"/>
                      <a:gd name="connsiteY2" fmla="*/ 410697 h 821394"/>
                      <a:gd name="connsiteX3" fmla="*/ 762723 w 1173420"/>
                      <a:gd name="connsiteY3" fmla="*/ 821394 h 821394"/>
                      <a:gd name="connsiteX4" fmla="*/ 0 w 1173420"/>
                      <a:gd name="connsiteY4" fmla="*/ 821394 h 821394"/>
                      <a:gd name="connsiteX5" fmla="*/ 410697 w 1173420"/>
                      <a:gd name="connsiteY5" fmla="*/ 410697 h 821394"/>
                      <a:gd name="connsiteX6" fmla="*/ 0 w 1173420"/>
                      <a:gd name="connsiteY6" fmla="*/ 0 h 82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73420" h="821394">
                        <a:moveTo>
                          <a:pt x="1173419" y="0"/>
                        </a:moveTo>
                        <a:lnTo>
                          <a:pt x="1173419" y="533906"/>
                        </a:lnTo>
                        <a:lnTo>
                          <a:pt x="586710" y="821394"/>
                        </a:lnTo>
                        <a:lnTo>
                          <a:pt x="1" y="533906"/>
                        </a:lnTo>
                        <a:lnTo>
                          <a:pt x="1" y="0"/>
                        </a:lnTo>
                        <a:lnTo>
                          <a:pt x="586710" y="287488"/>
                        </a:lnTo>
                        <a:lnTo>
                          <a:pt x="1173419" y="0"/>
                        </a:lnTo>
                        <a:close/>
                      </a:path>
                    </a:pathLst>
                  </a:custGeom>
                  <a:solidFill>
                    <a:srgbClr val="283345"/>
                  </a:solidFill>
                  <a:ln w="57150">
                    <a:solidFill>
                      <a:srgbClr val="2DB1FE"/>
                    </a:solidFill>
                  </a:ln>
                </p:spPr>
                <p:style>
                  <a:ln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4605" tIns="425302" rIns="14605" bIns="425302" numCol="1" spcCol="127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lvl="0" indent="0" algn="ctr" defTabSz="10223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US" sz="2300" kern="1200"/>
                  </a:p>
                </p:txBody>
              </p:sp>
            </p:grpSp>
          </p:grpSp>
        </p:grp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25F23D81-D0F3-49BC-8550-8523E785D07E}"/>
                </a:ext>
              </a:extLst>
            </p:cNvPr>
            <p:cNvSpPr txBox="1"/>
            <p:nvPr/>
          </p:nvSpPr>
          <p:spPr>
            <a:xfrm>
              <a:off x="757083" y="2230975"/>
              <a:ext cx="2009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Dataset Collection (TPC-DS)</a:t>
              </a:r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26546434-00FE-4DD0-B13E-C426A1E8C5C6}"/>
                </a:ext>
              </a:extLst>
            </p:cNvPr>
            <p:cNvSpPr txBox="1"/>
            <p:nvPr/>
          </p:nvSpPr>
          <p:spPr>
            <a:xfrm>
              <a:off x="2971532" y="2070123"/>
              <a:ext cx="2537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Generating Materialized </a:t>
              </a:r>
            </a:p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And Non-Materialized Views</a:t>
              </a: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A52264B0-47D7-470A-8020-91D959E1FCCF}"/>
                </a:ext>
              </a:extLst>
            </p:cNvPr>
            <p:cNvSpPr txBox="1"/>
            <p:nvPr/>
          </p:nvSpPr>
          <p:spPr>
            <a:xfrm>
              <a:off x="5823295" y="2090829"/>
              <a:ext cx="2101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Calculating Query Response Time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FC5429D6-B622-4AE8-8683-1146D34F2A2E}"/>
                </a:ext>
              </a:extLst>
            </p:cNvPr>
            <p:cNvSpPr txBox="1"/>
            <p:nvPr/>
          </p:nvSpPr>
          <p:spPr>
            <a:xfrm>
              <a:off x="8392626" y="2090829"/>
              <a:ext cx="170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283345"/>
                  </a:solidFill>
                </a:rPr>
                <a:t>Displaying Results</a:t>
              </a: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5F329E65-0B8C-4F92-AE8A-D806D1D9FDE2}"/>
                </a:ext>
              </a:extLst>
            </p:cNvPr>
            <p:cNvSpPr txBox="1"/>
            <p:nvPr/>
          </p:nvSpPr>
          <p:spPr>
            <a:xfrm>
              <a:off x="1921206" y="3677466"/>
              <a:ext cx="1171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F7B96FED-49E1-44D4-9D7E-51D86464C978}"/>
                </a:ext>
              </a:extLst>
            </p:cNvPr>
            <p:cNvSpPr txBox="1"/>
            <p:nvPr/>
          </p:nvSpPr>
          <p:spPr>
            <a:xfrm>
              <a:off x="9506649" y="3683073"/>
              <a:ext cx="1171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C28ADD65-96D5-4867-9C24-952706680D9D}"/>
                </a:ext>
              </a:extLst>
            </p:cNvPr>
            <p:cNvSpPr txBox="1"/>
            <p:nvPr/>
          </p:nvSpPr>
          <p:spPr>
            <a:xfrm>
              <a:off x="7015327" y="3711596"/>
              <a:ext cx="1171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673EC1DD-E5A2-4E42-8E96-2C535CB91BE2}"/>
                </a:ext>
              </a:extLst>
            </p:cNvPr>
            <p:cNvSpPr txBox="1"/>
            <p:nvPr/>
          </p:nvSpPr>
          <p:spPr>
            <a:xfrm>
              <a:off x="4481538" y="3683074"/>
              <a:ext cx="11719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02</a:t>
              </a:r>
            </a:p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9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3123-23F6-42B4-890C-2505B741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B37D-2A65-49E0-8507-3073A284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836A-965B-404D-A744-4A6A3BAA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980A-E501-4BB9-89E5-DBDA25E0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Sign Language Ontology - PSLO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14BD-2CF2-4952-A480-9267180F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0D36-F86B-4F4E-A2E3-8C163F09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52E6-60F3-44B6-A02F-21FA084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We have used four database management systems: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Microsoft SQL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Postgres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 Anywhere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Oracle SQL Developer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CCB7-A230-4DDA-9274-69C48AE3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2C89-EBB3-43A9-9BFF-31F5A6C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CF53-3C49-4AD0-9808-E690E04C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D8C9-9994-47DA-B2E3-CE736FE9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7EAFD6-8858-48E2-9C25-A65F6C9DC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80" y="1598613"/>
            <a:ext cx="7838316" cy="4621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814D-36A3-428B-9947-E7EF2479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B878-8018-4E12-B837-F46BADD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1B71-EF8F-470E-9085-D894174C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5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3325-DD9C-41A9-9DA8-086F040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GENERATING VIEWS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09F275-CAA4-44D4-9FA8-20F7689AC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60" y="1870764"/>
            <a:ext cx="8852355" cy="40769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2F38-A097-4F2B-B624-C4B7D3C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01/07/2020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7927-3933-40A1-84DE-7EA02DD3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Materialized Views vs Non-Materialized Views in Contemporary Database Management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1B13-4B6C-4EA6-9F49-95200972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122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Materialized Views vs Non-Materialized Views in Contemporary Database Management Systems</vt:lpstr>
      <vt:lpstr>Table of Contents</vt:lpstr>
      <vt:lpstr>INTRODUCTION</vt:lpstr>
      <vt:lpstr>LITERATURE REVIEW</vt:lpstr>
      <vt:lpstr>METHODOLOGY</vt:lpstr>
      <vt:lpstr>DATASET</vt:lpstr>
      <vt:lpstr>DATABASE MANAGEMENT SYSTEMS</vt:lpstr>
      <vt:lpstr>VIEW EXAMPLE</vt:lpstr>
      <vt:lpstr>GENERATING VIEWS</vt:lpstr>
      <vt:lpstr>CALCULATING RESPONSE TIME</vt:lpstr>
      <vt:lpstr>RESULTS</vt:lpstr>
      <vt:lpstr>RESULTS</vt:lpstr>
      <vt:lpstr>RESULTS</vt:lpstr>
      <vt:lpstr>RESULTS</vt:lpstr>
      <vt:lpstr>CONCLUSION</vt:lpstr>
      <vt:lpstr>FUTURE WORK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Ihsan</dc:creator>
  <cp:lastModifiedBy>Shoaib Malik</cp:lastModifiedBy>
  <cp:revision>55</cp:revision>
  <dcterms:created xsi:type="dcterms:W3CDTF">2020-06-18T12:10:45Z</dcterms:created>
  <dcterms:modified xsi:type="dcterms:W3CDTF">2020-06-30T11:44:07Z</dcterms:modified>
</cp:coreProperties>
</file>