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AA2FCAC-B0FC-4561-97A2-3A4896B6BEB0}" type="datetimeFigureOut">
              <a:rPr lang="en-US" smtClean="0"/>
              <a:t>1/18/2019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36299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579919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7266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408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5822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6075365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AA2FCAC-B0FC-4561-97A2-3A4896B6BEB0}"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760310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73938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99522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2FCAC-B0FC-4561-97A2-3A4896B6BEB0}"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4752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2FCAC-B0FC-4561-97A2-3A4896B6BEB0}" type="datetimeFigureOut">
              <a:rPr lang="en-US" smtClean="0"/>
              <a:t>1/18/2019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008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2FCAC-B0FC-4561-97A2-3A4896B6BEB0}"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88758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2FCAC-B0FC-4561-97A2-3A4896B6BEB0}" type="datetimeFigureOut">
              <a:rPr lang="en-US" smtClean="0"/>
              <a:t>1/18/2019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965492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2FCAC-B0FC-4561-97A2-3A4896B6BEB0}" type="datetimeFigureOut">
              <a:rPr lang="en-US" smtClean="0"/>
              <a:t>1/18/2019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2280843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2FCAC-B0FC-4561-97A2-3A4896B6BEB0}" type="datetimeFigureOut">
              <a:rPr lang="en-US" smtClean="0"/>
              <a:t>1/18/2019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316269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791579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2FCAC-B0FC-4561-97A2-3A4896B6BEB0}" type="datetimeFigureOut">
              <a:rPr lang="en-US" smtClean="0"/>
              <a:t>1/18/2019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A9D6A-B6B6-4CCE-85BE-43DD322E564C}" type="slidenum">
              <a:rPr lang="en-US" smtClean="0"/>
              <a:t>‹#›</a:t>
            </a:fld>
            <a:endParaRPr lang="en-US"/>
          </a:p>
        </p:txBody>
      </p:sp>
    </p:spTree>
    <p:extLst>
      <p:ext uri="{BB962C8B-B14F-4D97-AF65-F5344CB8AC3E}">
        <p14:creationId xmlns:p14="http://schemas.microsoft.com/office/powerpoint/2010/main" val="1309071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A2FCAC-B0FC-4561-97A2-3A4896B6BEB0}" type="datetimeFigureOut">
              <a:rPr lang="en-US" smtClean="0"/>
              <a:t>1/18/2019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6A9D6A-B6B6-4CCE-85BE-43DD322E564C}" type="slidenum">
              <a:rPr lang="en-US" smtClean="0"/>
              <a:t>‹#›</a:t>
            </a:fld>
            <a:endParaRPr lang="en-US"/>
          </a:p>
        </p:txBody>
      </p:sp>
    </p:spTree>
    <p:extLst>
      <p:ext uri="{BB962C8B-B14F-4D97-AF65-F5344CB8AC3E}">
        <p14:creationId xmlns:p14="http://schemas.microsoft.com/office/powerpoint/2010/main" val="3815724604"/>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o-viz.com/blog/business-aspects-recommender-systems%3c"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b="1" dirty="0"/>
              <a:t>A Recommender System for Groceries Contractor</a:t>
            </a:r>
            <a:endParaRPr lang="en-US" sz="4800" dirty="0"/>
          </a:p>
        </p:txBody>
      </p:sp>
      <p:sp>
        <p:nvSpPr>
          <p:cNvPr id="3" name="Subtitle 2"/>
          <p:cNvSpPr>
            <a:spLocks noGrp="1"/>
          </p:cNvSpPr>
          <p:nvPr>
            <p:ph type="subTitle" idx="1"/>
          </p:nvPr>
        </p:nvSpPr>
        <p:spPr/>
        <p:txBody>
          <a:bodyPr>
            <a:normAutofit/>
          </a:bodyPr>
          <a:lstStyle/>
          <a:p>
            <a:r>
              <a:rPr lang="en-US" dirty="0"/>
              <a:t>Applied Data Science Capstone</a:t>
            </a:r>
          </a:p>
          <a:p>
            <a:r>
              <a:rPr lang="it-IT" dirty="0"/>
              <a:t>IBM Data Science Professional Certificate</a:t>
            </a:r>
          </a:p>
        </p:txBody>
      </p:sp>
    </p:spTree>
    <p:extLst>
      <p:ext uri="{BB962C8B-B14F-4D97-AF65-F5344CB8AC3E}">
        <p14:creationId xmlns:p14="http://schemas.microsoft.com/office/powerpoint/2010/main" val="3256136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endParaRPr lang="en-US" b="1" dirty="0"/>
          </a:p>
        </p:txBody>
      </p:sp>
      <p:pic>
        <p:nvPicPr>
          <p:cNvPr id="5" name="Picture 4"/>
          <p:cNvPicPr>
            <a:picLocks noChangeAspect="1"/>
          </p:cNvPicPr>
          <p:nvPr/>
        </p:nvPicPr>
        <p:blipFill>
          <a:blip r:embed="rId2"/>
          <a:stretch>
            <a:fillRect/>
          </a:stretch>
        </p:blipFill>
        <p:spPr>
          <a:xfrm>
            <a:off x="556992" y="2500454"/>
            <a:ext cx="11074840" cy="3290747"/>
          </a:xfrm>
          <a:prstGeom prst="rect">
            <a:avLst/>
          </a:prstGeom>
        </p:spPr>
      </p:pic>
    </p:spTree>
    <p:extLst>
      <p:ext uri="{BB962C8B-B14F-4D97-AF65-F5344CB8AC3E}">
        <p14:creationId xmlns:p14="http://schemas.microsoft.com/office/powerpoint/2010/main" val="248216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501125" y="585788"/>
            <a:ext cx="11218633" cy="6149382"/>
          </a:xfrm>
          <a:prstGeom prst="rect">
            <a:avLst/>
          </a:prstGeom>
        </p:spPr>
      </p:pic>
      <p:sp>
        <p:nvSpPr>
          <p:cNvPr id="8" name="Rectangle 7"/>
          <p:cNvSpPr/>
          <p:nvPr/>
        </p:nvSpPr>
        <p:spPr>
          <a:xfrm>
            <a:off x="1226818" y="120922"/>
            <a:ext cx="9767248" cy="369332"/>
          </a:xfrm>
          <a:prstGeom prst="rect">
            <a:avLst/>
          </a:prstGeom>
        </p:spPr>
        <p:txBody>
          <a:bodyPr wrap="square">
            <a:spAutoFit/>
          </a:bodyPr>
          <a:lstStyle/>
          <a:p>
            <a:r>
              <a:rPr lang="en-US" b="1" dirty="0"/>
              <a:t>Now, the dataset is fully ready to be used for machine learning (and statistical analysis) purposes.</a:t>
            </a:r>
          </a:p>
        </p:txBody>
      </p:sp>
    </p:spTree>
    <p:extLst>
      <p:ext uri="{BB962C8B-B14F-4D97-AF65-F5344CB8AC3E}">
        <p14:creationId xmlns:p14="http://schemas.microsoft.com/office/powerpoint/2010/main" val="88133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4: Applying one of Machine Learning Techniques (K-Means Clustering)</a:t>
            </a:r>
          </a:p>
          <a:p>
            <a:pPr marL="0" indent="0">
              <a:buNone/>
            </a:pPr>
            <a:endParaRPr lang="en-US" b="1" dirty="0"/>
          </a:p>
        </p:txBody>
      </p:sp>
      <p:pic>
        <p:nvPicPr>
          <p:cNvPr id="4" name="Picture 3"/>
          <p:cNvPicPr>
            <a:picLocks noChangeAspect="1"/>
          </p:cNvPicPr>
          <p:nvPr/>
        </p:nvPicPr>
        <p:blipFill>
          <a:blip r:embed="rId2"/>
          <a:stretch>
            <a:fillRect/>
          </a:stretch>
        </p:blipFill>
        <p:spPr>
          <a:xfrm>
            <a:off x="1141411" y="1892670"/>
            <a:ext cx="9129526" cy="1935528"/>
          </a:xfrm>
          <a:prstGeom prst="rect">
            <a:avLst/>
          </a:prstGeom>
        </p:spPr>
      </p:pic>
      <p:pic>
        <p:nvPicPr>
          <p:cNvPr id="5" name="Picture 4">
            <a:extLst>
              <a:ext uri="{FF2B5EF4-FFF2-40B4-BE49-F238E27FC236}">
                <a16:creationId xmlns:a16="http://schemas.microsoft.com/office/drawing/2014/main" id="{C09164A0-F2AD-497E-B7B7-BA4BF90BFB7F}"/>
              </a:ext>
            </a:extLst>
          </p:cNvPr>
          <p:cNvPicPr>
            <a:picLocks noChangeAspect="1"/>
          </p:cNvPicPr>
          <p:nvPr/>
        </p:nvPicPr>
        <p:blipFill>
          <a:blip r:embed="rId3"/>
          <a:stretch>
            <a:fillRect/>
          </a:stretch>
        </p:blipFill>
        <p:spPr>
          <a:xfrm>
            <a:off x="1141411" y="4465274"/>
            <a:ext cx="9129526" cy="1703356"/>
          </a:xfrm>
          <a:prstGeom prst="rect">
            <a:avLst/>
          </a:prstGeom>
        </p:spPr>
      </p:pic>
    </p:spTree>
    <p:extLst>
      <p:ext uri="{BB962C8B-B14F-4D97-AF65-F5344CB8AC3E}">
        <p14:creationId xmlns:p14="http://schemas.microsoft.com/office/powerpoint/2010/main" val="4244899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3" name="Content Placeholder 2"/>
          <p:cNvSpPr>
            <a:spLocks noGrp="1"/>
          </p:cNvSpPr>
          <p:nvPr>
            <p:ph idx="1"/>
          </p:nvPr>
        </p:nvSpPr>
        <p:spPr>
          <a:xfrm>
            <a:off x="1141412" y="1255594"/>
            <a:ext cx="10459185" cy="4535607"/>
          </a:xfrm>
        </p:spPr>
        <p:txBody>
          <a:bodyPr>
            <a:normAutofit/>
          </a:bodyPr>
          <a:lstStyle/>
          <a:p>
            <a:pPr marL="0" indent="0">
              <a:buNone/>
            </a:pPr>
            <a:r>
              <a:rPr lang="en-US" b="1" dirty="0"/>
              <a:t>Now, we focus on the centers of clusters and compare them for their "Total Restaurants" and their "Total Joints". The group which its center has the highest "Total Sum" will be our best recommendation to the contractor. {Note: Total Sum = Total Restaurants + Total Joints.} This algorithm although is pretty straightforward yet is strongly powerful.</a:t>
            </a:r>
          </a:p>
          <a:p>
            <a:pPr marL="0" indent="0">
              <a:buNone/>
            </a:pPr>
            <a:endParaRPr lang="en-US" b="1" dirty="0"/>
          </a:p>
        </p:txBody>
      </p:sp>
    </p:spTree>
    <p:extLst>
      <p:ext uri="{BB962C8B-B14F-4D97-AF65-F5344CB8AC3E}">
        <p14:creationId xmlns:p14="http://schemas.microsoft.com/office/powerpoint/2010/main" val="935683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Decision Making and Reporting Results</a:t>
            </a:r>
          </a:p>
        </p:txBody>
      </p:sp>
      <p:sp>
        <p:nvSpPr>
          <p:cNvPr id="5" name="Content Placeholder 4">
            <a:extLst>
              <a:ext uri="{FF2B5EF4-FFF2-40B4-BE49-F238E27FC236}">
                <a16:creationId xmlns:a16="http://schemas.microsoft.com/office/drawing/2014/main" id="{FD43F939-7DF2-4AD3-8888-993B7D0D5DEA}"/>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51F1554-E2BC-418E-B9D1-57B40B5D5857}"/>
              </a:ext>
            </a:extLst>
          </p:cNvPr>
          <p:cNvPicPr>
            <a:picLocks noChangeAspect="1"/>
          </p:cNvPicPr>
          <p:nvPr/>
        </p:nvPicPr>
        <p:blipFill>
          <a:blip r:embed="rId2"/>
          <a:stretch>
            <a:fillRect/>
          </a:stretch>
        </p:blipFill>
        <p:spPr>
          <a:xfrm>
            <a:off x="1141412" y="2249487"/>
            <a:ext cx="9905998" cy="3541714"/>
          </a:xfrm>
          <a:prstGeom prst="rect">
            <a:avLst/>
          </a:prstGeom>
        </p:spPr>
      </p:pic>
    </p:spTree>
    <p:extLst>
      <p:ext uri="{BB962C8B-B14F-4D97-AF65-F5344CB8AC3E}">
        <p14:creationId xmlns:p14="http://schemas.microsoft.com/office/powerpoint/2010/main" val="385662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s://contenthub-static.grammarly.com/blog/wp-content/uploads/2017/10/thank-you-760x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410" y="618518"/>
            <a:ext cx="9905999" cy="52136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41411" y="5720601"/>
            <a:ext cx="9905999" cy="707886"/>
          </a:xfrm>
          <a:prstGeom prst="rect">
            <a:avLst/>
          </a:prstGeom>
        </p:spPr>
        <p:txBody>
          <a:bodyPr wrap="square">
            <a:spAutoFit/>
          </a:bodyPr>
          <a:lstStyle/>
          <a:p>
            <a:r>
              <a:rPr lang="en-US" sz="2000" b="1" dirty="0"/>
              <a:t>Image is from: https://contenthub-static.grammarly.com/blog/wp-content/uploads/2017/10/thank-you-760x400.jpg</a:t>
            </a:r>
          </a:p>
        </p:txBody>
      </p:sp>
    </p:spTree>
    <p:extLst>
      <p:ext uri="{BB962C8B-B14F-4D97-AF65-F5344CB8AC3E}">
        <p14:creationId xmlns:p14="http://schemas.microsoft.com/office/powerpoint/2010/main" val="160589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A Recommender System for Groceries Contractor</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9366" y="1838656"/>
            <a:ext cx="8343009" cy="3893404"/>
          </a:xfrm>
        </p:spPr>
      </p:pic>
      <p:sp>
        <p:nvSpPr>
          <p:cNvPr id="5" name="Rectangle 4"/>
          <p:cNvSpPr/>
          <p:nvPr/>
        </p:nvSpPr>
        <p:spPr>
          <a:xfrm>
            <a:off x="1419365" y="5732060"/>
            <a:ext cx="8343009" cy="646331"/>
          </a:xfrm>
          <a:prstGeom prst="rect">
            <a:avLst/>
          </a:prstGeom>
        </p:spPr>
        <p:txBody>
          <a:bodyPr wrap="square">
            <a:spAutoFit/>
          </a:bodyPr>
          <a:lstStyle/>
          <a:p>
            <a:r>
              <a:rPr lang="en-US" b="1" dirty="0"/>
              <a:t>Image is from this site: </a:t>
            </a:r>
            <a:r>
              <a:rPr lang="en-US" b="1" dirty="0">
                <a:hlinkClick r:id="rId3"/>
              </a:rPr>
              <a:t>https://www.geo-viz.com/blog/business-aspects-recommender-systems&lt;</a:t>
            </a:r>
            <a:endParaRPr lang="en-US" b="1" dirty="0"/>
          </a:p>
        </p:txBody>
      </p:sp>
    </p:spTree>
    <p:extLst>
      <p:ext uri="{BB962C8B-B14F-4D97-AF65-F5344CB8AC3E}">
        <p14:creationId xmlns:p14="http://schemas.microsoft.com/office/powerpoint/2010/main" val="121116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59906"/>
          </a:xfrm>
        </p:spPr>
        <p:txBody>
          <a:bodyPr/>
          <a:lstStyle/>
          <a:p>
            <a:r>
              <a:rPr lang="en-US" dirty="0"/>
              <a:t>Synopsis</a:t>
            </a:r>
          </a:p>
        </p:txBody>
      </p:sp>
      <p:sp>
        <p:nvSpPr>
          <p:cNvPr id="3" name="Content Placeholder 2"/>
          <p:cNvSpPr>
            <a:spLocks noGrp="1"/>
          </p:cNvSpPr>
          <p:nvPr>
            <p:ph idx="1"/>
          </p:nvPr>
        </p:nvSpPr>
        <p:spPr>
          <a:xfrm>
            <a:off x="1141412" y="1378424"/>
            <a:ext cx="9905999" cy="4412777"/>
          </a:xfrm>
        </p:spPr>
        <p:txBody>
          <a:bodyPr>
            <a:normAutofit/>
          </a:bodyPr>
          <a:lstStyle/>
          <a:p>
            <a:r>
              <a:rPr lang="en-US" dirty="0"/>
              <a:t>Part 1: </a:t>
            </a:r>
            <a:r>
              <a:rPr lang="en-US" b="1" dirty="0"/>
              <a:t>Problem Description</a:t>
            </a:r>
          </a:p>
          <a:p>
            <a:pPr marL="0" indent="0">
              <a:buNone/>
            </a:pPr>
            <a:r>
              <a:rPr lang="en-US" b="1" dirty="0"/>
              <a:t>There is a groceries contractor in one of the boroughs of Toronto (Scarborough). This contractor provides places such as: Different types of Restaurants, Bakery, Breakfast Spot, Brewery and Café with fresh and high-quality groceries. The contractor wants to build a warehouse for the groceries it buys from villagers and farmers inside the borough, so that they will support more customers and also bring better "Quality of Service" to the old customers.</a:t>
            </a:r>
          </a:p>
          <a:p>
            <a:endParaRPr lang="en-US" dirty="0"/>
          </a:p>
        </p:txBody>
      </p:sp>
    </p:spTree>
    <p:extLst>
      <p:ext uri="{BB962C8B-B14F-4D97-AF65-F5344CB8AC3E}">
        <p14:creationId xmlns:p14="http://schemas.microsoft.com/office/powerpoint/2010/main" val="1652142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457200" indent="-457200">
              <a:buFont typeface="Arial" panose="020B0604020202020204" pitchFamily="34" charset="0"/>
              <a:buAutoNum type="alphaLcParenR"/>
            </a:pPr>
            <a:r>
              <a:rPr lang="en-US" b="1" dirty="0"/>
              <a:t>We will need geo-locational information about that specific borough and the neighborhoods in that borough. We assume it is "Scarborough" in Toronto. This is easily provided for us by the contractor, because the contractor has already made up his mind about the borough.</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1141411" y="3944203"/>
            <a:ext cx="6727806" cy="2415653"/>
          </a:xfrm>
          <a:prstGeom prst="rect">
            <a:avLst/>
          </a:prstGeom>
        </p:spPr>
      </p:pic>
      <p:sp>
        <p:nvSpPr>
          <p:cNvPr id="7" name="Rectangle 6"/>
          <p:cNvSpPr/>
          <p:nvPr/>
        </p:nvSpPr>
        <p:spPr>
          <a:xfrm>
            <a:off x="7973248" y="4736530"/>
            <a:ext cx="2485489" cy="830997"/>
          </a:xfrm>
          <a:prstGeom prst="rect">
            <a:avLst/>
          </a:prstGeom>
        </p:spPr>
        <p:txBody>
          <a:bodyPr wrap="none">
            <a:spAutoFit/>
          </a:bodyPr>
          <a:lstStyle/>
          <a:p>
            <a:r>
              <a:rPr lang="en-US" sz="2400" dirty="0"/>
              <a:t>image is retrieved </a:t>
            </a:r>
          </a:p>
          <a:p>
            <a:r>
              <a:rPr lang="en-US" sz="2400" dirty="0"/>
              <a:t>from google.com</a:t>
            </a:r>
          </a:p>
        </p:txBody>
      </p:sp>
    </p:spTree>
    <p:extLst>
      <p:ext uri="{BB962C8B-B14F-4D97-AF65-F5344CB8AC3E}">
        <p14:creationId xmlns:p14="http://schemas.microsoft.com/office/powerpoint/2010/main" val="386246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718963"/>
          </a:xfrm>
        </p:spPr>
        <p:txBody>
          <a:bodyPr/>
          <a:lstStyle/>
          <a:p>
            <a:r>
              <a:rPr lang="en-US" dirty="0"/>
              <a:t>Synopsis</a:t>
            </a:r>
          </a:p>
        </p:txBody>
      </p:sp>
      <p:sp>
        <p:nvSpPr>
          <p:cNvPr id="3" name="Content Placeholder 2"/>
          <p:cNvSpPr>
            <a:spLocks noGrp="1"/>
          </p:cNvSpPr>
          <p:nvPr>
            <p:ph idx="1"/>
          </p:nvPr>
        </p:nvSpPr>
        <p:spPr>
          <a:xfrm>
            <a:off x="1141412" y="1337482"/>
            <a:ext cx="9905999" cy="5213444"/>
          </a:xfrm>
        </p:spPr>
        <p:txBody>
          <a:bodyPr/>
          <a:lstStyle/>
          <a:p>
            <a:r>
              <a:rPr lang="en-US" dirty="0"/>
              <a:t>Part 2: </a:t>
            </a:r>
            <a:r>
              <a:rPr lang="en-US" b="1" dirty="0"/>
              <a:t>Data We Need</a:t>
            </a:r>
          </a:p>
          <a:p>
            <a:pPr marL="0" indent="0">
              <a:buNone/>
            </a:pPr>
            <a:r>
              <a:rPr lang="en-US" sz="2800" b="1" dirty="0"/>
              <a:t>b) </a:t>
            </a:r>
            <a:r>
              <a:rPr lang="en-US" b="1" dirty="0"/>
              <a:t>We will need data about different venues in different neighborhoods of that specific borough. In order to gain that information we will use "Foursquare" locational information. A typical request from Foursquare will provide us with the following information:</a:t>
            </a:r>
          </a:p>
          <a:p>
            <a:pPr marL="0" indent="0">
              <a:buNone/>
            </a:pPr>
            <a:endParaRPr lang="en-US" b="1" dirty="0"/>
          </a:p>
          <a:p>
            <a:pPr marL="0" indent="0">
              <a:buNone/>
            </a:pPr>
            <a:endParaRPr lang="en-US" b="1" dirty="0"/>
          </a:p>
          <a:p>
            <a:pPr marL="0" indent="0">
              <a:buNone/>
            </a:pPr>
            <a:endParaRPr lang="en-US" dirty="0"/>
          </a:p>
          <a:p>
            <a:endParaRPr lang="en-US" dirty="0"/>
          </a:p>
        </p:txBody>
      </p:sp>
      <p:pic>
        <p:nvPicPr>
          <p:cNvPr id="4" name="Picture 3"/>
          <p:cNvPicPr>
            <a:picLocks noChangeAspect="1"/>
          </p:cNvPicPr>
          <p:nvPr/>
        </p:nvPicPr>
        <p:blipFill>
          <a:blip r:embed="rId2"/>
          <a:stretch>
            <a:fillRect/>
          </a:stretch>
        </p:blipFill>
        <p:spPr>
          <a:xfrm>
            <a:off x="1346198" y="3944204"/>
            <a:ext cx="9496425" cy="2400300"/>
          </a:xfrm>
          <a:prstGeom prst="rect">
            <a:avLst/>
          </a:prstGeom>
        </p:spPr>
      </p:pic>
    </p:spTree>
    <p:extLst>
      <p:ext uri="{BB962C8B-B14F-4D97-AF65-F5344CB8AC3E}">
        <p14:creationId xmlns:p14="http://schemas.microsoft.com/office/powerpoint/2010/main" val="362994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4" name="Picture 3"/>
          <p:cNvPicPr>
            <a:picLocks noChangeAspect="1"/>
          </p:cNvPicPr>
          <p:nvPr/>
        </p:nvPicPr>
        <p:blipFill>
          <a:blip r:embed="rId2"/>
          <a:stretch>
            <a:fillRect/>
          </a:stretch>
        </p:blipFill>
        <p:spPr>
          <a:xfrm>
            <a:off x="3093041" y="1892670"/>
            <a:ext cx="6010016" cy="4754912"/>
          </a:xfrm>
          <a:prstGeom prst="rect">
            <a:avLst/>
          </a:prstGeom>
        </p:spPr>
      </p:pic>
    </p:spTree>
    <p:extLst>
      <p:ext uri="{BB962C8B-B14F-4D97-AF65-F5344CB8AC3E}">
        <p14:creationId xmlns:p14="http://schemas.microsoft.com/office/powerpoint/2010/main" val="3253314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lstStyle/>
          <a:p>
            <a:r>
              <a:rPr lang="en-US" b="1" dirty="0"/>
              <a:t>Part 1: Identifying Postal Codes (and then Neighborhoods) in "Scarborough"</a:t>
            </a:r>
          </a:p>
          <a:p>
            <a:pPr marL="0" indent="0">
              <a:buNone/>
            </a:pPr>
            <a:endParaRPr lang="en-US" dirty="0"/>
          </a:p>
        </p:txBody>
      </p:sp>
      <p:pic>
        <p:nvPicPr>
          <p:cNvPr id="5" name="Picture 4"/>
          <p:cNvPicPr>
            <a:picLocks noChangeAspect="1"/>
          </p:cNvPicPr>
          <p:nvPr/>
        </p:nvPicPr>
        <p:blipFill>
          <a:blip r:embed="rId2"/>
          <a:stretch>
            <a:fillRect/>
          </a:stretch>
        </p:blipFill>
        <p:spPr>
          <a:xfrm>
            <a:off x="2478891" y="1892670"/>
            <a:ext cx="7791050" cy="4869406"/>
          </a:xfrm>
          <a:prstGeom prst="rect">
            <a:avLst/>
          </a:prstGeom>
        </p:spPr>
      </p:pic>
    </p:spTree>
    <p:extLst>
      <p:ext uri="{BB962C8B-B14F-4D97-AF65-F5344CB8AC3E}">
        <p14:creationId xmlns:p14="http://schemas.microsoft.com/office/powerpoint/2010/main" val="1450723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2: Connecting to Foursquare and Retrieving Locational Data</a:t>
            </a:r>
            <a:r>
              <a:rPr lang="en-US" dirty="0"/>
              <a:t> </a:t>
            </a:r>
            <a:r>
              <a:rPr lang="en-US" b="1" dirty="0"/>
              <a:t>for Each Venue in Every Neighborhood</a:t>
            </a:r>
          </a:p>
          <a:p>
            <a:pPr marL="0" indent="0">
              <a:buNone/>
            </a:pPr>
            <a:r>
              <a:rPr lang="en-US" b="1" dirty="0"/>
              <a:t>After finding the list of neighborhoods, we then connect to the Foursquare API to gather information about venues inside each and every neighborhood. For each neighborhood, we have chosen the radius to be 1000 meter. It means that we have asked Foursquare to find venues that are at most 1000 meter far from the center of the neighborhood.</a:t>
            </a:r>
          </a:p>
          <a:p>
            <a:pPr marL="0" indent="0">
              <a:buNone/>
            </a:pPr>
            <a:endParaRPr lang="en-US" b="1" dirty="0"/>
          </a:p>
        </p:txBody>
      </p:sp>
    </p:spTree>
    <p:extLst>
      <p:ext uri="{BB962C8B-B14F-4D97-AF65-F5344CB8AC3E}">
        <p14:creationId xmlns:p14="http://schemas.microsoft.com/office/powerpoint/2010/main" val="64070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637076"/>
          </a:xfrm>
        </p:spPr>
        <p:txBody>
          <a:bodyPr/>
          <a:lstStyle/>
          <a:p>
            <a:r>
              <a:rPr lang="en-US" b="1" dirty="0"/>
              <a:t>Main Article</a:t>
            </a:r>
            <a:endParaRPr lang="en-US" dirty="0"/>
          </a:p>
        </p:txBody>
      </p:sp>
      <p:sp>
        <p:nvSpPr>
          <p:cNvPr id="3" name="Content Placeholder 2"/>
          <p:cNvSpPr>
            <a:spLocks noGrp="1"/>
          </p:cNvSpPr>
          <p:nvPr>
            <p:ph idx="1"/>
          </p:nvPr>
        </p:nvSpPr>
        <p:spPr>
          <a:xfrm>
            <a:off x="1141412" y="1255594"/>
            <a:ext cx="10459185" cy="4535607"/>
          </a:xfrm>
        </p:spPr>
        <p:txBody>
          <a:bodyPr>
            <a:normAutofit/>
          </a:bodyPr>
          <a:lstStyle/>
          <a:p>
            <a:r>
              <a:rPr lang="en-US" b="1" dirty="0"/>
              <a:t>Part 3: Processing the Retrieved Data and Creating a </a:t>
            </a:r>
            <a:r>
              <a:rPr lang="en-US" b="1" dirty="0" err="1"/>
              <a:t>DataFrome</a:t>
            </a:r>
            <a:r>
              <a:rPr lang="en-US" b="1" dirty="0"/>
              <a:t> for All the Venues inside the Scarborough</a:t>
            </a:r>
          </a:p>
          <a:p>
            <a:pPr marL="0" indent="0">
              <a:buNone/>
            </a:pPr>
            <a:r>
              <a:rPr lang="en-US" b="1" dirty="0"/>
              <a:t>When the data is completely gathered, we will perform processing on that raw data to find our desirable features for each venue. Our main feature is the category of that venue. After this stage, the column "Venue's Category" </a:t>
            </a:r>
            <a:r>
              <a:rPr lang="en-US" b="1" dirty="0" err="1"/>
              <a:t>wil</a:t>
            </a:r>
            <a:r>
              <a:rPr lang="en-US" b="1" dirty="0"/>
              <a:t> be One-hot encoded and different venues will have different feature-columns. After On-hot encoding we will integrate all restaurant columns to one column "Total Restaurants" and all food joint columns to "Total Joints" column.</a:t>
            </a:r>
          </a:p>
        </p:txBody>
      </p:sp>
    </p:spTree>
    <p:extLst>
      <p:ext uri="{BB962C8B-B14F-4D97-AF65-F5344CB8AC3E}">
        <p14:creationId xmlns:p14="http://schemas.microsoft.com/office/powerpoint/2010/main" val="8189011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Circuit</Template>
  <TotalTime>303</TotalTime>
  <Words>617</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Tw Cen MT</vt:lpstr>
      <vt:lpstr>Circuit</vt:lpstr>
      <vt:lpstr>A Recommender System for Groceries Contractor</vt:lpstr>
      <vt:lpstr>A Recommender System for Groceries Contractor</vt:lpstr>
      <vt:lpstr>Synopsis</vt:lpstr>
      <vt:lpstr>Synopsis</vt:lpstr>
      <vt:lpstr>Synopsis</vt:lpstr>
      <vt:lpstr>Main Article</vt:lpstr>
      <vt:lpstr>Main Article</vt:lpstr>
      <vt:lpstr>Main Article</vt:lpstr>
      <vt:lpstr>Main Article</vt:lpstr>
      <vt:lpstr>Main Article</vt:lpstr>
      <vt:lpstr>PowerPoint Presentation</vt:lpstr>
      <vt:lpstr>Main Article</vt:lpstr>
      <vt:lpstr>Decision Making and Reporting Results</vt:lpstr>
      <vt:lpstr>Decision Making and Reporting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Recommender System for Groceries Contractor</dc:title>
  <dc:creator>Mohammad Ali Dastgheib</dc:creator>
  <cp:lastModifiedBy>Zeeshan Ali Khan</cp:lastModifiedBy>
  <cp:revision>13</cp:revision>
  <dcterms:created xsi:type="dcterms:W3CDTF">2018-09-09T09:14:01Z</dcterms:created>
  <dcterms:modified xsi:type="dcterms:W3CDTF">2019-01-18T12:07:52Z</dcterms:modified>
</cp:coreProperties>
</file>