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58" d="100"/>
          <a:sy n="58" d="100"/>
        </p:scale>
        <p:origin x="988" y="4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pic>
        <p:nvPicPr>
          <p:cNvPr id="2097153"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48A87A34-81AB-432B-8DAE-1953F412C126}" type="datetimeFigureOut">
              <a:rPr dirty="0" lang="en-US"/>
              <a:t>9/5/2024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1" name=""/>
        <p:cNvGrpSpPr/>
        <p:nvPr/>
      </p:nvGrpSpPr>
      <p:grpSpPr>
        <a:xfrm>
          <a:off x="0" y="0"/>
          <a:ext cx="0" cy="0"/>
          <a:chOff x="0" y="0"/>
          <a:chExt cx="0" cy="0"/>
        </a:xfrm>
      </p:grpSpPr>
      <p:pic>
        <p:nvPicPr>
          <p:cNvPr id="2097165"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83"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4"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p>
            <a:fld id="{48A87A34-81AB-432B-8DAE-1953F412C126}" type="datetimeFigureOut">
              <a:rPr dirty="0" lang="en-US"/>
              <a:t>9/5/2024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pic>
        <p:nvPicPr>
          <p:cNvPr id="209715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9"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30"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48A87A34-81AB-432B-8DAE-1953F412C126}" type="datetimeFigureOut">
              <a:rPr dirty="0" lang="en-US"/>
              <a:t>9/5/2024</a:t>
            </a:fld>
            <a:endParaRPr dirty="0" lang="en-US"/>
          </a:p>
        </p:txBody>
      </p:sp>
      <p:sp>
        <p:nvSpPr>
          <p:cNvPr id="1048632" name="Footer Placeholder 5"/>
          <p:cNvSpPr>
            <a:spLocks noGrp="1"/>
          </p:cNvSpPr>
          <p:nvPr>
            <p:ph type="ftr" sz="quarter" idx="11"/>
          </p:nvPr>
        </p:nvSpPr>
        <p:spPr/>
        <p:txBody>
          <a:bodyPr/>
          <a:p>
            <a:endParaRPr dirty="0" lang="en-US"/>
          </a:p>
        </p:txBody>
      </p:sp>
      <p:sp>
        <p:nvSpPr>
          <p:cNvPr id="104863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pic>
        <p:nvPicPr>
          <p:cNvPr id="2097164"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4"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75"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6"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7" name="Date Placeholder 4"/>
          <p:cNvSpPr>
            <a:spLocks noGrp="1"/>
          </p:cNvSpPr>
          <p:nvPr>
            <p:ph type="dt" sz="half" idx="10"/>
          </p:nvPr>
        </p:nvSpPr>
        <p:spPr/>
        <p:txBody>
          <a:bodyPr/>
          <a:p>
            <a:fld id="{48A87A34-81AB-432B-8DAE-1953F412C126}" type="datetimeFigureOut">
              <a:rPr dirty="0" lang="en-US"/>
              <a:t>9/5/2024</a:t>
            </a:fld>
            <a:endParaRPr dirty="0" lang="en-US"/>
          </a:p>
        </p:txBody>
      </p:sp>
      <p:sp>
        <p:nvSpPr>
          <p:cNvPr id="1048678" name="Footer Placeholder 5"/>
          <p:cNvSpPr>
            <a:spLocks noGrp="1"/>
          </p:cNvSpPr>
          <p:nvPr>
            <p:ph type="ftr" sz="quarter" idx="11"/>
          </p:nvPr>
        </p:nvSpPr>
        <p:spPr/>
        <p:txBody>
          <a:bodyPr/>
          <a:p>
            <a:endParaRPr dirty="0" lang="en-US"/>
          </a:p>
        </p:txBody>
      </p:sp>
      <p:sp>
        <p:nvSpPr>
          <p:cNvPr id="1048679"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680"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1"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pic>
        <p:nvPicPr>
          <p:cNvPr id="2097156"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4"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25"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p>
            <a:fld id="{48A87A34-81AB-432B-8DAE-1953F412C126}" type="datetimeFigureOut">
              <a:rPr dirty="0" lang="en-US"/>
              <a:t>9/5/2024</a:t>
            </a:fld>
            <a:endParaRPr dirty="0" lang="en-US"/>
          </a:p>
        </p:txBody>
      </p:sp>
      <p:sp>
        <p:nvSpPr>
          <p:cNvPr id="1048627" name="Footer Placeholder 5"/>
          <p:cNvSpPr>
            <a:spLocks noGrp="1"/>
          </p:cNvSpPr>
          <p:nvPr>
            <p:ph type="ftr" sz="quarter" idx="11"/>
          </p:nvPr>
        </p:nvSpPr>
        <p:spPr/>
        <p:txBody>
          <a:bodyPr/>
          <a:p>
            <a:endParaRPr dirty="0" lang="en-US"/>
          </a:p>
        </p:txBody>
      </p:sp>
      <p:sp>
        <p:nvSpPr>
          <p:cNvPr id="104862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3" name=""/>
        <p:cNvGrpSpPr/>
        <p:nvPr/>
      </p:nvGrpSpPr>
      <p:grpSpPr>
        <a:xfrm>
          <a:off x="0" y="0"/>
          <a:ext cx="0" cy="0"/>
          <a:chOff x="0" y="0"/>
          <a:chExt cx="0" cy="0"/>
        </a:xfrm>
      </p:grpSpPr>
      <p:pic>
        <p:nvPicPr>
          <p:cNvPr id="2097167"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4"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695"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7"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9"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0"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1" name="Date Placeholder 2"/>
          <p:cNvSpPr>
            <a:spLocks noGrp="1"/>
          </p:cNvSpPr>
          <p:nvPr>
            <p:ph type="dt" sz="half" idx="10"/>
          </p:nvPr>
        </p:nvSpPr>
        <p:spPr/>
        <p:txBody>
          <a:bodyPr/>
          <a:p>
            <a:fld id="{48A87A34-81AB-432B-8DAE-1953F412C126}" type="datetimeFigureOut">
              <a:rPr dirty="0" lang="en-US"/>
              <a:t>9/5/2024</a:t>
            </a:fld>
            <a:endParaRPr dirty="0" lang="en-US"/>
          </a:p>
        </p:txBody>
      </p:sp>
      <p:sp>
        <p:nvSpPr>
          <p:cNvPr id="1048702" name="Footer Placeholder 3"/>
          <p:cNvSpPr>
            <a:spLocks noGrp="1"/>
          </p:cNvSpPr>
          <p:nvPr>
            <p:ph type="ftr" sz="quarter" idx="11"/>
          </p:nvPr>
        </p:nvSpPr>
        <p:spPr/>
        <p:txBody>
          <a:bodyPr/>
          <a:p>
            <a:endParaRPr dirty="0" lang="en-US"/>
          </a:p>
        </p:txBody>
      </p:sp>
      <p:sp>
        <p:nvSpPr>
          <p:cNvPr id="1048703"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5" name=""/>
        <p:cNvGrpSpPr/>
        <p:nvPr/>
      </p:nvGrpSpPr>
      <p:grpSpPr>
        <a:xfrm>
          <a:off x="0" y="0"/>
          <a:ext cx="0" cy="0"/>
          <a:chOff x="0" y="0"/>
          <a:chExt cx="0" cy="0"/>
        </a:xfrm>
      </p:grpSpPr>
      <p:pic>
        <p:nvPicPr>
          <p:cNvPr id="2097159"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0"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41"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6"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8"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9"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0" name="Date Placeholder 2"/>
          <p:cNvSpPr>
            <a:spLocks noGrp="1"/>
          </p:cNvSpPr>
          <p:nvPr>
            <p:ph type="dt" sz="half" idx="10"/>
          </p:nvPr>
        </p:nvSpPr>
        <p:spPr/>
        <p:txBody>
          <a:bodyPr/>
          <a:p>
            <a:fld id="{48A87A34-81AB-432B-8DAE-1953F412C126}" type="datetimeFigureOut">
              <a:rPr dirty="0" lang="en-US"/>
              <a:t>9/5/2024</a:t>
            </a:fld>
            <a:endParaRPr dirty="0" lang="en-US"/>
          </a:p>
        </p:txBody>
      </p:sp>
      <p:sp>
        <p:nvSpPr>
          <p:cNvPr id="1048651" name="Footer Placeholder 3"/>
          <p:cNvSpPr>
            <a:spLocks noGrp="1"/>
          </p:cNvSpPr>
          <p:nvPr>
            <p:ph type="ftr" sz="quarter" idx="11"/>
          </p:nvPr>
        </p:nvSpPr>
        <p:spPr/>
        <p:txBody>
          <a:bodyPr/>
          <a:p>
            <a:endParaRPr dirty="0" lang="en-US"/>
          </a:p>
        </p:txBody>
      </p:sp>
      <p:sp>
        <p:nvSpPr>
          <p:cNvPr id="104865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pic>
        <p:nvPicPr>
          <p:cNvPr id="209716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10" name="Title 1"/>
          <p:cNvSpPr>
            <a:spLocks noGrp="1"/>
          </p:cNvSpPr>
          <p:nvPr>
            <p:ph type="title"/>
          </p:nvPr>
        </p:nvSpPr>
        <p:spPr/>
        <p:txBody>
          <a:bodyPr/>
          <a:p>
            <a:r>
              <a:rPr lang="en-US"/>
              <a:t>Click to edit Master title style</a:t>
            </a:r>
            <a:endParaRPr dirty="0" lang="en-US"/>
          </a:p>
        </p:txBody>
      </p:sp>
      <p:sp>
        <p:nvSpPr>
          <p:cNvPr id="1048711"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3"/>
          <p:cNvSpPr>
            <a:spLocks noGrp="1"/>
          </p:cNvSpPr>
          <p:nvPr>
            <p:ph type="dt" sz="half" idx="10"/>
          </p:nvPr>
        </p:nvSpPr>
        <p:spPr/>
        <p:txBody>
          <a:bodyPr/>
          <a:p>
            <a:fld id="{48A87A34-81AB-432B-8DAE-1953F412C126}" type="datetimeFigureOut">
              <a:rPr dirty="0" lang="en-US"/>
              <a:t>9/5/2024</a:t>
            </a:fld>
            <a:endParaRPr dirty="0"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pic>
        <p:nvPicPr>
          <p:cNvPr id="2097163"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9"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70"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3"/>
          <p:cNvSpPr>
            <a:spLocks noGrp="1"/>
          </p:cNvSpPr>
          <p:nvPr>
            <p:ph type="dt" sz="half" idx="10"/>
          </p:nvPr>
        </p:nvSpPr>
        <p:spPr/>
        <p:txBody>
          <a:bodyPr/>
          <a:p>
            <a:fld id="{48A87A34-81AB-432B-8DAE-1953F412C126}" type="datetimeFigureOut">
              <a:rPr dirty="0" lang="en-US"/>
              <a:t>9/5/2024</a:t>
            </a:fld>
            <a:endParaRPr dirty="0" lang="en-US"/>
          </a:p>
        </p:txBody>
      </p:sp>
      <p:sp>
        <p:nvSpPr>
          <p:cNvPr id="1048672" name="Footer Placeholder 4"/>
          <p:cNvSpPr>
            <a:spLocks noGrp="1"/>
          </p:cNvSpPr>
          <p:nvPr>
            <p:ph type="ftr" sz="quarter" idx="11"/>
          </p:nvPr>
        </p:nvSpPr>
        <p:spPr/>
        <p:txBody>
          <a:bodyPr/>
          <a:p>
            <a:endParaRPr dirty="0" lang="en-US"/>
          </a:p>
        </p:txBody>
      </p:sp>
      <p:sp>
        <p:nvSpPr>
          <p:cNvPr id="104867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pic>
        <p:nvPicPr>
          <p:cNvPr id="2097154"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48A87A34-81AB-432B-8DAE-1953F412C126}" type="datetimeFigureOut">
              <a:rPr dirty="0" lang="en-US"/>
              <a:t>9/5/2024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pic>
        <p:nvPicPr>
          <p:cNvPr id="2097160"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3"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54"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48A87A34-81AB-432B-8DAE-1953F412C126}" type="datetimeFigureOut">
              <a:rPr dirty="0" lang="en-US"/>
              <a:t>9/5/2024</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pic>
        <p:nvPicPr>
          <p:cNvPr id="2097166"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8"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89"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4"/>
          <p:cNvSpPr>
            <a:spLocks noGrp="1"/>
          </p:cNvSpPr>
          <p:nvPr>
            <p:ph type="dt" sz="half" idx="10"/>
          </p:nvPr>
        </p:nvSpPr>
        <p:spPr/>
        <p:txBody>
          <a:bodyPr/>
          <a:p>
            <a:fld id="{48A87A34-81AB-432B-8DAE-1953F412C126}" type="datetimeFigureOut">
              <a:rPr dirty="0" lang="en-US"/>
              <a:t>9/5/2024</a:t>
            </a:fld>
            <a:endParaRPr dirty="0" lang="en-US"/>
          </a:p>
        </p:txBody>
      </p:sp>
      <p:sp>
        <p:nvSpPr>
          <p:cNvPr id="1048692" name="Footer Placeholder 5"/>
          <p:cNvSpPr>
            <a:spLocks noGrp="1"/>
          </p:cNvSpPr>
          <p:nvPr>
            <p:ph type="ftr" sz="quarter" idx="11"/>
          </p:nvPr>
        </p:nvSpPr>
        <p:spPr/>
        <p:txBody>
          <a:bodyPr/>
          <a:p>
            <a:endParaRPr dirty="0" lang="en-US"/>
          </a:p>
        </p:txBody>
      </p:sp>
      <p:sp>
        <p:nvSpPr>
          <p:cNvPr id="104869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pic>
        <p:nvPicPr>
          <p:cNvPr id="2097161"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8"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59"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6"/>
          <p:cNvSpPr>
            <a:spLocks noGrp="1"/>
          </p:cNvSpPr>
          <p:nvPr>
            <p:ph type="dt" sz="half" idx="10"/>
          </p:nvPr>
        </p:nvSpPr>
        <p:spPr/>
        <p:txBody>
          <a:bodyPr/>
          <a:p>
            <a:fld id="{48A87A34-81AB-432B-8DAE-1953F412C126}" type="datetimeFigureOut">
              <a:rPr dirty="0" lang="en-US"/>
              <a:t>9/5/2024</a:t>
            </a:fld>
            <a:endParaRPr dirty="0" lang="en-US"/>
          </a:p>
        </p:txBody>
      </p:sp>
      <p:sp>
        <p:nvSpPr>
          <p:cNvPr id="1048664" name="Footer Placeholder 7"/>
          <p:cNvSpPr>
            <a:spLocks noGrp="1"/>
          </p:cNvSpPr>
          <p:nvPr>
            <p:ph type="ftr" sz="quarter" idx="11"/>
          </p:nvPr>
        </p:nvSpPr>
        <p:spPr/>
        <p:txBody>
          <a:bodyPr/>
          <a:p>
            <a:endParaRPr dirty="0" lang="en-US"/>
          </a:p>
        </p:txBody>
      </p:sp>
      <p:sp>
        <p:nvSpPr>
          <p:cNvPr id="1048665"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pic>
        <p:nvPicPr>
          <p:cNvPr id="2097155"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0" name="Title 1"/>
          <p:cNvSpPr>
            <a:spLocks noGrp="1"/>
          </p:cNvSpPr>
          <p:nvPr>
            <p:ph type="title"/>
          </p:nvPr>
        </p:nvSpPr>
        <p:spPr/>
        <p:txBody>
          <a:bodyPr/>
          <a:p>
            <a:r>
              <a:rPr lang="en-US"/>
              <a:t>Click to edit Master title style</a:t>
            </a:r>
            <a:endParaRPr dirty="0" lang="en-US"/>
          </a:p>
        </p:txBody>
      </p:sp>
      <p:sp>
        <p:nvSpPr>
          <p:cNvPr id="1048621" name="Date Placeholder 2"/>
          <p:cNvSpPr>
            <a:spLocks noGrp="1"/>
          </p:cNvSpPr>
          <p:nvPr>
            <p:ph type="dt" sz="half" idx="10"/>
          </p:nvPr>
        </p:nvSpPr>
        <p:spPr/>
        <p:txBody>
          <a:bodyPr/>
          <a:p>
            <a:fld id="{48A87A34-81AB-432B-8DAE-1953F412C126}" type="datetimeFigureOut">
              <a:rPr dirty="0" lang="en-US"/>
              <a:t>9/5/2024</a:t>
            </a:fld>
            <a:endParaRPr dirty="0" lang="en-US"/>
          </a:p>
        </p:txBody>
      </p:sp>
      <p:sp>
        <p:nvSpPr>
          <p:cNvPr id="1048622" name="Footer Placeholder 3"/>
          <p:cNvSpPr>
            <a:spLocks noGrp="1"/>
          </p:cNvSpPr>
          <p:nvPr>
            <p:ph type="ftr" sz="quarter" idx="11"/>
          </p:nvPr>
        </p:nvSpPr>
        <p:spPr/>
        <p:txBody>
          <a:bodyPr/>
          <a:p>
            <a:endParaRPr dirty="0" lang="en-US"/>
          </a:p>
        </p:txBody>
      </p:sp>
      <p:sp>
        <p:nvSpPr>
          <p:cNvPr id="1048623"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pic>
        <p:nvPicPr>
          <p:cNvPr id="2097162"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6" name="Date Placeholder 1"/>
          <p:cNvSpPr>
            <a:spLocks noGrp="1"/>
          </p:cNvSpPr>
          <p:nvPr>
            <p:ph type="dt" sz="half" idx="10"/>
          </p:nvPr>
        </p:nvSpPr>
        <p:spPr/>
        <p:txBody>
          <a:bodyPr/>
          <a:p>
            <a:fld id="{48A87A34-81AB-432B-8DAE-1953F412C126}" type="datetimeFigureOut">
              <a:rPr dirty="0" lang="en-US"/>
              <a:t>9/5/2024</a:t>
            </a:fld>
            <a:endParaRPr dirty="0" lang="en-US"/>
          </a:p>
        </p:txBody>
      </p:sp>
      <p:sp>
        <p:nvSpPr>
          <p:cNvPr id="1048667" name="Footer Placeholder 2"/>
          <p:cNvSpPr>
            <a:spLocks noGrp="1"/>
          </p:cNvSpPr>
          <p:nvPr>
            <p:ph type="ftr" sz="quarter" idx="11"/>
          </p:nvPr>
        </p:nvSpPr>
        <p:spPr/>
        <p:txBody>
          <a:bodyPr/>
          <a:p>
            <a:endParaRPr dirty="0" lang="en-US"/>
          </a:p>
        </p:txBody>
      </p:sp>
      <p:sp>
        <p:nvSpPr>
          <p:cNvPr id="1048668"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pic>
        <p:nvPicPr>
          <p:cNvPr id="2097168"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4"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705"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p>
            <a:fld id="{48A87A34-81AB-432B-8DAE-1953F412C126}" type="datetimeFigureOut">
              <a:rPr dirty="0" lang="en-US"/>
              <a:t>9/5/2024</a:t>
            </a:fld>
            <a:endParaRPr dirty="0" lang="en-US"/>
          </a:p>
        </p:txBody>
      </p:sp>
      <p:sp>
        <p:nvSpPr>
          <p:cNvPr id="1048708" name="Footer Placeholder 5"/>
          <p:cNvSpPr>
            <a:spLocks noGrp="1"/>
          </p:cNvSpPr>
          <p:nvPr>
            <p:ph type="ftr" sz="quarter" idx="11"/>
          </p:nvPr>
        </p:nvSpPr>
        <p:spPr/>
        <p:txBody>
          <a:bodyPr/>
          <a:p>
            <a:endParaRPr dirty="0" lang="en-US"/>
          </a:p>
        </p:txBody>
      </p:sp>
      <p:sp>
        <p:nvSpPr>
          <p:cNvPr id="104870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pic>
        <p:nvPicPr>
          <p:cNvPr id="2097158"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4"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35"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6"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7" name="Date Placeholder 4"/>
          <p:cNvSpPr>
            <a:spLocks noGrp="1"/>
          </p:cNvSpPr>
          <p:nvPr>
            <p:ph type="dt" sz="half" idx="10"/>
          </p:nvPr>
        </p:nvSpPr>
        <p:spPr/>
        <p:txBody>
          <a:bodyPr/>
          <a:p>
            <a:fld id="{48A87A34-81AB-432B-8DAE-1953F412C126}" type="datetimeFigureOut">
              <a:rPr dirty="0" lang="en-US"/>
              <a:t>9/5/2024</a:t>
            </a:fld>
            <a:endParaRPr dirty="0" lang="en-US"/>
          </a:p>
        </p:txBody>
      </p:sp>
      <p:sp>
        <p:nvSpPr>
          <p:cNvPr id="1048638" name="Footer Placeholder 5"/>
          <p:cNvSpPr>
            <a:spLocks noGrp="1"/>
          </p:cNvSpPr>
          <p:nvPr>
            <p:ph type="ftr" sz="quarter" idx="11"/>
          </p:nvPr>
        </p:nvSpPr>
        <p:spPr/>
        <p:txBody>
          <a:bodyPr/>
          <a:p>
            <a:endParaRPr dirty="0" lang="en-US"/>
          </a:p>
        </p:txBody>
      </p:sp>
      <p:sp>
        <p:nvSpPr>
          <p:cNvPr id="104863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blip>
          <a:srcRect/>
          <a:stretch>
            <a:fillRect/>
          </a:stretch>
        </p:blipFill>
        <p:spPr bwMode="auto">
          <a:xfrm>
            <a:off x="0" y="-1"/>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t>9/5/2024</a:t>
            </a:fld>
            <a:endParaRPr dirty="0"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dirty="0"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itle 1"/>
          <p:cNvSpPr>
            <a:spLocks noGrp="1"/>
          </p:cNvSpPr>
          <p:nvPr>
            <p:ph type="ctrTitle"/>
          </p:nvPr>
        </p:nvSpPr>
        <p:spPr>
          <a:xfrm>
            <a:off x="1677860" y="249225"/>
            <a:ext cx="8689976" cy="2509213"/>
          </a:xfrm>
        </p:spPr>
        <p:txBody>
          <a:bodyPr/>
          <a:p>
            <a:r>
              <a:rPr dirty="0" lang="en-US"/>
              <a:t>Presentation of loop invariants</a:t>
            </a:r>
            <a:endParaRPr dirty="0" lang="en-PK"/>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p:txBody>
          <a:bodyPr/>
          <a:p>
            <a:r>
              <a:rPr dirty="0" lang="en-US"/>
              <a:t>Types of loop invariants </a:t>
            </a:r>
            <a:endParaRPr dirty="0" lang="en-PK"/>
          </a:p>
        </p:txBody>
      </p:sp>
      <p:sp>
        <p:nvSpPr>
          <p:cNvPr id="1048610" name="Content Placeholder 2"/>
          <p:cNvSpPr>
            <a:spLocks noGrp="1"/>
          </p:cNvSpPr>
          <p:nvPr>
            <p:ph sz="quarter" idx="13"/>
          </p:nvPr>
        </p:nvSpPr>
        <p:spPr/>
        <p:txBody>
          <a:bodyPr>
            <a:normAutofit/>
          </a:bodyPr>
          <a:p>
            <a:pPr algn="l" rtl="0"/>
            <a:r>
              <a:rPr b="0" cap="none" dirty="0" i="0" lang="en-US">
                <a:solidFill>
                  <a:srgbClr val="222222"/>
                </a:solidFill>
                <a:effectLst/>
                <a:latin typeface="Arial" panose="020B0604020202020204" pitchFamily="34" charset="0"/>
              </a:rPr>
              <a:t>Loop Invariants Are Properties Or Conditions That Remain True Before And After Each Iteration Of A Loop. They Are Crucial In Proving The Correctness Of Algorithms. Here Are The Main Types Of Loop Invariants:</a:t>
            </a:r>
          </a:p>
          <a:p>
            <a:pPr algn="l" rtl="0"/>
            <a:r>
              <a:rPr b="0" cap="none" dirty="0" i="0" lang="en-US">
                <a:solidFill>
                  <a:srgbClr val="222222"/>
                </a:solidFill>
                <a:effectLst/>
                <a:latin typeface="Arial" panose="020B0604020202020204" pitchFamily="34" charset="0"/>
              </a:rPr>
              <a:t>Initialization Invariant:</a:t>
            </a:r>
          </a:p>
          <a:p>
            <a:pPr algn="l" rtl="0"/>
            <a:r>
              <a:rPr b="0" cap="none" dirty="0" i="0" lang="en-US">
                <a:solidFill>
                  <a:srgbClr val="222222"/>
                </a:solidFill>
                <a:effectLst/>
                <a:latin typeface="Arial" panose="020B0604020202020204" pitchFamily="34" charset="0"/>
              </a:rPr>
              <a:t>This Ensures That The Invariant Holds True Before The Loop Starts. It Is The Initial Setup To Guarantee That The Invariant Is Valid At The Beginning Of The Loop.</a:t>
            </a:r>
            <a:br>
              <a:rPr b="0" cap="none" dirty="0" i="0" lang="en-US">
                <a:solidFill>
                  <a:srgbClr val="222222"/>
                </a:solidFill>
                <a:effectLst/>
                <a:latin typeface="Arial" panose="020B0604020202020204" pitchFamily="34" charset="0"/>
              </a:rPr>
            </a:br>
            <a:r>
              <a:rPr b="0" cap="none" dirty="0" i="0" lang="en-US">
                <a:solidFill>
                  <a:srgbClr val="222222"/>
                </a:solidFill>
                <a:effectLst/>
                <a:latin typeface="Arial" panose="020B0604020202020204" pitchFamily="34" charset="0"/>
              </a:rPr>
              <a:t>Maintenance Invariant:</a:t>
            </a:r>
            <a:br>
              <a:rPr b="0" cap="none" dirty="0" i="0" lang="en-US">
                <a:solidFill>
                  <a:srgbClr val="222222"/>
                </a:solidFill>
                <a:effectLst/>
                <a:latin typeface="Arial" panose="020B0604020202020204" pitchFamily="34" charset="0"/>
              </a:rPr>
            </a:br>
            <a:endParaRPr cap="none" dirty="0" lang="en-PK"/>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p:txBody>
          <a:bodyPr/>
          <a:p>
            <a:r>
              <a:rPr dirty="0" lang="en-US"/>
              <a:t>Types Of loop Invariants</a:t>
            </a:r>
            <a:endParaRPr dirty="0" lang="en-PK"/>
          </a:p>
        </p:txBody>
      </p:sp>
      <p:sp>
        <p:nvSpPr>
          <p:cNvPr id="1048612" name="Content Placeholder 2"/>
          <p:cNvSpPr>
            <a:spLocks noGrp="1"/>
          </p:cNvSpPr>
          <p:nvPr>
            <p:ph sz="quarter" idx="13"/>
          </p:nvPr>
        </p:nvSpPr>
        <p:spPr/>
        <p:txBody>
          <a:bodyPr>
            <a:normAutofit/>
          </a:bodyPr>
          <a:p>
            <a:r>
              <a:rPr b="0" cap="none" dirty="0" i="0" lang="en-US">
                <a:solidFill>
                  <a:srgbClr val="222222"/>
                </a:solidFill>
                <a:effectLst/>
                <a:latin typeface="Arial" panose="020B0604020202020204" pitchFamily="34" charset="0"/>
              </a:rPr>
              <a:t>This Ensures That If The Invariant Holds Before An Iteration Of The Loop, It Will Still Hold After The Iteration. It Is Maintained Throughout The Loop's Execution.</a:t>
            </a:r>
            <a:br>
              <a:rPr b="0" cap="none" dirty="0" i="0" lang="en-US">
                <a:solidFill>
                  <a:srgbClr val="222222"/>
                </a:solidFill>
                <a:effectLst/>
                <a:latin typeface="Arial" panose="020B0604020202020204" pitchFamily="34" charset="0"/>
              </a:rPr>
            </a:br>
            <a:r>
              <a:rPr b="0" cap="none" dirty="0" i="0" lang="en-US">
                <a:solidFill>
                  <a:srgbClr val="222222"/>
                </a:solidFill>
                <a:effectLst/>
                <a:latin typeface="Arial" panose="020B0604020202020204" pitchFamily="34" charset="0"/>
              </a:rPr>
              <a:t>Termination Invariant:</a:t>
            </a:r>
          </a:p>
          <a:p>
            <a:r>
              <a:rPr b="0" cap="none" dirty="0" i="0" lang="en-US">
                <a:solidFill>
                  <a:srgbClr val="222222"/>
                </a:solidFill>
                <a:effectLst/>
                <a:latin typeface="Arial" panose="020B0604020202020204" pitchFamily="34" charset="0"/>
              </a:rPr>
              <a:t>This Ensures That When The Loop Terminates, The Invariant Implies The Correctness Of The Result. It Connects The Loop Invariant To The Post-condition, Verifying That The Algorithm Achieves Its Intended Goal.</a:t>
            </a:r>
            <a:br>
              <a:rPr cap="none" dirty="0" lang="en-US"/>
            </a:br>
            <a:r>
              <a:rPr b="0" cap="none" dirty="0" i="0" lang="en-US">
                <a:solidFill>
                  <a:srgbClr val="222222"/>
                </a:solidFill>
                <a:effectLst/>
                <a:latin typeface="Arial" panose="020B0604020202020204" pitchFamily="34" charset="0"/>
              </a:rPr>
              <a:t>Inductive Invariant:</a:t>
            </a:r>
            <a:endParaRPr cap="none" dirty="0" lang="en-PK"/>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3" name="Title 1"/>
          <p:cNvSpPr>
            <a:spLocks noGrp="1"/>
          </p:cNvSpPr>
          <p:nvPr>
            <p:ph type="title"/>
          </p:nvPr>
        </p:nvSpPr>
        <p:spPr/>
        <p:txBody>
          <a:bodyPr/>
          <a:p>
            <a:r>
              <a:rPr dirty="0" lang="en-US"/>
              <a:t>Types of loop invariants</a:t>
            </a:r>
            <a:endParaRPr dirty="0" lang="en-PK"/>
          </a:p>
        </p:txBody>
      </p:sp>
      <p:sp>
        <p:nvSpPr>
          <p:cNvPr id="1048614" name="Content Placeholder 2"/>
          <p:cNvSpPr>
            <a:spLocks noGrp="1"/>
          </p:cNvSpPr>
          <p:nvPr>
            <p:ph sz="quarter" idx="13"/>
          </p:nvPr>
        </p:nvSpPr>
        <p:spPr/>
        <p:txBody>
          <a:bodyPr/>
          <a:p>
            <a:r>
              <a:rPr b="0" dirty="0" i="0" lang="en-US">
                <a:solidFill>
                  <a:srgbClr val="222222"/>
                </a:solidFill>
                <a:effectLst/>
                <a:latin typeface="Arial" panose="020B0604020202020204" pitchFamily="34" charset="0"/>
              </a:rPr>
              <a:t>This is used in the context of mathematical induction. It involves proving that if the invariant holds at a certain iteration, it will hold in the next iteration as well.</a:t>
            </a:r>
            <a:br>
              <a:rPr dirty="0" lang="en-US"/>
            </a:br>
            <a:r>
              <a:rPr b="0" dirty="0" i="0" lang="en-US">
                <a:solidFill>
                  <a:srgbClr val="222222"/>
                </a:solidFill>
                <a:effectLst/>
                <a:latin typeface="Arial" panose="020B0604020202020204" pitchFamily="34" charset="0"/>
              </a:rPr>
              <a:t>These invariants help in reasoning about loops, particularly in proving that an algorithm meets its specification.</a:t>
            </a:r>
            <a:endParaRPr dirty="0" lang="en-PK"/>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Title 1"/>
          <p:cNvSpPr>
            <a:spLocks noGrp="1"/>
          </p:cNvSpPr>
          <p:nvPr>
            <p:ph type="title"/>
          </p:nvPr>
        </p:nvSpPr>
        <p:spPr/>
        <p:txBody>
          <a:bodyPr/>
          <a:p>
            <a:r>
              <a:rPr dirty="0" lang="en-US"/>
              <a:t>Conclusion</a:t>
            </a:r>
            <a:endParaRPr dirty="0" lang="en-PK"/>
          </a:p>
        </p:txBody>
      </p:sp>
      <p:sp>
        <p:nvSpPr>
          <p:cNvPr id="1048616" name="Content Placeholder 2"/>
          <p:cNvSpPr>
            <a:spLocks noGrp="1"/>
          </p:cNvSpPr>
          <p:nvPr>
            <p:ph sz="quarter" idx="13"/>
          </p:nvPr>
        </p:nvSpPr>
        <p:spPr/>
        <p:txBody>
          <a:bodyPr>
            <a:normAutofit/>
          </a:bodyPr>
          <a:p>
            <a:r>
              <a:rPr b="0" cap="none" dirty="0" i="0" lang="en-US">
                <a:solidFill>
                  <a:srgbClr val="222222"/>
                </a:solidFill>
                <a:effectLst/>
                <a:latin typeface="Arial" panose="020B0604020202020204" pitchFamily="34" charset="0"/>
              </a:rPr>
              <a:t>In Simple Terms, Loop Invariants Are Rules That Stay True Throughout A Loop's Execution. They Help Ensure That A Loop Starts Correctly, Runs Correctly, And Ends With The Right Result. By Checking These Rules, You Can Prove That Your Algorithm Works As Expected</a:t>
            </a:r>
          </a:p>
          <a:p>
            <a:pPr algn="l" rtl="0"/>
            <a:r>
              <a:rPr b="0" cap="none" dirty="0" i="0" lang="en-US">
                <a:solidFill>
                  <a:srgbClr val="222222"/>
                </a:solidFill>
                <a:effectLst/>
                <a:latin typeface="Arial" panose="020B0604020202020204" pitchFamily="34" charset="0"/>
              </a:rPr>
              <a:t>Loop Invariants Are Like Rules Or Checkpoints That Stay True During Every Step Of A Loop In A Program.</a:t>
            </a:r>
          </a:p>
          <a:p>
            <a:br>
              <a:rPr b="0" cap="none" dirty="0" i="0" lang="en-US">
                <a:solidFill>
                  <a:srgbClr val="222222"/>
                </a:solidFill>
                <a:effectLst/>
                <a:latin typeface="Arial" panose="020B0604020202020204" pitchFamily="34" charset="0"/>
              </a:rPr>
            </a:br>
            <a:endParaRPr cap="none" dirty="0" lang="en-PK"/>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7" name="Title 1"/>
          <p:cNvSpPr>
            <a:spLocks noGrp="1"/>
          </p:cNvSpPr>
          <p:nvPr>
            <p:ph type="title"/>
          </p:nvPr>
        </p:nvSpPr>
        <p:spPr/>
        <p:txBody>
          <a:bodyPr/>
          <a:p>
            <a:r>
              <a:rPr dirty="0" lang="en-US"/>
              <a:t>Conclusion</a:t>
            </a:r>
            <a:endParaRPr dirty="0" lang="en-PK"/>
          </a:p>
        </p:txBody>
      </p:sp>
      <p:sp>
        <p:nvSpPr>
          <p:cNvPr id="1048618" name="Content Placeholder 2"/>
          <p:cNvSpPr>
            <a:spLocks noGrp="1"/>
          </p:cNvSpPr>
          <p:nvPr>
            <p:ph sz="quarter" idx="13"/>
          </p:nvPr>
        </p:nvSpPr>
        <p:spPr/>
        <p:txBody>
          <a:bodyPr/>
          <a:p>
            <a:pPr indent="0" marL="0">
              <a:buNone/>
            </a:pPr>
            <a:r>
              <a:rPr b="0" cap="none" dirty="0" i="0" lang="en-US">
                <a:solidFill>
                  <a:srgbClr val="222222"/>
                </a:solidFill>
                <a:effectLst/>
                <a:latin typeface="Arial" panose="020B0604020202020204" pitchFamily="34" charset="0"/>
              </a:rPr>
              <a:t>By Setting And Following These Rules, You Can Confidently Say That Your Loop—and Thus Your Entire Algorithm—is Working Properly, Solving The Problem As Intended</a:t>
            </a:r>
            <a:endParaRPr cap="none" dirty="0" lang="en-PK"/>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9" name="Title 1"/>
          <p:cNvSpPr>
            <a:spLocks noGrp="1"/>
          </p:cNvSpPr>
          <p:nvPr>
            <p:ph type="ctrTitle"/>
          </p:nvPr>
        </p:nvSpPr>
        <p:spPr/>
        <p:txBody>
          <a:bodyPr/>
          <a:p>
            <a:r>
              <a:rPr dirty="0" lang="en-US"/>
              <a:t>thanks</a:t>
            </a:r>
            <a:endParaRPr dirty="0" lang="en-P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3" name="Title 1"/>
          <p:cNvSpPr>
            <a:spLocks noGrp="1"/>
          </p:cNvSpPr>
          <p:nvPr>
            <p:ph type="title"/>
          </p:nvPr>
        </p:nvSpPr>
        <p:spPr/>
        <p:txBody>
          <a:bodyPr/>
          <a:p>
            <a:r>
              <a:rPr dirty="0" lang="en-US"/>
              <a:t>Introduction of loop invariants</a:t>
            </a:r>
            <a:endParaRPr dirty="0" lang="en-PK"/>
          </a:p>
        </p:txBody>
      </p:sp>
      <p:sp>
        <p:nvSpPr>
          <p:cNvPr id="1048594" name="Content Placeholder 2"/>
          <p:cNvSpPr>
            <a:spLocks noGrp="1"/>
          </p:cNvSpPr>
          <p:nvPr>
            <p:ph sz="quarter" idx="13"/>
          </p:nvPr>
        </p:nvSpPr>
        <p:spPr>
          <a:xfrm>
            <a:off x="913774" y="2367093"/>
            <a:ext cx="10363826" cy="3073588"/>
          </a:xfrm>
        </p:spPr>
        <p:txBody>
          <a:bodyPr/>
          <a:p>
            <a:r>
              <a:rPr cap="none" dirty="0" lang="en-US"/>
              <a:t>A Loop Invariants Is An Important Idea In Computer Programming That Helps Us Understand And Check What A Loop Is Doing.</a:t>
            </a:r>
          </a:p>
          <a:p>
            <a:r>
              <a:rPr cap="none" dirty="0" lang="en-US"/>
              <a:t> Imagine You Are Giving A Set Of Instructions To A Loop In Your Program And This Loop Repeats The Same Steps Over And Over A Loop Invariant Is A Statement Or Rule That Should Always Be True Every Time The Loop Goes Through Its Steps. Its Like A Checkpoint That Let’s You Know The Loop Is Working Correctly As It Runs Again And Again. And The Purpose Of Loop Invariants To Make Correct Algorithms.</a:t>
            </a:r>
            <a:endParaRPr cap="none" dirty="0" lang="en-P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dirty="0" lang="en-US"/>
              <a:t>How it works</a:t>
            </a:r>
            <a:endParaRPr dirty="0" lang="en-PK"/>
          </a:p>
        </p:txBody>
      </p:sp>
      <p:sp>
        <p:nvSpPr>
          <p:cNvPr id="1048596" name="Content Placeholder 2"/>
          <p:cNvSpPr>
            <a:spLocks noGrp="1"/>
          </p:cNvSpPr>
          <p:nvPr>
            <p:ph sz="quarter" idx="13"/>
          </p:nvPr>
        </p:nvSpPr>
        <p:spPr>
          <a:xfrm>
            <a:off x="913773" y="2367092"/>
            <a:ext cx="10364451" cy="3128451"/>
          </a:xfrm>
        </p:spPr>
        <p:txBody>
          <a:bodyPr/>
          <a:p>
            <a:r>
              <a:rPr b="1" cap="none" dirty="0" lang="en-US"/>
              <a:t>Before The Loop : </a:t>
            </a:r>
            <a:r>
              <a:rPr cap="none" dirty="0" lang="en-US"/>
              <a:t>You Check If The Invariant Is True Right At The Beginning, Before The Loop Event Starts. This Ensures Everything Is Set Up Correctly.</a:t>
            </a:r>
          </a:p>
          <a:p>
            <a:r>
              <a:rPr b="1" cap="none" dirty="0" lang="en-US"/>
              <a:t>During The Loop : </a:t>
            </a:r>
            <a:r>
              <a:rPr cap="none" dirty="0" lang="en-US"/>
              <a:t>Every Time The Loop Goes Through Its Steps The Rule Should Still Be True. This Shows That The Loop Is Doing Correctly Each Time It Repeats.</a:t>
            </a:r>
          </a:p>
          <a:p>
            <a:r>
              <a:rPr b="1" cap="none" dirty="0" lang="en-US"/>
              <a:t>After The Loop Ends : </a:t>
            </a:r>
            <a:r>
              <a:rPr cap="none" dirty="0" lang="en-US"/>
              <a:t>When The Loop Has Finished Running All Its Steps The Rule Should Help You Confirm That The Final Result Is Correct</a:t>
            </a:r>
            <a:r>
              <a:rPr dirty="0" lang="en-US"/>
              <a:t>.</a:t>
            </a:r>
            <a:r>
              <a:rPr b="1" dirty="0" lang="en-US"/>
              <a:t> </a:t>
            </a:r>
            <a:endParaRPr b="1" dirty="0" lang="en-PK"/>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p:txBody>
          <a:bodyPr/>
          <a:p>
            <a:r>
              <a:rPr dirty="0" lang="en-US"/>
              <a:t>Example	</a:t>
            </a:r>
            <a:endParaRPr dirty="0" lang="en-PK"/>
          </a:p>
        </p:txBody>
      </p:sp>
      <p:sp>
        <p:nvSpPr>
          <p:cNvPr id="1048598" name="Content Placeholder 2"/>
          <p:cNvSpPr>
            <a:spLocks noGrp="1"/>
          </p:cNvSpPr>
          <p:nvPr>
            <p:ph sz="quarter" idx="13"/>
          </p:nvPr>
        </p:nvSpPr>
        <p:spPr/>
        <p:txBody>
          <a:bodyPr>
            <a:normAutofit fontScale="90000" lnSpcReduction="20000"/>
          </a:bodyPr>
          <a:p>
            <a:pPr algn="l" indent="0" marL="0" rtl="0">
              <a:buNone/>
            </a:pPr>
            <a:r>
              <a:rPr b="0" dirty="0" i="0" lang="en-US">
                <a:solidFill>
                  <a:srgbClr val="222222"/>
                </a:solidFill>
                <a:effectLst/>
                <a:latin typeface="Arial" panose="020B0604020202020204" pitchFamily="34" charset="0"/>
              </a:rPr>
              <a:t>def </a:t>
            </a:r>
            <a:r>
              <a:rPr b="0" dirty="0" i="0" lang="en-US" err="1">
                <a:solidFill>
                  <a:srgbClr val="222222"/>
                </a:solidFill>
                <a:effectLst/>
                <a:latin typeface="Arial" panose="020B0604020202020204" pitchFamily="34" charset="0"/>
              </a:rPr>
              <a:t>count_to_n</a:t>
            </a:r>
            <a:r>
              <a:rPr b="0" dirty="0" i="0" lang="en-US">
                <a:solidFill>
                  <a:srgbClr val="222222"/>
                </a:solidFill>
                <a:effectLst/>
                <a:latin typeface="Arial" panose="020B0604020202020204" pitchFamily="34" charset="0"/>
              </a:rPr>
              <a:t>(n):</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    print(</a:t>
            </a:r>
            <a:r>
              <a:rPr b="0" dirty="0" i="0" lang="en-US" err="1">
                <a:solidFill>
                  <a:srgbClr val="222222"/>
                </a:solidFill>
                <a:effectLst/>
                <a:latin typeface="Arial" panose="020B0604020202020204" pitchFamily="34" charset="0"/>
              </a:rPr>
              <a:t>f"Counting</a:t>
            </a:r>
            <a:r>
              <a:rPr b="0" dirty="0" i="0" lang="en-US">
                <a:solidFill>
                  <a:srgbClr val="222222"/>
                </a:solidFill>
                <a:effectLst/>
                <a:latin typeface="Arial" panose="020B0604020202020204" pitchFamily="34" charset="0"/>
              </a:rPr>
              <a:t> from 1 to {n}")</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    count = 0</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    </a:t>
            </a:r>
            <a:r>
              <a:rPr b="0" dirty="0" i="0" lang="en-US" err="1">
                <a:solidFill>
                  <a:srgbClr val="222222"/>
                </a:solidFill>
                <a:effectLst/>
                <a:latin typeface="Arial" panose="020B0604020202020204" pitchFamily="34" charset="0"/>
              </a:rPr>
              <a:t>i</a:t>
            </a:r>
            <a:r>
              <a:rPr b="0" dirty="0" i="0" lang="en-US">
                <a:solidFill>
                  <a:srgbClr val="222222"/>
                </a:solidFill>
                <a:effectLst/>
                <a:latin typeface="Arial" panose="020B0604020202020204" pitchFamily="34" charset="0"/>
              </a:rPr>
              <a:t> = 1</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    while </a:t>
            </a:r>
            <a:r>
              <a:rPr b="0" dirty="0" i="0" lang="en-US" err="1">
                <a:solidFill>
                  <a:srgbClr val="222222"/>
                </a:solidFill>
                <a:effectLst/>
                <a:latin typeface="Arial" panose="020B0604020202020204" pitchFamily="34" charset="0"/>
              </a:rPr>
              <a:t>i</a:t>
            </a:r>
            <a:r>
              <a:rPr b="0" dirty="0" i="0" lang="en-US">
                <a:solidFill>
                  <a:srgbClr val="222222"/>
                </a:solidFill>
                <a:effectLst/>
                <a:latin typeface="Arial" panose="020B0604020202020204" pitchFamily="34" charset="0"/>
              </a:rPr>
              <a:t> &lt;= n:</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        count += 1</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        </a:t>
            </a:r>
            <a:r>
              <a:rPr b="0" dirty="0" i="0" lang="en-US" err="1">
                <a:solidFill>
                  <a:srgbClr val="222222"/>
                </a:solidFill>
                <a:effectLst/>
                <a:latin typeface="Arial" panose="020B0604020202020204" pitchFamily="34" charset="0"/>
              </a:rPr>
              <a:t>i</a:t>
            </a:r>
            <a:r>
              <a:rPr b="0" dirty="0" i="0" lang="en-US">
                <a:solidFill>
                  <a:srgbClr val="222222"/>
                </a:solidFill>
                <a:effectLst/>
                <a:latin typeface="Arial" panose="020B0604020202020204" pitchFamily="34" charset="0"/>
              </a:rPr>
              <a:t> += 1</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    return count</a:t>
            </a:r>
            <a:br>
              <a:rPr b="0" dirty="0" i="0" lang="en-US">
                <a:solidFill>
                  <a:srgbClr val="222222"/>
                </a:solidFill>
                <a:effectLst/>
                <a:latin typeface="Arial" panose="020B0604020202020204" pitchFamily="34" charset="0"/>
              </a:rPr>
            </a:br>
            <a:endParaRPr b="0" dirty="0" i="0" lang="en-US">
              <a:solidFill>
                <a:srgbClr val="222222"/>
              </a:solidFill>
              <a:effectLst/>
              <a:latin typeface="Arial" panose="020B0604020202020204" pitchFamily="34" charset="0"/>
            </a:endParaRPr>
          </a:p>
          <a:p>
            <a:pPr algn="l" indent="0" marL="0" rtl="0">
              <a:buNone/>
            </a:pPr>
            <a:r>
              <a:rPr b="0" dirty="0" i="0" lang="en-US">
                <a:solidFill>
                  <a:srgbClr val="222222"/>
                </a:solidFill>
                <a:effectLst/>
                <a:latin typeface="Arial" panose="020B0604020202020204" pitchFamily="34" charset="0"/>
              </a:rPr>
              <a:t>The program starts by printing "Counting from 1 to n".</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Then it counts from 1 up to n.</a:t>
            </a: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The loop runs n times, and the final count is equal to n.</a:t>
            </a:r>
          </a:p>
          <a:p>
            <a:endParaRPr dirty="0" lang="en-P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Title 1"/>
          <p:cNvSpPr>
            <a:spLocks noGrp="1"/>
          </p:cNvSpPr>
          <p:nvPr>
            <p:ph type="title"/>
          </p:nvPr>
        </p:nvSpPr>
        <p:spPr/>
        <p:txBody>
          <a:bodyPr/>
          <a:p>
            <a:r>
              <a:rPr b="0" dirty="0" i="0" lang="en-US">
                <a:solidFill>
                  <a:srgbClr val="222222"/>
                </a:solidFill>
                <a:effectLst/>
                <a:highlight>
                  <a:srgbClr val="FFFFFF"/>
                </a:highlight>
                <a:latin typeface="Arial" panose="020B0604020202020204" pitchFamily="34" charset="0"/>
              </a:rPr>
              <a:t>Advantages of Loop Invariants</a:t>
            </a:r>
            <a:endParaRPr dirty="0" lang="en-PK"/>
          </a:p>
        </p:txBody>
      </p:sp>
      <p:sp>
        <p:nvSpPr>
          <p:cNvPr id="1048600" name="Content Placeholder 2"/>
          <p:cNvSpPr>
            <a:spLocks noGrp="1"/>
          </p:cNvSpPr>
          <p:nvPr>
            <p:ph sz="quarter" idx="13"/>
          </p:nvPr>
        </p:nvSpPr>
        <p:spPr/>
        <p:txBody>
          <a:bodyPr>
            <a:normAutofit fontScale="90000" lnSpcReduction="20000"/>
          </a:bodyPr>
          <a:p>
            <a:pPr algn="l" indent="0" marL="0" rtl="0">
              <a:buNone/>
            </a:pPr>
            <a:br>
              <a:rPr b="0" dirty="0" i="0" lang="en-US">
                <a:solidFill>
                  <a:srgbClr val="222222"/>
                </a:solidFill>
                <a:effectLst/>
                <a:latin typeface="Arial" panose="020B0604020202020204" pitchFamily="34" charset="0"/>
              </a:rPr>
            </a:br>
            <a:r>
              <a:rPr b="0" dirty="0" i="0" lang="en-US">
                <a:solidFill>
                  <a:srgbClr val="222222"/>
                </a:solidFill>
                <a:effectLst/>
                <a:latin typeface="Arial" panose="020B0604020202020204" pitchFamily="34" charset="0"/>
              </a:rPr>
              <a:t>Helps Prove Correctness:</a:t>
            </a:r>
          </a:p>
          <a:p>
            <a:pPr algn="l" indent="0" marL="0" rtl="0">
              <a:buNone/>
            </a:pPr>
            <a:r>
              <a:rPr b="0" dirty="0" i="0" lang="en-US">
                <a:solidFill>
                  <a:srgbClr val="222222"/>
                </a:solidFill>
                <a:effectLst/>
                <a:latin typeface="Arial" panose="020B0604020202020204" pitchFamily="34" charset="0"/>
              </a:rPr>
              <a:t>Loop invariants are a powerful tool in formal methods to prove that a loop is working correctly.</a:t>
            </a:r>
          </a:p>
          <a:p>
            <a:pPr algn="l" indent="0" marL="0" rtl="0">
              <a:buNone/>
            </a:pPr>
            <a:r>
              <a:rPr b="0" dirty="0" i="0" lang="en-US">
                <a:solidFill>
                  <a:srgbClr val="222222"/>
                </a:solidFill>
                <a:effectLst/>
                <a:latin typeface="Arial" panose="020B0604020202020204" pitchFamily="34" charset="0"/>
              </a:rPr>
              <a:t>Clarifies Logic:</a:t>
            </a:r>
          </a:p>
          <a:p>
            <a:pPr algn="l" indent="0" marL="0" rtl="0">
              <a:buNone/>
            </a:pPr>
            <a:r>
              <a:rPr b="0" dirty="0" i="0" lang="en-US">
                <a:solidFill>
                  <a:srgbClr val="222222"/>
                </a:solidFill>
                <a:effectLst/>
                <a:latin typeface="Arial" panose="020B0604020202020204" pitchFamily="34" charset="0"/>
              </a:rPr>
              <a:t>Writing down the loop invariant forces you to think clearly about what the loop is doing, which can help in understanding and explaining the loop's purpose and behavior.</a:t>
            </a:r>
          </a:p>
          <a:p>
            <a:pPr algn="l" indent="0" marL="0" rtl="0">
              <a:buNone/>
            </a:pPr>
            <a:r>
              <a:rPr b="0" dirty="0" i="0" lang="en-US">
                <a:solidFill>
                  <a:srgbClr val="222222"/>
                </a:solidFill>
                <a:effectLst/>
                <a:latin typeface="Arial" panose="020B0604020202020204" pitchFamily="34" charset="0"/>
              </a:rPr>
              <a:t>Easier Debugging:</a:t>
            </a:r>
          </a:p>
          <a:p>
            <a:pPr algn="l" indent="0" marL="0" rtl="0">
              <a:buNone/>
            </a:pPr>
            <a:r>
              <a:rPr b="0" dirty="0" i="0" lang="en-US">
                <a:solidFill>
                  <a:srgbClr val="222222"/>
                </a:solidFill>
                <a:effectLst/>
                <a:latin typeface="Arial" panose="020B0604020202020204" pitchFamily="34" charset="0"/>
              </a:rPr>
              <a:t>When you know what the loop invariant should be, it’s easier to debug a loop.</a:t>
            </a:r>
          </a:p>
          <a:p>
            <a:pPr indent="0" marL="0">
              <a:buNone/>
            </a:pPr>
            <a:endParaRPr dirty="0" lang="en-P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Title 1"/>
          <p:cNvSpPr>
            <a:spLocks noGrp="1"/>
          </p:cNvSpPr>
          <p:nvPr>
            <p:ph type="title"/>
          </p:nvPr>
        </p:nvSpPr>
        <p:spPr/>
        <p:txBody>
          <a:bodyPr/>
          <a:p>
            <a:r>
              <a:rPr dirty="0" lang="en-US"/>
              <a:t>Why loop invariants matter</a:t>
            </a:r>
            <a:endParaRPr dirty="0" lang="en-PK"/>
          </a:p>
        </p:txBody>
      </p:sp>
      <p:sp>
        <p:nvSpPr>
          <p:cNvPr id="1048602" name="Content Placeholder 2"/>
          <p:cNvSpPr>
            <a:spLocks noGrp="1"/>
          </p:cNvSpPr>
          <p:nvPr>
            <p:ph sz="quarter" idx="13"/>
          </p:nvPr>
        </p:nvSpPr>
        <p:spPr/>
        <p:txBody>
          <a:bodyPr/>
          <a:p>
            <a:r>
              <a:rPr b="0" cap="none" dirty="0" i="0" lang="en-US">
                <a:solidFill>
                  <a:srgbClr val="222222"/>
                </a:solidFill>
                <a:effectLst/>
                <a:latin typeface="Arial" panose="020B0604020202020204" pitchFamily="34" charset="0"/>
              </a:rPr>
              <a:t>A Loop Invariant Is A Condition, Rule, Or Statement That Should Always Hold True Before The Loop Starts, During Each Iteration, And After The Loop Ends. It Acts As A Logical Checkpoint, Allowing You To Monitor The Loop's Behavior And Ensure That It Is On The Right Track At All Times. It Make It Easy To Understand And Debug And Make It Powerful Tool In Programmer’s Toolkit.</a:t>
            </a:r>
            <a:endParaRPr cap="none" dirty="0" lang="en-PK"/>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Title 1"/>
          <p:cNvSpPr>
            <a:spLocks noGrp="1"/>
          </p:cNvSpPr>
          <p:nvPr>
            <p:ph type="title"/>
          </p:nvPr>
        </p:nvSpPr>
        <p:spPr/>
        <p:txBody>
          <a:bodyPr/>
          <a:p>
            <a:r>
              <a:rPr dirty="0" lang="en-US"/>
              <a:t>The Role Of A loop Invariant </a:t>
            </a:r>
            <a:endParaRPr dirty="0" lang="en-PK"/>
          </a:p>
        </p:txBody>
      </p:sp>
      <p:sp>
        <p:nvSpPr>
          <p:cNvPr id="1048604" name="Content Placeholder 2"/>
          <p:cNvSpPr>
            <a:spLocks noGrp="1"/>
          </p:cNvSpPr>
          <p:nvPr>
            <p:ph sz="quarter" idx="13"/>
          </p:nvPr>
        </p:nvSpPr>
        <p:spPr/>
        <p:txBody>
          <a:bodyPr/>
          <a:p>
            <a:r>
              <a:rPr b="0" cap="none" dirty="0" i="0" lang="en-US">
                <a:solidFill>
                  <a:srgbClr val="222222"/>
                </a:solidFill>
                <a:effectLst/>
                <a:latin typeface="Arial" panose="020B0604020202020204" pitchFamily="34" charset="0"/>
              </a:rPr>
              <a:t>The Loop Invariant Functions As A Logical Checkpoint Or A Set Of Guiding Principles That Continuously Monitors And Validates The Behavior Of The Loop. Before The Loop Starts, The Invariant Is Established, Guaranteeing That The Initial Conditions Are Correct And Setting The Stage For The Loop’s Execution. This Initial Verification Is Crucial Because It Lays The Groundwork For All Subsequent Operations Within The Loop By Setting This Initial Invariant, The Programmer Create A Solid Foundation Upon Which The Loop Operates.</a:t>
            </a:r>
            <a:endParaRPr cap="none" dirty="0" lang="en-PK"/>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5" name="Title 1"/>
          <p:cNvSpPr>
            <a:spLocks noGrp="1"/>
          </p:cNvSpPr>
          <p:nvPr>
            <p:ph type="title"/>
          </p:nvPr>
        </p:nvSpPr>
        <p:spPr/>
        <p:txBody>
          <a:bodyPr/>
          <a:p>
            <a:r>
              <a:rPr dirty="0" lang="en-US"/>
              <a:t>Example to understand </a:t>
            </a:r>
            <a:endParaRPr dirty="0" lang="en-PK"/>
          </a:p>
        </p:txBody>
      </p:sp>
      <p:sp>
        <p:nvSpPr>
          <p:cNvPr id="1048606" name="Content Placeholder 2"/>
          <p:cNvSpPr>
            <a:spLocks noGrp="1"/>
          </p:cNvSpPr>
          <p:nvPr>
            <p:ph sz="quarter" idx="13"/>
          </p:nvPr>
        </p:nvSpPr>
        <p:spPr/>
        <p:txBody>
          <a:bodyPr>
            <a:normAutofit/>
          </a:bodyPr>
          <a:p>
            <a:pPr algn="l" rtl="0"/>
            <a:r>
              <a:rPr b="0" cap="none" dirty="0" i="0" lang="en-US">
                <a:solidFill>
                  <a:srgbClr val="500050"/>
                </a:solidFill>
                <a:effectLst/>
                <a:latin typeface="Arial" panose="020B0604020202020204" pitchFamily="34" charset="0"/>
              </a:rPr>
              <a:t>Think Of A Simple Example Where You Want To Add Up Numbers From 1 To 10. You Start With 0, And Then You Add 1, Then 2, And So On Until You Add 10.</a:t>
            </a:r>
          </a:p>
          <a:p>
            <a:pPr algn="l" rtl="0"/>
            <a:r>
              <a:rPr b="0" cap="none" dirty="0" i="0" lang="en-US">
                <a:solidFill>
                  <a:srgbClr val="222222"/>
                </a:solidFill>
                <a:effectLst/>
                <a:latin typeface="Arial" panose="020B0604020202020204" pitchFamily="34" charset="0"/>
              </a:rPr>
              <a:t>The Invariant (Rule): As You Add Each Number, The Total Sum You Have So Far Should Always Be Correct. For Example, After Adding 1, The Total Should Be 1. After Adding 2, The Total Should Be 3, And So On.</a:t>
            </a:r>
            <a:br>
              <a:rPr b="0" dirty="0" i="0" lang="en-US">
                <a:solidFill>
                  <a:srgbClr val="222222"/>
                </a:solidFill>
                <a:effectLst/>
                <a:highlight>
                  <a:srgbClr val="FFFFFF"/>
                </a:highlight>
                <a:latin typeface="Arial" panose="020B0604020202020204" pitchFamily="34" charset="0"/>
              </a:rPr>
            </a:br>
            <a:endParaRPr dirty="0" lang="en-PK"/>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p:txBody>
          <a:bodyPr/>
          <a:p>
            <a:r>
              <a:rPr dirty="0" lang="en-US"/>
              <a:t>Example to understand</a:t>
            </a:r>
            <a:endParaRPr dirty="0" lang="en-PK"/>
          </a:p>
        </p:txBody>
      </p:sp>
      <p:sp>
        <p:nvSpPr>
          <p:cNvPr id="1048608" name="Content Placeholder 2"/>
          <p:cNvSpPr>
            <a:spLocks noGrp="1"/>
          </p:cNvSpPr>
          <p:nvPr>
            <p:ph sz="quarter" idx="13"/>
          </p:nvPr>
        </p:nvSpPr>
        <p:spPr/>
        <p:txBody>
          <a:bodyPr>
            <a:normAutofit/>
          </a:bodyPr>
          <a:p>
            <a:pPr algn="l" rtl="0"/>
            <a:r>
              <a:rPr b="0" cap="none" dirty="0" i="0" lang="en-US">
                <a:solidFill>
                  <a:srgbClr val="222222"/>
                </a:solidFill>
                <a:effectLst/>
                <a:latin typeface="Arial" panose="020B0604020202020204" pitchFamily="34" charset="0"/>
              </a:rPr>
              <a:t>Before You Start: The Total Is 0, Which Is Correct Because You Haven’t Added Anything Yet.</a:t>
            </a:r>
            <a:br>
              <a:rPr b="0" cap="none" dirty="0" i="0" lang="en-US">
                <a:solidFill>
                  <a:srgbClr val="222222"/>
                </a:solidFill>
                <a:effectLst/>
                <a:latin typeface="Arial" panose="020B0604020202020204" pitchFamily="34" charset="0"/>
              </a:rPr>
            </a:br>
            <a:r>
              <a:rPr b="0" cap="none" dirty="0" i="0" lang="en-US">
                <a:solidFill>
                  <a:srgbClr val="222222"/>
                </a:solidFill>
                <a:effectLst/>
                <a:latin typeface="Arial" panose="020B0604020202020204" pitchFamily="34" charset="0"/>
              </a:rPr>
              <a:t>While Adding Numbers: Each Time You Add A New Number, You Check That Your Total Is Still What It Should Be.</a:t>
            </a:r>
            <a:br>
              <a:rPr b="0" cap="none" dirty="0" i="0" lang="en-US">
                <a:solidFill>
                  <a:srgbClr val="222222"/>
                </a:solidFill>
                <a:effectLst/>
                <a:latin typeface="Arial" panose="020B0604020202020204" pitchFamily="34" charset="0"/>
              </a:rPr>
            </a:br>
            <a:r>
              <a:rPr b="0" cap="none" dirty="0" i="0" lang="en-US">
                <a:solidFill>
                  <a:srgbClr val="222222"/>
                </a:solidFill>
                <a:effectLst/>
                <a:latin typeface="Arial" panose="020B0604020202020204" pitchFamily="34" charset="0"/>
              </a:rPr>
              <a:t>When You Finish: After Adding All The Numbers, The Final Total Should Be 55, Which Is The Sum Of All Numbers From 1 To 10.</a:t>
            </a:r>
            <a:br>
              <a:rPr b="0" cap="none" dirty="0" i="0" lang="en-US">
                <a:solidFill>
                  <a:srgbClr val="500050"/>
                </a:solidFill>
                <a:effectLst/>
                <a:latin typeface="Arial" panose="020B0604020202020204" pitchFamily="34" charset="0"/>
              </a:rPr>
            </a:br>
            <a:r>
              <a:rPr b="0" cap="none" dirty="0" i="0" lang="en-US">
                <a:solidFill>
                  <a:srgbClr val="500050"/>
                </a:solidFill>
                <a:effectLst/>
                <a:latin typeface="Arial" panose="020B0604020202020204" pitchFamily="34" charset="0"/>
              </a:rPr>
              <a:t>By Following This Rule, You Can Be Confident That The Loop Is Doing The Right Thing Each Time It Repeats, And In The End, You Get The Correct Answer. This Is How A Loop Invariant Helps You Ensure Your Loop Works As Expected.</a:t>
            </a:r>
            <a:endParaRPr b="0" cap="none" dirty="0" i="0" lang="en-US">
              <a:solidFill>
                <a:srgbClr val="222222"/>
              </a:solidFill>
              <a:effectLst/>
              <a:latin typeface="Arial" panose="020B0604020202020204" pitchFamily="34" charset="0"/>
            </a:endParaRPr>
          </a:p>
          <a:p>
            <a:endParaRPr dirty="0" lang="en-PK"/>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Meet Gul</dc:creator>
  <cp:lastModifiedBy>Jawad Qureshi</cp:lastModifiedBy>
  <dcterms:created xsi:type="dcterms:W3CDTF">2024-08-22T17:45:32Z</dcterms:created>
  <dcterms:modified xsi:type="dcterms:W3CDTF">2024-09-05T07:01:22Z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46babf881e74432db013c0b7fadecd8b</vt:lpwstr>
  </property>
</Properties>
</file>