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6" r:id="rId2"/>
    <p:sldMasterId id="2147483798" r:id="rId3"/>
    <p:sldMasterId id="2147483810" r:id="rId4"/>
  </p:sldMasterIdLst>
  <p:notesMasterIdLst>
    <p:notesMasterId r:id="rId39"/>
  </p:notesMasterIdLst>
  <p:sldIdLst>
    <p:sldId id="312" r:id="rId5"/>
    <p:sldId id="293" r:id="rId6"/>
    <p:sldId id="299" r:id="rId7"/>
    <p:sldId id="297" r:id="rId8"/>
    <p:sldId id="309" r:id="rId9"/>
    <p:sldId id="310" r:id="rId10"/>
    <p:sldId id="311" r:id="rId11"/>
    <p:sldId id="295" r:id="rId12"/>
    <p:sldId id="305" r:id="rId13"/>
    <p:sldId id="285" r:id="rId14"/>
    <p:sldId id="276" r:id="rId15"/>
    <p:sldId id="277" r:id="rId16"/>
    <p:sldId id="278" r:id="rId17"/>
    <p:sldId id="279" r:id="rId18"/>
    <p:sldId id="281" r:id="rId19"/>
    <p:sldId id="269" r:id="rId20"/>
    <p:sldId id="271" r:id="rId21"/>
    <p:sldId id="273" r:id="rId22"/>
    <p:sldId id="289" r:id="rId23"/>
    <p:sldId id="275" r:id="rId24"/>
    <p:sldId id="287" r:id="rId25"/>
    <p:sldId id="307" r:id="rId26"/>
    <p:sldId id="256" r:id="rId27"/>
    <p:sldId id="257" r:id="rId28"/>
    <p:sldId id="258" r:id="rId29"/>
    <p:sldId id="259" r:id="rId30"/>
    <p:sldId id="260" r:id="rId31"/>
    <p:sldId id="261" r:id="rId32"/>
    <p:sldId id="262" r:id="rId33"/>
    <p:sldId id="263" r:id="rId34"/>
    <p:sldId id="264" r:id="rId35"/>
    <p:sldId id="265" r:id="rId36"/>
    <p:sldId id="266"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salan sahito" initials="" lastIdx="0" clrIdx="0"/>
  <p:cmAuthor id="3" name="Sheeraz Ali" initials="SA" lastIdx="1" clrIdx="2">
    <p:extLst>
      <p:ext uri="{19B8F6BF-5375-455C-9EA6-DF929625EA0E}">
        <p15:presenceInfo xmlns:p15="http://schemas.microsoft.com/office/powerpoint/2012/main" userId="6c60ff280872cc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091"/>
    <a:srgbClr val="182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94660"/>
  </p:normalViewPr>
  <p:slideViewPr>
    <p:cSldViewPr snapToGrid="0">
      <p:cViewPr varScale="1">
        <p:scale>
          <a:sx n="62" d="100"/>
          <a:sy n="62" d="100"/>
        </p:scale>
        <p:origin x="6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C1EE4-55C6-4CA2-BFD5-959B0ECE4F2E}"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A2B9-FB0A-45CE-86F4-0CE6411EC45C}" type="slidenum">
              <a:rPr lang="en-US" smtClean="0"/>
              <a:t>‹#›</a:t>
            </a:fld>
            <a:endParaRPr lang="en-US"/>
          </a:p>
        </p:txBody>
      </p:sp>
    </p:spTree>
    <p:extLst>
      <p:ext uri="{BB962C8B-B14F-4D97-AF65-F5344CB8AC3E}">
        <p14:creationId xmlns:p14="http://schemas.microsoft.com/office/powerpoint/2010/main" val="3135990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9E82E09-6B1A-4914-A23A-AE8DC4F4E8B0}" type="datetime1">
              <a:rPr lang="en-US" smtClean="0"/>
              <a:t>9/6/2024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586010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07A8B-86B0-4742-849F-BCEE2904B4E2}"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63252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ED203-9EE7-43BB-A2E7-6A3BBE69F98A}"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8555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117A5-5611-4B99-8C0B-A978C5C1A8CD}"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7051757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0F9A75-469F-46F7-A24F-B8D4414CEBE7}"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23932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12007-16B9-49B3-99BF-0B456BC00E3B}"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00874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6F0781-D73A-4B25-BD55-9AB23ACF77B1}" type="datetime1">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39431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2F1C0-CC5D-43B1-824B-B178C09268E6}" type="datetime1">
              <a:rPr lang="en-US" smtClean="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92624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95121C-4842-447A-AEC0-B97688A6A3D0}" type="datetime1">
              <a:rPr lang="en-US" smtClean="0"/>
              <a:t>9/6/2024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109251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B6A9EB-6F04-4E55-AE74-E6FB42710F82}" type="datetime1">
              <a:rPr lang="en-US" smtClean="0"/>
              <a:t>9/6/2024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8483977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5596451-DA14-48A3-B8E9-8B5C7EA55649}" type="datetime1">
              <a:rPr lang="en-US" smtClean="0"/>
              <a:t>9/6/2024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668489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2CB48-37EB-452F-9C5D-12BA0EEEA31B}"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352667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2341BA-A9E9-4376-A37D-636267C77EB2}" type="datetime1">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3679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E14BE0-8C1B-4FB3-8284-07F0E9EB0D21}" type="datetime1">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16084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DA3728-3716-4AC9-9220-8C70CC55DD29}"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49503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591D11C-B225-47A4-9E11-021101CEDB0B}"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19126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21D43-15F7-4F3C-B394-A6BF47BC95E2}"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48718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2E4F64-3180-4386-96DB-AD2D7B46C73A}" type="datetime1">
              <a:rPr lang="en-US" smtClean="0"/>
              <a:t>9/6/2024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91399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CDA8A-E5EA-4F4B-BA24-E6ACC5E6BC18}" type="datetime1">
              <a:rPr lang="en-US" smtClean="0"/>
              <a:t>9/6/2024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0430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03925-7222-4842-939A-0E3C2EF8C7F2}"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299700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8186-495E-426C-8E7B-6C26EB7B42C5}"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224305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B5D05-5BAB-4780-AB4D-A4036A47F064}"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240067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88BBFD-6355-4F61-98A3-0FA925E73529}" type="datetime1">
              <a:rPr lang="en-US" smtClean="0"/>
              <a:t>9/6/2024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8734672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67BB9-64EB-40A5-98BF-3A70248A1E72}"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37254506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1C5E2-5B5B-4660-AAB7-40335C7E0034}"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3492982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4EA7E-E3A9-40A2-9C0E-C3642F6435F7}" type="datetime1">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449052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B8B3A-6ED1-462A-89F9-87422EFFF9A5}" type="datetime1">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2245379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31505-4A04-478B-8587-19815C1C54FD}" type="datetime1">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4064935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71118-16C2-4D07-BD89-9FAD1750E5F5}" type="datetime1">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1058044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439073-148E-43A0-BB2E-DDF95AD450CF}" type="datetime1">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2905925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C21579-1FB4-4932-B5C3-B67E60192EA3}" type="datetime1">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10640694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CE393-7BA8-4956-9A98-5FFA120EA8CE}"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30353530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813E-259E-4FBB-A30C-9A75B1F189F7}"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8EC36-9F42-402B-BF24-1AF3FE521F07}" type="slidenum">
              <a:rPr lang="en-US" smtClean="0"/>
              <a:t>‹#›</a:t>
            </a:fld>
            <a:endParaRPr lang="en-US"/>
          </a:p>
        </p:txBody>
      </p:sp>
    </p:spTree>
    <p:extLst>
      <p:ext uri="{BB962C8B-B14F-4D97-AF65-F5344CB8AC3E}">
        <p14:creationId xmlns:p14="http://schemas.microsoft.com/office/powerpoint/2010/main" val="45749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3FD19-A772-4064-946D-C5AD716971C0}" type="datetime1">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73878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421B-0605-72E4-ACD3-DAC02EABE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6C1B9E-B1CC-B0B5-FFE4-D115B0EFB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C0AEBB-EA7E-27CA-DCBD-CAE0C677F60F}"/>
              </a:ext>
            </a:extLst>
          </p:cNvPr>
          <p:cNvSpPr>
            <a:spLocks noGrp="1"/>
          </p:cNvSpPr>
          <p:nvPr>
            <p:ph type="dt" sz="half" idx="10"/>
          </p:nvPr>
        </p:nvSpPr>
        <p:spPr/>
        <p:txBody>
          <a:bodyPr/>
          <a:lstStyle/>
          <a:p>
            <a:fld id="{EFD81F77-7863-4970-99FD-660AFB130A11}" type="datetime1">
              <a:rPr lang="en-US" smtClean="0"/>
              <a:t>9/6/2024</a:t>
            </a:fld>
            <a:endParaRPr lang="en-US"/>
          </a:p>
        </p:txBody>
      </p:sp>
      <p:sp>
        <p:nvSpPr>
          <p:cNvPr id="5" name="Footer Placeholder 4">
            <a:extLst>
              <a:ext uri="{FF2B5EF4-FFF2-40B4-BE49-F238E27FC236}">
                <a16:creationId xmlns:a16="http://schemas.microsoft.com/office/drawing/2014/main" id="{E583B884-7230-3FEC-EDCD-731180F86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7DAA5-54F9-405B-56C6-83CFB5A3FC19}"/>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12673196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2602-CC12-BD29-0A8E-948C15AF2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AEDCB-CF58-B791-0E8A-BD86DB673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34E85-ED20-2078-282D-BD3AADD4A069}"/>
              </a:ext>
            </a:extLst>
          </p:cNvPr>
          <p:cNvSpPr>
            <a:spLocks noGrp="1"/>
          </p:cNvSpPr>
          <p:nvPr>
            <p:ph type="dt" sz="half" idx="10"/>
          </p:nvPr>
        </p:nvSpPr>
        <p:spPr/>
        <p:txBody>
          <a:bodyPr/>
          <a:lstStyle/>
          <a:p>
            <a:fld id="{D17A6A89-4D0B-4E79-AFFC-A0E3DB9D7A50}" type="datetime1">
              <a:rPr lang="en-US" smtClean="0"/>
              <a:t>9/6/2024</a:t>
            </a:fld>
            <a:endParaRPr lang="en-US"/>
          </a:p>
        </p:txBody>
      </p:sp>
      <p:sp>
        <p:nvSpPr>
          <p:cNvPr id="5" name="Footer Placeholder 4">
            <a:extLst>
              <a:ext uri="{FF2B5EF4-FFF2-40B4-BE49-F238E27FC236}">
                <a16:creationId xmlns:a16="http://schemas.microsoft.com/office/drawing/2014/main" id="{D1611A3A-804D-DFB9-547E-479F640C7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6D8A-52D6-A88C-4295-4D77B8CAAA48}"/>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38379369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0AED-CDFD-D93A-07AB-A5A7E4247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ABA72-A4C6-30C7-931B-44285E8D4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03465A-8120-8CA2-E85B-F86BADF1DC21}"/>
              </a:ext>
            </a:extLst>
          </p:cNvPr>
          <p:cNvSpPr>
            <a:spLocks noGrp="1"/>
          </p:cNvSpPr>
          <p:nvPr>
            <p:ph type="dt" sz="half" idx="10"/>
          </p:nvPr>
        </p:nvSpPr>
        <p:spPr/>
        <p:txBody>
          <a:bodyPr/>
          <a:lstStyle/>
          <a:p>
            <a:fld id="{4AE86F33-07A0-4C1F-BDDD-BC144858F8F0}" type="datetime1">
              <a:rPr lang="en-US" smtClean="0"/>
              <a:t>9/6/2024</a:t>
            </a:fld>
            <a:endParaRPr lang="en-US"/>
          </a:p>
        </p:txBody>
      </p:sp>
      <p:sp>
        <p:nvSpPr>
          <p:cNvPr id="5" name="Footer Placeholder 4">
            <a:extLst>
              <a:ext uri="{FF2B5EF4-FFF2-40B4-BE49-F238E27FC236}">
                <a16:creationId xmlns:a16="http://schemas.microsoft.com/office/drawing/2014/main" id="{79E8E137-C584-EB73-373E-166E3201D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3F96-A71F-31E8-2AC5-7C9EEE768811}"/>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21198926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2032-D7C7-FCDC-BBCF-990820835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B3C3B-8587-64F6-25E0-5B2C6237B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80220-F656-8182-0B43-DA90FCE21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05A77-FA35-94DA-C864-C331EABABF7C}"/>
              </a:ext>
            </a:extLst>
          </p:cNvPr>
          <p:cNvSpPr>
            <a:spLocks noGrp="1"/>
          </p:cNvSpPr>
          <p:nvPr>
            <p:ph type="dt" sz="half" idx="10"/>
          </p:nvPr>
        </p:nvSpPr>
        <p:spPr/>
        <p:txBody>
          <a:bodyPr/>
          <a:lstStyle/>
          <a:p>
            <a:fld id="{0C12F90E-1679-4B1E-8620-26754D75DA15}" type="datetime1">
              <a:rPr lang="en-US" smtClean="0"/>
              <a:t>9/6/2024</a:t>
            </a:fld>
            <a:endParaRPr lang="en-US"/>
          </a:p>
        </p:txBody>
      </p:sp>
      <p:sp>
        <p:nvSpPr>
          <p:cNvPr id="6" name="Footer Placeholder 5">
            <a:extLst>
              <a:ext uri="{FF2B5EF4-FFF2-40B4-BE49-F238E27FC236}">
                <a16:creationId xmlns:a16="http://schemas.microsoft.com/office/drawing/2014/main" id="{5A3FBC9C-423D-62AC-8CFB-60497CFFB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1BE64-C521-F423-1CE2-053D12B96C36}"/>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2783044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9016-2EFF-4BC6-EF73-C56F00501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E35B8-9FCC-5DEF-F719-F709F21FF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72A03-B71D-6992-5F40-A55BFF006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3952E-6EF2-EE64-D371-C09D6739A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48C41-EC89-0A75-5073-A14017CE83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954FF-768B-0A82-D152-9FA9E17653E4}"/>
              </a:ext>
            </a:extLst>
          </p:cNvPr>
          <p:cNvSpPr>
            <a:spLocks noGrp="1"/>
          </p:cNvSpPr>
          <p:nvPr>
            <p:ph type="dt" sz="half" idx="10"/>
          </p:nvPr>
        </p:nvSpPr>
        <p:spPr/>
        <p:txBody>
          <a:bodyPr/>
          <a:lstStyle/>
          <a:p>
            <a:fld id="{D387ED5E-C409-4FE2-AB22-CA5DD7AEC0E1}" type="datetime1">
              <a:rPr lang="en-US" smtClean="0"/>
              <a:t>9/6/2024</a:t>
            </a:fld>
            <a:endParaRPr lang="en-US"/>
          </a:p>
        </p:txBody>
      </p:sp>
      <p:sp>
        <p:nvSpPr>
          <p:cNvPr id="8" name="Footer Placeholder 7">
            <a:extLst>
              <a:ext uri="{FF2B5EF4-FFF2-40B4-BE49-F238E27FC236}">
                <a16:creationId xmlns:a16="http://schemas.microsoft.com/office/drawing/2014/main" id="{D840199C-4318-FF14-3CBE-53F876817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69A5EA-924A-E970-A0C4-8A5C245A1CE3}"/>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2636922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DA6A-3725-F1ED-4729-95637CB87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AB3FCD-7C7C-C943-71C9-1F5C0EA0A788}"/>
              </a:ext>
            </a:extLst>
          </p:cNvPr>
          <p:cNvSpPr>
            <a:spLocks noGrp="1"/>
          </p:cNvSpPr>
          <p:nvPr>
            <p:ph type="dt" sz="half" idx="10"/>
          </p:nvPr>
        </p:nvSpPr>
        <p:spPr/>
        <p:txBody>
          <a:bodyPr/>
          <a:lstStyle/>
          <a:p>
            <a:fld id="{03B338AD-09F0-4739-A6FB-5F90F54630A3}" type="datetime1">
              <a:rPr lang="en-US" smtClean="0"/>
              <a:t>9/6/2024</a:t>
            </a:fld>
            <a:endParaRPr lang="en-US"/>
          </a:p>
        </p:txBody>
      </p:sp>
      <p:sp>
        <p:nvSpPr>
          <p:cNvPr id="4" name="Footer Placeholder 3">
            <a:extLst>
              <a:ext uri="{FF2B5EF4-FFF2-40B4-BE49-F238E27FC236}">
                <a16:creationId xmlns:a16="http://schemas.microsoft.com/office/drawing/2014/main" id="{DB2219AE-6197-A809-AB6B-7B5B28F1F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85831-AF61-5D2F-76AE-AB333886EDD8}"/>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31166824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62470-1BD4-6CA9-EEC7-5B0DD6E0DEA3}"/>
              </a:ext>
            </a:extLst>
          </p:cNvPr>
          <p:cNvSpPr>
            <a:spLocks noGrp="1"/>
          </p:cNvSpPr>
          <p:nvPr>
            <p:ph type="dt" sz="half" idx="10"/>
          </p:nvPr>
        </p:nvSpPr>
        <p:spPr/>
        <p:txBody>
          <a:bodyPr/>
          <a:lstStyle/>
          <a:p>
            <a:fld id="{E9ACC988-BE05-4FAF-961B-483A82159E1E}" type="datetime1">
              <a:rPr lang="en-US" smtClean="0"/>
              <a:t>9/6/2024</a:t>
            </a:fld>
            <a:endParaRPr lang="en-US"/>
          </a:p>
        </p:txBody>
      </p:sp>
      <p:sp>
        <p:nvSpPr>
          <p:cNvPr id="3" name="Footer Placeholder 2">
            <a:extLst>
              <a:ext uri="{FF2B5EF4-FFF2-40B4-BE49-F238E27FC236}">
                <a16:creationId xmlns:a16="http://schemas.microsoft.com/office/drawing/2014/main" id="{9115A893-ADA4-D14D-AC9A-C999A0DA31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1E81F-A846-CFEC-2050-0729EE9F8C5E}"/>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24816453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C99-D21A-15CE-5B79-E5075F912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320A8-AB7A-61BB-06D3-EC535BC71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74EA4-C0CC-89BC-B194-1A7C93CF6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22612-B314-8DC1-5DDA-3E3D6BBEEA75}"/>
              </a:ext>
            </a:extLst>
          </p:cNvPr>
          <p:cNvSpPr>
            <a:spLocks noGrp="1"/>
          </p:cNvSpPr>
          <p:nvPr>
            <p:ph type="dt" sz="half" idx="10"/>
          </p:nvPr>
        </p:nvSpPr>
        <p:spPr/>
        <p:txBody>
          <a:bodyPr/>
          <a:lstStyle/>
          <a:p>
            <a:fld id="{9B9B44BC-EA0C-41F8-8BA8-6648957338E9}" type="datetime1">
              <a:rPr lang="en-US" smtClean="0"/>
              <a:t>9/6/2024</a:t>
            </a:fld>
            <a:endParaRPr lang="en-US"/>
          </a:p>
        </p:txBody>
      </p:sp>
      <p:sp>
        <p:nvSpPr>
          <p:cNvPr id="6" name="Footer Placeholder 5">
            <a:extLst>
              <a:ext uri="{FF2B5EF4-FFF2-40B4-BE49-F238E27FC236}">
                <a16:creationId xmlns:a16="http://schemas.microsoft.com/office/drawing/2014/main" id="{2E500102-9740-520D-C887-195D85F43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33839-86F1-DBD7-C761-14873A17FE1B}"/>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10930148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6D38-29FE-1E28-9A0B-90E3FCCDE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94330-1BAA-422B-7905-44A484442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E2EF1B-D2E5-B88D-D8D7-513E5AF81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01FD2-5DBE-E6A9-F18F-8455C8DBF71A}"/>
              </a:ext>
            </a:extLst>
          </p:cNvPr>
          <p:cNvSpPr>
            <a:spLocks noGrp="1"/>
          </p:cNvSpPr>
          <p:nvPr>
            <p:ph type="dt" sz="half" idx="10"/>
          </p:nvPr>
        </p:nvSpPr>
        <p:spPr/>
        <p:txBody>
          <a:bodyPr/>
          <a:lstStyle/>
          <a:p>
            <a:fld id="{69FA816B-B47C-4267-8E3A-F9CFCF743881}" type="datetime1">
              <a:rPr lang="en-US" smtClean="0"/>
              <a:t>9/6/2024</a:t>
            </a:fld>
            <a:endParaRPr lang="en-US"/>
          </a:p>
        </p:txBody>
      </p:sp>
      <p:sp>
        <p:nvSpPr>
          <p:cNvPr id="6" name="Footer Placeholder 5">
            <a:extLst>
              <a:ext uri="{FF2B5EF4-FFF2-40B4-BE49-F238E27FC236}">
                <a16:creationId xmlns:a16="http://schemas.microsoft.com/office/drawing/2014/main" id="{AA554E8D-F2EB-3991-60B7-2B59730F7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044DA-B41B-10C0-63F1-52302E6AD45A}"/>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5047952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1230-973D-3A0D-8A00-B2A2A8016D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D484B-B1F2-412E-788F-B3ABA6F22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1E010-BE39-B841-25E5-0877A102E746}"/>
              </a:ext>
            </a:extLst>
          </p:cNvPr>
          <p:cNvSpPr>
            <a:spLocks noGrp="1"/>
          </p:cNvSpPr>
          <p:nvPr>
            <p:ph type="dt" sz="half" idx="10"/>
          </p:nvPr>
        </p:nvSpPr>
        <p:spPr/>
        <p:txBody>
          <a:bodyPr/>
          <a:lstStyle/>
          <a:p>
            <a:fld id="{BCCD8A07-63E1-437E-A48D-F1EB616E15B7}" type="datetime1">
              <a:rPr lang="en-US" smtClean="0"/>
              <a:t>9/6/2024</a:t>
            </a:fld>
            <a:endParaRPr lang="en-US"/>
          </a:p>
        </p:txBody>
      </p:sp>
      <p:sp>
        <p:nvSpPr>
          <p:cNvPr id="5" name="Footer Placeholder 4">
            <a:extLst>
              <a:ext uri="{FF2B5EF4-FFF2-40B4-BE49-F238E27FC236}">
                <a16:creationId xmlns:a16="http://schemas.microsoft.com/office/drawing/2014/main" id="{CC944744-B69E-DF65-92E6-61A4394B9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219E1-5638-4629-6341-B95693109A93}"/>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331897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1B604-73FD-4A88-8B51-B5B6681CB2FB}" type="datetime1">
              <a:rPr lang="en-US" smtClean="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799229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0061FF-D469-129D-8310-3EBEEECE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84D77-969A-308C-33D2-6D414A442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5E56E-9DDF-5DF0-4E3E-AF14F7AED746}"/>
              </a:ext>
            </a:extLst>
          </p:cNvPr>
          <p:cNvSpPr>
            <a:spLocks noGrp="1"/>
          </p:cNvSpPr>
          <p:nvPr>
            <p:ph type="dt" sz="half" idx="10"/>
          </p:nvPr>
        </p:nvSpPr>
        <p:spPr/>
        <p:txBody>
          <a:bodyPr/>
          <a:lstStyle/>
          <a:p>
            <a:fld id="{5BC88BBD-1D3D-48B4-A6B9-90FEDD0CE75C}" type="datetime1">
              <a:rPr lang="en-US" smtClean="0"/>
              <a:t>9/6/2024</a:t>
            </a:fld>
            <a:endParaRPr lang="en-US"/>
          </a:p>
        </p:txBody>
      </p:sp>
      <p:sp>
        <p:nvSpPr>
          <p:cNvPr id="5" name="Footer Placeholder 4">
            <a:extLst>
              <a:ext uri="{FF2B5EF4-FFF2-40B4-BE49-F238E27FC236}">
                <a16:creationId xmlns:a16="http://schemas.microsoft.com/office/drawing/2014/main" id="{B3AA631C-9050-286F-C6F4-F9BCCF229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65F01-FC3F-4BDD-DADF-156A604775BD}"/>
              </a:ext>
            </a:extLst>
          </p:cNvPr>
          <p:cNvSpPr>
            <a:spLocks noGrp="1"/>
          </p:cNvSpPr>
          <p:nvPr>
            <p:ph type="sldNum" sz="quarter" idx="12"/>
          </p:nvPr>
        </p:nvSpPr>
        <p:spPr/>
        <p:txBody>
          <a:bodyPr/>
          <a:lstStyle/>
          <a:p>
            <a:fld id="{CD8D2707-FE2C-4B6D-B235-47762AE2571F}" type="slidenum">
              <a:rPr lang="en-US" smtClean="0"/>
              <a:t>‹#›</a:t>
            </a:fld>
            <a:endParaRPr lang="en-US"/>
          </a:p>
        </p:txBody>
      </p:sp>
    </p:spTree>
    <p:extLst>
      <p:ext uri="{BB962C8B-B14F-4D97-AF65-F5344CB8AC3E}">
        <p14:creationId xmlns:p14="http://schemas.microsoft.com/office/powerpoint/2010/main" val="291309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74444-4A4A-4E51-90FB-1BF1DC4546CD}" type="datetime1">
              <a:rPr lang="en-US" smtClean="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5180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DDCE6-2F44-44B0-93E2-CF1A87D67CA3}" type="datetime1">
              <a:rPr lang="en-US" smtClean="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65946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922EB44-A114-4643-B16D-8E6556766C45}" type="datetime1">
              <a:rPr lang="en-US" smtClean="0"/>
              <a:t>9/6/2024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429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4A6AE6-E001-4C49-A390-C232689883BE}" type="datetime1">
              <a:rPr lang="en-US" smtClean="0"/>
              <a:t>9/6/2024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04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293F8B-84D7-4C37-8045-6A46D1EB9CAD}" type="datetime1">
              <a:rPr lang="en-US" smtClean="0"/>
              <a:t>9/6/2024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746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5BF33D-F2D0-4BCA-9972-FE706024FE10}" type="datetime1">
              <a:rPr lang="en-US" smtClean="0"/>
              <a:t>9/6/2024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98EC36-9F42-402B-BF24-1AF3FE521F07}" type="slidenum">
              <a:rPr lang="en-US" smtClean="0"/>
              <a:t>‹#›</a:t>
            </a:fld>
            <a:endParaRPr lang="en-US"/>
          </a:p>
        </p:txBody>
      </p:sp>
    </p:spTree>
    <p:extLst>
      <p:ext uri="{BB962C8B-B14F-4D97-AF65-F5344CB8AC3E}">
        <p14:creationId xmlns:p14="http://schemas.microsoft.com/office/powerpoint/2010/main" val="31923478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08983-93B4-4FEF-BFB4-E8A91BECA975}" type="datetime1">
              <a:rPr lang="en-US" smtClean="0"/>
              <a:t>9/6/2024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8354490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920A0-F0A1-58A8-B58C-3F6523336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D1A42-2C54-99FE-B04F-C9EF08A66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DD022-4113-177B-22A2-C9719B819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58CAD-B6C4-47F5-9502-C847B7E8B361}" type="datetime1">
              <a:rPr lang="en-US" smtClean="0"/>
              <a:t>9/6/2024</a:t>
            </a:fld>
            <a:endParaRPr lang="en-US"/>
          </a:p>
        </p:txBody>
      </p:sp>
      <p:sp>
        <p:nvSpPr>
          <p:cNvPr id="5" name="Footer Placeholder 4">
            <a:extLst>
              <a:ext uri="{FF2B5EF4-FFF2-40B4-BE49-F238E27FC236}">
                <a16:creationId xmlns:a16="http://schemas.microsoft.com/office/drawing/2014/main" id="{4D1AC9BC-6BB3-44A6-D73C-FDF279215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0AFD7E-7899-1753-DADA-174C3AF5A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D2707-FE2C-4B6D-B235-47762AE2571F}" type="slidenum">
              <a:rPr lang="en-US" smtClean="0"/>
              <a:t>‹#›</a:t>
            </a:fld>
            <a:endParaRPr lang="en-US"/>
          </a:p>
        </p:txBody>
      </p:sp>
    </p:spTree>
    <p:extLst>
      <p:ext uri="{BB962C8B-B14F-4D97-AF65-F5344CB8AC3E}">
        <p14:creationId xmlns:p14="http://schemas.microsoft.com/office/powerpoint/2010/main" val="258486442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5C53725-9DCC-7BC6-3A0F-503E592C955D}"/>
              </a:ext>
            </a:extLst>
          </p:cNvPr>
          <p:cNvPicPr>
            <a:picLocks noGrp="1" noChangeAspect="1"/>
          </p:cNvPicPr>
          <p:nvPr>
            <p:ph idx="1"/>
          </p:nvPr>
        </p:nvPicPr>
        <p:blipFill>
          <a:blip r:embed="rId2"/>
          <a:stretch>
            <a:fillRect/>
          </a:stretch>
        </p:blipFill>
        <p:spPr>
          <a:xfrm>
            <a:off x="0" y="0"/>
            <a:ext cx="12192000" cy="6858000"/>
          </a:xfrm>
        </p:spPr>
      </p:pic>
      <p:sp>
        <p:nvSpPr>
          <p:cNvPr id="5" name="TextBox 4"/>
          <p:cNvSpPr txBox="1"/>
          <p:nvPr/>
        </p:nvSpPr>
        <p:spPr>
          <a:xfrm>
            <a:off x="365760" y="681645"/>
            <a:ext cx="7281949" cy="4524315"/>
          </a:xfrm>
          <a:prstGeom prst="rect">
            <a:avLst/>
          </a:prstGeom>
          <a:solidFill>
            <a:srgbClr val="182722"/>
          </a:solidFill>
        </p:spPr>
        <p:txBody>
          <a:bodyPr wrap="square" rtlCol="0">
            <a:spAutoFit/>
          </a:bodyPr>
          <a:lstStyle/>
          <a:p>
            <a:r>
              <a:rPr lang="en-US" sz="8000" dirty="0">
                <a:solidFill>
                  <a:srgbClr val="00E091"/>
                </a:solidFill>
                <a:latin typeface="Segoe UI Black" panose="020B0A02040204020203" pitchFamily="34" charset="0"/>
                <a:ea typeface="Segoe UI Black" panose="020B0A02040204020203" pitchFamily="34" charset="0"/>
              </a:rPr>
              <a:t>SORTING ALGORITHMS ANALYSIS</a:t>
            </a:r>
          </a:p>
          <a:p>
            <a:endParaRPr lang="en-US" sz="4800" dirty="0">
              <a:solidFill>
                <a:srgbClr val="00E091"/>
              </a:solidFill>
              <a:latin typeface="Segoe UI Black" panose="020B0A02040204020203" pitchFamily="34" charset="0"/>
              <a:ea typeface="Segoe UI Black" panose="020B0A02040204020203" pitchFamily="34" charset="0"/>
            </a:endParaRPr>
          </a:p>
        </p:txBody>
      </p:sp>
      <p:sp>
        <p:nvSpPr>
          <p:cNvPr id="2" name="Slide Number Placeholder 1">
            <a:extLst>
              <a:ext uri="{FF2B5EF4-FFF2-40B4-BE49-F238E27FC236}">
                <a16:creationId xmlns:a16="http://schemas.microsoft.com/office/drawing/2014/main" id="{99DD0F25-00BE-F7BA-C311-9BD400702B88}"/>
              </a:ext>
            </a:extLst>
          </p:cNvPr>
          <p:cNvSpPr>
            <a:spLocks noGrp="1"/>
          </p:cNvSpPr>
          <p:nvPr>
            <p:ph type="sldNum" sz="quarter" idx="12"/>
          </p:nvPr>
        </p:nvSpPr>
        <p:spPr>
          <a:xfrm>
            <a:off x="10352540" y="305354"/>
            <a:ext cx="838199" cy="767687"/>
          </a:xfrm>
        </p:spPr>
        <p:txBody>
          <a:bodyPr/>
          <a:lstStyle/>
          <a:p>
            <a:fld id="{FAEF9944-A4F6-4C59-AEBD-678D6480B8EA}"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78108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C53725-9DCC-7BC6-3A0F-503E592C955D}"/>
              </a:ext>
            </a:extLst>
          </p:cNvPr>
          <p:cNvPicPr>
            <a:picLocks noGrp="1" noChangeAspect="1"/>
          </p:cNvPicPr>
          <p:nvPr>
            <p:ph idx="1"/>
          </p:nvPr>
        </p:nvPicPr>
        <p:blipFill>
          <a:blip r:embed="rId2"/>
          <a:stretch>
            <a:fillRect/>
          </a:stretch>
        </p:blipFill>
        <p:spPr>
          <a:xfrm>
            <a:off x="0" y="0"/>
            <a:ext cx="12192000" cy="6858000"/>
          </a:xfrm>
        </p:spPr>
      </p:pic>
      <p:sp>
        <p:nvSpPr>
          <p:cNvPr id="2" name="Slide Number Placeholder 1">
            <a:extLst>
              <a:ext uri="{FF2B5EF4-FFF2-40B4-BE49-F238E27FC236}">
                <a16:creationId xmlns:a16="http://schemas.microsoft.com/office/drawing/2014/main" id="{F0DB41AE-7072-CF71-819D-663196456C1B}"/>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309993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7154" y="2708275"/>
            <a:ext cx="10509110" cy="1325563"/>
          </a:xfrm>
        </p:spPr>
        <p:txBody>
          <a:bodyPr>
            <a:noAutofit/>
          </a:bodyPr>
          <a:lstStyle/>
          <a:p>
            <a:r>
              <a:rPr lang="en-US" sz="2800" b="1" dirty="0">
                <a:latin typeface="Bahnschrift SemiBold Condensed" panose="020B0502040204020203" pitchFamily="34" charset="0"/>
              </a:rPr>
              <a:t>Introduction to Quick Sort</a:t>
            </a:r>
            <a:br>
              <a:rPr lang="en-US" sz="2800" b="1" dirty="0">
                <a:latin typeface="Bahnschrift SemiBold Condensed" panose="020B0502040204020203" pitchFamily="34" charset="0"/>
              </a:rPr>
            </a:br>
            <a:br>
              <a:rPr lang="en-US" sz="2800" b="1" dirty="0">
                <a:solidFill>
                  <a:srgbClr val="00B050"/>
                </a:solidFill>
                <a:latin typeface="Bahnschrift SemiBold Condensed" panose="020B0502040204020203" pitchFamily="34" charset="0"/>
              </a:rPr>
            </a:br>
            <a:r>
              <a:rPr lang="en-US" sz="2800" b="1" dirty="0">
                <a:solidFill>
                  <a:srgbClr val="00B050"/>
                </a:solidFill>
                <a:latin typeface="Bahnschrift SemiBold Condensed" panose="020B0502040204020203" pitchFamily="34" charset="0"/>
              </a:rPr>
              <a:t>Definition:</a:t>
            </a:r>
            <a:br>
              <a:rPr lang="en-US" sz="2800" b="1" dirty="0">
                <a:latin typeface="Bahnschrift SemiBold Condensed" panose="020B0502040204020203" pitchFamily="34" charset="0"/>
              </a:rPr>
            </a:br>
            <a:r>
              <a:rPr lang="en-US" sz="2800" b="1" dirty="0">
                <a:latin typeface="Bahnschrift SemiBold Condensed" panose="020B0502040204020203" pitchFamily="34" charset="0"/>
              </a:rPr>
              <a:t>                 </a:t>
            </a:r>
            <a:r>
              <a:rPr lang="en-US" sz="2800" b="1" dirty="0">
                <a:latin typeface="Bahnschrift SemiBold" panose="020B0502040204020203" pitchFamily="34" charset="0"/>
              </a:rPr>
              <a:t>Quick</a:t>
            </a:r>
            <a:r>
              <a:rPr lang="en-US" sz="2800" b="1" dirty="0">
                <a:latin typeface="Bahnschrift SemiBold Condensed" panose="020B0502040204020203" pitchFamily="34" charset="0"/>
              </a:rPr>
              <a:t> Sort is a Divide-and-Conquer algorithm.- </a:t>
            </a:r>
            <a:br>
              <a:rPr lang="en-US" sz="2800" b="1" dirty="0">
                <a:latin typeface="Bahnschrift SemiBold Condensed" panose="020B0502040204020203" pitchFamily="34" charset="0"/>
              </a:rPr>
            </a:br>
            <a:br>
              <a:rPr lang="en-US" sz="2800" b="1" dirty="0">
                <a:latin typeface="Bahnschrift SemiBold Condensed" panose="020B0502040204020203" pitchFamily="34" charset="0"/>
              </a:rPr>
            </a:br>
            <a:r>
              <a:rPr lang="en-US" sz="2800" b="1" dirty="0">
                <a:latin typeface="Bahnschrift SemiBold Condensed" panose="020B0502040204020203" pitchFamily="34" charset="0"/>
              </a:rPr>
              <a:t> </a:t>
            </a:r>
            <a:r>
              <a:rPr lang="en-US" sz="2800" b="1" dirty="0">
                <a:solidFill>
                  <a:srgbClr val="00B050"/>
                </a:solidFill>
                <a:latin typeface="Bahnschrift SemiBold Condensed" panose="020B0502040204020203" pitchFamily="34" charset="0"/>
              </a:rPr>
              <a:t>Basic Idea: </a:t>
            </a:r>
            <a:br>
              <a:rPr lang="en-US" sz="2800" b="1" dirty="0">
                <a:latin typeface="Bahnschrift SemiBold Condensed" panose="020B0502040204020203" pitchFamily="34" charset="0"/>
              </a:rPr>
            </a:br>
            <a:r>
              <a:rPr lang="en-US" sz="2800" b="1" dirty="0">
                <a:latin typeface="Bahnschrift SemiBold Condensed" panose="020B0502040204020203" pitchFamily="34" charset="0"/>
              </a:rPr>
              <a:t>	     It works by selecting a 'pivot' element from the array and partitioning the   other elements into two sub-arrays, according to whether they are less than or greater than the pivot.- </a:t>
            </a:r>
            <a:br>
              <a:rPr lang="en-US" sz="2800" b="1" dirty="0">
                <a:latin typeface="Bahnschrift SemiBold Condensed" panose="020B0502040204020203" pitchFamily="34" charset="0"/>
              </a:rPr>
            </a:br>
            <a:br>
              <a:rPr lang="en-US" sz="2800" b="1" dirty="0">
                <a:latin typeface="Bahnschrift SemiBold Condensed" panose="020B0502040204020203" pitchFamily="34" charset="0"/>
              </a:rPr>
            </a:br>
            <a:r>
              <a:rPr lang="en-US" sz="2800" b="1" dirty="0">
                <a:latin typeface="Bahnschrift SemiBold Condensed" panose="020B0502040204020203" pitchFamily="34" charset="0"/>
              </a:rPr>
              <a:t> </a:t>
            </a:r>
            <a:r>
              <a:rPr lang="en-US" sz="2800" b="1" dirty="0">
                <a:solidFill>
                  <a:srgbClr val="00B050"/>
                </a:solidFill>
                <a:latin typeface="Bahnschrift SemiBold Condensed" panose="020B0502040204020203" pitchFamily="34" charset="0"/>
              </a:rPr>
              <a:t> Key Points: </a:t>
            </a:r>
            <a:br>
              <a:rPr lang="en-US" sz="2800" b="1" dirty="0">
                <a:latin typeface="Bahnschrift SemiBold Condensed" panose="020B0502040204020203" pitchFamily="34" charset="0"/>
              </a:rPr>
            </a:br>
            <a:r>
              <a:rPr lang="en-US" sz="2800" b="1" dirty="0">
                <a:latin typeface="Bahnschrift SemiBold Condensed" panose="020B0502040204020203" pitchFamily="34" charset="0"/>
              </a:rPr>
              <a:t> 	      Efficient: Average-case time complexity is O(n log n).  - In-place: Requires very little additional space.</a:t>
            </a:r>
            <a:br>
              <a:rPr lang="en-PK" sz="2800" b="1" dirty="0">
                <a:latin typeface="Bahnschrift SemiBold Condensed" panose="020B0502040204020203" pitchFamily="34" charset="0"/>
              </a:rPr>
            </a:br>
            <a:endParaRPr lang="en-US" sz="2800" dirty="0">
              <a:latin typeface="Bahnschrift SemiBold Condensed" panose="020B0502040204020203" pitchFamily="34" charset="0"/>
            </a:endParaRPr>
          </a:p>
        </p:txBody>
      </p:sp>
      <p:sp>
        <p:nvSpPr>
          <p:cNvPr id="2" name="Slide Number Placeholder 1">
            <a:extLst>
              <a:ext uri="{FF2B5EF4-FFF2-40B4-BE49-F238E27FC236}">
                <a16:creationId xmlns:a16="http://schemas.microsoft.com/office/drawing/2014/main" id="{D0E44785-06ED-C22B-FE7C-2BBD2164AD98}"/>
              </a:ext>
            </a:extLst>
          </p:cNvPr>
          <p:cNvSpPr>
            <a:spLocks noGrp="1"/>
          </p:cNvSpPr>
          <p:nvPr>
            <p:ph type="sldNum" sz="quarter" idx="12"/>
          </p:nvPr>
        </p:nvSpPr>
        <p:spPr/>
        <p:txBody>
          <a:bodyPr/>
          <a:lstStyle/>
          <a:p>
            <a:fld id="{3798EC36-9F42-402B-BF24-1AF3FE521F07}" type="slidenum">
              <a:rPr lang="en-US" smtClean="0"/>
              <a:t>11</a:t>
            </a:fld>
            <a:endParaRPr lang="en-US"/>
          </a:p>
        </p:txBody>
      </p:sp>
    </p:spTree>
    <p:extLst>
      <p:ext uri="{BB962C8B-B14F-4D97-AF65-F5344CB8AC3E}">
        <p14:creationId xmlns:p14="http://schemas.microsoft.com/office/powerpoint/2010/main" val="139362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857" y="2683783"/>
            <a:ext cx="10515600" cy="1325563"/>
          </a:xfrm>
        </p:spPr>
        <p:txBody>
          <a:bodyPr>
            <a:noAutofit/>
          </a:bodyPr>
          <a:lstStyle/>
          <a:p>
            <a:r>
              <a:rPr lang="en-US" sz="5400" b="1" dirty="0">
                <a:latin typeface="Bahnschrift SemiBold Condensed" panose="020B0502040204020203" pitchFamily="34" charset="0"/>
              </a:rPr>
              <a:t> </a:t>
            </a:r>
            <a:r>
              <a:rPr lang="en-PK" sz="5400" b="1" dirty="0">
                <a:latin typeface="Bahnschrift SemiBold Condensed" panose="020B0502040204020203" pitchFamily="34" charset="0"/>
              </a:rPr>
              <a:t>How Quick Sort Works</a:t>
            </a:r>
            <a:r>
              <a:rPr lang="en-US" sz="5400" b="1" dirty="0">
                <a:latin typeface="Bahnschrift SemiBold Condensed" panose="020B0502040204020203" pitchFamily="34" charset="0"/>
              </a:rPr>
              <a:t>:</a:t>
            </a:r>
            <a:br>
              <a:rPr lang="en-US" sz="2400" b="1" dirty="0">
                <a:latin typeface="Bahnschrift SemiBold Condensed" panose="020B0502040204020203" pitchFamily="34" charset="0"/>
              </a:rPr>
            </a:br>
            <a:br>
              <a:rPr lang="en-US" sz="5400" b="1" u="sng" dirty="0">
                <a:latin typeface="Bahnschrift SemiBold Condensed" panose="020B0502040204020203" pitchFamily="34" charset="0"/>
              </a:rPr>
            </a:br>
            <a:r>
              <a:rPr lang="en-PK" sz="3600" b="1" dirty="0">
                <a:solidFill>
                  <a:srgbClr val="00B050"/>
                </a:solidFill>
                <a:latin typeface="Bahnschrift SemiBold Condensed" panose="020B0502040204020203" pitchFamily="34" charset="0"/>
              </a:rPr>
              <a:t>Choose a Pivot</a:t>
            </a:r>
            <a:r>
              <a:rPr lang="en-PK" sz="2800" b="1" dirty="0">
                <a:solidFill>
                  <a:srgbClr val="00B050"/>
                </a:solidFill>
                <a:latin typeface="Bahnschrift SemiBold Condensed" panose="020B0502040204020203" pitchFamily="34" charset="0"/>
              </a:rPr>
              <a:t>:</a:t>
            </a:r>
            <a:br>
              <a:rPr lang="en-US" sz="2800" b="1" dirty="0">
                <a:latin typeface="Bahnschrift SemiBold Condensed" panose="020B0502040204020203" pitchFamily="34" charset="0"/>
              </a:rPr>
            </a:br>
            <a:r>
              <a:rPr lang="en-PK" sz="2800" b="1" dirty="0">
                <a:latin typeface="Bahnschrift SemiBold Condensed" panose="020B0502040204020203" pitchFamily="34" charset="0"/>
              </a:rPr>
              <a:t> Typically, the first, last, or middle element.</a:t>
            </a:r>
            <a:br>
              <a:rPr lang="en-US" sz="2800" b="1" dirty="0">
                <a:latin typeface="Bahnschrift SemiBold Condensed" panose="020B0502040204020203" pitchFamily="34" charset="0"/>
              </a:rPr>
            </a:br>
            <a:br>
              <a:rPr lang="en-US" sz="2800" b="1" dirty="0">
                <a:latin typeface="Bahnschrift SemiBold Condensed" panose="020B0502040204020203" pitchFamily="34" charset="0"/>
              </a:rPr>
            </a:br>
            <a:r>
              <a:rPr lang="en-PK" sz="3600" b="1" dirty="0">
                <a:solidFill>
                  <a:srgbClr val="00B050"/>
                </a:solidFill>
                <a:latin typeface="Bahnschrift SemiBold Condensed" panose="020B0502040204020203" pitchFamily="34" charset="0"/>
              </a:rPr>
              <a:t>2. Partitioning:</a:t>
            </a:r>
            <a:br>
              <a:rPr lang="en-US" sz="3600" b="1" dirty="0">
                <a:latin typeface="Bahnschrift SemiBold Condensed" panose="020B0502040204020203" pitchFamily="34" charset="0"/>
              </a:rPr>
            </a:br>
            <a:r>
              <a:rPr lang="en-PK" sz="3600" b="1" dirty="0">
                <a:latin typeface="Bahnschrift SemiBold Condensed" panose="020B0502040204020203" pitchFamily="34" charset="0"/>
              </a:rPr>
              <a:t>   </a:t>
            </a:r>
            <a:r>
              <a:rPr lang="en-PK" sz="2800" b="1" dirty="0">
                <a:latin typeface="Bahnschrift SemiBold Condensed" panose="020B0502040204020203" pitchFamily="34" charset="0"/>
              </a:rPr>
              <a:t>- Reorder the array so that elements less than the pivot come before it, and elements greater come after it.   - The pivot is now in its final position.</a:t>
            </a:r>
            <a:br>
              <a:rPr lang="en-US" sz="2800" b="1" dirty="0">
                <a:latin typeface="Bahnschrift SemiBold Condensed" panose="020B0502040204020203" pitchFamily="34" charset="0"/>
              </a:rPr>
            </a:br>
            <a:br>
              <a:rPr lang="en-US" sz="2800" b="1" dirty="0">
                <a:latin typeface="Bahnschrift SemiBold Condensed" panose="020B0502040204020203" pitchFamily="34" charset="0"/>
              </a:rPr>
            </a:br>
            <a:r>
              <a:rPr lang="en-PK" sz="3600" dirty="0">
                <a:solidFill>
                  <a:srgbClr val="00B050"/>
                </a:solidFill>
                <a:latin typeface="Bahnschrift SemiBold Condensed" panose="020B0502040204020203" pitchFamily="34" charset="0"/>
              </a:rPr>
              <a:t>3.</a:t>
            </a:r>
            <a:r>
              <a:rPr lang="en-PK" sz="2800" dirty="0">
                <a:solidFill>
                  <a:srgbClr val="00B050"/>
                </a:solidFill>
                <a:latin typeface="Bahnschrift SemiBold Condensed" panose="020B0502040204020203" pitchFamily="34" charset="0"/>
              </a:rPr>
              <a:t> </a:t>
            </a:r>
            <a:r>
              <a:rPr lang="en-PK" sz="3600" b="1" dirty="0">
                <a:solidFill>
                  <a:srgbClr val="00B050"/>
                </a:solidFill>
                <a:latin typeface="Bahnschrift SemiBold Condensed" panose="020B0502040204020203" pitchFamily="34" charset="0"/>
              </a:rPr>
              <a:t>Recursively Sort Sub-arrays</a:t>
            </a:r>
            <a:r>
              <a:rPr lang="en-PK" sz="3600" dirty="0">
                <a:solidFill>
                  <a:srgbClr val="00B050"/>
                </a:solidFill>
                <a:latin typeface="Bahnschrift SemiBold Condensed" panose="020B0502040204020203" pitchFamily="34" charset="0"/>
              </a:rPr>
              <a:t>:   </a:t>
            </a:r>
            <a:r>
              <a:rPr lang="en-PK" sz="2800" b="1" dirty="0">
                <a:latin typeface="Bahnschrift SemiBold Condensed" panose="020B0502040204020203" pitchFamily="34" charset="0"/>
              </a:rPr>
              <a:t>- Apply the same process to the sub-arrays on either side of the pivot.</a:t>
            </a:r>
            <a:endParaRPr lang="en-US" sz="2800" dirty="0">
              <a:latin typeface="Bahnschrift SemiBold Condensed" panose="020B0502040204020203" pitchFamily="34" charset="0"/>
            </a:endParaRPr>
          </a:p>
        </p:txBody>
      </p:sp>
      <p:sp>
        <p:nvSpPr>
          <p:cNvPr id="2" name="Slide Number Placeholder 1">
            <a:extLst>
              <a:ext uri="{FF2B5EF4-FFF2-40B4-BE49-F238E27FC236}">
                <a16:creationId xmlns:a16="http://schemas.microsoft.com/office/drawing/2014/main" id="{6F734179-B2C2-CEF0-E2F0-86E48BB5EDE3}"/>
              </a:ext>
            </a:extLst>
          </p:cNvPr>
          <p:cNvSpPr>
            <a:spLocks noGrp="1"/>
          </p:cNvSpPr>
          <p:nvPr>
            <p:ph type="sldNum" sz="quarter" idx="12"/>
          </p:nvPr>
        </p:nvSpPr>
        <p:spPr/>
        <p:txBody>
          <a:bodyPr/>
          <a:lstStyle/>
          <a:p>
            <a:fld id="{3798EC36-9F42-402B-BF24-1AF3FE521F07}" type="slidenum">
              <a:rPr lang="en-US" smtClean="0"/>
              <a:t>12</a:t>
            </a:fld>
            <a:endParaRPr lang="en-US"/>
          </a:p>
        </p:txBody>
      </p:sp>
    </p:spTree>
    <p:extLst>
      <p:ext uri="{BB962C8B-B14F-4D97-AF65-F5344CB8AC3E}">
        <p14:creationId xmlns:p14="http://schemas.microsoft.com/office/powerpoint/2010/main" val="195469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0228" y="708025"/>
            <a:ext cx="10515600" cy="598261"/>
          </a:xfrm>
        </p:spPr>
        <p:txBody>
          <a:bodyPr>
            <a:noAutofit/>
          </a:bodyPr>
          <a:lstStyle/>
          <a:p>
            <a:r>
              <a:rPr lang="en-US" sz="2800" b="1" dirty="0">
                <a:ln w="0"/>
                <a:effectLst>
                  <a:outerShdw blurRad="38100" dist="19050" dir="2700000" algn="tl" rotWithShape="0">
                    <a:schemeClr val="dk1">
                      <a:alpha val="40000"/>
                    </a:schemeClr>
                  </a:outerShdw>
                </a:effectLst>
                <a:latin typeface="Bahnschrift SemiBold Condensed" panose="020B0502040204020203" pitchFamily="34" charset="0"/>
              </a:rPr>
              <a:t> </a:t>
            </a:r>
            <a:r>
              <a:rPr lang="en-PK" sz="2800" b="1" dirty="0">
                <a:ln w="0"/>
                <a:effectLst>
                  <a:outerShdw blurRad="38100" dist="19050" dir="2700000" algn="tl" rotWithShape="0">
                    <a:schemeClr val="dk1">
                      <a:alpha val="40000"/>
                    </a:schemeClr>
                  </a:outerShdw>
                </a:effectLst>
                <a:latin typeface="Bahnschrift SemiBold Condensed" panose="020B0502040204020203" pitchFamily="34" charset="0"/>
              </a:rPr>
              <a:t>Example Walkthrough</a:t>
            </a:r>
            <a:r>
              <a:rPr lang="en-US" sz="2800" b="1" dirty="0">
                <a:ln w="0"/>
                <a:effectLst>
                  <a:outerShdw blurRad="38100" dist="19050" dir="2700000" algn="tl" rotWithShape="0">
                    <a:schemeClr val="dk1">
                      <a:alpha val="40000"/>
                    </a:schemeClr>
                  </a:outerShdw>
                </a:effectLst>
                <a:latin typeface="Bahnschrift SemiBold Condensed" panose="020B0502040204020203" pitchFamily="34" charset="0"/>
              </a:rPr>
              <a:t>:</a:t>
            </a:r>
            <a:endParaRPr lang="en-PK" sz="2800" dirty="0">
              <a:ln w="0"/>
              <a:effectLst>
                <a:outerShdw blurRad="38100" dist="19050" dir="2700000" algn="tl" rotWithShape="0">
                  <a:schemeClr val="dk1">
                    <a:alpha val="40000"/>
                  </a:schemeClr>
                </a:outerShdw>
              </a:effectLst>
              <a:latin typeface="Bahnschrift SemiBold Condensed" panose="020B0502040204020203" pitchFamily="34" charset="0"/>
            </a:endParaRPr>
          </a:p>
        </p:txBody>
      </p:sp>
      <p:sp>
        <p:nvSpPr>
          <p:cNvPr id="3" name="Title 3"/>
          <p:cNvSpPr txBox="1">
            <a:spLocks/>
          </p:cNvSpPr>
          <p:nvPr/>
        </p:nvSpPr>
        <p:spPr>
          <a:xfrm>
            <a:off x="740228" y="1554389"/>
            <a:ext cx="10515600" cy="598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800" dirty="0">
                <a:ln w="0"/>
                <a:effectLst>
                  <a:outerShdw blurRad="38100" dist="19050" dir="2700000" algn="tl" rotWithShape="0">
                    <a:schemeClr val="dk1">
                      <a:alpha val="40000"/>
                    </a:schemeClr>
                  </a:outerShdw>
                </a:effectLst>
                <a:latin typeface="Bahnschrift SemiBold Condensed" panose="020B0502040204020203" pitchFamily="34" charset="0"/>
              </a:rPr>
            </a:br>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 </a:t>
            </a:r>
            <a:r>
              <a:rPr lang="en-PK" sz="2800" b="1" dirty="0">
                <a:ln w="0"/>
                <a:effectLst>
                  <a:outerShdw blurRad="38100" dist="19050" dir="2700000" algn="tl" rotWithShape="0">
                    <a:schemeClr val="dk1">
                      <a:alpha val="40000"/>
                    </a:schemeClr>
                  </a:outerShdw>
                </a:effectLst>
                <a:latin typeface="Bahnschrift SemiBold Condensed" panose="020B0502040204020203" pitchFamily="34" charset="0"/>
              </a:rPr>
              <a:t>Given Array</a:t>
            </a:r>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 [9, 3, 7, 6, 2, 8, 5]</a:t>
            </a:r>
            <a:br>
              <a:rPr lang="en-US" sz="2800" dirty="0">
                <a:ln w="0"/>
                <a:effectLst>
                  <a:outerShdw blurRad="38100" dist="19050" dir="2700000" algn="tl" rotWithShape="0">
                    <a:schemeClr val="dk1">
                      <a:alpha val="40000"/>
                    </a:schemeClr>
                  </a:outerShdw>
                </a:effectLst>
                <a:latin typeface="Bahnschrift SemiBold Condensed" panose="020B0502040204020203" pitchFamily="34" charset="0"/>
              </a:rPr>
            </a:br>
            <a:endParaRPr lang="en-PK" sz="2800" dirty="0">
              <a:ln w="0"/>
              <a:effectLst>
                <a:outerShdw blurRad="38100" dist="19050" dir="2700000" algn="tl" rotWithShape="0">
                  <a:schemeClr val="dk1">
                    <a:alpha val="40000"/>
                  </a:schemeClr>
                </a:outerShdw>
              </a:effectLst>
              <a:latin typeface="Bahnschrift SemiBold Condensed" panose="020B0502040204020203" pitchFamily="34" charset="0"/>
            </a:endParaRPr>
          </a:p>
        </p:txBody>
      </p:sp>
      <p:sp>
        <p:nvSpPr>
          <p:cNvPr id="5" name="Title 3"/>
          <p:cNvSpPr txBox="1">
            <a:spLocks/>
          </p:cNvSpPr>
          <p:nvPr/>
        </p:nvSpPr>
        <p:spPr>
          <a:xfrm>
            <a:off x="810984" y="2402340"/>
            <a:ext cx="10515600" cy="598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K" sz="2800" b="1" dirty="0">
                <a:ln w="0"/>
                <a:effectLst>
                  <a:outerShdw blurRad="38100" dist="19050" dir="2700000" algn="tl" rotWithShape="0">
                    <a:schemeClr val="dk1">
                      <a:alpha val="40000"/>
                    </a:schemeClr>
                  </a:outerShdw>
                </a:effectLst>
                <a:latin typeface="Bahnschrift SemiBold Condensed" panose="020B0502040204020203" pitchFamily="34" charset="0"/>
              </a:rPr>
              <a:t>Step 1</a:t>
            </a:r>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 Choose Pivot (e.g., 5)</a:t>
            </a:r>
          </a:p>
        </p:txBody>
      </p:sp>
      <p:sp>
        <p:nvSpPr>
          <p:cNvPr id="6" name="Title 3"/>
          <p:cNvSpPr txBox="1">
            <a:spLocks/>
          </p:cNvSpPr>
          <p:nvPr/>
        </p:nvSpPr>
        <p:spPr>
          <a:xfrm>
            <a:off x="810984" y="2949573"/>
            <a:ext cx="10515600" cy="598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800" dirty="0">
                <a:ln w="0"/>
                <a:effectLst>
                  <a:outerShdw blurRad="38100" dist="19050" dir="2700000" algn="tl" rotWithShape="0">
                    <a:schemeClr val="dk1">
                      <a:alpha val="40000"/>
                    </a:schemeClr>
                  </a:outerShdw>
                </a:effectLst>
                <a:latin typeface="Bahnschrift SemiBold Condensed" panose="020B0502040204020203" pitchFamily="34" charset="0"/>
              </a:rPr>
            </a:br>
            <a:r>
              <a:rPr lang="en-PK" sz="2800" b="1" dirty="0">
                <a:ln w="0"/>
                <a:effectLst>
                  <a:outerShdw blurRad="38100" dist="19050" dir="2700000" algn="tl" rotWithShape="0">
                    <a:schemeClr val="dk1">
                      <a:alpha val="40000"/>
                    </a:schemeClr>
                  </a:outerShdw>
                </a:effectLst>
                <a:latin typeface="Bahnschrift SemiBold Condensed" panose="020B0502040204020203" pitchFamily="34" charset="0"/>
              </a:rPr>
              <a:t>Step 2</a:t>
            </a:r>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 Partition the array:   - [3, 2, 5, 9, 7, 6, 8] </a:t>
            </a:r>
          </a:p>
        </p:txBody>
      </p:sp>
      <p:sp>
        <p:nvSpPr>
          <p:cNvPr id="7" name="Title 3"/>
          <p:cNvSpPr txBox="1">
            <a:spLocks/>
          </p:cNvSpPr>
          <p:nvPr/>
        </p:nvSpPr>
        <p:spPr>
          <a:xfrm>
            <a:off x="810984" y="3959223"/>
            <a:ext cx="10515600" cy="598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800" dirty="0">
                <a:ln w="0"/>
                <a:effectLst>
                  <a:outerShdw blurRad="38100" dist="19050" dir="2700000" algn="tl" rotWithShape="0">
                    <a:schemeClr val="dk1">
                      <a:alpha val="40000"/>
                    </a:schemeClr>
                  </a:outerShdw>
                </a:effectLst>
                <a:latin typeface="Bahnschrift SemiBold Condensed" panose="020B0502040204020203" pitchFamily="34" charset="0"/>
              </a:rPr>
            </a:br>
            <a:r>
              <a:rPr lang="en-PK" sz="2800" b="1" dirty="0">
                <a:ln w="0"/>
                <a:effectLst>
                  <a:outerShdw blurRad="38100" dist="19050" dir="2700000" algn="tl" rotWithShape="0">
                    <a:schemeClr val="dk1">
                      <a:alpha val="40000"/>
                    </a:schemeClr>
                  </a:outerShdw>
                </a:effectLst>
                <a:latin typeface="Bahnschrift SemiBold Condensed" panose="020B0502040204020203" pitchFamily="34" charset="0"/>
              </a:rPr>
              <a:t>Step 3</a:t>
            </a:r>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 Recursively apply Quick Sort on sub-arrays:   </a:t>
            </a:r>
            <a:endParaRPr lang="en-US" sz="2800" dirty="0">
              <a:ln w="0"/>
              <a:effectLst>
                <a:outerShdw blurRad="38100" dist="19050" dir="2700000" algn="tl" rotWithShape="0">
                  <a:schemeClr val="dk1">
                    <a:alpha val="40000"/>
                  </a:schemeClr>
                </a:outerShdw>
              </a:effectLst>
              <a:latin typeface="Bahnschrift SemiBold Condensed" panose="020B0502040204020203" pitchFamily="34" charset="0"/>
            </a:endParaRPr>
          </a:p>
          <a:p>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 </a:t>
            </a:r>
            <a:r>
              <a:rPr lang="en-PK" sz="2400" dirty="0">
                <a:ln w="0"/>
                <a:effectLst>
                  <a:outerShdw blurRad="38100" dist="19050" dir="2700000" algn="tl" rotWithShape="0">
                    <a:schemeClr val="dk1">
                      <a:alpha val="40000"/>
                    </a:schemeClr>
                  </a:outerShdw>
                </a:effectLst>
                <a:latin typeface="Bahnschrift SemiBold Condensed" panose="020B0502040204020203" pitchFamily="34" charset="0"/>
              </a:rPr>
              <a:t>Left Sub-array: [3, 2]   - Right Sub-array: [9, 7, 6, 8] </a:t>
            </a:r>
            <a:br>
              <a:rPr lang="en-US" sz="2400" dirty="0">
                <a:ln w="0"/>
                <a:effectLst>
                  <a:outerShdw blurRad="38100" dist="19050" dir="2700000" algn="tl" rotWithShape="0">
                    <a:schemeClr val="dk1">
                      <a:alpha val="40000"/>
                    </a:schemeClr>
                  </a:outerShdw>
                </a:effectLst>
                <a:latin typeface="Bahnschrift SemiBold Condensed" panose="020B0502040204020203" pitchFamily="34" charset="0"/>
              </a:rPr>
            </a:br>
            <a:endParaRPr lang="en-PK" sz="2400" dirty="0">
              <a:ln w="0"/>
              <a:effectLst>
                <a:outerShdw blurRad="38100" dist="19050" dir="2700000" algn="tl" rotWithShape="0">
                  <a:schemeClr val="dk1">
                    <a:alpha val="40000"/>
                  </a:schemeClr>
                </a:outerShdw>
              </a:effectLst>
              <a:latin typeface="Bahnschrift SemiBold Condensed" panose="020B0502040204020203" pitchFamily="34" charset="0"/>
            </a:endParaRPr>
          </a:p>
        </p:txBody>
      </p:sp>
      <p:sp>
        <p:nvSpPr>
          <p:cNvPr id="8" name="Title 3"/>
          <p:cNvSpPr txBox="1">
            <a:spLocks/>
          </p:cNvSpPr>
          <p:nvPr/>
        </p:nvSpPr>
        <p:spPr>
          <a:xfrm>
            <a:off x="810984" y="4968873"/>
            <a:ext cx="10515600" cy="598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K" sz="2800" b="1" dirty="0">
                <a:ln w="0"/>
                <a:effectLst>
                  <a:outerShdw blurRad="38100" dist="19050" dir="2700000" algn="tl" rotWithShape="0">
                    <a:schemeClr val="dk1">
                      <a:alpha val="40000"/>
                    </a:schemeClr>
                  </a:outerShdw>
                </a:effectLst>
                <a:latin typeface="Bahnschrift SemiBold Condensed" panose="020B0502040204020203" pitchFamily="34" charset="0"/>
              </a:rPr>
              <a:t>Final Sorted Array: [</a:t>
            </a:r>
            <a:r>
              <a:rPr lang="en-PK" sz="2800" dirty="0">
                <a:ln w="0"/>
                <a:effectLst>
                  <a:outerShdw blurRad="38100" dist="19050" dir="2700000" algn="tl" rotWithShape="0">
                    <a:schemeClr val="dk1">
                      <a:alpha val="40000"/>
                    </a:schemeClr>
                  </a:outerShdw>
                </a:effectLst>
                <a:latin typeface="Bahnschrift SemiBold Condensed" panose="020B0502040204020203" pitchFamily="34" charset="0"/>
              </a:rPr>
              <a:t>2, 3, 5, 6, 7, 8, 9]</a:t>
            </a:r>
          </a:p>
        </p:txBody>
      </p:sp>
      <p:sp>
        <p:nvSpPr>
          <p:cNvPr id="2" name="Slide Number Placeholder 1">
            <a:extLst>
              <a:ext uri="{FF2B5EF4-FFF2-40B4-BE49-F238E27FC236}">
                <a16:creationId xmlns:a16="http://schemas.microsoft.com/office/drawing/2014/main" id="{8E527741-A8A3-B7F4-7FA2-F509D9F443FE}"/>
              </a:ext>
            </a:extLst>
          </p:cNvPr>
          <p:cNvSpPr>
            <a:spLocks noGrp="1"/>
          </p:cNvSpPr>
          <p:nvPr>
            <p:ph type="sldNum" sz="quarter" idx="12"/>
          </p:nvPr>
        </p:nvSpPr>
        <p:spPr/>
        <p:txBody>
          <a:bodyPr/>
          <a:lstStyle/>
          <a:p>
            <a:fld id="{3798EC36-9F42-402B-BF24-1AF3FE521F07}" type="slidenum">
              <a:rPr lang="en-US" smtClean="0"/>
              <a:t>13</a:t>
            </a:fld>
            <a:endParaRPr lang="en-US"/>
          </a:p>
        </p:txBody>
      </p:sp>
    </p:spTree>
    <p:extLst>
      <p:ext uri="{BB962C8B-B14F-4D97-AF65-F5344CB8AC3E}">
        <p14:creationId xmlns:p14="http://schemas.microsoft.com/office/powerpoint/2010/main" val="31848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4914" y="601890"/>
            <a:ext cx="10515600" cy="606425"/>
          </a:xfrm>
        </p:spPr>
        <p:txBody>
          <a:bodyPr>
            <a:noAutofit/>
          </a:bodyPr>
          <a:lstStyle/>
          <a:p>
            <a:r>
              <a:rPr lang="en-US" sz="3200" b="1" dirty="0">
                <a:latin typeface="Bahnschrift SemiBold Condensed" panose="020B0502040204020203" pitchFamily="34" charset="0"/>
              </a:rPr>
              <a:t> </a:t>
            </a:r>
            <a:r>
              <a:rPr lang="en-US" sz="4000" b="1" dirty="0">
                <a:latin typeface="Bahnschrift SemiBold Condensed" panose="020B0502040204020203" pitchFamily="34" charset="0"/>
              </a:rPr>
              <a:t>Quick Sort: Time &amp; Space Complexity- </a:t>
            </a:r>
            <a:br>
              <a:rPr lang="en-US" sz="3200" b="1" dirty="0">
                <a:latin typeface="Bahnschrift SemiBold Condensed" panose="020B0502040204020203" pitchFamily="34" charset="0"/>
              </a:rPr>
            </a:br>
            <a:r>
              <a:rPr lang="en-US" sz="3200" b="1" dirty="0">
                <a:latin typeface="Bahnschrift SemiBold Condensed" panose="020B0502040204020203" pitchFamily="34" charset="0"/>
              </a:rPr>
              <a:t>               </a:t>
            </a:r>
            <a:endParaRPr lang="en-PK" sz="2800" dirty="0">
              <a:ln w="0"/>
              <a:effectLst>
                <a:outerShdw blurRad="38100" dist="19050" dir="2700000" algn="tl" rotWithShape="0">
                  <a:schemeClr val="dk1">
                    <a:alpha val="40000"/>
                  </a:schemeClr>
                </a:outerShdw>
              </a:effectLst>
              <a:latin typeface="Bahnschrift SemiBold Condensed" panose="020B0502040204020203" pitchFamily="34" charset="0"/>
            </a:endParaRPr>
          </a:p>
        </p:txBody>
      </p:sp>
      <p:sp>
        <p:nvSpPr>
          <p:cNvPr id="3" name="Title 3"/>
          <p:cNvSpPr txBox="1">
            <a:spLocks/>
          </p:cNvSpPr>
          <p:nvPr/>
        </p:nvSpPr>
        <p:spPr>
          <a:xfrm>
            <a:off x="737507" y="2950483"/>
            <a:ext cx="10515600" cy="6064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B050"/>
                </a:solidFill>
                <a:latin typeface="Bahnschrift SemiBold Condensed" panose="020B0502040204020203" pitchFamily="34" charset="0"/>
              </a:rPr>
              <a:t>Time Complexity:  </a:t>
            </a:r>
            <a:br>
              <a:rPr lang="en-US" sz="2400" b="1" dirty="0">
                <a:latin typeface="Bahnschrift SemiBold Condensed" panose="020B0502040204020203" pitchFamily="34" charset="0"/>
              </a:rPr>
            </a:br>
            <a:r>
              <a:rPr lang="en-US" sz="2400" b="1" dirty="0">
                <a:latin typeface="Bahnschrift SemiBold Condensed" panose="020B0502040204020203" pitchFamily="34" charset="0"/>
              </a:rPr>
              <a:t> Best Case &amp; Average Case: </a:t>
            </a:r>
            <a:r>
              <a:rPr lang="en-US" sz="2400" dirty="0">
                <a:latin typeface="Bahnschrift SemiBold Condensed" panose="020B0502040204020203" pitchFamily="34" charset="0"/>
              </a:rPr>
              <a:t>O(n log n)    - Occurs when the pivot divides the array into two nearly equal parts. </a:t>
            </a:r>
            <a:br>
              <a:rPr lang="en-US" sz="2400" dirty="0">
                <a:latin typeface="Bahnschrift SemiBold Condensed" panose="020B0502040204020203" pitchFamily="34" charset="0"/>
              </a:rPr>
            </a:br>
            <a:br>
              <a:rPr lang="en-US" sz="2400" dirty="0">
                <a:latin typeface="Bahnschrift SemiBold Condensed" panose="020B0502040204020203" pitchFamily="34" charset="0"/>
              </a:rPr>
            </a:br>
            <a:r>
              <a:rPr lang="en-US" sz="2400" dirty="0">
                <a:latin typeface="Bahnschrift SemiBold Condensed" panose="020B0502040204020203" pitchFamily="34" charset="0"/>
              </a:rPr>
              <a:t> - </a:t>
            </a:r>
            <a:r>
              <a:rPr lang="en-US" sz="2400" b="1" dirty="0">
                <a:latin typeface="Bahnschrift SemiBold Condensed" panose="020B0502040204020203" pitchFamily="34" charset="0"/>
              </a:rPr>
              <a:t>Worst Case: </a:t>
            </a:r>
            <a:r>
              <a:rPr lang="en-US" sz="2400" dirty="0">
                <a:latin typeface="Bahnschrift SemiBold Condensed" panose="020B0502040204020203" pitchFamily="34" charset="0"/>
              </a:rPr>
              <a:t>O(n²)    - Happens when the pivot is the smallest or largest element, leading to unbalanced partitions.-</a:t>
            </a:r>
            <a:br>
              <a:rPr lang="en-US" sz="2400" dirty="0">
                <a:latin typeface="Bahnschrift SemiBold Condensed" panose="020B0502040204020203" pitchFamily="34" charset="0"/>
              </a:rPr>
            </a:br>
            <a:br>
              <a:rPr lang="en-US" sz="2400" dirty="0">
                <a:latin typeface="Bahnschrift SemiBold Condensed" panose="020B0502040204020203" pitchFamily="34" charset="0"/>
              </a:rPr>
            </a:br>
            <a:r>
              <a:rPr lang="en-US" sz="2400" b="1" dirty="0">
                <a:solidFill>
                  <a:srgbClr val="00B050"/>
                </a:solidFill>
                <a:latin typeface="Bahnschrift SemiBold Condensed" panose="020B0502040204020203" pitchFamily="34" charset="0"/>
              </a:rPr>
              <a:t>Space Complexity:</a:t>
            </a:r>
            <a:br>
              <a:rPr lang="en-US" sz="2400" b="1" dirty="0">
                <a:latin typeface="Bahnschrift SemiBold Condensed" panose="020B0502040204020203" pitchFamily="34" charset="0"/>
              </a:rPr>
            </a:br>
            <a:br>
              <a:rPr lang="en-US" sz="2400" dirty="0">
                <a:latin typeface="Bahnschrift SemiBold Condensed" panose="020B0502040204020203" pitchFamily="34" charset="0"/>
              </a:rPr>
            </a:br>
            <a:r>
              <a:rPr lang="en-US" sz="2400" dirty="0">
                <a:latin typeface="Bahnschrift SemiBold Condensed" panose="020B0502040204020203" pitchFamily="34" charset="0"/>
              </a:rPr>
              <a:t> </a:t>
            </a:r>
            <a:r>
              <a:rPr lang="en-US" sz="2400" b="1" dirty="0">
                <a:latin typeface="Bahnschrift SemiBold Condensed" panose="020B0502040204020203" pitchFamily="34" charset="0"/>
              </a:rPr>
              <a:t>Average Case</a:t>
            </a:r>
            <a:r>
              <a:rPr lang="en-US" sz="2400" dirty="0">
                <a:latin typeface="Bahnschrift SemiBold Condensed" panose="020B0502040204020203" pitchFamily="34" charset="0"/>
              </a:rPr>
              <a:t>: O(log n)    Due to the depth of the recursion stack.  </a:t>
            </a:r>
            <a:br>
              <a:rPr lang="en-US" sz="2400" dirty="0">
                <a:latin typeface="Bahnschrift SemiBold Condensed" panose="020B0502040204020203" pitchFamily="34" charset="0"/>
              </a:rPr>
            </a:br>
            <a:br>
              <a:rPr lang="en-US" sz="2400" dirty="0">
                <a:latin typeface="Bahnschrift SemiBold Condensed" panose="020B0502040204020203" pitchFamily="34" charset="0"/>
              </a:rPr>
            </a:br>
            <a:r>
              <a:rPr lang="en-US" sz="2400" b="1" dirty="0">
                <a:latin typeface="Bahnschrift SemiBold Condensed" panose="020B0502040204020203" pitchFamily="34" charset="0"/>
              </a:rPr>
              <a:t>Worst Case</a:t>
            </a:r>
            <a:r>
              <a:rPr lang="en-US" sz="2400" dirty="0">
                <a:latin typeface="Bahnschrift SemiBold Condensed" panose="020B0502040204020203" pitchFamily="34" charset="0"/>
              </a:rPr>
              <a:t>: O(n)    In unbalanced partitions, the recursion stack can grow linearly.</a:t>
            </a:r>
            <a:endParaRPr lang="en-PK" sz="2400" dirty="0">
              <a:ln w="0"/>
              <a:effectLst>
                <a:outerShdw blurRad="38100" dist="19050" dir="2700000" algn="tl" rotWithShape="0">
                  <a:schemeClr val="dk1">
                    <a:alpha val="40000"/>
                  </a:schemeClr>
                </a:outerShdw>
              </a:effectLst>
              <a:latin typeface="Bahnschrift SemiBold Condensed" panose="020B0502040204020203" pitchFamily="34" charset="0"/>
            </a:endParaRPr>
          </a:p>
        </p:txBody>
      </p:sp>
      <p:sp>
        <p:nvSpPr>
          <p:cNvPr id="2" name="Slide Number Placeholder 1">
            <a:extLst>
              <a:ext uri="{FF2B5EF4-FFF2-40B4-BE49-F238E27FC236}">
                <a16:creationId xmlns:a16="http://schemas.microsoft.com/office/drawing/2014/main" id="{E607DF8E-2ED1-B73B-E27C-211323F35798}"/>
              </a:ext>
            </a:extLst>
          </p:cNvPr>
          <p:cNvSpPr>
            <a:spLocks noGrp="1"/>
          </p:cNvSpPr>
          <p:nvPr>
            <p:ph type="sldNum" sz="quarter" idx="12"/>
          </p:nvPr>
        </p:nvSpPr>
        <p:spPr/>
        <p:txBody>
          <a:bodyPr/>
          <a:lstStyle/>
          <a:p>
            <a:fld id="{3798EC36-9F42-402B-BF24-1AF3FE521F07}" type="slidenum">
              <a:rPr lang="en-US" smtClean="0"/>
              <a:t>14</a:t>
            </a:fld>
            <a:endParaRPr lang="en-US"/>
          </a:p>
        </p:txBody>
      </p:sp>
    </p:spTree>
    <p:extLst>
      <p:ext uri="{BB962C8B-B14F-4D97-AF65-F5344CB8AC3E}">
        <p14:creationId xmlns:p14="http://schemas.microsoft.com/office/powerpoint/2010/main" val="130155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C8DE6E6A-B2D5-7752-E0F8-4942D1A06F88}"/>
              </a:ext>
            </a:extLst>
          </p:cNvPr>
          <p:cNvSpPr>
            <a:spLocks noGrp="1"/>
          </p:cNvSpPr>
          <p:nvPr>
            <p:ph type="sldNum" sz="quarter" idx="12"/>
          </p:nvPr>
        </p:nvSpPr>
        <p:spPr/>
        <p:txBody>
          <a:bodyPr/>
          <a:lstStyle/>
          <a:p>
            <a:fld id="{3798EC36-9F42-402B-BF24-1AF3FE521F07}" type="slidenum">
              <a:rPr lang="en-US" smtClean="0"/>
              <a:t>15</a:t>
            </a:fld>
            <a:endParaRPr lang="en-US"/>
          </a:p>
        </p:txBody>
      </p:sp>
    </p:spTree>
    <p:extLst>
      <p:ext uri="{BB962C8B-B14F-4D97-AF65-F5344CB8AC3E}">
        <p14:creationId xmlns:p14="http://schemas.microsoft.com/office/powerpoint/2010/main" val="405398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080"/>
          </a:xfrm>
        </p:spPr>
        <p:txBody>
          <a:bodyPr>
            <a:normAutofit/>
          </a:bodyPr>
          <a:lstStyle/>
          <a:p>
            <a:r>
              <a:rPr lang="en-US" sz="3200" dirty="0">
                <a:solidFill>
                  <a:srgbClr val="00B050"/>
                </a:solidFill>
                <a:latin typeface="Bahnschrift SemiBold Condensed" panose="020B0502040204020203" pitchFamily="34" charset="0"/>
              </a:rPr>
              <a:t>Introduction:</a:t>
            </a:r>
          </a:p>
        </p:txBody>
      </p:sp>
      <p:sp>
        <p:nvSpPr>
          <p:cNvPr id="3" name="Title 1"/>
          <p:cNvSpPr txBox="1">
            <a:spLocks/>
          </p:cNvSpPr>
          <p:nvPr/>
        </p:nvSpPr>
        <p:spPr>
          <a:xfrm>
            <a:off x="838200" y="934830"/>
            <a:ext cx="10515600" cy="20197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Bahnschrift SemiBold Condensed" panose="020B0502040204020203" pitchFamily="34" charset="0"/>
              </a:rPr>
              <a:t>Merge Sort is a complex and fast sorting algorithm that repeatedly divides an </a:t>
            </a:r>
          </a:p>
          <a:p>
            <a:r>
              <a:rPr lang="en-US" sz="2800" dirty="0">
                <a:latin typeface="Bahnschrift SemiBold Condensed" panose="020B0502040204020203" pitchFamily="34" charset="0"/>
              </a:rPr>
              <a:t>un-sorted section into two equal sub-sections, sorts them separately and</a:t>
            </a:r>
          </a:p>
          <a:p>
            <a:r>
              <a:rPr lang="en-US" sz="2800" dirty="0">
                <a:latin typeface="Bahnschrift SemiBold Condensed" panose="020B0502040204020203" pitchFamily="34" charset="0"/>
              </a:rPr>
              <a:t>merges them correctly.</a:t>
            </a:r>
          </a:p>
        </p:txBody>
      </p:sp>
      <p:sp>
        <p:nvSpPr>
          <p:cNvPr id="5" name="Title 1"/>
          <p:cNvSpPr txBox="1">
            <a:spLocks/>
          </p:cNvSpPr>
          <p:nvPr/>
        </p:nvSpPr>
        <p:spPr>
          <a:xfrm>
            <a:off x="838200" y="2317490"/>
            <a:ext cx="10515600" cy="20197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Bahnschrift SemiBold Condensed" panose="020B0502040204020203" pitchFamily="34" charset="0"/>
              </a:rPr>
              <a:t>Merge sort follows a DIVIDE AND CONQUER algorithm. It divides input array in two halves, calls itself for the two halves and then merges the two sorted halves. </a:t>
            </a:r>
          </a:p>
        </p:txBody>
      </p:sp>
      <p:graphicFrame>
        <p:nvGraphicFramePr>
          <p:cNvPr id="7" name="Table 6"/>
          <p:cNvGraphicFramePr>
            <a:graphicFrameLocks noGrp="1"/>
          </p:cNvGraphicFramePr>
          <p:nvPr>
            <p:extLst>
              <p:ext uri="{D42A27DB-BD31-4B8C-83A1-F6EECF244321}">
                <p14:modId xmlns:p14="http://schemas.microsoft.com/office/powerpoint/2010/main" val="2452143733"/>
              </p:ext>
            </p:extLst>
          </p:nvPr>
        </p:nvGraphicFramePr>
        <p:xfrm>
          <a:off x="1826053" y="4617304"/>
          <a:ext cx="2894228" cy="370840"/>
        </p:xfrm>
        <a:graphic>
          <a:graphicData uri="http://schemas.openxmlformats.org/drawingml/2006/table">
            <a:tbl>
              <a:tblPr firstRow="1" bandRow="1">
                <a:tableStyleId>{93296810-A885-4BE3-A3E7-6D5BEEA58F35}</a:tableStyleId>
              </a:tblPr>
              <a:tblGrid>
                <a:gridCol w="723557">
                  <a:extLst>
                    <a:ext uri="{9D8B030D-6E8A-4147-A177-3AD203B41FA5}">
                      <a16:colId xmlns:a16="http://schemas.microsoft.com/office/drawing/2014/main" val="1878146129"/>
                    </a:ext>
                  </a:extLst>
                </a:gridCol>
                <a:gridCol w="723557">
                  <a:extLst>
                    <a:ext uri="{9D8B030D-6E8A-4147-A177-3AD203B41FA5}">
                      <a16:colId xmlns:a16="http://schemas.microsoft.com/office/drawing/2014/main" val="1039728879"/>
                    </a:ext>
                  </a:extLst>
                </a:gridCol>
                <a:gridCol w="723557">
                  <a:extLst>
                    <a:ext uri="{9D8B030D-6E8A-4147-A177-3AD203B41FA5}">
                      <a16:colId xmlns:a16="http://schemas.microsoft.com/office/drawing/2014/main" val="3226760266"/>
                    </a:ext>
                  </a:extLst>
                </a:gridCol>
                <a:gridCol w="723557">
                  <a:extLst>
                    <a:ext uri="{9D8B030D-6E8A-4147-A177-3AD203B41FA5}">
                      <a16:colId xmlns:a16="http://schemas.microsoft.com/office/drawing/2014/main" val="1083266756"/>
                    </a:ext>
                  </a:extLst>
                </a:gridCol>
              </a:tblGrid>
              <a:tr h="370840">
                <a:tc>
                  <a:txBody>
                    <a:bodyPr/>
                    <a:lstStyle/>
                    <a:p>
                      <a:pPr algn="ctr"/>
                      <a:r>
                        <a:rPr lang="en-US" dirty="0"/>
                        <a:t>38</a:t>
                      </a:r>
                    </a:p>
                  </a:txBody>
                  <a:tcPr/>
                </a:tc>
                <a:tc>
                  <a:txBody>
                    <a:bodyPr/>
                    <a:lstStyle/>
                    <a:p>
                      <a:pPr algn="ctr"/>
                      <a:r>
                        <a:rPr lang="en-US" dirty="0"/>
                        <a:t>27</a:t>
                      </a:r>
                    </a:p>
                  </a:txBody>
                  <a:tcPr/>
                </a:tc>
                <a:tc>
                  <a:txBody>
                    <a:bodyPr/>
                    <a:lstStyle/>
                    <a:p>
                      <a:pPr algn="ctr"/>
                      <a:r>
                        <a:rPr lang="en-US" dirty="0"/>
                        <a:t>43</a:t>
                      </a:r>
                    </a:p>
                  </a:txBody>
                  <a:tcPr/>
                </a:tc>
                <a:tc>
                  <a:txBody>
                    <a:bodyPr/>
                    <a:lstStyle/>
                    <a:p>
                      <a:pPr algn="ctr"/>
                      <a:r>
                        <a:rPr lang="en-US" dirty="0"/>
                        <a:t>10</a:t>
                      </a:r>
                    </a:p>
                  </a:txBody>
                  <a:tcPr/>
                </a:tc>
                <a:extLst>
                  <a:ext uri="{0D108BD9-81ED-4DB2-BD59-A6C34878D82A}">
                    <a16:rowId xmlns:a16="http://schemas.microsoft.com/office/drawing/2014/main" val="235731477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5753848"/>
              </p:ext>
            </p:extLst>
          </p:nvPr>
        </p:nvGraphicFramePr>
        <p:xfrm>
          <a:off x="6006756" y="4617304"/>
          <a:ext cx="2894228" cy="370840"/>
        </p:xfrm>
        <a:graphic>
          <a:graphicData uri="http://schemas.openxmlformats.org/drawingml/2006/table">
            <a:tbl>
              <a:tblPr firstRow="1" bandRow="1">
                <a:tableStyleId>{93296810-A885-4BE3-A3E7-6D5BEEA58F35}</a:tableStyleId>
              </a:tblPr>
              <a:tblGrid>
                <a:gridCol w="723557">
                  <a:extLst>
                    <a:ext uri="{9D8B030D-6E8A-4147-A177-3AD203B41FA5}">
                      <a16:colId xmlns:a16="http://schemas.microsoft.com/office/drawing/2014/main" val="1878146129"/>
                    </a:ext>
                  </a:extLst>
                </a:gridCol>
                <a:gridCol w="723557">
                  <a:extLst>
                    <a:ext uri="{9D8B030D-6E8A-4147-A177-3AD203B41FA5}">
                      <a16:colId xmlns:a16="http://schemas.microsoft.com/office/drawing/2014/main" val="1039728879"/>
                    </a:ext>
                  </a:extLst>
                </a:gridCol>
                <a:gridCol w="723557">
                  <a:extLst>
                    <a:ext uri="{9D8B030D-6E8A-4147-A177-3AD203B41FA5}">
                      <a16:colId xmlns:a16="http://schemas.microsoft.com/office/drawing/2014/main" val="3226760266"/>
                    </a:ext>
                  </a:extLst>
                </a:gridCol>
                <a:gridCol w="723557">
                  <a:extLst>
                    <a:ext uri="{9D8B030D-6E8A-4147-A177-3AD203B41FA5}">
                      <a16:colId xmlns:a16="http://schemas.microsoft.com/office/drawing/2014/main" val="1083266756"/>
                    </a:ext>
                  </a:extLst>
                </a:gridCol>
              </a:tblGrid>
              <a:tr h="370840">
                <a:tc>
                  <a:txBody>
                    <a:bodyPr/>
                    <a:lstStyle/>
                    <a:p>
                      <a:pPr algn="ctr"/>
                      <a:r>
                        <a:rPr lang="en-US" dirty="0"/>
                        <a:t>10</a:t>
                      </a:r>
                    </a:p>
                  </a:txBody>
                  <a:tcPr/>
                </a:tc>
                <a:tc>
                  <a:txBody>
                    <a:bodyPr/>
                    <a:lstStyle/>
                    <a:p>
                      <a:pPr algn="ctr"/>
                      <a:r>
                        <a:rPr lang="en-US" dirty="0"/>
                        <a:t>27</a:t>
                      </a:r>
                    </a:p>
                  </a:txBody>
                  <a:tcPr/>
                </a:tc>
                <a:tc>
                  <a:txBody>
                    <a:bodyPr/>
                    <a:lstStyle/>
                    <a:p>
                      <a:pPr algn="ctr"/>
                      <a:r>
                        <a:rPr lang="en-US" dirty="0"/>
                        <a:t>38</a:t>
                      </a:r>
                    </a:p>
                  </a:txBody>
                  <a:tcPr/>
                </a:tc>
                <a:tc>
                  <a:txBody>
                    <a:bodyPr/>
                    <a:lstStyle/>
                    <a:p>
                      <a:pPr algn="ctr"/>
                      <a:r>
                        <a:rPr lang="en-US" dirty="0"/>
                        <a:t>43</a:t>
                      </a:r>
                    </a:p>
                  </a:txBody>
                  <a:tcPr/>
                </a:tc>
                <a:extLst>
                  <a:ext uri="{0D108BD9-81ED-4DB2-BD59-A6C34878D82A}">
                    <a16:rowId xmlns:a16="http://schemas.microsoft.com/office/drawing/2014/main" val="2357314774"/>
                  </a:ext>
                </a:extLst>
              </a:tr>
            </a:tbl>
          </a:graphicData>
        </a:graphic>
      </p:graphicFrame>
      <p:sp>
        <p:nvSpPr>
          <p:cNvPr id="9" name="Right Arrow 8"/>
          <p:cNvSpPr/>
          <p:nvPr/>
        </p:nvSpPr>
        <p:spPr>
          <a:xfrm>
            <a:off x="4889843" y="4710014"/>
            <a:ext cx="947351" cy="185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90AE01C-12AE-257C-603A-52A56536E3D4}"/>
              </a:ext>
            </a:extLst>
          </p:cNvPr>
          <p:cNvSpPr>
            <a:spLocks noGrp="1"/>
          </p:cNvSpPr>
          <p:nvPr>
            <p:ph type="sldNum" sz="quarter" idx="12"/>
          </p:nvPr>
        </p:nvSpPr>
        <p:spPr/>
        <p:txBody>
          <a:bodyPr/>
          <a:lstStyle/>
          <a:p>
            <a:fld id="{3798EC36-9F42-402B-BF24-1AF3FE521F07}" type="slidenum">
              <a:rPr lang="en-US" smtClean="0"/>
              <a:t>16</a:t>
            </a:fld>
            <a:endParaRPr lang="en-US"/>
          </a:p>
        </p:txBody>
      </p:sp>
    </p:spTree>
    <p:extLst>
      <p:ext uri="{BB962C8B-B14F-4D97-AF65-F5344CB8AC3E}">
        <p14:creationId xmlns:p14="http://schemas.microsoft.com/office/powerpoint/2010/main" val="195813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080"/>
          </a:xfrm>
        </p:spPr>
        <p:txBody>
          <a:bodyPr>
            <a:normAutofit/>
          </a:bodyPr>
          <a:lstStyle/>
          <a:p>
            <a:pPr fontAlgn="base"/>
            <a:r>
              <a:rPr lang="en-US" sz="3200" b="1" dirty="0">
                <a:latin typeface="Bahnschrift SemiBold Condensed" panose="020B0502040204020203" pitchFamily="34" charset="0"/>
              </a:rPr>
              <a:t>How does </a:t>
            </a:r>
            <a:r>
              <a:rPr lang="en-US" sz="3200" dirty="0">
                <a:latin typeface="Bahnschrift SemiBold Condensed" panose="020B0502040204020203" pitchFamily="34" charset="0"/>
              </a:rPr>
              <a:t>DIVIDE AND CONQUER </a:t>
            </a:r>
            <a:r>
              <a:rPr lang="en-US" sz="3200" b="1" dirty="0">
                <a:latin typeface="Bahnschrift SemiBold Condensed" panose="020B0502040204020203" pitchFamily="34" charset="0"/>
              </a:rPr>
              <a:t>work?</a:t>
            </a:r>
            <a:endParaRPr lang="en-US" sz="3200" dirty="0">
              <a:latin typeface="Bahnschrift SemiBold Condensed" panose="020B0502040204020203" pitchFamily="34" charset="0"/>
            </a:endParaRPr>
          </a:p>
        </p:txBody>
      </p:sp>
      <p:sp>
        <p:nvSpPr>
          <p:cNvPr id="3" name="Title 1"/>
          <p:cNvSpPr txBox="1">
            <a:spLocks/>
          </p:cNvSpPr>
          <p:nvPr/>
        </p:nvSpPr>
        <p:spPr>
          <a:xfrm>
            <a:off x="838200" y="2733500"/>
            <a:ext cx="10515600" cy="20197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3600" b="1" dirty="0">
                <a:solidFill>
                  <a:srgbClr val="00B050"/>
                </a:solidFill>
                <a:latin typeface="Bahnschrift SemiBold Condensed" panose="020B0502040204020203" pitchFamily="34" charset="0"/>
              </a:rPr>
              <a:t>Divide:</a:t>
            </a:r>
            <a:r>
              <a:rPr lang="en-US" sz="2800" b="1" dirty="0">
                <a:latin typeface="Bahnschrift SemiBold Condensed" panose="020B0502040204020203" pitchFamily="34" charset="0"/>
              </a:rPr>
              <a:t> </a:t>
            </a:r>
            <a:r>
              <a:rPr lang="en-US" sz="2800" dirty="0">
                <a:latin typeface="Bahnschrift SemiBold Condensed" panose="020B0502040204020203" pitchFamily="34" charset="0"/>
              </a:rPr>
              <a:t>Divide the list or array recursively into two halves until it can no more be divided.</a:t>
            </a:r>
          </a:p>
          <a:p>
            <a:pPr fontAlgn="base"/>
            <a:endParaRPr lang="en-US" sz="2800" dirty="0">
              <a:latin typeface="Bahnschrift SemiBold Condensed" panose="020B0502040204020203" pitchFamily="34" charset="0"/>
            </a:endParaRPr>
          </a:p>
          <a:p>
            <a:pPr fontAlgn="base"/>
            <a:r>
              <a:rPr lang="en-US" sz="3600" b="1" dirty="0">
                <a:solidFill>
                  <a:srgbClr val="00B050"/>
                </a:solidFill>
                <a:latin typeface="Bahnschrift SemiBold Condensed" panose="020B0502040204020203" pitchFamily="34" charset="0"/>
              </a:rPr>
              <a:t>Conquer:</a:t>
            </a:r>
            <a:r>
              <a:rPr lang="en-US" sz="2800" b="1" dirty="0">
                <a:latin typeface="Bahnschrift SemiBold Condensed" panose="020B0502040204020203" pitchFamily="34" charset="0"/>
              </a:rPr>
              <a:t> </a:t>
            </a:r>
            <a:r>
              <a:rPr lang="en-US" sz="2800" dirty="0">
                <a:latin typeface="Bahnschrift SemiBold Condensed" panose="020B0502040204020203" pitchFamily="34" charset="0"/>
              </a:rPr>
              <a:t>Each subarray is sorted individually using the merge sort algorithm.</a:t>
            </a:r>
          </a:p>
          <a:p>
            <a:pPr fontAlgn="base"/>
            <a:endParaRPr lang="en-US" sz="2800" dirty="0">
              <a:latin typeface="Bahnschrift SemiBold Condensed" panose="020B0502040204020203" pitchFamily="34" charset="0"/>
            </a:endParaRPr>
          </a:p>
          <a:p>
            <a:pPr fontAlgn="base"/>
            <a:r>
              <a:rPr lang="en-US" sz="3600" b="1" dirty="0">
                <a:solidFill>
                  <a:srgbClr val="00B050"/>
                </a:solidFill>
                <a:latin typeface="Bahnschrift SemiBold Condensed" panose="020B0502040204020203" pitchFamily="34" charset="0"/>
              </a:rPr>
              <a:t>Merge:</a:t>
            </a:r>
            <a:r>
              <a:rPr lang="en-US" sz="3600" b="1" dirty="0">
                <a:latin typeface="Bahnschrift SemiBold Condensed" panose="020B0502040204020203" pitchFamily="34" charset="0"/>
              </a:rPr>
              <a:t> </a:t>
            </a:r>
            <a:r>
              <a:rPr lang="en-US" sz="2800" dirty="0">
                <a:latin typeface="Bahnschrift SemiBold Condensed" panose="020B0502040204020203" pitchFamily="34" charset="0"/>
              </a:rPr>
              <a:t>The sorted subarrays are merged back together in sorted order. The process continues until all elements from both subarrays have been merged.</a:t>
            </a:r>
          </a:p>
        </p:txBody>
      </p:sp>
      <p:sp>
        <p:nvSpPr>
          <p:cNvPr id="11" name="Title 1"/>
          <p:cNvSpPr txBox="1">
            <a:spLocks/>
          </p:cNvSpPr>
          <p:nvPr/>
        </p:nvSpPr>
        <p:spPr>
          <a:xfrm>
            <a:off x="838200" y="1401031"/>
            <a:ext cx="10515600" cy="6810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dirty="0">
                <a:latin typeface="Bahnschrift SemiBold Condensed" panose="020B0502040204020203" pitchFamily="34" charset="0"/>
              </a:rPr>
              <a:t>Here’s a step-by-step explanation of how merge sort works:</a:t>
            </a:r>
          </a:p>
        </p:txBody>
      </p:sp>
      <p:sp>
        <p:nvSpPr>
          <p:cNvPr id="4" name="Slide Number Placeholder 3">
            <a:extLst>
              <a:ext uri="{FF2B5EF4-FFF2-40B4-BE49-F238E27FC236}">
                <a16:creationId xmlns:a16="http://schemas.microsoft.com/office/drawing/2014/main" id="{49939744-2126-CA1B-92ED-E2869F4CC88E}"/>
              </a:ext>
            </a:extLst>
          </p:cNvPr>
          <p:cNvSpPr>
            <a:spLocks noGrp="1"/>
          </p:cNvSpPr>
          <p:nvPr>
            <p:ph type="sldNum" sz="quarter" idx="12"/>
          </p:nvPr>
        </p:nvSpPr>
        <p:spPr/>
        <p:txBody>
          <a:bodyPr/>
          <a:lstStyle/>
          <a:p>
            <a:fld id="{3798EC36-9F42-402B-BF24-1AF3FE521F07}" type="slidenum">
              <a:rPr lang="en-US" smtClean="0"/>
              <a:t>17</a:t>
            </a:fld>
            <a:endParaRPr lang="en-US"/>
          </a:p>
        </p:txBody>
      </p:sp>
    </p:spTree>
    <p:extLst>
      <p:ext uri="{BB962C8B-B14F-4D97-AF65-F5344CB8AC3E}">
        <p14:creationId xmlns:p14="http://schemas.microsoft.com/office/powerpoint/2010/main" val="283831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080"/>
          </a:xfrm>
        </p:spPr>
        <p:txBody>
          <a:bodyPr>
            <a:normAutofit/>
          </a:bodyPr>
          <a:lstStyle/>
          <a:p>
            <a:pPr algn="ctr" fontAlgn="base"/>
            <a:r>
              <a:rPr lang="en-US" sz="3600" b="1" dirty="0">
                <a:effectLst>
                  <a:outerShdw blurRad="38100" dist="38100" dir="2700000" algn="tl">
                    <a:srgbClr val="000000">
                      <a:alpha val="43137"/>
                    </a:srgbClr>
                  </a:outerShdw>
                </a:effectLst>
                <a:latin typeface="Bahnschrift SemiBold Condensed" panose="020B0502040204020203" pitchFamily="34" charset="0"/>
              </a:rPr>
              <a:t>Key Characteristics:</a:t>
            </a:r>
            <a:endParaRPr lang="en-US" sz="3600"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Title 1"/>
          <p:cNvSpPr txBox="1">
            <a:spLocks/>
          </p:cNvSpPr>
          <p:nvPr/>
        </p:nvSpPr>
        <p:spPr>
          <a:xfrm>
            <a:off x="838200" y="2733500"/>
            <a:ext cx="10515600" cy="20197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endParaRPr lang="en-US" sz="3600" dirty="0">
              <a:latin typeface="Bahnschrift SemiBold Condensed" panose="020B0502040204020203" pitchFamily="34" charset="0"/>
            </a:endParaRPr>
          </a:p>
        </p:txBody>
      </p:sp>
      <p:sp>
        <p:nvSpPr>
          <p:cNvPr id="5" name="Rectangle 2"/>
          <p:cNvSpPr>
            <a:spLocks noChangeArrowheads="1"/>
          </p:cNvSpPr>
          <p:nvPr/>
        </p:nvSpPr>
        <p:spPr bwMode="auto">
          <a:xfrm>
            <a:off x="1466335" y="672713"/>
            <a:ext cx="973712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en-US" sz="2400" dirty="0">
              <a:latin typeface="Bahnschrift SemiBold Condensed" panose="020B0502040204020203" pitchFamily="34" charset="0"/>
            </a:endParaRPr>
          </a:p>
          <a:p>
            <a:pPr lvl="0" eaLnBrk="0" fontAlgn="base" hangingPunct="0">
              <a:spcBef>
                <a:spcPct val="0"/>
              </a:spcBef>
              <a:spcAft>
                <a:spcPct val="0"/>
              </a:spcAft>
            </a:pPr>
            <a:r>
              <a:rPr lang="en-US" altLang="en-US" sz="2400" dirty="0">
                <a:solidFill>
                  <a:srgbClr val="00B050"/>
                </a:solidFill>
                <a:latin typeface="Bahnschrift SemiBold Condensed" panose="020B0502040204020203" pitchFamily="34" charset="0"/>
              </a:rPr>
              <a:t>Space Complexity:</a:t>
            </a:r>
          </a:p>
          <a:p>
            <a:pPr lvl="0" eaLnBrk="0" fontAlgn="base" hangingPunct="0">
              <a:spcBef>
                <a:spcPct val="0"/>
              </a:spcBef>
              <a:spcAft>
                <a:spcPct val="0"/>
              </a:spcAft>
            </a:pPr>
            <a:r>
              <a:rPr lang="en-US" altLang="en-US" sz="2400" dirty="0">
                <a:latin typeface="Bahnschrift SemiBold Condensed" panose="020B0502040204020203" pitchFamily="34" charset="0"/>
              </a:rPr>
              <a:t>Requires O(n) extra space for temporary arrays, as it creates new subarrays during the </a:t>
            </a:r>
          </a:p>
          <a:p>
            <a:pPr lvl="0" eaLnBrk="0" fontAlgn="base" hangingPunct="0">
              <a:spcBef>
                <a:spcPct val="0"/>
              </a:spcBef>
              <a:spcAft>
                <a:spcPct val="0"/>
              </a:spcAft>
            </a:pPr>
            <a:r>
              <a:rPr lang="en-US" altLang="en-US" sz="2400" dirty="0">
                <a:latin typeface="Bahnschrift SemiBold Condensed" panose="020B0502040204020203" pitchFamily="34" charset="0"/>
              </a:rPr>
              <a:t>merge process.</a:t>
            </a:r>
          </a:p>
          <a:p>
            <a:pPr lvl="0" eaLnBrk="0" fontAlgn="base" hangingPunct="0">
              <a:spcBef>
                <a:spcPct val="0"/>
              </a:spcBef>
              <a:spcAft>
                <a:spcPct val="0"/>
              </a:spcAft>
            </a:pPr>
            <a:endParaRPr lang="en-US" altLang="en-US" sz="2400" dirty="0">
              <a:latin typeface="Bahnschrift SemiBold Condensed" panose="020B0502040204020203" pitchFamily="34" charset="0"/>
            </a:endParaRPr>
          </a:p>
          <a:p>
            <a:pPr lvl="0" eaLnBrk="0" fontAlgn="base" hangingPunct="0">
              <a:spcBef>
                <a:spcPct val="0"/>
              </a:spcBef>
              <a:spcAft>
                <a:spcPct val="0"/>
              </a:spcAft>
            </a:pPr>
            <a:r>
              <a:rPr lang="en-US" altLang="en-US" sz="2400" dirty="0">
                <a:solidFill>
                  <a:srgbClr val="00B050"/>
                </a:solidFill>
                <a:latin typeface="Bahnschrift SemiBold Condensed" panose="020B0502040204020203" pitchFamily="34" charset="0"/>
              </a:rPr>
              <a:t>Time Complexity:</a:t>
            </a:r>
          </a:p>
          <a:p>
            <a:pPr lvl="0" eaLnBrk="0" fontAlgn="base" hangingPunct="0">
              <a:spcBef>
                <a:spcPct val="0"/>
              </a:spcBef>
              <a:spcAft>
                <a:spcPct val="0"/>
              </a:spcAft>
            </a:pPr>
            <a:r>
              <a:rPr lang="en-US" altLang="en-US" sz="2400" dirty="0">
                <a:latin typeface="Bahnschrift SemiBold Condensed" panose="020B0502040204020203" pitchFamily="34" charset="0"/>
              </a:rPr>
              <a:t>Merge Sort has a consistent O(n log n) time complexity, making it efficient for all input sizes </a:t>
            </a:r>
          </a:p>
          <a:p>
            <a:pPr lvl="0" eaLnBrk="0" fontAlgn="base" hangingPunct="0">
              <a:spcBef>
                <a:spcPct val="0"/>
              </a:spcBef>
              <a:spcAft>
                <a:spcPct val="0"/>
              </a:spcAft>
            </a:pPr>
            <a:r>
              <a:rPr lang="en-US" altLang="en-US" sz="2400" dirty="0">
                <a:latin typeface="Bahnschrift SemiBold Condensed" panose="020B0502040204020203" pitchFamily="34" charset="0"/>
              </a:rPr>
              <a:t>and cases.</a:t>
            </a:r>
          </a:p>
          <a:p>
            <a:pPr lvl="0" eaLnBrk="0" fontAlgn="base" hangingPunct="0">
              <a:spcBef>
                <a:spcPct val="0"/>
              </a:spcBef>
              <a:spcAft>
                <a:spcPct val="0"/>
              </a:spcAft>
            </a:pPr>
            <a:endParaRPr lang="en-US" altLang="en-US" sz="2400" dirty="0">
              <a:latin typeface="Bahnschrift SemiBold Condensed" panose="020B0502040204020203" pitchFamily="34" charset="0"/>
            </a:endParaRPr>
          </a:p>
          <a:p>
            <a:pPr lvl="0" eaLnBrk="0" fontAlgn="base" hangingPunct="0">
              <a:spcBef>
                <a:spcPct val="0"/>
              </a:spcBef>
              <a:spcAft>
                <a:spcPct val="0"/>
              </a:spcAft>
            </a:pPr>
            <a:r>
              <a:rPr lang="en-US" altLang="en-US" sz="2400" dirty="0">
                <a:solidFill>
                  <a:srgbClr val="00B050"/>
                </a:solidFill>
                <a:latin typeface="Bahnschrift SemiBold Condensed" panose="020B0502040204020203" pitchFamily="34" charset="0"/>
              </a:rPr>
              <a:t>Stability:</a:t>
            </a:r>
          </a:p>
          <a:p>
            <a:pPr lvl="0" eaLnBrk="0" fontAlgn="base" hangingPunct="0">
              <a:spcBef>
                <a:spcPct val="0"/>
              </a:spcBef>
              <a:spcAft>
                <a:spcPct val="0"/>
              </a:spcAft>
            </a:pPr>
            <a:r>
              <a:rPr lang="en-US" altLang="en-US" sz="2400" dirty="0">
                <a:latin typeface="Bahnschrift SemiBold Condensed" panose="020B0502040204020203" pitchFamily="34" charset="0"/>
              </a:rPr>
              <a:t>Maintains the relative order of equal elements, making it a stable sorting algorithm.</a:t>
            </a:r>
          </a:p>
          <a:p>
            <a:pPr lvl="0" eaLnBrk="0" fontAlgn="base" hangingPunct="0">
              <a:spcBef>
                <a:spcPct val="0"/>
              </a:spcBef>
              <a:spcAft>
                <a:spcPct val="0"/>
              </a:spcAft>
            </a:pPr>
            <a:endParaRPr lang="en-US" altLang="en-US" sz="2400" dirty="0">
              <a:latin typeface="Bahnschrift SemiBold Condensed" panose="020B0502040204020203" pitchFamily="34" charset="0"/>
            </a:endParaRPr>
          </a:p>
          <a:p>
            <a:pPr lvl="0" eaLnBrk="0" fontAlgn="base" hangingPunct="0">
              <a:spcBef>
                <a:spcPct val="0"/>
              </a:spcBef>
              <a:spcAft>
                <a:spcPct val="0"/>
              </a:spcAft>
            </a:pPr>
            <a:r>
              <a:rPr lang="en-US" altLang="en-US" sz="2400" dirty="0">
                <a:solidFill>
                  <a:srgbClr val="00B050"/>
                </a:solidFill>
                <a:latin typeface="Bahnschrift SemiBold Condensed" panose="020B0502040204020203" pitchFamily="34" charset="0"/>
              </a:rPr>
              <a:t>Use Case:</a:t>
            </a:r>
          </a:p>
          <a:p>
            <a:pPr lvl="0" eaLnBrk="0" fontAlgn="base" hangingPunct="0">
              <a:spcBef>
                <a:spcPct val="0"/>
              </a:spcBef>
              <a:spcAft>
                <a:spcPct val="0"/>
              </a:spcAft>
            </a:pPr>
            <a:r>
              <a:rPr lang="en-US" altLang="en-US" sz="2400" dirty="0">
                <a:latin typeface="Bahnschrift SemiBold Condensed" panose="020B0502040204020203" pitchFamily="34" charset="0"/>
              </a:rPr>
              <a:t>Ideal for sorting linked lists and large datasets due to its consistent performance and </a:t>
            </a:r>
          </a:p>
          <a:p>
            <a:pPr lvl="0" eaLnBrk="0" fontAlgn="base" hangingPunct="0">
              <a:spcBef>
                <a:spcPct val="0"/>
              </a:spcBef>
              <a:spcAft>
                <a:spcPct val="0"/>
              </a:spcAft>
            </a:pPr>
            <a:r>
              <a:rPr lang="en-US" altLang="en-US" sz="2400" dirty="0">
                <a:latin typeface="Bahnschrift SemiBold Condensed" panose="020B0502040204020203" pitchFamily="34" charset="0"/>
              </a:rPr>
              <a:t>non-reliance on random access.</a:t>
            </a:r>
            <a:endParaRPr kumimoji="0" lang="en-US" altLang="en-US" sz="2400" b="0" i="0" u="none" strike="noStrike" cap="none" normalizeH="0" baseline="0" dirty="0">
              <a:ln>
                <a:noFill/>
              </a:ln>
              <a:solidFill>
                <a:schemeClr val="tx1"/>
              </a:solidFill>
              <a:effectLst/>
              <a:latin typeface="Bahnschrift SemiBold Condensed" panose="020B0502040204020203" pitchFamily="34" charset="0"/>
            </a:endParaRPr>
          </a:p>
        </p:txBody>
      </p:sp>
      <p:sp>
        <p:nvSpPr>
          <p:cNvPr id="4" name="Slide Number Placeholder 3">
            <a:extLst>
              <a:ext uri="{FF2B5EF4-FFF2-40B4-BE49-F238E27FC236}">
                <a16:creationId xmlns:a16="http://schemas.microsoft.com/office/drawing/2014/main" id="{89D1AF4C-DFD9-7DCF-A661-EFABE14F58A2}"/>
              </a:ext>
            </a:extLst>
          </p:cNvPr>
          <p:cNvSpPr>
            <a:spLocks noGrp="1"/>
          </p:cNvSpPr>
          <p:nvPr>
            <p:ph type="sldNum" sz="quarter" idx="12"/>
          </p:nvPr>
        </p:nvSpPr>
        <p:spPr/>
        <p:txBody>
          <a:bodyPr/>
          <a:lstStyle/>
          <a:p>
            <a:fld id="{3798EC36-9F42-402B-BF24-1AF3FE521F07}" type="slidenum">
              <a:rPr lang="en-US" smtClean="0"/>
              <a:t>18</a:t>
            </a:fld>
            <a:endParaRPr lang="en-US"/>
          </a:p>
        </p:txBody>
      </p:sp>
    </p:spTree>
    <p:extLst>
      <p:ext uri="{BB962C8B-B14F-4D97-AF65-F5344CB8AC3E}">
        <p14:creationId xmlns:p14="http://schemas.microsoft.com/office/powerpoint/2010/main" val="413141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601"/>
            <a:ext cx="10515600" cy="681080"/>
          </a:xfrm>
        </p:spPr>
        <p:txBody>
          <a:bodyPr>
            <a:normAutofit/>
          </a:bodyPr>
          <a:lstStyle/>
          <a:p>
            <a:pPr algn="ctr" fontAlgn="base"/>
            <a:r>
              <a:rPr lang="en-US" sz="3600" b="1" dirty="0">
                <a:effectLst>
                  <a:outerShdw blurRad="38100" dist="38100" dir="2700000" algn="tl">
                    <a:srgbClr val="000000">
                      <a:alpha val="43137"/>
                    </a:srgbClr>
                  </a:outerShdw>
                </a:effectLst>
                <a:latin typeface="Bahnschrift SemiBold Condensed" panose="020B0502040204020203" pitchFamily="34" charset="0"/>
              </a:rPr>
              <a:t>Example Of Merge Sort:</a:t>
            </a:r>
            <a:endParaRPr lang="en-US" sz="3600"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Title 1"/>
          <p:cNvSpPr txBox="1">
            <a:spLocks/>
          </p:cNvSpPr>
          <p:nvPr/>
        </p:nvSpPr>
        <p:spPr>
          <a:xfrm>
            <a:off x="838200" y="2733500"/>
            <a:ext cx="10515600" cy="20197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endParaRPr lang="en-US" sz="3600" dirty="0">
              <a:latin typeface="Bahnschrift SemiBold Condensed" panose="020B0502040204020203"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77" t="-58008" r="977" b="89479"/>
          <a:stretch/>
        </p:blipFill>
        <p:spPr>
          <a:xfrm>
            <a:off x="2722665" y="-3023286"/>
            <a:ext cx="6746669" cy="4901513"/>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691" b="75255"/>
          <a:stretch/>
        </p:blipFill>
        <p:spPr>
          <a:xfrm>
            <a:off x="2788568" y="1878228"/>
            <a:ext cx="6704791" cy="957844"/>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4745" b="60960"/>
          <a:stretch/>
        </p:blipFill>
        <p:spPr>
          <a:xfrm>
            <a:off x="2788568" y="2842055"/>
            <a:ext cx="6704791" cy="974218"/>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86" t="39311" r="-2686" b="46480"/>
          <a:stretch/>
        </p:blipFill>
        <p:spPr>
          <a:xfrm>
            <a:off x="2991121" y="3830671"/>
            <a:ext cx="6630449" cy="957689"/>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88" t="53314" r="-488" b="32251"/>
          <a:stretch/>
        </p:blipFill>
        <p:spPr>
          <a:xfrm>
            <a:off x="2875005" y="4788114"/>
            <a:ext cx="6594329" cy="967645"/>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66" t="67748" r="366" b="17958"/>
          <a:stretch/>
        </p:blipFill>
        <p:spPr>
          <a:xfrm>
            <a:off x="2767628" y="5747827"/>
            <a:ext cx="6746669" cy="980302"/>
          </a:xfrm>
          <a:prstGeom prst="rect">
            <a:avLst/>
          </a:prstGeom>
        </p:spPr>
      </p:pic>
      <p:sp>
        <p:nvSpPr>
          <p:cNvPr id="5" name="Slide Number Placeholder 4">
            <a:extLst>
              <a:ext uri="{FF2B5EF4-FFF2-40B4-BE49-F238E27FC236}">
                <a16:creationId xmlns:a16="http://schemas.microsoft.com/office/drawing/2014/main" id="{656D1434-33E9-B99E-D0C1-B669490BBAFF}"/>
              </a:ext>
            </a:extLst>
          </p:cNvPr>
          <p:cNvSpPr>
            <a:spLocks noGrp="1"/>
          </p:cNvSpPr>
          <p:nvPr>
            <p:ph type="sldNum" sz="quarter" idx="12"/>
          </p:nvPr>
        </p:nvSpPr>
        <p:spPr/>
        <p:txBody>
          <a:bodyPr/>
          <a:lstStyle/>
          <a:p>
            <a:fld id="{3798EC36-9F42-402B-BF24-1AF3FE521F07}" type="slidenum">
              <a:rPr lang="en-US" smtClean="0"/>
              <a:t>19</a:t>
            </a:fld>
            <a:endParaRPr lang="en-US"/>
          </a:p>
        </p:txBody>
      </p:sp>
    </p:spTree>
    <p:extLst>
      <p:ext uri="{BB962C8B-B14F-4D97-AF65-F5344CB8AC3E}">
        <p14:creationId xmlns:p14="http://schemas.microsoft.com/office/powerpoint/2010/main" val="38369835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r>
              <a:rPr lang="en-US" b="1" dirty="0"/>
              <a:t>Table of contents</a:t>
            </a:r>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352846" y="2443347"/>
            <a:ext cx="9486309" cy="3124200"/>
          </a:xfrm>
        </p:spPr>
        <p:txBody>
          <a:bodyPr anchor="ctr">
            <a:noAutofit/>
          </a:bodyPr>
          <a:lstStyle/>
          <a:p>
            <a:r>
              <a:rPr lang="en-US" sz="2400" dirty="0"/>
              <a:t>Introduction to sorting Algorithms</a:t>
            </a:r>
          </a:p>
          <a:p>
            <a:r>
              <a:rPr lang="en-US" sz="2400" dirty="0"/>
              <a:t>Sorting terminology</a:t>
            </a:r>
          </a:p>
          <a:p>
            <a:r>
              <a:rPr lang="en-US" sz="2400" dirty="0"/>
              <a:t>Importance of sorting algorithm</a:t>
            </a:r>
          </a:p>
          <a:p>
            <a:r>
              <a:rPr lang="en-US" sz="2400" dirty="0"/>
              <a:t>Types of sorting algorithm</a:t>
            </a:r>
          </a:p>
          <a:p>
            <a:r>
              <a:rPr lang="en-US" sz="2400" dirty="0"/>
              <a:t>Merge sort</a:t>
            </a:r>
          </a:p>
          <a:p>
            <a:r>
              <a:rPr lang="en-US" sz="2400" dirty="0"/>
              <a:t>Quick sort</a:t>
            </a:r>
          </a:p>
          <a:p>
            <a:r>
              <a:rPr lang="en-US" sz="2400" dirty="0"/>
              <a:t>Heap sort</a:t>
            </a:r>
          </a:p>
        </p:txBody>
      </p:sp>
      <p:sp>
        <p:nvSpPr>
          <p:cNvPr id="3" name="Slide Number Placeholder 2">
            <a:extLst>
              <a:ext uri="{FF2B5EF4-FFF2-40B4-BE49-F238E27FC236}">
                <a16:creationId xmlns:a16="http://schemas.microsoft.com/office/drawing/2014/main" id="{9B8D190C-6760-76B5-86B5-EB68BCF8EE7A}"/>
              </a:ext>
            </a:extLst>
          </p:cNvPr>
          <p:cNvSpPr>
            <a:spLocks noGrp="1"/>
          </p:cNvSpPr>
          <p:nvPr>
            <p:ph type="sldNum" sz="quarter" idx="12"/>
          </p:nvPr>
        </p:nvSpPr>
        <p:spPr/>
        <p:txBody>
          <a:bodyPr/>
          <a:lstStyle/>
          <a:p>
            <a:fld id="{3798EC36-9F42-402B-BF24-1AF3FE521F07}" type="slidenum">
              <a:rPr lang="en-US" smtClean="0"/>
              <a:t>2</a:t>
            </a:fld>
            <a:endParaRPr lang="en-US"/>
          </a:p>
        </p:txBody>
      </p:sp>
    </p:spTree>
    <p:extLst>
      <p:ext uri="{BB962C8B-B14F-4D97-AF65-F5344CB8AC3E}">
        <p14:creationId xmlns:p14="http://schemas.microsoft.com/office/powerpoint/2010/main" val="3373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912972"/>
            <a:ext cx="10515600" cy="8402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endParaRPr lang="en-US" sz="3600" dirty="0">
              <a:latin typeface="Bahnschrift SemiBold Condensed" panose="020B0502040204020203"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81922"/>
          <a:stretch/>
        </p:blipFill>
        <p:spPr>
          <a:xfrm>
            <a:off x="2722665" y="5618205"/>
            <a:ext cx="6746669" cy="1239794"/>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7959"/>
          <a:stretch/>
        </p:blipFill>
        <p:spPr>
          <a:xfrm>
            <a:off x="2722665" y="1"/>
            <a:ext cx="6746669" cy="5626442"/>
          </a:xfrm>
          <a:prstGeom prst="rect">
            <a:avLst/>
          </a:prstGeom>
        </p:spPr>
      </p:pic>
      <p:sp>
        <p:nvSpPr>
          <p:cNvPr id="5" name="Slide Number Placeholder 4">
            <a:extLst>
              <a:ext uri="{FF2B5EF4-FFF2-40B4-BE49-F238E27FC236}">
                <a16:creationId xmlns:a16="http://schemas.microsoft.com/office/drawing/2014/main" id="{AC0E98FC-CA6F-9AA2-7959-1CEF018DC00C}"/>
              </a:ext>
            </a:extLst>
          </p:cNvPr>
          <p:cNvSpPr>
            <a:spLocks noGrp="1"/>
          </p:cNvSpPr>
          <p:nvPr>
            <p:ph type="sldNum" sz="quarter" idx="12"/>
          </p:nvPr>
        </p:nvSpPr>
        <p:spPr/>
        <p:txBody>
          <a:bodyPr/>
          <a:lstStyle/>
          <a:p>
            <a:fld id="{3798EC36-9F42-402B-BF24-1AF3FE521F07}" type="slidenum">
              <a:rPr lang="en-US" smtClean="0"/>
              <a:t>20</a:t>
            </a:fld>
            <a:endParaRPr lang="en-US"/>
          </a:p>
        </p:txBody>
      </p:sp>
    </p:spTree>
    <p:extLst>
      <p:ext uri="{BB962C8B-B14F-4D97-AF65-F5344CB8AC3E}">
        <p14:creationId xmlns:p14="http://schemas.microsoft.com/office/powerpoint/2010/main" val="17734297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0883" b="51752"/>
          <a:stretch/>
        </p:blipFill>
        <p:spPr>
          <a:xfrm>
            <a:off x="1055987" y="1431943"/>
            <a:ext cx="4916188" cy="4902182"/>
          </a:xfrm>
          <a:prstGeom prst="rect">
            <a:avLst/>
          </a:prstGeom>
        </p:spPr>
      </p:pic>
      <p:pic>
        <p:nvPicPr>
          <p:cNvPr id="7" name="Picture 6"/>
          <p:cNvPicPr>
            <a:picLocks noChangeAspect="1"/>
          </p:cNvPicPr>
          <p:nvPr/>
        </p:nvPicPr>
        <p:blipFill rotWithShape="1">
          <a:blip r:embed="rId2"/>
          <a:srcRect t="47545" r="25951"/>
          <a:stretch/>
        </p:blipFill>
        <p:spPr>
          <a:xfrm>
            <a:off x="6812498" y="1448849"/>
            <a:ext cx="4122202" cy="4885276"/>
          </a:xfrm>
          <a:prstGeom prst="rect">
            <a:avLst/>
          </a:prstGeom>
        </p:spPr>
      </p:pic>
      <p:sp>
        <p:nvSpPr>
          <p:cNvPr id="3" name="TextBox 2"/>
          <p:cNvSpPr txBox="1"/>
          <p:nvPr/>
        </p:nvSpPr>
        <p:spPr>
          <a:xfrm>
            <a:off x="2371725" y="238995"/>
            <a:ext cx="7124700" cy="1200329"/>
          </a:xfrm>
          <a:prstGeom prst="rect">
            <a:avLst/>
          </a:prstGeom>
          <a:noFill/>
        </p:spPr>
        <p:txBody>
          <a:bodyPr wrap="square" rtlCol="0">
            <a:spAutoFit/>
          </a:bodyPr>
          <a:lstStyle/>
          <a:p>
            <a:pPr algn="ctr" fontAlgn="base"/>
            <a:r>
              <a:rPr lang="en-US" sz="3600" b="1" dirty="0">
                <a:latin typeface="Bahnschrift SemiBold Condensed" panose="020B0502040204020203" pitchFamily="34" charset="0"/>
              </a:rPr>
              <a:t>Implementation of Merge Sort:</a:t>
            </a:r>
            <a:br>
              <a:rPr lang="en-US" sz="3600" dirty="0">
                <a:latin typeface="Bahnschrift SemiBold Condensed" panose="020B0502040204020203" pitchFamily="34" charset="0"/>
              </a:rPr>
            </a:br>
            <a:endParaRPr lang="en-US" sz="3600" dirty="0">
              <a:latin typeface="Bahnschrift SemiBold Condensed" panose="020B0502040204020203" pitchFamily="34" charset="0"/>
            </a:endParaRPr>
          </a:p>
        </p:txBody>
      </p:sp>
      <p:sp>
        <p:nvSpPr>
          <p:cNvPr id="4" name="Slide Number Placeholder 3">
            <a:extLst>
              <a:ext uri="{FF2B5EF4-FFF2-40B4-BE49-F238E27FC236}">
                <a16:creationId xmlns:a16="http://schemas.microsoft.com/office/drawing/2014/main" id="{B7E67802-210F-DF18-B1F3-755BC23A6B12}"/>
              </a:ext>
            </a:extLst>
          </p:cNvPr>
          <p:cNvSpPr>
            <a:spLocks noGrp="1"/>
          </p:cNvSpPr>
          <p:nvPr>
            <p:ph type="sldNum" sz="quarter" idx="12"/>
          </p:nvPr>
        </p:nvSpPr>
        <p:spPr/>
        <p:txBody>
          <a:bodyPr/>
          <a:lstStyle/>
          <a:p>
            <a:fld id="{3798EC36-9F42-402B-BF24-1AF3FE521F07}" type="slidenum">
              <a:rPr lang="en-US" smtClean="0"/>
              <a:t>21</a:t>
            </a:fld>
            <a:endParaRPr lang="en-US"/>
          </a:p>
        </p:txBody>
      </p:sp>
    </p:spTree>
    <p:extLst>
      <p:ext uri="{BB962C8B-B14F-4D97-AF65-F5344CB8AC3E}">
        <p14:creationId xmlns:p14="http://schemas.microsoft.com/office/powerpoint/2010/main" val="230669946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0287" y="668551"/>
            <a:ext cx="5096004" cy="5527009"/>
          </a:xfrm>
          <a:prstGeom prst="rect">
            <a:avLst/>
          </a:prstGeom>
        </p:spPr>
      </p:pic>
      <p:sp>
        <p:nvSpPr>
          <p:cNvPr id="2" name="Slide Number Placeholder 1">
            <a:extLst>
              <a:ext uri="{FF2B5EF4-FFF2-40B4-BE49-F238E27FC236}">
                <a16:creationId xmlns:a16="http://schemas.microsoft.com/office/drawing/2014/main" id="{3066E8FA-58B6-D45D-4E12-16C25CEF156D}"/>
              </a:ext>
            </a:extLst>
          </p:cNvPr>
          <p:cNvSpPr>
            <a:spLocks noGrp="1"/>
          </p:cNvSpPr>
          <p:nvPr>
            <p:ph type="sldNum" sz="quarter" idx="12"/>
          </p:nvPr>
        </p:nvSpPr>
        <p:spPr/>
        <p:txBody>
          <a:bodyPr/>
          <a:lstStyle/>
          <a:p>
            <a:fld id="{3798EC36-9F42-402B-BF24-1AF3FE521F07}" type="slidenum">
              <a:rPr lang="en-US" smtClean="0"/>
              <a:t>22</a:t>
            </a:fld>
            <a:endParaRPr lang="en-US"/>
          </a:p>
        </p:txBody>
      </p:sp>
    </p:spTree>
    <p:extLst>
      <p:ext uri="{BB962C8B-B14F-4D97-AF65-F5344CB8AC3E}">
        <p14:creationId xmlns:p14="http://schemas.microsoft.com/office/powerpoint/2010/main" val="47138530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EBF1A-17F6-1A17-4FBC-6D6ECD78939E}"/>
              </a:ext>
            </a:extLst>
          </p:cNvPr>
          <p:cNvSpPr txBox="1"/>
          <p:nvPr/>
        </p:nvSpPr>
        <p:spPr>
          <a:xfrm>
            <a:off x="3708970" y="2753474"/>
            <a:ext cx="6339156" cy="1015663"/>
          </a:xfrm>
          <a:prstGeom prst="rect">
            <a:avLst/>
          </a:prstGeom>
          <a:noFill/>
        </p:spPr>
        <p:txBody>
          <a:bodyPr wrap="square" rtlCol="0">
            <a:spAutoFit/>
          </a:bodyPr>
          <a:lstStyle/>
          <a:p>
            <a:r>
              <a:rPr lang="en-US" sz="6000" b="1" dirty="0"/>
              <a:t>HEAP SORT</a:t>
            </a:r>
          </a:p>
        </p:txBody>
      </p:sp>
      <p:pic>
        <p:nvPicPr>
          <p:cNvPr id="3" name="Picture 2">
            <a:extLst>
              <a:ext uri="{FF2B5EF4-FFF2-40B4-BE49-F238E27FC236}">
                <a16:creationId xmlns:a16="http://schemas.microsoft.com/office/drawing/2014/main" id="{616997E0-EBBD-9A90-0DFF-E74CCEAC5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E0CEC763-8874-CDA0-B848-3508B973F1E1}"/>
              </a:ext>
            </a:extLst>
          </p:cNvPr>
          <p:cNvSpPr>
            <a:spLocks noGrp="1"/>
          </p:cNvSpPr>
          <p:nvPr>
            <p:ph type="sldNum" sz="quarter" idx="12"/>
          </p:nvPr>
        </p:nvSpPr>
        <p:spPr/>
        <p:txBody>
          <a:bodyPr/>
          <a:lstStyle/>
          <a:p>
            <a:fld id="{CD8D2707-FE2C-4B6D-B235-47762AE2571F}" type="slidenum">
              <a:rPr lang="en-US" smtClean="0"/>
              <a:t>23</a:t>
            </a:fld>
            <a:endParaRPr lang="en-US"/>
          </a:p>
        </p:txBody>
      </p:sp>
    </p:spTree>
    <p:extLst>
      <p:ext uri="{BB962C8B-B14F-4D97-AF65-F5344CB8AC3E}">
        <p14:creationId xmlns:p14="http://schemas.microsoft.com/office/powerpoint/2010/main" val="1858604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32E91D-49A5-D469-687D-49465CBEFD01}"/>
              </a:ext>
            </a:extLst>
          </p:cNvPr>
          <p:cNvSpPr txBox="1"/>
          <p:nvPr/>
        </p:nvSpPr>
        <p:spPr>
          <a:xfrm>
            <a:off x="798815" y="145318"/>
            <a:ext cx="10112339" cy="3108543"/>
          </a:xfrm>
          <a:prstGeom prst="rect">
            <a:avLst/>
          </a:prstGeom>
          <a:noFill/>
        </p:spPr>
        <p:txBody>
          <a:bodyPr wrap="square">
            <a:spAutoFit/>
          </a:bodyPr>
          <a:lstStyle/>
          <a:p>
            <a:r>
              <a:rPr lang="en-US" sz="2800" dirty="0">
                <a:solidFill>
                  <a:srgbClr val="00B050"/>
                </a:solidFill>
                <a:latin typeface="Bahnschrift SemiBold" panose="020B0502040204020203" pitchFamily="34" charset="0"/>
              </a:rPr>
              <a:t>Definition :</a:t>
            </a:r>
            <a:r>
              <a:rPr lang="en-US" sz="2800" dirty="0">
                <a:latin typeface="Bahnschrift SemiBold" panose="020B0502040204020203" pitchFamily="34" charset="0"/>
              </a:rPr>
              <a:t> Heap Sort is a comparison-based sorting algorithm that uses a binary heap data structure. It builds a heap from the input data and then repeatedly extracts the maximum (or minimum) element from the heap, placing it in the correct position in the sorted array. The process involves two main phases: building a max-heap (or min-heap) and then sorting the elements by swapping and re-adjusting the heap.</a:t>
            </a:r>
          </a:p>
        </p:txBody>
      </p:sp>
      <p:pic>
        <p:nvPicPr>
          <p:cNvPr id="3" name="Picture 2">
            <a:extLst>
              <a:ext uri="{FF2B5EF4-FFF2-40B4-BE49-F238E27FC236}">
                <a16:creationId xmlns:a16="http://schemas.microsoft.com/office/drawing/2014/main" id="{D756779B-D8AD-F20F-4BB6-F0E4946028E6}"/>
              </a:ext>
            </a:extLst>
          </p:cNvPr>
          <p:cNvPicPr>
            <a:picLocks noChangeAspect="1"/>
          </p:cNvPicPr>
          <p:nvPr/>
        </p:nvPicPr>
        <p:blipFill rotWithShape="1">
          <a:blip r:embed="rId2">
            <a:extLst>
              <a:ext uri="{28A0092B-C50C-407E-A947-70E740481C1C}">
                <a14:useLocalDpi xmlns:a14="http://schemas.microsoft.com/office/drawing/2010/main" val="0"/>
              </a:ext>
            </a:extLst>
          </a:blip>
          <a:srcRect l="4227" t="20244" r="2939" b="11741"/>
          <a:stretch/>
        </p:blipFill>
        <p:spPr>
          <a:xfrm>
            <a:off x="2762744" y="3453940"/>
            <a:ext cx="6666512" cy="2925618"/>
          </a:xfrm>
          <a:prstGeom prst="rect">
            <a:avLst/>
          </a:prstGeom>
        </p:spPr>
      </p:pic>
      <p:sp>
        <p:nvSpPr>
          <p:cNvPr id="2" name="Slide Number Placeholder 1">
            <a:extLst>
              <a:ext uri="{FF2B5EF4-FFF2-40B4-BE49-F238E27FC236}">
                <a16:creationId xmlns:a16="http://schemas.microsoft.com/office/drawing/2014/main" id="{56D1FC69-9B8B-BAF9-BA26-A823B25779F9}"/>
              </a:ext>
            </a:extLst>
          </p:cNvPr>
          <p:cNvSpPr>
            <a:spLocks noGrp="1"/>
          </p:cNvSpPr>
          <p:nvPr>
            <p:ph type="sldNum" sz="quarter" idx="12"/>
          </p:nvPr>
        </p:nvSpPr>
        <p:spPr/>
        <p:txBody>
          <a:bodyPr/>
          <a:lstStyle/>
          <a:p>
            <a:fld id="{CD8D2707-FE2C-4B6D-B235-47762AE2571F}" type="slidenum">
              <a:rPr lang="en-US" smtClean="0"/>
              <a:t>24</a:t>
            </a:fld>
            <a:endParaRPr lang="en-US"/>
          </a:p>
        </p:txBody>
      </p:sp>
    </p:spTree>
    <p:extLst>
      <p:ext uri="{BB962C8B-B14F-4D97-AF65-F5344CB8AC3E}">
        <p14:creationId xmlns:p14="http://schemas.microsoft.com/office/powerpoint/2010/main" val="34461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9643F-915F-FFD6-B702-BCE5C502C12A}"/>
              </a:ext>
            </a:extLst>
          </p:cNvPr>
          <p:cNvSpPr txBox="1"/>
          <p:nvPr/>
        </p:nvSpPr>
        <p:spPr>
          <a:xfrm>
            <a:off x="554804" y="380144"/>
            <a:ext cx="11034445" cy="707886"/>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Key Concepts</a:t>
            </a:r>
          </a:p>
        </p:txBody>
      </p:sp>
      <p:sp>
        <p:nvSpPr>
          <p:cNvPr id="13" name="TextBox 12">
            <a:extLst>
              <a:ext uri="{FF2B5EF4-FFF2-40B4-BE49-F238E27FC236}">
                <a16:creationId xmlns:a16="http://schemas.microsoft.com/office/drawing/2014/main" id="{0563EA0F-D77C-9760-6302-DEA11BCF0092}"/>
              </a:ext>
            </a:extLst>
          </p:cNvPr>
          <p:cNvSpPr txBox="1"/>
          <p:nvPr/>
        </p:nvSpPr>
        <p:spPr>
          <a:xfrm>
            <a:off x="349322" y="1088030"/>
            <a:ext cx="11650894" cy="5632311"/>
          </a:xfrm>
          <a:prstGeom prst="rect">
            <a:avLst/>
          </a:prstGeom>
          <a:noFill/>
        </p:spPr>
        <p:txBody>
          <a:bodyPr wrap="square">
            <a:spAutoFit/>
          </a:bodyPr>
          <a:lstStyle/>
          <a:p>
            <a:r>
              <a:rPr lang="en-US" sz="2000" dirty="0">
                <a:solidFill>
                  <a:srgbClr val="00B050"/>
                </a:solidFill>
                <a:latin typeface="Bahnschrift SemiBold" panose="020B0502040204020203" pitchFamily="34" charset="0"/>
              </a:rPr>
              <a:t>1. Binary Heap:</a:t>
            </a:r>
          </a:p>
          <a:p>
            <a:r>
              <a:rPr lang="en-US" sz="2000" b="1" dirty="0">
                <a:latin typeface="Bahnschrift SemiBold" panose="020B0502040204020203" pitchFamily="34" charset="0"/>
              </a:rPr>
              <a:t>Max-Heap: A binary heap where the parent node is always greater than or equal to its children.</a:t>
            </a:r>
          </a:p>
          <a:p>
            <a:r>
              <a:rPr lang="en-US" sz="2000" b="1" dirty="0">
                <a:latin typeface="Bahnschrift SemiBold" panose="020B0502040204020203" pitchFamily="34" charset="0"/>
              </a:rPr>
              <a:t>Min-Heap: A binary heap where the parent node is always smaller than or equal to its children.</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2. Heap Property:</a:t>
            </a:r>
          </a:p>
          <a:p>
            <a:r>
              <a:rPr lang="en-US" sz="2000" dirty="0">
                <a:latin typeface="Bahnschrift SemiBold" panose="020B0502040204020203" pitchFamily="34" charset="0"/>
              </a:rPr>
              <a:t>In a max-heap, every parent node's value is greater than or equal to the values of its children.</a:t>
            </a:r>
          </a:p>
          <a:p>
            <a:r>
              <a:rPr lang="en-US" sz="2000" dirty="0">
                <a:latin typeface="Bahnschrift SemiBold" panose="020B0502040204020203" pitchFamily="34" charset="0"/>
              </a:rPr>
              <a:t>In a min-heap, every parent node's value is smaller than or equal to the values of its children.</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3.Heapify:</a:t>
            </a:r>
          </a:p>
          <a:p>
            <a:r>
              <a:rPr lang="en-US" sz="2000" dirty="0" err="1">
                <a:latin typeface="Bahnschrift SemiBold" panose="020B0502040204020203" pitchFamily="34" charset="0"/>
              </a:rPr>
              <a:t>Heapify</a:t>
            </a:r>
            <a:r>
              <a:rPr lang="en-US" sz="2000" dirty="0">
                <a:latin typeface="Bahnschrift SemiBold" panose="020B0502040204020203" pitchFamily="34" charset="0"/>
              </a:rPr>
              <a:t> is the process of converting a binary tree into a heap. It ensures that the subtree rooted at a given node maintains the heap property.</a:t>
            </a:r>
          </a:p>
          <a:p>
            <a:r>
              <a:rPr lang="en-US" sz="2000" dirty="0">
                <a:latin typeface="Bahnschrift SemiBold" panose="020B0502040204020203" pitchFamily="34" charset="0"/>
              </a:rPr>
              <a:t>Max-</a:t>
            </a:r>
            <a:r>
              <a:rPr lang="en-US" sz="2000" dirty="0" err="1">
                <a:latin typeface="Bahnschrift SemiBold" panose="020B0502040204020203" pitchFamily="34" charset="0"/>
              </a:rPr>
              <a:t>Heapify</a:t>
            </a:r>
            <a:r>
              <a:rPr lang="en-US" sz="2000" dirty="0">
                <a:latin typeface="Bahnschrift SemiBold" panose="020B0502040204020203" pitchFamily="34" charset="0"/>
              </a:rPr>
              <a:t>: Ensures the subtree is a max-heap.</a:t>
            </a:r>
          </a:p>
          <a:p>
            <a:r>
              <a:rPr lang="en-US" sz="2000" dirty="0">
                <a:latin typeface="Bahnschrift SemiBold" panose="020B0502040204020203" pitchFamily="34" charset="0"/>
              </a:rPr>
              <a:t>Min-</a:t>
            </a:r>
            <a:r>
              <a:rPr lang="en-US" sz="2000" dirty="0" err="1">
                <a:latin typeface="Bahnschrift SemiBold" panose="020B0502040204020203" pitchFamily="34" charset="0"/>
              </a:rPr>
              <a:t>Heapify</a:t>
            </a:r>
            <a:r>
              <a:rPr lang="en-US" sz="2000" dirty="0">
                <a:latin typeface="Bahnschrift SemiBold" panose="020B0502040204020203" pitchFamily="34" charset="0"/>
              </a:rPr>
              <a:t>: Ensures the subtree is a min-heap.</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4. Building the Heap:</a:t>
            </a:r>
          </a:p>
          <a:p>
            <a:r>
              <a:rPr lang="en-US" sz="2000" dirty="0">
                <a:latin typeface="Bahnschrift SemiBold" panose="020B0502040204020203" pitchFamily="34" charset="0"/>
              </a:rPr>
              <a:t>Convert the array into a heap by calling </a:t>
            </a:r>
            <a:r>
              <a:rPr lang="en-US" sz="2000" dirty="0" err="1">
                <a:latin typeface="Bahnschrift SemiBold" panose="020B0502040204020203" pitchFamily="34" charset="0"/>
              </a:rPr>
              <a:t>heapify</a:t>
            </a:r>
            <a:r>
              <a:rPr lang="en-US" sz="2000" dirty="0">
                <a:latin typeface="Bahnschrift SemiBold" panose="020B0502040204020203" pitchFamily="34" charset="0"/>
              </a:rPr>
              <a:t> on all non-leaf nodes, starting from the last non-leaf node up to the root.</a:t>
            </a:r>
          </a:p>
          <a:p>
            <a:r>
              <a:rPr lang="en-US" sz="2000" dirty="0">
                <a:latin typeface="Bahnschrift SemiBold" panose="020B0502040204020203" pitchFamily="34" charset="0"/>
              </a:rPr>
              <a:t>This process is called heap construction and takes O(n) time.</a:t>
            </a:r>
          </a:p>
        </p:txBody>
      </p:sp>
      <p:sp>
        <p:nvSpPr>
          <p:cNvPr id="3" name="Slide Number Placeholder 2">
            <a:extLst>
              <a:ext uri="{FF2B5EF4-FFF2-40B4-BE49-F238E27FC236}">
                <a16:creationId xmlns:a16="http://schemas.microsoft.com/office/drawing/2014/main" id="{68F8EC8E-0BF2-0B55-0B08-AE4C1C2C57D5}"/>
              </a:ext>
            </a:extLst>
          </p:cNvPr>
          <p:cNvSpPr>
            <a:spLocks noGrp="1"/>
          </p:cNvSpPr>
          <p:nvPr>
            <p:ph type="sldNum" sz="quarter" idx="12"/>
          </p:nvPr>
        </p:nvSpPr>
        <p:spPr/>
        <p:txBody>
          <a:bodyPr/>
          <a:lstStyle/>
          <a:p>
            <a:fld id="{CD8D2707-FE2C-4B6D-B235-47762AE2571F}" type="slidenum">
              <a:rPr lang="en-US" smtClean="0"/>
              <a:t>25</a:t>
            </a:fld>
            <a:endParaRPr lang="en-US"/>
          </a:p>
        </p:txBody>
      </p:sp>
    </p:spTree>
    <p:extLst>
      <p:ext uri="{BB962C8B-B14F-4D97-AF65-F5344CB8AC3E}">
        <p14:creationId xmlns:p14="http://schemas.microsoft.com/office/powerpoint/2010/main" val="123396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B288C-05A1-6957-0F98-66357E4A0FD1}"/>
              </a:ext>
            </a:extLst>
          </p:cNvPr>
          <p:cNvSpPr txBox="1"/>
          <p:nvPr/>
        </p:nvSpPr>
        <p:spPr>
          <a:xfrm>
            <a:off x="369869" y="811657"/>
            <a:ext cx="11527605" cy="5940088"/>
          </a:xfrm>
          <a:prstGeom prst="rect">
            <a:avLst/>
          </a:prstGeom>
          <a:noFill/>
        </p:spPr>
        <p:txBody>
          <a:bodyPr wrap="square">
            <a:spAutoFit/>
          </a:bodyPr>
          <a:lstStyle/>
          <a:p>
            <a:r>
              <a:rPr lang="en-US" sz="2000" dirty="0">
                <a:solidFill>
                  <a:srgbClr val="00B050"/>
                </a:solidFill>
                <a:latin typeface="Bahnschrift SemiBold" panose="020B0502040204020203" pitchFamily="34" charset="0"/>
              </a:rPr>
              <a:t>5. Extracting the Maximum/Minimum:</a:t>
            </a:r>
          </a:p>
          <a:p>
            <a:r>
              <a:rPr lang="en-US" sz="2000" dirty="0">
                <a:latin typeface="Bahnschrift SemiBold" panose="020B0502040204020203" pitchFamily="34" charset="0"/>
              </a:rPr>
              <a:t>In a max-heap, the maximum element is always at the root. In a min-heap, the minimum element is at the root.</a:t>
            </a:r>
          </a:p>
          <a:p>
            <a:r>
              <a:rPr lang="en-US" sz="2000" dirty="0">
                <a:latin typeface="Bahnschrift SemiBold" panose="020B0502040204020203" pitchFamily="34" charset="0"/>
              </a:rPr>
              <a:t>Swap the root with the last element of the heap, then reduce the size of the heap by one and call </a:t>
            </a:r>
            <a:r>
              <a:rPr lang="en-US" sz="2000" dirty="0" err="1">
                <a:latin typeface="Bahnschrift SemiBold" panose="020B0502040204020203" pitchFamily="34" charset="0"/>
              </a:rPr>
              <a:t>heapify</a:t>
            </a:r>
            <a:r>
              <a:rPr lang="en-US" sz="2000" dirty="0">
                <a:latin typeface="Bahnschrift SemiBold" panose="020B0502040204020203" pitchFamily="34" charset="0"/>
              </a:rPr>
              <a:t> on the root to restore the heap property.</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6. Sorting Process:</a:t>
            </a:r>
          </a:p>
          <a:p>
            <a:r>
              <a:rPr lang="en-US" sz="2000" dirty="0">
                <a:latin typeface="Bahnschrift SemiBold" panose="020B0502040204020203" pitchFamily="34" charset="0"/>
              </a:rPr>
              <a:t>After building the heap, repeatedly extract the maximum (or minimum) element and place it at the end of the array.</a:t>
            </a:r>
          </a:p>
          <a:p>
            <a:r>
              <a:rPr lang="en-US" sz="2000" dirty="0">
                <a:latin typeface="Bahnschrift SemiBold" panose="020B0502040204020203" pitchFamily="34" charset="0"/>
              </a:rPr>
              <a:t>The array is sorted when all elements have been extracted, resulting in a sorted array in increasing (for max-heap) or decreasing (for min-heap) order.</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7. Time Complexity:</a:t>
            </a:r>
          </a:p>
          <a:p>
            <a:r>
              <a:rPr lang="en-US" sz="2000" dirty="0">
                <a:latin typeface="Bahnschrift SemiBold" panose="020B0502040204020203" pitchFamily="34" charset="0"/>
              </a:rPr>
              <a:t>Best, Average, Worst Case: O(n log n)</a:t>
            </a:r>
          </a:p>
          <a:p>
            <a:r>
              <a:rPr lang="en-US" sz="2000" dirty="0">
                <a:latin typeface="Bahnschrift SemiBold" panose="020B0502040204020203" pitchFamily="34" charset="0"/>
              </a:rPr>
              <a:t>The time complexity is the same for all cases because the heap construction takes O(n) time, and extracting the maximum or minimum element n times takes O(n log n) time.</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8. Space Complexity:</a:t>
            </a:r>
          </a:p>
          <a:p>
            <a:r>
              <a:rPr lang="en-US" sz="2000" dirty="0">
                <a:latin typeface="Bahnschrift SemiBold" panose="020B0502040204020203" pitchFamily="34" charset="0"/>
              </a:rPr>
              <a:t>O(1) for in-place sorting as it does not require any additional memory apart from the input array.</a:t>
            </a:r>
          </a:p>
        </p:txBody>
      </p:sp>
      <p:sp>
        <p:nvSpPr>
          <p:cNvPr id="2" name="Slide Number Placeholder 1">
            <a:extLst>
              <a:ext uri="{FF2B5EF4-FFF2-40B4-BE49-F238E27FC236}">
                <a16:creationId xmlns:a16="http://schemas.microsoft.com/office/drawing/2014/main" id="{2D518F40-4BE6-25B8-BF40-163827EFD2A0}"/>
              </a:ext>
            </a:extLst>
          </p:cNvPr>
          <p:cNvSpPr>
            <a:spLocks noGrp="1"/>
          </p:cNvSpPr>
          <p:nvPr>
            <p:ph type="sldNum" sz="quarter" idx="12"/>
          </p:nvPr>
        </p:nvSpPr>
        <p:spPr/>
        <p:txBody>
          <a:bodyPr/>
          <a:lstStyle/>
          <a:p>
            <a:fld id="{CD8D2707-FE2C-4B6D-B235-47762AE2571F}" type="slidenum">
              <a:rPr lang="en-US" smtClean="0"/>
              <a:t>26</a:t>
            </a:fld>
            <a:endParaRPr lang="en-US"/>
          </a:p>
        </p:txBody>
      </p:sp>
    </p:spTree>
    <p:extLst>
      <p:ext uri="{BB962C8B-B14F-4D97-AF65-F5344CB8AC3E}">
        <p14:creationId xmlns:p14="http://schemas.microsoft.com/office/powerpoint/2010/main" val="490466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3D838B-9B57-C42A-6AD4-CB0D06E6A13C}"/>
              </a:ext>
            </a:extLst>
          </p:cNvPr>
          <p:cNvSpPr txBox="1"/>
          <p:nvPr/>
        </p:nvSpPr>
        <p:spPr>
          <a:xfrm>
            <a:off x="452063" y="606175"/>
            <a:ext cx="11209106" cy="2246769"/>
          </a:xfrm>
          <a:prstGeom prst="rect">
            <a:avLst/>
          </a:prstGeom>
          <a:noFill/>
        </p:spPr>
        <p:txBody>
          <a:bodyPr wrap="square">
            <a:spAutoFit/>
          </a:bodyPr>
          <a:lstStyle/>
          <a:p>
            <a:r>
              <a:rPr lang="en-US" sz="2000" dirty="0">
                <a:solidFill>
                  <a:srgbClr val="00B050"/>
                </a:solidFill>
                <a:latin typeface="Bahnschrift SemiBold" panose="020B0502040204020203" pitchFamily="34" charset="0"/>
              </a:rPr>
              <a:t>9. Stability:</a:t>
            </a:r>
          </a:p>
          <a:p>
            <a:r>
              <a:rPr lang="en-US" sz="2000" dirty="0">
                <a:latin typeface="Bahnschrift SemiBold" panose="020B0502040204020203" pitchFamily="34" charset="0"/>
              </a:rPr>
              <a:t>Heap sort is not a stable sort, meaning that the relative order of equal elements may not be preserved.</a:t>
            </a:r>
          </a:p>
          <a:p>
            <a:endParaRPr lang="en-US" sz="2000" dirty="0">
              <a:latin typeface="Bahnschrift SemiBold" panose="020B0502040204020203" pitchFamily="34" charset="0"/>
            </a:endParaRPr>
          </a:p>
          <a:p>
            <a:r>
              <a:rPr lang="en-US" sz="2000" dirty="0">
                <a:solidFill>
                  <a:srgbClr val="00B050"/>
                </a:solidFill>
                <a:latin typeface="Bahnschrift SemiBold" panose="020B0502040204020203" pitchFamily="34" charset="0"/>
              </a:rPr>
              <a:t>10. Use Cases:</a:t>
            </a:r>
          </a:p>
          <a:p>
            <a:r>
              <a:rPr lang="en-US" sz="2000" dirty="0">
                <a:latin typeface="Bahnschrift SemiBold" panose="020B0502040204020203" pitchFamily="34" charset="0"/>
              </a:rPr>
              <a:t>Suitable for large data sets where in-place sorting is required, and stability is not a concern. Often used in scenarios like priority queues.</a:t>
            </a:r>
          </a:p>
        </p:txBody>
      </p:sp>
      <p:sp>
        <p:nvSpPr>
          <p:cNvPr id="2" name="Slide Number Placeholder 1">
            <a:extLst>
              <a:ext uri="{FF2B5EF4-FFF2-40B4-BE49-F238E27FC236}">
                <a16:creationId xmlns:a16="http://schemas.microsoft.com/office/drawing/2014/main" id="{E28EBF66-8312-A1AC-AFAA-E5135EE59D1E}"/>
              </a:ext>
            </a:extLst>
          </p:cNvPr>
          <p:cNvSpPr>
            <a:spLocks noGrp="1"/>
          </p:cNvSpPr>
          <p:nvPr>
            <p:ph type="sldNum" sz="quarter" idx="12"/>
          </p:nvPr>
        </p:nvSpPr>
        <p:spPr/>
        <p:txBody>
          <a:bodyPr/>
          <a:lstStyle/>
          <a:p>
            <a:fld id="{CD8D2707-FE2C-4B6D-B235-47762AE2571F}" type="slidenum">
              <a:rPr lang="en-US" smtClean="0"/>
              <a:t>27</a:t>
            </a:fld>
            <a:endParaRPr lang="en-US"/>
          </a:p>
        </p:txBody>
      </p:sp>
    </p:spTree>
    <p:extLst>
      <p:ext uri="{BB962C8B-B14F-4D97-AF65-F5344CB8AC3E}">
        <p14:creationId xmlns:p14="http://schemas.microsoft.com/office/powerpoint/2010/main" val="2031980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B5304B-197C-8CC0-3DED-B8E2458DE932}"/>
              </a:ext>
            </a:extLst>
          </p:cNvPr>
          <p:cNvSpPr txBox="1"/>
          <p:nvPr/>
        </p:nvSpPr>
        <p:spPr>
          <a:xfrm>
            <a:off x="1715784" y="431515"/>
            <a:ext cx="8085762"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Example of Heap Sort</a:t>
            </a:r>
          </a:p>
        </p:txBody>
      </p:sp>
      <p:pic>
        <p:nvPicPr>
          <p:cNvPr id="4" name="Picture 3">
            <a:extLst>
              <a:ext uri="{FF2B5EF4-FFF2-40B4-BE49-F238E27FC236}">
                <a16:creationId xmlns:a16="http://schemas.microsoft.com/office/drawing/2014/main" id="{DDCB031F-6999-F0E4-3204-685A104AE8CF}"/>
              </a:ext>
            </a:extLst>
          </p:cNvPr>
          <p:cNvPicPr>
            <a:picLocks noChangeAspect="1"/>
          </p:cNvPicPr>
          <p:nvPr/>
        </p:nvPicPr>
        <p:blipFill rotWithShape="1">
          <a:blip r:embed="rId2">
            <a:extLst>
              <a:ext uri="{28A0092B-C50C-407E-A947-70E740481C1C}">
                <a14:useLocalDpi xmlns:a14="http://schemas.microsoft.com/office/drawing/2010/main" val="0"/>
              </a:ext>
            </a:extLst>
          </a:blip>
          <a:srcRect b="10698"/>
          <a:stretch/>
        </p:blipFill>
        <p:spPr>
          <a:xfrm>
            <a:off x="1333500" y="1262544"/>
            <a:ext cx="9525000" cy="3997824"/>
          </a:xfrm>
          <a:prstGeom prst="rect">
            <a:avLst/>
          </a:prstGeom>
        </p:spPr>
      </p:pic>
      <p:sp>
        <p:nvSpPr>
          <p:cNvPr id="3" name="Slide Number Placeholder 2">
            <a:extLst>
              <a:ext uri="{FF2B5EF4-FFF2-40B4-BE49-F238E27FC236}">
                <a16:creationId xmlns:a16="http://schemas.microsoft.com/office/drawing/2014/main" id="{DFC2ECE0-0755-FBD2-CBBD-22E8FC083375}"/>
              </a:ext>
            </a:extLst>
          </p:cNvPr>
          <p:cNvSpPr>
            <a:spLocks noGrp="1"/>
          </p:cNvSpPr>
          <p:nvPr>
            <p:ph type="sldNum" sz="quarter" idx="12"/>
          </p:nvPr>
        </p:nvSpPr>
        <p:spPr/>
        <p:txBody>
          <a:bodyPr/>
          <a:lstStyle/>
          <a:p>
            <a:fld id="{CD8D2707-FE2C-4B6D-B235-47762AE2571F}" type="slidenum">
              <a:rPr lang="en-US" smtClean="0"/>
              <a:t>28</a:t>
            </a:fld>
            <a:endParaRPr lang="en-US"/>
          </a:p>
        </p:txBody>
      </p:sp>
    </p:spTree>
    <p:extLst>
      <p:ext uri="{BB962C8B-B14F-4D97-AF65-F5344CB8AC3E}">
        <p14:creationId xmlns:p14="http://schemas.microsoft.com/office/powerpoint/2010/main" val="3524486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4809D7-ED35-90DC-2D29-6B07B47A6828}"/>
              </a:ext>
            </a:extLst>
          </p:cNvPr>
          <p:cNvPicPr>
            <a:picLocks noChangeAspect="1"/>
          </p:cNvPicPr>
          <p:nvPr/>
        </p:nvPicPr>
        <p:blipFill rotWithShape="1">
          <a:blip r:embed="rId2">
            <a:extLst>
              <a:ext uri="{28A0092B-C50C-407E-A947-70E740481C1C}">
                <a14:useLocalDpi xmlns:a14="http://schemas.microsoft.com/office/drawing/2010/main" val="0"/>
              </a:ext>
            </a:extLst>
          </a:blip>
          <a:srcRect b="78401"/>
          <a:stretch/>
        </p:blipFill>
        <p:spPr>
          <a:xfrm>
            <a:off x="1333500" y="461160"/>
            <a:ext cx="9525000" cy="966948"/>
          </a:xfrm>
          <a:prstGeom prst="rect">
            <a:avLst/>
          </a:prstGeom>
        </p:spPr>
      </p:pic>
      <p:pic>
        <p:nvPicPr>
          <p:cNvPr id="5" name="Picture 4">
            <a:extLst>
              <a:ext uri="{FF2B5EF4-FFF2-40B4-BE49-F238E27FC236}">
                <a16:creationId xmlns:a16="http://schemas.microsoft.com/office/drawing/2014/main" id="{262EE42A-1B3A-CBAF-0022-C9706C48B945}"/>
              </a:ext>
            </a:extLst>
          </p:cNvPr>
          <p:cNvPicPr>
            <a:picLocks noChangeAspect="1"/>
          </p:cNvPicPr>
          <p:nvPr/>
        </p:nvPicPr>
        <p:blipFill rotWithShape="1">
          <a:blip r:embed="rId2">
            <a:extLst>
              <a:ext uri="{28A0092B-C50C-407E-A947-70E740481C1C}">
                <a14:useLocalDpi xmlns:a14="http://schemas.microsoft.com/office/drawing/2010/main" val="0"/>
              </a:ext>
            </a:extLst>
          </a:blip>
          <a:srcRect t="19534" r="67617" b="8633"/>
          <a:stretch/>
        </p:blipFill>
        <p:spPr>
          <a:xfrm>
            <a:off x="1333500" y="2065106"/>
            <a:ext cx="3084496" cy="3215812"/>
          </a:xfrm>
          <a:prstGeom prst="rect">
            <a:avLst/>
          </a:prstGeom>
        </p:spPr>
      </p:pic>
      <p:pic>
        <p:nvPicPr>
          <p:cNvPr id="7" name="Picture 6">
            <a:extLst>
              <a:ext uri="{FF2B5EF4-FFF2-40B4-BE49-F238E27FC236}">
                <a16:creationId xmlns:a16="http://schemas.microsoft.com/office/drawing/2014/main" id="{DF35D1B1-F8E8-C2D4-37B3-68F9951E01BE}"/>
              </a:ext>
            </a:extLst>
          </p:cNvPr>
          <p:cNvPicPr>
            <a:picLocks noChangeAspect="1"/>
          </p:cNvPicPr>
          <p:nvPr/>
        </p:nvPicPr>
        <p:blipFill rotWithShape="1">
          <a:blip r:embed="rId2">
            <a:extLst>
              <a:ext uri="{28A0092B-C50C-407E-A947-70E740481C1C}">
                <a14:useLocalDpi xmlns:a14="http://schemas.microsoft.com/office/drawing/2010/main" val="0"/>
              </a:ext>
            </a:extLst>
          </a:blip>
          <a:srcRect l="33892" t="19534" r="34573" b="8633"/>
          <a:stretch/>
        </p:blipFill>
        <p:spPr>
          <a:xfrm>
            <a:off x="4561726" y="2065106"/>
            <a:ext cx="3003731" cy="3215812"/>
          </a:xfrm>
          <a:prstGeom prst="rect">
            <a:avLst/>
          </a:prstGeom>
        </p:spPr>
      </p:pic>
      <p:pic>
        <p:nvPicPr>
          <p:cNvPr id="9" name="Picture 8">
            <a:extLst>
              <a:ext uri="{FF2B5EF4-FFF2-40B4-BE49-F238E27FC236}">
                <a16:creationId xmlns:a16="http://schemas.microsoft.com/office/drawing/2014/main" id="{4F05C8A7-1002-A3A9-9253-F37FC83D99AA}"/>
              </a:ext>
            </a:extLst>
          </p:cNvPr>
          <p:cNvPicPr>
            <a:picLocks noChangeAspect="1"/>
          </p:cNvPicPr>
          <p:nvPr/>
        </p:nvPicPr>
        <p:blipFill rotWithShape="1">
          <a:blip r:embed="rId2">
            <a:extLst>
              <a:ext uri="{28A0092B-C50C-407E-A947-70E740481C1C}">
                <a14:useLocalDpi xmlns:a14="http://schemas.microsoft.com/office/drawing/2010/main" val="0"/>
              </a:ext>
            </a:extLst>
          </a:blip>
          <a:srcRect l="66108" t="19534" r="2357" b="11138"/>
          <a:stretch/>
        </p:blipFill>
        <p:spPr>
          <a:xfrm>
            <a:off x="7630272" y="2065105"/>
            <a:ext cx="3003731" cy="3103661"/>
          </a:xfrm>
          <a:prstGeom prst="rect">
            <a:avLst/>
          </a:prstGeom>
        </p:spPr>
      </p:pic>
      <p:sp>
        <p:nvSpPr>
          <p:cNvPr id="2" name="Slide Number Placeholder 1">
            <a:extLst>
              <a:ext uri="{FF2B5EF4-FFF2-40B4-BE49-F238E27FC236}">
                <a16:creationId xmlns:a16="http://schemas.microsoft.com/office/drawing/2014/main" id="{8298E6B1-B3C0-3319-94AD-0DAC6E026EAF}"/>
              </a:ext>
            </a:extLst>
          </p:cNvPr>
          <p:cNvSpPr>
            <a:spLocks noGrp="1"/>
          </p:cNvSpPr>
          <p:nvPr>
            <p:ph type="sldNum" sz="quarter" idx="12"/>
          </p:nvPr>
        </p:nvSpPr>
        <p:spPr/>
        <p:txBody>
          <a:bodyPr/>
          <a:lstStyle/>
          <a:p>
            <a:fld id="{CD8D2707-FE2C-4B6D-B235-47762AE2571F}" type="slidenum">
              <a:rPr lang="en-US" smtClean="0"/>
              <a:t>29</a:t>
            </a:fld>
            <a:endParaRPr lang="en-US"/>
          </a:p>
        </p:txBody>
      </p:sp>
    </p:spTree>
    <p:extLst>
      <p:ext uri="{BB962C8B-B14F-4D97-AF65-F5344CB8AC3E}">
        <p14:creationId xmlns:p14="http://schemas.microsoft.com/office/powerpoint/2010/main" val="837721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132" y="445252"/>
            <a:ext cx="10482140" cy="1560716"/>
          </a:xfrm>
        </p:spPr>
        <p:txBody>
          <a:bodyPr/>
          <a:lstStyle/>
          <a:p>
            <a:r>
              <a:rPr lang="en-US" b="1" dirty="0"/>
              <a:t>SORTING ALGORITHMS</a:t>
            </a:r>
          </a:p>
        </p:txBody>
      </p:sp>
      <p:sp>
        <p:nvSpPr>
          <p:cNvPr id="3" name="Content Placeholder 2"/>
          <p:cNvSpPr>
            <a:spLocks noGrp="1"/>
          </p:cNvSpPr>
          <p:nvPr>
            <p:ph idx="1"/>
          </p:nvPr>
        </p:nvSpPr>
        <p:spPr>
          <a:xfrm>
            <a:off x="1565032" y="2077916"/>
            <a:ext cx="10024940" cy="3651504"/>
          </a:xfrm>
        </p:spPr>
        <p:txBody>
          <a:bodyPr/>
          <a:lstStyle/>
          <a:p>
            <a:r>
              <a:rPr lang="en-US" b="1" dirty="0"/>
              <a:t>Sorting</a:t>
            </a:r>
            <a:r>
              <a:rPr lang="en-US" dirty="0"/>
              <a:t> is the process of arranging data in a specific order (usually ascending or descending). Elements can be numbers, strings or any other data type.</a:t>
            </a:r>
            <a:br>
              <a:rPr lang="en-US" dirty="0"/>
            </a:br>
            <a:endParaRPr lang="en-US" dirty="0"/>
          </a:p>
          <a:p>
            <a:pPr marL="0" indent="0">
              <a:buNone/>
            </a:pPr>
            <a:endParaRPr lang="en-US" dirty="0"/>
          </a:p>
        </p:txBody>
      </p:sp>
      <p:pic>
        <p:nvPicPr>
          <p:cNvPr id="6" name="Picture 5"/>
          <p:cNvPicPr>
            <a:picLocks noChangeAspect="1"/>
          </p:cNvPicPr>
          <p:nvPr/>
        </p:nvPicPr>
        <p:blipFill rotWithShape="1">
          <a:blip r:embed="rId2"/>
          <a:srcRect t="14628"/>
          <a:stretch/>
        </p:blipFill>
        <p:spPr>
          <a:xfrm>
            <a:off x="2415077" y="3330115"/>
            <a:ext cx="8096250" cy="3352037"/>
          </a:xfrm>
          <a:prstGeom prst="rect">
            <a:avLst/>
          </a:prstGeom>
        </p:spPr>
      </p:pic>
      <p:sp>
        <p:nvSpPr>
          <p:cNvPr id="4" name="Slide Number Placeholder 3">
            <a:extLst>
              <a:ext uri="{FF2B5EF4-FFF2-40B4-BE49-F238E27FC236}">
                <a16:creationId xmlns:a16="http://schemas.microsoft.com/office/drawing/2014/main" id="{F7B0307F-D5B9-1380-37A4-B8BB22F1466E}"/>
              </a:ext>
            </a:extLst>
          </p:cNvPr>
          <p:cNvSpPr>
            <a:spLocks noGrp="1"/>
          </p:cNvSpPr>
          <p:nvPr>
            <p:ph type="sldNum" sz="quarter" idx="12"/>
          </p:nvPr>
        </p:nvSpPr>
        <p:spPr/>
        <p:txBody>
          <a:bodyPr/>
          <a:lstStyle/>
          <a:p>
            <a:fld id="{3798EC36-9F42-402B-BF24-1AF3FE521F07}" type="slidenum">
              <a:rPr lang="en-US" smtClean="0"/>
              <a:t>3</a:t>
            </a:fld>
            <a:endParaRPr lang="en-US"/>
          </a:p>
        </p:txBody>
      </p:sp>
    </p:spTree>
    <p:extLst>
      <p:ext uri="{BB962C8B-B14F-4D97-AF65-F5344CB8AC3E}">
        <p14:creationId xmlns:p14="http://schemas.microsoft.com/office/powerpoint/2010/main" val="3604535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59F610-CE70-4437-B114-D3EA841EC847}"/>
              </a:ext>
            </a:extLst>
          </p:cNvPr>
          <p:cNvPicPr>
            <a:picLocks noChangeAspect="1"/>
          </p:cNvPicPr>
          <p:nvPr/>
        </p:nvPicPr>
        <p:blipFill rotWithShape="1">
          <a:blip r:embed="rId2">
            <a:extLst>
              <a:ext uri="{28A0092B-C50C-407E-A947-70E740481C1C}">
                <a14:useLocalDpi xmlns:a14="http://schemas.microsoft.com/office/drawing/2010/main" val="0"/>
              </a:ext>
            </a:extLst>
          </a:blip>
          <a:srcRect b="78435"/>
          <a:stretch/>
        </p:blipFill>
        <p:spPr>
          <a:xfrm>
            <a:off x="1333500" y="372478"/>
            <a:ext cx="9525000" cy="965434"/>
          </a:xfrm>
          <a:prstGeom prst="rect">
            <a:avLst/>
          </a:prstGeom>
        </p:spPr>
      </p:pic>
      <p:pic>
        <p:nvPicPr>
          <p:cNvPr id="5" name="Picture 4">
            <a:extLst>
              <a:ext uri="{FF2B5EF4-FFF2-40B4-BE49-F238E27FC236}">
                <a16:creationId xmlns:a16="http://schemas.microsoft.com/office/drawing/2014/main" id="{C37878E3-DA65-7C70-1C47-CFBFA7A41C78}"/>
              </a:ext>
            </a:extLst>
          </p:cNvPr>
          <p:cNvPicPr>
            <a:picLocks noChangeAspect="1"/>
          </p:cNvPicPr>
          <p:nvPr/>
        </p:nvPicPr>
        <p:blipFill rotWithShape="1">
          <a:blip r:embed="rId2">
            <a:extLst>
              <a:ext uri="{28A0092B-C50C-407E-A947-70E740481C1C}">
                <a14:useLocalDpi xmlns:a14="http://schemas.microsoft.com/office/drawing/2010/main" val="0"/>
              </a:ext>
            </a:extLst>
          </a:blip>
          <a:srcRect t="19630" r="67213" b="8989"/>
          <a:stretch/>
        </p:blipFill>
        <p:spPr>
          <a:xfrm>
            <a:off x="1333500" y="2069431"/>
            <a:ext cx="3122997" cy="3195587"/>
          </a:xfrm>
          <a:prstGeom prst="rect">
            <a:avLst/>
          </a:prstGeom>
        </p:spPr>
      </p:pic>
      <p:pic>
        <p:nvPicPr>
          <p:cNvPr id="7" name="Picture 6">
            <a:extLst>
              <a:ext uri="{FF2B5EF4-FFF2-40B4-BE49-F238E27FC236}">
                <a16:creationId xmlns:a16="http://schemas.microsoft.com/office/drawing/2014/main" id="{597BE03C-B310-5B83-C654-AAD2CE3B4E59}"/>
              </a:ext>
            </a:extLst>
          </p:cNvPr>
          <p:cNvPicPr>
            <a:picLocks noChangeAspect="1"/>
          </p:cNvPicPr>
          <p:nvPr/>
        </p:nvPicPr>
        <p:blipFill rotWithShape="1">
          <a:blip r:embed="rId2">
            <a:extLst>
              <a:ext uri="{28A0092B-C50C-407E-A947-70E740481C1C}">
                <a14:useLocalDpi xmlns:a14="http://schemas.microsoft.com/office/drawing/2010/main" val="0"/>
              </a:ext>
            </a:extLst>
          </a:blip>
          <a:srcRect l="32539" t="19631" r="34674" b="8988"/>
          <a:stretch/>
        </p:blipFill>
        <p:spPr>
          <a:xfrm>
            <a:off x="4432834" y="2069431"/>
            <a:ext cx="3122997" cy="3195587"/>
          </a:xfrm>
          <a:prstGeom prst="rect">
            <a:avLst/>
          </a:prstGeom>
        </p:spPr>
      </p:pic>
      <p:pic>
        <p:nvPicPr>
          <p:cNvPr id="9" name="Picture 8">
            <a:extLst>
              <a:ext uri="{FF2B5EF4-FFF2-40B4-BE49-F238E27FC236}">
                <a16:creationId xmlns:a16="http://schemas.microsoft.com/office/drawing/2014/main" id="{E6E0DAAC-EC1C-5029-C68A-6C2141FB4DA7}"/>
              </a:ext>
            </a:extLst>
          </p:cNvPr>
          <p:cNvPicPr>
            <a:picLocks noChangeAspect="1"/>
          </p:cNvPicPr>
          <p:nvPr/>
        </p:nvPicPr>
        <p:blipFill rotWithShape="1">
          <a:blip r:embed="rId2">
            <a:extLst>
              <a:ext uri="{28A0092B-C50C-407E-A947-70E740481C1C}">
                <a14:useLocalDpi xmlns:a14="http://schemas.microsoft.com/office/drawing/2010/main" val="0"/>
              </a:ext>
            </a:extLst>
          </a:blip>
          <a:srcRect l="65326" t="19631" b="8988"/>
          <a:stretch/>
        </p:blipFill>
        <p:spPr>
          <a:xfrm>
            <a:off x="7555830" y="2069431"/>
            <a:ext cx="3302669" cy="3195587"/>
          </a:xfrm>
          <a:prstGeom prst="rect">
            <a:avLst/>
          </a:prstGeom>
        </p:spPr>
      </p:pic>
      <p:sp>
        <p:nvSpPr>
          <p:cNvPr id="2" name="Slide Number Placeholder 1">
            <a:extLst>
              <a:ext uri="{FF2B5EF4-FFF2-40B4-BE49-F238E27FC236}">
                <a16:creationId xmlns:a16="http://schemas.microsoft.com/office/drawing/2014/main" id="{96B34EDF-AD90-A537-859C-97BB4ECAE3C4}"/>
              </a:ext>
            </a:extLst>
          </p:cNvPr>
          <p:cNvSpPr>
            <a:spLocks noGrp="1"/>
          </p:cNvSpPr>
          <p:nvPr>
            <p:ph type="sldNum" sz="quarter" idx="12"/>
          </p:nvPr>
        </p:nvSpPr>
        <p:spPr/>
        <p:txBody>
          <a:bodyPr/>
          <a:lstStyle/>
          <a:p>
            <a:fld id="{CD8D2707-FE2C-4B6D-B235-47762AE2571F}" type="slidenum">
              <a:rPr lang="en-US" smtClean="0"/>
              <a:t>30</a:t>
            </a:fld>
            <a:endParaRPr lang="en-US"/>
          </a:p>
        </p:txBody>
      </p:sp>
    </p:spTree>
    <p:extLst>
      <p:ext uri="{BB962C8B-B14F-4D97-AF65-F5344CB8AC3E}">
        <p14:creationId xmlns:p14="http://schemas.microsoft.com/office/powerpoint/2010/main" val="32486526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AA628-157E-1105-0702-505871A4CF0B}"/>
              </a:ext>
            </a:extLst>
          </p:cNvPr>
          <p:cNvPicPr>
            <a:picLocks noChangeAspect="1"/>
          </p:cNvPicPr>
          <p:nvPr/>
        </p:nvPicPr>
        <p:blipFill rotWithShape="1">
          <a:blip r:embed="rId2">
            <a:extLst>
              <a:ext uri="{28A0092B-C50C-407E-A947-70E740481C1C}">
                <a14:useLocalDpi xmlns:a14="http://schemas.microsoft.com/office/drawing/2010/main" val="0"/>
              </a:ext>
            </a:extLst>
          </a:blip>
          <a:srcRect b="80370"/>
          <a:stretch/>
        </p:blipFill>
        <p:spPr>
          <a:xfrm>
            <a:off x="1333500" y="218474"/>
            <a:ext cx="9525000" cy="878807"/>
          </a:xfrm>
          <a:prstGeom prst="rect">
            <a:avLst/>
          </a:prstGeom>
        </p:spPr>
      </p:pic>
      <p:pic>
        <p:nvPicPr>
          <p:cNvPr id="5" name="Picture 4">
            <a:extLst>
              <a:ext uri="{FF2B5EF4-FFF2-40B4-BE49-F238E27FC236}">
                <a16:creationId xmlns:a16="http://schemas.microsoft.com/office/drawing/2014/main" id="{41F03AB8-8153-074E-AB81-3AEA812267DF}"/>
              </a:ext>
            </a:extLst>
          </p:cNvPr>
          <p:cNvPicPr>
            <a:picLocks noChangeAspect="1"/>
          </p:cNvPicPr>
          <p:nvPr/>
        </p:nvPicPr>
        <p:blipFill rotWithShape="1">
          <a:blip r:embed="rId2">
            <a:extLst>
              <a:ext uri="{28A0092B-C50C-407E-A947-70E740481C1C}">
                <a14:useLocalDpi xmlns:a14="http://schemas.microsoft.com/office/drawing/2010/main" val="0"/>
              </a:ext>
            </a:extLst>
          </a:blip>
          <a:srcRect t="19200" r="66606" b="9418"/>
          <a:stretch/>
        </p:blipFill>
        <p:spPr>
          <a:xfrm>
            <a:off x="1333500" y="2050181"/>
            <a:ext cx="3180748" cy="3195587"/>
          </a:xfrm>
          <a:prstGeom prst="rect">
            <a:avLst/>
          </a:prstGeom>
        </p:spPr>
      </p:pic>
      <p:pic>
        <p:nvPicPr>
          <p:cNvPr id="7" name="Picture 6">
            <a:extLst>
              <a:ext uri="{FF2B5EF4-FFF2-40B4-BE49-F238E27FC236}">
                <a16:creationId xmlns:a16="http://schemas.microsoft.com/office/drawing/2014/main" id="{E0054A04-9DF3-7365-C9D6-065FB9D27987}"/>
              </a:ext>
            </a:extLst>
          </p:cNvPr>
          <p:cNvPicPr>
            <a:picLocks noChangeAspect="1"/>
          </p:cNvPicPr>
          <p:nvPr/>
        </p:nvPicPr>
        <p:blipFill rotWithShape="1">
          <a:blip r:embed="rId2">
            <a:extLst>
              <a:ext uri="{28A0092B-C50C-407E-A947-70E740481C1C}">
                <a14:useLocalDpi xmlns:a14="http://schemas.microsoft.com/office/drawing/2010/main" val="0"/>
              </a:ext>
            </a:extLst>
          </a:blip>
          <a:srcRect l="33394" t="19201" r="35179" b="9418"/>
          <a:stretch/>
        </p:blipFill>
        <p:spPr>
          <a:xfrm>
            <a:off x="4514248" y="2050181"/>
            <a:ext cx="2993457" cy="3195587"/>
          </a:xfrm>
          <a:prstGeom prst="rect">
            <a:avLst/>
          </a:prstGeom>
        </p:spPr>
      </p:pic>
      <p:pic>
        <p:nvPicPr>
          <p:cNvPr id="9" name="Picture 8">
            <a:extLst>
              <a:ext uri="{FF2B5EF4-FFF2-40B4-BE49-F238E27FC236}">
                <a16:creationId xmlns:a16="http://schemas.microsoft.com/office/drawing/2014/main" id="{30FDFD87-F74D-36CE-C1E1-B9247589BCFE}"/>
              </a:ext>
            </a:extLst>
          </p:cNvPr>
          <p:cNvPicPr>
            <a:picLocks noChangeAspect="1"/>
          </p:cNvPicPr>
          <p:nvPr/>
        </p:nvPicPr>
        <p:blipFill rotWithShape="1">
          <a:blip r:embed="rId2">
            <a:extLst>
              <a:ext uri="{28A0092B-C50C-407E-A947-70E740481C1C}">
                <a14:useLocalDpi xmlns:a14="http://schemas.microsoft.com/office/drawing/2010/main" val="0"/>
              </a:ext>
            </a:extLst>
          </a:blip>
          <a:srcRect l="65629" t="19201" b="9418"/>
          <a:stretch/>
        </p:blipFill>
        <p:spPr>
          <a:xfrm>
            <a:off x="7584706" y="2050181"/>
            <a:ext cx="3273793" cy="3195587"/>
          </a:xfrm>
          <a:prstGeom prst="rect">
            <a:avLst/>
          </a:prstGeom>
        </p:spPr>
      </p:pic>
      <p:sp>
        <p:nvSpPr>
          <p:cNvPr id="2" name="Slide Number Placeholder 1">
            <a:extLst>
              <a:ext uri="{FF2B5EF4-FFF2-40B4-BE49-F238E27FC236}">
                <a16:creationId xmlns:a16="http://schemas.microsoft.com/office/drawing/2014/main" id="{3904A40C-8B64-6E45-3521-2CA6ACD3F3EC}"/>
              </a:ext>
            </a:extLst>
          </p:cNvPr>
          <p:cNvSpPr>
            <a:spLocks noGrp="1"/>
          </p:cNvSpPr>
          <p:nvPr>
            <p:ph type="sldNum" sz="quarter" idx="12"/>
          </p:nvPr>
        </p:nvSpPr>
        <p:spPr/>
        <p:txBody>
          <a:bodyPr/>
          <a:lstStyle/>
          <a:p>
            <a:fld id="{CD8D2707-FE2C-4B6D-B235-47762AE2571F}" type="slidenum">
              <a:rPr lang="en-US" smtClean="0"/>
              <a:t>31</a:t>
            </a:fld>
            <a:endParaRPr lang="en-US"/>
          </a:p>
        </p:txBody>
      </p:sp>
    </p:spTree>
    <p:extLst>
      <p:ext uri="{BB962C8B-B14F-4D97-AF65-F5344CB8AC3E}">
        <p14:creationId xmlns:p14="http://schemas.microsoft.com/office/powerpoint/2010/main" val="6250174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57FFB8-269F-D285-0C78-A7B496E195FD}"/>
              </a:ext>
            </a:extLst>
          </p:cNvPr>
          <p:cNvPicPr>
            <a:picLocks noChangeAspect="1"/>
          </p:cNvPicPr>
          <p:nvPr/>
        </p:nvPicPr>
        <p:blipFill rotWithShape="1">
          <a:blip r:embed="rId2">
            <a:extLst>
              <a:ext uri="{28A0092B-C50C-407E-A947-70E740481C1C}">
                <a14:useLocalDpi xmlns:a14="http://schemas.microsoft.com/office/drawing/2010/main" val="0"/>
              </a:ext>
            </a:extLst>
          </a:blip>
          <a:srcRect t="1" b="78434"/>
          <a:stretch/>
        </p:blipFill>
        <p:spPr>
          <a:xfrm>
            <a:off x="1333500" y="353227"/>
            <a:ext cx="9525000" cy="965434"/>
          </a:xfrm>
          <a:prstGeom prst="rect">
            <a:avLst/>
          </a:prstGeom>
        </p:spPr>
      </p:pic>
      <p:pic>
        <p:nvPicPr>
          <p:cNvPr id="5" name="Picture 4">
            <a:extLst>
              <a:ext uri="{FF2B5EF4-FFF2-40B4-BE49-F238E27FC236}">
                <a16:creationId xmlns:a16="http://schemas.microsoft.com/office/drawing/2014/main" id="{26A8946E-132E-26DE-7A60-270A8C20B7DB}"/>
              </a:ext>
            </a:extLst>
          </p:cNvPr>
          <p:cNvPicPr>
            <a:picLocks noChangeAspect="1"/>
          </p:cNvPicPr>
          <p:nvPr/>
        </p:nvPicPr>
        <p:blipFill rotWithShape="1">
          <a:blip r:embed="rId2">
            <a:extLst>
              <a:ext uri="{28A0092B-C50C-407E-A947-70E740481C1C}">
                <a14:useLocalDpi xmlns:a14="http://schemas.microsoft.com/office/drawing/2010/main" val="0"/>
              </a:ext>
            </a:extLst>
          </a:blip>
          <a:srcRect t="20706" r="69436" b="11353"/>
          <a:stretch/>
        </p:blipFill>
        <p:spPr>
          <a:xfrm>
            <a:off x="1333500" y="2117558"/>
            <a:ext cx="2911241" cy="3041584"/>
          </a:xfrm>
          <a:prstGeom prst="rect">
            <a:avLst/>
          </a:prstGeom>
        </p:spPr>
      </p:pic>
      <p:pic>
        <p:nvPicPr>
          <p:cNvPr id="7" name="Picture 6">
            <a:extLst>
              <a:ext uri="{FF2B5EF4-FFF2-40B4-BE49-F238E27FC236}">
                <a16:creationId xmlns:a16="http://schemas.microsoft.com/office/drawing/2014/main" id="{4ED1D677-885A-3B2D-ECCA-5888EFC67E82}"/>
              </a:ext>
            </a:extLst>
          </p:cNvPr>
          <p:cNvPicPr>
            <a:picLocks noChangeAspect="1"/>
          </p:cNvPicPr>
          <p:nvPr/>
        </p:nvPicPr>
        <p:blipFill rotWithShape="1">
          <a:blip r:embed="rId2">
            <a:extLst>
              <a:ext uri="{28A0092B-C50C-407E-A947-70E740481C1C}">
                <a14:useLocalDpi xmlns:a14="http://schemas.microsoft.com/office/drawing/2010/main" val="0"/>
              </a:ext>
            </a:extLst>
          </a:blip>
          <a:srcRect l="30564" t="20706" b="11353"/>
          <a:stretch/>
        </p:blipFill>
        <p:spPr>
          <a:xfrm>
            <a:off x="4244740" y="2117558"/>
            <a:ext cx="6613759" cy="3041584"/>
          </a:xfrm>
          <a:prstGeom prst="rect">
            <a:avLst/>
          </a:prstGeom>
        </p:spPr>
      </p:pic>
      <p:sp>
        <p:nvSpPr>
          <p:cNvPr id="2" name="Slide Number Placeholder 1">
            <a:extLst>
              <a:ext uri="{FF2B5EF4-FFF2-40B4-BE49-F238E27FC236}">
                <a16:creationId xmlns:a16="http://schemas.microsoft.com/office/drawing/2014/main" id="{E423F96F-554D-97A8-59E6-F2F37F895F8D}"/>
              </a:ext>
            </a:extLst>
          </p:cNvPr>
          <p:cNvSpPr>
            <a:spLocks noGrp="1"/>
          </p:cNvSpPr>
          <p:nvPr>
            <p:ph type="sldNum" sz="quarter" idx="12"/>
          </p:nvPr>
        </p:nvSpPr>
        <p:spPr/>
        <p:txBody>
          <a:bodyPr/>
          <a:lstStyle/>
          <a:p>
            <a:fld id="{CD8D2707-FE2C-4B6D-B235-47762AE2571F}" type="slidenum">
              <a:rPr lang="en-US" smtClean="0"/>
              <a:t>32</a:t>
            </a:fld>
            <a:endParaRPr lang="en-US"/>
          </a:p>
        </p:txBody>
      </p:sp>
    </p:spTree>
    <p:extLst>
      <p:ext uri="{BB962C8B-B14F-4D97-AF65-F5344CB8AC3E}">
        <p14:creationId xmlns:p14="http://schemas.microsoft.com/office/powerpoint/2010/main" val="19202277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360C29-81AB-3B3E-9434-7D82865B4739}"/>
              </a:ext>
            </a:extLst>
          </p:cNvPr>
          <p:cNvSpPr txBox="1"/>
          <p:nvPr/>
        </p:nvSpPr>
        <p:spPr>
          <a:xfrm>
            <a:off x="2762451" y="253190"/>
            <a:ext cx="5467149"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ALGORITHM OF HEAP SORT</a:t>
            </a:r>
          </a:p>
        </p:txBody>
      </p:sp>
      <p:pic>
        <p:nvPicPr>
          <p:cNvPr id="9" name="Picture 8">
            <a:extLst>
              <a:ext uri="{FF2B5EF4-FFF2-40B4-BE49-F238E27FC236}">
                <a16:creationId xmlns:a16="http://schemas.microsoft.com/office/drawing/2014/main" id="{0E818447-A03D-34C7-4DAB-ABA388D6C064}"/>
              </a:ext>
            </a:extLst>
          </p:cNvPr>
          <p:cNvPicPr>
            <a:picLocks noChangeAspect="1"/>
          </p:cNvPicPr>
          <p:nvPr/>
        </p:nvPicPr>
        <p:blipFill rotWithShape="1">
          <a:blip r:embed="rId2">
            <a:extLst>
              <a:ext uri="{28A0092B-C50C-407E-A947-70E740481C1C}">
                <a14:useLocalDpi xmlns:a14="http://schemas.microsoft.com/office/drawing/2010/main" val="0"/>
              </a:ext>
            </a:extLst>
          </a:blip>
          <a:srcRect t="2269" b="48224"/>
          <a:stretch/>
        </p:blipFill>
        <p:spPr>
          <a:xfrm>
            <a:off x="668954" y="1033671"/>
            <a:ext cx="4729981" cy="5549683"/>
          </a:xfrm>
          <a:prstGeom prst="rect">
            <a:avLst/>
          </a:prstGeom>
        </p:spPr>
      </p:pic>
      <p:pic>
        <p:nvPicPr>
          <p:cNvPr id="11" name="Picture 10">
            <a:extLst>
              <a:ext uri="{FF2B5EF4-FFF2-40B4-BE49-F238E27FC236}">
                <a16:creationId xmlns:a16="http://schemas.microsoft.com/office/drawing/2014/main" id="{24F0ED9D-7918-3E77-A61E-2489A7EBFD3E}"/>
              </a:ext>
            </a:extLst>
          </p:cNvPr>
          <p:cNvPicPr>
            <a:picLocks noChangeAspect="1"/>
          </p:cNvPicPr>
          <p:nvPr/>
        </p:nvPicPr>
        <p:blipFill rotWithShape="1">
          <a:blip r:embed="rId2">
            <a:extLst>
              <a:ext uri="{28A0092B-C50C-407E-A947-70E740481C1C}">
                <a14:useLocalDpi xmlns:a14="http://schemas.microsoft.com/office/drawing/2010/main" val="0"/>
              </a:ext>
            </a:extLst>
          </a:blip>
          <a:srcRect l="193" t="51363" r="-193" b="-2419"/>
          <a:stretch/>
        </p:blipFill>
        <p:spPr>
          <a:xfrm>
            <a:off x="6317651" y="1060564"/>
            <a:ext cx="4791214" cy="5797436"/>
          </a:xfrm>
          <a:prstGeom prst="rect">
            <a:avLst/>
          </a:prstGeom>
        </p:spPr>
      </p:pic>
      <p:sp>
        <p:nvSpPr>
          <p:cNvPr id="3" name="Slide Number Placeholder 2">
            <a:extLst>
              <a:ext uri="{FF2B5EF4-FFF2-40B4-BE49-F238E27FC236}">
                <a16:creationId xmlns:a16="http://schemas.microsoft.com/office/drawing/2014/main" id="{3CB9D2B9-6376-98BC-14D6-A083B4D1215E}"/>
              </a:ext>
            </a:extLst>
          </p:cNvPr>
          <p:cNvSpPr>
            <a:spLocks noGrp="1"/>
          </p:cNvSpPr>
          <p:nvPr>
            <p:ph type="sldNum" sz="quarter" idx="12"/>
          </p:nvPr>
        </p:nvSpPr>
        <p:spPr/>
        <p:txBody>
          <a:bodyPr/>
          <a:lstStyle/>
          <a:p>
            <a:fld id="{CD8D2707-FE2C-4B6D-B235-47762AE2571F}" type="slidenum">
              <a:rPr lang="en-US" smtClean="0"/>
              <a:t>33</a:t>
            </a:fld>
            <a:endParaRPr lang="en-US"/>
          </a:p>
        </p:txBody>
      </p:sp>
    </p:spTree>
    <p:extLst>
      <p:ext uri="{BB962C8B-B14F-4D97-AF65-F5344CB8AC3E}">
        <p14:creationId xmlns:p14="http://schemas.microsoft.com/office/powerpoint/2010/main" val="119136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231041-D5BC-9CB2-E00A-567FDC86C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BC36B64-1620-43A8-6597-C9F3FED76527}"/>
              </a:ext>
            </a:extLst>
          </p:cNvPr>
          <p:cNvSpPr txBox="1"/>
          <p:nvPr/>
        </p:nvSpPr>
        <p:spPr>
          <a:xfrm>
            <a:off x="365760" y="681645"/>
            <a:ext cx="7281949" cy="4339650"/>
          </a:xfrm>
          <a:prstGeom prst="rect">
            <a:avLst/>
          </a:prstGeom>
          <a:solidFill>
            <a:srgbClr val="182722"/>
          </a:solidFill>
        </p:spPr>
        <p:txBody>
          <a:bodyPr wrap="square" rtlCol="0">
            <a:spAutoFit/>
          </a:bodyPr>
          <a:lstStyle/>
          <a:p>
            <a:pPr algn="ctr"/>
            <a:r>
              <a:rPr lang="en-US" sz="13800" dirty="0">
                <a:solidFill>
                  <a:srgbClr val="00E091"/>
                </a:solidFill>
                <a:latin typeface="Segoe UI Black" panose="020B0A02040204020203" pitchFamily="34" charset="0"/>
                <a:ea typeface="Segoe UI Black" panose="020B0A02040204020203" pitchFamily="34" charset="0"/>
              </a:rPr>
              <a:t>THANK</a:t>
            </a:r>
          </a:p>
          <a:p>
            <a:pPr algn="ctr"/>
            <a:r>
              <a:rPr lang="en-US" sz="13800" dirty="0">
                <a:solidFill>
                  <a:srgbClr val="00E091"/>
                </a:solidFill>
                <a:latin typeface="Segoe UI Black" panose="020B0A02040204020203" pitchFamily="34" charset="0"/>
                <a:ea typeface="Segoe UI Black" panose="020B0A02040204020203" pitchFamily="34" charset="0"/>
              </a:rPr>
              <a:t>YOU</a:t>
            </a:r>
          </a:p>
        </p:txBody>
      </p:sp>
      <p:sp>
        <p:nvSpPr>
          <p:cNvPr id="3" name="TextBox 2">
            <a:extLst>
              <a:ext uri="{FF2B5EF4-FFF2-40B4-BE49-F238E27FC236}">
                <a16:creationId xmlns:a16="http://schemas.microsoft.com/office/drawing/2014/main" id="{BC6EB066-655D-99BF-111C-9E3A0B3C71DB}"/>
              </a:ext>
            </a:extLst>
          </p:cNvPr>
          <p:cNvSpPr txBox="1"/>
          <p:nvPr/>
        </p:nvSpPr>
        <p:spPr>
          <a:xfrm>
            <a:off x="7842183" y="5021295"/>
            <a:ext cx="6290108" cy="1384995"/>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GROUP MEMBERS: </a:t>
            </a:r>
          </a:p>
          <a:p>
            <a:r>
              <a:rPr lang="en-US" sz="2400" b="1" dirty="0">
                <a:effectLst>
                  <a:outerShdw blurRad="38100" dist="38100" dir="2700000" algn="tl">
                    <a:srgbClr val="000000">
                      <a:alpha val="43137"/>
                    </a:srgbClr>
                  </a:outerShdw>
                </a:effectLst>
              </a:rPr>
              <a:t>22BSCS09</a:t>
            </a:r>
            <a:r>
              <a:rPr lang="en-US" sz="2800" b="1" dirty="0">
                <a:effectLst>
                  <a:outerShdw blurRad="38100" dist="38100" dir="2700000" algn="tl">
                    <a:srgbClr val="000000">
                      <a:alpha val="43137"/>
                    </a:srgbClr>
                  </a:outerShdw>
                </a:effectLst>
              </a:rPr>
              <a:t>	22BSCS10</a:t>
            </a:r>
            <a:br>
              <a:rPr lang="en-US" sz="2800" b="1" dirty="0">
                <a:effectLst>
                  <a:outerShdw blurRad="38100" dist="38100" dir="2700000" algn="tl">
                    <a:srgbClr val="000000">
                      <a:alpha val="43137"/>
                    </a:srgbClr>
                  </a:outerShdw>
                </a:effectLst>
              </a:rPr>
            </a:br>
            <a:r>
              <a:rPr lang="en-US" sz="2800" b="1" dirty="0">
                <a:effectLst>
                  <a:outerShdw blurRad="38100" dist="38100" dir="2700000" algn="tl">
                    <a:srgbClr val="000000">
                      <a:alpha val="43137"/>
                    </a:srgbClr>
                  </a:outerShdw>
                </a:effectLst>
              </a:rPr>
              <a:t>22BSCS11	22BSCS56</a:t>
            </a:r>
          </a:p>
        </p:txBody>
      </p:sp>
      <p:sp>
        <p:nvSpPr>
          <p:cNvPr id="2" name="Slide Number Placeholder 1">
            <a:extLst>
              <a:ext uri="{FF2B5EF4-FFF2-40B4-BE49-F238E27FC236}">
                <a16:creationId xmlns:a16="http://schemas.microsoft.com/office/drawing/2014/main" id="{E5650C13-8525-4351-33F5-4FAF85C10A2B}"/>
              </a:ext>
            </a:extLst>
          </p:cNvPr>
          <p:cNvSpPr>
            <a:spLocks noGrp="1"/>
          </p:cNvSpPr>
          <p:nvPr>
            <p:ph type="sldNum" sz="quarter" idx="12"/>
          </p:nvPr>
        </p:nvSpPr>
        <p:spPr/>
        <p:txBody>
          <a:bodyPr/>
          <a:lstStyle/>
          <a:p>
            <a:fld id="{FAEF9944-A4F6-4C59-AEBD-678D6480B8EA}" type="slidenum">
              <a:rPr lang="en-US" smtClean="0"/>
              <a:t>34</a:t>
            </a:fld>
            <a:endParaRPr lang="en-US" dirty="0"/>
          </a:p>
        </p:txBody>
      </p:sp>
    </p:spTree>
    <p:extLst>
      <p:ext uri="{BB962C8B-B14F-4D97-AF65-F5344CB8AC3E}">
        <p14:creationId xmlns:p14="http://schemas.microsoft.com/office/powerpoint/2010/main" val="72098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1"/>
            <a:ext cx="10515600" cy="1325563"/>
          </a:xfrm>
        </p:spPr>
        <p:txBody>
          <a:bodyPr/>
          <a:lstStyle/>
          <a:p>
            <a:r>
              <a:rPr lang="en-US" b="1" dirty="0"/>
              <a:t>Sorting Terminologies</a:t>
            </a:r>
          </a:p>
        </p:txBody>
      </p:sp>
      <p:sp>
        <p:nvSpPr>
          <p:cNvPr id="19" name="Rectangle 14"/>
          <p:cNvSpPr>
            <a:spLocks noGrp="1" noChangeArrowheads="1"/>
          </p:cNvSpPr>
          <p:nvPr>
            <p:ph idx="1"/>
          </p:nvPr>
        </p:nvSpPr>
        <p:spPr bwMode="auto">
          <a:xfrm>
            <a:off x="2036885" y="1844728"/>
            <a:ext cx="47625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err="1">
                <a:latin typeface="Arial" panose="020B0604020202020204" pitchFamily="34" charset="0"/>
              </a:rPr>
              <a:t>Inplace</a:t>
            </a:r>
            <a:r>
              <a:rPr lang="en-US" altLang="en-US" sz="2400" dirty="0">
                <a:latin typeface="Arial" panose="020B0604020202020204" pitchFamily="34" charset="0"/>
              </a:rPr>
              <a:t> sorting</a:t>
            </a:r>
          </a:p>
          <a:p>
            <a:pPr mar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Internal</a:t>
            </a:r>
            <a:r>
              <a:rPr kumimoji="0" lang="en-US" altLang="en-US" sz="2400" b="0" i="0" u="none" strike="noStrike" cap="none" normalizeH="0" dirty="0">
                <a:ln>
                  <a:noFill/>
                </a:ln>
                <a:solidFill>
                  <a:schemeClr val="tx1"/>
                </a:solidFill>
                <a:effectLst/>
                <a:latin typeface="Arial" panose="020B0604020202020204" pitchFamily="34" charset="0"/>
              </a:rPr>
              <a:t> sorting</a:t>
            </a:r>
          </a:p>
          <a:p>
            <a:pPr eaLnBrk="0" fontAlgn="base" hangingPunct="0">
              <a:lnSpc>
                <a:spcPct val="100000"/>
              </a:lnSpc>
              <a:spcBef>
                <a:spcPct val="0"/>
              </a:spcBef>
              <a:spcAft>
                <a:spcPct val="0"/>
              </a:spcAft>
            </a:pPr>
            <a:endParaRPr kumimoji="0" lang="en-US" altLang="en-US" sz="2400" b="0" i="0" u="none" strike="noStrike" cap="none" normalizeH="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sz="2400" baseline="0" dirty="0">
                <a:latin typeface="Arial" panose="020B0604020202020204" pitchFamily="34" charset="0"/>
              </a:rPr>
              <a:t>External sorting</a:t>
            </a:r>
          </a:p>
          <a:p>
            <a:pPr eaLnBrk="0" fontAlgn="base" hangingPunct="0">
              <a:lnSpc>
                <a:spcPct val="100000"/>
              </a:lnSpc>
              <a:spcBef>
                <a:spcPct val="0"/>
              </a:spcBef>
              <a:spcAft>
                <a:spcPct val="0"/>
              </a:spcAft>
            </a:pPr>
            <a:endParaRPr lang="en-US" altLang="en-US" sz="2400" baseline="0" dirty="0">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dirty="0">
                <a:ln>
                  <a:noFill/>
                </a:ln>
                <a:solidFill>
                  <a:schemeClr val="tx1"/>
                </a:solidFill>
                <a:effectLst/>
                <a:latin typeface="Arial" panose="020B0604020202020204" pitchFamily="34" charset="0"/>
              </a:rPr>
              <a:t>Stable sorting</a:t>
            </a:r>
          </a:p>
          <a:p>
            <a:pPr marL="0" indent="0" eaLnBrk="0" fontAlgn="base" hangingPunct="0">
              <a:lnSpc>
                <a:spcPct val="100000"/>
              </a:lnSpc>
              <a:spcBef>
                <a:spcPct val="0"/>
              </a:spcBef>
              <a:spcAft>
                <a:spcPct val="0"/>
              </a:spcAft>
              <a:buNone/>
            </a:pPr>
            <a:endParaRPr kumimoji="0" lang="en-US" altLang="en-US" sz="2400" b="0" i="0" u="none" strike="noStrike" cap="none" normalizeH="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sz="2400" baseline="0" dirty="0">
                <a:latin typeface="Arial" panose="020B0604020202020204" pitchFamily="34" charset="0"/>
              </a:rPr>
              <a:t>Unstable sorting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AEFFD33B-81C4-46F3-858E-34E30BE520A9}"/>
              </a:ext>
            </a:extLst>
          </p:cNvPr>
          <p:cNvSpPr>
            <a:spLocks noGrp="1"/>
          </p:cNvSpPr>
          <p:nvPr>
            <p:ph type="sldNum" sz="quarter" idx="12"/>
          </p:nvPr>
        </p:nvSpPr>
        <p:spPr/>
        <p:txBody>
          <a:bodyPr/>
          <a:lstStyle/>
          <a:p>
            <a:fld id="{3798EC36-9F42-402B-BF24-1AF3FE521F07}" type="slidenum">
              <a:rPr lang="en-US" smtClean="0"/>
              <a:t>4</a:t>
            </a:fld>
            <a:endParaRPr lang="en-US"/>
          </a:p>
        </p:txBody>
      </p:sp>
    </p:spTree>
    <p:extLst>
      <p:ext uri="{BB962C8B-B14F-4D97-AF65-F5344CB8AC3E}">
        <p14:creationId xmlns:p14="http://schemas.microsoft.com/office/powerpoint/2010/main" val="263462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Sorting terminologies </a:t>
            </a:r>
          </a:p>
        </p:txBody>
      </p:sp>
      <p:sp>
        <p:nvSpPr>
          <p:cNvPr id="3" name="Content Placeholder 2"/>
          <p:cNvSpPr>
            <a:spLocks noGrp="1"/>
          </p:cNvSpPr>
          <p:nvPr>
            <p:ph idx="1"/>
          </p:nvPr>
        </p:nvSpPr>
        <p:spPr>
          <a:xfrm>
            <a:off x="849923" y="2048608"/>
            <a:ext cx="10515600" cy="4225070"/>
          </a:xfrm>
        </p:spPr>
        <p:txBody>
          <a:bodyPr>
            <a:normAutofit/>
          </a:bodyPr>
          <a:lstStyle/>
          <a:p>
            <a:pPr eaLnBrk="0" fontAlgn="base" hangingPunct="0">
              <a:lnSpc>
                <a:spcPct val="100000"/>
              </a:lnSpc>
              <a:spcBef>
                <a:spcPct val="0"/>
              </a:spcBef>
              <a:spcAft>
                <a:spcPct val="0"/>
              </a:spcAft>
            </a:pPr>
            <a:r>
              <a:rPr lang="en-US" altLang="en-US" sz="2400" b="1" dirty="0">
                <a:solidFill>
                  <a:srgbClr val="00B050"/>
                </a:solidFill>
              </a:rPr>
              <a:t>In-Place Sorting:</a:t>
            </a:r>
            <a:r>
              <a:rPr lang="en-US" altLang="en-US" sz="2400" dirty="0">
                <a:solidFill>
                  <a:srgbClr val="00B050"/>
                </a:solidFill>
              </a:rPr>
              <a:t> </a:t>
            </a:r>
            <a:r>
              <a:rPr lang="en-US" altLang="en-US" sz="2400" dirty="0"/>
              <a:t>Uses minimal extra space and sorts elements </a:t>
            </a:r>
          </a:p>
          <a:p>
            <a:pPr marL="0" indent="0" eaLnBrk="0" fontAlgn="base" hangingPunct="0">
              <a:lnSpc>
                <a:spcPct val="100000"/>
              </a:lnSpc>
              <a:spcBef>
                <a:spcPct val="0"/>
              </a:spcBef>
              <a:spcAft>
                <a:spcPct val="0"/>
              </a:spcAft>
              <a:buNone/>
            </a:pPr>
            <a:r>
              <a:rPr lang="en-US" altLang="en-US" sz="2400" dirty="0"/>
              <a:t>     directly in the original array (e.g., Selection Sort, Bubble Sort).</a:t>
            </a:r>
          </a:p>
          <a:p>
            <a:pPr marL="0" lvl="0" indent="0" eaLnBrk="0" fontAlgn="base" hangingPunct="0">
              <a:lnSpc>
                <a:spcPct val="100000"/>
              </a:lnSpc>
              <a:spcBef>
                <a:spcPct val="0"/>
              </a:spcBef>
              <a:spcAft>
                <a:spcPct val="0"/>
              </a:spcAf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      Example:</a:t>
            </a:r>
            <a:r>
              <a:rPr lang="en-US" altLang="en-US" sz="2400" dirty="0">
                <a:latin typeface="Calibri" panose="020F0502020204030204" pitchFamily="34" charset="0"/>
                <a:ea typeface="Calibri" panose="020F0502020204030204" pitchFamily="34" charset="0"/>
                <a:cs typeface="Times New Roman" panose="02020603050405020304" pitchFamily="18" charset="0"/>
              </a:rPr>
              <a:t> Imagine you have a list of numbers: </a:t>
            </a:r>
            <a:r>
              <a:rPr lang="en-US" altLang="en-US" sz="2400" b="1" dirty="0">
                <a:latin typeface="Arial Unicode MS"/>
                <a:ea typeface="Calibri" panose="020F0502020204030204" pitchFamily="34" charset="0"/>
                <a:cs typeface="Courier New" panose="02070309020205020404" pitchFamily="49" charset="0"/>
              </a:rPr>
              <a:t>[4, 3, 1, 5,</a:t>
            </a:r>
            <a:r>
              <a:rPr lang="en-US" altLang="en-US" sz="2400" b="1" dirty="0"/>
              <a:t> </a:t>
            </a:r>
            <a:r>
              <a:rPr lang="en-US" altLang="en-US" sz="2400" b="1" dirty="0">
                <a:latin typeface="Arial Unicode MS"/>
                <a:ea typeface="Calibri" panose="020F0502020204030204" pitchFamily="34" charset="0"/>
                <a:cs typeface="Courier New" panose="02070309020205020404" pitchFamily="49" charset="0"/>
              </a:rPr>
              <a:t>2]</a:t>
            </a:r>
          </a:p>
          <a:p>
            <a:pPr marL="0"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                        If you use an in-place sorting algorithm like Bubble Sort, it</a:t>
            </a:r>
            <a:endParaRPr lang="en-US" altLang="en-US" sz="2400" dirty="0"/>
          </a:p>
          <a:p>
            <a:pPr marL="0"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                        will sort the list to </a:t>
            </a:r>
            <a:r>
              <a:rPr lang="en-US" altLang="en-US" sz="2400" b="1" dirty="0">
                <a:latin typeface="Arial Unicode MS"/>
                <a:ea typeface="Calibri" panose="020F0502020204030204" pitchFamily="34" charset="0"/>
                <a:cs typeface="Courier New" panose="02070309020205020404" pitchFamily="49" charset="0"/>
              </a:rPr>
              <a:t>[1, 2, 3, 4, 5]</a:t>
            </a:r>
            <a:r>
              <a:rPr lang="en-US" altLang="en-US" sz="2400" dirty="0">
                <a:latin typeface="Calibri" panose="020F0502020204030204" pitchFamily="34" charset="0"/>
                <a:ea typeface="Calibri" panose="020F0502020204030204" pitchFamily="34" charset="0"/>
                <a:cs typeface="Times New Roman" panose="02020603050405020304" pitchFamily="18" charset="0"/>
              </a:rPr>
              <a:t> by only rearranging</a:t>
            </a:r>
            <a:endParaRPr lang="en-US" altLang="en-US" sz="2400" dirty="0"/>
          </a:p>
          <a:p>
            <a:pPr marL="0"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                        the numbers in the same list.</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pPr eaLnBrk="0" fontAlgn="base" hangingPunct="0">
              <a:lnSpc>
                <a:spcPct val="100000"/>
              </a:lnSpc>
              <a:spcBef>
                <a:spcPct val="0"/>
              </a:spcBef>
              <a:spcAft>
                <a:spcPct val="0"/>
              </a:spcAft>
            </a:pPr>
            <a:endParaRPr lang="en-US" altLang="en-US" dirty="0"/>
          </a:p>
        </p:txBody>
      </p:sp>
      <p:sp>
        <p:nvSpPr>
          <p:cNvPr id="4" name="Slide Number Placeholder 3">
            <a:extLst>
              <a:ext uri="{FF2B5EF4-FFF2-40B4-BE49-F238E27FC236}">
                <a16:creationId xmlns:a16="http://schemas.microsoft.com/office/drawing/2014/main" id="{056A3E1B-2572-FD42-D74B-31DC097B7FFB}"/>
              </a:ext>
            </a:extLst>
          </p:cNvPr>
          <p:cNvSpPr>
            <a:spLocks noGrp="1"/>
          </p:cNvSpPr>
          <p:nvPr>
            <p:ph type="sldNum" sz="quarter" idx="12"/>
          </p:nvPr>
        </p:nvSpPr>
        <p:spPr/>
        <p:txBody>
          <a:bodyPr/>
          <a:lstStyle/>
          <a:p>
            <a:fld id="{3798EC36-9F42-402B-BF24-1AF3FE521F07}" type="slidenum">
              <a:rPr lang="en-US" smtClean="0"/>
              <a:t>5</a:t>
            </a:fld>
            <a:endParaRPr lang="en-US"/>
          </a:p>
        </p:txBody>
      </p:sp>
    </p:spTree>
    <p:extLst>
      <p:ext uri="{BB962C8B-B14F-4D97-AF65-F5344CB8AC3E}">
        <p14:creationId xmlns:p14="http://schemas.microsoft.com/office/powerpoint/2010/main" val="202580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824"/>
            <a:ext cx="10515600" cy="5746140"/>
          </a:xfrm>
        </p:spPr>
        <p:txBody>
          <a:bodyPr>
            <a:noAutofit/>
          </a:bodyPr>
          <a:lstStyle/>
          <a:p>
            <a:pPr eaLnBrk="0" fontAlgn="base" hangingPunct="0">
              <a:lnSpc>
                <a:spcPct val="100000"/>
              </a:lnSpc>
              <a:spcBef>
                <a:spcPct val="0"/>
              </a:spcBef>
              <a:spcAft>
                <a:spcPct val="0"/>
              </a:spcAft>
            </a:pPr>
            <a:r>
              <a:rPr lang="en-US" altLang="en-US" sz="2400" b="1" dirty="0">
                <a:solidFill>
                  <a:srgbClr val="00B050"/>
                </a:solidFill>
              </a:rPr>
              <a:t>Internal Sorting:</a:t>
            </a:r>
            <a:r>
              <a:rPr lang="en-US" altLang="en-US" sz="2400" dirty="0">
                <a:solidFill>
                  <a:srgbClr val="00B050"/>
                </a:solidFill>
              </a:rPr>
              <a:t> </a:t>
            </a:r>
            <a:r>
              <a:rPr lang="en-US" altLang="en-US" sz="2400" dirty="0"/>
              <a:t>Handles data entirely within memory, making it </a:t>
            </a:r>
          </a:p>
          <a:p>
            <a:pPr marL="0" indent="0" eaLnBrk="0" fontAlgn="base" hangingPunct="0">
              <a:lnSpc>
                <a:spcPct val="100000"/>
              </a:lnSpc>
              <a:spcBef>
                <a:spcPct val="0"/>
              </a:spcBef>
              <a:spcAft>
                <a:spcPct val="0"/>
              </a:spcAft>
              <a:buNone/>
            </a:pPr>
            <a:r>
              <a:rPr lang="en-US" altLang="en-US" sz="2400" dirty="0"/>
              <a:t>     suitable for datasets that fit in RAM (e.g., Quick Sort, Heap Sort).</a:t>
            </a:r>
          </a:p>
          <a:p>
            <a:pPr marL="0" indent="0" eaLnBrk="0" fontAlgn="base" hangingPunct="0">
              <a:lnSpc>
                <a:spcPct val="100000"/>
              </a:lnSpc>
              <a:spcBef>
                <a:spcPct val="0"/>
              </a:spcBef>
              <a:spcAft>
                <a:spcPct val="0"/>
              </a:spcAft>
              <a:buNone/>
            </a:pPr>
            <a:r>
              <a:rPr lang="en-US" sz="2400" b="1" dirty="0"/>
              <a:t>   Example:</a:t>
            </a:r>
            <a:r>
              <a:rPr lang="en-US" sz="2400" dirty="0"/>
              <a:t> </a:t>
            </a:r>
          </a:p>
          <a:p>
            <a:pPr marL="0" indent="0" eaLnBrk="0" fontAlgn="base" hangingPunct="0">
              <a:lnSpc>
                <a:spcPct val="100000"/>
              </a:lnSpc>
              <a:spcBef>
                <a:spcPct val="0"/>
              </a:spcBef>
              <a:spcAft>
                <a:spcPct val="0"/>
              </a:spcAft>
              <a:buNone/>
            </a:pPr>
            <a:r>
              <a:rPr lang="en-US" altLang="en-US" sz="2400" b="1" dirty="0"/>
              <a:t>  </a:t>
            </a:r>
            <a:r>
              <a:rPr lang="en-US" sz="2400" dirty="0"/>
              <a:t>                  Suppose you have a list of names  </a:t>
            </a:r>
            <a:r>
              <a:rPr lang="en-US" sz="2400" b="1" dirty="0"/>
              <a:t>[“</a:t>
            </a:r>
            <a:r>
              <a:rPr lang="en-US" sz="2400" b="1" dirty="0" err="1"/>
              <a:t>alice</a:t>
            </a:r>
            <a:r>
              <a:rPr lang="en-US" sz="2400" b="1" dirty="0"/>
              <a:t>”,”</a:t>
            </a:r>
            <a:r>
              <a:rPr lang="en-US" sz="2400" b="1" dirty="0" err="1"/>
              <a:t>charlie</a:t>
            </a:r>
            <a:r>
              <a:rPr lang="en-US" sz="2400" b="1" dirty="0"/>
              <a:t>”,”bob”].</a:t>
            </a:r>
          </a:p>
          <a:p>
            <a:pPr marL="0" indent="0" eaLnBrk="0" fontAlgn="base" hangingPunct="0">
              <a:lnSpc>
                <a:spcPct val="100000"/>
              </a:lnSpc>
              <a:spcBef>
                <a:spcPct val="0"/>
              </a:spcBef>
              <a:spcAft>
                <a:spcPct val="0"/>
              </a:spcAft>
              <a:buNone/>
            </a:pPr>
            <a:r>
              <a:rPr lang="en-US" sz="2400" dirty="0"/>
              <a:t>                    list fits in RAM, you can use Quick Sort to sort it </a:t>
            </a:r>
            <a:endParaRPr lang="en-US" altLang="en-US" sz="2400" b="1" dirty="0"/>
          </a:p>
          <a:p>
            <a:pPr marL="0" indent="0" eaLnBrk="0" fontAlgn="base" hangingPunct="0">
              <a:lnSpc>
                <a:spcPct val="100000"/>
              </a:lnSpc>
              <a:spcBef>
                <a:spcPct val="0"/>
              </a:spcBef>
              <a:spcAft>
                <a:spcPct val="0"/>
              </a:spcAft>
              <a:buNone/>
            </a:pPr>
            <a:r>
              <a:rPr lang="en-US" altLang="en-US" sz="2400" b="1" dirty="0"/>
              <a:t>                    </a:t>
            </a:r>
            <a:r>
              <a:rPr lang="en-US" altLang="en-US" sz="2400" dirty="0"/>
              <a:t>alphabetically</a:t>
            </a:r>
            <a:r>
              <a:rPr lang="en-US" altLang="en-US" sz="2400" b="1" dirty="0"/>
              <a:t> </a:t>
            </a:r>
            <a:r>
              <a:rPr lang="en-US" sz="2400" b="1" dirty="0"/>
              <a:t>[“</a:t>
            </a:r>
            <a:r>
              <a:rPr lang="en-US" sz="2400" b="1" dirty="0" err="1"/>
              <a:t>alice</a:t>
            </a:r>
            <a:r>
              <a:rPr lang="en-US" sz="2400" b="1" dirty="0"/>
              <a:t>”,”</a:t>
            </a:r>
            <a:r>
              <a:rPr lang="en-US" sz="2400" b="1" dirty="0" err="1"/>
              <a:t>charlie</a:t>
            </a:r>
            <a:r>
              <a:rPr lang="en-US" sz="2400" b="1" dirty="0"/>
              <a:t>”,”bob”].</a:t>
            </a:r>
          </a:p>
          <a:p>
            <a:pPr marL="0" indent="0" eaLnBrk="0" fontAlgn="base" hangingPunct="0">
              <a:lnSpc>
                <a:spcPct val="100000"/>
              </a:lnSpc>
              <a:spcBef>
                <a:spcPct val="0"/>
              </a:spcBef>
              <a:spcAft>
                <a:spcPct val="0"/>
              </a:spcAft>
              <a:buNone/>
            </a:pPr>
            <a:endParaRPr lang="en-US" altLang="en-US" sz="2400" b="1" dirty="0"/>
          </a:p>
          <a:p>
            <a:pPr marL="0" indent="0" eaLnBrk="0" fontAlgn="base" hangingPunct="0">
              <a:lnSpc>
                <a:spcPct val="100000"/>
              </a:lnSpc>
              <a:spcBef>
                <a:spcPct val="0"/>
              </a:spcBef>
              <a:spcAft>
                <a:spcPct val="0"/>
              </a:spcAft>
              <a:buNone/>
            </a:pPr>
            <a:endParaRPr lang="en-US" altLang="en-US" sz="2400" b="1" dirty="0"/>
          </a:p>
          <a:p>
            <a:pPr eaLnBrk="0" fontAlgn="base" hangingPunct="0">
              <a:lnSpc>
                <a:spcPct val="100000"/>
              </a:lnSpc>
              <a:spcBef>
                <a:spcPct val="0"/>
              </a:spcBef>
              <a:spcAft>
                <a:spcPct val="0"/>
              </a:spcAft>
            </a:pPr>
            <a:r>
              <a:rPr lang="en-US" altLang="en-US" sz="2400" b="1" dirty="0">
                <a:solidFill>
                  <a:srgbClr val="00B050"/>
                </a:solidFill>
              </a:rPr>
              <a:t>External Sorting:</a:t>
            </a:r>
            <a:r>
              <a:rPr lang="en-US" altLang="en-US" sz="2400" dirty="0">
                <a:solidFill>
                  <a:srgbClr val="00B050"/>
                </a:solidFill>
              </a:rPr>
              <a:t> </a:t>
            </a:r>
            <a:r>
              <a:rPr lang="en-US" altLang="en-US" sz="2400" dirty="0"/>
              <a:t>Manages large datasets by breaking them into </a:t>
            </a:r>
          </a:p>
          <a:p>
            <a:pPr marL="0" indent="0" eaLnBrk="0" fontAlgn="base" hangingPunct="0">
              <a:lnSpc>
                <a:spcPct val="100000"/>
              </a:lnSpc>
              <a:spcBef>
                <a:spcPct val="0"/>
              </a:spcBef>
              <a:spcAft>
                <a:spcPct val="0"/>
              </a:spcAft>
              <a:buNone/>
            </a:pPr>
            <a:r>
              <a:rPr lang="en-US" altLang="en-US" sz="2400" dirty="0"/>
              <a:t>     chunks that fit in memory and then merging them </a:t>
            </a:r>
          </a:p>
          <a:p>
            <a:pPr marL="0" indent="0" eaLnBrk="0" fontAlgn="base" hangingPunct="0">
              <a:lnSpc>
                <a:spcPct val="100000"/>
              </a:lnSpc>
              <a:spcBef>
                <a:spcPct val="0"/>
              </a:spcBef>
              <a:spcAft>
                <a:spcPct val="0"/>
              </a:spcAft>
              <a:buNone/>
            </a:pPr>
            <a:r>
              <a:rPr lang="en-US" altLang="en-US" sz="2400" dirty="0"/>
              <a:t>     (e.g., Merge Sort, External Radix Sort).</a:t>
            </a:r>
          </a:p>
          <a:p>
            <a:pPr marL="0" indent="0" eaLnBrk="0" fontAlgn="base" hangingPunct="0">
              <a:lnSpc>
                <a:spcPct val="100000"/>
              </a:lnSpc>
              <a:spcBef>
                <a:spcPct val="0"/>
              </a:spcBef>
              <a:spcAft>
                <a:spcPct val="0"/>
              </a:spcAft>
              <a:buNone/>
            </a:pPr>
            <a:r>
              <a:rPr lang="en-US" sz="2400" b="1" dirty="0"/>
              <a:t>   Example:</a:t>
            </a:r>
            <a:r>
              <a:rPr lang="en-US" sz="2400" dirty="0"/>
              <a:t> </a:t>
            </a:r>
          </a:p>
          <a:p>
            <a:pPr marL="0" indent="0" eaLnBrk="0" fontAlgn="base" hangingPunct="0">
              <a:lnSpc>
                <a:spcPct val="100000"/>
              </a:lnSpc>
              <a:spcBef>
                <a:spcPct val="0"/>
              </a:spcBef>
              <a:spcAft>
                <a:spcPct val="0"/>
              </a:spcAft>
              <a:buNone/>
            </a:pPr>
            <a:r>
              <a:rPr lang="en-US" sz="2400" dirty="0"/>
              <a:t>	      Imagine you have a huge file with a list of numbers</a:t>
            </a:r>
          </a:p>
          <a:p>
            <a:pPr marL="0" indent="0" eaLnBrk="0" fontAlgn="base" hangingPunct="0">
              <a:lnSpc>
                <a:spcPct val="100000"/>
              </a:lnSpc>
              <a:spcBef>
                <a:spcPct val="0"/>
              </a:spcBef>
              <a:spcAft>
                <a:spcPct val="0"/>
              </a:spcAft>
              <a:buNone/>
            </a:pPr>
            <a:r>
              <a:rPr lang="en-US" sz="2400" dirty="0"/>
              <a:t>                 that’s too big to fit in RAM. You might first split this file into </a:t>
            </a:r>
          </a:p>
          <a:p>
            <a:pPr marL="0" indent="0" eaLnBrk="0" fontAlgn="base" hangingPunct="0">
              <a:lnSpc>
                <a:spcPct val="100000"/>
              </a:lnSpc>
              <a:spcBef>
                <a:spcPct val="0"/>
              </a:spcBef>
              <a:spcAft>
                <a:spcPct val="0"/>
              </a:spcAft>
              <a:buNone/>
            </a:pPr>
            <a:r>
              <a:rPr lang="en-US" sz="2400" dirty="0"/>
              <a:t>                 smaller parts, sort each part separately, and then combine </a:t>
            </a:r>
          </a:p>
          <a:p>
            <a:pPr marL="0" indent="0" eaLnBrk="0" fontAlgn="base" hangingPunct="0">
              <a:lnSpc>
                <a:spcPct val="100000"/>
              </a:lnSpc>
              <a:spcBef>
                <a:spcPct val="0"/>
              </a:spcBef>
              <a:spcAft>
                <a:spcPct val="0"/>
              </a:spcAft>
              <a:buNone/>
            </a:pPr>
            <a:r>
              <a:rPr lang="en-US" sz="2400" dirty="0"/>
              <a:t>                 these sorted parts into one large, sorted file.</a:t>
            </a:r>
            <a:endParaRPr lang="en-US" altLang="en-US" sz="2400" dirty="0"/>
          </a:p>
        </p:txBody>
      </p:sp>
      <p:sp>
        <p:nvSpPr>
          <p:cNvPr id="2" name="Slide Number Placeholder 1">
            <a:extLst>
              <a:ext uri="{FF2B5EF4-FFF2-40B4-BE49-F238E27FC236}">
                <a16:creationId xmlns:a16="http://schemas.microsoft.com/office/drawing/2014/main" id="{86C9F170-E911-9C86-B5BA-2DC277051E42}"/>
              </a:ext>
            </a:extLst>
          </p:cNvPr>
          <p:cNvSpPr>
            <a:spLocks noGrp="1"/>
          </p:cNvSpPr>
          <p:nvPr>
            <p:ph type="sldNum" sz="quarter" idx="12"/>
          </p:nvPr>
        </p:nvSpPr>
        <p:spPr/>
        <p:txBody>
          <a:bodyPr/>
          <a:lstStyle/>
          <a:p>
            <a:fld id="{3798EC36-9F42-402B-BF24-1AF3FE521F07}" type="slidenum">
              <a:rPr lang="en-US" smtClean="0"/>
              <a:t>6</a:t>
            </a:fld>
            <a:endParaRPr lang="en-US"/>
          </a:p>
        </p:txBody>
      </p:sp>
    </p:spTree>
    <p:extLst>
      <p:ext uri="{BB962C8B-B14F-4D97-AF65-F5344CB8AC3E}">
        <p14:creationId xmlns:p14="http://schemas.microsoft.com/office/powerpoint/2010/main" val="41315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266"/>
            <a:ext cx="10515600" cy="5763697"/>
          </a:xfrm>
        </p:spPr>
        <p:txBody>
          <a:bodyPr>
            <a:normAutofit/>
          </a:bodyPr>
          <a:lstStyle/>
          <a:p>
            <a:pPr eaLnBrk="0" fontAlgn="base" hangingPunct="0">
              <a:lnSpc>
                <a:spcPct val="100000"/>
              </a:lnSpc>
              <a:spcBef>
                <a:spcPct val="0"/>
              </a:spcBef>
              <a:spcAft>
                <a:spcPct val="0"/>
              </a:spcAft>
            </a:pPr>
            <a:r>
              <a:rPr lang="en-US" altLang="en-US" sz="2400" b="1" dirty="0">
                <a:solidFill>
                  <a:srgbClr val="00B050"/>
                </a:solidFill>
              </a:rPr>
              <a:t>Stable Sorting:</a:t>
            </a:r>
            <a:r>
              <a:rPr lang="en-US" altLang="en-US" sz="2400" dirty="0">
                <a:solidFill>
                  <a:srgbClr val="00B050"/>
                </a:solidFill>
              </a:rPr>
              <a:t> </a:t>
            </a:r>
            <a:r>
              <a:rPr lang="en-US" altLang="en-US" sz="2400" dirty="0"/>
              <a:t>Preserves the original order of equal elements in </a:t>
            </a:r>
          </a:p>
          <a:p>
            <a:pPr marL="0" indent="0" eaLnBrk="0" fontAlgn="base" hangingPunct="0">
              <a:lnSpc>
                <a:spcPct val="100000"/>
              </a:lnSpc>
              <a:spcBef>
                <a:spcPct val="0"/>
              </a:spcBef>
              <a:spcAft>
                <a:spcPct val="0"/>
              </a:spcAft>
              <a:buNone/>
            </a:pPr>
            <a:r>
              <a:rPr lang="en-US" altLang="en-US" sz="2400" dirty="0"/>
              <a:t>     the sorted output (e.g., Merge Sort, Insertion Sort).</a:t>
            </a:r>
          </a:p>
          <a:p>
            <a:pPr marL="0" indent="0" eaLnBrk="0" fontAlgn="base" hangingPunct="0">
              <a:lnSpc>
                <a:spcPct val="100000"/>
              </a:lnSpc>
              <a:spcBef>
                <a:spcPct val="0"/>
              </a:spcBef>
              <a:spcAft>
                <a:spcPct val="0"/>
              </a:spcAft>
              <a:buNone/>
            </a:pPr>
            <a:r>
              <a:rPr lang="en-US" sz="2400" b="1" dirty="0"/>
              <a:t>   Example:</a:t>
            </a:r>
            <a:r>
              <a:rPr lang="en-US" sz="2400" dirty="0"/>
              <a:t> Consider a list of people where each person has a name and </a:t>
            </a:r>
          </a:p>
          <a:p>
            <a:pPr marL="0" indent="0" eaLnBrk="0" fontAlgn="base" hangingPunct="0">
              <a:lnSpc>
                <a:spcPct val="100000"/>
              </a:lnSpc>
              <a:spcBef>
                <a:spcPct val="0"/>
              </a:spcBef>
              <a:spcAft>
                <a:spcPct val="0"/>
              </a:spcAft>
              <a:buNone/>
            </a:pPr>
            <a:r>
              <a:rPr lang="en-US" sz="2400" dirty="0"/>
              <a:t>                    an age</a:t>
            </a:r>
            <a:r>
              <a:rPr lang="en-US" sz="2400" b="1" dirty="0"/>
              <a:t>:[{name: “</a:t>
            </a:r>
            <a:r>
              <a:rPr lang="en-US" sz="2400" b="1" dirty="0" err="1"/>
              <a:t>alice</a:t>
            </a:r>
            <a:r>
              <a:rPr lang="en-US" sz="2400" b="1" dirty="0"/>
              <a:t>”, age: 30}, { name: “bob”, age: 30 }] </a:t>
            </a:r>
            <a:r>
              <a:rPr lang="en-US" sz="2400" dirty="0"/>
              <a:t>If you </a:t>
            </a:r>
          </a:p>
          <a:p>
            <a:pPr marL="0" indent="0" eaLnBrk="0" fontAlgn="base" hangingPunct="0">
              <a:lnSpc>
                <a:spcPct val="100000"/>
              </a:lnSpc>
              <a:spcBef>
                <a:spcPct val="0"/>
              </a:spcBef>
              <a:spcAft>
                <a:spcPct val="0"/>
              </a:spcAft>
              <a:buNone/>
            </a:pPr>
            <a:r>
              <a:rPr lang="en-US" sz="2400" dirty="0"/>
              <a:t>                    sort this list by age using a stable sort </a:t>
            </a:r>
          </a:p>
          <a:p>
            <a:pPr marL="0" indent="0" eaLnBrk="0" fontAlgn="base" hangingPunct="0">
              <a:lnSpc>
                <a:spcPct val="100000"/>
              </a:lnSpc>
              <a:spcBef>
                <a:spcPct val="0"/>
              </a:spcBef>
              <a:spcAft>
                <a:spcPct val="0"/>
              </a:spcAft>
              <a:buNone/>
            </a:pPr>
            <a:r>
              <a:rPr lang="en-US" sz="2400" dirty="0"/>
              <a:t>                    like Merge Sort, </a:t>
            </a:r>
            <a:r>
              <a:rPr lang="en-US" sz="2400" b="1" dirty="0" err="1"/>
              <a:t>alice</a:t>
            </a:r>
            <a:r>
              <a:rPr lang="en-US" sz="2400" dirty="0"/>
              <a:t> will still come before</a:t>
            </a:r>
          </a:p>
          <a:p>
            <a:pPr marL="0" indent="0" eaLnBrk="0" fontAlgn="base" hangingPunct="0">
              <a:lnSpc>
                <a:spcPct val="100000"/>
              </a:lnSpc>
              <a:spcBef>
                <a:spcPct val="0"/>
              </a:spcBef>
              <a:spcAft>
                <a:spcPct val="0"/>
              </a:spcAft>
              <a:buNone/>
            </a:pPr>
            <a:r>
              <a:rPr lang="en-US" sz="2400" b="1" dirty="0"/>
              <a:t>                    bob </a:t>
            </a:r>
            <a:r>
              <a:rPr lang="en-US" sz="2400" dirty="0"/>
              <a:t>if she was first in the list.</a:t>
            </a:r>
          </a:p>
          <a:p>
            <a:pPr marL="0" indent="0" eaLnBrk="0" fontAlgn="base" hangingPunct="0">
              <a:lnSpc>
                <a:spcPct val="100000"/>
              </a:lnSpc>
              <a:spcBef>
                <a:spcPct val="0"/>
              </a:spcBef>
              <a:spcAft>
                <a:spcPct val="0"/>
              </a:spcAft>
              <a:buNone/>
            </a:pPr>
            <a:endParaRPr lang="en-US" altLang="en-US" dirty="0"/>
          </a:p>
          <a:p>
            <a:pPr eaLnBrk="0" fontAlgn="base" hangingPunct="0">
              <a:lnSpc>
                <a:spcPct val="100000"/>
              </a:lnSpc>
              <a:spcBef>
                <a:spcPct val="0"/>
              </a:spcBef>
              <a:spcAft>
                <a:spcPct val="0"/>
              </a:spcAft>
            </a:pPr>
            <a:r>
              <a:rPr lang="en-US" altLang="en-US" sz="2400" b="1" dirty="0">
                <a:solidFill>
                  <a:srgbClr val="00B050"/>
                </a:solidFill>
              </a:rPr>
              <a:t>Unstable Sorting:</a:t>
            </a:r>
            <a:r>
              <a:rPr lang="en-US" altLang="en-US" sz="2400" dirty="0">
                <a:solidFill>
                  <a:srgbClr val="00B050"/>
                </a:solidFill>
              </a:rPr>
              <a:t> </a:t>
            </a:r>
            <a:r>
              <a:rPr lang="en-US" altLang="en-US" sz="2400" dirty="0"/>
              <a:t>Does not guarantee the preservation of the original </a:t>
            </a:r>
          </a:p>
          <a:p>
            <a:pPr marL="0" indent="0" eaLnBrk="0" fontAlgn="base" hangingPunct="0">
              <a:lnSpc>
                <a:spcPct val="100000"/>
              </a:lnSpc>
              <a:spcBef>
                <a:spcPct val="0"/>
              </a:spcBef>
              <a:spcAft>
                <a:spcPct val="0"/>
              </a:spcAft>
              <a:buNone/>
            </a:pPr>
            <a:r>
              <a:rPr lang="en-US" altLang="en-US" sz="2400" dirty="0"/>
              <a:t>     order of equal elements (e.g., Quick Sort, Heap Sort).</a:t>
            </a:r>
          </a:p>
          <a:p>
            <a:pPr marL="0" indent="0" eaLnBrk="0" fontAlgn="base" hangingPunct="0">
              <a:lnSpc>
                <a:spcPct val="100000"/>
              </a:lnSpc>
              <a:spcBef>
                <a:spcPct val="0"/>
              </a:spcBef>
              <a:spcAft>
                <a:spcPct val="0"/>
              </a:spcAft>
              <a:buNone/>
            </a:pPr>
            <a:r>
              <a:rPr lang="en-US" altLang="en-US" sz="2400" b="1" dirty="0"/>
              <a:t>   Example:</a:t>
            </a:r>
          </a:p>
          <a:p>
            <a:pPr marL="0" indent="0" eaLnBrk="0" fontAlgn="base" hangingPunct="0">
              <a:lnSpc>
                <a:spcPct val="100000"/>
              </a:lnSpc>
              <a:spcBef>
                <a:spcPct val="0"/>
              </a:spcBef>
              <a:spcAft>
                <a:spcPct val="0"/>
              </a:spcAft>
              <a:buNone/>
            </a:pPr>
            <a:r>
              <a:rPr lang="en-US" sz="2400" dirty="0"/>
              <a:t>                  Using the same list of people as before, if you sort </a:t>
            </a:r>
          </a:p>
          <a:p>
            <a:pPr marL="0" indent="0" eaLnBrk="0" fontAlgn="base" hangingPunct="0">
              <a:lnSpc>
                <a:spcPct val="100000"/>
              </a:lnSpc>
              <a:spcBef>
                <a:spcPct val="0"/>
              </a:spcBef>
              <a:spcAft>
                <a:spcPct val="0"/>
              </a:spcAft>
              <a:buNone/>
            </a:pPr>
            <a:r>
              <a:rPr lang="en-US" sz="2400" dirty="0"/>
              <a:t>                  by age using an unstable sort like Quick Sort, </a:t>
            </a:r>
            <a:r>
              <a:rPr lang="en-US" sz="2400" b="1" dirty="0" err="1"/>
              <a:t>alice</a:t>
            </a:r>
            <a:r>
              <a:rPr lang="en-US" sz="2400" b="1" dirty="0"/>
              <a:t> might </a:t>
            </a:r>
          </a:p>
          <a:p>
            <a:pPr marL="0" indent="0" eaLnBrk="0" fontAlgn="base" hangingPunct="0">
              <a:lnSpc>
                <a:spcPct val="100000"/>
              </a:lnSpc>
              <a:spcBef>
                <a:spcPct val="0"/>
              </a:spcBef>
              <a:spcAft>
                <a:spcPct val="0"/>
              </a:spcAft>
              <a:buNone/>
            </a:pPr>
            <a:r>
              <a:rPr lang="en-US" sz="2400" b="1" dirty="0"/>
              <a:t>                  end up after bob </a:t>
            </a:r>
            <a:r>
              <a:rPr lang="en-US" sz="2400" dirty="0"/>
              <a:t>even if </a:t>
            </a:r>
            <a:r>
              <a:rPr lang="en-US" sz="2400" dirty="0" err="1"/>
              <a:t>alice</a:t>
            </a:r>
            <a:r>
              <a:rPr lang="en-US" sz="2400" dirty="0"/>
              <a:t> was before bob originally.</a:t>
            </a:r>
          </a:p>
          <a:p>
            <a:pPr marL="0" indent="0" eaLnBrk="0" fontAlgn="base" hangingPunct="0">
              <a:lnSpc>
                <a:spcPct val="100000"/>
              </a:lnSpc>
              <a:spcBef>
                <a:spcPct val="0"/>
              </a:spcBef>
              <a:spcAft>
                <a:spcPct val="0"/>
              </a:spcAft>
              <a:buNone/>
            </a:pPr>
            <a:endParaRPr lang="en-US" dirty="0"/>
          </a:p>
          <a:p>
            <a:pPr marL="0" indent="0" eaLnBrk="0" fontAlgn="base" hangingPunct="0">
              <a:lnSpc>
                <a:spcPct val="100000"/>
              </a:lnSpc>
              <a:spcBef>
                <a:spcPct val="0"/>
              </a:spcBef>
              <a:spcAft>
                <a:spcPct val="0"/>
              </a:spcAft>
              <a:buNone/>
            </a:pPr>
            <a:endParaRPr lang="en-US" altLang="en-US" sz="2400" dirty="0"/>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48963565-77BB-4138-528B-6ACD02841050}"/>
              </a:ext>
            </a:extLst>
          </p:cNvPr>
          <p:cNvSpPr>
            <a:spLocks noGrp="1"/>
          </p:cNvSpPr>
          <p:nvPr>
            <p:ph type="sldNum" sz="quarter" idx="12"/>
          </p:nvPr>
        </p:nvSpPr>
        <p:spPr/>
        <p:txBody>
          <a:bodyPr/>
          <a:lstStyle/>
          <a:p>
            <a:fld id="{3798EC36-9F42-402B-BF24-1AF3FE521F07}" type="slidenum">
              <a:rPr lang="en-US" smtClean="0"/>
              <a:t>7</a:t>
            </a:fld>
            <a:endParaRPr lang="en-US"/>
          </a:p>
        </p:txBody>
      </p:sp>
    </p:spTree>
    <p:extLst>
      <p:ext uri="{BB962C8B-B14F-4D97-AF65-F5344CB8AC3E}">
        <p14:creationId xmlns:p14="http://schemas.microsoft.com/office/powerpoint/2010/main" val="246479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hnschrift SemiBold" panose="020B0502040204020203" pitchFamily="34" charset="0"/>
              </a:rPr>
              <a:t>IMPORTANCE OF SORTING ALGORITHM</a:t>
            </a:r>
          </a:p>
        </p:txBody>
      </p:sp>
      <p:sp>
        <p:nvSpPr>
          <p:cNvPr id="3" name="Content Placeholder 2"/>
          <p:cNvSpPr>
            <a:spLocks noGrp="1"/>
          </p:cNvSpPr>
          <p:nvPr>
            <p:ph idx="1"/>
          </p:nvPr>
        </p:nvSpPr>
        <p:spPr/>
        <p:txBody>
          <a:bodyPr/>
          <a:lstStyle/>
          <a:p>
            <a:r>
              <a:rPr lang="en-US" dirty="0">
                <a:solidFill>
                  <a:schemeClr val="tx1"/>
                </a:solidFill>
                <a:latin typeface="Bahnschrift SemiBold" panose="020B0502040204020203" pitchFamily="34" charset="0"/>
              </a:rPr>
              <a:t>Why does it matter?</a:t>
            </a:r>
          </a:p>
          <a:p>
            <a:pPr lvl="1"/>
            <a:r>
              <a:rPr lang="en-US" dirty="0">
                <a:solidFill>
                  <a:schemeClr val="tx1"/>
                </a:solidFill>
                <a:latin typeface="Bahnschrift SemiBold" panose="020B0502040204020203" pitchFamily="34" charset="0"/>
              </a:rPr>
              <a:t>Efficient searching: Sorted data allows faster search operations (e.g., binary search).</a:t>
            </a:r>
          </a:p>
          <a:p>
            <a:pPr lvl="1"/>
            <a:r>
              <a:rPr lang="en-US" dirty="0">
                <a:solidFill>
                  <a:schemeClr val="tx1"/>
                </a:solidFill>
                <a:latin typeface="Bahnschrift SemiBold" panose="020B0502040204020203" pitchFamily="34" charset="0"/>
              </a:rPr>
              <a:t>Data organization: Sorted lists are easier to manage and analyze.</a:t>
            </a:r>
          </a:p>
          <a:p>
            <a:pPr lvl="1"/>
            <a:r>
              <a:rPr lang="en-US" dirty="0">
                <a:solidFill>
                  <a:schemeClr val="tx1"/>
                </a:solidFill>
                <a:latin typeface="Bahnschrift SemiBold" panose="020B0502040204020203" pitchFamily="34" charset="0"/>
              </a:rPr>
              <a:t>Common use cases: Database queries, financial data, and more.</a:t>
            </a:r>
          </a:p>
        </p:txBody>
      </p:sp>
      <p:sp>
        <p:nvSpPr>
          <p:cNvPr id="4" name="Slide Number Placeholder 3">
            <a:extLst>
              <a:ext uri="{FF2B5EF4-FFF2-40B4-BE49-F238E27FC236}">
                <a16:creationId xmlns:a16="http://schemas.microsoft.com/office/drawing/2014/main" id="{FAF31A62-4849-EB80-0851-5A5DB73C9082}"/>
              </a:ext>
            </a:extLst>
          </p:cNvPr>
          <p:cNvSpPr>
            <a:spLocks noGrp="1"/>
          </p:cNvSpPr>
          <p:nvPr>
            <p:ph type="sldNum" sz="quarter" idx="12"/>
          </p:nvPr>
        </p:nvSpPr>
        <p:spPr/>
        <p:txBody>
          <a:bodyPr/>
          <a:lstStyle/>
          <a:p>
            <a:fld id="{3798EC36-9F42-402B-BF24-1AF3FE521F07}" type="slidenum">
              <a:rPr lang="en-US" smtClean="0"/>
              <a:t>8</a:t>
            </a:fld>
            <a:endParaRPr lang="en-US"/>
          </a:p>
        </p:txBody>
      </p:sp>
    </p:spTree>
    <p:extLst>
      <p:ext uri="{BB962C8B-B14F-4D97-AF65-F5344CB8AC3E}">
        <p14:creationId xmlns:p14="http://schemas.microsoft.com/office/powerpoint/2010/main" val="276847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hnschrift SemiBold" panose="020B0502040204020203" pitchFamily="34" charset="0"/>
              </a:rPr>
              <a:t>Basic Sorting Algorithms</a:t>
            </a:r>
          </a:p>
        </p:txBody>
      </p:sp>
      <p:sp>
        <p:nvSpPr>
          <p:cNvPr id="3" name="Content Placeholder 2"/>
          <p:cNvSpPr>
            <a:spLocks noGrp="1"/>
          </p:cNvSpPr>
          <p:nvPr>
            <p:ph idx="1"/>
          </p:nvPr>
        </p:nvSpPr>
        <p:spPr>
          <a:xfrm>
            <a:off x="1641230" y="1989992"/>
            <a:ext cx="8770571" cy="3651504"/>
          </a:xfrm>
        </p:spPr>
        <p:txBody>
          <a:bodyPr/>
          <a:lstStyle/>
          <a:p>
            <a:pPr fontAlgn="base"/>
            <a:r>
              <a:rPr lang="en-US" dirty="0">
                <a:solidFill>
                  <a:schemeClr val="tx1"/>
                </a:solidFill>
                <a:latin typeface="Bahnschrift SemiBold" panose="020B0502040204020203" pitchFamily="34" charset="0"/>
              </a:rPr>
              <a:t>Selection Sort</a:t>
            </a:r>
          </a:p>
          <a:p>
            <a:pPr fontAlgn="base"/>
            <a:r>
              <a:rPr lang="en-US" dirty="0">
                <a:solidFill>
                  <a:schemeClr val="tx1"/>
                </a:solidFill>
                <a:latin typeface="Bahnschrift SemiBold" panose="020B0502040204020203" pitchFamily="34" charset="0"/>
              </a:rPr>
              <a:t>Bubble Sort</a:t>
            </a:r>
          </a:p>
          <a:p>
            <a:pPr fontAlgn="base"/>
            <a:r>
              <a:rPr lang="en-US" dirty="0">
                <a:solidFill>
                  <a:schemeClr val="tx1"/>
                </a:solidFill>
                <a:latin typeface="Bahnschrift SemiBold" panose="020B0502040204020203" pitchFamily="34" charset="0"/>
              </a:rPr>
              <a:t>Insertion Sort</a:t>
            </a:r>
          </a:p>
          <a:p>
            <a:pPr fontAlgn="base"/>
            <a:r>
              <a:rPr lang="en-US" dirty="0">
                <a:solidFill>
                  <a:schemeClr val="tx1"/>
                </a:solidFill>
                <a:latin typeface="Bahnschrift SemiBold" panose="020B0502040204020203" pitchFamily="34" charset="0"/>
              </a:rPr>
              <a:t>Merge Sort</a:t>
            </a:r>
          </a:p>
          <a:p>
            <a:pPr fontAlgn="base"/>
            <a:r>
              <a:rPr lang="en-US" dirty="0">
                <a:solidFill>
                  <a:schemeClr val="tx1"/>
                </a:solidFill>
                <a:latin typeface="Bahnschrift SemiBold" panose="020B0502040204020203" pitchFamily="34" charset="0"/>
              </a:rPr>
              <a:t>Quick Sort</a:t>
            </a:r>
          </a:p>
          <a:p>
            <a:pPr fontAlgn="base"/>
            <a:r>
              <a:rPr lang="en-US" dirty="0">
                <a:solidFill>
                  <a:schemeClr val="tx1"/>
                </a:solidFill>
                <a:latin typeface="Bahnschrift SemiBold" panose="020B0502040204020203" pitchFamily="34" charset="0"/>
              </a:rPr>
              <a:t>Heap Sort</a:t>
            </a:r>
          </a:p>
          <a:p>
            <a:pPr marL="0" indent="0">
              <a:buNone/>
            </a:pPr>
            <a:endParaRPr lang="en-US" dirty="0">
              <a:latin typeface="Bahnschrift SemiBold" panose="020B0502040204020203" pitchFamily="34" charset="0"/>
            </a:endParaRPr>
          </a:p>
        </p:txBody>
      </p:sp>
      <p:sp>
        <p:nvSpPr>
          <p:cNvPr id="4" name="Slide Number Placeholder 3">
            <a:extLst>
              <a:ext uri="{FF2B5EF4-FFF2-40B4-BE49-F238E27FC236}">
                <a16:creationId xmlns:a16="http://schemas.microsoft.com/office/drawing/2014/main" id="{F83818D7-620D-991F-7571-B957FE394F35}"/>
              </a:ext>
            </a:extLst>
          </p:cNvPr>
          <p:cNvSpPr>
            <a:spLocks noGrp="1"/>
          </p:cNvSpPr>
          <p:nvPr>
            <p:ph type="sldNum" sz="quarter" idx="12"/>
          </p:nvPr>
        </p:nvSpPr>
        <p:spPr/>
        <p:txBody>
          <a:bodyPr/>
          <a:lstStyle/>
          <a:p>
            <a:fld id="{3798EC36-9F42-402B-BF24-1AF3FE521F07}" type="slidenum">
              <a:rPr lang="en-US" smtClean="0"/>
              <a:t>9</a:t>
            </a:fld>
            <a:endParaRPr lang="en-US"/>
          </a:p>
        </p:txBody>
      </p:sp>
    </p:spTree>
    <p:extLst>
      <p:ext uri="{BB962C8B-B14F-4D97-AF65-F5344CB8AC3E}">
        <p14:creationId xmlns:p14="http://schemas.microsoft.com/office/powerpoint/2010/main" val="379589334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Ion">
  <a:themeElements>
    <a:clrScheme name="Custom 1">
      <a:dk1>
        <a:sysClr val="windowText" lastClr="000000"/>
      </a:dk1>
      <a:lt1>
        <a:sysClr val="window" lastClr="FFFFFF"/>
      </a:lt1>
      <a:dk2>
        <a:srgbClr val="0E7853"/>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1788</Words>
  <Application>Microsoft Office PowerPoint</Application>
  <PresentationFormat>Widescreen</PresentationFormat>
  <Paragraphs>198</Paragraphs>
  <Slides>34</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34</vt:i4>
      </vt:variant>
    </vt:vector>
  </HeadingPairs>
  <TitlesOfParts>
    <vt:vector size="48" baseType="lpstr">
      <vt:lpstr>Arial</vt:lpstr>
      <vt:lpstr>Arial Unicode MS</vt:lpstr>
      <vt:lpstr>Bahnschrift SemiBold</vt:lpstr>
      <vt:lpstr>Bahnschrift SemiBold Condensed</vt:lpstr>
      <vt:lpstr>Calibri</vt:lpstr>
      <vt:lpstr>Calibri Light</vt:lpstr>
      <vt:lpstr>Century Gothic</vt:lpstr>
      <vt:lpstr>Franklin Gothic Book</vt:lpstr>
      <vt:lpstr>Segoe UI Black</vt:lpstr>
      <vt:lpstr>Wingdings 3</vt:lpstr>
      <vt:lpstr>Crop</vt:lpstr>
      <vt:lpstr>Ion</vt:lpstr>
      <vt:lpstr>Office Theme</vt:lpstr>
      <vt:lpstr>1_Office Theme</vt:lpstr>
      <vt:lpstr>PowerPoint Presentation</vt:lpstr>
      <vt:lpstr>Table of contents</vt:lpstr>
      <vt:lpstr>SORTING ALGORITHMS</vt:lpstr>
      <vt:lpstr>Sorting Terminologies</vt:lpstr>
      <vt:lpstr>Sorting terminologies </vt:lpstr>
      <vt:lpstr>PowerPoint Presentation</vt:lpstr>
      <vt:lpstr>PowerPoint Presentation</vt:lpstr>
      <vt:lpstr>IMPORTANCE OF SORTING ALGORITHM</vt:lpstr>
      <vt:lpstr>Basic Sorting Algorithms</vt:lpstr>
      <vt:lpstr>PowerPoint Presentation</vt:lpstr>
      <vt:lpstr>Introduction to Quick Sort  Definition:                  Quick Sort is a Divide-and-Conquer algorithm.-    Basic Idea:        It works by selecting a 'pivot' element from the array and partitioning the   other elements into two sub-arrays, according to whether they are less than or greater than the pivot.-     Key Points:          Efficient: Average-case time complexity is O(n log n).  - In-place: Requires very little additional space. </vt:lpstr>
      <vt:lpstr> How Quick Sort Works:  Choose a Pivot:  Typically, the first, last, or middle element.  2. Partitioning:    - Reorder the array so that elements less than the pivot come before it, and elements greater come after it.   - The pivot is now in its final position.  3. Recursively Sort Sub-arrays:   - Apply the same process to the sub-arrays on either side of the pivot.</vt:lpstr>
      <vt:lpstr> Example Walkthrough:</vt:lpstr>
      <vt:lpstr> Quick Sort: Time &amp; Space Complexity-                 </vt:lpstr>
      <vt:lpstr>PowerPoint Presentation</vt:lpstr>
      <vt:lpstr>Introduction:</vt:lpstr>
      <vt:lpstr>How does DIVIDE AND CONQUER work?</vt:lpstr>
      <vt:lpstr>Key Characteristics:</vt:lpstr>
      <vt:lpstr>Example Of Merge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Sheeraz Ali</dc:creator>
  <cp:lastModifiedBy>Jawad Qureshi</cp:lastModifiedBy>
  <cp:revision>156</cp:revision>
  <dcterms:created xsi:type="dcterms:W3CDTF">2024-08-18T11:46:22Z</dcterms:created>
  <dcterms:modified xsi:type="dcterms:W3CDTF">2024-09-06T04:58:50Z</dcterms:modified>
</cp:coreProperties>
</file>