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62" r:id="rId1"/>
  </p:sldMasterIdLst>
  <p:notesMasterIdLst>
    <p:notesMasterId r:id="rId2"/>
  </p:notesMasterIdLst>
  <p:sldIdLst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66FF66"/>
    <a:srgbClr val="276F8B"/>
    <a:srgbClr val="C59B00"/>
    <a:srgbClr val="40404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8" y="4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48587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ah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88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ah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89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ah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90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ah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91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ah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92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ah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algn="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p>
            <a:endParaRPr dirty="0" 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4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indent="0" marL="0">
              <a:buFontTx/>
              <a:buNone/>
              <a:defRPr sz="18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b="0" cap="none"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94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anchor="b" bIns="45720" lIns="91440" rIns="91440" rtlCol="0" tIns="45720" vert="horz">
            <a:normAutofit/>
          </a:bodyPr>
          <a:lstStyle>
            <a:lvl1pPr algn="r">
              <a:buNone/>
              <a:defRPr b="0" cap="none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8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7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anchor="t"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8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9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1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6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6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6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48576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ah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77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ah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78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ah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79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ah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80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ah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81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ah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t>8/21/2024</a:t>
            </a:fld>
            <a:endParaRPr dirty="0"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0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3056771" y="946833"/>
            <a:ext cx="7972270" cy="1946774"/>
          </a:xfrm>
        </p:spPr>
        <p:txBody>
          <a:bodyPr>
            <a:normAutofit/>
          </a:bodyPr>
          <a:p>
            <a:r>
              <a:rPr dirty="0" lang="en-US" smtClean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</a:rPr>
              <a:t>Asymptotic </a:t>
            </a:r>
            <a:br>
              <a:rPr dirty="0" lang="en-US" smtClean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</a:rPr>
            </a:br>
            <a:r>
              <a:rPr dirty="0" lang="en-US" smtClean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</a:rPr>
              <a:t>Notations</a:t>
            </a:r>
            <a:r>
              <a:rPr dirty="0" lang="en-US" smtClean="0">
                <a:solidFill>
                  <a:srgbClr val="66FF66"/>
                </a:solidFill>
                <a:latin typeface="Elephant" panose="02020904090505020303" pitchFamily="18" charset="0"/>
              </a:rPr>
              <a:t> </a:t>
            </a:r>
            <a:endParaRPr dirty="0" lang="en-US">
              <a:solidFill>
                <a:srgbClr val="66FF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randomBar dir="vert"/>
      </p:transition>
    </mc:Choice>
    <mc:Fallback>
      <p:transition spd="slow">
        <p:fad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1696720" y="375919"/>
            <a:ext cx="10068560" cy="5659121"/>
          </a:xfrm>
        </p:spPr>
        <p:txBody>
          <a:bodyPr>
            <a:normAutofit/>
          </a:bodyPr>
          <a:p>
            <a:endParaRPr dirty="0" lang="en-US" smtClean="0"/>
          </a:p>
          <a:p>
            <a:endParaRPr dirty="0" lang="en-US"/>
          </a:p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 smtClean="0"/>
          </a:p>
          <a:p>
            <a:r>
              <a:rPr b="1" dirty="0" sz="5900" lang="en-US" smtClean="0"/>
              <a:t>Prove that 2n</a:t>
            </a:r>
            <a:r>
              <a:rPr baseline="30000" dirty="0" sz="5900" lang="en-US" smtClean="0"/>
              <a:t>2</a:t>
            </a:r>
            <a:r>
              <a:rPr b="1" dirty="0" sz="5900" lang="en-US" smtClean="0"/>
              <a:t> +17 = O(n</a:t>
            </a:r>
            <a:r>
              <a:rPr baseline="30000" dirty="0" sz="5900" lang="en-US" smtClean="0"/>
              <a:t>2</a:t>
            </a:r>
            <a:r>
              <a:rPr b="1" dirty="0" sz="5900" lang="en-US" smtClean="0"/>
              <a:t>)</a:t>
            </a:r>
            <a:endParaRPr dirty="0" sz="3400" lang="en-US"/>
          </a:p>
          <a:p>
            <a:pPr indent="0" marL="0">
              <a:buNone/>
            </a:pPr>
            <a:endParaRPr dirty="0" sz="3800" lang="en-US" smtClean="0"/>
          </a:p>
          <a:p>
            <a:pPr indent="0" marL="0">
              <a:buNone/>
            </a:pPr>
            <a:r>
              <a:rPr dirty="0" sz="67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f(n</a:t>
            </a:r>
            <a:r>
              <a:rPr dirty="0" sz="67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&lt;=c*g(n)</a:t>
            </a:r>
          </a:p>
          <a:p>
            <a:pPr indent="0" marL="0">
              <a:buNone/>
            </a:pPr>
            <a:r>
              <a:rPr dirty="0" sz="67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2n</a:t>
            </a:r>
            <a:r>
              <a:rPr baseline="30000" dirty="0" sz="6700" lang="en-US" smtClean="0"/>
              <a:t>2</a:t>
            </a:r>
            <a:r>
              <a:rPr dirty="0" sz="67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+17</a:t>
            </a:r>
            <a:r>
              <a:rPr dirty="0" sz="67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&lt;= </a:t>
            </a:r>
            <a:r>
              <a:rPr dirty="0" sz="67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aseline="30000" dirty="0" sz="6700" lang="en-US" smtClean="0"/>
              <a:t>2</a:t>
            </a:r>
            <a:endParaRPr dirty="0" sz="6700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marL="0">
              <a:buNone/>
            </a:pPr>
            <a:r>
              <a:rPr dirty="0" sz="67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2n</a:t>
            </a:r>
            <a:r>
              <a:rPr baseline="30000" dirty="0" sz="6700" lang="en-US" smtClean="0"/>
              <a:t>2</a:t>
            </a:r>
            <a:r>
              <a:rPr dirty="0" sz="67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+17</a:t>
            </a:r>
            <a:r>
              <a:rPr dirty="0" sz="67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&lt;= </a:t>
            </a:r>
            <a:r>
              <a:rPr dirty="0" sz="67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3n</a:t>
            </a:r>
            <a:r>
              <a:rPr baseline="30000" dirty="0" sz="6700" lang="en-US" smtClean="0"/>
              <a:t>2</a:t>
            </a:r>
            <a:endParaRPr dirty="0" sz="6700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marL="0">
              <a:buNone/>
            </a:pPr>
            <a:endParaRPr dirty="0" sz="5100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marL="0">
              <a:buNone/>
            </a:pPr>
            <a:r>
              <a:rPr dirty="0" sz="59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If </a:t>
            </a:r>
            <a:r>
              <a:rPr dirty="0" sz="59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put </a:t>
            </a:r>
            <a:r>
              <a:rPr b="1" dirty="0" sz="59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n=5</a:t>
            </a:r>
            <a:r>
              <a:rPr dirty="0" sz="59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59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indent="0" marL="0">
              <a:buNone/>
            </a:pPr>
            <a:r>
              <a:rPr b="1" dirty="0" sz="59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2n</a:t>
            </a:r>
            <a:r>
              <a:rPr baseline="30000" b="1" dirty="0" sz="6700" lang="en-US" smtClean="0">
                <a:solidFill>
                  <a:srgbClr val="FF0000"/>
                </a:solidFill>
              </a:rPr>
              <a:t>2</a:t>
            </a:r>
            <a:r>
              <a:rPr b="1" dirty="0" sz="59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+17 </a:t>
            </a:r>
            <a:r>
              <a:rPr b="1" dirty="0" sz="59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&lt;= </a:t>
            </a:r>
            <a:r>
              <a:rPr b="1" dirty="0" sz="59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3n</a:t>
            </a:r>
            <a:r>
              <a:rPr baseline="30000" b="1" dirty="0" sz="6700" lang="en-US" smtClean="0">
                <a:solidFill>
                  <a:srgbClr val="FF0000"/>
                </a:solidFill>
              </a:rPr>
              <a:t>2</a:t>
            </a:r>
            <a:r>
              <a:rPr b="1" dirty="0" sz="59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59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means </a:t>
            </a:r>
            <a:r>
              <a:rPr b="1" dirty="0" sz="59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c=3</a:t>
            </a:r>
          </a:p>
          <a:p>
            <a:pPr indent="0" marL="0">
              <a:buNone/>
            </a:pPr>
            <a:endParaRPr baseline="30000" dirty="0" lang="en-US" smtClean="0"/>
          </a:p>
          <a:p>
            <a:pPr indent="0" marL="0">
              <a:buNone/>
            </a:pPr>
            <a:endParaRPr baseline="30000" dirty="0" lang="en-US" smtClean="0"/>
          </a:p>
          <a:p>
            <a:pPr indent="0" marL="0">
              <a:buNone/>
            </a:pPr>
            <a:endParaRPr baseline="30000"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endParaRPr dirty="0" lang="en-US"/>
          </a:p>
        </p:txBody>
      </p:sp>
      <p:graphicFrame>
        <p:nvGraphicFramePr>
          <p:cNvPr id="4194305" name="Table 1"/>
          <p:cNvGraphicFramePr>
            <a:graphicFrameLocks noGrp="1"/>
          </p:cNvGraphicFramePr>
          <p:nvPr/>
        </p:nvGraphicFramePr>
        <p:xfrm>
          <a:off x="6124875" y="1659289"/>
          <a:ext cx="5640405" cy="2656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80135"/>
                <a:gridCol w="1880135"/>
                <a:gridCol w="1880135"/>
              </a:tblGrid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 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               f(n)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        g(n)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kern="12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b="1"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19</a:t>
                      </a:r>
                      <a:endParaRPr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3</a:t>
                      </a:r>
                      <a:endParaRPr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kern="12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b="1"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25 </a:t>
                      </a:r>
                      <a:endParaRPr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12</a:t>
                      </a:r>
                      <a:endParaRPr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kern="1200" lang="en-US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35</a:t>
                      </a:r>
                      <a:endParaRPr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27</a:t>
                      </a:r>
                      <a:endParaRPr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kern="1200" lang="en-US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49</a:t>
                      </a:r>
                      <a:endParaRPr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48</a:t>
                      </a:r>
                      <a:endParaRPr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67</a:t>
                      </a:r>
                      <a:endParaRPr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75</a:t>
                      </a:r>
                      <a:endParaRPr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400">
        <p14:reveal/>
      </p:transition>
    </mc:Choice>
    <mc:Fallback>
      <p:transition spd="slow">
        <p:fade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1886552" y="943275"/>
            <a:ext cx="9616471" cy="4847925"/>
          </a:xfrm>
        </p:spPr>
        <p:txBody>
          <a:bodyPr/>
          <a:p>
            <a:pPr>
              <a:buFont typeface="Wingdings" panose="05000000000000000000" pitchFamily="2" charset="2"/>
              <a:buChar char="v"/>
            </a:pPr>
            <a:r>
              <a:rPr dirty="0" sz="3600" lang="en-US" smtClean="0">
                <a:solidFill>
                  <a:srgbClr val="276F8B"/>
                </a:solidFill>
                <a:latin typeface="Arial Black" panose="020B0A04020102020204" pitchFamily="34" charset="0"/>
              </a:rPr>
              <a:t>Omega (</a:t>
            </a:r>
            <a:r>
              <a:rPr dirty="0" sz="3600" lang="el-GR">
                <a:solidFill>
                  <a:srgbClr val="276F8B"/>
                </a:solidFill>
                <a:latin typeface="Arial Black" panose="020B0A04020102020204" pitchFamily="34" charset="0"/>
              </a:rPr>
              <a:t>Ω</a:t>
            </a:r>
            <a:r>
              <a:rPr dirty="0" sz="3600" lang="en-US" smtClean="0">
                <a:solidFill>
                  <a:srgbClr val="276F8B"/>
                </a:solidFill>
                <a:latin typeface="Arial Black" panose="020B0A04020102020204" pitchFamily="34" charset="0"/>
              </a:rPr>
              <a:t>) </a:t>
            </a:r>
            <a:r>
              <a:rPr dirty="0" sz="3600" lang="en-US">
                <a:solidFill>
                  <a:srgbClr val="276F8B"/>
                </a:solidFill>
                <a:latin typeface="Arial Black" panose="020B0A04020102020204" pitchFamily="34" charset="0"/>
              </a:rPr>
              <a:t>Notation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 sz="3600" lang="en-US" smtClean="0">
                <a:solidFill>
                  <a:srgbClr val="276F8B"/>
                </a:solidFill>
                <a:latin typeface="Arial Black" panose="020B0A04020102020204" pitchFamily="34" charset="0"/>
              </a:rPr>
              <a:t> </a:t>
            </a:r>
            <a:r>
              <a:rPr dirty="0" sz="2800" lang="en-US" smtClean="0"/>
              <a:t>This </a:t>
            </a:r>
            <a:r>
              <a:rPr dirty="0" sz="2800" lang="en-US"/>
              <a:t>Notation </a:t>
            </a:r>
            <a:r>
              <a:rPr b="1" dirty="0" sz="2800" lang="el-GR">
                <a:solidFill>
                  <a:srgbClr val="FF0000"/>
                </a:solidFill>
              </a:rPr>
              <a:t>Ω</a:t>
            </a:r>
            <a:r>
              <a:rPr dirty="0" sz="2800" lang="en-US" smtClean="0">
                <a:solidFill>
                  <a:srgbClr val="FF0000"/>
                </a:solidFill>
              </a:rPr>
              <a:t>(n</a:t>
            </a:r>
            <a:r>
              <a:rPr dirty="0" sz="2800" lang="en-US">
                <a:solidFill>
                  <a:srgbClr val="FF0000"/>
                </a:solidFill>
              </a:rPr>
              <a:t>) </a:t>
            </a:r>
            <a:r>
              <a:rPr dirty="0" sz="2800" lang="en-US"/>
              <a:t>is formal way to express the </a:t>
            </a:r>
            <a:r>
              <a:rPr dirty="0" sz="2800" lang="en-US">
                <a:solidFill>
                  <a:srgbClr val="FF0000"/>
                </a:solidFill>
              </a:rPr>
              <a:t>l</a:t>
            </a:r>
            <a:r>
              <a:rPr dirty="0" sz="2800" lang="en-US" smtClean="0">
                <a:solidFill>
                  <a:srgbClr val="FF0000"/>
                </a:solidFill>
              </a:rPr>
              <a:t>ower bound     </a:t>
            </a:r>
            <a:r>
              <a:rPr dirty="0" sz="2800" lang="en-US" smtClean="0"/>
              <a:t>of </a:t>
            </a:r>
            <a:r>
              <a:rPr dirty="0" sz="2800" lang="en-US"/>
              <a:t>an algorithm running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 sz="3600" lang="en-US">
                <a:solidFill>
                  <a:srgbClr val="276F8B"/>
                </a:solidFill>
                <a:latin typeface="Arial Black" panose="020B0A04020102020204" pitchFamily="34" charset="0"/>
              </a:rPr>
              <a:t> </a:t>
            </a:r>
            <a:r>
              <a:rPr dirty="0" sz="2800" lang="en-US"/>
              <a:t>It measure the </a:t>
            </a:r>
            <a:r>
              <a:rPr dirty="0" sz="2800" lang="en-US" smtClean="0"/>
              <a:t>Best  </a:t>
            </a:r>
            <a:r>
              <a:rPr dirty="0" sz="2800" lang="en-US"/>
              <a:t>case time complexity or the </a:t>
            </a:r>
            <a:r>
              <a:rPr dirty="0" sz="2800" lang="en-US" smtClean="0"/>
              <a:t>Smallest </a:t>
            </a:r>
            <a:r>
              <a:rPr dirty="0" sz="2800" lang="en-US"/>
              <a:t>amount of time an algorithm can possibly take to complete.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>
        <p15:prstTrans prst="drape"/>
      </p:transition>
    </mc:Choice>
    <mc:Fallback>
      <p:transition spd="slow">
        <p:fade/>
      </p:transition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1751798" y="644893"/>
            <a:ext cx="9751225" cy="5146308"/>
          </a:xfrm>
        </p:spPr>
        <p:txBody>
          <a:bodyPr/>
          <a:p>
            <a:r>
              <a:rPr dirty="0" sz="2800" lang="en-US"/>
              <a:t>The function </a:t>
            </a:r>
            <a:r>
              <a:rPr dirty="0" sz="2800" lang="en-US">
                <a:solidFill>
                  <a:srgbClr val="FF0000"/>
                </a:solidFill>
              </a:rPr>
              <a:t>f(n) = </a:t>
            </a:r>
            <a:r>
              <a:rPr b="1" dirty="0" sz="2800" lang="el-GR">
                <a:solidFill>
                  <a:srgbClr val="FF0000"/>
                </a:solidFill>
              </a:rPr>
              <a:t>Ω</a:t>
            </a:r>
            <a:r>
              <a:rPr dirty="0" sz="2800" lang="en-US" smtClean="0">
                <a:solidFill>
                  <a:srgbClr val="FF0000"/>
                </a:solidFill>
              </a:rPr>
              <a:t>(g(n</a:t>
            </a:r>
            <a:r>
              <a:rPr dirty="0" sz="2800" lang="en-US">
                <a:solidFill>
                  <a:srgbClr val="FF0000"/>
                </a:solidFill>
              </a:rPr>
              <a:t>)) </a:t>
            </a:r>
            <a:r>
              <a:rPr dirty="0" sz="2800" lang="en-US"/>
              <a:t>if and only if there exists +</a:t>
            </a:r>
            <a:r>
              <a:rPr dirty="0" sz="2800" lang="en-US" err="1"/>
              <a:t>ve</a:t>
            </a:r>
            <a:r>
              <a:rPr dirty="0" sz="2800" lang="en-US"/>
              <a:t> </a:t>
            </a:r>
            <a:r>
              <a:rPr dirty="0" sz="2800" lang="en-US" smtClean="0"/>
              <a:t>constants </a:t>
            </a:r>
            <a:r>
              <a:rPr b="1" dirty="0" sz="2800" lang="en-US" smtClean="0">
                <a:solidFill>
                  <a:srgbClr val="FF0000"/>
                </a:solidFill>
              </a:rPr>
              <a:t>c</a:t>
            </a:r>
            <a:r>
              <a:rPr dirty="0" sz="2800" lang="en-US" smtClean="0">
                <a:solidFill>
                  <a:srgbClr val="FF0000"/>
                </a:solidFill>
              </a:rPr>
              <a:t> </a:t>
            </a:r>
            <a:r>
              <a:rPr dirty="0" sz="2800" lang="en-US">
                <a:solidFill>
                  <a:srgbClr val="FF0000"/>
                </a:solidFill>
              </a:rPr>
              <a:t>and </a:t>
            </a:r>
            <a:r>
              <a:rPr b="1" dirty="0" sz="2800" lang="en-US">
                <a:solidFill>
                  <a:srgbClr val="FF0000"/>
                </a:solidFill>
              </a:rPr>
              <a:t>n</a:t>
            </a:r>
            <a:r>
              <a:rPr b="1" dirty="0" sz="1800" lang="en-US">
                <a:solidFill>
                  <a:srgbClr val="FF0000"/>
                </a:solidFill>
              </a:rPr>
              <a:t>o</a:t>
            </a:r>
            <a:r>
              <a:rPr dirty="0" sz="1800" lang="en-US">
                <a:solidFill>
                  <a:srgbClr val="FF0000"/>
                </a:solidFill>
              </a:rPr>
              <a:t>  </a:t>
            </a:r>
            <a:r>
              <a:rPr dirty="0" sz="2800" lang="en-US"/>
              <a:t>such that </a:t>
            </a:r>
            <a:r>
              <a:rPr b="1" dirty="0" sz="2800" lang="en-US">
                <a:solidFill>
                  <a:srgbClr val="FF0000"/>
                </a:solidFill>
              </a:rPr>
              <a:t>f(n</a:t>
            </a:r>
            <a:r>
              <a:rPr b="1" dirty="0" sz="2800" lang="en-US" smtClean="0">
                <a:solidFill>
                  <a:srgbClr val="FF0000"/>
                </a:solidFill>
              </a:rPr>
              <a:t>)&gt;=c*g(n</a:t>
            </a:r>
            <a:r>
              <a:rPr b="1" dirty="0" sz="2800" lang="en-US">
                <a:solidFill>
                  <a:srgbClr val="FF0000"/>
                </a:solidFill>
              </a:rPr>
              <a:t>) </a:t>
            </a:r>
            <a:r>
              <a:rPr dirty="0" sz="2800" lang="en-US"/>
              <a:t>for all </a:t>
            </a:r>
            <a:r>
              <a:rPr dirty="0" sz="2800" lang="en-US">
                <a:solidFill>
                  <a:srgbClr val="FF0000"/>
                </a:solidFill>
              </a:rPr>
              <a:t>n where </a:t>
            </a:r>
            <a:r>
              <a:rPr dirty="0" sz="2800" lang="en-US" smtClean="0">
                <a:solidFill>
                  <a:srgbClr val="FF0000"/>
                </a:solidFill>
              </a:rPr>
              <a:t>n&gt;n</a:t>
            </a:r>
            <a:r>
              <a:rPr dirty="0" sz="2000" lang="en-US" smtClean="0">
                <a:solidFill>
                  <a:srgbClr val="FF0000"/>
                </a:solidFill>
              </a:rPr>
              <a:t>o</a:t>
            </a:r>
          </a:p>
          <a:p>
            <a:pPr indent="0" marL="0">
              <a:buNone/>
            </a:pPr>
            <a:endParaRPr dirty="0" sz="1800" lang="en-US" smtClean="0"/>
          </a:p>
          <a:p>
            <a:endParaRPr dirty="0" sz="1800" lang="en-US"/>
          </a:p>
          <a:p>
            <a:endParaRPr dirty="0" sz="1800" lang="en-US" smtClean="0"/>
          </a:p>
          <a:p>
            <a:endParaRPr dirty="0" sz="1800" lang="en-US"/>
          </a:p>
          <a:p>
            <a:endParaRPr dirty="0" sz="1800" lang="en-US" smtClean="0"/>
          </a:p>
          <a:p>
            <a:endParaRPr dirty="0" sz="1800" lang="en-US"/>
          </a:p>
          <a:p>
            <a:endParaRPr dirty="0" sz="1800" lang="en-US" smtClean="0"/>
          </a:p>
          <a:p>
            <a:endParaRPr dirty="0" sz="1800" lang="en-US"/>
          </a:p>
          <a:p>
            <a:pPr indent="0" marL="0">
              <a:buNone/>
            </a:pPr>
            <a:endParaRPr dirty="0" sz="1800" lang="en-US" smtClean="0"/>
          </a:p>
        </p:txBody>
      </p:sp>
      <p:pic>
        <p:nvPicPr>
          <p:cNvPr id="2097156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22334" y="1955294"/>
            <a:ext cx="5197642" cy="467651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50">
        <p14:flip dir="r"/>
      </p:transition>
    </mc:Choice>
    <mc:Fallback>
      <p:transition spd="slow">
        <p:fade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1625600" y="571500"/>
            <a:ext cx="9877423" cy="5372100"/>
          </a:xfrm>
        </p:spPr>
        <p:txBody>
          <a:bodyPr>
            <a:normAutofit/>
          </a:bodyPr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endParaRPr dirty="0" lang="en-US"/>
          </a:p>
          <a:p>
            <a:r>
              <a:rPr b="1" dirty="0" sz="7400" lang="en-US"/>
              <a:t>Prove that 3n+2=</a:t>
            </a:r>
            <a:r>
              <a:rPr b="1" dirty="0" sz="7400" lang="el-GR"/>
              <a:t> Ω</a:t>
            </a:r>
            <a:r>
              <a:rPr b="1" dirty="0" sz="7400" lang="en-US"/>
              <a:t>(n)</a:t>
            </a:r>
          </a:p>
          <a:p>
            <a:pPr indent="0" marL="0">
              <a:buNone/>
            </a:pPr>
            <a:endParaRPr dirty="0" sz="4300" lang="en-US" smtClean="0"/>
          </a:p>
          <a:p>
            <a:pPr indent="0" marL="0">
              <a:buNone/>
            </a:pPr>
            <a:endParaRPr dirty="0" sz="4300" lang="en-US"/>
          </a:p>
          <a:p>
            <a:pPr indent="0" marL="0">
              <a:buNone/>
            </a:pPr>
            <a:endParaRPr dirty="0" sz="4300" lang="en-US" smtClean="0"/>
          </a:p>
          <a:p>
            <a:pPr indent="0" marL="0">
              <a:buNone/>
            </a:pPr>
            <a:r>
              <a:rPr b="1" dirty="0" sz="8600" lang="en-US" smtClean="0">
                <a:solidFill>
                  <a:srgbClr val="FF0000"/>
                </a:solidFill>
              </a:rPr>
              <a:t>    f(n</a:t>
            </a:r>
            <a:r>
              <a:rPr b="1" dirty="0" sz="8600" lang="en-US">
                <a:solidFill>
                  <a:srgbClr val="FF0000"/>
                </a:solidFill>
              </a:rPr>
              <a:t>) </a:t>
            </a:r>
            <a:r>
              <a:rPr b="1" dirty="0" sz="8600" lang="en-US" smtClean="0">
                <a:solidFill>
                  <a:srgbClr val="FF0000"/>
                </a:solidFill>
              </a:rPr>
              <a:t>&gt;=</a:t>
            </a:r>
            <a:r>
              <a:rPr b="1" dirty="0" sz="8600" lang="en-US">
                <a:solidFill>
                  <a:srgbClr val="FF0000"/>
                </a:solidFill>
              </a:rPr>
              <a:t>c*g(n</a:t>
            </a:r>
            <a:r>
              <a:rPr b="1" dirty="0" sz="8600" lang="en-US" smtClean="0">
                <a:solidFill>
                  <a:srgbClr val="FF0000"/>
                </a:solidFill>
              </a:rPr>
              <a:t>)</a:t>
            </a:r>
          </a:p>
          <a:p>
            <a:pPr indent="0" marL="0">
              <a:buNone/>
            </a:pPr>
            <a:r>
              <a:rPr dirty="0" sz="86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3n+2&gt;=n</a:t>
            </a:r>
          </a:p>
          <a:p>
            <a:pPr indent="0" marL="0">
              <a:buNone/>
            </a:pPr>
            <a:r>
              <a:rPr dirty="0" sz="86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3n+2&gt;=3n</a:t>
            </a:r>
          </a:p>
          <a:p>
            <a:pPr indent="0" marL="0">
              <a:buNone/>
            </a:pPr>
            <a:endParaRPr dirty="0" sz="7400" lang="en-US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marL="0">
              <a:buNone/>
            </a:pPr>
            <a:r>
              <a:rPr dirty="0" sz="86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If </a:t>
            </a:r>
            <a:r>
              <a:rPr dirty="0" sz="86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put </a:t>
            </a:r>
            <a:r>
              <a:rPr b="1" dirty="0" sz="86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n=1</a:t>
            </a:r>
            <a:r>
              <a:rPr b="1" dirty="0" sz="86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86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indent="0" marL="0">
              <a:buNone/>
            </a:pPr>
            <a:r>
              <a:rPr b="1" dirty="0" sz="86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3n+2</a:t>
            </a:r>
            <a:r>
              <a:rPr b="1" dirty="0" sz="86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&gt;=3n </a:t>
            </a:r>
            <a:r>
              <a:rPr dirty="0" sz="86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dirty="0" sz="86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means </a:t>
            </a:r>
            <a:r>
              <a:rPr b="1" dirty="0" sz="86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c=3</a:t>
            </a:r>
            <a:endParaRPr b="1" dirty="0" sz="8600" lang="en-US" smtClean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/>
          </a:p>
        </p:txBody>
      </p:sp>
      <p:graphicFrame>
        <p:nvGraphicFramePr>
          <p:cNvPr id="4194306" name="Table 3"/>
          <p:cNvGraphicFramePr>
            <a:graphicFrameLocks noGrp="1"/>
          </p:cNvGraphicFramePr>
          <p:nvPr/>
        </p:nvGraphicFramePr>
        <p:xfrm>
          <a:off x="5862618" y="2265680"/>
          <a:ext cx="5640405" cy="17424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80135"/>
                <a:gridCol w="1880135"/>
                <a:gridCol w="1880135"/>
              </a:tblGrid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 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              f(n)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       g(n)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b="1"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5</a:t>
                      </a:r>
                      <a:endParaRPr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3</a:t>
                      </a:r>
                      <a:endParaRPr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b="1"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8 </a:t>
                      </a:r>
                      <a:endParaRPr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6</a:t>
                      </a:r>
                      <a:endParaRPr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11</a:t>
                      </a:r>
                      <a:endParaRPr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9</a:t>
                      </a:r>
                      <a:endParaRPr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50">
        <p14:flip dir="r"/>
      </p:transition>
    </mc:Choice>
    <mc:Fallback>
      <p:transition spd="slow">
        <p:fade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1771048" y="770021"/>
            <a:ext cx="9731975" cy="5021180"/>
          </a:xfrm>
        </p:spPr>
        <p:txBody>
          <a:bodyPr/>
          <a:p>
            <a:r>
              <a:rPr b="1" dirty="0" sz="2800" lang="en-US" smtClean="0"/>
              <a:t>Prove that 5n</a:t>
            </a:r>
            <a:r>
              <a:rPr baseline="30000" b="1" dirty="0" sz="2800" lang="en-US" smtClean="0"/>
              <a:t>2</a:t>
            </a:r>
            <a:r>
              <a:rPr b="1" dirty="0" sz="2800" lang="en-US" smtClean="0"/>
              <a:t> +3n-3=</a:t>
            </a:r>
            <a:r>
              <a:rPr b="1" dirty="0" sz="2800" lang="el-GR"/>
              <a:t> Ω</a:t>
            </a:r>
            <a:r>
              <a:rPr b="1" dirty="0" sz="2800" lang="en-US" smtClean="0"/>
              <a:t>(n</a:t>
            </a:r>
            <a:r>
              <a:rPr baseline="30000" b="1" dirty="0" sz="2800" lang="en-US" smtClean="0"/>
              <a:t>2</a:t>
            </a:r>
            <a:r>
              <a:rPr b="1" dirty="0" sz="2800" lang="en-US" smtClean="0"/>
              <a:t>)</a:t>
            </a:r>
            <a:endParaRPr b="1" dirty="0" sz="2800" lang="en-US"/>
          </a:p>
          <a:p>
            <a:pPr indent="0" marL="0">
              <a:buNone/>
            </a:pPr>
            <a:r>
              <a:rPr baseline="30000" b="1" dirty="0" sz="2800" lang="en-US" smtClean="0"/>
              <a:t>    </a:t>
            </a:r>
          </a:p>
          <a:p>
            <a:pPr indent="0" marL="0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f(n</a:t>
            </a: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&gt;=c*g(n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0" marL="0">
              <a:buNone/>
            </a:pP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5n</a:t>
            </a:r>
            <a:r>
              <a:rPr baseline="30000"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n-3 &gt;=</a:t>
            </a:r>
            <a:r>
              <a:rPr b="1" dirty="0" sz="2800" lang="el-GR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aseline="30000"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indent="0" marL="0">
              <a:buNone/>
            </a:pPr>
            <a:r>
              <a:rPr baseline="30000"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aseline="30000"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5n</a:t>
            </a:r>
            <a:r>
              <a:rPr baseline="30000"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n-3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b="1" dirty="0" sz="2800" lang="el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5n</a:t>
            </a:r>
            <a:r>
              <a:rPr baseline="30000"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indent="0" marL="0">
              <a:buNone/>
            </a:pPr>
            <a:endParaRPr dirty="0" sz="2800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marL="0">
              <a:buNone/>
            </a:pP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If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put </a:t>
            </a: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=1,n=2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indent="0" marL="0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5n2 +3n-3 </a:t>
            </a: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b="1" dirty="0" sz="2800" lang="el-GR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5n2 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means 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c=5</a:t>
            </a:r>
            <a:endParaRPr dirty="0" sz="2800" lang="en-US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marL="0">
              <a:buNone/>
            </a:pPr>
            <a:endParaRPr baseline="30000" dirty="0" lang="en-US"/>
          </a:p>
        </p:txBody>
      </p:sp>
      <p:graphicFrame>
        <p:nvGraphicFramePr>
          <p:cNvPr id="4194307" name="Table 3"/>
          <p:cNvGraphicFramePr>
            <a:graphicFrameLocks noGrp="1"/>
          </p:cNvGraphicFramePr>
          <p:nvPr/>
        </p:nvGraphicFramePr>
        <p:xfrm>
          <a:off x="5862618" y="2015423"/>
          <a:ext cx="5640405" cy="17424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80135"/>
                <a:gridCol w="1880135"/>
                <a:gridCol w="1880135"/>
              </a:tblGrid>
              <a:tr h="37084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 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              f(n)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       g(n)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kern="1200" lang="en-US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b="1" dirty="0" sz="2400" kern="1200"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kern="1200" lang="en-US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5</a:t>
                      </a:r>
                      <a:endParaRPr b="1" dirty="0" sz="2400" kern="1200"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kern="1200" lang="en-US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5</a:t>
                      </a:r>
                      <a:endParaRPr b="1" dirty="0" sz="2400" kern="1200"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b="1"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23 </a:t>
                      </a:r>
                      <a:endParaRPr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20</a:t>
                      </a:r>
                      <a:endParaRPr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69</a:t>
                      </a:r>
                      <a:endParaRPr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45</a:t>
                      </a:r>
                      <a:endParaRPr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50">
        <p14:switch dir="r"/>
      </p:transition>
    </mc:Choice>
    <mc:Fallback>
      <p:transition spd="slow">
        <p:fade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1896177" y="539015"/>
            <a:ext cx="9606846" cy="5252186"/>
          </a:xfrm>
          <a:noFill/>
          <a:ln>
            <a:solidFill>
              <a:schemeClr val="bg1"/>
            </a:solidFill>
          </a:ln>
        </p:spPr>
        <p:txBody>
          <a:bodyPr/>
          <a:p>
            <a:r>
              <a:rPr b="1" dirty="0" sz="2800" lang="en-US" smtClean="0"/>
              <a:t>Prove that 100n+5=</a:t>
            </a:r>
            <a:r>
              <a:rPr b="1" dirty="0" sz="2800" lang="el-GR"/>
              <a:t> Ω</a:t>
            </a:r>
            <a:r>
              <a:rPr b="1" dirty="0" sz="2800" lang="en-US"/>
              <a:t>(n</a:t>
            </a:r>
            <a:r>
              <a:rPr baseline="30000" b="1" dirty="0" sz="2800" lang="en-US"/>
              <a:t>2</a:t>
            </a:r>
            <a:r>
              <a:rPr b="1" dirty="0" sz="2800" lang="en-US"/>
              <a:t>)</a:t>
            </a:r>
          </a:p>
          <a:p>
            <a:pPr indent="0" marL="0">
              <a:buNone/>
            </a:pPr>
            <a:r>
              <a:rPr dirty="0" sz="2800" lang="en-US">
                <a:solidFill>
                  <a:srgbClr val="FF0000"/>
                </a:solidFill>
              </a:rPr>
              <a:t> </a:t>
            </a:r>
            <a:r>
              <a:rPr dirty="0" sz="2800" lang="en-US" smtClean="0">
                <a:solidFill>
                  <a:srgbClr val="FF0000"/>
                </a:solidFill>
              </a:rPr>
              <a:t>     </a:t>
            </a: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f(n) &gt;=c*g(n)</a:t>
            </a:r>
          </a:p>
          <a:p>
            <a:pPr indent="0" marL="0">
              <a:buNone/>
            </a:pP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100.n+5&gt;=</a:t>
            </a:r>
            <a:r>
              <a:rPr dirty="0" sz="2800" lang="el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cn2</a:t>
            </a:r>
          </a:p>
          <a:p>
            <a:pPr indent="0" marL="0">
              <a:buNone/>
            </a:pPr>
            <a:r>
              <a:rPr baseline="30000" dirty="0" sz="2800" lang="en-US"/>
              <a:t> </a:t>
            </a:r>
            <a:r>
              <a:rPr baseline="30000" dirty="0" sz="2800" lang="en-US" smtClean="0"/>
              <a:t> </a:t>
            </a:r>
          </a:p>
          <a:p>
            <a:pPr indent="0" marL="0">
              <a:buNone/>
            </a:pP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Hence this is not possible and </a:t>
            </a:r>
            <a:r>
              <a:rPr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100n+5&gt;=</a:t>
            </a:r>
            <a:r>
              <a:rPr dirty="0" sz="2800" lang="el-GR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cn2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for n&gt;=no  is not true for any</a:t>
            </a:r>
          </a:p>
          <a:p>
            <a:pPr indent="0" marL="0">
              <a:buNone/>
            </a:pP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Combination of </a:t>
            </a:r>
            <a:r>
              <a:rPr b="1"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b="1"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</a:p>
          <a:p>
            <a:pPr indent="0" marL="0">
              <a:buNone/>
            </a:pP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Hence so 100n+5</a:t>
            </a:r>
            <a:r>
              <a:rPr b="1" dirty="0" sz="2800" lang="el-GR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b="1" dirty="0" sz="2800" lang="el-GR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(n2)</a:t>
            </a:r>
          </a:p>
          <a:p>
            <a:pPr indent="0" marL="0">
              <a:buNone/>
            </a:pPr>
            <a:endParaRPr b="1" dirty="0" lang="en-US"/>
          </a:p>
        </p:txBody>
      </p:sp>
      <p:sp>
        <p:nvSpPr>
          <p:cNvPr id="1048620" name="Not Equal 4"/>
          <p:cNvSpPr/>
          <p:nvPr/>
        </p:nvSpPr>
        <p:spPr>
          <a:xfrm>
            <a:off x="4203700" y="4343400"/>
            <a:ext cx="203200" cy="146050"/>
          </a:xfrm>
          <a:prstGeom prst="mathNotEqual"/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50">
        <p14:flip dir="r"/>
      </p:transition>
    </mc:Choice>
    <mc:Fallback>
      <p:transition spd="slow">
        <p:fade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1597794" y="635267"/>
            <a:ext cx="9905229" cy="5155933"/>
          </a:xfrm>
        </p:spPr>
        <p:txBody>
          <a:bodyPr/>
          <a:p>
            <a:pPr>
              <a:buFont typeface="Wingdings" panose="05000000000000000000" pitchFamily="2" charset="2"/>
              <a:buChar char="v"/>
            </a:pPr>
            <a:endParaRPr dirty="0" sz="3200" lang="en-US" smtClean="0">
              <a:solidFill>
                <a:srgbClr val="276F8B"/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276F8B"/>
                </a:solidFill>
                <a:latin typeface="Arial Black" panose="020B0A04020102020204" pitchFamily="34" charset="0"/>
              </a:rPr>
              <a:t>Theta (</a:t>
            </a:r>
            <a:r>
              <a:rPr dirty="0" sz="3200" lang="el-GR">
                <a:solidFill>
                  <a:srgbClr val="276F8B"/>
                </a:solidFill>
                <a:latin typeface="Arial Black" panose="020B0A04020102020204" pitchFamily="34" charset="0"/>
              </a:rPr>
              <a:t>Θ</a:t>
            </a:r>
            <a:r>
              <a:rPr dirty="0" sz="3200" lang="en-US" smtClean="0">
                <a:solidFill>
                  <a:srgbClr val="276F8B"/>
                </a:solidFill>
                <a:latin typeface="Arial Black" panose="020B0A04020102020204" pitchFamily="34" charset="0"/>
              </a:rPr>
              <a:t>) </a:t>
            </a:r>
            <a:r>
              <a:rPr dirty="0" sz="3200" lang="en-US">
                <a:solidFill>
                  <a:srgbClr val="276F8B"/>
                </a:solidFill>
                <a:latin typeface="Arial Black" panose="020B0A04020102020204" pitchFamily="34" charset="0"/>
              </a:rPr>
              <a:t>Notation </a:t>
            </a:r>
            <a:r>
              <a:rPr dirty="0" sz="3200" lang="en-US" smtClean="0">
                <a:solidFill>
                  <a:srgbClr val="276F8B"/>
                </a:solidFill>
                <a:latin typeface="Arial Black" panose="020B0A04020102020204" pitchFamily="34" charset="0"/>
              </a:rPr>
              <a:t>:</a:t>
            </a:r>
          </a:p>
          <a:p>
            <a:pPr indent="0" marL="0">
              <a:buNone/>
            </a:pPr>
            <a:endParaRPr dirty="0" sz="3200" lang="en-US" smtClean="0">
              <a:solidFill>
                <a:srgbClr val="276F8B"/>
              </a:solidFill>
              <a:latin typeface="Arial Black" panose="020B0A040201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dirty="0" sz="2800" lang="en-US"/>
              <a:t>This Notation </a:t>
            </a:r>
            <a:r>
              <a:rPr b="1" dirty="0" sz="2800" lang="el-GR" smtClean="0">
                <a:solidFill>
                  <a:srgbClr val="FF0000"/>
                </a:solidFill>
              </a:rPr>
              <a:t>Θ</a:t>
            </a:r>
            <a:r>
              <a:rPr b="1" dirty="0" sz="2800" lang="en-US" smtClean="0">
                <a:solidFill>
                  <a:srgbClr val="FF0000"/>
                </a:solidFill>
              </a:rPr>
              <a:t>(n) </a:t>
            </a:r>
            <a:r>
              <a:rPr dirty="0" sz="2800" lang="en-US"/>
              <a:t>is formal way to express the </a:t>
            </a:r>
            <a:r>
              <a:rPr dirty="0" sz="2800" lang="en-US" smtClean="0"/>
              <a:t>Both the </a:t>
            </a:r>
            <a:r>
              <a:rPr dirty="0" sz="2800" lang="en-US" smtClean="0">
                <a:solidFill>
                  <a:srgbClr val="FF0000"/>
                </a:solidFill>
              </a:rPr>
              <a:t>lower </a:t>
            </a:r>
            <a:r>
              <a:rPr dirty="0" sz="2800" lang="en-US">
                <a:solidFill>
                  <a:srgbClr val="FF0000"/>
                </a:solidFill>
              </a:rPr>
              <a:t>bound </a:t>
            </a:r>
            <a:r>
              <a:rPr dirty="0" sz="2800" lang="en-US" smtClean="0">
                <a:solidFill>
                  <a:srgbClr val="FF0000"/>
                </a:solidFill>
              </a:rPr>
              <a:t>&amp; upper bound/Tight bound </a:t>
            </a:r>
            <a:r>
              <a:rPr dirty="0" sz="2800" lang="en-US" smtClean="0"/>
              <a:t>of </a:t>
            </a:r>
            <a:r>
              <a:rPr dirty="0" sz="2800" lang="en-US"/>
              <a:t>an algorithm running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 sz="2800" lang="en-US"/>
              <a:t> It measure the </a:t>
            </a:r>
            <a:r>
              <a:rPr dirty="0" sz="2800" lang="en-US" smtClean="0"/>
              <a:t>Average case </a:t>
            </a:r>
            <a:r>
              <a:rPr dirty="0" sz="2800" lang="en-US"/>
              <a:t>time complexity or the </a:t>
            </a:r>
            <a:r>
              <a:rPr dirty="0" sz="2800" lang="en-US" smtClean="0"/>
              <a:t>Average </a:t>
            </a:r>
            <a:r>
              <a:rPr dirty="0" sz="2800" lang="en-US"/>
              <a:t>amount of time an algorithm can possibly take to complete</a:t>
            </a:r>
            <a:r>
              <a:rPr dirty="0" sz="2800" lang="en-US" smtClean="0"/>
              <a:t>.</a:t>
            </a:r>
            <a:r>
              <a:rPr dirty="0" sz="3600" lang="en-US" smtClean="0">
                <a:solidFill>
                  <a:srgbClr val="276F8B"/>
                </a:solidFill>
                <a:latin typeface="Arial Black" panose="020B0A04020102020204" pitchFamily="34" charset="0"/>
              </a:rPr>
              <a:t>   </a:t>
            </a:r>
          </a:p>
          <a:p>
            <a:pPr indent="0" marL="0">
              <a:buNone/>
            </a:pPr>
            <a:endParaRPr dirty="0" sz="3200" lang="en-US">
              <a:solidFill>
                <a:srgbClr val="276F8B"/>
              </a:solidFill>
              <a:latin typeface="Arial Black" panose="020B0A04020102020204" pitchFamily="34" charset="0"/>
            </a:endParaRPr>
          </a:p>
          <a:p>
            <a:pPr indent="0" marL="0">
              <a:buNone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gallery dir="l"/>
      </p:transition>
    </mc:Choice>
    <mc:Fallback>
      <p:transition spd="slow">
        <p:fade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1588168" y="644893"/>
            <a:ext cx="9914855" cy="5146307"/>
          </a:xfrm>
        </p:spPr>
        <p:txBody>
          <a:bodyPr>
            <a:normAutofit/>
          </a:bodyPr>
          <a:p>
            <a:r>
              <a:rPr dirty="0" sz="3200" lang="en-US"/>
              <a:t>The function </a:t>
            </a:r>
            <a:r>
              <a:rPr dirty="0" sz="3200" lang="en-US">
                <a:solidFill>
                  <a:srgbClr val="FF0000"/>
                </a:solidFill>
              </a:rPr>
              <a:t>f(n) = </a:t>
            </a:r>
            <a:r>
              <a:rPr dirty="0" sz="3200" lang="el-GR">
                <a:solidFill>
                  <a:srgbClr val="FF0000"/>
                </a:solidFill>
              </a:rPr>
              <a:t>Θ</a:t>
            </a:r>
            <a:r>
              <a:rPr dirty="0" sz="3200" lang="en-US" smtClean="0">
                <a:solidFill>
                  <a:srgbClr val="FF0000"/>
                </a:solidFill>
              </a:rPr>
              <a:t>(g(n</a:t>
            </a:r>
            <a:r>
              <a:rPr dirty="0" sz="3200" lang="en-US">
                <a:solidFill>
                  <a:srgbClr val="FF0000"/>
                </a:solidFill>
              </a:rPr>
              <a:t>)) </a:t>
            </a:r>
            <a:r>
              <a:rPr dirty="0" sz="3200" lang="en-US"/>
              <a:t>if and only if there exists +</a:t>
            </a:r>
            <a:r>
              <a:rPr dirty="0" sz="3200" lang="en-US" err="1"/>
              <a:t>ve</a:t>
            </a:r>
            <a:r>
              <a:rPr dirty="0" sz="3200" lang="en-US"/>
              <a:t> constants </a:t>
            </a:r>
            <a:r>
              <a:rPr dirty="0" sz="3200" lang="en-US" smtClean="0">
                <a:solidFill>
                  <a:srgbClr val="FF0000"/>
                </a:solidFill>
              </a:rPr>
              <a:t>c</a:t>
            </a:r>
            <a:r>
              <a:rPr b="1" dirty="0" lang="en-US" smtClean="0">
                <a:solidFill>
                  <a:srgbClr val="FF0000"/>
                </a:solidFill>
              </a:rPr>
              <a:t>1,</a:t>
            </a:r>
            <a:r>
              <a:rPr b="1" dirty="0" sz="3200" lang="en-US">
                <a:solidFill>
                  <a:srgbClr val="FF0000"/>
                </a:solidFill>
              </a:rPr>
              <a:t> </a:t>
            </a:r>
            <a:r>
              <a:rPr dirty="0" sz="3200" lang="en-US" smtClean="0">
                <a:solidFill>
                  <a:srgbClr val="FF0000"/>
                </a:solidFill>
              </a:rPr>
              <a:t>c</a:t>
            </a:r>
            <a:r>
              <a:rPr b="1" dirty="0" lang="en-US" smtClean="0">
                <a:solidFill>
                  <a:srgbClr val="FF0000"/>
                </a:solidFill>
              </a:rPr>
              <a:t>2</a:t>
            </a:r>
            <a:r>
              <a:rPr dirty="0" sz="3200" lang="en-US" smtClean="0">
                <a:solidFill>
                  <a:srgbClr val="FF0000"/>
                </a:solidFill>
              </a:rPr>
              <a:t> </a:t>
            </a:r>
            <a:r>
              <a:rPr dirty="0" sz="3200" lang="en-US">
                <a:solidFill>
                  <a:srgbClr val="FF0000"/>
                </a:solidFill>
              </a:rPr>
              <a:t>and n</a:t>
            </a:r>
            <a:r>
              <a:rPr b="1" dirty="0" sz="2000" lang="en-US">
                <a:solidFill>
                  <a:srgbClr val="FF0000"/>
                </a:solidFill>
              </a:rPr>
              <a:t>o</a:t>
            </a:r>
            <a:r>
              <a:rPr dirty="0" sz="2000" lang="en-US">
                <a:solidFill>
                  <a:srgbClr val="FF0000"/>
                </a:solidFill>
              </a:rPr>
              <a:t>  </a:t>
            </a:r>
            <a:r>
              <a:rPr dirty="0" sz="3200" lang="en-US"/>
              <a:t>such that </a:t>
            </a:r>
            <a:r>
              <a:rPr dirty="0" sz="3200" lang="en-US" smtClean="0">
                <a:solidFill>
                  <a:srgbClr val="FF0000"/>
                </a:solidFill>
              </a:rPr>
              <a:t>c</a:t>
            </a:r>
            <a:r>
              <a:rPr b="1" dirty="0" lang="en-US" smtClean="0">
                <a:solidFill>
                  <a:srgbClr val="FF0000"/>
                </a:solidFill>
              </a:rPr>
              <a:t>1</a:t>
            </a:r>
            <a:r>
              <a:rPr dirty="0" sz="3200" lang="en-US" smtClean="0">
                <a:solidFill>
                  <a:srgbClr val="FF0000"/>
                </a:solidFill>
              </a:rPr>
              <a:t>*g(n)&lt;= f(n)&lt;= c</a:t>
            </a:r>
            <a:r>
              <a:rPr b="1" dirty="0" lang="en-US" smtClean="0">
                <a:solidFill>
                  <a:srgbClr val="FF0000"/>
                </a:solidFill>
              </a:rPr>
              <a:t>2</a:t>
            </a:r>
            <a:r>
              <a:rPr dirty="0" sz="3200" lang="en-US" smtClean="0">
                <a:solidFill>
                  <a:srgbClr val="FF0000"/>
                </a:solidFill>
              </a:rPr>
              <a:t>*g(n</a:t>
            </a:r>
            <a:r>
              <a:rPr dirty="0" sz="3200" lang="en-US">
                <a:solidFill>
                  <a:srgbClr val="FF0000"/>
                </a:solidFill>
              </a:rPr>
              <a:t>) </a:t>
            </a:r>
            <a:r>
              <a:rPr dirty="0" sz="3200" lang="en-US"/>
              <a:t>for all </a:t>
            </a:r>
            <a:r>
              <a:rPr dirty="0" sz="3200" lang="en-US" smtClean="0">
                <a:solidFill>
                  <a:srgbClr val="FF0000"/>
                </a:solidFill>
              </a:rPr>
              <a:t>n </a:t>
            </a:r>
            <a:r>
              <a:rPr dirty="0" sz="3200" lang="en-US">
                <a:solidFill>
                  <a:srgbClr val="FF0000"/>
                </a:solidFill>
              </a:rPr>
              <a:t>where </a:t>
            </a:r>
            <a:r>
              <a:rPr dirty="0" sz="3200" lang="en-US" smtClean="0">
                <a:solidFill>
                  <a:srgbClr val="FF0000"/>
                </a:solidFill>
              </a:rPr>
              <a:t>n&gt;n</a:t>
            </a:r>
            <a:r>
              <a:rPr dirty="0" lang="en-US" smtClean="0">
                <a:solidFill>
                  <a:srgbClr val="FF0000"/>
                </a:solidFill>
              </a:rPr>
              <a:t>o</a:t>
            </a:r>
          </a:p>
          <a:p>
            <a:endParaRPr dirty="0" lang="en-US">
              <a:solidFill>
                <a:srgbClr val="FF0000"/>
              </a:solidFill>
            </a:endParaRPr>
          </a:p>
          <a:p>
            <a:endParaRPr dirty="0" lang="en-US" smtClean="0">
              <a:solidFill>
                <a:srgbClr val="FF0000"/>
              </a:solidFill>
            </a:endParaRPr>
          </a:p>
          <a:p>
            <a:endParaRPr dirty="0" lang="en-US">
              <a:solidFill>
                <a:srgbClr val="FF0000"/>
              </a:solidFill>
            </a:endParaRPr>
          </a:p>
          <a:p>
            <a:endParaRPr dirty="0" lang="en-US" smtClean="0">
              <a:solidFill>
                <a:srgbClr val="FF0000"/>
              </a:solidFill>
            </a:endParaRPr>
          </a:p>
          <a:p>
            <a:pPr indent="0" marL="0">
              <a:buNone/>
            </a:pPr>
            <a:endParaRPr dirty="0" lang="en-US">
              <a:solidFill>
                <a:srgbClr val="FF0000"/>
              </a:solidFill>
            </a:endParaRPr>
          </a:p>
        </p:txBody>
      </p:sp>
      <p:pic>
        <p:nvPicPr>
          <p:cNvPr id="209715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262965" y="2670609"/>
            <a:ext cx="4665394" cy="3864944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1491498" y="519765"/>
            <a:ext cx="9760850" cy="5223309"/>
          </a:xfrm>
        </p:spPr>
        <p:txBody>
          <a:bodyPr>
            <a:normAutofit/>
          </a:bodyPr>
          <a:p>
            <a:r>
              <a:rPr b="1" dirty="0" sz="2800" lang="en-US"/>
              <a:t>Prove that </a:t>
            </a:r>
            <a:r>
              <a:rPr b="1" dirty="0" sz="2800" lang="en-US" smtClean="0"/>
              <a:t>2n+6=</a:t>
            </a:r>
            <a:r>
              <a:rPr b="1" dirty="0" sz="2800" lang="el-GR" smtClean="0"/>
              <a:t> </a:t>
            </a:r>
            <a:r>
              <a:rPr b="1" dirty="0" sz="2800" lang="el-GR"/>
              <a:t>Θ(</a:t>
            </a:r>
            <a:r>
              <a:rPr b="1" dirty="0" sz="2800" lang="en-US"/>
              <a:t>n</a:t>
            </a:r>
            <a:r>
              <a:rPr b="1" dirty="0" sz="2800" lang="en-US" smtClean="0"/>
              <a:t>)</a:t>
            </a:r>
            <a:endParaRPr b="1" dirty="0" sz="2800" lang="en-US"/>
          </a:p>
          <a:p>
            <a:pPr indent="0" marL="0">
              <a:buNone/>
            </a:pPr>
            <a:r>
              <a:rPr dirty="0" sz="2800" lang="en-US" smtClean="0">
                <a:solidFill>
                  <a:srgbClr val="FF0000"/>
                </a:solidFill>
              </a:rPr>
              <a:t>      </a:t>
            </a: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b="1" dirty="0" sz="1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*g(n)&lt;= f(n)&lt;= c</a:t>
            </a:r>
            <a:r>
              <a:rPr b="1" dirty="0" sz="1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*g(n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0" marL="0">
              <a:buNone/>
            </a:pP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n&lt;=2n+6&lt;=n</a:t>
            </a:r>
          </a:p>
          <a:p>
            <a:pPr indent="0" marL="0">
              <a:buNone/>
            </a:pP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n&lt;=2n+6&lt;=</a:t>
            </a:r>
            <a:r>
              <a:rPr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indent="0" marL="0">
              <a:buNone/>
            </a:pPr>
            <a:endParaRPr dirty="0" sz="2800" lang="en-US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marL="0">
              <a:buNone/>
            </a:pP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If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put 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n=6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indent="0" marL="0">
              <a:buNone/>
            </a:pP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2n&lt;=2n+6&lt;=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3n 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means </a:t>
            </a:r>
            <a:endParaRPr dirty="0" sz="2800" lang="en-US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marL="0">
              <a:buNone/>
            </a:pP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c</a:t>
            </a:r>
            <a:r>
              <a:rPr b="1" dirty="0" sz="1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=2,c</a:t>
            </a:r>
            <a:r>
              <a:rPr b="1" dirty="0" sz="1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2=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b="1" dirty="0" sz="2800" lang="en-US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194308" name="Table 5"/>
          <p:cNvGraphicFramePr>
            <a:graphicFrameLocks noGrp="1"/>
          </p:cNvGraphicFramePr>
          <p:nvPr/>
        </p:nvGraphicFramePr>
        <p:xfrm>
          <a:off x="5794405" y="1075801"/>
          <a:ext cx="5996540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9135"/>
                <a:gridCol w="1499135"/>
                <a:gridCol w="1499135"/>
                <a:gridCol w="1499135"/>
              </a:tblGrid>
              <a:tr h="355078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g(n)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f(n)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g(n)</a:t>
                      </a:r>
                      <a:endParaRPr dirty="0" lang="en-US"/>
                    </a:p>
                  </a:txBody>
                </a:tc>
              </a:tr>
              <a:tr h="355078">
                <a:tc>
                  <a:txBody>
                    <a:bodyPr/>
                    <a:p>
                      <a:r>
                        <a:rPr b="1"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b="1"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55078">
                <a:tc>
                  <a:txBody>
                    <a:bodyPr/>
                    <a:p>
                      <a:r>
                        <a:rPr b="1"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b="1"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55078">
                <a:tc>
                  <a:txBody>
                    <a:bodyPr/>
                    <a:p>
                      <a:r>
                        <a:rPr b="1"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b="1"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55078">
                <a:tc>
                  <a:txBody>
                    <a:bodyPr/>
                    <a:p>
                      <a:r>
                        <a:rPr b="1"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b="1"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55078">
                <a:tc>
                  <a:txBody>
                    <a:bodyPr/>
                    <a:p>
                      <a:r>
                        <a:rPr b="1"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b="1"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55078">
                <a:tc>
                  <a:txBody>
                    <a:bodyPr/>
                    <a:p>
                      <a:r>
                        <a:rPr b="1" dirty="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b="1" dirty="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dirty="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dirty="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dirty="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55078">
                <a:tc>
                  <a:txBody>
                    <a:bodyPr/>
                    <a:p>
                      <a:r>
                        <a:rPr b="1" dirty="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b="1" dirty="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dirty="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dirty="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dirty="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50">
        <p14:switch dir="r"/>
      </p:transition>
    </mc:Choice>
    <mc:Fallback>
      <p:transition spd="slow">
        <p:fade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1674796" y="549300"/>
            <a:ext cx="9828227" cy="5232935"/>
          </a:xfrm>
        </p:spPr>
        <p:txBody>
          <a:bodyPr/>
          <a:p>
            <a:r>
              <a:rPr b="1" dirty="0" sz="2600" lang="en-US"/>
              <a:t>Prove that </a:t>
            </a:r>
            <a:r>
              <a:rPr b="1" dirty="0" sz="2600" lang="en-US" smtClean="0"/>
              <a:t>20n</a:t>
            </a:r>
            <a:r>
              <a:rPr baseline="30000" b="1" dirty="0" sz="2600" lang="en-US" smtClean="0"/>
              <a:t>2</a:t>
            </a:r>
            <a:r>
              <a:rPr b="1" dirty="0" sz="2600" lang="en-US" smtClean="0"/>
              <a:t>+8n+5=</a:t>
            </a:r>
            <a:r>
              <a:rPr b="1" dirty="0" sz="2600" lang="el-GR" smtClean="0"/>
              <a:t> Θ(</a:t>
            </a:r>
            <a:r>
              <a:rPr b="1" dirty="0" sz="2600" lang="en-US"/>
              <a:t>n</a:t>
            </a:r>
            <a:r>
              <a:rPr baseline="30000" b="1" dirty="0" sz="2600" lang="en-US"/>
              <a:t>2</a:t>
            </a:r>
            <a:r>
              <a:rPr b="1" dirty="0" sz="2600" lang="en-US" smtClean="0"/>
              <a:t>)</a:t>
            </a:r>
            <a:endParaRPr b="1" dirty="0" sz="2600" lang="en-US"/>
          </a:p>
          <a:p>
            <a:pPr indent="0" marL="0">
              <a:buNone/>
            </a:pPr>
            <a:r>
              <a:rPr dirty="0" lang="en-US">
                <a:solidFill>
                  <a:srgbClr val="FF0000"/>
                </a:solidFill>
              </a:rPr>
              <a:t>      </a:t>
            </a: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b="1" dirty="0" sz="1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*g(n)&lt;= f(n)&lt;= c</a:t>
            </a:r>
            <a:r>
              <a:rPr b="1" dirty="0" sz="1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*g(n)</a:t>
            </a:r>
          </a:p>
          <a:p>
            <a:pPr indent="0" marL="0">
              <a:buNone/>
            </a:pP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aseline="30000" b="1" dirty="0" sz="2800" lang="en-US" smtClean="0"/>
              <a:t>2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&lt;=</a:t>
            </a:r>
            <a:r>
              <a:rPr b="1" dirty="0" sz="2800" lang="en-US" smtClean="0"/>
              <a:t> 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20n</a:t>
            </a:r>
            <a:r>
              <a:rPr baseline="30000" b="1" dirty="0" sz="2800" lang="en-US" smtClean="0"/>
              <a:t>2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+8n+5&lt;=n</a:t>
            </a:r>
            <a:r>
              <a:rPr baseline="30000" b="1" dirty="0" sz="2800" lang="en-US" smtClean="0"/>
              <a:t>2</a:t>
            </a:r>
            <a:endParaRPr dirty="0" sz="2800" lang="en-US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marL="0">
              <a:buNone/>
            </a:pP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aseline="30000" b="1" dirty="0" sz="2800" lang="en-US"/>
              <a:t>2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&lt;=</a:t>
            </a:r>
            <a:r>
              <a:rPr b="1" dirty="0" sz="2800" lang="en-US"/>
              <a:t>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20n</a:t>
            </a:r>
            <a:r>
              <a:rPr baseline="30000" b="1" dirty="0" sz="2800" lang="en-US"/>
              <a:t>2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+8n+5&lt;=</a:t>
            </a:r>
            <a:r>
              <a:rPr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baseline="30000" b="1" dirty="0" sz="2800" lang="en-US"/>
              <a:t>2</a:t>
            </a:r>
            <a:endParaRPr dirty="0" sz="2800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marL="0">
              <a:buNone/>
            </a:pPr>
            <a:endParaRPr dirty="0" sz="2800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marL="0">
              <a:buNone/>
            </a:pP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If we put 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n=9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indent="0" marL="0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20n</a:t>
            </a:r>
            <a:r>
              <a:rPr baseline="30000" b="1" dirty="0" sz="2800" lang="en-US" smtClean="0">
                <a:solidFill>
                  <a:srgbClr val="FF0000"/>
                </a:solidFill>
              </a:rPr>
              <a:t>2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&lt;=</a:t>
            </a:r>
            <a:r>
              <a:rPr b="1" dirty="0" sz="2800" lang="en-US" smtClean="0">
                <a:solidFill>
                  <a:srgbClr val="FF0000"/>
                </a:solidFill>
              </a:rPr>
              <a:t> 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20n</a:t>
            </a:r>
            <a:r>
              <a:rPr baseline="30000" b="1" dirty="0" sz="2800" lang="en-US" smtClean="0">
                <a:solidFill>
                  <a:srgbClr val="FF0000"/>
                </a:solidFill>
              </a:rPr>
              <a:t>2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+8n+5&lt;=21n</a:t>
            </a:r>
            <a:r>
              <a:rPr baseline="30000" b="1" dirty="0" sz="2800" lang="en-US" smtClean="0">
                <a:solidFill>
                  <a:srgbClr val="FF0000"/>
                </a:solidFill>
              </a:rPr>
              <a:t>2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0" marL="0">
              <a:buNone/>
            </a:pP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which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means 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</a:t>
            </a:r>
            <a:r>
              <a:rPr b="1" dirty="0" sz="1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=20,c</a:t>
            </a:r>
            <a:r>
              <a:rPr b="1" dirty="0" sz="1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2=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</a:t>
            </a:r>
            <a:endParaRPr b="1" dirty="0" sz="2800" lang="en-US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194309" name="Table 3"/>
          <p:cNvGraphicFramePr>
            <a:graphicFrameLocks noGrp="1"/>
          </p:cNvGraphicFramePr>
          <p:nvPr/>
        </p:nvGraphicFramePr>
        <p:xfrm>
          <a:off x="6054381" y="1595753"/>
          <a:ext cx="5996540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9135"/>
                <a:gridCol w="1499135"/>
                <a:gridCol w="1499135"/>
                <a:gridCol w="1499135"/>
              </a:tblGrid>
              <a:tr h="355078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g(n)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f(n)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g(n)</a:t>
                      </a:r>
                      <a:endParaRPr dirty="0" lang="en-US"/>
                    </a:p>
                  </a:txBody>
                </a:tc>
              </a:tr>
              <a:tr h="355078">
                <a:tc>
                  <a:txBody>
                    <a:bodyPr/>
                    <a:p>
                      <a:r>
                        <a:rPr b="1"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b="1"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55078">
                <a:tc>
                  <a:txBody>
                    <a:bodyPr/>
                    <a:p>
                      <a:r>
                        <a:rPr b="1"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b="1"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84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55078">
                <a:tc>
                  <a:txBody>
                    <a:bodyPr/>
                    <a:p>
                      <a:r>
                        <a:rPr b="1"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b="1"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180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209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189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55078">
                <a:tc>
                  <a:txBody>
                    <a:bodyPr/>
                    <a:p>
                      <a:r>
                        <a:rPr b="1"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b="1"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320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357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336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55078">
                <a:tc>
                  <a:txBody>
                    <a:bodyPr/>
                    <a:p>
                      <a:r>
                        <a:rPr b="1"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b="1"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545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525</a:t>
                      </a:r>
                      <a:endParaRPr dirty="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55078">
                <a:tc>
                  <a:txBody>
                    <a:bodyPr/>
                    <a:p>
                      <a:r>
                        <a:rPr b="1" dirty="0" lang="en-US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b="1" dirty="0"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720</a:t>
                      </a:r>
                      <a:endParaRPr dirty="0"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773</a:t>
                      </a:r>
                      <a:endParaRPr dirty="0"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756</a:t>
                      </a:r>
                      <a:endParaRPr dirty="0"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55078">
                <a:tc>
                  <a:txBody>
                    <a:bodyPr/>
                    <a:p>
                      <a:r>
                        <a:rPr b="1" dirty="0" lang="en-US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b="1" dirty="0"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980</a:t>
                      </a:r>
                      <a:endParaRPr dirty="0"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1041</a:t>
                      </a:r>
                      <a:endParaRPr dirty="0"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1029</a:t>
                      </a:r>
                      <a:endParaRPr dirty="0"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55078">
                <a:tc>
                  <a:txBody>
                    <a:bodyPr/>
                    <a:p>
                      <a:r>
                        <a:rPr b="1" dirty="0" lang="en-US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b="1" dirty="0"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1280</a:t>
                      </a:r>
                      <a:endParaRPr dirty="0"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1349</a:t>
                      </a:r>
                      <a:endParaRPr dirty="0"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1344</a:t>
                      </a:r>
                      <a:endParaRPr dirty="0" lang="en-US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355078">
                <a:tc>
                  <a:txBody>
                    <a:bodyPr/>
                    <a:p>
                      <a:r>
                        <a:rPr b="1" dirty="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b="1" dirty="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b="1" dirty="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1620</a:t>
                      </a:r>
                      <a:endParaRPr b="1" dirty="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b="1" dirty="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1697</a:t>
                      </a:r>
                      <a:endParaRPr b="1" dirty="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b="1" dirty="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1701</a:t>
                      </a:r>
                      <a:endParaRPr b="1" dirty="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50">
        <p14:switch dir="r"/>
      </p:transition>
    </mc:Choice>
    <mc:Fallback>
      <p:transition spd="slow">
        <p:fade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1607419" y="673768"/>
            <a:ext cx="9895604" cy="5303520"/>
          </a:xfrm>
        </p:spPr>
        <p:txBody>
          <a:bodyPr>
            <a:normAutofit fontScale="62500" lnSpcReduction="20000"/>
          </a:bodyPr>
          <a:p>
            <a:pPr algn="ctr" indent="0" marL="0">
              <a:buNone/>
            </a:pPr>
            <a:endParaRPr dirty="0" sz="4400" lang="en-US" smtClean="0">
              <a:solidFill>
                <a:srgbClr val="276F8B"/>
              </a:solidFill>
              <a:latin typeface="Arial Black" panose="020B0A04020102020204" pitchFamily="34" charset="0"/>
            </a:endParaRPr>
          </a:p>
          <a:p>
            <a:pPr algn="ctr" indent="0" marL="0">
              <a:buNone/>
            </a:pPr>
            <a:endParaRPr dirty="0" sz="4400" lang="en-US">
              <a:solidFill>
                <a:srgbClr val="276F8B"/>
              </a:solidFill>
              <a:latin typeface="Arial Black" panose="020B0A04020102020204" pitchFamily="34" charset="0"/>
            </a:endParaRPr>
          </a:p>
          <a:p>
            <a:pPr algn="ctr" indent="0" marL="0">
              <a:buNone/>
            </a:pPr>
            <a:endParaRPr dirty="0" sz="4400" lang="en-US" smtClean="0">
              <a:solidFill>
                <a:srgbClr val="276F8B"/>
              </a:solidFill>
              <a:latin typeface="Arial Black" panose="020B0A04020102020204" pitchFamily="34" charset="0"/>
            </a:endParaRPr>
          </a:p>
          <a:p>
            <a:pPr algn="ctr" indent="0" marL="0">
              <a:buNone/>
            </a:pPr>
            <a:r>
              <a:rPr dirty="0" sz="8000" lang="en-US" smtClean="0">
                <a:solidFill>
                  <a:srgbClr val="276F8B"/>
                </a:solidFill>
                <a:latin typeface="Arial Black" panose="020B0A04020102020204" pitchFamily="34" charset="0"/>
              </a:rPr>
              <a:t>Content </a:t>
            </a:r>
          </a:p>
          <a:p>
            <a:pPr>
              <a:buFont typeface="Wingdings" panose="05000000000000000000" pitchFamily="2" charset="2"/>
              <a:buChar char="q"/>
            </a:pPr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q"/>
            </a:pPr>
            <a:r>
              <a:rPr b="1" dirty="0" sz="4100" lang="en-US"/>
              <a:t> </a:t>
            </a:r>
            <a:r>
              <a:rPr b="1" dirty="0" sz="5900" lang="en-US"/>
              <a:t>Asymptotic Analysis &amp; Asymptotic </a:t>
            </a:r>
            <a:r>
              <a:rPr b="1" dirty="0" sz="5900" lang="en-US" smtClean="0"/>
              <a:t>Notation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sz="5100" lang="en-US" smtClean="0"/>
              <a:t>Worst Case                           </a:t>
            </a:r>
            <a:r>
              <a:rPr dirty="0" sz="5100" lang="en-US"/>
              <a:t>O</a:t>
            </a:r>
            <a:r>
              <a:rPr dirty="0" sz="5100" lang="en-US" smtClean="0"/>
              <a:t> (Big Oh) Notation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sz="5100" lang="en-US"/>
              <a:t>Best Case                              </a:t>
            </a:r>
            <a:r>
              <a:rPr dirty="0" sz="5100" lang="el-GR"/>
              <a:t>Ω</a:t>
            </a:r>
            <a:r>
              <a:rPr dirty="0" sz="5100" lang="en-US"/>
              <a:t> (Omega) </a:t>
            </a:r>
            <a:r>
              <a:rPr dirty="0" sz="5100" lang="en-US" smtClean="0"/>
              <a:t>Notation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sz="5100" lang="en-US" smtClean="0"/>
              <a:t>Average Case                      </a:t>
            </a:r>
            <a:r>
              <a:rPr dirty="0" sz="5100" lang="el-GR" smtClean="0"/>
              <a:t>Θ</a:t>
            </a:r>
            <a:r>
              <a:rPr dirty="0" sz="5100" lang="en-US" smtClean="0"/>
              <a:t> </a:t>
            </a:r>
            <a:r>
              <a:rPr dirty="0" sz="5100" lang="en-US"/>
              <a:t>(Theta) </a:t>
            </a:r>
            <a:r>
              <a:rPr dirty="0" sz="5100" lang="en-US" smtClean="0"/>
              <a:t>Notation</a:t>
            </a:r>
            <a:endParaRPr dirty="0" sz="5100" lang="en-US"/>
          </a:p>
          <a:p>
            <a:pPr indent="0" marL="0">
              <a:buNone/>
            </a:pPr>
            <a:endParaRPr dirty="0" sz="4400" lang="en-US" smtClean="0">
              <a:solidFill>
                <a:srgbClr val="276F8B"/>
              </a:solidFill>
              <a:latin typeface="Arial Black" panose="020B0A04020102020204" pitchFamily="34" charset="0"/>
            </a:endParaRPr>
          </a:p>
          <a:p>
            <a:pPr algn="ctr" indent="0" marL="0">
              <a:buNone/>
            </a:pPr>
            <a:endParaRPr dirty="0" sz="4400" lang="en-US">
              <a:solidFill>
                <a:srgbClr val="276F8B"/>
              </a:solidFill>
              <a:latin typeface="Arial Black" panose="020B0A04020102020204" pitchFamily="34" charset="0"/>
            </a:endParaRPr>
          </a:p>
          <a:p>
            <a:pPr algn="ctr" indent="0" marL="0">
              <a:buNone/>
            </a:pPr>
            <a:endParaRPr dirty="0" sz="4400" lang="en-US" smtClean="0">
              <a:solidFill>
                <a:srgbClr val="276F8B"/>
              </a:solidFill>
              <a:latin typeface="Arial Black" panose="020B0A04020102020204" pitchFamily="34" charset="0"/>
            </a:endParaRPr>
          </a:p>
          <a:p>
            <a:pPr algn="ctr" indent="0" marL="0">
              <a:buNone/>
            </a:pPr>
            <a:endParaRPr dirty="0" sz="4400" lang="en-US">
              <a:solidFill>
                <a:srgbClr val="276F8B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50">
        <p14:flip dir="r"/>
      </p:transition>
    </mc:Choice>
    <mc:Fallback>
      <p:transition spd="slow">
        <p:fade/>
      </p:transition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Content Placeholder 13"/>
          <p:cNvSpPr>
            <a:spLocks noGrp="1"/>
          </p:cNvSpPr>
          <p:nvPr>
            <p:ph idx="1"/>
          </p:nvPr>
        </p:nvSpPr>
        <p:spPr>
          <a:xfrm>
            <a:off x="1847654" y="791852"/>
            <a:ext cx="9655369" cy="4999348"/>
          </a:xfrm>
        </p:spPr>
        <p:txBody>
          <a:bodyPr>
            <a:normAutofit/>
          </a:bodyPr>
          <a:p>
            <a:pPr algn="ctr" indent="0" marL="0">
              <a:buNone/>
            </a:pPr>
            <a:r>
              <a:rPr b="1" dirty="0" sz="8000" lang="en-US" smtClean="0">
                <a:solidFill>
                  <a:schemeClr val="accent1">
                    <a:lumMod val="75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400">
        <p14:doors dir="vert"/>
      </p:transition>
    </mc:Choice>
    <mc:Fallback>
      <p:transition spd="slow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1559293" y="596765"/>
            <a:ext cx="9943730" cy="5414568"/>
          </a:xfrm>
        </p:spPr>
        <p:txBody>
          <a:bodyPr/>
          <a:p>
            <a:pPr algn="ctr" indent="0" marL="0">
              <a:buNone/>
            </a:pPr>
            <a:r>
              <a:rPr b="1" dirty="0" lang="en-US" smtClean="0"/>
              <a:t>Types </a:t>
            </a:r>
            <a:r>
              <a:rPr b="1" dirty="0" lang="en-US"/>
              <a:t>of Algorithm </a:t>
            </a:r>
            <a:r>
              <a:rPr b="1" dirty="0" lang="en-US" smtClean="0"/>
              <a:t>Analysis</a:t>
            </a:r>
          </a:p>
          <a:p>
            <a:pPr algn="ctr" indent="0" marL="0">
              <a:buNone/>
            </a:pPr>
            <a:endParaRPr b="1" dirty="0" lang="en-US" smtClean="0"/>
          </a:p>
          <a:p>
            <a:r>
              <a:rPr dirty="0" sz="3200" lang="en-US" smtClean="0">
                <a:solidFill>
                  <a:srgbClr val="276F8B"/>
                </a:solidFill>
                <a:latin typeface="Arial Black" panose="020B0A04020102020204" pitchFamily="34" charset="0"/>
              </a:rPr>
              <a:t>Best</a:t>
            </a:r>
            <a:r>
              <a:rPr b="1" dirty="0" sz="3200" lang="en-US" smtClean="0"/>
              <a:t> </a:t>
            </a:r>
            <a:r>
              <a:rPr dirty="0" sz="3200" lang="en-US" smtClean="0">
                <a:solidFill>
                  <a:srgbClr val="276F8B"/>
                </a:solidFill>
                <a:latin typeface="Arial Black" panose="020B0A04020102020204" pitchFamily="34" charset="0"/>
              </a:rPr>
              <a:t>Case :</a:t>
            </a:r>
            <a:r>
              <a:rPr b="1" dirty="0" sz="3200" lang="en-US" u="sng" smtClean="0"/>
              <a:t>  </a:t>
            </a:r>
          </a:p>
          <a:p>
            <a:r>
              <a:rPr dirty="0" lang="en-US"/>
              <a:t>The </a:t>
            </a:r>
            <a:r>
              <a:rPr dirty="0" lang="en-US" smtClean="0"/>
              <a:t>Minimum </a:t>
            </a:r>
            <a:r>
              <a:rPr dirty="0" lang="en-US"/>
              <a:t>amount of time taken by  an algorithm on input size n is     called </a:t>
            </a:r>
            <a:r>
              <a:rPr dirty="0" lang="en-US" smtClean="0"/>
              <a:t>Best time </a:t>
            </a:r>
            <a:r>
              <a:rPr dirty="0" lang="en-US"/>
              <a:t>case Analysis.</a:t>
            </a:r>
          </a:p>
          <a:p>
            <a:r>
              <a:rPr dirty="0" lang="en-US"/>
              <a:t>It executes in </a:t>
            </a:r>
            <a:r>
              <a:rPr dirty="0" lang="en-US" smtClean="0"/>
              <a:t>minimum </a:t>
            </a:r>
            <a:r>
              <a:rPr dirty="0" lang="en-US"/>
              <a:t>number of steps</a:t>
            </a:r>
          </a:p>
          <a:p>
            <a:r>
              <a:rPr dirty="0" lang="en-US"/>
              <a:t>Generally it </a:t>
            </a:r>
            <a:r>
              <a:rPr dirty="0" lang="en-US" smtClean="0"/>
              <a:t>denoted </a:t>
            </a:r>
            <a:r>
              <a:rPr dirty="0" lang="en-US"/>
              <a:t>by </a:t>
            </a:r>
            <a:r>
              <a:rPr b="1" dirty="0" lang="en-US" smtClean="0"/>
              <a:t>Omega(</a:t>
            </a:r>
            <a:r>
              <a:rPr b="1" dirty="0" lang="el-GR"/>
              <a:t>Ω</a:t>
            </a:r>
            <a:r>
              <a:rPr b="1" dirty="0" lang="en-US" smtClean="0"/>
              <a:t>)</a:t>
            </a:r>
            <a:r>
              <a:rPr dirty="0" lang="en-US" smtClean="0"/>
              <a:t> Notation</a:t>
            </a:r>
          </a:p>
          <a:p>
            <a:pPr indent="0" marL="0">
              <a:buNone/>
            </a:pPr>
            <a:endParaRPr b="1" dirty="0" lang="en-US" smtClean="0"/>
          </a:p>
          <a:p>
            <a:pPr indent="0" marL="0">
              <a:buNone/>
            </a:pPr>
            <a:r>
              <a:rPr b="1" dirty="0" lang="en-US" smtClean="0"/>
              <a:t>                    </a:t>
            </a:r>
          </a:p>
          <a:p>
            <a:pPr indent="0" marL="0">
              <a:buNone/>
            </a:pPr>
            <a:r>
              <a:rPr dirty="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X=6      here 6 find  in 1comparsion on index 0  </a:t>
            </a:r>
            <a:r>
              <a:rPr b="1" dirty="0" lang="el-GR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b="1" dirty="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 </a:t>
            </a:r>
          </a:p>
          <a:p>
            <a:pPr algn="ctr" indent="0" marL="0">
              <a:buNone/>
            </a:pPr>
            <a:endParaRPr b="1" dirty="0" lang="en-US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4135" t="21853" r="53217" b="50370"/>
          <a:stretch>
            <a:fillRect/>
          </a:stretch>
        </p:blipFill>
        <p:spPr>
          <a:xfrm>
            <a:off x="4038601" y="4072466"/>
            <a:ext cx="2861733" cy="9398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50">
        <p14:flip dir="r"/>
      </p:transition>
    </mc:Choice>
    <mc:Fallback>
      <p:transition spd="slow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1482291" y="406400"/>
            <a:ext cx="10029523" cy="5349507"/>
          </a:xfrm>
        </p:spPr>
        <p:txBody>
          <a:bodyPr>
            <a:normAutofit fontScale="90000" lnSpcReduction="20000"/>
          </a:bodyPr>
          <a:p>
            <a:pPr algn="ctr" indent="0" marL="0">
              <a:buNone/>
            </a:pPr>
            <a:endParaRPr b="1" dirty="0" sz="3200" lang="en-US" smtClean="0"/>
          </a:p>
          <a:p>
            <a:pPr algn="ctr" indent="0" marL="0">
              <a:buNone/>
            </a:pPr>
            <a:endParaRPr b="1" dirty="0" sz="3200" lang="en-US" smtClean="0"/>
          </a:p>
          <a:p>
            <a:pPr algn="ctr" indent="0" marL="0">
              <a:buNone/>
            </a:pPr>
            <a:endParaRPr b="1" dirty="0" sz="3200" lang="en-US" smtClean="0"/>
          </a:p>
          <a:p>
            <a:r>
              <a:rPr dirty="0" sz="4200" lang="en-US">
                <a:solidFill>
                  <a:srgbClr val="276F8B"/>
                </a:solidFill>
                <a:latin typeface="Arial Black" panose="020B0A04020102020204" pitchFamily="34" charset="0"/>
              </a:rPr>
              <a:t>Worst Case </a:t>
            </a:r>
            <a:r>
              <a:rPr dirty="0" sz="2600" lang="en-US">
                <a:solidFill>
                  <a:srgbClr val="276F8B"/>
                </a:solidFill>
                <a:latin typeface="Arial Black" panose="020B0A04020102020204" pitchFamily="34" charset="0"/>
              </a:rPr>
              <a:t>:</a:t>
            </a:r>
          </a:p>
          <a:p>
            <a:r>
              <a:rPr dirty="0" sz="2000" lang="en-US" smtClean="0"/>
              <a:t> </a:t>
            </a:r>
            <a:r>
              <a:rPr dirty="0" sz="2800" lang="en-US" smtClean="0"/>
              <a:t>The Maximum amount of time taken by  an algorithm on input size n is          called Worst time case Analysis.</a:t>
            </a:r>
          </a:p>
          <a:p>
            <a:r>
              <a:rPr dirty="0" sz="2800" lang="en-US" smtClean="0"/>
              <a:t>It executes in maximum number of steps</a:t>
            </a:r>
          </a:p>
          <a:p>
            <a:r>
              <a:rPr dirty="0" sz="2800" lang="en-US" smtClean="0"/>
              <a:t>Generally it </a:t>
            </a:r>
            <a:r>
              <a:rPr dirty="0" sz="2800" lang="en-US"/>
              <a:t>de</a:t>
            </a:r>
            <a:r>
              <a:rPr dirty="0" sz="2800" lang="en-US" smtClean="0"/>
              <a:t>noted by </a:t>
            </a:r>
            <a:r>
              <a:rPr b="1" dirty="0" sz="2800" lang="en-US" smtClean="0"/>
              <a:t>Big Oh (</a:t>
            </a:r>
            <a:r>
              <a:rPr b="1" dirty="0" sz="2800" lang="en-US"/>
              <a:t>O)</a:t>
            </a:r>
            <a:r>
              <a:rPr dirty="0" sz="2800" lang="en-US"/>
              <a:t> </a:t>
            </a:r>
            <a:r>
              <a:rPr dirty="0" sz="2800" lang="en-US" smtClean="0"/>
              <a:t>Notation</a:t>
            </a:r>
          </a:p>
          <a:p>
            <a:pPr indent="0" marL="0">
              <a:buNone/>
            </a:pPr>
            <a:r>
              <a:rPr dirty="0" lang="en-US" smtClean="0"/>
              <a:t>            </a:t>
            </a:r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X=21     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 in 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7comparsion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index 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  </a:t>
            </a:r>
            <a:r>
              <a:rPr b="1"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O(n) </a:t>
            </a:r>
            <a:endParaRPr b="1" dirty="0" sz="2800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marL="0">
              <a:buNone/>
            </a:pPr>
            <a:endParaRPr b="1" dirty="0" lang="en-US" smtClean="0"/>
          </a:p>
        </p:txBody>
      </p:sp>
      <p:pic>
        <p:nvPicPr>
          <p:cNvPr id="2097153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4135" t="21853" r="53217" b="50370"/>
          <a:stretch>
            <a:fillRect/>
          </a:stretch>
        </p:blipFill>
        <p:spPr>
          <a:xfrm>
            <a:off x="4013200" y="4064000"/>
            <a:ext cx="2861733" cy="8636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50">
        <p14:switch dir="r"/>
      </p:transition>
    </mc:Choice>
    <mc:Fallback>
      <p:transition spd="slow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1484310" y="939801"/>
            <a:ext cx="10018713" cy="4851400"/>
          </a:xfrm>
        </p:spPr>
        <p:txBody>
          <a:bodyPr>
            <a:normAutofit fontScale="25000" lnSpcReduction="20000"/>
          </a:bodyPr>
          <a:p>
            <a:pPr algn="ctr" indent="0" marL="0">
              <a:buNone/>
            </a:pPr>
            <a:endParaRPr b="1" dirty="0" sz="3200" lang="en-US"/>
          </a:p>
          <a:p>
            <a:pPr algn="ctr" indent="0" marL="0">
              <a:buNone/>
            </a:pPr>
            <a:endParaRPr b="1" dirty="0" sz="3200" lang="en-US"/>
          </a:p>
          <a:p>
            <a:endParaRPr dirty="0" sz="11200" lang="en-US" smtClean="0">
              <a:solidFill>
                <a:srgbClr val="276F8B"/>
              </a:solidFill>
              <a:latin typeface="Arial Black" panose="020B0A04020102020204" pitchFamily="34" charset="0"/>
            </a:endParaRPr>
          </a:p>
          <a:p>
            <a:endParaRPr dirty="0" sz="11200" lang="en-US">
              <a:solidFill>
                <a:srgbClr val="276F8B"/>
              </a:solidFill>
              <a:latin typeface="Arial Black" panose="020B0A04020102020204" pitchFamily="34" charset="0"/>
            </a:endParaRPr>
          </a:p>
          <a:p>
            <a:r>
              <a:rPr dirty="0" sz="12800" lang="en-US" smtClean="0">
                <a:solidFill>
                  <a:srgbClr val="276F8B"/>
                </a:solidFill>
                <a:latin typeface="Arial Black" panose="020B0A04020102020204" pitchFamily="34" charset="0"/>
              </a:rPr>
              <a:t>Average </a:t>
            </a:r>
            <a:r>
              <a:rPr dirty="0" sz="12800" lang="en-US">
                <a:solidFill>
                  <a:srgbClr val="276F8B"/>
                </a:solidFill>
                <a:latin typeface="Arial Black" panose="020B0A04020102020204" pitchFamily="34" charset="0"/>
              </a:rPr>
              <a:t>Case :</a:t>
            </a:r>
          </a:p>
          <a:p>
            <a:r>
              <a:rPr dirty="0" sz="9600" lang="en-US" smtClean="0"/>
              <a:t>The Average amount </a:t>
            </a:r>
            <a:r>
              <a:rPr dirty="0" sz="9600" lang="en-US"/>
              <a:t>of time taken by  an algorithm on input size n is </a:t>
            </a:r>
            <a:r>
              <a:rPr dirty="0" sz="9600" lang="en-US" smtClean="0"/>
              <a:t>                    called Average </a:t>
            </a:r>
            <a:r>
              <a:rPr dirty="0" sz="9600" lang="en-US"/>
              <a:t>time case Analysis.</a:t>
            </a:r>
          </a:p>
          <a:p>
            <a:r>
              <a:rPr dirty="0" sz="9600" lang="en-US"/>
              <a:t>It executes in </a:t>
            </a:r>
            <a:r>
              <a:rPr dirty="0" sz="9600" lang="en-US" smtClean="0"/>
              <a:t>Average </a:t>
            </a:r>
            <a:r>
              <a:rPr dirty="0" sz="9600" lang="en-US"/>
              <a:t>number of steps</a:t>
            </a:r>
          </a:p>
          <a:p>
            <a:r>
              <a:rPr dirty="0" sz="9600" lang="en-US"/>
              <a:t>Generally it denoted </a:t>
            </a:r>
            <a:r>
              <a:rPr dirty="0" sz="9600" lang="en-US" smtClean="0"/>
              <a:t>by </a:t>
            </a:r>
            <a:r>
              <a:rPr b="1" dirty="0" sz="9600" lang="en-US" smtClean="0"/>
              <a:t>Theta(</a:t>
            </a:r>
            <a:r>
              <a:rPr b="1" dirty="0" sz="9600" lang="el-GR"/>
              <a:t>Θ</a:t>
            </a:r>
            <a:r>
              <a:rPr b="1" dirty="0" sz="9600" lang="en-US" smtClean="0"/>
              <a:t>)</a:t>
            </a:r>
            <a:r>
              <a:rPr dirty="0" sz="9600" lang="en-US" smtClean="0"/>
              <a:t> Notation</a:t>
            </a:r>
          </a:p>
          <a:p>
            <a:endParaRPr dirty="0" sz="9600" lang="en-US"/>
          </a:p>
          <a:p>
            <a:endParaRPr dirty="0" sz="9600" lang="en-US" smtClean="0"/>
          </a:p>
          <a:p>
            <a:pPr indent="0" marL="0">
              <a:buNone/>
            </a:pPr>
            <a:endParaRPr dirty="0" sz="9600" lang="en-US"/>
          </a:p>
          <a:p>
            <a:r>
              <a:rPr dirty="0" sz="9600" lang="en-US" smtClean="0"/>
              <a:t>X=18   that present on the 3rd  index     describe below</a:t>
            </a:r>
          </a:p>
          <a:p>
            <a:pPr indent="0" marL="0">
              <a:buNone/>
            </a:pPr>
            <a:r>
              <a:rPr dirty="0" sz="9600" lang="en-US"/>
              <a:t> </a:t>
            </a:r>
            <a:r>
              <a:rPr dirty="0" sz="9600" lang="en-US" smtClean="0"/>
              <a:t>                        n+1/2 = </a:t>
            </a:r>
            <a:r>
              <a:rPr b="1" dirty="0" sz="9600" lang="el-GR" smtClean="0"/>
              <a:t>Θ</a:t>
            </a:r>
            <a:r>
              <a:rPr b="1" dirty="0" sz="9600" lang="en-US" smtClean="0"/>
              <a:t>(n+1/2) =</a:t>
            </a:r>
            <a:r>
              <a:rPr b="1" dirty="0" sz="9600" lang="el-GR"/>
              <a:t> </a:t>
            </a:r>
            <a:r>
              <a:rPr b="1" dirty="0" sz="9600" lang="el-GR" smtClean="0"/>
              <a:t>Θ</a:t>
            </a:r>
            <a:r>
              <a:rPr b="1" dirty="0" sz="9600" lang="en-US" smtClean="0"/>
              <a:t>(n)</a:t>
            </a:r>
            <a:endParaRPr dirty="0" sz="9600" lang="en-US" smtClean="0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r>
              <a:rPr dirty="0" lang="en-US" smtClean="0"/>
              <a:t> </a:t>
            </a:r>
            <a:endParaRPr dirty="0" lang="en-US"/>
          </a:p>
          <a:p>
            <a:pPr indent="0" marL="0">
              <a:buNone/>
            </a:pPr>
            <a:endParaRPr b="1" dirty="0" lang="en-US"/>
          </a:p>
          <a:p>
            <a:pPr indent="0" marL="0">
              <a:buNone/>
            </a:pPr>
            <a:endParaRPr b="1" dirty="0" lang="en-US"/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4135" t="21853" r="53217" b="50370"/>
          <a:stretch>
            <a:fillRect/>
          </a:stretch>
        </p:blipFill>
        <p:spPr>
          <a:xfrm>
            <a:off x="4066492" y="3902637"/>
            <a:ext cx="2861733" cy="836208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50">
        <p14:switch dir="r"/>
      </p:transition>
    </mc:Choice>
    <mc:Fallback>
      <p:transition spd="slow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1921932" y="753533"/>
            <a:ext cx="9152467" cy="5037667"/>
          </a:xfrm>
        </p:spPr>
        <p:txBody>
          <a:bodyPr>
            <a:normAutofit fontScale="66667" lnSpcReduction="20000"/>
          </a:bodyPr>
          <a:p>
            <a:pPr algn="ctr" indent="0" marL="0">
              <a:buNone/>
            </a:pPr>
            <a:endParaRPr b="1" dirty="0" lang="en-US" smtClean="0"/>
          </a:p>
          <a:p>
            <a:pPr algn="ctr" indent="0" marL="0">
              <a:buNone/>
            </a:pPr>
            <a:endParaRPr b="1" dirty="0" lang="en-US" smtClean="0"/>
          </a:p>
          <a:p>
            <a:pPr algn="ctr" indent="0" marL="0">
              <a:buNone/>
            </a:pPr>
            <a:endParaRPr dirty="0" sz="3000" lang="en-US" smtClean="0">
              <a:solidFill>
                <a:srgbClr val="276F8B"/>
              </a:solidFill>
              <a:latin typeface="Arial Black" panose="020B0A04020102020204" pitchFamily="34" charset="0"/>
            </a:endParaRPr>
          </a:p>
          <a:p>
            <a:pPr algn="ctr" indent="0" marL="0">
              <a:buNone/>
            </a:pPr>
            <a:r>
              <a:rPr dirty="0" sz="3800" lang="en-US" smtClean="0">
                <a:solidFill>
                  <a:srgbClr val="276F8B"/>
                </a:solidFill>
                <a:latin typeface="Arial Black" panose="020B0A04020102020204" pitchFamily="34" charset="0"/>
              </a:rPr>
              <a:t>Asymptotic </a:t>
            </a:r>
            <a:r>
              <a:rPr dirty="0" sz="3800" lang="en-US">
                <a:solidFill>
                  <a:srgbClr val="276F8B"/>
                </a:solidFill>
                <a:latin typeface="Arial Black" panose="020B0A04020102020204" pitchFamily="34" charset="0"/>
              </a:rPr>
              <a:t>Notation</a:t>
            </a:r>
          </a:p>
          <a:p>
            <a:pPr algn="ctr" indent="0" marL="0">
              <a:buNone/>
            </a:pPr>
            <a:endParaRPr b="1" dirty="0" lang="en-US"/>
          </a:p>
          <a:p>
            <a:pPr algn="just"/>
            <a:r>
              <a:rPr dirty="0" sz="4500" lang="en-US"/>
              <a:t>Asymptotic Notation is used to describe the Running time of an Algorithm that how much time </a:t>
            </a:r>
            <a:r>
              <a:rPr dirty="0" sz="4500" lang="en-US" smtClean="0"/>
              <a:t>of an </a:t>
            </a:r>
            <a:r>
              <a:rPr dirty="0" sz="4500" lang="en-US"/>
              <a:t>algorithm takes with a given </a:t>
            </a:r>
            <a:r>
              <a:rPr dirty="0" sz="4500" lang="en-US" smtClean="0"/>
              <a:t>input</a:t>
            </a:r>
            <a:r>
              <a:rPr dirty="0" sz="3800" lang="en-US" smtClean="0"/>
              <a:t>.</a:t>
            </a:r>
            <a:endParaRPr dirty="0" sz="3800" lang="en-US"/>
          </a:p>
          <a:p>
            <a:pPr algn="ctr" indent="0" marL="0">
              <a:buNone/>
            </a:pPr>
            <a:endParaRPr b="1" dirty="0" lang="en-US" smtClean="0"/>
          </a:p>
          <a:p>
            <a:pPr algn="ctr" indent="0" marL="0">
              <a:buNone/>
            </a:pPr>
            <a:r>
              <a:rPr b="1" dirty="0" sz="3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3 different Notations</a:t>
            </a:r>
            <a:endParaRPr b="1" dirty="0" sz="3800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457200" marL="457200">
              <a:buFont typeface="+mj-lt"/>
              <a:buAutoNum type="arabicPeriod"/>
            </a:pPr>
            <a:r>
              <a:rPr b="1" dirty="0" sz="3800" lang="en-US" smtClean="0"/>
              <a:t>Big oh() Notation</a:t>
            </a:r>
          </a:p>
          <a:p>
            <a:pPr indent="-457200" marL="457200">
              <a:buFont typeface="+mj-lt"/>
              <a:buAutoNum type="arabicPeriod"/>
            </a:pPr>
            <a:r>
              <a:rPr b="1" dirty="0" sz="3800" lang="en-US" smtClean="0"/>
              <a:t>Omega (</a:t>
            </a:r>
            <a:r>
              <a:rPr b="1" dirty="0" sz="3800" lang="el-GR"/>
              <a:t>Ω</a:t>
            </a:r>
            <a:r>
              <a:rPr b="1" dirty="0" sz="3800" lang="en-US" smtClean="0"/>
              <a:t>) Notation</a:t>
            </a:r>
          </a:p>
          <a:p>
            <a:pPr indent="-457200" marL="457200">
              <a:buFont typeface="+mj-lt"/>
              <a:buAutoNum type="arabicPeriod"/>
            </a:pPr>
            <a:r>
              <a:rPr b="1" dirty="0" sz="3800" lang="en-US" smtClean="0"/>
              <a:t>Theta (</a:t>
            </a:r>
            <a:r>
              <a:rPr b="1" dirty="0" sz="3800" lang="el-GR"/>
              <a:t>Θ</a:t>
            </a:r>
            <a:r>
              <a:rPr b="1" dirty="0" sz="3800" lang="en-US" smtClean="0"/>
              <a:t>) Notation</a:t>
            </a:r>
            <a:endParaRPr b="1" dirty="0" sz="3800" lang="en-US"/>
          </a:p>
          <a:p>
            <a:pPr algn="ctr" indent="0" marL="0">
              <a:buNone/>
            </a:pPr>
            <a:endParaRPr b="1" dirty="0" lang="en-US" smtClean="0"/>
          </a:p>
          <a:p>
            <a:pPr algn="ctr" indent="0" marL="0">
              <a:buNone/>
            </a:pPr>
            <a:endParaRPr b="1" dirty="0" lang="en-US"/>
          </a:p>
          <a:p>
            <a:pPr algn="ctr" indent="0" marL="0">
              <a:buNone/>
            </a:pPr>
            <a:endParaRPr b="1" dirty="0" lang="en-US" smtClean="0"/>
          </a:p>
          <a:p>
            <a:pPr algn="ctr" indent="0" marL="0">
              <a:buNone/>
            </a:pPr>
            <a:endParaRPr b="1"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400">
        <p14:doors dir="vert"/>
      </p:transition>
    </mc:Choice>
    <mc:Fallback>
      <p:transition spd="slow">
        <p:fade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1532466" y="778933"/>
            <a:ext cx="9999133" cy="5029200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v"/>
            </a:pPr>
            <a:r>
              <a:rPr dirty="0" sz="3600" lang="en-US">
                <a:solidFill>
                  <a:srgbClr val="276F8B"/>
                </a:solidFill>
                <a:latin typeface="Arial Black" panose="020B0A04020102020204" pitchFamily="34" charset="0"/>
              </a:rPr>
              <a:t>Big Oh (O) </a:t>
            </a:r>
            <a:r>
              <a:rPr dirty="0" sz="3600" lang="en-US" smtClean="0">
                <a:solidFill>
                  <a:srgbClr val="276F8B"/>
                </a:solidFill>
                <a:latin typeface="Arial Black" panose="020B0A04020102020204" pitchFamily="34" charset="0"/>
              </a:rPr>
              <a:t>Notation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 sz="3200" lang="en-US" smtClean="0"/>
              <a:t>This Notation </a:t>
            </a:r>
            <a:r>
              <a:rPr b="1" dirty="0" sz="3200" lang="en-US" smtClean="0">
                <a:solidFill>
                  <a:srgbClr val="FF0000"/>
                </a:solidFill>
              </a:rPr>
              <a:t>O(n) </a:t>
            </a:r>
            <a:r>
              <a:rPr dirty="0" sz="3200" lang="en-US" smtClean="0"/>
              <a:t>is formal way to express the </a:t>
            </a:r>
            <a:r>
              <a:rPr dirty="0" sz="3200" lang="en-US" smtClean="0">
                <a:solidFill>
                  <a:srgbClr val="FF0000"/>
                </a:solidFill>
              </a:rPr>
              <a:t>upper bound </a:t>
            </a:r>
            <a:r>
              <a:rPr dirty="0" sz="3200" lang="en-US" smtClean="0"/>
              <a:t>of an algorithm running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 sz="3200" lang="en-US" smtClean="0"/>
              <a:t>It measure the Worst  case time complexity or the Longest amount of time an </a:t>
            </a:r>
            <a:r>
              <a:rPr dirty="0" sz="3200" lang="en-US"/>
              <a:t>a</a:t>
            </a:r>
            <a:r>
              <a:rPr dirty="0" sz="3200" lang="en-US" smtClean="0"/>
              <a:t>lgorithm can possibly take to complete.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1799924" y="770021"/>
            <a:ext cx="9703099" cy="5021180"/>
          </a:xfrm>
        </p:spPr>
        <p:txBody>
          <a:bodyPr/>
          <a:p>
            <a:r>
              <a:rPr dirty="0" sz="2800" lang="en-US" smtClean="0"/>
              <a:t>The function f(n) = O(g(n)) if and only if there exists +</a:t>
            </a:r>
            <a:r>
              <a:rPr dirty="0" sz="2800" lang="en-US" err="1" smtClean="0"/>
              <a:t>ve</a:t>
            </a:r>
            <a:r>
              <a:rPr dirty="0" sz="2800" lang="en-US" smtClean="0"/>
              <a:t> constants </a:t>
            </a:r>
            <a:r>
              <a:rPr b="1" dirty="0" sz="2800" lang="en-US" smtClean="0">
                <a:solidFill>
                  <a:srgbClr val="FF0000"/>
                </a:solidFill>
              </a:rPr>
              <a:t>c</a:t>
            </a:r>
            <a:r>
              <a:rPr dirty="0" sz="2800" lang="en-US" smtClean="0">
                <a:solidFill>
                  <a:srgbClr val="FF0000"/>
                </a:solidFill>
              </a:rPr>
              <a:t> and </a:t>
            </a:r>
            <a:r>
              <a:rPr b="1" dirty="0" sz="2800" lang="en-US" smtClean="0">
                <a:solidFill>
                  <a:srgbClr val="FF0000"/>
                </a:solidFill>
              </a:rPr>
              <a:t>n</a:t>
            </a:r>
            <a:r>
              <a:rPr b="1" dirty="0" sz="1800" lang="en-US" smtClean="0">
                <a:solidFill>
                  <a:srgbClr val="FF0000"/>
                </a:solidFill>
              </a:rPr>
              <a:t>o</a:t>
            </a:r>
            <a:r>
              <a:rPr dirty="0" sz="1800" lang="en-US" smtClean="0">
                <a:solidFill>
                  <a:srgbClr val="FF0000"/>
                </a:solidFill>
              </a:rPr>
              <a:t>  </a:t>
            </a:r>
            <a:r>
              <a:rPr dirty="0" sz="2800" lang="en-US" smtClean="0"/>
              <a:t>such that </a:t>
            </a:r>
            <a:r>
              <a:rPr b="1" dirty="0" sz="2800" lang="en-US" smtClean="0">
                <a:solidFill>
                  <a:srgbClr val="FF0000"/>
                </a:solidFill>
              </a:rPr>
              <a:t>f(n)&lt;=c*g(n) </a:t>
            </a:r>
            <a:r>
              <a:rPr dirty="0" sz="2800" lang="en-US" smtClean="0"/>
              <a:t>for all </a:t>
            </a:r>
            <a:r>
              <a:rPr dirty="0" sz="2800" lang="en-US" smtClean="0">
                <a:solidFill>
                  <a:srgbClr val="FF0000"/>
                </a:solidFill>
              </a:rPr>
              <a:t>n where n&gt;n</a:t>
            </a:r>
            <a:r>
              <a:rPr dirty="0" sz="2000" lang="en-US" smtClean="0">
                <a:solidFill>
                  <a:srgbClr val="FF0000"/>
                </a:solidFill>
              </a:rPr>
              <a:t>o</a:t>
            </a:r>
          </a:p>
          <a:p>
            <a:endParaRPr dirty="0" sz="1800" lang="en-US"/>
          </a:p>
          <a:p>
            <a:endParaRPr dirty="0" sz="1800" lang="en-US" smtClean="0"/>
          </a:p>
          <a:p>
            <a:endParaRPr dirty="0" sz="1800" lang="en-US"/>
          </a:p>
          <a:p>
            <a:endParaRPr dirty="0" sz="1800" lang="en-US" smtClean="0"/>
          </a:p>
          <a:p>
            <a:endParaRPr dirty="0" sz="1800" lang="en-US" smtClean="0"/>
          </a:p>
          <a:p>
            <a:endParaRPr dirty="0" sz="1800" lang="en-US"/>
          </a:p>
          <a:p>
            <a:pPr indent="0" marL="0">
              <a:buNone/>
            </a:pPr>
            <a:endParaRPr dirty="0" sz="1800" lang="en-US" smtClean="0"/>
          </a:p>
          <a:p>
            <a:pPr indent="0" marL="0">
              <a:buNone/>
            </a:pPr>
            <a:endParaRPr dirty="0" sz="1800" lang="en-US"/>
          </a:p>
        </p:txBody>
      </p:sp>
      <p:pic>
        <p:nvPicPr>
          <p:cNvPr id="2097155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479800" y="1992652"/>
            <a:ext cx="4887528" cy="4937537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900">
        <p14:warp dir="in"/>
      </p:transition>
    </mc:Choice>
    <mc:Fallback>
      <p:transition spd="slow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1578543" y="587141"/>
            <a:ext cx="9924480" cy="5204059"/>
          </a:xfrm>
        </p:spPr>
        <p:txBody>
          <a:bodyPr/>
          <a:p>
            <a:r>
              <a:rPr b="1"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Prove that 2n+10=O(n)</a:t>
            </a:r>
          </a:p>
          <a:p>
            <a:pPr indent="0" marL="0">
              <a:buNone/>
            </a:pPr>
            <a:r>
              <a:rPr b="1"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dirty="0" sz="32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f(n) &lt;=c*g(n)</a:t>
            </a:r>
          </a:p>
          <a:p>
            <a:pPr indent="0" marL="0">
              <a:buNone/>
            </a:pPr>
            <a:r>
              <a:rPr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2n+10&lt;=n</a:t>
            </a:r>
          </a:p>
          <a:p>
            <a:pPr indent="0" marL="0">
              <a:buNone/>
            </a:pPr>
            <a:r>
              <a:rPr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2n+10&lt;=3n</a:t>
            </a:r>
          </a:p>
          <a:p>
            <a:pPr indent="0" marL="0">
              <a:buNone/>
            </a:pPr>
            <a:r>
              <a:rPr b="1"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indent="0" marL="0">
              <a:buNone/>
            </a:pP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put 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no=10,n=11 </a:t>
            </a:r>
            <a:r>
              <a:rPr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b="1" dirty="0" sz="2800"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0" marL="0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2n+10</a:t>
            </a:r>
            <a:r>
              <a:rPr b="1" dirty="0" sz="2800" lang="en-US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&lt;=3n 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means </a:t>
            </a:r>
            <a:r>
              <a:rPr b="1" dirty="0" sz="2800" lang="en-US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c=3</a:t>
            </a:r>
          </a:p>
          <a:p>
            <a:pPr indent="0" marL="0">
              <a:buNone/>
            </a:pPr>
            <a:endParaRPr dirty="0" lang="en-US" smtClean="0"/>
          </a:p>
        </p:txBody>
      </p:sp>
      <p:graphicFrame>
        <p:nvGraphicFramePr>
          <p:cNvPr id="4194304" name="Table 1"/>
          <p:cNvGraphicFramePr>
            <a:graphicFrameLocks noGrp="1"/>
          </p:cNvGraphicFramePr>
          <p:nvPr/>
        </p:nvGraphicFramePr>
        <p:xfrm>
          <a:off x="5929161" y="1155223"/>
          <a:ext cx="5890662" cy="40871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3554"/>
                <a:gridCol w="1963554"/>
                <a:gridCol w="1963554"/>
              </a:tblGrid>
              <a:tr h="42039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   n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                             f(n)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g(n)</a:t>
                      </a:r>
                      <a:endParaRPr dirty="0" lang="en-US"/>
                    </a:p>
                  </a:txBody>
                </a:tc>
              </a:tr>
              <a:tr h="557014"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  <a:endParaRPr b="1" dirty="0" sz="240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r"/>
                      <a:r>
                        <a:rPr dirty="0" sz="24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12</a:t>
                      </a:r>
                      <a:endParaRPr b="0" dirty="0" sz="2400"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b="0"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518290">
                <a:tc>
                  <a:txBody>
                    <a:bodyPr/>
                    <a:p>
                      <a:pPr algn="ctr"/>
                      <a:r>
                        <a:rPr b="1" dirty="0" sz="24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2</a:t>
                      </a:r>
                      <a:endParaRPr b="1" dirty="0" sz="2400"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14 </a:t>
                      </a:r>
                      <a:endParaRPr b="0"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b="0"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518290">
                <a:tc>
                  <a:txBody>
                    <a:bodyPr/>
                    <a:p>
                      <a:pPr algn="l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3</a:t>
                      </a:r>
                    </a:p>
                  </a:txBody>
                </a:tc>
                <a:tc>
                  <a:txBody>
                    <a:bodyPr/>
                    <a:p>
                      <a:pPr algn="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</a:t>
                      </a:r>
                      <a:r>
                        <a:rPr baseline="0" dirty="0" sz="2400" kern="12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dirty="0" sz="2400" kern="12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b="0"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9</a:t>
                      </a:r>
                      <a:endParaRPr b="0"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518290">
                <a:tc>
                  <a:txBody>
                    <a:bodyPr/>
                    <a:p>
                      <a:pPr algn="l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kern="12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 4</a:t>
                      </a:r>
                      <a:endParaRPr b="1" dirty="0" sz="2400" kern="1200" lang="en-US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18</a:t>
                      </a:r>
                      <a:endParaRPr b="0"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12</a:t>
                      </a:r>
                      <a:endParaRPr b="0"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518290">
                <a:tc>
                  <a:txBody>
                    <a:bodyPr/>
                    <a:p>
                      <a:pPr algn="l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kern="12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</a:t>
                      </a:r>
                      <a:r>
                        <a:rPr baseline="0" b="1" dirty="0" sz="2400" kern="12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b="1" dirty="0" sz="2400" kern="12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b="1" dirty="0" sz="2400" kern="1200" lang="en-US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20</a:t>
                      </a:r>
                      <a:endParaRPr b="0"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15</a:t>
                      </a:r>
                      <a:endParaRPr b="0" dirty="0" sz="2400" kern="1200" lang="en-US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518290">
                <a:tc>
                  <a:txBody>
                    <a:bodyPr/>
                    <a:p>
                      <a:pPr algn="l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10</a:t>
                      </a:r>
                    </a:p>
                  </a:txBody>
                </a:tc>
                <a:tc>
                  <a:txBody>
                    <a:bodyPr/>
                    <a:p>
                      <a:pPr algn="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30</a:t>
                      </a:r>
                      <a:endParaRPr b="0"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30</a:t>
                      </a:r>
                      <a:endParaRPr b="0"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  <a:tr h="518290">
                <a:tc>
                  <a:txBody>
                    <a:bodyPr/>
                    <a:p>
                      <a:pPr algn="l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="1"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 11</a:t>
                      </a:r>
                    </a:p>
                  </a:txBody>
                </a:tc>
                <a:tc>
                  <a:txBody>
                    <a:bodyPr/>
                    <a:p>
                      <a:pPr algn="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32</a:t>
                      </a:r>
                      <a:endParaRPr b="0"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defTabSz="4572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kern="1200" lang="en-US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33</a:t>
                      </a:r>
                      <a:endParaRPr b="0" dirty="0" sz="2400" kern="1200" lang="en-US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</a:tc>
              </a:tr>
            </a:tbl>
          </a:graphicData>
        </a:graphic>
      </p:graphicFrame>
      <p:sp>
        <p:nvSpPr>
          <p:cNvPr id="1048613" name="Rectangle 3"/>
          <p:cNvSpPr/>
          <p:nvPr/>
        </p:nvSpPr>
        <p:spPr>
          <a:xfrm>
            <a:off x="9096417" y="317184"/>
            <a:ext cx="1242648" cy="369332"/>
          </a:xfrm>
          <a:prstGeom prst="rect"/>
        </p:spPr>
        <p:txBody>
          <a:bodyPr wrap="none">
            <a:spAutoFit/>
          </a:bodyPr>
          <a:p>
            <a:r>
              <a:rPr b="1" dirty="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2n+10&lt;=3n</a:t>
            </a:r>
          </a:p>
        </p:txBody>
      </p:sp>
      <p:cxnSp>
        <p:nvCxnSpPr>
          <p:cNvPr id="3145728" name="Straight Arrow Connector 5"/>
          <p:cNvCxnSpPr>
            <a:cxnSpLocks/>
          </p:cNvCxnSpPr>
          <p:nvPr/>
        </p:nvCxnSpPr>
        <p:spPr>
          <a:xfrm flipH="1">
            <a:off x="9350188" y="596106"/>
            <a:ext cx="89647" cy="483529"/>
          </a:xfrm>
          <a:prstGeom prst="straightConnector1"/>
          <a:ln>
            <a:solidFill>
              <a:srgbClr val="66FF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Arrow Connector 6"/>
          <p:cNvCxnSpPr>
            <a:cxnSpLocks/>
          </p:cNvCxnSpPr>
          <p:nvPr/>
        </p:nvCxnSpPr>
        <p:spPr>
          <a:xfrm>
            <a:off x="10069780" y="554137"/>
            <a:ext cx="349624" cy="525498"/>
          </a:xfrm>
          <a:prstGeom prst="straightConnector1"/>
          <a:ln>
            <a:solidFill>
              <a:srgbClr val="66FF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>
        <p15:prstTrans prst="drape"/>
      </p:transition>
    </mc:Choice>
    <mc:Fallback>
      <p:transition spd="slow">
        <p:fade/>
      </p:transition>
    </mc:Fallback>
  </mc:AlternateContent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lastClr="000000" val="windowText"/>
      </a:dk1>
      <a:lt1>
        <a:sysClr lastClr="FFFFFF" val="window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dir="5400000" dist="12700" endPos="32000" rotWithShape="0" stA="26000" sy="-100000"/>
          </a:effectLst>
        </a:effectStyle>
        <a:effectStyle>
          <a:effectLst>
            <a:outerShdw blurRad="38100" dir="5400000" dist="254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VISHAL</dc:creator>
  <cp:lastModifiedBy>VISHAL</cp:lastModifiedBy>
  <dcterms:created xsi:type="dcterms:W3CDTF">2024-08-14T03:47:04Z</dcterms:created>
  <dcterms:modified xsi:type="dcterms:W3CDTF">2024-09-05T06:58:15Z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761ea15b623740f8a17eef44c9d6cb02</vt:lpwstr>
  </property>
</Properties>
</file>