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GioSaTJdviPB1mMZQ3rXCSRwZ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5e714351a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a5e71435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5e714351a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a5e71435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2b1e18d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2b1e18d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b1e18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b1e18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rive.google.com/drive/folders/1bDwGdAOn68CiWMojfoM0r0Z4nvjR1mkd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9j7UYhxVNefweEknoIcc-9RaXEFAt7_S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Lecture 02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Irfan Malik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6"/>
              <a:buNone/>
            </a:pPr>
            <a:r>
              <a:rPr lang="en">
                <a:solidFill>
                  <a:schemeClr val="dk1"/>
                </a:solidFill>
              </a:rPr>
              <a:t>Dr. Sheraz Naseer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" y="4435400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5050" y="4201800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C0C0C"/>
                </a:solidFill>
              </a:rPr>
              <a:t>Supervised learning:</a:t>
            </a:r>
            <a:endParaRPr b="1" sz="3000"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Supervised learning is a category of </a:t>
            </a:r>
            <a:r>
              <a:rPr b="1" lang="en">
                <a:solidFill>
                  <a:srgbClr val="FF0000"/>
                </a:solidFill>
              </a:rPr>
              <a:t>machine learning </a:t>
            </a:r>
            <a:r>
              <a:rPr lang="en">
                <a:solidFill>
                  <a:srgbClr val="0C0C0C"/>
                </a:solidFill>
              </a:rPr>
              <a:t>that </a:t>
            </a:r>
            <a:r>
              <a:rPr b="1" lang="en">
                <a:solidFill>
                  <a:srgbClr val="FF0000"/>
                </a:solidFill>
              </a:rPr>
              <a:t>uses labeled datasets </a:t>
            </a:r>
            <a:r>
              <a:rPr lang="en">
                <a:solidFill>
                  <a:srgbClr val="0C0C0C"/>
                </a:solidFill>
              </a:rPr>
              <a:t>to </a:t>
            </a:r>
            <a:r>
              <a:rPr b="1" lang="en">
                <a:solidFill>
                  <a:srgbClr val="FF0000"/>
                </a:solidFill>
              </a:rPr>
              <a:t>train algorithms </a:t>
            </a:r>
            <a:r>
              <a:rPr lang="en">
                <a:solidFill>
                  <a:srgbClr val="0C0C0C"/>
                </a:solidFill>
              </a:rPr>
              <a:t>to predict outcomes and recognize patterns. 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6493" l="677" r="2149" t="2484"/>
          <a:stretch/>
        </p:blipFill>
        <p:spPr>
          <a:xfrm>
            <a:off x="1544715" y="2004803"/>
            <a:ext cx="5921407" cy="288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Unsupervised learning: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Unsupervised learning is a type of </a:t>
            </a:r>
            <a:r>
              <a:rPr b="1" lang="en">
                <a:solidFill>
                  <a:srgbClr val="FF0000"/>
                </a:solidFill>
              </a:rPr>
              <a:t>machine learning algorithm </a:t>
            </a:r>
            <a:r>
              <a:rPr lang="en">
                <a:solidFill>
                  <a:srgbClr val="0C0C0C"/>
                </a:solidFill>
              </a:rPr>
              <a:t>where the </a:t>
            </a:r>
            <a:r>
              <a:rPr b="1" lang="en">
                <a:solidFill>
                  <a:srgbClr val="FF0000"/>
                </a:solidFill>
              </a:rPr>
              <a:t>model learns from unlabeled data</a:t>
            </a:r>
            <a:r>
              <a:rPr lang="en">
                <a:solidFill>
                  <a:srgbClr val="0C0C0C"/>
                </a:solidFill>
              </a:rPr>
              <a:t>, meaning there are no predefined target labels.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167" y="1921889"/>
            <a:ext cx="5273336" cy="296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Reinforcement learning:</a:t>
            </a:r>
            <a:endParaRPr b="1" sz="3000"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Reinforcement learning is a type of </a:t>
            </a:r>
            <a:r>
              <a:rPr b="1" lang="en">
                <a:solidFill>
                  <a:srgbClr val="FF0000"/>
                </a:solidFill>
              </a:rPr>
              <a:t>machine learning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C0C0C"/>
                </a:solidFill>
              </a:rPr>
              <a:t>algorithm where an agent </a:t>
            </a:r>
            <a:r>
              <a:rPr b="1" lang="en">
                <a:solidFill>
                  <a:srgbClr val="FF0000"/>
                </a:solidFill>
              </a:rPr>
              <a:t>learns to make decisions by interacting with an environment. </a:t>
            </a:r>
            <a:r>
              <a:rPr lang="en">
                <a:solidFill>
                  <a:srgbClr val="0C0C0C"/>
                </a:solidFill>
              </a:rPr>
              <a:t>The agent receives feedback in the form of rewards or penalties based on its actions, and its goal is to learn the optimal strategy to maximize cumulative rewards over time.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34" y="2570463"/>
            <a:ext cx="5468644" cy="2486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00000"/>
                </a:solidFill>
              </a:rPr>
              <a:t>Clustering:</a:t>
            </a:r>
            <a:endParaRPr sz="3000"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Clustering is a technique in </a:t>
            </a:r>
            <a:r>
              <a:rPr b="1" lang="en">
                <a:solidFill>
                  <a:srgbClr val="FF0000"/>
                </a:solidFill>
              </a:rPr>
              <a:t>unsupervised learning </a:t>
            </a:r>
            <a:r>
              <a:rPr lang="en">
                <a:solidFill>
                  <a:srgbClr val="0C0C0C"/>
                </a:solidFill>
              </a:rPr>
              <a:t>where </a:t>
            </a:r>
            <a:r>
              <a:rPr b="1" lang="en">
                <a:solidFill>
                  <a:srgbClr val="FF0000"/>
                </a:solidFill>
              </a:rPr>
              <a:t>data points are grouped </a:t>
            </a:r>
            <a:r>
              <a:rPr lang="en">
                <a:solidFill>
                  <a:srgbClr val="0C0C0C"/>
                </a:solidFill>
              </a:rPr>
              <a:t>into </a:t>
            </a:r>
            <a:r>
              <a:rPr b="1" lang="en">
                <a:solidFill>
                  <a:srgbClr val="FF0000"/>
                </a:solidFill>
              </a:rPr>
              <a:t>clusters based </a:t>
            </a:r>
            <a:r>
              <a:rPr lang="en">
                <a:solidFill>
                  <a:srgbClr val="0C0C0C"/>
                </a:solidFill>
              </a:rPr>
              <a:t>on their </a:t>
            </a:r>
            <a:r>
              <a:rPr b="1" lang="en">
                <a:solidFill>
                  <a:srgbClr val="FF0000"/>
                </a:solidFill>
              </a:rPr>
              <a:t>similarity</a:t>
            </a:r>
            <a:r>
              <a:rPr lang="en">
                <a:solidFill>
                  <a:srgbClr val="0C0C0C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proximity</a:t>
            </a:r>
            <a:r>
              <a:rPr lang="en">
                <a:solidFill>
                  <a:srgbClr val="0C0C0C"/>
                </a:solidFill>
              </a:rPr>
              <a:t> to each other, without any predefined labels. 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17247" l="0" r="0" t="0"/>
          <a:stretch/>
        </p:blipFill>
        <p:spPr>
          <a:xfrm>
            <a:off x="1287263" y="2230068"/>
            <a:ext cx="6809016" cy="268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00000"/>
                </a:solidFill>
              </a:rPr>
              <a:t>Dimensionality Reduction:</a:t>
            </a:r>
            <a:endParaRPr sz="3000"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Dimensionality </a:t>
            </a:r>
            <a:r>
              <a:rPr b="1" lang="en">
                <a:solidFill>
                  <a:srgbClr val="FF0000"/>
                </a:solidFill>
              </a:rPr>
              <a:t>reduction is a process in machine learning and statistics aimed</a:t>
            </a:r>
            <a:r>
              <a:rPr lang="en">
                <a:solidFill>
                  <a:srgbClr val="0C0C0C"/>
                </a:solidFill>
              </a:rPr>
              <a:t> at </a:t>
            </a:r>
            <a:r>
              <a:rPr b="1" lang="en">
                <a:solidFill>
                  <a:srgbClr val="FF0000"/>
                </a:solidFill>
              </a:rPr>
              <a:t>reducing the number of features </a:t>
            </a:r>
            <a:r>
              <a:rPr lang="en">
                <a:solidFill>
                  <a:srgbClr val="0C0C0C"/>
                </a:solidFill>
              </a:rPr>
              <a:t>or </a:t>
            </a:r>
            <a:r>
              <a:rPr b="1" lang="en">
                <a:solidFill>
                  <a:srgbClr val="FF0000"/>
                </a:solidFill>
              </a:rPr>
              <a:t>variables</a:t>
            </a:r>
            <a:r>
              <a:rPr lang="en">
                <a:solidFill>
                  <a:srgbClr val="0C0C0C"/>
                </a:solidFill>
              </a:rPr>
              <a:t> in a dataset while preserving important information. It helps to simplify the dataset by representing it in a lower-dimensional space, making it easier to visualize, analyze, and process.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777" y="2559142"/>
            <a:ext cx="3532820" cy="2508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 detection:</a:t>
            </a:r>
            <a:endParaRPr sz="3000"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Anomaly detection is a </a:t>
            </a:r>
            <a:r>
              <a:rPr b="1" lang="en">
                <a:solidFill>
                  <a:srgbClr val="FF0000"/>
                </a:solidFill>
              </a:rPr>
              <a:t>technique</a:t>
            </a:r>
            <a:r>
              <a:rPr lang="en">
                <a:solidFill>
                  <a:srgbClr val="0C0C0C"/>
                </a:solidFill>
              </a:rPr>
              <a:t> used in </a:t>
            </a:r>
            <a:r>
              <a:rPr b="1" lang="en">
                <a:solidFill>
                  <a:srgbClr val="FF0000"/>
                </a:solidFill>
              </a:rPr>
              <a:t>machine learning </a:t>
            </a:r>
            <a:r>
              <a:rPr lang="en">
                <a:solidFill>
                  <a:srgbClr val="0C0C0C"/>
                </a:solidFill>
              </a:rPr>
              <a:t>to </a:t>
            </a:r>
            <a:r>
              <a:rPr b="1" lang="en">
                <a:solidFill>
                  <a:srgbClr val="FF0000"/>
                </a:solidFill>
              </a:rPr>
              <a:t>identify data points </a:t>
            </a:r>
            <a:r>
              <a:rPr lang="en">
                <a:solidFill>
                  <a:srgbClr val="0C0C0C"/>
                </a:solidFill>
              </a:rPr>
              <a:t>that </a:t>
            </a:r>
            <a:r>
              <a:rPr b="1" lang="en">
                <a:solidFill>
                  <a:srgbClr val="FF0000"/>
                </a:solidFill>
              </a:rPr>
              <a:t>deviate significantly </a:t>
            </a:r>
            <a:r>
              <a:rPr lang="en">
                <a:solidFill>
                  <a:srgbClr val="0C0C0C"/>
                </a:solidFill>
              </a:rPr>
              <a:t>from the </a:t>
            </a:r>
            <a:r>
              <a:rPr b="1" lang="en">
                <a:solidFill>
                  <a:srgbClr val="FF0000"/>
                </a:solidFill>
              </a:rPr>
              <a:t>norm</a:t>
            </a:r>
            <a:r>
              <a:rPr lang="en">
                <a:solidFill>
                  <a:srgbClr val="0C0C0C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expected behavior </a:t>
            </a:r>
            <a:r>
              <a:rPr lang="en">
                <a:solidFill>
                  <a:srgbClr val="0C0C0C"/>
                </a:solidFill>
              </a:rPr>
              <a:t>within a </a:t>
            </a:r>
            <a:r>
              <a:rPr b="1" lang="en">
                <a:solidFill>
                  <a:srgbClr val="FF0000"/>
                </a:solidFill>
              </a:rPr>
              <a:t>dataset</a:t>
            </a:r>
            <a:r>
              <a:rPr lang="en">
                <a:solidFill>
                  <a:srgbClr val="0C0C0C"/>
                </a:solidFill>
              </a:rPr>
              <a:t>. These data points, known as anomalies or outliers, may represent unusual patterns, errors, or fraudulent activities.</a:t>
            </a:r>
            <a:endParaRPr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Supervised learning</a:t>
            </a:r>
            <a:endParaRPr b="1" sz="3020"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70125"/>
            <a:ext cx="679652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625" y="249675"/>
            <a:ext cx="7615975" cy="483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9"/>
          <p:cNvCxnSpPr/>
          <p:nvPr/>
        </p:nvCxnSpPr>
        <p:spPr>
          <a:xfrm>
            <a:off x="1178150" y="2820625"/>
            <a:ext cx="7120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Supervised Learning Applications</a:t>
            </a:r>
            <a:endParaRPr b="1" sz="3020"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765761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40"/>
              <a:t>Unsupervised learning</a:t>
            </a:r>
            <a:endParaRPr b="1" sz="3040"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997" y="2303125"/>
            <a:ext cx="6112875" cy="25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612425" y="1184075"/>
            <a:ext cx="594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Anomaly Detection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5e714351a_0_12"/>
          <p:cNvSpPr txBox="1"/>
          <p:nvPr>
            <p:ph idx="1" type="subTitle"/>
          </p:nvPr>
        </p:nvSpPr>
        <p:spPr>
          <a:xfrm>
            <a:off x="194225" y="1238365"/>
            <a:ext cx="8128200" cy="2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Machine Learning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Types of Machine Learning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Deep Learning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Generative AI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3" name="Google Shape;63;g2a5e714351a_0_12"/>
          <p:cNvSpPr txBox="1"/>
          <p:nvPr>
            <p:ph type="ctrTitle"/>
          </p:nvPr>
        </p:nvSpPr>
        <p:spPr>
          <a:xfrm>
            <a:off x="311700" y="437925"/>
            <a:ext cx="767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/>
              <a:t>Agenda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311700" y="445025"/>
            <a:ext cx="873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Reinforcement Learning</a:t>
            </a:r>
            <a:endParaRPr b="1" sz="2720"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29844" r="0" t="0"/>
          <a:stretch/>
        </p:blipFill>
        <p:spPr>
          <a:xfrm>
            <a:off x="1764850" y="941525"/>
            <a:ext cx="5052838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311700" y="445025"/>
            <a:ext cx="326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720"/>
              <a:t>Biological Neuron</a:t>
            </a:r>
            <a:endParaRPr b="1" sz="2720"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52622" r="0" t="0"/>
          <a:stretch/>
        </p:blipFill>
        <p:spPr>
          <a:xfrm>
            <a:off x="4865926" y="1097525"/>
            <a:ext cx="4187901" cy="28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49650" t="0"/>
          <a:stretch/>
        </p:blipFill>
        <p:spPr>
          <a:xfrm>
            <a:off x="51850" y="1097513"/>
            <a:ext cx="4450527" cy="28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>
            <p:ph type="title"/>
          </p:nvPr>
        </p:nvSpPr>
        <p:spPr>
          <a:xfrm>
            <a:off x="4865925" y="445025"/>
            <a:ext cx="317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820"/>
              <a:t>Artificial Neuron</a:t>
            </a:r>
            <a:endParaRPr b="1" sz="2820"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8050" y="3278525"/>
            <a:ext cx="3727450" cy="18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820"/>
              <a:t>Neural Network</a:t>
            </a:r>
            <a:endParaRPr b="1" sz="2820"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8104"/>
          <a:stretch/>
        </p:blipFill>
        <p:spPr>
          <a:xfrm>
            <a:off x="1392000" y="1085700"/>
            <a:ext cx="6605676" cy="37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ML vs. DL</a:t>
            </a:r>
            <a:endParaRPr b="1" sz="3020"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225" y="1246100"/>
            <a:ext cx="729326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5e714351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Week Summary </a:t>
            </a:r>
            <a:endParaRPr b="1" sz="3020"/>
          </a:p>
        </p:txBody>
      </p:sp>
      <p:sp>
        <p:nvSpPr>
          <p:cNvPr id="234" name="Google Shape;234;g2a5e714351a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AI?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ANI &amp; AGI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Machine Learning vs Deep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g2a5e714351a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2b1e18dc3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241" name="Google Shape;241;g1f2b1e18dc3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0C0C"/>
                </a:solidFill>
              </a:rPr>
              <a:t>Lecture 03 - Deep Learning</a:t>
            </a:r>
            <a:endParaRPr b="1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rgbClr val="0C0C0C"/>
              </a:solidFill>
            </a:endParaRPr>
          </a:p>
        </p:txBody>
      </p:sp>
      <p:sp>
        <p:nvSpPr>
          <p:cNvPr id="242" name="Google Shape;242;g1f2b1e18dc3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2b1e18dc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9" name="Google Shape;69;g1f2b1e18dc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01 - Road Map of AI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g1f2b1e18dc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16555"/>
          <a:stretch/>
        </p:blipFill>
        <p:spPr>
          <a:xfrm>
            <a:off x="788100" y="1406063"/>
            <a:ext cx="7263575" cy="2948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6296700" y="4743300"/>
            <a:ext cx="2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Deeplearning.ai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20"/>
              <a:t>Demystifying AI</a:t>
            </a:r>
            <a:endParaRPr b="1" sz="3020"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94650" y="330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Relationship in AI, ML and DL</a:t>
            </a:r>
            <a:endParaRPr b="1" sz="3020"/>
          </a:p>
        </p:txBody>
      </p:sp>
      <p:grpSp>
        <p:nvGrpSpPr>
          <p:cNvPr id="84" name="Google Shape;84;p16"/>
          <p:cNvGrpSpPr/>
          <p:nvPr/>
        </p:nvGrpSpPr>
        <p:grpSpPr>
          <a:xfrm>
            <a:off x="846167" y="1120035"/>
            <a:ext cx="7571273" cy="3977215"/>
            <a:chOff x="933200" y="826475"/>
            <a:chExt cx="7043700" cy="3803400"/>
          </a:xfrm>
        </p:grpSpPr>
        <p:sp>
          <p:nvSpPr>
            <p:cNvPr id="85" name="Google Shape;85;p16"/>
            <p:cNvSpPr/>
            <p:nvPr/>
          </p:nvSpPr>
          <p:spPr>
            <a:xfrm>
              <a:off x="933200" y="826475"/>
              <a:ext cx="7043700" cy="3803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732775" y="1227300"/>
              <a:ext cx="4977600" cy="2688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592975" y="2426350"/>
              <a:ext cx="2785200" cy="120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1068975" y="2312500"/>
              <a:ext cx="18888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Artificial Intelligence: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Search Algorithms, Rule Based Systems, Statistical Inference, Machine Learning 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282900" y="1466900"/>
              <a:ext cx="1951800" cy="9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Machine Learning: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SVM, Tree Algorithms, Nearest neighbors, bagging, boosting, Deep Learning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200650" y="2639050"/>
              <a:ext cx="1951800" cy="9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Deep Learning: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FCNs, CNNs, RNNs, Transformers, Autoencoders, GANs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ANI (Artificial Narrow Intelligence)</a:t>
            </a:r>
            <a:endParaRPr sz="3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88375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C0C0C"/>
                </a:solidFill>
              </a:rPr>
              <a:t>ANI refers to </a:t>
            </a:r>
            <a:r>
              <a:rPr b="1" lang="en">
                <a:solidFill>
                  <a:srgbClr val="FF0000"/>
                </a:solidFill>
              </a:rPr>
              <a:t>AI systems </a:t>
            </a:r>
            <a:r>
              <a:rPr lang="en">
                <a:solidFill>
                  <a:srgbClr val="0C0C0C"/>
                </a:solidFill>
              </a:rPr>
              <a:t>that are </a:t>
            </a:r>
            <a:r>
              <a:rPr b="1" lang="en">
                <a:solidFill>
                  <a:srgbClr val="FF0000"/>
                </a:solidFill>
              </a:rPr>
              <a:t>designed</a:t>
            </a:r>
            <a:r>
              <a:rPr lang="en">
                <a:solidFill>
                  <a:srgbClr val="0C0C0C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trained</a:t>
            </a:r>
            <a:r>
              <a:rPr lang="en">
                <a:solidFill>
                  <a:srgbClr val="0C0C0C"/>
                </a:solidFill>
              </a:rPr>
              <a:t> for </a:t>
            </a:r>
            <a:r>
              <a:rPr b="1" lang="en">
                <a:solidFill>
                  <a:srgbClr val="FF0000"/>
                </a:solidFill>
              </a:rPr>
              <a:t>specific tasks or domains</a:t>
            </a:r>
            <a:r>
              <a:rPr lang="en">
                <a:solidFill>
                  <a:srgbClr val="0C0C0C"/>
                </a:solidFill>
              </a:rPr>
              <a:t>. These systems excel at performing a single task or a narrow range of tasks, but they lack the ability to generalize their knowledge to other domains. </a:t>
            </a:r>
            <a:endParaRPr>
              <a:solidFill>
                <a:srgbClr val="0C0C0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</a:rPr>
              <a:t>Examples: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0C0C0C"/>
                </a:solidFill>
              </a:rPr>
              <a:t>         	    </a:t>
            </a:r>
            <a:r>
              <a:rPr lang="en">
                <a:solidFill>
                  <a:srgbClr val="0C0C0C"/>
                </a:solidFill>
              </a:rPr>
              <a:t>ANI include virtual assistants like Siri or Alexa, recommendation systems, and image recognition algorithms.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AGI (Artificial General Intelligence)</a:t>
            </a:r>
            <a:r>
              <a:rPr lang="en" sz="3000"/>
              <a:t>: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AGI, on the other hand, refers to AI systems t</a:t>
            </a:r>
            <a:r>
              <a:rPr b="1" lang="en">
                <a:solidFill>
                  <a:srgbClr val="FF0000"/>
                </a:solidFill>
              </a:rPr>
              <a:t>hat possess the ability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</a:rPr>
              <a:t>understand</a:t>
            </a:r>
            <a:r>
              <a:rPr lang="en"/>
              <a:t>, </a:t>
            </a:r>
            <a:r>
              <a:rPr b="1" lang="en">
                <a:solidFill>
                  <a:srgbClr val="FF0000"/>
                </a:solidFill>
              </a:rPr>
              <a:t>learn</a:t>
            </a:r>
            <a:r>
              <a:rPr lang="en"/>
              <a:t>, and apply knowledge across a </a:t>
            </a:r>
            <a:r>
              <a:rPr b="1" lang="en">
                <a:solidFill>
                  <a:srgbClr val="FF0000"/>
                </a:solidFill>
              </a:rPr>
              <a:t>wide range of tasks </a:t>
            </a:r>
            <a:r>
              <a:rPr lang="en"/>
              <a:t>and </a:t>
            </a:r>
            <a:r>
              <a:rPr b="1" lang="en">
                <a:solidFill>
                  <a:srgbClr val="FF0000"/>
                </a:solidFill>
              </a:rPr>
              <a:t>domains</a:t>
            </a:r>
            <a:r>
              <a:rPr lang="en"/>
              <a:t>, similar to human intelligence. 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5212" l="1363" r="3504" t="6053"/>
          <a:stretch/>
        </p:blipFill>
        <p:spPr>
          <a:xfrm>
            <a:off x="1380477" y="2481803"/>
            <a:ext cx="6383046" cy="199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20"/>
              <a:t>Difference in ML and Classical AI</a:t>
            </a:r>
            <a:endParaRPr b="1" sz="3020"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16833" l="18986" r="9576" t="10901"/>
          <a:stretch/>
        </p:blipFill>
        <p:spPr>
          <a:xfrm>
            <a:off x="1633125" y="1170125"/>
            <a:ext cx="6332626" cy="379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Types of Machine Learning</a:t>
            </a:r>
            <a:endParaRPr b="1" sz="3020"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Supervised Learning (learning with </a:t>
            </a:r>
            <a:r>
              <a:rPr b="1" lang="en">
                <a:solidFill>
                  <a:srgbClr val="CC0000"/>
                </a:solidFill>
              </a:rPr>
              <a:t>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Unsupervised Learning (discover patterns in </a:t>
            </a:r>
            <a:r>
              <a:rPr b="1" lang="en">
                <a:solidFill>
                  <a:srgbClr val="CC0000"/>
                </a:solidFill>
              </a:rPr>
              <a:t>unlabeled data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Reinforcement learning (learn to act based on </a:t>
            </a:r>
            <a:r>
              <a:rPr b="1" lang="en">
                <a:solidFill>
                  <a:srgbClr val="CC0000"/>
                </a:solidFill>
              </a:rPr>
              <a:t>feedback/rewards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10849"/>
          <a:stretch/>
        </p:blipFill>
        <p:spPr>
          <a:xfrm>
            <a:off x="1253100" y="2215550"/>
            <a:ext cx="6221999" cy="27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