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8" roundtripDataSignature="AMtx7mjZzpfwOZF0JW8Heo/rQY/FnD0j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3BD82C-0967-4924-B5A6-6E4719B2EB63}">
  <a:tblStyle styleId="{A63BD82C-0967-4924-B5A6-6E4719B2EB6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436289953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643628995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88b16ccb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a88b16cc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88b16ccb7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a88b16ccb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88b16ccb7_0_2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2a88b16ccb7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88b16ccb7_0_3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a88b16ccb7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88b16ccb7_0_3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2a88b16ccb7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88b16ccb7_0_1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a88b16ccb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5e714351a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2a5e714351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a08846dc2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2aa08846dc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a08846dc2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aa08846dc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a88b16ccb7_0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2a88b16ccb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a88b16ccb7_0_4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2a88b16ccb7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aa0642d42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2aa0642d4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c40485b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c40485b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a5e714351a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2a5e714351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bc40485b8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bc40485b8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latform.openai.com/playground?mode=cha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drive/folders/1IbiuDPDDffxNkSWdC0-xpFmUt25TWt-s?usp=drive_link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rive.google.com/drive/folders/1wBMlkG3sly5Zmp1EYtBbb_85pVb5cNUt?usp=drive_lin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hat.openai.com/auth/logi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Lecture 05</a:t>
            </a:r>
            <a:endParaRPr b="1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646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Irfan Malik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6"/>
              <a:buNone/>
            </a:pPr>
            <a:r>
              <a:rPr lang="en">
                <a:solidFill>
                  <a:schemeClr val="dk1"/>
                </a:solidFill>
              </a:rPr>
              <a:t>Dr. Sheraz Naseer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5" y="4435400"/>
            <a:ext cx="2021288" cy="4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05050" y="4201800"/>
            <a:ext cx="1330074" cy="91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8"/>
          <p:cNvSpPr txBox="1"/>
          <p:nvPr/>
        </p:nvSpPr>
        <p:spPr>
          <a:xfrm>
            <a:off x="1107280" y="1551206"/>
            <a:ext cx="677941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on the "Log In" button to access your chat.openai account.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on “Continue with Google”, and then select your google account.</a:t>
            </a:r>
            <a:endParaRPr/>
          </a:p>
        </p:txBody>
      </p:sp>
      <p:sp>
        <p:nvSpPr>
          <p:cNvPr id="118" name="Google Shape;118;p8"/>
          <p:cNvSpPr txBox="1"/>
          <p:nvPr/>
        </p:nvSpPr>
        <p:spPr>
          <a:xfrm>
            <a:off x="1107280" y="709374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3: Logging In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4: Engaging in Conversation</a:t>
            </a:r>
            <a:br>
              <a:rPr lang="en"/>
            </a:br>
            <a:endParaRPr/>
          </a:p>
        </p:txBody>
      </p:sp>
      <p:sp>
        <p:nvSpPr>
          <p:cNvPr id="124" name="Google Shape;124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chat interface, you will see a text input box where you can type your message or question. 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Simply enter your text and press "</a:t>
            </a:r>
            <a:r>
              <a:rPr b="1"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Enter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 or click the send button to send your query to the AI model.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you've sent your message, the AI model will process it and generate a response. 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436289953_0_14"/>
          <p:cNvSpPr txBox="1"/>
          <p:nvPr>
            <p:ph type="title"/>
          </p:nvPr>
        </p:nvSpPr>
        <p:spPr>
          <a:xfrm>
            <a:off x="311700" y="2365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Generative AI </a:t>
            </a:r>
            <a:endParaRPr b="1" sz="3020"/>
          </a:p>
        </p:txBody>
      </p:sp>
      <p:sp>
        <p:nvSpPr>
          <p:cNvPr id="131" name="Google Shape;131;g26436289953_0_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88b16ccb7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Tokenization</a:t>
            </a:r>
            <a:endParaRPr b="1" sz="3020"/>
          </a:p>
        </p:txBody>
      </p:sp>
      <p:sp>
        <p:nvSpPr>
          <p:cNvPr id="137" name="Google Shape;137;g2a88b16ccb7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Definition: </a:t>
            </a:r>
            <a:r>
              <a:rPr lang="en">
                <a:solidFill>
                  <a:schemeClr val="dk1"/>
                </a:solidFill>
              </a:rPr>
              <a:t>Tokenization is the process of </a:t>
            </a:r>
            <a:r>
              <a:rPr b="1" lang="en">
                <a:solidFill>
                  <a:srgbClr val="CC0000"/>
                </a:solidFill>
              </a:rPr>
              <a:t>breaking down</a:t>
            </a:r>
            <a:r>
              <a:rPr lang="en">
                <a:solidFill>
                  <a:schemeClr val="dk1"/>
                </a:solidFill>
              </a:rPr>
              <a:t> text into </a:t>
            </a:r>
            <a:r>
              <a:rPr b="1" lang="en">
                <a:solidFill>
                  <a:srgbClr val="CC0000"/>
                </a:solidFill>
              </a:rPr>
              <a:t>smaller units</a:t>
            </a:r>
            <a:r>
              <a:rPr lang="en">
                <a:solidFill>
                  <a:schemeClr val="dk1"/>
                </a:solidFill>
              </a:rPr>
              <a:t> called tokens, which can be </a:t>
            </a:r>
            <a:r>
              <a:rPr b="1" lang="en">
                <a:solidFill>
                  <a:srgbClr val="CC0000"/>
                </a:solidFill>
              </a:rPr>
              <a:t>words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rgbClr val="CC0000"/>
                </a:solidFill>
              </a:rPr>
              <a:t>phrases</a:t>
            </a:r>
            <a:r>
              <a:rPr lang="en">
                <a:solidFill>
                  <a:schemeClr val="dk1"/>
                </a:solidFill>
              </a:rPr>
              <a:t>, or </a:t>
            </a:r>
            <a:r>
              <a:rPr b="1" lang="en">
                <a:solidFill>
                  <a:srgbClr val="CC0000"/>
                </a:solidFill>
              </a:rPr>
              <a:t>even characters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" name="Google Shape;138;g2a88b16ccb7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g2a88b16ccb7_0_0"/>
          <p:cNvPicPr preferRelativeResize="0"/>
          <p:nvPr/>
        </p:nvPicPr>
        <p:blipFill rotWithShape="1">
          <a:blip r:embed="rId3">
            <a:alphaModFix/>
          </a:blip>
          <a:srcRect b="18220" l="0" r="0" t="0"/>
          <a:stretch/>
        </p:blipFill>
        <p:spPr>
          <a:xfrm>
            <a:off x="1122225" y="2286625"/>
            <a:ext cx="6285300" cy="25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88b16ccb7_0_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Tokens in Language Models</a:t>
            </a:r>
            <a:endParaRPr b="1" sz="3020"/>
          </a:p>
        </p:txBody>
      </p:sp>
      <p:sp>
        <p:nvSpPr>
          <p:cNvPr id="145" name="Google Shape;145;g2a88b16ccb7_0_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Definition: </a:t>
            </a:r>
            <a:r>
              <a:rPr lang="en">
                <a:solidFill>
                  <a:schemeClr val="dk1"/>
                </a:solidFill>
              </a:rPr>
              <a:t>Tokens are the fundamental </a:t>
            </a:r>
            <a:r>
              <a:rPr b="1" lang="en">
                <a:solidFill>
                  <a:srgbClr val="CC0000"/>
                </a:solidFill>
              </a:rPr>
              <a:t>units</a:t>
            </a:r>
            <a:r>
              <a:rPr lang="en">
                <a:solidFill>
                  <a:schemeClr val="dk1"/>
                </a:solidFill>
              </a:rPr>
              <a:t> of text used by language models. They can be as short as a </a:t>
            </a:r>
            <a:r>
              <a:rPr b="1" lang="en">
                <a:solidFill>
                  <a:srgbClr val="CC0000"/>
                </a:solidFill>
              </a:rPr>
              <a:t>single character</a:t>
            </a:r>
            <a:r>
              <a:rPr lang="en">
                <a:solidFill>
                  <a:schemeClr val="dk1"/>
                </a:solidFill>
              </a:rPr>
              <a:t> or as long as a </a:t>
            </a:r>
            <a:r>
              <a:rPr b="1" lang="en">
                <a:solidFill>
                  <a:srgbClr val="CC0000"/>
                </a:solidFill>
              </a:rPr>
              <a:t>word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rgbClr val="CC0000"/>
                </a:solidFill>
              </a:rPr>
              <a:t>phrase.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Importance:</a:t>
            </a:r>
            <a:r>
              <a:rPr lang="en">
                <a:solidFill>
                  <a:schemeClr val="dk1"/>
                </a:solidFill>
              </a:rPr>
              <a:t> Language models process text at the token level, allowing them to analyze and generate text based on the context and relationships between individual tokens.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6" name="Google Shape;146;g2a88b16ccb7_0_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88b16ccb7_0_256"/>
          <p:cNvSpPr txBox="1"/>
          <p:nvPr>
            <p:ph idx="1" type="body"/>
          </p:nvPr>
        </p:nvSpPr>
        <p:spPr>
          <a:xfrm>
            <a:off x="311700" y="298300"/>
            <a:ext cx="8520600" cy="42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 sz="3000">
                <a:solidFill>
                  <a:schemeClr val="dk1"/>
                </a:solidFill>
              </a:rPr>
              <a:t>Prompt Engineering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152" name="Google Shape;152;g2a88b16ccb7_0_2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88b16ccb7_0_3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What is Prompt Engineering?</a:t>
            </a:r>
            <a:endParaRPr b="1" sz="3020"/>
          </a:p>
        </p:txBody>
      </p:sp>
      <p:sp>
        <p:nvSpPr>
          <p:cNvPr id="158" name="Google Shape;158;g2a88b16ccb7_0_3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Prompt engineering involves </a:t>
            </a:r>
            <a:r>
              <a:rPr b="1" lang="en">
                <a:solidFill>
                  <a:srgbClr val="CC0000"/>
                </a:solidFill>
              </a:rPr>
              <a:t>crafting tailored</a:t>
            </a:r>
            <a:r>
              <a:rPr lang="en">
                <a:solidFill>
                  <a:schemeClr val="dk1"/>
                </a:solidFill>
              </a:rPr>
              <a:t> instructions or </a:t>
            </a:r>
            <a:r>
              <a:rPr b="1" lang="en">
                <a:solidFill>
                  <a:srgbClr val="CC0000"/>
                </a:solidFill>
              </a:rPr>
              <a:t>queries</a:t>
            </a:r>
            <a:r>
              <a:rPr lang="en">
                <a:solidFill>
                  <a:schemeClr val="dk1"/>
                </a:solidFill>
              </a:rPr>
              <a:t> to guide the language model towards desired outputs.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It helps shape the </a:t>
            </a:r>
            <a:r>
              <a:rPr b="1" lang="en">
                <a:solidFill>
                  <a:srgbClr val="CC0000"/>
                </a:solidFill>
              </a:rPr>
              <a:t>behavior</a:t>
            </a:r>
            <a:r>
              <a:rPr lang="en">
                <a:solidFill>
                  <a:schemeClr val="dk1"/>
                </a:solidFill>
              </a:rPr>
              <a:t> of the model and improves response quality.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9" name="Google Shape;159;g2a88b16ccb7_0_3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88b16ccb7_0_3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Anatomy of Prompt</a:t>
            </a:r>
            <a:endParaRPr b="1" sz="3020"/>
          </a:p>
        </p:txBody>
      </p:sp>
      <p:sp>
        <p:nvSpPr>
          <p:cNvPr id="165" name="Google Shape;165;g2a88b16ccb7_0_357"/>
          <p:cNvSpPr txBox="1"/>
          <p:nvPr>
            <p:ph idx="1" type="body"/>
          </p:nvPr>
        </p:nvSpPr>
        <p:spPr>
          <a:xfrm>
            <a:off x="257325" y="1132225"/>
            <a:ext cx="3721500" cy="23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Definition:</a:t>
            </a:r>
            <a:r>
              <a:rPr lang="en">
                <a:solidFill>
                  <a:schemeClr val="dk1"/>
                </a:solidFill>
              </a:rPr>
              <a:t> In the context of language models, a prompt refers to the </a:t>
            </a:r>
            <a:r>
              <a:rPr b="1" lang="en">
                <a:solidFill>
                  <a:srgbClr val="CC0000"/>
                </a:solidFill>
              </a:rPr>
              <a:t>input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rgbClr val="CC0000"/>
                </a:solidFill>
              </a:rPr>
              <a:t>instruction provided</a:t>
            </a:r>
            <a:r>
              <a:rPr lang="en">
                <a:solidFill>
                  <a:schemeClr val="dk1"/>
                </a:solidFill>
              </a:rPr>
              <a:t> to the model to generate a specific response or output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6" name="Google Shape;166;g2a88b16ccb7_0_3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g2a88b16ccb7_0_357"/>
          <p:cNvSpPr txBox="1"/>
          <p:nvPr/>
        </p:nvSpPr>
        <p:spPr>
          <a:xfrm>
            <a:off x="4462375" y="1109550"/>
            <a:ext cx="41001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Parts of a Good Prompt (Not all are necessary for each and every prompt)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Simulate Persona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 to complete Task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Context/Constraints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 Output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88b16ccb7_0_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Prompt Limits in Language Models</a:t>
            </a:r>
            <a:endParaRPr b="1" sz="3020"/>
          </a:p>
        </p:txBody>
      </p:sp>
      <p:sp>
        <p:nvSpPr>
          <p:cNvPr id="173" name="Google Shape;173;g2a88b16ccb7_0_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Definition:</a:t>
            </a:r>
            <a:r>
              <a:rPr lang="en">
                <a:solidFill>
                  <a:schemeClr val="dk1"/>
                </a:solidFill>
              </a:rPr>
              <a:t> Prompt limits refer to the constraints imposed on the input provided to a language model.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Reasons for Prompt Limits:</a:t>
            </a:r>
            <a:endParaRPr b="1">
              <a:solidFill>
                <a:schemeClr val="dk1"/>
              </a:solidFill>
            </a:endParaRPr>
          </a:p>
          <a:p>
            <a:pPr indent="-334327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chemeClr val="dk1"/>
                </a:solidFill>
              </a:rPr>
              <a:t>Memory limitations:</a:t>
            </a:r>
            <a:r>
              <a:rPr lang="en">
                <a:solidFill>
                  <a:schemeClr val="dk1"/>
                </a:solidFill>
              </a:rPr>
              <a:t> Language models have a </a:t>
            </a:r>
            <a:r>
              <a:rPr b="1" lang="en">
                <a:solidFill>
                  <a:srgbClr val="CC0000"/>
                </a:solidFill>
              </a:rPr>
              <a:t>finite capacity</a:t>
            </a:r>
            <a:r>
              <a:rPr lang="en">
                <a:solidFill>
                  <a:schemeClr val="dk1"/>
                </a:solidFill>
              </a:rPr>
              <a:t> to process and store information.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chemeClr val="dk1"/>
                </a:solidFill>
              </a:rPr>
              <a:t>Computational constraints:</a:t>
            </a:r>
            <a:r>
              <a:rPr lang="en">
                <a:solidFill>
                  <a:schemeClr val="dk1"/>
                </a:solidFill>
              </a:rPr>
              <a:t> Longer prompts require </a:t>
            </a:r>
            <a:r>
              <a:rPr b="1" lang="en">
                <a:solidFill>
                  <a:srgbClr val="CC0000"/>
                </a:solidFill>
              </a:rPr>
              <a:t>more processing</a:t>
            </a:r>
            <a:r>
              <a:rPr lang="en">
                <a:solidFill>
                  <a:schemeClr val="dk1"/>
                </a:solidFill>
              </a:rPr>
              <a:t> time and </a:t>
            </a:r>
            <a:r>
              <a:rPr b="1" lang="en">
                <a:solidFill>
                  <a:srgbClr val="CC0000"/>
                </a:solidFill>
              </a:rPr>
              <a:t>computational resources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chemeClr val="dk1"/>
                </a:solidFill>
              </a:rPr>
              <a:t>Response coherence:</a:t>
            </a:r>
            <a:r>
              <a:rPr lang="en">
                <a:solidFill>
                  <a:schemeClr val="dk1"/>
                </a:solidFill>
              </a:rPr>
              <a:t> Extremely long prompts may result in </a:t>
            </a:r>
            <a:r>
              <a:rPr b="1" lang="en">
                <a:solidFill>
                  <a:srgbClr val="CC0000"/>
                </a:solidFill>
              </a:rPr>
              <a:t>irrelevant outputs.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174" name="Google Shape;174;g2a88b16ccb7_0_1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97409"/>
            <a:ext cx="8715375" cy="429413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0"/>
          <p:cNvSpPr txBox="1"/>
          <p:nvPr/>
        </p:nvSpPr>
        <p:spPr>
          <a:xfrm>
            <a:off x="0" y="151953"/>
            <a:ext cx="45720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OpenAI Playground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5e714351a_0_12"/>
          <p:cNvSpPr txBox="1"/>
          <p:nvPr>
            <p:ph idx="1" type="subTitle"/>
          </p:nvPr>
        </p:nvSpPr>
        <p:spPr>
          <a:xfrm>
            <a:off x="194225" y="1238365"/>
            <a:ext cx="8128200" cy="28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Prompt Engineering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Chat GPT PlayGround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63" name="Google Shape;63;g2a5e714351a_0_12"/>
          <p:cNvSpPr txBox="1"/>
          <p:nvPr>
            <p:ph type="ctrTitle"/>
          </p:nvPr>
        </p:nvSpPr>
        <p:spPr>
          <a:xfrm>
            <a:off x="311700" y="437925"/>
            <a:ext cx="76740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000"/>
              <a:t>Agenda</a:t>
            </a:r>
            <a:endParaRPr b="1"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0" lang="en" sz="3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Brief Overview</a:t>
            </a:r>
            <a:endParaRPr b="1" sz="3000"/>
          </a:p>
        </p:txBody>
      </p:sp>
      <p:sp>
        <p:nvSpPr>
          <p:cNvPr id="187" name="Google Shape;18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8" name="Google Shape;18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4531" y="1276554"/>
            <a:ext cx="5760700" cy="3652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a08846dc2_0_4"/>
          <p:cNvSpPr txBox="1"/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Prompting Example 01</a:t>
            </a:r>
            <a:endParaRPr b="1" sz="3020"/>
          </a:p>
        </p:txBody>
      </p:sp>
      <p:sp>
        <p:nvSpPr>
          <p:cNvPr id="194" name="Google Shape;194;g2aa08846dc2_0_4"/>
          <p:cNvSpPr txBox="1"/>
          <p:nvPr>
            <p:ph idx="1" type="body"/>
          </p:nvPr>
        </p:nvSpPr>
        <p:spPr>
          <a:xfrm>
            <a:off x="311700" y="99213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Simulate Persona: </a:t>
            </a:r>
            <a:r>
              <a:rPr lang="en">
                <a:solidFill>
                  <a:schemeClr val="dk1"/>
                </a:solidFill>
              </a:rPr>
              <a:t>You are a customer service representative for a tech company.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Task: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Assist a customer in resolving a software issue.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Steps to complete Task: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Greet the customer and ask for details about the issue.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Provide step-by-step instructions to troubleshoot the problem.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If the issue persists, escalate it to the technical support team.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5" name="Google Shape;195;g2aa08846dc2_0_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Context/Constraints: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The customer is not tech-savvy, and you must communicate in a friendly and non-technical manner.</a:t>
            </a:r>
            <a:endParaRPr/>
          </a:p>
          <a:p>
            <a:pPr indent="0" lvl="0" marL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Goal: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Resolve the customer's issue satisfactorily.</a:t>
            </a:r>
            <a:endParaRPr/>
          </a:p>
          <a:p>
            <a:pPr indent="0" lvl="0" marL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Format Output: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Provide a summary of the troubleshooting steps and any additional information the customer might need.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01" name="Google Shape;20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a08846dc2_0_12"/>
          <p:cNvSpPr txBox="1"/>
          <p:nvPr>
            <p:ph type="title"/>
          </p:nvPr>
        </p:nvSpPr>
        <p:spPr>
          <a:xfrm>
            <a:off x="311700" y="13276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Prompting Example 02</a:t>
            </a:r>
            <a:endParaRPr b="1" sz="3020"/>
          </a:p>
        </p:txBody>
      </p:sp>
      <p:sp>
        <p:nvSpPr>
          <p:cNvPr id="207" name="Google Shape;207;g2aa08846dc2_0_12"/>
          <p:cNvSpPr txBox="1"/>
          <p:nvPr>
            <p:ph idx="1" type="body"/>
          </p:nvPr>
        </p:nvSpPr>
        <p:spPr>
          <a:xfrm>
            <a:off x="311700" y="646500"/>
            <a:ext cx="8520600" cy="3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Simulate Persona</a:t>
            </a:r>
            <a:r>
              <a:rPr lang="en">
                <a:solidFill>
                  <a:srgbClr val="FF0000"/>
                </a:solidFill>
              </a:rPr>
              <a:t>: </a:t>
            </a:r>
            <a:r>
              <a:rPr lang="en">
                <a:solidFill>
                  <a:schemeClr val="dk1"/>
                </a:solidFill>
              </a:rPr>
              <a:t>Imagine you are a mentor guiding a group of individuals new to prompt engineering.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Task: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Identify and address common issues in prompt creation to improve overall effectiveness.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FF0000"/>
                </a:solidFill>
              </a:rPr>
              <a:t>Steps to complete Task: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Analyze the prompt for Simulate Persona, Task, Steps to complete Task, Context/constraints, goals and Format Output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Identify and rectify instances of ambiguity or vagueness in prompt language.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Ensure that prompts provide sufficient information for the desired task without unnecessary complexity.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8" name="Google Shape;208;g2aa08846dc2_0_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Context/Constraints: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Consider the diverse backgrounds and skill levels of those engaging with the prompts.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Goal: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Enhance the quality of prompts by eliminating potential sources of confusion or misinterpretation.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FF0000"/>
                </a:solidFill>
              </a:rPr>
              <a:t>Format Output: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Provide a revised version of a poorly constructed prompt, highlighting the changes made and explaining how each modification contributes to better prompt engineering.</a:t>
            </a:r>
            <a:endParaRPr/>
          </a:p>
        </p:txBody>
      </p:sp>
      <p:sp>
        <p:nvSpPr>
          <p:cNvPr id="214" name="Google Shape;21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a88b16ccb7_0_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Context in Prompting</a:t>
            </a:r>
            <a:endParaRPr b="1" sz="3020"/>
          </a:p>
        </p:txBody>
      </p:sp>
      <p:sp>
        <p:nvSpPr>
          <p:cNvPr id="220" name="Google Shape;220;g2a88b16ccb7_0_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Definition:</a:t>
            </a:r>
            <a:r>
              <a:rPr lang="en">
                <a:solidFill>
                  <a:schemeClr val="dk1"/>
                </a:solidFill>
              </a:rPr>
              <a:t> Context refers to the </a:t>
            </a:r>
            <a:r>
              <a:rPr b="1" lang="en">
                <a:solidFill>
                  <a:srgbClr val="CC0000"/>
                </a:solidFill>
              </a:rPr>
              <a:t>information</a:t>
            </a:r>
            <a:r>
              <a:rPr lang="en">
                <a:solidFill>
                  <a:schemeClr val="dk1"/>
                </a:solidFill>
              </a:rPr>
              <a:t> and preceding text that </a:t>
            </a:r>
            <a:r>
              <a:rPr b="1" lang="en">
                <a:solidFill>
                  <a:srgbClr val="CC0000"/>
                </a:solidFill>
              </a:rPr>
              <a:t>informs</a:t>
            </a:r>
            <a:r>
              <a:rPr lang="en">
                <a:solidFill>
                  <a:schemeClr val="dk1"/>
                </a:solidFill>
              </a:rPr>
              <a:t> the </a:t>
            </a:r>
            <a:r>
              <a:rPr b="1" lang="en">
                <a:solidFill>
                  <a:srgbClr val="CC0000"/>
                </a:solidFill>
              </a:rPr>
              <a:t>language model</a:t>
            </a:r>
            <a:r>
              <a:rPr lang="en">
                <a:solidFill>
                  <a:schemeClr val="dk1"/>
                </a:solidFill>
              </a:rPr>
              <a:t> about the desired output or influences its response.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rgbClr val="FF0000"/>
                </a:solidFill>
              </a:rPr>
              <a:t>Role of Context:</a:t>
            </a:r>
            <a:endParaRPr b="1">
              <a:solidFill>
                <a:srgbClr val="FF0000"/>
              </a:solidFill>
            </a:endParaRPr>
          </a:p>
          <a:p>
            <a:pPr indent="-334327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rgbClr val="FF0000"/>
                </a:solidFill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Context:</a:t>
            </a:r>
            <a:r>
              <a:rPr lang="en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 helps shape the model's behavior and generate more accurate responses.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rgbClr val="FF0000"/>
                </a:solidFill>
              </a:rPr>
              <a:t>Relevance: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Context ensures continuity and relevance in the generated text.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rgbClr val="FF0000"/>
                </a:solidFill>
              </a:rPr>
              <a:t>Interpretation: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The language model uses context to understand the desired meaning and tone of the prompt.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1" name="Google Shape;221;g2a88b16ccb7_0_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a88b16ccb7_0_4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Tips for Effective Prompt Engineering</a:t>
            </a:r>
            <a:endParaRPr b="1" sz="3020"/>
          </a:p>
        </p:txBody>
      </p:sp>
      <p:sp>
        <p:nvSpPr>
          <p:cNvPr id="227" name="Google Shape;227;g2a88b16ccb7_0_4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chemeClr val="dk1"/>
                </a:solidFill>
              </a:rPr>
              <a:t>Be explicit:</a:t>
            </a:r>
            <a:r>
              <a:rPr lang="en">
                <a:solidFill>
                  <a:schemeClr val="dk1"/>
                </a:solidFill>
              </a:rPr>
              <a:t> Clearly specify the desired format or output.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chemeClr val="dk1"/>
                </a:solidFill>
              </a:rPr>
              <a:t>Provide context:</a:t>
            </a:r>
            <a:r>
              <a:rPr lang="en">
                <a:solidFill>
                  <a:schemeClr val="dk1"/>
                </a:solidFill>
              </a:rPr>
              <a:t> Offer relevant information or background to guide the model.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chemeClr val="dk1"/>
                </a:solidFill>
              </a:rPr>
              <a:t>Control output length:</a:t>
            </a:r>
            <a:r>
              <a:rPr lang="en">
                <a:solidFill>
                  <a:schemeClr val="dk1"/>
                </a:solidFill>
              </a:rPr>
              <a:t> Instruct the model to </a:t>
            </a:r>
            <a:r>
              <a:rPr b="1" lang="en">
                <a:solidFill>
                  <a:srgbClr val="FF0000"/>
                </a:solidFill>
              </a:rPr>
              <a:t>generate</a:t>
            </a:r>
            <a:r>
              <a:rPr lang="en">
                <a:solidFill>
                  <a:schemeClr val="dk1"/>
                </a:solidFill>
              </a:rPr>
              <a:t> responses of a </a:t>
            </a:r>
            <a:r>
              <a:rPr b="1" lang="en">
                <a:solidFill>
                  <a:srgbClr val="FF0000"/>
                </a:solidFill>
              </a:rPr>
              <a:t>specific length.</a:t>
            </a:r>
            <a:endParaRPr b="1">
              <a:solidFill>
                <a:srgbClr val="FF0000"/>
              </a:solidFill>
            </a:endParaRPr>
          </a:p>
          <a:p>
            <a:pPr indent="-334327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chemeClr val="dk1"/>
                </a:solidFill>
              </a:rPr>
              <a:t>Restrict responses:</a:t>
            </a:r>
            <a:r>
              <a:rPr lang="en">
                <a:solidFill>
                  <a:schemeClr val="dk1"/>
                </a:solidFill>
              </a:rPr>
              <a:t> Utilize techniques like temperature adjustment to refine output quality.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chemeClr val="dk1"/>
                </a:solidFill>
              </a:rPr>
              <a:t>Experiment and iterate:</a:t>
            </a:r>
            <a:r>
              <a:rPr lang="en">
                <a:solidFill>
                  <a:schemeClr val="dk1"/>
                </a:solidFill>
              </a:rPr>
              <a:t> Refine prompts through experimentation and feedback loops.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8" name="Google Shape;228;g2a88b16ccb7_0_4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14"/>
          <p:cNvSpPr txBox="1"/>
          <p:nvPr/>
        </p:nvSpPr>
        <p:spPr>
          <a:xfrm>
            <a:off x="585846" y="463481"/>
            <a:ext cx="745093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Scenario 1: Essay Writing For Students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4"/>
          <p:cNvSpPr txBox="1"/>
          <p:nvPr/>
        </p:nvSpPr>
        <p:spPr>
          <a:xfrm>
            <a:off x="671542" y="1017479"/>
            <a:ext cx="7715220" cy="4196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1 (Bad Prompt):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"Write an essay about your favorite hobby."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2 (Refined Prompt):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"Write an engaging essay describing how your favorite hobby has positively influenced your personal growth and development."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3 (Further Refinement): 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"Write an insightful essay explaining how your favorite hobby, such as playing a musical instrument, has enhanced your problem-solving skills, increased your patience, and boosted your self-confidence."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0" lang="en" sz="3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Scenario 2: Historical Event Analysis</a:t>
            </a:r>
            <a:br>
              <a:rPr b="0" lang="en" sz="3000"/>
            </a:br>
            <a:br>
              <a:rPr lang="en" sz="3000"/>
            </a:br>
            <a:endParaRPr sz="3000"/>
          </a:p>
        </p:txBody>
      </p:sp>
      <p:sp>
        <p:nvSpPr>
          <p:cNvPr id="241" name="Google Shape;241;p15"/>
          <p:cNvSpPr txBox="1"/>
          <p:nvPr>
            <p:ph idx="1" type="body"/>
          </p:nvPr>
        </p:nvSpPr>
        <p:spPr>
          <a:xfrm>
            <a:off x="500558" y="124681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11430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b="1" i="0" lang="e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1 (Bad Prompt):</a:t>
            </a:r>
            <a:r>
              <a:rPr b="0" i="0" lang="e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"Analyze the causes of World War II."</a:t>
            </a:r>
            <a:endParaRPr b="0"/>
          </a:p>
          <a:p>
            <a:pPr indent="0" lvl="0" marL="11430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b="1" i="0" lang="e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2 (Refined Prompt):</a:t>
            </a:r>
            <a:r>
              <a:rPr b="0" i="0" lang="e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"Provide a comprehensive analysis of the political, economic, and social factors that contributed to the outbreak of World War II, considering both domestic and international influences."</a:t>
            </a:r>
            <a:endParaRPr b="0"/>
          </a:p>
          <a:p>
            <a:pPr indent="0" lvl="0" marL="11430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b="1" i="0" lang="e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3 (Further Refinement):</a:t>
            </a:r>
            <a:r>
              <a:rPr b="0" i="0" lang="e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"Compose a well-structured and nuanced analysis of the immediate triggers and long-term underlying causes of World War II, highlighting key events and decisions that escalated tensions and ultimately led to the global conflict."</a:t>
            </a:r>
            <a:endParaRPr b="0"/>
          </a:p>
          <a:p>
            <a:pPr indent="0" lvl="0" marL="1143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</p:txBody>
      </p:sp>
      <p:sp>
        <p:nvSpPr>
          <p:cNvPr id="242" name="Google Shape;24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aa0642d429_0_0"/>
          <p:cNvSpPr txBox="1"/>
          <p:nvPr>
            <p:ph type="title"/>
          </p:nvPr>
        </p:nvSpPr>
        <p:spPr>
          <a:xfrm>
            <a:off x="226208" y="186994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 u="sng">
                <a:solidFill>
                  <a:schemeClr val="hlink"/>
                </a:solidFill>
                <a:hlinkClick r:id="rId3"/>
              </a:rPr>
              <a:t>Chat GPT PlayGround</a:t>
            </a:r>
            <a:endParaRPr b="1" sz="3020"/>
          </a:p>
        </p:txBody>
      </p:sp>
      <p:sp>
        <p:nvSpPr>
          <p:cNvPr id="248" name="Google Shape;248;g2aa0642d429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c40485b81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Previous lecture:</a:t>
            </a:r>
            <a:endParaRPr sz="3000"/>
          </a:p>
        </p:txBody>
      </p:sp>
      <p:sp>
        <p:nvSpPr>
          <p:cNvPr id="69" name="Google Shape;69;g2bc40485b81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g2bc40485b81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Lecture 04 - Deep Dive into Generative AI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Click Here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a5e714351a_0_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/>
              <a:t>Summary</a:t>
            </a:r>
            <a:r>
              <a:rPr b="1" lang="en" sz="3020"/>
              <a:t> </a:t>
            </a:r>
            <a:endParaRPr b="1" sz="3020"/>
          </a:p>
        </p:txBody>
      </p:sp>
      <p:sp>
        <p:nvSpPr>
          <p:cNvPr id="254" name="Google Shape;254;g2a5e714351a_0_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>
                <a:solidFill>
                  <a:schemeClr val="dk1"/>
                </a:solidFill>
              </a:rPr>
              <a:t>Prompt Engineering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>
                <a:solidFill>
                  <a:schemeClr val="dk1"/>
                </a:solidFill>
              </a:rPr>
              <a:t>Best Practices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>
                <a:solidFill>
                  <a:schemeClr val="dk1"/>
                </a:solidFill>
              </a:rPr>
              <a:t>ChatGPT PlayGround 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>
                <a:solidFill>
                  <a:schemeClr val="dk1"/>
                </a:solidFill>
              </a:rPr>
              <a:t>Sample prompt practise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5" name="Google Shape;255;g2a5e714351a_0_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bc40485b81_0_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Next Lecture:</a:t>
            </a:r>
            <a:endParaRPr b="1" sz="3000"/>
          </a:p>
        </p:txBody>
      </p:sp>
      <p:sp>
        <p:nvSpPr>
          <p:cNvPr id="261" name="Google Shape;261;g2bc40485b81_0_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Lecture 06 - Diffusion Models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Click Here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62" name="Google Shape;262;g2bc40485b81_0_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2"/>
          <p:cNvSpPr txBox="1"/>
          <p:nvPr/>
        </p:nvSpPr>
        <p:spPr>
          <a:xfrm>
            <a:off x="2286000" y="2202418"/>
            <a:ext cx="4572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Basics of NLP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2" name="Google Shape;82;p3"/>
          <p:cNvGraphicFramePr/>
          <p:nvPr/>
        </p:nvGraphicFramePr>
        <p:xfrm>
          <a:off x="1325880" y="16533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{A63BD82C-0967-4924-B5A6-6E4719B2EB63}</a:tableStyleId>
              </a:tblPr>
              <a:tblGrid>
                <a:gridCol w="3246125"/>
                <a:gridCol w="3246125"/>
              </a:tblGrid>
              <a:tr h="51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Stemming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Lemmatization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3335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Removing the </a:t>
                      </a:r>
                      <a:r>
                        <a:rPr b="1" i="0" lang="en" sz="1800" u="none" cap="none" strike="noStrik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last few characters</a:t>
                      </a: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of a given word, to obtain a shorter form, often leading to </a:t>
                      </a:r>
                      <a:r>
                        <a:rPr b="1" i="0" lang="en" sz="1800" u="none" cap="none" strike="noStrik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incorrect meanings and spelling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Lemmatization considers the </a:t>
                      </a:r>
                      <a:r>
                        <a:rPr b="1" i="0" lang="en" sz="1800" u="none" cap="none" strike="noStrik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context</a:t>
                      </a: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and converts the word to its </a:t>
                      </a:r>
                      <a:r>
                        <a:rPr b="1" i="0" lang="en" sz="1800" u="none" cap="none" strike="noStrik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meaningful </a:t>
                      </a: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short form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example: Stemming the word ‘</a:t>
                      </a:r>
                      <a:r>
                        <a:rPr b="1" i="0" lang="en" sz="1800" u="none" cap="none" strike="noStrik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Caring</a:t>
                      </a: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’ would return ‘</a:t>
                      </a:r>
                      <a:r>
                        <a:rPr b="1" i="0" lang="en" sz="1800" u="none" cap="none" strike="noStrik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</a:t>
                      </a: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’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example: lemmatizing the word ‘</a:t>
                      </a:r>
                      <a:r>
                        <a:rPr b="1" i="0" lang="en" sz="1800" u="none" cap="none" strike="noStrik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Caring</a:t>
                      </a: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’ would return ‘</a:t>
                      </a:r>
                      <a:r>
                        <a:rPr b="1" i="0" lang="en" sz="1800" u="none" cap="none" strike="noStrik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Care</a:t>
                      </a: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’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3" name="Google Shape;83;p3"/>
          <p:cNvSpPr txBox="1"/>
          <p:nvPr/>
        </p:nvSpPr>
        <p:spPr>
          <a:xfrm>
            <a:off x="1325880" y="777875"/>
            <a:ext cx="56007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Stemming vs Lemmatization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4"/>
          <p:cNvSpPr txBox="1"/>
          <p:nvPr/>
        </p:nvSpPr>
        <p:spPr>
          <a:xfrm>
            <a:off x="821531" y="1002267"/>
            <a:ext cx="45720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to ChatGPT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 txBox="1"/>
          <p:nvPr/>
        </p:nvSpPr>
        <p:spPr>
          <a:xfrm>
            <a:off x="821531" y="1502449"/>
            <a:ext cx="7650927" cy="1287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ChatGPT stands for Generative Pretrained Transformer.</a:t>
            </a:r>
            <a:endParaRPr/>
          </a:p>
          <a:p>
            <a:pPr indent="-1143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ChatGPT is an advanced AI language model developed by OpenAI. </a:t>
            </a:r>
            <a:endParaRPr/>
          </a:p>
          <a:p>
            <a:pPr indent="-1143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ChatGPT revolutionizes Natural Language Processing.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type="title"/>
          </p:nvPr>
        </p:nvSpPr>
        <p:spPr>
          <a:xfrm>
            <a:off x="702945" y="516463"/>
            <a:ext cx="7769513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358"/>
              <a:buNone/>
            </a:pPr>
            <a:r>
              <a:rPr b="1" i="0" lang="en" sz="3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Applications of ChatGPT</a:t>
            </a:r>
            <a:br>
              <a:rPr b="0" lang="en"/>
            </a:br>
            <a:br>
              <a:rPr lang="en"/>
            </a:br>
            <a:endParaRPr/>
          </a:p>
        </p:txBody>
      </p:sp>
      <p:sp>
        <p:nvSpPr>
          <p:cNvPr id="96" name="Google Shape;9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5"/>
          <p:cNvSpPr txBox="1"/>
          <p:nvPr/>
        </p:nvSpPr>
        <p:spPr>
          <a:xfrm>
            <a:off x="702945" y="1384638"/>
            <a:ext cx="8043863" cy="25340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 Generation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Summarization</a:t>
            </a:r>
            <a:endParaRPr b="0" i="0" sz="166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Chatbots, Virtual Assistants, and Customer Support (Question Answering)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 Translation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Interactive Storytelling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Education and Tutoring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6"/>
          <p:cNvSpPr txBox="1"/>
          <p:nvPr/>
        </p:nvSpPr>
        <p:spPr>
          <a:xfrm>
            <a:off x="914399" y="930830"/>
            <a:ext cx="563641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1: Accessing chat.openai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914399" y="1694587"/>
            <a:ext cx="731520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begin, open your preferred web browser and navigate to the chat.openai website. The website URL is</a:t>
            </a: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800" u="sng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https://chat.openai.com/auth/login</a:t>
            </a: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7"/>
          <p:cNvSpPr txBox="1"/>
          <p:nvPr/>
        </p:nvSpPr>
        <p:spPr>
          <a:xfrm>
            <a:off x="842962" y="580787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2: Creating an Account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"/>
          <p:cNvSpPr txBox="1"/>
          <p:nvPr/>
        </p:nvSpPr>
        <p:spPr>
          <a:xfrm>
            <a:off x="842962" y="1279088"/>
            <a:ext cx="7629496" cy="25340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already have an account, you can skip this step and proceed to Step 3. If not, you will need to create a new account.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 for the "Sign Up" or "Register" button on the login page and click on it.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on “Continue with Google”, and then select your Google account.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 the on-screen instructions to open the dashboard.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