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vkYSg/WhKc0AFGZ9gsdQ4QlKO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b587d9250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ab587d92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b587d9250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ab587d92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b587d9250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ab587d92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b21dfa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b21dfa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b587d925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ab587d92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2b21dfa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2b21df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b587d925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ab587d92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b587d9250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ab587d92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b587d925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ab587d92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b587d9250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ab587d92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b587d9250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ab587d92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b587d9250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ab587d92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ZFG-OJUEA_N8TSKMC0vWm6kCjYN9VMwB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wBMlkG3sly5Zmp1EYtBbb_85pVb5cNUt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Lecture 07</a:t>
            </a:r>
            <a:endParaRPr b="1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Irfan Malik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">
                <a:solidFill>
                  <a:schemeClr val="dk1"/>
                </a:solidFill>
              </a:rPr>
              <a:t>Dr. Sheraz Naseer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" y="4435400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5050" y="4201800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b587d9250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Variable Naming</a:t>
            </a:r>
            <a:endParaRPr b="1" sz="3020"/>
          </a:p>
        </p:txBody>
      </p:sp>
      <p:sp>
        <p:nvSpPr>
          <p:cNvPr id="118" name="Google Shape;118;g2ab587d9250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Rules: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Start with a </a:t>
            </a:r>
            <a:r>
              <a:rPr b="1" lang="en">
                <a:solidFill>
                  <a:srgbClr val="CC0000"/>
                </a:solidFill>
              </a:rPr>
              <a:t>letter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underscore (_)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Can include </a:t>
            </a:r>
            <a:r>
              <a:rPr b="1" lang="en">
                <a:solidFill>
                  <a:srgbClr val="CC0000"/>
                </a:solidFill>
              </a:rPr>
              <a:t>letters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numbers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underscores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Avoid using </a:t>
            </a:r>
            <a:r>
              <a:rPr b="1" lang="en">
                <a:solidFill>
                  <a:srgbClr val="CC0000"/>
                </a:solidFill>
              </a:rPr>
              <a:t>reserved words</a:t>
            </a:r>
            <a:r>
              <a:rPr lang="en">
                <a:solidFill>
                  <a:schemeClr val="dk1"/>
                </a:solidFill>
              </a:rPr>
              <a:t> (e.g., print, if, while).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Analogy:</a:t>
            </a:r>
            <a:r>
              <a:rPr lang="en">
                <a:solidFill>
                  <a:schemeClr val="dk1"/>
                </a:solidFill>
              </a:rPr>
              <a:t> Give your boxes unique and descriptive labels for easy identification.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g2ab587d9250_0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b587d9250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Assigning Values to Variables</a:t>
            </a:r>
            <a:endParaRPr b="1" sz="3020"/>
          </a:p>
        </p:txBody>
      </p:sp>
      <p:sp>
        <p:nvSpPr>
          <p:cNvPr id="125" name="Google Shape;125;g2ab587d9250_0_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Syntax: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variable_name = value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Analogy:</a:t>
            </a:r>
            <a:r>
              <a:rPr lang="en">
                <a:solidFill>
                  <a:schemeClr val="dk1"/>
                </a:solidFill>
              </a:rPr>
              <a:t> Put an item inside a labeled box.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	</a:t>
            </a:r>
            <a:r>
              <a:rPr b="1" lang="en">
                <a:solidFill>
                  <a:srgbClr val="38761D"/>
                </a:solidFill>
              </a:rPr>
              <a:t>a = 5  (correct)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38761D"/>
                </a:solidFill>
              </a:rPr>
              <a:t>			</a:t>
            </a:r>
            <a:r>
              <a:rPr b="1" lang="en">
                <a:solidFill>
                  <a:srgbClr val="990000"/>
                </a:solidFill>
              </a:rPr>
              <a:t>a == 5 (Wrong)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26" name="Google Shape;126;g2ab587d9250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g2ab587d9250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75" y="1265125"/>
            <a:ext cx="3067550" cy="21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b587d9250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Types of Variables</a:t>
            </a:r>
            <a:endParaRPr b="1" sz="3020"/>
          </a:p>
        </p:txBody>
      </p:sp>
      <p:sp>
        <p:nvSpPr>
          <p:cNvPr id="133" name="Google Shape;133;g2ab587d9250_0_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Integer: </a:t>
            </a:r>
            <a:r>
              <a:rPr lang="en">
                <a:solidFill>
                  <a:schemeClr val="dk1"/>
                </a:solidFill>
              </a:rPr>
              <a:t>whole numbers </a:t>
            </a:r>
            <a:r>
              <a:rPr b="1" lang="en">
                <a:solidFill>
                  <a:srgbClr val="CC0000"/>
                </a:solidFill>
              </a:rPr>
              <a:t>(e.g., 10, -5)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Float:</a:t>
            </a:r>
            <a:r>
              <a:rPr lang="en">
                <a:solidFill>
                  <a:schemeClr val="dk1"/>
                </a:solidFill>
              </a:rPr>
              <a:t> decimal numbers </a:t>
            </a:r>
            <a:r>
              <a:rPr b="1" lang="en">
                <a:solidFill>
                  <a:srgbClr val="CC0000"/>
                </a:solidFill>
              </a:rPr>
              <a:t>(e.g., 3.14, -2.5)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String: </a:t>
            </a:r>
            <a:r>
              <a:rPr lang="en">
                <a:solidFill>
                  <a:schemeClr val="dk1"/>
                </a:solidFill>
              </a:rPr>
              <a:t>text </a:t>
            </a:r>
            <a:r>
              <a:rPr b="1" lang="en">
                <a:solidFill>
                  <a:srgbClr val="CC0000"/>
                </a:solidFill>
              </a:rPr>
              <a:t>(e.g., "Hello", 'Python')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Char: </a:t>
            </a:r>
            <a:r>
              <a:rPr lang="en">
                <a:solidFill>
                  <a:schemeClr val="dk1"/>
                </a:solidFill>
              </a:rPr>
              <a:t>Characters </a:t>
            </a:r>
            <a:r>
              <a:rPr b="1" lang="en">
                <a:solidFill>
                  <a:srgbClr val="CC0000"/>
                </a:solidFill>
              </a:rPr>
              <a:t>(e.g., “a”)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Analogy: </a:t>
            </a:r>
            <a:r>
              <a:rPr b="1" lang="en">
                <a:solidFill>
                  <a:srgbClr val="CC0000"/>
                </a:solidFill>
              </a:rPr>
              <a:t>Different types</a:t>
            </a:r>
            <a:r>
              <a:rPr lang="en">
                <a:solidFill>
                  <a:schemeClr val="dk1"/>
                </a:solidFill>
              </a:rPr>
              <a:t> of items can be stored in </a:t>
            </a:r>
            <a:r>
              <a:rPr b="1" lang="en">
                <a:solidFill>
                  <a:srgbClr val="CC0000"/>
                </a:solidFill>
              </a:rPr>
              <a:t>different boxes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g2ab587d9250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g2ab587d9250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125" y="3325775"/>
            <a:ext cx="5342876" cy="16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2b21dfafe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Next Lecture:</a:t>
            </a:r>
            <a:endParaRPr b="1" sz="3000"/>
          </a:p>
        </p:txBody>
      </p:sp>
      <p:sp>
        <p:nvSpPr>
          <p:cNvPr id="141" name="Google Shape;141;g1f2b21dfafe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08 - String Manipulation (Note Book)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2" name="Google Shape;142;g1f2b21dfafe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b587d9250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ab587d9250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Programming?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Basic Concepts of Programming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variable?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Rules for naming variables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types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Colab Notebook hands 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2ab587d9250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b21dfaf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Previous lecture:</a:t>
            </a:r>
            <a:endParaRPr sz="3000"/>
          </a:p>
        </p:txBody>
      </p:sp>
      <p:sp>
        <p:nvSpPr>
          <p:cNvPr id="70" name="Google Shape;70;g1f2b21dfafe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06 - Diffusion Models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1" name="Google Shape;71;g1f2b21dfaf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b587d9250_0_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What is programming?</a:t>
            </a:r>
            <a:endParaRPr b="1"/>
          </a:p>
        </p:txBody>
      </p:sp>
      <p:sp>
        <p:nvSpPr>
          <p:cNvPr id="77" name="Google Shape;77;g2ab587d9250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b587d9250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Definition of Programming</a:t>
            </a:r>
            <a:endParaRPr b="1" sz="3020"/>
          </a:p>
        </p:txBody>
      </p:sp>
      <p:sp>
        <p:nvSpPr>
          <p:cNvPr id="83" name="Google Shape;83;g2ab587d9250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Programming is the process of creating </a:t>
            </a:r>
            <a:r>
              <a:rPr b="1" lang="en">
                <a:solidFill>
                  <a:srgbClr val="CC0000"/>
                </a:solidFill>
              </a:rPr>
              <a:t>sets of instructions</a:t>
            </a:r>
            <a:r>
              <a:rPr lang="en">
                <a:solidFill>
                  <a:schemeClr val="dk1"/>
                </a:solidFill>
              </a:rPr>
              <a:t> that tell a </a:t>
            </a:r>
            <a:r>
              <a:rPr b="1" lang="en">
                <a:solidFill>
                  <a:srgbClr val="CC0000"/>
                </a:solidFill>
              </a:rPr>
              <a:t>computer what to do.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It involves writing code in a programming language to </a:t>
            </a:r>
            <a:r>
              <a:rPr b="1" lang="en">
                <a:solidFill>
                  <a:srgbClr val="CC0000"/>
                </a:solidFill>
              </a:rPr>
              <a:t>solve problems</a:t>
            </a:r>
            <a:r>
              <a:rPr lang="en">
                <a:solidFill>
                  <a:schemeClr val="dk1"/>
                </a:solidFill>
              </a:rPr>
              <a:t> or automate tasks.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g2ab587d9250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b587d9250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Key Elements of Programming</a:t>
            </a:r>
            <a:endParaRPr b="1" sz="3020"/>
          </a:p>
        </p:txBody>
      </p:sp>
      <p:sp>
        <p:nvSpPr>
          <p:cNvPr id="90" name="Google Shape;90;g2ab587d9250_0_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Instructions:</a:t>
            </a:r>
            <a:r>
              <a:rPr lang="en">
                <a:solidFill>
                  <a:schemeClr val="dk1"/>
                </a:solidFill>
              </a:rPr>
              <a:t> Creating </a:t>
            </a:r>
            <a:r>
              <a:rPr b="1" lang="en">
                <a:solidFill>
                  <a:srgbClr val="CC0000"/>
                </a:solidFill>
              </a:rPr>
              <a:t>step-by-step</a:t>
            </a:r>
            <a:r>
              <a:rPr lang="en">
                <a:solidFill>
                  <a:schemeClr val="dk1"/>
                </a:solidFill>
              </a:rPr>
              <a:t> instructions to guide the computer's 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Language:</a:t>
            </a:r>
            <a:r>
              <a:rPr lang="en">
                <a:solidFill>
                  <a:schemeClr val="dk1"/>
                </a:solidFill>
              </a:rPr>
              <a:t> Using a programming language to communicate with the computer.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Problem Solving:</a:t>
            </a:r>
            <a:r>
              <a:rPr lang="en">
                <a:solidFill>
                  <a:schemeClr val="dk1"/>
                </a:solidFill>
              </a:rPr>
              <a:t> Analyzing problems and designing solutions using logical thinking.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g2ab587d9250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b587d9250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Programming Languages</a:t>
            </a:r>
            <a:endParaRPr b="1" sz="3020"/>
          </a:p>
        </p:txBody>
      </p:sp>
      <p:sp>
        <p:nvSpPr>
          <p:cNvPr id="97" name="Google Shape;97;g2ab587d9250_0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r>
              <a:rPr lang="en">
                <a:solidFill>
                  <a:schemeClr val="dk1"/>
                </a:solidFill>
              </a:rPr>
              <a:t> Programming languages are formal languages designed to communicate instructions to a computer.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Examples:</a:t>
            </a:r>
            <a:r>
              <a:rPr lang="en">
                <a:solidFill>
                  <a:schemeClr val="dk1"/>
                </a:solidFill>
              </a:rPr>
              <a:t> Python, Java, C++, Kotlin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g2ab587d9250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b587d9250_0_38"/>
          <p:cNvSpPr txBox="1"/>
          <p:nvPr>
            <p:ph type="title"/>
          </p:nvPr>
        </p:nvSpPr>
        <p:spPr>
          <a:xfrm>
            <a:off x="311700" y="2207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Basic Programming Concepts</a:t>
            </a:r>
            <a:endParaRPr b="1" sz="3220"/>
          </a:p>
        </p:txBody>
      </p:sp>
      <p:sp>
        <p:nvSpPr>
          <p:cNvPr id="104" name="Google Shape;104;g2ab587d9250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b587d9250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730"/>
              <a:buNone/>
            </a:pPr>
            <a:r>
              <a:rPr b="1" lang="en" sz="3355"/>
              <a:t>What are Variables?</a:t>
            </a:r>
            <a:endParaRPr b="1" sz="335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0" name="Google Shape;110;g2ab587d9250_0_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r>
              <a:rPr lang="en">
                <a:solidFill>
                  <a:schemeClr val="dk1"/>
                </a:solidFill>
              </a:rPr>
              <a:t> Variables are </a:t>
            </a:r>
            <a:r>
              <a:rPr b="1" lang="en">
                <a:solidFill>
                  <a:srgbClr val="CC0000"/>
                </a:solidFill>
              </a:rPr>
              <a:t>containers</a:t>
            </a:r>
            <a:r>
              <a:rPr lang="en">
                <a:solidFill>
                  <a:schemeClr val="dk1"/>
                </a:solidFill>
              </a:rPr>
              <a:t> that </a:t>
            </a:r>
            <a:r>
              <a:rPr b="1" lang="en">
                <a:solidFill>
                  <a:srgbClr val="CC0000"/>
                </a:solidFill>
              </a:rPr>
              <a:t>hold data</a:t>
            </a:r>
            <a:r>
              <a:rPr lang="en">
                <a:solidFill>
                  <a:schemeClr val="dk1"/>
                </a:solidFill>
              </a:rPr>
              <a:t> values in a program.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Analogy:</a:t>
            </a:r>
            <a:r>
              <a:rPr lang="en">
                <a:solidFill>
                  <a:schemeClr val="dk1"/>
                </a:solidFill>
              </a:rPr>
              <a:t> Think of variables as labeled boxes used to store different types of items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g2ab587d9250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g2ab587d9250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600" y="2396627"/>
            <a:ext cx="6794900" cy="2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