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62" roundtripDataSignature="AMtx7miNNjxWjYfSe/bDOQ7SHlflg8QX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A3F02E-85A7-40D2-9D6B-84012433F5B5}">
  <a:tblStyle styleId="{10A3F02E-85A7-40D2-9D6B-84012433F5B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customschemas.google.com/relationships/presentationmetadata" Target="metadata"/><Relationship Id="rId61" Type="http://schemas.openxmlformats.org/officeDocument/2006/relationships/slide" Target="slides/slide55.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 name="Google Shape;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e44a481ae3_0_2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e44a481ae3_0_2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24f3b0113b5_3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g24f3b0113b5_3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bc3ff019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bc3ff019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e44a481ae3_0_2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1e44a481ae3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b49bba9510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2b49bba9510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bc3ff019b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bc3ff019b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b49bba9510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2b49bba9510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50650ef63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b50650ef63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50650ef63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2b50650ef63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3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3" name="Google Shape;43;p3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4" name="Google Shape;44;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3"/>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lvl1pPr indent="-334327" lvl="0" marL="457200" algn="l">
              <a:lnSpc>
                <a:spcPct val="130000"/>
              </a:lnSpc>
              <a:spcBef>
                <a:spcPts val="0"/>
              </a:spcBef>
              <a:spcAft>
                <a:spcPts val="0"/>
              </a:spcAft>
              <a:buSzPts val="1665"/>
              <a:buChar char="●"/>
              <a:defRPr/>
            </a:lvl1pPr>
            <a:lvl2pPr indent="-310832" lvl="1" marL="914400" algn="l">
              <a:lnSpc>
                <a:spcPct val="115000"/>
              </a:lnSpc>
              <a:spcBef>
                <a:spcPts val="0"/>
              </a:spcBef>
              <a:spcAft>
                <a:spcPts val="0"/>
              </a:spcAft>
              <a:buSzPts val="1295"/>
              <a:buChar char="○"/>
              <a:defRPr/>
            </a:lvl2pPr>
            <a:lvl3pPr indent="-310832" lvl="2" marL="1371600" algn="l">
              <a:lnSpc>
                <a:spcPct val="115000"/>
              </a:lnSpc>
              <a:spcBef>
                <a:spcPts val="0"/>
              </a:spcBef>
              <a:spcAft>
                <a:spcPts val="0"/>
              </a:spcAft>
              <a:buSzPts val="1295"/>
              <a:buChar char="■"/>
              <a:defRPr/>
            </a:lvl3pPr>
            <a:lvl4pPr indent="-310832" lvl="3" marL="1828800" algn="l">
              <a:lnSpc>
                <a:spcPct val="115000"/>
              </a:lnSpc>
              <a:spcBef>
                <a:spcPts val="0"/>
              </a:spcBef>
              <a:spcAft>
                <a:spcPts val="0"/>
              </a:spcAft>
              <a:buSzPts val="1295"/>
              <a:buChar char="●"/>
              <a:defRPr/>
            </a:lvl4pPr>
            <a:lvl5pPr indent="-310832" lvl="4" marL="2286000" algn="l">
              <a:lnSpc>
                <a:spcPct val="115000"/>
              </a:lnSpc>
              <a:spcBef>
                <a:spcPts val="0"/>
              </a:spcBef>
              <a:spcAft>
                <a:spcPts val="0"/>
              </a:spcAft>
              <a:buSzPts val="1295"/>
              <a:buChar char="○"/>
              <a:defRPr/>
            </a:lvl5pPr>
            <a:lvl6pPr indent="-310832" lvl="5" marL="2743200" algn="l">
              <a:lnSpc>
                <a:spcPct val="115000"/>
              </a:lnSpc>
              <a:spcBef>
                <a:spcPts val="0"/>
              </a:spcBef>
              <a:spcAft>
                <a:spcPts val="0"/>
              </a:spcAft>
              <a:buSzPts val="1295"/>
              <a:buChar char="■"/>
              <a:defRPr/>
            </a:lvl6pPr>
            <a:lvl7pPr indent="-310832" lvl="6" marL="3200400" algn="l">
              <a:lnSpc>
                <a:spcPct val="115000"/>
              </a:lnSpc>
              <a:spcBef>
                <a:spcPts val="0"/>
              </a:spcBef>
              <a:spcAft>
                <a:spcPts val="0"/>
              </a:spcAft>
              <a:buSzPts val="1295"/>
              <a:buChar char="●"/>
              <a:defRPr/>
            </a:lvl7pPr>
            <a:lvl8pPr indent="-310832" lvl="7" marL="3657600" algn="l">
              <a:lnSpc>
                <a:spcPct val="115000"/>
              </a:lnSpc>
              <a:spcBef>
                <a:spcPts val="0"/>
              </a:spcBef>
              <a:spcAft>
                <a:spcPts val="0"/>
              </a:spcAft>
              <a:buSzPts val="1295"/>
              <a:buChar char="○"/>
              <a:defRPr/>
            </a:lvl8pPr>
            <a:lvl9pPr indent="-310832" lvl="8" marL="4114800" algn="l">
              <a:lnSpc>
                <a:spcPct val="115000"/>
              </a:lnSpc>
              <a:spcBef>
                <a:spcPts val="0"/>
              </a:spcBef>
              <a:spcAft>
                <a:spcPts val="0"/>
              </a:spcAft>
              <a:buSzPts val="1295"/>
              <a:buChar char="■"/>
              <a:defRPr/>
            </a:lvl9pPr>
          </a:lstStyle>
          <a:p/>
        </p:txBody>
      </p:sp>
      <p:sp>
        <p:nvSpPr>
          <p:cNvPr id="16" name="Google Shape;1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2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7" name="Google Shape;27;p2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2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1" name="Google Shape;31;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5" name="Google Shape;35;p2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2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7" name="Google Shape;3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3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0" name="Google Shape;40;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rive.google.com/drive/folders/1HVbLatyDwuAsypgDLUnz6_jVOR7QgruV?usp=drive_link"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hyperlink" Target="https://drive.google.com/drive/folders/1scqBZoRbQGJdfvAxv2l0rI3exDsrQ5jJ?usp=drive_lin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15000"/>
              </a:lnSpc>
              <a:spcBef>
                <a:spcPts val="0"/>
              </a:spcBef>
              <a:spcAft>
                <a:spcPts val="300"/>
              </a:spcAft>
              <a:buClr>
                <a:schemeClr val="dk1"/>
              </a:buClr>
              <a:buSzPts val="1100"/>
              <a:buFont typeface="Arial"/>
              <a:buNone/>
            </a:pPr>
            <a:r>
              <a:rPr b="1" lang="en" sz="4800"/>
              <a:t>Hope to Skills</a:t>
            </a:r>
            <a:endParaRPr sz="4800"/>
          </a:p>
        </p:txBody>
      </p:sp>
      <p:sp>
        <p:nvSpPr>
          <p:cNvPr id="50" name="Google Shape;50;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lnSpcReduction="10000"/>
          </a:bodyPr>
          <a:lstStyle/>
          <a:p>
            <a:pPr indent="0" lvl="0" marL="0" rtl="0" algn="ctr">
              <a:lnSpc>
                <a:spcPct val="80000"/>
              </a:lnSpc>
              <a:spcBef>
                <a:spcPts val="0"/>
              </a:spcBef>
              <a:spcAft>
                <a:spcPts val="0"/>
              </a:spcAft>
              <a:buSzPts val="2800"/>
              <a:buNone/>
            </a:pPr>
            <a:r>
              <a:rPr lang="en" sz="1779">
                <a:solidFill>
                  <a:schemeClr val="dk1"/>
                </a:solidFill>
              </a:rPr>
              <a:t>Lecture# 16</a:t>
            </a:r>
            <a:endParaRPr sz="1779">
              <a:solidFill>
                <a:schemeClr val="dk1"/>
              </a:solidFill>
            </a:endParaRPr>
          </a:p>
          <a:p>
            <a:pPr indent="0" lvl="0" marL="2743200" rtl="0" algn="l">
              <a:lnSpc>
                <a:spcPct val="80000"/>
              </a:lnSpc>
              <a:spcBef>
                <a:spcPts val="0"/>
              </a:spcBef>
              <a:spcAft>
                <a:spcPts val="0"/>
              </a:spcAft>
              <a:buSzPts val="2800"/>
              <a:buNone/>
            </a:pPr>
            <a:r>
              <a:t/>
            </a:r>
            <a:endParaRPr sz="1779">
              <a:solidFill>
                <a:schemeClr val="dk1"/>
              </a:solidFill>
            </a:endParaRPr>
          </a:p>
          <a:p>
            <a:pPr indent="0" lvl="0" marL="2743200" rtl="0" algn="l">
              <a:lnSpc>
                <a:spcPct val="80000"/>
              </a:lnSpc>
              <a:spcBef>
                <a:spcPts val="0"/>
              </a:spcBef>
              <a:spcAft>
                <a:spcPts val="0"/>
              </a:spcAft>
              <a:buSzPts val="2800"/>
              <a:buNone/>
            </a:pPr>
            <a:r>
              <a:rPr lang="en" sz="1779">
                <a:solidFill>
                  <a:schemeClr val="dk1"/>
                </a:solidFill>
              </a:rPr>
              <a:t>Irfan Malik, Dr. Sheraz Naseer </a:t>
            </a:r>
            <a:endParaRPr sz="1779">
              <a:solidFill>
                <a:schemeClr val="dk1"/>
              </a:solidFill>
            </a:endParaRPr>
          </a:p>
        </p:txBody>
      </p:sp>
      <p:pic>
        <p:nvPicPr>
          <p:cNvPr id="51" name="Google Shape;51;p2"/>
          <p:cNvPicPr preferRelativeResize="0"/>
          <p:nvPr/>
        </p:nvPicPr>
        <p:blipFill rotWithShape="1">
          <a:blip r:embed="rId3">
            <a:alphaModFix/>
          </a:blip>
          <a:srcRect b="0" l="0" r="0" t="0"/>
          <a:stretch/>
        </p:blipFill>
        <p:spPr>
          <a:xfrm>
            <a:off x="102825" y="4478925"/>
            <a:ext cx="2021288" cy="449175"/>
          </a:xfrm>
          <a:prstGeom prst="rect">
            <a:avLst/>
          </a:prstGeom>
          <a:noFill/>
          <a:ln>
            <a:noFill/>
          </a:ln>
        </p:spPr>
      </p:pic>
      <p:pic>
        <p:nvPicPr>
          <p:cNvPr id="52" name="Google Shape;52;p2"/>
          <p:cNvPicPr preferRelativeResize="0"/>
          <p:nvPr/>
        </p:nvPicPr>
        <p:blipFill rotWithShape="1">
          <a:blip r:embed="rId4">
            <a:alphaModFix/>
          </a:blip>
          <a:srcRect b="0" l="0" r="0" t="0"/>
          <a:stretch/>
        </p:blipFill>
        <p:spPr>
          <a:xfrm>
            <a:off x="7736950" y="4160975"/>
            <a:ext cx="1330074" cy="9163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e44a481ae3_0_2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891"/>
              <a:buFont typeface="Arial"/>
              <a:buNone/>
            </a:pPr>
            <a:r>
              <a:rPr b="1" lang="en" sz="3000"/>
              <a:t>Distributions</a:t>
            </a:r>
            <a:endParaRPr b="1" sz="3000"/>
          </a:p>
        </p:txBody>
      </p:sp>
      <p:sp>
        <p:nvSpPr>
          <p:cNvPr id="114" name="Google Shape;114;g1e44a481ae3_0_2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115" name="Google Shape;115;g1e44a481ae3_0_266"/>
          <p:cNvPicPr preferRelativeResize="0"/>
          <p:nvPr/>
        </p:nvPicPr>
        <p:blipFill rotWithShape="1">
          <a:blip r:embed="rId3">
            <a:alphaModFix/>
          </a:blip>
          <a:srcRect b="0" l="0" r="0" t="0"/>
          <a:stretch/>
        </p:blipFill>
        <p:spPr>
          <a:xfrm>
            <a:off x="311700" y="1155750"/>
            <a:ext cx="8520600" cy="34639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txBox="1"/>
          <p:nvPr>
            <p:ph idx="1" type="body"/>
          </p:nvPr>
        </p:nvSpPr>
        <p:spPr>
          <a:xfrm>
            <a:off x="257325" y="754602"/>
            <a:ext cx="8650800" cy="4302273"/>
          </a:xfrm>
          <a:prstGeom prst="rect">
            <a:avLst/>
          </a:prstGeom>
          <a:noFill/>
          <a:ln>
            <a:noFill/>
          </a:ln>
        </p:spPr>
        <p:txBody>
          <a:bodyPr anchorCtr="0" anchor="t" bIns="91425" lIns="91425" spcFirstLastPara="1" rIns="91425" wrap="square" tIns="91425">
            <a:normAutofit/>
          </a:bodyPr>
          <a:lstStyle/>
          <a:p>
            <a:pPr indent="0" lvl="0" marL="122873" rtl="0" algn="l">
              <a:lnSpc>
                <a:spcPct val="130000"/>
              </a:lnSpc>
              <a:spcBef>
                <a:spcPts val="0"/>
              </a:spcBef>
              <a:spcAft>
                <a:spcPts val="0"/>
              </a:spcAft>
              <a:buSzPts val="1665"/>
              <a:buNone/>
            </a:pPr>
            <a:r>
              <a:t/>
            </a:r>
            <a:endParaRPr b="1">
              <a:solidFill>
                <a:srgbClr val="0C0C0C"/>
              </a:solidFill>
            </a:endParaRPr>
          </a:p>
          <a:p>
            <a:pPr indent="0" lvl="0" marL="122873" rtl="0" algn="l">
              <a:lnSpc>
                <a:spcPct val="130000"/>
              </a:lnSpc>
              <a:spcBef>
                <a:spcPts val="0"/>
              </a:spcBef>
              <a:spcAft>
                <a:spcPts val="0"/>
              </a:spcAft>
              <a:buSzPts val="1665"/>
              <a:buNone/>
            </a:pPr>
            <a:r>
              <a:rPr b="1" lang="en">
                <a:solidFill>
                  <a:srgbClr val="FF0000"/>
                </a:solidFill>
              </a:rPr>
              <a:t>Negat</a:t>
            </a:r>
            <a:r>
              <a:rPr b="1" lang="en">
                <a:solidFill>
                  <a:srgbClr val="FF0000"/>
                </a:solidFill>
              </a:rPr>
              <a:t>ive Skewness</a:t>
            </a:r>
            <a:r>
              <a:rPr b="1" lang="en">
                <a:solidFill>
                  <a:srgbClr val="0C0C0C"/>
                </a:solidFill>
              </a:rPr>
              <a:t>: </a:t>
            </a:r>
            <a:r>
              <a:rPr lang="en">
                <a:solidFill>
                  <a:srgbClr val="0C0C0C"/>
                </a:solidFill>
              </a:rPr>
              <a:t>If the mode is smaller than the mean, the data is positively skewed. </a:t>
            </a:r>
            <a:br>
              <a:rPr lang="en"/>
            </a:br>
            <a:endParaRPr b="1">
              <a:solidFill>
                <a:srgbClr val="0C0C0C"/>
              </a:solidFill>
            </a:endParaRPr>
          </a:p>
          <a:p>
            <a:pPr indent="0" lvl="0" marL="122873" rtl="0" algn="l">
              <a:lnSpc>
                <a:spcPct val="130000"/>
              </a:lnSpc>
              <a:spcBef>
                <a:spcPts val="0"/>
              </a:spcBef>
              <a:spcAft>
                <a:spcPts val="0"/>
              </a:spcAft>
              <a:buSzPts val="1665"/>
              <a:buNone/>
            </a:pPr>
            <a:r>
              <a:rPr b="1" lang="en">
                <a:solidFill>
                  <a:srgbClr val="FF0000"/>
                </a:solidFill>
              </a:rPr>
              <a:t>Posi</a:t>
            </a:r>
            <a:r>
              <a:rPr b="1" lang="en">
                <a:solidFill>
                  <a:srgbClr val="FF0000"/>
                </a:solidFill>
              </a:rPr>
              <a:t>tive Skewness</a:t>
            </a:r>
            <a:r>
              <a:rPr lang="en">
                <a:solidFill>
                  <a:srgbClr val="0C0C0C"/>
                </a:solidFill>
              </a:rPr>
              <a:t>: If the mean is smaller than the mode, the data is negatively skewed.</a:t>
            </a:r>
            <a:endParaRPr b="1">
              <a:solidFill>
                <a:srgbClr val="0C0C0C"/>
              </a:solidFill>
            </a:endParaRPr>
          </a:p>
          <a:p>
            <a:pPr indent="0" lvl="0" marL="122873" rtl="0" algn="l">
              <a:lnSpc>
                <a:spcPct val="130000"/>
              </a:lnSpc>
              <a:spcBef>
                <a:spcPts val="0"/>
              </a:spcBef>
              <a:spcAft>
                <a:spcPts val="0"/>
              </a:spcAft>
              <a:buSzPts val="1665"/>
              <a:buNone/>
            </a:pPr>
            <a:r>
              <a:t/>
            </a:r>
            <a:endParaRPr b="1">
              <a:solidFill>
                <a:srgbClr val="0C0C0C"/>
              </a:solidFill>
            </a:endParaRPr>
          </a:p>
          <a:p>
            <a:pPr indent="0" lvl="0" marL="122873" rtl="0" algn="l">
              <a:lnSpc>
                <a:spcPct val="130000"/>
              </a:lnSpc>
              <a:spcBef>
                <a:spcPts val="0"/>
              </a:spcBef>
              <a:spcAft>
                <a:spcPts val="0"/>
              </a:spcAft>
              <a:buSzPts val="1665"/>
              <a:buNone/>
            </a:pPr>
            <a:r>
              <a:rPr b="1" lang="en">
                <a:solidFill>
                  <a:srgbClr val="FF0000"/>
                </a:solidFill>
              </a:rPr>
              <a:t>Symmetrical Distribution</a:t>
            </a:r>
            <a:r>
              <a:rPr b="1" lang="en">
                <a:solidFill>
                  <a:srgbClr val="0C0C0C"/>
                </a:solidFill>
              </a:rPr>
              <a:t>: </a:t>
            </a:r>
            <a:r>
              <a:rPr lang="en">
                <a:solidFill>
                  <a:srgbClr val="0C0C0C"/>
                </a:solidFill>
              </a:rPr>
              <a:t>Mean, median, and mode are all equal; distribution is balanced.</a:t>
            </a:r>
            <a:endParaRPr/>
          </a:p>
        </p:txBody>
      </p:sp>
      <p:sp>
        <p:nvSpPr>
          <p:cNvPr id="121" name="Google Shape;1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22" name="Google Shape;122;p4"/>
          <p:cNvSpPr/>
          <p:nvPr/>
        </p:nvSpPr>
        <p:spPr>
          <a:xfrm>
            <a:off x="0" y="0"/>
            <a:ext cx="3386138" cy="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br>
              <a:rPr b="0" i="0" lang="en" sz="18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123" name="Google Shape;123;p4"/>
          <p:cNvSpPr/>
          <p:nvPr/>
        </p:nvSpPr>
        <p:spPr>
          <a:xfrm>
            <a:off x="152400" y="152400"/>
            <a:ext cx="3386138" cy="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br>
              <a:rPr b="0" i="0" lang="en" sz="18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124" name="Google Shape;124;p4"/>
          <p:cNvSpPr/>
          <p:nvPr/>
        </p:nvSpPr>
        <p:spPr>
          <a:xfrm>
            <a:off x="304800" y="304800"/>
            <a:ext cx="3386138" cy="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br>
              <a:rPr b="0" i="0" lang="en" sz="18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125" name="Google Shape;125;p4"/>
          <p:cNvSpPr/>
          <p:nvPr/>
        </p:nvSpPr>
        <p:spPr>
          <a:xfrm>
            <a:off x="457200" y="457200"/>
            <a:ext cx="3386138" cy="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br>
              <a:rPr b="0" i="0" lang="en" sz="18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126" name="Google Shape;126;p4"/>
          <p:cNvSpPr/>
          <p:nvPr/>
        </p:nvSpPr>
        <p:spPr>
          <a:xfrm>
            <a:off x="609600" y="609600"/>
            <a:ext cx="3386138" cy="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br>
              <a:rPr b="0" i="0" lang="en" sz="18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4276"/>
              <a:buNone/>
            </a:pPr>
            <a:r>
              <a:rPr b="1" lang="en" sz="3300">
                <a:solidFill>
                  <a:srgbClr val="0C0C0C"/>
                </a:solidFill>
              </a:rPr>
              <a:t>Data Transformation:</a:t>
            </a:r>
            <a:endParaRPr/>
          </a:p>
        </p:txBody>
      </p:sp>
      <p:sp>
        <p:nvSpPr>
          <p:cNvPr id="132" name="Google Shape;132;p5"/>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334327" lvl="0" marL="457200" rtl="0" algn="l">
              <a:lnSpc>
                <a:spcPct val="130000"/>
              </a:lnSpc>
              <a:spcBef>
                <a:spcPts val="0"/>
              </a:spcBef>
              <a:spcAft>
                <a:spcPts val="0"/>
              </a:spcAft>
              <a:buSzPts val="1665"/>
              <a:buChar char="●"/>
            </a:pPr>
            <a:r>
              <a:rPr lang="en">
                <a:solidFill>
                  <a:srgbClr val="0C0C0C"/>
                </a:solidFill>
              </a:rPr>
              <a:t>Data transformation is the </a:t>
            </a:r>
            <a:r>
              <a:rPr b="1" lang="en">
                <a:solidFill>
                  <a:srgbClr val="FF0000"/>
                </a:solidFill>
              </a:rPr>
              <a:t>process</a:t>
            </a:r>
            <a:r>
              <a:rPr lang="en">
                <a:solidFill>
                  <a:srgbClr val="0C0C0C"/>
                </a:solidFill>
              </a:rPr>
              <a:t> of </a:t>
            </a:r>
            <a:r>
              <a:rPr b="1" lang="en">
                <a:solidFill>
                  <a:srgbClr val="FF0000"/>
                </a:solidFill>
              </a:rPr>
              <a:t>converting</a:t>
            </a:r>
            <a:r>
              <a:rPr lang="en">
                <a:solidFill>
                  <a:srgbClr val="0C0C0C"/>
                </a:solidFill>
              </a:rPr>
              <a:t>, </a:t>
            </a:r>
            <a:r>
              <a:rPr b="1" lang="en">
                <a:solidFill>
                  <a:srgbClr val="FF0000"/>
                </a:solidFill>
              </a:rPr>
              <a:t>cleansing</a:t>
            </a:r>
            <a:r>
              <a:rPr lang="en">
                <a:solidFill>
                  <a:srgbClr val="0C0C0C"/>
                </a:solidFill>
              </a:rPr>
              <a:t>, and </a:t>
            </a:r>
            <a:r>
              <a:rPr b="1" lang="en">
                <a:solidFill>
                  <a:srgbClr val="FF0000"/>
                </a:solidFill>
              </a:rPr>
              <a:t>structuring data </a:t>
            </a:r>
            <a:r>
              <a:rPr lang="en">
                <a:solidFill>
                  <a:srgbClr val="0C0C0C"/>
                </a:solidFill>
              </a:rPr>
              <a:t>into </a:t>
            </a:r>
            <a:r>
              <a:rPr b="1" lang="en">
                <a:solidFill>
                  <a:srgbClr val="FF0000"/>
                </a:solidFill>
              </a:rPr>
              <a:t>a usable format </a:t>
            </a:r>
            <a:r>
              <a:rPr lang="en">
                <a:solidFill>
                  <a:srgbClr val="0C0C0C"/>
                </a:solidFill>
              </a:rPr>
              <a:t>that can be analyzed to </a:t>
            </a:r>
            <a:r>
              <a:rPr b="1" lang="en">
                <a:solidFill>
                  <a:srgbClr val="FF0000"/>
                </a:solidFill>
              </a:rPr>
              <a:t>support decision making processes</a:t>
            </a:r>
            <a:r>
              <a:rPr lang="en">
                <a:solidFill>
                  <a:srgbClr val="0C0C0C"/>
                </a:solidFill>
              </a:rPr>
              <a:t>, and to propel the growth of an organization.</a:t>
            </a:r>
            <a:endParaRPr/>
          </a:p>
        </p:txBody>
      </p:sp>
      <p:sp>
        <p:nvSpPr>
          <p:cNvPr id="133" name="Google Shape;133;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34" name="Google Shape;134;p5"/>
          <p:cNvPicPr preferRelativeResize="0"/>
          <p:nvPr/>
        </p:nvPicPr>
        <p:blipFill rotWithShape="1">
          <a:blip r:embed="rId3">
            <a:alphaModFix/>
          </a:blip>
          <a:srcRect b="12657" l="10888" r="14632" t="15303"/>
          <a:stretch/>
        </p:blipFill>
        <p:spPr>
          <a:xfrm>
            <a:off x="2678226" y="2357212"/>
            <a:ext cx="3787548" cy="26167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t>Smoothing:</a:t>
            </a:r>
            <a:endParaRPr b="1" sz="3000"/>
          </a:p>
        </p:txBody>
      </p:sp>
      <p:sp>
        <p:nvSpPr>
          <p:cNvPr id="140" name="Google Shape;140;p6"/>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334327" lvl="0" marL="457200" rtl="0" algn="l">
              <a:lnSpc>
                <a:spcPct val="130000"/>
              </a:lnSpc>
              <a:spcBef>
                <a:spcPts val="0"/>
              </a:spcBef>
              <a:spcAft>
                <a:spcPts val="0"/>
              </a:spcAft>
              <a:buSzPts val="1665"/>
              <a:buChar char="●"/>
            </a:pPr>
            <a:r>
              <a:rPr lang="en">
                <a:solidFill>
                  <a:srgbClr val="0C0C0C"/>
                </a:solidFill>
              </a:rPr>
              <a:t>Smoothing in data preprocessing refers to a set of techniques used to </a:t>
            </a:r>
            <a:r>
              <a:rPr b="1" lang="en">
                <a:solidFill>
                  <a:srgbClr val="FF0000"/>
                </a:solidFill>
              </a:rPr>
              <a:t>reduce noise and fluctuations</a:t>
            </a:r>
            <a:r>
              <a:rPr lang="en">
                <a:solidFill>
                  <a:srgbClr val="0C0C0C"/>
                </a:solidFill>
              </a:rPr>
              <a:t> in data while preserving important underlying trends and patterns. It is a crucial step in preparing data for analysis and modeling, particularly when dealing with noisy or uneven data points.</a:t>
            </a:r>
            <a:endParaRPr>
              <a:solidFill>
                <a:srgbClr val="0C0C0C"/>
              </a:solidFill>
            </a:endParaRPr>
          </a:p>
        </p:txBody>
      </p:sp>
      <p:sp>
        <p:nvSpPr>
          <p:cNvPr id="141" name="Google Shape;14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42" name="Google Shape;142;p6"/>
          <p:cNvPicPr preferRelativeResize="0"/>
          <p:nvPr/>
        </p:nvPicPr>
        <p:blipFill rotWithShape="1">
          <a:blip r:embed="rId3">
            <a:alphaModFix/>
          </a:blip>
          <a:srcRect b="50067" l="853" r="5944" t="1561"/>
          <a:stretch/>
        </p:blipFill>
        <p:spPr>
          <a:xfrm>
            <a:off x="3130476" y="2788383"/>
            <a:ext cx="5202316" cy="1126669"/>
          </a:xfrm>
          <a:prstGeom prst="rect">
            <a:avLst/>
          </a:prstGeom>
          <a:noFill/>
          <a:ln>
            <a:noFill/>
          </a:ln>
        </p:spPr>
      </p:pic>
      <p:pic>
        <p:nvPicPr>
          <p:cNvPr id="143" name="Google Shape;143;p6"/>
          <p:cNvPicPr preferRelativeResize="0"/>
          <p:nvPr/>
        </p:nvPicPr>
        <p:blipFill rotWithShape="1">
          <a:blip r:embed="rId3">
            <a:alphaModFix/>
          </a:blip>
          <a:srcRect b="4224" l="853" r="5466" t="52937"/>
          <a:stretch/>
        </p:blipFill>
        <p:spPr>
          <a:xfrm>
            <a:off x="3130476" y="3817398"/>
            <a:ext cx="5228949" cy="10503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t>Feature Engineering:</a:t>
            </a:r>
            <a:endParaRPr sz="3000"/>
          </a:p>
        </p:txBody>
      </p:sp>
      <p:sp>
        <p:nvSpPr>
          <p:cNvPr id="149" name="Google Shape;149;p7"/>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334327" lvl="0" marL="457200" rtl="0" algn="l">
              <a:lnSpc>
                <a:spcPct val="130000"/>
              </a:lnSpc>
              <a:spcBef>
                <a:spcPts val="0"/>
              </a:spcBef>
              <a:spcAft>
                <a:spcPts val="0"/>
              </a:spcAft>
              <a:buSzPts val="1665"/>
              <a:buChar char="●"/>
            </a:pPr>
            <a:r>
              <a:rPr lang="en">
                <a:solidFill>
                  <a:srgbClr val="0C0C0C"/>
                </a:solidFill>
              </a:rPr>
              <a:t>Feature engineering is an essential step in the data science process that involves </a:t>
            </a:r>
            <a:r>
              <a:rPr b="1" lang="en">
                <a:solidFill>
                  <a:srgbClr val="FF0000"/>
                </a:solidFill>
              </a:rPr>
              <a:t>creating and transforming raw data into features suitable for building machine learning models.</a:t>
            </a:r>
            <a:endParaRPr/>
          </a:p>
        </p:txBody>
      </p:sp>
      <p:sp>
        <p:nvSpPr>
          <p:cNvPr id="150" name="Google Shape;15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51" name="Google Shape;151;p7"/>
          <p:cNvPicPr preferRelativeResize="0"/>
          <p:nvPr/>
        </p:nvPicPr>
        <p:blipFill rotWithShape="1">
          <a:blip r:embed="rId3">
            <a:alphaModFix/>
          </a:blip>
          <a:srcRect b="0" l="0" r="0" t="0"/>
          <a:stretch/>
        </p:blipFill>
        <p:spPr>
          <a:xfrm>
            <a:off x="2042047" y="2512382"/>
            <a:ext cx="6430412" cy="243790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t>Data Normalization:</a:t>
            </a:r>
            <a:endParaRPr b="1" sz="3000"/>
          </a:p>
        </p:txBody>
      </p:sp>
      <p:sp>
        <p:nvSpPr>
          <p:cNvPr id="157" name="Google Shape;157;p8"/>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122873" rtl="0" algn="l">
              <a:lnSpc>
                <a:spcPct val="130000"/>
              </a:lnSpc>
              <a:spcBef>
                <a:spcPts val="0"/>
              </a:spcBef>
              <a:spcAft>
                <a:spcPts val="0"/>
              </a:spcAft>
              <a:buSzPts val="1665"/>
              <a:buNone/>
            </a:pPr>
            <a:r>
              <a:rPr lang="en"/>
              <a:t>Normalization is a data preprocessing technique that </a:t>
            </a:r>
            <a:r>
              <a:rPr b="1" lang="en">
                <a:solidFill>
                  <a:srgbClr val="FF0000"/>
                </a:solidFill>
              </a:rPr>
              <a:t>transforms data values </a:t>
            </a:r>
            <a:r>
              <a:rPr lang="en"/>
              <a:t>to a </a:t>
            </a:r>
            <a:r>
              <a:rPr b="1" lang="en">
                <a:solidFill>
                  <a:srgbClr val="FF0000"/>
                </a:solidFill>
              </a:rPr>
              <a:t>common scale </a:t>
            </a:r>
            <a:r>
              <a:rPr lang="en"/>
              <a:t>or </a:t>
            </a:r>
            <a:r>
              <a:rPr b="1" lang="en">
                <a:solidFill>
                  <a:srgbClr val="FF0000"/>
                </a:solidFill>
              </a:rPr>
              <a:t>distribution of values</a:t>
            </a:r>
            <a:r>
              <a:rPr lang="en"/>
              <a:t>. It can include adjusting the scale of values to a similar metric or adjusting the time scales to be able to compare like periods.</a:t>
            </a:r>
            <a:endParaRPr/>
          </a:p>
          <a:p>
            <a:pPr indent="0" lvl="0" marL="122873" rtl="0" algn="l">
              <a:lnSpc>
                <a:spcPct val="130000"/>
              </a:lnSpc>
              <a:spcBef>
                <a:spcPts val="0"/>
              </a:spcBef>
              <a:spcAft>
                <a:spcPts val="0"/>
              </a:spcAft>
              <a:buSzPts val="1665"/>
              <a:buNone/>
            </a:pPr>
            <a:r>
              <a:rPr lang="en">
                <a:solidFill>
                  <a:srgbClr val="424242"/>
                </a:solidFill>
              </a:rPr>
              <a:t> </a:t>
            </a:r>
            <a:endParaRPr>
              <a:solidFill>
                <a:srgbClr val="424242"/>
              </a:solidFill>
            </a:endParaRPr>
          </a:p>
          <a:p>
            <a:pPr indent="0" lvl="0" marL="122873" rtl="0" algn="l">
              <a:lnSpc>
                <a:spcPct val="130000"/>
              </a:lnSpc>
              <a:spcBef>
                <a:spcPts val="0"/>
              </a:spcBef>
              <a:spcAft>
                <a:spcPts val="0"/>
              </a:spcAft>
              <a:buSzPts val="1665"/>
              <a:buNone/>
            </a:pPr>
            <a:r>
              <a:t/>
            </a:r>
            <a:endParaRPr b="1" sz="3000">
              <a:solidFill>
                <a:srgbClr val="0C0C0C"/>
              </a:solidFill>
            </a:endParaRPr>
          </a:p>
          <a:p>
            <a:pPr indent="0" lvl="0" marL="122873" rtl="0" algn="l">
              <a:lnSpc>
                <a:spcPct val="130000"/>
              </a:lnSpc>
              <a:spcBef>
                <a:spcPts val="0"/>
              </a:spcBef>
              <a:spcAft>
                <a:spcPts val="0"/>
              </a:spcAft>
              <a:buSzPts val="1665"/>
              <a:buNone/>
            </a:pPr>
            <a:r>
              <a:rPr b="1" lang="en">
                <a:solidFill>
                  <a:srgbClr val="0C0C0C"/>
                </a:solidFill>
              </a:rPr>
              <a:t> </a:t>
            </a:r>
            <a:endParaRPr>
              <a:solidFill>
                <a:srgbClr val="0C0C0C"/>
              </a:solidFill>
            </a:endParaRPr>
          </a:p>
        </p:txBody>
      </p:sp>
      <p:sp>
        <p:nvSpPr>
          <p:cNvPr id="158" name="Google Shape;15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solidFill>
                  <a:srgbClr val="0C0C0C"/>
                </a:solidFill>
              </a:rPr>
              <a:t>Scaling:</a:t>
            </a:r>
            <a:br>
              <a:rPr b="1" lang="en" sz="3000">
                <a:solidFill>
                  <a:srgbClr val="0C0C0C"/>
                </a:solidFill>
              </a:rPr>
            </a:br>
            <a:endParaRPr sz="3000"/>
          </a:p>
        </p:txBody>
      </p:sp>
      <p:sp>
        <p:nvSpPr>
          <p:cNvPr id="164" name="Google Shape;164;p9"/>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334327" lvl="0" marL="457200" rtl="0" algn="l">
              <a:lnSpc>
                <a:spcPct val="130000"/>
              </a:lnSpc>
              <a:spcBef>
                <a:spcPts val="0"/>
              </a:spcBef>
              <a:spcAft>
                <a:spcPts val="0"/>
              </a:spcAft>
              <a:buClr>
                <a:schemeClr val="dk1"/>
              </a:buClr>
              <a:buSzPts val="1665"/>
              <a:buAutoNum type="arabicPeriod"/>
            </a:pPr>
            <a:r>
              <a:rPr lang="en">
                <a:solidFill>
                  <a:srgbClr val="424242"/>
                </a:solidFill>
              </a:rPr>
              <a:t>Min Max Scaling </a:t>
            </a:r>
            <a:endParaRPr/>
          </a:p>
          <a:p>
            <a:pPr indent="-334327" lvl="0" marL="457200" rtl="0" algn="l">
              <a:lnSpc>
                <a:spcPct val="130000"/>
              </a:lnSpc>
              <a:spcBef>
                <a:spcPts val="0"/>
              </a:spcBef>
              <a:spcAft>
                <a:spcPts val="0"/>
              </a:spcAft>
              <a:buClr>
                <a:schemeClr val="dk1"/>
              </a:buClr>
              <a:buSzPts val="1665"/>
              <a:buAutoNum type="arabicPeriod"/>
            </a:pPr>
            <a:r>
              <a:rPr lang="en">
                <a:solidFill>
                  <a:srgbClr val="424242"/>
                </a:solidFill>
              </a:rPr>
              <a:t>Z-score Scaling</a:t>
            </a:r>
            <a:endParaRPr/>
          </a:p>
        </p:txBody>
      </p:sp>
      <p:sp>
        <p:nvSpPr>
          <p:cNvPr id="165" name="Google Shape;16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Min-Max Scaling </a:t>
            </a:r>
            <a:endParaRPr b="1" sz="3020"/>
          </a:p>
        </p:txBody>
      </p:sp>
      <p:sp>
        <p:nvSpPr>
          <p:cNvPr id="171" name="Google Shape;171;p10"/>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30000"/>
              </a:lnSpc>
              <a:spcBef>
                <a:spcPts val="0"/>
              </a:spcBef>
              <a:spcAft>
                <a:spcPts val="0"/>
              </a:spcAft>
              <a:buSzPts val="1665"/>
              <a:buNone/>
            </a:pPr>
            <a:r>
              <a:rPr lang="en">
                <a:solidFill>
                  <a:schemeClr val="dk1"/>
                </a:solidFill>
              </a:rPr>
              <a:t>Min-Max Scaling is a data </a:t>
            </a:r>
            <a:r>
              <a:rPr b="1" lang="en">
                <a:solidFill>
                  <a:srgbClr val="CC0000"/>
                </a:solidFill>
              </a:rPr>
              <a:t>normalization</a:t>
            </a:r>
            <a:r>
              <a:rPr lang="en">
                <a:solidFill>
                  <a:schemeClr val="dk1"/>
                </a:solidFill>
              </a:rPr>
              <a:t> technique used to </a:t>
            </a:r>
            <a:r>
              <a:rPr b="1" lang="en">
                <a:solidFill>
                  <a:srgbClr val="CC0000"/>
                </a:solidFill>
              </a:rPr>
              <a:t>transform data</a:t>
            </a:r>
            <a:r>
              <a:rPr lang="en">
                <a:solidFill>
                  <a:schemeClr val="dk1"/>
                </a:solidFill>
              </a:rPr>
              <a:t> into a </a:t>
            </a:r>
            <a:r>
              <a:rPr b="1" lang="en">
                <a:solidFill>
                  <a:srgbClr val="CC0000"/>
                </a:solidFill>
              </a:rPr>
              <a:t>specific range</a:t>
            </a:r>
            <a:r>
              <a:rPr lang="en">
                <a:solidFill>
                  <a:schemeClr val="dk1"/>
                </a:solidFill>
              </a:rPr>
              <a:t>.</a:t>
            </a:r>
            <a:endParaRPr>
              <a:solidFill>
                <a:schemeClr val="dk1"/>
              </a:solidFill>
            </a:endParaRPr>
          </a:p>
          <a:p>
            <a:pPr indent="0" lvl="0" marL="0" rtl="0" algn="l">
              <a:lnSpc>
                <a:spcPct val="130000"/>
              </a:lnSpc>
              <a:spcBef>
                <a:spcPts val="0"/>
              </a:spcBef>
              <a:spcAft>
                <a:spcPts val="0"/>
              </a:spcAft>
              <a:buSzPts val="1665"/>
              <a:buNone/>
            </a:pPr>
            <a:r>
              <a:t/>
            </a:r>
            <a:endParaRPr>
              <a:solidFill>
                <a:schemeClr val="dk1"/>
              </a:solidFill>
            </a:endParaRPr>
          </a:p>
          <a:p>
            <a:pPr indent="0" lvl="0" marL="0" rtl="0" algn="l">
              <a:lnSpc>
                <a:spcPct val="130000"/>
              </a:lnSpc>
              <a:spcBef>
                <a:spcPts val="0"/>
              </a:spcBef>
              <a:spcAft>
                <a:spcPts val="0"/>
              </a:spcAft>
              <a:buSzPts val="1665"/>
              <a:buNone/>
            </a:pPr>
            <a:r>
              <a:rPr lang="en">
                <a:solidFill>
                  <a:schemeClr val="dk1"/>
                </a:solidFill>
              </a:rPr>
              <a:t>Formula for Min-Max Scaling</a:t>
            </a:r>
            <a:endParaRPr>
              <a:solidFill>
                <a:schemeClr val="dk1"/>
              </a:solidFill>
            </a:endParaRPr>
          </a:p>
          <a:p>
            <a:pPr indent="0" lvl="0" marL="0" rtl="0" algn="l">
              <a:lnSpc>
                <a:spcPct val="130000"/>
              </a:lnSpc>
              <a:spcBef>
                <a:spcPts val="0"/>
              </a:spcBef>
              <a:spcAft>
                <a:spcPts val="0"/>
              </a:spcAft>
              <a:buSzPts val="1665"/>
              <a:buNone/>
            </a:pPr>
            <a:r>
              <a:t/>
            </a:r>
            <a:endParaRPr>
              <a:solidFill>
                <a:schemeClr val="dk1"/>
              </a:solidFill>
            </a:endParaRPr>
          </a:p>
          <a:p>
            <a:pPr indent="0" lvl="0" marL="0" rtl="0" algn="l">
              <a:lnSpc>
                <a:spcPct val="130000"/>
              </a:lnSpc>
              <a:spcBef>
                <a:spcPts val="0"/>
              </a:spcBef>
              <a:spcAft>
                <a:spcPts val="0"/>
              </a:spcAft>
              <a:buClr>
                <a:schemeClr val="dk1"/>
              </a:buClr>
              <a:buSzPts val="1100"/>
              <a:buFont typeface="Arial"/>
              <a:buNone/>
            </a:pPr>
            <a:r>
              <a:t/>
            </a:r>
            <a:endParaRPr>
              <a:solidFill>
                <a:schemeClr val="dk1"/>
              </a:solidFill>
            </a:endParaRPr>
          </a:p>
        </p:txBody>
      </p:sp>
      <p:sp>
        <p:nvSpPr>
          <p:cNvPr id="172" name="Google Shape;17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173" name="Google Shape;173;p10"/>
          <p:cNvPicPr preferRelativeResize="0"/>
          <p:nvPr/>
        </p:nvPicPr>
        <p:blipFill rotWithShape="1">
          <a:blip r:embed="rId3">
            <a:alphaModFix/>
          </a:blip>
          <a:srcRect b="2520" l="590" r="-590" t="-2520"/>
          <a:stretch/>
        </p:blipFill>
        <p:spPr>
          <a:xfrm>
            <a:off x="1903175" y="2968350"/>
            <a:ext cx="4686300" cy="1447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1"/>
          <p:cNvSpPr txBox="1"/>
          <p:nvPr>
            <p:ph type="title"/>
          </p:nvPr>
        </p:nvSpPr>
        <p:spPr>
          <a:xfrm>
            <a:off x="311700" y="521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Min-Max Scaling- Example</a:t>
            </a:r>
            <a:endParaRPr b="1" sz="3020"/>
          </a:p>
        </p:txBody>
      </p:sp>
      <p:sp>
        <p:nvSpPr>
          <p:cNvPr id="179" name="Google Shape;179;p11"/>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30000"/>
              </a:lnSpc>
              <a:spcBef>
                <a:spcPts val="0"/>
              </a:spcBef>
              <a:spcAft>
                <a:spcPts val="0"/>
              </a:spcAft>
              <a:buSzPts val="1665"/>
              <a:buNone/>
            </a:pPr>
            <a:r>
              <a:rPr b="1" lang="en">
                <a:solidFill>
                  <a:schemeClr val="dk1"/>
                </a:solidFill>
              </a:rPr>
              <a:t>Example:</a:t>
            </a:r>
            <a:r>
              <a:rPr lang="en">
                <a:solidFill>
                  <a:schemeClr val="dk1"/>
                </a:solidFill>
              </a:rPr>
              <a:t>  Normalize the data </a:t>
            </a:r>
            <a:r>
              <a:rPr b="1" lang="en">
                <a:solidFill>
                  <a:schemeClr val="dk1"/>
                </a:solidFill>
              </a:rPr>
              <a:t>[200, 300, 400, 600, 1000]</a:t>
            </a:r>
            <a:r>
              <a:rPr lang="en">
                <a:solidFill>
                  <a:schemeClr val="dk1"/>
                </a:solidFill>
              </a:rPr>
              <a:t> for interval </a:t>
            </a:r>
            <a:r>
              <a:rPr b="1" lang="en">
                <a:solidFill>
                  <a:schemeClr val="dk1"/>
                </a:solidFill>
              </a:rPr>
              <a:t>[0,1]</a:t>
            </a:r>
            <a:endParaRPr b="1">
              <a:solidFill>
                <a:schemeClr val="dk1"/>
              </a:solidFill>
            </a:endParaRPr>
          </a:p>
          <a:p>
            <a:pPr indent="0" lvl="0" marL="0" rtl="0" algn="l">
              <a:lnSpc>
                <a:spcPct val="130000"/>
              </a:lnSpc>
              <a:spcBef>
                <a:spcPts val="0"/>
              </a:spcBef>
              <a:spcAft>
                <a:spcPts val="0"/>
              </a:spcAft>
              <a:buSzPts val="1665"/>
              <a:buNone/>
            </a:pPr>
            <a:r>
              <a:t/>
            </a:r>
            <a:endParaRPr b="1">
              <a:solidFill>
                <a:schemeClr val="dk1"/>
              </a:solidFill>
            </a:endParaRPr>
          </a:p>
          <a:p>
            <a:pPr indent="0" lvl="0" marL="0" rtl="0" algn="l">
              <a:lnSpc>
                <a:spcPct val="130000"/>
              </a:lnSpc>
              <a:spcBef>
                <a:spcPts val="0"/>
              </a:spcBef>
              <a:spcAft>
                <a:spcPts val="0"/>
              </a:spcAft>
              <a:buSzPts val="1665"/>
              <a:buNone/>
            </a:pPr>
            <a:r>
              <a:rPr b="1" lang="en">
                <a:solidFill>
                  <a:schemeClr val="dk1"/>
                </a:solidFill>
              </a:rPr>
              <a:t>Step 1:</a:t>
            </a:r>
            <a:r>
              <a:rPr lang="en">
                <a:solidFill>
                  <a:schemeClr val="dk1"/>
                </a:solidFill>
              </a:rPr>
              <a:t> Find the minimum value (</a:t>
            </a:r>
            <a:r>
              <a:rPr b="1" lang="en">
                <a:solidFill>
                  <a:schemeClr val="dk1"/>
                </a:solidFill>
              </a:rPr>
              <a:t>min_X</a:t>
            </a:r>
            <a:r>
              <a:rPr lang="en">
                <a:solidFill>
                  <a:schemeClr val="dk1"/>
                </a:solidFill>
              </a:rPr>
              <a:t>) and maximum value (</a:t>
            </a:r>
            <a:r>
              <a:rPr b="1" lang="en">
                <a:solidFill>
                  <a:schemeClr val="dk1"/>
                </a:solidFill>
              </a:rPr>
              <a:t>max_X</a:t>
            </a:r>
            <a:r>
              <a:rPr lang="en">
                <a:solidFill>
                  <a:schemeClr val="dk1"/>
                </a:solidFill>
              </a:rPr>
              <a:t>) in the data..</a:t>
            </a:r>
            <a:endParaRPr>
              <a:solidFill>
                <a:schemeClr val="dk1"/>
              </a:solidFill>
            </a:endParaRPr>
          </a:p>
          <a:p>
            <a:pPr indent="0" lvl="0" marL="0" rtl="0" algn="l">
              <a:lnSpc>
                <a:spcPct val="130000"/>
              </a:lnSpc>
              <a:spcBef>
                <a:spcPts val="0"/>
              </a:spcBef>
              <a:spcAft>
                <a:spcPts val="0"/>
              </a:spcAft>
              <a:buClr>
                <a:schemeClr val="dk1"/>
              </a:buClr>
              <a:buSzPts val="1100"/>
              <a:buFont typeface="Arial"/>
              <a:buNone/>
            </a:pPr>
            <a:r>
              <a:rPr lang="en">
                <a:solidFill>
                  <a:schemeClr val="dk1"/>
                </a:solidFill>
              </a:rPr>
              <a:t>min_X = 200</a:t>
            </a:r>
            <a:endParaRPr>
              <a:solidFill>
                <a:schemeClr val="dk1"/>
              </a:solidFill>
            </a:endParaRPr>
          </a:p>
          <a:p>
            <a:pPr indent="0" lvl="0" marL="0" rtl="0" algn="l">
              <a:lnSpc>
                <a:spcPct val="130000"/>
              </a:lnSpc>
              <a:spcBef>
                <a:spcPts val="0"/>
              </a:spcBef>
              <a:spcAft>
                <a:spcPts val="0"/>
              </a:spcAft>
              <a:buClr>
                <a:schemeClr val="dk1"/>
              </a:buClr>
              <a:buSzPts val="1100"/>
              <a:buFont typeface="Arial"/>
              <a:buNone/>
            </a:pPr>
            <a:r>
              <a:rPr lang="en">
                <a:solidFill>
                  <a:schemeClr val="dk1"/>
                </a:solidFill>
              </a:rPr>
              <a:t>max_X = 1000</a:t>
            </a:r>
            <a:endParaRPr>
              <a:solidFill>
                <a:schemeClr val="dk1"/>
              </a:solidFill>
            </a:endParaRPr>
          </a:p>
          <a:p>
            <a:pPr indent="0" lvl="0" marL="0" rtl="0" algn="l">
              <a:lnSpc>
                <a:spcPct val="13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30000"/>
              </a:lnSpc>
              <a:spcBef>
                <a:spcPts val="0"/>
              </a:spcBef>
              <a:spcAft>
                <a:spcPts val="0"/>
              </a:spcAft>
              <a:buClr>
                <a:schemeClr val="dk1"/>
              </a:buClr>
              <a:buSzPts val="1100"/>
              <a:buFont typeface="Arial"/>
              <a:buNone/>
            </a:pPr>
            <a:r>
              <a:rPr b="1" lang="en">
                <a:solidFill>
                  <a:schemeClr val="dk1"/>
                </a:solidFill>
              </a:rPr>
              <a:t>Step 2: </a:t>
            </a:r>
            <a:r>
              <a:rPr lang="en">
                <a:solidFill>
                  <a:schemeClr val="dk1"/>
                </a:solidFill>
              </a:rPr>
              <a:t>Apply the Min-Max scaling formula to each data point:</a:t>
            </a:r>
            <a:endParaRPr>
              <a:solidFill>
                <a:schemeClr val="dk1"/>
              </a:solidFill>
            </a:endParaRPr>
          </a:p>
          <a:p>
            <a:pPr indent="0" lvl="0" marL="0" rtl="0" algn="l">
              <a:lnSpc>
                <a:spcPct val="130000"/>
              </a:lnSpc>
              <a:spcBef>
                <a:spcPts val="0"/>
              </a:spcBef>
              <a:spcAft>
                <a:spcPts val="0"/>
              </a:spcAft>
              <a:buClr>
                <a:schemeClr val="dk1"/>
              </a:buClr>
              <a:buSzPts val="1100"/>
              <a:buFont typeface="Arial"/>
              <a:buNone/>
            </a:pPr>
            <a:r>
              <a:rPr lang="en">
                <a:solidFill>
                  <a:schemeClr val="dk1"/>
                </a:solidFill>
              </a:rPr>
              <a:t>For x = 200:</a:t>
            </a:r>
            <a:endParaRPr>
              <a:solidFill>
                <a:schemeClr val="dk1"/>
              </a:solidFill>
            </a:endParaRPr>
          </a:p>
          <a:p>
            <a:pPr indent="0" lvl="0" marL="0" rtl="0" algn="l">
              <a:lnSpc>
                <a:spcPct val="130000"/>
              </a:lnSpc>
              <a:spcBef>
                <a:spcPts val="0"/>
              </a:spcBef>
              <a:spcAft>
                <a:spcPts val="0"/>
              </a:spcAft>
              <a:buClr>
                <a:schemeClr val="dk1"/>
              </a:buClr>
              <a:buSzPts val="1100"/>
              <a:buFont typeface="Arial"/>
              <a:buNone/>
            </a:pPr>
            <a:r>
              <a:rPr lang="en">
                <a:solidFill>
                  <a:schemeClr val="dk1"/>
                </a:solidFill>
              </a:rPr>
              <a:t>Scaled_x = (200 - 200) / (1000 - 200)*(1 - 0) = 0 / 800 = </a:t>
            </a:r>
            <a:r>
              <a:rPr b="1" lang="en">
                <a:solidFill>
                  <a:schemeClr val="dk1"/>
                </a:solidFill>
              </a:rPr>
              <a:t>0</a:t>
            </a:r>
            <a:endParaRPr b="1">
              <a:solidFill>
                <a:schemeClr val="dk1"/>
              </a:solidFill>
            </a:endParaRPr>
          </a:p>
          <a:p>
            <a:pPr indent="0" lvl="0" marL="0" rtl="0" algn="l">
              <a:lnSpc>
                <a:spcPct val="130000"/>
              </a:lnSpc>
              <a:spcBef>
                <a:spcPts val="0"/>
              </a:spcBef>
              <a:spcAft>
                <a:spcPts val="0"/>
              </a:spcAft>
              <a:buSzPts val="1665"/>
              <a:buNone/>
            </a:pPr>
            <a:r>
              <a:t/>
            </a:r>
            <a:endParaRPr>
              <a:solidFill>
                <a:schemeClr val="dk1"/>
              </a:solidFill>
            </a:endParaRPr>
          </a:p>
        </p:txBody>
      </p:sp>
      <p:sp>
        <p:nvSpPr>
          <p:cNvPr id="180" name="Google Shape;18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Min-Max Scaling</a:t>
            </a:r>
            <a:endParaRPr b="1" sz="3020"/>
          </a:p>
        </p:txBody>
      </p:sp>
      <p:sp>
        <p:nvSpPr>
          <p:cNvPr id="186" name="Google Shape;186;p12"/>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30000"/>
              </a:lnSpc>
              <a:spcBef>
                <a:spcPts val="0"/>
              </a:spcBef>
              <a:spcAft>
                <a:spcPts val="0"/>
              </a:spcAft>
              <a:buClr>
                <a:schemeClr val="dk1"/>
              </a:buClr>
              <a:buSzPts val="1100"/>
              <a:buFont typeface="Arial"/>
              <a:buNone/>
            </a:pPr>
            <a:r>
              <a:rPr b="1" lang="en">
                <a:solidFill>
                  <a:schemeClr val="dk1"/>
                </a:solidFill>
              </a:rPr>
              <a:t>For x = 300:</a:t>
            </a:r>
            <a:endParaRPr b="1">
              <a:solidFill>
                <a:schemeClr val="dk1"/>
              </a:solidFill>
            </a:endParaRPr>
          </a:p>
          <a:p>
            <a:pPr indent="0" lvl="0" marL="0" rtl="0" algn="l">
              <a:lnSpc>
                <a:spcPct val="130000"/>
              </a:lnSpc>
              <a:spcBef>
                <a:spcPts val="0"/>
              </a:spcBef>
              <a:spcAft>
                <a:spcPts val="0"/>
              </a:spcAft>
              <a:buClr>
                <a:schemeClr val="dk1"/>
              </a:buClr>
              <a:buSzPts val="1100"/>
              <a:buFont typeface="Arial"/>
              <a:buNone/>
            </a:pPr>
            <a:r>
              <a:rPr lang="en">
                <a:solidFill>
                  <a:schemeClr val="dk1"/>
                </a:solidFill>
              </a:rPr>
              <a:t>Scaled_x = (300 - 200) / (1000 - 200) *(1 - 0) = 100 / 800 = </a:t>
            </a:r>
            <a:r>
              <a:rPr b="1" lang="en">
                <a:solidFill>
                  <a:schemeClr val="dk1"/>
                </a:solidFill>
              </a:rPr>
              <a:t>0.125</a:t>
            </a:r>
            <a:endParaRPr b="1">
              <a:solidFill>
                <a:schemeClr val="dk1"/>
              </a:solidFill>
            </a:endParaRPr>
          </a:p>
          <a:p>
            <a:pPr indent="0" lvl="0" marL="0" rtl="0" algn="l">
              <a:lnSpc>
                <a:spcPct val="13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30000"/>
              </a:lnSpc>
              <a:spcBef>
                <a:spcPts val="0"/>
              </a:spcBef>
              <a:spcAft>
                <a:spcPts val="0"/>
              </a:spcAft>
              <a:buClr>
                <a:schemeClr val="dk1"/>
              </a:buClr>
              <a:buSzPts val="1100"/>
              <a:buFont typeface="Arial"/>
              <a:buNone/>
            </a:pPr>
            <a:r>
              <a:rPr b="1" lang="en">
                <a:solidFill>
                  <a:schemeClr val="dk1"/>
                </a:solidFill>
              </a:rPr>
              <a:t>For x = 600:</a:t>
            </a:r>
            <a:endParaRPr b="1">
              <a:solidFill>
                <a:schemeClr val="dk1"/>
              </a:solidFill>
            </a:endParaRPr>
          </a:p>
          <a:p>
            <a:pPr indent="0" lvl="0" marL="0" rtl="0" algn="l">
              <a:lnSpc>
                <a:spcPct val="130000"/>
              </a:lnSpc>
              <a:spcBef>
                <a:spcPts val="0"/>
              </a:spcBef>
              <a:spcAft>
                <a:spcPts val="0"/>
              </a:spcAft>
              <a:buClr>
                <a:schemeClr val="dk1"/>
              </a:buClr>
              <a:buSzPts val="1100"/>
              <a:buFont typeface="Arial"/>
              <a:buNone/>
            </a:pPr>
            <a:r>
              <a:rPr lang="en">
                <a:solidFill>
                  <a:schemeClr val="dk1"/>
                </a:solidFill>
              </a:rPr>
              <a:t>Scaled_x = (600 - 200) / (1000 - 200)*(1 - 0)  = 400 / 800 = </a:t>
            </a:r>
            <a:r>
              <a:rPr b="1" lang="en">
                <a:solidFill>
                  <a:schemeClr val="dk1"/>
                </a:solidFill>
              </a:rPr>
              <a:t>0.5</a:t>
            </a:r>
            <a:endParaRPr b="1">
              <a:solidFill>
                <a:schemeClr val="dk1"/>
              </a:solidFill>
            </a:endParaRPr>
          </a:p>
          <a:p>
            <a:pPr indent="0" lvl="0" marL="0" rtl="0" algn="l">
              <a:lnSpc>
                <a:spcPct val="13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30000"/>
              </a:lnSpc>
              <a:spcBef>
                <a:spcPts val="0"/>
              </a:spcBef>
              <a:spcAft>
                <a:spcPts val="0"/>
              </a:spcAft>
              <a:buClr>
                <a:schemeClr val="dk1"/>
              </a:buClr>
              <a:buSzPts val="1100"/>
              <a:buFont typeface="Arial"/>
              <a:buNone/>
            </a:pPr>
            <a:r>
              <a:rPr b="1" lang="en">
                <a:solidFill>
                  <a:schemeClr val="dk1"/>
                </a:solidFill>
              </a:rPr>
              <a:t>For x = 1000:</a:t>
            </a:r>
            <a:endParaRPr b="1">
              <a:solidFill>
                <a:schemeClr val="dk1"/>
              </a:solidFill>
            </a:endParaRPr>
          </a:p>
          <a:p>
            <a:pPr indent="0" lvl="0" marL="0" rtl="0" algn="l">
              <a:lnSpc>
                <a:spcPct val="130000"/>
              </a:lnSpc>
              <a:spcBef>
                <a:spcPts val="0"/>
              </a:spcBef>
              <a:spcAft>
                <a:spcPts val="0"/>
              </a:spcAft>
              <a:buSzPts val="1665"/>
              <a:buNone/>
            </a:pPr>
            <a:r>
              <a:rPr lang="en">
                <a:solidFill>
                  <a:schemeClr val="dk1"/>
                </a:solidFill>
              </a:rPr>
              <a:t>Scaled_x = (1000 - 200) / (1000 - 200)*(1 - 0)  = 800 / 800 = </a:t>
            </a:r>
            <a:r>
              <a:rPr b="1" lang="en">
                <a:solidFill>
                  <a:schemeClr val="dk1"/>
                </a:solidFill>
              </a:rPr>
              <a:t>1</a:t>
            </a:r>
            <a:endParaRPr b="1">
              <a:solidFill>
                <a:schemeClr val="dk1"/>
              </a:solidFill>
            </a:endParaRPr>
          </a:p>
          <a:p>
            <a:pPr indent="0" lvl="0" marL="0" rtl="0" algn="l">
              <a:lnSpc>
                <a:spcPct val="13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30000"/>
              </a:lnSpc>
              <a:spcBef>
                <a:spcPts val="0"/>
              </a:spcBef>
              <a:spcAft>
                <a:spcPts val="0"/>
              </a:spcAft>
              <a:buSzPts val="1665"/>
              <a:buNone/>
            </a:pPr>
            <a:r>
              <a:rPr b="1" lang="en">
                <a:solidFill>
                  <a:schemeClr val="dk1"/>
                </a:solidFill>
              </a:rPr>
              <a:t>scaled data: [0, 0.125, 0.25, 0.5, 1]</a:t>
            </a:r>
            <a:endParaRPr b="1">
              <a:solidFill>
                <a:schemeClr val="dk1"/>
              </a:solidFill>
            </a:endParaRPr>
          </a:p>
        </p:txBody>
      </p:sp>
      <p:sp>
        <p:nvSpPr>
          <p:cNvPr id="187" name="Google Shape;18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g24f3b0113b5_3_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Agenda</a:t>
            </a:r>
            <a:endParaRPr b="1" sz="3020"/>
          </a:p>
        </p:txBody>
      </p:sp>
      <p:sp>
        <p:nvSpPr>
          <p:cNvPr id="58" name="Google Shape;58;g24f3b0113b5_3_5"/>
          <p:cNvSpPr txBox="1"/>
          <p:nvPr>
            <p:ph idx="1" type="body"/>
          </p:nvPr>
        </p:nvSpPr>
        <p:spPr>
          <a:xfrm>
            <a:off x="311700" y="1371900"/>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SzPts val="1665"/>
              <a:buNone/>
            </a:pPr>
            <a:r>
              <a:rPr lang="en">
                <a:solidFill>
                  <a:schemeClr val="dk1"/>
                </a:solidFill>
              </a:rPr>
              <a:t>Data Science processes</a:t>
            </a:r>
            <a:endParaRPr>
              <a:solidFill>
                <a:schemeClr val="dk1"/>
              </a:solidFill>
            </a:endParaRPr>
          </a:p>
        </p:txBody>
      </p:sp>
      <p:sp>
        <p:nvSpPr>
          <p:cNvPr id="59" name="Google Shape;59;g24f3b0113b5_3_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Z-Score scaling</a:t>
            </a:r>
            <a:endParaRPr b="1" sz="3020"/>
          </a:p>
        </p:txBody>
      </p:sp>
      <p:sp>
        <p:nvSpPr>
          <p:cNvPr id="193" name="Google Shape;193;p13"/>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30000"/>
              </a:lnSpc>
              <a:spcBef>
                <a:spcPts val="0"/>
              </a:spcBef>
              <a:spcAft>
                <a:spcPts val="0"/>
              </a:spcAft>
              <a:buSzPts val="1665"/>
              <a:buNone/>
            </a:pPr>
            <a:r>
              <a:rPr lang="en">
                <a:solidFill>
                  <a:schemeClr val="dk1"/>
                </a:solidFill>
              </a:rPr>
              <a:t>Z-Score Scaling, also known as </a:t>
            </a:r>
            <a:r>
              <a:rPr b="1" lang="en">
                <a:solidFill>
                  <a:srgbClr val="CC0000"/>
                </a:solidFill>
              </a:rPr>
              <a:t>standardization</a:t>
            </a:r>
            <a:r>
              <a:rPr lang="en">
                <a:solidFill>
                  <a:schemeClr val="dk1"/>
                </a:solidFill>
              </a:rPr>
              <a:t>, is a technique used to </a:t>
            </a:r>
            <a:r>
              <a:rPr b="1" lang="en">
                <a:solidFill>
                  <a:srgbClr val="CC0000"/>
                </a:solidFill>
              </a:rPr>
              <a:t>transform data</a:t>
            </a:r>
            <a:r>
              <a:rPr lang="en">
                <a:solidFill>
                  <a:schemeClr val="dk1"/>
                </a:solidFill>
              </a:rPr>
              <a:t> into a standard normal distribution.</a:t>
            </a:r>
            <a:endParaRPr>
              <a:solidFill>
                <a:schemeClr val="dk1"/>
              </a:solidFill>
            </a:endParaRPr>
          </a:p>
          <a:p>
            <a:pPr indent="0" lvl="0" marL="0" rtl="0" algn="l">
              <a:lnSpc>
                <a:spcPct val="130000"/>
              </a:lnSpc>
              <a:spcBef>
                <a:spcPts val="0"/>
              </a:spcBef>
              <a:spcAft>
                <a:spcPts val="0"/>
              </a:spcAft>
              <a:buSzPts val="1665"/>
              <a:buNone/>
            </a:pPr>
            <a:r>
              <a:t/>
            </a:r>
            <a:endParaRPr>
              <a:solidFill>
                <a:schemeClr val="dk1"/>
              </a:solidFill>
            </a:endParaRPr>
          </a:p>
          <a:p>
            <a:pPr indent="0" lvl="0" marL="0" rtl="0" algn="l">
              <a:lnSpc>
                <a:spcPct val="130000"/>
              </a:lnSpc>
              <a:spcBef>
                <a:spcPts val="0"/>
              </a:spcBef>
              <a:spcAft>
                <a:spcPts val="0"/>
              </a:spcAft>
              <a:buSzPts val="1665"/>
              <a:buNone/>
            </a:pPr>
            <a:r>
              <a:t/>
            </a:r>
            <a:endParaRPr>
              <a:solidFill>
                <a:schemeClr val="dk1"/>
              </a:solidFill>
            </a:endParaRPr>
          </a:p>
          <a:p>
            <a:pPr indent="0" lvl="0" marL="0" rtl="0" algn="l">
              <a:lnSpc>
                <a:spcPct val="130000"/>
              </a:lnSpc>
              <a:spcBef>
                <a:spcPts val="0"/>
              </a:spcBef>
              <a:spcAft>
                <a:spcPts val="0"/>
              </a:spcAft>
              <a:buSzPts val="1665"/>
              <a:buNone/>
            </a:pPr>
            <a:r>
              <a:t/>
            </a:r>
            <a:endParaRPr>
              <a:solidFill>
                <a:schemeClr val="dk1"/>
              </a:solidFill>
            </a:endParaRPr>
          </a:p>
          <a:p>
            <a:pPr indent="0" lvl="0" marL="0" rtl="0" algn="l">
              <a:lnSpc>
                <a:spcPct val="130000"/>
              </a:lnSpc>
              <a:spcBef>
                <a:spcPts val="0"/>
              </a:spcBef>
              <a:spcAft>
                <a:spcPts val="0"/>
              </a:spcAft>
              <a:buSzPts val="1665"/>
              <a:buNone/>
            </a:pPr>
            <a:r>
              <a:t/>
            </a:r>
            <a:endParaRPr>
              <a:solidFill>
                <a:schemeClr val="dk1"/>
              </a:solidFill>
            </a:endParaRPr>
          </a:p>
          <a:p>
            <a:pPr indent="0" lvl="0" marL="0" rtl="0" algn="l">
              <a:lnSpc>
                <a:spcPct val="130000"/>
              </a:lnSpc>
              <a:spcBef>
                <a:spcPts val="0"/>
              </a:spcBef>
              <a:spcAft>
                <a:spcPts val="0"/>
              </a:spcAft>
              <a:buSzPts val="1665"/>
              <a:buNone/>
            </a:pPr>
            <a:r>
              <a:t/>
            </a:r>
            <a:endParaRPr>
              <a:solidFill>
                <a:schemeClr val="dk1"/>
              </a:solidFill>
            </a:endParaRPr>
          </a:p>
          <a:p>
            <a:pPr indent="0" lvl="0" marL="0" rtl="0" algn="l">
              <a:lnSpc>
                <a:spcPct val="130000"/>
              </a:lnSpc>
              <a:spcBef>
                <a:spcPts val="0"/>
              </a:spcBef>
              <a:spcAft>
                <a:spcPts val="0"/>
              </a:spcAft>
              <a:buClr>
                <a:schemeClr val="dk1"/>
              </a:buClr>
              <a:buSzPts val="1100"/>
              <a:buFont typeface="Arial"/>
              <a:buNone/>
            </a:pPr>
            <a:r>
              <a:t/>
            </a:r>
            <a:endParaRPr>
              <a:solidFill>
                <a:schemeClr val="dk1"/>
              </a:solidFill>
            </a:endParaRPr>
          </a:p>
        </p:txBody>
      </p:sp>
      <p:sp>
        <p:nvSpPr>
          <p:cNvPr id="194" name="Google Shape;19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195" name="Google Shape;195;p13"/>
          <p:cNvPicPr preferRelativeResize="0"/>
          <p:nvPr/>
        </p:nvPicPr>
        <p:blipFill rotWithShape="1">
          <a:blip r:embed="rId3">
            <a:alphaModFix/>
          </a:blip>
          <a:srcRect b="2419" l="0" r="0" t="0"/>
          <a:stretch/>
        </p:blipFill>
        <p:spPr>
          <a:xfrm>
            <a:off x="1899150" y="1959275"/>
            <a:ext cx="3999025" cy="2638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Z-Score scaling</a:t>
            </a:r>
            <a:endParaRPr b="1" sz="3020"/>
          </a:p>
        </p:txBody>
      </p:sp>
      <p:sp>
        <p:nvSpPr>
          <p:cNvPr id="201" name="Google Shape;201;p14"/>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30000"/>
              </a:lnSpc>
              <a:spcBef>
                <a:spcPts val="0"/>
              </a:spcBef>
              <a:spcAft>
                <a:spcPts val="0"/>
              </a:spcAft>
              <a:buSzPts val="1665"/>
              <a:buNone/>
            </a:pPr>
            <a:r>
              <a:rPr b="1" lang="en">
                <a:solidFill>
                  <a:schemeClr val="dk1"/>
                </a:solidFill>
              </a:rPr>
              <a:t>Example:</a:t>
            </a:r>
            <a:r>
              <a:rPr lang="en">
                <a:solidFill>
                  <a:schemeClr val="dk1"/>
                </a:solidFill>
              </a:rPr>
              <a:t>  Normalize the data </a:t>
            </a:r>
            <a:r>
              <a:rPr b="1" lang="en">
                <a:solidFill>
                  <a:schemeClr val="dk1"/>
                </a:solidFill>
              </a:rPr>
              <a:t>[200, 300, 400, 600, 1000]</a:t>
            </a:r>
            <a:r>
              <a:rPr lang="en">
                <a:solidFill>
                  <a:schemeClr val="dk1"/>
                </a:solidFill>
              </a:rPr>
              <a:t> using z-score scaling</a:t>
            </a:r>
            <a:endParaRPr>
              <a:solidFill>
                <a:schemeClr val="dk1"/>
              </a:solidFill>
            </a:endParaRPr>
          </a:p>
          <a:p>
            <a:pPr indent="0" lvl="0" marL="0" rtl="0" algn="l">
              <a:lnSpc>
                <a:spcPct val="130000"/>
              </a:lnSpc>
              <a:spcBef>
                <a:spcPts val="0"/>
              </a:spcBef>
              <a:spcAft>
                <a:spcPts val="0"/>
              </a:spcAft>
              <a:buSzPts val="1665"/>
              <a:buNone/>
            </a:pPr>
            <a:r>
              <a:rPr b="1" lang="en">
                <a:solidFill>
                  <a:schemeClr val="dk1"/>
                </a:solidFill>
              </a:rPr>
              <a:t>Step1</a:t>
            </a:r>
            <a:endParaRPr b="1">
              <a:solidFill>
                <a:schemeClr val="dk1"/>
              </a:solidFill>
            </a:endParaRPr>
          </a:p>
          <a:p>
            <a:pPr indent="0" lvl="0" marL="0" rtl="0" algn="l">
              <a:lnSpc>
                <a:spcPct val="130000"/>
              </a:lnSpc>
              <a:spcBef>
                <a:spcPts val="0"/>
              </a:spcBef>
              <a:spcAft>
                <a:spcPts val="0"/>
              </a:spcAft>
              <a:buSzPts val="1665"/>
              <a:buNone/>
            </a:pPr>
            <a:r>
              <a:rPr lang="en">
                <a:solidFill>
                  <a:schemeClr val="dk1"/>
                </a:solidFill>
              </a:rPr>
              <a:t>Calculate the Mean </a:t>
            </a:r>
            <a:r>
              <a:rPr b="1" lang="en">
                <a:solidFill>
                  <a:schemeClr val="dk1"/>
                </a:solidFill>
              </a:rPr>
              <a:t>(μ) </a:t>
            </a:r>
            <a:r>
              <a:rPr lang="en">
                <a:solidFill>
                  <a:schemeClr val="dk1"/>
                </a:solidFill>
              </a:rPr>
              <a:t>of the data.</a:t>
            </a:r>
            <a:endParaRPr>
              <a:solidFill>
                <a:schemeClr val="dk1"/>
              </a:solidFill>
            </a:endParaRPr>
          </a:p>
          <a:p>
            <a:pPr indent="457200" lvl="0" marL="914400" rtl="0" algn="l">
              <a:lnSpc>
                <a:spcPct val="130000"/>
              </a:lnSpc>
              <a:spcBef>
                <a:spcPts val="0"/>
              </a:spcBef>
              <a:spcAft>
                <a:spcPts val="0"/>
              </a:spcAft>
              <a:buSzPts val="1665"/>
              <a:buNone/>
            </a:pPr>
            <a:r>
              <a:rPr b="1" lang="en">
                <a:solidFill>
                  <a:schemeClr val="dk1"/>
                </a:solidFill>
              </a:rPr>
              <a:t>μ = 500</a:t>
            </a:r>
            <a:endParaRPr b="1">
              <a:solidFill>
                <a:schemeClr val="dk1"/>
              </a:solidFill>
            </a:endParaRPr>
          </a:p>
          <a:p>
            <a:pPr indent="0" lvl="0" marL="0" rtl="0" algn="l">
              <a:lnSpc>
                <a:spcPct val="130000"/>
              </a:lnSpc>
              <a:spcBef>
                <a:spcPts val="0"/>
              </a:spcBef>
              <a:spcAft>
                <a:spcPts val="0"/>
              </a:spcAft>
              <a:buSzPts val="1665"/>
              <a:buNone/>
            </a:pPr>
            <a:r>
              <a:rPr b="1" lang="en">
                <a:solidFill>
                  <a:schemeClr val="dk1"/>
                </a:solidFill>
              </a:rPr>
              <a:t>Step2</a:t>
            </a:r>
            <a:endParaRPr b="1">
              <a:solidFill>
                <a:schemeClr val="dk1"/>
              </a:solidFill>
            </a:endParaRPr>
          </a:p>
          <a:p>
            <a:pPr indent="0" lvl="0" marL="0" rtl="0" algn="l">
              <a:lnSpc>
                <a:spcPct val="130000"/>
              </a:lnSpc>
              <a:spcBef>
                <a:spcPts val="0"/>
              </a:spcBef>
              <a:spcAft>
                <a:spcPts val="0"/>
              </a:spcAft>
              <a:buSzPts val="1665"/>
              <a:buNone/>
            </a:pPr>
            <a:r>
              <a:rPr lang="en">
                <a:solidFill>
                  <a:schemeClr val="dk1"/>
                </a:solidFill>
              </a:rPr>
              <a:t>Calculate the Standard Deviation </a:t>
            </a:r>
            <a:r>
              <a:rPr b="1" lang="en">
                <a:solidFill>
                  <a:schemeClr val="dk1"/>
                </a:solidFill>
              </a:rPr>
              <a:t>(σ)</a:t>
            </a:r>
            <a:r>
              <a:rPr lang="en">
                <a:solidFill>
                  <a:schemeClr val="dk1"/>
                </a:solidFill>
              </a:rPr>
              <a:t> of the data.</a:t>
            </a:r>
            <a:endParaRPr>
              <a:solidFill>
                <a:schemeClr val="dk1"/>
              </a:solidFill>
            </a:endParaRPr>
          </a:p>
          <a:p>
            <a:pPr indent="457200" lvl="0" marL="914400" rtl="0" algn="l">
              <a:lnSpc>
                <a:spcPct val="130000"/>
              </a:lnSpc>
              <a:spcBef>
                <a:spcPts val="0"/>
              </a:spcBef>
              <a:spcAft>
                <a:spcPts val="0"/>
              </a:spcAft>
              <a:buSzPts val="1665"/>
              <a:buNone/>
            </a:pPr>
            <a:r>
              <a:rPr b="1" lang="en">
                <a:solidFill>
                  <a:schemeClr val="dk1"/>
                </a:solidFill>
              </a:rPr>
              <a:t>σ= 286.4789</a:t>
            </a:r>
            <a:endParaRPr b="1">
              <a:solidFill>
                <a:schemeClr val="dk1"/>
              </a:solidFill>
            </a:endParaRPr>
          </a:p>
          <a:p>
            <a:pPr indent="0" lvl="0" marL="0" rtl="0" algn="l">
              <a:lnSpc>
                <a:spcPct val="130000"/>
              </a:lnSpc>
              <a:spcBef>
                <a:spcPts val="0"/>
              </a:spcBef>
              <a:spcAft>
                <a:spcPts val="0"/>
              </a:spcAft>
              <a:buSzPts val="1665"/>
              <a:buNone/>
            </a:pPr>
            <a:r>
              <a:t/>
            </a:r>
            <a:endParaRPr>
              <a:solidFill>
                <a:schemeClr val="dk1"/>
              </a:solidFill>
            </a:endParaRPr>
          </a:p>
        </p:txBody>
      </p:sp>
      <p:sp>
        <p:nvSpPr>
          <p:cNvPr id="202" name="Google Shape;20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03" name="Google Shape;203;p14"/>
          <p:cNvPicPr preferRelativeResize="0"/>
          <p:nvPr/>
        </p:nvPicPr>
        <p:blipFill rotWithShape="1">
          <a:blip r:embed="rId3">
            <a:alphaModFix/>
          </a:blip>
          <a:srcRect b="2419" l="0" r="0" t="0"/>
          <a:stretch/>
        </p:blipFill>
        <p:spPr>
          <a:xfrm>
            <a:off x="6006925" y="2059650"/>
            <a:ext cx="2418300" cy="159551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Z-Score Scaling</a:t>
            </a:r>
            <a:endParaRPr b="1" sz="3020"/>
          </a:p>
        </p:txBody>
      </p:sp>
      <p:sp>
        <p:nvSpPr>
          <p:cNvPr id="209" name="Google Shape;209;p15"/>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30000"/>
              </a:lnSpc>
              <a:spcBef>
                <a:spcPts val="0"/>
              </a:spcBef>
              <a:spcAft>
                <a:spcPts val="0"/>
              </a:spcAft>
              <a:buSzPts val="1665"/>
              <a:buNone/>
            </a:pPr>
            <a:r>
              <a:rPr lang="en">
                <a:solidFill>
                  <a:schemeClr val="dk1"/>
                </a:solidFill>
              </a:rPr>
              <a:t>Calculate the Z-Score for each data point:</a:t>
            </a:r>
            <a:endParaRPr>
              <a:solidFill>
                <a:schemeClr val="dk1"/>
              </a:solidFill>
            </a:endParaRPr>
          </a:p>
          <a:p>
            <a:pPr indent="0" lvl="0" marL="0" rtl="0" algn="l">
              <a:lnSpc>
                <a:spcPct val="130000"/>
              </a:lnSpc>
              <a:spcBef>
                <a:spcPts val="0"/>
              </a:spcBef>
              <a:spcAft>
                <a:spcPts val="0"/>
              </a:spcAft>
              <a:buClr>
                <a:schemeClr val="dk1"/>
              </a:buClr>
              <a:buSzPts val="1100"/>
              <a:buFont typeface="Arial"/>
              <a:buNone/>
            </a:pPr>
            <a:r>
              <a:rPr b="1" lang="en">
                <a:solidFill>
                  <a:schemeClr val="dk1"/>
                </a:solidFill>
              </a:rPr>
              <a:t>For x = 200:</a:t>
            </a:r>
            <a:endParaRPr b="1">
              <a:solidFill>
                <a:schemeClr val="dk1"/>
              </a:solidFill>
            </a:endParaRPr>
          </a:p>
          <a:p>
            <a:pPr indent="0" lvl="0" marL="0" rtl="0" algn="l">
              <a:lnSpc>
                <a:spcPct val="130000"/>
              </a:lnSpc>
              <a:spcBef>
                <a:spcPts val="0"/>
              </a:spcBef>
              <a:spcAft>
                <a:spcPts val="0"/>
              </a:spcAft>
              <a:buClr>
                <a:schemeClr val="dk1"/>
              </a:buClr>
              <a:buSzPts val="1100"/>
              <a:buFont typeface="Arial"/>
              <a:buNone/>
            </a:pPr>
            <a:r>
              <a:rPr lang="en">
                <a:solidFill>
                  <a:schemeClr val="dk1"/>
                </a:solidFill>
              </a:rPr>
              <a:t>z = (200 - 500) / 286.4789 ≈ </a:t>
            </a:r>
            <a:r>
              <a:rPr b="1" lang="en">
                <a:solidFill>
                  <a:schemeClr val="dk1"/>
                </a:solidFill>
              </a:rPr>
              <a:t>-1.047</a:t>
            </a:r>
            <a:endParaRPr b="1">
              <a:solidFill>
                <a:schemeClr val="dk1"/>
              </a:solidFill>
            </a:endParaRPr>
          </a:p>
          <a:p>
            <a:pPr indent="0" lvl="0" marL="0" rtl="0" algn="l">
              <a:lnSpc>
                <a:spcPct val="130000"/>
              </a:lnSpc>
              <a:spcBef>
                <a:spcPts val="0"/>
              </a:spcBef>
              <a:spcAft>
                <a:spcPts val="0"/>
              </a:spcAft>
              <a:buClr>
                <a:schemeClr val="dk1"/>
              </a:buClr>
              <a:buSzPts val="1100"/>
              <a:buFont typeface="Arial"/>
              <a:buNone/>
            </a:pPr>
            <a:r>
              <a:rPr b="1" lang="en">
                <a:solidFill>
                  <a:schemeClr val="dk1"/>
                </a:solidFill>
              </a:rPr>
              <a:t>For x = 300:</a:t>
            </a:r>
            <a:endParaRPr b="1">
              <a:solidFill>
                <a:schemeClr val="dk1"/>
              </a:solidFill>
            </a:endParaRPr>
          </a:p>
          <a:p>
            <a:pPr indent="0" lvl="0" marL="0" rtl="0" algn="l">
              <a:lnSpc>
                <a:spcPct val="130000"/>
              </a:lnSpc>
              <a:spcBef>
                <a:spcPts val="0"/>
              </a:spcBef>
              <a:spcAft>
                <a:spcPts val="0"/>
              </a:spcAft>
              <a:buClr>
                <a:schemeClr val="dk1"/>
              </a:buClr>
              <a:buSzPts val="1100"/>
              <a:buFont typeface="Arial"/>
              <a:buNone/>
            </a:pPr>
            <a:r>
              <a:rPr lang="en">
                <a:solidFill>
                  <a:schemeClr val="dk1"/>
                </a:solidFill>
              </a:rPr>
              <a:t>z = (300 - 500) / 286.4789 ≈</a:t>
            </a:r>
            <a:r>
              <a:rPr b="1" lang="en">
                <a:solidFill>
                  <a:schemeClr val="dk1"/>
                </a:solidFill>
              </a:rPr>
              <a:t> -0.698</a:t>
            </a:r>
            <a:endParaRPr b="1">
              <a:solidFill>
                <a:schemeClr val="dk1"/>
              </a:solidFill>
            </a:endParaRPr>
          </a:p>
          <a:p>
            <a:pPr indent="0" lvl="0" marL="0" rtl="0" algn="l">
              <a:lnSpc>
                <a:spcPct val="130000"/>
              </a:lnSpc>
              <a:spcBef>
                <a:spcPts val="0"/>
              </a:spcBef>
              <a:spcAft>
                <a:spcPts val="0"/>
              </a:spcAft>
              <a:buClr>
                <a:schemeClr val="dk1"/>
              </a:buClr>
              <a:buSzPts val="1100"/>
              <a:buFont typeface="Arial"/>
              <a:buNone/>
            </a:pPr>
            <a:r>
              <a:rPr b="1" lang="en">
                <a:solidFill>
                  <a:schemeClr val="dk1"/>
                </a:solidFill>
              </a:rPr>
              <a:t>For x = 400:</a:t>
            </a:r>
            <a:endParaRPr b="1">
              <a:solidFill>
                <a:schemeClr val="dk1"/>
              </a:solidFill>
            </a:endParaRPr>
          </a:p>
          <a:p>
            <a:pPr indent="0" lvl="0" marL="0" rtl="0" algn="l">
              <a:lnSpc>
                <a:spcPct val="130000"/>
              </a:lnSpc>
              <a:spcBef>
                <a:spcPts val="0"/>
              </a:spcBef>
              <a:spcAft>
                <a:spcPts val="0"/>
              </a:spcAft>
              <a:buClr>
                <a:schemeClr val="dk1"/>
              </a:buClr>
              <a:buSzPts val="1100"/>
              <a:buFont typeface="Arial"/>
              <a:buNone/>
            </a:pPr>
            <a:r>
              <a:rPr lang="en">
                <a:solidFill>
                  <a:schemeClr val="dk1"/>
                </a:solidFill>
              </a:rPr>
              <a:t>z = (400 - 500) / 286.4789 ≈ </a:t>
            </a:r>
            <a:r>
              <a:rPr b="1" lang="en">
                <a:solidFill>
                  <a:schemeClr val="dk1"/>
                </a:solidFill>
              </a:rPr>
              <a:t>-0.349</a:t>
            </a:r>
            <a:endParaRPr b="1">
              <a:solidFill>
                <a:schemeClr val="dk1"/>
              </a:solidFill>
            </a:endParaRPr>
          </a:p>
          <a:p>
            <a:pPr indent="0" lvl="0" marL="0" rtl="0" algn="l">
              <a:lnSpc>
                <a:spcPct val="130000"/>
              </a:lnSpc>
              <a:spcBef>
                <a:spcPts val="0"/>
              </a:spcBef>
              <a:spcAft>
                <a:spcPts val="0"/>
              </a:spcAft>
              <a:buClr>
                <a:schemeClr val="dk1"/>
              </a:buClr>
              <a:buSzPts val="1100"/>
              <a:buFont typeface="Arial"/>
              <a:buNone/>
            </a:pPr>
            <a:r>
              <a:rPr b="1" lang="en">
                <a:solidFill>
                  <a:schemeClr val="dk1"/>
                </a:solidFill>
              </a:rPr>
              <a:t>For x = 600:</a:t>
            </a:r>
            <a:endParaRPr b="1">
              <a:solidFill>
                <a:schemeClr val="dk1"/>
              </a:solidFill>
            </a:endParaRPr>
          </a:p>
          <a:p>
            <a:pPr indent="0" lvl="0" marL="0" rtl="0" algn="l">
              <a:lnSpc>
                <a:spcPct val="130000"/>
              </a:lnSpc>
              <a:spcBef>
                <a:spcPts val="0"/>
              </a:spcBef>
              <a:spcAft>
                <a:spcPts val="0"/>
              </a:spcAft>
              <a:buClr>
                <a:schemeClr val="dk1"/>
              </a:buClr>
              <a:buSzPts val="1100"/>
              <a:buFont typeface="Arial"/>
              <a:buNone/>
            </a:pPr>
            <a:r>
              <a:rPr lang="en">
                <a:solidFill>
                  <a:schemeClr val="dk1"/>
                </a:solidFill>
              </a:rPr>
              <a:t>z = (600 - 500) / 286.4789 ≈ </a:t>
            </a:r>
            <a:r>
              <a:rPr b="1" lang="en">
                <a:solidFill>
                  <a:schemeClr val="dk1"/>
                </a:solidFill>
              </a:rPr>
              <a:t>0.349</a:t>
            </a:r>
            <a:endParaRPr b="1">
              <a:solidFill>
                <a:schemeClr val="dk1"/>
              </a:solidFill>
            </a:endParaRPr>
          </a:p>
          <a:p>
            <a:pPr indent="0" lvl="0" marL="0" rtl="0" algn="l">
              <a:lnSpc>
                <a:spcPct val="130000"/>
              </a:lnSpc>
              <a:spcBef>
                <a:spcPts val="0"/>
              </a:spcBef>
              <a:spcAft>
                <a:spcPts val="0"/>
              </a:spcAft>
              <a:buClr>
                <a:schemeClr val="dk1"/>
              </a:buClr>
              <a:buSzPts val="1100"/>
              <a:buFont typeface="Arial"/>
              <a:buNone/>
            </a:pPr>
            <a:r>
              <a:rPr b="1" lang="en">
                <a:solidFill>
                  <a:schemeClr val="dk1"/>
                </a:solidFill>
              </a:rPr>
              <a:t>For x = 1000:</a:t>
            </a:r>
            <a:endParaRPr b="1">
              <a:solidFill>
                <a:schemeClr val="dk1"/>
              </a:solidFill>
            </a:endParaRPr>
          </a:p>
          <a:p>
            <a:pPr indent="0" lvl="0" marL="0" rtl="0" algn="l">
              <a:lnSpc>
                <a:spcPct val="130000"/>
              </a:lnSpc>
              <a:spcBef>
                <a:spcPts val="0"/>
              </a:spcBef>
              <a:spcAft>
                <a:spcPts val="0"/>
              </a:spcAft>
              <a:buClr>
                <a:schemeClr val="dk1"/>
              </a:buClr>
              <a:buSzPts val="1100"/>
              <a:buFont typeface="Arial"/>
              <a:buNone/>
            </a:pPr>
            <a:r>
              <a:rPr lang="en">
                <a:solidFill>
                  <a:schemeClr val="dk1"/>
                </a:solidFill>
              </a:rPr>
              <a:t>z = (1000 - 500) / 286.4789 ≈ </a:t>
            </a:r>
            <a:r>
              <a:rPr b="1" lang="en">
                <a:solidFill>
                  <a:schemeClr val="dk1"/>
                </a:solidFill>
              </a:rPr>
              <a:t>1.747</a:t>
            </a:r>
            <a:endParaRPr b="1">
              <a:solidFill>
                <a:schemeClr val="dk1"/>
              </a:solidFill>
            </a:endParaRPr>
          </a:p>
          <a:p>
            <a:pPr indent="0" lvl="0" marL="0" rtl="0" algn="l">
              <a:lnSpc>
                <a:spcPct val="130000"/>
              </a:lnSpc>
              <a:spcBef>
                <a:spcPts val="0"/>
              </a:spcBef>
              <a:spcAft>
                <a:spcPts val="0"/>
              </a:spcAft>
              <a:buSzPts val="1665"/>
              <a:buNone/>
            </a:pPr>
            <a:r>
              <a:t/>
            </a:r>
            <a:endParaRPr>
              <a:solidFill>
                <a:schemeClr val="dk1"/>
              </a:solidFill>
            </a:endParaRPr>
          </a:p>
        </p:txBody>
      </p:sp>
      <p:sp>
        <p:nvSpPr>
          <p:cNvPr id="210" name="Google Shape;21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b="1" lang="en" sz="3000"/>
              <a:t>Data Visualization Charts</a:t>
            </a:r>
            <a:endParaRPr b="1" sz="3000"/>
          </a:p>
        </p:txBody>
      </p:sp>
      <p:sp>
        <p:nvSpPr>
          <p:cNvPr id="216" name="Google Shape;21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22" name="Google Shape;222;p17"/>
          <p:cNvPicPr preferRelativeResize="0"/>
          <p:nvPr/>
        </p:nvPicPr>
        <p:blipFill rotWithShape="1">
          <a:blip r:embed="rId3">
            <a:alphaModFix/>
          </a:blip>
          <a:srcRect b="0" l="0" r="0" t="0"/>
          <a:stretch/>
        </p:blipFill>
        <p:spPr>
          <a:xfrm>
            <a:off x="367169" y="458715"/>
            <a:ext cx="8242438" cy="440130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t>Model Selection:</a:t>
            </a:r>
            <a:endParaRPr sz="3000"/>
          </a:p>
        </p:txBody>
      </p:sp>
      <p:sp>
        <p:nvSpPr>
          <p:cNvPr id="228" name="Google Shape;228;p18"/>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lnSpcReduction="10000"/>
          </a:bodyPr>
          <a:lstStyle/>
          <a:p>
            <a:pPr indent="0" lvl="0" marL="122873" rtl="0" algn="l">
              <a:lnSpc>
                <a:spcPct val="130000"/>
              </a:lnSpc>
              <a:spcBef>
                <a:spcPts val="0"/>
              </a:spcBef>
              <a:spcAft>
                <a:spcPts val="0"/>
              </a:spcAft>
              <a:buSzPts val="1665"/>
              <a:buNone/>
            </a:pPr>
            <a:r>
              <a:rPr lang="en">
                <a:solidFill>
                  <a:srgbClr val="0C0C0C"/>
                </a:solidFill>
              </a:rPr>
              <a:t>The process of selecting the machine learning model most appropriate for a given issue is known as model selection.</a:t>
            </a:r>
            <a:endParaRPr>
              <a:solidFill>
                <a:srgbClr val="0C0C0C"/>
              </a:solidFill>
            </a:endParaRPr>
          </a:p>
          <a:p>
            <a:pPr indent="0" lvl="0" marL="122873" rtl="0" algn="l">
              <a:lnSpc>
                <a:spcPct val="130000"/>
              </a:lnSpc>
              <a:spcBef>
                <a:spcPts val="0"/>
              </a:spcBef>
              <a:spcAft>
                <a:spcPts val="0"/>
              </a:spcAft>
              <a:buSzPts val="1665"/>
              <a:buNone/>
            </a:pPr>
            <a:r>
              <a:rPr lang="en">
                <a:solidFill>
                  <a:srgbClr val="0C0C0C"/>
                </a:solidFill>
              </a:rPr>
              <a:t>here are the key steps to choose the best model in machine learning condensed into five points:</a:t>
            </a:r>
            <a:endParaRPr/>
          </a:p>
          <a:p>
            <a:pPr indent="-228599" lvl="0" marL="457200" rtl="0" algn="l">
              <a:lnSpc>
                <a:spcPct val="130000"/>
              </a:lnSpc>
              <a:spcBef>
                <a:spcPts val="0"/>
              </a:spcBef>
              <a:spcAft>
                <a:spcPts val="0"/>
              </a:spcAft>
              <a:buSzPts val="1665"/>
              <a:buNone/>
            </a:pPr>
            <a:r>
              <a:t/>
            </a:r>
            <a:endParaRPr/>
          </a:p>
          <a:p>
            <a:pPr indent="-334327" lvl="0" marL="457200" rtl="0" algn="l">
              <a:lnSpc>
                <a:spcPct val="130000"/>
              </a:lnSpc>
              <a:spcBef>
                <a:spcPts val="0"/>
              </a:spcBef>
              <a:spcAft>
                <a:spcPts val="0"/>
              </a:spcAft>
              <a:buSzPts val="1665"/>
              <a:buChar char="●"/>
            </a:pPr>
            <a:r>
              <a:rPr b="1" lang="en">
                <a:solidFill>
                  <a:srgbClr val="FF0000"/>
                </a:solidFill>
              </a:rPr>
              <a:t>Understand the Problem</a:t>
            </a:r>
            <a:r>
              <a:rPr lang="en">
                <a:solidFill>
                  <a:srgbClr val="0C0C0C"/>
                </a:solidFill>
              </a:rPr>
              <a:t>: Clearly define the problem you're solving and determine the type of task (classification, regression, clustering, etc.) you're dealing with.</a:t>
            </a:r>
            <a:endParaRPr/>
          </a:p>
          <a:p>
            <a:pPr indent="-334327" lvl="0" marL="457200" rtl="0" algn="l">
              <a:lnSpc>
                <a:spcPct val="130000"/>
              </a:lnSpc>
              <a:spcBef>
                <a:spcPts val="0"/>
              </a:spcBef>
              <a:spcAft>
                <a:spcPts val="0"/>
              </a:spcAft>
              <a:buSzPts val="1665"/>
              <a:buChar char="●"/>
            </a:pPr>
            <a:r>
              <a:rPr b="1" lang="en">
                <a:solidFill>
                  <a:srgbClr val="FF0000"/>
                </a:solidFill>
              </a:rPr>
              <a:t>Explore Model Options</a:t>
            </a:r>
            <a:r>
              <a:rPr lang="en">
                <a:solidFill>
                  <a:srgbClr val="0C0C0C"/>
                </a:solidFill>
              </a:rPr>
              <a:t>: Familiarize yourself with a variety of machine learning algorithms suitable for your problem, considering factors like data size, complexity, and distribution.</a:t>
            </a:r>
            <a:endParaRPr>
              <a:solidFill>
                <a:srgbClr val="0C0C0C"/>
              </a:solidFill>
            </a:endParaRPr>
          </a:p>
        </p:txBody>
      </p:sp>
      <p:sp>
        <p:nvSpPr>
          <p:cNvPr id="229" name="Google Shape;22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9"/>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fontScale="92500" lnSpcReduction="10000"/>
          </a:bodyPr>
          <a:lstStyle/>
          <a:p>
            <a:pPr indent="-334327" lvl="0" marL="457200" rtl="0" algn="l">
              <a:lnSpc>
                <a:spcPct val="130000"/>
              </a:lnSpc>
              <a:spcBef>
                <a:spcPts val="0"/>
              </a:spcBef>
              <a:spcAft>
                <a:spcPts val="0"/>
              </a:spcAft>
              <a:buSzPct val="100000"/>
              <a:buChar char="●"/>
            </a:pPr>
            <a:r>
              <a:rPr b="1" lang="en">
                <a:solidFill>
                  <a:srgbClr val="FF0000"/>
                </a:solidFill>
              </a:rPr>
              <a:t>Evaluate Performance</a:t>
            </a:r>
            <a:r>
              <a:rPr lang="en">
                <a:solidFill>
                  <a:srgbClr val="0C0C0C"/>
                </a:solidFill>
              </a:rPr>
              <a:t>: Train multiple models and evaluate their performance using appropriate metrics, considering factors like accuracy, precision, recall, etc., depending on your problem type.</a:t>
            </a:r>
            <a:endParaRPr/>
          </a:p>
          <a:p>
            <a:pPr indent="-334327" lvl="0" marL="457200" rtl="0" algn="l">
              <a:lnSpc>
                <a:spcPct val="130000"/>
              </a:lnSpc>
              <a:spcBef>
                <a:spcPts val="0"/>
              </a:spcBef>
              <a:spcAft>
                <a:spcPts val="0"/>
              </a:spcAft>
              <a:buSzPct val="100000"/>
              <a:buChar char="●"/>
            </a:pPr>
            <a:r>
              <a:rPr b="1" lang="en">
                <a:solidFill>
                  <a:srgbClr val="FF0000"/>
                </a:solidFill>
              </a:rPr>
              <a:t>Consider Model Complexity</a:t>
            </a:r>
            <a:r>
              <a:rPr lang="en">
                <a:solidFill>
                  <a:srgbClr val="0C0C0C"/>
                </a:solidFill>
              </a:rPr>
              <a:t>: Balance the trade-off between model complexity and interpretability, opting for simpler models if interpretability is crucial or if you have limited data.</a:t>
            </a:r>
            <a:endParaRPr/>
          </a:p>
          <a:p>
            <a:pPr indent="-334327" lvl="0" marL="457200" rtl="0" algn="l">
              <a:lnSpc>
                <a:spcPct val="130000"/>
              </a:lnSpc>
              <a:spcBef>
                <a:spcPts val="0"/>
              </a:spcBef>
              <a:spcAft>
                <a:spcPts val="0"/>
              </a:spcAft>
              <a:buSzPct val="100000"/>
              <a:buChar char="●"/>
            </a:pPr>
            <a:r>
              <a:rPr b="1" lang="en">
                <a:solidFill>
                  <a:srgbClr val="FF0000"/>
                </a:solidFill>
              </a:rPr>
              <a:t>Iterate and Optimize</a:t>
            </a:r>
            <a:r>
              <a:rPr lang="en">
                <a:solidFill>
                  <a:srgbClr val="0C0C0C"/>
                </a:solidFill>
              </a:rPr>
              <a:t>: Fine-tune your chosen model's hyperparameters, consider ensemble methods for performance enhancement, and continuously refine your approach based on experimentation and feedback.</a:t>
            </a:r>
            <a:endParaRPr/>
          </a:p>
          <a:p>
            <a:pPr indent="-334327" lvl="0" marL="457200" rtl="0" algn="l">
              <a:lnSpc>
                <a:spcPct val="130000"/>
              </a:lnSpc>
              <a:spcBef>
                <a:spcPts val="0"/>
              </a:spcBef>
              <a:spcAft>
                <a:spcPts val="0"/>
              </a:spcAft>
              <a:buSzPct val="100000"/>
              <a:buChar char="●"/>
            </a:pPr>
            <a:br>
              <a:rPr lang="en"/>
            </a:br>
            <a:br>
              <a:rPr lang="en"/>
            </a:br>
            <a:endParaRPr/>
          </a:p>
          <a:p>
            <a:pPr indent="-228599" lvl="0" marL="457200" rtl="0" algn="l">
              <a:lnSpc>
                <a:spcPct val="130000"/>
              </a:lnSpc>
              <a:spcBef>
                <a:spcPts val="0"/>
              </a:spcBef>
              <a:spcAft>
                <a:spcPts val="0"/>
              </a:spcAft>
              <a:buSzPct val="100000"/>
              <a:buNone/>
            </a:pPr>
            <a:r>
              <a:t/>
            </a:r>
            <a:endParaRPr/>
          </a:p>
        </p:txBody>
      </p:sp>
      <p:sp>
        <p:nvSpPr>
          <p:cNvPr id="235" name="Google Shape;23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t>Model Building:</a:t>
            </a:r>
            <a:endParaRPr b="1" sz="3000"/>
          </a:p>
        </p:txBody>
      </p:sp>
      <p:sp>
        <p:nvSpPr>
          <p:cNvPr id="241" name="Google Shape;241;p20"/>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334327" lvl="0" marL="457200" rtl="0" algn="l">
              <a:lnSpc>
                <a:spcPct val="130000"/>
              </a:lnSpc>
              <a:spcBef>
                <a:spcPts val="0"/>
              </a:spcBef>
              <a:spcAft>
                <a:spcPts val="0"/>
              </a:spcAft>
              <a:buSzPts val="1665"/>
              <a:buChar char="●"/>
            </a:pPr>
            <a:r>
              <a:rPr lang="en">
                <a:solidFill>
                  <a:srgbClr val="0C0C0C"/>
                </a:solidFill>
              </a:rPr>
              <a:t>Model building involves the </a:t>
            </a:r>
            <a:r>
              <a:rPr b="1" lang="en">
                <a:solidFill>
                  <a:srgbClr val="FF0000"/>
                </a:solidFill>
              </a:rPr>
              <a:t>process of selecting </a:t>
            </a:r>
            <a:r>
              <a:rPr lang="en">
                <a:solidFill>
                  <a:srgbClr val="0C0C0C"/>
                </a:solidFill>
              </a:rPr>
              <a:t>and </a:t>
            </a:r>
            <a:r>
              <a:rPr b="1" lang="en">
                <a:solidFill>
                  <a:srgbClr val="FF0000"/>
                </a:solidFill>
              </a:rPr>
              <a:t>training</a:t>
            </a:r>
            <a:r>
              <a:rPr lang="en">
                <a:solidFill>
                  <a:srgbClr val="0C0C0C"/>
                </a:solidFill>
              </a:rPr>
              <a:t> a machine learning model using a dataset to </a:t>
            </a:r>
            <a:r>
              <a:rPr b="1" lang="en">
                <a:solidFill>
                  <a:srgbClr val="FF0000"/>
                </a:solidFill>
              </a:rPr>
              <a:t>learn patterns </a:t>
            </a:r>
            <a:r>
              <a:rPr lang="en">
                <a:solidFill>
                  <a:srgbClr val="0C0C0C"/>
                </a:solidFill>
              </a:rPr>
              <a:t>and </a:t>
            </a:r>
            <a:r>
              <a:rPr b="1" lang="en">
                <a:solidFill>
                  <a:srgbClr val="FF0000"/>
                </a:solidFill>
              </a:rPr>
              <a:t>relationships</a:t>
            </a:r>
            <a:r>
              <a:rPr lang="en">
                <a:solidFill>
                  <a:srgbClr val="0C0C0C"/>
                </a:solidFill>
              </a:rPr>
              <a:t> within the data. This typically includes steps such as preprocessing the data, selecting an appropriate algorithm, splitting the data into training and validation sets, training the model on the training set, and evaluating its performance on the validation set.</a:t>
            </a:r>
            <a:endParaRPr/>
          </a:p>
        </p:txBody>
      </p:sp>
      <p:sp>
        <p:nvSpPr>
          <p:cNvPr id="242" name="Google Shape;24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43" name="Google Shape;243;p20"/>
          <p:cNvPicPr preferRelativeResize="0"/>
          <p:nvPr/>
        </p:nvPicPr>
        <p:blipFill rotWithShape="1">
          <a:blip r:embed="rId3">
            <a:alphaModFix/>
          </a:blip>
          <a:srcRect b="50071" l="0" r="0" t="30289"/>
          <a:stretch/>
        </p:blipFill>
        <p:spPr>
          <a:xfrm>
            <a:off x="1263588" y="3781887"/>
            <a:ext cx="6794324" cy="51490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t>Model Validation:</a:t>
            </a:r>
            <a:endParaRPr b="1" sz="3000"/>
          </a:p>
        </p:txBody>
      </p:sp>
      <p:sp>
        <p:nvSpPr>
          <p:cNvPr id="249" name="Google Shape;249;p33"/>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334327" lvl="0" marL="457200" rtl="0" algn="l">
              <a:lnSpc>
                <a:spcPct val="130000"/>
              </a:lnSpc>
              <a:spcBef>
                <a:spcPts val="0"/>
              </a:spcBef>
              <a:spcAft>
                <a:spcPts val="0"/>
              </a:spcAft>
              <a:buSzPts val="1665"/>
              <a:buChar char="●"/>
            </a:pPr>
            <a:r>
              <a:rPr lang="en">
                <a:solidFill>
                  <a:srgbClr val="0C0C0C"/>
                </a:solidFill>
              </a:rPr>
              <a:t>Model validation is </a:t>
            </a:r>
            <a:r>
              <a:rPr b="1" lang="en">
                <a:solidFill>
                  <a:srgbClr val="FF0000"/>
                </a:solidFill>
              </a:rPr>
              <a:t>a machine learning (ML) process </a:t>
            </a:r>
            <a:r>
              <a:rPr lang="en">
                <a:solidFill>
                  <a:srgbClr val="0C0C0C"/>
                </a:solidFill>
              </a:rPr>
              <a:t>that </a:t>
            </a:r>
            <a:r>
              <a:rPr b="1" lang="en">
                <a:solidFill>
                  <a:srgbClr val="FF0000"/>
                </a:solidFill>
              </a:rPr>
              <a:t>assesses how well a model can produce predictions or outputs</a:t>
            </a:r>
            <a:r>
              <a:rPr lang="en">
                <a:solidFill>
                  <a:srgbClr val="0C0C0C"/>
                </a:solidFill>
              </a:rPr>
              <a:t>. It's important to validate models before deployment to ensure they're accurate and reliable.</a:t>
            </a:r>
            <a:endParaRPr/>
          </a:p>
        </p:txBody>
      </p:sp>
      <p:sp>
        <p:nvSpPr>
          <p:cNvPr id="250" name="Google Shape;25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b="1" lang="en" sz="3000"/>
              <a:t>Regression Models</a:t>
            </a:r>
            <a:endParaRPr b="1" sz="3000"/>
          </a:p>
        </p:txBody>
      </p:sp>
      <p:sp>
        <p:nvSpPr>
          <p:cNvPr id="256" name="Google Shape;256;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57" name="Google Shape;257;p34"/>
          <p:cNvSpPr/>
          <p:nvPr/>
        </p:nvSpPr>
        <p:spPr>
          <a:xfrm>
            <a:off x="4454820" y="2417862"/>
            <a:ext cx="23436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2bc3ff019ba_0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Previous lecture:</a:t>
            </a:r>
            <a:endParaRPr sz="3000"/>
          </a:p>
        </p:txBody>
      </p:sp>
      <p:sp>
        <p:nvSpPr>
          <p:cNvPr id="65" name="Google Shape;65;g2bc3ff019ba_0_0"/>
          <p:cNvSpPr txBox="1"/>
          <p:nvPr>
            <p:ph idx="1" type="body"/>
          </p:nvPr>
        </p:nvSpPr>
        <p:spPr>
          <a:xfrm>
            <a:off x="257325" y="1132275"/>
            <a:ext cx="8650800" cy="392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Lecture 15 - Data Science</a:t>
            </a:r>
            <a:endParaRPr b="1">
              <a:solidFill>
                <a:schemeClr val="dk1"/>
              </a:solidFill>
            </a:endParaRPr>
          </a:p>
          <a:p>
            <a:pPr indent="0" lvl="0" marL="0" rtl="0" algn="l">
              <a:spcBef>
                <a:spcPts val="0"/>
              </a:spcBef>
              <a:spcAft>
                <a:spcPts val="0"/>
              </a:spcAft>
              <a:buNone/>
            </a:pPr>
            <a:r>
              <a:rPr b="1" lang="en" u="sng">
                <a:solidFill>
                  <a:schemeClr val="hlink"/>
                </a:solidFill>
                <a:hlinkClick r:id="rId3"/>
              </a:rPr>
              <a:t>Click Here</a:t>
            </a:r>
            <a:endParaRPr b="1">
              <a:solidFill>
                <a:schemeClr val="dk1"/>
              </a:solidFill>
            </a:endParaRPr>
          </a:p>
        </p:txBody>
      </p:sp>
      <p:sp>
        <p:nvSpPr>
          <p:cNvPr id="66" name="Google Shape;66;g2bc3ff019ba_0_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00"/>
              <a:t>Linear Regression</a:t>
            </a:r>
            <a:endParaRPr b="1" sz="3000"/>
          </a:p>
        </p:txBody>
      </p:sp>
      <p:sp>
        <p:nvSpPr>
          <p:cNvPr id="263" name="Google Shape;263;p35"/>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30000"/>
              </a:lnSpc>
              <a:spcBef>
                <a:spcPts val="0"/>
              </a:spcBef>
              <a:spcAft>
                <a:spcPts val="0"/>
              </a:spcAft>
              <a:buSzPts val="1665"/>
              <a:buNone/>
            </a:pPr>
            <a:r>
              <a:rPr lang="en">
                <a:solidFill>
                  <a:srgbClr val="000000"/>
                </a:solidFill>
              </a:rPr>
              <a:t>Linear regression is a </a:t>
            </a:r>
            <a:r>
              <a:rPr b="1" lang="en">
                <a:solidFill>
                  <a:srgbClr val="CC0000"/>
                </a:solidFill>
              </a:rPr>
              <a:t>supervised </a:t>
            </a:r>
            <a:r>
              <a:rPr lang="en">
                <a:solidFill>
                  <a:srgbClr val="000000"/>
                </a:solidFill>
              </a:rPr>
              <a:t>machine learning algorithm used for predicting a </a:t>
            </a:r>
            <a:r>
              <a:rPr b="1" lang="en">
                <a:solidFill>
                  <a:srgbClr val="CC0000"/>
                </a:solidFill>
              </a:rPr>
              <a:t>continuous output</a:t>
            </a:r>
            <a:r>
              <a:rPr lang="en">
                <a:solidFill>
                  <a:srgbClr val="000000"/>
                </a:solidFill>
              </a:rPr>
              <a:t> (</a:t>
            </a:r>
            <a:r>
              <a:rPr b="1" lang="en">
                <a:solidFill>
                  <a:srgbClr val="000000"/>
                </a:solidFill>
              </a:rPr>
              <a:t>dependent variable</a:t>
            </a:r>
            <a:r>
              <a:rPr lang="en">
                <a:solidFill>
                  <a:srgbClr val="000000"/>
                </a:solidFill>
              </a:rPr>
              <a:t>) based on one or more </a:t>
            </a:r>
            <a:r>
              <a:rPr b="1" lang="en">
                <a:solidFill>
                  <a:srgbClr val="CC0000"/>
                </a:solidFill>
              </a:rPr>
              <a:t>input features</a:t>
            </a:r>
            <a:r>
              <a:rPr lang="en">
                <a:solidFill>
                  <a:srgbClr val="000000"/>
                </a:solidFill>
              </a:rPr>
              <a:t> (</a:t>
            </a:r>
            <a:r>
              <a:rPr b="1" lang="en">
                <a:solidFill>
                  <a:srgbClr val="000000"/>
                </a:solidFill>
              </a:rPr>
              <a:t>independent variables</a:t>
            </a:r>
            <a:r>
              <a:rPr lang="en">
                <a:solidFill>
                  <a:srgbClr val="000000"/>
                </a:solidFill>
              </a:rPr>
              <a:t>).</a:t>
            </a:r>
            <a:endParaRPr/>
          </a:p>
          <a:p>
            <a:pPr indent="0" lvl="0" marL="0" rtl="0" algn="l">
              <a:lnSpc>
                <a:spcPct val="130000"/>
              </a:lnSpc>
              <a:spcBef>
                <a:spcPts val="0"/>
              </a:spcBef>
              <a:spcAft>
                <a:spcPts val="0"/>
              </a:spcAft>
              <a:buSzPts val="1665"/>
              <a:buNone/>
            </a:pPr>
            <a:r>
              <a:t/>
            </a:r>
            <a:endParaRPr>
              <a:solidFill>
                <a:srgbClr val="000000"/>
              </a:solidFill>
            </a:endParaRPr>
          </a:p>
          <a:p>
            <a:pPr indent="0" lvl="0" marL="0" rtl="0" algn="l">
              <a:lnSpc>
                <a:spcPct val="130000"/>
              </a:lnSpc>
              <a:spcBef>
                <a:spcPts val="0"/>
              </a:spcBef>
              <a:spcAft>
                <a:spcPts val="0"/>
              </a:spcAft>
              <a:buSzPts val="1665"/>
              <a:buNone/>
            </a:pPr>
            <a:r>
              <a:t/>
            </a:r>
            <a:endParaRPr>
              <a:solidFill>
                <a:srgbClr val="000000"/>
              </a:solidFill>
            </a:endParaRPr>
          </a:p>
          <a:p>
            <a:pPr indent="0" lvl="0" marL="0" rtl="0" algn="l">
              <a:lnSpc>
                <a:spcPct val="130000"/>
              </a:lnSpc>
              <a:spcBef>
                <a:spcPts val="0"/>
              </a:spcBef>
              <a:spcAft>
                <a:spcPts val="0"/>
              </a:spcAft>
              <a:buSzPts val="1665"/>
              <a:buNone/>
            </a:pPr>
            <a:r>
              <a:t/>
            </a:r>
            <a:endParaRPr>
              <a:solidFill>
                <a:srgbClr val="000000"/>
              </a:solidFill>
            </a:endParaRPr>
          </a:p>
        </p:txBody>
      </p:sp>
      <p:sp>
        <p:nvSpPr>
          <p:cNvPr id="264" name="Google Shape;26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265" name="Google Shape;265;p35"/>
          <p:cNvPicPr preferRelativeResize="0"/>
          <p:nvPr/>
        </p:nvPicPr>
        <p:blipFill rotWithShape="1">
          <a:blip r:embed="rId3">
            <a:alphaModFix/>
          </a:blip>
          <a:srcRect b="0" l="0" r="0" t="15879"/>
          <a:stretch/>
        </p:blipFill>
        <p:spPr>
          <a:xfrm>
            <a:off x="4234649" y="1903188"/>
            <a:ext cx="4325687" cy="315362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solidFill>
                  <a:srgbClr val="0C0C0C"/>
                </a:solidFill>
              </a:rPr>
              <a:t>Logistic Regression</a:t>
            </a:r>
            <a:br>
              <a:rPr b="1" lang="en" sz="3000">
                <a:solidFill>
                  <a:srgbClr val="0C0C0C"/>
                </a:solidFill>
              </a:rPr>
            </a:br>
            <a:endParaRPr sz="3000"/>
          </a:p>
        </p:txBody>
      </p:sp>
      <p:sp>
        <p:nvSpPr>
          <p:cNvPr id="271" name="Google Shape;271;p36"/>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122873" rtl="0" algn="l">
              <a:lnSpc>
                <a:spcPct val="130000"/>
              </a:lnSpc>
              <a:spcBef>
                <a:spcPts val="0"/>
              </a:spcBef>
              <a:spcAft>
                <a:spcPts val="0"/>
              </a:spcAft>
              <a:buSzPts val="1665"/>
              <a:buNone/>
            </a:pPr>
            <a:r>
              <a:rPr lang="en">
                <a:solidFill>
                  <a:srgbClr val="000000"/>
                </a:solidFill>
              </a:rPr>
              <a:t>Logistic regression is a </a:t>
            </a:r>
            <a:r>
              <a:rPr b="1" lang="en">
                <a:solidFill>
                  <a:srgbClr val="FF0000"/>
                </a:solidFill>
              </a:rPr>
              <a:t>supervised</a:t>
            </a:r>
            <a:r>
              <a:rPr lang="en">
                <a:solidFill>
                  <a:srgbClr val="000000"/>
                </a:solidFill>
              </a:rPr>
              <a:t> machine learning algorithm that accomplishes </a:t>
            </a:r>
            <a:r>
              <a:rPr b="1" lang="en">
                <a:solidFill>
                  <a:srgbClr val="FF0000"/>
                </a:solidFill>
              </a:rPr>
              <a:t>binary classification </a:t>
            </a:r>
            <a:r>
              <a:rPr lang="en">
                <a:solidFill>
                  <a:srgbClr val="000000"/>
                </a:solidFill>
              </a:rPr>
              <a:t>tasks by predicting the probability of an outcome, event, or observation. </a:t>
            </a:r>
            <a:endParaRPr/>
          </a:p>
          <a:p>
            <a:pPr indent="-228599" lvl="0" marL="457200" rtl="0" algn="l">
              <a:lnSpc>
                <a:spcPct val="130000"/>
              </a:lnSpc>
              <a:spcBef>
                <a:spcPts val="0"/>
              </a:spcBef>
              <a:spcAft>
                <a:spcPts val="0"/>
              </a:spcAft>
              <a:buSzPts val="1665"/>
              <a:buNone/>
            </a:pPr>
            <a:r>
              <a:t/>
            </a:r>
            <a:endParaRPr/>
          </a:p>
        </p:txBody>
      </p:sp>
      <p:sp>
        <p:nvSpPr>
          <p:cNvPr id="272" name="Google Shape;272;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73" name="Google Shape;273;p36"/>
          <p:cNvPicPr preferRelativeResize="0"/>
          <p:nvPr/>
        </p:nvPicPr>
        <p:blipFill rotWithShape="1">
          <a:blip r:embed="rId3">
            <a:alphaModFix/>
          </a:blip>
          <a:srcRect b="0" l="0" r="0" t="15186"/>
          <a:stretch/>
        </p:blipFill>
        <p:spPr>
          <a:xfrm>
            <a:off x="3719742" y="1953087"/>
            <a:ext cx="4858305" cy="299880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Mean Squared Error (MSE)</a:t>
            </a:r>
            <a:endParaRPr b="1" sz="3020"/>
          </a:p>
        </p:txBody>
      </p:sp>
      <p:sp>
        <p:nvSpPr>
          <p:cNvPr id="279" name="Google Shape;279;p37"/>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30000"/>
              </a:lnSpc>
              <a:spcBef>
                <a:spcPts val="0"/>
              </a:spcBef>
              <a:spcAft>
                <a:spcPts val="0"/>
              </a:spcAft>
              <a:buSzPts val="1665"/>
              <a:buNone/>
            </a:pPr>
            <a:r>
              <a:rPr lang="en">
                <a:solidFill>
                  <a:schemeClr val="dk1"/>
                </a:solidFill>
              </a:rPr>
              <a:t>The </a:t>
            </a:r>
            <a:r>
              <a:rPr b="1" lang="en">
                <a:solidFill>
                  <a:srgbClr val="CC0000"/>
                </a:solidFill>
              </a:rPr>
              <a:t>Mean Squared Error (MSE)</a:t>
            </a:r>
            <a:r>
              <a:rPr lang="en">
                <a:solidFill>
                  <a:schemeClr val="dk1"/>
                </a:solidFill>
              </a:rPr>
              <a:t> is a common evaluation metric used in regression tasks.</a:t>
            </a:r>
            <a:endParaRPr>
              <a:solidFill>
                <a:schemeClr val="dk1"/>
              </a:solidFill>
            </a:endParaRPr>
          </a:p>
          <a:p>
            <a:pPr indent="0" lvl="0" marL="0" rtl="0" algn="l">
              <a:lnSpc>
                <a:spcPct val="130000"/>
              </a:lnSpc>
              <a:spcBef>
                <a:spcPts val="0"/>
              </a:spcBef>
              <a:spcAft>
                <a:spcPts val="0"/>
              </a:spcAft>
              <a:buSzPts val="1665"/>
              <a:buNone/>
            </a:pPr>
            <a:r>
              <a:rPr lang="en">
                <a:solidFill>
                  <a:schemeClr val="dk1"/>
                </a:solidFill>
              </a:rPr>
              <a:t>It measures the average squared difference between the actual and predicted values.</a:t>
            </a:r>
            <a:endParaRPr>
              <a:solidFill>
                <a:schemeClr val="dk1"/>
              </a:solidFill>
            </a:endParaRPr>
          </a:p>
          <a:p>
            <a:pPr indent="0" lvl="0" marL="0" rtl="0" algn="l">
              <a:lnSpc>
                <a:spcPct val="130000"/>
              </a:lnSpc>
              <a:spcBef>
                <a:spcPts val="0"/>
              </a:spcBef>
              <a:spcAft>
                <a:spcPts val="0"/>
              </a:spcAft>
              <a:buSzPts val="1665"/>
              <a:buNone/>
            </a:pPr>
            <a:r>
              <a:t/>
            </a:r>
            <a:endParaRPr>
              <a:solidFill>
                <a:schemeClr val="dk1"/>
              </a:solidFill>
            </a:endParaRPr>
          </a:p>
        </p:txBody>
      </p:sp>
      <p:sp>
        <p:nvSpPr>
          <p:cNvPr id="280" name="Google Shape;280;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281" name="Google Shape;281;p37"/>
          <p:cNvPicPr preferRelativeResize="0"/>
          <p:nvPr/>
        </p:nvPicPr>
        <p:blipFill rotWithShape="1">
          <a:blip r:embed="rId3">
            <a:alphaModFix/>
          </a:blip>
          <a:srcRect b="0" l="0" r="0" t="0"/>
          <a:stretch/>
        </p:blipFill>
        <p:spPr>
          <a:xfrm>
            <a:off x="2605547" y="2271525"/>
            <a:ext cx="4753075" cy="2871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8"/>
          <p:cNvSpPr txBox="1"/>
          <p:nvPr>
            <p:ph type="title"/>
          </p:nvPr>
        </p:nvSpPr>
        <p:spPr>
          <a:xfrm>
            <a:off x="227725" y="24184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 sz="3020"/>
              <a:t>Different Regression Techniques</a:t>
            </a:r>
            <a:endParaRPr b="1" sz="3020"/>
          </a:p>
        </p:txBody>
      </p:sp>
      <p:sp>
        <p:nvSpPr>
          <p:cNvPr id="287" name="Google Shape;287;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Decision Tree Regressor</a:t>
            </a:r>
            <a:endParaRPr b="1" sz="3020"/>
          </a:p>
        </p:txBody>
      </p:sp>
      <p:sp>
        <p:nvSpPr>
          <p:cNvPr id="293" name="Google Shape;293;p39"/>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30000"/>
              </a:lnSpc>
              <a:spcBef>
                <a:spcPts val="0"/>
              </a:spcBef>
              <a:spcAft>
                <a:spcPts val="0"/>
              </a:spcAft>
              <a:buSzPts val="1665"/>
              <a:buNone/>
            </a:pPr>
            <a:r>
              <a:rPr lang="en">
                <a:solidFill>
                  <a:schemeClr val="dk1"/>
                </a:solidFill>
              </a:rPr>
              <a:t>Decision tree regression involves </a:t>
            </a:r>
            <a:r>
              <a:rPr b="1" lang="en">
                <a:solidFill>
                  <a:srgbClr val="CC0000"/>
                </a:solidFill>
              </a:rPr>
              <a:t>partitioning the data into subsets</a:t>
            </a:r>
            <a:r>
              <a:rPr lang="en">
                <a:solidFill>
                  <a:schemeClr val="dk1"/>
                </a:solidFill>
              </a:rPr>
              <a:t> based on the values of </a:t>
            </a:r>
            <a:r>
              <a:rPr b="1" lang="en">
                <a:solidFill>
                  <a:srgbClr val="CC0000"/>
                </a:solidFill>
              </a:rPr>
              <a:t>independent variables</a:t>
            </a:r>
            <a:r>
              <a:rPr lang="en">
                <a:solidFill>
                  <a:schemeClr val="dk1"/>
                </a:solidFill>
              </a:rPr>
              <a:t> and predicting the average of the target variable for each subset.</a:t>
            </a:r>
            <a:endParaRPr>
              <a:solidFill>
                <a:schemeClr val="dk1"/>
              </a:solidFill>
            </a:endParaRPr>
          </a:p>
        </p:txBody>
      </p:sp>
      <p:sp>
        <p:nvSpPr>
          <p:cNvPr id="294" name="Google Shape;29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295" name="Google Shape;295;p39"/>
          <p:cNvPicPr preferRelativeResize="0"/>
          <p:nvPr/>
        </p:nvPicPr>
        <p:blipFill rotWithShape="1">
          <a:blip r:embed="rId3">
            <a:alphaModFix/>
          </a:blip>
          <a:srcRect b="0" l="0" r="0" t="0"/>
          <a:stretch/>
        </p:blipFill>
        <p:spPr>
          <a:xfrm>
            <a:off x="2409645" y="2129214"/>
            <a:ext cx="3649126" cy="268383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Random Forest Regressor:</a:t>
            </a:r>
            <a:endParaRPr b="1" sz="3020"/>
          </a:p>
        </p:txBody>
      </p:sp>
      <p:sp>
        <p:nvSpPr>
          <p:cNvPr id="301" name="Google Shape;301;p40"/>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30000"/>
              </a:lnSpc>
              <a:spcBef>
                <a:spcPts val="0"/>
              </a:spcBef>
              <a:spcAft>
                <a:spcPts val="0"/>
              </a:spcAft>
              <a:buSzPts val="1665"/>
              <a:buNone/>
            </a:pPr>
            <a:r>
              <a:rPr lang="en">
                <a:solidFill>
                  <a:schemeClr val="dk1"/>
                </a:solidFill>
              </a:rPr>
              <a:t>Random Forest is learning method that creates </a:t>
            </a:r>
            <a:r>
              <a:rPr b="1" lang="en">
                <a:solidFill>
                  <a:srgbClr val="CC0000"/>
                </a:solidFill>
              </a:rPr>
              <a:t>multiple decision trees</a:t>
            </a:r>
            <a:r>
              <a:rPr lang="en">
                <a:solidFill>
                  <a:schemeClr val="dk1"/>
                </a:solidFill>
              </a:rPr>
              <a:t> during training and outputs the </a:t>
            </a:r>
            <a:r>
              <a:rPr b="1" lang="en">
                <a:solidFill>
                  <a:srgbClr val="CC0000"/>
                </a:solidFill>
              </a:rPr>
              <a:t>average prediction</a:t>
            </a:r>
            <a:r>
              <a:rPr lang="en">
                <a:solidFill>
                  <a:schemeClr val="dk1"/>
                </a:solidFill>
              </a:rPr>
              <a:t> (for regression) from all individual trees.</a:t>
            </a:r>
            <a:endParaRPr>
              <a:solidFill>
                <a:schemeClr val="dk1"/>
              </a:solidFill>
            </a:endParaRPr>
          </a:p>
        </p:txBody>
      </p:sp>
      <p:sp>
        <p:nvSpPr>
          <p:cNvPr id="302" name="Google Shape;302;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303" name="Google Shape;303;p40"/>
          <p:cNvPicPr preferRelativeResize="0"/>
          <p:nvPr/>
        </p:nvPicPr>
        <p:blipFill rotWithShape="1">
          <a:blip r:embed="rId3">
            <a:alphaModFix/>
          </a:blip>
          <a:srcRect b="0" l="0" r="0" t="0"/>
          <a:stretch/>
        </p:blipFill>
        <p:spPr>
          <a:xfrm>
            <a:off x="2385999" y="2135175"/>
            <a:ext cx="4942950" cy="28594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Gradient Boosting Regressor</a:t>
            </a:r>
            <a:endParaRPr b="1" sz="3020"/>
          </a:p>
        </p:txBody>
      </p:sp>
      <p:sp>
        <p:nvSpPr>
          <p:cNvPr id="309" name="Google Shape;309;p41"/>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30000"/>
              </a:lnSpc>
              <a:spcBef>
                <a:spcPts val="0"/>
              </a:spcBef>
              <a:spcAft>
                <a:spcPts val="0"/>
              </a:spcAft>
              <a:buSzPts val="1665"/>
              <a:buNone/>
            </a:pPr>
            <a:r>
              <a:rPr lang="en">
                <a:solidFill>
                  <a:schemeClr val="dk1"/>
                </a:solidFill>
              </a:rPr>
              <a:t>Gradient Boosting is </a:t>
            </a:r>
            <a:r>
              <a:rPr b="1" lang="en">
                <a:solidFill>
                  <a:srgbClr val="FF0000"/>
                </a:solidFill>
              </a:rPr>
              <a:t>learning technique </a:t>
            </a:r>
            <a:r>
              <a:rPr lang="en">
                <a:solidFill>
                  <a:schemeClr val="dk1"/>
                </a:solidFill>
              </a:rPr>
              <a:t>that </a:t>
            </a:r>
            <a:r>
              <a:rPr b="1" lang="en">
                <a:solidFill>
                  <a:srgbClr val="FF0000"/>
                </a:solidFill>
              </a:rPr>
              <a:t>builds multiple decision trees </a:t>
            </a:r>
            <a:r>
              <a:rPr lang="en">
                <a:solidFill>
                  <a:schemeClr val="dk1"/>
                </a:solidFill>
              </a:rPr>
              <a:t>sequentially, each one correcting the errors of its predecessor.</a:t>
            </a:r>
            <a:endParaRPr>
              <a:solidFill>
                <a:schemeClr val="dk1"/>
              </a:solidFill>
            </a:endParaRPr>
          </a:p>
        </p:txBody>
      </p:sp>
      <p:sp>
        <p:nvSpPr>
          <p:cNvPr id="310" name="Google Shape;310;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311" name="Google Shape;311;p41"/>
          <p:cNvPicPr preferRelativeResize="0"/>
          <p:nvPr/>
        </p:nvPicPr>
        <p:blipFill rotWithShape="1">
          <a:blip r:embed="rId3">
            <a:alphaModFix/>
          </a:blip>
          <a:srcRect b="0" l="0" r="0" t="0"/>
          <a:stretch/>
        </p:blipFill>
        <p:spPr>
          <a:xfrm>
            <a:off x="2275758" y="2012949"/>
            <a:ext cx="4178268" cy="304386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t>Residual Analysis:</a:t>
            </a:r>
            <a:endParaRPr b="1" sz="3000"/>
          </a:p>
        </p:txBody>
      </p:sp>
      <p:sp>
        <p:nvSpPr>
          <p:cNvPr id="317" name="Google Shape;317;p42"/>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122873" rtl="0" algn="l">
              <a:lnSpc>
                <a:spcPct val="130000"/>
              </a:lnSpc>
              <a:spcBef>
                <a:spcPts val="0"/>
              </a:spcBef>
              <a:spcAft>
                <a:spcPts val="0"/>
              </a:spcAft>
              <a:buSzPts val="1665"/>
              <a:buNone/>
            </a:pPr>
            <a:r>
              <a:rPr lang="en">
                <a:solidFill>
                  <a:srgbClr val="0C0C0C"/>
                </a:solidFill>
              </a:rPr>
              <a:t>Residual analysis is a </a:t>
            </a:r>
            <a:r>
              <a:rPr b="1" lang="en">
                <a:solidFill>
                  <a:srgbClr val="FF0000"/>
                </a:solidFill>
              </a:rPr>
              <a:t>technique for evaluating the validity of a linear regression model by examining the patterns of residuals</a:t>
            </a:r>
            <a:r>
              <a:rPr lang="en">
                <a:solidFill>
                  <a:srgbClr val="0C0C0C"/>
                </a:solidFill>
              </a:rPr>
              <a:t>. </a:t>
            </a:r>
            <a:endParaRPr/>
          </a:p>
          <a:p>
            <a:pPr indent="0" lvl="0" marL="122873" rtl="0" algn="l">
              <a:lnSpc>
                <a:spcPct val="130000"/>
              </a:lnSpc>
              <a:spcBef>
                <a:spcPts val="0"/>
              </a:spcBef>
              <a:spcAft>
                <a:spcPts val="0"/>
              </a:spcAft>
              <a:buSzPts val="1665"/>
              <a:buNone/>
            </a:pPr>
            <a:r>
              <a:rPr lang="en">
                <a:solidFill>
                  <a:srgbClr val="0C0C0C"/>
                </a:solidFill>
              </a:rPr>
              <a:t>A residual is the difference between the observed value and the predicted value of a quantity of interest. </a:t>
            </a:r>
            <a:endParaRPr>
              <a:solidFill>
                <a:srgbClr val="0C0C0C"/>
              </a:solidFill>
            </a:endParaRPr>
          </a:p>
          <a:p>
            <a:pPr indent="0" lvl="0" marL="122873" rtl="0" algn="l">
              <a:lnSpc>
                <a:spcPct val="130000"/>
              </a:lnSpc>
              <a:spcBef>
                <a:spcPts val="0"/>
              </a:spcBef>
              <a:spcAft>
                <a:spcPts val="0"/>
              </a:spcAft>
              <a:buSzPts val="1665"/>
              <a:buNone/>
            </a:pPr>
            <a:r>
              <a:t/>
            </a:r>
            <a:endParaRPr>
              <a:solidFill>
                <a:srgbClr val="0C0C0C"/>
              </a:solidFill>
            </a:endParaRPr>
          </a:p>
          <a:p>
            <a:pPr indent="-228599" lvl="0" marL="457200" rtl="0" algn="l">
              <a:lnSpc>
                <a:spcPct val="130000"/>
              </a:lnSpc>
              <a:spcBef>
                <a:spcPts val="0"/>
              </a:spcBef>
              <a:spcAft>
                <a:spcPts val="0"/>
              </a:spcAft>
              <a:buSzPts val="1665"/>
              <a:buNone/>
            </a:pPr>
            <a:r>
              <a:t/>
            </a:r>
            <a:endParaRPr/>
          </a:p>
        </p:txBody>
      </p:sp>
      <p:sp>
        <p:nvSpPr>
          <p:cNvPr id="318" name="Google Shape;318;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319" name="Google Shape;319;p42"/>
          <p:cNvPicPr preferRelativeResize="0"/>
          <p:nvPr/>
        </p:nvPicPr>
        <p:blipFill rotWithShape="1">
          <a:blip r:embed="rId3">
            <a:alphaModFix/>
          </a:blip>
          <a:srcRect b="0" l="0" r="0" t="0"/>
          <a:stretch/>
        </p:blipFill>
        <p:spPr>
          <a:xfrm>
            <a:off x="3879541" y="2388292"/>
            <a:ext cx="3852447" cy="2668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3"/>
          <p:cNvSpPr txBox="1"/>
          <p:nvPr>
            <p:ph type="title"/>
          </p:nvPr>
        </p:nvSpPr>
        <p:spPr>
          <a:xfrm>
            <a:off x="227725" y="24184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 sz="3020"/>
              <a:t>Different Classification Techniques</a:t>
            </a:r>
            <a:endParaRPr b="1" sz="3020"/>
          </a:p>
        </p:txBody>
      </p:sp>
      <p:sp>
        <p:nvSpPr>
          <p:cNvPr id="325" name="Google Shape;325;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Decision Tree Classifier</a:t>
            </a:r>
            <a:endParaRPr b="1" sz="3020"/>
          </a:p>
        </p:txBody>
      </p:sp>
      <p:sp>
        <p:nvSpPr>
          <p:cNvPr id="331" name="Google Shape;331;p44"/>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30000"/>
              </a:lnSpc>
              <a:spcBef>
                <a:spcPts val="0"/>
              </a:spcBef>
              <a:spcAft>
                <a:spcPts val="0"/>
              </a:spcAft>
              <a:buSzPts val="1665"/>
              <a:buNone/>
            </a:pPr>
            <a:r>
              <a:rPr lang="en">
                <a:solidFill>
                  <a:schemeClr val="dk1"/>
                </a:solidFill>
              </a:rPr>
              <a:t>A decision tree classifier makes decisions by </a:t>
            </a:r>
            <a:r>
              <a:rPr b="1" lang="en">
                <a:solidFill>
                  <a:srgbClr val="CC0000"/>
                </a:solidFill>
              </a:rPr>
              <a:t>splitting the data</a:t>
            </a:r>
            <a:r>
              <a:rPr lang="en">
                <a:solidFill>
                  <a:schemeClr val="dk1"/>
                </a:solidFill>
              </a:rPr>
              <a:t> into </a:t>
            </a:r>
            <a:r>
              <a:rPr b="1" lang="en">
                <a:solidFill>
                  <a:srgbClr val="CC0000"/>
                </a:solidFill>
              </a:rPr>
              <a:t>smaller subsets</a:t>
            </a:r>
            <a:r>
              <a:rPr lang="en">
                <a:solidFill>
                  <a:schemeClr val="dk1"/>
                </a:solidFill>
              </a:rPr>
              <a:t> based on the values of input features, ultimately assigning a class label to each data point. It constructs a tree-like structure of decision rules that can be used for prediction and is easy to interpret.</a:t>
            </a:r>
            <a:endParaRPr>
              <a:solidFill>
                <a:schemeClr val="dk1"/>
              </a:solidFill>
            </a:endParaRPr>
          </a:p>
        </p:txBody>
      </p:sp>
      <p:sp>
        <p:nvSpPr>
          <p:cNvPr id="332" name="Google Shape;332;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333" name="Google Shape;333;p44"/>
          <p:cNvPicPr preferRelativeResize="0"/>
          <p:nvPr/>
        </p:nvPicPr>
        <p:blipFill rotWithShape="1">
          <a:blip r:embed="rId3">
            <a:alphaModFix/>
          </a:blip>
          <a:srcRect b="0" l="0" r="0" t="0"/>
          <a:stretch/>
        </p:blipFill>
        <p:spPr>
          <a:xfrm>
            <a:off x="4190375" y="2375825"/>
            <a:ext cx="4118351" cy="2371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1e44a481ae3_0_26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b="1" lang="en"/>
              <a:t>Data Science</a:t>
            </a:r>
            <a:endParaRPr b="1"/>
          </a:p>
        </p:txBody>
      </p:sp>
      <p:sp>
        <p:nvSpPr>
          <p:cNvPr id="72" name="Google Shape;72;g1e44a481ae3_0_2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Random Forest Classifier</a:t>
            </a:r>
            <a:endParaRPr b="1" sz="3020"/>
          </a:p>
        </p:txBody>
      </p:sp>
      <p:sp>
        <p:nvSpPr>
          <p:cNvPr id="339" name="Google Shape;339;p45"/>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30000"/>
              </a:lnSpc>
              <a:spcBef>
                <a:spcPts val="0"/>
              </a:spcBef>
              <a:spcAft>
                <a:spcPts val="0"/>
              </a:spcAft>
              <a:buSzPts val="1665"/>
              <a:buNone/>
            </a:pPr>
            <a:r>
              <a:rPr lang="en">
                <a:solidFill>
                  <a:schemeClr val="dk1"/>
                </a:solidFill>
              </a:rPr>
              <a:t>Random Forest is </a:t>
            </a:r>
            <a:r>
              <a:rPr b="1" lang="en">
                <a:solidFill>
                  <a:srgbClr val="CC0000"/>
                </a:solidFill>
              </a:rPr>
              <a:t>ensemble </a:t>
            </a:r>
            <a:r>
              <a:rPr lang="en">
                <a:solidFill>
                  <a:schemeClr val="dk1"/>
                </a:solidFill>
              </a:rPr>
              <a:t>learning method that creates </a:t>
            </a:r>
            <a:r>
              <a:rPr b="1" lang="en">
                <a:solidFill>
                  <a:srgbClr val="CC0000"/>
                </a:solidFill>
              </a:rPr>
              <a:t>multiple decision trees</a:t>
            </a:r>
            <a:r>
              <a:rPr lang="en">
                <a:solidFill>
                  <a:schemeClr val="dk1"/>
                </a:solidFill>
              </a:rPr>
              <a:t> during training and outputs the </a:t>
            </a:r>
            <a:r>
              <a:rPr b="1" lang="en">
                <a:solidFill>
                  <a:srgbClr val="CC0000"/>
                </a:solidFill>
              </a:rPr>
              <a:t>average prediction</a:t>
            </a:r>
            <a:r>
              <a:rPr lang="en">
                <a:solidFill>
                  <a:schemeClr val="dk1"/>
                </a:solidFill>
              </a:rPr>
              <a:t> from all individual trees.</a:t>
            </a:r>
            <a:endParaRPr>
              <a:solidFill>
                <a:schemeClr val="dk1"/>
              </a:solidFill>
            </a:endParaRPr>
          </a:p>
          <a:p>
            <a:pPr indent="0" lvl="0" marL="0" rtl="0" algn="l">
              <a:lnSpc>
                <a:spcPct val="130000"/>
              </a:lnSpc>
              <a:spcBef>
                <a:spcPts val="0"/>
              </a:spcBef>
              <a:spcAft>
                <a:spcPts val="0"/>
              </a:spcAft>
              <a:buSzPts val="1665"/>
              <a:buNone/>
            </a:pPr>
            <a:r>
              <a:t/>
            </a:r>
            <a:endParaRPr>
              <a:solidFill>
                <a:schemeClr val="dk1"/>
              </a:solidFill>
            </a:endParaRPr>
          </a:p>
          <a:p>
            <a:pPr indent="0" lvl="0" marL="0" rtl="0" algn="l">
              <a:lnSpc>
                <a:spcPct val="130000"/>
              </a:lnSpc>
              <a:spcBef>
                <a:spcPts val="0"/>
              </a:spcBef>
              <a:spcAft>
                <a:spcPts val="0"/>
              </a:spcAft>
              <a:buSzPts val="1665"/>
              <a:buNone/>
            </a:pPr>
            <a:r>
              <a:t/>
            </a:r>
            <a:endParaRPr sz="3000">
              <a:solidFill>
                <a:srgbClr val="0C0C0C"/>
              </a:solidFill>
            </a:endParaRPr>
          </a:p>
        </p:txBody>
      </p:sp>
      <p:sp>
        <p:nvSpPr>
          <p:cNvPr id="340" name="Google Shape;340;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341" name="Google Shape;341;p45"/>
          <p:cNvPicPr preferRelativeResize="0"/>
          <p:nvPr/>
        </p:nvPicPr>
        <p:blipFill rotWithShape="1">
          <a:blip r:embed="rId3">
            <a:alphaModFix/>
          </a:blip>
          <a:srcRect b="0" l="0" r="0" t="0"/>
          <a:stretch/>
        </p:blipFill>
        <p:spPr>
          <a:xfrm>
            <a:off x="2563634" y="2035846"/>
            <a:ext cx="4038182" cy="302097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solidFill>
                  <a:srgbClr val="0C0C0C"/>
                </a:solidFill>
              </a:rPr>
              <a:t>Gradient Boosting Classifier</a:t>
            </a:r>
            <a:endParaRPr b="1" sz="3000"/>
          </a:p>
        </p:txBody>
      </p:sp>
      <p:sp>
        <p:nvSpPr>
          <p:cNvPr id="347" name="Google Shape;347;p46"/>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122873" rtl="0" algn="l">
              <a:lnSpc>
                <a:spcPct val="130000"/>
              </a:lnSpc>
              <a:spcBef>
                <a:spcPts val="0"/>
              </a:spcBef>
              <a:spcAft>
                <a:spcPts val="0"/>
              </a:spcAft>
              <a:buSzPts val="1665"/>
              <a:buNone/>
            </a:pPr>
            <a:r>
              <a:rPr lang="en">
                <a:solidFill>
                  <a:srgbClr val="0C0C0C"/>
                </a:solidFill>
              </a:rPr>
              <a:t>Gradient Boosting Classifier is a </a:t>
            </a:r>
            <a:r>
              <a:rPr b="1" lang="en">
                <a:solidFill>
                  <a:srgbClr val="FF0000"/>
                </a:solidFill>
              </a:rPr>
              <a:t>powerful ensemble learning technique </a:t>
            </a:r>
            <a:r>
              <a:rPr lang="en">
                <a:solidFill>
                  <a:srgbClr val="0C0C0C"/>
                </a:solidFill>
              </a:rPr>
              <a:t>used for </a:t>
            </a:r>
            <a:r>
              <a:rPr b="1" lang="en">
                <a:solidFill>
                  <a:srgbClr val="FF0000"/>
                </a:solidFill>
              </a:rPr>
              <a:t>classification tasks</a:t>
            </a:r>
            <a:r>
              <a:rPr lang="en">
                <a:solidFill>
                  <a:srgbClr val="0C0C0C"/>
                </a:solidFill>
              </a:rPr>
              <a:t>. It belongs to the class of boosting algorithms, which build a strong predictive model by combining multiple weak learners sequentially. </a:t>
            </a:r>
            <a:endParaRPr/>
          </a:p>
        </p:txBody>
      </p:sp>
      <p:sp>
        <p:nvSpPr>
          <p:cNvPr id="348" name="Google Shape;348;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349" name="Google Shape;349;p46"/>
          <p:cNvPicPr preferRelativeResize="0"/>
          <p:nvPr/>
        </p:nvPicPr>
        <p:blipFill rotWithShape="1">
          <a:blip r:embed="rId3">
            <a:alphaModFix/>
          </a:blip>
          <a:srcRect b="0" l="0" r="0" t="0"/>
          <a:stretch/>
        </p:blipFill>
        <p:spPr>
          <a:xfrm>
            <a:off x="2601157" y="2395517"/>
            <a:ext cx="3653122" cy="26613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t>Support Vector Machines (SVM):</a:t>
            </a:r>
            <a:endParaRPr/>
          </a:p>
        </p:txBody>
      </p:sp>
      <p:sp>
        <p:nvSpPr>
          <p:cNvPr id="355" name="Google Shape;355;p47"/>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122873" rtl="0" algn="l">
              <a:lnSpc>
                <a:spcPct val="130000"/>
              </a:lnSpc>
              <a:spcBef>
                <a:spcPts val="0"/>
              </a:spcBef>
              <a:spcAft>
                <a:spcPts val="0"/>
              </a:spcAft>
              <a:buSzPts val="1665"/>
              <a:buNone/>
            </a:pPr>
            <a:r>
              <a:rPr lang="en">
                <a:solidFill>
                  <a:srgbClr val="0C0C0C"/>
                </a:solidFill>
              </a:rPr>
              <a:t>Support Vector Machines (SVM) is a powerful </a:t>
            </a:r>
            <a:r>
              <a:rPr b="1" lang="en">
                <a:solidFill>
                  <a:srgbClr val="FF0000"/>
                </a:solidFill>
              </a:rPr>
              <a:t>supervised learning algorithm </a:t>
            </a:r>
            <a:r>
              <a:rPr lang="en">
                <a:solidFill>
                  <a:srgbClr val="0C0C0C"/>
                </a:solidFill>
              </a:rPr>
              <a:t>used for both classification and regression tasks.</a:t>
            </a:r>
            <a:endParaRPr/>
          </a:p>
        </p:txBody>
      </p:sp>
      <p:sp>
        <p:nvSpPr>
          <p:cNvPr id="356" name="Google Shape;356;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57" name="Google Shape;357;p47"/>
          <p:cNvSpPr txBox="1"/>
          <p:nvPr/>
        </p:nvSpPr>
        <p:spPr>
          <a:xfrm>
            <a:off x="810978" y="2370338"/>
            <a:ext cx="3320250" cy="2459114"/>
          </a:xfrm>
          <a:prstGeom prst="rect">
            <a:avLst/>
          </a:prstGeom>
          <a:noFill/>
          <a:ln>
            <a:noFill/>
          </a:ln>
        </p:spPr>
        <p:txBody>
          <a:bodyPr anchorCtr="0" anchor="t" bIns="91425" lIns="91425" spcFirstLastPara="1" rIns="91425" wrap="square" tIns="91425">
            <a:normAutofit/>
          </a:bodyPr>
          <a:lstStyle/>
          <a:p>
            <a:pPr indent="0" lvl="0" marL="122873" marR="0" rtl="0" algn="l">
              <a:lnSpc>
                <a:spcPct val="130000"/>
              </a:lnSpc>
              <a:spcBef>
                <a:spcPts val="0"/>
              </a:spcBef>
              <a:spcAft>
                <a:spcPts val="0"/>
              </a:spcAft>
              <a:buClr>
                <a:schemeClr val="dk2"/>
              </a:buClr>
              <a:buSzPts val="1665"/>
              <a:buFont typeface="Arial"/>
              <a:buNone/>
            </a:pPr>
            <a:r>
              <a:rPr b="1" i="0" lang="en" sz="1800" u="none" cap="none" strike="noStrike">
                <a:solidFill>
                  <a:srgbClr val="FF0000"/>
                </a:solidFill>
                <a:latin typeface="Arial"/>
                <a:ea typeface="Arial"/>
                <a:cs typeface="Arial"/>
                <a:sym typeface="Arial"/>
              </a:rPr>
              <a:t>Regression:</a:t>
            </a:r>
            <a:endParaRPr/>
          </a:p>
          <a:p>
            <a:pPr indent="0" lvl="0" marL="122873" marR="0" rtl="0" algn="l">
              <a:lnSpc>
                <a:spcPct val="130000"/>
              </a:lnSpc>
              <a:spcBef>
                <a:spcPts val="0"/>
              </a:spcBef>
              <a:spcAft>
                <a:spcPts val="0"/>
              </a:spcAft>
              <a:buClr>
                <a:schemeClr val="dk2"/>
              </a:buClr>
              <a:buSzPts val="1665"/>
              <a:buFont typeface="Arial"/>
              <a:buNone/>
            </a:pPr>
            <a:r>
              <a:rPr b="0" i="0" lang="en" sz="1800" u="none" cap="none" strike="noStrike">
                <a:solidFill>
                  <a:srgbClr val="0C0C0C"/>
                </a:solidFill>
                <a:latin typeface="Arial"/>
                <a:ea typeface="Arial"/>
                <a:cs typeface="Arial"/>
                <a:sym typeface="Arial"/>
              </a:rPr>
              <a:t>In regression tasks, SVMs aim to find the hyperplane that best fits the data while maintaining a maximum margin.</a:t>
            </a:r>
            <a:endParaRPr b="0" i="0" sz="1800" u="none" cap="none" strike="noStrike">
              <a:solidFill>
                <a:srgbClr val="0C0C0C"/>
              </a:solidFill>
              <a:latin typeface="Arial"/>
              <a:ea typeface="Arial"/>
              <a:cs typeface="Arial"/>
              <a:sym typeface="Arial"/>
            </a:endParaRPr>
          </a:p>
        </p:txBody>
      </p:sp>
      <p:sp>
        <p:nvSpPr>
          <p:cNvPr id="358" name="Google Shape;358;p47"/>
          <p:cNvSpPr txBox="1"/>
          <p:nvPr/>
        </p:nvSpPr>
        <p:spPr>
          <a:xfrm>
            <a:off x="4859551" y="2370338"/>
            <a:ext cx="3320250" cy="2459114"/>
          </a:xfrm>
          <a:prstGeom prst="rect">
            <a:avLst/>
          </a:prstGeom>
          <a:noFill/>
          <a:ln>
            <a:noFill/>
          </a:ln>
        </p:spPr>
        <p:txBody>
          <a:bodyPr anchorCtr="0" anchor="t" bIns="91425" lIns="91425" spcFirstLastPara="1" rIns="91425" wrap="square" tIns="91425">
            <a:normAutofit/>
          </a:bodyPr>
          <a:lstStyle/>
          <a:p>
            <a:pPr indent="0" lvl="0" marL="122873" marR="0" rtl="0" algn="l">
              <a:lnSpc>
                <a:spcPct val="130000"/>
              </a:lnSpc>
              <a:spcBef>
                <a:spcPts val="0"/>
              </a:spcBef>
              <a:spcAft>
                <a:spcPts val="0"/>
              </a:spcAft>
              <a:buClr>
                <a:schemeClr val="dk2"/>
              </a:buClr>
              <a:buSzPts val="1665"/>
              <a:buFont typeface="Arial"/>
              <a:buNone/>
            </a:pPr>
            <a:r>
              <a:rPr b="1" i="0" lang="en" sz="1800" u="none" cap="none" strike="noStrike">
                <a:solidFill>
                  <a:srgbClr val="FF0000"/>
                </a:solidFill>
                <a:latin typeface="Arial"/>
                <a:ea typeface="Arial"/>
                <a:cs typeface="Arial"/>
                <a:sym typeface="Arial"/>
              </a:rPr>
              <a:t>Classification:</a:t>
            </a:r>
            <a:endParaRPr/>
          </a:p>
          <a:p>
            <a:pPr indent="0" lvl="0" marL="122873" marR="0" rtl="0" algn="l">
              <a:lnSpc>
                <a:spcPct val="130000"/>
              </a:lnSpc>
              <a:spcBef>
                <a:spcPts val="0"/>
              </a:spcBef>
              <a:spcAft>
                <a:spcPts val="0"/>
              </a:spcAft>
              <a:buClr>
                <a:schemeClr val="dk2"/>
              </a:buClr>
              <a:buSzPts val="1665"/>
              <a:buFont typeface="Arial"/>
              <a:buNone/>
            </a:pPr>
            <a:r>
              <a:rPr b="0" i="0" lang="en" sz="1800" u="none" cap="none" strike="noStrike">
                <a:solidFill>
                  <a:srgbClr val="0C0C0C"/>
                </a:solidFill>
                <a:latin typeface="Arial"/>
                <a:ea typeface="Arial"/>
                <a:cs typeface="Arial"/>
                <a:sym typeface="Arial"/>
              </a:rPr>
              <a:t>In classification tasks, SVMs aim to find the hyperplane that best separates the data points of different classes in the feature space.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364" name="Google Shape;364;p48"/>
          <p:cNvPicPr preferRelativeResize="0"/>
          <p:nvPr/>
        </p:nvPicPr>
        <p:blipFill rotWithShape="1">
          <a:blip r:embed="rId3">
            <a:alphaModFix/>
          </a:blip>
          <a:srcRect b="0" l="0" r="0" t="0"/>
          <a:stretch/>
        </p:blipFill>
        <p:spPr>
          <a:xfrm>
            <a:off x="0" y="165215"/>
            <a:ext cx="9144000" cy="481306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4276"/>
              <a:buNone/>
            </a:pPr>
            <a:r>
              <a:rPr b="1" lang="en" sz="3300">
                <a:solidFill>
                  <a:srgbClr val="0C0C0C"/>
                </a:solidFill>
              </a:rPr>
              <a:t>Ensemble:</a:t>
            </a:r>
            <a:br>
              <a:rPr b="1" lang="en">
                <a:solidFill>
                  <a:srgbClr val="0C0C0C"/>
                </a:solidFill>
              </a:rPr>
            </a:br>
            <a:endParaRPr/>
          </a:p>
        </p:txBody>
      </p:sp>
      <p:sp>
        <p:nvSpPr>
          <p:cNvPr id="370" name="Google Shape;370;p49"/>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30000"/>
              </a:lnSpc>
              <a:spcBef>
                <a:spcPts val="0"/>
              </a:spcBef>
              <a:spcAft>
                <a:spcPts val="0"/>
              </a:spcAft>
              <a:buSzPts val="1665"/>
              <a:buNone/>
            </a:pPr>
            <a:r>
              <a:rPr lang="en">
                <a:solidFill>
                  <a:schemeClr val="dk1"/>
                </a:solidFill>
              </a:rPr>
              <a:t>Ensemble learning is a </a:t>
            </a:r>
            <a:r>
              <a:rPr b="1" lang="en">
                <a:solidFill>
                  <a:srgbClr val="CC0000"/>
                </a:solidFill>
              </a:rPr>
              <a:t>machine learning </a:t>
            </a:r>
            <a:r>
              <a:rPr lang="en">
                <a:solidFill>
                  <a:schemeClr val="dk1"/>
                </a:solidFill>
              </a:rPr>
              <a:t>technique that </a:t>
            </a:r>
            <a:r>
              <a:rPr b="1" lang="en">
                <a:solidFill>
                  <a:srgbClr val="CC0000"/>
                </a:solidFill>
              </a:rPr>
              <a:t>combines</a:t>
            </a:r>
            <a:r>
              <a:rPr lang="en">
                <a:solidFill>
                  <a:schemeClr val="dk1"/>
                </a:solidFill>
              </a:rPr>
              <a:t> the predictions of </a:t>
            </a:r>
            <a:r>
              <a:rPr b="1" lang="en">
                <a:solidFill>
                  <a:srgbClr val="CC0000"/>
                </a:solidFill>
              </a:rPr>
              <a:t>multiple individual models</a:t>
            </a:r>
            <a:r>
              <a:rPr lang="en">
                <a:solidFill>
                  <a:schemeClr val="dk1"/>
                </a:solidFill>
              </a:rPr>
              <a:t> (learners) to </a:t>
            </a:r>
            <a:r>
              <a:rPr b="1" lang="en">
                <a:solidFill>
                  <a:srgbClr val="CC0000"/>
                </a:solidFill>
              </a:rPr>
              <a:t>improve overall performance</a:t>
            </a:r>
            <a:r>
              <a:rPr lang="en">
                <a:solidFill>
                  <a:schemeClr val="dk1"/>
                </a:solidFill>
              </a:rPr>
              <a:t> and generalization. Instead of relying on a single model, ensemble methods create a "</a:t>
            </a:r>
            <a:r>
              <a:rPr b="1" lang="en">
                <a:solidFill>
                  <a:srgbClr val="CC0000"/>
                </a:solidFill>
              </a:rPr>
              <a:t>committee</a:t>
            </a:r>
            <a:r>
              <a:rPr lang="en">
                <a:solidFill>
                  <a:schemeClr val="dk1"/>
                </a:solidFill>
              </a:rPr>
              <a:t>" of models and aggregate their predictions to make a final decision.</a:t>
            </a:r>
            <a:endParaRPr/>
          </a:p>
          <a:p>
            <a:pPr indent="-228599" lvl="0" marL="457200" rtl="0" algn="l">
              <a:lnSpc>
                <a:spcPct val="130000"/>
              </a:lnSpc>
              <a:spcBef>
                <a:spcPts val="0"/>
              </a:spcBef>
              <a:spcAft>
                <a:spcPts val="0"/>
              </a:spcAft>
              <a:buSzPts val="1665"/>
              <a:buNone/>
            </a:pPr>
            <a:r>
              <a:t/>
            </a:r>
            <a:endParaRPr/>
          </a:p>
        </p:txBody>
      </p:sp>
      <p:sp>
        <p:nvSpPr>
          <p:cNvPr id="371" name="Google Shape;371;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Gradient Boosting classifier</a:t>
            </a:r>
            <a:endParaRPr b="1" sz="3020"/>
          </a:p>
        </p:txBody>
      </p:sp>
      <p:sp>
        <p:nvSpPr>
          <p:cNvPr id="377" name="Google Shape;377;p50"/>
          <p:cNvSpPr txBox="1"/>
          <p:nvPr>
            <p:ph idx="1" type="body"/>
          </p:nvPr>
        </p:nvSpPr>
        <p:spPr>
          <a:xfrm>
            <a:off x="246600" y="113222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30000"/>
              </a:lnSpc>
              <a:spcBef>
                <a:spcPts val="0"/>
              </a:spcBef>
              <a:spcAft>
                <a:spcPts val="0"/>
              </a:spcAft>
              <a:buSzPts val="1665"/>
              <a:buNone/>
            </a:pPr>
            <a:r>
              <a:rPr lang="en">
                <a:solidFill>
                  <a:schemeClr val="dk1"/>
                </a:solidFill>
              </a:rPr>
              <a:t>Gradient Boosting is </a:t>
            </a:r>
            <a:r>
              <a:rPr b="1" lang="en">
                <a:solidFill>
                  <a:srgbClr val="CC0000"/>
                </a:solidFill>
              </a:rPr>
              <a:t>ensemble </a:t>
            </a:r>
            <a:r>
              <a:rPr lang="en">
                <a:solidFill>
                  <a:schemeClr val="dk1"/>
                </a:solidFill>
              </a:rPr>
              <a:t>learning technique that builds </a:t>
            </a:r>
            <a:r>
              <a:rPr b="1" lang="en">
                <a:solidFill>
                  <a:srgbClr val="CC0000"/>
                </a:solidFill>
              </a:rPr>
              <a:t>multiple decision trees </a:t>
            </a:r>
            <a:r>
              <a:rPr lang="en">
                <a:solidFill>
                  <a:schemeClr val="dk1"/>
                </a:solidFill>
              </a:rPr>
              <a:t>sequentially, each one </a:t>
            </a:r>
            <a:r>
              <a:rPr b="1" lang="en">
                <a:solidFill>
                  <a:srgbClr val="CC0000"/>
                </a:solidFill>
              </a:rPr>
              <a:t>correcting the errors of its predecessor</a:t>
            </a:r>
            <a:r>
              <a:rPr lang="en">
                <a:solidFill>
                  <a:schemeClr val="dk1"/>
                </a:solidFill>
              </a:rPr>
              <a:t>.</a:t>
            </a:r>
            <a:endParaRPr>
              <a:solidFill>
                <a:schemeClr val="dk1"/>
              </a:solidFill>
            </a:endParaRPr>
          </a:p>
        </p:txBody>
      </p:sp>
      <p:sp>
        <p:nvSpPr>
          <p:cNvPr id="378" name="Google Shape;378;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379" name="Google Shape;379;p50"/>
          <p:cNvPicPr preferRelativeResize="0"/>
          <p:nvPr/>
        </p:nvPicPr>
        <p:blipFill rotWithShape="1">
          <a:blip r:embed="rId3">
            <a:alphaModFix/>
          </a:blip>
          <a:srcRect b="0" l="0" r="0" t="0"/>
          <a:stretch/>
        </p:blipFill>
        <p:spPr>
          <a:xfrm>
            <a:off x="2660650" y="2154917"/>
            <a:ext cx="3822700" cy="27051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Accuracy</a:t>
            </a:r>
            <a:endParaRPr b="1" sz="3020"/>
          </a:p>
        </p:txBody>
      </p:sp>
      <p:sp>
        <p:nvSpPr>
          <p:cNvPr id="385" name="Google Shape;385;p51"/>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665"/>
              <a:buNone/>
            </a:pPr>
            <a:r>
              <a:rPr lang="en">
                <a:solidFill>
                  <a:schemeClr val="dk1"/>
                </a:solidFill>
              </a:rPr>
              <a:t>It is the ratio of number of</a:t>
            </a:r>
            <a:r>
              <a:rPr b="1" lang="en">
                <a:solidFill>
                  <a:srgbClr val="CC0000"/>
                </a:solidFill>
              </a:rPr>
              <a:t> correct predictions</a:t>
            </a:r>
            <a:r>
              <a:rPr lang="en">
                <a:solidFill>
                  <a:schemeClr val="dk1"/>
                </a:solidFill>
              </a:rPr>
              <a:t> to the</a:t>
            </a:r>
            <a:r>
              <a:rPr b="1" lang="en">
                <a:solidFill>
                  <a:srgbClr val="CC0000"/>
                </a:solidFill>
              </a:rPr>
              <a:t> total number of input samples</a:t>
            </a:r>
            <a:r>
              <a:rPr lang="en">
                <a:solidFill>
                  <a:schemeClr val="dk1"/>
                </a:solidFill>
              </a:rPr>
              <a:t>.</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rPr b="1" lang="en">
                <a:solidFill>
                  <a:schemeClr val="dk1"/>
                </a:solidFill>
              </a:rPr>
              <a:t>Note:</a:t>
            </a:r>
            <a:r>
              <a:rPr lang="en">
                <a:solidFill>
                  <a:schemeClr val="dk1"/>
                </a:solidFill>
              </a:rPr>
              <a:t>It works well only if there are </a:t>
            </a:r>
            <a:r>
              <a:rPr b="1" lang="en">
                <a:solidFill>
                  <a:srgbClr val="CC0000"/>
                </a:solidFill>
              </a:rPr>
              <a:t>equal</a:t>
            </a:r>
            <a:r>
              <a:rPr lang="en">
                <a:solidFill>
                  <a:schemeClr val="dk1"/>
                </a:solidFill>
              </a:rPr>
              <a:t> number of samples belonging to </a:t>
            </a:r>
            <a:r>
              <a:rPr b="1" lang="en">
                <a:solidFill>
                  <a:srgbClr val="CC0000"/>
                </a:solidFill>
              </a:rPr>
              <a:t>each class</a:t>
            </a:r>
            <a:r>
              <a:rPr lang="en">
                <a:solidFill>
                  <a:schemeClr val="dk1"/>
                </a:solidFill>
              </a:rPr>
              <a:t>.</a:t>
            </a:r>
            <a:endParaRPr>
              <a:solidFill>
                <a:schemeClr val="dk1"/>
              </a:solidFill>
            </a:endParaRPr>
          </a:p>
        </p:txBody>
      </p:sp>
      <p:sp>
        <p:nvSpPr>
          <p:cNvPr id="386" name="Google Shape;386;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387" name="Google Shape;387;p51"/>
          <p:cNvPicPr preferRelativeResize="0"/>
          <p:nvPr/>
        </p:nvPicPr>
        <p:blipFill rotWithShape="1">
          <a:blip r:embed="rId3">
            <a:alphaModFix/>
          </a:blip>
          <a:srcRect b="0" l="0" r="0" t="0"/>
          <a:stretch/>
        </p:blipFill>
        <p:spPr>
          <a:xfrm>
            <a:off x="1383622" y="2187147"/>
            <a:ext cx="5855575" cy="11878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Confusion Matrix</a:t>
            </a:r>
            <a:endParaRPr b="1" sz="3020"/>
          </a:p>
        </p:txBody>
      </p:sp>
      <p:sp>
        <p:nvSpPr>
          <p:cNvPr id="393" name="Google Shape;393;p52"/>
          <p:cNvSpPr txBox="1"/>
          <p:nvPr>
            <p:ph idx="1" type="body"/>
          </p:nvPr>
        </p:nvSpPr>
        <p:spPr>
          <a:xfrm>
            <a:off x="311700" y="113222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665"/>
              <a:buNone/>
            </a:pPr>
            <a:r>
              <a:rPr b="1" lang="en">
                <a:solidFill>
                  <a:srgbClr val="CC0000"/>
                </a:solidFill>
              </a:rPr>
              <a:t>Confusion Matrix</a:t>
            </a:r>
            <a:r>
              <a:rPr lang="en">
                <a:solidFill>
                  <a:schemeClr val="dk1"/>
                </a:solidFill>
              </a:rPr>
              <a:t> as the name suggests gives us a matrix as output and </a:t>
            </a:r>
            <a:r>
              <a:rPr b="1" lang="en">
                <a:solidFill>
                  <a:srgbClr val="CC0000"/>
                </a:solidFill>
              </a:rPr>
              <a:t>describes </a:t>
            </a:r>
            <a:r>
              <a:rPr lang="en">
                <a:solidFill>
                  <a:schemeClr val="dk1"/>
                </a:solidFill>
              </a:rPr>
              <a:t>the </a:t>
            </a:r>
            <a:r>
              <a:rPr b="1" lang="en">
                <a:solidFill>
                  <a:srgbClr val="CC0000"/>
                </a:solidFill>
              </a:rPr>
              <a:t>complete performance</a:t>
            </a:r>
            <a:r>
              <a:rPr lang="en">
                <a:solidFill>
                  <a:schemeClr val="dk1"/>
                </a:solidFill>
              </a:rPr>
              <a:t> of the model.</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p:txBody>
      </p:sp>
      <p:sp>
        <p:nvSpPr>
          <p:cNvPr id="394" name="Google Shape;394;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395" name="Google Shape;395;p52"/>
          <p:cNvPicPr preferRelativeResize="0"/>
          <p:nvPr/>
        </p:nvPicPr>
        <p:blipFill rotWithShape="1">
          <a:blip r:embed="rId3">
            <a:alphaModFix/>
          </a:blip>
          <a:srcRect b="0" l="0" r="0" t="6155"/>
          <a:stretch/>
        </p:blipFill>
        <p:spPr>
          <a:xfrm>
            <a:off x="2164250" y="2003450"/>
            <a:ext cx="4146800" cy="29185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Confusion Matrix</a:t>
            </a:r>
            <a:endParaRPr b="1" sz="3020"/>
          </a:p>
        </p:txBody>
      </p:sp>
      <p:sp>
        <p:nvSpPr>
          <p:cNvPr id="401" name="Google Shape;401;p53"/>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30000"/>
              </a:lnSpc>
              <a:spcBef>
                <a:spcPts val="0"/>
              </a:spcBef>
              <a:spcAft>
                <a:spcPts val="0"/>
              </a:spcAft>
              <a:buSzPts val="1665"/>
              <a:buNone/>
            </a:pPr>
            <a:r>
              <a:rPr b="1" lang="en">
                <a:solidFill>
                  <a:srgbClr val="000000"/>
                </a:solidFill>
              </a:rPr>
              <a:t>True Positives :</a:t>
            </a:r>
            <a:r>
              <a:rPr lang="en">
                <a:solidFill>
                  <a:srgbClr val="000000"/>
                </a:solidFill>
              </a:rPr>
              <a:t> The cases in which we predicted </a:t>
            </a:r>
            <a:r>
              <a:rPr b="1" lang="en">
                <a:solidFill>
                  <a:srgbClr val="38761D"/>
                </a:solidFill>
              </a:rPr>
              <a:t>YES</a:t>
            </a:r>
            <a:r>
              <a:rPr lang="en">
                <a:solidFill>
                  <a:srgbClr val="000000"/>
                </a:solidFill>
              </a:rPr>
              <a:t> and the actual output was also </a:t>
            </a:r>
            <a:r>
              <a:rPr b="1" lang="en">
                <a:solidFill>
                  <a:srgbClr val="38761D"/>
                </a:solidFill>
              </a:rPr>
              <a:t>YES</a:t>
            </a:r>
            <a:r>
              <a:rPr lang="en">
                <a:solidFill>
                  <a:srgbClr val="000000"/>
                </a:solidFill>
              </a:rPr>
              <a:t>.</a:t>
            </a:r>
            <a:endParaRPr>
              <a:solidFill>
                <a:srgbClr val="000000"/>
              </a:solidFill>
            </a:endParaRPr>
          </a:p>
          <a:p>
            <a:pPr indent="0" lvl="0" marL="0" rtl="0" algn="l">
              <a:lnSpc>
                <a:spcPct val="130000"/>
              </a:lnSpc>
              <a:spcBef>
                <a:spcPts val="0"/>
              </a:spcBef>
              <a:spcAft>
                <a:spcPts val="0"/>
              </a:spcAft>
              <a:buSzPts val="1665"/>
              <a:buNone/>
            </a:pPr>
            <a:r>
              <a:t/>
            </a:r>
            <a:endParaRPr>
              <a:solidFill>
                <a:srgbClr val="000000"/>
              </a:solidFill>
            </a:endParaRPr>
          </a:p>
          <a:p>
            <a:pPr indent="0" lvl="0" marL="0" rtl="0" algn="l">
              <a:lnSpc>
                <a:spcPct val="130000"/>
              </a:lnSpc>
              <a:spcBef>
                <a:spcPts val="0"/>
              </a:spcBef>
              <a:spcAft>
                <a:spcPts val="0"/>
              </a:spcAft>
              <a:buSzPts val="1665"/>
              <a:buNone/>
            </a:pPr>
            <a:r>
              <a:rPr b="1" lang="en">
                <a:solidFill>
                  <a:srgbClr val="000000"/>
                </a:solidFill>
              </a:rPr>
              <a:t>True Negatives : </a:t>
            </a:r>
            <a:r>
              <a:rPr lang="en">
                <a:solidFill>
                  <a:srgbClr val="000000"/>
                </a:solidFill>
              </a:rPr>
              <a:t>The cases in which we predicted </a:t>
            </a:r>
            <a:r>
              <a:rPr b="1" lang="en">
                <a:solidFill>
                  <a:srgbClr val="CC0000"/>
                </a:solidFill>
              </a:rPr>
              <a:t>NO</a:t>
            </a:r>
            <a:r>
              <a:rPr lang="en">
                <a:solidFill>
                  <a:srgbClr val="000000"/>
                </a:solidFill>
              </a:rPr>
              <a:t> and the actual output was </a:t>
            </a:r>
            <a:r>
              <a:rPr b="1" lang="en">
                <a:solidFill>
                  <a:srgbClr val="CC0000"/>
                </a:solidFill>
              </a:rPr>
              <a:t>NO.</a:t>
            </a:r>
            <a:endParaRPr b="1">
              <a:solidFill>
                <a:srgbClr val="CC0000"/>
              </a:solidFill>
            </a:endParaRPr>
          </a:p>
          <a:p>
            <a:pPr indent="0" lvl="0" marL="0" rtl="0" algn="l">
              <a:lnSpc>
                <a:spcPct val="130000"/>
              </a:lnSpc>
              <a:spcBef>
                <a:spcPts val="0"/>
              </a:spcBef>
              <a:spcAft>
                <a:spcPts val="0"/>
              </a:spcAft>
              <a:buSzPts val="1665"/>
              <a:buNone/>
            </a:pPr>
            <a:r>
              <a:t/>
            </a:r>
            <a:endParaRPr b="1">
              <a:solidFill>
                <a:srgbClr val="CC0000"/>
              </a:solidFill>
            </a:endParaRPr>
          </a:p>
          <a:p>
            <a:pPr indent="0" lvl="0" marL="0" rtl="0" algn="l">
              <a:lnSpc>
                <a:spcPct val="130000"/>
              </a:lnSpc>
              <a:spcBef>
                <a:spcPts val="0"/>
              </a:spcBef>
              <a:spcAft>
                <a:spcPts val="0"/>
              </a:spcAft>
              <a:buSzPts val="1665"/>
              <a:buNone/>
            </a:pPr>
            <a:r>
              <a:rPr b="1" lang="en">
                <a:solidFill>
                  <a:srgbClr val="000000"/>
                </a:solidFill>
              </a:rPr>
              <a:t>False Positives :</a:t>
            </a:r>
            <a:r>
              <a:rPr lang="en">
                <a:solidFill>
                  <a:srgbClr val="000000"/>
                </a:solidFill>
              </a:rPr>
              <a:t> The cases in which we predicted </a:t>
            </a:r>
            <a:r>
              <a:rPr b="1" lang="en">
                <a:solidFill>
                  <a:srgbClr val="38761D"/>
                </a:solidFill>
              </a:rPr>
              <a:t>YES </a:t>
            </a:r>
            <a:r>
              <a:rPr lang="en">
                <a:solidFill>
                  <a:srgbClr val="000000"/>
                </a:solidFill>
              </a:rPr>
              <a:t>and the actual output was </a:t>
            </a:r>
            <a:r>
              <a:rPr b="1" lang="en">
                <a:solidFill>
                  <a:srgbClr val="CC0000"/>
                </a:solidFill>
              </a:rPr>
              <a:t>NO</a:t>
            </a:r>
            <a:r>
              <a:rPr lang="en">
                <a:solidFill>
                  <a:srgbClr val="000000"/>
                </a:solidFill>
              </a:rPr>
              <a:t>.</a:t>
            </a:r>
            <a:endParaRPr>
              <a:solidFill>
                <a:srgbClr val="000000"/>
              </a:solidFill>
            </a:endParaRPr>
          </a:p>
          <a:p>
            <a:pPr indent="0" lvl="0" marL="0" rtl="0" algn="l">
              <a:lnSpc>
                <a:spcPct val="130000"/>
              </a:lnSpc>
              <a:spcBef>
                <a:spcPts val="0"/>
              </a:spcBef>
              <a:spcAft>
                <a:spcPts val="0"/>
              </a:spcAft>
              <a:buSzPts val="1665"/>
              <a:buNone/>
            </a:pPr>
            <a:r>
              <a:t/>
            </a:r>
            <a:endParaRPr>
              <a:solidFill>
                <a:srgbClr val="000000"/>
              </a:solidFill>
            </a:endParaRPr>
          </a:p>
          <a:p>
            <a:pPr indent="0" lvl="0" marL="0" rtl="0" algn="l">
              <a:lnSpc>
                <a:spcPct val="130000"/>
              </a:lnSpc>
              <a:spcBef>
                <a:spcPts val="0"/>
              </a:spcBef>
              <a:spcAft>
                <a:spcPts val="0"/>
              </a:spcAft>
              <a:buSzPts val="1665"/>
              <a:buNone/>
            </a:pPr>
            <a:r>
              <a:rPr b="1" lang="en">
                <a:solidFill>
                  <a:srgbClr val="000000"/>
                </a:solidFill>
              </a:rPr>
              <a:t>False Negatives :</a:t>
            </a:r>
            <a:r>
              <a:rPr lang="en">
                <a:solidFill>
                  <a:srgbClr val="000000"/>
                </a:solidFill>
              </a:rPr>
              <a:t> The cases in which we predicted </a:t>
            </a:r>
            <a:r>
              <a:rPr b="1" lang="en">
                <a:solidFill>
                  <a:srgbClr val="CC0000"/>
                </a:solidFill>
              </a:rPr>
              <a:t>NO </a:t>
            </a:r>
            <a:r>
              <a:rPr lang="en">
                <a:solidFill>
                  <a:srgbClr val="000000"/>
                </a:solidFill>
              </a:rPr>
              <a:t>and the actual output was </a:t>
            </a:r>
            <a:r>
              <a:rPr b="1" lang="en">
                <a:solidFill>
                  <a:srgbClr val="38761D"/>
                </a:solidFill>
              </a:rPr>
              <a:t>YES</a:t>
            </a:r>
            <a:r>
              <a:rPr lang="en">
                <a:solidFill>
                  <a:srgbClr val="000000"/>
                </a:solidFill>
              </a:rPr>
              <a:t>.</a:t>
            </a:r>
            <a:endParaRPr>
              <a:solidFill>
                <a:srgbClr val="000000"/>
              </a:solidFill>
            </a:endParaRPr>
          </a:p>
        </p:txBody>
      </p:sp>
      <p:sp>
        <p:nvSpPr>
          <p:cNvPr id="402" name="Google Shape;402;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Confusion Matrix - Precision</a:t>
            </a:r>
            <a:endParaRPr b="1" sz="3020"/>
          </a:p>
        </p:txBody>
      </p:sp>
      <p:sp>
        <p:nvSpPr>
          <p:cNvPr id="408" name="Google Shape;408;p54"/>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665"/>
              <a:buNone/>
            </a:pPr>
            <a:r>
              <a:rPr lang="en">
                <a:solidFill>
                  <a:schemeClr val="dk1"/>
                </a:solidFill>
              </a:rPr>
              <a:t>It is the number of </a:t>
            </a:r>
            <a:r>
              <a:rPr b="1" lang="en">
                <a:solidFill>
                  <a:srgbClr val="CC0000"/>
                </a:solidFill>
              </a:rPr>
              <a:t>correct positive results</a:t>
            </a:r>
            <a:r>
              <a:rPr lang="en">
                <a:solidFill>
                  <a:schemeClr val="dk1"/>
                </a:solidFill>
              </a:rPr>
              <a:t> divided by the number of </a:t>
            </a:r>
            <a:r>
              <a:rPr b="1" lang="en">
                <a:solidFill>
                  <a:srgbClr val="CC0000"/>
                </a:solidFill>
              </a:rPr>
              <a:t>positive results predicted</a:t>
            </a:r>
            <a:r>
              <a:rPr lang="en">
                <a:solidFill>
                  <a:schemeClr val="dk1"/>
                </a:solidFill>
              </a:rPr>
              <a:t> by the classifier.</a:t>
            </a:r>
            <a:endParaRPr>
              <a:solidFill>
                <a:schemeClr val="dk1"/>
              </a:solidFill>
            </a:endParaRPr>
          </a:p>
          <a:p>
            <a:pPr indent="0" lvl="0" marL="0" rtl="0" algn="l">
              <a:lnSpc>
                <a:spcPct val="115000"/>
              </a:lnSpc>
              <a:spcBef>
                <a:spcPts val="0"/>
              </a:spcBef>
              <a:spcAft>
                <a:spcPts val="0"/>
              </a:spcAft>
              <a:buSzPts val="1665"/>
              <a:buNone/>
            </a:pPr>
            <a:r>
              <a:rPr lang="en">
                <a:solidFill>
                  <a:schemeClr val="dk1"/>
                </a:solidFill>
              </a:rPr>
              <a:t>precision emphasizes </a:t>
            </a:r>
            <a:r>
              <a:rPr b="1" lang="en">
                <a:solidFill>
                  <a:srgbClr val="CC0000"/>
                </a:solidFill>
              </a:rPr>
              <a:t>minimizing false positives</a:t>
            </a:r>
            <a:r>
              <a:rPr lang="en">
                <a:solidFill>
                  <a:schemeClr val="dk1"/>
                </a:solidFill>
              </a:rPr>
              <a:t>.</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t/>
            </a:r>
            <a:endParaRPr b="1">
              <a:solidFill>
                <a:schemeClr val="dk1"/>
              </a:solidFill>
            </a:endParaRPr>
          </a:p>
          <a:p>
            <a:pPr indent="0" lvl="0" marL="0" rtl="0" algn="l">
              <a:lnSpc>
                <a:spcPct val="115000"/>
              </a:lnSpc>
              <a:spcBef>
                <a:spcPts val="0"/>
              </a:spcBef>
              <a:spcAft>
                <a:spcPts val="0"/>
              </a:spcAft>
              <a:buSzPts val="1665"/>
              <a:buNone/>
            </a:pPr>
            <a:r>
              <a:rPr b="1" lang="en">
                <a:solidFill>
                  <a:schemeClr val="dk1"/>
                </a:solidFill>
              </a:rPr>
              <a:t>Use case example:</a:t>
            </a:r>
            <a:r>
              <a:rPr lang="en">
                <a:solidFill>
                  <a:schemeClr val="dk1"/>
                </a:solidFill>
              </a:rPr>
              <a:t> Medical tests, where </a:t>
            </a:r>
            <a:r>
              <a:rPr b="1" lang="en">
                <a:solidFill>
                  <a:schemeClr val="dk1"/>
                </a:solidFill>
              </a:rPr>
              <a:t>false positives</a:t>
            </a:r>
            <a:r>
              <a:rPr lang="en">
                <a:solidFill>
                  <a:schemeClr val="dk1"/>
                </a:solidFill>
              </a:rPr>
              <a:t> </a:t>
            </a:r>
            <a:r>
              <a:rPr b="1" lang="en">
                <a:solidFill>
                  <a:srgbClr val="CC0000"/>
                </a:solidFill>
              </a:rPr>
              <a:t>(Predicted Diseased but actually healthy)</a:t>
            </a:r>
            <a:r>
              <a:rPr lang="en">
                <a:solidFill>
                  <a:schemeClr val="dk1"/>
                </a:solidFill>
              </a:rPr>
              <a:t> can lead to unnecessary treatments.</a:t>
            </a:r>
            <a:endParaRPr>
              <a:solidFill>
                <a:schemeClr val="dk1"/>
              </a:solidFill>
            </a:endParaRPr>
          </a:p>
        </p:txBody>
      </p:sp>
      <p:sp>
        <p:nvSpPr>
          <p:cNvPr id="409" name="Google Shape;409;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410" name="Google Shape;410;p54"/>
          <p:cNvPicPr preferRelativeResize="0"/>
          <p:nvPr/>
        </p:nvPicPr>
        <p:blipFill rotWithShape="1">
          <a:blip r:embed="rId3">
            <a:alphaModFix/>
          </a:blip>
          <a:srcRect b="0" l="0" r="0" t="0"/>
          <a:stretch/>
        </p:blipFill>
        <p:spPr>
          <a:xfrm>
            <a:off x="509223" y="2326400"/>
            <a:ext cx="6815477" cy="1446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2b49bba9510_0_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891"/>
              <a:buFont typeface="Arial"/>
              <a:buNone/>
            </a:pPr>
            <a:r>
              <a:rPr b="1" lang="en" sz="3000"/>
              <a:t>Data Science</a:t>
            </a:r>
            <a:endParaRPr b="1" sz="3000"/>
          </a:p>
        </p:txBody>
      </p:sp>
      <p:sp>
        <p:nvSpPr>
          <p:cNvPr id="78" name="Google Shape;78;g2b49bba9510_0_5"/>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30000"/>
              </a:lnSpc>
              <a:spcBef>
                <a:spcPts val="0"/>
              </a:spcBef>
              <a:spcAft>
                <a:spcPts val="0"/>
              </a:spcAft>
              <a:buSzPts val="1665"/>
              <a:buNone/>
            </a:pPr>
            <a:r>
              <a:rPr lang="en">
                <a:solidFill>
                  <a:schemeClr val="dk1"/>
                </a:solidFill>
              </a:rPr>
              <a:t>Data science is the field of </a:t>
            </a:r>
            <a:r>
              <a:rPr b="1" lang="en">
                <a:solidFill>
                  <a:srgbClr val="CC0000"/>
                </a:solidFill>
              </a:rPr>
              <a:t>extracting knowledge</a:t>
            </a:r>
            <a:r>
              <a:rPr lang="en">
                <a:solidFill>
                  <a:schemeClr val="dk1"/>
                </a:solidFill>
              </a:rPr>
              <a:t> and insights from data through a blend of </a:t>
            </a:r>
            <a:r>
              <a:rPr b="1" lang="en">
                <a:solidFill>
                  <a:srgbClr val="CC0000"/>
                </a:solidFill>
              </a:rPr>
              <a:t>statistics</a:t>
            </a:r>
            <a:r>
              <a:rPr lang="en">
                <a:solidFill>
                  <a:schemeClr val="dk1"/>
                </a:solidFill>
              </a:rPr>
              <a:t>, </a:t>
            </a:r>
            <a:r>
              <a:rPr b="1" lang="en">
                <a:solidFill>
                  <a:srgbClr val="CC0000"/>
                </a:solidFill>
              </a:rPr>
              <a:t>programming</a:t>
            </a:r>
            <a:r>
              <a:rPr lang="en">
                <a:solidFill>
                  <a:schemeClr val="dk1"/>
                </a:solidFill>
              </a:rPr>
              <a:t>, </a:t>
            </a:r>
            <a:r>
              <a:rPr b="1" lang="en">
                <a:solidFill>
                  <a:srgbClr val="CC0000"/>
                </a:solidFill>
              </a:rPr>
              <a:t>machine learning</a:t>
            </a:r>
            <a:r>
              <a:rPr lang="en">
                <a:solidFill>
                  <a:schemeClr val="dk1"/>
                </a:solidFill>
              </a:rPr>
              <a:t>, and </a:t>
            </a:r>
            <a:r>
              <a:rPr b="1" lang="en">
                <a:solidFill>
                  <a:srgbClr val="CC0000"/>
                </a:solidFill>
              </a:rPr>
              <a:t>domain expertise</a:t>
            </a:r>
            <a:r>
              <a:rPr lang="en">
                <a:solidFill>
                  <a:schemeClr val="dk1"/>
                </a:solidFill>
              </a:rPr>
              <a:t>.</a:t>
            </a:r>
            <a:endParaRPr sz="1800">
              <a:solidFill>
                <a:schemeClr val="dk1"/>
              </a:solidFill>
            </a:endParaRPr>
          </a:p>
        </p:txBody>
      </p:sp>
      <p:sp>
        <p:nvSpPr>
          <p:cNvPr id="79" name="Google Shape;79;g2b49bba9510_0_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80" name="Google Shape;80;g2b49bba9510_0_5"/>
          <p:cNvPicPr preferRelativeResize="0"/>
          <p:nvPr/>
        </p:nvPicPr>
        <p:blipFill rotWithShape="1">
          <a:blip r:embed="rId3">
            <a:alphaModFix/>
          </a:blip>
          <a:srcRect b="0" l="0" r="0" t="0"/>
          <a:stretch/>
        </p:blipFill>
        <p:spPr>
          <a:xfrm>
            <a:off x="2995503" y="2108428"/>
            <a:ext cx="2687350" cy="26873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Confusion Matrix - Recall</a:t>
            </a:r>
            <a:endParaRPr b="1" sz="3020"/>
          </a:p>
        </p:txBody>
      </p:sp>
      <p:sp>
        <p:nvSpPr>
          <p:cNvPr id="416" name="Google Shape;416;p55"/>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665"/>
              <a:buNone/>
            </a:pPr>
            <a:r>
              <a:rPr lang="en">
                <a:solidFill>
                  <a:schemeClr val="dk1"/>
                </a:solidFill>
              </a:rPr>
              <a:t>The ratio of correctly </a:t>
            </a:r>
            <a:r>
              <a:rPr b="1" lang="en">
                <a:solidFill>
                  <a:srgbClr val="CC0000"/>
                </a:solidFill>
              </a:rPr>
              <a:t>predicted positive</a:t>
            </a:r>
            <a:r>
              <a:rPr lang="en">
                <a:solidFill>
                  <a:schemeClr val="dk1"/>
                </a:solidFill>
              </a:rPr>
              <a:t> instances to the </a:t>
            </a:r>
            <a:r>
              <a:rPr b="1" lang="en">
                <a:solidFill>
                  <a:srgbClr val="CC0000"/>
                </a:solidFill>
              </a:rPr>
              <a:t>total actual positive instances</a:t>
            </a:r>
            <a:r>
              <a:rPr lang="en">
                <a:solidFill>
                  <a:schemeClr val="dk1"/>
                </a:solidFill>
              </a:rPr>
              <a:t>.</a:t>
            </a:r>
            <a:endParaRPr>
              <a:solidFill>
                <a:schemeClr val="dk1"/>
              </a:solidFill>
            </a:endParaRPr>
          </a:p>
          <a:p>
            <a:pPr indent="0" lvl="0" marL="0" rtl="0" algn="l">
              <a:lnSpc>
                <a:spcPct val="115000"/>
              </a:lnSpc>
              <a:spcBef>
                <a:spcPts val="0"/>
              </a:spcBef>
              <a:spcAft>
                <a:spcPts val="0"/>
              </a:spcAft>
              <a:buSzPts val="1665"/>
              <a:buNone/>
            </a:pPr>
            <a:r>
              <a:rPr lang="en">
                <a:solidFill>
                  <a:schemeClr val="dk1"/>
                </a:solidFill>
              </a:rPr>
              <a:t>Recall focuses on </a:t>
            </a:r>
            <a:r>
              <a:rPr b="1" lang="en">
                <a:solidFill>
                  <a:srgbClr val="CC0000"/>
                </a:solidFill>
              </a:rPr>
              <a:t>minimizing false negatives</a:t>
            </a:r>
            <a:r>
              <a:rPr lang="en">
                <a:solidFill>
                  <a:schemeClr val="dk1"/>
                </a:solidFill>
              </a:rPr>
              <a:t>.</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t/>
            </a:r>
            <a:endParaRPr b="1">
              <a:solidFill>
                <a:schemeClr val="dk1"/>
              </a:solidFill>
            </a:endParaRPr>
          </a:p>
          <a:p>
            <a:pPr indent="0" lvl="0" marL="0" rtl="0" algn="l">
              <a:lnSpc>
                <a:spcPct val="115000"/>
              </a:lnSpc>
              <a:spcBef>
                <a:spcPts val="0"/>
              </a:spcBef>
              <a:spcAft>
                <a:spcPts val="0"/>
              </a:spcAft>
              <a:buSzPts val="1665"/>
              <a:buNone/>
            </a:pPr>
            <a:r>
              <a:rPr b="1" lang="en">
                <a:solidFill>
                  <a:schemeClr val="dk1"/>
                </a:solidFill>
              </a:rPr>
              <a:t>Use case example:</a:t>
            </a:r>
            <a:r>
              <a:rPr lang="en">
                <a:solidFill>
                  <a:schemeClr val="dk1"/>
                </a:solidFill>
              </a:rPr>
              <a:t> Disease detection, where </a:t>
            </a:r>
            <a:r>
              <a:rPr b="1" lang="en">
                <a:solidFill>
                  <a:schemeClr val="dk1"/>
                </a:solidFill>
              </a:rPr>
              <a:t>False Negative</a:t>
            </a:r>
            <a:r>
              <a:rPr b="1" lang="en">
                <a:solidFill>
                  <a:srgbClr val="CC0000"/>
                </a:solidFill>
              </a:rPr>
              <a:t> (predicted healthy but actually diseased)</a:t>
            </a:r>
            <a:r>
              <a:rPr lang="en">
                <a:solidFill>
                  <a:schemeClr val="dk1"/>
                </a:solidFill>
              </a:rPr>
              <a:t> can have serious consequences.</a:t>
            </a:r>
            <a:endParaRPr>
              <a:solidFill>
                <a:schemeClr val="dk1"/>
              </a:solidFill>
            </a:endParaRPr>
          </a:p>
        </p:txBody>
      </p:sp>
      <p:sp>
        <p:nvSpPr>
          <p:cNvPr id="417" name="Google Shape;417;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418" name="Google Shape;418;p55"/>
          <p:cNvPicPr preferRelativeResize="0"/>
          <p:nvPr/>
        </p:nvPicPr>
        <p:blipFill rotWithShape="1">
          <a:blip r:embed="rId3">
            <a:alphaModFix/>
          </a:blip>
          <a:srcRect b="5928" l="0" r="0" t="10101"/>
          <a:stretch/>
        </p:blipFill>
        <p:spPr>
          <a:xfrm>
            <a:off x="1507125" y="2419025"/>
            <a:ext cx="5660075" cy="15497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Confusion Matrix - Example</a:t>
            </a:r>
            <a:endParaRPr b="1" sz="3020"/>
          </a:p>
        </p:txBody>
      </p:sp>
      <p:sp>
        <p:nvSpPr>
          <p:cNvPr id="424" name="Google Shape;424;p56"/>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30000"/>
              </a:lnSpc>
              <a:spcBef>
                <a:spcPts val="0"/>
              </a:spcBef>
              <a:spcAft>
                <a:spcPts val="0"/>
              </a:spcAft>
              <a:buSzPts val="1665"/>
              <a:buNone/>
            </a:pPr>
            <a:r>
              <a:rPr lang="en">
                <a:solidFill>
                  <a:schemeClr val="dk1"/>
                </a:solidFill>
              </a:rPr>
              <a:t>Suppose you trained a model to classify cancer patients. You want evaluate the model performance. You have to answer the following questions </a:t>
            </a:r>
            <a:r>
              <a:rPr b="1" lang="en">
                <a:solidFill>
                  <a:srgbClr val="FF0000"/>
                </a:solidFill>
              </a:rPr>
              <a:t>Accuracy? Precision?</a:t>
            </a:r>
            <a:r>
              <a:rPr lang="en">
                <a:solidFill>
                  <a:schemeClr val="dk1"/>
                </a:solidFill>
              </a:rPr>
              <a:t> and</a:t>
            </a:r>
            <a:r>
              <a:rPr b="1" lang="en">
                <a:solidFill>
                  <a:schemeClr val="dk1"/>
                </a:solidFill>
              </a:rPr>
              <a:t> </a:t>
            </a:r>
            <a:r>
              <a:rPr b="1" lang="en">
                <a:solidFill>
                  <a:srgbClr val="FF0000"/>
                </a:solidFill>
              </a:rPr>
              <a:t>Recall?</a:t>
            </a:r>
            <a:endParaRPr b="1">
              <a:solidFill>
                <a:srgbClr val="FF0000"/>
              </a:solidFill>
            </a:endParaRPr>
          </a:p>
          <a:p>
            <a:pPr indent="0" lvl="0" marL="0" rtl="0" algn="l">
              <a:lnSpc>
                <a:spcPct val="130000"/>
              </a:lnSpc>
              <a:spcBef>
                <a:spcPts val="0"/>
              </a:spcBef>
              <a:spcAft>
                <a:spcPts val="0"/>
              </a:spcAft>
              <a:buSzPts val="1665"/>
              <a:buNone/>
            </a:pPr>
            <a:r>
              <a:rPr b="1" lang="en">
                <a:solidFill>
                  <a:schemeClr val="dk1"/>
                </a:solidFill>
              </a:rPr>
              <a:t>What should be of more concerned Accuracy. Precision. Recall? </a:t>
            </a:r>
            <a:endParaRPr b="1">
              <a:solidFill>
                <a:schemeClr val="dk1"/>
              </a:solidFill>
            </a:endParaRPr>
          </a:p>
          <a:p>
            <a:pPr indent="0" lvl="0" marL="0" rtl="0" algn="l">
              <a:lnSpc>
                <a:spcPct val="130000"/>
              </a:lnSpc>
              <a:spcBef>
                <a:spcPts val="0"/>
              </a:spcBef>
              <a:spcAft>
                <a:spcPts val="0"/>
              </a:spcAft>
              <a:buSzPts val="1665"/>
              <a:buNone/>
            </a:pPr>
            <a:r>
              <a:t/>
            </a:r>
            <a:endParaRPr>
              <a:solidFill>
                <a:schemeClr val="dk1"/>
              </a:solidFill>
            </a:endParaRPr>
          </a:p>
        </p:txBody>
      </p:sp>
      <p:sp>
        <p:nvSpPr>
          <p:cNvPr id="425" name="Google Shape;425;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graphicFrame>
        <p:nvGraphicFramePr>
          <p:cNvPr id="426" name="Google Shape;426;p56"/>
          <p:cNvGraphicFramePr/>
          <p:nvPr/>
        </p:nvGraphicFramePr>
        <p:xfrm>
          <a:off x="1672963" y="2953835"/>
          <a:ext cx="3000000" cy="3000000"/>
        </p:xfrm>
        <a:graphic>
          <a:graphicData uri="http://schemas.openxmlformats.org/drawingml/2006/table">
            <a:tbl>
              <a:tblPr>
                <a:noFill/>
                <a:tableStyleId>{10A3F02E-85A7-40D2-9D6B-84012433F5B5}</a:tableStyleId>
              </a:tblPr>
              <a:tblGrid>
                <a:gridCol w="1835025"/>
                <a:gridCol w="1835025"/>
                <a:gridCol w="1835025"/>
              </a:tblGrid>
              <a:tr h="525450">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700"/>
                        <a:buFont typeface="Arial"/>
                        <a:buNone/>
                      </a:pPr>
                      <a:r>
                        <a:rPr b="1" lang="en" sz="1700" u="none" cap="none" strike="noStrike"/>
                        <a:t>Predicted </a:t>
                      </a:r>
                      <a:endParaRPr b="1" sz="1700" u="none" cap="none" strike="noStrike"/>
                    </a:p>
                    <a:p>
                      <a:pPr indent="0" lvl="0" marL="0" marR="0" rtl="0" algn="ctr">
                        <a:lnSpc>
                          <a:spcPct val="100000"/>
                        </a:lnSpc>
                        <a:spcBef>
                          <a:spcPts val="0"/>
                        </a:spcBef>
                        <a:spcAft>
                          <a:spcPts val="0"/>
                        </a:spcAft>
                        <a:buClr>
                          <a:srgbClr val="000000"/>
                        </a:buClr>
                        <a:buSzPts val="1700"/>
                        <a:buFont typeface="Arial"/>
                        <a:buNone/>
                      </a:pPr>
                      <a:r>
                        <a:rPr b="1" lang="en" sz="1700" u="none" cap="none" strike="noStrike"/>
                        <a:t>Cancer = </a:t>
                      </a:r>
                      <a:r>
                        <a:rPr b="1" lang="en" sz="1700" u="none" cap="none" strike="noStrike">
                          <a:solidFill>
                            <a:srgbClr val="38761D"/>
                          </a:solidFill>
                        </a:rPr>
                        <a:t>Yes</a:t>
                      </a:r>
                      <a:endParaRPr b="1" sz="1700" u="none" cap="none" strike="noStrike">
                        <a:solidFill>
                          <a:srgbClr val="38761D"/>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700"/>
                        <a:buFont typeface="Arial"/>
                        <a:buNone/>
                      </a:pPr>
                      <a:r>
                        <a:rPr b="1" lang="en" sz="1700" u="none" cap="none" strike="noStrike"/>
                        <a:t>Predicted</a:t>
                      </a:r>
                      <a:endParaRPr b="1" sz="1700" u="none" cap="none" strike="noStrike"/>
                    </a:p>
                    <a:p>
                      <a:pPr indent="0" lvl="0" marL="0" marR="0" rtl="0" algn="ctr">
                        <a:lnSpc>
                          <a:spcPct val="100000"/>
                        </a:lnSpc>
                        <a:spcBef>
                          <a:spcPts val="0"/>
                        </a:spcBef>
                        <a:spcAft>
                          <a:spcPts val="0"/>
                        </a:spcAft>
                        <a:buClr>
                          <a:srgbClr val="000000"/>
                        </a:buClr>
                        <a:buSzPts val="1700"/>
                        <a:buFont typeface="Arial"/>
                        <a:buNone/>
                      </a:pPr>
                      <a:r>
                        <a:rPr b="1" lang="en" sz="1700" u="none" cap="none" strike="noStrike"/>
                        <a:t>Cancer = </a:t>
                      </a:r>
                      <a:r>
                        <a:rPr b="1" lang="en" sz="1700" u="none" cap="none" strike="noStrike">
                          <a:solidFill>
                            <a:srgbClr val="CC0000"/>
                          </a:solidFill>
                        </a:rPr>
                        <a:t>No</a:t>
                      </a:r>
                      <a:endParaRPr b="1" sz="1700" u="none" cap="none" strike="noStrike">
                        <a:solidFill>
                          <a:srgbClr val="CC0000"/>
                        </a:solidFill>
                      </a:endParaRPr>
                    </a:p>
                  </a:txBody>
                  <a:tcPr marT="91425" marB="91425" marR="91425" marL="91425"/>
                </a:tc>
              </a:tr>
              <a:tr h="525450">
                <a:tc>
                  <a:txBody>
                    <a:bodyPr/>
                    <a:lstStyle/>
                    <a:p>
                      <a:pPr indent="0" lvl="0" marL="0" marR="0" rtl="0" algn="ctr">
                        <a:lnSpc>
                          <a:spcPct val="100000"/>
                        </a:lnSpc>
                        <a:spcBef>
                          <a:spcPts val="0"/>
                        </a:spcBef>
                        <a:spcAft>
                          <a:spcPts val="0"/>
                        </a:spcAft>
                        <a:buClr>
                          <a:srgbClr val="000000"/>
                        </a:buClr>
                        <a:buSzPts val="1700"/>
                        <a:buFont typeface="Arial"/>
                        <a:buNone/>
                      </a:pPr>
                      <a:r>
                        <a:rPr b="1" lang="en" sz="1700" u="none" cap="none" strike="noStrike"/>
                        <a:t>Actual</a:t>
                      </a:r>
                      <a:endParaRPr b="1" sz="1700" u="none" cap="none" strike="noStrike"/>
                    </a:p>
                    <a:p>
                      <a:pPr indent="0" lvl="0" marL="0" marR="0" rtl="0" algn="ctr">
                        <a:lnSpc>
                          <a:spcPct val="100000"/>
                        </a:lnSpc>
                        <a:spcBef>
                          <a:spcPts val="0"/>
                        </a:spcBef>
                        <a:spcAft>
                          <a:spcPts val="0"/>
                        </a:spcAft>
                        <a:buClr>
                          <a:srgbClr val="000000"/>
                        </a:buClr>
                        <a:buSzPts val="1700"/>
                        <a:buFont typeface="Arial"/>
                        <a:buNone/>
                      </a:pPr>
                      <a:r>
                        <a:rPr b="1" lang="en" sz="1700" u="none" cap="none" strike="noStrike"/>
                        <a:t>Cancer = </a:t>
                      </a:r>
                      <a:r>
                        <a:rPr b="1" lang="en" sz="1700" u="none" cap="none" strike="noStrike">
                          <a:solidFill>
                            <a:srgbClr val="38761D"/>
                          </a:solidFill>
                        </a:rPr>
                        <a:t>Yes</a:t>
                      </a:r>
                      <a:endParaRPr b="1" sz="1700" u="none" cap="none" strike="noStrike">
                        <a:solidFill>
                          <a:srgbClr val="38761D"/>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900"/>
                        <a:buFont typeface="Arial"/>
                        <a:buNone/>
                      </a:pPr>
                      <a:r>
                        <a:rPr b="1" lang="en" sz="1900" u="none" cap="none" strike="noStrike"/>
                        <a:t>96</a:t>
                      </a:r>
                      <a:endParaRPr b="1" sz="19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900"/>
                        <a:buFont typeface="Arial"/>
                        <a:buNone/>
                      </a:pPr>
                      <a:r>
                        <a:rPr b="1" lang="en" sz="1900" u="none" cap="none" strike="noStrike"/>
                        <a:t>11</a:t>
                      </a:r>
                      <a:endParaRPr b="1" sz="1900" u="none" cap="none" strike="noStrike"/>
                    </a:p>
                  </a:txBody>
                  <a:tcPr marT="91425" marB="91425" marR="91425" marL="91425"/>
                </a:tc>
              </a:tr>
              <a:tr h="525450">
                <a:tc>
                  <a:txBody>
                    <a:bodyPr/>
                    <a:lstStyle/>
                    <a:p>
                      <a:pPr indent="0" lvl="0" marL="0" marR="0" rtl="0" algn="ctr">
                        <a:lnSpc>
                          <a:spcPct val="100000"/>
                        </a:lnSpc>
                        <a:spcBef>
                          <a:spcPts val="0"/>
                        </a:spcBef>
                        <a:spcAft>
                          <a:spcPts val="0"/>
                        </a:spcAft>
                        <a:buClr>
                          <a:srgbClr val="000000"/>
                        </a:buClr>
                        <a:buSzPts val="1700"/>
                        <a:buFont typeface="Arial"/>
                        <a:buNone/>
                      </a:pPr>
                      <a:r>
                        <a:rPr b="1" lang="en" sz="1700" u="none" cap="none" strike="noStrike"/>
                        <a:t>Actual </a:t>
                      </a:r>
                      <a:endParaRPr b="1" sz="1700" u="none" cap="none" strike="noStrike"/>
                    </a:p>
                    <a:p>
                      <a:pPr indent="0" lvl="0" marL="0" marR="0" rtl="0" algn="ctr">
                        <a:lnSpc>
                          <a:spcPct val="100000"/>
                        </a:lnSpc>
                        <a:spcBef>
                          <a:spcPts val="0"/>
                        </a:spcBef>
                        <a:spcAft>
                          <a:spcPts val="0"/>
                        </a:spcAft>
                        <a:buClr>
                          <a:srgbClr val="000000"/>
                        </a:buClr>
                        <a:buSzPts val="1700"/>
                        <a:buFont typeface="Arial"/>
                        <a:buNone/>
                      </a:pPr>
                      <a:r>
                        <a:rPr b="1" lang="en" sz="1700" u="none" cap="none" strike="noStrike"/>
                        <a:t>Cancer = </a:t>
                      </a:r>
                      <a:r>
                        <a:rPr b="1" lang="en" sz="1700" u="none" cap="none" strike="noStrike">
                          <a:solidFill>
                            <a:srgbClr val="CC0000"/>
                          </a:solidFill>
                        </a:rPr>
                        <a:t>No</a:t>
                      </a:r>
                      <a:endParaRPr b="1" sz="1700" u="none" cap="none" strike="noStrike">
                        <a:solidFill>
                          <a:srgbClr val="CC0000"/>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900"/>
                        <a:buFont typeface="Arial"/>
                        <a:buNone/>
                      </a:pPr>
                      <a:r>
                        <a:rPr b="1" lang="en" sz="1900" u="none" cap="none" strike="noStrike"/>
                        <a:t>17</a:t>
                      </a:r>
                      <a:endParaRPr b="1" sz="19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900"/>
                        <a:buFont typeface="Arial"/>
                        <a:buNone/>
                      </a:pPr>
                      <a:r>
                        <a:rPr b="1" lang="en" sz="1900" u="none" cap="none" strike="noStrike"/>
                        <a:t>54</a:t>
                      </a:r>
                      <a:endParaRPr b="1" sz="1900" u="none" cap="none" strike="noStrike"/>
                    </a:p>
                  </a:txBody>
                  <a:tcPr marT="91425" marB="91425" marR="91425" marL="91425"/>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t>Clustering Models:</a:t>
            </a:r>
            <a:endParaRPr sz="3000"/>
          </a:p>
        </p:txBody>
      </p:sp>
      <p:sp>
        <p:nvSpPr>
          <p:cNvPr id="432" name="Google Shape;432;p57"/>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122873" rtl="0" algn="l">
              <a:lnSpc>
                <a:spcPct val="130000"/>
              </a:lnSpc>
              <a:spcBef>
                <a:spcPts val="0"/>
              </a:spcBef>
              <a:spcAft>
                <a:spcPts val="0"/>
              </a:spcAft>
              <a:buSzPts val="1665"/>
              <a:buNone/>
            </a:pPr>
            <a:r>
              <a:rPr lang="en">
                <a:solidFill>
                  <a:srgbClr val="0C0C0C"/>
                </a:solidFill>
              </a:rPr>
              <a:t>Clustering models are used for </a:t>
            </a:r>
            <a:r>
              <a:rPr b="1" lang="en">
                <a:solidFill>
                  <a:srgbClr val="FF0000"/>
                </a:solidFill>
              </a:rPr>
              <a:t>grouping similar data points</a:t>
            </a:r>
            <a:r>
              <a:rPr lang="en">
                <a:solidFill>
                  <a:srgbClr val="0C0C0C"/>
                </a:solidFill>
              </a:rPr>
              <a:t> together </a:t>
            </a:r>
            <a:r>
              <a:rPr b="1" lang="en">
                <a:solidFill>
                  <a:srgbClr val="FF0000"/>
                </a:solidFill>
              </a:rPr>
              <a:t>based on their characteristics or features</a:t>
            </a:r>
            <a:r>
              <a:rPr lang="en">
                <a:solidFill>
                  <a:srgbClr val="0C0C0C"/>
                </a:solidFill>
              </a:rPr>
              <a:t>. Unlike classification, clustering is an unsupervised learning technique where the categories are not predefined. Examples include k-means clustering, hierarchical clustering, and DBSCAN.</a:t>
            </a:r>
            <a:endParaRPr/>
          </a:p>
        </p:txBody>
      </p:sp>
      <p:sp>
        <p:nvSpPr>
          <p:cNvPr id="433" name="Google Shape;433;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434" name="Google Shape;434;p57"/>
          <p:cNvPicPr preferRelativeResize="0"/>
          <p:nvPr/>
        </p:nvPicPr>
        <p:blipFill rotWithShape="1">
          <a:blip r:embed="rId3">
            <a:alphaModFix/>
          </a:blip>
          <a:srcRect b="0" l="0" r="0" t="0"/>
          <a:stretch/>
        </p:blipFill>
        <p:spPr>
          <a:xfrm>
            <a:off x="4971759" y="2718638"/>
            <a:ext cx="3387666" cy="225618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t>Associative Analysis</a:t>
            </a:r>
            <a:endParaRPr b="1" sz="3000"/>
          </a:p>
        </p:txBody>
      </p:sp>
      <p:sp>
        <p:nvSpPr>
          <p:cNvPr id="440" name="Google Shape;440;p58"/>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122873" rtl="0" algn="l">
              <a:lnSpc>
                <a:spcPct val="130000"/>
              </a:lnSpc>
              <a:spcBef>
                <a:spcPts val="0"/>
              </a:spcBef>
              <a:spcAft>
                <a:spcPts val="0"/>
              </a:spcAft>
              <a:buSzPts val="1665"/>
              <a:buNone/>
            </a:pPr>
            <a:r>
              <a:rPr lang="en">
                <a:solidFill>
                  <a:srgbClr val="0C0C0C"/>
                </a:solidFill>
              </a:rPr>
              <a:t>Associative analysis in data science refers to </a:t>
            </a:r>
            <a:r>
              <a:rPr b="1" lang="en">
                <a:solidFill>
                  <a:srgbClr val="FF0000"/>
                </a:solidFill>
              </a:rPr>
              <a:t>the process of identifying and analyzing relationships </a:t>
            </a:r>
            <a:r>
              <a:rPr lang="en">
                <a:solidFill>
                  <a:srgbClr val="0C0C0C"/>
                </a:solidFill>
              </a:rPr>
              <a:t>or associations between different </a:t>
            </a:r>
            <a:r>
              <a:rPr b="1" lang="en">
                <a:solidFill>
                  <a:srgbClr val="FF0000"/>
                </a:solidFill>
              </a:rPr>
              <a:t>variables</a:t>
            </a:r>
            <a:r>
              <a:rPr lang="en">
                <a:solidFill>
                  <a:srgbClr val="0C0C0C"/>
                </a:solidFill>
              </a:rPr>
              <a:t> or </a:t>
            </a:r>
            <a:r>
              <a:rPr b="1" lang="en">
                <a:solidFill>
                  <a:srgbClr val="FF0000"/>
                </a:solidFill>
              </a:rPr>
              <a:t>attributes</a:t>
            </a:r>
            <a:r>
              <a:rPr lang="en">
                <a:solidFill>
                  <a:srgbClr val="0C0C0C"/>
                </a:solidFill>
              </a:rPr>
              <a:t> within a dataset. It aims to </a:t>
            </a:r>
            <a:r>
              <a:rPr b="1" lang="en">
                <a:solidFill>
                  <a:srgbClr val="FF0000"/>
                </a:solidFill>
              </a:rPr>
              <a:t>uncover patterns</a:t>
            </a:r>
            <a:r>
              <a:rPr lang="en">
                <a:solidFill>
                  <a:srgbClr val="0C0C0C"/>
                </a:solidFill>
              </a:rPr>
              <a:t>, </a:t>
            </a:r>
            <a:r>
              <a:rPr b="1" lang="en">
                <a:solidFill>
                  <a:srgbClr val="FF0000"/>
                </a:solidFill>
              </a:rPr>
              <a:t>correlations</a:t>
            </a:r>
            <a:r>
              <a:rPr lang="en">
                <a:solidFill>
                  <a:srgbClr val="0C0C0C"/>
                </a:solidFill>
              </a:rPr>
              <a:t>, or </a:t>
            </a:r>
            <a:r>
              <a:rPr b="1" lang="en">
                <a:solidFill>
                  <a:srgbClr val="FF0000"/>
                </a:solidFill>
              </a:rPr>
              <a:t>dependencies </a:t>
            </a:r>
            <a:r>
              <a:rPr lang="en">
                <a:solidFill>
                  <a:srgbClr val="0C0C0C"/>
                </a:solidFill>
              </a:rPr>
              <a:t>among variables that may not be immediately apparent.</a:t>
            </a:r>
            <a:endParaRPr/>
          </a:p>
          <a:p>
            <a:pPr indent="0" lvl="0" marL="122873" rtl="0" algn="l">
              <a:lnSpc>
                <a:spcPct val="130000"/>
              </a:lnSpc>
              <a:spcBef>
                <a:spcPts val="0"/>
              </a:spcBef>
              <a:spcAft>
                <a:spcPts val="0"/>
              </a:spcAft>
              <a:buSzPts val="1665"/>
              <a:buNone/>
            </a:pPr>
            <a:br>
              <a:rPr lang="en">
                <a:solidFill>
                  <a:srgbClr val="0C0C0C"/>
                </a:solidFill>
              </a:rPr>
            </a:br>
            <a:endParaRPr>
              <a:solidFill>
                <a:srgbClr val="0C0C0C"/>
              </a:solidFill>
            </a:endParaRPr>
          </a:p>
        </p:txBody>
      </p:sp>
      <p:sp>
        <p:nvSpPr>
          <p:cNvPr id="441" name="Google Shape;441;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t>Generative Analysis</a:t>
            </a:r>
            <a:endParaRPr b="1" sz="3000"/>
          </a:p>
        </p:txBody>
      </p:sp>
      <p:sp>
        <p:nvSpPr>
          <p:cNvPr id="447" name="Google Shape;447;p59"/>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122873" rtl="0" algn="l">
              <a:lnSpc>
                <a:spcPct val="130000"/>
              </a:lnSpc>
              <a:spcBef>
                <a:spcPts val="0"/>
              </a:spcBef>
              <a:spcAft>
                <a:spcPts val="0"/>
              </a:spcAft>
              <a:buSzPts val="1665"/>
              <a:buNone/>
            </a:pPr>
            <a:r>
              <a:rPr lang="en">
                <a:solidFill>
                  <a:srgbClr val="0C0C0C"/>
                </a:solidFill>
              </a:rPr>
              <a:t>Generative analysis in data science refers to a </a:t>
            </a:r>
            <a:r>
              <a:rPr b="1" lang="en">
                <a:solidFill>
                  <a:srgbClr val="FF0000"/>
                </a:solidFill>
              </a:rPr>
              <a:t>class</a:t>
            </a:r>
            <a:r>
              <a:rPr lang="en">
                <a:solidFill>
                  <a:srgbClr val="0C0C0C"/>
                </a:solidFill>
              </a:rPr>
              <a:t> of </a:t>
            </a:r>
            <a:r>
              <a:rPr b="1" lang="en">
                <a:solidFill>
                  <a:srgbClr val="FF0000"/>
                </a:solidFill>
              </a:rPr>
              <a:t>statistical techniques </a:t>
            </a:r>
            <a:r>
              <a:rPr lang="en">
                <a:solidFill>
                  <a:srgbClr val="0C0C0C"/>
                </a:solidFill>
              </a:rPr>
              <a:t>and </a:t>
            </a:r>
            <a:r>
              <a:rPr b="1" lang="en">
                <a:solidFill>
                  <a:srgbClr val="FF0000"/>
                </a:solidFill>
              </a:rPr>
              <a:t>models</a:t>
            </a:r>
            <a:r>
              <a:rPr lang="en">
                <a:solidFill>
                  <a:srgbClr val="0C0C0C"/>
                </a:solidFill>
              </a:rPr>
              <a:t> used to </a:t>
            </a:r>
            <a:r>
              <a:rPr b="1" lang="en">
                <a:solidFill>
                  <a:srgbClr val="FF0000"/>
                </a:solidFill>
              </a:rPr>
              <a:t>generate new data samples </a:t>
            </a:r>
            <a:r>
              <a:rPr lang="en">
                <a:solidFill>
                  <a:srgbClr val="0C0C0C"/>
                </a:solidFill>
              </a:rPr>
              <a:t>that are similar to an existing dataset. </a:t>
            </a:r>
            <a:endParaRPr>
              <a:solidFill>
                <a:srgbClr val="0C0C0C"/>
              </a:solidFill>
            </a:endParaRPr>
          </a:p>
          <a:p>
            <a:pPr indent="0" lvl="0" marL="122873" rtl="0" algn="l">
              <a:lnSpc>
                <a:spcPct val="130000"/>
              </a:lnSpc>
              <a:spcBef>
                <a:spcPts val="0"/>
              </a:spcBef>
              <a:spcAft>
                <a:spcPts val="0"/>
              </a:spcAft>
              <a:buSzPts val="1665"/>
              <a:buNone/>
            </a:pPr>
            <a:r>
              <a:rPr lang="en">
                <a:solidFill>
                  <a:srgbClr val="0C0C0C"/>
                </a:solidFill>
              </a:rPr>
              <a:t>One common approach to generative analysis is Generative Adversarial Networks (GANs), which consist of two neural networks, a generator and a discriminator, that are trained simultaneously. </a:t>
            </a:r>
            <a:endParaRPr/>
          </a:p>
        </p:txBody>
      </p:sp>
      <p:sp>
        <p:nvSpPr>
          <p:cNvPr id="448" name="Google Shape;448;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2bc3ff019ba_0_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Next Lecture:</a:t>
            </a:r>
            <a:endParaRPr b="1" sz="3000"/>
          </a:p>
        </p:txBody>
      </p:sp>
      <p:sp>
        <p:nvSpPr>
          <p:cNvPr id="454" name="Google Shape;454;g2bc3ff019ba_0_8"/>
          <p:cNvSpPr txBox="1"/>
          <p:nvPr>
            <p:ph idx="1" type="body"/>
          </p:nvPr>
        </p:nvSpPr>
        <p:spPr>
          <a:xfrm>
            <a:off x="257325" y="1132275"/>
            <a:ext cx="8650800" cy="392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Lecture 17 -  Classification Using Scikit Learn</a:t>
            </a:r>
            <a:endParaRPr b="1">
              <a:solidFill>
                <a:schemeClr val="dk1"/>
              </a:solidFill>
            </a:endParaRPr>
          </a:p>
          <a:p>
            <a:pPr indent="0" lvl="0" marL="0" rtl="0" algn="l">
              <a:spcBef>
                <a:spcPts val="0"/>
              </a:spcBef>
              <a:spcAft>
                <a:spcPts val="0"/>
              </a:spcAft>
              <a:buNone/>
            </a:pPr>
            <a:r>
              <a:rPr b="1" lang="en" u="sng">
                <a:solidFill>
                  <a:schemeClr val="hlink"/>
                </a:solidFill>
                <a:hlinkClick r:id="rId3"/>
              </a:rPr>
              <a:t>Click Here</a:t>
            </a:r>
            <a:endParaRPr b="1">
              <a:solidFill>
                <a:schemeClr val="dk1"/>
              </a:solidFill>
            </a:endParaRPr>
          </a:p>
        </p:txBody>
      </p:sp>
      <p:sp>
        <p:nvSpPr>
          <p:cNvPr id="455" name="Google Shape;455;g2bc3ff019ba_0_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2b49bba9510_0_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891"/>
              <a:buFont typeface="Arial"/>
              <a:buNone/>
            </a:pPr>
            <a:r>
              <a:rPr b="1" lang="en" sz="3000"/>
              <a:t>Data Science Processes - I</a:t>
            </a:r>
            <a:endParaRPr b="1" sz="3000"/>
          </a:p>
        </p:txBody>
      </p:sp>
      <p:sp>
        <p:nvSpPr>
          <p:cNvPr id="86" name="Google Shape;86;g2b49bba9510_0_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87" name="Google Shape;87;g2b49bba9510_0_15"/>
          <p:cNvPicPr preferRelativeResize="0"/>
          <p:nvPr/>
        </p:nvPicPr>
        <p:blipFill rotWithShape="1">
          <a:blip r:embed="rId3">
            <a:alphaModFix/>
          </a:blip>
          <a:srcRect b="0" l="0" r="13517" t="0"/>
          <a:stretch/>
        </p:blipFill>
        <p:spPr>
          <a:xfrm>
            <a:off x="713800" y="1017725"/>
            <a:ext cx="7390474" cy="4039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b50650ef63_0_2"/>
          <p:cNvSpPr txBox="1"/>
          <p:nvPr>
            <p:ph type="title"/>
          </p:nvPr>
        </p:nvSpPr>
        <p:spPr>
          <a:xfrm>
            <a:off x="219425" y="156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891"/>
              <a:buFont typeface="Arial"/>
              <a:buNone/>
            </a:pPr>
            <a:r>
              <a:rPr b="1" lang="en" sz="3000"/>
              <a:t>Data Science Processes - II</a:t>
            </a:r>
            <a:endParaRPr b="1" sz="3000"/>
          </a:p>
        </p:txBody>
      </p:sp>
      <p:sp>
        <p:nvSpPr>
          <p:cNvPr id="93" name="Google Shape;93;g2b50650ef63_0_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94" name="Google Shape;94;g2b50650ef63_0_2"/>
          <p:cNvPicPr preferRelativeResize="0"/>
          <p:nvPr/>
        </p:nvPicPr>
        <p:blipFill rotWithShape="1">
          <a:blip r:embed="rId3">
            <a:alphaModFix/>
          </a:blip>
          <a:srcRect b="0" l="0" r="3333" t="0"/>
          <a:stretch/>
        </p:blipFill>
        <p:spPr>
          <a:xfrm>
            <a:off x="371350" y="729400"/>
            <a:ext cx="8441802" cy="4265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2b50650ef63_0_8"/>
          <p:cNvSpPr txBox="1"/>
          <p:nvPr>
            <p:ph type="title"/>
          </p:nvPr>
        </p:nvSpPr>
        <p:spPr>
          <a:xfrm>
            <a:off x="311700" y="191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891"/>
              <a:buFont typeface="Arial"/>
              <a:buNone/>
            </a:pPr>
            <a:r>
              <a:rPr b="1" lang="en" sz="3000"/>
              <a:t>Data Science Processes - III</a:t>
            </a:r>
            <a:endParaRPr b="1" sz="3000"/>
          </a:p>
        </p:txBody>
      </p:sp>
      <p:sp>
        <p:nvSpPr>
          <p:cNvPr id="100" name="Google Shape;100;g2b50650ef63_0_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101" name="Google Shape;101;g2b50650ef63_0_8"/>
          <p:cNvPicPr preferRelativeResize="0"/>
          <p:nvPr/>
        </p:nvPicPr>
        <p:blipFill rotWithShape="1">
          <a:blip r:embed="rId3">
            <a:alphaModFix/>
          </a:blip>
          <a:srcRect b="2675" l="0" r="1458" t="0"/>
          <a:stretch/>
        </p:blipFill>
        <p:spPr>
          <a:xfrm>
            <a:off x="188750" y="764000"/>
            <a:ext cx="8520602" cy="4274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t>Data Skewness:</a:t>
            </a:r>
            <a:endParaRPr b="1" sz="3000"/>
          </a:p>
        </p:txBody>
      </p:sp>
      <p:sp>
        <p:nvSpPr>
          <p:cNvPr id="107" name="Google Shape;107;p3"/>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122873" rtl="0" algn="l">
              <a:lnSpc>
                <a:spcPct val="130000"/>
              </a:lnSpc>
              <a:spcBef>
                <a:spcPts val="0"/>
              </a:spcBef>
              <a:spcAft>
                <a:spcPts val="0"/>
              </a:spcAft>
              <a:buSzPts val="1665"/>
              <a:buNone/>
            </a:pPr>
            <a:r>
              <a:rPr lang="en">
                <a:solidFill>
                  <a:srgbClr val="0C0C0C"/>
                </a:solidFill>
              </a:rPr>
              <a:t>Data skewness is </a:t>
            </a:r>
            <a:r>
              <a:rPr b="1" lang="en">
                <a:solidFill>
                  <a:srgbClr val="FF0000"/>
                </a:solidFill>
              </a:rPr>
              <a:t>an uneven distribution of data within a dataset</a:t>
            </a:r>
            <a:r>
              <a:rPr lang="en">
                <a:solidFill>
                  <a:srgbClr val="0C0C0C"/>
                </a:solidFill>
              </a:rPr>
              <a:t>. It occurs when certain values or ranges of values appear more frequently than others. This skewness can occur in various dimensions of the dataset, such as columns, partitions, or even individual files. </a:t>
            </a:r>
            <a:endParaRPr/>
          </a:p>
        </p:txBody>
      </p:sp>
      <p:sp>
        <p:nvSpPr>
          <p:cNvPr id="108" name="Google Shape;10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