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mvzJymbstdxfYsDN/IZQCNbgo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c43c6d6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c43c6d6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2b21b85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2b21b85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f2b21b85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f2b21b85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9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" name="Google Shape;29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SCEPo-ZSu9DV3nRKZqJEPpb_5C-hz_b9/view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forms.gle/Rcqi5VuY1wEqf1w48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drive/folders/1-JtyNwbeonXM-AbaTYC-0QRsIWIAHBb6?usp=drive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drive/folders/1scqBZoRbQGJdfvAxv2l0rI3exDsrQ5jJ?usp=drive_lin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18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6950" y="4160975"/>
            <a:ext cx="1330074" cy="91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5215"/>
            <a:ext cx="9144000" cy="4813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b="1" lang="en" sz="3300">
                <a:solidFill>
                  <a:srgbClr val="0C0C0C"/>
                </a:solidFill>
              </a:rPr>
              <a:t>Ensemble:</a:t>
            </a:r>
            <a:br>
              <a:rPr b="1" lang="en">
                <a:solidFill>
                  <a:srgbClr val="0C0C0C"/>
                </a:solidFill>
              </a:rPr>
            </a:b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Ensemble learning is a </a:t>
            </a:r>
            <a:r>
              <a:rPr b="1" lang="en">
                <a:solidFill>
                  <a:srgbClr val="CC0000"/>
                </a:solidFill>
              </a:rPr>
              <a:t>machine learning </a:t>
            </a:r>
            <a:r>
              <a:rPr lang="en">
                <a:solidFill>
                  <a:schemeClr val="dk1"/>
                </a:solidFill>
              </a:rPr>
              <a:t>technique that </a:t>
            </a:r>
            <a:r>
              <a:rPr b="1" lang="en">
                <a:solidFill>
                  <a:srgbClr val="CC0000"/>
                </a:solidFill>
              </a:rPr>
              <a:t>combines</a:t>
            </a:r>
            <a:r>
              <a:rPr lang="en">
                <a:solidFill>
                  <a:schemeClr val="dk1"/>
                </a:solidFill>
              </a:rPr>
              <a:t> the predictions of </a:t>
            </a:r>
            <a:r>
              <a:rPr b="1" lang="en">
                <a:solidFill>
                  <a:srgbClr val="CC0000"/>
                </a:solidFill>
              </a:rPr>
              <a:t>multiple individual models</a:t>
            </a:r>
            <a:r>
              <a:rPr lang="en">
                <a:solidFill>
                  <a:schemeClr val="dk1"/>
                </a:solidFill>
              </a:rPr>
              <a:t> (learners) to </a:t>
            </a:r>
            <a:r>
              <a:rPr b="1" lang="en">
                <a:solidFill>
                  <a:srgbClr val="CC0000"/>
                </a:solidFill>
              </a:rPr>
              <a:t>improve overall performance</a:t>
            </a:r>
            <a:r>
              <a:rPr lang="en">
                <a:solidFill>
                  <a:schemeClr val="dk1"/>
                </a:solidFill>
              </a:rPr>
              <a:t> and generalization. Instead of relying on a single model, ensemble methods create a "</a:t>
            </a:r>
            <a:r>
              <a:rPr b="1" lang="en">
                <a:solidFill>
                  <a:srgbClr val="CC0000"/>
                </a:solidFill>
              </a:rPr>
              <a:t>committee</a:t>
            </a:r>
            <a:r>
              <a:rPr lang="en">
                <a:solidFill>
                  <a:schemeClr val="dk1"/>
                </a:solidFill>
              </a:rPr>
              <a:t>" of models and aggregate their predictions to make a final decision.</a:t>
            </a:r>
            <a:endParaRPr/>
          </a:p>
          <a:p>
            <a:pPr indent="-22859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Gradient Boosting classifier</a:t>
            </a:r>
            <a:endParaRPr b="1" sz="3020"/>
          </a:p>
        </p:txBody>
      </p:sp>
      <p:sp>
        <p:nvSpPr>
          <p:cNvPr id="126" name="Google Shape;126;p36"/>
          <p:cNvSpPr txBox="1"/>
          <p:nvPr>
            <p:ph idx="1" type="body"/>
          </p:nvPr>
        </p:nvSpPr>
        <p:spPr>
          <a:xfrm>
            <a:off x="246600" y="113222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Gradient Boosting is </a:t>
            </a:r>
            <a:r>
              <a:rPr b="1" lang="en">
                <a:solidFill>
                  <a:srgbClr val="CC0000"/>
                </a:solidFill>
              </a:rPr>
              <a:t>ensemble </a:t>
            </a:r>
            <a:r>
              <a:rPr lang="en">
                <a:solidFill>
                  <a:schemeClr val="dk1"/>
                </a:solidFill>
              </a:rPr>
              <a:t>learning technique that builds </a:t>
            </a:r>
            <a:r>
              <a:rPr b="1" lang="en">
                <a:solidFill>
                  <a:srgbClr val="CC0000"/>
                </a:solidFill>
              </a:rPr>
              <a:t>multiple decision trees </a:t>
            </a:r>
            <a:r>
              <a:rPr lang="en">
                <a:solidFill>
                  <a:schemeClr val="dk1"/>
                </a:solidFill>
              </a:rPr>
              <a:t>sequentially, each one </a:t>
            </a:r>
            <a:r>
              <a:rPr b="1" lang="en">
                <a:solidFill>
                  <a:srgbClr val="CC0000"/>
                </a:solidFill>
              </a:rPr>
              <a:t>correcting the errors of its predecessor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0650" y="2154917"/>
            <a:ext cx="38227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Accuracy</a:t>
            </a:r>
            <a:endParaRPr b="1" sz="3020"/>
          </a:p>
        </p:txBody>
      </p:sp>
      <p:sp>
        <p:nvSpPr>
          <p:cNvPr id="134" name="Google Shape;134;p37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It is the ratio of number of</a:t>
            </a:r>
            <a:r>
              <a:rPr b="1" lang="en">
                <a:solidFill>
                  <a:srgbClr val="CC0000"/>
                </a:solidFill>
              </a:rPr>
              <a:t> correct predictions</a:t>
            </a:r>
            <a:r>
              <a:rPr lang="en">
                <a:solidFill>
                  <a:schemeClr val="dk1"/>
                </a:solidFill>
              </a:rPr>
              <a:t> to the</a:t>
            </a:r>
            <a:r>
              <a:rPr b="1" lang="en">
                <a:solidFill>
                  <a:srgbClr val="CC0000"/>
                </a:solidFill>
              </a:rPr>
              <a:t> total number of input samples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Note:</a:t>
            </a:r>
            <a:r>
              <a:rPr lang="en">
                <a:solidFill>
                  <a:schemeClr val="dk1"/>
                </a:solidFill>
              </a:rPr>
              <a:t>It works well only if there are </a:t>
            </a:r>
            <a:r>
              <a:rPr b="1" lang="en">
                <a:solidFill>
                  <a:srgbClr val="CC0000"/>
                </a:solidFill>
              </a:rPr>
              <a:t>equal</a:t>
            </a:r>
            <a:r>
              <a:rPr lang="en">
                <a:solidFill>
                  <a:schemeClr val="dk1"/>
                </a:solidFill>
              </a:rPr>
              <a:t> number of samples belonging to </a:t>
            </a:r>
            <a:r>
              <a:rPr b="1" lang="en">
                <a:solidFill>
                  <a:srgbClr val="CC0000"/>
                </a:solidFill>
              </a:rPr>
              <a:t>each class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622" y="2187147"/>
            <a:ext cx="5855575" cy="11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/>
              <a:t>Self-learning Assignment</a:t>
            </a:r>
            <a:endParaRPr b="1" sz="3000"/>
          </a:p>
        </p:txBody>
      </p:sp>
      <p:sp>
        <p:nvSpPr>
          <p:cNvPr id="142" name="Google Shape;142;p3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>
                <a:solidFill>
                  <a:srgbClr val="0C0C0C"/>
                </a:solidFill>
              </a:rPr>
              <a:t>Gini index</a:t>
            </a:r>
            <a:endParaRPr>
              <a:solidFill>
                <a:srgbClr val="0C0C0C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>
                <a:solidFill>
                  <a:srgbClr val="0C0C0C"/>
                </a:solidFill>
              </a:rPr>
              <a:t>Entropy</a:t>
            </a:r>
            <a:endParaRPr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>
                <a:solidFill>
                  <a:srgbClr val="0C0C0C"/>
                </a:solidFill>
              </a:rPr>
              <a:t>Sampling with replacement</a:t>
            </a:r>
            <a:endParaRPr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>
                <a:solidFill>
                  <a:srgbClr val="0C0C0C"/>
                </a:solidFill>
              </a:rPr>
              <a:t>Information gain</a:t>
            </a:r>
            <a:endParaRPr/>
          </a:p>
          <a:p>
            <a:pPr indent="0" lvl="0" marL="122873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 u="sng">
                <a:solidFill>
                  <a:srgbClr val="0C0C0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Assignment</a:t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143" name="Google Shape;14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c43c6d6c7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Quiz</a:t>
            </a:r>
            <a:endParaRPr b="1" sz="3000"/>
          </a:p>
        </p:txBody>
      </p:sp>
      <p:sp>
        <p:nvSpPr>
          <p:cNvPr id="149" name="Google Shape;149;g2bc43c6d6c7_0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https://forms.gle/Rcqi5VuY1wEqf1w48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bc43c6d6c7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2b21b853f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Next Lecture:</a:t>
            </a:r>
            <a:endParaRPr b="1" sz="3000"/>
          </a:p>
        </p:txBody>
      </p:sp>
      <p:sp>
        <p:nvSpPr>
          <p:cNvPr id="156" name="Google Shape;156;g1f2b21b853f_1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Lecture 19 - Regression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Click Here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7" name="Google Shape;157;g1f2b21b853f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52" name="Google Shape;52;p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Classification Techniques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Sci-kit Learn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" name="Google Shape;5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2b21b853f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Previous lecture:</a:t>
            </a:r>
            <a:endParaRPr sz="3000"/>
          </a:p>
        </p:txBody>
      </p:sp>
      <p:sp>
        <p:nvSpPr>
          <p:cNvPr id="59" name="Google Shape;59;g1f2b21b853f_0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Lecture 17 -  Classification Using Scikit Learn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Click Here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0" name="Google Shape;60;g1f2b21b853f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rgbClr val="0C0C0C"/>
                </a:solidFill>
              </a:rPr>
              <a:t>Logistic Regression</a:t>
            </a:r>
            <a:br>
              <a:rPr b="1" lang="en" sz="3000">
                <a:solidFill>
                  <a:srgbClr val="0C0C0C"/>
                </a:solidFill>
              </a:rPr>
            </a:br>
            <a:endParaRPr sz="3000"/>
          </a:p>
        </p:txBody>
      </p:sp>
      <p:sp>
        <p:nvSpPr>
          <p:cNvPr id="66" name="Google Shape;66;p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2873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00000"/>
                </a:solidFill>
              </a:rPr>
              <a:t>Logistic regression is a </a:t>
            </a:r>
            <a:r>
              <a:rPr b="1" lang="en">
                <a:solidFill>
                  <a:srgbClr val="FF0000"/>
                </a:solidFill>
              </a:rPr>
              <a:t>supervised</a:t>
            </a:r>
            <a:r>
              <a:rPr lang="en">
                <a:solidFill>
                  <a:srgbClr val="000000"/>
                </a:solidFill>
              </a:rPr>
              <a:t> machine learning algorithm that accomplishes </a:t>
            </a:r>
            <a:r>
              <a:rPr b="1" lang="en">
                <a:solidFill>
                  <a:srgbClr val="FF0000"/>
                </a:solidFill>
              </a:rPr>
              <a:t>binary classification </a:t>
            </a:r>
            <a:r>
              <a:rPr lang="en">
                <a:solidFill>
                  <a:srgbClr val="000000"/>
                </a:solidFill>
              </a:rPr>
              <a:t>tasks by predicting the probability of an outcome, event, or observation. </a:t>
            </a:r>
            <a:endParaRPr/>
          </a:p>
          <a:p>
            <a:pPr indent="-22859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5"/>
          <p:cNvPicPr preferRelativeResize="0"/>
          <p:nvPr/>
        </p:nvPicPr>
        <p:blipFill rotWithShape="1">
          <a:blip r:embed="rId3">
            <a:alphaModFix/>
          </a:blip>
          <a:srcRect b="0" l="0" r="0" t="15186"/>
          <a:stretch/>
        </p:blipFill>
        <p:spPr>
          <a:xfrm>
            <a:off x="3719742" y="1953087"/>
            <a:ext cx="4858305" cy="299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227725" y="2418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Different Classification Techniques</a:t>
            </a:r>
            <a:endParaRPr b="1" sz="3020"/>
          </a:p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Decision Tree Classifier</a:t>
            </a:r>
            <a:endParaRPr b="1" sz="3020"/>
          </a:p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A decision tree classifier makes decisions by </a:t>
            </a:r>
            <a:r>
              <a:rPr b="1" lang="en">
                <a:solidFill>
                  <a:srgbClr val="CC0000"/>
                </a:solidFill>
              </a:rPr>
              <a:t>splitting the data</a:t>
            </a:r>
            <a:r>
              <a:rPr lang="en">
                <a:solidFill>
                  <a:schemeClr val="dk1"/>
                </a:solidFill>
              </a:rPr>
              <a:t> into </a:t>
            </a:r>
            <a:r>
              <a:rPr b="1" lang="en">
                <a:solidFill>
                  <a:srgbClr val="CC0000"/>
                </a:solidFill>
              </a:rPr>
              <a:t>smaller subsets</a:t>
            </a:r>
            <a:r>
              <a:rPr lang="en">
                <a:solidFill>
                  <a:schemeClr val="dk1"/>
                </a:solidFill>
              </a:rPr>
              <a:t> based on the values of input features, ultimately assigning a class label to each data point. It constructs a tree-like structure of decision rules that can be used for prediction and is easy to interpret.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0375" y="2375825"/>
            <a:ext cx="4118351" cy="23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Random Forest Classifier</a:t>
            </a:r>
            <a:endParaRPr b="1" sz="3020"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Random Forest is </a:t>
            </a:r>
            <a:r>
              <a:rPr b="1" lang="en">
                <a:solidFill>
                  <a:srgbClr val="CC0000"/>
                </a:solidFill>
              </a:rPr>
              <a:t>ensemble </a:t>
            </a:r>
            <a:r>
              <a:rPr lang="en">
                <a:solidFill>
                  <a:schemeClr val="dk1"/>
                </a:solidFill>
              </a:rPr>
              <a:t>learning method that creates </a:t>
            </a:r>
            <a:r>
              <a:rPr b="1" lang="en">
                <a:solidFill>
                  <a:srgbClr val="CC0000"/>
                </a:solidFill>
              </a:rPr>
              <a:t>multiple decision trees</a:t>
            </a:r>
            <a:r>
              <a:rPr lang="en">
                <a:solidFill>
                  <a:schemeClr val="dk1"/>
                </a:solidFill>
              </a:rPr>
              <a:t> during training and outputs the </a:t>
            </a:r>
            <a:r>
              <a:rPr b="1" lang="en">
                <a:solidFill>
                  <a:srgbClr val="CC0000"/>
                </a:solidFill>
              </a:rPr>
              <a:t>average prediction</a:t>
            </a:r>
            <a:r>
              <a:rPr lang="en">
                <a:solidFill>
                  <a:schemeClr val="dk1"/>
                </a:solidFill>
              </a:rPr>
              <a:t> from all individual trees.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3000">
              <a:solidFill>
                <a:srgbClr val="0C0C0C"/>
              </a:solidFill>
            </a:endParaRPr>
          </a:p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3634" y="2035846"/>
            <a:ext cx="4038182" cy="3020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rgbClr val="0C0C0C"/>
                </a:solidFill>
              </a:rPr>
              <a:t>Gradient Boosting Classifier</a:t>
            </a:r>
            <a:endParaRPr b="1" sz="3000"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2873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C0C0C"/>
                </a:solidFill>
              </a:rPr>
              <a:t>Gradient Boosting Classifier is a </a:t>
            </a:r>
            <a:r>
              <a:rPr b="1" lang="en">
                <a:solidFill>
                  <a:srgbClr val="FF0000"/>
                </a:solidFill>
              </a:rPr>
              <a:t>powerful ensemble learning technique </a:t>
            </a:r>
            <a:r>
              <a:rPr lang="en">
                <a:solidFill>
                  <a:srgbClr val="0C0C0C"/>
                </a:solidFill>
              </a:rPr>
              <a:t>used for </a:t>
            </a:r>
            <a:r>
              <a:rPr b="1" lang="en">
                <a:solidFill>
                  <a:srgbClr val="FF0000"/>
                </a:solidFill>
              </a:rPr>
              <a:t>classification tasks</a:t>
            </a:r>
            <a:r>
              <a:rPr lang="en">
                <a:solidFill>
                  <a:srgbClr val="0C0C0C"/>
                </a:solidFill>
              </a:rPr>
              <a:t>. It belongs to the class of boosting algorithms, which build a strong predictive model by combining multiple weak learners sequentially. </a:t>
            </a:r>
            <a:endParaRPr/>
          </a:p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1157" y="2395517"/>
            <a:ext cx="3653122" cy="26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/>
              <a:t>Support Vector Machines (SVM):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2873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C0C0C"/>
                </a:solidFill>
              </a:rPr>
              <a:t>Support Vector Machines (SVM) is a powerful </a:t>
            </a:r>
            <a:r>
              <a:rPr b="1" lang="en">
                <a:solidFill>
                  <a:srgbClr val="FF0000"/>
                </a:solidFill>
              </a:rPr>
              <a:t>supervised learning algorithm </a:t>
            </a:r>
            <a:r>
              <a:rPr lang="en">
                <a:solidFill>
                  <a:srgbClr val="0C0C0C"/>
                </a:solidFill>
              </a:rPr>
              <a:t>used for both classification and regression tasks.</a:t>
            </a:r>
            <a:endParaRPr/>
          </a:p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810978" y="2370338"/>
            <a:ext cx="3320250" cy="24591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287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65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Regression:</a:t>
            </a:r>
            <a:endParaRPr/>
          </a:p>
          <a:p>
            <a:pPr indent="0" lvl="0" marL="12287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65"/>
              <a:buFont typeface="Arial"/>
              <a:buNone/>
            </a:pPr>
            <a:r>
              <a:rPr b="0" i="0" lang="en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In regression tasks, SVMs aim to find the hyperplane that best fits the data while maintaining a maximum margin.</a:t>
            </a:r>
            <a:endParaRPr b="0" i="0" sz="1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4859551" y="2370338"/>
            <a:ext cx="3320250" cy="24591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287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65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Classification:</a:t>
            </a:r>
            <a:endParaRPr/>
          </a:p>
          <a:p>
            <a:pPr indent="0" lvl="0" marL="12287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65"/>
              <a:buFont typeface="Arial"/>
              <a:buNone/>
            </a:pPr>
            <a:r>
              <a:rPr b="0" i="0" lang="en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In classification tasks, SVMs aim to find the hyperplane that best separates the data points of different classes in the feature space.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Eagle</dc:creator>
</cp:coreProperties>
</file>