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gHJlYpKEWYC7G6oHxFAuhK9mpN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c41d962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c41d962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f3b0113b5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41d96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c41d96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918b64d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b918b64d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918b64d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b918b64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918b64d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b918b64d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drive/folders/1Y_z5JSNlNpYXKnyTwuQCassACg5mwnCD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dQarcuWAfu-Ep0TG3d5ZCiQHomQo-HV4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19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6950" y="4160975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Random Forest Regressor:</a:t>
            </a:r>
            <a:endParaRPr b="1" sz="3020"/>
          </a:p>
        </p:txBody>
      </p:sp>
      <p:sp>
        <p:nvSpPr>
          <p:cNvPr id="117" name="Google Shape;117;p3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Random Forest is learning method that creates </a:t>
            </a:r>
            <a:r>
              <a:rPr b="1" lang="en">
                <a:solidFill>
                  <a:srgbClr val="CC0000"/>
                </a:solidFill>
              </a:rPr>
              <a:t>multiple decision trees</a:t>
            </a:r>
            <a:r>
              <a:rPr lang="en">
                <a:solidFill>
                  <a:schemeClr val="dk1"/>
                </a:solidFill>
              </a:rPr>
              <a:t> during training and outputs the </a:t>
            </a:r>
            <a:r>
              <a:rPr b="1" lang="en">
                <a:solidFill>
                  <a:srgbClr val="CC0000"/>
                </a:solidFill>
              </a:rPr>
              <a:t>average prediction</a:t>
            </a:r>
            <a:r>
              <a:rPr lang="en">
                <a:solidFill>
                  <a:schemeClr val="dk1"/>
                </a:solidFill>
              </a:rPr>
              <a:t> (for regression) from all individual trees.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999" y="2135175"/>
            <a:ext cx="4942950" cy="28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Boosting Regressor</a:t>
            </a:r>
            <a:endParaRPr b="1" sz="3020"/>
          </a:p>
        </p:txBody>
      </p:sp>
      <p:sp>
        <p:nvSpPr>
          <p:cNvPr id="125" name="Google Shape;125;p4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Gradient Boosting is </a:t>
            </a:r>
            <a:r>
              <a:rPr b="1" lang="en">
                <a:solidFill>
                  <a:srgbClr val="FF0000"/>
                </a:solidFill>
              </a:rPr>
              <a:t>learning technique </a:t>
            </a:r>
            <a:r>
              <a:rPr lang="en">
                <a:solidFill>
                  <a:schemeClr val="dk1"/>
                </a:solidFill>
              </a:rPr>
              <a:t>that </a:t>
            </a:r>
            <a:r>
              <a:rPr b="1" lang="en">
                <a:solidFill>
                  <a:srgbClr val="FF0000"/>
                </a:solidFill>
              </a:rPr>
              <a:t>builds multiple decision trees </a:t>
            </a:r>
            <a:r>
              <a:rPr lang="en">
                <a:solidFill>
                  <a:schemeClr val="dk1"/>
                </a:solidFill>
              </a:rPr>
              <a:t>sequentially, each one correcting the errors of its predecessor.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5758" y="2012949"/>
            <a:ext cx="4178268" cy="304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Residual Analysis:</a:t>
            </a:r>
            <a:endParaRPr b="1" sz="3000"/>
          </a:p>
        </p:txBody>
      </p:sp>
      <p:sp>
        <p:nvSpPr>
          <p:cNvPr id="133" name="Google Shape;133;p4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2873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C0C0C"/>
                </a:solidFill>
              </a:rPr>
              <a:t>Residual analysis is a </a:t>
            </a:r>
            <a:r>
              <a:rPr b="1" lang="en">
                <a:solidFill>
                  <a:srgbClr val="FF0000"/>
                </a:solidFill>
              </a:rPr>
              <a:t>technique for evaluating the validity of a linear regression model by examining the patterns of residuals</a:t>
            </a:r>
            <a:r>
              <a:rPr lang="en">
                <a:solidFill>
                  <a:srgbClr val="0C0C0C"/>
                </a:solidFill>
              </a:rPr>
              <a:t>. </a:t>
            </a:r>
            <a:endParaRPr/>
          </a:p>
          <a:p>
            <a:pPr indent="0" lvl="0" marL="122873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C0C0C"/>
                </a:solidFill>
              </a:rPr>
              <a:t>A residual is the difference between the observed value and the predicted value of a quantity of interest. </a:t>
            </a:r>
            <a:endParaRPr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/>
          </a:p>
        </p:txBody>
      </p:sp>
      <p:sp>
        <p:nvSpPr>
          <p:cNvPr id="134" name="Google Shape;13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" y="2926500"/>
            <a:ext cx="4078650" cy="19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8325" y="2231598"/>
            <a:ext cx="5662826" cy="21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Mean Squared Error (MSE)</a:t>
            </a:r>
            <a:endParaRPr b="1" sz="3020"/>
          </a:p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CC0000"/>
                </a:solidFill>
              </a:rPr>
              <a:t>Mean Squared Error (MSE)</a:t>
            </a:r>
            <a:r>
              <a:rPr lang="en">
                <a:solidFill>
                  <a:schemeClr val="dk1"/>
                </a:solidFill>
              </a:rPr>
              <a:t> is a common evaluation metric used in regression tasks.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measures the average squared difference between the actual and predicted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547" y="2271525"/>
            <a:ext cx="4753075" cy="28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c41d962b5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Next Lecture:</a:t>
            </a:r>
            <a:endParaRPr b="1" sz="3000"/>
          </a:p>
        </p:txBody>
      </p:sp>
      <p:sp>
        <p:nvSpPr>
          <p:cNvPr id="150" name="Google Shape;150;g2bc41d962b5_0_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20 - Evaluation Metrics 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1" name="Google Shape;151;g2bc41d962b5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58" name="Google Shape;58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Regression Models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Linear Regression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Decision Tree Regressor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Random Forest Regressor 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Gradient Boosting Regressor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Hands-on Using Scikit Learn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41d962b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Previous lecture:</a:t>
            </a:r>
            <a:endParaRPr sz="3000"/>
          </a:p>
        </p:txBody>
      </p:sp>
      <p:sp>
        <p:nvSpPr>
          <p:cNvPr id="65" name="Google Shape;65;g2bc41d962b5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18 - Classification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" name="Google Shape;66;g2bc41d962b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type="title"/>
          </p:nvPr>
        </p:nvSpPr>
        <p:spPr>
          <a:xfrm>
            <a:off x="227725" y="2418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Different Regression Techniques</a:t>
            </a:r>
            <a:endParaRPr b="1" sz="3020"/>
          </a:p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Linear Regression</a:t>
            </a:r>
            <a:endParaRPr b="1" sz="3000"/>
          </a:p>
        </p:txBody>
      </p:sp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Linear regression is a </a:t>
            </a:r>
            <a:r>
              <a:rPr b="1" lang="en">
                <a:solidFill>
                  <a:srgbClr val="CC0000"/>
                </a:solidFill>
              </a:rPr>
              <a:t>supervised </a:t>
            </a:r>
            <a:r>
              <a:rPr lang="en">
                <a:solidFill>
                  <a:srgbClr val="000000"/>
                </a:solidFill>
              </a:rPr>
              <a:t>machine learning algorithm used for predicting a </a:t>
            </a:r>
            <a:r>
              <a:rPr b="1" lang="en">
                <a:solidFill>
                  <a:srgbClr val="CC0000"/>
                </a:solidFill>
              </a:rPr>
              <a:t>continuous output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000000"/>
                </a:solidFill>
              </a:rPr>
              <a:t>dependent variable</a:t>
            </a:r>
            <a:r>
              <a:rPr lang="en">
                <a:solidFill>
                  <a:srgbClr val="000000"/>
                </a:solidFill>
              </a:rPr>
              <a:t>) based on one or more </a:t>
            </a:r>
            <a:r>
              <a:rPr b="1" lang="en">
                <a:solidFill>
                  <a:srgbClr val="CC0000"/>
                </a:solidFill>
              </a:rPr>
              <a:t>input features</a:t>
            </a:r>
            <a:r>
              <a:rPr lang="en">
                <a:solidFill>
                  <a:srgbClr val="000000"/>
                </a:solidFill>
              </a:rPr>
              <a:t> (</a:t>
            </a:r>
            <a:r>
              <a:rPr b="1" lang="en">
                <a:solidFill>
                  <a:srgbClr val="000000"/>
                </a:solidFill>
              </a:rPr>
              <a:t>independent variables</a:t>
            </a:r>
            <a:r>
              <a:rPr lang="en">
                <a:solidFill>
                  <a:srgbClr val="000000"/>
                </a:solidFill>
              </a:rPr>
              <a:t>).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34"/>
          <p:cNvPicPr preferRelativeResize="0"/>
          <p:nvPr/>
        </p:nvPicPr>
        <p:blipFill rotWithShape="1">
          <a:blip r:embed="rId3">
            <a:alphaModFix/>
          </a:blip>
          <a:srcRect b="0" l="0" r="0" t="15879"/>
          <a:stretch/>
        </p:blipFill>
        <p:spPr>
          <a:xfrm>
            <a:off x="4234649" y="1903188"/>
            <a:ext cx="4325687" cy="315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918b64d44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b="1" lang="en" sz="3000"/>
              <a:t>Linear Regression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86" name="Google Shape;86;g2b918b64d44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g2b918b64d4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013" y="1006438"/>
            <a:ext cx="79724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918b64d4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/>
              <a:buNone/>
            </a:pPr>
            <a:r>
              <a:rPr b="1" lang="en" sz="3000"/>
              <a:t>Linear Regression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93" name="Google Shape;93;g2b918b64d44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g2b918b64d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00" y="1535200"/>
            <a:ext cx="7257141" cy="3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b918b64d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0875" y="86096"/>
            <a:ext cx="3154150" cy="22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918b64d44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b="1" lang="en" sz="3000"/>
              <a:t>Linear Regression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01" name="Google Shape;101;g2b918b64d44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g2b918b64d4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93675"/>
            <a:ext cx="3317075" cy="11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b918b64d4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0625" y="2571747"/>
            <a:ext cx="5642740" cy="226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Decision Tree Regressor</a:t>
            </a:r>
            <a:endParaRPr b="1" sz="3020"/>
          </a:p>
        </p:txBody>
      </p:sp>
      <p:sp>
        <p:nvSpPr>
          <p:cNvPr id="109" name="Google Shape;109;p3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Decision tree regression involves </a:t>
            </a:r>
            <a:r>
              <a:rPr b="1" lang="en">
                <a:solidFill>
                  <a:srgbClr val="CC0000"/>
                </a:solidFill>
              </a:rPr>
              <a:t>partitioning the data into subsets</a:t>
            </a:r>
            <a:r>
              <a:rPr lang="en">
                <a:solidFill>
                  <a:schemeClr val="dk1"/>
                </a:solidFill>
              </a:rPr>
              <a:t> based on the values of </a:t>
            </a:r>
            <a:r>
              <a:rPr b="1" lang="en">
                <a:solidFill>
                  <a:srgbClr val="CC0000"/>
                </a:solidFill>
              </a:rPr>
              <a:t>independent variables</a:t>
            </a:r>
            <a:r>
              <a:rPr lang="en">
                <a:solidFill>
                  <a:schemeClr val="dk1"/>
                </a:solidFill>
              </a:rPr>
              <a:t> and predicting the average of the target variable for each subset.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645" y="2129214"/>
            <a:ext cx="3649126" cy="268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