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4" roundtripDataSignature="AMtx7mi55X6jjnbq+u5/CJOl07n/H+1n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878DAC-479D-404D-8CF4-FD0D4D5C43EF}">
  <a:tblStyle styleId="{B6878DAC-479D-404D-8CF4-FD0D4D5C43E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20417a89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1f20417a89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20417a895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f20417a89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20417a89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f20417a89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20417a895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1f20417a89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4f3b0113b5_3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24f3b0113b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20417a895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f20417a89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f20417a895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1f20417a89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20417a895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f20417a89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20417a895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f20417a89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c411ffdd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c411ffdd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c411ffd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c411ffd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20417a895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f20417a89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20417a895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1f20417a89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20417a895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f20417a89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20417a895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1f20417a89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0417a895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f20417a89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4327" lvl="0" marL="45720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Char char="●"/>
              <a:defRPr/>
            </a:lvl1pPr>
            <a:lvl2pPr indent="-310832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2pPr>
            <a:lvl3pPr indent="-310832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3pPr>
            <a:lvl4pPr indent="-310832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4pPr>
            <a:lvl5pPr indent="-310832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5pPr>
            <a:lvl6pPr indent="-310832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6pPr>
            <a:lvl7pPr indent="-310832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●"/>
              <a:defRPr/>
            </a:lvl7pPr>
            <a:lvl8pPr indent="-310832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○"/>
              <a:defRPr/>
            </a:lvl8pPr>
            <a:lvl9pPr indent="-310832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95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rive.google.com/drive/folders/11cqdykUrXSy5X0LD0bP5VZa1HwzMPBx_?usp=driv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folders/1-JtyNwbeonXM-AbaTYC-0QRsIWIAHBb6?usp=drive_lin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/>
          <p:nvPr>
            <p:ph type="ctrTitle"/>
          </p:nvPr>
        </p:nvSpPr>
        <p:spPr>
          <a:xfrm>
            <a:off x="3879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800"/>
              <a:t>Hope to Skills</a:t>
            </a:r>
            <a:endParaRPr sz="4800"/>
          </a:p>
        </p:txBody>
      </p:sp>
      <p:sp>
        <p:nvSpPr>
          <p:cNvPr id="50" name="Google Shape;50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Lecture# 20</a:t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779">
              <a:solidFill>
                <a:schemeClr val="dk1"/>
              </a:solidFill>
            </a:endParaRPr>
          </a:p>
          <a:p>
            <a:pPr indent="0" lvl="0" marL="2743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79">
                <a:solidFill>
                  <a:schemeClr val="dk1"/>
                </a:solidFill>
              </a:rPr>
              <a:t>Irfan Malik, Dr. Sheraz Naseer </a:t>
            </a:r>
            <a:endParaRPr sz="1779">
              <a:solidFill>
                <a:schemeClr val="dk1"/>
              </a:solidFill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25" y="4478925"/>
            <a:ext cx="2021288" cy="44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6950" y="4160975"/>
            <a:ext cx="1330074" cy="91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20417a895_0_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/>
              <a:t>Basics - Training, Validation, and Testing Data</a:t>
            </a:r>
            <a:endParaRPr b="1" sz="2920"/>
          </a:p>
        </p:txBody>
      </p:sp>
      <p:sp>
        <p:nvSpPr>
          <p:cNvPr id="119" name="Google Shape;119;g1f20417a895_0_9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</a:rPr>
              <a:t>Training Data: </a:t>
            </a:r>
            <a:r>
              <a:rPr lang="en">
                <a:solidFill>
                  <a:schemeClr val="dk1"/>
                </a:solidFill>
              </a:rPr>
              <a:t>We feed this data into a machine learning algorithm to develop a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</a:rPr>
              <a:t>Validation Data: </a:t>
            </a:r>
            <a:r>
              <a:rPr lang="en">
                <a:solidFill>
                  <a:schemeClr val="dk1"/>
                </a:solidFill>
              </a:rPr>
              <a:t>This dataset tunes model parameters (hyperparameters), helping prevent overfitting.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Testing Data: </a:t>
            </a:r>
            <a:r>
              <a:rPr lang="en">
                <a:solidFill>
                  <a:schemeClr val="dk1"/>
                </a:solidFill>
              </a:rPr>
              <a:t>Provides a final, unbiased picture of how well the model performs on unseen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0" name="Google Shape;120;g1f20417a895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20417a895_0_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920"/>
              <a:t>Key Evaluation Metrics (Classification)</a:t>
            </a:r>
            <a:endParaRPr b="1" sz="2920"/>
          </a:p>
        </p:txBody>
      </p:sp>
      <p:sp>
        <p:nvSpPr>
          <p:cNvPr id="126" name="Google Shape;126;g1f20417a895_0_19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b="1" lang="en">
                <a:solidFill>
                  <a:schemeClr val="dk1"/>
                </a:solidFill>
              </a:rPr>
              <a:t>Accuracy</a:t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b="1" lang="en">
                <a:solidFill>
                  <a:schemeClr val="dk1"/>
                </a:solidFill>
              </a:rPr>
              <a:t>Precision </a:t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b="1" lang="en">
                <a:solidFill>
                  <a:schemeClr val="dk1"/>
                </a:solidFill>
              </a:rPr>
              <a:t>Recall</a:t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AutoNum type="arabicPeriod"/>
            </a:pPr>
            <a:r>
              <a:rPr b="1" lang="en">
                <a:solidFill>
                  <a:schemeClr val="dk1"/>
                </a:solidFill>
              </a:rPr>
              <a:t>F1-Score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7" name="Google Shape;127;g1f20417a895_0_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20417a89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Accuracy</a:t>
            </a:r>
            <a:endParaRPr b="1" sz="3020"/>
          </a:p>
        </p:txBody>
      </p:sp>
      <p:sp>
        <p:nvSpPr>
          <p:cNvPr id="133" name="Google Shape;133;g1f20417a895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It is the ratio of number of</a:t>
            </a:r>
            <a:r>
              <a:rPr b="1" lang="en">
                <a:solidFill>
                  <a:srgbClr val="CC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correct predictions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to the</a:t>
            </a:r>
            <a:r>
              <a:rPr b="1" lang="en">
                <a:solidFill>
                  <a:srgbClr val="CC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total number of input samples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Note:</a:t>
            </a:r>
            <a:r>
              <a:rPr lang="en">
                <a:solidFill>
                  <a:schemeClr val="dk1"/>
                </a:solidFill>
              </a:rPr>
              <a:t>It works well only if there are </a:t>
            </a:r>
            <a:r>
              <a:rPr b="1" lang="en">
                <a:solidFill>
                  <a:srgbClr val="FF0000"/>
                </a:solidFill>
              </a:rPr>
              <a:t>equal</a:t>
            </a:r>
            <a:r>
              <a:rPr lang="en">
                <a:solidFill>
                  <a:schemeClr val="dk1"/>
                </a:solidFill>
              </a:rPr>
              <a:t> number of samples belonging to </a:t>
            </a:r>
            <a:r>
              <a:rPr b="1" lang="en">
                <a:solidFill>
                  <a:srgbClr val="FF0000"/>
                </a:solidFill>
              </a:rPr>
              <a:t>each class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g1f20417a895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g1f20417a89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622" y="2187147"/>
            <a:ext cx="5855575" cy="11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Accuracy- Example</a:t>
            </a:r>
            <a:endParaRPr b="1" sz="3020"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Consider that there are </a:t>
            </a:r>
            <a:r>
              <a:rPr b="1" lang="en">
                <a:solidFill>
                  <a:srgbClr val="FF0000"/>
                </a:solidFill>
              </a:rPr>
              <a:t>98%</a:t>
            </a:r>
            <a:r>
              <a:rPr lang="en">
                <a:solidFill>
                  <a:srgbClr val="CC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samples of </a:t>
            </a:r>
            <a:r>
              <a:rPr b="1" lang="en">
                <a:solidFill>
                  <a:srgbClr val="FF0000"/>
                </a:solidFill>
              </a:rPr>
              <a:t>class A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FF0000"/>
                </a:solidFill>
              </a:rPr>
              <a:t>2%</a:t>
            </a:r>
            <a:r>
              <a:rPr lang="en">
                <a:solidFill>
                  <a:schemeClr val="dk1"/>
                </a:solidFill>
              </a:rPr>
              <a:t> samples of </a:t>
            </a:r>
            <a:r>
              <a:rPr b="1" lang="en">
                <a:solidFill>
                  <a:srgbClr val="FF0000"/>
                </a:solidFill>
              </a:rPr>
              <a:t>class B</a:t>
            </a:r>
            <a:r>
              <a:rPr lang="en">
                <a:solidFill>
                  <a:schemeClr val="dk1"/>
                </a:solidFill>
              </a:rPr>
              <a:t> in our training set. Then our model can easily get</a:t>
            </a:r>
            <a:r>
              <a:rPr b="1" lang="en">
                <a:solidFill>
                  <a:srgbClr val="CC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98%</a:t>
            </a:r>
            <a:r>
              <a:rPr lang="en">
                <a:solidFill>
                  <a:schemeClr val="dk1"/>
                </a:solidFill>
              </a:rPr>
              <a:t> training accuracy by simply predicting every training sample belonging to </a:t>
            </a:r>
            <a:r>
              <a:rPr b="1" lang="en">
                <a:solidFill>
                  <a:srgbClr val="FF0000"/>
                </a:solidFill>
              </a:rPr>
              <a:t>class 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When the same model is tested on a test set with </a:t>
            </a:r>
            <a:r>
              <a:rPr b="1" lang="en">
                <a:solidFill>
                  <a:srgbClr val="FF0000"/>
                </a:solidFill>
              </a:rPr>
              <a:t>60%</a:t>
            </a:r>
            <a:r>
              <a:rPr lang="en">
                <a:solidFill>
                  <a:schemeClr val="dk1"/>
                </a:solidFill>
              </a:rPr>
              <a:t> samples of </a:t>
            </a:r>
            <a:r>
              <a:rPr b="1" lang="en">
                <a:solidFill>
                  <a:srgbClr val="FF0000"/>
                </a:solidFill>
              </a:rPr>
              <a:t>class A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FF0000"/>
                </a:solidFill>
              </a:rPr>
              <a:t>40%</a:t>
            </a:r>
            <a:r>
              <a:rPr lang="en">
                <a:solidFill>
                  <a:schemeClr val="dk1"/>
                </a:solidFill>
              </a:rPr>
              <a:t> samples of </a:t>
            </a:r>
            <a:r>
              <a:rPr b="1" lang="en">
                <a:solidFill>
                  <a:srgbClr val="FF0000"/>
                </a:solidFill>
              </a:rPr>
              <a:t>class B,</a:t>
            </a:r>
            <a:r>
              <a:rPr lang="en">
                <a:solidFill>
                  <a:schemeClr val="dk1"/>
                </a:solidFill>
              </a:rPr>
              <a:t> then the test accuracy would drop down to </a:t>
            </a:r>
            <a:r>
              <a:rPr b="1" lang="en">
                <a:solidFill>
                  <a:srgbClr val="FF0000"/>
                </a:solidFill>
              </a:rPr>
              <a:t>60%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Classification Accuracy is great, but gives us the false sense of achieving high accuracy.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real problem arises, when the cost of misclassification of the minor class samples are very high.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20417a895_0_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Possible Scenarios</a:t>
            </a:r>
            <a:endParaRPr b="1" sz="3020"/>
          </a:p>
        </p:txBody>
      </p:sp>
      <p:sp>
        <p:nvSpPr>
          <p:cNvPr id="148" name="Google Shape;148;g1f20417a895_0_62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</a:rPr>
              <a:t>True Positives (TP):</a:t>
            </a:r>
            <a:r>
              <a:rPr lang="en">
                <a:solidFill>
                  <a:schemeClr val="dk1"/>
                </a:solidFill>
              </a:rPr>
              <a:t> Things your </a:t>
            </a:r>
            <a:r>
              <a:rPr b="1" lang="en">
                <a:solidFill>
                  <a:srgbClr val="38761D"/>
                </a:solidFill>
              </a:rPr>
              <a:t>model predicted positive</a:t>
            </a:r>
            <a:r>
              <a:rPr lang="en">
                <a:solidFill>
                  <a:schemeClr val="dk1"/>
                </a:solidFill>
              </a:rPr>
              <a:t> that were </a:t>
            </a:r>
            <a:r>
              <a:rPr b="1" lang="en">
                <a:solidFill>
                  <a:srgbClr val="38761D"/>
                </a:solidFill>
              </a:rPr>
              <a:t>genuinely positive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</a:rPr>
              <a:t>False Positives (FP):</a:t>
            </a:r>
            <a:r>
              <a:rPr lang="en">
                <a:solidFill>
                  <a:schemeClr val="dk1"/>
                </a:solidFill>
              </a:rPr>
              <a:t> Things your </a:t>
            </a:r>
            <a:r>
              <a:rPr b="1" lang="en">
                <a:solidFill>
                  <a:srgbClr val="38761D"/>
                </a:solidFill>
              </a:rPr>
              <a:t>model predicted as positive</a:t>
            </a:r>
            <a:r>
              <a:rPr lang="en">
                <a:solidFill>
                  <a:schemeClr val="dk1"/>
                </a:solidFill>
              </a:rPr>
              <a:t>, but that were </a:t>
            </a:r>
            <a:r>
              <a:rPr b="1" lang="en">
                <a:solidFill>
                  <a:srgbClr val="FF0000"/>
                </a:solidFill>
              </a:rPr>
              <a:t>actually negative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</a:rPr>
              <a:t>True Negatives (TN):</a:t>
            </a:r>
            <a:r>
              <a:rPr lang="en">
                <a:solidFill>
                  <a:schemeClr val="dk1"/>
                </a:solidFill>
              </a:rPr>
              <a:t> Things </a:t>
            </a:r>
            <a:r>
              <a:rPr b="1" lang="en">
                <a:solidFill>
                  <a:srgbClr val="38761D"/>
                </a:solidFill>
              </a:rPr>
              <a:t>correctly </a:t>
            </a:r>
            <a:r>
              <a:rPr lang="en">
                <a:solidFill>
                  <a:schemeClr val="dk1"/>
                </a:solidFill>
              </a:rPr>
              <a:t>predicted as </a:t>
            </a:r>
            <a:r>
              <a:rPr b="1" lang="en">
                <a:solidFill>
                  <a:srgbClr val="38761D"/>
                </a:solidFill>
              </a:rPr>
              <a:t>negative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False Negatives (FN): </a:t>
            </a:r>
            <a:r>
              <a:rPr lang="en">
                <a:solidFill>
                  <a:schemeClr val="dk1"/>
                </a:solidFill>
              </a:rPr>
              <a:t>Things incorrectly </a:t>
            </a:r>
            <a:r>
              <a:rPr b="1" lang="en">
                <a:solidFill>
                  <a:srgbClr val="FF0000"/>
                </a:solidFill>
              </a:rPr>
              <a:t>predicted as negative</a:t>
            </a:r>
            <a:r>
              <a:rPr lang="en">
                <a:solidFill>
                  <a:schemeClr val="dk1"/>
                </a:solidFill>
              </a:rPr>
              <a:t>, when they </a:t>
            </a:r>
            <a:r>
              <a:rPr b="1" lang="en">
                <a:solidFill>
                  <a:srgbClr val="FF0000"/>
                </a:solidFill>
              </a:rPr>
              <a:t>were positive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9" name="Google Shape;149;g1f20417a895_0_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Confusion Matrix</a:t>
            </a:r>
            <a:endParaRPr b="1" sz="3020"/>
          </a:p>
        </p:txBody>
      </p:sp>
      <p:sp>
        <p:nvSpPr>
          <p:cNvPr id="155" name="Google Shape;155;p44"/>
          <p:cNvSpPr txBox="1"/>
          <p:nvPr>
            <p:ph idx="1" type="body"/>
          </p:nvPr>
        </p:nvSpPr>
        <p:spPr>
          <a:xfrm>
            <a:off x="311700" y="113222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rgbClr val="FF0000"/>
                </a:solidFill>
              </a:rPr>
              <a:t>Confusion Matrix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as the name suggests gives us a matrix as output and </a:t>
            </a:r>
            <a:r>
              <a:rPr b="1" lang="en">
                <a:solidFill>
                  <a:srgbClr val="FF0000"/>
                </a:solidFill>
              </a:rPr>
              <a:t>describes</a:t>
            </a:r>
            <a:r>
              <a:rPr b="1" lang="en">
                <a:solidFill>
                  <a:srgbClr val="CC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rgbClr val="FF0000"/>
                </a:solidFill>
              </a:rPr>
              <a:t>complete performance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of the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7" name="Google Shape;157;p44"/>
          <p:cNvPicPr preferRelativeResize="0"/>
          <p:nvPr/>
        </p:nvPicPr>
        <p:blipFill rotWithShape="1">
          <a:blip r:embed="rId3">
            <a:alphaModFix/>
          </a:blip>
          <a:srcRect b="0" l="0" r="0" t="6155"/>
          <a:stretch/>
        </p:blipFill>
        <p:spPr>
          <a:xfrm>
            <a:off x="2164250" y="2003450"/>
            <a:ext cx="4146800" cy="29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Confusion Matrix</a:t>
            </a:r>
            <a:endParaRPr b="1" sz="3020"/>
          </a:p>
        </p:txBody>
      </p:sp>
      <p:sp>
        <p:nvSpPr>
          <p:cNvPr id="163" name="Google Shape;163;p4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rgbClr val="000000"/>
                </a:solidFill>
              </a:rPr>
              <a:t>True Positives :</a:t>
            </a:r>
            <a:r>
              <a:rPr lang="en">
                <a:solidFill>
                  <a:srgbClr val="000000"/>
                </a:solidFill>
              </a:rPr>
              <a:t> The cases in which we predicted </a:t>
            </a:r>
            <a:r>
              <a:rPr b="1" lang="en">
                <a:solidFill>
                  <a:srgbClr val="38761D"/>
                </a:solidFill>
              </a:rPr>
              <a:t>YES</a:t>
            </a:r>
            <a:r>
              <a:rPr lang="en">
                <a:solidFill>
                  <a:srgbClr val="000000"/>
                </a:solidFill>
              </a:rPr>
              <a:t> and the actual output was also </a:t>
            </a:r>
            <a:r>
              <a:rPr b="1" lang="en">
                <a:solidFill>
                  <a:srgbClr val="38761D"/>
                </a:solidFill>
              </a:rPr>
              <a:t>YES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rgbClr val="000000"/>
                </a:solidFill>
              </a:rPr>
              <a:t>True Negatives : </a:t>
            </a:r>
            <a:r>
              <a:rPr lang="en">
                <a:solidFill>
                  <a:srgbClr val="000000"/>
                </a:solidFill>
              </a:rPr>
              <a:t>The cases in which we predicted </a:t>
            </a:r>
            <a:r>
              <a:rPr b="1" lang="en">
                <a:solidFill>
                  <a:srgbClr val="FF0000"/>
                </a:solidFill>
              </a:rPr>
              <a:t>NO</a:t>
            </a:r>
            <a:r>
              <a:rPr lang="en">
                <a:solidFill>
                  <a:srgbClr val="000000"/>
                </a:solidFill>
              </a:rPr>
              <a:t> and the actual output was </a:t>
            </a:r>
            <a:r>
              <a:rPr b="1" lang="en">
                <a:solidFill>
                  <a:srgbClr val="FF0000"/>
                </a:solidFill>
              </a:rPr>
              <a:t>NO.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rgbClr val="000000"/>
                </a:solidFill>
              </a:rPr>
              <a:t>False Positives :</a:t>
            </a:r>
            <a:r>
              <a:rPr lang="en">
                <a:solidFill>
                  <a:srgbClr val="000000"/>
                </a:solidFill>
              </a:rPr>
              <a:t> The cases in which we predicted </a:t>
            </a:r>
            <a:r>
              <a:rPr b="1" lang="en">
                <a:solidFill>
                  <a:srgbClr val="38761D"/>
                </a:solidFill>
              </a:rPr>
              <a:t>YES </a:t>
            </a:r>
            <a:r>
              <a:rPr lang="en">
                <a:solidFill>
                  <a:srgbClr val="000000"/>
                </a:solidFill>
              </a:rPr>
              <a:t>and the actual output was </a:t>
            </a:r>
            <a:r>
              <a:rPr b="1" lang="en">
                <a:solidFill>
                  <a:srgbClr val="FF0000"/>
                </a:solidFill>
              </a:rPr>
              <a:t>NO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rgbClr val="000000"/>
                </a:solidFill>
              </a:rPr>
              <a:t>False Negatives :</a:t>
            </a:r>
            <a:r>
              <a:rPr lang="en">
                <a:solidFill>
                  <a:srgbClr val="000000"/>
                </a:solidFill>
              </a:rPr>
              <a:t> The cases in which we predicted </a:t>
            </a:r>
            <a:r>
              <a:rPr b="1" lang="en">
                <a:solidFill>
                  <a:srgbClr val="FF0000"/>
                </a:solidFill>
              </a:rPr>
              <a:t>NO</a:t>
            </a:r>
            <a:r>
              <a:rPr b="1" lang="en">
                <a:solidFill>
                  <a:srgbClr val="CC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and the actual output was </a:t>
            </a:r>
            <a:r>
              <a:rPr b="1" lang="en">
                <a:solidFill>
                  <a:srgbClr val="38761D"/>
                </a:solidFill>
              </a:rPr>
              <a:t>YES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4" name="Google Shape;16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>
            <p:ph type="title"/>
          </p:nvPr>
        </p:nvSpPr>
        <p:spPr>
          <a:xfrm>
            <a:off x="322425" y="433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Confusion Matrix - Accuracy</a:t>
            </a:r>
            <a:endParaRPr b="1" sz="3020"/>
          </a:p>
        </p:txBody>
      </p:sp>
      <p:sp>
        <p:nvSpPr>
          <p:cNvPr id="170" name="Google Shape;17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26" y="1512238"/>
            <a:ext cx="4556115" cy="2211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36650" y="1776666"/>
            <a:ext cx="4556125" cy="168254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"/>
          <p:cNvSpPr txBox="1"/>
          <p:nvPr/>
        </p:nvSpPr>
        <p:spPr>
          <a:xfrm>
            <a:off x="80850" y="44360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Only reliable when we have balanced classes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Confusion Matrix - Precision</a:t>
            </a:r>
            <a:endParaRPr b="1" sz="3020"/>
          </a:p>
        </p:txBody>
      </p:sp>
      <p:sp>
        <p:nvSpPr>
          <p:cNvPr id="179" name="Google Shape;179;p4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It is the number of </a:t>
            </a:r>
            <a:r>
              <a:rPr b="1" lang="en">
                <a:solidFill>
                  <a:srgbClr val="FF0000"/>
                </a:solidFill>
              </a:rPr>
              <a:t>correct positive results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divided by the number of </a:t>
            </a:r>
            <a:r>
              <a:rPr b="1" lang="en">
                <a:solidFill>
                  <a:srgbClr val="FF0000"/>
                </a:solidFill>
              </a:rPr>
              <a:t>positive results predicted</a:t>
            </a:r>
            <a:r>
              <a:rPr lang="en">
                <a:solidFill>
                  <a:schemeClr val="dk1"/>
                </a:solidFill>
              </a:rPr>
              <a:t> by the classifier.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precision emphasizes </a:t>
            </a:r>
            <a:r>
              <a:rPr b="1" lang="en">
                <a:solidFill>
                  <a:srgbClr val="FF0000"/>
                </a:solidFill>
              </a:rPr>
              <a:t>minimizing false positives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Use case example:</a:t>
            </a:r>
            <a:r>
              <a:rPr lang="en">
                <a:solidFill>
                  <a:schemeClr val="dk1"/>
                </a:solidFill>
              </a:rPr>
              <a:t> Medical tests, where </a:t>
            </a:r>
            <a:r>
              <a:rPr b="1" lang="en">
                <a:solidFill>
                  <a:schemeClr val="dk1"/>
                </a:solidFill>
              </a:rPr>
              <a:t>false positives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(Predicted Diseased but actually healthy)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can lead to unnecessary treatments.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223" y="2326400"/>
            <a:ext cx="6815477" cy="14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Confusion Matrix - Recall</a:t>
            </a:r>
            <a:endParaRPr b="1" sz="3020"/>
          </a:p>
        </p:txBody>
      </p:sp>
      <p:sp>
        <p:nvSpPr>
          <p:cNvPr id="187" name="Google Shape;187;p47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ratio of correctly </a:t>
            </a:r>
            <a:r>
              <a:rPr b="1" lang="en">
                <a:solidFill>
                  <a:srgbClr val="FF0000"/>
                </a:solidFill>
              </a:rPr>
              <a:t>predicted positive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instances to the </a:t>
            </a:r>
            <a:r>
              <a:rPr b="1" lang="en">
                <a:solidFill>
                  <a:srgbClr val="FF0000"/>
                </a:solidFill>
              </a:rPr>
              <a:t>total actual positive instances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Recall focuses on </a:t>
            </a:r>
            <a:r>
              <a:rPr b="1" lang="en">
                <a:solidFill>
                  <a:srgbClr val="FF0000"/>
                </a:solidFill>
              </a:rPr>
              <a:t>minimizing false negatives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Use case example:</a:t>
            </a:r>
            <a:r>
              <a:rPr lang="en">
                <a:solidFill>
                  <a:schemeClr val="dk1"/>
                </a:solidFill>
              </a:rPr>
              <a:t> Disease detection, where </a:t>
            </a:r>
            <a:r>
              <a:rPr b="1" lang="en">
                <a:solidFill>
                  <a:schemeClr val="dk1"/>
                </a:solidFill>
              </a:rPr>
              <a:t>False Negative</a:t>
            </a:r>
            <a:r>
              <a:rPr b="1" lang="en">
                <a:solidFill>
                  <a:srgbClr val="CC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(predicted healthy but actually diseased)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can have serious consequences.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47"/>
          <p:cNvPicPr preferRelativeResize="0"/>
          <p:nvPr/>
        </p:nvPicPr>
        <p:blipFill rotWithShape="1">
          <a:blip r:embed="rId3">
            <a:alphaModFix/>
          </a:blip>
          <a:srcRect b="5928" l="0" r="0" t="10101"/>
          <a:stretch/>
        </p:blipFill>
        <p:spPr>
          <a:xfrm>
            <a:off x="1507125" y="2419025"/>
            <a:ext cx="5660075" cy="154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f3b0113b5_3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Agenda</a:t>
            </a:r>
            <a:endParaRPr b="1" sz="3020"/>
          </a:p>
        </p:txBody>
      </p:sp>
      <p:sp>
        <p:nvSpPr>
          <p:cNvPr id="58" name="Google Shape;58;g24f3b0113b5_3_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97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65"/>
              <a:buChar char="●"/>
            </a:pPr>
            <a:r>
              <a:rPr lang="en" sz="2200">
                <a:solidFill>
                  <a:schemeClr val="dk1"/>
                </a:solidFill>
              </a:rPr>
              <a:t>Model Evaluation</a:t>
            </a:r>
            <a:endParaRPr sz="2200">
              <a:solidFill>
                <a:schemeClr val="dk1"/>
              </a:solidFill>
            </a:endParaRPr>
          </a:p>
          <a:p>
            <a:pPr indent="-3597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65"/>
              <a:buChar char="●"/>
            </a:pPr>
            <a:r>
              <a:rPr lang="en" sz="2200">
                <a:solidFill>
                  <a:schemeClr val="dk1"/>
                </a:solidFill>
              </a:rPr>
              <a:t>Evaluation Metrics</a:t>
            </a:r>
            <a:endParaRPr sz="2200">
              <a:solidFill>
                <a:schemeClr val="dk1"/>
              </a:solidFill>
            </a:endParaRPr>
          </a:p>
          <a:p>
            <a:pPr indent="-35528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5"/>
              <a:buChar char="○"/>
            </a:pPr>
            <a:r>
              <a:rPr lang="en" sz="2100">
                <a:solidFill>
                  <a:schemeClr val="dk1"/>
                </a:solidFill>
              </a:rPr>
              <a:t>Accuracy</a:t>
            </a:r>
            <a:endParaRPr sz="2100">
              <a:solidFill>
                <a:schemeClr val="dk1"/>
              </a:solidFill>
            </a:endParaRPr>
          </a:p>
          <a:p>
            <a:pPr indent="-35528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5"/>
              <a:buChar char="○"/>
            </a:pPr>
            <a:r>
              <a:rPr lang="en" sz="2100">
                <a:solidFill>
                  <a:schemeClr val="dk1"/>
                </a:solidFill>
              </a:rPr>
              <a:t>Precision</a:t>
            </a:r>
            <a:endParaRPr sz="2100">
              <a:solidFill>
                <a:schemeClr val="dk1"/>
              </a:solidFill>
            </a:endParaRPr>
          </a:p>
          <a:p>
            <a:pPr indent="-35528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5"/>
              <a:buChar char="○"/>
            </a:pPr>
            <a:r>
              <a:rPr lang="en" sz="2100">
                <a:solidFill>
                  <a:schemeClr val="dk1"/>
                </a:solidFill>
              </a:rPr>
              <a:t>Recall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59" name="Google Shape;59;g24f3b0113b5_3_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20417a895_0_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Example </a:t>
            </a:r>
            <a:endParaRPr b="1" sz="3020"/>
          </a:p>
        </p:txBody>
      </p:sp>
      <p:sp>
        <p:nvSpPr>
          <p:cNvPr id="195" name="Google Shape;195;g1f20417a895_0_72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A veterinarian builds a machine learning model to detect whether cats have a specific feline disease based on medical test results.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Data: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The vet collected data on </a:t>
            </a:r>
            <a:r>
              <a:rPr b="1" lang="en">
                <a:solidFill>
                  <a:srgbClr val="FF0000"/>
                </a:solidFill>
              </a:rPr>
              <a:t>100</a:t>
            </a:r>
            <a:r>
              <a:rPr lang="en">
                <a:solidFill>
                  <a:srgbClr val="99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cats. Here's a breakdown: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Actually Have the Disease: </a:t>
            </a:r>
            <a:r>
              <a:rPr b="1" lang="en">
                <a:solidFill>
                  <a:srgbClr val="FF0000"/>
                </a:solidFill>
              </a:rPr>
              <a:t>40 cats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Actually Healthy: </a:t>
            </a:r>
            <a:r>
              <a:rPr b="1" lang="en">
                <a:solidFill>
                  <a:srgbClr val="38761D"/>
                </a:solidFill>
              </a:rPr>
              <a:t>60 cats</a:t>
            </a:r>
            <a:endParaRPr b="1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Model Predicted Positive (Disease): </a:t>
            </a:r>
            <a:r>
              <a:rPr b="1" lang="en">
                <a:solidFill>
                  <a:srgbClr val="FF0000"/>
                </a:solidFill>
              </a:rPr>
              <a:t>45 cats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Model Predicted Negative (Healthy): </a:t>
            </a:r>
            <a:r>
              <a:rPr b="1" lang="en">
                <a:solidFill>
                  <a:srgbClr val="38761D"/>
                </a:solidFill>
              </a:rPr>
              <a:t>55 cats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196" name="Google Shape;196;g1f20417a895_0_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20417a895_0_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Example </a:t>
            </a:r>
            <a:endParaRPr b="1" sz="3020"/>
          </a:p>
        </p:txBody>
      </p:sp>
      <p:sp>
        <p:nvSpPr>
          <p:cNvPr id="202" name="Google Shape;202;g1f20417a895_0_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g1f20417a895_0_80"/>
          <p:cNvPicPr preferRelativeResize="0"/>
          <p:nvPr/>
        </p:nvPicPr>
        <p:blipFill rotWithShape="1">
          <a:blip r:embed="rId3">
            <a:alphaModFix/>
          </a:blip>
          <a:srcRect b="0" l="2288" r="1906" t="0"/>
          <a:stretch/>
        </p:blipFill>
        <p:spPr>
          <a:xfrm>
            <a:off x="913600" y="1301163"/>
            <a:ext cx="6857700" cy="254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Calculate Precision - Example</a:t>
            </a:r>
            <a:endParaRPr b="1" sz="3020"/>
          </a:p>
        </p:txBody>
      </p:sp>
      <p:sp>
        <p:nvSpPr>
          <p:cNvPr id="209" name="Google Shape;209;p4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Calculate Precision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Precision = TP / (TP + FP)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Precision = 35 / (35 + 10) = 35/45 = 0.78 (or 78%)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Interpretation:</a:t>
            </a:r>
            <a:r>
              <a:rPr lang="en">
                <a:solidFill>
                  <a:schemeClr val="dk1"/>
                </a:solidFill>
              </a:rPr>
              <a:t> When the model predicts a cat has the disease, it's correct </a:t>
            </a:r>
            <a:r>
              <a:rPr b="1" lang="en">
                <a:solidFill>
                  <a:srgbClr val="FF0000"/>
                </a:solidFill>
              </a:rPr>
              <a:t>78%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of the time.  That means there's a </a:t>
            </a:r>
            <a:r>
              <a:rPr b="1" lang="en">
                <a:solidFill>
                  <a:srgbClr val="FF0000"/>
                </a:solidFill>
              </a:rPr>
              <a:t>22%</a:t>
            </a:r>
            <a:r>
              <a:rPr lang="en">
                <a:solidFill>
                  <a:schemeClr val="dk1"/>
                </a:solidFill>
              </a:rPr>
              <a:t> chance of overdiagnosis.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20417a895_0_9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Calculate Recall - Example</a:t>
            </a:r>
            <a:endParaRPr b="1" sz="3020"/>
          </a:p>
        </p:txBody>
      </p:sp>
      <p:sp>
        <p:nvSpPr>
          <p:cNvPr id="216" name="Google Shape;216;g1f20417a895_0_96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Recall = TP / (TP + FN)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Recall = 35 / (35 + 5) = 35/40 = 0.875 (or 87.5%)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Interpretation:</a:t>
            </a:r>
            <a:r>
              <a:rPr lang="en">
                <a:solidFill>
                  <a:schemeClr val="dk1"/>
                </a:solidFill>
              </a:rPr>
              <a:t> For cats that actually have the disease, the model correctly identifies them </a:t>
            </a:r>
            <a:r>
              <a:rPr b="1" lang="en">
                <a:solidFill>
                  <a:srgbClr val="FF0000"/>
                </a:solidFill>
              </a:rPr>
              <a:t>87.5%</a:t>
            </a:r>
            <a:r>
              <a:rPr lang="en">
                <a:solidFill>
                  <a:schemeClr val="dk1"/>
                </a:solidFill>
              </a:rPr>
              <a:t> of the time. The remaining </a:t>
            </a:r>
            <a:r>
              <a:rPr b="1" lang="en">
                <a:solidFill>
                  <a:srgbClr val="FF0000"/>
                </a:solidFill>
              </a:rPr>
              <a:t>12.5%</a:t>
            </a:r>
            <a:r>
              <a:rPr lang="en">
                <a:solidFill>
                  <a:schemeClr val="dk1"/>
                </a:solidFill>
              </a:rPr>
              <a:t> risk being missed by the model.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7" name="Google Shape;217;g1f20417a895_0_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f20417a895_0_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Confusion Matrix - Example</a:t>
            </a:r>
            <a:endParaRPr b="1" sz="3020"/>
          </a:p>
        </p:txBody>
      </p:sp>
      <p:sp>
        <p:nvSpPr>
          <p:cNvPr id="223" name="Google Shape;223;g1f20417a895_0_87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lang="en">
                <a:solidFill>
                  <a:schemeClr val="dk1"/>
                </a:solidFill>
              </a:rPr>
              <a:t>Suppose you trained a model to classify cancer patients. You want evaluate the model performance. You have to answer the following questions </a:t>
            </a:r>
            <a:r>
              <a:rPr b="1" lang="en">
                <a:solidFill>
                  <a:srgbClr val="FF0000"/>
                </a:solidFill>
              </a:rPr>
              <a:t>Accuracy? Precision?</a:t>
            </a:r>
            <a:r>
              <a:rPr lang="en">
                <a:solidFill>
                  <a:schemeClr val="dk1"/>
                </a:solidFill>
              </a:rPr>
              <a:t> and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Recall?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What should be of more concerned Accuracy. Precision. Recall?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g1f20417a895_0_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5" name="Google Shape;225;g1f20417a895_0_87"/>
          <p:cNvGraphicFramePr/>
          <p:nvPr/>
        </p:nvGraphicFramePr>
        <p:xfrm>
          <a:off x="1672963" y="29538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{B6878DAC-479D-404D-8CF4-FD0D4D5C43EF}</a:tableStyleId>
              </a:tblPr>
              <a:tblGrid>
                <a:gridCol w="1835025"/>
                <a:gridCol w="1835025"/>
                <a:gridCol w="1835025"/>
              </a:tblGrid>
              <a:tr h="5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 u="none" cap="none" strike="noStrike"/>
                        <a:t>Predicted </a:t>
                      </a:r>
                      <a:endParaRPr b="1" sz="17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 u="none" cap="none" strike="noStrike"/>
                        <a:t>Cancer = </a:t>
                      </a:r>
                      <a:r>
                        <a:rPr b="1" lang="en" sz="1700" u="none" cap="none" strike="noStrike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 sz="1700" u="none" cap="none" strike="noStrike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 u="none" cap="none" strike="noStrike"/>
                        <a:t>Predicted</a:t>
                      </a:r>
                      <a:endParaRPr b="1" sz="17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 u="none" cap="none" strike="noStrike"/>
                        <a:t>Cancer = </a:t>
                      </a:r>
                      <a:r>
                        <a:rPr b="1" lang="en" sz="1700" u="none" cap="none" strike="noStrike">
                          <a:solidFill>
                            <a:srgbClr val="FF0000"/>
                          </a:solidFill>
                        </a:rPr>
                        <a:t>No</a:t>
                      </a:r>
                      <a:endParaRPr b="1" sz="1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 u="none" cap="none" strike="noStrike"/>
                        <a:t>Actual</a:t>
                      </a:r>
                      <a:endParaRPr b="1" sz="17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 u="none" cap="none" strike="noStrike"/>
                        <a:t>Cancer = </a:t>
                      </a:r>
                      <a:r>
                        <a:rPr b="1" lang="en" sz="1700" u="none" cap="none" strike="noStrike">
                          <a:solidFill>
                            <a:srgbClr val="38761D"/>
                          </a:solidFill>
                        </a:rPr>
                        <a:t>Yes</a:t>
                      </a:r>
                      <a:endParaRPr b="1" sz="1700" u="none" cap="none" strike="noStrike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" sz="1900" u="none" cap="none" strike="noStrike"/>
                        <a:t>96</a:t>
                      </a:r>
                      <a:endParaRPr b="1" sz="1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" sz="1900" u="none" cap="none" strike="noStrike"/>
                        <a:t>11</a:t>
                      </a:r>
                      <a:endParaRPr b="1" sz="1900" u="none" cap="none" strike="noStrike"/>
                    </a:p>
                  </a:txBody>
                  <a:tcPr marT="91425" marB="91425" marR="91425" marL="91425"/>
                </a:tc>
              </a:tr>
              <a:tr h="525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 u="none" cap="none" strike="noStrike"/>
                        <a:t>Actual </a:t>
                      </a:r>
                      <a:endParaRPr b="1" sz="17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 u="none" cap="none" strike="noStrike"/>
                        <a:t>Cancer = </a:t>
                      </a:r>
                      <a:r>
                        <a:rPr b="1" lang="en" sz="1700" u="none" cap="none" strike="noStrike">
                          <a:solidFill>
                            <a:srgbClr val="FF0000"/>
                          </a:solidFill>
                        </a:rPr>
                        <a:t>No</a:t>
                      </a:r>
                      <a:endParaRPr b="1" sz="1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" sz="1900" u="none" cap="none" strike="noStrike"/>
                        <a:t>17</a:t>
                      </a:r>
                      <a:endParaRPr b="1" sz="1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b="1" lang="en" sz="1900" u="none" cap="none" strike="noStrike"/>
                        <a:t>54</a:t>
                      </a:r>
                      <a:endParaRPr b="1" sz="19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Real-World Examples</a:t>
            </a:r>
            <a:endParaRPr b="1" sz="3020"/>
          </a:p>
        </p:txBody>
      </p:sp>
      <p:sp>
        <p:nvSpPr>
          <p:cNvPr id="231" name="Google Shape;231;p4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Fraud detection: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rgbClr val="FF0000"/>
                </a:solidFill>
              </a:rPr>
              <a:t>High precision</a:t>
            </a:r>
            <a:r>
              <a:rPr lang="en">
                <a:solidFill>
                  <a:schemeClr val="dk1"/>
                </a:solidFill>
              </a:rPr>
              <a:t> to avoid </a:t>
            </a:r>
            <a:r>
              <a:rPr b="1" lang="en">
                <a:solidFill>
                  <a:srgbClr val="FF0000"/>
                </a:solidFill>
              </a:rPr>
              <a:t>false positives</a:t>
            </a:r>
            <a:r>
              <a:rPr b="1" lang="en">
                <a:solidFill>
                  <a:srgbClr val="CC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(Predicted Fraud actually not-Fraud)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chemeClr val="dk1"/>
                </a:solidFill>
              </a:rPr>
              <a:t>Medical diagnoses: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rPr b="1" lang="en">
                <a:solidFill>
                  <a:srgbClr val="FF0000"/>
                </a:solidFill>
              </a:rPr>
              <a:t>High recall </a:t>
            </a:r>
            <a:r>
              <a:rPr lang="en">
                <a:solidFill>
                  <a:schemeClr val="dk1"/>
                </a:solidFill>
              </a:rPr>
              <a:t>to minimize </a:t>
            </a:r>
            <a:r>
              <a:rPr b="1" lang="en">
                <a:solidFill>
                  <a:srgbClr val="FF0000"/>
                </a:solidFill>
              </a:rPr>
              <a:t>false negatives </a:t>
            </a:r>
            <a:r>
              <a:rPr lang="en">
                <a:solidFill>
                  <a:schemeClr val="dk1"/>
                </a:solidFill>
              </a:rPr>
              <a:t>(Predicted healthy but actually diseased).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Key takeaways</a:t>
            </a:r>
            <a:endParaRPr b="1" sz="3020"/>
          </a:p>
        </p:txBody>
      </p:sp>
      <p:sp>
        <p:nvSpPr>
          <p:cNvPr id="238" name="Google Shape;238;p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Accuracy</a:t>
            </a:r>
            <a:r>
              <a:rPr lang="en">
                <a:solidFill>
                  <a:schemeClr val="dk1"/>
                </a:solidFill>
              </a:rPr>
              <a:t> (total % of correct classifications) is often not a meaningful performance metric when data sets are imbalanced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Class imbalance</a:t>
            </a:r>
            <a:r>
              <a:rPr lang="en">
                <a:solidFill>
                  <a:schemeClr val="dk1"/>
                </a:solidFill>
              </a:rPr>
              <a:t> implies that one class is represented much more often than others. Penalizing certain misclassifications and re-sampling the data set help dealing with imbalances.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Precision</a:t>
            </a:r>
            <a:r>
              <a:rPr lang="en">
                <a:solidFill>
                  <a:schemeClr val="dk1"/>
                </a:solidFill>
              </a:rPr>
              <a:t> is a metric that penalizes </a:t>
            </a:r>
            <a:r>
              <a:rPr b="1" lang="en">
                <a:solidFill>
                  <a:srgbClr val="FF0000"/>
                </a:solidFill>
              </a:rPr>
              <a:t>false positives</a:t>
            </a:r>
            <a:r>
              <a:rPr lang="en">
                <a:solidFill>
                  <a:schemeClr val="dk1"/>
                </a:solidFill>
              </a:rPr>
              <a:t>. As such, models with high precision are cautious to label an element as positive.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Char char="●"/>
            </a:pPr>
            <a:r>
              <a:rPr b="1" lang="en">
                <a:solidFill>
                  <a:schemeClr val="dk1"/>
                </a:solidFill>
              </a:rPr>
              <a:t>Recall</a:t>
            </a:r>
            <a:r>
              <a:rPr lang="en">
                <a:solidFill>
                  <a:schemeClr val="dk1"/>
                </a:solidFill>
              </a:rPr>
              <a:t> is a metric that penalizes</a:t>
            </a:r>
            <a:r>
              <a:rPr b="1" lang="en">
                <a:solidFill>
                  <a:srgbClr val="CC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false negatives</a:t>
            </a:r>
            <a:r>
              <a:rPr lang="en">
                <a:solidFill>
                  <a:schemeClr val="dk1"/>
                </a:solidFill>
              </a:rPr>
              <a:t>. Models with high recall tend towards positive classification when in doubt.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9" name="Google Shape;23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c411ffdd3_0_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Next Lecture:</a:t>
            </a:r>
            <a:endParaRPr b="1" sz="3000"/>
          </a:p>
        </p:txBody>
      </p:sp>
      <p:sp>
        <p:nvSpPr>
          <p:cNvPr id="245" name="Google Shape;245;g2bc411ffdd3_0_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Lecture 21 - Evaluation Metrics II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Click Here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46" name="Google Shape;246;g2bc411ffdd3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c411ffdd3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Previous lecture:</a:t>
            </a:r>
            <a:endParaRPr sz="3000"/>
          </a:p>
        </p:txBody>
      </p:sp>
      <p:sp>
        <p:nvSpPr>
          <p:cNvPr id="65" name="Google Shape;65;g2bc411ffdd3_0_0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Lecture 19 - Regression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hlink"/>
                </a:solidFill>
                <a:hlinkClick r:id="rId3"/>
              </a:rPr>
              <a:t>Click Here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6" name="Google Shape;66;g2bc411ffdd3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Why Evaluate Machine Learning Models?</a:t>
            </a:r>
            <a:endParaRPr b="1" sz="3020"/>
          </a:p>
        </p:txBody>
      </p:sp>
      <p:sp>
        <p:nvSpPr>
          <p:cNvPr id="72" name="Google Shape;72;p43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</a:rPr>
              <a:t>Improved decision-making:</a:t>
            </a:r>
            <a:r>
              <a:rPr lang="en">
                <a:solidFill>
                  <a:schemeClr val="dk1"/>
                </a:solidFill>
              </a:rPr>
              <a:t> Evaluation shows how </a:t>
            </a:r>
            <a:r>
              <a:rPr b="1" lang="en">
                <a:solidFill>
                  <a:srgbClr val="FF0000"/>
                </a:solidFill>
              </a:rPr>
              <a:t>well</a:t>
            </a:r>
            <a:r>
              <a:rPr lang="en">
                <a:solidFill>
                  <a:schemeClr val="dk1"/>
                </a:solidFill>
              </a:rPr>
              <a:t> a model works, guiding choices about </a:t>
            </a:r>
            <a:r>
              <a:rPr b="1" lang="en">
                <a:solidFill>
                  <a:srgbClr val="FF0000"/>
                </a:solidFill>
              </a:rPr>
              <a:t>deployment</a:t>
            </a:r>
            <a:r>
              <a:rPr lang="en">
                <a:solidFill>
                  <a:schemeClr val="dk1"/>
                </a:solidFill>
              </a:rPr>
              <a:t> and</a:t>
            </a:r>
            <a:r>
              <a:rPr b="1" lang="en">
                <a:solidFill>
                  <a:srgbClr val="99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improvement.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</a:rPr>
              <a:t>Overfitting Prevention:</a:t>
            </a:r>
            <a:r>
              <a:rPr lang="en">
                <a:solidFill>
                  <a:schemeClr val="dk1"/>
                </a:solidFill>
              </a:rPr>
              <a:t> Evaluation can warn against models that might </a:t>
            </a:r>
            <a:r>
              <a:rPr b="1" lang="en">
                <a:solidFill>
                  <a:srgbClr val="FF0000"/>
                </a:solidFill>
              </a:rPr>
              <a:t>memorize</a:t>
            </a:r>
            <a:r>
              <a:rPr b="1" lang="en">
                <a:solidFill>
                  <a:srgbClr val="99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training</a:t>
            </a:r>
            <a:r>
              <a:rPr lang="en">
                <a:solidFill>
                  <a:schemeClr val="dk1"/>
                </a:solidFill>
              </a:rPr>
              <a:t> data but do </a:t>
            </a:r>
            <a:r>
              <a:rPr b="1" lang="en">
                <a:solidFill>
                  <a:srgbClr val="FF0000"/>
                </a:solidFill>
              </a:rPr>
              <a:t>poorly</a:t>
            </a:r>
            <a:r>
              <a:rPr lang="en">
                <a:solidFill>
                  <a:schemeClr val="dk1"/>
                </a:solidFill>
              </a:rPr>
              <a:t> on </a:t>
            </a:r>
            <a:r>
              <a:rPr b="1" lang="en">
                <a:solidFill>
                  <a:srgbClr val="FF0000"/>
                </a:solidFill>
              </a:rPr>
              <a:t>new data</a:t>
            </a:r>
            <a:r>
              <a:rPr lang="en">
                <a:solidFill>
                  <a:srgbClr val="FF0000"/>
                </a:solidFill>
              </a:rPr>
              <a:t>.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</a:rPr>
              <a:t>Fine-tuning:</a:t>
            </a:r>
            <a:r>
              <a:rPr lang="en">
                <a:solidFill>
                  <a:schemeClr val="dk1"/>
                </a:solidFill>
              </a:rPr>
              <a:t> Assessment enables us to </a:t>
            </a:r>
            <a:r>
              <a:rPr b="1" lang="en">
                <a:solidFill>
                  <a:srgbClr val="FF0000"/>
                </a:solidFill>
              </a:rPr>
              <a:t>tweak</a:t>
            </a:r>
            <a:r>
              <a:rPr lang="en">
                <a:solidFill>
                  <a:schemeClr val="dk1"/>
                </a:solidFill>
              </a:rPr>
              <a:t> the model improving its effectiveness.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Fair Comparison:</a:t>
            </a:r>
            <a:r>
              <a:rPr lang="en">
                <a:solidFill>
                  <a:schemeClr val="dk1"/>
                </a:solidFill>
              </a:rPr>
              <a:t> It enables us to objectively </a:t>
            </a:r>
            <a:r>
              <a:rPr b="1" lang="en">
                <a:solidFill>
                  <a:srgbClr val="FF0000"/>
                </a:solidFill>
              </a:rPr>
              <a:t>compare different models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20417a895_0_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What is Underfitting?</a:t>
            </a:r>
            <a:endParaRPr b="1" sz="3020"/>
          </a:p>
        </p:txBody>
      </p:sp>
      <p:sp>
        <p:nvSpPr>
          <p:cNvPr id="79" name="Google Shape;79;g1f20417a895_0_29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</a:rPr>
              <a:t>Too Simple: </a:t>
            </a:r>
            <a:r>
              <a:rPr lang="en">
                <a:solidFill>
                  <a:schemeClr val="dk1"/>
                </a:solidFill>
              </a:rPr>
              <a:t>An underfit model </a:t>
            </a:r>
            <a:r>
              <a:rPr b="1" lang="en">
                <a:solidFill>
                  <a:srgbClr val="FF0000"/>
                </a:solidFill>
              </a:rPr>
              <a:t>fails</a:t>
            </a:r>
            <a:r>
              <a:rPr lang="en">
                <a:solidFill>
                  <a:schemeClr val="dk1"/>
                </a:solidFill>
              </a:rPr>
              <a:t> to </a:t>
            </a:r>
            <a:r>
              <a:rPr b="1" lang="en">
                <a:solidFill>
                  <a:srgbClr val="FF0000"/>
                </a:solidFill>
              </a:rPr>
              <a:t>capture</a:t>
            </a:r>
            <a:r>
              <a:rPr lang="en">
                <a:solidFill>
                  <a:schemeClr val="dk1"/>
                </a:solidFill>
              </a:rPr>
              <a:t> the underlying </a:t>
            </a:r>
            <a:r>
              <a:rPr b="1" lang="en">
                <a:solidFill>
                  <a:srgbClr val="FF0000"/>
                </a:solidFill>
              </a:rPr>
              <a:t>pattern of the data</a:t>
            </a:r>
            <a:r>
              <a:rPr lang="en">
                <a:solidFill>
                  <a:schemeClr val="dk1"/>
                </a:solidFill>
              </a:rPr>
              <a:t>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Poor Performance: </a:t>
            </a:r>
            <a:r>
              <a:rPr lang="en">
                <a:solidFill>
                  <a:schemeClr val="dk1"/>
                </a:solidFill>
              </a:rPr>
              <a:t>This leads to errors on both the </a:t>
            </a:r>
            <a:r>
              <a:rPr b="1" lang="en">
                <a:solidFill>
                  <a:srgbClr val="FF0000"/>
                </a:solidFill>
              </a:rPr>
              <a:t>training set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and unseen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Example: </a:t>
            </a:r>
            <a:r>
              <a:rPr lang="en">
                <a:solidFill>
                  <a:schemeClr val="dk1"/>
                </a:solidFill>
              </a:rPr>
              <a:t>Trying to fit a straight line to data that has a clear curve.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80" name="Google Shape;80;g1f20417a895_0_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g1f20417a895_0_29"/>
          <p:cNvPicPr preferRelativeResize="0"/>
          <p:nvPr/>
        </p:nvPicPr>
        <p:blipFill rotWithShape="1">
          <a:blip r:embed="rId3">
            <a:alphaModFix/>
          </a:blip>
          <a:srcRect b="0" l="65787" r="0" t="2940"/>
          <a:stretch/>
        </p:blipFill>
        <p:spPr>
          <a:xfrm>
            <a:off x="2974019" y="2423603"/>
            <a:ext cx="2661431" cy="2633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20417a895_0_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What is Overfitting?</a:t>
            </a:r>
            <a:endParaRPr b="1" sz="3020"/>
          </a:p>
        </p:txBody>
      </p:sp>
      <p:sp>
        <p:nvSpPr>
          <p:cNvPr id="87" name="Google Shape;87;g1f20417a895_0_37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Too Complex: </a:t>
            </a:r>
            <a:r>
              <a:rPr lang="en">
                <a:solidFill>
                  <a:schemeClr val="dk1"/>
                </a:solidFill>
              </a:rPr>
              <a:t>An overfit model </a:t>
            </a:r>
            <a:r>
              <a:rPr b="1" lang="en">
                <a:solidFill>
                  <a:srgbClr val="FF0000"/>
                </a:solidFill>
              </a:rPr>
              <a:t>learns</a:t>
            </a:r>
            <a:r>
              <a:rPr lang="en">
                <a:solidFill>
                  <a:schemeClr val="dk1"/>
                </a:solidFill>
              </a:rPr>
              <a:t> the training data </a:t>
            </a:r>
            <a:r>
              <a:rPr b="1" lang="en">
                <a:solidFill>
                  <a:srgbClr val="FF0000"/>
                </a:solidFill>
              </a:rPr>
              <a:t>too well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Memorization, not Generalization:</a:t>
            </a:r>
            <a:r>
              <a:rPr lang="en">
                <a:solidFill>
                  <a:schemeClr val="dk1"/>
                </a:solidFill>
              </a:rPr>
              <a:t> It becomes a </a:t>
            </a:r>
            <a:r>
              <a:rPr b="1" lang="en">
                <a:solidFill>
                  <a:srgbClr val="FF0000"/>
                </a:solidFill>
              </a:rPr>
              <a:t>lookup table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rather than a </a:t>
            </a:r>
            <a:r>
              <a:rPr b="1" lang="en">
                <a:solidFill>
                  <a:srgbClr val="FF0000"/>
                </a:solidFill>
              </a:rPr>
              <a:t>pattern detector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Poor performance on new data: </a:t>
            </a:r>
            <a:r>
              <a:rPr lang="en">
                <a:solidFill>
                  <a:schemeClr val="dk1"/>
                </a:solidFill>
              </a:rPr>
              <a:t>The model becomes overly specific to the training data and makes</a:t>
            </a:r>
            <a:r>
              <a:rPr b="1" lang="en">
                <a:solidFill>
                  <a:srgbClr val="990000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bad predictions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on </a:t>
            </a:r>
            <a:r>
              <a:rPr b="1" lang="en">
                <a:solidFill>
                  <a:srgbClr val="FF0000"/>
                </a:solidFill>
              </a:rPr>
              <a:t>unseen examples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g1f20417a895_0_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g1f20417a895_0_37"/>
          <p:cNvPicPr preferRelativeResize="0"/>
          <p:nvPr/>
        </p:nvPicPr>
        <p:blipFill rotWithShape="1">
          <a:blip r:embed="rId3">
            <a:alphaModFix/>
          </a:blip>
          <a:srcRect b="3829" l="1706" r="66218" t="2537"/>
          <a:stretch/>
        </p:blipFill>
        <p:spPr>
          <a:xfrm>
            <a:off x="3062796" y="3231472"/>
            <a:ext cx="3409230" cy="1825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20417a895_0_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Consequences of Overfitting and Underfitting</a:t>
            </a:r>
            <a:endParaRPr b="1" sz="3020"/>
          </a:p>
        </p:txBody>
      </p:sp>
      <p:sp>
        <p:nvSpPr>
          <p:cNvPr id="95" name="Google Shape;95;g1f20417a895_0_4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</a:rPr>
              <a:t>Inaccuracy: </a:t>
            </a:r>
            <a:r>
              <a:rPr lang="en">
                <a:solidFill>
                  <a:schemeClr val="dk1"/>
                </a:solidFill>
              </a:rPr>
              <a:t>Both lead to </a:t>
            </a:r>
            <a:r>
              <a:rPr b="1" lang="en">
                <a:solidFill>
                  <a:srgbClr val="FF0000"/>
                </a:solidFill>
              </a:rPr>
              <a:t>unreliable predictions.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>
                <a:solidFill>
                  <a:schemeClr val="dk1"/>
                </a:solidFill>
              </a:rPr>
              <a:t>Underfitting: </a:t>
            </a:r>
            <a:r>
              <a:rPr lang="en">
                <a:solidFill>
                  <a:schemeClr val="dk1"/>
                </a:solidFill>
              </a:rPr>
              <a:t>High bias, the model consistently gets it wrong in a certain way.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Overfitting: </a:t>
            </a:r>
            <a:r>
              <a:rPr lang="en">
                <a:solidFill>
                  <a:schemeClr val="dk1"/>
                </a:solidFill>
              </a:rPr>
              <a:t>High variance performance wildly depends on the specific data it has seen.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6" name="Google Shape;96;g1f20417a895_0_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20417a895_0_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Consequences of Overfitting and Underfitting</a:t>
            </a:r>
            <a:endParaRPr b="1" sz="3020"/>
          </a:p>
        </p:txBody>
      </p:sp>
      <p:sp>
        <p:nvSpPr>
          <p:cNvPr id="102" name="Google Shape;102;g1f20417a895_0_55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g1f20417a895_0_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g1f20417a895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9063" y="1017725"/>
            <a:ext cx="5745374" cy="406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0417a895_0_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/>
              <a:t>Our Goal</a:t>
            </a:r>
            <a:endParaRPr b="1" sz="3020"/>
          </a:p>
        </p:txBody>
      </p:sp>
      <p:sp>
        <p:nvSpPr>
          <p:cNvPr id="110" name="Google Shape;110;g1f20417a895_0_108"/>
          <p:cNvSpPr txBox="1"/>
          <p:nvPr>
            <p:ph idx="1" type="body"/>
          </p:nvPr>
        </p:nvSpPr>
        <p:spPr>
          <a:xfrm>
            <a:off x="257325" y="1132275"/>
            <a:ext cx="86508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65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1" name="Google Shape;111;g1f20417a895_0_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g1f20417a895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925" y="1132280"/>
            <a:ext cx="9144000" cy="374904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f20417a895_0_108"/>
          <p:cNvSpPr/>
          <p:nvPr/>
        </p:nvSpPr>
        <p:spPr>
          <a:xfrm>
            <a:off x="3198875" y="1316800"/>
            <a:ext cx="2906100" cy="3206100"/>
          </a:xfrm>
          <a:prstGeom prst="rect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