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3" roundtripDataSignature="AMtx7mgT7P/2jTxWzZh1m5z+BzZoG/7N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716A90-3290-4D04-852D-BFB0BEDF42A8}">
  <a:tblStyle styleId="{C0716A90-3290-4D04-852D-BFB0BEDF42A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customschemas.google.com/relationships/presentationmetadata" Target="metadata"/><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20417a895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1f20417a895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20417a895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f20417a895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f20417a89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1f20417a89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20417a895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1f20417a895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4f3b0113b5_3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24f3b0113b5_3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f20417a895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1f20417a895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f20417a895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1f20417a895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f20417a895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f20417a895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bb2c1a9fcc_8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bb2c1a9fcc_8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f20417a895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1f20417a895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bb2c1a9fcc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bb2c1a9fcc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bb2c1a9fcc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bb2c1a9fcc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bb2c1a9fcc_2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bb2c1a9fcc_2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bb2c1a9fcc_2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2bb2c1a9fcc_2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bb2c1a9fcc_6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2bb2c1a9fcc_6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bb2c1a9fcc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2bb2c1a9fcc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bb2c1a9fcc_0_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bb2c1a9fcc_0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bb2c1a9fcc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2bb2c1a9fcc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bb2c1a9fcc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2bb2c1a9fcc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bb2c1a9fcc_8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bb2c1a9fcc_8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bb2c1a9fcc_2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2bb2c1a9fcc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bb2c1a9fcc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2bb2c1a9fcc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bb2c1a9fcc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2bb2c1a9fcc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bb2c1a9fcc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2bb2c1a9fcc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bb2c1a9fcc_7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2bb2c1a9fcc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c100697fe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c100697fe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20417a895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1f20417a895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20417a895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1f20417a895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20417a895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f20417a895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20417a895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1f20417a895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20417a895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f20417a895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4" name="Google Shape;4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g2bb2c1a9fcc_0_1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g2bb2c1a9fcc_0_17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8" name="Google Shape;48;g2bb2c1a9fcc_0_17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9" name="Google Shape;49;g2bb2c1a9fcc_0_1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3"/>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lvl1pPr indent="-334327" lvl="0" marL="457200" algn="l">
              <a:lnSpc>
                <a:spcPct val="130000"/>
              </a:lnSpc>
              <a:spcBef>
                <a:spcPts val="0"/>
              </a:spcBef>
              <a:spcAft>
                <a:spcPts val="0"/>
              </a:spcAft>
              <a:buSzPts val="1665"/>
              <a:buChar char="●"/>
              <a:defRPr/>
            </a:lvl1pPr>
            <a:lvl2pPr indent="-310832" lvl="1" marL="914400" algn="l">
              <a:lnSpc>
                <a:spcPct val="115000"/>
              </a:lnSpc>
              <a:spcBef>
                <a:spcPts val="0"/>
              </a:spcBef>
              <a:spcAft>
                <a:spcPts val="0"/>
              </a:spcAft>
              <a:buSzPts val="1295"/>
              <a:buChar char="○"/>
              <a:defRPr/>
            </a:lvl2pPr>
            <a:lvl3pPr indent="-310832" lvl="2" marL="1371600" algn="l">
              <a:lnSpc>
                <a:spcPct val="115000"/>
              </a:lnSpc>
              <a:spcBef>
                <a:spcPts val="0"/>
              </a:spcBef>
              <a:spcAft>
                <a:spcPts val="0"/>
              </a:spcAft>
              <a:buSzPts val="1295"/>
              <a:buChar char="■"/>
              <a:defRPr/>
            </a:lvl3pPr>
            <a:lvl4pPr indent="-310832" lvl="3" marL="1828800" algn="l">
              <a:lnSpc>
                <a:spcPct val="115000"/>
              </a:lnSpc>
              <a:spcBef>
                <a:spcPts val="0"/>
              </a:spcBef>
              <a:spcAft>
                <a:spcPts val="0"/>
              </a:spcAft>
              <a:buSzPts val="1295"/>
              <a:buChar char="●"/>
              <a:defRPr/>
            </a:lvl4pPr>
            <a:lvl5pPr indent="-310832" lvl="4" marL="2286000" algn="l">
              <a:lnSpc>
                <a:spcPct val="115000"/>
              </a:lnSpc>
              <a:spcBef>
                <a:spcPts val="0"/>
              </a:spcBef>
              <a:spcAft>
                <a:spcPts val="0"/>
              </a:spcAft>
              <a:buSzPts val="1295"/>
              <a:buChar char="○"/>
              <a:defRPr/>
            </a:lvl5pPr>
            <a:lvl6pPr indent="-310832" lvl="5" marL="2743200" algn="l">
              <a:lnSpc>
                <a:spcPct val="115000"/>
              </a:lnSpc>
              <a:spcBef>
                <a:spcPts val="0"/>
              </a:spcBef>
              <a:spcAft>
                <a:spcPts val="0"/>
              </a:spcAft>
              <a:buSzPts val="1295"/>
              <a:buChar char="■"/>
              <a:defRPr/>
            </a:lvl6pPr>
            <a:lvl7pPr indent="-310832" lvl="6" marL="3200400" algn="l">
              <a:lnSpc>
                <a:spcPct val="115000"/>
              </a:lnSpc>
              <a:spcBef>
                <a:spcPts val="0"/>
              </a:spcBef>
              <a:spcAft>
                <a:spcPts val="0"/>
              </a:spcAft>
              <a:buSzPts val="1295"/>
              <a:buChar char="●"/>
              <a:defRPr/>
            </a:lvl7pPr>
            <a:lvl8pPr indent="-310832" lvl="7" marL="3657600" algn="l">
              <a:lnSpc>
                <a:spcPct val="115000"/>
              </a:lnSpc>
              <a:spcBef>
                <a:spcPts val="0"/>
              </a:spcBef>
              <a:spcAft>
                <a:spcPts val="0"/>
              </a:spcAft>
              <a:buSzPts val="1295"/>
              <a:buChar char="○"/>
              <a:defRPr/>
            </a:lvl8pPr>
            <a:lvl9pPr indent="-310832" lvl="8" marL="4114800" algn="l">
              <a:lnSpc>
                <a:spcPct val="115000"/>
              </a:lnSpc>
              <a:spcBef>
                <a:spcPts val="0"/>
              </a:spcBef>
              <a:spcAft>
                <a:spcPts val="0"/>
              </a:spcAft>
              <a:buSzPts val="1295"/>
              <a:buChar char="■"/>
              <a:defRPr/>
            </a:lvl9pPr>
          </a:lstStyle>
          <a:p/>
        </p:txBody>
      </p:sp>
      <p:sp>
        <p:nvSpPr>
          <p:cNvPr id="16" name="Google Shape;1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 name="Google Shape;27;p2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1" name="Google Shape;3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5" name="Google Shape;35;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7" name="Google Shape;3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0" name="Google Shape;40;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rive.google.com/drive/folders/1Y_z5JSNlNpYXKnyTwuQCassACg5mwnCD?usp=drive_link" TargetMode="External"/><Relationship Id="rId4" Type="http://schemas.openxmlformats.org/officeDocument/2006/relationships/hyperlink" Target="https://drive.google.com/drive/folders/1Y_z5JSNlNpYXKnyTwuQCassACg5mwnCD?usp=drive_link"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1.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forms.gle/Fp63y9zjTJ1srfDD6"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drive.google.com/drive/folders/1t50tidd6a_0yllGWogH0IiV3gFmAgM-o?usp=drive_li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879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15000"/>
              </a:lnSpc>
              <a:spcBef>
                <a:spcPts val="0"/>
              </a:spcBef>
              <a:spcAft>
                <a:spcPts val="300"/>
              </a:spcAft>
              <a:buClr>
                <a:schemeClr val="dk1"/>
              </a:buClr>
              <a:buSzPts val="1100"/>
              <a:buFont typeface="Arial"/>
              <a:buNone/>
            </a:pPr>
            <a:r>
              <a:rPr b="1" lang="en" sz="4800"/>
              <a:t>Hope to Skills</a:t>
            </a:r>
            <a:endParaRPr sz="4800"/>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80000"/>
              </a:lnSpc>
              <a:spcBef>
                <a:spcPts val="0"/>
              </a:spcBef>
              <a:spcAft>
                <a:spcPts val="0"/>
              </a:spcAft>
              <a:buSzPts val="2800"/>
              <a:buNone/>
            </a:pPr>
            <a:r>
              <a:rPr lang="en" sz="1779">
                <a:solidFill>
                  <a:schemeClr val="dk1"/>
                </a:solidFill>
              </a:rPr>
              <a:t>Lecture# 21</a:t>
            </a:r>
            <a:endParaRPr sz="1779">
              <a:solidFill>
                <a:schemeClr val="dk1"/>
              </a:solidFill>
            </a:endParaRPr>
          </a:p>
          <a:p>
            <a:pPr indent="0" lvl="0" marL="2743200" rtl="0" algn="l">
              <a:lnSpc>
                <a:spcPct val="80000"/>
              </a:lnSpc>
              <a:spcBef>
                <a:spcPts val="0"/>
              </a:spcBef>
              <a:spcAft>
                <a:spcPts val="0"/>
              </a:spcAft>
              <a:buSzPts val="2800"/>
              <a:buNone/>
            </a:pPr>
            <a:r>
              <a:t/>
            </a:r>
            <a:endParaRPr sz="1779">
              <a:solidFill>
                <a:schemeClr val="dk1"/>
              </a:solidFill>
            </a:endParaRPr>
          </a:p>
          <a:p>
            <a:pPr indent="0" lvl="0" marL="2743200" rtl="0" algn="l">
              <a:lnSpc>
                <a:spcPct val="80000"/>
              </a:lnSpc>
              <a:spcBef>
                <a:spcPts val="0"/>
              </a:spcBef>
              <a:spcAft>
                <a:spcPts val="0"/>
              </a:spcAft>
              <a:buSzPts val="2800"/>
              <a:buNone/>
            </a:pPr>
            <a:r>
              <a:rPr lang="en" sz="1779">
                <a:solidFill>
                  <a:schemeClr val="dk1"/>
                </a:solidFill>
              </a:rPr>
              <a:t>Irfan Malik, Dr. Sheraz Naseer </a:t>
            </a:r>
            <a:endParaRPr sz="1779">
              <a:solidFill>
                <a:schemeClr val="dk1"/>
              </a:solidFill>
            </a:endParaRPr>
          </a:p>
        </p:txBody>
      </p:sp>
      <p:pic>
        <p:nvPicPr>
          <p:cNvPr id="56" name="Google Shape;56;p1"/>
          <p:cNvPicPr preferRelativeResize="0"/>
          <p:nvPr/>
        </p:nvPicPr>
        <p:blipFill rotWithShape="1">
          <a:blip r:embed="rId3">
            <a:alphaModFix/>
          </a:blip>
          <a:srcRect b="0" l="0" r="0" t="0"/>
          <a:stretch/>
        </p:blipFill>
        <p:spPr>
          <a:xfrm>
            <a:off x="102825" y="4478925"/>
            <a:ext cx="2021288" cy="449175"/>
          </a:xfrm>
          <a:prstGeom prst="rect">
            <a:avLst/>
          </a:prstGeom>
          <a:noFill/>
          <a:ln>
            <a:noFill/>
          </a:ln>
        </p:spPr>
      </p:pic>
      <p:pic>
        <p:nvPicPr>
          <p:cNvPr id="57" name="Google Shape;57;p1"/>
          <p:cNvPicPr preferRelativeResize="0"/>
          <p:nvPr/>
        </p:nvPicPr>
        <p:blipFill rotWithShape="1">
          <a:blip r:embed="rId4">
            <a:alphaModFix/>
          </a:blip>
          <a:srcRect b="0" l="0" r="0" t="0"/>
          <a:stretch/>
        </p:blipFill>
        <p:spPr>
          <a:xfrm>
            <a:off x="7736950" y="4160975"/>
            <a:ext cx="1330074" cy="9163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f20417a895_0_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920"/>
              <a:t>Basics - Training, Validation, and Testing Data</a:t>
            </a:r>
            <a:endParaRPr b="1" sz="2920"/>
          </a:p>
        </p:txBody>
      </p:sp>
      <p:sp>
        <p:nvSpPr>
          <p:cNvPr id="124" name="Google Shape;124;g1f20417a895_0_9"/>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100"/>
              <a:buNone/>
            </a:pPr>
            <a:r>
              <a:rPr b="1" lang="en">
                <a:solidFill>
                  <a:schemeClr val="dk1"/>
                </a:solidFill>
              </a:rPr>
              <a:t>Training Data: </a:t>
            </a:r>
            <a:r>
              <a:rPr lang="en">
                <a:solidFill>
                  <a:schemeClr val="dk1"/>
                </a:solidFill>
              </a:rPr>
              <a:t>We feed this data into a machine learning algorithm to develop a model.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SzPts val="1100"/>
              <a:buNone/>
            </a:pPr>
            <a:r>
              <a:rPr b="1" lang="en">
                <a:solidFill>
                  <a:schemeClr val="dk1"/>
                </a:solidFill>
              </a:rPr>
              <a:t>Validation Data: </a:t>
            </a:r>
            <a:r>
              <a:rPr lang="en">
                <a:solidFill>
                  <a:schemeClr val="dk1"/>
                </a:solidFill>
              </a:rPr>
              <a:t>This dataset tunes model parameters (hyperparameters), helping prevent overfitting.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Testing Data: </a:t>
            </a:r>
            <a:r>
              <a:rPr lang="en">
                <a:solidFill>
                  <a:schemeClr val="dk1"/>
                </a:solidFill>
              </a:rPr>
              <a:t>Provides a final, unbiased picture of how well the model performs on unseen data.</a:t>
            </a:r>
            <a:endParaRPr>
              <a:solidFill>
                <a:schemeClr val="dk1"/>
              </a:solidFill>
            </a:endParaRPr>
          </a:p>
          <a:p>
            <a:pPr indent="0" lvl="0" marL="0" rtl="0" algn="l">
              <a:lnSpc>
                <a:spcPct val="115000"/>
              </a:lnSpc>
              <a:spcBef>
                <a:spcPts val="0"/>
              </a:spcBef>
              <a:spcAft>
                <a:spcPts val="0"/>
              </a:spcAft>
              <a:buSzPts val="1665"/>
              <a:buNone/>
            </a:pPr>
            <a:r>
              <a:t/>
            </a:r>
            <a:endParaRPr b="1">
              <a:solidFill>
                <a:schemeClr val="dk1"/>
              </a:solidFill>
            </a:endParaRPr>
          </a:p>
        </p:txBody>
      </p:sp>
      <p:sp>
        <p:nvSpPr>
          <p:cNvPr id="125" name="Google Shape;125;g1f20417a895_0_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f20417a895_0_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920"/>
              <a:t>Key Evaluation Metrics (Classification)</a:t>
            </a:r>
            <a:endParaRPr b="1" sz="2920"/>
          </a:p>
        </p:txBody>
      </p:sp>
      <p:sp>
        <p:nvSpPr>
          <p:cNvPr id="131" name="Google Shape;131;g1f20417a895_0_19"/>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334327" lvl="0" marL="457200" rtl="0" algn="l">
              <a:lnSpc>
                <a:spcPct val="150000"/>
              </a:lnSpc>
              <a:spcBef>
                <a:spcPts val="0"/>
              </a:spcBef>
              <a:spcAft>
                <a:spcPts val="0"/>
              </a:spcAft>
              <a:buClr>
                <a:schemeClr val="dk1"/>
              </a:buClr>
              <a:buSzPts val="1665"/>
              <a:buAutoNum type="arabicPeriod"/>
            </a:pPr>
            <a:r>
              <a:rPr b="1" lang="en">
                <a:solidFill>
                  <a:schemeClr val="dk1"/>
                </a:solidFill>
              </a:rPr>
              <a:t>Accuracy</a:t>
            </a:r>
            <a:endParaRPr b="1">
              <a:solidFill>
                <a:schemeClr val="dk1"/>
              </a:solidFill>
            </a:endParaRPr>
          </a:p>
          <a:p>
            <a:pPr indent="-334327" lvl="0" marL="457200" rtl="0" algn="l">
              <a:lnSpc>
                <a:spcPct val="150000"/>
              </a:lnSpc>
              <a:spcBef>
                <a:spcPts val="0"/>
              </a:spcBef>
              <a:spcAft>
                <a:spcPts val="0"/>
              </a:spcAft>
              <a:buClr>
                <a:schemeClr val="dk1"/>
              </a:buClr>
              <a:buSzPts val="1665"/>
              <a:buAutoNum type="arabicPeriod"/>
            </a:pPr>
            <a:r>
              <a:rPr b="1" lang="en">
                <a:solidFill>
                  <a:schemeClr val="dk1"/>
                </a:solidFill>
              </a:rPr>
              <a:t>Precision </a:t>
            </a:r>
            <a:endParaRPr b="1">
              <a:solidFill>
                <a:schemeClr val="dk1"/>
              </a:solidFill>
            </a:endParaRPr>
          </a:p>
          <a:p>
            <a:pPr indent="-334327" lvl="0" marL="457200" rtl="0" algn="l">
              <a:lnSpc>
                <a:spcPct val="150000"/>
              </a:lnSpc>
              <a:spcBef>
                <a:spcPts val="0"/>
              </a:spcBef>
              <a:spcAft>
                <a:spcPts val="0"/>
              </a:spcAft>
              <a:buClr>
                <a:schemeClr val="dk1"/>
              </a:buClr>
              <a:buSzPts val="1665"/>
              <a:buAutoNum type="arabicPeriod"/>
            </a:pPr>
            <a:r>
              <a:rPr b="1" lang="en">
                <a:solidFill>
                  <a:schemeClr val="dk1"/>
                </a:solidFill>
              </a:rPr>
              <a:t>Recall</a:t>
            </a:r>
            <a:endParaRPr b="1">
              <a:solidFill>
                <a:schemeClr val="dk1"/>
              </a:solidFill>
            </a:endParaRPr>
          </a:p>
          <a:p>
            <a:pPr indent="-334327" lvl="0" marL="457200" rtl="0" algn="l">
              <a:lnSpc>
                <a:spcPct val="150000"/>
              </a:lnSpc>
              <a:spcBef>
                <a:spcPts val="0"/>
              </a:spcBef>
              <a:spcAft>
                <a:spcPts val="0"/>
              </a:spcAft>
              <a:buClr>
                <a:schemeClr val="dk1"/>
              </a:buClr>
              <a:buSzPts val="1665"/>
              <a:buAutoNum type="arabicPeriod"/>
            </a:pPr>
            <a:r>
              <a:rPr b="1" lang="en">
                <a:solidFill>
                  <a:schemeClr val="dk1"/>
                </a:solidFill>
              </a:rPr>
              <a:t>F1-Score</a:t>
            </a:r>
            <a:endParaRPr b="1">
              <a:solidFill>
                <a:schemeClr val="dk1"/>
              </a:solidFill>
            </a:endParaRPr>
          </a:p>
        </p:txBody>
      </p:sp>
      <p:sp>
        <p:nvSpPr>
          <p:cNvPr id="132" name="Google Shape;132;g1f20417a895_0_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f20417a895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Accuracy</a:t>
            </a:r>
            <a:endParaRPr b="1" sz="3020"/>
          </a:p>
        </p:txBody>
      </p:sp>
      <p:sp>
        <p:nvSpPr>
          <p:cNvPr id="138" name="Google Shape;138;g1f20417a895_0_0"/>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665"/>
              <a:buNone/>
            </a:pPr>
            <a:r>
              <a:rPr lang="en">
                <a:solidFill>
                  <a:schemeClr val="dk1"/>
                </a:solidFill>
              </a:rPr>
              <a:t>It is the ratio of number of</a:t>
            </a:r>
            <a:r>
              <a:rPr b="1" lang="en">
                <a:solidFill>
                  <a:srgbClr val="CC0000"/>
                </a:solidFill>
              </a:rPr>
              <a:t> </a:t>
            </a:r>
            <a:r>
              <a:rPr b="1" lang="en">
                <a:solidFill>
                  <a:srgbClr val="FF0000"/>
                </a:solidFill>
              </a:rPr>
              <a:t>correct predictions</a:t>
            </a:r>
            <a:r>
              <a:rPr lang="en">
                <a:solidFill>
                  <a:srgbClr val="FF0000"/>
                </a:solidFill>
              </a:rPr>
              <a:t> </a:t>
            </a:r>
            <a:r>
              <a:rPr lang="en">
                <a:solidFill>
                  <a:schemeClr val="dk1"/>
                </a:solidFill>
              </a:rPr>
              <a:t>to the</a:t>
            </a:r>
            <a:r>
              <a:rPr b="1" lang="en">
                <a:solidFill>
                  <a:srgbClr val="CC0000"/>
                </a:solidFill>
              </a:rPr>
              <a:t> </a:t>
            </a:r>
            <a:r>
              <a:rPr b="1" lang="en">
                <a:solidFill>
                  <a:srgbClr val="FF0000"/>
                </a:solidFill>
              </a:rPr>
              <a:t>total number of input samples</a:t>
            </a:r>
            <a:r>
              <a:rPr lang="en">
                <a:solidFill>
                  <a:schemeClr val="dk1"/>
                </a:solidFill>
              </a:rPr>
              <a:t>.</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rPr b="1" lang="en">
                <a:solidFill>
                  <a:schemeClr val="dk1"/>
                </a:solidFill>
              </a:rPr>
              <a:t>Note:</a:t>
            </a:r>
            <a:r>
              <a:rPr lang="en">
                <a:solidFill>
                  <a:schemeClr val="dk1"/>
                </a:solidFill>
              </a:rPr>
              <a:t>It works well only if there are </a:t>
            </a:r>
            <a:r>
              <a:rPr b="1" lang="en">
                <a:solidFill>
                  <a:srgbClr val="FF0000"/>
                </a:solidFill>
              </a:rPr>
              <a:t>equal</a:t>
            </a:r>
            <a:r>
              <a:rPr lang="en">
                <a:solidFill>
                  <a:schemeClr val="dk1"/>
                </a:solidFill>
              </a:rPr>
              <a:t> number of samples belonging to </a:t>
            </a:r>
            <a:r>
              <a:rPr b="1" lang="en">
                <a:solidFill>
                  <a:srgbClr val="FF0000"/>
                </a:solidFill>
              </a:rPr>
              <a:t>each class</a:t>
            </a:r>
            <a:r>
              <a:rPr lang="en">
                <a:solidFill>
                  <a:schemeClr val="dk1"/>
                </a:solidFill>
              </a:rPr>
              <a:t>.</a:t>
            </a:r>
            <a:endParaRPr>
              <a:solidFill>
                <a:schemeClr val="dk1"/>
              </a:solidFill>
            </a:endParaRPr>
          </a:p>
        </p:txBody>
      </p:sp>
      <p:sp>
        <p:nvSpPr>
          <p:cNvPr id="139" name="Google Shape;139;g1f20417a895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40" name="Google Shape;140;g1f20417a895_0_0"/>
          <p:cNvPicPr preferRelativeResize="0"/>
          <p:nvPr/>
        </p:nvPicPr>
        <p:blipFill rotWithShape="1">
          <a:blip r:embed="rId3">
            <a:alphaModFix/>
          </a:blip>
          <a:srcRect b="0" l="0" r="0" t="0"/>
          <a:stretch/>
        </p:blipFill>
        <p:spPr>
          <a:xfrm>
            <a:off x="1383622" y="2187147"/>
            <a:ext cx="5855575" cy="118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Accuracy- Example</a:t>
            </a:r>
            <a:endParaRPr b="1" sz="3020"/>
          </a:p>
        </p:txBody>
      </p:sp>
      <p:sp>
        <p:nvSpPr>
          <p:cNvPr id="146" name="Google Shape;146;p2"/>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15000"/>
              </a:lnSpc>
              <a:spcBef>
                <a:spcPts val="0"/>
              </a:spcBef>
              <a:spcAft>
                <a:spcPts val="0"/>
              </a:spcAft>
              <a:buSzPts val="1665"/>
              <a:buNone/>
            </a:pPr>
            <a:r>
              <a:rPr lang="en">
                <a:solidFill>
                  <a:schemeClr val="dk1"/>
                </a:solidFill>
              </a:rPr>
              <a:t>Consider that there are </a:t>
            </a:r>
            <a:r>
              <a:rPr b="1" lang="en">
                <a:solidFill>
                  <a:srgbClr val="FF0000"/>
                </a:solidFill>
              </a:rPr>
              <a:t>98%</a:t>
            </a:r>
            <a:r>
              <a:rPr lang="en">
                <a:solidFill>
                  <a:srgbClr val="CC0000"/>
                </a:solidFill>
              </a:rPr>
              <a:t> </a:t>
            </a:r>
            <a:r>
              <a:rPr lang="en">
                <a:solidFill>
                  <a:schemeClr val="dk1"/>
                </a:solidFill>
              </a:rPr>
              <a:t>samples of </a:t>
            </a:r>
            <a:r>
              <a:rPr b="1" lang="en">
                <a:solidFill>
                  <a:srgbClr val="FF0000"/>
                </a:solidFill>
              </a:rPr>
              <a:t>class A</a:t>
            </a:r>
            <a:r>
              <a:rPr lang="en">
                <a:solidFill>
                  <a:schemeClr val="dk1"/>
                </a:solidFill>
              </a:rPr>
              <a:t> and </a:t>
            </a:r>
            <a:r>
              <a:rPr b="1" lang="en">
                <a:solidFill>
                  <a:srgbClr val="FF0000"/>
                </a:solidFill>
              </a:rPr>
              <a:t>2%</a:t>
            </a:r>
            <a:r>
              <a:rPr lang="en">
                <a:solidFill>
                  <a:schemeClr val="dk1"/>
                </a:solidFill>
              </a:rPr>
              <a:t> samples of </a:t>
            </a:r>
            <a:r>
              <a:rPr b="1" lang="en">
                <a:solidFill>
                  <a:srgbClr val="FF0000"/>
                </a:solidFill>
              </a:rPr>
              <a:t>class B</a:t>
            </a:r>
            <a:r>
              <a:rPr lang="en">
                <a:solidFill>
                  <a:schemeClr val="dk1"/>
                </a:solidFill>
              </a:rPr>
              <a:t> in our training set. Then our model can easily get</a:t>
            </a:r>
            <a:r>
              <a:rPr b="1" lang="en">
                <a:solidFill>
                  <a:srgbClr val="CC0000"/>
                </a:solidFill>
              </a:rPr>
              <a:t> </a:t>
            </a:r>
            <a:r>
              <a:rPr b="1" lang="en">
                <a:solidFill>
                  <a:srgbClr val="FF0000"/>
                </a:solidFill>
              </a:rPr>
              <a:t>98%</a:t>
            </a:r>
            <a:r>
              <a:rPr lang="en">
                <a:solidFill>
                  <a:schemeClr val="dk1"/>
                </a:solidFill>
              </a:rPr>
              <a:t> training accuracy by simply predicting every training sample belonging to </a:t>
            </a:r>
            <a:r>
              <a:rPr b="1" lang="en">
                <a:solidFill>
                  <a:srgbClr val="FF0000"/>
                </a:solidFill>
              </a:rPr>
              <a:t>class A</a:t>
            </a:r>
            <a:r>
              <a:rPr lang="en">
                <a:solidFill>
                  <a:schemeClr val="dk1"/>
                </a:solidFill>
              </a:rPr>
              <a:t>.</a:t>
            </a:r>
            <a:endParaRPr>
              <a:solidFill>
                <a:schemeClr val="dk1"/>
              </a:solidFill>
            </a:endParaRPr>
          </a:p>
          <a:p>
            <a:pPr indent="0" lvl="0" marL="0" rtl="0" algn="just">
              <a:lnSpc>
                <a:spcPct val="115000"/>
              </a:lnSpc>
              <a:spcBef>
                <a:spcPts val="0"/>
              </a:spcBef>
              <a:spcAft>
                <a:spcPts val="0"/>
              </a:spcAft>
              <a:buSzPts val="1665"/>
              <a:buNone/>
            </a:pPr>
            <a:r>
              <a:t/>
            </a:r>
            <a:endParaRPr>
              <a:solidFill>
                <a:schemeClr val="dk1"/>
              </a:solidFill>
            </a:endParaRPr>
          </a:p>
          <a:p>
            <a:pPr indent="0" lvl="0" marL="0" rtl="0" algn="just">
              <a:lnSpc>
                <a:spcPct val="115000"/>
              </a:lnSpc>
              <a:spcBef>
                <a:spcPts val="0"/>
              </a:spcBef>
              <a:spcAft>
                <a:spcPts val="0"/>
              </a:spcAft>
              <a:buSzPts val="1665"/>
              <a:buNone/>
            </a:pPr>
            <a:r>
              <a:rPr lang="en">
                <a:solidFill>
                  <a:schemeClr val="dk1"/>
                </a:solidFill>
              </a:rPr>
              <a:t>When the same model is tested on a test set with </a:t>
            </a:r>
            <a:r>
              <a:rPr b="1" lang="en">
                <a:solidFill>
                  <a:srgbClr val="FF0000"/>
                </a:solidFill>
              </a:rPr>
              <a:t>60%</a:t>
            </a:r>
            <a:r>
              <a:rPr lang="en">
                <a:solidFill>
                  <a:schemeClr val="dk1"/>
                </a:solidFill>
              </a:rPr>
              <a:t> samples of </a:t>
            </a:r>
            <a:r>
              <a:rPr b="1" lang="en">
                <a:solidFill>
                  <a:srgbClr val="FF0000"/>
                </a:solidFill>
              </a:rPr>
              <a:t>class A</a:t>
            </a:r>
            <a:r>
              <a:rPr lang="en">
                <a:solidFill>
                  <a:schemeClr val="dk1"/>
                </a:solidFill>
              </a:rPr>
              <a:t> and </a:t>
            </a:r>
            <a:r>
              <a:rPr b="1" lang="en">
                <a:solidFill>
                  <a:srgbClr val="FF0000"/>
                </a:solidFill>
              </a:rPr>
              <a:t>40%</a:t>
            </a:r>
            <a:r>
              <a:rPr lang="en">
                <a:solidFill>
                  <a:schemeClr val="dk1"/>
                </a:solidFill>
              </a:rPr>
              <a:t> samples of </a:t>
            </a:r>
            <a:r>
              <a:rPr b="1" lang="en">
                <a:solidFill>
                  <a:srgbClr val="FF0000"/>
                </a:solidFill>
              </a:rPr>
              <a:t>class B,</a:t>
            </a:r>
            <a:r>
              <a:rPr lang="en">
                <a:solidFill>
                  <a:schemeClr val="dk1"/>
                </a:solidFill>
              </a:rPr>
              <a:t> then the test accuracy would drop down to </a:t>
            </a:r>
            <a:r>
              <a:rPr b="1" lang="en">
                <a:solidFill>
                  <a:srgbClr val="FF0000"/>
                </a:solidFill>
              </a:rPr>
              <a:t>60%</a:t>
            </a:r>
            <a:r>
              <a:rPr lang="en">
                <a:solidFill>
                  <a:schemeClr val="dk1"/>
                </a:solidFill>
              </a:rPr>
              <a:t>. </a:t>
            </a:r>
            <a:endParaRPr>
              <a:solidFill>
                <a:schemeClr val="dk1"/>
              </a:solidFill>
            </a:endParaRPr>
          </a:p>
          <a:p>
            <a:pPr indent="0" lvl="0" marL="0" rtl="0" algn="just">
              <a:lnSpc>
                <a:spcPct val="115000"/>
              </a:lnSpc>
              <a:spcBef>
                <a:spcPts val="0"/>
              </a:spcBef>
              <a:spcAft>
                <a:spcPts val="0"/>
              </a:spcAft>
              <a:buSzPts val="1665"/>
              <a:buNone/>
            </a:pPr>
            <a:r>
              <a:t/>
            </a:r>
            <a:endParaRPr b="1">
              <a:solidFill>
                <a:schemeClr val="dk1"/>
              </a:solidFill>
            </a:endParaRPr>
          </a:p>
          <a:p>
            <a:pPr indent="0" lvl="0" marL="0" rtl="0" algn="just">
              <a:lnSpc>
                <a:spcPct val="115000"/>
              </a:lnSpc>
              <a:spcBef>
                <a:spcPts val="0"/>
              </a:spcBef>
              <a:spcAft>
                <a:spcPts val="0"/>
              </a:spcAft>
              <a:buSzPts val="1665"/>
              <a:buNone/>
            </a:pPr>
            <a:r>
              <a:rPr b="1" lang="en">
                <a:solidFill>
                  <a:schemeClr val="dk1"/>
                </a:solidFill>
              </a:rPr>
              <a:t>Classification Accuracy is great, but gives us the false sense of achieving high accuracy.</a:t>
            </a:r>
            <a:endParaRPr b="1">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rPr lang="en">
                <a:solidFill>
                  <a:schemeClr val="dk1"/>
                </a:solidFill>
              </a:rPr>
              <a:t>The real problem arises, when the cost of misclassification of the minor class samples are very high.</a:t>
            </a:r>
            <a:endParaRPr>
              <a:solidFill>
                <a:schemeClr val="dk1"/>
              </a:solidFill>
            </a:endParaRPr>
          </a:p>
        </p:txBody>
      </p:sp>
      <p:sp>
        <p:nvSpPr>
          <p:cNvPr id="147" name="Google Shape;147;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f20417a895_0_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Possible Scenarios</a:t>
            </a:r>
            <a:endParaRPr b="1" sz="3020"/>
          </a:p>
        </p:txBody>
      </p:sp>
      <p:sp>
        <p:nvSpPr>
          <p:cNvPr id="153" name="Google Shape;153;g1f20417a895_0_62"/>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100"/>
              <a:buNone/>
            </a:pPr>
            <a:r>
              <a:rPr b="1" lang="en">
                <a:solidFill>
                  <a:schemeClr val="dk1"/>
                </a:solidFill>
              </a:rPr>
              <a:t>True Positives (TP):</a:t>
            </a:r>
            <a:r>
              <a:rPr lang="en">
                <a:solidFill>
                  <a:schemeClr val="dk1"/>
                </a:solidFill>
              </a:rPr>
              <a:t> Things your </a:t>
            </a:r>
            <a:r>
              <a:rPr b="1" lang="en">
                <a:solidFill>
                  <a:srgbClr val="38761D"/>
                </a:solidFill>
              </a:rPr>
              <a:t>model predicted positive</a:t>
            </a:r>
            <a:r>
              <a:rPr lang="en">
                <a:solidFill>
                  <a:schemeClr val="dk1"/>
                </a:solidFill>
              </a:rPr>
              <a:t> that were </a:t>
            </a:r>
            <a:r>
              <a:rPr b="1" lang="en">
                <a:solidFill>
                  <a:srgbClr val="38761D"/>
                </a:solidFill>
              </a:rPr>
              <a:t>genuinely positive</a:t>
            </a:r>
            <a:r>
              <a:rPr lang="en">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SzPts val="1100"/>
              <a:buNone/>
            </a:pPr>
            <a:r>
              <a:rPr b="1" lang="en">
                <a:solidFill>
                  <a:schemeClr val="dk1"/>
                </a:solidFill>
              </a:rPr>
              <a:t>False Positives (FP):</a:t>
            </a:r>
            <a:r>
              <a:rPr lang="en">
                <a:solidFill>
                  <a:schemeClr val="dk1"/>
                </a:solidFill>
              </a:rPr>
              <a:t> Things your </a:t>
            </a:r>
            <a:r>
              <a:rPr b="1" lang="en">
                <a:solidFill>
                  <a:srgbClr val="38761D"/>
                </a:solidFill>
              </a:rPr>
              <a:t>model predicted as positive</a:t>
            </a:r>
            <a:r>
              <a:rPr lang="en">
                <a:solidFill>
                  <a:schemeClr val="dk1"/>
                </a:solidFill>
              </a:rPr>
              <a:t>, but that were </a:t>
            </a:r>
            <a:r>
              <a:rPr b="1" lang="en">
                <a:solidFill>
                  <a:srgbClr val="FF0000"/>
                </a:solidFill>
              </a:rPr>
              <a:t>actually negative</a:t>
            </a:r>
            <a:r>
              <a:rPr lang="en">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SzPts val="1100"/>
              <a:buNone/>
            </a:pPr>
            <a:r>
              <a:rPr b="1" lang="en">
                <a:solidFill>
                  <a:schemeClr val="dk1"/>
                </a:solidFill>
              </a:rPr>
              <a:t>True Negatives (TN):</a:t>
            </a:r>
            <a:r>
              <a:rPr lang="en">
                <a:solidFill>
                  <a:schemeClr val="dk1"/>
                </a:solidFill>
              </a:rPr>
              <a:t> Things </a:t>
            </a:r>
            <a:r>
              <a:rPr b="1" lang="en">
                <a:solidFill>
                  <a:srgbClr val="38761D"/>
                </a:solidFill>
              </a:rPr>
              <a:t>correctly </a:t>
            </a:r>
            <a:r>
              <a:rPr lang="en">
                <a:solidFill>
                  <a:schemeClr val="dk1"/>
                </a:solidFill>
              </a:rPr>
              <a:t>predicted as </a:t>
            </a:r>
            <a:r>
              <a:rPr b="1" lang="en">
                <a:solidFill>
                  <a:srgbClr val="38761D"/>
                </a:solidFill>
              </a:rPr>
              <a:t>negative</a:t>
            </a:r>
            <a:r>
              <a:rPr lang="en">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False Negatives (FN): </a:t>
            </a:r>
            <a:r>
              <a:rPr lang="en">
                <a:solidFill>
                  <a:schemeClr val="dk1"/>
                </a:solidFill>
              </a:rPr>
              <a:t>Things incorrectly </a:t>
            </a:r>
            <a:r>
              <a:rPr b="1" lang="en">
                <a:solidFill>
                  <a:srgbClr val="FF0000"/>
                </a:solidFill>
              </a:rPr>
              <a:t>predicted as negative</a:t>
            </a:r>
            <a:r>
              <a:rPr lang="en">
                <a:solidFill>
                  <a:schemeClr val="dk1"/>
                </a:solidFill>
              </a:rPr>
              <a:t>, when they </a:t>
            </a:r>
            <a:r>
              <a:rPr b="1" lang="en">
                <a:solidFill>
                  <a:srgbClr val="FF0000"/>
                </a:solidFill>
              </a:rPr>
              <a:t>were positive</a:t>
            </a:r>
            <a:r>
              <a:rPr lang="en">
                <a:solidFill>
                  <a:schemeClr val="dk1"/>
                </a:solidFill>
              </a:rPr>
              <a:t>.</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p:txBody>
      </p:sp>
      <p:sp>
        <p:nvSpPr>
          <p:cNvPr id="154" name="Google Shape;154;g1f20417a895_0_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Confusion Matrix</a:t>
            </a:r>
            <a:endParaRPr b="1" sz="3020"/>
          </a:p>
        </p:txBody>
      </p:sp>
      <p:sp>
        <p:nvSpPr>
          <p:cNvPr id="160" name="Google Shape;160;p44"/>
          <p:cNvSpPr txBox="1"/>
          <p:nvPr>
            <p:ph idx="1" type="body"/>
          </p:nvPr>
        </p:nvSpPr>
        <p:spPr>
          <a:xfrm>
            <a:off x="311700" y="113222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665"/>
              <a:buNone/>
            </a:pPr>
            <a:r>
              <a:rPr b="1" lang="en">
                <a:solidFill>
                  <a:srgbClr val="FF0000"/>
                </a:solidFill>
              </a:rPr>
              <a:t>Confusion Matrix</a:t>
            </a:r>
            <a:r>
              <a:rPr lang="en">
                <a:solidFill>
                  <a:srgbClr val="FF0000"/>
                </a:solidFill>
              </a:rPr>
              <a:t> </a:t>
            </a:r>
            <a:r>
              <a:rPr lang="en">
                <a:solidFill>
                  <a:schemeClr val="dk1"/>
                </a:solidFill>
              </a:rPr>
              <a:t>as the name suggests gives us a matrix as output and </a:t>
            </a:r>
            <a:r>
              <a:rPr b="1" lang="en">
                <a:solidFill>
                  <a:srgbClr val="FF0000"/>
                </a:solidFill>
              </a:rPr>
              <a:t>describes</a:t>
            </a:r>
            <a:r>
              <a:rPr b="1" lang="en">
                <a:solidFill>
                  <a:srgbClr val="CC0000"/>
                </a:solidFill>
              </a:rPr>
              <a:t> </a:t>
            </a:r>
            <a:r>
              <a:rPr lang="en">
                <a:solidFill>
                  <a:schemeClr val="dk1"/>
                </a:solidFill>
              </a:rPr>
              <a:t>the </a:t>
            </a:r>
            <a:r>
              <a:rPr b="1" lang="en">
                <a:solidFill>
                  <a:srgbClr val="FF0000"/>
                </a:solidFill>
              </a:rPr>
              <a:t>complete performance</a:t>
            </a:r>
            <a:r>
              <a:rPr lang="en">
                <a:solidFill>
                  <a:srgbClr val="FF0000"/>
                </a:solidFill>
              </a:rPr>
              <a:t> </a:t>
            </a:r>
            <a:r>
              <a:rPr lang="en">
                <a:solidFill>
                  <a:schemeClr val="dk1"/>
                </a:solidFill>
              </a:rPr>
              <a:t>of the model.</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p:txBody>
      </p:sp>
      <p:sp>
        <p:nvSpPr>
          <p:cNvPr id="161" name="Google Shape;161;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62" name="Google Shape;162;p44"/>
          <p:cNvPicPr preferRelativeResize="0"/>
          <p:nvPr/>
        </p:nvPicPr>
        <p:blipFill rotWithShape="1">
          <a:blip r:embed="rId3">
            <a:alphaModFix/>
          </a:blip>
          <a:srcRect b="0" l="0" r="0" t="6155"/>
          <a:stretch/>
        </p:blipFill>
        <p:spPr>
          <a:xfrm>
            <a:off x="2164250" y="2003450"/>
            <a:ext cx="4146800" cy="2918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Confusion Matrix</a:t>
            </a:r>
            <a:endParaRPr b="1" sz="3020"/>
          </a:p>
        </p:txBody>
      </p:sp>
      <p:sp>
        <p:nvSpPr>
          <p:cNvPr id="168" name="Google Shape;168;p45"/>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30000"/>
              </a:lnSpc>
              <a:spcBef>
                <a:spcPts val="0"/>
              </a:spcBef>
              <a:spcAft>
                <a:spcPts val="0"/>
              </a:spcAft>
              <a:buSzPts val="1665"/>
              <a:buNone/>
            </a:pPr>
            <a:r>
              <a:rPr b="1" lang="en">
                <a:solidFill>
                  <a:srgbClr val="000000"/>
                </a:solidFill>
              </a:rPr>
              <a:t>True Positives :</a:t>
            </a:r>
            <a:r>
              <a:rPr lang="en">
                <a:solidFill>
                  <a:srgbClr val="000000"/>
                </a:solidFill>
              </a:rPr>
              <a:t> The cases in which we predicted </a:t>
            </a:r>
            <a:r>
              <a:rPr b="1" lang="en">
                <a:solidFill>
                  <a:srgbClr val="38761D"/>
                </a:solidFill>
              </a:rPr>
              <a:t>YES</a:t>
            </a:r>
            <a:r>
              <a:rPr lang="en">
                <a:solidFill>
                  <a:srgbClr val="000000"/>
                </a:solidFill>
              </a:rPr>
              <a:t> and the actual output was also </a:t>
            </a:r>
            <a:r>
              <a:rPr b="1" lang="en">
                <a:solidFill>
                  <a:srgbClr val="38761D"/>
                </a:solidFill>
              </a:rPr>
              <a:t>YES</a:t>
            </a:r>
            <a:r>
              <a:rPr lang="en">
                <a:solidFill>
                  <a:srgbClr val="000000"/>
                </a:solidFill>
              </a:rPr>
              <a:t>.</a:t>
            </a:r>
            <a:endParaRPr>
              <a:solidFill>
                <a:srgbClr val="000000"/>
              </a:solidFill>
            </a:endParaRPr>
          </a:p>
          <a:p>
            <a:pPr indent="0" lvl="0" marL="0" rtl="0" algn="l">
              <a:lnSpc>
                <a:spcPct val="130000"/>
              </a:lnSpc>
              <a:spcBef>
                <a:spcPts val="0"/>
              </a:spcBef>
              <a:spcAft>
                <a:spcPts val="0"/>
              </a:spcAft>
              <a:buSzPts val="1665"/>
              <a:buNone/>
            </a:pPr>
            <a:r>
              <a:t/>
            </a:r>
            <a:endParaRPr>
              <a:solidFill>
                <a:srgbClr val="000000"/>
              </a:solidFill>
            </a:endParaRPr>
          </a:p>
          <a:p>
            <a:pPr indent="0" lvl="0" marL="0" rtl="0" algn="l">
              <a:lnSpc>
                <a:spcPct val="130000"/>
              </a:lnSpc>
              <a:spcBef>
                <a:spcPts val="0"/>
              </a:spcBef>
              <a:spcAft>
                <a:spcPts val="0"/>
              </a:spcAft>
              <a:buSzPts val="1665"/>
              <a:buNone/>
            </a:pPr>
            <a:r>
              <a:rPr b="1" lang="en">
                <a:solidFill>
                  <a:srgbClr val="000000"/>
                </a:solidFill>
              </a:rPr>
              <a:t>True Negatives : </a:t>
            </a:r>
            <a:r>
              <a:rPr lang="en">
                <a:solidFill>
                  <a:srgbClr val="000000"/>
                </a:solidFill>
              </a:rPr>
              <a:t>The cases in which we predicted </a:t>
            </a:r>
            <a:r>
              <a:rPr b="1" lang="en">
                <a:solidFill>
                  <a:srgbClr val="FF0000"/>
                </a:solidFill>
              </a:rPr>
              <a:t>NO</a:t>
            </a:r>
            <a:r>
              <a:rPr lang="en">
                <a:solidFill>
                  <a:srgbClr val="000000"/>
                </a:solidFill>
              </a:rPr>
              <a:t> and the actual output was </a:t>
            </a:r>
            <a:r>
              <a:rPr b="1" lang="en">
                <a:solidFill>
                  <a:srgbClr val="FF0000"/>
                </a:solidFill>
              </a:rPr>
              <a:t>NO.</a:t>
            </a:r>
            <a:endParaRPr b="1">
              <a:solidFill>
                <a:srgbClr val="FF0000"/>
              </a:solidFill>
            </a:endParaRPr>
          </a:p>
          <a:p>
            <a:pPr indent="0" lvl="0" marL="0" rtl="0" algn="l">
              <a:lnSpc>
                <a:spcPct val="130000"/>
              </a:lnSpc>
              <a:spcBef>
                <a:spcPts val="0"/>
              </a:spcBef>
              <a:spcAft>
                <a:spcPts val="0"/>
              </a:spcAft>
              <a:buSzPts val="1665"/>
              <a:buNone/>
            </a:pPr>
            <a:r>
              <a:t/>
            </a:r>
            <a:endParaRPr b="1">
              <a:solidFill>
                <a:srgbClr val="CC0000"/>
              </a:solidFill>
            </a:endParaRPr>
          </a:p>
          <a:p>
            <a:pPr indent="0" lvl="0" marL="0" rtl="0" algn="l">
              <a:lnSpc>
                <a:spcPct val="130000"/>
              </a:lnSpc>
              <a:spcBef>
                <a:spcPts val="0"/>
              </a:spcBef>
              <a:spcAft>
                <a:spcPts val="0"/>
              </a:spcAft>
              <a:buSzPts val="1665"/>
              <a:buNone/>
            </a:pPr>
            <a:r>
              <a:rPr b="1" lang="en">
                <a:solidFill>
                  <a:srgbClr val="000000"/>
                </a:solidFill>
              </a:rPr>
              <a:t>False Positives :</a:t>
            </a:r>
            <a:r>
              <a:rPr lang="en">
                <a:solidFill>
                  <a:srgbClr val="000000"/>
                </a:solidFill>
              </a:rPr>
              <a:t> The cases in which we predicted </a:t>
            </a:r>
            <a:r>
              <a:rPr b="1" lang="en">
                <a:solidFill>
                  <a:srgbClr val="38761D"/>
                </a:solidFill>
              </a:rPr>
              <a:t>YES </a:t>
            </a:r>
            <a:r>
              <a:rPr lang="en">
                <a:solidFill>
                  <a:srgbClr val="000000"/>
                </a:solidFill>
              </a:rPr>
              <a:t>and the actual output was </a:t>
            </a:r>
            <a:r>
              <a:rPr b="1" lang="en">
                <a:solidFill>
                  <a:srgbClr val="FF0000"/>
                </a:solidFill>
              </a:rPr>
              <a:t>NO</a:t>
            </a:r>
            <a:r>
              <a:rPr lang="en">
                <a:solidFill>
                  <a:srgbClr val="000000"/>
                </a:solidFill>
              </a:rPr>
              <a:t>.</a:t>
            </a:r>
            <a:endParaRPr>
              <a:solidFill>
                <a:srgbClr val="000000"/>
              </a:solidFill>
            </a:endParaRPr>
          </a:p>
          <a:p>
            <a:pPr indent="0" lvl="0" marL="0" rtl="0" algn="l">
              <a:lnSpc>
                <a:spcPct val="130000"/>
              </a:lnSpc>
              <a:spcBef>
                <a:spcPts val="0"/>
              </a:spcBef>
              <a:spcAft>
                <a:spcPts val="0"/>
              </a:spcAft>
              <a:buSzPts val="1665"/>
              <a:buNone/>
            </a:pPr>
            <a:r>
              <a:t/>
            </a:r>
            <a:endParaRPr>
              <a:solidFill>
                <a:srgbClr val="000000"/>
              </a:solidFill>
            </a:endParaRPr>
          </a:p>
          <a:p>
            <a:pPr indent="0" lvl="0" marL="0" rtl="0" algn="l">
              <a:lnSpc>
                <a:spcPct val="130000"/>
              </a:lnSpc>
              <a:spcBef>
                <a:spcPts val="0"/>
              </a:spcBef>
              <a:spcAft>
                <a:spcPts val="0"/>
              </a:spcAft>
              <a:buSzPts val="1665"/>
              <a:buNone/>
            </a:pPr>
            <a:r>
              <a:rPr b="1" lang="en">
                <a:solidFill>
                  <a:srgbClr val="000000"/>
                </a:solidFill>
              </a:rPr>
              <a:t>False Negatives :</a:t>
            </a:r>
            <a:r>
              <a:rPr lang="en">
                <a:solidFill>
                  <a:srgbClr val="000000"/>
                </a:solidFill>
              </a:rPr>
              <a:t> The cases in which we predicted </a:t>
            </a:r>
            <a:r>
              <a:rPr b="1" lang="en">
                <a:solidFill>
                  <a:srgbClr val="FF0000"/>
                </a:solidFill>
              </a:rPr>
              <a:t>NO</a:t>
            </a:r>
            <a:r>
              <a:rPr b="1" lang="en">
                <a:solidFill>
                  <a:srgbClr val="CC0000"/>
                </a:solidFill>
              </a:rPr>
              <a:t> </a:t>
            </a:r>
            <a:r>
              <a:rPr lang="en">
                <a:solidFill>
                  <a:srgbClr val="000000"/>
                </a:solidFill>
              </a:rPr>
              <a:t>and the actual output was </a:t>
            </a:r>
            <a:r>
              <a:rPr b="1" lang="en">
                <a:solidFill>
                  <a:srgbClr val="38761D"/>
                </a:solidFill>
              </a:rPr>
              <a:t>YES</a:t>
            </a:r>
            <a:r>
              <a:rPr lang="en">
                <a:solidFill>
                  <a:srgbClr val="000000"/>
                </a:solidFill>
              </a:rPr>
              <a:t>.</a:t>
            </a:r>
            <a:endParaRPr>
              <a:solidFill>
                <a:srgbClr val="000000"/>
              </a:solidFill>
            </a:endParaRPr>
          </a:p>
        </p:txBody>
      </p:sp>
      <p:sp>
        <p:nvSpPr>
          <p:cNvPr id="169" name="Google Shape;169;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
          <p:cNvSpPr txBox="1"/>
          <p:nvPr>
            <p:ph type="title"/>
          </p:nvPr>
        </p:nvSpPr>
        <p:spPr>
          <a:xfrm>
            <a:off x="322425" y="4338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Confusion Matrix - Accuracy</a:t>
            </a:r>
            <a:endParaRPr b="1" sz="3020"/>
          </a:p>
        </p:txBody>
      </p:sp>
      <p:sp>
        <p:nvSpPr>
          <p:cNvPr id="175" name="Google Shape;17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76" name="Google Shape;176;p3"/>
          <p:cNvPicPr preferRelativeResize="0"/>
          <p:nvPr/>
        </p:nvPicPr>
        <p:blipFill rotWithShape="1">
          <a:blip r:embed="rId3">
            <a:alphaModFix/>
          </a:blip>
          <a:srcRect b="0" l="0" r="0" t="0"/>
          <a:stretch/>
        </p:blipFill>
        <p:spPr>
          <a:xfrm>
            <a:off x="148226" y="1512238"/>
            <a:ext cx="4556115" cy="2211388"/>
          </a:xfrm>
          <a:prstGeom prst="rect">
            <a:avLst/>
          </a:prstGeom>
          <a:noFill/>
          <a:ln>
            <a:noFill/>
          </a:ln>
        </p:spPr>
      </p:pic>
      <p:pic>
        <p:nvPicPr>
          <p:cNvPr id="177" name="Google Shape;177;p3"/>
          <p:cNvPicPr preferRelativeResize="0"/>
          <p:nvPr/>
        </p:nvPicPr>
        <p:blipFill rotWithShape="1">
          <a:blip r:embed="rId4">
            <a:alphaModFix/>
          </a:blip>
          <a:srcRect b="0" l="0" r="0" t="0"/>
          <a:stretch/>
        </p:blipFill>
        <p:spPr>
          <a:xfrm>
            <a:off x="4336650" y="1776666"/>
            <a:ext cx="4556125" cy="1682546"/>
          </a:xfrm>
          <a:prstGeom prst="rect">
            <a:avLst/>
          </a:prstGeom>
          <a:noFill/>
          <a:ln>
            <a:noFill/>
          </a:ln>
        </p:spPr>
      </p:pic>
      <p:sp>
        <p:nvSpPr>
          <p:cNvPr id="178" name="Google Shape;178;p3"/>
          <p:cNvSpPr txBox="1"/>
          <p:nvPr/>
        </p:nvSpPr>
        <p:spPr>
          <a:xfrm>
            <a:off x="80850" y="4436000"/>
            <a:ext cx="9144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Note:</a:t>
            </a:r>
            <a:r>
              <a:rPr b="0" i="0" lang="en" sz="1800" u="none" cap="none" strike="noStrike">
                <a:solidFill>
                  <a:schemeClr val="dk1"/>
                </a:solidFill>
                <a:latin typeface="Arial"/>
                <a:ea typeface="Arial"/>
                <a:cs typeface="Arial"/>
                <a:sym typeface="Arial"/>
              </a:rPr>
              <a:t> Only reliable when we have balanced classes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Confusion Matrix - Precision</a:t>
            </a:r>
            <a:endParaRPr b="1" sz="3020"/>
          </a:p>
        </p:txBody>
      </p:sp>
      <p:sp>
        <p:nvSpPr>
          <p:cNvPr id="184" name="Google Shape;184;p46"/>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665"/>
              <a:buNone/>
            </a:pPr>
            <a:r>
              <a:rPr lang="en">
                <a:solidFill>
                  <a:schemeClr val="dk1"/>
                </a:solidFill>
              </a:rPr>
              <a:t>It is the number of </a:t>
            </a:r>
            <a:r>
              <a:rPr b="1" lang="en">
                <a:solidFill>
                  <a:srgbClr val="FF0000"/>
                </a:solidFill>
              </a:rPr>
              <a:t>correct positive results</a:t>
            </a:r>
            <a:r>
              <a:rPr lang="en">
                <a:solidFill>
                  <a:srgbClr val="FF0000"/>
                </a:solidFill>
              </a:rPr>
              <a:t> </a:t>
            </a:r>
            <a:r>
              <a:rPr lang="en">
                <a:solidFill>
                  <a:schemeClr val="dk1"/>
                </a:solidFill>
              </a:rPr>
              <a:t>divided by the number of </a:t>
            </a:r>
            <a:r>
              <a:rPr b="1" lang="en">
                <a:solidFill>
                  <a:srgbClr val="FF0000"/>
                </a:solidFill>
              </a:rPr>
              <a:t>positive results predicted</a:t>
            </a:r>
            <a:r>
              <a:rPr lang="en">
                <a:solidFill>
                  <a:schemeClr val="dk1"/>
                </a:solidFill>
              </a:rPr>
              <a:t> by the classifier.</a:t>
            </a:r>
            <a:endParaRPr>
              <a:solidFill>
                <a:schemeClr val="dk1"/>
              </a:solidFill>
            </a:endParaRPr>
          </a:p>
          <a:p>
            <a:pPr indent="0" lvl="0" marL="0" rtl="0" algn="l">
              <a:lnSpc>
                <a:spcPct val="115000"/>
              </a:lnSpc>
              <a:spcBef>
                <a:spcPts val="0"/>
              </a:spcBef>
              <a:spcAft>
                <a:spcPts val="0"/>
              </a:spcAft>
              <a:buSzPts val="1665"/>
              <a:buNone/>
            </a:pPr>
            <a:r>
              <a:rPr lang="en">
                <a:solidFill>
                  <a:schemeClr val="dk1"/>
                </a:solidFill>
              </a:rPr>
              <a:t>precision emphasizes </a:t>
            </a:r>
            <a:r>
              <a:rPr b="1" lang="en">
                <a:solidFill>
                  <a:srgbClr val="FF0000"/>
                </a:solidFill>
              </a:rPr>
              <a:t>minimizing false positives</a:t>
            </a:r>
            <a:r>
              <a:rPr lang="en">
                <a:solidFill>
                  <a:schemeClr val="dk1"/>
                </a:solidFill>
              </a:rPr>
              <a:t>.</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b="1">
              <a:solidFill>
                <a:schemeClr val="dk1"/>
              </a:solidFill>
            </a:endParaRPr>
          </a:p>
          <a:p>
            <a:pPr indent="0" lvl="0" marL="0" rtl="0" algn="l">
              <a:lnSpc>
                <a:spcPct val="115000"/>
              </a:lnSpc>
              <a:spcBef>
                <a:spcPts val="0"/>
              </a:spcBef>
              <a:spcAft>
                <a:spcPts val="0"/>
              </a:spcAft>
              <a:buSzPts val="1665"/>
              <a:buNone/>
            </a:pPr>
            <a:r>
              <a:rPr b="1" lang="en">
                <a:solidFill>
                  <a:schemeClr val="dk1"/>
                </a:solidFill>
              </a:rPr>
              <a:t>Use case example:</a:t>
            </a:r>
            <a:r>
              <a:rPr lang="en">
                <a:solidFill>
                  <a:schemeClr val="dk1"/>
                </a:solidFill>
              </a:rPr>
              <a:t> Medical tests, where </a:t>
            </a:r>
            <a:r>
              <a:rPr b="1" lang="en">
                <a:solidFill>
                  <a:schemeClr val="dk1"/>
                </a:solidFill>
              </a:rPr>
              <a:t>false positives</a:t>
            </a:r>
            <a:r>
              <a:rPr lang="en">
                <a:solidFill>
                  <a:schemeClr val="dk1"/>
                </a:solidFill>
              </a:rPr>
              <a:t> </a:t>
            </a:r>
            <a:r>
              <a:rPr b="1" lang="en">
                <a:solidFill>
                  <a:srgbClr val="FF0000"/>
                </a:solidFill>
              </a:rPr>
              <a:t>(Predicted Diseased but actually healthy)</a:t>
            </a:r>
            <a:r>
              <a:rPr lang="en">
                <a:solidFill>
                  <a:srgbClr val="FF0000"/>
                </a:solidFill>
              </a:rPr>
              <a:t> </a:t>
            </a:r>
            <a:r>
              <a:rPr lang="en">
                <a:solidFill>
                  <a:schemeClr val="dk1"/>
                </a:solidFill>
              </a:rPr>
              <a:t>can lead to unnecessary treatments.</a:t>
            </a:r>
            <a:endParaRPr>
              <a:solidFill>
                <a:schemeClr val="dk1"/>
              </a:solidFill>
            </a:endParaRPr>
          </a:p>
        </p:txBody>
      </p:sp>
      <p:sp>
        <p:nvSpPr>
          <p:cNvPr id="185" name="Google Shape;185;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86" name="Google Shape;186;p46"/>
          <p:cNvPicPr preferRelativeResize="0"/>
          <p:nvPr/>
        </p:nvPicPr>
        <p:blipFill rotWithShape="1">
          <a:blip r:embed="rId3">
            <a:alphaModFix/>
          </a:blip>
          <a:srcRect b="0" l="0" r="0" t="0"/>
          <a:stretch/>
        </p:blipFill>
        <p:spPr>
          <a:xfrm>
            <a:off x="509223" y="2326400"/>
            <a:ext cx="6815477" cy="1446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Confusion Matrix - Recall</a:t>
            </a:r>
            <a:endParaRPr b="1" sz="3020"/>
          </a:p>
        </p:txBody>
      </p:sp>
      <p:sp>
        <p:nvSpPr>
          <p:cNvPr id="192" name="Google Shape;192;p47"/>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665"/>
              <a:buNone/>
            </a:pPr>
            <a:r>
              <a:rPr lang="en">
                <a:solidFill>
                  <a:schemeClr val="dk1"/>
                </a:solidFill>
              </a:rPr>
              <a:t>The ratio of correctly </a:t>
            </a:r>
            <a:r>
              <a:rPr b="1" lang="en">
                <a:solidFill>
                  <a:srgbClr val="FF0000"/>
                </a:solidFill>
              </a:rPr>
              <a:t>predicted positive</a:t>
            </a:r>
            <a:r>
              <a:rPr lang="en">
                <a:solidFill>
                  <a:srgbClr val="FF0000"/>
                </a:solidFill>
              </a:rPr>
              <a:t> </a:t>
            </a:r>
            <a:r>
              <a:rPr lang="en">
                <a:solidFill>
                  <a:schemeClr val="dk1"/>
                </a:solidFill>
              </a:rPr>
              <a:t>instances to the </a:t>
            </a:r>
            <a:r>
              <a:rPr b="1" lang="en">
                <a:solidFill>
                  <a:srgbClr val="FF0000"/>
                </a:solidFill>
              </a:rPr>
              <a:t>total actual positive instances</a:t>
            </a:r>
            <a:r>
              <a:rPr lang="en">
                <a:solidFill>
                  <a:schemeClr val="dk1"/>
                </a:solidFill>
              </a:rPr>
              <a:t>.</a:t>
            </a:r>
            <a:endParaRPr>
              <a:solidFill>
                <a:schemeClr val="dk1"/>
              </a:solidFill>
            </a:endParaRPr>
          </a:p>
          <a:p>
            <a:pPr indent="0" lvl="0" marL="0" rtl="0" algn="l">
              <a:lnSpc>
                <a:spcPct val="115000"/>
              </a:lnSpc>
              <a:spcBef>
                <a:spcPts val="0"/>
              </a:spcBef>
              <a:spcAft>
                <a:spcPts val="0"/>
              </a:spcAft>
              <a:buSzPts val="1665"/>
              <a:buNone/>
            </a:pPr>
            <a:r>
              <a:rPr lang="en">
                <a:solidFill>
                  <a:schemeClr val="dk1"/>
                </a:solidFill>
              </a:rPr>
              <a:t>Recall focuses on </a:t>
            </a:r>
            <a:r>
              <a:rPr b="1" lang="en">
                <a:solidFill>
                  <a:srgbClr val="FF0000"/>
                </a:solidFill>
              </a:rPr>
              <a:t>minimizing false negatives</a:t>
            </a:r>
            <a:r>
              <a:rPr lang="en">
                <a:solidFill>
                  <a:schemeClr val="dk1"/>
                </a:solidFill>
              </a:rPr>
              <a:t>.</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t/>
            </a:r>
            <a:endParaRPr b="1">
              <a:solidFill>
                <a:schemeClr val="dk1"/>
              </a:solidFill>
            </a:endParaRPr>
          </a:p>
          <a:p>
            <a:pPr indent="0" lvl="0" marL="0" rtl="0" algn="l">
              <a:lnSpc>
                <a:spcPct val="115000"/>
              </a:lnSpc>
              <a:spcBef>
                <a:spcPts val="0"/>
              </a:spcBef>
              <a:spcAft>
                <a:spcPts val="0"/>
              </a:spcAft>
              <a:buSzPts val="1665"/>
              <a:buNone/>
            </a:pPr>
            <a:r>
              <a:rPr b="1" lang="en">
                <a:solidFill>
                  <a:schemeClr val="dk1"/>
                </a:solidFill>
              </a:rPr>
              <a:t>Use case example:</a:t>
            </a:r>
            <a:r>
              <a:rPr lang="en">
                <a:solidFill>
                  <a:schemeClr val="dk1"/>
                </a:solidFill>
              </a:rPr>
              <a:t> Disease detection, where </a:t>
            </a:r>
            <a:r>
              <a:rPr b="1" lang="en">
                <a:solidFill>
                  <a:schemeClr val="dk1"/>
                </a:solidFill>
              </a:rPr>
              <a:t>False Negative</a:t>
            </a:r>
            <a:r>
              <a:rPr b="1" lang="en">
                <a:solidFill>
                  <a:srgbClr val="CC0000"/>
                </a:solidFill>
              </a:rPr>
              <a:t> </a:t>
            </a:r>
            <a:r>
              <a:rPr b="1" lang="en">
                <a:solidFill>
                  <a:srgbClr val="FF0000"/>
                </a:solidFill>
              </a:rPr>
              <a:t>(predicted healthy but actually diseased)</a:t>
            </a:r>
            <a:r>
              <a:rPr lang="en">
                <a:solidFill>
                  <a:srgbClr val="FF0000"/>
                </a:solidFill>
              </a:rPr>
              <a:t> </a:t>
            </a:r>
            <a:r>
              <a:rPr lang="en">
                <a:solidFill>
                  <a:schemeClr val="dk1"/>
                </a:solidFill>
              </a:rPr>
              <a:t>can have serious consequences.</a:t>
            </a:r>
            <a:endParaRPr>
              <a:solidFill>
                <a:schemeClr val="dk1"/>
              </a:solidFill>
            </a:endParaRPr>
          </a:p>
        </p:txBody>
      </p:sp>
      <p:sp>
        <p:nvSpPr>
          <p:cNvPr id="193" name="Google Shape;19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94" name="Google Shape;194;p47"/>
          <p:cNvPicPr preferRelativeResize="0"/>
          <p:nvPr/>
        </p:nvPicPr>
        <p:blipFill rotWithShape="1">
          <a:blip r:embed="rId3">
            <a:alphaModFix/>
          </a:blip>
          <a:srcRect b="5928" l="0" r="0" t="10101"/>
          <a:stretch/>
        </p:blipFill>
        <p:spPr>
          <a:xfrm>
            <a:off x="1507125" y="2419025"/>
            <a:ext cx="5660075" cy="1549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24f3b0113b5_3_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Agenda</a:t>
            </a:r>
            <a:endParaRPr b="1" sz="3020"/>
          </a:p>
        </p:txBody>
      </p:sp>
      <p:sp>
        <p:nvSpPr>
          <p:cNvPr id="63" name="Google Shape;63;g24f3b0113b5_3_5"/>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359727" lvl="0" marL="457200" rtl="0" algn="l">
              <a:lnSpc>
                <a:spcPct val="150000"/>
              </a:lnSpc>
              <a:spcBef>
                <a:spcPts val="0"/>
              </a:spcBef>
              <a:spcAft>
                <a:spcPts val="0"/>
              </a:spcAft>
              <a:buClr>
                <a:schemeClr val="dk1"/>
              </a:buClr>
              <a:buSzPts val="2065"/>
              <a:buChar char="●"/>
            </a:pPr>
            <a:r>
              <a:rPr lang="en" sz="2200">
                <a:solidFill>
                  <a:schemeClr val="dk1"/>
                </a:solidFill>
              </a:rPr>
              <a:t>Model Evaluation</a:t>
            </a:r>
            <a:endParaRPr sz="2200">
              <a:solidFill>
                <a:schemeClr val="dk1"/>
              </a:solidFill>
            </a:endParaRPr>
          </a:p>
          <a:p>
            <a:pPr indent="-359727" lvl="0" marL="457200" rtl="0" algn="l">
              <a:lnSpc>
                <a:spcPct val="150000"/>
              </a:lnSpc>
              <a:spcBef>
                <a:spcPts val="0"/>
              </a:spcBef>
              <a:spcAft>
                <a:spcPts val="0"/>
              </a:spcAft>
              <a:buClr>
                <a:schemeClr val="dk1"/>
              </a:buClr>
              <a:buSzPts val="2065"/>
              <a:buChar char="●"/>
            </a:pPr>
            <a:r>
              <a:rPr lang="en" sz="2200">
                <a:solidFill>
                  <a:schemeClr val="dk1"/>
                </a:solidFill>
              </a:rPr>
              <a:t>Evaluation Metrics</a:t>
            </a:r>
            <a:endParaRPr sz="2200">
              <a:solidFill>
                <a:schemeClr val="dk1"/>
              </a:solidFill>
            </a:endParaRPr>
          </a:p>
          <a:p>
            <a:pPr indent="-355282" lvl="1" marL="914400" rtl="0" algn="l">
              <a:lnSpc>
                <a:spcPct val="150000"/>
              </a:lnSpc>
              <a:spcBef>
                <a:spcPts val="0"/>
              </a:spcBef>
              <a:spcAft>
                <a:spcPts val="0"/>
              </a:spcAft>
              <a:buClr>
                <a:schemeClr val="dk1"/>
              </a:buClr>
              <a:buSzPts val="1995"/>
              <a:buChar char="○"/>
            </a:pPr>
            <a:r>
              <a:rPr lang="en" sz="2100">
                <a:solidFill>
                  <a:schemeClr val="dk1"/>
                </a:solidFill>
              </a:rPr>
              <a:t>Accuracy</a:t>
            </a:r>
            <a:endParaRPr sz="2100">
              <a:solidFill>
                <a:schemeClr val="dk1"/>
              </a:solidFill>
            </a:endParaRPr>
          </a:p>
          <a:p>
            <a:pPr indent="-355282" lvl="1" marL="914400" rtl="0" algn="l">
              <a:lnSpc>
                <a:spcPct val="150000"/>
              </a:lnSpc>
              <a:spcBef>
                <a:spcPts val="0"/>
              </a:spcBef>
              <a:spcAft>
                <a:spcPts val="0"/>
              </a:spcAft>
              <a:buClr>
                <a:schemeClr val="dk1"/>
              </a:buClr>
              <a:buSzPts val="1995"/>
              <a:buChar char="○"/>
            </a:pPr>
            <a:r>
              <a:rPr lang="en" sz="2100">
                <a:solidFill>
                  <a:schemeClr val="dk1"/>
                </a:solidFill>
              </a:rPr>
              <a:t>Precision</a:t>
            </a:r>
            <a:endParaRPr sz="2100">
              <a:solidFill>
                <a:schemeClr val="dk1"/>
              </a:solidFill>
            </a:endParaRPr>
          </a:p>
          <a:p>
            <a:pPr indent="-355282" lvl="1" marL="914400" rtl="0" algn="l">
              <a:lnSpc>
                <a:spcPct val="150000"/>
              </a:lnSpc>
              <a:spcBef>
                <a:spcPts val="0"/>
              </a:spcBef>
              <a:spcAft>
                <a:spcPts val="0"/>
              </a:spcAft>
              <a:buClr>
                <a:schemeClr val="dk1"/>
              </a:buClr>
              <a:buSzPts val="1995"/>
              <a:buChar char="○"/>
            </a:pPr>
            <a:r>
              <a:rPr lang="en" sz="2100">
                <a:solidFill>
                  <a:schemeClr val="dk1"/>
                </a:solidFill>
              </a:rPr>
              <a:t>Recall</a:t>
            </a:r>
            <a:endParaRPr sz="2100">
              <a:solidFill>
                <a:schemeClr val="dk1"/>
              </a:solidFill>
            </a:endParaRPr>
          </a:p>
          <a:p>
            <a:pPr indent="-361950" lvl="1" marL="914400" rtl="0" algn="l">
              <a:lnSpc>
                <a:spcPct val="150000"/>
              </a:lnSpc>
              <a:spcBef>
                <a:spcPts val="0"/>
              </a:spcBef>
              <a:spcAft>
                <a:spcPts val="0"/>
              </a:spcAft>
              <a:buClr>
                <a:schemeClr val="dk1"/>
              </a:buClr>
              <a:buSzPts val="2100"/>
              <a:buChar char="○"/>
            </a:pPr>
            <a:r>
              <a:rPr lang="en" sz="2100">
                <a:solidFill>
                  <a:schemeClr val="dk1"/>
                </a:solidFill>
              </a:rPr>
              <a:t>F1-Score</a:t>
            </a:r>
            <a:endParaRPr sz="2100">
              <a:solidFill>
                <a:schemeClr val="dk1"/>
              </a:solidFill>
            </a:endParaRPr>
          </a:p>
          <a:p>
            <a:pPr indent="-361948" lvl="1" marL="914400" rtl="0" algn="l">
              <a:lnSpc>
                <a:spcPct val="150000"/>
              </a:lnSpc>
              <a:spcBef>
                <a:spcPts val="0"/>
              </a:spcBef>
              <a:spcAft>
                <a:spcPts val="0"/>
              </a:spcAft>
              <a:buClr>
                <a:schemeClr val="dk1"/>
              </a:buClr>
              <a:buSzPts val="2100"/>
              <a:buChar char="○"/>
            </a:pPr>
            <a:r>
              <a:rPr lang="en" sz="2100">
                <a:solidFill>
                  <a:schemeClr val="dk1"/>
                </a:solidFill>
              </a:rPr>
              <a:t>AUC ROC Curve</a:t>
            </a:r>
            <a:endParaRPr sz="2100">
              <a:solidFill>
                <a:schemeClr val="dk1"/>
              </a:solidFill>
            </a:endParaRPr>
          </a:p>
        </p:txBody>
      </p:sp>
      <p:sp>
        <p:nvSpPr>
          <p:cNvPr id="64" name="Google Shape;64;g24f3b0113b5_3_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f20417a895_0_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Example </a:t>
            </a:r>
            <a:endParaRPr b="1" sz="3020"/>
          </a:p>
        </p:txBody>
      </p:sp>
      <p:sp>
        <p:nvSpPr>
          <p:cNvPr id="200" name="Google Shape;200;g1f20417a895_0_72"/>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665"/>
              <a:buNone/>
            </a:pPr>
            <a:r>
              <a:rPr lang="en">
                <a:solidFill>
                  <a:schemeClr val="dk1"/>
                </a:solidFill>
              </a:rPr>
              <a:t>A veterinarian builds a machine learning model to detect whether cats have a specific feline disease based on medical test results.</a:t>
            </a:r>
            <a:endParaRPr>
              <a:solidFill>
                <a:schemeClr val="dk1"/>
              </a:solidFill>
            </a:endParaRPr>
          </a:p>
          <a:p>
            <a:pPr indent="0" lvl="0" marL="0" rtl="0" algn="l">
              <a:lnSpc>
                <a:spcPct val="115000"/>
              </a:lnSpc>
              <a:spcBef>
                <a:spcPts val="0"/>
              </a:spcBef>
              <a:spcAft>
                <a:spcPts val="0"/>
              </a:spcAft>
              <a:buSzPts val="1665"/>
              <a:buNone/>
            </a:pPr>
            <a:r>
              <a:rPr b="1" lang="en">
                <a:solidFill>
                  <a:schemeClr val="dk1"/>
                </a:solidFill>
              </a:rPr>
              <a:t>Data:</a:t>
            </a:r>
            <a:endParaRPr>
              <a:solidFill>
                <a:schemeClr val="dk1"/>
              </a:solidFill>
            </a:endParaRPr>
          </a:p>
          <a:p>
            <a:pPr indent="0" lvl="0" marL="0" rtl="0" algn="l">
              <a:lnSpc>
                <a:spcPct val="115000"/>
              </a:lnSpc>
              <a:spcBef>
                <a:spcPts val="0"/>
              </a:spcBef>
              <a:spcAft>
                <a:spcPts val="0"/>
              </a:spcAft>
              <a:buSzPts val="1665"/>
              <a:buNone/>
            </a:pPr>
            <a:r>
              <a:rPr lang="en">
                <a:solidFill>
                  <a:schemeClr val="dk1"/>
                </a:solidFill>
              </a:rPr>
              <a:t>The vet collected data on </a:t>
            </a:r>
            <a:r>
              <a:rPr b="1" lang="en">
                <a:solidFill>
                  <a:srgbClr val="FF0000"/>
                </a:solidFill>
              </a:rPr>
              <a:t>100</a:t>
            </a:r>
            <a:r>
              <a:rPr lang="en">
                <a:solidFill>
                  <a:srgbClr val="990000"/>
                </a:solidFill>
              </a:rPr>
              <a:t> </a:t>
            </a:r>
            <a:r>
              <a:rPr lang="en">
                <a:solidFill>
                  <a:schemeClr val="dk1"/>
                </a:solidFill>
              </a:rPr>
              <a:t>cats. Here's a breakdown:</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a:p>
            <a:pPr indent="0" lvl="0" marL="0" rtl="0" algn="l">
              <a:lnSpc>
                <a:spcPct val="115000"/>
              </a:lnSpc>
              <a:spcBef>
                <a:spcPts val="0"/>
              </a:spcBef>
              <a:spcAft>
                <a:spcPts val="0"/>
              </a:spcAft>
              <a:buSzPts val="1665"/>
              <a:buNone/>
            </a:pPr>
            <a:r>
              <a:rPr lang="en">
                <a:solidFill>
                  <a:schemeClr val="dk1"/>
                </a:solidFill>
              </a:rPr>
              <a:t>Actually Have the Disease: </a:t>
            </a:r>
            <a:r>
              <a:rPr b="1" lang="en">
                <a:solidFill>
                  <a:srgbClr val="FF0000"/>
                </a:solidFill>
              </a:rPr>
              <a:t>40 cats</a:t>
            </a:r>
            <a:endParaRPr b="1">
              <a:solidFill>
                <a:srgbClr val="FF0000"/>
              </a:solidFill>
            </a:endParaRPr>
          </a:p>
          <a:p>
            <a:pPr indent="0" lvl="0" marL="0" rtl="0" algn="l">
              <a:lnSpc>
                <a:spcPct val="115000"/>
              </a:lnSpc>
              <a:spcBef>
                <a:spcPts val="0"/>
              </a:spcBef>
              <a:spcAft>
                <a:spcPts val="0"/>
              </a:spcAft>
              <a:buSzPts val="1665"/>
              <a:buNone/>
            </a:pPr>
            <a:r>
              <a:rPr lang="en">
                <a:solidFill>
                  <a:schemeClr val="dk1"/>
                </a:solidFill>
              </a:rPr>
              <a:t>Actually Healthy: </a:t>
            </a:r>
            <a:r>
              <a:rPr b="1" lang="en">
                <a:solidFill>
                  <a:srgbClr val="38761D"/>
                </a:solidFill>
              </a:rPr>
              <a:t>60 cats</a:t>
            </a:r>
            <a:endParaRPr b="1">
              <a:solidFill>
                <a:srgbClr val="38761D"/>
              </a:solidFill>
            </a:endParaRPr>
          </a:p>
          <a:p>
            <a:pPr indent="0" lvl="0" marL="0" rtl="0" algn="l">
              <a:lnSpc>
                <a:spcPct val="115000"/>
              </a:lnSpc>
              <a:spcBef>
                <a:spcPts val="0"/>
              </a:spcBef>
              <a:spcAft>
                <a:spcPts val="0"/>
              </a:spcAft>
              <a:buSzPts val="1665"/>
              <a:buNone/>
            </a:pPr>
            <a:r>
              <a:rPr lang="en">
                <a:solidFill>
                  <a:schemeClr val="dk1"/>
                </a:solidFill>
              </a:rPr>
              <a:t>Model Predicted Positive (Disease): </a:t>
            </a:r>
            <a:r>
              <a:rPr b="1" lang="en">
                <a:solidFill>
                  <a:srgbClr val="FF0000"/>
                </a:solidFill>
              </a:rPr>
              <a:t>45 cats</a:t>
            </a:r>
            <a:endParaRPr b="1">
              <a:solidFill>
                <a:srgbClr val="FF0000"/>
              </a:solidFill>
            </a:endParaRPr>
          </a:p>
          <a:p>
            <a:pPr indent="0" lvl="0" marL="0" rtl="0" algn="l">
              <a:lnSpc>
                <a:spcPct val="115000"/>
              </a:lnSpc>
              <a:spcBef>
                <a:spcPts val="0"/>
              </a:spcBef>
              <a:spcAft>
                <a:spcPts val="0"/>
              </a:spcAft>
              <a:buSzPts val="1665"/>
              <a:buNone/>
            </a:pPr>
            <a:r>
              <a:rPr lang="en">
                <a:solidFill>
                  <a:schemeClr val="dk1"/>
                </a:solidFill>
              </a:rPr>
              <a:t>Model Predicted Negative (Healthy): </a:t>
            </a:r>
            <a:r>
              <a:rPr b="1" lang="en">
                <a:solidFill>
                  <a:srgbClr val="38761D"/>
                </a:solidFill>
              </a:rPr>
              <a:t>55 cats</a:t>
            </a:r>
            <a:endParaRPr b="1">
              <a:solidFill>
                <a:srgbClr val="38761D"/>
              </a:solidFill>
            </a:endParaRPr>
          </a:p>
        </p:txBody>
      </p:sp>
      <p:sp>
        <p:nvSpPr>
          <p:cNvPr id="201" name="Google Shape;201;g1f20417a895_0_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f20417a895_0_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Example </a:t>
            </a:r>
            <a:endParaRPr b="1" sz="3020"/>
          </a:p>
        </p:txBody>
      </p:sp>
      <p:sp>
        <p:nvSpPr>
          <p:cNvPr id="207" name="Google Shape;207;g1f20417a895_0_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208" name="Google Shape;208;g1f20417a895_0_80"/>
          <p:cNvPicPr preferRelativeResize="0"/>
          <p:nvPr/>
        </p:nvPicPr>
        <p:blipFill rotWithShape="1">
          <a:blip r:embed="rId3">
            <a:alphaModFix/>
          </a:blip>
          <a:srcRect b="0" l="2287" r="1906" t="0"/>
          <a:stretch/>
        </p:blipFill>
        <p:spPr>
          <a:xfrm>
            <a:off x="1097925" y="1280100"/>
            <a:ext cx="7288300" cy="3164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Calculate Precision - Example</a:t>
            </a:r>
            <a:endParaRPr b="1" sz="3020"/>
          </a:p>
        </p:txBody>
      </p:sp>
      <p:sp>
        <p:nvSpPr>
          <p:cNvPr id="214" name="Google Shape;214;p48"/>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Clr>
                <a:schemeClr val="dk1"/>
              </a:buClr>
              <a:buSzPts val="1100"/>
              <a:buFont typeface="Arial"/>
              <a:buNone/>
            </a:pPr>
            <a:r>
              <a:rPr b="1" lang="en">
                <a:solidFill>
                  <a:schemeClr val="dk1"/>
                </a:solidFill>
              </a:rPr>
              <a:t>Precision = TP / (TP + FP)</a:t>
            </a:r>
            <a:endParaRPr b="1">
              <a:solidFill>
                <a:schemeClr val="dk1"/>
              </a:solidFill>
            </a:endParaRPr>
          </a:p>
          <a:p>
            <a:pPr indent="0" lvl="0" marL="0" rtl="0" algn="l">
              <a:lnSpc>
                <a:spcPct val="130000"/>
              </a:lnSpc>
              <a:spcBef>
                <a:spcPts val="0"/>
              </a:spcBef>
              <a:spcAft>
                <a:spcPts val="0"/>
              </a:spcAft>
              <a:buSzPts val="1100"/>
              <a:buNone/>
            </a:pPr>
            <a:r>
              <a:rPr b="1" lang="en">
                <a:solidFill>
                  <a:schemeClr val="dk1"/>
                </a:solidFill>
              </a:rPr>
              <a:t>Precision = 35 / (35 + 10) = 35/45 = 0.78 (or 78%)</a:t>
            </a:r>
            <a:endParaRPr b="1">
              <a:solidFill>
                <a:schemeClr val="dk1"/>
              </a:solidFill>
            </a:endParaRPr>
          </a:p>
          <a:p>
            <a:pPr indent="0" lvl="0" marL="0" rtl="0" algn="l">
              <a:lnSpc>
                <a:spcPct val="13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30000"/>
              </a:lnSpc>
              <a:spcBef>
                <a:spcPts val="0"/>
              </a:spcBef>
              <a:spcAft>
                <a:spcPts val="0"/>
              </a:spcAft>
              <a:buSzPts val="1665"/>
              <a:buNone/>
            </a:pPr>
            <a:r>
              <a:rPr b="1" lang="en">
                <a:solidFill>
                  <a:schemeClr val="dk1"/>
                </a:solidFill>
              </a:rPr>
              <a:t>Interpretation:</a:t>
            </a:r>
            <a:r>
              <a:rPr lang="en">
                <a:solidFill>
                  <a:schemeClr val="dk1"/>
                </a:solidFill>
              </a:rPr>
              <a:t> When the model predicts a cat has the disease, it's correct </a:t>
            </a:r>
            <a:r>
              <a:rPr b="1" lang="en">
                <a:solidFill>
                  <a:srgbClr val="FF0000"/>
                </a:solidFill>
              </a:rPr>
              <a:t>78%</a:t>
            </a:r>
            <a:r>
              <a:rPr lang="en">
                <a:solidFill>
                  <a:srgbClr val="FF0000"/>
                </a:solidFill>
              </a:rPr>
              <a:t> </a:t>
            </a:r>
            <a:r>
              <a:rPr lang="en">
                <a:solidFill>
                  <a:schemeClr val="dk1"/>
                </a:solidFill>
              </a:rPr>
              <a:t>of the time.  That means there's a </a:t>
            </a:r>
            <a:r>
              <a:rPr b="1" lang="en">
                <a:solidFill>
                  <a:srgbClr val="FF0000"/>
                </a:solidFill>
              </a:rPr>
              <a:t>22%</a:t>
            </a:r>
            <a:r>
              <a:rPr lang="en">
                <a:solidFill>
                  <a:schemeClr val="dk1"/>
                </a:solidFill>
              </a:rPr>
              <a:t> chance of overdiagnosis.</a:t>
            </a:r>
            <a:endParaRPr>
              <a:solidFill>
                <a:schemeClr val="dk1"/>
              </a:solidFill>
            </a:endParaRPr>
          </a:p>
          <a:p>
            <a:pPr indent="0" lvl="0" marL="0" rtl="0" algn="l">
              <a:lnSpc>
                <a:spcPct val="130000"/>
              </a:lnSpc>
              <a:spcBef>
                <a:spcPts val="0"/>
              </a:spcBef>
              <a:spcAft>
                <a:spcPts val="0"/>
              </a:spcAft>
              <a:buSzPts val="1665"/>
              <a:buNone/>
            </a:pPr>
            <a:r>
              <a:t/>
            </a:r>
            <a:endParaRPr>
              <a:solidFill>
                <a:schemeClr val="dk1"/>
              </a:solidFill>
            </a:endParaRPr>
          </a:p>
        </p:txBody>
      </p:sp>
      <p:sp>
        <p:nvSpPr>
          <p:cNvPr id="215" name="Google Shape;215;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f20417a895_0_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Calculate Recall - Example</a:t>
            </a:r>
            <a:endParaRPr b="1" sz="3020"/>
          </a:p>
        </p:txBody>
      </p:sp>
      <p:sp>
        <p:nvSpPr>
          <p:cNvPr id="221" name="Google Shape;221;g1f20417a895_0_96"/>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Clr>
                <a:schemeClr val="dk1"/>
              </a:buClr>
              <a:buSzPts val="1100"/>
              <a:buFont typeface="Arial"/>
              <a:buNone/>
            </a:pPr>
            <a:r>
              <a:rPr b="1" lang="en">
                <a:solidFill>
                  <a:schemeClr val="dk1"/>
                </a:solidFill>
              </a:rPr>
              <a:t>Recall = TP / (TP + FN)</a:t>
            </a:r>
            <a:endParaRPr b="1">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en">
                <a:solidFill>
                  <a:schemeClr val="dk1"/>
                </a:solidFill>
              </a:rPr>
              <a:t>Recall = 35 / (35 + 5) = 35/40 = 0.875 (or 87.5%)</a:t>
            </a:r>
            <a:endParaRPr b="1">
              <a:solidFill>
                <a:schemeClr val="dk1"/>
              </a:solidFill>
            </a:endParaRPr>
          </a:p>
          <a:p>
            <a:pPr indent="0" lvl="0" marL="0" rtl="0" algn="l">
              <a:lnSpc>
                <a:spcPct val="130000"/>
              </a:lnSpc>
              <a:spcBef>
                <a:spcPts val="0"/>
              </a:spcBef>
              <a:spcAft>
                <a:spcPts val="0"/>
              </a:spcAft>
              <a:buSzPts val="1665"/>
              <a:buNone/>
            </a:pPr>
            <a:r>
              <a:t/>
            </a:r>
            <a:endParaRPr b="1">
              <a:solidFill>
                <a:schemeClr val="dk1"/>
              </a:solidFill>
            </a:endParaRPr>
          </a:p>
          <a:p>
            <a:pPr indent="0" lvl="0" marL="0" rtl="0" algn="l">
              <a:lnSpc>
                <a:spcPct val="130000"/>
              </a:lnSpc>
              <a:spcBef>
                <a:spcPts val="0"/>
              </a:spcBef>
              <a:spcAft>
                <a:spcPts val="0"/>
              </a:spcAft>
              <a:buSzPts val="1665"/>
              <a:buNone/>
            </a:pPr>
            <a:r>
              <a:rPr b="1" lang="en">
                <a:solidFill>
                  <a:schemeClr val="dk1"/>
                </a:solidFill>
              </a:rPr>
              <a:t>Interpretation:</a:t>
            </a:r>
            <a:r>
              <a:rPr lang="en">
                <a:solidFill>
                  <a:schemeClr val="dk1"/>
                </a:solidFill>
              </a:rPr>
              <a:t> For cats that actually have the disease, the model correctly identifies them </a:t>
            </a:r>
            <a:r>
              <a:rPr b="1" lang="en">
                <a:solidFill>
                  <a:srgbClr val="FF0000"/>
                </a:solidFill>
              </a:rPr>
              <a:t>87.5%</a:t>
            </a:r>
            <a:r>
              <a:rPr lang="en">
                <a:solidFill>
                  <a:schemeClr val="dk1"/>
                </a:solidFill>
              </a:rPr>
              <a:t> of the time. The remaining </a:t>
            </a:r>
            <a:r>
              <a:rPr b="1" lang="en">
                <a:solidFill>
                  <a:srgbClr val="FF0000"/>
                </a:solidFill>
              </a:rPr>
              <a:t>12.5%</a:t>
            </a:r>
            <a:r>
              <a:rPr lang="en">
                <a:solidFill>
                  <a:schemeClr val="dk1"/>
                </a:solidFill>
              </a:rPr>
              <a:t> risk being missed by the model.</a:t>
            </a:r>
            <a:endParaRPr>
              <a:solidFill>
                <a:schemeClr val="dk1"/>
              </a:solidFill>
            </a:endParaRPr>
          </a:p>
        </p:txBody>
      </p:sp>
      <p:sp>
        <p:nvSpPr>
          <p:cNvPr id="222" name="Google Shape;222;g1f20417a895_0_9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Precision Recall Curve</a:t>
            </a:r>
            <a:endParaRPr sz="3000"/>
          </a:p>
        </p:txBody>
      </p:sp>
      <p:sp>
        <p:nvSpPr>
          <p:cNvPr id="228" name="Google Shape;228;p6"/>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122873" rtl="0" algn="l">
              <a:lnSpc>
                <a:spcPct val="130000"/>
              </a:lnSpc>
              <a:spcBef>
                <a:spcPts val="0"/>
              </a:spcBef>
              <a:spcAft>
                <a:spcPts val="0"/>
              </a:spcAft>
              <a:buSzPts val="1665"/>
              <a:buNone/>
            </a:pPr>
            <a:r>
              <a:rPr lang="en">
                <a:solidFill>
                  <a:srgbClr val="0C0C0C"/>
                </a:solidFill>
              </a:rPr>
              <a:t>The </a:t>
            </a:r>
            <a:r>
              <a:rPr b="1" lang="en">
                <a:solidFill>
                  <a:srgbClr val="FF0000"/>
                </a:solidFill>
              </a:rPr>
              <a:t>precision-recall curve</a:t>
            </a:r>
            <a:r>
              <a:rPr lang="en">
                <a:solidFill>
                  <a:srgbClr val="0C0C0C"/>
                </a:solidFill>
              </a:rPr>
              <a:t> shows the </a:t>
            </a:r>
            <a:r>
              <a:rPr b="1" lang="en">
                <a:solidFill>
                  <a:srgbClr val="FF0000"/>
                </a:solidFill>
              </a:rPr>
              <a:t>tradeoff between precision and recall </a:t>
            </a:r>
            <a:r>
              <a:rPr lang="en">
                <a:solidFill>
                  <a:srgbClr val="0C0C0C"/>
                </a:solidFill>
              </a:rPr>
              <a:t>for </a:t>
            </a:r>
            <a:r>
              <a:rPr b="1" lang="en">
                <a:solidFill>
                  <a:srgbClr val="FF0000"/>
                </a:solidFill>
              </a:rPr>
              <a:t>different threshold</a:t>
            </a:r>
            <a:r>
              <a:rPr lang="en">
                <a:solidFill>
                  <a:srgbClr val="0C0C0C"/>
                </a:solidFill>
              </a:rPr>
              <a:t>. A high area under the curve represents both high recall and high precision, where high precision relates to a low false positive rate, and high recall relates to a low false negative rate.</a:t>
            </a:r>
            <a:endParaRPr>
              <a:solidFill>
                <a:srgbClr val="0C0C0C"/>
              </a:solidFill>
            </a:endParaRPr>
          </a:p>
          <a:p>
            <a:pPr indent="0" lvl="0" marL="122873" rtl="0" algn="l">
              <a:lnSpc>
                <a:spcPct val="130000"/>
              </a:lnSpc>
              <a:spcBef>
                <a:spcPts val="0"/>
              </a:spcBef>
              <a:spcAft>
                <a:spcPts val="0"/>
              </a:spcAft>
              <a:buSzPts val="1665"/>
              <a:buNone/>
            </a:pPr>
            <a:br>
              <a:rPr lang="en"/>
            </a:br>
            <a:endParaRPr/>
          </a:p>
        </p:txBody>
      </p:sp>
      <p:sp>
        <p:nvSpPr>
          <p:cNvPr id="229" name="Google Shape;2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bb2c1a9fcc_8_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Precision Recall Curve</a:t>
            </a:r>
            <a:endParaRPr b="1" sz="3020"/>
          </a:p>
        </p:txBody>
      </p:sp>
      <p:sp>
        <p:nvSpPr>
          <p:cNvPr id="235" name="Google Shape;235;g2bb2c1a9fcc_8_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236" name="Google Shape;236;g2bb2c1a9fcc_8_2"/>
          <p:cNvPicPr preferRelativeResize="0"/>
          <p:nvPr/>
        </p:nvPicPr>
        <p:blipFill rotWithShape="1">
          <a:blip r:embed="rId3">
            <a:alphaModFix/>
          </a:blip>
          <a:srcRect b="0" l="0" r="0" t="0"/>
          <a:stretch/>
        </p:blipFill>
        <p:spPr>
          <a:xfrm>
            <a:off x="2158875" y="1127625"/>
            <a:ext cx="4964225" cy="3954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f20417a895_0_8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Confusion Matrix - Example</a:t>
            </a:r>
            <a:endParaRPr b="1" sz="3020"/>
          </a:p>
        </p:txBody>
      </p:sp>
      <p:sp>
        <p:nvSpPr>
          <p:cNvPr id="242" name="Google Shape;242;g1f20417a895_0_87"/>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SzPts val="1665"/>
              <a:buNone/>
            </a:pPr>
            <a:r>
              <a:rPr lang="en">
                <a:solidFill>
                  <a:schemeClr val="dk1"/>
                </a:solidFill>
              </a:rPr>
              <a:t>Suppose you trained a model to classify cancer patients. You want evaluate the model performance. You have to answer the following questions </a:t>
            </a:r>
            <a:r>
              <a:rPr b="1" lang="en">
                <a:solidFill>
                  <a:srgbClr val="FF0000"/>
                </a:solidFill>
              </a:rPr>
              <a:t>Accuracy? Precision?</a:t>
            </a:r>
            <a:r>
              <a:rPr lang="en">
                <a:solidFill>
                  <a:schemeClr val="dk1"/>
                </a:solidFill>
              </a:rPr>
              <a:t> and</a:t>
            </a:r>
            <a:r>
              <a:rPr b="1" lang="en">
                <a:solidFill>
                  <a:schemeClr val="dk1"/>
                </a:solidFill>
              </a:rPr>
              <a:t> </a:t>
            </a:r>
            <a:r>
              <a:rPr b="1" lang="en">
                <a:solidFill>
                  <a:srgbClr val="FF0000"/>
                </a:solidFill>
              </a:rPr>
              <a:t>Recall?</a:t>
            </a:r>
            <a:endParaRPr b="1">
              <a:solidFill>
                <a:srgbClr val="FF0000"/>
              </a:solidFill>
            </a:endParaRPr>
          </a:p>
          <a:p>
            <a:pPr indent="0" lvl="0" marL="0" rtl="0" algn="l">
              <a:lnSpc>
                <a:spcPct val="130000"/>
              </a:lnSpc>
              <a:spcBef>
                <a:spcPts val="0"/>
              </a:spcBef>
              <a:spcAft>
                <a:spcPts val="0"/>
              </a:spcAft>
              <a:buSzPts val="1665"/>
              <a:buNone/>
            </a:pPr>
            <a:r>
              <a:rPr b="1" lang="en">
                <a:solidFill>
                  <a:schemeClr val="dk1"/>
                </a:solidFill>
              </a:rPr>
              <a:t>What should be of more concerned Accuracy. Precision. Recall? </a:t>
            </a:r>
            <a:endParaRPr b="1">
              <a:solidFill>
                <a:schemeClr val="dk1"/>
              </a:solidFill>
            </a:endParaRPr>
          </a:p>
          <a:p>
            <a:pPr indent="0" lvl="0" marL="0" rtl="0" algn="l">
              <a:lnSpc>
                <a:spcPct val="130000"/>
              </a:lnSpc>
              <a:spcBef>
                <a:spcPts val="0"/>
              </a:spcBef>
              <a:spcAft>
                <a:spcPts val="0"/>
              </a:spcAft>
              <a:buSzPts val="1665"/>
              <a:buNone/>
            </a:pPr>
            <a:r>
              <a:t/>
            </a:r>
            <a:endParaRPr>
              <a:solidFill>
                <a:schemeClr val="dk1"/>
              </a:solidFill>
            </a:endParaRPr>
          </a:p>
        </p:txBody>
      </p:sp>
      <p:sp>
        <p:nvSpPr>
          <p:cNvPr id="243" name="Google Shape;243;g1f20417a895_0_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graphicFrame>
        <p:nvGraphicFramePr>
          <p:cNvPr id="244" name="Google Shape;244;g1f20417a895_0_87"/>
          <p:cNvGraphicFramePr/>
          <p:nvPr/>
        </p:nvGraphicFramePr>
        <p:xfrm>
          <a:off x="1672963" y="2953835"/>
          <a:ext cx="3000000" cy="3000000"/>
        </p:xfrm>
        <a:graphic>
          <a:graphicData uri="http://schemas.openxmlformats.org/drawingml/2006/table">
            <a:tbl>
              <a:tblPr>
                <a:noFill/>
                <a:tableStyleId>{C0716A90-3290-4D04-852D-BFB0BEDF42A8}</a:tableStyleId>
              </a:tblPr>
              <a:tblGrid>
                <a:gridCol w="1835025"/>
                <a:gridCol w="1835025"/>
                <a:gridCol w="1835025"/>
              </a:tblGrid>
              <a:tr h="525450">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700"/>
                        <a:buFont typeface="Arial"/>
                        <a:buNone/>
                      </a:pPr>
                      <a:r>
                        <a:rPr b="1" lang="en" sz="1700" u="none" cap="none" strike="noStrike"/>
                        <a:t>Predicted </a:t>
                      </a:r>
                      <a:endParaRPr b="1" sz="1700" u="none" cap="none" strike="noStrike"/>
                    </a:p>
                    <a:p>
                      <a:pPr indent="0" lvl="0" marL="0" marR="0" rtl="0" algn="ctr">
                        <a:lnSpc>
                          <a:spcPct val="100000"/>
                        </a:lnSpc>
                        <a:spcBef>
                          <a:spcPts val="0"/>
                        </a:spcBef>
                        <a:spcAft>
                          <a:spcPts val="0"/>
                        </a:spcAft>
                        <a:buClr>
                          <a:srgbClr val="000000"/>
                        </a:buClr>
                        <a:buSzPts val="1700"/>
                        <a:buFont typeface="Arial"/>
                        <a:buNone/>
                      </a:pPr>
                      <a:r>
                        <a:rPr b="1" lang="en" sz="1700" u="none" cap="none" strike="noStrike"/>
                        <a:t>Cancer = </a:t>
                      </a:r>
                      <a:r>
                        <a:rPr b="1" lang="en" sz="1700" u="none" cap="none" strike="noStrike">
                          <a:solidFill>
                            <a:srgbClr val="38761D"/>
                          </a:solidFill>
                        </a:rPr>
                        <a:t>Yes</a:t>
                      </a:r>
                      <a:endParaRPr b="1" sz="1700" u="none" cap="none" strike="noStrike">
                        <a:solidFill>
                          <a:srgbClr val="38761D"/>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700"/>
                        <a:buFont typeface="Arial"/>
                        <a:buNone/>
                      </a:pPr>
                      <a:r>
                        <a:rPr b="1" lang="en" sz="1700" u="none" cap="none" strike="noStrike"/>
                        <a:t>Predicted</a:t>
                      </a:r>
                      <a:endParaRPr b="1" sz="1700" u="none" cap="none" strike="noStrike"/>
                    </a:p>
                    <a:p>
                      <a:pPr indent="0" lvl="0" marL="0" marR="0" rtl="0" algn="ctr">
                        <a:lnSpc>
                          <a:spcPct val="100000"/>
                        </a:lnSpc>
                        <a:spcBef>
                          <a:spcPts val="0"/>
                        </a:spcBef>
                        <a:spcAft>
                          <a:spcPts val="0"/>
                        </a:spcAft>
                        <a:buClr>
                          <a:srgbClr val="000000"/>
                        </a:buClr>
                        <a:buSzPts val="1700"/>
                        <a:buFont typeface="Arial"/>
                        <a:buNone/>
                      </a:pPr>
                      <a:r>
                        <a:rPr b="1" lang="en" sz="1700" u="none" cap="none" strike="noStrike"/>
                        <a:t>Cancer = </a:t>
                      </a:r>
                      <a:r>
                        <a:rPr b="1" lang="en" sz="1700" u="none" cap="none" strike="noStrike">
                          <a:solidFill>
                            <a:srgbClr val="FF0000"/>
                          </a:solidFill>
                        </a:rPr>
                        <a:t>No</a:t>
                      </a:r>
                      <a:endParaRPr b="1" sz="1700" u="none" cap="none" strike="noStrike">
                        <a:solidFill>
                          <a:srgbClr val="FF0000"/>
                        </a:solidFill>
                      </a:endParaRPr>
                    </a:p>
                  </a:txBody>
                  <a:tcPr marT="91425" marB="91425" marR="91425" marL="91425"/>
                </a:tc>
              </a:tr>
              <a:tr h="525450">
                <a:tc>
                  <a:txBody>
                    <a:bodyPr/>
                    <a:lstStyle/>
                    <a:p>
                      <a:pPr indent="0" lvl="0" marL="0" marR="0" rtl="0" algn="ctr">
                        <a:lnSpc>
                          <a:spcPct val="100000"/>
                        </a:lnSpc>
                        <a:spcBef>
                          <a:spcPts val="0"/>
                        </a:spcBef>
                        <a:spcAft>
                          <a:spcPts val="0"/>
                        </a:spcAft>
                        <a:buClr>
                          <a:srgbClr val="000000"/>
                        </a:buClr>
                        <a:buSzPts val="1700"/>
                        <a:buFont typeface="Arial"/>
                        <a:buNone/>
                      </a:pPr>
                      <a:r>
                        <a:rPr b="1" lang="en" sz="1700" u="none" cap="none" strike="noStrike"/>
                        <a:t>Actual</a:t>
                      </a:r>
                      <a:endParaRPr b="1" sz="1700" u="none" cap="none" strike="noStrike"/>
                    </a:p>
                    <a:p>
                      <a:pPr indent="0" lvl="0" marL="0" marR="0" rtl="0" algn="ctr">
                        <a:lnSpc>
                          <a:spcPct val="100000"/>
                        </a:lnSpc>
                        <a:spcBef>
                          <a:spcPts val="0"/>
                        </a:spcBef>
                        <a:spcAft>
                          <a:spcPts val="0"/>
                        </a:spcAft>
                        <a:buClr>
                          <a:srgbClr val="000000"/>
                        </a:buClr>
                        <a:buSzPts val="1700"/>
                        <a:buFont typeface="Arial"/>
                        <a:buNone/>
                      </a:pPr>
                      <a:r>
                        <a:rPr b="1" lang="en" sz="1700" u="none" cap="none" strike="noStrike"/>
                        <a:t>Cancer = </a:t>
                      </a:r>
                      <a:r>
                        <a:rPr b="1" lang="en" sz="1700" u="none" cap="none" strike="noStrike">
                          <a:solidFill>
                            <a:srgbClr val="38761D"/>
                          </a:solidFill>
                        </a:rPr>
                        <a:t>Yes</a:t>
                      </a:r>
                      <a:endParaRPr b="1" sz="1700" u="none" cap="none" strike="noStrike">
                        <a:solidFill>
                          <a:srgbClr val="38761D"/>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900"/>
                        <a:buFont typeface="Arial"/>
                        <a:buNone/>
                      </a:pPr>
                      <a:r>
                        <a:rPr b="1" lang="en" sz="1900" u="none" cap="none" strike="noStrike"/>
                        <a:t>96</a:t>
                      </a:r>
                      <a:endParaRPr b="1" sz="19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900"/>
                        <a:buFont typeface="Arial"/>
                        <a:buNone/>
                      </a:pPr>
                      <a:r>
                        <a:rPr b="1" lang="en" sz="1900" u="none" cap="none" strike="noStrike"/>
                        <a:t>11</a:t>
                      </a:r>
                      <a:endParaRPr b="1" sz="1900" u="none" cap="none" strike="noStrike"/>
                    </a:p>
                  </a:txBody>
                  <a:tcPr marT="91425" marB="91425" marR="91425" marL="91425"/>
                </a:tc>
              </a:tr>
              <a:tr h="525450">
                <a:tc>
                  <a:txBody>
                    <a:bodyPr/>
                    <a:lstStyle/>
                    <a:p>
                      <a:pPr indent="0" lvl="0" marL="0" marR="0" rtl="0" algn="ctr">
                        <a:lnSpc>
                          <a:spcPct val="100000"/>
                        </a:lnSpc>
                        <a:spcBef>
                          <a:spcPts val="0"/>
                        </a:spcBef>
                        <a:spcAft>
                          <a:spcPts val="0"/>
                        </a:spcAft>
                        <a:buClr>
                          <a:srgbClr val="000000"/>
                        </a:buClr>
                        <a:buSzPts val="1700"/>
                        <a:buFont typeface="Arial"/>
                        <a:buNone/>
                      </a:pPr>
                      <a:r>
                        <a:rPr b="1" lang="en" sz="1700" u="none" cap="none" strike="noStrike"/>
                        <a:t>Actual </a:t>
                      </a:r>
                      <a:endParaRPr b="1" sz="1700" u="none" cap="none" strike="noStrike"/>
                    </a:p>
                    <a:p>
                      <a:pPr indent="0" lvl="0" marL="0" marR="0" rtl="0" algn="ctr">
                        <a:lnSpc>
                          <a:spcPct val="100000"/>
                        </a:lnSpc>
                        <a:spcBef>
                          <a:spcPts val="0"/>
                        </a:spcBef>
                        <a:spcAft>
                          <a:spcPts val="0"/>
                        </a:spcAft>
                        <a:buClr>
                          <a:srgbClr val="000000"/>
                        </a:buClr>
                        <a:buSzPts val="1700"/>
                        <a:buFont typeface="Arial"/>
                        <a:buNone/>
                      </a:pPr>
                      <a:r>
                        <a:rPr b="1" lang="en" sz="1700" u="none" cap="none" strike="noStrike"/>
                        <a:t>Cancer = </a:t>
                      </a:r>
                      <a:r>
                        <a:rPr b="1" lang="en" sz="1700" u="none" cap="none" strike="noStrike">
                          <a:solidFill>
                            <a:srgbClr val="FF0000"/>
                          </a:solidFill>
                        </a:rPr>
                        <a:t>No</a:t>
                      </a:r>
                      <a:endParaRPr b="1" sz="1700" u="none" cap="none" strike="noStrike">
                        <a:solidFill>
                          <a:srgbClr val="FF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900"/>
                        <a:buFont typeface="Arial"/>
                        <a:buNone/>
                      </a:pPr>
                      <a:r>
                        <a:rPr b="1" lang="en" sz="1900" u="none" cap="none" strike="noStrike"/>
                        <a:t>17</a:t>
                      </a:r>
                      <a:endParaRPr b="1" sz="19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900"/>
                        <a:buFont typeface="Arial"/>
                        <a:buNone/>
                      </a:pPr>
                      <a:r>
                        <a:rPr b="1" lang="en" sz="1900" u="none" cap="none" strike="noStrike"/>
                        <a:t>54</a:t>
                      </a:r>
                      <a:endParaRPr b="1" sz="1900" u="none" cap="none" strike="noStrike"/>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Real-World Examples</a:t>
            </a:r>
            <a:endParaRPr b="1" sz="3020"/>
          </a:p>
        </p:txBody>
      </p:sp>
      <p:sp>
        <p:nvSpPr>
          <p:cNvPr id="250" name="Google Shape;250;p4"/>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SzPts val="1665"/>
              <a:buNone/>
            </a:pPr>
            <a:r>
              <a:rPr b="1" lang="en">
                <a:solidFill>
                  <a:schemeClr val="dk1"/>
                </a:solidFill>
              </a:rPr>
              <a:t>Fraud detection:</a:t>
            </a:r>
            <a:r>
              <a:rPr lang="en">
                <a:solidFill>
                  <a:schemeClr val="dk1"/>
                </a:solidFill>
              </a:rPr>
              <a:t> </a:t>
            </a:r>
            <a:endParaRPr>
              <a:solidFill>
                <a:schemeClr val="dk1"/>
              </a:solidFill>
            </a:endParaRPr>
          </a:p>
          <a:p>
            <a:pPr indent="0" lvl="0" marL="0" rtl="0" algn="l">
              <a:lnSpc>
                <a:spcPct val="130000"/>
              </a:lnSpc>
              <a:spcBef>
                <a:spcPts val="0"/>
              </a:spcBef>
              <a:spcAft>
                <a:spcPts val="0"/>
              </a:spcAft>
              <a:buSzPts val="1665"/>
              <a:buNone/>
            </a:pPr>
            <a:r>
              <a:t/>
            </a:r>
            <a:endParaRPr>
              <a:solidFill>
                <a:schemeClr val="dk1"/>
              </a:solidFill>
            </a:endParaRPr>
          </a:p>
          <a:p>
            <a:pPr indent="0" lvl="0" marL="0" rtl="0" algn="l">
              <a:lnSpc>
                <a:spcPct val="130000"/>
              </a:lnSpc>
              <a:spcBef>
                <a:spcPts val="0"/>
              </a:spcBef>
              <a:spcAft>
                <a:spcPts val="0"/>
              </a:spcAft>
              <a:buSzPts val="1665"/>
              <a:buNone/>
            </a:pPr>
            <a:r>
              <a:rPr b="1" lang="en">
                <a:solidFill>
                  <a:srgbClr val="FF0000"/>
                </a:solidFill>
              </a:rPr>
              <a:t>High precision</a:t>
            </a:r>
            <a:r>
              <a:rPr lang="en">
                <a:solidFill>
                  <a:schemeClr val="dk1"/>
                </a:solidFill>
              </a:rPr>
              <a:t> to avoid </a:t>
            </a:r>
            <a:r>
              <a:rPr b="1" lang="en">
                <a:solidFill>
                  <a:srgbClr val="FF0000"/>
                </a:solidFill>
              </a:rPr>
              <a:t>false positives</a:t>
            </a:r>
            <a:r>
              <a:rPr b="1" lang="en">
                <a:solidFill>
                  <a:srgbClr val="CC0000"/>
                </a:solidFill>
              </a:rPr>
              <a:t> </a:t>
            </a:r>
            <a:r>
              <a:rPr lang="en">
                <a:solidFill>
                  <a:schemeClr val="dk1"/>
                </a:solidFill>
              </a:rPr>
              <a:t>(Predicted Fraud actually not-Fraud)</a:t>
            </a:r>
            <a:endParaRPr>
              <a:solidFill>
                <a:schemeClr val="dk1"/>
              </a:solidFill>
            </a:endParaRPr>
          </a:p>
          <a:p>
            <a:pPr indent="0" lvl="0" marL="0" rtl="0" algn="l">
              <a:lnSpc>
                <a:spcPct val="130000"/>
              </a:lnSpc>
              <a:spcBef>
                <a:spcPts val="0"/>
              </a:spcBef>
              <a:spcAft>
                <a:spcPts val="0"/>
              </a:spcAft>
              <a:buSzPts val="1665"/>
              <a:buNone/>
            </a:pPr>
            <a:r>
              <a:t/>
            </a:r>
            <a:endParaRPr>
              <a:solidFill>
                <a:schemeClr val="dk1"/>
              </a:solidFill>
            </a:endParaRPr>
          </a:p>
          <a:p>
            <a:pPr indent="0" lvl="0" marL="0" rtl="0" algn="l">
              <a:lnSpc>
                <a:spcPct val="130000"/>
              </a:lnSpc>
              <a:spcBef>
                <a:spcPts val="0"/>
              </a:spcBef>
              <a:spcAft>
                <a:spcPts val="0"/>
              </a:spcAft>
              <a:buSzPts val="1665"/>
              <a:buNone/>
            </a:pPr>
            <a:r>
              <a:rPr b="1" lang="en">
                <a:solidFill>
                  <a:schemeClr val="dk1"/>
                </a:solidFill>
              </a:rPr>
              <a:t>Medical diagnoses:</a:t>
            </a:r>
            <a:r>
              <a:rPr lang="en">
                <a:solidFill>
                  <a:schemeClr val="dk1"/>
                </a:solidFill>
              </a:rPr>
              <a:t> </a:t>
            </a:r>
            <a:endParaRPr>
              <a:solidFill>
                <a:schemeClr val="dk1"/>
              </a:solidFill>
            </a:endParaRPr>
          </a:p>
          <a:p>
            <a:pPr indent="0" lvl="0" marL="0" rtl="0" algn="l">
              <a:lnSpc>
                <a:spcPct val="130000"/>
              </a:lnSpc>
              <a:spcBef>
                <a:spcPts val="0"/>
              </a:spcBef>
              <a:spcAft>
                <a:spcPts val="0"/>
              </a:spcAft>
              <a:buSzPts val="1665"/>
              <a:buNone/>
            </a:pPr>
            <a:r>
              <a:t/>
            </a:r>
            <a:endParaRPr>
              <a:solidFill>
                <a:schemeClr val="dk1"/>
              </a:solidFill>
            </a:endParaRPr>
          </a:p>
          <a:p>
            <a:pPr indent="0" lvl="0" marL="0" rtl="0" algn="l">
              <a:lnSpc>
                <a:spcPct val="130000"/>
              </a:lnSpc>
              <a:spcBef>
                <a:spcPts val="0"/>
              </a:spcBef>
              <a:spcAft>
                <a:spcPts val="0"/>
              </a:spcAft>
              <a:buSzPts val="1665"/>
              <a:buNone/>
            </a:pPr>
            <a:r>
              <a:rPr b="1" lang="en">
                <a:solidFill>
                  <a:srgbClr val="FF0000"/>
                </a:solidFill>
              </a:rPr>
              <a:t>High recall </a:t>
            </a:r>
            <a:r>
              <a:rPr lang="en">
                <a:solidFill>
                  <a:schemeClr val="dk1"/>
                </a:solidFill>
              </a:rPr>
              <a:t>to minimize </a:t>
            </a:r>
            <a:r>
              <a:rPr b="1" lang="en">
                <a:solidFill>
                  <a:srgbClr val="FF0000"/>
                </a:solidFill>
              </a:rPr>
              <a:t>false negatives </a:t>
            </a:r>
            <a:r>
              <a:rPr lang="en">
                <a:solidFill>
                  <a:schemeClr val="dk1"/>
                </a:solidFill>
              </a:rPr>
              <a:t>(Predicted healthy but actually diseased).</a:t>
            </a:r>
            <a:endParaRPr>
              <a:solidFill>
                <a:schemeClr val="dk1"/>
              </a:solidFill>
            </a:endParaRPr>
          </a:p>
          <a:p>
            <a:pPr indent="0" lvl="0" marL="0" rtl="0" algn="l">
              <a:lnSpc>
                <a:spcPct val="130000"/>
              </a:lnSpc>
              <a:spcBef>
                <a:spcPts val="0"/>
              </a:spcBef>
              <a:spcAft>
                <a:spcPts val="0"/>
              </a:spcAft>
              <a:buSzPts val="1665"/>
              <a:buNone/>
            </a:pPr>
            <a:r>
              <a:t/>
            </a:r>
            <a:endParaRPr>
              <a:solidFill>
                <a:schemeClr val="dk1"/>
              </a:solidFill>
            </a:endParaRPr>
          </a:p>
        </p:txBody>
      </p:sp>
      <p:sp>
        <p:nvSpPr>
          <p:cNvPr id="251" name="Google Shape;25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bb2c1a9fcc_0_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What is the F1-Score?</a:t>
            </a:r>
            <a:endParaRPr b="1" sz="3020"/>
          </a:p>
        </p:txBody>
      </p:sp>
      <p:sp>
        <p:nvSpPr>
          <p:cNvPr id="257" name="Google Shape;257;g2bb2c1a9fcc_0_6"/>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334327" lvl="0" marL="457200" rtl="0" algn="l">
              <a:lnSpc>
                <a:spcPct val="150000"/>
              </a:lnSpc>
              <a:spcBef>
                <a:spcPts val="0"/>
              </a:spcBef>
              <a:spcAft>
                <a:spcPts val="0"/>
              </a:spcAft>
              <a:buClr>
                <a:schemeClr val="dk1"/>
              </a:buClr>
              <a:buSzPts val="1665"/>
              <a:buChar char="●"/>
            </a:pPr>
            <a:r>
              <a:rPr lang="en">
                <a:solidFill>
                  <a:schemeClr val="dk1"/>
                </a:solidFill>
              </a:rPr>
              <a:t>It's the </a:t>
            </a:r>
            <a:r>
              <a:rPr b="1" lang="en">
                <a:solidFill>
                  <a:srgbClr val="FF0000"/>
                </a:solidFill>
              </a:rPr>
              <a:t>harmonic mean</a:t>
            </a:r>
            <a:r>
              <a:rPr lang="en">
                <a:solidFill>
                  <a:schemeClr val="dk1"/>
                </a:solidFill>
              </a:rPr>
              <a:t> of </a:t>
            </a:r>
            <a:r>
              <a:rPr b="1" lang="en">
                <a:solidFill>
                  <a:srgbClr val="FF0000"/>
                </a:solidFill>
              </a:rPr>
              <a:t>precision</a:t>
            </a:r>
            <a:r>
              <a:rPr lang="en">
                <a:solidFill>
                  <a:schemeClr val="dk1"/>
                </a:solidFill>
              </a:rPr>
              <a:t> and </a:t>
            </a:r>
            <a:r>
              <a:rPr b="1" lang="en">
                <a:solidFill>
                  <a:srgbClr val="FF0000"/>
                </a:solidFill>
              </a:rPr>
              <a:t>recall</a:t>
            </a:r>
            <a:r>
              <a:rPr lang="en">
                <a:solidFill>
                  <a:schemeClr val="dk1"/>
                </a:solidFill>
              </a:rPr>
              <a:t>.</a:t>
            </a:r>
            <a:endParaRPr>
              <a:solidFill>
                <a:schemeClr val="dk1"/>
              </a:solidFill>
            </a:endParaRPr>
          </a:p>
          <a:p>
            <a:pPr indent="-334327" lvl="0" marL="457200" rtl="0" algn="l">
              <a:lnSpc>
                <a:spcPct val="150000"/>
              </a:lnSpc>
              <a:spcBef>
                <a:spcPts val="0"/>
              </a:spcBef>
              <a:spcAft>
                <a:spcPts val="0"/>
              </a:spcAft>
              <a:buClr>
                <a:schemeClr val="dk1"/>
              </a:buClr>
              <a:buSzPts val="1665"/>
              <a:buChar char="●"/>
            </a:pPr>
            <a:r>
              <a:rPr b="1" lang="en">
                <a:solidFill>
                  <a:srgbClr val="FF0000"/>
                </a:solidFill>
              </a:rPr>
              <a:t>Balances </a:t>
            </a:r>
            <a:r>
              <a:rPr lang="en">
                <a:solidFill>
                  <a:schemeClr val="dk1"/>
                </a:solidFill>
              </a:rPr>
              <a:t>false positives (</a:t>
            </a:r>
            <a:r>
              <a:rPr b="1" lang="en">
                <a:solidFill>
                  <a:srgbClr val="FF0000"/>
                </a:solidFill>
              </a:rPr>
              <a:t>precision</a:t>
            </a:r>
            <a:r>
              <a:rPr lang="en">
                <a:solidFill>
                  <a:schemeClr val="dk1"/>
                </a:solidFill>
              </a:rPr>
              <a:t>) and false negatives (</a:t>
            </a:r>
            <a:r>
              <a:rPr b="1" lang="en">
                <a:solidFill>
                  <a:srgbClr val="FF0000"/>
                </a:solidFill>
              </a:rPr>
              <a:t>recall</a:t>
            </a:r>
            <a:r>
              <a:rPr lang="en">
                <a:solidFill>
                  <a:schemeClr val="dk1"/>
                </a:solidFill>
              </a:rPr>
              <a:t>).</a:t>
            </a:r>
            <a:endParaRPr>
              <a:solidFill>
                <a:schemeClr val="dk1"/>
              </a:solidFill>
            </a:endParaRPr>
          </a:p>
          <a:p>
            <a:pPr indent="-334327" lvl="0" marL="457200" rtl="0" algn="l">
              <a:lnSpc>
                <a:spcPct val="150000"/>
              </a:lnSpc>
              <a:spcBef>
                <a:spcPts val="0"/>
              </a:spcBef>
              <a:spcAft>
                <a:spcPts val="0"/>
              </a:spcAft>
              <a:buClr>
                <a:schemeClr val="dk1"/>
              </a:buClr>
              <a:buSzPts val="1665"/>
              <a:buChar char="●"/>
            </a:pPr>
            <a:r>
              <a:rPr lang="en">
                <a:solidFill>
                  <a:schemeClr val="dk1"/>
                </a:solidFill>
              </a:rPr>
              <a:t>Great when you need a single number to summarize model performance.</a:t>
            </a:r>
            <a:endParaRPr>
              <a:solidFill>
                <a:schemeClr val="dk1"/>
              </a:solidFill>
            </a:endParaRPr>
          </a:p>
          <a:p>
            <a:pPr indent="-334327" lvl="0" marL="457200" rtl="0" algn="l">
              <a:lnSpc>
                <a:spcPct val="150000"/>
              </a:lnSpc>
              <a:spcBef>
                <a:spcPts val="0"/>
              </a:spcBef>
              <a:spcAft>
                <a:spcPts val="0"/>
              </a:spcAft>
              <a:buClr>
                <a:schemeClr val="dk1"/>
              </a:buClr>
              <a:buSzPts val="1665"/>
              <a:buChar char="●"/>
            </a:pPr>
            <a:r>
              <a:rPr lang="en">
                <a:solidFill>
                  <a:schemeClr val="dk1"/>
                </a:solidFill>
              </a:rPr>
              <a:t>Especially useful for </a:t>
            </a:r>
            <a:r>
              <a:rPr b="1" lang="en">
                <a:solidFill>
                  <a:srgbClr val="FF0000"/>
                </a:solidFill>
              </a:rPr>
              <a:t>imbalanced datasets</a:t>
            </a:r>
            <a:r>
              <a:rPr lang="en">
                <a:solidFill>
                  <a:schemeClr val="dk1"/>
                </a:solidFill>
              </a:rPr>
              <a:t>.</a:t>
            </a:r>
            <a:endParaRPr>
              <a:solidFill>
                <a:schemeClr val="dk1"/>
              </a:solidFill>
            </a:endParaRPr>
          </a:p>
          <a:p>
            <a:pPr indent="-334327" lvl="0" marL="457200" rtl="0" algn="l">
              <a:lnSpc>
                <a:spcPct val="150000"/>
              </a:lnSpc>
              <a:spcBef>
                <a:spcPts val="0"/>
              </a:spcBef>
              <a:spcAft>
                <a:spcPts val="0"/>
              </a:spcAft>
              <a:buClr>
                <a:schemeClr val="dk1"/>
              </a:buClr>
              <a:buSzPts val="1665"/>
              <a:buChar char="●"/>
            </a:pPr>
            <a:r>
              <a:rPr lang="en">
                <a:solidFill>
                  <a:schemeClr val="dk1"/>
                </a:solidFill>
              </a:rPr>
              <a:t>F1-score ranges between 0 and 1. The closer it is to </a:t>
            </a:r>
            <a:r>
              <a:rPr b="1" lang="en">
                <a:solidFill>
                  <a:srgbClr val="FF0000"/>
                </a:solidFill>
              </a:rPr>
              <a:t>1</a:t>
            </a:r>
            <a:r>
              <a:rPr lang="en">
                <a:solidFill>
                  <a:schemeClr val="dk1"/>
                </a:solidFill>
              </a:rPr>
              <a:t>, the better the model.</a:t>
            </a:r>
            <a:endParaRPr>
              <a:solidFill>
                <a:schemeClr val="dk1"/>
              </a:solidFill>
            </a:endParaRPr>
          </a:p>
          <a:p>
            <a:pPr indent="0" lvl="0" marL="0" rtl="0" algn="l">
              <a:lnSpc>
                <a:spcPct val="150000"/>
              </a:lnSpc>
              <a:spcBef>
                <a:spcPts val="0"/>
              </a:spcBef>
              <a:spcAft>
                <a:spcPts val="0"/>
              </a:spcAft>
              <a:buSzPts val="1665"/>
              <a:buNone/>
            </a:pPr>
            <a:r>
              <a:t/>
            </a:r>
            <a:endParaRPr>
              <a:solidFill>
                <a:schemeClr val="dk1"/>
              </a:solidFill>
            </a:endParaRPr>
          </a:p>
          <a:p>
            <a:pPr indent="0" lvl="0" marL="0" rtl="0" algn="l">
              <a:lnSpc>
                <a:spcPct val="130000"/>
              </a:lnSpc>
              <a:spcBef>
                <a:spcPts val="0"/>
              </a:spcBef>
              <a:spcAft>
                <a:spcPts val="0"/>
              </a:spcAft>
              <a:buSzPts val="1665"/>
              <a:buNone/>
            </a:pPr>
            <a:r>
              <a:t/>
            </a:r>
            <a:endParaRPr b="1">
              <a:solidFill>
                <a:schemeClr val="dk1"/>
              </a:solidFill>
            </a:endParaRPr>
          </a:p>
        </p:txBody>
      </p:sp>
      <p:sp>
        <p:nvSpPr>
          <p:cNvPr id="258" name="Google Shape;258;g2bb2c1a9fcc_0_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59" name="Google Shape;259;g2bb2c1a9fcc_0_6"/>
          <p:cNvPicPr preferRelativeResize="0"/>
          <p:nvPr/>
        </p:nvPicPr>
        <p:blipFill rotWithShape="1">
          <a:blip r:embed="rId3">
            <a:alphaModFix/>
          </a:blip>
          <a:srcRect b="0" l="0" r="0" t="0"/>
          <a:stretch/>
        </p:blipFill>
        <p:spPr>
          <a:xfrm>
            <a:off x="761225" y="3290425"/>
            <a:ext cx="6635226" cy="1684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bb2c1a9fcc_0_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F1-Score Example: Disease Diagnosis</a:t>
            </a:r>
            <a:endParaRPr b="1" sz="3020"/>
          </a:p>
        </p:txBody>
      </p:sp>
      <p:sp>
        <p:nvSpPr>
          <p:cNvPr id="265" name="Google Shape;265;g2bb2c1a9fcc_0_17"/>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Clr>
                <a:schemeClr val="dk1"/>
              </a:buClr>
              <a:buSzPts val="1100"/>
              <a:buFont typeface="Arial"/>
              <a:buNone/>
            </a:pPr>
            <a:r>
              <a:rPr b="1" lang="en">
                <a:solidFill>
                  <a:schemeClr val="dk1"/>
                </a:solidFill>
              </a:rPr>
              <a:t>Scenario:</a:t>
            </a:r>
            <a:r>
              <a:rPr lang="en">
                <a:solidFill>
                  <a:schemeClr val="dk1"/>
                </a:solidFill>
              </a:rPr>
              <a:t> A model to detect a rare disease</a:t>
            </a:r>
            <a:endParaRPr>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en">
                <a:solidFill>
                  <a:schemeClr val="dk1"/>
                </a:solidFill>
              </a:rPr>
              <a:t>High Recall:</a:t>
            </a:r>
            <a:r>
              <a:rPr lang="en">
                <a:solidFill>
                  <a:schemeClr val="dk1"/>
                </a:solidFill>
              </a:rPr>
              <a:t> The model catches most true cases of the disease (important because missing a diagnosis is dangerous).</a:t>
            </a:r>
            <a:endParaRPr>
              <a:solidFill>
                <a:schemeClr val="dk1"/>
              </a:solidFill>
            </a:endParaRPr>
          </a:p>
          <a:p>
            <a:pPr indent="0" lvl="0" marL="0" rtl="0" algn="l">
              <a:lnSpc>
                <a:spcPct val="130000"/>
              </a:lnSpc>
              <a:spcBef>
                <a:spcPts val="0"/>
              </a:spcBef>
              <a:spcAft>
                <a:spcPts val="0"/>
              </a:spcAft>
              <a:buClr>
                <a:schemeClr val="dk1"/>
              </a:buClr>
              <a:buSzPts val="1100"/>
              <a:buFont typeface="Arial"/>
              <a:buNone/>
            </a:pPr>
            <a:r>
              <a:rPr b="1" lang="en">
                <a:solidFill>
                  <a:schemeClr val="dk1"/>
                </a:solidFill>
              </a:rPr>
              <a:t>Moderate Precision:</a:t>
            </a:r>
            <a:r>
              <a:rPr lang="en">
                <a:solidFill>
                  <a:schemeClr val="dk1"/>
                </a:solidFill>
              </a:rPr>
              <a:t> The model sometimes gives false alarms (further tests are needed).</a:t>
            </a:r>
            <a:endParaRPr>
              <a:solidFill>
                <a:schemeClr val="dk1"/>
              </a:solidFill>
            </a:endParaRPr>
          </a:p>
          <a:p>
            <a:pPr indent="0" lvl="0" marL="0" rtl="0" algn="l">
              <a:lnSpc>
                <a:spcPct val="130000"/>
              </a:lnSpc>
              <a:spcBef>
                <a:spcPts val="0"/>
              </a:spcBef>
              <a:spcAft>
                <a:spcPts val="0"/>
              </a:spcAft>
              <a:buSzPts val="1100"/>
              <a:buNone/>
            </a:pPr>
            <a:r>
              <a:rPr b="1" lang="en">
                <a:solidFill>
                  <a:schemeClr val="dk1"/>
                </a:solidFill>
              </a:rPr>
              <a:t>F1-Score:</a:t>
            </a:r>
            <a:r>
              <a:rPr lang="en">
                <a:solidFill>
                  <a:schemeClr val="dk1"/>
                </a:solidFill>
              </a:rPr>
              <a:t> Gives a balanced view of the overall performance in this scenario.</a:t>
            </a:r>
            <a:endParaRPr>
              <a:solidFill>
                <a:schemeClr val="dk1"/>
              </a:solidFill>
            </a:endParaRPr>
          </a:p>
        </p:txBody>
      </p:sp>
      <p:sp>
        <p:nvSpPr>
          <p:cNvPr id="266" name="Google Shape;266;g2bb2c1a9fcc_0_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Previous lecture:</a:t>
            </a:r>
            <a:endParaRPr/>
          </a:p>
        </p:txBody>
      </p:sp>
      <p:sp>
        <p:nvSpPr>
          <p:cNvPr id="70" name="Google Shape;70;p5"/>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122873" rtl="0" algn="l">
              <a:lnSpc>
                <a:spcPct val="130000"/>
              </a:lnSpc>
              <a:spcBef>
                <a:spcPts val="0"/>
              </a:spcBef>
              <a:spcAft>
                <a:spcPts val="0"/>
              </a:spcAft>
              <a:buSzPts val="1665"/>
              <a:buNone/>
            </a:pPr>
            <a:r>
              <a:rPr b="1" lang="en">
                <a:solidFill>
                  <a:srgbClr val="0C0C0C"/>
                </a:solidFill>
              </a:rPr>
              <a:t>Lecture 20 - Evaluation Metrics I</a:t>
            </a:r>
            <a:endParaRPr/>
          </a:p>
          <a:p>
            <a:pPr indent="0" lvl="0" marL="122873" rtl="0" algn="l">
              <a:lnSpc>
                <a:spcPct val="130000"/>
              </a:lnSpc>
              <a:spcBef>
                <a:spcPts val="0"/>
              </a:spcBef>
              <a:spcAft>
                <a:spcPts val="0"/>
              </a:spcAft>
              <a:buSzPts val="1665"/>
              <a:buNone/>
            </a:pPr>
            <a:r>
              <a:rPr b="1" lang="en" u="sng">
                <a:solidFill>
                  <a:schemeClr val="hlink"/>
                </a:solidFill>
                <a:hlinkClick r:id="rId3"/>
              </a:rPr>
              <a:t>Click Here</a:t>
            </a:r>
            <a:r>
              <a:rPr b="1" lang="en" u="sng">
                <a:solidFill>
                  <a:schemeClr val="hlink"/>
                </a:solidFill>
                <a:hlinkClick r:id="rId4"/>
              </a:rPr>
              <a:t>s</a:t>
            </a:r>
            <a:endParaRPr b="1">
              <a:solidFill>
                <a:srgbClr val="0C0C0C"/>
              </a:solidFill>
            </a:endParaRPr>
          </a:p>
        </p:txBody>
      </p:sp>
      <p:sp>
        <p:nvSpPr>
          <p:cNvPr id="71" name="Google Shape;7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bb2c1a9fcc_2_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What is True Positive Rate (TPR)?</a:t>
            </a:r>
            <a:endParaRPr b="1" sz="3020"/>
          </a:p>
        </p:txBody>
      </p:sp>
      <p:sp>
        <p:nvSpPr>
          <p:cNvPr id="272" name="Google Shape;272;g2bb2c1a9fcc_2_13"/>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rPr>
              <a:t>Also called "</a:t>
            </a:r>
            <a:r>
              <a:rPr b="1" lang="en">
                <a:solidFill>
                  <a:srgbClr val="FF0000"/>
                </a:solidFill>
              </a:rPr>
              <a:t>sensitivity</a:t>
            </a:r>
            <a:r>
              <a:rPr lang="en">
                <a:solidFill>
                  <a:schemeClr val="dk1"/>
                </a:solidFill>
              </a:rPr>
              <a:t>" or "</a:t>
            </a:r>
            <a:r>
              <a:rPr b="1" lang="en">
                <a:solidFill>
                  <a:srgbClr val="FF0000"/>
                </a:solidFill>
              </a:rPr>
              <a:t>recall</a:t>
            </a:r>
            <a:r>
              <a:rPr lang="en">
                <a:solidFill>
                  <a:schemeClr val="dk1"/>
                </a:solidFill>
              </a:rPr>
              <a:t>"</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rPr>
              <a:t>Measures the proportion of </a:t>
            </a:r>
            <a:r>
              <a:rPr b="1" lang="en">
                <a:solidFill>
                  <a:srgbClr val="FF0000"/>
                </a:solidFill>
              </a:rPr>
              <a:t>actual positives</a:t>
            </a:r>
            <a:r>
              <a:rPr lang="en">
                <a:solidFill>
                  <a:schemeClr val="dk1"/>
                </a:solidFill>
              </a:rPr>
              <a:t> that the model </a:t>
            </a:r>
            <a:r>
              <a:rPr b="1" lang="en">
                <a:solidFill>
                  <a:srgbClr val="FF0000"/>
                </a:solidFill>
              </a:rPr>
              <a:t>correctly identifies</a:t>
            </a:r>
            <a:endParaRPr b="1">
              <a:solidFill>
                <a:srgbClr val="FF0000"/>
              </a:solidFill>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rPr>
              <a:t>Formula:</a:t>
            </a:r>
            <a:r>
              <a:rPr lang="en">
                <a:solidFill>
                  <a:schemeClr val="dk1"/>
                </a:solidFill>
              </a:rPr>
              <a:t> TPR = True Positives / (True Positives + False Negatives)</a:t>
            </a:r>
            <a:endParaRPr>
              <a:solidFill>
                <a:schemeClr val="dk1"/>
              </a:solidFill>
            </a:endParaRPr>
          </a:p>
          <a:p>
            <a:pPr indent="0" lvl="0" marL="0" rtl="0" algn="l">
              <a:lnSpc>
                <a:spcPct val="150000"/>
              </a:lnSpc>
              <a:spcBef>
                <a:spcPts val="0"/>
              </a:spcBef>
              <a:spcAft>
                <a:spcPts val="0"/>
              </a:spcAft>
              <a:buSzPts val="1100"/>
              <a:buNone/>
            </a:pPr>
            <a:r>
              <a:t/>
            </a:r>
            <a:endParaRPr b="1">
              <a:solidFill>
                <a:schemeClr val="dk1"/>
              </a:solidFill>
            </a:endParaRPr>
          </a:p>
        </p:txBody>
      </p:sp>
      <p:sp>
        <p:nvSpPr>
          <p:cNvPr id="273" name="Google Shape;273;g2bb2c1a9fcc_2_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bb2c1a9fcc_2_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What is True Negative Rate (TNR)?</a:t>
            </a:r>
            <a:endParaRPr b="1" sz="3020"/>
          </a:p>
        </p:txBody>
      </p:sp>
      <p:sp>
        <p:nvSpPr>
          <p:cNvPr id="279" name="Google Shape;279;g2bb2c1a9fcc_2_19"/>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rPr>
              <a:t>Also called "</a:t>
            </a:r>
            <a:r>
              <a:rPr b="1" lang="en">
                <a:solidFill>
                  <a:srgbClr val="FF0000"/>
                </a:solidFill>
              </a:rPr>
              <a:t>specificity</a:t>
            </a:r>
            <a:r>
              <a:rPr lang="en">
                <a:solidFill>
                  <a:schemeClr val="dk1"/>
                </a:solidFill>
              </a:rPr>
              <a:t>"</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rPr>
              <a:t>Measures the proportion of </a:t>
            </a:r>
            <a:r>
              <a:rPr b="1" lang="en">
                <a:solidFill>
                  <a:srgbClr val="FF0000"/>
                </a:solidFill>
              </a:rPr>
              <a:t>actual negatives</a:t>
            </a:r>
            <a:r>
              <a:rPr lang="en">
                <a:solidFill>
                  <a:schemeClr val="dk1"/>
                </a:solidFill>
              </a:rPr>
              <a:t> that the model </a:t>
            </a:r>
            <a:r>
              <a:rPr b="1" lang="en">
                <a:solidFill>
                  <a:srgbClr val="FF0000"/>
                </a:solidFill>
              </a:rPr>
              <a:t>correctly identifies</a:t>
            </a:r>
            <a:endParaRPr b="1">
              <a:solidFill>
                <a:srgbClr val="FF0000"/>
              </a:solidFill>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rPr>
              <a:t>Formula:</a:t>
            </a:r>
            <a:r>
              <a:rPr lang="en">
                <a:solidFill>
                  <a:schemeClr val="dk1"/>
                </a:solidFill>
              </a:rPr>
              <a:t> TNR = True Negatives / (True Negatives + False Positives)</a:t>
            </a:r>
            <a:endParaRPr>
              <a:solidFill>
                <a:schemeClr val="dk1"/>
              </a:solidFill>
            </a:endParaRPr>
          </a:p>
          <a:p>
            <a:pPr indent="0" lvl="0" marL="0" rtl="0" algn="l">
              <a:lnSpc>
                <a:spcPct val="130000"/>
              </a:lnSpc>
              <a:spcBef>
                <a:spcPts val="0"/>
              </a:spcBef>
              <a:spcAft>
                <a:spcPts val="0"/>
              </a:spcAft>
              <a:buSzPts val="1100"/>
              <a:buNone/>
            </a:pPr>
            <a:r>
              <a:t/>
            </a:r>
            <a:endParaRPr>
              <a:solidFill>
                <a:schemeClr val="dk1"/>
              </a:solidFill>
            </a:endParaRPr>
          </a:p>
        </p:txBody>
      </p:sp>
      <p:sp>
        <p:nvSpPr>
          <p:cNvPr id="280" name="Google Shape;280;g2bb2c1a9fcc_2_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2bb2c1a9fcc_6_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What is False Positive Rate (FPR)?</a:t>
            </a:r>
            <a:endParaRPr b="1" sz="3020"/>
          </a:p>
        </p:txBody>
      </p:sp>
      <p:sp>
        <p:nvSpPr>
          <p:cNvPr id="286" name="Google Shape;286;g2bb2c1a9fcc_6_3"/>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rPr>
              <a:t>Measures the proportion of </a:t>
            </a:r>
            <a:r>
              <a:rPr b="1" lang="en">
                <a:solidFill>
                  <a:srgbClr val="FF0000"/>
                </a:solidFill>
              </a:rPr>
              <a:t>actual negatives</a:t>
            </a:r>
            <a:r>
              <a:rPr lang="en">
                <a:solidFill>
                  <a:schemeClr val="dk1"/>
                </a:solidFill>
              </a:rPr>
              <a:t> that the model </a:t>
            </a:r>
            <a:r>
              <a:rPr b="1" lang="en">
                <a:solidFill>
                  <a:srgbClr val="FF0000"/>
                </a:solidFill>
              </a:rPr>
              <a:t>correctly identifies</a:t>
            </a:r>
            <a:endParaRPr b="1">
              <a:solidFill>
                <a:srgbClr val="FF0000"/>
              </a:solidFill>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rPr>
              <a:t>Formula:</a:t>
            </a:r>
            <a:r>
              <a:rPr lang="en">
                <a:solidFill>
                  <a:schemeClr val="dk1"/>
                </a:solidFill>
              </a:rPr>
              <a:t> FPR= False Positive / (True Negatives + False Positives)</a:t>
            </a:r>
            <a:endParaRPr>
              <a:solidFill>
                <a:schemeClr val="dk1"/>
              </a:solidFill>
            </a:endParaRPr>
          </a:p>
          <a:p>
            <a:pPr indent="0" lvl="0" marL="0" rtl="0" algn="l">
              <a:lnSpc>
                <a:spcPct val="130000"/>
              </a:lnSpc>
              <a:spcBef>
                <a:spcPts val="0"/>
              </a:spcBef>
              <a:spcAft>
                <a:spcPts val="0"/>
              </a:spcAft>
              <a:buSzPts val="1100"/>
              <a:buNone/>
            </a:pPr>
            <a:r>
              <a:t/>
            </a:r>
            <a:endParaRPr>
              <a:solidFill>
                <a:schemeClr val="dk1"/>
              </a:solidFill>
            </a:endParaRPr>
          </a:p>
        </p:txBody>
      </p:sp>
      <p:sp>
        <p:nvSpPr>
          <p:cNvPr id="287" name="Google Shape;287;g2bb2c1a9fcc_6_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bb2c1a9fcc_0_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820"/>
              <a:t>AUC-ROC Curve</a:t>
            </a:r>
            <a:endParaRPr b="1" sz="2820"/>
          </a:p>
        </p:txBody>
      </p:sp>
      <p:sp>
        <p:nvSpPr>
          <p:cNvPr id="293" name="Google Shape;293;g2bb2c1a9fcc_0_26"/>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rPr>
              <a:t>ROC stands for </a:t>
            </a:r>
            <a:r>
              <a:rPr b="1" lang="en">
                <a:solidFill>
                  <a:srgbClr val="FF0000"/>
                </a:solidFill>
              </a:rPr>
              <a:t>Receiver Operating Characteristic</a:t>
            </a:r>
            <a:r>
              <a:rPr lang="en">
                <a:solidFill>
                  <a:schemeClr val="dk1"/>
                </a:solidFill>
              </a:rPr>
              <a:t> curve.</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rPr>
              <a:t>It plots the </a:t>
            </a:r>
            <a:r>
              <a:rPr b="1" lang="en">
                <a:solidFill>
                  <a:srgbClr val="FF0000"/>
                </a:solidFill>
              </a:rPr>
              <a:t>True Positive Rate (TPR)</a:t>
            </a:r>
            <a:r>
              <a:rPr lang="en">
                <a:solidFill>
                  <a:schemeClr val="dk1"/>
                </a:solidFill>
              </a:rPr>
              <a:t> against the </a:t>
            </a:r>
            <a:r>
              <a:rPr b="1" lang="en">
                <a:solidFill>
                  <a:srgbClr val="FF0000"/>
                </a:solidFill>
              </a:rPr>
              <a:t>False Positive Rate (FPR)</a:t>
            </a:r>
            <a:r>
              <a:rPr lang="en">
                <a:solidFill>
                  <a:schemeClr val="dk1"/>
                </a:solidFill>
              </a:rPr>
              <a:t>.</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rPr>
              <a:t>Shows a model's ability to separate </a:t>
            </a:r>
            <a:r>
              <a:rPr b="1" lang="en">
                <a:solidFill>
                  <a:srgbClr val="FF0000"/>
                </a:solidFill>
              </a:rPr>
              <a:t>positive </a:t>
            </a:r>
            <a:r>
              <a:rPr lang="en">
                <a:solidFill>
                  <a:schemeClr val="dk1"/>
                </a:solidFill>
              </a:rPr>
              <a:t>and </a:t>
            </a:r>
            <a:r>
              <a:rPr b="1" lang="en">
                <a:solidFill>
                  <a:srgbClr val="FF0000"/>
                </a:solidFill>
              </a:rPr>
              <a:t>negative </a:t>
            </a:r>
            <a:r>
              <a:rPr lang="en">
                <a:solidFill>
                  <a:schemeClr val="dk1"/>
                </a:solidFill>
              </a:rPr>
              <a:t>examples across </a:t>
            </a:r>
            <a:r>
              <a:rPr b="1" lang="en">
                <a:solidFill>
                  <a:srgbClr val="FF0000"/>
                </a:solidFill>
              </a:rPr>
              <a:t>different thresholds.</a:t>
            </a:r>
            <a:endParaRPr b="1">
              <a:solidFill>
                <a:srgbClr val="FF0000"/>
              </a:solidFill>
            </a:endParaRPr>
          </a:p>
          <a:p>
            <a:pPr indent="0" lvl="0" marL="0" rtl="0" algn="l">
              <a:lnSpc>
                <a:spcPct val="130000"/>
              </a:lnSpc>
              <a:spcBef>
                <a:spcPts val="0"/>
              </a:spcBef>
              <a:spcAft>
                <a:spcPts val="0"/>
              </a:spcAft>
              <a:buSzPts val="1100"/>
              <a:buNone/>
            </a:pPr>
            <a:r>
              <a:t/>
            </a:r>
            <a:endParaRPr>
              <a:solidFill>
                <a:schemeClr val="dk1"/>
              </a:solidFill>
            </a:endParaRPr>
          </a:p>
        </p:txBody>
      </p:sp>
      <p:sp>
        <p:nvSpPr>
          <p:cNvPr id="294" name="Google Shape;294;g2bb2c1a9fcc_0_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bb2c1a9fcc_0_2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820"/>
              <a:t>AUC-ROC Curve</a:t>
            </a:r>
            <a:endParaRPr b="1" sz="2820"/>
          </a:p>
        </p:txBody>
      </p:sp>
      <p:sp>
        <p:nvSpPr>
          <p:cNvPr id="300" name="Google Shape;300;g2bb2c1a9fcc_0_2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01" name="Google Shape;301;g2bb2c1a9fcc_0_230"/>
          <p:cNvPicPr preferRelativeResize="0"/>
          <p:nvPr/>
        </p:nvPicPr>
        <p:blipFill rotWithShape="1">
          <a:blip r:embed="rId3">
            <a:alphaModFix/>
          </a:blip>
          <a:srcRect b="0" l="0" r="0" t="0"/>
          <a:stretch/>
        </p:blipFill>
        <p:spPr>
          <a:xfrm>
            <a:off x="2066625" y="1121525"/>
            <a:ext cx="3886450" cy="3886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bb2c1a9fcc_0_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820"/>
              <a:t>What is AUC?</a:t>
            </a:r>
            <a:endParaRPr b="1" sz="2820"/>
          </a:p>
        </p:txBody>
      </p:sp>
      <p:sp>
        <p:nvSpPr>
          <p:cNvPr id="307" name="Google Shape;307;g2bb2c1a9fcc_0_33"/>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334327" lvl="0" marL="457200" rtl="0" algn="l">
              <a:lnSpc>
                <a:spcPct val="150000"/>
              </a:lnSpc>
              <a:spcBef>
                <a:spcPts val="0"/>
              </a:spcBef>
              <a:spcAft>
                <a:spcPts val="0"/>
              </a:spcAft>
              <a:buClr>
                <a:schemeClr val="dk1"/>
              </a:buClr>
              <a:buSzPts val="1665"/>
              <a:buChar char="●"/>
            </a:pPr>
            <a:r>
              <a:rPr lang="en">
                <a:solidFill>
                  <a:schemeClr val="dk1"/>
                </a:solidFill>
              </a:rPr>
              <a:t>AUC stands for "</a:t>
            </a:r>
            <a:r>
              <a:rPr b="1" lang="en">
                <a:solidFill>
                  <a:srgbClr val="FF0000"/>
                </a:solidFill>
              </a:rPr>
              <a:t>Area Under the Curve</a:t>
            </a:r>
            <a:r>
              <a:rPr lang="en">
                <a:solidFill>
                  <a:schemeClr val="dk1"/>
                </a:solidFill>
              </a:rPr>
              <a:t>".</a:t>
            </a:r>
            <a:endParaRPr>
              <a:solidFill>
                <a:schemeClr val="dk1"/>
              </a:solidFill>
            </a:endParaRPr>
          </a:p>
          <a:p>
            <a:pPr indent="-334327" lvl="0" marL="457200" rtl="0" algn="l">
              <a:lnSpc>
                <a:spcPct val="150000"/>
              </a:lnSpc>
              <a:spcBef>
                <a:spcPts val="0"/>
              </a:spcBef>
              <a:spcAft>
                <a:spcPts val="0"/>
              </a:spcAft>
              <a:buClr>
                <a:schemeClr val="dk1"/>
              </a:buClr>
              <a:buSzPts val="1665"/>
              <a:buChar char="●"/>
            </a:pPr>
            <a:r>
              <a:rPr lang="en">
                <a:solidFill>
                  <a:schemeClr val="dk1"/>
                </a:solidFill>
              </a:rPr>
              <a:t>It represents the model's overall ability to </a:t>
            </a:r>
            <a:r>
              <a:rPr b="1" lang="en">
                <a:solidFill>
                  <a:srgbClr val="FF0000"/>
                </a:solidFill>
              </a:rPr>
              <a:t>distinguish classes</a:t>
            </a:r>
            <a:r>
              <a:rPr lang="en">
                <a:solidFill>
                  <a:schemeClr val="dk1"/>
                </a:solidFill>
              </a:rPr>
              <a:t>.</a:t>
            </a:r>
            <a:endParaRPr>
              <a:solidFill>
                <a:schemeClr val="dk1"/>
              </a:solidFill>
            </a:endParaRPr>
          </a:p>
          <a:p>
            <a:pPr indent="-334327" lvl="0" marL="457200" rtl="0" algn="l">
              <a:lnSpc>
                <a:spcPct val="150000"/>
              </a:lnSpc>
              <a:spcBef>
                <a:spcPts val="0"/>
              </a:spcBef>
              <a:spcAft>
                <a:spcPts val="0"/>
              </a:spcAft>
              <a:buClr>
                <a:schemeClr val="dk1"/>
              </a:buClr>
              <a:buSzPts val="1665"/>
              <a:buChar char="●"/>
            </a:pPr>
            <a:r>
              <a:rPr b="1" lang="en">
                <a:solidFill>
                  <a:srgbClr val="FF0000"/>
                </a:solidFill>
              </a:rPr>
              <a:t>Larger AUC</a:t>
            </a:r>
            <a:r>
              <a:rPr lang="en">
                <a:solidFill>
                  <a:schemeClr val="dk1"/>
                </a:solidFill>
              </a:rPr>
              <a:t> means a </a:t>
            </a:r>
            <a:r>
              <a:rPr b="1" lang="en">
                <a:solidFill>
                  <a:srgbClr val="FF0000"/>
                </a:solidFill>
              </a:rPr>
              <a:t>better model.</a:t>
            </a:r>
            <a:endParaRPr b="1">
              <a:solidFill>
                <a:srgbClr val="FF0000"/>
              </a:solidFill>
            </a:endParaRPr>
          </a:p>
          <a:p>
            <a:pPr indent="-334327" lvl="0" marL="457200" rtl="0" algn="l">
              <a:lnSpc>
                <a:spcPct val="150000"/>
              </a:lnSpc>
              <a:spcBef>
                <a:spcPts val="0"/>
              </a:spcBef>
              <a:spcAft>
                <a:spcPts val="0"/>
              </a:spcAft>
              <a:buClr>
                <a:schemeClr val="dk1"/>
              </a:buClr>
              <a:buSzPts val="1665"/>
              <a:buChar char="●"/>
            </a:pPr>
            <a:r>
              <a:rPr lang="en">
                <a:solidFill>
                  <a:schemeClr val="dk1"/>
                </a:solidFill>
              </a:rPr>
              <a:t>AUC of </a:t>
            </a:r>
            <a:r>
              <a:rPr b="1" lang="en">
                <a:solidFill>
                  <a:srgbClr val="FF0000"/>
                </a:solidFill>
              </a:rPr>
              <a:t>1</a:t>
            </a:r>
            <a:r>
              <a:rPr lang="en">
                <a:solidFill>
                  <a:schemeClr val="dk1"/>
                </a:solidFill>
              </a:rPr>
              <a:t>: Perfect model.</a:t>
            </a:r>
            <a:endParaRPr>
              <a:solidFill>
                <a:schemeClr val="dk1"/>
              </a:solidFill>
            </a:endParaRPr>
          </a:p>
          <a:p>
            <a:pPr indent="-334327" lvl="0" marL="457200" rtl="0" algn="l">
              <a:lnSpc>
                <a:spcPct val="150000"/>
              </a:lnSpc>
              <a:spcBef>
                <a:spcPts val="0"/>
              </a:spcBef>
              <a:spcAft>
                <a:spcPts val="0"/>
              </a:spcAft>
              <a:buClr>
                <a:schemeClr val="dk1"/>
              </a:buClr>
              <a:buSzPts val="1665"/>
              <a:buChar char="●"/>
            </a:pPr>
            <a:r>
              <a:rPr lang="en">
                <a:solidFill>
                  <a:schemeClr val="dk1"/>
                </a:solidFill>
              </a:rPr>
              <a:t>AUC of </a:t>
            </a:r>
            <a:r>
              <a:rPr b="1" lang="en">
                <a:solidFill>
                  <a:srgbClr val="FF0000"/>
                </a:solidFill>
              </a:rPr>
              <a:t>0.5</a:t>
            </a:r>
            <a:r>
              <a:rPr lang="en">
                <a:solidFill>
                  <a:schemeClr val="dk1"/>
                </a:solidFill>
              </a:rPr>
              <a:t>: No better than random guessing.</a:t>
            </a:r>
            <a:endParaRPr>
              <a:solidFill>
                <a:schemeClr val="dk1"/>
              </a:solidFill>
            </a:endParaRPr>
          </a:p>
          <a:p>
            <a:pPr indent="0" lvl="0" marL="0" rtl="0" algn="l">
              <a:lnSpc>
                <a:spcPct val="130000"/>
              </a:lnSpc>
              <a:spcBef>
                <a:spcPts val="0"/>
              </a:spcBef>
              <a:spcAft>
                <a:spcPts val="0"/>
              </a:spcAft>
              <a:buSzPts val="1100"/>
              <a:buNone/>
            </a:pPr>
            <a:r>
              <a:t/>
            </a:r>
            <a:endParaRPr>
              <a:solidFill>
                <a:schemeClr val="dk1"/>
              </a:solidFill>
            </a:endParaRPr>
          </a:p>
        </p:txBody>
      </p:sp>
      <p:sp>
        <p:nvSpPr>
          <p:cNvPr id="308" name="Google Shape;308;g2bb2c1a9fcc_0_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bb2c1a9fcc_2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820"/>
              <a:t>AUC-ROC Curve</a:t>
            </a:r>
            <a:endParaRPr b="1" sz="2820"/>
          </a:p>
        </p:txBody>
      </p:sp>
      <p:sp>
        <p:nvSpPr>
          <p:cNvPr id="314" name="Google Shape;314;g2bb2c1a9fcc_2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15" name="Google Shape;315;g2bb2c1a9fcc_2_0"/>
          <p:cNvPicPr preferRelativeResize="0"/>
          <p:nvPr/>
        </p:nvPicPr>
        <p:blipFill rotWithShape="1">
          <a:blip r:embed="rId3">
            <a:alphaModFix/>
          </a:blip>
          <a:srcRect b="0" l="0" r="0" t="0"/>
          <a:stretch/>
        </p:blipFill>
        <p:spPr>
          <a:xfrm>
            <a:off x="2470425" y="1366175"/>
            <a:ext cx="3840175" cy="3510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bb2c1a9fcc_8_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820"/>
              <a:t>AUC-ROC Curve</a:t>
            </a:r>
            <a:endParaRPr b="1" sz="2820"/>
          </a:p>
        </p:txBody>
      </p:sp>
      <p:sp>
        <p:nvSpPr>
          <p:cNvPr id="321" name="Google Shape;321;g2bb2c1a9fcc_8_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22" name="Google Shape;322;g2bb2c1a9fcc_8_9"/>
          <p:cNvPicPr preferRelativeResize="0"/>
          <p:nvPr/>
        </p:nvPicPr>
        <p:blipFill rotWithShape="1">
          <a:blip r:embed="rId3">
            <a:alphaModFix/>
          </a:blip>
          <a:srcRect b="0" l="0" r="0" t="0"/>
          <a:stretch/>
        </p:blipFill>
        <p:spPr>
          <a:xfrm>
            <a:off x="659825" y="1124000"/>
            <a:ext cx="7620000" cy="3810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2bb2c1a9fcc_2_7"/>
          <p:cNvSpPr txBox="1"/>
          <p:nvPr>
            <p:ph type="title"/>
          </p:nvPr>
        </p:nvSpPr>
        <p:spPr>
          <a:xfrm>
            <a:off x="254025" y="2140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t>Evaluation Metrics (Regression)</a:t>
            </a:r>
            <a:endParaRPr b="1"/>
          </a:p>
        </p:txBody>
      </p:sp>
      <p:sp>
        <p:nvSpPr>
          <p:cNvPr id="328" name="Google Shape;328;g2bb2c1a9fcc_2_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2bb2c1a9fcc_0_10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How does Regression work?</a:t>
            </a:r>
            <a:endParaRPr b="1" sz="3020"/>
          </a:p>
        </p:txBody>
      </p:sp>
      <p:sp>
        <p:nvSpPr>
          <p:cNvPr id="334" name="Google Shape;334;g2bb2c1a9fcc_0_108"/>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SzPts val="1665"/>
              <a:buNone/>
            </a:pPr>
            <a:r>
              <a:rPr lang="en">
                <a:solidFill>
                  <a:srgbClr val="111827"/>
                </a:solidFill>
              </a:rPr>
              <a:t>It finds the best-fitting line that represents the relationship between X and Y.</a:t>
            </a:r>
            <a:endParaRPr>
              <a:solidFill>
                <a:srgbClr val="111827"/>
              </a:solidFill>
            </a:endParaRPr>
          </a:p>
          <a:p>
            <a:pPr indent="0" lvl="0" marL="0" rtl="0" algn="l">
              <a:lnSpc>
                <a:spcPct val="130000"/>
              </a:lnSpc>
              <a:spcBef>
                <a:spcPts val="0"/>
              </a:spcBef>
              <a:spcAft>
                <a:spcPts val="0"/>
              </a:spcAft>
              <a:buSzPts val="1665"/>
              <a:buNone/>
            </a:pPr>
            <a:r>
              <a:t/>
            </a:r>
            <a:endParaRPr>
              <a:solidFill>
                <a:srgbClr val="111827"/>
              </a:solidFill>
            </a:endParaRPr>
          </a:p>
        </p:txBody>
      </p:sp>
      <p:sp>
        <p:nvSpPr>
          <p:cNvPr id="335" name="Google Shape;335;g2bb2c1a9fcc_0_10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336" name="Google Shape;336;g2bb2c1a9fcc_0_108"/>
          <p:cNvPicPr preferRelativeResize="0"/>
          <p:nvPr/>
        </p:nvPicPr>
        <p:blipFill rotWithShape="1">
          <a:blip r:embed="rId3">
            <a:alphaModFix/>
          </a:blip>
          <a:srcRect b="0" l="0" r="0" t="0"/>
          <a:stretch/>
        </p:blipFill>
        <p:spPr>
          <a:xfrm>
            <a:off x="2112000" y="1631225"/>
            <a:ext cx="3715900" cy="3425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Why Evaluate Machine Learning Models?</a:t>
            </a:r>
            <a:endParaRPr b="1" sz="3020"/>
          </a:p>
        </p:txBody>
      </p:sp>
      <p:sp>
        <p:nvSpPr>
          <p:cNvPr id="77" name="Google Shape;77;p43"/>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100"/>
              <a:buNone/>
            </a:pPr>
            <a:r>
              <a:rPr b="1" lang="en">
                <a:solidFill>
                  <a:schemeClr val="dk1"/>
                </a:solidFill>
              </a:rPr>
              <a:t>Improved decision-making:</a:t>
            </a:r>
            <a:r>
              <a:rPr lang="en">
                <a:solidFill>
                  <a:schemeClr val="dk1"/>
                </a:solidFill>
              </a:rPr>
              <a:t> Evaluation shows how </a:t>
            </a:r>
            <a:r>
              <a:rPr b="1" lang="en">
                <a:solidFill>
                  <a:srgbClr val="FF0000"/>
                </a:solidFill>
              </a:rPr>
              <a:t>well</a:t>
            </a:r>
            <a:r>
              <a:rPr lang="en">
                <a:solidFill>
                  <a:schemeClr val="dk1"/>
                </a:solidFill>
              </a:rPr>
              <a:t> a model works, guiding choices about </a:t>
            </a:r>
            <a:r>
              <a:rPr b="1" lang="en">
                <a:solidFill>
                  <a:srgbClr val="FF0000"/>
                </a:solidFill>
              </a:rPr>
              <a:t>deployment</a:t>
            </a:r>
            <a:r>
              <a:rPr lang="en">
                <a:solidFill>
                  <a:schemeClr val="dk1"/>
                </a:solidFill>
              </a:rPr>
              <a:t> and</a:t>
            </a:r>
            <a:r>
              <a:rPr b="1" lang="en">
                <a:solidFill>
                  <a:srgbClr val="990000"/>
                </a:solidFill>
              </a:rPr>
              <a:t> </a:t>
            </a:r>
            <a:r>
              <a:rPr b="1" lang="en">
                <a:solidFill>
                  <a:srgbClr val="FF0000"/>
                </a:solidFill>
              </a:rPr>
              <a:t>improvement.</a:t>
            </a:r>
            <a:endParaRPr b="1">
              <a:solidFill>
                <a:srgbClr val="FF0000"/>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SzPts val="1100"/>
              <a:buNone/>
            </a:pPr>
            <a:r>
              <a:rPr b="1" lang="en">
                <a:solidFill>
                  <a:schemeClr val="dk1"/>
                </a:solidFill>
              </a:rPr>
              <a:t>Overfitting Prevention:</a:t>
            </a:r>
            <a:r>
              <a:rPr lang="en">
                <a:solidFill>
                  <a:schemeClr val="dk1"/>
                </a:solidFill>
              </a:rPr>
              <a:t> Evaluation can warn against models that might </a:t>
            </a:r>
            <a:r>
              <a:rPr b="1" lang="en">
                <a:solidFill>
                  <a:srgbClr val="FF0000"/>
                </a:solidFill>
              </a:rPr>
              <a:t>memorize</a:t>
            </a:r>
            <a:r>
              <a:rPr b="1" lang="en">
                <a:solidFill>
                  <a:srgbClr val="990000"/>
                </a:solidFill>
              </a:rPr>
              <a:t> </a:t>
            </a:r>
            <a:r>
              <a:rPr b="1" lang="en">
                <a:solidFill>
                  <a:srgbClr val="FF0000"/>
                </a:solidFill>
              </a:rPr>
              <a:t>training</a:t>
            </a:r>
            <a:r>
              <a:rPr lang="en">
                <a:solidFill>
                  <a:schemeClr val="dk1"/>
                </a:solidFill>
              </a:rPr>
              <a:t> data but do </a:t>
            </a:r>
            <a:r>
              <a:rPr b="1" lang="en">
                <a:solidFill>
                  <a:srgbClr val="FF0000"/>
                </a:solidFill>
              </a:rPr>
              <a:t>poorly</a:t>
            </a:r>
            <a:r>
              <a:rPr lang="en">
                <a:solidFill>
                  <a:schemeClr val="dk1"/>
                </a:solidFill>
              </a:rPr>
              <a:t> on </a:t>
            </a:r>
            <a:r>
              <a:rPr b="1" lang="en">
                <a:solidFill>
                  <a:srgbClr val="FF0000"/>
                </a:solidFill>
              </a:rPr>
              <a:t>new data</a:t>
            </a:r>
            <a:r>
              <a:rPr lang="en">
                <a:solidFill>
                  <a:srgbClr val="FF0000"/>
                </a:solidFill>
              </a:rPr>
              <a:t>.</a:t>
            </a:r>
            <a:endParaRPr>
              <a:solidFill>
                <a:srgbClr val="FF0000"/>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SzPts val="1100"/>
              <a:buNone/>
            </a:pPr>
            <a:r>
              <a:rPr b="1" lang="en">
                <a:solidFill>
                  <a:schemeClr val="dk1"/>
                </a:solidFill>
              </a:rPr>
              <a:t>Fine-tuning:</a:t>
            </a:r>
            <a:r>
              <a:rPr lang="en">
                <a:solidFill>
                  <a:schemeClr val="dk1"/>
                </a:solidFill>
              </a:rPr>
              <a:t> Assessment enables us to </a:t>
            </a:r>
            <a:r>
              <a:rPr b="1" lang="en">
                <a:solidFill>
                  <a:srgbClr val="FF0000"/>
                </a:solidFill>
              </a:rPr>
              <a:t>tweak</a:t>
            </a:r>
            <a:r>
              <a:rPr lang="en">
                <a:solidFill>
                  <a:schemeClr val="dk1"/>
                </a:solidFill>
              </a:rPr>
              <a:t> the model improving its effectiveness.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Fair Comparison:</a:t>
            </a:r>
            <a:r>
              <a:rPr lang="en">
                <a:solidFill>
                  <a:schemeClr val="dk1"/>
                </a:solidFill>
              </a:rPr>
              <a:t> It enables us to objectively </a:t>
            </a:r>
            <a:r>
              <a:rPr b="1" lang="en">
                <a:solidFill>
                  <a:srgbClr val="FF0000"/>
                </a:solidFill>
              </a:rPr>
              <a:t>compare different models</a:t>
            </a:r>
            <a:r>
              <a:rPr lang="en">
                <a:solidFill>
                  <a:schemeClr val="dk1"/>
                </a:solidFill>
              </a:rPr>
              <a:t>.</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p:txBody>
      </p:sp>
      <p:sp>
        <p:nvSpPr>
          <p:cNvPr id="78" name="Google Shape;7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bb2c1a9fcc_0_1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Mean Squared Error (MSE)</a:t>
            </a:r>
            <a:endParaRPr b="1" sz="3020"/>
          </a:p>
        </p:txBody>
      </p:sp>
      <p:sp>
        <p:nvSpPr>
          <p:cNvPr id="342" name="Google Shape;342;g2bb2c1a9fcc_0_115"/>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SzPts val="1665"/>
              <a:buNone/>
            </a:pPr>
            <a:r>
              <a:rPr lang="en">
                <a:solidFill>
                  <a:schemeClr val="dk1"/>
                </a:solidFill>
              </a:rPr>
              <a:t>The </a:t>
            </a:r>
            <a:r>
              <a:rPr b="1" lang="en">
                <a:solidFill>
                  <a:srgbClr val="CC0000"/>
                </a:solidFill>
              </a:rPr>
              <a:t>Mean Squared Error (MSE)</a:t>
            </a:r>
            <a:r>
              <a:rPr lang="en">
                <a:solidFill>
                  <a:schemeClr val="dk1"/>
                </a:solidFill>
              </a:rPr>
              <a:t> is a common evaluation metric used in regression tasks.</a:t>
            </a:r>
            <a:endParaRPr>
              <a:solidFill>
                <a:schemeClr val="dk1"/>
              </a:solidFill>
            </a:endParaRPr>
          </a:p>
          <a:p>
            <a:pPr indent="0" lvl="0" marL="0" rtl="0" algn="l">
              <a:lnSpc>
                <a:spcPct val="130000"/>
              </a:lnSpc>
              <a:spcBef>
                <a:spcPts val="0"/>
              </a:spcBef>
              <a:spcAft>
                <a:spcPts val="0"/>
              </a:spcAft>
              <a:buSzPts val="1665"/>
              <a:buNone/>
            </a:pPr>
            <a:r>
              <a:rPr lang="en">
                <a:solidFill>
                  <a:schemeClr val="dk1"/>
                </a:solidFill>
              </a:rPr>
              <a:t>It measures the average squared difference between the actual and predicted values.</a:t>
            </a:r>
            <a:endParaRPr>
              <a:solidFill>
                <a:schemeClr val="dk1"/>
              </a:solidFill>
            </a:endParaRPr>
          </a:p>
          <a:p>
            <a:pPr indent="0" lvl="0" marL="0" rtl="0" algn="l">
              <a:lnSpc>
                <a:spcPct val="130000"/>
              </a:lnSpc>
              <a:spcBef>
                <a:spcPts val="0"/>
              </a:spcBef>
              <a:spcAft>
                <a:spcPts val="0"/>
              </a:spcAft>
              <a:buSzPts val="1665"/>
              <a:buNone/>
            </a:pPr>
            <a:r>
              <a:t/>
            </a:r>
            <a:endParaRPr>
              <a:solidFill>
                <a:schemeClr val="dk1"/>
              </a:solidFill>
            </a:endParaRPr>
          </a:p>
        </p:txBody>
      </p:sp>
      <p:sp>
        <p:nvSpPr>
          <p:cNvPr id="343" name="Google Shape;343;g2bb2c1a9fcc_0_1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344" name="Google Shape;344;g2bb2c1a9fcc_0_115"/>
          <p:cNvPicPr preferRelativeResize="0"/>
          <p:nvPr/>
        </p:nvPicPr>
        <p:blipFill rotWithShape="1">
          <a:blip r:embed="rId3">
            <a:alphaModFix/>
          </a:blip>
          <a:srcRect b="0" l="0" r="0" t="0"/>
          <a:stretch/>
        </p:blipFill>
        <p:spPr>
          <a:xfrm>
            <a:off x="2605547" y="2271525"/>
            <a:ext cx="4753075" cy="28719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2bb2c1a9fcc_0_1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Mean Squared Error (MSE)</a:t>
            </a:r>
            <a:endParaRPr b="1" sz="3020"/>
          </a:p>
        </p:txBody>
      </p:sp>
      <p:sp>
        <p:nvSpPr>
          <p:cNvPr id="350" name="Google Shape;350;g2bb2c1a9fcc_0_122"/>
          <p:cNvSpPr txBox="1"/>
          <p:nvPr>
            <p:ph idx="1" type="body"/>
          </p:nvPr>
        </p:nvSpPr>
        <p:spPr>
          <a:xfrm>
            <a:off x="4097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SzPts val="1665"/>
              <a:buNone/>
            </a:pPr>
            <a:r>
              <a:t/>
            </a:r>
            <a:endParaRPr>
              <a:solidFill>
                <a:schemeClr val="dk1"/>
              </a:solidFill>
            </a:endParaRPr>
          </a:p>
          <a:p>
            <a:pPr indent="0" lvl="0" marL="0" rtl="0" algn="l">
              <a:lnSpc>
                <a:spcPct val="130000"/>
              </a:lnSpc>
              <a:spcBef>
                <a:spcPts val="0"/>
              </a:spcBef>
              <a:spcAft>
                <a:spcPts val="0"/>
              </a:spcAft>
              <a:buSzPts val="1665"/>
              <a:buNone/>
            </a:pPr>
            <a:r>
              <a:t/>
            </a:r>
            <a:endParaRPr>
              <a:solidFill>
                <a:schemeClr val="dk1"/>
              </a:solidFill>
            </a:endParaRPr>
          </a:p>
        </p:txBody>
      </p:sp>
      <p:sp>
        <p:nvSpPr>
          <p:cNvPr id="351" name="Google Shape;351;g2bb2c1a9fcc_0_1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52" name="Google Shape;352;g2bb2c1a9fcc_0_122"/>
          <p:cNvPicPr preferRelativeResize="0"/>
          <p:nvPr/>
        </p:nvPicPr>
        <p:blipFill rotWithShape="1">
          <a:blip r:embed="rId3">
            <a:alphaModFix/>
          </a:blip>
          <a:srcRect b="6264" l="4357" r="11025" t="5255"/>
          <a:stretch/>
        </p:blipFill>
        <p:spPr>
          <a:xfrm>
            <a:off x="1335100" y="1077575"/>
            <a:ext cx="6095175" cy="38511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Underfitting:</a:t>
            </a:r>
            <a:r>
              <a:rPr lang="en" sz="3000"/>
              <a:t> </a:t>
            </a:r>
            <a:endParaRPr sz="3000"/>
          </a:p>
        </p:txBody>
      </p:sp>
      <p:sp>
        <p:nvSpPr>
          <p:cNvPr id="358" name="Google Shape;358;p7"/>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122873" rtl="0" algn="l">
              <a:lnSpc>
                <a:spcPct val="130000"/>
              </a:lnSpc>
              <a:spcBef>
                <a:spcPts val="0"/>
              </a:spcBef>
              <a:spcAft>
                <a:spcPts val="0"/>
              </a:spcAft>
              <a:buSzPts val="1665"/>
              <a:buNone/>
            </a:pPr>
            <a:r>
              <a:rPr lang="en">
                <a:solidFill>
                  <a:srgbClr val="0C0C0C"/>
                </a:solidFill>
              </a:rPr>
              <a:t>In supervised learning, </a:t>
            </a:r>
            <a:r>
              <a:rPr b="1" lang="en">
                <a:solidFill>
                  <a:srgbClr val="FF0000"/>
                </a:solidFill>
              </a:rPr>
              <a:t>underfitting</a:t>
            </a:r>
            <a:r>
              <a:rPr lang="en">
                <a:solidFill>
                  <a:srgbClr val="0C0C0C"/>
                </a:solidFill>
              </a:rPr>
              <a:t> happens when a model unable to capture the underlying pattern of the data. These models usually have high bias and low variance. It happens when we have very less amount of data to build an accurate model or when we try to build a linear model with a nonlinear data. Also, these kind of models are very simple to capture the complex patterns in data like Linear and logistic regression.</a:t>
            </a:r>
            <a:endParaRPr>
              <a:solidFill>
                <a:srgbClr val="0C0C0C"/>
              </a:solidFill>
            </a:endParaRPr>
          </a:p>
        </p:txBody>
      </p:sp>
      <p:sp>
        <p:nvSpPr>
          <p:cNvPr id="359" name="Google Shape;35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65" name="Google Shape;365;p9"/>
          <p:cNvPicPr preferRelativeResize="0"/>
          <p:nvPr/>
        </p:nvPicPr>
        <p:blipFill rotWithShape="1">
          <a:blip r:embed="rId3">
            <a:alphaModFix/>
          </a:blip>
          <a:srcRect b="0" l="0" r="0" t="0"/>
          <a:stretch/>
        </p:blipFill>
        <p:spPr>
          <a:xfrm>
            <a:off x="106532" y="923925"/>
            <a:ext cx="8914626" cy="32956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4276"/>
              <a:buNone/>
            </a:pPr>
            <a:r>
              <a:rPr b="1" lang="en" sz="3300"/>
              <a:t>Overfitting:</a:t>
            </a:r>
            <a:r>
              <a:rPr lang="en"/>
              <a:t> </a:t>
            </a:r>
            <a:endParaRPr/>
          </a:p>
        </p:txBody>
      </p:sp>
      <p:sp>
        <p:nvSpPr>
          <p:cNvPr id="371" name="Google Shape;371;p8"/>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122873" rtl="0" algn="l">
              <a:lnSpc>
                <a:spcPct val="130000"/>
              </a:lnSpc>
              <a:spcBef>
                <a:spcPts val="0"/>
              </a:spcBef>
              <a:spcAft>
                <a:spcPts val="0"/>
              </a:spcAft>
              <a:buSzPts val="1665"/>
              <a:buNone/>
            </a:pPr>
            <a:r>
              <a:rPr lang="en">
                <a:solidFill>
                  <a:srgbClr val="0C0C0C"/>
                </a:solidFill>
              </a:rPr>
              <a:t>In supervised learning, </a:t>
            </a:r>
            <a:r>
              <a:rPr b="1" lang="en">
                <a:solidFill>
                  <a:srgbClr val="FF0000"/>
                </a:solidFill>
              </a:rPr>
              <a:t>overfitting</a:t>
            </a:r>
            <a:r>
              <a:rPr lang="en">
                <a:solidFill>
                  <a:srgbClr val="0C0C0C"/>
                </a:solidFill>
              </a:rPr>
              <a:t> happens when our model captures the noise along with the underlying pattern in data. It happens when we train our model a lot over noisy dataset. These models have low bias and high variance. These models are very complex like Decision trees which are prone to overfitting.</a:t>
            </a:r>
            <a:endParaRPr>
              <a:solidFill>
                <a:srgbClr val="0C0C0C"/>
              </a:solidFill>
            </a:endParaRPr>
          </a:p>
        </p:txBody>
      </p:sp>
      <p:sp>
        <p:nvSpPr>
          <p:cNvPr id="372" name="Google Shape;37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2bb2c1a9fcc_7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111"/>
              <a:buNone/>
            </a:pPr>
            <a:r>
              <a:rPr b="1" lang="en" sz="3000"/>
              <a:t>Quiz</a:t>
            </a:r>
            <a:r>
              <a:rPr lang="en" sz="3000"/>
              <a:t> </a:t>
            </a:r>
            <a:endParaRPr sz="3000"/>
          </a:p>
        </p:txBody>
      </p:sp>
      <p:sp>
        <p:nvSpPr>
          <p:cNvPr id="378" name="Google Shape;378;g2bb2c1a9fcc_7_0"/>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SzPts val="1665"/>
              <a:buNone/>
            </a:pPr>
            <a:r>
              <a:rPr lang="en" u="sng">
                <a:solidFill>
                  <a:schemeClr val="hlink"/>
                </a:solidFill>
                <a:hlinkClick r:id="rId3"/>
              </a:rPr>
              <a:t>https://forms.gle/Fp63y9zjTJ1srfDD6</a:t>
            </a:r>
            <a:endParaRPr/>
          </a:p>
          <a:p>
            <a:pPr indent="0" lvl="0" marL="0" rtl="0" algn="l">
              <a:lnSpc>
                <a:spcPct val="130000"/>
              </a:lnSpc>
              <a:spcBef>
                <a:spcPts val="0"/>
              </a:spcBef>
              <a:spcAft>
                <a:spcPts val="0"/>
              </a:spcAft>
              <a:buSzPts val="1665"/>
              <a:buNone/>
            </a:pPr>
            <a:r>
              <a:t/>
            </a:r>
            <a:endParaRPr/>
          </a:p>
        </p:txBody>
      </p:sp>
      <p:sp>
        <p:nvSpPr>
          <p:cNvPr id="379" name="Google Shape;379;g2bb2c1a9fcc_7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2c100697fef_2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Next Lecture:</a:t>
            </a:r>
            <a:endParaRPr b="1" sz="3000"/>
          </a:p>
        </p:txBody>
      </p:sp>
      <p:sp>
        <p:nvSpPr>
          <p:cNvPr id="385" name="Google Shape;385;g2c100697fef_2_0"/>
          <p:cNvSpPr txBox="1"/>
          <p:nvPr>
            <p:ph idx="1" type="body"/>
          </p:nvPr>
        </p:nvSpPr>
        <p:spPr>
          <a:xfrm>
            <a:off x="257325" y="1132275"/>
            <a:ext cx="8650800" cy="392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Lecture 22 - Introduction to Deep Learning</a:t>
            </a:r>
            <a:endParaRPr>
              <a:solidFill>
                <a:schemeClr val="dk1"/>
              </a:solidFill>
            </a:endParaRPr>
          </a:p>
          <a:p>
            <a:pPr indent="0" lvl="0" marL="0" rtl="0" algn="l">
              <a:spcBef>
                <a:spcPts val="0"/>
              </a:spcBef>
              <a:spcAft>
                <a:spcPts val="0"/>
              </a:spcAft>
              <a:buNone/>
            </a:pPr>
            <a:r>
              <a:rPr lang="en" u="sng">
                <a:solidFill>
                  <a:schemeClr val="hlink"/>
                </a:solidFill>
                <a:hlinkClick r:id="rId3"/>
              </a:rPr>
              <a:t>Click Here</a:t>
            </a:r>
            <a:endParaRPr>
              <a:solidFill>
                <a:schemeClr val="dk1"/>
              </a:solidFill>
            </a:endParaRPr>
          </a:p>
        </p:txBody>
      </p:sp>
      <p:sp>
        <p:nvSpPr>
          <p:cNvPr id="386" name="Google Shape;386;g2c100697fef_2_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f20417a895_0_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What is Underfitting?</a:t>
            </a:r>
            <a:endParaRPr b="1" sz="3020"/>
          </a:p>
        </p:txBody>
      </p:sp>
      <p:sp>
        <p:nvSpPr>
          <p:cNvPr id="84" name="Google Shape;84;g1f20417a895_0_29"/>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SzPts val="1100"/>
              <a:buNone/>
            </a:pPr>
            <a:r>
              <a:rPr b="1" lang="en">
                <a:solidFill>
                  <a:schemeClr val="dk1"/>
                </a:solidFill>
              </a:rPr>
              <a:t>Too Simple: </a:t>
            </a:r>
            <a:r>
              <a:rPr lang="en">
                <a:solidFill>
                  <a:schemeClr val="dk1"/>
                </a:solidFill>
              </a:rPr>
              <a:t>An underfit model </a:t>
            </a:r>
            <a:r>
              <a:rPr b="1" lang="en">
                <a:solidFill>
                  <a:srgbClr val="FF0000"/>
                </a:solidFill>
              </a:rPr>
              <a:t>fails</a:t>
            </a:r>
            <a:r>
              <a:rPr lang="en">
                <a:solidFill>
                  <a:schemeClr val="dk1"/>
                </a:solidFill>
              </a:rPr>
              <a:t> to </a:t>
            </a:r>
            <a:r>
              <a:rPr b="1" lang="en">
                <a:solidFill>
                  <a:srgbClr val="FF0000"/>
                </a:solidFill>
              </a:rPr>
              <a:t>capture</a:t>
            </a:r>
            <a:r>
              <a:rPr lang="en">
                <a:solidFill>
                  <a:schemeClr val="dk1"/>
                </a:solidFill>
              </a:rPr>
              <a:t> the underlying </a:t>
            </a:r>
            <a:r>
              <a:rPr b="1" lang="en">
                <a:solidFill>
                  <a:srgbClr val="FF0000"/>
                </a:solidFill>
              </a:rPr>
              <a:t>pattern of the data</a:t>
            </a:r>
            <a:r>
              <a:rPr lang="en">
                <a:solidFill>
                  <a:schemeClr val="dk1"/>
                </a:solidFill>
              </a:rPr>
              <a:t>.</a:t>
            </a:r>
            <a:endParaRPr b="1">
              <a:solidFill>
                <a:schemeClr val="dk1"/>
              </a:solidFill>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rPr>
              <a:t>Poor Performance: </a:t>
            </a:r>
            <a:r>
              <a:rPr lang="en">
                <a:solidFill>
                  <a:schemeClr val="dk1"/>
                </a:solidFill>
              </a:rPr>
              <a:t>This leads to errors on both the </a:t>
            </a:r>
            <a:r>
              <a:rPr b="1" lang="en">
                <a:solidFill>
                  <a:srgbClr val="FF0000"/>
                </a:solidFill>
              </a:rPr>
              <a:t>training set</a:t>
            </a:r>
            <a:r>
              <a:rPr lang="en">
                <a:solidFill>
                  <a:srgbClr val="FF0000"/>
                </a:solidFill>
              </a:rPr>
              <a:t> </a:t>
            </a:r>
            <a:r>
              <a:rPr lang="en">
                <a:solidFill>
                  <a:schemeClr val="dk1"/>
                </a:solidFill>
              </a:rPr>
              <a:t>and unseen data.</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rPr>
              <a:t>Example: </a:t>
            </a:r>
            <a:r>
              <a:rPr lang="en">
                <a:solidFill>
                  <a:schemeClr val="dk1"/>
                </a:solidFill>
              </a:rPr>
              <a:t>Trying to fit a straight line to data that has a clear curve.</a:t>
            </a:r>
            <a:endParaRPr>
              <a:solidFill>
                <a:schemeClr val="dk1"/>
              </a:solidFill>
            </a:endParaRPr>
          </a:p>
          <a:p>
            <a:pPr indent="0" lvl="0" marL="0" rtl="0" algn="l">
              <a:lnSpc>
                <a:spcPct val="115000"/>
              </a:lnSpc>
              <a:spcBef>
                <a:spcPts val="0"/>
              </a:spcBef>
              <a:spcAft>
                <a:spcPts val="0"/>
              </a:spcAft>
              <a:buSzPts val="1665"/>
              <a:buNone/>
            </a:pPr>
            <a:r>
              <a:t/>
            </a:r>
            <a:endParaRPr b="1">
              <a:solidFill>
                <a:schemeClr val="dk1"/>
              </a:solidFill>
            </a:endParaRPr>
          </a:p>
        </p:txBody>
      </p:sp>
      <p:sp>
        <p:nvSpPr>
          <p:cNvPr id="85" name="Google Shape;85;g1f20417a895_0_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86" name="Google Shape;86;g1f20417a895_0_29"/>
          <p:cNvPicPr preferRelativeResize="0"/>
          <p:nvPr/>
        </p:nvPicPr>
        <p:blipFill rotWithShape="1">
          <a:blip r:embed="rId3">
            <a:alphaModFix/>
          </a:blip>
          <a:srcRect b="0" l="65787" r="0" t="2940"/>
          <a:stretch/>
        </p:blipFill>
        <p:spPr>
          <a:xfrm>
            <a:off x="2974019" y="2423603"/>
            <a:ext cx="2661431" cy="263327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f20417a895_0_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What is Overfitting?</a:t>
            </a:r>
            <a:endParaRPr b="1" sz="3020"/>
          </a:p>
        </p:txBody>
      </p:sp>
      <p:sp>
        <p:nvSpPr>
          <p:cNvPr id="92" name="Google Shape;92;g1f20417a895_0_37"/>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a:solidFill>
                  <a:schemeClr val="dk1"/>
                </a:solidFill>
              </a:rPr>
              <a:t>Too Complex: </a:t>
            </a:r>
            <a:r>
              <a:rPr lang="en">
                <a:solidFill>
                  <a:schemeClr val="dk1"/>
                </a:solidFill>
              </a:rPr>
              <a:t>An overfit model </a:t>
            </a:r>
            <a:r>
              <a:rPr b="1" lang="en">
                <a:solidFill>
                  <a:srgbClr val="FF0000"/>
                </a:solidFill>
              </a:rPr>
              <a:t>learns</a:t>
            </a:r>
            <a:r>
              <a:rPr lang="en">
                <a:solidFill>
                  <a:schemeClr val="dk1"/>
                </a:solidFill>
              </a:rPr>
              <a:t> the training data </a:t>
            </a:r>
            <a:r>
              <a:rPr b="1" lang="en">
                <a:solidFill>
                  <a:srgbClr val="FF0000"/>
                </a:solidFill>
              </a:rPr>
              <a:t>too well</a:t>
            </a:r>
            <a:r>
              <a:rPr lang="en">
                <a:solidFill>
                  <a:schemeClr val="dk1"/>
                </a:solidFill>
              </a:rPr>
              <a:t>.</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rPr>
              <a:t>Memorization, not Generalization:</a:t>
            </a:r>
            <a:r>
              <a:rPr lang="en">
                <a:solidFill>
                  <a:schemeClr val="dk1"/>
                </a:solidFill>
              </a:rPr>
              <a:t> It becomes a </a:t>
            </a:r>
            <a:r>
              <a:rPr b="1" lang="en">
                <a:solidFill>
                  <a:srgbClr val="FF0000"/>
                </a:solidFill>
              </a:rPr>
              <a:t>lookup table</a:t>
            </a:r>
            <a:r>
              <a:rPr lang="en">
                <a:solidFill>
                  <a:srgbClr val="FF0000"/>
                </a:solidFill>
              </a:rPr>
              <a:t> </a:t>
            </a:r>
            <a:r>
              <a:rPr lang="en">
                <a:solidFill>
                  <a:schemeClr val="dk1"/>
                </a:solidFill>
              </a:rPr>
              <a:t>rather than a </a:t>
            </a:r>
            <a:r>
              <a:rPr b="1" lang="en">
                <a:solidFill>
                  <a:srgbClr val="FF0000"/>
                </a:solidFill>
              </a:rPr>
              <a:t>pattern detector</a:t>
            </a:r>
            <a:r>
              <a:rPr lang="en">
                <a:solidFill>
                  <a:schemeClr val="dk1"/>
                </a:solidFill>
              </a:rPr>
              <a:t>.</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rPr>
              <a:t>Poor performance on new data: </a:t>
            </a:r>
            <a:r>
              <a:rPr lang="en">
                <a:solidFill>
                  <a:schemeClr val="dk1"/>
                </a:solidFill>
              </a:rPr>
              <a:t>The model becomes overly specific to the training data and makes</a:t>
            </a:r>
            <a:r>
              <a:rPr b="1" lang="en">
                <a:solidFill>
                  <a:srgbClr val="990000"/>
                </a:solidFill>
              </a:rPr>
              <a:t> </a:t>
            </a:r>
            <a:r>
              <a:rPr b="1" lang="en">
                <a:solidFill>
                  <a:srgbClr val="FF0000"/>
                </a:solidFill>
              </a:rPr>
              <a:t>bad predictions</a:t>
            </a:r>
            <a:r>
              <a:rPr lang="en">
                <a:solidFill>
                  <a:srgbClr val="FF0000"/>
                </a:solidFill>
              </a:rPr>
              <a:t> </a:t>
            </a:r>
            <a:r>
              <a:rPr lang="en">
                <a:solidFill>
                  <a:schemeClr val="dk1"/>
                </a:solidFill>
              </a:rPr>
              <a:t>on </a:t>
            </a:r>
            <a:r>
              <a:rPr b="1" lang="en">
                <a:solidFill>
                  <a:srgbClr val="FF0000"/>
                </a:solidFill>
              </a:rPr>
              <a:t>unseen examples</a:t>
            </a:r>
            <a:r>
              <a:rPr lang="en">
                <a:solidFill>
                  <a:schemeClr val="dk1"/>
                </a:solidFill>
              </a:rPr>
              <a:t>.</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p:txBody>
      </p:sp>
      <p:sp>
        <p:nvSpPr>
          <p:cNvPr id="93" name="Google Shape;93;g1f20417a895_0_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94" name="Google Shape;94;g1f20417a895_0_37"/>
          <p:cNvPicPr preferRelativeResize="0"/>
          <p:nvPr/>
        </p:nvPicPr>
        <p:blipFill rotWithShape="1">
          <a:blip r:embed="rId3">
            <a:alphaModFix/>
          </a:blip>
          <a:srcRect b="3829" l="1706" r="66218" t="2537"/>
          <a:stretch/>
        </p:blipFill>
        <p:spPr>
          <a:xfrm>
            <a:off x="3062796" y="3231472"/>
            <a:ext cx="3409230" cy="18254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f20417a895_0_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Consequences of Overfitting and Underfitting</a:t>
            </a:r>
            <a:endParaRPr b="1" sz="3020"/>
          </a:p>
        </p:txBody>
      </p:sp>
      <p:sp>
        <p:nvSpPr>
          <p:cNvPr id="100" name="Google Shape;100;g1f20417a895_0_45"/>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100"/>
              <a:buNone/>
            </a:pPr>
            <a:r>
              <a:rPr b="1" lang="en">
                <a:solidFill>
                  <a:schemeClr val="dk1"/>
                </a:solidFill>
              </a:rPr>
              <a:t>Inaccuracy: </a:t>
            </a:r>
            <a:r>
              <a:rPr lang="en">
                <a:solidFill>
                  <a:schemeClr val="dk1"/>
                </a:solidFill>
              </a:rPr>
              <a:t>Both lead to </a:t>
            </a:r>
            <a:r>
              <a:rPr b="1" lang="en">
                <a:solidFill>
                  <a:srgbClr val="FF0000"/>
                </a:solidFill>
              </a:rPr>
              <a:t>unreliable predictions.</a:t>
            </a:r>
            <a:endParaRPr b="1">
              <a:solidFill>
                <a:srgbClr val="FF0000"/>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b="1" lang="en">
                <a:solidFill>
                  <a:schemeClr val="dk1"/>
                </a:solidFill>
              </a:rPr>
              <a:t>Underfitting: </a:t>
            </a:r>
            <a:r>
              <a:rPr lang="en">
                <a:solidFill>
                  <a:schemeClr val="dk1"/>
                </a:solidFill>
              </a:rPr>
              <a:t>High bias, the model consistently gets it wrong in a certain way.</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Overfitting: </a:t>
            </a:r>
            <a:r>
              <a:rPr lang="en">
                <a:solidFill>
                  <a:schemeClr val="dk1"/>
                </a:solidFill>
              </a:rPr>
              <a:t>High variance performance wildly depends on the specific data it has seen.</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p:txBody>
      </p:sp>
      <p:sp>
        <p:nvSpPr>
          <p:cNvPr id="101" name="Google Shape;101;g1f20417a895_0_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f20417a895_0_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Consequences of Overfitting and Underfitting</a:t>
            </a:r>
            <a:endParaRPr b="1" sz="3020"/>
          </a:p>
        </p:txBody>
      </p:sp>
      <p:sp>
        <p:nvSpPr>
          <p:cNvPr id="107" name="Google Shape;107;g1f20417a895_0_55"/>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p:txBody>
      </p:sp>
      <p:sp>
        <p:nvSpPr>
          <p:cNvPr id="108" name="Google Shape;108;g1f20417a895_0_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09" name="Google Shape;109;g1f20417a895_0_55"/>
          <p:cNvPicPr preferRelativeResize="0"/>
          <p:nvPr/>
        </p:nvPicPr>
        <p:blipFill rotWithShape="1">
          <a:blip r:embed="rId3">
            <a:alphaModFix/>
          </a:blip>
          <a:srcRect b="0" l="0" r="0" t="0"/>
          <a:stretch/>
        </p:blipFill>
        <p:spPr>
          <a:xfrm>
            <a:off x="1419063" y="1017725"/>
            <a:ext cx="5745374" cy="406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f20417a895_0_10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a:t>Our Goal</a:t>
            </a:r>
            <a:endParaRPr b="1" sz="3020"/>
          </a:p>
        </p:txBody>
      </p:sp>
      <p:sp>
        <p:nvSpPr>
          <p:cNvPr id="115" name="Google Shape;115;g1f20417a895_0_108"/>
          <p:cNvSpPr txBox="1"/>
          <p:nvPr>
            <p:ph idx="1" type="body"/>
          </p:nvPr>
        </p:nvSpPr>
        <p:spPr>
          <a:xfrm>
            <a:off x="257325" y="1132275"/>
            <a:ext cx="8650800" cy="392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665"/>
              <a:buNone/>
            </a:pPr>
            <a:r>
              <a:t/>
            </a:r>
            <a:endParaRPr>
              <a:solidFill>
                <a:schemeClr val="dk1"/>
              </a:solidFill>
            </a:endParaRPr>
          </a:p>
        </p:txBody>
      </p:sp>
      <p:sp>
        <p:nvSpPr>
          <p:cNvPr id="116" name="Google Shape;116;g1f20417a895_0_10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17" name="Google Shape;117;g1f20417a895_0_108"/>
          <p:cNvPicPr preferRelativeResize="0"/>
          <p:nvPr/>
        </p:nvPicPr>
        <p:blipFill rotWithShape="1">
          <a:blip r:embed="rId3">
            <a:alphaModFix/>
          </a:blip>
          <a:srcRect b="0" l="0" r="0" t="0"/>
          <a:stretch/>
        </p:blipFill>
        <p:spPr>
          <a:xfrm>
            <a:off x="149925" y="1132280"/>
            <a:ext cx="9144000" cy="3749040"/>
          </a:xfrm>
          <a:prstGeom prst="rect">
            <a:avLst/>
          </a:prstGeom>
          <a:noFill/>
          <a:ln>
            <a:noFill/>
          </a:ln>
        </p:spPr>
      </p:pic>
      <p:sp>
        <p:nvSpPr>
          <p:cNvPr id="118" name="Google Shape;118;g1f20417a895_0_108"/>
          <p:cNvSpPr/>
          <p:nvPr/>
        </p:nvSpPr>
        <p:spPr>
          <a:xfrm>
            <a:off x="3198875" y="1316800"/>
            <a:ext cx="2906100" cy="3206100"/>
          </a:xfrm>
          <a:prstGeom prst="rect">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