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hr02XOiwJs+OF0KM+sc3a044+A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1a7fd98b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dc1a7fd98b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c1a7fd98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dc1a7fd98b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c1a7fd9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dc1a7fd98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c1a7fd98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dc1a7fd98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c1a7fd98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dc1a7fd98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c1a7fd98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dc1a7fd98b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c1a7fd98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dc1a7fd98b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c1a7fd98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dc1a7fd98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c1a7fd98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dc1a7fd98b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c1a7fd98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dc1a7fd98b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c1a7fd98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dc1a7fd98b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c1a7fd98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dc1a7fd98b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c1a7fd98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dc1a7fd98b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5e714351a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5e714351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5e714351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a5e714351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5e714351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a5e714351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c1a7fd98b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dc1a7fd98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5e714351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a5e714351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c1a7fd98b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dc1a7fd98b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1a7fd98b_0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dc1a7fd98b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cloudflare.com/learning/ai/what-is-artificial-intelligence/" TargetMode="External"/><Relationship Id="rId4" Type="http://schemas.openxmlformats.org/officeDocument/2006/relationships/hyperlink" Target="https://www.cloudflare.com/learning/ai/big-data/" TargetMode="External"/><Relationship Id="rId5" Type="http://schemas.openxmlformats.org/officeDocument/2006/relationships/hyperlink" Target="https://www.cloudflare.com/learning/ai/what-is-machine-learning/" TargetMode="External"/><Relationship Id="rId6" Type="http://schemas.openxmlformats.org/officeDocument/2006/relationships/hyperlink" Target="https://www.cloudflare.com/learning/ai/what-is-neural-net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ts val="990"/>
              <a:buFont typeface="Arial"/>
              <a:buNone/>
            </a:pPr>
            <a:r>
              <a:rPr b="1" lang="en" sz="4400">
                <a:solidFill>
                  <a:srgbClr val="000000"/>
                </a:solidFill>
              </a:rPr>
              <a:t>Hope to Skill</a:t>
            </a:r>
            <a:endParaRPr b="1" sz="4400">
              <a:solidFill>
                <a:srgbClr val="000000"/>
              </a:solidFill>
            </a:endParaRPr>
          </a:p>
          <a:p>
            <a:pPr indent="0" lvl="0" marL="0" rtl="0" algn="ctr">
              <a:lnSpc>
                <a:spcPct val="100000"/>
              </a:lnSpc>
              <a:spcBef>
                <a:spcPts val="1200"/>
              </a:spcBef>
              <a:spcAft>
                <a:spcPts val="0"/>
              </a:spcAft>
              <a:buSzPct val="203476"/>
              <a:buNone/>
            </a:pPr>
            <a:r>
              <a:rPr b="1" lang="en" sz="2555">
                <a:solidFill>
                  <a:srgbClr val="0D0D0D"/>
                </a:solidFill>
                <a:highlight>
                  <a:srgbClr val="FFFFFF"/>
                </a:highlight>
                <a:latin typeface="Roboto"/>
                <a:ea typeface="Roboto"/>
                <a:cs typeface="Roboto"/>
                <a:sym typeface="Roboto"/>
              </a:rPr>
              <a:t>Crafting Tomorrow's Insights: </a:t>
            </a:r>
            <a:r>
              <a:rPr b="1" lang="en" sz="2544">
                <a:solidFill>
                  <a:srgbClr val="FF0000"/>
                </a:solidFill>
                <a:highlight>
                  <a:srgbClr val="FFFFFF"/>
                </a:highlight>
                <a:latin typeface="Roboto"/>
                <a:ea typeface="Roboto"/>
                <a:cs typeface="Roboto"/>
                <a:sym typeface="Roboto"/>
              </a:rPr>
              <a:t>The Art of Retrieval-Augmented Generation</a:t>
            </a:r>
            <a:endParaRPr b="1" sz="2544">
              <a:solidFill>
                <a:srgbClr val="FF0000"/>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4680"/>
              <a:buNone/>
            </a:pPr>
            <a:r>
              <a:t/>
            </a:r>
            <a:endParaRPr b="1" sz="655">
              <a:solidFill>
                <a:srgbClr val="B45F06"/>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ct val="175283"/>
              <a:buNone/>
            </a:pPr>
            <a:r>
              <a:rPr lang="en" sz="2966">
                <a:solidFill>
                  <a:srgbClr val="434343"/>
                </a:solidFill>
                <a:highlight>
                  <a:srgbClr val="FFFFFF"/>
                </a:highlight>
                <a:latin typeface="Roboto"/>
                <a:ea typeface="Roboto"/>
                <a:cs typeface="Roboto"/>
                <a:sym typeface="Roboto"/>
              </a:rPr>
              <a:t>From NLP Novice to Mastermind!</a:t>
            </a:r>
            <a:endParaRPr sz="2966">
              <a:solidFill>
                <a:srgbClr val="434343"/>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Clr>
                <a:schemeClr val="dk1"/>
              </a:buClr>
              <a:buSzPts val="4680"/>
              <a:buFont typeface="Arial"/>
              <a:buNone/>
            </a:pPr>
            <a:r>
              <a:t/>
            </a:r>
            <a:endParaRPr sz="755">
              <a:solidFill>
                <a:srgbClr val="5B0F00"/>
              </a:solidFill>
              <a:highlight>
                <a:srgbClr val="FFFFFF"/>
              </a:highlight>
              <a:latin typeface="Roboto"/>
              <a:ea typeface="Roboto"/>
              <a:cs typeface="Roboto"/>
              <a:sym typeface="Roboto"/>
            </a:endParaRPr>
          </a:p>
        </p:txBody>
      </p:sp>
      <p:sp>
        <p:nvSpPr>
          <p:cNvPr id="55" name="Google Shape;55;p1"/>
          <p:cNvSpPr txBox="1"/>
          <p:nvPr>
            <p:ph idx="1" type="subTitle"/>
          </p:nvPr>
        </p:nvSpPr>
        <p:spPr>
          <a:xfrm>
            <a:off x="174275" y="2987729"/>
            <a:ext cx="8520600" cy="1567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3294"/>
              <a:buFont typeface="Arial"/>
              <a:buNone/>
            </a:pPr>
            <a:r>
              <a:rPr lang="en" sz="2050">
                <a:solidFill>
                  <a:schemeClr val="dk1"/>
                </a:solidFill>
              </a:rPr>
              <a:t>Lecture # 24</a:t>
            </a:r>
            <a:endParaRPr sz="2050">
              <a:solidFill>
                <a:schemeClr val="dk1"/>
              </a:solidFill>
            </a:endParaRPr>
          </a:p>
          <a:p>
            <a:pPr indent="0" lvl="0" marL="0" rtl="0" algn="ctr">
              <a:lnSpc>
                <a:spcPct val="100000"/>
              </a:lnSpc>
              <a:spcBef>
                <a:spcPts val="0"/>
              </a:spcBef>
              <a:spcAft>
                <a:spcPts val="0"/>
              </a:spcAft>
              <a:buClr>
                <a:schemeClr val="dk1"/>
              </a:buClr>
              <a:buSzPts val="3294"/>
              <a:buFont typeface="Arial"/>
              <a:buNone/>
            </a:pPr>
            <a:r>
              <a:rPr lang="en" sz="1750">
                <a:solidFill>
                  <a:schemeClr val="dk1"/>
                </a:solidFill>
              </a:rPr>
              <a:t>Irfan Malik</a:t>
            </a:r>
            <a:endParaRPr sz="1750">
              <a:solidFill>
                <a:schemeClr val="dk1"/>
              </a:solidFill>
            </a:endParaRPr>
          </a:p>
          <a:p>
            <a:pPr indent="0" lvl="0" marL="0" rtl="0" algn="ctr">
              <a:lnSpc>
                <a:spcPct val="100000"/>
              </a:lnSpc>
              <a:spcBef>
                <a:spcPts val="0"/>
              </a:spcBef>
              <a:spcAft>
                <a:spcPts val="0"/>
              </a:spcAft>
              <a:buSzPts val="3294"/>
              <a:buNone/>
            </a:pPr>
            <a:r>
              <a:rPr lang="en" sz="1750">
                <a:solidFill>
                  <a:schemeClr val="dk1"/>
                </a:solidFill>
              </a:rPr>
              <a:t>Dr. Sheraz Naseer</a:t>
            </a:r>
            <a:endParaRPr sz="1750">
              <a:solidFill>
                <a:schemeClr val="dk1"/>
              </a:solidFill>
            </a:endParaRPr>
          </a:p>
          <a:p>
            <a:pPr indent="0" lvl="0" marL="0" rtl="0" algn="ctr">
              <a:lnSpc>
                <a:spcPct val="100000"/>
              </a:lnSpc>
              <a:spcBef>
                <a:spcPts val="0"/>
              </a:spcBef>
              <a:spcAft>
                <a:spcPts val="0"/>
              </a:spcAft>
              <a:buSzPts val="3294"/>
              <a:buNone/>
            </a:pPr>
            <a:r>
              <a:rPr lang="en" sz="1750">
                <a:solidFill>
                  <a:schemeClr val="dk1"/>
                </a:solidFill>
              </a:rPr>
              <a:t>Dr. Shazia Saqib</a:t>
            </a:r>
            <a:endParaRPr sz="1750">
              <a:solidFill>
                <a:schemeClr val="dk1"/>
              </a:solidFill>
            </a:endParaRPr>
          </a:p>
        </p:txBody>
      </p:sp>
      <p:pic>
        <p:nvPicPr>
          <p:cNvPr id="56" name="Google Shape;56;p1"/>
          <p:cNvPicPr preferRelativeResize="0"/>
          <p:nvPr/>
        </p:nvPicPr>
        <p:blipFill rotWithShape="1">
          <a:blip r:embed="rId3">
            <a:alphaModFix/>
          </a:blip>
          <a:srcRect b="0" l="0" r="0" t="0"/>
          <a:stretch/>
        </p:blipFill>
        <p:spPr>
          <a:xfrm>
            <a:off x="78025" y="4435400"/>
            <a:ext cx="2021288" cy="449175"/>
          </a:xfrm>
          <a:prstGeom prst="rect">
            <a:avLst/>
          </a:prstGeom>
          <a:noFill/>
          <a:ln>
            <a:noFill/>
          </a:ln>
        </p:spPr>
      </p:pic>
      <p:pic>
        <p:nvPicPr>
          <p:cNvPr id="57" name="Google Shape;57;p1"/>
          <p:cNvPicPr preferRelativeResize="0"/>
          <p:nvPr/>
        </p:nvPicPr>
        <p:blipFill rotWithShape="1">
          <a:blip r:embed="rId4">
            <a:alphaModFix/>
          </a:blip>
          <a:srcRect b="0" l="0" r="0" t="0"/>
          <a:stretch/>
        </p:blipFill>
        <p:spPr>
          <a:xfrm>
            <a:off x="7605050" y="4201800"/>
            <a:ext cx="1330074" cy="916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dc1a7fd98b_0_3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ML vs. DL</a:t>
            </a:r>
            <a:endParaRPr b="1" sz="3020"/>
          </a:p>
        </p:txBody>
      </p:sp>
      <p:sp>
        <p:nvSpPr>
          <p:cNvPr id="127" name="Google Shape;127;g2dc1a7fd98b_0_3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28" name="Google Shape;128;g2dc1a7fd98b_0_375"/>
          <p:cNvPicPr preferRelativeResize="0"/>
          <p:nvPr/>
        </p:nvPicPr>
        <p:blipFill rotWithShape="1">
          <a:blip r:embed="rId3">
            <a:alphaModFix/>
          </a:blip>
          <a:srcRect b="0" l="0" r="0" t="0"/>
          <a:stretch/>
        </p:blipFill>
        <p:spPr>
          <a:xfrm>
            <a:off x="163975" y="1017725"/>
            <a:ext cx="8609151" cy="403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dc1a7fd98b_0_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Natural Language Processing</a:t>
            </a:r>
            <a:endParaRPr b="1" sz="3020"/>
          </a:p>
        </p:txBody>
      </p:sp>
      <p:sp>
        <p:nvSpPr>
          <p:cNvPr id="134" name="Google Shape;134;g2dc1a7fd98b_0_78"/>
          <p:cNvSpPr txBox="1"/>
          <p:nvPr>
            <p:ph idx="1" type="body"/>
          </p:nvPr>
        </p:nvSpPr>
        <p:spPr>
          <a:xfrm>
            <a:off x="311700" y="1152475"/>
            <a:ext cx="8437500" cy="936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2000">
                <a:solidFill>
                  <a:srgbClr val="FF0000"/>
                </a:solidFill>
                <a:latin typeface="Roboto"/>
                <a:ea typeface="Roboto"/>
                <a:cs typeface="Roboto"/>
                <a:sym typeface="Roboto"/>
              </a:rPr>
              <a:t>Natural language processing</a:t>
            </a:r>
            <a:r>
              <a:rPr lang="en" sz="2000">
                <a:solidFill>
                  <a:srgbClr val="660000"/>
                </a:solidFill>
                <a:latin typeface="Roboto"/>
                <a:ea typeface="Roboto"/>
                <a:cs typeface="Roboto"/>
                <a:sym typeface="Roboto"/>
              </a:rPr>
              <a:t> (NLP) </a:t>
            </a:r>
            <a:r>
              <a:rPr lang="en" sz="2000">
                <a:solidFill>
                  <a:srgbClr val="374151"/>
                </a:solidFill>
                <a:latin typeface="Roboto"/>
                <a:ea typeface="Roboto"/>
                <a:cs typeface="Roboto"/>
                <a:sym typeface="Roboto"/>
              </a:rPr>
              <a:t>is the </a:t>
            </a:r>
            <a:r>
              <a:rPr lang="en" sz="2000">
                <a:solidFill>
                  <a:srgbClr val="FF0000"/>
                </a:solidFill>
                <a:latin typeface="Roboto"/>
                <a:ea typeface="Roboto"/>
                <a:cs typeface="Roboto"/>
                <a:sym typeface="Roboto"/>
              </a:rPr>
              <a:t>discipline of building machines</a:t>
            </a:r>
            <a:r>
              <a:rPr lang="en" sz="2000">
                <a:solidFill>
                  <a:srgbClr val="374151"/>
                </a:solidFill>
                <a:latin typeface="Roboto"/>
                <a:ea typeface="Roboto"/>
                <a:cs typeface="Roboto"/>
                <a:sym typeface="Roboto"/>
              </a:rPr>
              <a:t> that can manipulate human language — or data that resembles human language — in the way that it is </a:t>
            </a:r>
            <a:r>
              <a:rPr lang="en" sz="2000">
                <a:solidFill>
                  <a:srgbClr val="FF0000"/>
                </a:solidFill>
                <a:latin typeface="Roboto"/>
                <a:ea typeface="Roboto"/>
                <a:cs typeface="Roboto"/>
                <a:sym typeface="Roboto"/>
              </a:rPr>
              <a:t>written, spoken, and organized</a:t>
            </a:r>
            <a:r>
              <a:rPr lang="en" sz="2000">
                <a:solidFill>
                  <a:srgbClr val="783F04"/>
                </a:solidFill>
                <a:latin typeface="Roboto"/>
                <a:ea typeface="Roboto"/>
                <a:cs typeface="Roboto"/>
                <a:sym typeface="Roboto"/>
              </a:rPr>
              <a:t>.</a:t>
            </a:r>
            <a:endParaRPr sz="2000">
              <a:solidFill>
                <a:srgbClr val="783F04"/>
              </a:solidFill>
              <a:latin typeface="Roboto"/>
              <a:ea typeface="Roboto"/>
              <a:cs typeface="Roboto"/>
              <a:sym typeface="Roboto"/>
            </a:endParaRPr>
          </a:p>
          <a:p>
            <a:pPr indent="0" lvl="0" marL="0" rtl="0" algn="l">
              <a:lnSpc>
                <a:spcPct val="95000"/>
              </a:lnSpc>
              <a:spcBef>
                <a:spcPts val="1500"/>
              </a:spcBef>
              <a:spcAft>
                <a:spcPts val="0"/>
              </a:spcAft>
              <a:buSzPts val="1400"/>
              <a:buNone/>
            </a:pPr>
            <a:r>
              <a:t/>
            </a:r>
            <a:endParaRPr>
              <a:solidFill>
                <a:srgbClr val="783F04"/>
              </a:solidFill>
            </a:endParaRPr>
          </a:p>
        </p:txBody>
      </p:sp>
      <p:sp>
        <p:nvSpPr>
          <p:cNvPr id="135" name="Google Shape;135;g2dc1a7fd98b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36" name="Google Shape;136;g2dc1a7fd98b_0_78"/>
          <p:cNvSpPr txBox="1"/>
          <p:nvPr/>
        </p:nvSpPr>
        <p:spPr>
          <a:xfrm>
            <a:off x="280175" y="4741425"/>
            <a:ext cx="8041500" cy="31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Arial"/>
                <a:ea typeface="Arial"/>
                <a:cs typeface="Arial"/>
                <a:sym typeface="Arial"/>
              </a:rPr>
              <a:t>https://www.deeplearning.ai/resources/natural-language-processing/</a:t>
            </a:r>
            <a:endParaRPr b="0" i="0" sz="13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dc1a7fd98b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t>How NLP relates to AI</a:t>
            </a:r>
            <a:endParaRPr b="1" sz="3020"/>
          </a:p>
        </p:txBody>
      </p:sp>
      <p:sp>
        <p:nvSpPr>
          <p:cNvPr id="142" name="Google Shape;142;g2dc1a7fd98b_0_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43" name="Google Shape;143;g2dc1a7fd98b_0_10"/>
          <p:cNvSpPr txBox="1"/>
          <p:nvPr>
            <p:ph idx="12" type="sldNum"/>
          </p:nvPr>
        </p:nvSpPr>
        <p:spPr>
          <a:xfrm>
            <a:off x="5021200" y="4663225"/>
            <a:ext cx="3999900" cy="3936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SzPts val="935"/>
              <a:buNone/>
            </a:pPr>
            <a:r>
              <a:rPr lang="en" sz="1250"/>
              <a:t>https://www.encora.com/insights/natural-language-processing-and-machine-learning</a:t>
            </a:r>
            <a:endParaRPr sz="1250"/>
          </a:p>
        </p:txBody>
      </p:sp>
      <p:pic>
        <p:nvPicPr>
          <p:cNvPr id="144" name="Google Shape;144;g2dc1a7fd98b_0_10"/>
          <p:cNvPicPr preferRelativeResize="0"/>
          <p:nvPr/>
        </p:nvPicPr>
        <p:blipFill rotWithShape="1">
          <a:blip r:embed="rId3">
            <a:alphaModFix/>
          </a:blip>
          <a:srcRect b="0" l="0" r="0" t="0"/>
          <a:stretch/>
        </p:blipFill>
        <p:spPr>
          <a:xfrm>
            <a:off x="311700" y="1195375"/>
            <a:ext cx="3818075" cy="3357700"/>
          </a:xfrm>
          <a:prstGeom prst="rect">
            <a:avLst/>
          </a:prstGeom>
          <a:noFill/>
          <a:ln>
            <a:noFill/>
          </a:ln>
        </p:spPr>
      </p:pic>
      <p:sp>
        <p:nvSpPr>
          <p:cNvPr id="145" name="Google Shape;145;g2dc1a7fd98b_0_10"/>
          <p:cNvSpPr txBox="1"/>
          <p:nvPr/>
        </p:nvSpPr>
        <p:spPr>
          <a:xfrm>
            <a:off x="408475" y="4730725"/>
            <a:ext cx="390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Arial"/>
                <a:ea typeface="Arial"/>
                <a:cs typeface="Arial"/>
                <a:sym typeface="Arial"/>
              </a:rPr>
              <a:t>https://aiml.com/what-is-natural-language-processing-nlp-list-some-of-the-most-common-nlp-tasks/</a:t>
            </a:r>
            <a:endParaRPr b="0" i="0" sz="1300" u="none" cap="none" strike="noStrike">
              <a:solidFill>
                <a:schemeClr val="dk2"/>
              </a:solidFill>
              <a:latin typeface="Arial"/>
              <a:ea typeface="Arial"/>
              <a:cs typeface="Arial"/>
              <a:sym typeface="Arial"/>
            </a:endParaRPr>
          </a:p>
        </p:txBody>
      </p:sp>
      <p:pic>
        <p:nvPicPr>
          <p:cNvPr id="146" name="Google Shape;146;g2dc1a7fd98b_0_10"/>
          <p:cNvPicPr preferRelativeResize="0"/>
          <p:nvPr/>
        </p:nvPicPr>
        <p:blipFill rotWithShape="1">
          <a:blip r:embed="rId4">
            <a:alphaModFix/>
          </a:blip>
          <a:srcRect b="0" l="0" r="0" t="0"/>
          <a:stretch/>
        </p:blipFill>
        <p:spPr>
          <a:xfrm>
            <a:off x="4464000" y="1170125"/>
            <a:ext cx="45276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dc1a7fd98b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3400"/>
              </a:spcBef>
              <a:spcAft>
                <a:spcPts val="1700"/>
              </a:spcAft>
              <a:buSzPts val="990"/>
              <a:buNone/>
            </a:pPr>
            <a:r>
              <a:rPr b="1" lang="en" sz="2630">
                <a:latin typeface="Roboto"/>
                <a:ea typeface="Roboto"/>
                <a:cs typeface="Roboto"/>
                <a:sym typeface="Roboto"/>
              </a:rPr>
              <a:t>What is Natural Language Processing (NLP) Used For?</a:t>
            </a:r>
            <a:endParaRPr sz="3620"/>
          </a:p>
        </p:txBody>
      </p:sp>
      <p:sp>
        <p:nvSpPr>
          <p:cNvPr id="152" name="Google Shape;152;g2dc1a7fd98b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53" name="Google Shape;153;g2dc1a7fd98b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54" name="Google Shape;154;g2dc1a7fd98b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55" name="Google Shape;155;g2dc1a7fd98b_0_95"/>
          <p:cNvPicPr preferRelativeResize="0"/>
          <p:nvPr/>
        </p:nvPicPr>
        <p:blipFill rotWithShape="1">
          <a:blip r:embed="rId3">
            <a:alphaModFix/>
          </a:blip>
          <a:srcRect b="0" l="0" r="0" t="0"/>
          <a:stretch/>
        </p:blipFill>
        <p:spPr>
          <a:xfrm>
            <a:off x="217325" y="1152475"/>
            <a:ext cx="3869676" cy="3075399"/>
          </a:xfrm>
          <a:prstGeom prst="rect">
            <a:avLst/>
          </a:prstGeom>
          <a:noFill/>
          <a:ln>
            <a:noFill/>
          </a:ln>
        </p:spPr>
      </p:pic>
      <p:pic>
        <p:nvPicPr>
          <p:cNvPr id="156" name="Google Shape;156;g2dc1a7fd98b_0_95"/>
          <p:cNvPicPr preferRelativeResize="0"/>
          <p:nvPr/>
        </p:nvPicPr>
        <p:blipFill rotWithShape="1">
          <a:blip r:embed="rId4">
            <a:alphaModFix/>
          </a:blip>
          <a:srcRect b="0" l="0" r="0" t="0"/>
          <a:stretch/>
        </p:blipFill>
        <p:spPr>
          <a:xfrm>
            <a:off x="4910375" y="1223325"/>
            <a:ext cx="3486052" cy="3133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dc1a7fd98b_0_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3400"/>
              </a:spcBef>
              <a:spcAft>
                <a:spcPts val="0"/>
              </a:spcAft>
              <a:buClr>
                <a:schemeClr val="dk1"/>
              </a:buClr>
              <a:buSzPts val="990"/>
              <a:buFont typeface="Arial"/>
              <a:buNone/>
            </a:pPr>
            <a:r>
              <a:rPr b="1" lang="en" sz="2130">
                <a:latin typeface="Roboto"/>
                <a:ea typeface="Roboto"/>
                <a:cs typeface="Roboto"/>
                <a:sym typeface="Roboto"/>
              </a:rPr>
              <a:t>What is Natural Language Processing (NLP) Used For?(Contd)</a:t>
            </a:r>
            <a:endParaRPr sz="3120"/>
          </a:p>
          <a:p>
            <a:pPr indent="0" lvl="0" marL="0" rtl="0" algn="l">
              <a:lnSpc>
                <a:spcPct val="100000"/>
              </a:lnSpc>
              <a:spcBef>
                <a:spcPts val="1700"/>
              </a:spcBef>
              <a:spcAft>
                <a:spcPts val="0"/>
              </a:spcAft>
              <a:buSzPts val="990"/>
              <a:buNone/>
            </a:pPr>
            <a:r>
              <a:t/>
            </a:r>
            <a:endParaRPr sz="2520"/>
          </a:p>
        </p:txBody>
      </p:sp>
      <p:sp>
        <p:nvSpPr>
          <p:cNvPr id="162" name="Google Shape;162;g2dc1a7fd98b_0_105"/>
          <p:cNvSpPr txBox="1"/>
          <p:nvPr>
            <p:ph idx="1" type="body"/>
          </p:nvPr>
        </p:nvSpPr>
        <p:spPr>
          <a:xfrm>
            <a:off x="311700" y="1152475"/>
            <a:ext cx="8160900" cy="3416400"/>
          </a:xfrm>
          <a:prstGeom prst="rect">
            <a:avLst/>
          </a:prstGeom>
          <a:noFill/>
          <a:ln>
            <a:noFill/>
          </a:ln>
        </p:spPr>
        <p:txBody>
          <a:bodyPr anchorCtr="0" anchor="t" bIns="91425" lIns="91425" spcFirstLastPara="1" rIns="91425" wrap="square" tIns="91425">
            <a:normAutofit fontScale="92500" lnSpcReduction="20000"/>
          </a:bodyPr>
          <a:lstStyle/>
          <a:p>
            <a:pPr indent="-375474" lvl="0" marL="45720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Spam detection</a:t>
            </a:r>
            <a:endParaRPr sz="2500">
              <a:solidFill>
                <a:schemeClr val="dk1"/>
              </a:solidFill>
              <a:latin typeface="Roboto"/>
              <a:ea typeface="Roboto"/>
              <a:cs typeface="Roboto"/>
              <a:sym typeface="Roboto"/>
            </a:endParaRPr>
          </a:p>
          <a:p>
            <a:pPr indent="-375474" lvl="0" marL="45720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Grammatical error correction</a:t>
            </a:r>
            <a:endParaRPr sz="2500">
              <a:solidFill>
                <a:schemeClr val="dk1"/>
              </a:solidFill>
              <a:latin typeface="Roboto"/>
              <a:ea typeface="Roboto"/>
              <a:cs typeface="Roboto"/>
              <a:sym typeface="Roboto"/>
            </a:endParaRPr>
          </a:p>
          <a:p>
            <a:pPr indent="-375474" lvl="0" marL="45720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Information retrieval</a:t>
            </a:r>
            <a:endParaRPr sz="2500">
              <a:solidFill>
                <a:schemeClr val="dk1"/>
              </a:solidFill>
              <a:latin typeface="Roboto"/>
              <a:ea typeface="Roboto"/>
              <a:cs typeface="Roboto"/>
              <a:sym typeface="Roboto"/>
            </a:endParaRPr>
          </a:p>
          <a:p>
            <a:pPr indent="-375474" lvl="0" marL="457200" rtl="0" algn="l">
              <a:lnSpc>
                <a:spcPct val="115000"/>
              </a:lnSpc>
              <a:spcBef>
                <a:spcPts val="0"/>
              </a:spcBef>
              <a:spcAft>
                <a:spcPts val="0"/>
              </a:spcAft>
              <a:buSzPct val="100000"/>
              <a:buFont typeface="Roboto"/>
              <a:buChar char="●"/>
            </a:pPr>
            <a:r>
              <a:rPr lang="en" sz="2500">
                <a:solidFill>
                  <a:schemeClr val="dk1"/>
                </a:solidFill>
                <a:latin typeface="Roboto"/>
                <a:ea typeface="Roboto"/>
                <a:cs typeface="Roboto"/>
                <a:sym typeface="Roboto"/>
              </a:rPr>
              <a:t>Summarization</a:t>
            </a:r>
            <a:r>
              <a:rPr lang="en" sz="2500">
                <a:solidFill>
                  <a:srgbClr val="374151"/>
                </a:solidFill>
                <a:latin typeface="Roboto"/>
                <a:ea typeface="Roboto"/>
                <a:cs typeface="Roboto"/>
                <a:sym typeface="Roboto"/>
              </a:rPr>
              <a:t> </a:t>
            </a:r>
            <a:endParaRPr sz="2500">
              <a:solidFill>
                <a:srgbClr val="374151"/>
              </a:solidFill>
              <a:latin typeface="Roboto"/>
              <a:ea typeface="Roboto"/>
              <a:cs typeface="Roboto"/>
              <a:sym typeface="Roboto"/>
            </a:endParaRPr>
          </a:p>
          <a:p>
            <a:pPr indent="-375474" lvl="0" marL="45720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Question answering</a:t>
            </a:r>
            <a:endParaRPr sz="2500">
              <a:solidFill>
                <a:schemeClr val="dk1"/>
              </a:solidFill>
              <a:latin typeface="Roboto"/>
              <a:ea typeface="Roboto"/>
              <a:cs typeface="Roboto"/>
              <a:sym typeface="Roboto"/>
            </a:endParaRPr>
          </a:p>
          <a:p>
            <a:pPr indent="-375474" lvl="0" marL="457200" marR="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Chatbots</a:t>
            </a:r>
            <a:endParaRPr sz="2500">
              <a:solidFill>
                <a:schemeClr val="dk1"/>
              </a:solidFill>
              <a:latin typeface="Roboto"/>
              <a:ea typeface="Roboto"/>
              <a:cs typeface="Roboto"/>
              <a:sym typeface="Roboto"/>
            </a:endParaRPr>
          </a:p>
          <a:p>
            <a:pPr indent="-375474" lvl="0" marL="457200" marR="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Market Intelligence</a:t>
            </a:r>
            <a:endParaRPr sz="2500">
              <a:solidFill>
                <a:schemeClr val="dk1"/>
              </a:solidFill>
              <a:latin typeface="Roboto"/>
              <a:ea typeface="Roboto"/>
              <a:cs typeface="Roboto"/>
              <a:sym typeface="Roboto"/>
            </a:endParaRPr>
          </a:p>
          <a:p>
            <a:pPr indent="-375474" lvl="0" marL="457200" marR="0" rtl="0" algn="l">
              <a:lnSpc>
                <a:spcPct val="115000"/>
              </a:lnSpc>
              <a:spcBef>
                <a:spcPts val="0"/>
              </a:spcBef>
              <a:spcAft>
                <a:spcPts val="0"/>
              </a:spcAft>
              <a:buClr>
                <a:schemeClr val="dk1"/>
              </a:buClr>
              <a:buSzPct val="100000"/>
              <a:buFont typeface="Roboto"/>
              <a:buChar char="●"/>
            </a:pPr>
            <a:r>
              <a:rPr lang="en" sz="2500">
                <a:solidFill>
                  <a:schemeClr val="dk1"/>
                </a:solidFill>
                <a:latin typeface="Roboto"/>
                <a:ea typeface="Roboto"/>
                <a:cs typeface="Roboto"/>
                <a:sym typeface="Roboto"/>
              </a:rPr>
              <a:t>Speech recognition</a:t>
            </a:r>
            <a:endParaRPr b="1" sz="1300">
              <a:solidFill>
                <a:srgbClr val="262429"/>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ct val="60540"/>
              <a:buNone/>
            </a:pPr>
            <a:r>
              <a:t/>
            </a:r>
            <a:endParaRPr sz="2500">
              <a:solidFill>
                <a:schemeClr val="dk1"/>
              </a:solidFill>
              <a:latin typeface="Roboto"/>
              <a:ea typeface="Roboto"/>
              <a:cs typeface="Roboto"/>
              <a:sym typeface="Roboto"/>
            </a:endParaRPr>
          </a:p>
        </p:txBody>
      </p:sp>
      <p:sp>
        <p:nvSpPr>
          <p:cNvPr id="163" name="Google Shape;163;g2dc1a7fd98b_0_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dc1a7fd98b_0_2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9" name="Google Shape;169;g2dc1a7fd98b_0_27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70" name="Google Shape;170;g2dc1a7fd98b_0_27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71" name="Google Shape;171;g2dc1a7fd98b_0_2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72" name="Google Shape;172;g2dc1a7fd98b_0_27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dc1a7fd98b_0_2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 sz="3000"/>
              <a:t>Generative AI</a:t>
            </a:r>
            <a:endParaRPr b="1" sz="4311"/>
          </a:p>
        </p:txBody>
      </p:sp>
      <p:sp>
        <p:nvSpPr>
          <p:cNvPr id="178" name="Google Shape;178;g2dc1a7fd98b_0_2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Text Generation </a:t>
            </a:r>
            <a:endParaRPr sz="20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ChatGPT 3.5/4</a:t>
            </a:r>
            <a:endParaRPr sz="16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Bard</a:t>
            </a:r>
            <a:endParaRPr sz="16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Image generation </a:t>
            </a:r>
            <a:endParaRPr sz="20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Dall-E3</a:t>
            </a:r>
            <a:endParaRPr sz="16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Stable Diffusion </a:t>
            </a:r>
            <a:endParaRPr sz="16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Music Generation </a:t>
            </a:r>
            <a:endParaRPr sz="20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Music-LM</a:t>
            </a:r>
            <a:endParaRPr sz="16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Video Generation </a:t>
            </a:r>
            <a:endParaRPr sz="2000">
              <a:solidFill>
                <a:srgbClr val="000000"/>
              </a:solidFill>
            </a:endParaRPr>
          </a:p>
          <a:p>
            <a:pPr indent="-330200" lvl="1" marL="914400" rtl="0" algn="l">
              <a:lnSpc>
                <a:spcPct val="115000"/>
              </a:lnSpc>
              <a:spcBef>
                <a:spcPts val="0"/>
              </a:spcBef>
              <a:spcAft>
                <a:spcPts val="0"/>
              </a:spcAft>
              <a:buClr>
                <a:srgbClr val="000000"/>
              </a:buClr>
              <a:buSzPts val="1600"/>
              <a:buAutoNum type="alphaLcPeriod"/>
            </a:pPr>
            <a:r>
              <a:rPr lang="en" sz="1600">
                <a:solidFill>
                  <a:srgbClr val="000000"/>
                </a:solidFill>
              </a:rPr>
              <a:t>Runway ML Gen-2</a:t>
            </a:r>
            <a:endParaRPr sz="1600">
              <a:solidFill>
                <a:srgbClr val="000000"/>
              </a:solidFill>
            </a:endParaRPr>
          </a:p>
          <a:p>
            <a:pPr indent="0" lvl="0" marL="0" rtl="0" algn="l">
              <a:lnSpc>
                <a:spcPct val="115000"/>
              </a:lnSpc>
              <a:spcBef>
                <a:spcPts val="0"/>
              </a:spcBef>
              <a:spcAft>
                <a:spcPts val="0"/>
              </a:spcAft>
              <a:buSzPts val="1400"/>
              <a:buNone/>
            </a:pPr>
            <a:r>
              <a:t/>
            </a:r>
            <a:endParaRPr/>
          </a:p>
        </p:txBody>
      </p:sp>
      <p:sp>
        <p:nvSpPr>
          <p:cNvPr id="179" name="Google Shape;179;g2dc1a7fd98b_0_2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180" name="Google Shape;180;g2dc1a7fd98b_0_2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dc1a7fd98b_0_2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1200"/>
              </a:spcAft>
              <a:buClr>
                <a:schemeClr val="dk1"/>
              </a:buClr>
              <a:buSzPts val="990"/>
              <a:buFont typeface="Arial"/>
              <a:buNone/>
            </a:pPr>
            <a:r>
              <a:rPr b="1" lang="en" sz="3060">
                <a:solidFill>
                  <a:srgbClr val="222222"/>
                </a:solidFill>
                <a:latin typeface="Roboto"/>
                <a:ea typeface="Roboto"/>
                <a:cs typeface="Roboto"/>
                <a:sym typeface="Roboto"/>
              </a:rPr>
              <a:t>Large Language Model (LLM)</a:t>
            </a:r>
            <a:endParaRPr sz="3420"/>
          </a:p>
        </p:txBody>
      </p:sp>
      <p:sp>
        <p:nvSpPr>
          <p:cNvPr id="186" name="Google Shape;186;g2dc1a7fd98b_0_27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25000"/>
              </a:lnSpc>
              <a:spcBef>
                <a:spcPts val="0"/>
              </a:spcBef>
              <a:spcAft>
                <a:spcPts val="0"/>
              </a:spcAft>
              <a:buClr>
                <a:schemeClr val="dk1"/>
              </a:buClr>
              <a:buSzPts val="1100"/>
              <a:buFont typeface="Arial"/>
              <a:buNone/>
            </a:pPr>
            <a:r>
              <a:t/>
            </a:r>
            <a:endParaRPr b="1" sz="2400">
              <a:solidFill>
                <a:srgbClr val="222222"/>
              </a:solidFill>
              <a:latin typeface="Roboto"/>
              <a:ea typeface="Roboto"/>
              <a:cs typeface="Roboto"/>
              <a:sym typeface="Roboto"/>
            </a:endParaRPr>
          </a:p>
          <a:p>
            <a:pPr indent="0" lvl="0" marL="0" rtl="0" algn="l">
              <a:lnSpc>
                <a:spcPct val="150000"/>
              </a:lnSpc>
              <a:spcBef>
                <a:spcPts val="1200"/>
              </a:spcBef>
              <a:spcAft>
                <a:spcPts val="0"/>
              </a:spcAft>
              <a:buClr>
                <a:schemeClr val="dk1"/>
              </a:buClr>
              <a:buSzPts val="1100"/>
              <a:buFont typeface="Arial"/>
              <a:buNone/>
            </a:pPr>
            <a:r>
              <a:rPr lang="en" sz="1500">
                <a:solidFill>
                  <a:srgbClr val="222222"/>
                </a:solidFill>
                <a:latin typeface="Roboto"/>
                <a:ea typeface="Roboto"/>
                <a:cs typeface="Roboto"/>
                <a:sym typeface="Roboto"/>
              </a:rPr>
              <a:t>A </a:t>
            </a:r>
            <a:r>
              <a:rPr lang="en" sz="1500">
                <a:solidFill>
                  <a:srgbClr val="783F04"/>
                </a:solidFill>
                <a:latin typeface="Roboto"/>
                <a:ea typeface="Roboto"/>
                <a:cs typeface="Roboto"/>
                <a:sym typeface="Roboto"/>
              </a:rPr>
              <a:t>l</a:t>
            </a:r>
            <a:r>
              <a:rPr lang="en" sz="1500">
                <a:solidFill>
                  <a:srgbClr val="FF0000"/>
                </a:solidFill>
                <a:latin typeface="Roboto"/>
                <a:ea typeface="Roboto"/>
                <a:cs typeface="Roboto"/>
                <a:sym typeface="Roboto"/>
              </a:rPr>
              <a:t>arge language model (LLM)</a:t>
            </a:r>
            <a:r>
              <a:rPr lang="en" sz="1500">
                <a:solidFill>
                  <a:srgbClr val="783F04"/>
                </a:solidFill>
                <a:latin typeface="Roboto"/>
                <a:ea typeface="Roboto"/>
                <a:cs typeface="Roboto"/>
                <a:sym typeface="Roboto"/>
              </a:rPr>
              <a:t> </a:t>
            </a:r>
            <a:r>
              <a:rPr lang="en" sz="1500">
                <a:solidFill>
                  <a:srgbClr val="222222"/>
                </a:solidFill>
                <a:latin typeface="Roboto"/>
                <a:ea typeface="Roboto"/>
                <a:cs typeface="Roboto"/>
                <a:sym typeface="Roboto"/>
              </a:rPr>
              <a:t>is a type of </a:t>
            </a:r>
            <a:r>
              <a:rPr lang="en" sz="1500">
                <a:solidFill>
                  <a:schemeClr val="hlink"/>
                </a:solidFill>
                <a:uFill>
                  <a:noFill/>
                </a:uFill>
                <a:latin typeface="Roboto"/>
                <a:ea typeface="Roboto"/>
                <a:cs typeface="Roboto"/>
                <a:sym typeface="Roboto"/>
                <a:hlinkClick r:id="rId3"/>
              </a:rPr>
              <a:t>artificial intelligence (AI)</a:t>
            </a:r>
            <a:r>
              <a:rPr lang="en" sz="1500">
                <a:solidFill>
                  <a:srgbClr val="222222"/>
                </a:solidFill>
                <a:latin typeface="Roboto"/>
                <a:ea typeface="Roboto"/>
                <a:cs typeface="Roboto"/>
                <a:sym typeface="Roboto"/>
              </a:rPr>
              <a:t> program that can recognize and generate text, among other tasks. LLMs are trained on </a:t>
            </a:r>
            <a:r>
              <a:rPr lang="en" sz="1500">
                <a:solidFill>
                  <a:schemeClr val="hlink"/>
                </a:solidFill>
                <a:uFill>
                  <a:noFill/>
                </a:uFill>
                <a:latin typeface="Roboto"/>
                <a:ea typeface="Roboto"/>
                <a:cs typeface="Roboto"/>
                <a:sym typeface="Roboto"/>
                <a:hlinkClick r:id="rId4"/>
              </a:rPr>
              <a:t>huge sets of data</a:t>
            </a:r>
            <a:r>
              <a:rPr lang="en" sz="1500">
                <a:solidFill>
                  <a:srgbClr val="222222"/>
                </a:solidFill>
                <a:latin typeface="Roboto"/>
                <a:ea typeface="Roboto"/>
                <a:cs typeface="Roboto"/>
                <a:sym typeface="Roboto"/>
              </a:rPr>
              <a:t> — hence the name "large." LLMs are built on </a:t>
            </a:r>
            <a:r>
              <a:rPr lang="en" sz="1500">
                <a:solidFill>
                  <a:schemeClr val="hlink"/>
                </a:solidFill>
                <a:uFill>
                  <a:noFill/>
                </a:uFill>
                <a:latin typeface="Roboto"/>
                <a:ea typeface="Roboto"/>
                <a:cs typeface="Roboto"/>
                <a:sym typeface="Roboto"/>
                <a:hlinkClick r:id="rId5"/>
              </a:rPr>
              <a:t>machine learning</a:t>
            </a:r>
            <a:r>
              <a:rPr lang="en" sz="1500">
                <a:solidFill>
                  <a:srgbClr val="222222"/>
                </a:solidFill>
                <a:latin typeface="Roboto"/>
                <a:ea typeface="Roboto"/>
                <a:cs typeface="Roboto"/>
                <a:sym typeface="Roboto"/>
              </a:rPr>
              <a:t>: specifically, a type of </a:t>
            </a:r>
            <a:r>
              <a:rPr lang="en" sz="1500">
                <a:solidFill>
                  <a:schemeClr val="hlink"/>
                </a:solidFill>
                <a:uFill>
                  <a:noFill/>
                </a:uFill>
                <a:latin typeface="Roboto"/>
                <a:ea typeface="Roboto"/>
                <a:cs typeface="Roboto"/>
                <a:sym typeface="Roboto"/>
                <a:hlinkClick r:id="rId6"/>
              </a:rPr>
              <a:t>neural network</a:t>
            </a:r>
            <a:r>
              <a:rPr lang="en" sz="1500">
                <a:solidFill>
                  <a:srgbClr val="222222"/>
                </a:solidFill>
                <a:latin typeface="Roboto"/>
                <a:ea typeface="Roboto"/>
                <a:cs typeface="Roboto"/>
                <a:sym typeface="Roboto"/>
              </a:rPr>
              <a:t> called a transformer model.</a:t>
            </a:r>
            <a:endParaRPr sz="1500">
              <a:solidFill>
                <a:srgbClr val="222222"/>
              </a:solidFill>
              <a:latin typeface="Roboto"/>
              <a:ea typeface="Roboto"/>
              <a:cs typeface="Roboto"/>
              <a:sym typeface="Roboto"/>
            </a:endParaRPr>
          </a:p>
          <a:p>
            <a:pPr indent="0" lvl="0" marL="0" rtl="0" algn="l">
              <a:lnSpc>
                <a:spcPct val="115000"/>
              </a:lnSpc>
              <a:spcBef>
                <a:spcPts val="1200"/>
              </a:spcBef>
              <a:spcAft>
                <a:spcPts val="0"/>
              </a:spcAft>
              <a:buSzPts val="1400"/>
              <a:buNone/>
            </a:pPr>
            <a:r>
              <a:t/>
            </a:r>
            <a:endParaRPr/>
          </a:p>
        </p:txBody>
      </p:sp>
      <p:sp>
        <p:nvSpPr>
          <p:cNvPr id="187" name="Google Shape;187;g2dc1a7fd98b_0_27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121619"/>
                </a:solidFill>
              </a:rPr>
              <a:t>It's akin to distinguishing between an open-book and a closed-book examination.</a:t>
            </a:r>
            <a:endParaRPr sz="1500">
              <a:solidFill>
                <a:srgbClr val="121619"/>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21619"/>
              </a:solidFill>
            </a:endParaRPr>
          </a:p>
          <a:p>
            <a:pPr indent="0" lvl="0" marL="0" rtl="0" algn="l">
              <a:lnSpc>
                <a:spcPct val="115000"/>
              </a:lnSpc>
              <a:spcBef>
                <a:spcPts val="0"/>
              </a:spcBef>
              <a:spcAft>
                <a:spcPts val="0"/>
              </a:spcAft>
              <a:buClr>
                <a:schemeClr val="dk1"/>
              </a:buClr>
              <a:buSzPts val="1100"/>
              <a:buFont typeface="Arial"/>
              <a:buNone/>
            </a:pPr>
            <a:r>
              <a:rPr lang="en" sz="1500">
                <a:solidFill>
                  <a:srgbClr val="121619"/>
                </a:solidFill>
              </a:rPr>
              <a:t>In a RAG system, you're prompting the model to provide a response by perusing content within a book, rather than relying on recalling facts from memory.</a:t>
            </a:r>
            <a:endParaRPr sz="1500">
              <a:solidFill>
                <a:srgbClr val="121619"/>
              </a:solidFill>
            </a:endParaRPr>
          </a:p>
          <a:p>
            <a:pPr indent="0" lvl="0" marL="0" rtl="0" algn="l">
              <a:lnSpc>
                <a:spcPct val="115000"/>
              </a:lnSpc>
              <a:spcBef>
                <a:spcPts val="0"/>
              </a:spcBef>
              <a:spcAft>
                <a:spcPts val="0"/>
              </a:spcAft>
              <a:buSzPts val="1400"/>
              <a:buNone/>
            </a:pPr>
            <a:r>
              <a:t/>
            </a:r>
            <a:endParaRPr sz="1500">
              <a:solidFill>
                <a:srgbClr val="121619"/>
              </a:solidFill>
            </a:endParaRPr>
          </a:p>
        </p:txBody>
      </p:sp>
      <p:sp>
        <p:nvSpPr>
          <p:cNvPr id="188" name="Google Shape;188;g2dc1a7fd98b_0_2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c1a7fd98b_0_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 sz="3020"/>
              <a:t>Retrieval Augmented Generation</a:t>
            </a:r>
            <a:endParaRPr b="1" sz="3020"/>
          </a:p>
        </p:txBody>
      </p:sp>
      <p:sp>
        <p:nvSpPr>
          <p:cNvPr id="194" name="Google Shape;194;g2dc1a7fd98b_0_1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50">
                <a:solidFill>
                  <a:srgbClr val="1A1A1A"/>
                </a:solidFill>
                <a:highlight>
                  <a:srgbClr val="FFFFFF"/>
                </a:highlight>
              </a:rPr>
              <a:t>Retrieval-augmented generation (RAG) is a technique for enhancing the accuracy and reliability of generative AI models with facts fetched from external sources.</a:t>
            </a:r>
            <a:endParaRPr sz="1600"/>
          </a:p>
        </p:txBody>
      </p:sp>
      <p:sp>
        <p:nvSpPr>
          <p:cNvPr id="195" name="Google Shape;195;g2dc1a7fd98b_0_1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sz="1800">
                <a:solidFill>
                  <a:srgbClr val="121619"/>
                </a:solidFill>
              </a:rPr>
              <a:t>RAG is an </a:t>
            </a:r>
            <a:r>
              <a:rPr lang="en" sz="1800">
                <a:solidFill>
                  <a:srgbClr val="FF0000"/>
                </a:solidFill>
              </a:rPr>
              <a:t>AI framework</a:t>
            </a:r>
            <a:r>
              <a:rPr lang="en" sz="1800">
                <a:solidFill>
                  <a:srgbClr val="121619"/>
                </a:solidFill>
              </a:rPr>
              <a:t> for retrieving facts from an external knowledge base to ground </a:t>
            </a:r>
            <a:r>
              <a:rPr lang="en" sz="1800">
                <a:solidFill>
                  <a:srgbClr val="783F04"/>
                </a:solidFill>
              </a:rPr>
              <a:t>large </a:t>
            </a:r>
            <a:r>
              <a:rPr lang="en" sz="1800">
                <a:solidFill>
                  <a:srgbClr val="FF0000"/>
                </a:solidFill>
              </a:rPr>
              <a:t>language models (LLMs)</a:t>
            </a:r>
            <a:r>
              <a:rPr lang="en" sz="1800">
                <a:solidFill>
                  <a:srgbClr val="783F04"/>
                </a:solidFill>
              </a:rPr>
              <a:t> </a:t>
            </a:r>
            <a:r>
              <a:rPr lang="en" sz="1800">
                <a:solidFill>
                  <a:srgbClr val="121619"/>
                </a:solidFill>
              </a:rPr>
              <a:t>on the most accurate, up-to-date information and to give users insight into LLMs' generative process.</a:t>
            </a:r>
            <a:endParaRPr/>
          </a:p>
        </p:txBody>
      </p:sp>
      <p:sp>
        <p:nvSpPr>
          <p:cNvPr id="196" name="Google Shape;196;g2dc1a7fd98b_0_1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97" name="Google Shape;197;g2dc1a7fd98b_0_148"/>
          <p:cNvSpPr txBox="1"/>
          <p:nvPr/>
        </p:nvSpPr>
        <p:spPr>
          <a:xfrm>
            <a:off x="344325" y="4750050"/>
            <a:ext cx="81282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https://blogs.nvidia.com/blog/what-is-retrieval-augmented-generation/</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c1a7fd98b_0_1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Use Cases</a:t>
            </a:r>
            <a:endParaRPr b="1" sz="2820"/>
          </a:p>
        </p:txBody>
      </p:sp>
      <p:sp>
        <p:nvSpPr>
          <p:cNvPr id="203" name="Google Shape;203;g2dc1a7fd98b_0_156"/>
          <p:cNvSpPr txBox="1"/>
          <p:nvPr>
            <p:ph idx="1" type="body"/>
          </p:nvPr>
        </p:nvSpPr>
        <p:spPr>
          <a:xfrm>
            <a:off x="311700" y="1152475"/>
            <a:ext cx="843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800">
                <a:solidFill>
                  <a:srgbClr val="0D0D0D"/>
                </a:solidFill>
                <a:highlight>
                  <a:srgbClr val="FFFFFF"/>
                </a:highlight>
                <a:latin typeface="Roboto"/>
                <a:ea typeface="Roboto"/>
                <a:cs typeface="Roboto"/>
                <a:sym typeface="Roboto"/>
              </a:rPr>
              <a:t>Picture a bustling hospital where doctors navigate intricate medical cases daily.</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800">
                <a:solidFill>
                  <a:srgbClr val="0D0D0D"/>
                </a:solidFill>
                <a:highlight>
                  <a:srgbClr val="FFFFFF"/>
                </a:highlight>
                <a:latin typeface="Roboto"/>
                <a:ea typeface="Roboto"/>
                <a:cs typeface="Roboto"/>
                <a:sym typeface="Roboto"/>
              </a:rPr>
              <a:t>Physicians diagnose and treat patients based on their vast medical knowledge. Yet, when confronted with complex illnesses or rare conditions, they often seek assistance from medical literature or consult with specialists.</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400"/>
              <a:buNone/>
            </a:pPr>
            <a:r>
              <a:t/>
            </a:r>
            <a:endParaRPr/>
          </a:p>
        </p:txBody>
      </p:sp>
      <p:sp>
        <p:nvSpPr>
          <p:cNvPr id="204" name="Google Shape;204;g2dc1a7fd98b_0_1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126300" y="104925"/>
            <a:ext cx="8691650" cy="4889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c1a7fd98b_0_1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Use Cases(Contd.)</a:t>
            </a:r>
            <a:endParaRPr b="1" sz="3020"/>
          </a:p>
        </p:txBody>
      </p:sp>
      <p:sp>
        <p:nvSpPr>
          <p:cNvPr id="210" name="Google Shape;210;g2dc1a7fd98b_0_1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sz="1800">
                <a:solidFill>
                  <a:srgbClr val="0D0D0D"/>
                </a:solidFill>
                <a:highlight>
                  <a:srgbClr val="FFFFFF"/>
                </a:highlight>
                <a:latin typeface="Roboto"/>
                <a:ea typeface="Roboto"/>
                <a:cs typeface="Roboto"/>
                <a:sym typeface="Roboto"/>
              </a:rPr>
              <a:t>In the realm of artificial intelligence, large language models (LLMs) function much like skilled doctors, adept at addressing a wide array of medical queries. However, to deliver well-informed responses backed by credible sources, they rely on a process analogous to a doctor's consultation with medical literature or specialists.</a:t>
            </a:r>
            <a:endParaRPr sz="2000"/>
          </a:p>
        </p:txBody>
      </p:sp>
      <p:sp>
        <p:nvSpPr>
          <p:cNvPr id="211" name="Google Shape;211;g2dc1a7fd98b_0_1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sz="1800">
                <a:solidFill>
                  <a:srgbClr val="0D0D0D"/>
                </a:solidFill>
                <a:highlight>
                  <a:srgbClr val="FFFFFF"/>
                </a:highlight>
                <a:latin typeface="Roboto"/>
                <a:ea typeface="Roboto"/>
                <a:cs typeface="Roboto"/>
                <a:sym typeface="Roboto"/>
              </a:rPr>
              <a:t>This process, known as </a:t>
            </a:r>
            <a:r>
              <a:rPr lang="en" sz="1800">
                <a:solidFill>
                  <a:srgbClr val="783F04"/>
                </a:solidFill>
                <a:highlight>
                  <a:srgbClr val="FFFFFF"/>
                </a:highlight>
                <a:latin typeface="Roboto"/>
                <a:ea typeface="Roboto"/>
                <a:cs typeface="Roboto"/>
                <a:sym typeface="Roboto"/>
              </a:rPr>
              <a:t>r</a:t>
            </a:r>
            <a:r>
              <a:rPr lang="en" sz="1800">
                <a:solidFill>
                  <a:srgbClr val="FF0000"/>
                </a:solidFill>
                <a:highlight>
                  <a:srgbClr val="FFFFFF"/>
                </a:highlight>
                <a:latin typeface="Roboto"/>
                <a:ea typeface="Roboto"/>
                <a:cs typeface="Roboto"/>
                <a:sym typeface="Roboto"/>
              </a:rPr>
              <a:t>etrieval-augmented generation (RAG), </a:t>
            </a:r>
            <a:r>
              <a:rPr lang="en" sz="1800">
                <a:solidFill>
                  <a:srgbClr val="0D0D0D"/>
                </a:solidFill>
                <a:highlight>
                  <a:srgbClr val="FFFFFF"/>
                </a:highlight>
                <a:latin typeface="Roboto"/>
                <a:ea typeface="Roboto"/>
                <a:cs typeface="Roboto"/>
                <a:sym typeface="Roboto"/>
              </a:rPr>
              <a:t>serves as the '</a:t>
            </a:r>
            <a:r>
              <a:rPr lang="en" sz="1800">
                <a:solidFill>
                  <a:srgbClr val="783F04"/>
                </a:solidFill>
                <a:highlight>
                  <a:srgbClr val="FFFFFF"/>
                </a:highlight>
                <a:latin typeface="Roboto"/>
                <a:ea typeface="Roboto"/>
                <a:cs typeface="Roboto"/>
                <a:sym typeface="Roboto"/>
              </a:rPr>
              <a:t>medical literature assistant' </a:t>
            </a:r>
            <a:r>
              <a:rPr lang="en" sz="1800">
                <a:solidFill>
                  <a:srgbClr val="0D0D0D"/>
                </a:solidFill>
                <a:highlight>
                  <a:srgbClr val="FFFFFF"/>
                </a:highlight>
                <a:latin typeface="Roboto"/>
                <a:ea typeface="Roboto"/>
                <a:cs typeface="Roboto"/>
                <a:sym typeface="Roboto"/>
              </a:rPr>
              <a:t>for LLMs, enabling them to provide comprehensive and authoritative insights to medical queries</a:t>
            </a:r>
            <a:endParaRPr sz="2000"/>
          </a:p>
        </p:txBody>
      </p:sp>
      <p:sp>
        <p:nvSpPr>
          <p:cNvPr id="212" name="Google Shape;212;g2dc1a7fd98b_0_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dc1a7fd98b_0_1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8" name="Google Shape;218;g2dc1a7fd98b_0_17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219" name="Google Shape;219;g2dc1a7fd98b_0_17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a:p>
        </p:txBody>
      </p:sp>
      <p:sp>
        <p:nvSpPr>
          <p:cNvPr id="220" name="Google Shape;220;g2dc1a7fd98b_0_1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21" name="Google Shape;221;g2dc1a7fd98b_0_173"/>
          <p:cNvPicPr preferRelativeResize="0"/>
          <p:nvPr/>
        </p:nvPicPr>
        <p:blipFill rotWithShape="1">
          <a:blip r:embed="rId3">
            <a:alphaModFix/>
          </a:blip>
          <a:srcRect b="0" l="0" r="0" t="0"/>
          <a:stretch/>
        </p:blipFill>
        <p:spPr>
          <a:xfrm>
            <a:off x="788740" y="64175"/>
            <a:ext cx="6048069"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dc1a7fd98b_0_1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55172"/>
              </a:lnSpc>
              <a:spcBef>
                <a:spcPts val="0"/>
              </a:spcBef>
              <a:spcAft>
                <a:spcPts val="1100"/>
              </a:spcAft>
              <a:buClr>
                <a:schemeClr val="dk1"/>
              </a:buClr>
              <a:buSzPts val="990"/>
              <a:buFont typeface="Arial"/>
              <a:buNone/>
            </a:pPr>
            <a:r>
              <a:rPr b="1" lang="en" sz="3005">
                <a:solidFill>
                  <a:srgbClr val="525252"/>
                </a:solidFill>
                <a:highlight>
                  <a:srgbClr val="FFFFFF"/>
                </a:highlight>
              </a:rPr>
              <a:t>Building User Trust</a:t>
            </a:r>
            <a:endParaRPr sz="4220"/>
          </a:p>
        </p:txBody>
      </p:sp>
      <p:sp>
        <p:nvSpPr>
          <p:cNvPr id="227" name="Google Shape;227;g2dc1a7fd98b_0_181"/>
          <p:cNvSpPr txBox="1"/>
          <p:nvPr>
            <p:ph idx="1" type="body"/>
          </p:nvPr>
        </p:nvSpPr>
        <p:spPr>
          <a:xfrm>
            <a:off x="311700" y="1152475"/>
            <a:ext cx="8073900" cy="3416400"/>
          </a:xfrm>
          <a:prstGeom prst="rect">
            <a:avLst/>
          </a:prstGeom>
          <a:noFill/>
          <a:ln>
            <a:noFill/>
          </a:ln>
        </p:spPr>
        <p:txBody>
          <a:bodyPr anchorCtr="0" anchor="t" bIns="91425" lIns="91425" spcFirstLastPara="1" rIns="91425" wrap="square" tIns="91425">
            <a:normAutofit/>
          </a:bodyPr>
          <a:lstStyle/>
          <a:p>
            <a:pPr indent="0" lvl="0" marL="0" rtl="0" algn="l">
              <a:lnSpc>
                <a:spcPct val="155172"/>
              </a:lnSpc>
              <a:spcBef>
                <a:spcPts val="0"/>
              </a:spcBef>
              <a:spcAft>
                <a:spcPts val="0"/>
              </a:spcAft>
              <a:buClr>
                <a:schemeClr val="dk1"/>
              </a:buClr>
              <a:buSzPts val="1100"/>
              <a:buFont typeface="Arial"/>
              <a:buNone/>
            </a:pPr>
            <a:r>
              <a:t/>
            </a:r>
            <a:endParaRPr b="1" sz="1450">
              <a:solidFill>
                <a:srgbClr val="525252"/>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900">
                <a:solidFill>
                  <a:schemeClr val="dk1"/>
                </a:solidFill>
                <a:highlight>
                  <a:srgbClr val="FFFFFF"/>
                </a:highlight>
              </a:rPr>
              <a:t>Retrieval-augmented generation gives models sources they can cite, like footnotes in a research paper, so users can check any claims. That builds trust.</a:t>
            </a:r>
            <a:endParaRPr sz="1900">
              <a:solidFill>
                <a:schemeClr val="dk1"/>
              </a:solidFill>
              <a:highlight>
                <a:srgbClr val="FFFFFF"/>
              </a:highlight>
            </a:endParaRPr>
          </a:p>
          <a:p>
            <a:pPr indent="0" lvl="0" marL="0" rtl="0" algn="l">
              <a:lnSpc>
                <a:spcPct val="115000"/>
              </a:lnSpc>
              <a:spcBef>
                <a:spcPts val="2100"/>
              </a:spcBef>
              <a:spcAft>
                <a:spcPts val="0"/>
              </a:spcAft>
              <a:buSzPts val="1400"/>
              <a:buNone/>
            </a:pPr>
            <a:r>
              <a:t/>
            </a:r>
            <a:endParaRPr/>
          </a:p>
        </p:txBody>
      </p:sp>
      <p:sp>
        <p:nvSpPr>
          <p:cNvPr id="228" name="Google Shape;228;g2dc1a7fd98b_0_1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5e714351a_0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Summary</a:t>
            </a:r>
            <a:endParaRPr b="1" sz="3020"/>
          </a:p>
        </p:txBody>
      </p:sp>
      <p:sp>
        <p:nvSpPr>
          <p:cNvPr id="234" name="Google Shape;234;g2a5e714351a_0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What is NLP?</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Generative AI</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Large Language Model (LLM)</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Retrieval</a:t>
            </a:r>
            <a:r>
              <a:rPr lang="en">
                <a:solidFill>
                  <a:schemeClr val="dk1"/>
                </a:solidFill>
              </a:rPr>
              <a:t> </a:t>
            </a:r>
            <a:r>
              <a:rPr lang="en">
                <a:solidFill>
                  <a:schemeClr val="dk1"/>
                </a:solidFill>
              </a:rPr>
              <a:t>Augmented</a:t>
            </a:r>
            <a:r>
              <a:rPr lang="en">
                <a:solidFill>
                  <a:schemeClr val="dk1"/>
                </a:solidFill>
              </a:rPr>
              <a:t> Generation (RAG)</a:t>
            </a:r>
            <a:endParaRPr>
              <a:solidFill>
                <a:schemeClr val="dk1"/>
              </a:solidFill>
            </a:endParaRPr>
          </a:p>
          <a:p>
            <a:pPr indent="0" lvl="0" marL="457200" rtl="0" algn="l">
              <a:lnSpc>
                <a:spcPct val="150000"/>
              </a:lnSpc>
              <a:spcBef>
                <a:spcPts val="0"/>
              </a:spcBef>
              <a:spcAft>
                <a:spcPts val="0"/>
              </a:spcAft>
              <a:buSzPts val="1800"/>
              <a:buNone/>
            </a:pPr>
            <a:r>
              <a:t/>
            </a:r>
            <a:endParaRPr>
              <a:solidFill>
                <a:schemeClr val="dk1"/>
              </a:solidFill>
            </a:endParaRPr>
          </a:p>
        </p:txBody>
      </p:sp>
      <p:sp>
        <p:nvSpPr>
          <p:cNvPr id="235" name="Google Shape;235;g2a5e714351a_0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a5e714351a_0_31"/>
          <p:cNvSpPr txBox="1"/>
          <p:nvPr>
            <p:ph type="title"/>
          </p:nvPr>
        </p:nvSpPr>
        <p:spPr>
          <a:xfrm>
            <a:off x="311700" y="275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Who we are?</a:t>
            </a:r>
            <a:endParaRPr b="1" sz="3000"/>
          </a:p>
        </p:txBody>
      </p:sp>
      <p:sp>
        <p:nvSpPr>
          <p:cNvPr id="68" name="Google Shape;68;g2a5e714351a_0_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69" name="Google Shape;69;g2a5e714351a_0_31"/>
          <p:cNvPicPr preferRelativeResize="0"/>
          <p:nvPr/>
        </p:nvPicPr>
        <p:blipFill rotWithShape="1">
          <a:blip r:embed="rId3">
            <a:alphaModFix/>
          </a:blip>
          <a:srcRect b="0" l="0" r="0" t="0"/>
          <a:stretch/>
        </p:blipFill>
        <p:spPr>
          <a:xfrm>
            <a:off x="1735025" y="904175"/>
            <a:ext cx="5341231" cy="399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a5e714351a_0_12"/>
          <p:cNvSpPr txBox="1"/>
          <p:nvPr>
            <p:ph idx="1" type="subTitle"/>
          </p:nvPr>
        </p:nvSpPr>
        <p:spPr>
          <a:xfrm>
            <a:off x="194225" y="1238365"/>
            <a:ext cx="8128200" cy="2895300"/>
          </a:xfrm>
          <a:prstGeom prst="rect">
            <a:avLst/>
          </a:prstGeom>
          <a:noFill/>
          <a:ln>
            <a:noFill/>
          </a:ln>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chemeClr val="dk1"/>
              </a:buClr>
              <a:buSzPts val="2100"/>
              <a:buChar char="●"/>
            </a:pPr>
            <a:r>
              <a:rPr lang="en" sz="2100">
                <a:solidFill>
                  <a:schemeClr val="dk1"/>
                </a:solidFill>
              </a:rPr>
              <a:t>Introduction of the Course ?</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Machine Learning vs Deep Learning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Natural Language Processing</a:t>
            </a:r>
            <a:endParaRPr sz="2100">
              <a:solidFill>
                <a:schemeClr val="dk1"/>
              </a:solidFill>
            </a:endParaRPr>
          </a:p>
          <a:p>
            <a:pPr indent="-364771" lvl="0" marL="457200" rtl="0" algn="l">
              <a:lnSpc>
                <a:spcPct val="100000"/>
              </a:lnSpc>
              <a:spcBef>
                <a:spcPts val="0"/>
              </a:spcBef>
              <a:spcAft>
                <a:spcPts val="0"/>
              </a:spcAft>
              <a:buClr>
                <a:srgbClr val="0C0C0C"/>
              </a:buClr>
              <a:buSzPts val="2144"/>
              <a:buChar char="●"/>
            </a:pPr>
            <a:r>
              <a:rPr lang="en" sz="2144">
                <a:solidFill>
                  <a:srgbClr val="0C0C0C"/>
                </a:solidFill>
                <a:highlight>
                  <a:srgbClr val="FFFFFF"/>
                </a:highlight>
              </a:rPr>
              <a:t>Retrieval-Augmented Generation</a:t>
            </a:r>
            <a:endParaRPr sz="2144">
              <a:solidFill>
                <a:srgbClr val="0C0C0C"/>
              </a:solidFill>
              <a:highlight>
                <a:srgbClr val="FFFFFF"/>
              </a:highlight>
            </a:endParaRPr>
          </a:p>
          <a:p>
            <a:pPr indent="0" lvl="0" marL="457200" rtl="0" algn="l">
              <a:lnSpc>
                <a:spcPct val="150000"/>
              </a:lnSpc>
              <a:spcBef>
                <a:spcPts val="0"/>
              </a:spcBef>
              <a:spcAft>
                <a:spcPts val="0"/>
              </a:spcAft>
              <a:buSzPts val="2800"/>
              <a:buNone/>
            </a:pPr>
            <a:r>
              <a:t/>
            </a:r>
            <a:endParaRPr sz="2100">
              <a:solidFill>
                <a:schemeClr val="dk1"/>
              </a:solidFill>
            </a:endParaRPr>
          </a:p>
        </p:txBody>
      </p:sp>
      <p:sp>
        <p:nvSpPr>
          <p:cNvPr id="75" name="Google Shape;75;g2a5e714351a_0_12"/>
          <p:cNvSpPr txBox="1"/>
          <p:nvPr>
            <p:ph type="ctrTitle"/>
          </p:nvPr>
        </p:nvSpPr>
        <p:spPr>
          <a:xfrm>
            <a:off x="311700" y="437925"/>
            <a:ext cx="7674000" cy="657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b="1" lang="en" sz="3000"/>
              <a:t>Agenda</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dc1a7fd98b_0_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81" name="Google Shape;81;g2dc1a7fd98b_0_26"/>
          <p:cNvPicPr preferRelativeResize="0"/>
          <p:nvPr/>
        </p:nvPicPr>
        <p:blipFill rotWithShape="1">
          <a:blip r:embed="rId3">
            <a:alphaModFix/>
          </a:blip>
          <a:srcRect b="0" l="0" r="0" t="0"/>
          <a:stretch/>
        </p:blipFill>
        <p:spPr>
          <a:xfrm>
            <a:off x="224575" y="1559318"/>
            <a:ext cx="9144000" cy="3497515"/>
          </a:xfrm>
          <a:prstGeom prst="rect">
            <a:avLst/>
          </a:prstGeom>
          <a:noFill/>
          <a:ln>
            <a:noFill/>
          </a:ln>
        </p:spPr>
      </p:pic>
      <p:sp>
        <p:nvSpPr>
          <p:cNvPr id="82" name="Google Shape;82;g2dc1a7fd98b_0_26"/>
          <p:cNvSpPr txBox="1"/>
          <p:nvPr/>
        </p:nvSpPr>
        <p:spPr>
          <a:xfrm>
            <a:off x="365700" y="464100"/>
            <a:ext cx="8298000" cy="101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Financial Impact of AI</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a5e714351a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8" name="Google Shape;88;g2a5e714351a_0_56"/>
          <p:cNvPicPr preferRelativeResize="0"/>
          <p:nvPr/>
        </p:nvPicPr>
        <p:blipFill rotWithShape="1">
          <a:blip r:embed="rId3">
            <a:alphaModFix/>
          </a:blip>
          <a:srcRect b="0" l="0" r="0" t="0"/>
          <a:stretch/>
        </p:blipFill>
        <p:spPr>
          <a:xfrm>
            <a:off x="3220825" y="106925"/>
            <a:ext cx="5567025" cy="3586551"/>
          </a:xfrm>
          <a:prstGeom prst="rect">
            <a:avLst/>
          </a:prstGeom>
          <a:noFill/>
          <a:ln>
            <a:noFill/>
          </a:ln>
        </p:spPr>
      </p:pic>
      <p:sp>
        <p:nvSpPr>
          <p:cNvPr id="89" name="Google Shape;89;g2a5e714351a_0_56"/>
          <p:cNvSpPr txBox="1"/>
          <p:nvPr/>
        </p:nvSpPr>
        <p:spPr>
          <a:xfrm>
            <a:off x="451250" y="4174675"/>
            <a:ext cx="8021100" cy="63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Arial"/>
                <a:ea typeface="Arial"/>
                <a:cs typeface="Arial"/>
                <a:sym typeface="Arial"/>
              </a:rPr>
              <a:t>https://www.precedenceresearch.com/natural-language-processing-market</a:t>
            </a:r>
            <a:endParaRPr b="0" i="0" sz="1300" u="none" cap="none" strike="noStrike">
              <a:solidFill>
                <a:schemeClr val="dk2"/>
              </a:solidFill>
              <a:latin typeface="Arial"/>
              <a:ea typeface="Arial"/>
              <a:cs typeface="Arial"/>
              <a:sym typeface="Arial"/>
            </a:endParaRPr>
          </a:p>
        </p:txBody>
      </p:sp>
      <p:sp>
        <p:nvSpPr>
          <p:cNvPr id="90" name="Google Shape;90;g2a5e714351a_0_56"/>
          <p:cNvSpPr txBox="1"/>
          <p:nvPr/>
        </p:nvSpPr>
        <p:spPr>
          <a:xfrm>
            <a:off x="365700" y="464100"/>
            <a:ext cx="2459400" cy="337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rgbClr val="222222"/>
                </a:solidFill>
                <a:highlight>
                  <a:srgbClr val="FFFFFF"/>
                </a:highlight>
                <a:latin typeface="Trebuchet MS"/>
                <a:ea typeface="Trebuchet MS"/>
                <a:cs typeface="Trebuchet MS"/>
                <a:sym typeface="Trebuchet MS"/>
              </a:rPr>
              <a:t>T</a:t>
            </a:r>
            <a:r>
              <a:rPr b="0" i="0" lang="en" sz="1550" u="none" cap="none" strike="noStrike">
                <a:solidFill>
                  <a:srgbClr val="222222"/>
                </a:solidFill>
                <a:highlight>
                  <a:srgbClr val="FFFFFF"/>
                </a:highlight>
                <a:latin typeface="Trebuchet MS"/>
                <a:ea typeface="Trebuchet MS"/>
                <a:cs typeface="Trebuchet MS"/>
                <a:sym typeface="Trebuchet MS"/>
              </a:rPr>
              <a:t>he global natural language processing market size is expected to hit around </a:t>
            </a:r>
            <a:r>
              <a:rPr b="1" i="0" lang="en" sz="1550" u="none" cap="none" strike="noStrike">
                <a:solidFill>
                  <a:srgbClr val="222222"/>
                </a:solidFill>
                <a:highlight>
                  <a:srgbClr val="FFFFFF"/>
                </a:highlight>
                <a:latin typeface="Trebuchet MS"/>
                <a:ea typeface="Trebuchet MS"/>
                <a:cs typeface="Trebuchet MS"/>
                <a:sym typeface="Trebuchet MS"/>
              </a:rPr>
              <a:t>USD 413.11</a:t>
            </a:r>
            <a:r>
              <a:rPr b="0" i="0" lang="en" sz="1550" u="none" cap="none" strike="noStrike">
                <a:solidFill>
                  <a:srgbClr val="222222"/>
                </a:solidFill>
                <a:highlight>
                  <a:srgbClr val="FFFFFF"/>
                </a:highlight>
                <a:latin typeface="Trebuchet MS"/>
                <a:ea typeface="Trebuchet MS"/>
                <a:cs typeface="Trebuchet MS"/>
                <a:sym typeface="Trebuchet MS"/>
              </a:rPr>
              <a:t> billion by 2032</a:t>
            </a:r>
            <a:endParaRPr b="0" i="0" sz="1550" u="none" cap="none" strike="noStrike">
              <a:solidFill>
                <a:srgbClr val="222222"/>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222222"/>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222222"/>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550"/>
              <a:buFont typeface="Arial"/>
              <a:buNone/>
            </a:pPr>
            <a:r>
              <a:rPr b="0" i="0" lang="en" sz="1550" u="none" cap="none" strike="noStrike">
                <a:solidFill>
                  <a:srgbClr val="222222"/>
                </a:solidFill>
                <a:highlight>
                  <a:srgbClr val="FFFFFF"/>
                </a:highlight>
                <a:latin typeface="Trebuchet MS"/>
                <a:ea typeface="Trebuchet MS"/>
                <a:cs typeface="Trebuchet MS"/>
                <a:sym typeface="Trebuchet MS"/>
              </a:rPr>
              <a:t> with a registered </a:t>
            </a:r>
            <a:r>
              <a:rPr b="0" i="0" lang="en" sz="1500" u="none" cap="none" strike="noStrike">
                <a:solidFill>
                  <a:srgbClr val="FF0000"/>
                </a:solidFill>
                <a:highlight>
                  <a:srgbClr val="FFFFFF"/>
                </a:highlight>
                <a:latin typeface="Arial"/>
                <a:ea typeface="Arial"/>
                <a:cs typeface="Arial"/>
                <a:sym typeface="Arial"/>
              </a:rPr>
              <a:t>Compound annual growth rate </a:t>
            </a:r>
            <a:r>
              <a:rPr b="0" i="0" lang="en" sz="1550" u="none" cap="none" strike="noStrike">
                <a:solidFill>
                  <a:srgbClr val="FF0000"/>
                </a:solidFill>
                <a:highlight>
                  <a:srgbClr val="FFFFFF"/>
                </a:highlight>
                <a:latin typeface="Trebuchet MS"/>
                <a:ea typeface="Trebuchet MS"/>
                <a:cs typeface="Trebuchet MS"/>
                <a:sym typeface="Trebuchet MS"/>
              </a:rPr>
              <a:t>(CAGR) of </a:t>
            </a:r>
            <a:r>
              <a:rPr b="1" i="0" lang="en" sz="1550" u="none" cap="none" strike="noStrike">
                <a:solidFill>
                  <a:srgbClr val="FF0000"/>
                </a:solidFill>
                <a:highlight>
                  <a:srgbClr val="FFFFFF"/>
                </a:highlight>
                <a:latin typeface="Trebuchet MS"/>
                <a:ea typeface="Trebuchet MS"/>
                <a:cs typeface="Trebuchet MS"/>
                <a:sym typeface="Trebuchet MS"/>
              </a:rPr>
              <a:t>38.4% </a:t>
            </a:r>
            <a:r>
              <a:rPr b="0" i="0" lang="en" sz="1550" u="none" cap="none" strike="noStrike">
                <a:solidFill>
                  <a:srgbClr val="222222"/>
                </a:solidFill>
                <a:highlight>
                  <a:srgbClr val="FFFFFF"/>
                </a:highlight>
                <a:latin typeface="Trebuchet MS"/>
                <a:ea typeface="Trebuchet MS"/>
                <a:cs typeface="Trebuchet MS"/>
                <a:sym typeface="Trebuchet MS"/>
              </a:rPr>
              <a:t>during the </a:t>
            </a:r>
            <a:r>
              <a:rPr b="0" i="0" lang="en" sz="1550" u="none" cap="none" strike="noStrike">
                <a:solidFill>
                  <a:srgbClr val="660000"/>
                </a:solidFill>
                <a:highlight>
                  <a:srgbClr val="FFFFFF"/>
                </a:highlight>
                <a:latin typeface="Trebuchet MS"/>
                <a:ea typeface="Trebuchet MS"/>
                <a:cs typeface="Trebuchet MS"/>
                <a:sym typeface="Trebuchet MS"/>
              </a:rPr>
              <a:t>forecast period 2023 to 2032</a:t>
            </a:r>
            <a:r>
              <a:rPr b="0" i="0" lang="en" sz="1550" u="none" cap="none" strike="noStrike">
                <a:solidFill>
                  <a:srgbClr val="222222"/>
                </a:solidFill>
                <a:highlight>
                  <a:srgbClr val="FFFFFF"/>
                </a:highlight>
                <a:latin typeface="Trebuchet MS"/>
                <a:ea typeface="Trebuchet MS"/>
                <a:cs typeface="Trebuchet MS"/>
                <a:sym typeface="Trebuchet MS"/>
              </a:rPr>
              <a:t>.</a:t>
            </a:r>
            <a:endParaRPr b="0" i="0" sz="9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dc1a7fd98b_0_322"/>
          <p:cNvSpPr txBox="1"/>
          <p:nvPr>
            <p:ph type="title"/>
          </p:nvPr>
        </p:nvSpPr>
        <p:spPr>
          <a:xfrm>
            <a:off x="5185575" y="579775"/>
            <a:ext cx="3776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Machine Learning</a:t>
            </a:r>
            <a:endParaRPr b="1"/>
          </a:p>
        </p:txBody>
      </p:sp>
      <p:sp>
        <p:nvSpPr>
          <p:cNvPr id="96" name="Google Shape;96;g2dc1a7fd98b_0_322"/>
          <p:cNvSpPr txBox="1"/>
          <p:nvPr>
            <p:ph idx="1" type="body"/>
          </p:nvPr>
        </p:nvSpPr>
        <p:spPr>
          <a:xfrm>
            <a:off x="311700" y="1152475"/>
            <a:ext cx="3776400" cy="14193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514"/>
              <a:buNone/>
            </a:pPr>
            <a:r>
              <a:rPr lang="en" sz="1500">
                <a:solidFill>
                  <a:schemeClr val="dk1"/>
                </a:solidFill>
              </a:rPr>
              <a:t>Artificial Intelligence is the </a:t>
            </a:r>
            <a:r>
              <a:rPr b="1" lang="en" sz="1500">
                <a:solidFill>
                  <a:srgbClr val="CC0000"/>
                </a:solidFill>
              </a:rPr>
              <a:t>branch</a:t>
            </a:r>
            <a:r>
              <a:rPr lang="en" sz="1500"/>
              <a:t> </a:t>
            </a:r>
            <a:r>
              <a:rPr lang="en" sz="1500">
                <a:solidFill>
                  <a:schemeClr val="dk1"/>
                </a:solidFill>
              </a:rPr>
              <a:t>of </a:t>
            </a:r>
            <a:r>
              <a:rPr b="1" lang="en" sz="1500">
                <a:solidFill>
                  <a:srgbClr val="CC0000"/>
                </a:solidFill>
              </a:rPr>
              <a:t>computer science</a:t>
            </a:r>
            <a:r>
              <a:rPr lang="en" sz="1500"/>
              <a:t> </a:t>
            </a:r>
            <a:r>
              <a:rPr lang="en" sz="1500">
                <a:solidFill>
                  <a:schemeClr val="dk1"/>
                </a:solidFill>
              </a:rPr>
              <a:t>concerned with development of</a:t>
            </a:r>
            <a:r>
              <a:rPr lang="en" sz="1500"/>
              <a:t> </a:t>
            </a:r>
            <a:r>
              <a:rPr b="1" lang="en" sz="1500">
                <a:solidFill>
                  <a:srgbClr val="CC0000"/>
                </a:solidFill>
              </a:rPr>
              <a:t>methods</a:t>
            </a:r>
            <a:r>
              <a:rPr lang="en" sz="1500"/>
              <a:t> </a:t>
            </a:r>
            <a:r>
              <a:rPr lang="en" sz="1500">
                <a:solidFill>
                  <a:schemeClr val="dk1"/>
                </a:solidFill>
              </a:rPr>
              <a:t>that</a:t>
            </a:r>
            <a:r>
              <a:rPr lang="en" sz="1500"/>
              <a:t> </a:t>
            </a:r>
            <a:r>
              <a:rPr b="1" lang="en" sz="1500">
                <a:solidFill>
                  <a:srgbClr val="CC0000"/>
                </a:solidFill>
              </a:rPr>
              <a:t>allow computers to learn without explicit programming.</a:t>
            </a:r>
            <a:endParaRPr b="1" sz="1500">
              <a:solidFill>
                <a:srgbClr val="CC0000"/>
              </a:solidFill>
            </a:endParaRPr>
          </a:p>
        </p:txBody>
      </p:sp>
      <p:sp>
        <p:nvSpPr>
          <p:cNvPr id="97" name="Google Shape;97;g2dc1a7fd98b_0_322"/>
          <p:cNvSpPr txBox="1"/>
          <p:nvPr>
            <p:ph idx="2" type="body"/>
          </p:nvPr>
        </p:nvSpPr>
        <p:spPr>
          <a:xfrm>
            <a:off x="4832400" y="1152475"/>
            <a:ext cx="3999900" cy="1540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400"/>
              <a:buNone/>
            </a:pPr>
            <a:r>
              <a:rPr lang="en">
                <a:solidFill>
                  <a:schemeClr val="dk1"/>
                </a:solidFill>
              </a:rPr>
              <a:t>Machine Learning is a</a:t>
            </a:r>
            <a:r>
              <a:rPr b="1" lang="en">
                <a:solidFill>
                  <a:srgbClr val="CC0000"/>
                </a:solidFill>
              </a:rPr>
              <a:t> branch of AI</a:t>
            </a:r>
            <a:r>
              <a:rPr lang="en"/>
              <a:t>,</a:t>
            </a:r>
            <a:r>
              <a:rPr lang="en">
                <a:solidFill>
                  <a:schemeClr val="dk1"/>
                </a:solidFill>
              </a:rPr>
              <a:t> which focuses on</a:t>
            </a:r>
            <a:r>
              <a:rPr lang="en"/>
              <a:t> </a:t>
            </a:r>
            <a:r>
              <a:rPr b="1" lang="en">
                <a:solidFill>
                  <a:srgbClr val="CC0000"/>
                </a:solidFill>
              </a:rPr>
              <a:t>methods</a:t>
            </a:r>
            <a:r>
              <a:rPr lang="en"/>
              <a:t>,</a:t>
            </a:r>
            <a:r>
              <a:rPr lang="en">
                <a:solidFill>
                  <a:schemeClr val="dk1"/>
                </a:solidFill>
              </a:rPr>
              <a:t> that can </a:t>
            </a:r>
            <a:r>
              <a:rPr b="1" lang="en">
                <a:solidFill>
                  <a:srgbClr val="CC0000"/>
                </a:solidFill>
              </a:rPr>
              <a:t>learn from examples</a:t>
            </a:r>
            <a:r>
              <a:rPr lang="en"/>
              <a:t> </a:t>
            </a:r>
            <a:r>
              <a:rPr lang="en">
                <a:solidFill>
                  <a:schemeClr val="dk1"/>
                </a:solidFill>
              </a:rPr>
              <a:t>and experience </a:t>
            </a:r>
            <a:r>
              <a:rPr b="1" lang="en">
                <a:solidFill>
                  <a:srgbClr val="CC0000"/>
                </a:solidFill>
              </a:rPr>
              <a:t>instead</a:t>
            </a:r>
            <a:r>
              <a:rPr lang="en"/>
              <a:t> </a:t>
            </a:r>
            <a:r>
              <a:rPr lang="en">
                <a:solidFill>
                  <a:schemeClr val="dk1"/>
                </a:solidFill>
              </a:rPr>
              <a:t>of relying on </a:t>
            </a:r>
            <a:r>
              <a:rPr b="1" lang="en">
                <a:solidFill>
                  <a:srgbClr val="CC0000"/>
                </a:solidFill>
              </a:rPr>
              <a:t>hard-coded rules</a:t>
            </a:r>
            <a:r>
              <a:rPr lang="en"/>
              <a:t> </a:t>
            </a:r>
            <a:r>
              <a:rPr lang="en">
                <a:solidFill>
                  <a:schemeClr val="dk1"/>
                </a:solidFill>
              </a:rPr>
              <a:t>and make predictions on new data.</a:t>
            </a:r>
            <a:endParaRPr>
              <a:solidFill>
                <a:schemeClr val="dk1"/>
              </a:solidFill>
            </a:endParaRPr>
          </a:p>
        </p:txBody>
      </p:sp>
      <p:sp>
        <p:nvSpPr>
          <p:cNvPr id="98" name="Google Shape;98;g2dc1a7fd98b_0_322"/>
          <p:cNvSpPr txBox="1"/>
          <p:nvPr>
            <p:ph type="title"/>
          </p:nvPr>
        </p:nvSpPr>
        <p:spPr>
          <a:xfrm>
            <a:off x="357500" y="579775"/>
            <a:ext cx="3776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Artificial Intelligence</a:t>
            </a:r>
            <a:endParaRPr b="1"/>
          </a:p>
        </p:txBody>
      </p:sp>
      <p:sp>
        <p:nvSpPr>
          <p:cNvPr id="99" name="Google Shape;99;g2dc1a7fd98b_0_322"/>
          <p:cNvSpPr txBox="1"/>
          <p:nvPr>
            <p:ph type="title"/>
          </p:nvPr>
        </p:nvSpPr>
        <p:spPr>
          <a:xfrm>
            <a:off x="2639475" y="2611188"/>
            <a:ext cx="3776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Deep Learning</a:t>
            </a:r>
            <a:endParaRPr b="1"/>
          </a:p>
        </p:txBody>
      </p:sp>
      <p:sp>
        <p:nvSpPr>
          <p:cNvPr id="100" name="Google Shape;100;g2dc1a7fd98b_0_322"/>
          <p:cNvSpPr txBox="1"/>
          <p:nvPr>
            <p:ph idx="1" type="body"/>
          </p:nvPr>
        </p:nvSpPr>
        <p:spPr>
          <a:xfrm>
            <a:off x="2136321" y="3344498"/>
            <a:ext cx="4391400" cy="141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400"/>
              <a:buNone/>
            </a:pPr>
            <a:r>
              <a:rPr b="1" lang="en">
                <a:solidFill>
                  <a:srgbClr val="CC0000"/>
                </a:solidFill>
              </a:rPr>
              <a:t>Subfield</a:t>
            </a:r>
            <a:r>
              <a:rPr lang="en"/>
              <a:t> </a:t>
            </a:r>
            <a:r>
              <a:rPr lang="en">
                <a:solidFill>
                  <a:schemeClr val="dk1"/>
                </a:solidFill>
              </a:rPr>
              <a:t>of</a:t>
            </a:r>
            <a:r>
              <a:rPr b="1" lang="en">
                <a:solidFill>
                  <a:srgbClr val="CC0000"/>
                </a:solidFill>
              </a:rPr>
              <a:t> Machine Learning</a:t>
            </a:r>
            <a:r>
              <a:rPr lang="en"/>
              <a:t> </a:t>
            </a:r>
            <a:r>
              <a:rPr lang="en">
                <a:solidFill>
                  <a:schemeClr val="dk1"/>
                </a:solidFill>
              </a:rPr>
              <a:t>that focuses on </a:t>
            </a:r>
            <a:r>
              <a:rPr b="1" lang="en">
                <a:solidFill>
                  <a:srgbClr val="CC0000"/>
                </a:solidFill>
              </a:rPr>
              <a:t>Neural Networks</a:t>
            </a:r>
            <a:r>
              <a:rPr lang="en"/>
              <a:t> </a:t>
            </a:r>
            <a:r>
              <a:rPr lang="en">
                <a:solidFill>
                  <a:schemeClr val="dk1"/>
                </a:solidFill>
              </a:rPr>
              <a:t>(Inspired from Biological neurons) to develop</a:t>
            </a:r>
            <a:r>
              <a:rPr lang="en"/>
              <a:t> </a:t>
            </a:r>
            <a:r>
              <a:rPr b="1" lang="en">
                <a:solidFill>
                  <a:srgbClr val="CC0000"/>
                </a:solidFill>
              </a:rPr>
              <a:t>learning models.</a:t>
            </a:r>
            <a:endParaRPr b="1">
              <a:solidFill>
                <a:srgbClr val="CC0000"/>
              </a:solidFill>
            </a:endParaRPr>
          </a:p>
        </p:txBody>
      </p:sp>
      <p:sp>
        <p:nvSpPr>
          <p:cNvPr id="101" name="Google Shape;101;g2dc1a7fd98b_0_3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94650" y="330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Relationship in AI, ML and DL</a:t>
            </a:r>
            <a:endParaRPr b="1" sz="3020"/>
          </a:p>
        </p:txBody>
      </p:sp>
      <p:grpSp>
        <p:nvGrpSpPr>
          <p:cNvPr id="107" name="Google Shape;107;p16"/>
          <p:cNvGrpSpPr/>
          <p:nvPr/>
        </p:nvGrpSpPr>
        <p:grpSpPr>
          <a:xfrm>
            <a:off x="846167" y="1120035"/>
            <a:ext cx="7571273" cy="3977215"/>
            <a:chOff x="933200" y="826475"/>
            <a:chExt cx="7043700" cy="3803400"/>
          </a:xfrm>
        </p:grpSpPr>
        <p:sp>
          <p:nvSpPr>
            <p:cNvPr id="108" name="Google Shape;108;p16"/>
            <p:cNvSpPr/>
            <p:nvPr/>
          </p:nvSpPr>
          <p:spPr>
            <a:xfrm>
              <a:off x="933200" y="826475"/>
              <a:ext cx="7043700" cy="380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2732775" y="1227300"/>
              <a:ext cx="4977600" cy="2688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3592975" y="2426350"/>
              <a:ext cx="2785200" cy="12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txBox="1"/>
            <p:nvPr/>
          </p:nvSpPr>
          <p:spPr>
            <a:xfrm>
              <a:off x="1068975" y="2312500"/>
              <a:ext cx="1888800" cy="108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Artificial Intelligence: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200" u="none" cap="none" strike="noStrike">
                  <a:solidFill>
                    <a:srgbClr val="000000"/>
                  </a:solidFill>
                  <a:latin typeface="Arial"/>
                  <a:ea typeface="Arial"/>
                  <a:cs typeface="Arial"/>
                  <a:sym typeface="Arial"/>
                </a:rPr>
                <a:t>Search Algorithms, Rule Based Systems, Statistical Inference, Machine Learning </a:t>
              </a:r>
              <a:endParaRPr b="0" i="0" sz="1200" u="none" cap="none" strike="noStrike">
                <a:solidFill>
                  <a:srgbClr val="000000"/>
                </a:solidFill>
                <a:latin typeface="Arial"/>
                <a:ea typeface="Arial"/>
                <a:cs typeface="Arial"/>
                <a:sym typeface="Arial"/>
              </a:endParaRPr>
            </a:p>
          </p:txBody>
        </p:sp>
        <p:sp>
          <p:nvSpPr>
            <p:cNvPr id="112" name="Google Shape;112;p16"/>
            <p:cNvSpPr txBox="1"/>
            <p:nvPr/>
          </p:nvSpPr>
          <p:spPr>
            <a:xfrm>
              <a:off x="4282900" y="1466900"/>
              <a:ext cx="1951800" cy="91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Machine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200" u="none" cap="none" strike="noStrike">
                  <a:solidFill>
                    <a:srgbClr val="000000"/>
                  </a:solidFill>
                  <a:latin typeface="Arial"/>
                  <a:ea typeface="Arial"/>
                  <a:cs typeface="Arial"/>
                  <a:sym typeface="Arial"/>
                </a:rPr>
                <a:t>SVM, Tree Algorithms, Nearest neighbors, bagging, boosting, Deep Learning</a:t>
              </a:r>
              <a:endParaRPr b="0" i="0" sz="1200" u="none" cap="none" strike="noStrike">
                <a:solidFill>
                  <a:srgbClr val="000000"/>
                </a:solidFill>
                <a:latin typeface="Arial"/>
                <a:ea typeface="Arial"/>
                <a:cs typeface="Arial"/>
                <a:sym typeface="Arial"/>
              </a:endParaRPr>
            </a:p>
          </p:txBody>
        </p:sp>
        <p:sp>
          <p:nvSpPr>
            <p:cNvPr id="113" name="Google Shape;113;p16"/>
            <p:cNvSpPr txBox="1"/>
            <p:nvPr/>
          </p:nvSpPr>
          <p:spPr>
            <a:xfrm>
              <a:off x="4200650" y="2639050"/>
              <a:ext cx="1951800" cy="91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Deep Learning: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200" u="none" cap="none" strike="noStrike">
                  <a:solidFill>
                    <a:srgbClr val="000000"/>
                  </a:solidFill>
                  <a:latin typeface="Arial"/>
                  <a:ea typeface="Arial"/>
                  <a:cs typeface="Arial"/>
                  <a:sym typeface="Arial"/>
                </a:rPr>
                <a:t>FCNs, CNNs, RNNs, Transformers, Autoencoders, GANs</a:t>
              </a:r>
              <a:endParaRPr b="0" i="0" sz="1200" u="none" cap="none" strike="noStrike">
                <a:solidFill>
                  <a:srgbClr val="000000"/>
                </a:solidFill>
                <a:latin typeface="Arial"/>
                <a:ea typeface="Arial"/>
                <a:cs typeface="Arial"/>
                <a:sym typeface="Arial"/>
              </a:endParaRPr>
            </a:p>
          </p:txBody>
        </p:sp>
      </p:grpSp>
      <p:sp>
        <p:nvSpPr>
          <p:cNvPr id="114" name="Google Shape;11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dc1a7fd98b_0_4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ML vs. DL</a:t>
            </a:r>
            <a:endParaRPr b="1" sz="3020"/>
          </a:p>
        </p:txBody>
      </p:sp>
      <p:pic>
        <p:nvPicPr>
          <p:cNvPr id="120" name="Google Shape;120;g2dc1a7fd98b_0_424"/>
          <p:cNvPicPr preferRelativeResize="0"/>
          <p:nvPr/>
        </p:nvPicPr>
        <p:blipFill rotWithShape="1">
          <a:blip r:embed="rId3">
            <a:alphaModFix/>
          </a:blip>
          <a:srcRect b="0" l="0" r="0" t="0"/>
          <a:stretch/>
        </p:blipFill>
        <p:spPr>
          <a:xfrm>
            <a:off x="719225" y="1246100"/>
            <a:ext cx="7293267" cy="3820974"/>
          </a:xfrm>
          <a:prstGeom prst="rect">
            <a:avLst/>
          </a:prstGeom>
          <a:noFill/>
          <a:ln>
            <a:noFill/>
          </a:ln>
        </p:spPr>
      </p:pic>
      <p:sp>
        <p:nvSpPr>
          <p:cNvPr id="121" name="Google Shape;121;g2dc1a7fd98b_0_4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