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oppins"/>
      <p:regular r:id="rId23"/>
      <p:bold r:id="rId24"/>
      <p:italic r:id="rId25"/>
      <p:boldItalic r:id="rId26"/>
    </p:embeddedFont>
    <p:embeddedFont>
      <p:font typeface="Helvetica Neue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1" roundtripDataSignature="AMtx7mhr+iSoxPczpocL8dwdp9xbLT1d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oppins-bold.fntdata"/><Relationship Id="rId23" Type="http://schemas.openxmlformats.org/officeDocument/2006/relationships/font" Target="fonts/Poppi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boldItalic.fntdata"/><Relationship Id="rId25" Type="http://schemas.openxmlformats.org/officeDocument/2006/relationships/font" Target="fonts/Poppins-italic.fntdata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4327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  <a:defRPr/>
            </a:lvl1pPr>
            <a:lvl2pPr indent="-310832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2pPr>
            <a:lvl3pPr indent="-310832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3pPr>
            <a:lvl4pPr indent="-310832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4pPr>
            <a:lvl5pPr indent="-310832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5pPr>
            <a:lvl6pPr indent="-310832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6pPr>
            <a:lvl7pPr indent="-310832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7pPr>
            <a:lvl8pPr indent="-310832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8pPr>
            <a:lvl9pPr indent="-310832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epai.org/machine-learning-glossary-and-terms/probability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tensorflow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/>
              <a:t>Hope to Skills</a:t>
            </a:r>
            <a:br>
              <a:rPr b="1" lang="en" sz="4800"/>
            </a:br>
            <a:r>
              <a:rPr b="1" lang="en" sz="3200"/>
              <a:t>Artificial Neural Networks (ANN)</a:t>
            </a:r>
            <a:endParaRPr sz="4800"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Lecture# 25</a:t>
            </a:r>
            <a:endParaRPr sz="1779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779">
              <a:solidFill>
                <a:schemeClr val="dk1"/>
              </a:solidFill>
            </a:endParaRPr>
          </a:p>
          <a:p>
            <a:pPr indent="457200" lvl="0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Irfan Malik, Dr. Sheraz Naseer, Dr. Shazia Saqib, Haris</a:t>
            </a:r>
            <a:endParaRPr sz="1779">
              <a:solidFill>
                <a:schemeClr val="dk1"/>
              </a:solidFill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25" y="4478925"/>
            <a:ext cx="2021288" cy="4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6950" y="4160975"/>
            <a:ext cx="1330074" cy="91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Batch Size </a:t>
            </a:r>
            <a:endParaRPr b="1" sz="3020"/>
          </a:p>
        </p:txBody>
      </p:sp>
      <p:sp>
        <p:nvSpPr>
          <p:cNvPr id="124" name="Google Shape;124;p1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Batch size is the number of </a:t>
            </a:r>
            <a:r>
              <a:rPr b="1" lang="en">
                <a:solidFill>
                  <a:srgbClr val="CC0000"/>
                </a:solidFill>
              </a:rPr>
              <a:t>training examples</a:t>
            </a:r>
            <a:r>
              <a:rPr lang="en">
                <a:solidFill>
                  <a:schemeClr val="dk1"/>
                </a:solidFill>
              </a:rPr>
              <a:t> in each </a:t>
            </a:r>
            <a:r>
              <a:rPr b="1" lang="en">
                <a:solidFill>
                  <a:srgbClr val="CC0000"/>
                </a:solidFill>
              </a:rPr>
              <a:t>batch.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It's a </a:t>
            </a:r>
            <a:r>
              <a:rPr b="1" lang="en">
                <a:solidFill>
                  <a:srgbClr val="CC0000"/>
                </a:solidFill>
              </a:rPr>
              <a:t>hyperparameter</a:t>
            </a:r>
            <a:r>
              <a:rPr lang="en">
                <a:solidFill>
                  <a:schemeClr val="dk1"/>
                </a:solidFill>
              </a:rPr>
              <a:t> that can be adjusted based on </a:t>
            </a:r>
            <a:r>
              <a:rPr b="1" lang="en">
                <a:solidFill>
                  <a:srgbClr val="CC0000"/>
                </a:solidFill>
              </a:rPr>
              <a:t>hardware limitations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rgbClr val="CC0000"/>
                </a:solidFill>
              </a:rPr>
              <a:t>dataset characteristics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rgbClr val="CC0000"/>
                </a:solidFill>
              </a:rPr>
              <a:t>Larger batch</a:t>
            </a:r>
            <a:r>
              <a:rPr lang="en">
                <a:solidFill>
                  <a:schemeClr val="dk1"/>
                </a:solidFill>
              </a:rPr>
              <a:t> sizes may </a:t>
            </a:r>
            <a:r>
              <a:rPr b="1" lang="en">
                <a:solidFill>
                  <a:srgbClr val="CC0000"/>
                </a:solidFill>
              </a:rPr>
              <a:t>speed</a:t>
            </a:r>
            <a:r>
              <a:rPr lang="en">
                <a:solidFill>
                  <a:schemeClr val="dk1"/>
                </a:solidFill>
              </a:rPr>
              <a:t> up </a:t>
            </a:r>
            <a:r>
              <a:rPr b="1" lang="en">
                <a:solidFill>
                  <a:srgbClr val="CC0000"/>
                </a:solidFill>
              </a:rPr>
              <a:t>training</a:t>
            </a:r>
            <a:r>
              <a:rPr lang="en">
                <a:solidFill>
                  <a:schemeClr val="dk1"/>
                </a:solidFill>
              </a:rPr>
              <a:t> but require </a:t>
            </a:r>
            <a:r>
              <a:rPr b="1" lang="en">
                <a:solidFill>
                  <a:srgbClr val="CC0000"/>
                </a:solidFill>
              </a:rPr>
              <a:t>more memory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5" name="Google Shape;12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Number of Epochs</a:t>
            </a:r>
            <a:endParaRPr b="1" sz="3020"/>
          </a:p>
        </p:txBody>
      </p:sp>
      <p:sp>
        <p:nvSpPr>
          <p:cNvPr id="131" name="Google Shape;131;p11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The number of </a:t>
            </a:r>
            <a:r>
              <a:rPr b="1" lang="en">
                <a:solidFill>
                  <a:srgbClr val="CC0000"/>
                </a:solidFill>
              </a:rPr>
              <a:t>times</a:t>
            </a:r>
            <a:r>
              <a:rPr lang="en">
                <a:solidFill>
                  <a:schemeClr val="dk1"/>
                </a:solidFill>
              </a:rPr>
              <a:t> the entire training</a:t>
            </a:r>
            <a:r>
              <a:rPr b="1" lang="en">
                <a:solidFill>
                  <a:srgbClr val="CC0000"/>
                </a:solidFill>
              </a:rPr>
              <a:t> dataset </a:t>
            </a:r>
            <a:r>
              <a:rPr lang="en">
                <a:solidFill>
                  <a:schemeClr val="dk1"/>
                </a:solidFill>
              </a:rPr>
              <a:t>is </a:t>
            </a:r>
            <a:r>
              <a:rPr b="1" lang="en">
                <a:solidFill>
                  <a:srgbClr val="CC0000"/>
                </a:solidFill>
              </a:rPr>
              <a:t>seen</a:t>
            </a:r>
            <a:r>
              <a:rPr lang="en">
                <a:solidFill>
                  <a:schemeClr val="dk1"/>
                </a:solidFill>
              </a:rPr>
              <a:t> by the </a:t>
            </a:r>
            <a:r>
              <a:rPr b="1" lang="en">
                <a:solidFill>
                  <a:srgbClr val="CC0000"/>
                </a:solidFill>
              </a:rPr>
              <a:t>model </a:t>
            </a:r>
            <a:r>
              <a:rPr lang="en">
                <a:solidFill>
                  <a:schemeClr val="dk1"/>
                </a:solidFill>
              </a:rPr>
              <a:t>during </a:t>
            </a:r>
            <a:r>
              <a:rPr b="1" lang="en">
                <a:solidFill>
                  <a:srgbClr val="CC0000"/>
                </a:solidFill>
              </a:rPr>
              <a:t>training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Too </a:t>
            </a:r>
            <a:r>
              <a:rPr b="1" lang="en">
                <a:solidFill>
                  <a:srgbClr val="CC0000"/>
                </a:solidFill>
              </a:rPr>
              <a:t>few epochs</a:t>
            </a:r>
            <a:r>
              <a:rPr lang="en">
                <a:solidFill>
                  <a:schemeClr val="dk1"/>
                </a:solidFill>
              </a:rPr>
              <a:t> might result in </a:t>
            </a:r>
            <a:r>
              <a:rPr b="1" lang="en">
                <a:solidFill>
                  <a:srgbClr val="CC0000"/>
                </a:solidFill>
              </a:rPr>
              <a:t>underfitting</a:t>
            </a:r>
            <a:r>
              <a:rPr lang="en">
                <a:solidFill>
                  <a:schemeClr val="dk1"/>
                </a:solidFill>
              </a:rPr>
              <a:t>, while too </a:t>
            </a:r>
            <a:r>
              <a:rPr b="1" lang="en">
                <a:solidFill>
                  <a:srgbClr val="CC0000"/>
                </a:solidFill>
              </a:rPr>
              <a:t>many epochs</a:t>
            </a:r>
            <a:r>
              <a:rPr lang="en">
                <a:solidFill>
                  <a:schemeClr val="dk1"/>
                </a:solidFill>
              </a:rPr>
              <a:t> can lead to </a:t>
            </a:r>
            <a:r>
              <a:rPr b="1" lang="en">
                <a:solidFill>
                  <a:srgbClr val="CC0000"/>
                </a:solidFill>
              </a:rPr>
              <a:t>overfitting(Might be controlled with Early Stopping)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2" name="Google Shape;13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Number of Epochs</a:t>
            </a:r>
            <a:endParaRPr b="1" sz="3020"/>
          </a:p>
        </p:txBody>
      </p:sp>
      <p:sp>
        <p:nvSpPr>
          <p:cNvPr id="138" name="Google Shape;138;p12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9" name="Google Shape;13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0836" y="1017725"/>
            <a:ext cx="4723612" cy="40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Activation Functions (Neuron)</a:t>
            </a:r>
            <a:endParaRPr b="1" sz="3020"/>
          </a:p>
        </p:txBody>
      </p:sp>
      <p:sp>
        <p:nvSpPr>
          <p:cNvPr id="146" name="Google Shape;146;p13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It determine the functions applied to the outputs of each neuron to </a:t>
            </a:r>
            <a:r>
              <a:rPr b="1" lang="en">
                <a:solidFill>
                  <a:srgbClr val="CC0000"/>
                </a:solidFill>
              </a:rPr>
              <a:t>introduce non-linearity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Common activation functions include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rgbClr val="CC0000"/>
                </a:solidFill>
              </a:rPr>
              <a:t> </a:t>
            </a:r>
            <a:r>
              <a:rPr b="1" lang="en">
                <a:solidFill>
                  <a:srgbClr val="CC0000"/>
                </a:solidFill>
              </a:rPr>
              <a:t>ReLU</a:t>
            </a:r>
            <a:r>
              <a:rPr lang="en">
                <a:solidFill>
                  <a:srgbClr val="CC0000"/>
                </a:solidFill>
              </a:rPr>
              <a:t> </a:t>
            </a:r>
            <a:r>
              <a:rPr b="1" lang="en">
                <a:solidFill>
                  <a:srgbClr val="CC0000"/>
                </a:solidFill>
              </a:rPr>
              <a:t>(Rectified Linear Unit)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0" i="0" lang="en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output the input directly if it is positive, otherwise, it will output zero(</a:t>
            </a:r>
            <a:r>
              <a:rPr b="1" i="0" lang="en">
                <a:solidFill>
                  <a:srgbClr val="CC0000"/>
                </a:solidFill>
                <a:highlight>
                  <a:srgbClr val="FFFFFF"/>
                </a:highlight>
              </a:rPr>
              <a:t>f(x) = max(0, x)</a:t>
            </a:r>
            <a:r>
              <a:rPr b="0" i="0" lang="en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1" lang="en">
                <a:solidFill>
                  <a:schemeClr val="dk1"/>
                </a:solidFill>
              </a:rPr>
              <a:t>,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rgbClr val="CC0000"/>
                </a:solidFill>
              </a:rPr>
              <a:t> </a:t>
            </a:r>
            <a:r>
              <a:rPr b="1" lang="en">
                <a:solidFill>
                  <a:srgbClr val="CC0000"/>
                </a:solidFill>
              </a:rPr>
              <a:t>Softmax</a:t>
            </a:r>
            <a:r>
              <a:rPr b="1" lang="en">
                <a:solidFill>
                  <a:schemeClr val="dk1"/>
                </a:solidFill>
              </a:rPr>
              <a:t>  </a:t>
            </a:r>
            <a:r>
              <a:rPr b="0" i="0" lang="en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converts a vector of numbers into a vector of probabilities, all probabilities </a:t>
            </a:r>
            <a:r>
              <a:rPr b="1" i="0" lang="en">
                <a:solidFill>
                  <a:srgbClr val="98000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sum to the value 1.0</a:t>
            </a:r>
            <a:r>
              <a:rPr b="0" i="0" lang="en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0" i="0" lang="en">
                <a:solidFill>
                  <a:srgbClr val="555555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">
                <a:solidFill>
                  <a:srgbClr val="10101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The input values can be positive, negative, zero, or greater than one, but the softmax transforms them into values between 0 and 1, so that they can be interpreted as </a:t>
            </a:r>
            <a:r>
              <a:rPr b="0" i="0" lang="en" u="sng" strike="noStrike">
                <a:solidFill>
                  <a:schemeClr val="hlink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probabilities</a:t>
            </a:r>
            <a:r>
              <a:rPr b="0" i="0" lang="en">
                <a:solidFill>
                  <a:srgbClr val="101010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7" name="Google Shape;14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i="0" lang="en" sz="3020">
                <a:solidFill>
                  <a:srgbClr val="0D0D0D"/>
                </a:solidFill>
                <a:highlight>
                  <a:srgbClr val="FFFFFF"/>
                </a:highlight>
              </a:rPr>
              <a:t>The Building Blocks of ANN</a:t>
            </a:r>
            <a:endParaRPr b="1" sz="3020"/>
          </a:p>
        </p:txBody>
      </p:sp>
      <p:sp>
        <p:nvSpPr>
          <p:cNvPr id="153" name="Google Shape;153;p14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b="0" i="0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Neurons and layers are fundamental components of ANNs.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b="0" i="0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Neurons in ANNs process information similarly to brain neurons but digitally: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5"/>
              <a:buFont typeface="Arial"/>
              <a:buChar char="•"/>
            </a:pPr>
            <a:r>
              <a:rPr b="0" i="0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Receive inputs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5"/>
              <a:buFont typeface="Arial"/>
              <a:buChar char="•"/>
            </a:pPr>
            <a:r>
              <a:rPr b="0" i="0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Apply weights to inputs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5"/>
              <a:buFont typeface="Arial"/>
              <a:buChar char="•"/>
            </a:pPr>
            <a:r>
              <a:rPr b="0" i="0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Sum the inputs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5"/>
              <a:buFont typeface="Arial"/>
              <a:buChar char="•"/>
            </a:pPr>
            <a:r>
              <a:rPr b="0" i="0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Pass the result through an activation function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Font typeface="Arial"/>
              <a:buChar char="•"/>
            </a:pPr>
            <a:r>
              <a:rPr b="0" i="0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Layers of interconnected neurons each have specific roles: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5"/>
              <a:buFont typeface="Arial"/>
              <a:buChar char="•"/>
            </a:pPr>
            <a:r>
              <a:rPr b="1" i="0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Input layer:</a:t>
            </a:r>
            <a:r>
              <a:rPr b="0" i="0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Receives raw data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5"/>
              <a:buFont typeface="Arial"/>
              <a:buChar char="•"/>
            </a:pPr>
            <a:r>
              <a:rPr b="1" i="0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Hidden layers:</a:t>
            </a:r>
            <a:r>
              <a:rPr b="0" i="0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Perform complex computations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5"/>
              <a:buFont typeface="Arial"/>
              <a:buChar char="•"/>
            </a:pPr>
            <a:r>
              <a:rPr b="1" i="0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Output layer:</a:t>
            </a:r>
            <a:r>
              <a:rPr b="0" i="0" lang="en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Provides the final result or prediction</a:t>
            </a:r>
            <a:endParaRPr>
              <a:solidFill>
                <a:schemeClr val="dk1"/>
              </a:solidFill>
            </a:endParaRPr>
          </a:p>
          <a:p>
            <a:pPr indent="-203516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Font typeface="Arial"/>
              <a:buNone/>
            </a:pPr>
            <a:r>
              <a:t/>
            </a:r>
            <a:endParaRPr b="0" i="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28599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4" name="Google Shape;15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2715"/>
              <a:buNone/>
            </a:pPr>
            <a:r>
              <a:rPr b="1" i="0" lang="en" sz="3355"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How ANN Learns</a:t>
            </a:r>
            <a:br>
              <a:rPr b="1" i="0" lang="en">
                <a:highlight>
                  <a:srgbClr val="F8F6FC"/>
                </a:highlight>
                <a:latin typeface="Poppins"/>
                <a:ea typeface="Poppins"/>
                <a:cs typeface="Poppins"/>
                <a:sym typeface="Poppins"/>
              </a:rPr>
            </a:br>
            <a:endParaRPr/>
          </a:p>
        </p:txBody>
      </p:sp>
      <p:sp>
        <p:nvSpPr>
          <p:cNvPr id="160" name="Google Shape;160;p15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Training ANNs involves using labeled datasets to improve predictive accuracy.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 ANNs automatically extract features through their interconnected layers, unlike traditional algorithms.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Inspired by the brain's neural network, ANNs self-learn and adapt without explicit programming.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lang="en">
                <a:solidFill>
                  <a:schemeClr val="dk1"/>
                </a:solidFill>
              </a:rPr>
              <a:t>ANNs handle complex tasks like image recognition, natural language processing, and autonomous driving.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1" name="Google Shape;1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20"/>
              <a:t>Summary</a:t>
            </a:r>
            <a:endParaRPr b="1" sz="3020"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8000"/>
              <a:buNone/>
            </a:pPr>
            <a:r>
              <a:rPr lang="en">
                <a:solidFill>
                  <a:schemeClr val="dk1"/>
                </a:solidFill>
              </a:rPr>
              <a:t>- Advantages</a:t>
            </a:r>
            <a:endParaRPr>
              <a:solidFill>
                <a:schemeClr val="dk1"/>
              </a:solidFill>
            </a:endParaRPr>
          </a:p>
          <a:p>
            <a:pPr indent="-29467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499"/>
              <a:buChar char="●"/>
            </a:pPr>
            <a:r>
              <a:rPr lang="en">
                <a:solidFill>
                  <a:schemeClr val="dk1"/>
                </a:solidFill>
              </a:rPr>
              <a:t>  - Can handle complex data</a:t>
            </a:r>
            <a:endParaRPr>
              <a:solidFill>
                <a:schemeClr val="dk1"/>
              </a:solidFill>
            </a:endParaRPr>
          </a:p>
          <a:p>
            <a:pPr indent="-29467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499"/>
              <a:buChar char="●"/>
            </a:pPr>
            <a:r>
              <a:rPr lang="en">
                <a:solidFill>
                  <a:schemeClr val="dk1"/>
                </a:solidFill>
              </a:rPr>
              <a:t>  - Non-linear modeling capabilities</a:t>
            </a:r>
            <a:endParaRPr>
              <a:solidFill>
                <a:schemeClr val="dk1"/>
              </a:solidFill>
            </a:endParaRPr>
          </a:p>
          <a:p>
            <a:pPr indent="-29467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499"/>
              <a:buChar char="●"/>
            </a:pPr>
            <a:r>
              <a:rPr lang="en">
                <a:solidFill>
                  <a:schemeClr val="dk1"/>
                </a:solidFill>
              </a:rPr>
              <a:t>  - Adaptability and learning capabilities</a:t>
            </a:r>
            <a:endParaRPr>
              <a:solidFill>
                <a:schemeClr val="dk1"/>
              </a:solidFill>
            </a:endParaRPr>
          </a:p>
          <a:p>
            <a:pPr indent="-29467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499"/>
              <a:buChar char="●"/>
            </a:pPr>
            <a:r>
              <a:rPr lang="en">
                <a:solidFill>
                  <a:schemeClr val="dk1"/>
                </a:solidFill>
              </a:rPr>
              <a:t>  - Robustness to noisy or incomplete data</a:t>
            </a:r>
            <a:endParaRPr>
              <a:solidFill>
                <a:schemeClr val="dk1"/>
              </a:solidFill>
            </a:endParaRPr>
          </a:p>
          <a:p>
            <a:pPr indent="-29467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499"/>
              <a:buChar char="●"/>
            </a:pPr>
            <a:r>
              <a:rPr lang="en">
                <a:solidFill>
                  <a:schemeClr val="dk1"/>
                </a:solidFill>
              </a:rPr>
              <a:t>  - Feature extraction capabilities</a:t>
            </a:r>
            <a:endParaRPr>
              <a:solidFill>
                <a:schemeClr val="dk1"/>
              </a:solidFill>
            </a:endParaRPr>
          </a:p>
          <a:p>
            <a:pPr indent="-29467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499"/>
              <a:buChar char="●"/>
            </a:pPr>
            <a:r>
              <a:rPr lang="en">
                <a:solidFill>
                  <a:schemeClr val="dk1"/>
                </a:solidFill>
              </a:rPr>
              <a:t>  - Domain agnostic, applicable to various business areas</a:t>
            </a:r>
            <a:endParaRPr>
              <a:solidFill>
                <a:schemeClr val="dk1"/>
              </a:solidFill>
            </a:endParaRPr>
          </a:p>
          <a:p>
            <a:pPr indent="-29467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499"/>
              <a:buChar char="●"/>
            </a:pPr>
            <a:r>
              <a:rPr lang="en">
                <a:solidFill>
                  <a:schemeClr val="dk1"/>
                </a:solidFill>
              </a:rPr>
              <a:t>  - Parallel processing for efficient computation</a:t>
            </a:r>
            <a:endParaRPr>
              <a:solidFill>
                <a:schemeClr val="dk1"/>
              </a:solidFill>
            </a:endParaRPr>
          </a:p>
          <a:p>
            <a:pPr indent="-29467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499"/>
              <a:buChar char="●"/>
            </a:pPr>
            <a:r>
              <a:rPr lang="en">
                <a:solidFill>
                  <a:schemeClr val="dk1"/>
                </a:solidFill>
              </a:rPr>
              <a:t>  - Can handle high-dimensional data</a:t>
            </a:r>
            <a:endParaRPr>
              <a:solidFill>
                <a:schemeClr val="dk1"/>
              </a:solidFill>
            </a:endParaRPr>
          </a:p>
          <a:p>
            <a:pPr indent="-29467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499"/>
              <a:buChar char="●"/>
            </a:pPr>
            <a:r>
              <a:rPr lang="en">
                <a:solidFill>
                  <a:schemeClr val="dk1"/>
                </a:solidFill>
              </a:rPr>
              <a:t>  - Can uncover hidden patterns and insights</a:t>
            </a:r>
            <a:endParaRPr>
              <a:solidFill>
                <a:schemeClr val="dk1"/>
              </a:solidFill>
            </a:endParaRPr>
          </a:p>
          <a:p>
            <a:pPr indent="-29467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499"/>
              <a:buChar char="●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467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499"/>
              <a:buChar char="●"/>
            </a:pPr>
            <a:r>
              <a:rPr lang="en">
                <a:solidFill>
                  <a:schemeClr val="dk1"/>
                </a:solidFill>
              </a:rPr>
              <a:t>-Disadvantages</a:t>
            </a:r>
            <a:endParaRPr>
              <a:solidFill>
                <a:schemeClr val="dk1"/>
              </a:solidFill>
            </a:endParaRPr>
          </a:p>
          <a:p>
            <a:pPr indent="-29467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499"/>
              <a:buChar char="●"/>
            </a:pPr>
            <a:r>
              <a:rPr lang="en">
                <a:solidFill>
                  <a:schemeClr val="dk1"/>
                </a:solidFill>
              </a:rPr>
              <a:t>  - Requires large amounts of labeled training data</a:t>
            </a:r>
            <a:endParaRPr>
              <a:solidFill>
                <a:schemeClr val="dk1"/>
              </a:solidFill>
            </a:endParaRPr>
          </a:p>
          <a:p>
            <a:pPr indent="-29467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499"/>
              <a:buChar char="●"/>
            </a:pPr>
            <a:r>
              <a:rPr lang="en">
                <a:solidFill>
                  <a:schemeClr val="dk1"/>
                </a:solidFill>
              </a:rPr>
              <a:t>  - Black box nature can hinder interpretability</a:t>
            </a:r>
            <a:endParaRPr>
              <a:solidFill>
                <a:schemeClr val="dk1"/>
              </a:solidFill>
            </a:endParaRPr>
          </a:p>
          <a:p>
            <a:pPr indent="-29467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499"/>
              <a:buChar char="●"/>
            </a:pPr>
            <a:r>
              <a:rPr lang="en">
                <a:solidFill>
                  <a:schemeClr val="dk1"/>
                </a:solidFill>
              </a:rPr>
              <a:t>  - Computationally intensive and resource-consuming</a:t>
            </a:r>
            <a:endParaRPr>
              <a:solidFill>
                <a:schemeClr val="dk1"/>
              </a:solidFill>
            </a:endParaRPr>
          </a:p>
          <a:p>
            <a:pPr indent="-29467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499"/>
              <a:buChar char="●"/>
            </a:pPr>
            <a:r>
              <a:rPr lang="en">
                <a:solidFill>
                  <a:schemeClr val="dk1"/>
                </a:solidFill>
              </a:rPr>
              <a:t>  - Lack of transparency in decision-making</a:t>
            </a:r>
            <a:endParaRPr>
              <a:solidFill>
                <a:schemeClr val="dk1"/>
              </a:solidFill>
            </a:endParaRPr>
          </a:p>
          <a:p>
            <a:pPr indent="-29467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499"/>
              <a:buChar char="●"/>
            </a:pPr>
            <a:r>
              <a:rPr lang="en">
                <a:solidFill>
                  <a:schemeClr val="dk1"/>
                </a:solidFill>
              </a:rPr>
              <a:t>  - Potential overfitting without proper regularization</a:t>
            </a:r>
            <a:endParaRPr>
              <a:solidFill>
                <a:schemeClr val="dk1"/>
              </a:solidFill>
            </a:endParaRPr>
          </a:p>
          <a:p>
            <a:pPr indent="-29467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499"/>
              <a:buChar char="●"/>
            </a:pPr>
            <a:r>
              <a:rPr lang="en">
                <a:solidFill>
                  <a:schemeClr val="dk1"/>
                </a:solidFill>
              </a:rPr>
              <a:t>  - Complexity and difficulty in model tuning</a:t>
            </a:r>
            <a:endParaRPr>
              <a:solidFill>
                <a:schemeClr val="dk1"/>
              </a:solidFill>
            </a:endParaRPr>
          </a:p>
          <a:p>
            <a:pPr indent="-29467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499"/>
              <a:buChar char="●"/>
            </a:pPr>
            <a:r>
              <a:rPr lang="en">
                <a:solidFill>
                  <a:schemeClr val="dk1"/>
                </a:solidFill>
              </a:rPr>
              <a:t>  - Difficulty in explaining results to stakeholders</a:t>
            </a:r>
            <a:endParaRPr>
              <a:solidFill>
                <a:schemeClr val="dk1"/>
              </a:solidFill>
            </a:endParaRPr>
          </a:p>
          <a:p>
            <a:pPr indent="-29467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499"/>
              <a:buChar char="●"/>
            </a:pPr>
            <a:r>
              <a:rPr lang="en">
                <a:solidFill>
                  <a:schemeClr val="dk1"/>
                </a:solidFill>
              </a:rPr>
              <a:t>  - Sensitivity to input data quality and preprocessing</a:t>
            </a:r>
            <a:endParaRPr>
              <a:solidFill>
                <a:schemeClr val="dk1"/>
              </a:solidFill>
            </a:endParaRPr>
          </a:p>
          <a:p>
            <a:pPr indent="-29467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2499"/>
              <a:buChar char="●"/>
            </a:pPr>
            <a:r>
              <a:rPr lang="en">
                <a:solidFill>
                  <a:schemeClr val="dk1"/>
                </a:solidFill>
              </a:rPr>
              <a:t>  - Ethical considerations in sensitive decision-making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8" name="Google Shape;16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What is TensorFlow?</a:t>
            </a:r>
            <a:endParaRPr b="1" sz="3020"/>
          </a:p>
        </p:txBody>
      </p:sp>
      <p:sp>
        <p:nvSpPr>
          <p:cNvPr id="174" name="Google Shape;174;p16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TensorFlow is an open-source machine learning </a:t>
            </a:r>
            <a:r>
              <a:rPr b="1" lang="en">
                <a:solidFill>
                  <a:srgbClr val="CC0000"/>
                </a:solidFill>
              </a:rPr>
              <a:t>framework</a:t>
            </a:r>
            <a:r>
              <a:rPr lang="en">
                <a:solidFill>
                  <a:srgbClr val="000000"/>
                </a:solidFill>
              </a:rPr>
              <a:t> developed by </a:t>
            </a:r>
            <a:r>
              <a:rPr b="1" lang="en">
                <a:solidFill>
                  <a:srgbClr val="CC0000"/>
                </a:solidFill>
              </a:rPr>
              <a:t>Google.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</a:rPr>
              <a:t>It enables</a:t>
            </a:r>
            <a:r>
              <a:rPr b="1" lang="en">
                <a:solidFill>
                  <a:srgbClr val="000000"/>
                </a:solidFill>
              </a:rPr>
              <a:t> building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b="1" lang="en">
                <a:solidFill>
                  <a:srgbClr val="000000"/>
                </a:solidFill>
              </a:rPr>
              <a:t>training</a:t>
            </a:r>
            <a:r>
              <a:rPr lang="en">
                <a:solidFill>
                  <a:srgbClr val="000000"/>
                </a:solidFill>
              </a:rPr>
              <a:t>, and </a:t>
            </a:r>
            <a:r>
              <a:rPr b="1" lang="en">
                <a:solidFill>
                  <a:srgbClr val="000000"/>
                </a:solidFill>
              </a:rPr>
              <a:t>deploying </a:t>
            </a:r>
            <a:r>
              <a:rPr lang="en">
                <a:solidFill>
                  <a:srgbClr val="000000"/>
                </a:solidFill>
              </a:rPr>
              <a:t>machine learning models.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rgbClr val="000000"/>
                </a:solidFill>
              </a:rPr>
              <a:t>Primarily used for </a:t>
            </a:r>
            <a:r>
              <a:rPr b="1" lang="en">
                <a:solidFill>
                  <a:srgbClr val="CC0000"/>
                </a:solidFill>
              </a:rPr>
              <a:t>deep learning</a:t>
            </a:r>
            <a:r>
              <a:rPr lang="en">
                <a:solidFill>
                  <a:srgbClr val="000000"/>
                </a:solidFill>
              </a:rPr>
              <a:t> tasks, it's versatile for various other types of machine learning.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Tensorflow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Agenda</a:t>
            </a:r>
            <a:endParaRPr b="1" sz="3020"/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Problem with linear Models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Neural Networks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Why Neural Networks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Hyper parameters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Learning rate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Epochs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Regularization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Activation functions</a:t>
            </a:r>
            <a:endParaRPr sz="1600"/>
          </a:p>
          <a:p>
            <a:pPr indent="-22859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Simple Neural Network</a:t>
            </a:r>
            <a:endParaRPr b="1" sz="3020"/>
          </a:p>
        </p:txBody>
      </p:sp>
      <p:sp>
        <p:nvSpPr>
          <p:cNvPr id="70" name="Google Shape;7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3"/>
          <p:cNvPicPr preferRelativeResize="0"/>
          <p:nvPr/>
        </p:nvPicPr>
        <p:blipFill rotWithShape="1">
          <a:blip r:embed="rId3">
            <a:alphaModFix/>
          </a:blip>
          <a:srcRect b="0" l="0" r="0" t="8104"/>
          <a:stretch/>
        </p:blipFill>
        <p:spPr>
          <a:xfrm>
            <a:off x="1392000" y="1085700"/>
            <a:ext cx="6151776" cy="350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Hyper-parameters</a:t>
            </a:r>
            <a:endParaRPr b="1" sz="3020"/>
          </a:p>
        </p:txBody>
      </p:sp>
      <p:sp>
        <p:nvSpPr>
          <p:cNvPr id="77" name="Google Shape;7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875" y="1065150"/>
            <a:ext cx="8388292" cy="39916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/>
          <p:cNvSpPr/>
          <p:nvPr/>
        </p:nvSpPr>
        <p:spPr>
          <a:xfrm>
            <a:off x="2878275" y="954725"/>
            <a:ext cx="1112700" cy="7185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1671075" y="954725"/>
            <a:ext cx="1112700" cy="7185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4085475" y="954725"/>
            <a:ext cx="1112700" cy="7185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Learning Rate</a:t>
            </a:r>
            <a:endParaRPr b="1" sz="3020"/>
          </a:p>
        </p:txBody>
      </p:sp>
      <p:sp>
        <p:nvSpPr>
          <p:cNvPr id="87" name="Google Shape;87;p5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 A hyperparameter that controls the </a:t>
            </a:r>
            <a:r>
              <a:rPr b="1" lang="en">
                <a:solidFill>
                  <a:srgbClr val="CC0000"/>
                </a:solidFill>
              </a:rPr>
              <a:t>step size</a:t>
            </a:r>
            <a:r>
              <a:rPr lang="en">
                <a:solidFill>
                  <a:schemeClr val="dk1"/>
                </a:solidFill>
              </a:rPr>
              <a:t> during </a:t>
            </a:r>
            <a:r>
              <a:rPr b="1" lang="en">
                <a:solidFill>
                  <a:srgbClr val="CC0000"/>
                </a:solidFill>
              </a:rPr>
              <a:t>gradient descent </a:t>
            </a:r>
            <a:r>
              <a:rPr lang="en">
                <a:solidFill>
                  <a:schemeClr val="dk1"/>
                </a:solidFill>
              </a:rPr>
              <a:t>optimization. It determines how quickly the model adjusts its parameters in the direction that </a:t>
            </a:r>
            <a:r>
              <a:rPr b="1" lang="en">
                <a:solidFill>
                  <a:srgbClr val="CC0000"/>
                </a:solidFill>
              </a:rPr>
              <a:t>reduces</a:t>
            </a:r>
            <a:r>
              <a:rPr lang="en">
                <a:solidFill>
                  <a:schemeClr val="dk1"/>
                </a:solidFill>
              </a:rPr>
              <a:t> the </a:t>
            </a:r>
            <a:r>
              <a:rPr b="1" lang="en">
                <a:solidFill>
                  <a:srgbClr val="CC0000"/>
                </a:solidFill>
              </a:rPr>
              <a:t>loss.</a:t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b="1" lang="en">
                <a:solidFill>
                  <a:srgbClr val="CC0000"/>
                </a:solidFill>
              </a:rPr>
              <a:t>higher learning</a:t>
            </a:r>
            <a:r>
              <a:rPr lang="en">
                <a:solidFill>
                  <a:schemeClr val="dk1"/>
                </a:solidFill>
              </a:rPr>
              <a:t> rate might lead to </a:t>
            </a:r>
            <a:r>
              <a:rPr b="1" lang="en">
                <a:solidFill>
                  <a:srgbClr val="CC0000"/>
                </a:solidFill>
              </a:rPr>
              <a:t>faster convergence</a:t>
            </a:r>
            <a:r>
              <a:rPr lang="en">
                <a:solidFill>
                  <a:schemeClr val="dk1"/>
                </a:solidFill>
              </a:rPr>
              <a:t> but </a:t>
            </a:r>
            <a:r>
              <a:rPr b="1" lang="en">
                <a:solidFill>
                  <a:srgbClr val="CC0000"/>
                </a:solidFill>
              </a:rPr>
              <a:t>risks overshooting</a:t>
            </a:r>
            <a:r>
              <a:rPr lang="en">
                <a:solidFill>
                  <a:schemeClr val="dk1"/>
                </a:solidFill>
              </a:rPr>
              <a:t>, while a </a:t>
            </a:r>
            <a:r>
              <a:rPr b="1" lang="en">
                <a:solidFill>
                  <a:srgbClr val="CC0000"/>
                </a:solidFill>
              </a:rPr>
              <a:t>lower rate</a:t>
            </a:r>
            <a:r>
              <a:rPr lang="en">
                <a:solidFill>
                  <a:schemeClr val="dk1"/>
                </a:solidFill>
              </a:rPr>
              <a:t> might slow down convergence.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8" name="Google Shape;8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Gradient Descent</a:t>
            </a:r>
            <a:endParaRPr b="1" sz="3020"/>
          </a:p>
        </p:txBody>
      </p:sp>
      <p:sp>
        <p:nvSpPr>
          <p:cNvPr id="94" name="Google Shape;94;p6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5" name="Google Shape;9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" name="Google Shape;9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9450" y="1039000"/>
            <a:ext cx="5262525" cy="39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475" y="266625"/>
            <a:ext cx="8033177" cy="451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Learning Rate</a:t>
            </a:r>
            <a:endParaRPr b="1" sz="3020"/>
          </a:p>
        </p:txBody>
      </p:sp>
      <p:sp>
        <p:nvSpPr>
          <p:cNvPr id="108" name="Google Shape;108;p8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b="1" lang="en">
                <a:solidFill>
                  <a:srgbClr val="CC0000"/>
                </a:solidFill>
              </a:rPr>
              <a:t>higher learning</a:t>
            </a:r>
            <a:r>
              <a:rPr lang="en">
                <a:solidFill>
                  <a:schemeClr val="dk1"/>
                </a:solidFill>
              </a:rPr>
              <a:t> rate might lead to </a:t>
            </a:r>
            <a:r>
              <a:rPr b="1" lang="en">
                <a:solidFill>
                  <a:srgbClr val="CC0000"/>
                </a:solidFill>
              </a:rPr>
              <a:t>faster convergence</a:t>
            </a:r>
            <a:r>
              <a:rPr lang="en">
                <a:solidFill>
                  <a:schemeClr val="dk1"/>
                </a:solidFill>
              </a:rPr>
              <a:t> but </a:t>
            </a:r>
            <a:r>
              <a:rPr b="1" lang="en">
                <a:solidFill>
                  <a:srgbClr val="CC0000"/>
                </a:solidFill>
              </a:rPr>
              <a:t>risks overshooting</a:t>
            </a:r>
            <a:r>
              <a:rPr lang="en">
                <a:solidFill>
                  <a:schemeClr val="dk1"/>
                </a:solidFill>
              </a:rPr>
              <a:t>, while a </a:t>
            </a:r>
            <a:r>
              <a:rPr b="1" lang="en">
                <a:solidFill>
                  <a:srgbClr val="CC0000"/>
                </a:solidFill>
              </a:rPr>
              <a:t>lower rate</a:t>
            </a:r>
            <a:r>
              <a:rPr lang="en">
                <a:solidFill>
                  <a:schemeClr val="dk1"/>
                </a:solidFill>
              </a:rPr>
              <a:t> might slow down convergence.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075" y="1897450"/>
            <a:ext cx="7571399" cy="2936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Batch Size </a:t>
            </a:r>
            <a:endParaRPr b="1" sz="3020"/>
          </a:p>
        </p:txBody>
      </p:sp>
      <p:sp>
        <p:nvSpPr>
          <p:cNvPr id="116" name="Google Shape;116;p9"/>
          <p:cNvSpPr txBox="1"/>
          <p:nvPr>
            <p:ph idx="1" type="body"/>
          </p:nvPr>
        </p:nvSpPr>
        <p:spPr>
          <a:xfrm>
            <a:off x="257325" y="1132275"/>
            <a:ext cx="45420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Batch</a:t>
            </a:r>
            <a:r>
              <a:rPr lang="en">
                <a:solidFill>
                  <a:schemeClr val="dk1"/>
                </a:solidFill>
              </a:rPr>
              <a:t> is a </a:t>
            </a:r>
            <a:r>
              <a:rPr b="1" lang="en">
                <a:solidFill>
                  <a:srgbClr val="CC0000"/>
                </a:solidFill>
              </a:rPr>
              <a:t>subset</a:t>
            </a:r>
            <a:r>
              <a:rPr lang="en">
                <a:solidFill>
                  <a:schemeClr val="dk1"/>
                </a:solidFill>
              </a:rPr>
              <a:t> of the </a:t>
            </a:r>
            <a:r>
              <a:rPr b="1" lang="en">
                <a:solidFill>
                  <a:srgbClr val="CC0000"/>
                </a:solidFill>
              </a:rPr>
              <a:t>training dataset</a:t>
            </a:r>
            <a:r>
              <a:rPr lang="en">
                <a:solidFill>
                  <a:schemeClr val="dk1"/>
                </a:solidFill>
              </a:rPr>
              <a:t> used in </a:t>
            </a:r>
            <a:r>
              <a:rPr b="1" lang="en">
                <a:solidFill>
                  <a:srgbClr val="CC0000"/>
                </a:solidFill>
              </a:rPr>
              <a:t>each iteration</a:t>
            </a:r>
            <a:r>
              <a:rPr lang="en">
                <a:solidFill>
                  <a:schemeClr val="dk1"/>
                </a:solidFill>
              </a:rPr>
              <a:t> of the training process.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Instead of processing the </a:t>
            </a:r>
            <a:r>
              <a:rPr b="1" lang="en">
                <a:solidFill>
                  <a:srgbClr val="CC0000"/>
                </a:solidFill>
              </a:rPr>
              <a:t>entire dataset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at once, we </a:t>
            </a:r>
            <a:r>
              <a:rPr b="1" lang="en">
                <a:solidFill>
                  <a:srgbClr val="CC0000"/>
                </a:solidFill>
              </a:rPr>
              <a:t>divide</a:t>
            </a:r>
            <a:r>
              <a:rPr lang="en">
                <a:solidFill>
                  <a:schemeClr val="dk1"/>
                </a:solidFill>
              </a:rPr>
              <a:t> it into </a:t>
            </a:r>
            <a:r>
              <a:rPr b="1" lang="en">
                <a:solidFill>
                  <a:srgbClr val="CC0000"/>
                </a:solidFill>
              </a:rPr>
              <a:t>smaller batches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7" name="Google Shape;11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" name="Google Shape;11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9250" y="937000"/>
            <a:ext cx="3368334" cy="3726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