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MTashdNlccIsmlZj9Y7R1qcm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diagram can be improved/recreated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Should we mention bias here?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d56ytvSJM-iJKvEQ7uFx1uiKSkOipX9g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26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Naseer, Dr. Shazia Saqib, Haris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46" l="0" r="0" t="22329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number of </a:t>
            </a:r>
            <a:r>
              <a:rPr b="1" lang="en">
                <a:solidFill>
                  <a:srgbClr val="CC0000"/>
                </a:solidFill>
              </a:rPr>
              <a:t>times</a:t>
            </a:r>
            <a:r>
              <a:rPr lang="en">
                <a:solidFill>
                  <a:schemeClr val="dk1"/>
                </a:solidFill>
              </a:rPr>
              <a:t> the entire training</a:t>
            </a:r>
            <a:r>
              <a:rPr b="1" lang="en">
                <a:solidFill>
                  <a:srgbClr val="CC0000"/>
                </a:solidFill>
              </a:rPr>
              <a:t> dataset </a:t>
            </a:r>
            <a:r>
              <a:rPr lang="en">
                <a:solidFill>
                  <a:schemeClr val="dk1"/>
                </a:solidFill>
              </a:rPr>
              <a:t>is </a:t>
            </a:r>
            <a:r>
              <a:rPr b="1" lang="en">
                <a:solidFill>
                  <a:srgbClr val="CC0000"/>
                </a:solidFill>
              </a:rPr>
              <a:t>seen</a:t>
            </a:r>
            <a:r>
              <a:rPr lang="en">
                <a:solidFill>
                  <a:schemeClr val="dk1"/>
                </a:solidFill>
              </a:rPr>
              <a:t> by the </a:t>
            </a:r>
            <a:r>
              <a:rPr b="1" lang="en">
                <a:solidFill>
                  <a:srgbClr val="CC0000"/>
                </a:solidFill>
              </a:rPr>
              <a:t>model </a:t>
            </a:r>
            <a:r>
              <a:rPr lang="en">
                <a:solidFill>
                  <a:schemeClr val="dk1"/>
                </a:solidFill>
              </a:rPr>
              <a:t>during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Too </a:t>
            </a:r>
            <a:r>
              <a:rPr b="1" lang="en">
                <a:solidFill>
                  <a:srgbClr val="CC0000"/>
                </a:solidFill>
              </a:rPr>
              <a:t>few epochs</a:t>
            </a:r>
            <a:r>
              <a:rPr lang="en">
                <a:solidFill>
                  <a:schemeClr val="dk1"/>
                </a:solidFill>
              </a:rPr>
              <a:t> might result in </a:t>
            </a:r>
            <a:r>
              <a:rPr b="1" lang="en">
                <a:solidFill>
                  <a:srgbClr val="CC0000"/>
                </a:solidFill>
              </a:rPr>
              <a:t>underfitting</a:t>
            </a:r>
            <a:r>
              <a:rPr lang="en">
                <a:solidFill>
                  <a:schemeClr val="dk1"/>
                </a:solidFill>
              </a:rPr>
              <a:t>, while too </a:t>
            </a:r>
            <a:r>
              <a:rPr b="1" lang="en">
                <a:solidFill>
                  <a:srgbClr val="CC0000"/>
                </a:solidFill>
              </a:rPr>
              <a:t>many epochs</a:t>
            </a:r>
            <a:r>
              <a:rPr lang="en">
                <a:solidFill>
                  <a:schemeClr val="dk1"/>
                </a:solidFill>
              </a:rPr>
              <a:t> can lead to </a:t>
            </a:r>
            <a:r>
              <a:rPr b="1" lang="en">
                <a:solidFill>
                  <a:srgbClr val="CC0000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836" y="1017725"/>
            <a:ext cx="4723612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Activation Functions (Neuron)</a:t>
            </a:r>
            <a:endParaRPr b="1" sz="3020"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determine the functions applied to the outputs of each neuron to </a:t>
            </a:r>
            <a:r>
              <a:rPr b="1" lang="en">
                <a:solidFill>
                  <a:srgbClr val="CC0000"/>
                </a:solidFill>
              </a:rPr>
              <a:t>introduce non-linearity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Common activation functions include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ReLU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(Rectified Linear Unit)	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(0, ∞)</a:t>
            </a:r>
            <a:r>
              <a:rPr b="1" lang="en">
                <a:solidFill>
                  <a:schemeClr val="dk1"/>
                </a:solidFill>
              </a:rPr>
              <a:t>,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Leaky ReLU</a:t>
            </a:r>
            <a:r>
              <a:rPr b="1" lang="en">
                <a:solidFill>
                  <a:srgbClr val="980000"/>
                </a:solidFill>
              </a:rPr>
              <a:t>					</a:t>
            </a:r>
            <a:r>
              <a:rPr lang="en">
                <a:solidFill>
                  <a:schemeClr val="dk1"/>
                </a:solidFill>
              </a:rPr>
              <a:t>(-</a:t>
            </a:r>
            <a:r>
              <a:rPr lang="en" sz="2000">
                <a:solidFill>
                  <a:schemeClr val="dk1"/>
                </a:solidFill>
              </a:rPr>
              <a:t>∞, ∞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CC0000"/>
                </a:solidFill>
              </a:rPr>
              <a:t>Hyperbolic Tangent</a:t>
            </a:r>
            <a:r>
              <a:rPr lang="en">
                <a:solidFill>
                  <a:schemeClr val="dk1"/>
                </a:solidFill>
              </a:rPr>
              <a:t> (Tanh)	(-1, 1)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Softmax						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(0, 1) used for Multiclass Classification</a:t>
            </a:r>
            <a:endParaRPr b="1"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Sigmoid						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(0, 1)   used for Binary Classification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11700" y="27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Training of Neural Networks</a:t>
            </a:r>
            <a:endParaRPr b="1" sz="30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Forward Propagation</a:t>
            </a:r>
            <a:endParaRPr b="1" sz="3020"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311700" y="1152475"/>
            <a:ext cx="85206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91497"/>
              <a:buNone/>
            </a:pPr>
            <a:r>
              <a:t/>
            </a:r>
            <a:endParaRPr sz="1300"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3199"/>
            <a:ext cx="9143998" cy="29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85650" y="4653325"/>
            <a:ext cx="757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 Courtesy: https://community.alteryx.com/t5/Data-Science/It-s-a-No-Brainer-An-Introduction-to-Neural-Networks/ba-p/300479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BackPropagation</a:t>
            </a:r>
            <a:endParaRPr b="1" sz="3020"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75" y="1383238"/>
            <a:ext cx="7020651" cy="30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267550" y="4760350"/>
            <a:ext cx="76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https://datamapu.com/posts/deep_learning/backpropagation/#two_neurons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Forward and Back Propagation</a:t>
            </a:r>
            <a:endParaRPr b="1" sz="3020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11700" y="152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1428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1428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71428"/>
              <a:buNone/>
            </a:pPr>
            <a:r>
              <a:rPr lang="en" sz="1500"/>
              <a:t>Gif Courtesy: https://www.datacamp.com/tutorial/mastering-backpropagation</a:t>
            </a:r>
            <a:endParaRPr sz="1500"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600" y="1307775"/>
            <a:ext cx="5481574" cy="2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The Complete Training Process</a:t>
            </a:r>
            <a:endParaRPr b="1" sz="2420"/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75" y="1280350"/>
            <a:ext cx="7333176" cy="3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592900"/>
            <a:ext cx="77325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</a:rPr>
              <a:t>Forward Pass</a:t>
            </a:r>
            <a:endParaRPr b="1" sz="3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Data</a:t>
            </a: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Inputs (X1 and X2) are fed to the input layer.</a:t>
            </a:r>
            <a:endParaRPr sz="201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Weighted Inputs</a:t>
            </a: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Each input is multiplied by its corresponding weight and sent to hidden layer neurons (N1X and N2X).</a:t>
            </a:r>
            <a:endParaRPr sz="2018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Activation:</a:t>
            </a:r>
            <a:r>
              <a:rPr lang="en" sz="2018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Hidden layer neurons apply an activation function to the weighted inputs, passing the results to the next layer.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662"/>
              <a:buFont typeface="Arial"/>
              <a:buNone/>
            </a:pPr>
            <a:r>
              <a:rPr b="1" lang="en" sz="3474">
                <a:solidFill>
                  <a:srgbClr val="0D0D0D"/>
                </a:solidFill>
              </a:rPr>
              <a:t>Error Calculation</a:t>
            </a:r>
            <a:endParaRPr b="1" sz="3474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152475"/>
            <a:ext cx="741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1</a:t>
            </a:r>
            <a:r>
              <a:rPr lang="en" sz="1900">
                <a:solidFill>
                  <a:schemeClr val="dk1"/>
                </a:solidFill>
              </a:rPr>
              <a:t>. </a:t>
            </a:r>
            <a:r>
              <a:rPr b="1" lang="en" sz="1900">
                <a:solidFill>
                  <a:schemeClr val="dk1"/>
                </a:solidFill>
              </a:rPr>
              <a:t>Output Generation:</a:t>
            </a:r>
            <a:r>
              <a:rPr lang="en" sz="1900">
                <a:solidFill>
                  <a:schemeClr val="dk1"/>
                </a:solidFill>
              </a:rPr>
              <a:t> The network processes inputs until the output layer produces the final output.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2 Comparison:</a:t>
            </a:r>
            <a:r>
              <a:rPr lang="en" sz="1900">
                <a:solidFill>
                  <a:schemeClr val="dk1"/>
                </a:solidFill>
              </a:rPr>
              <a:t> The network's output is compared to the ground truth (desired output).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3</a:t>
            </a:r>
            <a:r>
              <a:rPr lang="en" sz="1900">
                <a:solidFill>
                  <a:schemeClr val="dk1"/>
                </a:solidFill>
              </a:rPr>
              <a:t>. </a:t>
            </a:r>
            <a:r>
              <a:rPr b="1" lang="en" sz="1900">
                <a:solidFill>
                  <a:schemeClr val="dk1"/>
                </a:solidFill>
              </a:rPr>
              <a:t>Error Calculation</a:t>
            </a:r>
            <a:r>
              <a:rPr lang="en" sz="1900">
                <a:solidFill>
                  <a:schemeClr val="dk1"/>
                </a:solidFill>
              </a:rPr>
              <a:t>: The difference between the output and ground truth is computed, yielding an error value.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Artificial Neural Networks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Hyper parameters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Learning rate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Epochs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Activation functions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Batch Size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Forward/Back Propagation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Limitations of Simple Neural Network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45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Backward Pass</a:t>
            </a:r>
            <a:endParaRPr sz="3245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311700" y="1152475"/>
            <a:ext cx="813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ct val="126126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Gradient Calculation: </a:t>
            </a:r>
            <a:r>
              <a:rPr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error value to calculate the gradient of the loss function.</a:t>
            </a:r>
            <a:endParaRPr sz="199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ct val="76017"/>
              <a:buNone/>
            </a:pPr>
            <a:r>
              <a:rPr b="1"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Error Propagation:</a:t>
            </a:r>
            <a:r>
              <a:rPr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Propagate the error gradient back through the network from the output layer to hidden layers.</a:t>
            </a:r>
            <a:endParaRPr sz="199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ct val="76017"/>
              <a:buNone/>
            </a:pPr>
            <a:r>
              <a:rPr b="1"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Weight Updates:</a:t>
            </a:r>
            <a:r>
              <a:rPr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Update weights based on their contribution to the error, using the derivative of the error with respect to each weight.</a:t>
            </a:r>
            <a:endParaRPr sz="199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SzPct val="76017"/>
              <a:buNone/>
            </a:pPr>
            <a:r>
              <a:rPr b="1"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Learning Rate:</a:t>
            </a:r>
            <a:r>
              <a:rPr lang="en" sz="199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size of weight updates is determined by the learning rate; smaller rates result in smaller updates.</a:t>
            </a:r>
            <a:endParaRPr sz="199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778"/>
              <a:buFont typeface="Arial"/>
              <a:buNone/>
            </a:pPr>
            <a:r>
              <a:rPr b="1" lang="en" sz="3355"/>
              <a:t>Weights Update</a:t>
            </a:r>
            <a:endParaRPr b="1" sz="335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784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1</a:t>
            </a:r>
            <a:r>
              <a:rPr b="1" lang="en" sz="1900">
                <a:solidFill>
                  <a:schemeClr val="dk1"/>
                </a:solidFill>
              </a:rPr>
              <a:t>. Gradient Descent:</a:t>
            </a:r>
            <a:r>
              <a:rPr lang="en" sz="1900">
                <a:solidFill>
                  <a:schemeClr val="dk1"/>
                </a:solidFill>
              </a:rPr>
              <a:t> Weights are adjusted in the </a:t>
            </a:r>
            <a:r>
              <a:rPr b="1" lang="en" sz="1900">
                <a:solidFill>
                  <a:srgbClr val="CC0000"/>
                </a:solidFill>
              </a:rPr>
              <a:t>opposite </a:t>
            </a:r>
            <a:r>
              <a:rPr lang="en" sz="1900">
                <a:solidFill>
                  <a:schemeClr val="dk1"/>
                </a:solidFill>
              </a:rPr>
              <a:t>direction of the </a:t>
            </a:r>
            <a:r>
              <a:rPr b="1" lang="en" sz="1900">
                <a:solidFill>
                  <a:srgbClr val="CC0000"/>
                </a:solidFill>
              </a:rPr>
              <a:t>gradient </a:t>
            </a:r>
            <a:r>
              <a:rPr lang="en" sz="1900">
                <a:solidFill>
                  <a:schemeClr val="dk1"/>
                </a:solidFill>
              </a:rPr>
              <a:t>to reduce error.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2. Iterative Process:</a:t>
            </a:r>
            <a:r>
              <a:rPr lang="en" sz="1900">
                <a:solidFill>
                  <a:schemeClr val="dk1"/>
                </a:solidFill>
              </a:rPr>
              <a:t> Forward pass, error calculation, backward pass, and weight updates are repeated for multiple epochs.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3. Convergence:</a:t>
            </a:r>
            <a:r>
              <a:rPr lang="en" sz="1900">
                <a:solidFill>
                  <a:schemeClr val="dk1"/>
                </a:solidFill>
              </a:rPr>
              <a:t> The process continues until network performance is satisfactory.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Limitations of Simple Neural Networks </a:t>
            </a:r>
            <a:endParaRPr b="1" sz="3020"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Pixel Equality:</a:t>
            </a:r>
            <a:r>
              <a:rPr lang="en">
                <a:solidFill>
                  <a:schemeClr val="dk1"/>
                </a:solidFill>
              </a:rPr>
              <a:t> Simple neural networks treat all pixels in an image equally, regardless of their spatial relationships or positions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High Dimensionality: </a:t>
            </a:r>
            <a:r>
              <a:rPr lang="en">
                <a:solidFill>
                  <a:schemeClr val="dk1"/>
                </a:solidFill>
              </a:rPr>
              <a:t>Large sized Image have more pixels and model needs more weights to learn. </a:t>
            </a:r>
            <a:r>
              <a:rPr b="1" lang="en" sz="1600">
                <a:solidFill>
                  <a:schemeClr val="dk1"/>
                </a:solidFill>
              </a:rPr>
              <a:t>28x28=784,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256x256=65536</a:t>
            </a:r>
            <a:endParaRPr b="1" sz="1600"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Limited Feature Extraction: </a:t>
            </a:r>
            <a:r>
              <a:rPr lang="en">
                <a:solidFill>
                  <a:schemeClr val="dk1"/>
                </a:solidFill>
              </a:rPr>
              <a:t>Simple networks lack specialized layers to automatically extract relevant features from images, making it harder to identify complex structures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73375" y="445025"/>
            <a:ext cx="897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Limitations of Simple Neural Networks(Contd)</a:t>
            </a:r>
            <a:endParaRPr b="1" sz="3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02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Large Computational Requirements: </a:t>
            </a:r>
            <a:r>
              <a:rPr lang="en">
                <a:solidFill>
                  <a:schemeClr val="dk1"/>
                </a:solidFill>
              </a:rPr>
              <a:t>Larger no of weights requires more computational resources to train. 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Overfitting Risk: </a:t>
            </a:r>
            <a:r>
              <a:rPr lang="en">
                <a:solidFill>
                  <a:schemeClr val="dk1"/>
                </a:solidFill>
              </a:rPr>
              <a:t>More prone to overfitting due to a higher number of parameters.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Scalability Issues: </a:t>
            </a:r>
            <a:r>
              <a:rPr lang="en">
                <a:solidFill>
                  <a:schemeClr val="dk1"/>
                </a:solidFill>
              </a:rPr>
              <a:t>Struggles with scaling to large, complex datasets efficiently.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chemeClr val="hlink"/>
                </a:solidFill>
                <a:hlinkClick r:id="rId3"/>
              </a:rPr>
              <a:t>Google Colab</a:t>
            </a:r>
            <a:endParaRPr b="1" sz="30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Summary</a:t>
            </a:r>
            <a:endParaRPr b="1" sz="302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Review of </a:t>
            </a:r>
            <a:r>
              <a:rPr lang="en" sz="1700">
                <a:solidFill>
                  <a:schemeClr val="dk1"/>
                </a:solidFill>
              </a:rPr>
              <a:t>Forward and Back Propagation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Google Colab Practice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Simple Neural Network</a:t>
            </a:r>
            <a:endParaRPr b="1" sz="3020"/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8104"/>
          <a:stretch/>
        </p:blipFill>
        <p:spPr>
          <a:xfrm>
            <a:off x="1392000" y="1085700"/>
            <a:ext cx="6151776" cy="3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Descent</a:t>
            </a:r>
            <a:endParaRPr b="1" sz="302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hyperparameter that controls the </a:t>
            </a:r>
            <a:r>
              <a:rPr b="1" lang="en">
                <a:solidFill>
                  <a:srgbClr val="CC0000"/>
                </a:solidFill>
              </a:rPr>
              <a:t>step size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lang="en">
                <a:solidFill>
                  <a:srgbClr val="CC0000"/>
                </a:solidFill>
              </a:rPr>
              <a:t>gradient descent </a:t>
            </a:r>
            <a:r>
              <a:rPr lang="en">
                <a:solidFill>
                  <a:schemeClr val="dk1"/>
                </a:solidFill>
              </a:rPr>
              <a:t>optimization. It determines how quickly the model adjusts its parameters in the direction that </a:t>
            </a:r>
            <a:r>
              <a:rPr b="1" lang="en">
                <a:solidFill>
                  <a:srgbClr val="CC0000"/>
                </a:solidFill>
              </a:rPr>
              <a:t>reduces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rgbClr val="CC0000"/>
                </a:solidFill>
              </a:rPr>
              <a:t>loss.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Descent</a:t>
            </a:r>
            <a:endParaRPr b="1" sz="3020"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450" y="1039000"/>
            <a:ext cx="5262525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75" y="266625"/>
            <a:ext cx="8033177" cy="4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Learning Rate</a:t>
            </a:r>
            <a:endParaRPr b="1" sz="3020"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5" y="1897450"/>
            <a:ext cx="7571399" cy="293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257325" y="1132275"/>
            <a:ext cx="45420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Batch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rgbClr val="CC0000"/>
                </a:solidFill>
              </a:rPr>
              <a:t>subset</a:t>
            </a:r>
            <a:r>
              <a:rPr lang="en">
                <a:solidFill>
                  <a:schemeClr val="dk1"/>
                </a:solidFill>
              </a:rPr>
              <a:t> of the </a:t>
            </a:r>
            <a:r>
              <a:rPr b="1" lang="en">
                <a:solidFill>
                  <a:srgbClr val="CC0000"/>
                </a:solidFill>
              </a:rPr>
              <a:t>training dataset</a:t>
            </a:r>
            <a:r>
              <a:rPr lang="en">
                <a:solidFill>
                  <a:schemeClr val="dk1"/>
                </a:solidFill>
              </a:rPr>
              <a:t> used in </a:t>
            </a:r>
            <a:r>
              <a:rPr b="1" lang="en">
                <a:solidFill>
                  <a:srgbClr val="CC0000"/>
                </a:solidFill>
              </a:rPr>
              <a:t>each iteration</a:t>
            </a:r>
            <a:r>
              <a:rPr lang="en">
                <a:solidFill>
                  <a:schemeClr val="dk1"/>
                </a:solidFill>
              </a:rPr>
              <a:t> of the training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Instead of processing the </a:t>
            </a:r>
            <a:r>
              <a:rPr b="1" lang="en">
                <a:solidFill>
                  <a:srgbClr val="CC0000"/>
                </a:solidFill>
              </a:rPr>
              <a:t>entire dataset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at once, we </a:t>
            </a:r>
            <a:r>
              <a:rPr b="1" lang="en">
                <a:solidFill>
                  <a:srgbClr val="CC0000"/>
                </a:solidFill>
              </a:rPr>
              <a:t>divide</a:t>
            </a:r>
            <a:r>
              <a:rPr lang="en">
                <a:solidFill>
                  <a:schemeClr val="dk1"/>
                </a:solidFill>
              </a:rPr>
              <a:t> it into </a:t>
            </a:r>
            <a:r>
              <a:rPr b="1" lang="en">
                <a:solidFill>
                  <a:srgbClr val="CC0000"/>
                </a:solidFill>
              </a:rPr>
              <a:t>smaller batches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9250" y="937000"/>
            <a:ext cx="3368334" cy="372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Batch size is the number of </a:t>
            </a:r>
            <a:r>
              <a:rPr b="1" lang="en">
                <a:solidFill>
                  <a:srgbClr val="CC0000"/>
                </a:solidFill>
              </a:rPr>
              <a:t>training examples</a:t>
            </a:r>
            <a:r>
              <a:rPr lang="en">
                <a:solidFill>
                  <a:schemeClr val="dk1"/>
                </a:solidFill>
              </a:rPr>
              <a:t> in each </a:t>
            </a:r>
            <a:r>
              <a:rPr b="1" lang="en">
                <a:solidFill>
                  <a:srgbClr val="CC0000"/>
                </a:solidFill>
              </a:rPr>
              <a:t>batch.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It's a </a:t>
            </a:r>
            <a:r>
              <a:rPr b="1" lang="en">
                <a:solidFill>
                  <a:srgbClr val="CC0000"/>
                </a:solidFill>
              </a:rPr>
              <a:t>hyperparameter</a:t>
            </a:r>
            <a:r>
              <a:rPr lang="en">
                <a:solidFill>
                  <a:schemeClr val="dk1"/>
                </a:solidFill>
              </a:rPr>
              <a:t> that can be adjusted based on </a:t>
            </a:r>
            <a:r>
              <a:rPr b="1" lang="en">
                <a:solidFill>
                  <a:srgbClr val="CC0000"/>
                </a:solidFill>
              </a:rPr>
              <a:t>hardware limitations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dataset characteristics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CC0000"/>
                </a:solidFill>
              </a:rPr>
              <a:t>Larger batch</a:t>
            </a:r>
            <a:r>
              <a:rPr lang="en">
                <a:solidFill>
                  <a:schemeClr val="dk1"/>
                </a:solidFill>
              </a:rPr>
              <a:t> sizes may </a:t>
            </a:r>
            <a:r>
              <a:rPr b="1" lang="en">
                <a:solidFill>
                  <a:srgbClr val="CC0000"/>
                </a:solidFill>
              </a:rPr>
              <a:t>speed</a:t>
            </a:r>
            <a:r>
              <a:rPr lang="en">
                <a:solidFill>
                  <a:schemeClr val="dk1"/>
                </a:solidFill>
              </a:rPr>
              <a:t> up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but require </a:t>
            </a:r>
            <a:r>
              <a:rPr b="1" lang="en">
                <a:solidFill>
                  <a:srgbClr val="CC0000"/>
                </a:solidFill>
              </a:rPr>
              <a:t>more memory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