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gUrWXpdmE8Gqb7Fvb/Fd6vEid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3b0113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4f3b0113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f3b0113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4f3b0113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f3b0113b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4f3b0113b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3b011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4f3b011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ead837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4cead837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3b0113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4f3b0113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3b0113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4f3b0113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3b0113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4f3b0113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3b0113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f3b0113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3b0113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f3b0113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0ZOPmbbSXgNjdVsjzCvyvoYicO-AY5Xi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05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3b0113b5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Assigning Values to Variables</a:t>
            </a:r>
            <a:endParaRPr b="1" sz="3020"/>
          </a:p>
        </p:txBody>
      </p:sp>
      <p:sp>
        <p:nvSpPr>
          <p:cNvPr id="118" name="Google Shape;118;g24f3b0113b5_0_4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variable_name = value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Put an item inside a labeled box.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	</a:t>
            </a:r>
            <a:r>
              <a:rPr b="1" lang="en">
                <a:solidFill>
                  <a:srgbClr val="38761D"/>
                </a:solidFill>
              </a:rPr>
              <a:t>a = 5  (correct)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38761D"/>
                </a:solidFill>
              </a:rPr>
              <a:t>			</a:t>
            </a:r>
            <a:r>
              <a:rPr b="1" lang="en">
                <a:solidFill>
                  <a:srgbClr val="990000"/>
                </a:solidFill>
              </a:rPr>
              <a:t>a == 5 (Wrong)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19" name="Google Shape;119;g24f3b0113b5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g24f3b0113b5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75" y="1265125"/>
            <a:ext cx="3067550" cy="2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3b0113b5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Types of Variables</a:t>
            </a:r>
            <a:endParaRPr b="1" sz="3020"/>
          </a:p>
        </p:txBody>
      </p:sp>
      <p:sp>
        <p:nvSpPr>
          <p:cNvPr id="126" name="Google Shape;126;g24f3b0113b5_0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Integer: </a:t>
            </a:r>
            <a:r>
              <a:rPr lang="en">
                <a:solidFill>
                  <a:schemeClr val="dk1"/>
                </a:solidFill>
              </a:rPr>
              <a:t>whole numbers </a:t>
            </a:r>
            <a:r>
              <a:rPr b="1" lang="en">
                <a:solidFill>
                  <a:srgbClr val="CC0000"/>
                </a:solidFill>
              </a:rPr>
              <a:t>(e.g., 10, -5)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Float:</a:t>
            </a:r>
            <a:r>
              <a:rPr lang="en">
                <a:solidFill>
                  <a:schemeClr val="dk1"/>
                </a:solidFill>
              </a:rPr>
              <a:t> decimal numbers </a:t>
            </a:r>
            <a:r>
              <a:rPr b="1" lang="en">
                <a:solidFill>
                  <a:srgbClr val="CC0000"/>
                </a:solidFill>
              </a:rPr>
              <a:t>(e.g., 3.14, -2.5)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String: </a:t>
            </a:r>
            <a:r>
              <a:rPr lang="en">
                <a:solidFill>
                  <a:schemeClr val="dk1"/>
                </a:solidFill>
              </a:rPr>
              <a:t>text </a:t>
            </a:r>
            <a:r>
              <a:rPr b="1" lang="en">
                <a:solidFill>
                  <a:srgbClr val="CC0000"/>
                </a:solidFill>
              </a:rPr>
              <a:t>(e.g., "Hello", 'Python')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Char: </a:t>
            </a:r>
            <a:r>
              <a:rPr lang="en">
                <a:solidFill>
                  <a:schemeClr val="dk1"/>
                </a:solidFill>
              </a:rPr>
              <a:t>Characters </a:t>
            </a:r>
            <a:r>
              <a:rPr b="1" lang="en">
                <a:solidFill>
                  <a:srgbClr val="CC0000"/>
                </a:solidFill>
              </a:rPr>
              <a:t>(e.g., “a”)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 </a:t>
            </a:r>
            <a:r>
              <a:rPr b="1" lang="en">
                <a:solidFill>
                  <a:srgbClr val="CC0000"/>
                </a:solidFill>
              </a:rPr>
              <a:t>Different types</a:t>
            </a:r>
            <a:r>
              <a:rPr lang="en">
                <a:solidFill>
                  <a:schemeClr val="dk1"/>
                </a:solidFill>
              </a:rPr>
              <a:t> of items can be stored in </a:t>
            </a:r>
            <a:r>
              <a:rPr b="1" lang="en">
                <a:solidFill>
                  <a:srgbClr val="CC0000"/>
                </a:solidFill>
              </a:rPr>
              <a:t>different boxes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g24f3b0113b5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g24f3b0113b5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125" y="3325775"/>
            <a:ext cx="5342876" cy="16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3b0113b5_3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Google Colab </a:t>
            </a:r>
            <a:r>
              <a:rPr b="1" lang="en" sz="920" u="sng">
                <a:solidFill>
                  <a:schemeClr val="hlink"/>
                </a:solidFill>
                <a:hlinkClick r:id="rId3"/>
              </a:rPr>
              <a:t>(go to notebook)</a:t>
            </a:r>
            <a:endParaRPr b="1" sz="920"/>
          </a:p>
        </p:txBody>
      </p:sp>
      <p:sp>
        <p:nvSpPr>
          <p:cNvPr id="134" name="Google Shape;134;g24f3b0113b5_3_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Google Colab is a cloud-based Python development environment provided by Google.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Key Features: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Free and accessible from any device with an internet connection.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Provides a Jupyter Notebook interface for interactive coding.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g24f3b0113b5_3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What is Programming?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Basic Concepts of Programming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What is variable?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Rules for naming variables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types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Colab Notebook hands 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b0113b5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What is programming?</a:t>
            </a:r>
            <a:endParaRPr b="1"/>
          </a:p>
        </p:txBody>
      </p:sp>
      <p:sp>
        <p:nvSpPr>
          <p:cNvPr id="70" name="Google Shape;70;g24f3b0113b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cead8377c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Definition of Programming</a:t>
            </a:r>
            <a:endParaRPr b="1" sz="3020"/>
          </a:p>
        </p:txBody>
      </p:sp>
      <p:sp>
        <p:nvSpPr>
          <p:cNvPr id="76" name="Google Shape;76;g24cead8377c_0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Programming is the process of creating </a:t>
            </a:r>
            <a:r>
              <a:rPr b="1" lang="en">
                <a:solidFill>
                  <a:srgbClr val="CC0000"/>
                </a:solidFill>
              </a:rPr>
              <a:t>sets of instructions</a:t>
            </a:r>
            <a:r>
              <a:rPr lang="en">
                <a:solidFill>
                  <a:schemeClr val="dk1"/>
                </a:solidFill>
              </a:rPr>
              <a:t> that tell a </a:t>
            </a:r>
            <a:r>
              <a:rPr b="1" lang="en">
                <a:solidFill>
                  <a:srgbClr val="CC0000"/>
                </a:solidFill>
              </a:rPr>
              <a:t>computer what to do.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involves writing code in a programming language to </a:t>
            </a:r>
            <a:r>
              <a:rPr b="1" lang="en">
                <a:solidFill>
                  <a:srgbClr val="CC0000"/>
                </a:solidFill>
              </a:rPr>
              <a:t>solve problems</a:t>
            </a:r>
            <a:r>
              <a:rPr lang="en">
                <a:solidFill>
                  <a:schemeClr val="dk1"/>
                </a:solidFill>
              </a:rPr>
              <a:t> or automate tasks.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g24cead8377c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3b0113b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Key Elements of Programming</a:t>
            </a:r>
            <a:endParaRPr b="1" sz="3020"/>
          </a:p>
        </p:txBody>
      </p:sp>
      <p:sp>
        <p:nvSpPr>
          <p:cNvPr id="83" name="Google Shape;83;g24f3b0113b5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Instructions:</a:t>
            </a:r>
            <a:r>
              <a:rPr lang="en">
                <a:solidFill>
                  <a:schemeClr val="dk1"/>
                </a:solidFill>
              </a:rPr>
              <a:t> Creating step-by-step instructions to guide the computer's 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Language:</a:t>
            </a:r>
            <a:r>
              <a:rPr lang="en">
                <a:solidFill>
                  <a:schemeClr val="dk1"/>
                </a:solidFill>
              </a:rPr>
              <a:t> Using a programming language to communicate with the computer.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Problem Solving:</a:t>
            </a:r>
            <a:r>
              <a:rPr lang="en">
                <a:solidFill>
                  <a:schemeClr val="dk1"/>
                </a:solidFill>
              </a:rPr>
              <a:t> Analyzing problems and designing solutions using logical thinking.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g24f3b0113b5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3b0113b5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Programming Languages</a:t>
            </a:r>
            <a:endParaRPr b="1" sz="3020"/>
          </a:p>
        </p:txBody>
      </p:sp>
      <p:sp>
        <p:nvSpPr>
          <p:cNvPr id="90" name="Google Shape;90;g24f3b0113b5_0_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Programming languages are formal languages designed to communicate instructions to a computer.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r>
              <a:rPr lang="en">
                <a:solidFill>
                  <a:schemeClr val="dk1"/>
                </a:solidFill>
              </a:rPr>
              <a:t> Python, Java, C++, Kotlin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g24f3b0113b5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f3b0113b5_0_22"/>
          <p:cNvSpPr txBox="1"/>
          <p:nvPr>
            <p:ph type="title"/>
          </p:nvPr>
        </p:nvSpPr>
        <p:spPr>
          <a:xfrm>
            <a:off x="311700" y="220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Basic Programming Concepts</a:t>
            </a:r>
            <a:endParaRPr b="1" sz="3220"/>
          </a:p>
        </p:txBody>
      </p:sp>
      <p:sp>
        <p:nvSpPr>
          <p:cNvPr id="97" name="Google Shape;97;g24f3b0113b5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3b0113b5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730"/>
              <a:buNone/>
            </a:pPr>
            <a:r>
              <a:rPr b="1" lang="en" sz="3355"/>
              <a:t>What are Variables?</a:t>
            </a:r>
            <a:endParaRPr b="1" sz="335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3" name="Google Shape;103;g24f3b0113b5_0_2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Variables are </a:t>
            </a:r>
            <a:r>
              <a:rPr b="1" lang="en">
                <a:solidFill>
                  <a:srgbClr val="CC0000"/>
                </a:solidFill>
              </a:rPr>
              <a:t>containers</a:t>
            </a:r>
            <a:r>
              <a:rPr lang="en">
                <a:solidFill>
                  <a:schemeClr val="dk1"/>
                </a:solidFill>
              </a:rPr>
              <a:t> that </a:t>
            </a:r>
            <a:r>
              <a:rPr b="1" lang="en">
                <a:solidFill>
                  <a:srgbClr val="CC0000"/>
                </a:solidFill>
              </a:rPr>
              <a:t>hold data</a:t>
            </a:r>
            <a:r>
              <a:rPr lang="en">
                <a:solidFill>
                  <a:schemeClr val="dk1"/>
                </a:solidFill>
              </a:rPr>
              <a:t> values in a program.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Think of variables as labeled boxes used to store different types of items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24f3b0113b5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24f3b0113b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600" y="2396627"/>
            <a:ext cx="6794900" cy="2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f3b0113b5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Variable Naming</a:t>
            </a:r>
            <a:endParaRPr b="1" sz="3020"/>
          </a:p>
        </p:txBody>
      </p:sp>
      <p:sp>
        <p:nvSpPr>
          <p:cNvPr id="111" name="Google Shape;111;g24f3b0113b5_0_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Rules: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Start with a </a:t>
            </a:r>
            <a:r>
              <a:rPr b="1" lang="en">
                <a:solidFill>
                  <a:srgbClr val="CC0000"/>
                </a:solidFill>
              </a:rPr>
              <a:t>letter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underscore (_)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Can include </a:t>
            </a:r>
            <a:r>
              <a:rPr b="1" lang="en">
                <a:solidFill>
                  <a:srgbClr val="CC0000"/>
                </a:solidFill>
              </a:rPr>
              <a:t>letters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numbers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underscores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Avoid using </a:t>
            </a:r>
            <a:r>
              <a:rPr b="1" lang="en">
                <a:solidFill>
                  <a:srgbClr val="CC0000"/>
                </a:solidFill>
              </a:rPr>
              <a:t>reserved words</a:t>
            </a:r>
            <a:r>
              <a:rPr lang="en">
                <a:solidFill>
                  <a:schemeClr val="dk1"/>
                </a:solidFill>
              </a:rPr>
              <a:t> (e.g., print, if, while).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Give your boxes unique and descriptive labels for easy identification.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g24f3b0113b5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