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26.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media/image12.png" ContentType="image/png"/>
  <Override PartName="/ppt/media/image13.wmf" ContentType="image/x-wmf"/>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40"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1"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42"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43"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4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867AA08-1264-483D-A125-5CFE4E6BBE6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5680" cy="3085560"/>
          </a:xfrm>
          <a:prstGeom prst="rect">
            <a:avLst/>
          </a:prstGeom>
        </p:spPr>
      </p:sp>
      <p:sp>
        <p:nvSpPr>
          <p:cNvPr id="317"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1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CCA8773-BA99-47D2-AAA9-C02EC5E52BD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5680" cy="3085560"/>
          </a:xfrm>
          <a:prstGeom prst="rect">
            <a:avLst/>
          </a:prstGeom>
        </p:spPr>
      </p:sp>
      <p:sp>
        <p:nvSpPr>
          <p:cNvPr id="335"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3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06E4A9B-5E6B-4486-92AB-EB6D88B2E26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685800" y="1143000"/>
            <a:ext cx="5485680" cy="3085560"/>
          </a:xfrm>
          <a:prstGeom prst="rect">
            <a:avLst/>
          </a:prstGeom>
        </p:spPr>
      </p:sp>
      <p:sp>
        <p:nvSpPr>
          <p:cNvPr id="338"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3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BC548A0-4E48-4D59-B2D8-93133FDFE4F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5680" cy="3085560"/>
          </a:xfrm>
          <a:prstGeom prst="rect">
            <a:avLst/>
          </a:prstGeom>
        </p:spPr>
      </p:sp>
      <p:sp>
        <p:nvSpPr>
          <p:cNvPr id="341"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4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B256B5B-9AA2-48B6-959E-5DD0A6E8ACD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5680" cy="3085560"/>
          </a:xfrm>
          <a:prstGeom prst="rect">
            <a:avLst/>
          </a:prstGeom>
        </p:spPr>
      </p:sp>
      <p:sp>
        <p:nvSpPr>
          <p:cNvPr id="344"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4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F8B913B-B43C-4E57-9FA1-0561FC43FF3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5680" cy="3085560"/>
          </a:xfrm>
          <a:prstGeom prst="rect">
            <a:avLst/>
          </a:prstGeom>
        </p:spPr>
      </p:sp>
      <p:sp>
        <p:nvSpPr>
          <p:cNvPr id="347"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4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24107E7-AB5F-4D67-9BFD-CCD5929ADB2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685800" y="1143000"/>
            <a:ext cx="5485680" cy="3085560"/>
          </a:xfrm>
          <a:prstGeom prst="rect">
            <a:avLst/>
          </a:prstGeom>
        </p:spPr>
      </p:sp>
      <p:sp>
        <p:nvSpPr>
          <p:cNvPr id="350"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5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CAFC8A9-C412-4E68-B042-95806E4D4C2E}"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685800" y="1143000"/>
            <a:ext cx="5485680" cy="3085560"/>
          </a:xfrm>
          <a:prstGeom prst="rect">
            <a:avLst/>
          </a:prstGeom>
        </p:spPr>
      </p:sp>
      <p:sp>
        <p:nvSpPr>
          <p:cNvPr id="353"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5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79132D3-FA61-4520-A14F-2F41A86819C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685800" y="1143000"/>
            <a:ext cx="5485680" cy="3085560"/>
          </a:xfrm>
          <a:prstGeom prst="rect">
            <a:avLst/>
          </a:prstGeom>
        </p:spPr>
      </p:sp>
      <p:sp>
        <p:nvSpPr>
          <p:cNvPr id="356"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5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F9A3751-8E6F-4162-BC20-0140E5F1ADD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5680" cy="3085560"/>
          </a:xfrm>
          <a:prstGeom prst="rect">
            <a:avLst/>
          </a:prstGeom>
        </p:spPr>
      </p:sp>
      <p:sp>
        <p:nvSpPr>
          <p:cNvPr id="320"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2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49B406E-58D9-4FA6-B99E-2E2A19F0944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685800" y="1143000"/>
            <a:ext cx="5485680" cy="3085560"/>
          </a:xfrm>
          <a:prstGeom prst="rect">
            <a:avLst/>
          </a:prstGeom>
        </p:spPr>
      </p:sp>
      <p:sp>
        <p:nvSpPr>
          <p:cNvPr id="359"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6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F475769-C46C-4E75-8A89-BE1C9ECFCC94}"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685800" y="1143000"/>
            <a:ext cx="5485680" cy="3085560"/>
          </a:xfrm>
          <a:prstGeom prst="rect">
            <a:avLst/>
          </a:prstGeom>
        </p:spPr>
      </p:sp>
      <p:sp>
        <p:nvSpPr>
          <p:cNvPr id="362"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6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E412EE7-117E-4055-8D70-5926F522436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685800" y="1143000"/>
            <a:ext cx="5485680" cy="3085560"/>
          </a:xfrm>
          <a:prstGeom prst="rect">
            <a:avLst/>
          </a:prstGeom>
        </p:spPr>
      </p:sp>
      <p:sp>
        <p:nvSpPr>
          <p:cNvPr id="365"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6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99029F1-8B4F-4DEF-B3EB-2E685259E2A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685800" y="1143000"/>
            <a:ext cx="5485680" cy="3085560"/>
          </a:xfrm>
          <a:prstGeom prst="rect">
            <a:avLst/>
          </a:prstGeom>
        </p:spPr>
      </p:sp>
      <p:sp>
        <p:nvSpPr>
          <p:cNvPr id="368"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6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6F450CF-6DB3-4F15-83AB-82C2DB84E92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685800" y="1143000"/>
            <a:ext cx="5485680" cy="3085560"/>
          </a:xfrm>
          <a:prstGeom prst="rect">
            <a:avLst/>
          </a:prstGeom>
        </p:spPr>
      </p:sp>
      <p:sp>
        <p:nvSpPr>
          <p:cNvPr id="371"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7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6A39EB0-2724-4D89-8F32-1C9B13E016B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685800" y="1143000"/>
            <a:ext cx="5485680" cy="3085560"/>
          </a:xfrm>
          <a:prstGeom prst="rect">
            <a:avLst/>
          </a:prstGeom>
        </p:spPr>
      </p:sp>
      <p:sp>
        <p:nvSpPr>
          <p:cNvPr id="374"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7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4F6FC52-6E05-4033-B859-59410CEBC5D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685800" y="1143000"/>
            <a:ext cx="5485680" cy="3085560"/>
          </a:xfrm>
          <a:prstGeom prst="rect">
            <a:avLst/>
          </a:prstGeom>
        </p:spPr>
      </p:sp>
      <p:sp>
        <p:nvSpPr>
          <p:cNvPr id="377"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7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9356FA6-4E2E-4DF9-BB22-D98D7E82E65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5680" cy="3085560"/>
          </a:xfrm>
          <a:prstGeom prst="rect">
            <a:avLst/>
          </a:prstGeom>
        </p:spPr>
      </p:sp>
      <p:sp>
        <p:nvSpPr>
          <p:cNvPr id="323"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2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9E37B8F-61FF-4636-A0C9-E4B0479D674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685800" y="1143000"/>
            <a:ext cx="5485680" cy="3085560"/>
          </a:xfrm>
          <a:prstGeom prst="rect">
            <a:avLst/>
          </a:prstGeom>
        </p:spPr>
      </p:sp>
      <p:sp>
        <p:nvSpPr>
          <p:cNvPr id="380"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8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7C8FA49-1D18-473A-A38E-C2179AF937F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5680" cy="3085560"/>
          </a:xfrm>
          <a:prstGeom prst="rect">
            <a:avLst/>
          </a:prstGeom>
        </p:spPr>
      </p:sp>
      <p:sp>
        <p:nvSpPr>
          <p:cNvPr id="326"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2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6400734-83F0-4154-B9E5-0E52C5F840A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5680" cy="3085560"/>
          </a:xfrm>
          <a:prstGeom prst="rect">
            <a:avLst/>
          </a:prstGeom>
        </p:spPr>
      </p:sp>
      <p:sp>
        <p:nvSpPr>
          <p:cNvPr id="329"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3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C66C106-1A43-4392-BD88-CAFC6E6094EF}"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685800" y="1143000"/>
            <a:ext cx="5485680" cy="3085560"/>
          </a:xfrm>
          <a:prstGeom prst="rect">
            <a:avLst/>
          </a:prstGeom>
        </p:spPr>
      </p:sp>
      <p:sp>
        <p:nvSpPr>
          <p:cNvPr id="332"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3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9872188-7C0A-412E-9FD7-0C59FA34662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6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0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0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738640" y="2684880"/>
            <a:ext cx="2240640" cy="23547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1800" spc="-32" strike="noStrike">
                <a:solidFill>
                  <a:srgbClr val="ffffff"/>
                </a:solidFill>
                <a:latin typeface="Segoe UI"/>
                <a:ea typeface="Segoe UI"/>
              </a:rPr>
              <a:t>Click to edit Master subtitle style</a:t>
            </a:r>
            <a:endParaRPr b="0" lang="en-US" sz="1800" spc="-1" strike="noStrike">
              <a:latin typeface="Arial"/>
            </a:endParaRPr>
          </a:p>
        </p:txBody>
      </p:sp>
      <p:sp>
        <p:nvSpPr>
          <p:cNvPr id="1" name="CustomShape 2"/>
          <p:cNvSpPr/>
          <p:nvPr/>
        </p:nvSpPr>
        <p:spPr>
          <a:xfrm>
            <a:off x="193320" y="3376440"/>
            <a:ext cx="8409240" cy="1692000"/>
          </a:xfrm>
          <a:prstGeom prst="rect">
            <a:avLst/>
          </a:prstGeom>
          <a:solidFill>
            <a:srgbClr val="82bf36"/>
          </a:solidFill>
          <a:ln>
            <a:noFill/>
          </a:ln>
        </p:spPr>
        <p:style>
          <a:lnRef idx="0"/>
          <a:fillRef idx="0"/>
          <a:effectRef idx="0"/>
          <a:fontRef idx="minor"/>
        </p:style>
      </p:sp>
      <p:sp>
        <p:nvSpPr>
          <p:cNvPr id="2" name="CustomShape 3"/>
          <p:cNvSpPr/>
          <p:nvPr/>
        </p:nvSpPr>
        <p:spPr>
          <a:xfrm>
            <a:off x="8682840" y="3375000"/>
            <a:ext cx="3256560" cy="16934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3" name="Picture 14" descr=""/>
          <p:cNvPicPr/>
          <p:nvPr/>
        </p:nvPicPr>
        <p:blipFill>
          <a:blip r:embed="rId2"/>
          <a:srcRect l="9721" t="16535" r="7269" b="16693"/>
          <a:stretch/>
        </p:blipFill>
        <p:spPr>
          <a:xfrm>
            <a:off x="11181600" y="4821480"/>
            <a:ext cx="739800" cy="218160"/>
          </a:xfrm>
          <a:prstGeom prst="rect">
            <a:avLst/>
          </a:prstGeom>
          <a:ln>
            <a:noFill/>
          </a:ln>
        </p:spPr>
      </p:pic>
      <p:pic>
        <p:nvPicPr>
          <p:cNvPr id="4" name="Picture 11" descr=""/>
          <p:cNvPicPr/>
          <p:nvPr/>
        </p:nvPicPr>
        <p:blipFill>
          <a:blip r:embed="rId3"/>
          <a:stretch/>
        </p:blipFill>
        <p:spPr>
          <a:xfrm>
            <a:off x="193320" y="164160"/>
            <a:ext cx="2083680" cy="833040"/>
          </a:xfrm>
          <a:prstGeom prst="rect">
            <a:avLst/>
          </a:prstGeom>
          <a:ln>
            <a:noFill/>
          </a:ln>
        </p:spPr>
      </p:pic>
      <p:sp>
        <p:nvSpPr>
          <p:cNvPr id="5"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608040" y="3087360"/>
            <a:ext cx="11356200" cy="1095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82" name="Line 2"/>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83" name="Picture 7" descr=""/>
          <p:cNvPicPr/>
          <p:nvPr/>
        </p:nvPicPr>
        <p:blipFill>
          <a:blip r:embed="rId2"/>
          <a:stretch/>
        </p:blipFill>
        <p:spPr>
          <a:xfrm>
            <a:off x="171360" y="177840"/>
            <a:ext cx="2856960" cy="1142280"/>
          </a:xfrm>
          <a:prstGeom prst="rect">
            <a:avLst/>
          </a:prstGeom>
          <a:ln>
            <a:noFill/>
          </a:ln>
        </p:spPr>
      </p:pic>
      <p:sp>
        <p:nvSpPr>
          <p:cNvPr id="84"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CustomShape 1"/>
          <p:cNvSpPr/>
          <p:nvPr/>
        </p:nvSpPr>
        <p:spPr>
          <a:xfrm>
            <a:off x="0" y="0"/>
            <a:ext cx="12191400" cy="685728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199" name="CustomShape 2"/>
          <p:cNvSpPr/>
          <p:nvPr/>
        </p:nvSpPr>
        <p:spPr>
          <a:xfrm>
            <a:off x="529920" y="5960880"/>
            <a:ext cx="1107792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ea typeface="DejaVu Sans"/>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200" name="Picture 4" descr=""/>
          <p:cNvPicPr/>
          <p:nvPr/>
        </p:nvPicPr>
        <p:blipFill>
          <a:blip r:embed="rId2"/>
          <a:srcRect l="9721" t="0" r="0" b="0"/>
          <a:stretch/>
        </p:blipFill>
        <p:spPr>
          <a:xfrm>
            <a:off x="529920" y="2940120"/>
            <a:ext cx="5472360" cy="2228760"/>
          </a:xfrm>
          <a:prstGeom prst="rect">
            <a:avLst/>
          </a:prstGeom>
          <a:ln>
            <a:noFill/>
          </a:ln>
        </p:spPr>
      </p:pic>
      <p:sp>
        <p:nvSpPr>
          <p:cNvPr id="201"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0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hyperlink" Target="http://strftime.org/" TargetMode="External"/><Relationship Id="rId2" Type="http://schemas.openxmlformats.org/officeDocument/2006/relationships/hyperlink" Target="http://strftime.org/" TargetMode="External"/><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babel.pocoo.org/" TargetMode="External"/><Relationship Id="rId2" Type="http://schemas.openxmlformats.org/officeDocument/2006/relationships/hyperlink" Target="http://babel.pocoo.org/" TargetMode="External"/><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hyperlink" Target="http://labix.org/python-dateutil" TargetMode="External"/><Relationship Id="rId2" Type="http://schemas.openxmlformats.org/officeDocument/2006/relationships/hyperlink" Target="http://labix.org/python-dateutil" TargetMode="External"/><Relationship Id="rId3" Type="http://schemas.openxmlformats.org/officeDocument/2006/relationships/slideLayout" Target="../slideLayouts/slideLayout13.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49.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291960" y="3466440"/>
            <a:ext cx="8215200" cy="1484640"/>
          </a:xfrm>
          <a:prstGeom prst="rect">
            <a:avLst/>
          </a:prstGeom>
          <a:noFill/>
          <a:ln>
            <a:noFill/>
          </a:ln>
        </p:spPr>
        <p:style>
          <a:lnRef idx="0"/>
          <a:fillRef idx="0"/>
          <a:effectRef idx="0"/>
          <a:fontRef idx="minor"/>
        </p:style>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Working with dates and times</a:t>
            </a:r>
            <a:endParaRPr b="0" lang="en-US" sz="3600" spc="-1" strike="noStrike">
              <a:latin typeface="Arial"/>
            </a:endParaRPr>
          </a:p>
          <a:p>
            <a:pPr>
              <a:lnSpc>
                <a:spcPct val="100000"/>
              </a:lnSpc>
              <a:spcBef>
                <a:spcPts val="1199"/>
              </a:spcBef>
            </a:pPr>
            <a:r>
              <a:rPr b="0" lang="en-US" sz="2400" spc="-1" strike="noStrike">
                <a:solidFill>
                  <a:srgbClr val="ffffff"/>
                </a:solidFill>
                <a:latin typeface="Segoe UI Light"/>
                <a:ea typeface="Segoe UI Light"/>
              </a:rPr>
              <a:t>datetime</a:t>
            </a:r>
            <a:endParaRPr b="0" lang="en-US" sz="2400" spc="-1" strike="noStrike">
              <a:latin typeface="Arial"/>
            </a:endParaRPr>
          </a:p>
        </p:txBody>
      </p:sp>
      <p:sp>
        <p:nvSpPr>
          <p:cNvPr id="246" name="CustomShape 2"/>
          <p:cNvSpPr/>
          <p:nvPr/>
        </p:nvSpPr>
        <p:spPr>
          <a:xfrm>
            <a:off x="193320" y="5132520"/>
            <a:ext cx="8409240" cy="1460160"/>
          </a:xfrm>
          <a:prstGeom prst="rect">
            <a:avLst/>
          </a:prstGeom>
          <a:noFill/>
          <a:ln>
            <a:noFill/>
          </a:ln>
        </p:spPr>
        <p:style>
          <a:lnRef idx="0"/>
          <a:fillRef idx="0"/>
          <a:effectRef idx="0"/>
          <a:fontRef idx="minor"/>
        </p:style>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341640" y="297828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What date does 2/5/2014 represent?</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88000"/>
          </a:bodyPr>
          <a:p>
            <a:pPr>
              <a:lnSpc>
                <a:spcPct val="80000"/>
              </a:lnSpc>
            </a:pPr>
            <a:r>
              <a:rPr b="0" lang="en-US" sz="4400" spc="-1" strike="noStrike">
                <a:solidFill>
                  <a:srgbClr val="000000"/>
                </a:solidFill>
                <a:latin typeface="Segoe UI Light"/>
                <a:ea typeface="Segoe UI Light"/>
              </a:rPr>
              <a:t>But what if you want to display the date with a different format?</a:t>
            </a:r>
            <a:endParaRPr b="0" lang="en-US" sz="4400" spc="-1" strike="noStrike">
              <a:latin typeface="Arial"/>
            </a:endParaRPr>
          </a:p>
        </p:txBody>
      </p:sp>
      <p:sp>
        <p:nvSpPr>
          <p:cNvPr id="266"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Welcome to one of the things that drives programmers insane! </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Different countries and different users like different date formats, often the default isn’t what you need</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There is always a way to handle it, but it will take a little time and extra code</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 </a:t>
            </a:r>
            <a:endParaRPr b="0" lang="en-US" sz="3200" spc="-1" strike="noStrike">
              <a:latin typeface="Arial"/>
            </a:endParaRPr>
          </a:p>
        </p:txBody>
      </p:sp>
      <p:sp>
        <p:nvSpPr>
          <p:cNvPr id="267" name="CustomShape 3"/>
          <p:cNvSpPr/>
          <p:nvPr/>
        </p:nvSpPr>
        <p:spPr>
          <a:xfrm>
            <a:off x="379440" y="2432880"/>
            <a:ext cx="183960" cy="522360"/>
          </a:xfrm>
          <a:prstGeom prst="rect">
            <a:avLst/>
          </a:pr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In Python we use strftime to format dates</a:t>
            </a:r>
            <a:endParaRPr b="0" lang="en-US" sz="4400" spc="-1" strike="noStrike">
              <a:latin typeface="Arial"/>
            </a:endParaRPr>
          </a:p>
        </p:txBody>
      </p:sp>
      <p:sp>
        <p:nvSpPr>
          <p:cNvPr id="269" name="CustomShape 2"/>
          <p:cNvSpPr/>
          <p:nvPr/>
        </p:nvSpPr>
        <p:spPr>
          <a:xfrm>
            <a:off x="379440" y="1542600"/>
            <a:ext cx="9648000" cy="2223720"/>
          </a:xfrm>
          <a:prstGeom prst="rect">
            <a:avLst/>
          </a:prstGeom>
          <a:solidFill>
            <a:srgbClr val="ffffff"/>
          </a:solidFill>
          <a:ln>
            <a:noFill/>
          </a:ln>
        </p:spPr>
        <p:style>
          <a:lnRef idx="0"/>
          <a:fillRef idx="0"/>
          <a:effectRef idx="0"/>
          <a:fontRef idx="minor"/>
        </p:style>
        <p:txBody>
          <a:bodyPr lIns="90000" rIns="90000" tIns="45000" bIns="45000" anchor="ctr">
            <a:spAutoFit/>
          </a:bodyPr>
          <a:p>
            <a:pPr>
              <a:lnSpc>
                <a:spcPct val="100000"/>
              </a:lnSpc>
            </a:pPr>
            <a:r>
              <a:rPr b="0" lang="en-US" sz="2800" spc="-1" strike="noStrike">
                <a:solidFill>
                  <a:srgbClr val="0000ff"/>
                </a:solidFill>
                <a:latin typeface="Consolas"/>
                <a:ea typeface="Segoe UI Light"/>
              </a:rPr>
              <a:t>import</a:t>
            </a:r>
            <a:r>
              <a:rPr b="0" lang="en-US" sz="2800" spc="-1" strike="noStrike">
                <a:solidFill>
                  <a:srgbClr val="000000"/>
                </a:solidFill>
                <a:latin typeface="Consolas"/>
                <a:ea typeface="Segoe UI Light"/>
              </a:rPr>
              <a:t> datetime </a:t>
            </a:r>
            <a:endParaRPr b="0" lang="en-US" sz="2800" spc="-1" strike="noStrike">
              <a:latin typeface="Arial"/>
            </a:endParaRPr>
          </a:p>
          <a:p>
            <a:pPr>
              <a:lnSpc>
                <a:spcPct val="100000"/>
              </a:lnSpc>
            </a:pPr>
            <a:r>
              <a:rPr b="0" lang="en-US" sz="2800" spc="-1" strike="noStrike">
                <a:solidFill>
                  <a:srgbClr val="000000"/>
                </a:solidFill>
                <a:latin typeface="Consolas"/>
                <a:ea typeface="Segoe UI Light"/>
              </a:rPr>
              <a:t>currentDate = datetime.date.today() </a:t>
            </a:r>
            <a:endParaRPr b="0" lang="en-US" sz="2800" spc="-1" strike="noStrike">
              <a:latin typeface="Arial"/>
            </a:endParaRPr>
          </a:p>
          <a:p>
            <a:pPr>
              <a:lnSpc>
                <a:spcPct val="100000"/>
              </a:lnSpc>
            </a:pPr>
            <a:r>
              <a:rPr b="0" lang="en-US" sz="2800" spc="-1" strike="noStrike">
                <a:solidFill>
                  <a:srgbClr val="008000"/>
                </a:solidFill>
                <a:latin typeface="Consolas"/>
                <a:ea typeface="Segoe UI Light"/>
              </a:rPr>
              <a:t>#strftime allows you to specify the date format</a:t>
            </a:r>
            <a:r>
              <a:rPr b="0" lang="en-US" sz="2800" spc="-1" strike="noStrike">
                <a:solidFill>
                  <a:srgbClr val="000000"/>
                </a:solidFill>
                <a:latin typeface="Consolas"/>
                <a:ea typeface="Segoe UI Light"/>
              </a:rPr>
              <a:t> </a:t>
            </a:r>
            <a:endParaRPr b="0" lang="en-US" sz="2800" spc="-1" strike="noStrike">
              <a:latin typeface="Arial"/>
            </a:endParaRPr>
          </a:p>
          <a:p>
            <a:pPr>
              <a:lnSpc>
                <a:spcPct val="100000"/>
              </a:lnSpc>
            </a:pPr>
            <a:r>
              <a:rPr b="0" lang="en-US" sz="2800" spc="-1" strike="noStrike">
                <a:solidFill>
                  <a:srgbClr val="000000"/>
                </a:solidFill>
                <a:latin typeface="Consolas"/>
                <a:ea typeface="Segoe UI Light"/>
              </a:rPr>
              <a:t>print (currentDate.strftime(</a:t>
            </a:r>
            <a:r>
              <a:rPr b="0" lang="en-US" sz="2800" spc="-1" strike="noStrike">
                <a:solidFill>
                  <a:srgbClr val="a31515"/>
                </a:solidFill>
                <a:latin typeface="Consolas"/>
                <a:ea typeface="Segoe UI Light"/>
              </a:rPr>
              <a:t>'%d %b,%Y'</a:t>
            </a:r>
            <a:r>
              <a:rPr b="0" lang="en-US" sz="2800" spc="-1" strike="noStrike">
                <a:solidFill>
                  <a:srgbClr val="000000"/>
                </a:solidFill>
                <a:latin typeface="Consolas"/>
                <a:ea typeface="Segoe UI Light"/>
              </a:rPr>
              <a:t>))</a:t>
            </a:r>
            <a:endParaRPr b="0" lang="en-US" sz="2800" spc="-1" strike="noStrike">
              <a:latin typeface="Arial"/>
            </a:endParaRPr>
          </a:p>
        </p:txBody>
      </p:sp>
      <p:pic>
        <p:nvPicPr>
          <p:cNvPr id="270" name="Picture 4" descr=""/>
          <p:cNvPicPr/>
          <p:nvPr/>
        </p:nvPicPr>
        <p:blipFill>
          <a:blip r:embed="rId1"/>
          <a:stretch/>
        </p:blipFill>
        <p:spPr>
          <a:xfrm>
            <a:off x="5876640" y="4473000"/>
            <a:ext cx="7610400" cy="3741480"/>
          </a:xfrm>
          <a:prstGeom prst="rect">
            <a:avLst/>
          </a:prstGeom>
          <a:ln>
            <a:noFill/>
          </a:ln>
        </p:spPr>
      </p:pic>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What the heck are %d %b and %Y?</a:t>
            </a:r>
            <a:endParaRPr b="0" lang="en-US" sz="4400" spc="-1" strike="noStrike">
              <a:latin typeface="Arial"/>
            </a:endParaRPr>
          </a:p>
        </p:txBody>
      </p:sp>
      <p:sp>
        <p:nvSpPr>
          <p:cNvPr id="272" name="CustomShape 2"/>
          <p:cNvSpPr/>
          <p:nvPr/>
        </p:nvSpPr>
        <p:spPr>
          <a:xfrm>
            <a:off x="379440" y="1424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 is the day of the month</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%b is the abbreviation for the month</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 is the 4 digit year</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Here’s a few more you may find useful</a:t>
            </a:r>
            <a:endParaRPr b="0" lang="en-US" sz="4400" spc="-1" strike="noStrike">
              <a:latin typeface="Arial"/>
            </a:endParaRPr>
          </a:p>
        </p:txBody>
      </p:sp>
      <p:sp>
        <p:nvSpPr>
          <p:cNvPr id="274"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%b is the month abbreviation</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%B is the full month name</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 is two digit year</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 is the day of the week abbreviated</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 is the day of the week</a:t>
            </a:r>
            <a:endParaRPr b="0" lang="en-US" sz="3200" spc="-1" strike="noStrike">
              <a:latin typeface="Arial"/>
            </a:endParaRPr>
          </a:p>
          <a:p>
            <a:pPr>
              <a:lnSpc>
                <a:spcPct val="100000"/>
              </a:lnSpc>
              <a:spcBef>
                <a:spcPts val="1400"/>
              </a:spcBef>
            </a:pP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For a full list visit </a:t>
            </a:r>
            <a:r>
              <a:rPr b="0" lang="en-US" sz="3200" spc="-1" strike="noStrike" u="sng">
                <a:solidFill>
                  <a:srgbClr val="0000ff"/>
                </a:solidFill>
                <a:uFillTx/>
                <a:latin typeface="Segoe UI Light"/>
                <a:ea typeface="Segoe UI Light"/>
                <a:hlinkClick r:id="rId1"/>
              </a:rPr>
              <a:t>strftime.org</a:t>
            </a:r>
            <a:r>
              <a:rPr b="0" lang="en-US" sz="3200" spc="-1" strike="noStrike" u="sng">
                <a:solidFill>
                  <a:srgbClr val="0000ff"/>
                </a:solidFill>
                <a:uFillTx/>
                <a:latin typeface="Segoe UI Light"/>
                <a:ea typeface="Segoe UI Light"/>
                <a:hlinkClick r:id="rId2"/>
              </a:rPr>
              <a:t>strftime.org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608040" y="4468680"/>
            <a:ext cx="11432160" cy="167580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3600" spc="-1" strike="noStrike">
                <a:solidFill>
                  <a:srgbClr val="000000"/>
                </a:solidFill>
                <a:latin typeface="Segoe UI Light"/>
                <a:ea typeface="Segoe UI Light"/>
              </a:rPr>
              <a:t>Formatting dates</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Could you print out a wedding invitation?</a:t>
            </a:r>
            <a:endParaRPr b="0" lang="en-US" sz="4400" spc="-1" strike="noStrike">
              <a:latin typeface="Arial"/>
            </a:endParaRPr>
          </a:p>
        </p:txBody>
      </p:sp>
      <p:sp>
        <p:nvSpPr>
          <p:cNvPr id="277"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00"/>
              </a:spcBef>
            </a:pPr>
            <a:r>
              <a:rPr b="0" lang="en-US" sz="3200" spc="-1" strike="noStrike">
                <a:solidFill>
                  <a:srgbClr val="000000"/>
                </a:solidFill>
                <a:latin typeface="Segoe UI Light"/>
                <a:ea typeface="Segoe UI Light"/>
              </a:rPr>
              <a:t>“</a:t>
            </a:r>
            <a:r>
              <a:rPr b="0" lang="en-US" sz="3200" spc="-1" strike="noStrike">
                <a:solidFill>
                  <a:srgbClr val="000000"/>
                </a:solidFill>
                <a:latin typeface="Segoe UI Light"/>
                <a:ea typeface="Segoe UI Light"/>
              </a:rPr>
              <a:t>Please attend our event Sunday, July 20 in the year 1997”</a:t>
            </a:r>
            <a:endParaRPr b="0" lang="en-US" sz="3200" spc="-1" strike="noStrike">
              <a:latin typeface="Arial"/>
            </a:endParaRPr>
          </a:p>
        </p:txBody>
      </p:sp>
      <p:sp>
        <p:nvSpPr>
          <p:cNvPr id="278" name="CustomShape 3"/>
          <p:cNvSpPr/>
          <p:nvPr/>
        </p:nvSpPr>
        <p:spPr>
          <a:xfrm>
            <a:off x="379440" y="2009160"/>
            <a:ext cx="11391120" cy="2649960"/>
          </a:xfrm>
          <a:prstGeom prst="rect">
            <a:avLst/>
          </a:prstGeom>
          <a:solidFill>
            <a:srgbClr val="ffffff"/>
          </a:solidFill>
          <a:ln>
            <a:noFill/>
          </a:ln>
        </p:spPr>
        <p:style>
          <a:lnRef idx="0"/>
          <a:fillRef idx="0"/>
          <a:effectRef idx="0"/>
          <a:fontRef idx="minor"/>
        </p:style>
        <p:txBody>
          <a:bodyPr lIns="90000" rIns="90000" tIns="45000" bIns="45000" anchor="ctr">
            <a:spAutoFit/>
          </a:bodyPr>
          <a:p>
            <a:pPr>
              <a:lnSpc>
                <a:spcPct val="100000"/>
              </a:lnSpc>
            </a:pPr>
            <a:r>
              <a:rPr b="0" lang="en-US" sz="2800" spc="-1" strike="noStrike">
                <a:solidFill>
                  <a:srgbClr val="0000ff"/>
                </a:solidFill>
                <a:latin typeface="Consolas"/>
                <a:ea typeface="DejaVu Sans"/>
              </a:rPr>
              <a:t>import</a:t>
            </a:r>
            <a:r>
              <a:rPr b="0" lang="en-US" sz="2800" spc="-1" strike="noStrike">
                <a:solidFill>
                  <a:srgbClr val="000000"/>
                </a:solidFill>
                <a:latin typeface="Consolas"/>
                <a:ea typeface="DejaVu Sans"/>
              </a:rPr>
              <a:t> datetime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currentDate = datetime.date.today()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#strftime allows you to specify the date format</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(currentDate.strftime</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'Please attend our event %A, %B %d in the year %Y'</a:t>
            </a:r>
            <a:r>
              <a:rPr b="0" lang="en-US" sz="2800" spc="-1" strike="noStrike">
                <a:solidFill>
                  <a:srgbClr val="000000"/>
                </a:solidFill>
                <a:latin typeface="Consolas"/>
                <a:ea typeface="DejaVu Sans"/>
              </a:rPr>
              <a:t>))</a:t>
            </a:r>
            <a:endParaRPr b="0" lang="en-US" sz="2800" spc="-1" strike="noStrike">
              <a:latin typeface="Arial"/>
            </a:endParaRPr>
          </a:p>
        </p:txBody>
      </p:sp>
      <p:pic>
        <p:nvPicPr>
          <p:cNvPr id="279" name="Picture 5" descr=""/>
          <p:cNvPicPr/>
          <p:nvPr/>
        </p:nvPicPr>
        <p:blipFill>
          <a:blip r:embed="rId1"/>
          <a:stretch/>
        </p:blipFill>
        <p:spPr>
          <a:xfrm>
            <a:off x="4033080" y="4687200"/>
            <a:ext cx="8158320" cy="3111480"/>
          </a:xfrm>
          <a:prstGeom prst="rect">
            <a:avLst/>
          </a:prstGeom>
          <a:ln>
            <a:noFill/>
          </a:ln>
        </p:spPr>
      </p:pic>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7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So… what if I don’t want English?</a:t>
            </a:r>
            <a:endParaRPr b="0" lang="en-US" sz="4400" spc="-1" strike="noStrike">
              <a:latin typeface="Arial"/>
            </a:endParaRPr>
          </a:p>
        </p:txBody>
      </p:sp>
      <p:sp>
        <p:nvSpPr>
          <p:cNvPr id="281"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In programmer speak we call that localization</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Did I mention working with dates can be challenging?</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By default the program uses the language of the machine where it is running</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But… since you can’t always rely on computer settings it is possible to force Python to use a particular language</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It just takes more time and more code. We won’t go into that now, but if you need to do it check out the babel Python library </a:t>
            </a:r>
            <a:r>
              <a:rPr b="0" lang="en-US" sz="3200" spc="-1" strike="noStrike" u="sng">
                <a:solidFill>
                  <a:srgbClr val="0000ff"/>
                </a:solidFill>
                <a:uFillTx/>
                <a:latin typeface="Segoe UI Light"/>
                <a:ea typeface="Segoe UI Light"/>
                <a:hlinkClick r:id="rId1"/>
              </a:rPr>
              <a:t>http://babel.pocoo.org/</a:t>
            </a:r>
            <a:r>
              <a:rPr b="0" lang="en-US" sz="3200" spc="-1" strike="noStrike" u="sng">
                <a:solidFill>
                  <a:srgbClr val="0000ff"/>
                </a:solidFill>
                <a:uFillTx/>
                <a:latin typeface="Segoe UI Light"/>
                <a:ea typeface="Segoe UI Light"/>
                <a:hlinkClick r:id="rId2"/>
              </a:rPr>
              <a:t>http://babel.pocoo.org/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8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48000"/>
          </a:bodyPr>
          <a:p>
            <a:pPr>
              <a:lnSpc>
                <a:spcPct val="80000"/>
              </a:lnSpc>
            </a:pPr>
            <a:r>
              <a:rPr b="0" lang="en-US" sz="4400" spc="-1" strike="noStrike">
                <a:solidFill>
                  <a:srgbClr val="000000"/>
                </a:solidFill>
                <a:latin typeface="Segoe UI Light"/>
                <a:ea typeface="Segoe UI Light"/>
              </a:rPr>
              <a:t>Let’s get back to calculating days until your birthday, </a:t>
            </a:r>
            <a:br/>
            <a:r>
              <a:rPr b="0" lang="en-US" sz="4400" spc="-1" strike="noStrike">
                <a:solidFill>
                  <a:srgbClr val="000000"/>
                </a:solidFill>
                <a:latin typeface="Segoe UI Light"/>
                <a:ea typeface="Segoe UI Light"/>
              </a:rPr>
              <a:t>I need to ask your birthday.</a:t>
            </a:r>
            <a:endParaRPr b="0" lang="en-US" sz="4400" spc="-1" strike="noStrike">
              <a:latin typeface="Arial"/>
            </a:endParaRPr>
          </a:p>
        </p:txBody>
      </p:sp>
      <p:sp>
        <p:nvSpPr>
          <p:cNvPr id="283" name="CustomShape 2"/>
          <p:cNvSpPr/>
          <p:nvPr/>
        </p:nvSpPr>
        <p:spPr>
          <a:xfrm>
            <a:off x="465120" y="1512000"/>
            <a:ext cx="9056520" cy="1370520"/>
          </a:xfrm>
          <a:prstGeom prst="rect">
            <a:avLst/>
          </a:prstGeom>
          <a:solidFill>
            <a:srgbClr val="ffffff"/>
          </a:solidFill>
          <a:ln>
            <a:noFill/>
          </a:ln>
        </p:spPr>
        <p:style>
          <a:lnRef idx="0"/>
          <a:fillRef idx="0"/>
          <a:effectRef idx="0"/>
          <a:fontRef idx="minor"/>
        </p:style>
        <p:txBody>
          <a:bodyPr lIns="90000" rIns="90000" tIns="45000" bIns="45000" anchor="ctr">
            <a:spAutoFit/>
          </a:bodyPr>
          <a:p>
            <a:pPr>
              <a:lnSpc>
                <a:spcPct val="100000"/>
              </a:lnSpc>
            </a:pPr>
            <a:r>
              <a:rPr b="0" lang="en-US" sz="2800" spc="-1" strike="noStrike">
                <a:solidFill>
                  <a:srgbClr val="000000"/>
                </a:solidFill>
                <a:latin typeface="Consolas"/>
                <a:ea typeface="Segoe UI Light"/>
              </a:rPr>
              <a:t>birthday = input (</a:t>
            </a:r>
            <a:r>
              <a:rPr b="0" lang="en-US" sz="2800" spc="-1" strike="noStrike">
                <a:solidFill>
                  <a:srgbClr val="a31515"/>
                </a:solidFill>
                <a:latin typeface="Consolas"/>
                <a:ea typeface="Segoe UI Light"/>
              </a:rPr>
              <a:t>"What is your birthday? "</a:t>
            </a:r>
            <a:r>
              <a:rPr b="0" lang="en-US" sz="2800" spc="-1" strike="noStrike">
                <a:solidFill>
                  <a:srgbClr val="000000"/>
                </a:solidFill>
                <a:latin typeface="Consolas"/>
                <a:ea typeface="Segoe UI Light"/>
              </a:rPr>
              <a:t>) </a:t>
            </a:r>
            <a:endParaRPr b="0" lang="en-US" sz="2800" spc="-1" strike="noStrike">
              <a:latin typeface="Arial"/>
            </a:endParaRPr>
          </a:p>
          <a:p>
            <a:pPr>
              <a:lnSpc>
                <a:spcPct val="100000"/>
              </a:lnSpc>
            </a:pPr>
            <a:r>
              <a:rPr b="0" lang="en-US" sz="2800" spc="-1" strike="noStrike">
                <a:solidFill>
                  <a:srgbClr val="000000"/>
                </a:solidFill>
                <a:latin typeface="Consolas"/>
                <a:ea typeface="Segoe UI Light"/>
              </a:rPr>
              <a:t>print (</a:t>
            </a:r>
            <a:r>
              <a:rPr b="0" lang="en-US" sz="2800" spc="-1" strike="noStrike">
                <a:solidFill>
                  <a:srgbClr val="a31515"/>
                </a:solidFill>
                <a:latin typeface="Consolas"/>
                <a:ea typeface="Segoe UI Light"/>
              </a:rPr>
              <a:t>"Your birthday is "</a:t>
            </a:r>
            <a:r>
              <a:rPr b="0" lang="en-US" sz="2800" spc="-1" strike="noStrike">
                <a:solidFill>
                  <a:srgbClr val="000000"/>
                </a:solidFill>
                <a:latin typeface="Consolas"/>
                <a:ea typeface="Segoe UI Light"/>
              </a:rPr>
              <a:t> + birthday)</a:t>
            </a:r>
            <a:endParaRPr b="0" lang="en-US" sz="2800" spc="-1" strike="noStrike">
              <a:latin typeface="Arial"/>
            </a:endParaRPr>
          </a:p>
        </p:txBody>
      </p:sp>
      <p:sp>
        <p:nvSpPr>
          <p:cNvPr id="284" name="CustomShape 3"/>
          <p:cNvSpPr/>
          <p:nvPr/>
        </p:nvSpPr>
        <p:spPr>
          <a:xfrm>
            <a:off x="379440" y="3149640"/>
            <a:ext cx="9227880" cy="3076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Segoe UI"/>
                <a:ea typeface="DejaVu Sans"/>
              </a:rPr>
              <a:t>What datatype is birthday?</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Segoe UI"/>
                <a:ea typeface="DejaVu Sans"/>
              </a:rPr>
              <a:t>string</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Segoe UI"/>
                <a:ea typeface="DejaVu Sans"/>
              </a:rPr>
              <a:t>if we want to treat it like a date (for example use the datetime functions to print it in a particular format) we must convert it to a date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283"/>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283">
                                            <p:txEl>
                                              <p:pRg st="0" end="0"/>
                                            </p:txEl>
                                          </p:spTgt>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88000"/>
          </a:bodyPr>
          <a:p>
            <a:pPr>
              <a:lnSpc>
                <a:spcPct val="80000"/>
              </a:lnSpc>
            </a:pPr>
            <a:r>
              <a:rPr b="0" lang="en-US" sz="4400" spc="-1" strike="noStrike">
                <a:solidFill>
                  <a:srgbClr val="000000"/>
                </a:solidFill>
                <a:latin typeface="Segoe UI Light"/>
                <a:ea typeface="Segoe UI Light"/>
              </a:rPr>
              <a:t>The strptime function allows you to convert a string to a date</a:t>
            </a:r>
            <a:endParaRPr b="0" lang="en-US" sz="4400" spc="-1" strike="noStrike">
              <a:latin typeface="Arial"/>
            </a:endParaRPr>
          </a:p>
        </p:txBody>
      </p:sp>
      <p:sp>
        <p:nvSpPr>
          <p:cNvPr id="286" name="CustomShape 2"/>
          <p:cNvSpPr/>
          <p:nvPr/>
        </p:nvSpPr>
        <p:spPr>
          <a:xfrm>
            <a:off x="-88920" y="1507680"/>
            <a:ext cx="12556440" cy="3930120"/>
          </a:xfrm>
          <a:prstGeom prst="rect">
            <a:avLst/>
          </a:prstGeom>
          <a:solidFill>
            <a:srgbClr val="ffffff"/>
          </a:solidFill>
          <a:ln>
            <a:noFill/>
          </a:ln>
        </p:spPr>
        <p:style>
          <a:lnRef idx="0"/>
          <a:fillRef idx="0"/>
          <a:effectRef idx="0"/>
          <a:fontRef idx="minor"/>
        </p:style>
        <p:txBody>
          <a:bodyPr wrap="none" lIns="90000" rIns="90000" tIns="45000" bIns="45000" anchor="ctr">
            <a:spAutoFit/>
          </a:bodyPr>
          <a:p>
            <a:pPr>
              <a:lnSpc>
                <a:spcPct val="100000"/>
              </a:lnSpc>
            </a:pPr>
            <a:r>
              <a:rPr b="0" lang="en-US" sz="2800" spc="-1" strike="noStrike">
                <a:solidFill>
                  <a:srgbClr val="0000ff"/>
                </a:solidFill>
                <a:latin typeface="Consolas"/>
                <a:ea typeface="DejaVu Sans"/>
              </a:rPr>
              <a:t>import</a:t>
            </a:r>
            <a:r>
              <a:rPr b="0" lang="en-US" sz="2800" spc="-1" strike="noStrike">
                <a:solidFill>
                  <a:srgbClr val="000000"/>
                </a:solidFill>
                <a:latin typeface="Consolas"/>
                <a:ea typeface="DejaVu Sans"/>
              </a:rPr>
              <a:t> datetime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birthday = input (</a:t>
            </a:r>
            <a:r>
              <a:rPr b="0" lang="en-US" sz="2800" spc="-1" strike="noStrike">
                <a:solidFill>
                  <a:srgbClr val="a31515"/>
                </a:solidFill>
                <a:latin typeface="Consolas"/>
                <a:ea typeface="DejaVu Sans"/>
              </a:rPr>
              <a:t>"What is your birthday? "</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birthdate =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datetime.datetime.strptime(birthday,</a:t>
            </a:r>
            <a:r>
              <a:rPr b="0" lang="en-US" sz="2800" spc="-1" strike="noStrike">
                <a:solidFill>
                  <a:srgbClr val="a31515"/>
                </a:solidFill>
                <a:latin typeface="Consolas"/>
                <a:ea typeface="DejaVu Sans"/>
              </a:rPr>
              <a:t>"%m/%d/%Y"</a:t>
            </a:r>
            <a:r>
              <a:rPr b="0" lang="en-US" sz="2800" spc="-1" strike="noStrike">
                <a:solidFill>
                  <a:srgbClr val="000000"/>
                </a:solidFill>
                <a:latin typeface="Consolas"/>
                <a:ea typeface="DejaVu Sans"/>
              </a:rPr>
              <a:t>).date()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#why did we list datetime twice? </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#because we are calling the strptime function</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#which is part of the datetime class</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#which is in the datetime module</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a:t>
            </a:r>
            <a:r>
              <a:rPr b="0" lang="en-US" sz="2800" spc="-1" strike="noStrike">
                <a:solidFill>
                  <a:srgbClr val="a31515"/>
                </a:solidFill>
                <a:latin typeface="Consolas"/>
                <a:ea typeface="DejaVu Sans"/>
              </a:rPr>
              <a:t>"Your birth month is "</a:t>
            </a:r>
            <a:r>
              <a:rPr b="0" lang="en-US" sz="2800" spc="-1" strike="noStrike">
                <a:solidFill>
                  <a:srgbClr val="000000"/>
                </a:solidFill>
                <a:latin typeface="Consolas"/>
                <a:ea typeface="DejaVu Sans"/>
              </a:rPr>
              <a:t> + birthdate.strftime(</a:t>
            </a:r>
            <a:r>
              <a:rPr b="0" lang="en-US" sz="2800" spc="-1" strike="noStrike">
                <a:solidFill>
                  <a:srgbClr val="a31515"/>
                </a:solidFill>
                <a:latin typeface="Consolas"/>
                <a:ea typeface="DejaVu Sans"/>
              </a:rPr>
              <a:t>'%B'</a:t>
            </a:r>
            <a:r>
              <a:rPr b="0" lang="en-US" sz="2800" spc="-1" strike="noStrike">
                <a:solidFill>
                  <a:srgbClr val="000000"/>
                </a:solidFill>
                <a:latin typeface="Consolas"/>
                <a:ea typeface="DejaVu Sans"/>
              </a:rPr>
              <a:t>)) </a:t>
            </a:r>
            <a:endParaRPr b="0" lang="en-US" sz="2800" spc="-1" strike="noStrike">
              <a:latin typeface="Arial"/>
            </a:endParaRPr>
          </a:p>
        </p:txBody>
      </p:sp>
      <p:pic>
        <p:nvPicPr>
          <p:cNvPr id="287" name="Picture 5" descr=""/>
          <p:cNvPicPr/>
          <p:nvPr/>
        </p:nvPicPr>
        <p:blipFill>
          <a:blip r:embed="rId1"/>
          <a:stretch/>
        </p:blipFill>
        <p:spPr>
          <a:xfrm>
            <a:off x="4547160" y="5429520"/>
            <a:ext cx="8073000" cy="2653920"/>
          </a:xfrm>
          <a:prstGeom prst="rect">
            <a:avLst/>
          </a:prstGeom>
          <a:ln>
            <a:noFill/>
          </a:ln>
        </p:spPr>
      </p:pic>
    </p:spTree>
  </p:cSld>
  <mc:AlternateContent>
    <mc:Choice Requires="p14">
      <p:transition spd="slow" p14:dur="2000"/>
    </mc:Choice>
    <mc:Fallback>
      <p:transition spd="slow"/>
    </mc:Fallback>
  </mc:AlternateContent>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8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88000"/>
          </a:bodyPr>
          <a:p>
            <a:pPr>
              <a:lnSpc>
                <a:spcPct val="80000"/>
              </a:lnSpc>
            </a:pPr>
            <a:r>
              <a:rPr b="0" lang="en-US" sz="4400" spc="-1" strike="noStrike">
                <a:solidFill>
                  <a:srgbClr val="000000"/>
                </a:solidFill>
                <a:latin typeface="Segoe UI Light"/>
                <a:ea typeface="Segoe UI Light"/>
              </a:rPr>
              <a:t>We spend a lot of time thinking about deadlines and schedules</a:t>
            </a:r>
            <a:endParaRPr b="0" lang="en-US" sz="4400" spc="-1" strike="noStrike">
              <a:latin typeface="Arial"/>
            </a:endParaRPr>
          </a:p>
        </p:txBody>
      </p:sp>
      <p:sp>
        <p:nvSpPr>
          <p:cNvPr id="248"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How many days do I have until my birthday?</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When is my project due?</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608040" y="4468680"/>
            <a:ext cx="11432160" cy="167580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3600" spc="-1" strike="noStrike">
                <a:solidFill>
                  <a:srgbClr val="000000"/>
                </a:solidFill>
                <a:latin typeface="Segoe UI Light"/>
                <a:ea typeface="Segoe UI Light"/>
              </a:rPr>
              <a:t>Asking a user for a date value</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88000"/>
          </a:bodyPr>
          <a:p>
            <a:pPr>
              <a:lnSpc>
                <a:spcPct val="80000"/>
              </a:lnSpc>
            </a:pPr>
            <a:r>
              <a:rPr b="0" lang="en-US" sz="4400" spc="-1" strike="noStrike">
                <a:solidFill>
                  <a:srgbClr val="000000"/>
                </a:solidFill>
                <a:latin typeface="Segoe UI Light"/>
                <a:ea typeface="Segoe UI Light"/>
              </a:rPr>
              <a:t>But what if the user doesn’t enter the date in the format I specify in strptime?</a:t>
            </a:r>
            <a:endParaRPr b="0" lang="en-US" sz="4400" spc="-1" strike="noStrike">
              <a:latin typeface="Arial"/>
            </a:endParaRPr>
          </a:p>
        </p:txBody>
      </p:sp>
      <p:sp>
        <p:nvSpPr>
          <p:cNvPr id="290" name="CustomShape 2"/>
          <p:cNvSpPr/>
          <p:nvPr/>
        </p:nvSpPr>
        <p:spPr>
          <a:xfrm>
            <a:off x="379440" y="304272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Your code will crash so…</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Tell the user the date format you want</a:t>
            </a:r>
            <a:endParaRPr b="0" lang="en-US" sz="3200" spc="-1" strike="noStrike">
              <a:latin typeface="Arial"/>
            </a:endParaRPr>
          </a:p>
          <a:p>
            <a:pPr>
              <a:lnSpc>
                <a:spcPct val="100000"/>
              </a:lnSpc>
              <a:spcBef>
                <a:spcPts val="1400"/>
              </a:spcBef>
            </a:pPr>
            <a:r>
              <a:rPr b="0" lang="en-US" sz="2800" spc="-1" strike="noStrike">
                <a:solidFill>
                  <a:srgbClr val="000000"/>
                </a:solidFill>
                <a:latin typeface="Consolas"/>
                <a:ea typeface="Segoe UI Light"/>
              </a:rPr>
              <a:t>birthday = input (</a:t>
            </a:r>
            <a:r>
              <a:rPr b="0" lang="en-US" sz="2800" spc="-1" strike="noStrike">
                <a:solidFill>
                  <a:srgbClr val="a31515"/>
                </a:solidFill>
                <a:latin typeface="Consolas"/>
                <a:ea typeface="Segoe UI Light"/>
              </a:rPr>
              <a:t>"What is your birthday? (mm/dd/yyyy) "</a:t>
            </a:r>
            <a:r>
              <a:rPr b="0" lang="en-US" sz="2800" spc="-1" strike="noStrike">
                <a:solidFill>
                  <a:srgbClr val="000000"/>
                </a:solidFill>
                <a:latin typeface="Consolas"/>
                <a:ea typeface="Segoe UI Light"/>
              </a:rPr>
              <a:t>) </a:t>
            </a:r>
            <a:endParaRPr b="0" lang="en-US" sz="28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 </a:t>
            </a:r>
            <a:endParaRPr b="0" lang="en-US" sz="3200" spc="-1" strike="noStrike">
              <a:latin typeface="Arial"/>
            </a:endParaRPr>
          </a:p>
        </p:txBody>
      </p:sp>
      <p:sp>
        <p:nvSpPr>
          <p:cNvPr id="291" name="CustomShape 3"/>
          <p:cNvSpPr/>
          <p:nvPr/>
        </p:nvSpPr>
        <p:spPr>
          <a:xfrm>
            <a:off x="379440" y="1772280"/>
            <a:ext cx="1181160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Consolas"/>
                <a:ea typeface="DejaVu Sans"/>
              </a:rPr>
              <a:t>birthdate = datetime.datetime.strptime(birthday,</a:t>
            </a:r>
            <a:r>
              <a:rPr b="0" lang="en-US" sz="2800" spc="-1" strike="noStrike">
                <a:solidFill>
                  <a:srgbClr val="a31515"/>
                </a:solidFill>
                <a:latin typeface="Consolas"/>
                <a:ea typeface="DejaVu Sans"/>
              </a:rPr>
              <a:t>"%m/%d/%Y"</a:t>
            </a:r>
            <a:r>
              <a:rPr b="0" lang="en-US" sz="2800" spc="-1" strike="noStrike">
                <a:solidFill>
                  <a:srgbClr val="000000"/>
                </a:solidFill>
                <a:latin typeface="Consolas"/>
                <a:ea typeface="DejaVu Sans"/>
              </a:rPr>
              <a:t>)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90">
                                            <p:txEl>
                                              <p:pRg st="1" end="1"/>
                                            </p:txEl>
                                          </p:spTgt>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48000"/>
          </a:bodyPr>
          <a:p>
            <a:pPr>
              <a:lnSpc>
                <a:spcPct val="80000"/>
              </a:lnSpc>
            </a:pPr>
            <a:r>
              <a:rPr b="0" lang="en-US" sz="4400" spc="-1" strike="noStrike">
                <a:solidFill>
                  <a:srgbClr val="000000"/>
                </a:solidFill>
                <a:latin typeface="Segoe UI Light"/>
                <a:ea typeface="Segoe UI Light"/>
              </a:rPr>
              <a:t>Dates seem like a lot of hassle, is it worth it? Why not just store them as strings!</a:t>
            </a:r>
            <a:endParaRPr b="0" lang="en-US" sz="4400" spc="-1" strike="noStrike">
              <a:latin typeface="Arial"/>
            </a:endParaRPr>
          </a:p>
        </p:txBody>
      </p:sp>
      <p:sp>
        <p:nvSpPr>
          <p:cNvPr id="293"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can create a countdown to say how many days until a big event or holiday</a:t>
            </a:r>
            <a:endParaRPr b="0" lang="en-US" sz="3200" spc="-1" strike="noStrike">
              <a:latin typeface="Arial"/>
            </a:endParaRPr>
          </a:p>
          <a:p>
            <a:pPr>
              <a:lnSpc>
                <a:spcPct val="100000"/>
              </a:lnSpc>
              <a:spcBef>
                <a:spcPts val="1400"/>
              </a:spcBef>
            </a:pPr>
            <a:endParaRPr b="0" lang="en-US" sz="3200" spc="-1" strike="noStrike">
              <a:latin typeface="Arial"/>
            </a:endParaRPr>
          </a:p>
          <a:p>
            <a:pPr>
              <a:lnSpc>
                <a:spcPct val="100000"/>
              </a:lnSpc>
              <a:spcBef>
                <a:spcPts val="1400"/>
              </a:spcBef>
            </a:pPr>
            <a:endParaRPr b="0" lang="en-US" sz="3200" spc="-1" strike="noStrike">
              <a:latin typeface="Arial"/>
            </a:endParaRPr>
          </a:p>
          <a:p>
            <a:pPr>
              <a:lnSpc>
                <a:spcPct val="100000"/>
              </a:lnSpc>
              <a:spcBef>
                <a:spcPts val="1400"/>
              </a:spcBef>
            </a:pPr>
            <a:endParaRPr b="0" lang="en-US" sz="3200" spc="-1" strike="noStrike">
              <a:latin typeface="Arial"/>
            </a:endParaRPr>
          </a:p>
        </p:txBody>
      </p:sp>
      <p:sp>
        <p:nvSpPr>
          <p:cNvPr id="294" name="CustomShape 3"/>
          <p:cNvSpPr/>
          <p:nvPr/>
        </p:nvSpPr>
        <p:spPr>
          <a:xfrm>
            <a:off x="-307080" y="2494440"/>
            <a:ext cx="12982680" cy="3076920"/>
          </a:xfrm>
          <a:prstGeom prst="rect">
            <a:avLst/>
          </a:prstGeom>
          <a:solidFill>
            <a:srgbClr val="ffffff"/>
          </a:solidFill>
          <a:ln>
            <a:noFill/>
          </a:ln>
        </p:spPr>
        <p:style>
          <a:lnRef idx="0"/>
          <a:fillRef idx="0"/>
          <a:effectRef idx="0"/>
          <a:fontRef idx="minor"/>
        </p:style>
        <p:txBody>
          <a:bodyPr wrap="none" lIns="90000" rIns="90000" tIns="45000" bIns="45000" anchor="ctr">
            <a:spAutoFit/>
          </a:bodyPr>
          <a:p>
            <a:pPr>
              <a:lnSpc>
                <a:spcPct val="100000"/>
              </a:lnSpc>
            </a:pPr>
            <a:r>
              <a:rPr b="0" lang="en-US" sz="2800" spc="-1" strike="noStrike">
                <a:solidFill>
                  <a:srgbClr val="000000"/>
                </a:solidFill>
                <a:latin typeface="Consolas"/>
                <a:ea typeface="DejaVu Sans"/>
              </a:rPr>
              <a:t>nextBirthday =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  </a:t>
            </a:r>
            <a:r>
              <a:rPr b="0" lang="en-US" sz="2800" spc="-1" strike="noStrike">
                <a:solidFill>
                  <a:srgbClr val="000000"/>
                </a:solidFill>
                <a:latin typeface="Consolas"/>
                <a:ea typeface="DejaVu Sans"/>
              </a:rPr>
              <a:t>datetime.datetime.strptime(</a:t>
            </a:r>
            <a:r>
              <a:rPr b="0" lang="en-US" sz="2800" spc="-1" strike="noStrike">
                <a:solidFill>
                  <a:srgbClr val="a31515"/>
                </a:solidFill>
                <a:latin typeface="Consolas"/>
                <a:ea typeface="DejaVu Sans"/>
              </a:rPr>
              <a:t>'12/20/2014'</a:t>
            </a:r>
            <a:r>
              <a:rPr b="0" lang="en-US" sz="2800" spc="-1" strike="noStrike">
                <a:solidFill>
                  <a:srgbClr val="000000"/>
                </a:solidFill>
                <a:latin typeface="Consolas"/>
                <a:ea typeface="DejaVu Sans"/>
              </a:rPr>
              <a:t>,</a:t>
            </a:r>
            <a:r>
              <a:rPr b="0" lang="en-US" sz="2800" spc="-1" strike="noStrike">
                <a:solidFill>
                  <a:srgbClr val="a31515"/>
                </a:solidFill>
                <a:latin typeface="Consolas"/>
                <a:ea typeface="DejaVu Sans"/>
              </a:rPr>
              <a:t>'%m/%d/%Y'</a:t>
            </a:r>
            <a:r>
              <a:rPr b="0" lang="en-US" sz="2800" spc="-1" strike="noStrike">
                <a:solidFill>
                  <a:srgbClr val="000000"/>
                </a:solidFill>
                <a:latin typeface="Consolas"/>
                <a:ea typeface="DejaVu Sans"/>
              </a:rPr>
              <a:t>).date()</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currentDate = datetime.date.today()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#If you subtract two dates you get back the number of days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#between those dates</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difference = nextBirthday - currentDate</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(difference.days)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48000"/>
          </a:bodyPr>
          <a:p>
            <a:pPr>
              <a:lnSpc>
                <a:spcPct val="80000"/>
              </a:lnSpc>
            </a:pPr>
            <a:r>
              <a:rPr b="0" lang="en-US" sz="4400" spc="-1" strike="noStrike">
                <a:solidFill>
                  <a:srgbClr val="000000"/>
                </a:solidFill>
                <a:latin typeface="Segoe UI Light"/>
                <a:ea typeface="Segoe UI Light"/>
              </a:rPr>
              <a:t>Dates seem like a lot of hassle, is it worth it? Why not just store them as strings!</a:t>
            </a:r>
            <a:endParaRPr b="0" lang="en-US" sz="4400" spc="-1" strike="noStrike">
              <a:latin typeface="Arial"/>
            </a:endParaRPr>
          </a:p>
        </p:txBody>
      </p:sp>
      <p:sp>
        <p:nvSpPr>
          <p:cNvPr id="296"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can tell someone when the milk in their fridge will expire</a:t>
            </a:r>
            <a:endParaRPr b="0" lang="en-US" sz="3200" spc="-1" strike="noStrike">
              <a:latin typeface="Arial"/>
            </a:endParaRPr>
          </a:p>
          <a:p>
            <a:pPr>
              <a:lnSpc>
                <a:spcPct val="100000"/>
              </a:lnSpc>
              <a:spcBef>
                <a:spcPts val="1400"/>
              </a:spcBef>
            </a:pPr>
            <a:endParaRPr b="0" lang="en-US" sz="3200" spc="-1" strike="noStrike">
              <a:latin typeface="Arial"/>
            </a:endParaRPr>
          </a:p>
          <a:p>
            <a:pPr>
              <a:lnSpc>
                <a:spcPct val="100000"/>
              </a:lnSpc>
              <a:spcBef>
                <a:spcPts val="1400"/>
              </a:spcBef>
            </a:pPr>
            <a:endParaRPr b="0" lang="en-US" sz="3200" spc="-1" strike="noStrike">
              <a:latin typeface="Arial"/>
            </a:endParaRPr>
          </a:p>
          <a:p>
            <a:pPr>
              <a:lnSpc>
                <a:spcPct val="100000"/>
              </a:lnSpc>
              <a:spcBef>
                <a:spcPts val="1400"/>
              </a:spcBef>
            </a:pPr>
            <a:endParaRPr b="0" lang="en-US" sz="3200" spc="-1" strike="noStrike">
              <a:latin typeface="Arial"/>
            </a:endParaRPr>
          </a:p>
          <a:p>
            <a:pPr>
              <a:lnSpc>
                <a:spcPct val="100000"/>
              </a:lnSpc>
              <a:spcBef>
                <a:spcPts val="1400"/>
              </a:spcBef>
            </a:pPr>
            <a:endParaRPr b="0" lang="en-US" sz="3200" spc="-1" strike="noStrike">
              <a:latin typeface="Arial"/>
            </a:endParaRPr>
          </a:p>
        </p:txBody>
      </p:sp>
      <p:sp>
        <p:nvSpPr>
          <p:cNvPr id="297" name="CustomShape 3"/>
          <p:cNvSpPr/>
          <p:nvPr/>
        </p:nvSpPr>
        <p:spPr>
          <a:xfrm>
            <a:off x="-28800" y="2120400"/>
            <a:ext cx="10848960" cy="2223720"/>
          </a:xfrm>
          <a:prstGeom prst="rect">
            <a:avLst/>
          </a:prstGeom>
          <a:solidFill>
            <a:srgbClr val="ffffff"/>
          </a:solidFill>
          <a:ln>
            <a:noFill/>
          </a:ln>
        </p:spPr>
        <p:style>
          <a:lnRef idx="0"/>
          <a:fillRef idx="0"/>
          <a:effectRef idx="0"/>
          <a:fontRef idx="minor"/>
        </p:style>
        <p:txBody>
          <a:bodyPr wrap="none" lIns="90000" rIns="90000" tIns="45000" bIns="45000" anchor="ctr">
            <a:spAutoFit/>
          </a:bodyPr>
          <a:p>
            <a:pPr>
              <a:lnSpc>
                <a:spcPct val="100000"/>
              </a:lnSpc>
            </a:pPr>
            <a:r>
              <a:rPr b="0" lang="en-US" sz="2800" spc="-1" strike="noStrike">
                <a:solidFill>
                  <a:srgbClr val="000000"/>
                </a:solidFill>
                <a:latin typeface="Consolas"/>
                <a:ea typeface="DejaVu Sans"/>
              </a:rPr>
              <a:t>currentDate = datetime.date.today()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#timedelta allows you to specify the time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#to add or subtract from a date</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(currentDate + datetime.timedelta(days=15))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(currentDate + datetime.timedelta(hours=15))</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88000"/>
          </a:bodyPr>
          <a:p>
            <a:pPr>
              <a:lnSpc>
                <a:spcPct val="80000"/>
              </a:lnSpc>
            </a:pPr>
            <a:r>
              <a:rPr b="0" lang="en-US" sz="4400" spc="-1" strike="noStrike">
                <a:solidFill>
                  <a:srgbClr val="000000"/>
                </a:solidFill>
                <a:latin typeface="Segoe UI Light"/>
                <a:ea typeface="Segoe UI Light"/>
              </a:rPr>
              <a:t>You will be amazed how often you need to work with dates!</a:t>
            </a:r>
            <a:endParaRPr b="0" lang="en-US" sz="4400" spc="-1" strike="noStrike">
              <a:latin typeface="Arial"/>
            </a:endParaRPr>
          </a:p>
        </p:txBody>
      </p:sp>
      <p:sp>
        <p:nvSpPr>
          <p:cNvPr id="299"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datetime doesn’t have what you need, check out the </a:t>
            </a:r>
            <a:r>
              <a:rPr b="0" lang="en-US" sz="3200" spc="-1" strike="noStrike" u="sng">
                <a:solidFill>
                  <a:srgbClr val="0000ff"/>
                </a:solidFill>
                <a:uFillTx/>
                <a:latin typeface="Segoe UI Light"/>
                <a:ea typeface="Segoe UI Light"/>
                <a:hlinkClick r:id="rId1"/>
              </a:rPr>
              <a:t>dateutil</a:t>
            </a:r>
            <a:r>
              <a:rPr b="0" lang="en-US" sz="3200" spc="-1" strike="noStrike" u="sng">
                <a:solidFill>
                  <a:srgbClr val="0000ff"/>
                </a:solidFill>
                <a:uFillTx/>
                <a:latin typeface="Segoe UI Light"/>
                <a:ea typeface="Segoe UI Light"/>
                <a:hlinkClick r:id="rId2"/>
              </a:rPr>
              <a:t> </a:t>
            </a:r>
            <a:r>
              <a:rPr b="0" lang="en-US" sz="3200" spc="-1" strike="noStrike">
                <a:solidFill>
                  <a:srgbClr val="000000"/>
                </a:solidFill>
                <a:latin typeface="Segoe UI Light"/>
                <a:ea typeface="Segoe UI Light"/>
              </a:rPr>
              <a:t>library (for example you might want to know the number of years between two dates instead of number of days)</a:t>
            </a:r>
            <a:endParaRPr b="0" lang="en-US" sz="3200" spc="-1" strike="noStrike">
              <a:latin typeface="Arial"/>
            </a:endParaRPr>
          </a:p>
          <a:p>
            <a:pPr>
              <a:lnSpc>
                <a:spcPct val="100000"/>
              </a:lnSpc>
              <a:spcBef>
                <a:spcPts val="1400"/>
              </a:spcBef>
            </a:pPr>
            <a:endParaRPr b="0" lang="en-US" sz="3200" spc="-1" strike="noStrike">
              <a:latin typeface="Arial"/>
            </a:endParaRPr>
          </a:p>
          <a:p>
            <a:pPr>
              <a:lnSpc>
                <a:spcPct val="100000"/>
              </a:lnSpc>
              <a:spcBef>
                <a:spcPts val="1400"/>
              </a:spcBef>
            </a:pPr>
            <a:endParaRPr b="0" lang="en-US" sz="3200" spc="-1" strike="noStrike">
              <a:latin typeface="Arial"/>
            </a:endParaRPr>
          </a:p>
          <a:p>
            <a:pPr>
              <a:lnSpc>
                <a:spcPct val="100000"/>
              </a:lnSpc>
              <a:spcBef>
                <a:spcPts val="1400"/>
              </a:spcBef>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83" dur="indefinite" restart="never" nodeType="tmRoot">
          <p:childTnLst>
            <p:seq>
              <p:cTn id="184" dur="indefinite" nodeType="mainSeq">
                <p:childTnLst>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91960" y="3466440"/>
            <a:ext cx="8215200" cy="1484640"/>
          </a:xfrm>
          <a:prstGeom prst="rect">
            <a:avLst/>
          </a:prstGeom>
          <a:noFill/>
          <a:ln>
            <a:noFill/>
          </a:ln>
        </p:spPr>
        <p:style>
          <a:lnRef idx="0"/>
          <a:fillRef idx="0"/>
          <a:effectRef idx="0"/>
          <a:fontRef idx="minor"/>
        </p:style>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Working with time</a:t>
            </a:r>
            <a:endParaRPr b="0" lang="en-US" sz="3600" spc="-1" strike="noStrike">
              <a:latin typeface="Arial"/>
            </a:endParaRPr>
          </a:p>
        </p:txBody>
      </p:sp>
      <p:sp>
        <p:nvSpPr>
          <p:cNvPr id="301" name="CustomShape 2"/>
          <p:cNvSpPr/>
          <p:nvPr/>
        </p:nvSpPr>
        <p:spPr>
          <a:xfrm>
            <a:off x="193320" y="5132520"/>
            <a:ext cx="8409240" cy="1460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What about times?</a:t>
            </a:r>
            <a:endParaRPr b="0" lang="en-US" sz="4400" spc="-1" strike="noStrike">
              <a:latin typeface="Arial"/>
            </a:endParaRPr>
          </a:p>
        </p:txBody>
      </p:sp>
      <p:sp>
        <p:nvSpPr>
          <p:cNvPr id="303"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It is called Date</a:t>
            </a:r>
            <a:r>
              <a:rPr b="1" lang="en-US" sz="3200" spc="-1" strike="noStrike">
                <a:solidFill>
                  <a:srgbClr val="000000"/>
                </a:solidFill>
                <a:latin typeface="Segoe UI Light"/>
                <a:ea typeface="Segoe UI Light"/>
              </a:rPr>
              <a:t>time</a:t>
            </a:r>
            <a:r>
              <a:rPr b="0" lang="en-US" sz="3200" spc="-1" strike="noStrike">
                <a:solidFill>
                  <a:srgbClr val="000000"/>
                </a:solidFill>
                <a:latin typeface="Segoe UI Light"/>
                <a:ea typeface="Segoe UI Light"/>
              </a:rPr>
              <a:t>, so yes, it can store times.</a:t>
            </a:r>
            <a:endParaRPr b="0" lang="en-US" sz="3200" spc="-1" strike="noStrike">
              <a:latin typeface="Arial"/>
            </a:endParaRPr>
          </a:p>
        </p:txBody>
      </p:sp>
      <p:sp>
        <p:nvSpPr>
          <p:cNvPr id="304" name="CustomShape 3"/>
          <p:cNvSpPr/>
          <p:nvPr/>
        </p:nvSpPr>
        <p:spPr>
          <a:xfrm>
            <a:off x="73080" y="2183040"/>
            <a:ext cx="8288640" cy="2650320"/>
          </a:xfrm>
          <a:prstGeom prst="rect">
            <a:avLst/>
          </a:prstGeom>
          <a:solidFill>
            <a:srgbClr val="ffffff"/>
          </a:solidFill>
          <a:ln>
            <a:noFill/>
          </a:ln>
        </p:spPr>
        <p:style>
          <a:lnRef idx="0"/>
          <a:fillRef idx="0"/>
          <a:effectRef idx="0"/>
          <a:fontRef idx="minor"/>
        </p:style>
        <p:txBody>
          <a:bodyPr wrap="none" lIns="90000" rIns="90000" tIns="45000" bIns="45000" anchor="ctr">
            <a:spAutoFit/>
          </a:bodyPr>
          <a:p>
            <a:pPr>
              <a:lnSpc>
                <a:spcPct val="100000"/>
              </a:lnSpc>
            </a:pPr>
            <a:r>
              <a:rPr b="0" lang="en-US" sz="2800" spc="-1" strike="noStrike">
                <a:solidFill>
                  <a:srgbClr val="0000ff"/>
                </a:solidFill>
                <a:latin typeface="Consolas"/>
                <a:ea typeface="DejaVu Sans"/>
              </a:rPr>
              <a:t>import</a:t>
            </a:r>
            <a:r>
              <a:rPr b="0" lang="en-US" sz="2800" spc="-1" strike="noStrike">
                <a:solidFill>
                  <a:srgbClr val="000000"/>
                </a:solidFill>
                <a:latin typeface="Consolas"/>
                <a:ea typeface="DejaVu Sans"/>
              </a:rPr>
              <a:t> datetime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currentTime = datetime.datetime.now()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(currentTime)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(currentTime.hour)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(currentTime.minute)</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(currentTime.second)</a:t>
            </a:r>
            <a:endParaRPr b="0" lang="en-US" sz="2800" spc="-1" strike="noStrike">
              <a:latin typeface="Arial"/>
            </a:endParaRPr>
          </a:p>
        </p:txBody>
      </p:sp>
      <p:pic>
        <p:nvPicPr>
          <p:cNvPr id="305" name="Picture 4" descr=""/>
          <p:cNvPicPr/>
          <p:nvPr/>
        </p:nvPicPr>
        <p:blipFill>
          <a:blip r:embed="rId1"/>
          <a:stretch/>
        </p:blipFill>
        <p:spPr>
          <a:xfrm>
            <a:off x="5912640" y="4847760"/>
            <a:ext cx="7164000" cy="3471840"/>
          </a:xfrm>
          <a:prstGeom prst="rect">
            <a:avLst/>
          </a:prstGeom>
          <a:ln>
            <a:noFill/>
          </a:ln>
        </p:spPr>
      </p:pic>
    </p:spTree>
  </p:cSld>
  <mc:AlternateContent>
    <mc:Choice Requires="p14">
      <p:transition spd="slow" p14:dur="2000"/>
    </mc:Choice>
    <mc:Fallback>
      <p:transition spd="slow"/>
    </mc:Fallback>
  </mc:AlternateContent>
  <p:timing>
    <p:tnLst>
      <p:par>
        <p:cTn id="191" dur="indefinite" restart="never" nodeType="tmRoot">
          <p:childTnLst>
            <p:seq>
              <p:cTn id="192" dur="indefinite" nodeType="mainSeq">
                <p:childTnLst>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304"/>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48000"/>
          </a:bodyPr>
          <a:p>
            <a:pPr>
              <a:lnSpc>
                <a:spcPct val="80000"/>
              </a:lnSpc>
            </a:pPr>
            <a:r>
              <a:rPr b="0" lang="en-US" sz="4400" spc="-1" strike="noStrike">
                <a:solidFill>
                  <a:srgbClr val="000000"/>
                </a:solidFill>
                <a:latin typeface="Segoe UI Light"/>
                <a:ea typeface="Segoe UI Light"/>
              </a:rPr>
              <a:t>Just like with dates you can use strftime() to format the way a time is displayed</a:t>
            </a:r>
            <a:endParaRPr b="0" lang="en-US" sz="4400" spc="-1" strike="noStrike">
              <a:latin typeface="Arial"/>
            </a:endParaRPr>
          </a:p>
        </p:txBody>
      </p:sp>
      <p:sp>
        <p:nvSpPr>
          <p:cNvPr id="307" name="CustomShape 2"/>
          <p:cNvSpPr/>
          <p:nvPr/>
        </p:nvSpPr>
        <p:spPr>
          <a:xfrm>
            <a:off x="378720" y="3247200"/>
            <a:ext cx="11524680" cy="52898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00"/>
              </a:spcBef>
            </a:pPr>
            <a:r>
              <a:rPr b="0" lang="en-US" sz="3200" spc="-1" strike="noStrike">
                <a:solidFill>
                  <a:srgbClr val="000000"/>
                </a:solidFill>
                <a:latin typeface="Segoe UI Light"/>
                <a:ea typeface="Segoe UI Light"/>
              </a:rPr>
              <a:t>%H </a:t>
            </a:r>
            <a:r>
              <a:rPr b="0" lang="en-US" sz="3200" spc="-1" strike="noStrike">
                <a:solidFill>
                  <a:srgbClr val="000000"/>
                </a:solidFill>
                <a:latin typeface="Segoe UI Light"/>
                <a:ea typeface="Segoe UI Light"/>
              </a:rPr>
              <a:t>	</a:t>
            </a:r>
            <a:r>
              <a:rPr b="0" lang="en-US" sz="3200" spc="-1" strike="noStrike">
                <a:solidFill>
                  <a:srgbClr val="000000"/>
                </a:solidFill>
                <a:latin typeface="Segoe UI Light"/>
                <a:ea typeface="Segoe UI Light"/>
              </a:rPr>
              <a:t>Hours (24 hr clock)</a:t>
            </a:r>
            <a:endParaRPr b="0" lang="en-US" sz="3200" spc="-1" strike="noStrike">
              <a:latin typeface="Arial"/>
            </a:endParaRPr>
          </a:p>
          <a:p>
            <a:pPr>
              <a:lnSpc>
                <a:spcPct val="100000"/>
              </a:lnSpc>
              <a:spcBef>
                <a:spcPts val="1400"/>
              </a:spcBef>
            </a:pPr>
            <a:r>
              <a:rPr b="0" lang="en-US" sz="3200" spc="-1" strike="noStrike">
                <a:solidFill>
                  <a:srgbClr val="000000"/>
                </a:solidFill>
                <a:latin typeface="Segoe UI Light"/>
                <a:ea typeface="Segoe UI Light"/>
              </a:rPr>
              <a:t>%I </a:t>
            </a:r>
            <a:r>
              <a:rPr b="0" lang="en-US" sz="3200" spc="-1" strike="noStrike">
                <a:solidFill>
                  <a:srgbClr val="000000"/>
                </a:solidFill>
                <a:latin typeface="Segoe UI Light"/>
                <a:ea typeface="Segoe UI Light"/>
              </a:rPr>
              <a:t>	</a:t>
            </a:r>
            <a:r>
              <a:rPr b="0" lang="en-US" sz="3200" spc="-1" strike="noStrike">
                <a:solidFill>
                  <a:srgbClr val="000000"/>
                </a:solidFill>
                <a:latin typeface="Segoe UI Light"/>
                <a:ea typeface="Segoe UI Light"/>
              </a:rPr>
              <a:t>Hours (12 hr clock)</a:t>
            </a:r>
            <a:endParaRPr b="0" lang="en-US" sz="3200" spc="-1" strike="noStrike">
              <a:latin typeface="Arial"/>
            </a:endParaRPr>
          </a:p>
          <a:p>
            <a:pPr>
              <a:lnSpc>
                <a:spcPct val="100000"/>
              </a:lnSpc>
              <a:spcBef>
                <a:spcPts val="1400"/>
              </a:spcBef>
            </a:pPr>
            <a:r>
              <a:rPr b="0" lang="en-US" sz="3200" spc="-1" strike="noStrike">
                <a:solidFill>
                  <a:srgbClr val="000000"/>
                </a:solidFill>
                <a:latin typeface="Segoe UI Light"/>
                <a:ea typeface="Segoe UI Light"/>
              </a:rPr>
              <a:t>%p </a:t>
            </a:r>
            <a:r>
              <a:rPr b="0" lang="en-US" sz="3200" spc="-1" strike="noStrike">
                <a:solidFill>
                  <a:srgbClr val="000000"/>
                </a:solidFill>
                <a:latin typeface="Segoe UI Light"/>
                <a:ea typeface="Segoe UI Light"/>
              </a:rPr>
              <a:t>	</a:t>
            </a:r>
            <a:r>
              <a:rPr b="0" lang="en-US" sz="3200" spc="-1" strike="noStrike">
                <a:solidFill>
                  <a:srgbClr val="000000"/>
                </a:solidFill>
                <a:latin typeface="Segoe UI Light"/>
                <a:ea typeface="Segoe UI Light"/>
              </a:rPr>
              <a:t>AM or PM</a:t>
            </a:r>
            <a:endParaRPr b="0" lang="en-US" sz="3200" spc="-1" strike="noStrike">
              <a:latin typeface="Arial"/>
            </a:endParaRPr>
          </a:p>
          <a:p>
            <a:pPr>
              <a:lnSpc>
                <a:spcPct val="100000"/>
              </a:lnSpc>
              <a:spcBef>
                <a:spcPts val="1400"/>
              </a:spcBef>
            </a:pPr>
            <a:r>
              <a:rPr b="0" lang="en-US" sz="3200" spc="-1" strike="noStrike">
                <a:solidFill>
                  <a:srgbClr val="000000"/>
                </a:solidFill>
                <a:latin typeface="Segoe UI Light"/>
                <a:ea typeface="Segoe UI Light"/>
              </a:rPr>
              <a:t>%m </a:t>
            </a:r>
            <a:r>
              <a:rPr b="0" lang="en-US" sz="3200" spc="-1" strike="noStrike">
                <a:solidFill>
                  <a:srgbClr val="000000"/>
                </a:solidFill>
                <a:latin typeface="Segoe UI Light"/>
                <a:ea typeface="Segoe UI Light"/>
              </a:rPr>
              <a:t>	</a:t>
            </a:r>
            <a:r>
              <a:rPr b="0" lang="en-US" sz="3200" spc="-1" strike="noStrike">
                <a:solidFill>
                  <a:srgbClr val="000000"/>
                </a:solidFill>
                <a:latin typeface="Segoe UI Light"/>
                <a:ea typeface="Segoe UI Light"/>
              </a:rPr>
              <a:t>Minutes</a:t>
            </a:r>
            <a:endParaRPr b="0" lang="en-US" sz="3200" spc="-1" strike="noStrike">
              <a:latin typeface="Arial"/>
            </a:endParaRPr>
          </a:p>
          <a:p>
            <a:pPr>
              <a:lnSpc>
                <a:spcPct val="100000"/>
              </a:lnSpc>
              <a:spcBef>
                <a:spcPts val="1400"/>
              </a:spcBef>
            </a:pPr>
            <a:r>
              <a:rPr b="0" lang="en-US" sz="3200" spc="-1" strike="noStrike">
                <a:solidFill>
                  <a:srgbClr val="000000"/>
                </a:solidFill>
                <a:latin typeface="Segoe UI Light"/>
                <a:ea typeface="Segoe UI Light"/>
              </a:rPr>
              <a:t>%S </a:t>
            </a:r>
            <a:r>
              <a:rPr b="0" lang="en-US" sz="3200" spc="-1" strike="noStrike">
                <a:solidFill>
                  <a:srgbClr val="000000"/>
                </a:solidFill>
                <a:latin typeface="Segoe UI Light"/>
                <a:ea typeface="Segoe UI Light"/>
              </a:rPr>
              <a:t>	</a:t>
            </a:r>
            <a:r>
              <a:rPr b="0" lang="en-US" sz="3200" spc="-1" strike="noStrike">
                <a:solidFill>
                  <a:srgbClr val="000000"/>
                </a:solidFill>
                <a:latin typeface="Segoe UI Light"/>
                <a:ea typeface="Segoe UI Light"/>
              </a:rPr>
              <a:t>Seconds</a:t>
            </a:r>
            <a:endParaRPr b="0" lang="en-US" sz="3200" spc="-1" strike="noStrike">
              <a:latin typeface="Arial"/>
            </a:endParaRPr>
          </a:p>
        </p:txBody>
      </p:sp>
      <p:sp>
        <p:nvSpPr>
          <p:cNvPr id="308" name="CustomShape 3"/>
          <p:cNvSpPr/>
          <p:nvPr/>
        </p:nvSpPr>
        <p:spPr>
          <a:xfrm>
            <a:off x="-64440" y="1668240"/>
            <a:ext cx="11916000" cy="1370520"/>
          </a:xfrm>
          <a:prstGeom prst="rect">
            <a:avLst/>
          </a:prstGeom>
          <a:solidFill>
            <a:srgbClr val="ffffff"/>
          </a:solidFill>
          <a:ln>
            <a:noFill/>
          </a:ln>
        </p:spPr>
        <p:style>
          <a:lnRef idx="0"/>
          <a:fillRef idx="0"/>
          <a:effectRef idx="0"/>
          <a:fontRef idx="minor"/>
        </p:style>
        <p:txBody>
          <a:bodyPr wrap="none" lIns="90000" rIns="90000" tIns="45000" bIns="45000" anchor="ctr">
            <a:spAutoFit/>
          </a:bodyPr>
          <a:p>
            <a:pPr>
              <a:lnSpc>
                <a:spcPct val="100000"/>
              </a:lnSpc>
            </a:pPr>
            <a:r>
              <a:rPr b="0" lang="en-US" sz="2800" spc="-1" strike="noStrike">
                <a:solidFill>
                  <a:srgbClr val="0000ff"/>
                </a:solidFill>
                <a:latin typeface="Consolas"/>
                <a:ea typeface="DejaVu Sans"/>
              </a:rPr>
              <a:t>import</a:t>
            </a:r>
            <a:r>
              <a:rPr b="0" lang="en-US" sz="2800" spc="-1" strike="noStrike">
                <a:solidFill>
                  <a:srgbClr val="000000"/>
                </a:solidFill>
                <a:latin typeface="Consolas"/>
                <a:ea typeface="DejaVu Sans"/>
              </a:rPr>
              <a:t> datetime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currentTime = datetime.datetime.now()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(datetime.datetime.strftime(currentTime,</a:t>
            </a:r>
            <a:r>
              <a:rPr b="0" lang="en-US" sz="2800" spc="-1" strike="noStrike">
                <a:solidFill>
                  <a:srgbClr val="a31515"/>
                </a:solidFill>
                <a:latin typeface="Consolas"/>
                <a:ea typeface="DejaVu Sans"/>
              </a:rPr>
              <a:t>'%H:%M'</a:t>
            </a:r>
            <a:r>
              <a:rPr b="0" lang="en-US" sz="2800" spc="-1" strike="noStrike">
                <a:solidFill>
                  <a:srgbClr val="000000"/>
                </a:solidFill>
                <a:latin typeface="Consolas"/>
                <a:ea typeface="DejaVu Sans"/>
              </a:rPr>
              <a:t>))</a:t>
            </a:r>
            <a:endParaRPr b="0" lang="en-US" sz="2800" spc="-1" strike="noStrike">
              <a:latin typeface="Arial"/>
            </a:endParaRPr>
          </a:p>
        </p:txBody>
      </p:sp>
      <p:pic>
        <p:nvPicPr>
          <p:cNvPr id="309" name="Picture 6" descr=""/>
          <p:cNvPicPr/>
          <p:nvPr/>
        </p:nvPicPr>
        <p:blipFill>
          <a:blip r:embed="rId1"/>
          <a:stretch/>
        </p:blipFill>
        <p:spPr>
          <a:xfrm>
            <a:off x="5912640" y="4847760"/>
            <a:ext cx="7323480" cy="2945880"/>
          </a:xfrm>
          <a:prstGeom prst="rect">
            <a:avLst/>
          </a:prstGeom>
          <a:ln>
            <a:noFill/>
          </a:ln>
        </p:spPr>
      </p:pic>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608040" y="4468680"/>
            <a:ext cx="11432160" cy="167580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3600" spc="-1" strike="noStrike">
                <a:solidFill>
                  <a:srgbClr val="000000"/>
                </a:solidFill>
                <a:latin typeface="Segoe UI Light"/>
                <a:ea typeface="Segoe UI Light"/>
              </a:rPr>
              <a:t>Working with times</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a:bodyPr>
          <a:p>
            <a:pPr>
              <a:lnSpc>
                <a:spcPct val="80000"/>
              </a:lnSpc>
            </a:pPr>
            <a:r>
              <a:rPr b="0" lang="en-US" sz="4400" spc="-1" strike="noStrike">
                <a:solidFill>
                  <a:srgbClr val="000000"/>
                </a:solidFill>
                <a:latin typeface="Segoe UI Light"/>
                <a:ea typeface="Segoe UI Light"/>
              </a:rPr>
              <a:t>Your challenge</a:t>
            </a:r>
            <a:endParaRPr b="0" lang="en-US" sz="4400" spc="-1" strike="noStrike">
              <a:latin typeface="Arial"/>
            </a:endParaRPr>
          </a:p>
        </p:txBody>
      </p:sp>
      <p:sp>
        <p:nvSpPr>
          <p:cNvPr id="312"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Ask a user to enter the deadline for their project</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Tell them how many days they have to complete the project</a:t>
            </a:r>
            <a:endParaRPr b="0" lang="en-US" sz="3200" spc="-1" strike="noStrike">
              <a:latin typeface="Arial"/>
            </a:endParaRPr>
          </a:p>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For extra credit, give them the answer as a combination of weeks &amp; days (Hint: you will need some of the math functions from the module on numeric values)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312">
                                            <p:txEl>
                                              <p:pRg st="0" end="0"/>
                                            </p:txEl>
                                          </p:spTgt>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312">
                                            <p:txEl>
                                              <p:pRg st="1" end="1"/>
                                            </p:txEl>
                                          </p:spTgt>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31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80160" y="2633400"/>
            <a:ext cx="11523600" cy="1062720"/>
          </a:xfrm>
          <a:prstGeom prst="rect">
            <a:avLst/>
          </a:prstGeom>
          <a:noFill/>
          <a:ln>
            <a:noFill/>
          </a:ln>
        </p:spPr>
        <p:style>
          <a:lnRef idx="0"/>
          <a:fillRef idx="0"/>
          <a:effectRef idx="0"/>
          <a:fontRef idx="minor"/>
        </p:style>
        <p:txBody>
          <a:bodyPr lIns="90000" rIns="90000" tIns="45000" bIns="45000">
            <a:normAutofit fontScale="48000"/>
          </a:bodyPr>
          <a:p>
            <a:pPr>
              <a:lnSpc>
                <a:spcPct val="80000"/>
              </a:lnSpc>
            </a:pPr>
            <a:r>
              <a:rPr b="0" lang="en-US" sz="4400" spc="-1" strike="noStrike">
                <a:solidFill>
                  <a:srgbClr val="000000"/>
                </a:solidFill>
                <a:latin typeface="Segoe UI Light"/>
                <a:ea typeface="Segoe UI Light"/>
              </a:rPr>
              <a:t>To solve these problems with computers we need to store and manipulate dates and times</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6275880" y="1371600"/>
            <a:ext cx="5618520" cy="495216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now format dates and times</a:t>
            </a:r>
            <a:endParaRPr b="0" lang="en-US" sz="3200" spc="-1" strike="noStrike">
              <a:latin typeface="Arial"/>
            </a:endParaRPr>
          </a:p>
          <a:p>
            <a:pPr marL="342720" indent="-34200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 </a:t>
            </a:r>
            <a:endParaRPr b="0" lang="en-US" sz="3200" spc="-1" strike="noStrike">
              <a:latin typeface="Arial"/>
            </a:endParaRPr>
          </a:p>
        </p:txBody>
      </p:sp>
      <p:sp>
        <p:nvSpPr>
          <p:cNvPr id="314" name="CustomShape 2"/>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latin typeface="Arial"/>
            </a:endParaRPr>
          </a:p>
        </p:txBody>
      </p:sp>
      <p:pic>
        <p:nvPicPr>
          <p:cNvPr id="315" name="Content Placeholder 6" descr=""/>
          <p:cNvPicPr/>
          <p:nvPr/>
        </p:nvPicPr>
        <p:blipFill>
          <a:blip r:embed="rId1"/>
          <a:stretch/>
        </p:blipFill>
        <p:spPr>
          <a:xfrm flipH="1">
            <a:off x="1126080" y="2044800"/>
            <a:ext cx="4339080" cy="3859920"/>
          </a:xfrm>
          <a:prstGeom prst="rect">
            <a:avLst/>
          </a:prstGeom>
          <a:ln>
            <a:noFill/>
          </a:ln>
        </p:spPr>
      </p:pic>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timing>
    <p:tnLst>
      <p:par>
        <p:cTn id="229" dur="indefinite" restart="never" nodeType="tmRoot">
          <p:childTnLst>
            <p:seq>
              <p:cTn id="23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rmAutofit fontScale="88000"/>
          </a:bodyPr>
          <a:p>
            <a:pPr>
              <a:lnSpc>
                <a:spcPct val="80000"/>
              </a:lnSpc>
            </a:pPr>
            <a:r>
              <a:rPr b="0" lang="en-US" sz="4400" spc="-1" strike="noStrike">
                <a:solidFill>
                  <a:srgbClr val="000000"/>
                </a:solidFill>
                <a:latin typeface="Segoe UI Light"/>
                <a:ea typeface="Segoe UI Light"/>
              </a:rPr>
              <a:t>If I want to know how many days until my birthday, first I need today’s date</a:t>
            </a:r>
            <a:endParaRPr b="0" lang="en-US" sz="4400" spc="-1" strike="noStrike">
              <a:latin typeface="Arial"/>
            </a:endParaRPr>
          </a:p>
        </p:txBody>
      </p:sp>
      <p:sp>
        <p:nvSpPr>
          <p:cNvPr id="251" name="CustomShape 2"/>
          <p:cNvSpPr/>
          <p:nvPr/>
        </p:nvSpPr>
        <p:spPr>
          <a:xfrm>
            <a:off x="379440" y="1388160"/>
            <a:ext cx="11524680" cy="5289840"/>
          </a:xfrm>
          <a:prstGeom prst="rect">
            <a:avLst/>
          </a:prstGeom>
          <a:noFill/>
          <a:ln>
            <a:noFill/>
          </a:ln>
        </p:spPr>
        <p:style>
          <a:lnRef idx="0"/>
          <a:fillRef idx="0"/>
          <a:effectRef idx="0"/>
          <a:fontRef idx="minor"/>
        </p:style>
        <p:txBody>
          <a:bodyPr lIns="90000" rIns="90000" tIns="45000" bIns="45000">
            <a:noAutofit/>
          </a:bodyPr>
          <a:p>
            <a:pPr marL="342720" indent="-34200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datetime class allows us to get the current date and time</a:t>
            </a:r>
            <a:endParaRPr b="0" lang="en-US" sz="3200" spc="-1" strike="noStrike">
              <a:latin typeface="Arial"/>
            </a:endParaRPr>
          </a:p>
        </p:txBody>
      </p:sp>
      <p:sp>
        <p:nvSpPr>
          <p:cNvPr id="252" name="CustomShape 3"/>
          <p:cNvSpPr/>
          <p:nvPr/>
        </p:nvSpPr>
        <p:spPr>
          <a:xfrm>
            <a:off x="379440" y="2439000"/>
            <a:ext cx="10698840" cy="2223720"/>
          </a:xfrm>
          <a:prstGeom prst="rect">
            <a:avLst/>
          </a:prstGeom>
          <a:solidFill>
            <a:srgbClr val="ffffff"/>
          </a:solidFill>
          <a:ln>
            <a:noFill/>
          </a:ln>
        </p:spPr>
        <p:style>
          <a:lnRef idx="0"/>
          <a:fillRef idx="0"/>
          <a:effectRef idx="0"/>
          <a:fontRef idx="minor"/>
        </p:style>
        <p:txBody>
          <a:bodyPr lIns="90000" rIns="90000" tIns="45000" bIns="45000" anchor="ctr">
            <a:spAutoFit/>
          </a:bodyPr>
          <a:p>
            <a:pPr>
              <a:lnSpc>
                <a:spcPct val="100000"/>
              </a:lnSpc>
            </a:pPr>
            <a:r>
              <a:rPr b="0" lang="en-US" sz="2800" spc="-1" strike="noStrike">
                <a:solidFill>
                  <a:srgbClr val="008000"/>
                </a:solidFill>
                <a:latin typeface="Consolas"/>
                <a:ea typeface="DejaVu Sans"/>
              </a:rPr>
              <a:t>#The import statement gives us access to </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#the functionality of the datetime class</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00ff"/>
                </a:solidFill>
                <a:latin typeface="Consolas"/>
                <a:ea typeface="DejaVu Sans"/>
              </a:rPr>
              <a:t>import</a:t>
            </a:r>
            <a:r>
              <a:rPr b="0" lang="en-US" sz="2800" spc="-1" strike="noStrike">
                <a:solidFill>
                  <a:srgbClr val="000000"/>
                </a:solidFill>
                <a:latin typeface="Consolas"/>
                <a:ea typeface="DejaVu Sans"/>
              </a:rPr>
              <a:t> datetime </a:t>
            </a:r>
            <a:endParaRPr b="0" lang="en-US" sz="2800" spc="-1" strike="noStrike">
              <a:latin typeface="Arial"/>
            </a:endParaRPr>
          </a:p>
          <a:p>
            <a:pPr>
              <a:lnSpc>
                <a:spcPct val="100000"/>
              </a:lnSpc>
            </a:pPr>
            <a:r>
              <a:rPr b="0" lang="en-US" sz="2800" spc="-1" strike="noStrike">
                <a:solidFill>
                  <a:srgbClr val="008000"/>
                </a:solidFill>
                <a:latin typeface="Consolas"/>
                <a:ea typeface="DejaVu Sans"/>
              </a:rPr>
              <a:t>#today is a function that returns today's date</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(datetime.date.today())</a:t>
            </a:r>
            <a:endParaRPr b="0" lang="en-US" sz="2800" spc="-1" strike="noStrike">
              <a:latin typeface="Arial"/>
            </a:endParaRPr>
          </a:p>
        </p:txBody>
      </p:sp>
      <p:pic>
        <p:nvPicPr>
          <p:cNvPr id="253" name="Picture 7" descr=""/>
          <p:cNvPicPr/>
          <p:nvPr/>
        </p:nvPicPr>
        <p:blipFill>
          <a:blip r:embed="rId1"/>
          <a:stretch/>
        </p:blipFill>
        <p:spPr>
          <a:xfrm>
            <a:off x="6286680" y="4674960"/>
            <a:ext cx="7061400" cy="342756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51">
                                            <p:txEl>
                                              <p:pRg st="0" end="0"/>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2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You can store dates in variables</a:t>
            </a:r>
            <a:endParaRPr b="0" lang="en-US" sz="4400" spc="-1" strike="noStrike">
              <a:latin typeface="Arial"/>
            </a:endParaRPr>
          </a:p>
        </p:txBody>
      </p:sp>
      <p:pic>
        <p:nvPicPr>
          <p:cNvPr id="255" name="Picture 7" descr=""/>
          <p:cNvPicPr/>
          <p:nvPr/>
        </p:nvPicPr>
        <p:blipFill>
          <a:blip r:embed="rId1"/>
          <a:stretch/>
        </p:blipFill>
        <p:spPr>
          <a:xfrm>
            <a:off x="6312960" y="4864680"/>
            <a:ext cx="7061400" cy="3427560"/>
          </a:xfrm>
          <a:prstGeom prst="rect">
            <a:avLst/>
          </a:prstGeom>
          <a:ln>
            <a:noFill/>
          </a:ln>
        </p:spPr>
      </p:pic>
      <p:sp>
        <p:nvSpPr>
          <p:cNvPr id="256" name="CustomShape 2"/>
          <p:cNvSpPr/>
          <p:nvPr/>
        </p:nvSpPr>
        <p:spPr>
          <a:xfrm>
            <a:off x="379440" y="1221120"/>
            <a:ext cx="9989280" cy="2649960"/>
          </a:xfrm>
          <a:prstGeom prst="rect">
            <a:avLst/>
          </a:prstGeom>
          <a:solidFill>
            <a:srgbClr val="ffffff"/>
          </a:solidFill>
          <a:ln>
            <a:noFill/>
          </a:ln>
        </p:spPr>
        <p:style>
          <a:lnRef idx="0"/>
          <a:fillRef idx="0"/>
          <a:effectRef idx="0"/>
          <a:fontRef idx="minor"/>
        </p:style>
        <p:txBody>
          <a:bodyPr lIns="90000" rIns="90000" tIns="45000" bIns="45000" anchor="ctr">
            <a:spAutoFit/>
          </a:bodyPr>
          <a:p>
            <a:pPr>
              <a:lnSpc>
                <a:spcPct val="100000"/>
              </a:lnSpc>
            </a:pPr>
            <a:r>
              <a:rPr b="0" lang="en-US" sz="2800" spc="-1" strike="noStrike">
                <a:solidFill>
                  <a:srgbClr val="0000ff"/>
                </a:solidFill>
                <a:latin typeface="Consolas"/>
                <a:ea typeface="DejaVu Sans"/>
              </a:rPr>
              <a:t>import</a:t>
            </a:r>
            <a:r>
              <a:rPr b="0" lang="en-US" sz="2800" spc="-1" strike="noStrike">
                <a:solidFill>
                  <a:srgbClr val="000000"/>
                </a:solidFill>
                <a:latin typeface="Consolas"/>
                <a:ea typeface="DejaVu Sans"/>
              </a:rPr>
              <a:t> datetime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ea typeface="DejaVu Sans"/>
              </a:rPr>
              <a:t>#store the value in a variable called currentDate</a:t>
            </a:r>
            <a:r>
              <a:rPr b="0" lang="en-US" sz="2800" spc="-1" strike="noStrike">
                <a:solidFill>
                  <a:srgbClr val="000000"/>
                </a:solidFill>
                <a:latin typeface="Consolas"/>
                <a:ea typeface="DejaVu Sans"/>
              </a:rPr>
              <a:t>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currentDate = datetime.date.today()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(currentDate)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08040" y="4468680"/>
            <a:ext cx="11432160" cy="167580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3600" spc="-1" strike="noStrike">
                <a:solidFill>
                  <a:srgbClr val="000000"/>
                </a:solidFill>
                <a:latin typeface="Segoe UI Light"/>
                <a:ea typeface="Segoe UI Light"/>
              </a:rPr>
              <a:t>Displaying current date and time</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379440" y="182160"/>
            <a:ext cx="11523600" cy="106272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4400" spc="-1" strike="noStrike">
                <a:solidFill>
                  <a:srgbClr val="000000"/>
                </a:solidFill>
                <a:latin typeface="Segoe UI Light"/>
                <a:ea typeface="Segoe UI Light"/>
              </a:rPr>
              <a:t>You can access different parts of the date</a:t>
            </a:r>
            <a:endParaRPr b="0" lang="en-US" sz="4400" spc="-1" strike="noStrike">
              <a:latin typeface="Arial"/>
            </a:endParaRPr>
          </a:p>
        </p:txBody>
      </p:sp>
      <p:sp>
        <p:nvSpPr>
          <p:cNvPr id="259" name="CustomShape 2"/>
          <p:cNvSpPr/>
          <p:nvPr/>
        </p:nvSpPr>
        <p:spPr>
          <a:xfrm>
            <a:off x="89280" y="1368720"/>
            <a:ext cx="7862040" cy="2650320"/>
          </a:xfrm>
          <a:prstGeom prst="rect">
            <a:avLst/>
          </a:prstGeom>
          <a:solidFill>
            <a:srgbClr val="ffffff"/>
          </a:solidFill>
          <a:ln>
            <a:noFill/>
          </a:ln>
        </p:spPr>
        <p:style>
          <a:lnRef idx="0"/>
          <a:fillRef idx="0"/>
          <a:effectRef idx="0"/>
          <a:fontRef idx="minor"/>
        </p:style>
        <p:txBody>
          <a:bodyPr wrap="none" lIns="90000" rIns="90000" tIns="45000" bIns="45000" anchor="ctr">
            <a:spAutoFit/>
          </a:bodyPr>
          <a:p>
            <a:pPr>
              <a:lnSpc>
                <a:spcPct val="100000"/>
              </a:lnSpc>
            </a:pPr>
            <a:r>
              <a:rPr b="0" lang="en-US" sz="2800" spc="-1" strike="noStrike">
                <a:solidFill>
                  <a:srgbClr val="0000ff"/>
                </a:solidFill>
                <a:latin typeface="Consolas"/>
                <a:ea typeface="DejaVu Sans"/>
              </a:rPr>
              <a:t>import</a:t>
            </a:r>
            <a:r>
              <a:rPr b="0" lang="en-US" sz="2800" spc="-1" strike="noStrike">
                <a:solidFill>
                  <a:srgbClr val="000000"/>
                </a:solidFill>
                <a:latin typeface="Consolas"/>
                <a:ea typeface="DejaVu Sans"/>
              </a:rPr>
              <a:t> datetime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currentDate = datetime.date.today()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(currentDate)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(currentDate.year)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(currentDate.month) </a:t>
            </a:r>
            <a:endParaRPr b="0" lang="en-US" sz="2800" spc="-1" strike="noStrike">
              <a:latin typeface="Arial"/>
            </a:endParaRPr>
          </a:p>
          <a:p>
            <a:pPr>
              <a:lnSpc>
                <a:spcPct val="100000"/>
              </a:lnSpc>
            </a:pPr>
            <a:r>
              <a:rPr b="0" lang="en-US" sz="2800" spc="-1" strike="noStrike">
                <a:solidFill>
                  <a:srgbClr val="000000"/>
                </a:solidFill>
                <a:latin typeface="Consolas"/>
                <a:ea typeface="DejaVu Sans"/>
              </a:rPr>
              <a:t>print (currentDate.day)</a:t>
            </a:r>
            <a:endParaRPr b="0" lang="en-US" sz="2800" spc="-1" strike="noStrike">
              <a:latin typeface="Arial"/>
            </a:endParaRPr>
          </a:p>
        </p:txBody>
      </p:sp>
      <p:pic>
        <p:nvPicPr>
          <p:cNvPr id="260" name="Picture 5" descr=""/>
          <p:cNvPicPr/>
          <p:nvPr/>
        </p:nvPicPr>
        <p:blipFill>
          <a:blip r:embed="rId1"/>
          <a:stretch/>
        </p:blipFill>
        <p:spPr>
          <a:xfrm>
            <a:off x="6312960" y="4864680"/>
            <a:ext cx="6315480" cy="3002760"/>
          </a:xfrm>
          <a:prstGeom prst="rect">
            <a:avLst/>
          </a:prstGeom>
          <a:ln>
            <a:noFill/>
          </a:ln>
        </p:spPr>
      </p:pic>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608040" y="4468680"/>
            <a:ext cx="11432160" cy="1675800"/>
          </a:xfrm>
          <a:prstGeom prst="rect">
            <a:avLst/>
          </a:prstGeom>
          <a:noFill/>
          <a:ln>
            <a:noFill/>
          </a:ln>
        </p:spPr>
        <p:style>
          <a:lnRef idx="0"/>
          <a:fillRef idx="0"/>
          <a:effectRef idx="0"/>
          <a:fontRef idx="minor"/>
        </p:style>
        <p:txBody>
          <a:bodyPr lIns="90000" rIns="90000" tIns="45000" bIns="45000">
            <a:noAutofit/>
          </a:bodyPr>
          <a:p>
            <a:pPr>
              <a:lnSpc>
                <a:spcPct val="80000"/>
              </a:lnSpc>
            </a:pPr>
            <a:r>
              <a:rPr b="0" lang="en-US" sz="3600" spc="-1" strike="noStrike">
                <a:solidFill>
                  <a:srgbClr val="000000"/>
                </a:solidFill>
                <a:latin typeface="Segoe UI Light"/>
                <a:ea typeface="Segoe UI Light"/>
              </a:rPr>
              <a:t>Using Date functions to access date parts</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291960" y="3466440"/>
            <a:ext cx="8215200" cy="1484640"/>
          </a:xfrm>
          <a:prstGeom prst="rect">
            <a:avLst/>
          </a:prstGeom>
          <a:noFill/>
          <a:ln>
            <a:noFill/>
          </a:ln>
        </p:spPr>
        <p:style>
          <a:lnRef idx="0"/>
          <a:fillRef idx="0"/>
          <a:effectRef idx="0"/>
          <a:fontRef idx="minor"/>
        </p:style>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Date formats</a:t>
            </a:r>
            <a:endParaRPr b="0" lang="en-US" sz="3600" spc="-1" strike="noStrike">
              <a:latin typeface="Arial"/>
            </a:endParaRPr>
          </a:p>
        </p:txBody>
      </p:sp>
      <p:sp>
        <p:nvSpPr>
          <p:cNvPr id="263" name="CustomShape 2"/>
          <p:cNvSpPr/>
          <p:nvPr/>
        </p:nvSpPr>
        <p:spPr>
          <a:xfrm>
            <a:off x="193320" y="5132520"/>
            <a:ext cx="8409240" cy="14601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5</Module>
    <Status xmlns="A1016A52-665D-42A0-B05F-CF4EC4F3D513">Final</Status>
  </documentManagement>
</p:properties>
</file>

<file path=customXml/itemProps1.xml><?xml version="1.0" encoding="utf-8"?>
<ds:datastoreItem xmlns:ds="http://schemas.openxmlformats.org/officeDocument/2006/customXml" ds:itemID="{E6C547B5-1BD0-4ADC-87D0-301C3EB3DA3F}"/>
</file>

<file path=customXml/itemProps2.xml><?xml version="1.0" encoding="utf-8"?>
<ds:datastoreItem xmlns:ds="http://schemas.openxmlformats.org/officeDocument/2006/customXml" ds:itemID="{5E91AD57-F881-4CEC-B325-84C766528FB2}"/>
</file>

<file path=customXml/itemProps3.xml><?xml version="1.0" encoding="utf-8"?>
<ds:datastoreItem xmlns:ds="http://schemas.openxmlformats.org/officeDocument/2006/customXml" ds:itemID="{82C20017-C345-427F-AA50-04836CD53300}"/>
</file>

<file path=docProps/app.xml><?xml version="1.0" encoding="utf-8"?>
<Properties xmlns="http://schemas.openxmlformats.org/officeDocument/2006/extended-properties" xmlns:vt="http://schemas.openxmlformats.org/officeDocument/2006/docPropsVTypes">
  <Template>MVA</Template>
  <TotalTime>5767</TotalTime>
  <Application>LibreOffice/6.1.6.3$Linux_X86_64 LibreOffice_project/10$Build-3</Application>
  <Words>778</Words>
  <Paragraphs>166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2014-06-11T19:38:55Z</dcterms:created>
  <dc:creator>Susan Ibach</dc:creator>
  <dc:description/>
  <dc:language>en-US</dc:language>
  <cp:lastModifiedBy/>
  <dcterms:modified xsi:type="dcterms:W3CDTF">2019-10-07T16:39:40Z</dcterms:modified>
  <cp:revision>131</cp:revision>
  <dc:subject/>
  <dc:title>Learning to code with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31</vt:i4>
  </property>
</Properties>
</file>