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
      <p:font typeface="Lato"/>
      <p:regular r:id="rId53"/>
      <p:bold r:id="rId54"/>
      <p:italic r:id="rId55"/>
      <p:boldItalic r:id="rId56"/>
    </p:embeddedFont>
    <p:embeddedFont>
      <p:font typeface="Caveat Medium"/>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Lato-regular.fntdata"/><Relationship Id="rId52" Type="http://schemas.openxmlformats.org/officeDocument/2006/relationships/font" Target="fonts/Roboto-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57" Type="http://schemas.openxmlformats.org/officeDocument/2006/relationships/font" Target="fonts/CaveatMedium-regular.fntdata"/><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Caveat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5f003ec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5f003ec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5d56329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5d56329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a453e6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a453e6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a453e6c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a453e6c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a86f50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a86f50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5bb3110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5bb3110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d4983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d4983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5d4983c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5d4983c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d4983c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d4983c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a453e6c6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a453e6c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453e6c6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453e6c6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453e6c6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453e6c6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a453e6c6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a453e6c6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453e6c6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453e6c6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e89bf5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e89bf5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89bf5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89bf5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61cfd5d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61cfd5d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e89bf5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e89bf5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e89bf54e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e89bf54e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e89bf54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e89bf54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a453e6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a453e6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453e6c6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453e6c6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https://www.credly.com/badges/c3e0f7e9-4c13-4393-91a8-42e9901e2e04/linked_in_profile</a:t>
            </a:r>
            <a:endParaRPr/>
          </a:p>
          <a:p>
            <a:pPr indent="0" lvl="0" marL="0" rtl="0" algn="l">
              <a:spcBef>
                <a:spcPts val="0"/>
              </a:spcBef>
              <a:spcAft>
                <a:spcPts val="0"/>
              </a:spcAft>
              <a:buNone/>
            </a:pPr>
            <a:r>
              <a:rPr lang="en"/>
              <a:t>https://graduation.udacity.com/confirm/4epk27st</a:t>
            </a:r>
            <a:endParaRPr/>
          </a:p>
          <a:p>
            <a:pPr indent="0" lvl="0" marL="0" rtl="0" algn="l">
              <a:spcBef>
                <a:spcPts val="0"/>
              </a:spcBef>
              <a:spcAft>
                <a:spcPts val="0"/>
              </a:spcAft>
              <a:buNone/>
            </a:pPr>
            <a:r>
              <a:rPr lang="en"/>
              <a:t>https://www.credly.com/badges/7f8f27e0-1dad-4011-8565-f648cb709829/linked_in_profile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a453e6c6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a453e6c6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e89bf54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e89bf54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e89bf5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e89bf5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a453e6c6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a453e6c6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a453e6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a453e6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a453e6c6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a453e6c6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a453e6c6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a453e6c6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5a453e6c6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a453e6c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a453e6c6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a453e6c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5a453e6c6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5a453e6c6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53e6c6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53e6c6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a453e6c6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a453e6c6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5a453e6c68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5a453e6c6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a453e6c6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a453e6c6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5a453e6c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5a453e6c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5d5632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5d5632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5d56329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5d56329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d5632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d5632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d5632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d5632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d56329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d56329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panaverse.co/" TargetMode="External"/><Relationship Id="rId4" Type="http://schemas.openxmlformats.org/officeDocument/2006/relationships/hyperlink" Target="https://github.com/panaverse/" TargetMode="External"/><Relationship Id="rId5" Type="http://schemas.openxmlformats.org/officeDocument/2006/relationships/hyperlink" Target="https://www.youtube.com/@panaverse" TargetMode="External"/><Relationship Id="rId6" Type="http://schemas.openxmlformats.org/officeDocument/2006/relationships/hyperlink" Target="https://www.facebook.com/groups/panaver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dmonk.com/sogrady/2021/08/05/language-rankings-6-21/"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dejs.org/en/download/current/" TargetMode="External"/><Relationship Id="rId4" Type="http://schemas.openxmlformats.org/officeDocument/2006/relationships/hyperlink" Target="https://code.visualstudi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github.com/panaverse/typescript-node-projects/blob/main/getting-started-exercises.md" TargetMode="External"/><Relationship Id="rId4" Type="http://schemas.openxmlformats.org/officeDocument/2006/relationships/hyperlink" Target="https://github.com/panaverse/learn-typescrip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dmonk.com/sogrady/2021/08/05/language-rankings-6-2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pl.github.io/PYPL.html"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8420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LEARNING</a:t>
            </a:r>
            <a:r>
              <a:rPr lang="en" sz="5000"/>
              <a:t> FUNDAMENTALS OF TYPESCRIPT 5.0+</a:t>
            </a:r>
            <a:endParaRPr sz="5000"/>
          </a:p>
          <a:p>
            <a:pPr indent="0" lvl="0" marL="0" rtl="0" algn="ctr">
              <a:spcBef>
                <a:spcPts val="0"/>
              </a:spcBef>
              <a:spcAft>
                <a:spcPts val="0"/>
              </a:spcAft>
              <a:buNone/>
            </a:pPr>
            <a:r>
              <a:rPr lang="en" sz="2650" u="sng">
                <a:solidFill>
                  <a:srgbClr val="CFE2F3"/>
                </a:solidFill>
                <a:hlinkClick r:id="rId3">
                  <a:extLst>
                    <a:ext uri="{A12FA001-AC4F-418D-AE19-62706E023703}">
                      <ahyp:hlinkClr val="tx"/>
                    </a:ext>
                  </a:extLst>
                </a:hlinkClick>
              </a:rPr>
              <a:t>https://www.panaverse.co/</a:t>
            </a:r>
            <a:r>
              <a:rPr lang="en" sz="2650">
                <a:solidFill>
                  <a:srgbClr val="CFE2F3"/>
                </a:solidFill>
              </a:rPr>
              <a:t> </a:t>
            </a:r>
            <a:endParaRPr sz="2650">
              <a:solidFill>
                <a:srgbClr val="CFE2F3"/>
              </a:solidFill>
            </a:endParaRPr>
          </a:p>
          <a:p>
            <a:pPr indent="0" lvl="0" marL="0" rtl="0" algn="ctr">
              <a:spcBef>
                <a:spcPts val="0"/>
              </a:spcBef>
              <a:spcAft>
                <a:spcPts val="0"/>
              </a:spcAft>
              <a:buNone/>
            </a:pPr>
            <a:r>
              <a:rPr lang="en" sz="2650" u="sng">
                <a:solidFill>
                  <a:srgbClr val="CFE2F3"/>
                </a:solidFill>
                <a:hlinkClick r:id="rId4">
                  <a:extLst>
                    <a:ext uri="{A12FA001-AC4F-418D-AE19-62706E023703}">
                      <ahyp:hlinkClr val="tx"/>
                    </a:ext>
                  </a:extLst>
                </a:hlinkClick>
              </a:rPr>
              <a:t>https://github.com/panaverse/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5">
                  <a:extLst>
                    <a:ext uri="{A12FA001-AC4F-418D-AE19-62706E023703}">
                      <ahyp:hlinkClr val="tx"/>
                    </a:ext>
                  </a:extLst>
                </a:hlinkClick>
              </a:rPr>
              <a:t>https://www.youtube.com/@panaverse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6">
                  <a:extLst>
                    <a:ext uri="{A12FA001-AC4F-418D-AE19-62706E023703}">
                      <ahyp:hlinkClr val="tx"/>
                    </a:ext>
                  </a:extLst>
                </a:hlinkClick>
              </a:rPr>
              <a:t>https://www.facebook.com/groups/panaverse</a:t>
            </a:r>
            <a:r>
              <a:rPr lang="en" sz="2650">
                <a:solidFill>
                  <a:srgbClr val="CFE2F3"/>
                </a:solidFill>
              </a:rPr>
              <a:t>  </a:t>
            </a:r>
            <a:endParaRPr sz="2650">
              <a:solidFill>
                <a:srgbClr val="CFE2F3"/>
              </a:solidFill>
            </a:endParaRPr>
          </a:p>
        </p:txBody>
      </p:sp>
      <p:sp>
        <p:nvSpPr>
          <p:cNvPr id="86" name="Google Shape;86;p13"/>
          <p:cNvSpPr txBox="1"/>
          <p:nvPr>
            <p:ph idx="1" type="subTitle"/>
          </p:nvPr>
        </p:nvSpPr>
        <p:spPr>
          <a:xfrm>
            <a:off x="6765350" y="3877575"/>
            <a:ext cx="14742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veat Medium"/>
                <a:ea typeface="Caveat Medium"/>
                <a:cs typeface="Caveat Medium"/>
                <a:sym typeface="Caveat Medium"/>
              </a:rPr>
              <a:t>Daniyal Nagori</a:t>
            </a:r>
            <a:br>
              <a:rPr lang="en" sz="1600">
                <a:latin typeface="Caveat Medium"/>
                <a:ea typeface="Caveat Medium"/>
                <a:cs typeface="Caveat Medium"/>
                <a:sym typeface="Caveat Medium"/>
              </a:rPr>
            </a:br>
            <a:endParaRPr sz="1200">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8"/>
              <a:t>Next.js 13 Now Supports TypeScript By Default</a:t>
            </a:r>
            <a:endParaRPr sz="3488"/>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41" name="Google Shape;141;p22"/>
          <p:cNvSpPr txBox="1"/>
          <p:nvPr>
            <p:ph idx="1" type="body"/>
          </p:nvPr>
        </p:nvSpPr>
        <p:spPr>
          <a:xfrm>
            <a:off x="311700" y="1001275"/>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200">
                <a:solidFill>
                  <a:srgbClr val="000000"/>
                </a:solidFill>
              </a:rPr>
              <a:t>Next.js is the Most Demanded Full Stack Framework in 2023</a:t>
            </a:r>
            <a:endParaRPr sz="2400">
              <a:solidFill>
                <a:schemeClr val="dk1"/>
              </a:solidFill>
              <a:latin typeface="Lato"/>
              <a:ea typeface="Lato"/>
              <a:cs typeface="Lato"/>
              <a:sym typeface="Lato"/>
            </a:endParaRPr>
          </a:p>
        </p:txBody>
      </p:sp>
      <p:sp>
        <p:nvSpPr>
          <p:cNvPr id="142" name="Google Shape;142;p22"/>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pic>
        <p:nvPicPr>
          <p:cNvPr id="143" name="Google Shape;143;p22"/>
          <p:cNvPicPr preferRelativeResize="0"/>
          <p:nvPr/>
        </p:nvPicPr>
        <p:blipFill>
          <a:blip r:embed="rId4">
            <a:alphaModFix/>
          </a:blip>
          <a:stretch>
            <a:fillRect/>
          </a:stretch>
        </p:blipFill>
        <p:spPr>
          <a:xfrm>
            <a:off x="152400" y="1753675"/>
            <a:ext cx="8931260" cy="331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Getting Started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your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Setting up your environment</a:t>
            </a:r>
            <a:endParaRPr sz="2400"/>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many ways in which you can set up a coding environment. Such as: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Integrated Development Environment (IDE). Example: </a:t>
            </a:r>
            <a:r>
              <a:rPr b="1" lang="en">
                <a:solidFill>
                  <a:schemeClr val="dk1"/>
                </a:solidFill>
                <a:latin typeface="Lato"/>
                <a:ea typeface="Lato"/>
                <a:cs typeface="Lato"/>
                <a:sym typeface="Lato"/>
              </a:rPr>
              <a:t>VS Code,</a:t>
            </a:r>
            <a:r>
              <a:rPr lang="en">
                <a:solidFill>
                  <a:schemeClr val="dk1"/>
                </a:solidFill>
                <a:latin typeface="Lato"/>
                <a:ea typeface="Lato"/>
                <a:cs typeface="Lato"/>
                <a:sym typeface="Lato"/>
              </a:rPr>
              <a:t> Sublime Text, Atom,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Web browser. </a:t>
            </a:r>
            <a:r>
              <a:rPr lang="en">
                <a:solidFill>
                  <a:schemeClr val="dk1"/>
                </a:solidFill>
                <a:latin typeface="Lato"/>
                <a:ea typeface="Lato"/>
                <a:cs typeface="Lato"/>
                <a:sym typeface="Lato"/>
              </a:rPr>
              <a:t>Example: </a:t>
            </a:r>
            <a:r>
              <a:rPr b="1" lang="en">
                <a:solidFill>
                  <a:schemeClr val="dk1"/>
                </a:solidFill>
                <a:latin typeface="Lato"/>
                <a:ea typeface="Lato"/>
                <a:cs typeface="Lato"/>
                <a:sym typeface="Lato"/>
              </a:rPr>
              <a:t>Chrome</a:t>
            </a:r>
            <a:r>
              <a:rPr lang="en">
                <a:solidFill>
                  <a:schemeClr val="dk1"/>
                </a:solidFill>
                <a:latin typeface="Lato"/>
                <a:ea typeface="Lato"/>
                <a:cs typeface="Lato"/>
                <a:sym typeface="Lato"/>
              </a:rPr>
              <a:t>, Firefox,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Online editor (optional). Example: StackBlitz, Replit, etc.</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NodeJs and VS Code</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u="sng">
                <a:solidFill>
                  <a:schemeClr val="hlink"/>
                </a:solidFill>
                <a:latin typeface="Arial"/>
                <a:ea typeface="Arial"/>
                <a:cs typeface="Arial"/>
                <a:sym typeface="Arial"/>
                <a:hlinkClick r:id="rId3"/>
              </a:rPr>
              <a:t>https://nodejs.org/en/download/current/</a:t>
            </a:r>
            <a:endParaRPr sz="1350" u="sng">
              <a:solidFill>
                <a:schemeClr val="hlink"/>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Install Version 18.10.0+</a:t>
            </a:r>
            <a:endParaRPr sz="1350">
              <a:solidFill>
                <a:srgbClr val="474747"/>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node -v</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rPr lang="en" sz="1350" u="sng">
                <a:solidFill>
                  <a:schemeClr val="hlink"/>
                </a:solidFill>
                <a:latin typeface="Arial"/>
                <a:ea typeface="Arial"/>
                <a:cs typeface="Arial"/>
                <a:sym typeface="Arial"/>
                <a:hlinkClick r:id="rId4"/>
              </a:rPr>
              <a:t>https://code.visualstudio.com/</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500"/>
              </a:spcBef>
              <a:spcAft>
                <a:spcPts val="500"/>
              </a:spcAft>
              <a:buNone/>
            </a:pPr>
            <a:r>
              <a:t/>
            </a:r>
            <a:endParaRPr b="1">
              <a:solidFill>
                <a:schemeClr val="dk1"/>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Typescript</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latin typeface="Arial"/>
                <a:ea typeface="Arial"/>
                <a:cs typeface="Arial"/>
                <a:sym typeface="Arial"/>
              </a:rPr>
              <a:t>https://www.npmjs.com/package/typescript</a:t>
            </a:r>
            <a:endParaRPr sz="1700" u="sng">
              <a:solidFill>
                <a:schemeClr val="hlink"/>
              </a:solidFill>
              <a:latin typeface="Arial"/>
              <a:ea typeface="Arial"/>
              <a:cs typeface="Arial"/>
              <a:sym typeface="Arial"/>
            </a:endParaRPr>
          </a:p>
          <a:p>
            <a:pPr indent="0" lvl="0" marL="0" marR="139700" rtl="0" algn="l">
              <a:spcBef>
                <a:spcPts val="900"/>
              </a:spcBef>
              <a:spcAft>
                <a:spcPts val="0"/>
              </a:spcAft>
              <a:buNone/>
            </a:pPr>
            <a:r>
              <a:rPr lang="en" sz="1700">
                <a:solidFill>
                  <a:schemeClr val="lt1"/>
                </a:solidFill>
                <a:highlight>
                  <a:srgbClr val="202124"/>
                </a:highlight>
                <a:latin typeface="Courier New"/>
                <a:ea typeface="Courier New"/>
                <a:cs typeface="Courier New"/>
                <a:sym typeface="Courier New"/>
              </a:rPr>
              <a:t>npm install -g typescript</a:t>
            </a:r>
            <a:endParaRPr sz="1700">
              <a:solidFill>
                <a:schemeClr val="lt1"/>
              </a:solidFill>
              <a:highlight>
                <a:srgbClr val="202124"/>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EFEFEF"/>
                </a:solidFill>
                <a:highlight>
                  <a:srgbClr val="474747"/>
                </a:highlight>
                <a:latin typeface="Courier New"/>
                <a:ea typeface="Courier New"/>
                <a:cs typeface="Courier New"/>
                <a:sym typeface="Courier New"/>
              </a:rPr>
              <a:t>tsc —init</a:t>
            </a:r>
            <a:endParaRPr sz="1700">
              <a:solidFill>
                <a:srgbClr val="EFEFEF"/>
              </a:solidFill>
              <a:highlight>
                <a:srgbClr val="474747"/>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Create a new file and name it whatever you want or better name it `index.ts` just for convention.</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Open your file in any text editor like vscode, notepad etc</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3000"/>
              </a:spcAft>
              <a:buNone/>
            </a:pPr>
            <a:r>
              <a:t/>
            </a:r>
            <a:endParaRPr b="1" sz="1700">
              <a:solidFill>
                <a:schemeClr val="dk1"/>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
            </a:r>
            <a:r>
              <a:rPr lang="en"/>
              <a:t>Typescript Program</a:t>
            </a:r>
            <a:endParaRPr/>
          </a:p>
        </p:txBody>
      </p:sp>
      <p:sp>
        <p:nvSpPr>
          <p:cNvPr id="177" name="Google Shape;177;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following code: </a:t>
            </a:r>
            <a:endParaRPr/>
          </a:p>
          <a:p>
            <a:pPr indent="0" lvl="0" marL="0" rtl="0" algn="l">
              <a:spcBef>
                <a:spcPts val="1200"/>
              </a:spcBef>
              <a:spcAft>
                <a:spcPts val="1200"/>
              </a:spcAft>
              <a:buNone/>
            </a:pPr>
            <a:r>
              <a:rPr lang="en"/>
              <a:t>console.log("Hello World");</a:t>
            </a:r>
            <a:endParaRPr/>
          </a:p>
        </p:txBody>
      </p:sp>
      <p:sp>
        <p:nvSpPr>
          <p:cNvPr id="178" name="Google Shape;178;p2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3334450" y="945175"/>
            <a:ext cx="5655674" cy="385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a:t>
            </a:r>
            <a:r>
              <a:rPr lang="en"/>
              <a:t> Typescript Program</a:t>
            </a:r>
            <a:endParaRPr/>
          </a:p>
        </p:txBody>
      </p:sp>
      <p:sp>
        <p:nvSpPr>
          <p:cNvPr id="185" name="Google Shape;185;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tsc</a:t>
            </a:r>
            <a:endParaRPr/>
          </a:p>
          <a:p>
            <a:pPr indent="0" lvl="0" marL="0" rtl="0" algn="l">
              <a:spcBef>
                <a:spcPts val="3000"/>
              </a:spcBef>
              <a:spcAft>
                <a:spcPts val="1200"/>
              </a:spcAft>
              <a:buNone/>
            </a:pPr>
            <a:r>
              <a:rPr lang="en"/>
              <a:t>It will compile into Javascript.</a:t>
            </a:r>
            <a:endParaRPr/>
          </a:p>
        </p:txBody>
      </p:sp>
      <p:pic>
        <p:nvPicPr>
          <p:cNvPr id="186" name="Google Shape;186;p29"/>
          <p:cNvPicPr preferRelativeResize="0"/>
          <p:nvPr/>
        </p:nvPicPr>
        <p:blipFill>
          <a:blip r:embed="rId3">
            <a:alphaModFix/>
          </a:blip>
          <a:stretch>
            <a:fillRect/>
          </a:stretch>
        </p:blipFill>
        <p:spPr>
          <a:xfrm>
            <a:off x="3088775" y="1170050"/>
            <a:ext cx="5659051" cy="2803400"/>
          </a:xfrm>
          <a:prstGeom prst="rect">
            <a:avLst/>
          </a:prstGeom>
          <a:noFill/>
          <a:ln>
            <a:noFill/>
          </a:ln>
        </p:spPr>
      </p:pic>
      <p:cxnSp>
        <p:nvCxnSpPr>
          <p:cNvPr id="187" name="Google Shape;187;p29"/>
          <p:cNvCxnSpPr/>
          <p:nvPr/>
        </p:nvCxnSpPr>
        <p:spPr>
          <a:xfrm rot="10800000">
            <a:off x="4075775" y="1886900"/>
            <a:ext cx="1014000" cy="846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Typescript Output</a:t>
            </a:r>
            <a:endParaRPr/>
          </a:p>
        </p:txBody>
      </p:sp>
      <p:sp>
        <p:nvSpPr>
          <p:cNvPr id="193" name="Google Shape;193;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n</a:t>
            </a:r>
            <a:r>
              <a:rPr lang="en" sz="1700">
                <a:solidFill>
                  <a:srgbClr val="EFEFEF"/>
                </a:solidFill>
                <a:highlight>
                  <a:srgbClr val="474747"/>
                </a:highlight>
                <a:latin typeface="Courier New"/>
                <a:ea typeface="Courier New"/>
                <a:cs typeface="Courier New"/>
                <a:sym typeface="Courier New"/>
              </a:rPr>
              <a:t>ode index.js</a:t>
            </a:r>
            <a:endParaRPr/>
          </a:p>
          <a:p>
            <a:pPr indent="0" lvl="0" marL="0" rtl="0" algn="l">
              <a:spcBef>
                <a:spcPts val="3000"/>
              </a:spcBef>
              <a:spcAft>
                <a:spcPts val="0"/>
              </a:spcAft>
              <a:buNone/>
            </a:pPr>
            <a:r>
              <a:rPr lang="en"/>
              <a:t>You will see the output inside</a:t>
            </a:r>
            <a:endParaRPr/>
          </a:p>
          <a:p>
            <a:pPr indent="0" lvl="0" marL="0" rtl="0" algn="l">
              <a:spcBef>
                <a:spcPts val="1200"/>
              </a:spcBef>
              <a:spcAft>
                <a:spcPts val="1200"/>
              </a:spcAft>
              <a:buNone/>
            </a:pPr>
            <a:r>
              <a:rPr lang="en"/>
              <a:t>t</a:t>
            </a:r>
            <a:r>
              <a:rPr lang="en"/>
              <a:t>he terminal.</a:t>
            </a:r>
            <a:endParaRPr/>
          </a:p>
        </p:txBody>
      </p:sp>
      <p:pic>
        <p:nvPicPr>
          <p:cNvPr id="194" name="Google Shape;194;p30"/>
          <p:cNvPicPr preferRelativeResize="0"/>
          <p:nvPr/>
        </p:nvPicPr>
        <p:blipFill>
          <a:blip r:embed="rId3">
            <a:alphaModFix/>
          </a:blip>
          <a:stretch>
            <a:fillRect/>
          </a:stretch>
        </p:blipFill>
        <p:spPr>
          <a:xfrm>
            <a:off x="3202850" y="1571225"/>
            <a:ext cx="5629451" cy="2479425"/>
          </a:xfrm>
          <a:prstGeom prst="rect">
            <a:avLst/>
          </a:prstGeom>
          <a:noFill/>
          <a:ln>
            <a:noFill/>
          </a:ln>
        </p:spPr>
      </p:pic>
      <p:cxnSp>
        <p:nvCxnSpPr>
          <p:cNvPr id="195" name="Google Shape;195;p30"/>
          <p:cNvCxnSpPr/>
          <p:nvPr/>
        </p:nvCxnSpPr>
        <p:spPr>
          <a:xfrm>
            <a:off x="4311600" y="2967875"/>
            <a:ext cx="1235400" cy="423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code</a:t>
            </a:r>
            <a:endParaRPr sz="2400"/>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Formatting code: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Code needs to be formatted well. If you have a long file with many lines of code and you didn't stick to a few basic formatting rules, it is going to be hard to understand what you've written.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two most important rules for formatting the code are indentations and semicolons. </a:t>
            </a:r>
            <a:endParaRPr>
              <a:solidFill>
                <a:schemeClr val="dk1"/>
              </a:solidFill>
              <a:latin typeface="Lato"/>
              <a:ea typeface="Lato"/>
              <a:cs typeface="Lato"/>
              <a:sym typeface="Lato"/>
            </a:endParaRPr>
          </a:p>
        </p:txBody>
      </p:sp>
      <p:pic>
        <p:nvPicPr>
          <p:cNvPr id="202" name="Google Shape;202;p31"/>
          <p:cNvPicPr preferRelativeResize="0"/>
          <p:nvPr/>
        </p:nvPicPr>
        <p:blipFill>
          <a:blip r:embed="rId3">
            <a:alphaModFix/>
          </a:blip>
          <a:stretch>
            <a:fillRect/>
          </a:stretch>
        </p:blipFill>
        <p:spPr>
          <a:xfrm>
            <a:off x="304800" y="2463126"/>
            <a:ext cx="8520601" cy="19065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Chief</a:t>
            </a:r>
            <a:r>
              <a:rPr lang="en"/>
              <a:t> Executive Officer - PIAIC</a:t>
            </a:r>
            <a:endParaRPr/>
          </a:p>
          <a:p>
            <a:pPr indent="-342900" lvl="0" marL="457200" rtl="0" algn="l">
              <a:spcBef>
                <a:spcPts val="0"/>
              </a:spcBef>
              <a:spcAft>
                <a:spcPts val="0"/>
              </a:spcAft>
              <a:buSzPts val="1800"/>
              <a:buChar char="-"/>
            </a:pPr>
            <a:r>
              <a:rPr lang="en"/>
              <a:t>Director at Panacloud</a:t>
            </a:r>
            <a:endParaRPr/>
          </a:p>
          <a:p>
            <a:pPr indent="-342900" lvl="0" marL="457200" rtl="0" algn="l">
              <a:spcBef>
                <a:spcPts val="0"/>
              </a:spcBef>
              <a:spcAft>
                <a:spcPts val="0"/>
              </a:spcAft>
              <a:buSzPts val="1800"/>
              <a:buChar char="-"/>
            </a:pPr>
            <a:r>
              <a:rPr lang="en"/>
              <a:t>Chief Technical Officer - TravelclubIQ</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Fundamentals</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160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Variable means anything that can vary.</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Arial"/>
                <a:ea typeface="Arial"/>
                <a:cs typeface="Arial"/>
                <a:sym typeface="Arial"/>
              </a:rPr>
              <a:t>A TypeScript variable is simply </a:t>
            </a:r>
            <a:r>
              <a:rPr b="1" lang="en">
                <a:solidFill>
                  <a:schemeClr val="dk1"/>
                </a:solidFill>
                <a:highlight>
                  <a:srgbClr val="FFFFFF"/>
                </a:highlight>
                <a:latin typeface="Arial"/>
                <a:ea typeface="Arial"/>
                <a:cs typeface="Arial"/>
                <a:sym typeface="Arial"/>
              </a:rPr>
              <a:t>a name of storage location</a:t>
            </a:r>
            <a:r>
              <a:rPr lang="en" sz="1200">
                <a:solidFill>
                  <a:srgbClr val="202124"/>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A variable must have a unique name. </a:t>
            </a:r>
            <a:endParaRPr b="1">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Variables are values in your code that can represent different values each time the code runs.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time you create a variable, you declare it. And you need a special word for that: </a:t>
            </a:r>
            <a:r>
              <a:rPr b="1" lang="en" sz="1300">
                <a:solidFill>
                  <a:schemeClr val="dk1"/>
                </a:solidFill>
                <a:latin typeface="Courier New"/>
                <a:ea typeface="Courier New"/>
                <a:cs typeface="Courier New"/>
                <a:sym typeface="Courier New"/>
              </a:rPr>
              <a:t>let </a:t>
            </a:r>
            <a:r>
              <a:rPr lang="en">
                <a:solidFill>
                  <a:schemeClr val="dk1"/>
                </a:solidFill>
                <a:latin typeface="Lato"/>
                <a:ea typeface="Lato"/>
                <a:cs typeface="Lato"/>
                <a:sym typeface="Lato"/>
              </a:rPr>
              <a:t>, </a:t>
            </a:r>
            <a:r>
              <a:rPr b="1" lang="en" sz="1300">
                <a:solidFill>
                  <a:schemeClr val="dk1"/>
                </a:solidFill>
                <a:latin typeface="Courier New"/>
                <a:ea typeface="Courier New"/>
                <a:cs typeface="Courier New"/>
                <a:sym typeface="Courier New"/>
              </a:rPr>
              <a:t>var </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const </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commonly used naming conventions used for </a:t>
            </a:r>
            <a:r>
              <a:rPr b="1" lang="en">
                <a:solidFill>
                  <a:schemeClr val="dk1"/>
                </a:solidFill>
                <a:latin typeface="Lato"/>
                <a:ea typeface="Lato"/>
                <a:cs typeface="Lato"/>
                <a:sym typeface="Lato"/>
              </a:rPr>
              <a:t>variables</a:t>
            </a:r>
            <a:r>
              <a:rPr lang="en">
                <a:solidFill>
                  <a:schemeClr val="dk1"/>
                </a:solidFill>
                <a:latin typeface="Lato"/>
                <a:ea typeface="Lato"/>
                <a:cs typeface="Lato"/>
                <a:sym typeface="Lato"/>
              </a:rPr>
              <a:t> are camel-case.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Names</a:t>
            </a:r>
            <a:endParaRPr sz="2400"/>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can't contain any spaces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 contain only letters, numbers, dollar signs, and underscores.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character must be a letter, or an underscore (-), or a dollar sign ($).</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﻿﻿﻿Subsequent characters may be letters, digits, underscores, or dollar signs.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Numbers are not allowed as the first character of variable.</a:t>
            </a:r>
            <a:endParaRPr>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Type Annotations on Variables</a:t>
            </a:r>
            <a:endParaRPr sz="2400"/>
          </a:p>
        </p:txBody>
      </p:sp>
      <p:sp>
        <p:nvSpPr>
          <p:cNvPr id="236" name="Google Shape;236;p37"/>
          <p:cNvSpPr txBox="1"/>
          <p:nvPr>
            <p:ph idx="1" type="body"/>
          </p:nvPr>
        </p:nvSpPr>
        <p:spPr>
          <a:xfrm>
            <a:off x="311700" y="1077475"/>
            <a:ext cx="8520600" cy="3804900"/>
          </a:xfrm>
          <a:prstGeom prst="rect">
            <a:avLst/>
          </a:prstGeom>
        </p:spPr>
        <p:txBody>
          <a:bodyPr anchorCtr="0" anchor="t" bIns="91425" lIns="91425" spcFirstLastPara="1" rIns="91425" wrap="square" tIns="91425">
            <a:normAutofit fontScale="40000" lnSpcReduction="10000"/>
          </a:bodyPr>
          <a:lstStyle/>
          <a:p>
            <a:pPr indent="0" lvl="0" marL="0" rtl="0" algn="l">
              <a:lnSpc>
                <a:spcPct val="150000"/>
              </a:lnSpc>
              <a:spcBef>
                <a:spcPts val="0"/>
              </a:spcBef>
              <a:spcAft>
                <a:spcPts val="0"/>
              </a:spcAft>
              <a:buNone/>
            </a:pPr>
            <a:r>
              <a:rPr lang="en" sz="3137">
                <a:solidFill>
                  <a:schemeClr val="dk1"/>
                </a:solidFill>
                <a:latin typeface="Lato"/>
                <a:ea typeface="Lato"/>
                <a:cs typeface="Lato"/>
                <a:sym typeface="Lato"/>
              </a:rPr>
              <a:t>When you declare a variable using const, var, or let, you can optionally add a type annotation to explicitly specify the type of the variable: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string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TypeScript doesn’t use “types on the left”-style declarations like int x = 0; Type annotations will always go after the thing being typed.</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In most cases, though, this isn’t needed. Wherever possible, TypeScript tries to automatically infer the types in your code. </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 No type annotation needed -- 'myName' inferred as type 'string'</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Comments</a:t>
            </a:r>
            <a:endParaRPr sz="2400"/>
          </a:p>
        </p:txBody>
      </p:sp>
      <p:sp>
        <p:nvSpPr>
          <p:cNvPr id="242" name="Google Shape;242;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Single line TypeScript comments </a:t>
            </a:r>
            <a:r>
              <a:rPr b="1" lang="en">
                <a:solidFill>
                  <a:schemeClr val="dk1"/>
                </a:solidFill>
                <a:highlight>
                  <a:srgbClr val="FFFFFF"/>
                </a:highlight>
                <a:latin typeface="Lato"/>
                <a:ea typeface="Lato"/>
                <a:cs typeface="Lato"/>
                <a:sym typeface="Lato"/>
              </a:rPr>
              <a:t>start with two forward slashes (//)</a:t>
            </a:r>
            <a:r>
              <a:rPr lang="en">
                <a:solidFill>
                  <a:schemeClr val="dk1"/>
                </a:solidFill>
                <a:highlight>
                  <a:srgbClr val="FFFFFF"/>
                </a:highlight>
                <a:latin typeface="Lato"/>
                <a:ea typeface="Lato"/>
                <a:cs typeface="Lato"/>
                <a:sym typeface="Lato"/>
              </a:rPr>
              <a: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All text after the two forward slashes until the end of a line makes up a comment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Even when there are forward slashes in the commented text.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Multi-line Comments</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Multi-line comments start with /* and end with */.</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Any text between /* and */ will be ignored by JavaScript.</a:t>
            </a:r>
            <a:endParaRPr>
              <a:solidFill>
                <a:schemeClr val="dk1"/>
              </a:solidFill>
              <a:highlight>
                <a:srgbClr val="FFFFFF"/>
              </a:highlight>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Statements</a:t>
            </a:r>
            <a:endParaRPr sz="2400"/>
          </a:p>
        </p:txBody>
      </p:sp>
      <p:sp>
        <p:nvSpPr>
          <p:cNvPr id="248" name="Google Shape;248;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computer program is a list of "instructions" to be "executed" by a computer.</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In a programming language, these programming instructions are called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JavaScript program is a list of programming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TypeScript applications consist of statements with an appropriate syntax. A single statement may span multiple lines. Multiple statements may occur on a single line if each statement is separated by a semicolon.</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Let, Var, Const</a:t>
            </a:r>
            <a:endParaRPr sz="2400"/>
          </a:p>
        </p:txBody>
      </p:sp>
      <p:sp>
        <p:nvSpPr>
          <p:cNvPr id="254" name="Google Shape;254;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highlight>
                  <a:srgbClr val="FFFFFF"/>
                </a:highlight>
                <a:latin typeface="Lato"/>
                <a:ea typeface="Lato"/>
                <a:cs typeface="Lato"/>
                <a:sym typeface="Lato"/>
              </a:rPr>
              <a:t>var and let are both used for variable declaration in TypeScript but the difference between them is that var is function scoped and let is block scoped. Variable declared by let cannot be redeclared and must be declared before use whereas variables declared with var keyword are hoisted.</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0"/>
              </a:spcAft>
              <a:buNone/>
            </a:pPr>
            <a:r>
              <a:rPr b="1" lang="en">
                <a:solidFill>
                  <a:schemeClr val="dk1"/>
                </a:solidFill>
                <a:highlight>
                  <a:srgbClr val="FFFFFF"/>
                </a:highlight>
                <a:latin typeface="Lato"/>
                <a:ea typeface="Lato"/>
                <a:cs typeface="Lato"/>
                <a:sym typeface="Lato"/>
              </a:rPr>
              <a:t>const is an augmentation of let in that it prevents re-assignment to a variable.</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2500"/>
              </a:spcAft>
              <a:buNone/>
            </a:pPr>
            <a:r>
              <a:rPr b="1" lang="en" sz="2800">
                <a:solidFill>
                  <a:schemeClr val="dk1"/>
                </a:solidFill>
                <a:highlight>
                  <a:srgbClr val="FFFFFF"/>
                </a:highlight>
                <a:latin typeface="Lato"/>
                <a:ea typeface="Lato"/>
                <a:cs typeface="Lato"/>
                <a:sym typeface="Lato"/>
              </a:rPr>
              <a:t>Dont use var, use let and const</a:t>
            </a:r>
            <a:endParaRPr b="1">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Primitive data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pic>
        <p:nvPicPr>
          <p:cNvPr id="98" name="Google Shape;98;p15"/>
          <p:cNvPicPr preferRelativeResize="0"/>
          <p:nvPr/>
        </p:nvPicPr>
        <p:blipFill>
          <a:blip r:embed="rId3">
            <a:alphaModFix/>
          </a:blip>
          <a:stretch>
            <a:fillRect/>
          </a:stretch>
        </p:blipFill>
        <p:spPr>
          <a:xfrm>
            <a:off x="4737217" y="1017800"/>
            <a:ext cx="2540783" cy="1947925"/>
          </a:xfrm>
          <a:prstGeom prst="rect">
            <a:avLst/>
          </a:prstGeom>
          <a:noFill/>
          <a:ln>
            <a:noFill/>
          </a:ln>
          <a:effectLst>
            <a:outerShdw blurRad="57150" rotWithShape="0" algn="bl" dir="5400000" dist="19050">
              <a:srgbClr val="000000">
                <a:alpha val="50000"/>
              </a:srgbClr>
            </a:outerShdw>
          </a:effectLst>
        </p:spPr>
      </p:pic>
      <p:pic>
        <p:nvPicPr>
          <p:cNvPr id="99" name="Google Shape;99;p15"/>
          <p:cNvPicPr preferRelativeResize="0"/>
          <p:nvPr/>
        </p:nvPicPr>
        <p:blipFill>
          <a:blip r:embed="rId4">
            <a:alphaModFix/>
          </a:blip>
          <a:stretch>
            <a:fillRect/>
          </a:stretch>
        </p:blipFill>
        <p:spPr>
          <a:xfrm>
            <a:off x="1899212" y="1017800"/>
            <a:ext cx="2527051" cy="194793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a:blip r:embed="rId5">
            <a:alphaModFix/>
          </a:blip>
          <a:stretch>
            <a:fillRect/>
          </a:stretch>
        </p:blipFill>
        <p:spPr>
          <a:xfrm>
            <a:off x="2716463" y="3095800"/>
            <a:ext cx="4015874" cy="194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Primitive data types</a:t>
            </a:r>
            <a:endParaRPr sz="2400"/>
          </a:p>
        </p:txBody>
      </p:sp>
      <p:sp>
        <p:nvSpPr>
          <p:cNvPr id="265" name="Google Shape;265;p42"/>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String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string is used to store a text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Number</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number is used to store a numeric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score = 25;</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Boolean</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boolean is used to store a value that is either </a:t>
            </a:r>
            <a:r>
              <a:rPr b="1" lang="en" sz="1300">
                <a:solidFill>
                  <a:schemeClr val="dk1"/>
                </a:solidFill>
                <a:latin typeface="Courier New"/>
                <a:ea typeface="Courier New"/>
                <a:cs typeface="Courier New"/>
                <a:sym typeface="Courier New"/>
              </a:rPr>
              <a:t>true</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false</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isMarried = false;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Undefined</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An undefined type is either when it has not been defined or it has not been assigned a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unassigned;</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 is a special value for saying that a variable is empty or has an unknown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empty = null;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1" name="Google Shape;271;p43"/>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45720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7" name="Google Shape;277;p44"/>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457200" rtl="0" algn="l">
              <a:lnSpc>
                <a:spcPct val="118000"/>
              </a:lnSpc>
              <a:spcBef>
                <a:spcPts val="0"/>
              </a:spcBef>
              <a:spcAft>
                <a:spcPts val="0"/>
              </a:spcAft>
              <a:buClr>
                <a:srgbClr val="4285F4"/>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457200" rtl="0" algn="l">
              <a:lnSpc>
                <a:spcPct val="118000"/>
              </a:lnSpc>
              <a:spcBef>
                <a:spcPts val="2900"/>
              </a:spcBef>
              <a:spcAft>
                <a:spcPts val="0"/>
              </a:spcAft>
              <a:buClr>
                <a:srgbClr val="4285F4"/>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457200" rtl="0" algn="l">
              <a:spcBef>
                <a:spcPts val="0"/>
              </a:spcBef>
              <a:spcAft>
                <a:spcPts val="1600"/>
              </a:spcAft>
              <a:buNone/>
            </a:pPr>
            <a:r>
              <a:rPr lang="en" sz="1400">
                <a:solidFill>
                  <a:srgbClr val="000000"/>
                </a:solidFill>
                <a:latin typeface="Arial"/>
                <a:ea typeface="Arial"/>
                <a:cs typeface="Arial"/>
                <a:sym typeface="Arial"/>
              </a:rPr>
              <a:t>It uses a `backticks` to write string within it.</a:t>
            </a:r>
            <a:endParaRPr sz="150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and modifying data types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288" name="Google Shape;288;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check the type of a variable by entering </a:t>
            </a:r>
            <a:r>
              <a:rPr b="1" lang="en">
                <a:solidFill>
                  <a:schemeClr val="dk1"/>
                </a:solidFill>
                <a:latin typeface="Courier New"/>
                <a:ea typeface="Courier New"/>
                <a:cs typeface="Courier New"/>
                <a:sym typeface="Courier New"/>
              </a:rPr>
              <a:t>typeof</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testVariable = 1;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console.log(typeof testVariable);</a:t>
            </a:r>
            <a:endParaRPr b="1">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b="1">
              <a:solidFill>
                <a:schemeClr val="dk1"/>
              </a:solidFill>
              <a:latin typeface="Courier New"/>
              <a:ea typeface="Courier New"/>
              <a:cs typeface="Courier New"/>
              <a:sym typeface="Courier New"/>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The variables in TypeScript cannot change types. </a:t>
            </a: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a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 = “2”; //Error</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t>
            </a:r>
            <a:endParaRPr>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299" name="Google Shape;299;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a:p>
            <a:pPr indent="-311150" lvl="2" marL="1371600" rtl="0" algn="l">
              <a:spcBef>
                <a:spcPts val="0"/>
              </a:spcBef>
              <a:spcAft>
                <a:spcPts val="0"/>
              </a:spcAft>
              <a:buClr>
                <a:schemeClr val="dk1"/>
              </a:buClr>
              <a:buSzPts val="1300"/>
              <a:buFont typeface="Courier New"/>
              <a:buChar char="■"/>
            </a:pPr>
            <a:r>
              <a:rPr b="1" lang="en" sz="1300">
                <a:solidFill>
                  <a:schemeClr val="dk1"/>
                </a:solidFill>
                <a:latin typeface="Courier New"/>
                <a:ea typeface="Courier New"/>
                <a:cs typeface="Courier New"/>
                <a:sym typeface="Courier New"/>
              </a:rPr>
              <a:t>let str1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str2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console.log(str1 + str2);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05" name="Google Shape;305;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Subtraction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Multiplication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1" name="Google Shape;311;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Division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4;</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2;</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7" name="Google Shape;317;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Modulus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n1 = 10;</a:t>
            </a:r>
            <a:br>
              <a:rPr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let n2 = 3;</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console.log(n1 % n2); // ?</a:t>
            </a:r>
            <a:endParaRPr b="1" sz="18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571500" y="1289525"/>
            <a:ext cx="8001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Roboto"/>
                <a:ea typeface="Roboto"/>
                <a:cs typeface="Roboto"/>
                <a:sym typeface="Roboto"/>
              </a:rPr>
              <a:t>“TypeScript is a statically/strongly typed open source programming language that builds on JavaScript, giving you better tooling at any scale.”</a:t>
            </a:r>
            <a:endParaRPr sz="3700">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3" name="Google Shape;323;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Assignment </a:t>
            </a:r>
            <a:r>
              <a:rPr lang="en">
                <a:solidFill>
                  <a:schemeClr val="dk1"/>
                </a:solidFill>
                <a:latin typeface="Lato"/>
                <a:ea typeface="Lato"/>
                <a:cs typeface="Lato"/>
                <a:sym typeface="Lato"/>
              </a:rPr>
              <a:t>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Assignment operator are used to assigning values to variables.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10</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endParaRPr b="1" sz="180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9" name="Google Shape;329;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Comparison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Comparison operator are used to compare values of variables</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5" name="Google Shape;335;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 are used to combine multiple conditions in one.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10));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55"/>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000">
                <a:solidFill>
                  <a:schemeClr val="dk1"/>
                </a:solidFill>
              </a:rPr>
              <a:t>Thank You</a:t>
            </a:r>
            <a:endParaRPr sz="5000">
              <a:solidFill>
                <a:schemeClr val="dk1"/>
              </a:solidFill>
            </a:endParaRPr>
          </a:p>
          <a:p>
            <a:pPr indent="0" lvl="0" marL="0" rtl="0" algn="ctr">
              <a:spcBef>
                <a:spcPts val="0"/>
              </a:spcBef>
              <a:spcAft>
                <a:spcPts val="0"/>
              </a:spcAft>
              <a:buNone/>
            </a:pPr>
            <a:r>
              <a:t/>
            </a:r>
            <a:endParaRPr sz="5000">
              <a:solidFill>
                <a:schemeClr val="dk1"/>
              </a:solidFill>
            </a:endParaRPr>
          </a:p>
          <a:p>
            <a:pPr indent="0" lvl="0" marL="0" rtl="0" algn="ctr">
              <a:spcBef>
                <a:spcPts val="0"/>
              </a:spcBef>
              <a:spcAft>
                <a:spcPts val="0"/>
              </a:spcAft>
              <a:buNone/>
            </a:pPr>
            <a:r>
              <a:rPr lang="en" sz="2777">
                <a:solidFill>
                  <a:schemeClr val="dk1"/>
                </a:solidFill>
              </a:rPr>
              <a:t>Start Working on Getting Started Exercises with TypeScript and Node.js</a:t>
            </a:r>
            <a:endParaRPr sz="2777">
              <a:solidFill>
                <a:schemeClr val="dk1"/>
              </a:solidFill>
            </a:endParaRPr>
          </a:p>
          <a:p>
            <a:pPr indent="0" lvl="0" marL="0" rtl="0" algn="ctr">
              <a:spcBef>
                <a:spcPts val="0"/>
              </a:spcBef>
              <a:spcAft>
                <a:spcPts val="0"/>
              </a:spcAft>
              <a:buNone/>
            </a:pPr>
            <a:r>
              <a:rPr lang="en" sz="2777" u="sng">
                <a:solidFill>
                  <a:schemeClr val="hlink"/>
                </a:solidFill>
                <a:hlinkClick r:id="rId3"/>
              </a:rPr>
              <a:t>https://github.com/panaverse/typescript-node-projects/blob/main/getting-started-exercises.md</a:t>
            </a:r>
            <a:r>
              <a:rPr lang="en" sz="2777">
                <a:solidFill>
                  <a:schemeClr val="dk1"/>
                </a:solidFill>
              </a:rPr>
              <a:t> </a:t>
            </a:r>
            <a:endParaRPr sz="2777">
              <a:solidFill>
                <a:schemeClr val="dk1"/>
              </a:solidFill>
            </a:endParaRPr>
          </a:p>
          <a:p>
            <a:pPr indent="0" lvl="0" marL="0" rtl="0" algn="ctr">
              <a:spcBef>
                <a:spcPts val="0"/>
              </a:spcBef>
              <a:spcAft>
                <a:spcPts val="0"/>
              </a:spcAft>
              <a:buNone/>
            </a:pPr>
            <a:r>
              <a:t/>
            </a:r>
            <a:endParaRPr sz="2777">
              <a:solidFill>
                <a:schemeClr val="dk1"/>
              </a:solidFill>
            </a:endParaRPr>
          </a:p>
          <a:p>
            <a:pPr indent="0" lvl="0" marL="0" rtl="0" algn="ctr">
              <a:spcBef>
                <a:spcPts val="0"/>
              </a:spcBef>
              <a:spcAft>
                <a:spcPts val="0"/>
              </a:spcAft>
              <a:buNone/>
            </a:pPr>
            <a:r>
              <a:rPr lang="en" sz="1761">
                <a:solidFill>
                  <a:schemeClr val="dk1"/>
                </a:solidFill>
              </a:rPr>
              <a:t>Advanced TypeScript:</a:t>
            </a:r>
            <a:endParaRPr sz="1761">
              <a:solidFill>
                <a:schemeClr val="dk1"/>
              </a:solidFill>
            </a:endParaRPr>
          </a:p>
          <a:p>
            <a:pPr indent="0" lvl="0" marL="0" rtl="0" algn="ctr">
              <a:spcBef>
                <a:spcPts val="0"/>
              </a:spcBef>
              <a:spcAft>
                <a:spcPts val="0"/>
              </a:spcAft>
              <a:buNone/>
            </a:pPr>
            <a:r>
              <a:rPr lang="en" sz="1761" u="sng">
                <a:solidFill>
                  <a:schemeClr val="hlink"/>
                </a:solidFill>
                <a:hlinkClick r:id="rId4"/>
              </a:rPr>
              <a:t>https://github.com/panaverse/learn-typescript</a:t>
            </a:r>
            <a:r>
              <a:rPr lang="en" sz="1761">
                <a:solidFill>
                  <a:schemeClr val="dk1"/>
                </a:solidFill>
              </a:rPr>
              <a:t> </a:t>
            </a:r>
            <a:endParaRPr sz="176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Static typing.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TypeScript is a superset of JavaScript that adds optional static typing and other features such as classes and modules.</a:t>
            </a:r>
            <a:endParaRPr>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TypeScript checks a program for errors before execution, and does so based on the kinds of values, it’s a static type checker.</a:t>
            </a:r>
            <a:endParaRPr sz="1291">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Once TypeScript’s compiler is done with checking your code, it erases the types to produce the resulting “compiled” code. This means that once your code is compiled, the resulting plain JS code has no type information.</a:t>
            </a:r>
            <a:endParaRPr sz="1291">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Access to latest features(ES6, ES7, etc...), before they become supported by major browsers.</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Use cutting edge ECMA features such as `Optional Chaining (?.)` operator without having to worry about browser support.</a:t>
            </a:r>
            <a:endParaRPr>
              <a:solidFill>
                <a:schemeClr val="dk1"/>
              </a:solidFill>
              <a:latin typeface="Lato"/>
              <a:ea typeface="Lato"/>
              <a:cs typeface="Lato"/>
              <a:sym typeface="Lato"/>
            </a:endParaRPr>
          </a:p>
          <a:p>
            <a:pPr indent="0" lvl="0" marL="0" rtl="0" algn="l">
              <a:spcBef>
                <a:spcPts val="1600"/>
              </a:spcBef>
              <a:spcAft>
                <a:spcPts val="0"/>
              </a:spcAft>
              <a:buNone/>
            </a:pPr>
            <a:r>
              <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Code completion and </a:t>
            </a:r>
            <a:r>
              <a:rPr lang="en">
                <a:solidFill>
                  <a:schemeClr val="dk1"/>
                </a:solidFill>
                <a:latin typeface="Lato"/>
                <a:ea typeface="Lato"/>
                <a:cs typeface="Lato"/>
                <a:sym typeface="Lato"/>
              </a:rPr>
              <a:t>Intellisense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Object Oriented </a:t>
            </a:r>
            <a:r>
              <a:rPr lang="en">
                <a:solidFill>
                  <a:schemeClr val="dk1"/>
                </a:solidFill>
                <a:latin typeface="Lato"/>
                <a:ea typeface="Lato"/>
                <a:cs typeface="Lato"/>
                <a:sym typeface="Lato"/>
              </a:rPr>
              <a:t>Programming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Its helps programmers to write code in a object oriented manner if required. Thus helps users to jump into TS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IDE Support</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 is super well-supported by text editors including (VS Code,  Atom, Sublime, Eclips, etc.)</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Large Community/Adoption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TypeScript is made for creating large, complex systems that the modern Web abounds with.</a:t>
            </a:r>
            <a:endParaRPr>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TypeScript’s Popularity</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TypeScript Is Fastest-Growing Programming Language</a:t>
            </a:r>
            <a:endParaRPr sz="3600"/>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28" name="Google Shape;128;p20"/>
          <p:cNvSpPr txBox="1"/>
          <p:nvPr>
            <p:ph idx="1" type="body"/>
          </p:nvPr>
        </p:nvSpPr>
        <p:spPr>
          <a:xfrm>
            <a:off x="311700" y="1687075"/>
            <a:ext cx="8520600" cy="25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"TypeScript's share has almost tripled over the course of 6 years, increasing from 12 percent in 2017 to 34 percent in 2022," said the company's </a:t>
            </a:r>
            <a:r>
              <a:rPr b="1" lang="en" sz="2200">
                <a:solidFill>
                  <a:srgbClr val="000000"/>
                </a:solidFill>
              </a:rPr>
              <a:t>State of Developer Ecosystem 2022</a:t>
            </a:r>
            <a:r>
              <a:rPr lang="en" sz="2200">
                <a:solidFill>
                  <a:srgbClr val="000000"/>
                </a:solidFill>
              </a:rPr>
              <a:t>.</a:t>
            </a:r>
            <a:endParaRPr sz="2200">
              <a:solidFill>
                <a:srgbClr val="000000"/>
              </a:solidFill>
            </a:endParaRPr>
          </a:p>
          <a:p>
            <a:pPr indent="0" lvl="0" marL="0" rtl="0" algn="l">
              <a:spcBef>
                <a:spcPts val="1800"/>
              </a:spcBef>
              <a:spcAft>
                <a:spcPts val="1600"/>
              </a:spcAft>
              <a:buNone/>
            </a:pPr>
            <a:r>
              <a:rPr lang="en" sz="2000">
                <a:solidFill>
                  <a:srgbClr val="000000"/>
                </a:solidFill>
              </a:rPr>
              <a:t>TypeScript passed four languages (C, PHP, C# and C++) over the past six years.</a:t>
            </a:r>
            <a:endParaRPr sz="2400">
              <a:solidFill>
                <a:schemeClr val="dk1"/>
              </a:solidFill>
              <a:latin typeface="Lato"/>
              <a:ea typeface="Lato"/>
              <a:cs typeface="Lato"/>
              <a:sym typeface="Lato"/>
            </a:endParaRPr>
          </a:p>
        </p:txBody>
      </p:sp>
      <p:sp>
        <p:nvSpPr>
          <p:cNvPr id="129" name="Google Shape;129;p20"/>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https://pypl.github.io/PYPL.html</a:t>
            </a:r>
            <a:endParaRPr sz="800">
              <a:solidFill>
                <a:schemeClr val="accent4"/>
              </a:solidFill>
              <a:latin typeface="Roboto"/>
              <a:ea typeface="Roboto"/>
              <a:cs typeface="Roboto"/>
              <a:sym typeface="Roboto"/>
            </a:endParaRPr>
          </a:p>
        </p:txBody>
      </p:sp>
      <p:pic>
        <p:nvPicPr>
          <p:cNvPr id="135" name="Google Shape;135;p21"/>
          <p:cNvPicPr preferRelativeResize="0"/>
          <p:nvPr/>
        </p:nvPicPr>
        <p:blipFill>
          <a:blip r:embed="rId4">
            <a:alphaModFix/>
          </a:blip>
          <a:stretch>
            <a:fillRect/>
          </a:stretch>
        </p:blipFill>
        <p:spPr>
          <a:xfrm>
            <a:off x="474550" y="438325"/>
            <a:ext cx="8096601" cy="401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