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1"/>
  </p:notesMasterIdLst>
  <p:sldIdLst>
    <p:sldId id="256" r:id="rId2"/>
    <p:sldId id="259" r:id="rId3"/>
    <p:sldId id="260" r:id="rId4"/>
    <p:sldId id="258" r:id="rId5"/>
    <p:sldId id="280" r:id="rId6"/>
    <p:sldId id="257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8" r:id="rId20"/>
  </p:sldIdLst>
  <p:sldSz cx="9144000" cy="5143500" type="screen16x9"/>
  <p:notesSz cx="6858000" cy="9144000"/>
  <p:embeddedFontLst>
    <p:embeddedFont>
      <p:font typeface="Limelight" panose="020B0604020202020204" charset="0"/>
      <p:regular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52A76E-BCD1-440B-90F8-02E8A56273FC}">
  <a:tblStyle styleId="{6B52A76E-BCD1-440B-90F8-02E8A56273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69e31394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69e31394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6f45d4e6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6f45d4e6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242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6f45d4e6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6f45d4e6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58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e229c23b0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e229c23b0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1da39008e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e1da39008e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977a7e5a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f977a7e5a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1da39008e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1da39008e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1da39008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e1da39008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6f45d4e6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6f45d4e6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6f45d4e6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6f45d4e6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136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6f45d4e6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6f45d4e6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305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6f45d4e6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6f45d4e6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80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94950" y="3992625"/>
            <a:ext cx="1218020" cy="174039"/>
          </a:xfrm>
          <a:custGeom>
            <a:avLst/>
            <a:gdLst/>
            <a:ahLst/>
            <a:cxnLst/>
            <a:rect l="l" t="t" r="r" b="b"/>
            <a:pathLst>
              <a:path w="68737" h="9823" extrusionOk="0">
                <a:moveTo>
                  <a:pt x="34359" y="1"/>
                </a:moveTo>
                <a:cubicBezTo>
                  <a:pt x="29155" y="1"/>
                  <a:pt x="23966" y="1798"/>
                  <a:pt x="20445" y="5333"/>
                </a:cubicBezTo>
                <a:cubicBezTo>
                  <a:pt x="18341" y="3725"/>
                  <a:pt x="16532" y="3094"/>
                  <a:pt x="14929" y="3094"/>
                </a:cubicBezTo>
                <a:cubicBezTo>
                  <a:pt x="12135" y="3094"/>
                  <a:pt x="9969" y="5012"/>
                  <a:pt x="7965" y="7016"/>
                </a:cubicBezTo>
                <a:cubicBezTo>
                  <a:pt x="6911" y="6676"/>
                  <a:pt x="5985" y="6535"/>
                  <a:pt x="5173" y="6535"/>
                </a:cubicBezTo>
                <a:cubicBezTo>
                  <a:pt x="1265" y="6535"/>
                  <a:pt x="1" y="9796"/>
                  <a:pt x="1" y="9796"/>
                </a:cubicBezTo>
                <a:lnTo>
                  <a:pt x="68737" y="9822"/>
                </a:lnTo>
                <a:cubicBezTo>
                  <a:pt x="68737" y="9822"/>
                  <a:pt x="67452" y="6537"/>
                  <a:pt x="63529" y="6537"/>
                </a:cubicBezTo>
                <a:cubicBezTo>
                  <a:pt x="62718" y="6537"/>
                  <a:pt x="61794" y="6677"/>
                  <a:pt x="60746" y="7016"/>
                </a:cubicBezTo>
                <a:cubicBezTo>
                  <a:pt x="58742" y="5012"/>
                  <a:pt x="56565" y="3094"/>
                  <a:pt x="53763" y="3094"/>
                </a:cubicBezTo>
                <a:cubicBezTo>
                  <a:pt x="52156" y="3094"/>
                  <a:pt x="50343" y="3725"/>
                  <a:pt x="48239" y="5333"/>
                </a:cubicBezTo>
                <a:cubicBezTo>
                  <a:pt x="44665" y="1758"/>
                  <a:pt x="39505" y="1"/>
                  <a:pt x="34359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86152" y="236974"/>
            <a:ext cx="2724649" cy="43259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90210" y="2464424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81923" y="2813075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71180" y="8166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52782" y="5"/>
            <a:ext cx="2478466" cy="868334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4506849" y="1695088"/>
            <a:ext cx="4118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 idx="2"/>
          </p:nvPr>
        </p:nvSpPr>
        <p:spPr>
          <a:xfrm>
            <a:off x="4445050" y="3095675"/>
            <a:ext cx="42417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1600" b="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4664225"/>
            <a:ext cx="9144000" cy="47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/>
          <p:nvPr/>
        </p:nvSpPr>
        <p:spPr>
          <a:xfrm>
            <a:off x="6012630" y="-468024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-619551" y="3454488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6824396" y="3192234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 flipH="1">
            <a:off x="-2420250" y="445013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8510675" y="16725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/>
          <p:nvPr/>
        </p:nvSpPr>
        <p:spPr>
          <a:xfrm>
            <a:off x="5228055" y="3805201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11" y="2964363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2"/>
          <p:cNvSpPr/>
          <p:nvPr/>
        </p:nvSpPr>
        <p:spPr>
          <a:xfrm rot="10800000" flipH="1">
            <a:off x="6345121" y="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2"/>
          <p:cNvSpPr/>
          <p:nvPr/>
        </p:nvSpPr>
        <p:spPr>
          <a:xfrm flipH="1">
            <a:off x="-843700" y="-258949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152500" y="2129850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828200" y="492473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369050" y="3776113"/>
            <a:ext cx="1760006" cy="1567221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7701850" y="3906450"/>
            <a:ext cx="1449258" cy="1289851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561880" y="193922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-140462" y="337203"/>
            <a:ext cx="1449280" cy="507757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3555375" y="-40475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35" name="Google Shape;35;p4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17525" y="1102625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-1" y="2933026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6345121" y="266605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152905" y="-383574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 flipH="1">
            <a:off x="-2246275" y="382013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2027250" y="1454410"/>
            <a:ext cx="5089500" cy="1030678"/>
            <a:chOff x="3097375" y="3240075"/>
            <a:chExt cx="5089500" cy="1370400"/>
          </a:xfrm>
        </p:grpSpPr>
        <p:sp>
          <p:nvSpPr>
            <p:cNvPr id="100" name="Google Shape;100;p9"/>
            <p:cNvSpPr/>
            <p:nvPr/>
          </p:nvSpPr>
          <p:spPr>
            <a:xfrm>
              <a:off x="3097375" y="3240075"/>
              <a:ext cx="5089500" cy="13704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77925" y="3327286"/>
              <a:ext cx="4928400" cy="11958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2572500" y="1632549"/>
            <a:ext cx="39990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2027250" y="2508249"/>
            <a:ext cx="5089500" cy="1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/>
          <p:nvPr/>
        </p:nvSpPr>
        <p:spPr>
          <a:xfrm>
            <a:off x="3828200" y="492473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-342700" y="3767763"/>
            <a:ext cx="1760006" cy="1567221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701850" y="3906450"/>
            <a:ext cx="1449258" cy="1289851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6523655" y="445022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 flipH="1">
            <a:off x="-772870" y="-13417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13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135" name="Google Shape;135;p13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715444" y="1748505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2" hasCustomPrompt="1"/>
          </p:nvPr>
        </p:nvSpPr>
        <p:spPr>
          <a:xfrm>
            <a:off x="715444" y="1320359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15444" y="2191624"/>
            <a:ext cx="35952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3"/>
          </p:nvPr>
        </p:nvSpPr>
        <p:spPr>
          <a:xfrm>
            <a:off x="715444" y="3538102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4" hasCustomPrompt="1"/>
          </p:nvPr>
        </p:nvSpPr>
        <p:spPr>
          <a:xfrm>
            <a:off x="715444" y="3121220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5"/>
          </p:nvPr>
        </p:nvSpPr>
        <p:spPr>
          <a:xfrm>
            <a:off x="715444" y="3966704"/>
            <a:ext cx="35952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6"/>
          </p:nvPr>
        </p:nvSpPr>
        <p:spPr>
          <a:xfrm>
            <a:off x="4823984" y="1748505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7" hasCustomPrompt="1"/>
          </p:nvPr>
        </p:nvSpPr>
        <p:spPr>
          <a:xfrm>
            <a:off x="4823984" y="1337894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8"/>
          </p:nvPr>
        </p:nvSpPr>
        <p:spPr>
          <a:xfrm>
            <a:off x="4823981" y="2191624"/>
            <a:ext cx="35952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9"/>
          </p:nvPr>
        </p:nvSpPr>
        <p:spPr>
          <a:xfrm>
            <a:off x="4823984" y="3538102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13" hasCustomPrompt="1"/>
          </p:nvPr>
        </p:nvSpPr>
        <p:spPr>
          <a:xfrm>
            <a:off x="4823984" y="3118138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4"/>
          </p:nvPr>
        </p:nvSpPr>
        <p:spPr>
          <a:xfrm>
            <a:off x="4823981" y="3966704"/>
            <a:ext cx="35952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5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/>
          <p:nvPr/>
        </p:nvSpPr>
        <p:spPr>
          <a:xfrm>
            <a:off x="-1111195" y="-26495"/>
            <a:ext cx="2478466" cy="868334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-1427076" y="2934601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38573" y="3481700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002280" y="-184857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182" name="Google Shape;182;p16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6"/>
          <p:cNvSpPr txBox="1">
            <a:spLocks noGrp="1"/>
          </p:cNvSpPr>
          <p:nvPr>
            <p:ph type="title"/>
          </p:nvPr>
        </p:nvSpPr>
        <p:spPr>
          <a:xfrm>
            <a:off x="717613" y="43335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3369577" y="4559724"/>
            <a:ext cx="2724649" cy="43259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-291151" y="3108926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053848" y="3283250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7797205" y="53991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111195" y="-26495"/>
            <a:ext cx="2478466" cy="868334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18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201" name="Google Shape;201;p18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985337" y="1377838"/>
            <a:ext cx="4566600" cy="3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4"/>
          <p:cNvGrpSpPr/>
          <p:nvPr/>
        </p:nvGrpSpPr>
        <p:grpSpPr>
          <a:xfrm>
            <a:off x="1158600" y="987301"/>
            <a:ext cx="6826800" cy="4159980"/>
            <a:chOff x="1168975" y="987301"/>
            <a:chExt cx="6826800" cy="4159980"/>
          </a:xfrm>
        </p:grpSpPr>
        <p:sp>
          <p:nvSpPr>
            <p:cNvPr id="280" name="Google Shape;280;p24"/>
            <p:cNvSpPr/>
            <p:nvPr/>
          </p:nvSpPr>
          <p:spPr>
            <a:xfrm>
              <a:off x="3371200" y="2114881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5765675" y="2114881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1168975" y="987301"/>
              <a:ext cx="6826800" cy="22599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1272906" y="1093846"/>
              <a:ext cx="6610800" cy="20415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1857775" y="1848548"/>
            <a:ext cx="547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title" idx="2" hasCustomPrompt="1"/>
          </p:nvPr>
        </p:nvSpPr>
        <p:spPr>
          <a:xfrm>
            <a:off x="3741625" y="1030491"/>
            <a:ext cx="1707300" cy="10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6" name="Google Shape;286;p24"/>
          <p:cNvSpPr txBox="1">
            <a:spLocks noGrp="1"/>
          </p:cNvSpPr>
          <p:nvPr>
            <p:ph type="subTitle" idx="1"/>
          </p:nvPr>
        </p:nvSpPr>
        <p:spPr>
          <a:xfrm>
            <a:off x="1520200" y="2494889"/>
            <a:ext cx="60912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-7104" y="2063079"/>
            <a:ext cx="3511946" cy="3127259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7455403" y="4093211"/>
            <a:ext cx="1688587" cy="150285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-7125" y="143678"/>
            <a:ext cx="1449280" cy="507757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6666337" y="-199550"/>
            <a:ext cx="3068026" cy="1073082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0" y="4664225"/>
            <a:ext cx="9144000" cy="47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-7104" y="2063079"/>
            <a:ext cx="3511946" cy="3127259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455403" y="4093211"/>
            <a:ext cx="1688587" cy="150285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-7112" y="365778"/>
            <a:ext cx="1449280" cy="507757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7765162" y="-472900"/>
            <a:ext cx="3068026" cy="1073082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title"/>
          </p:nvPr>
        </p:nvSpPr>
        <p:spPr>
          <a:xfrm>
            <a:off x="4289100" y="1828995"/>
            <a:ext cx="3752400" cy="17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title" idx="2" hasCustomPrompt="1"/>
          </p:nvPr>
        </p:nvSpPr>
        <p:spPr>
          <a:xfrm>
            <a:off x="6790725" y="1221805"/>
            <a:ext cx="1250700" cy="8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"/>
          </p:nvPr>
        </p:nvSpPr>
        <p:spPr>
          <a:xfrm>
            <a:off x="4803450" y="3276490"/>
            <a:ext cx="32379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6599CC"/>
            </a:gs>
            <a:gs pos="47000">
              <a:srgbClr val="B2CAE3"/>
            </a:gs>
            <a:gs pos="100000">
              <a:schemeClr val="lt1"/>
            </a:gs>
          </a:gsLst>
          <a:lin ang="1619866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43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2" r:id="rId6"/>
    <p:sldLayoutId id="2147483664" r:id="rId7"/>
    <p:sldLayoutId id="2147483670" r:id="rId8"/>
    <p:sldLayoutId id="2147483671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599CC"/>
            </a:gs>
            <a:gs pos="47000">
              <a:srgbClr val="B2CAE3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6"/>
          <p:cNvGrpSpPr/>
          <p:nvPr/>
        </p:nvGrpSpPr>
        <p:grpSpPr>
          <a:xfrm>
            <a:off x="612038" y="296476"/>
            <a:ext cx="3499471" cy="3696144"/>
            <a:chOff x="612038" y="296476"/>
            <a:chExt cx="3499471" cy="3696144"/>
          </a:xfrm>
        </p:grpSpPr>
        <p:sp>
          <p:nvSpPr>
            <p:cNvPr id="412" name="Google Shape;412;p36"/>
            <p:cNvSpPr/>
            <p:nvPr/>
          </p:nvSpPr>
          <p:spPr>
            <a:xfrm>
              <a:off x="612038" y="1324085"/>
              <a:ext cx="3498620" cy="2668535"/>
            </a:xfrm>
            <a:custGeom>
              <a:avLst/>
              <a:gdLst/>
              <a:ahLst/>
              <a:cxnLst/>
              <a:rect l="l" t="t" r="r" b="b"/>
              <a:pathLst>
                <a:path w="57385" h="43768" extrusionOk="0">
                  <a:moveTo>
                    <a:pt x="0" y="7864"/>
                  </a:moveTo>
                  <a:lnTo>
                    <a:pt x="28632" y="0"/>
                  </a:lnTo>
                  <a:lnTo>
                    <a:pt x="57385" y="7864"/>
                  </a:lnTo>
                  <a:lnTo>
                    <a:pt x="28686" y="4376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EFAF9">
                    <a:alpha val="10196"/>
                  </a:srgbClr>
                </a:gs>
                <a:gs pos="100000">
                  <a:srgbClr val="FEFAF9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3" name="Google Shape;413;p36"/>
            <p:cNvGrpSpPr/>
            <p:nvPr/>
          </p:nvGrpSpPr>
          <p:grpSpPr>
            <a:xfrm>
              <a:off x="614474" y="296476"/>
              <a:ext cx="3497035" cy="1533517"/>
              <a:chOff x="835325" y="1238450"/>
              <a:chExt cx="1433975" cy="628800"/>
            </a:xfrm>
          </p:grpSpPr>
          <p:sp>
            <p:nvSpPr>
              <p:cNvPr id="414" name="Google Shape;414;p36"/>
              <p:cNvSpPr/>
              <p:nvPr/>
            </p:nvSpPr>
            <p:spPr>
              <a:xfrm>
                <a:off x="840375" y="1522075"/>
                <a:ext cx="648600" cy="316925"/>
              </a:xfrm>
              <a:custGeom>
                <a:avLst/>
                <a:gdLst/>
                <a:ahLst/>
                <a:cxnLst/>
                <a:rect l="l" t="t" r="r" b="b"/>
                <a:pathLst>
                  <a:path w="25944" h="12677" extrusionOk="0">
                    <a:moveTo>
                      <a:pt x="25890" y="1"/>
                    </a:moveTo>
                    <a:cubicBezTo>
                      <a:pt x="11144" y="6158"/>
                      <a:pt x="1909" y="9760"/>
                      <a:pt x="538" y="11158"/>
                    </a:cubicBezTo>
                    <a:lnTo>
                      <a:pt x="0" y="12677"/>
                    </a:lnTo>
                    <a:lnTo>
                      <a:pt x="25944" y="3308"/>
                    </a:lnTo>
                    <a:lnTo>
                      <a:pt x="258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6"/>
              <p:cNvSpPr/>
              <p:nvPr/>
            </p:nvSpPr>
            <p:spPr>
              <a:xfrm>
                <a:off x="835325" y="1522425"/>
                <a:ext cx="1433975" cy="344825"/>
              </a:xfrm>
              <a:custGeom>
                <a:avLst/>
                <a:gdLst/>
                <a:ahLst/>
                <a:cxnLst/>
                <a:rect l="l" t="t" r="r" b="b"/>
                <a:pathLst>
                  <a:path w="57359" h="13793" extrusionOk="0">
                    <a:moveTo>
                      <a:pt x="30595" y="8025"/>
                    </a:moveTo>
                    <a:cubicBezTo>
                      <a:pt x="30595" y="8025"/>
                      <a:pt x="30514" y="9195"/>
                      <a:pt x="30272" y="10445"/>
                    </a:cubicBezTo>
                    <a:lnTo>
                      <a:pt x="33485" y="11789"/>
                    </a:lnTo>
                    <a:lnTo>
                      <a:pt x="34211" y="12959"/>
                    </a:lnTo>
                    <a:lnTo>
                      <a:pt x="29923" y="12018"/>
                    </a:lnTo>
                    <a:cubicBezTo>
                      <a:pt x="29614" y="12999"/>
                      <a:pt x="29210" y="13792"/>
                      <a:pt x="28659" y="13792"/>
                    </a:cubicBezTo>
                    <a:cubicBezTo>
                      <a:pt x="28108" y="13792"/>
                      <a:pt x="27705" y="12999"/>
                      <a:pt x="27396" y="12018"/>
                    </a:cubicBezTo>
                    <a:lnTo>
                      <a:pt x="23121" y="12959"/>
                    </a:lnTo>
                    <a:lnTo>
                      <a:pt x="23833" y="11789"/>
                    </a:lnTo>
                    <a:lnTo>
                      <a:pt x="27046" y="10445"/>
                    </a:lnTo>
                    <a:cubicBezTo>
                      <a:pt x="26818" y="9168"/>
                      <a:pt x="26724" y="8025"/>
                      <a:pt x="26724" y="8025"/>
                    </a:cubicBezTo>
                    <a:lnTo>
                      <a:pt x="25836" y="8025"/>
                    </a:lnTo>
                    <a:lnTo>
                      <a:pt x="25406" y="9007"/>
                    </a:lnTo>
                    <a:lnTo>
                      <a:pt x="24331" y="9007"/>
                    </a:lnTo>
                    <a:lnTo>
                      <a:pt x="23807" y="8482"/>
                    </a:lnTo>
                    <a:lnTo>
                      <a:pt x="19465" y="8657"/>
                    </a:lnTo>
                    <a:lnTo>
                      <a:pt x="1" y="13375"/>
                    </a:lnTo>
                    <a:lnTo>
                      <a:pt x="229" y="12690"/>
                    </a:lnTo>
                    <a:lnTo>
                      <a:pt x="26172" y="3307"/>
                    </a:lnTo>
                    <a:lnTo>
                      <a:pt x="26119" y="0"/>
                    </a:lnTo>
                    <a:cubicBezTo>
                      <a:pt x="26119" y="0"/>
                      <a:pt x="26455" y="1896"/>
                      <a:pt x="28686" y="1896"/>
                    </a:cubicBezTo>
                    <a:cubicBezTo>
                      <a:pt x="30904" y="1896"/>
                      <a:pt x="31240" y="0"/>
                      <a:pt x="31240" y="0"/>
                    </a:cubicBezTo>
                    <a:lnTo>
                      <a:pt x="31186" y="3307"/>
                    </a:lnTo>
                    <a:lnTo>
                      <a:pt x="57130" y="12690"/>
                    </a:lnTo>
                    <a:lnTo>
                      <a:pt x="57358" y="13375"/>
                    </a:lnTo>
                    <a:lnTo>
                      <a:pt x="37894" y="8657"/>
                    </a:lnTo>
                    <a:lnTo>
                      <a:pt x="33552" y="8482"/>
                    </a:lnTo>
                    <a:lnTo>
                      <a:pt x="33028" y="9007"/>
                    </a:lnTo>
                    <a:lnTo>
                      <a:pt x="31953" y="9007"/>
                    </a:lnTo>
                    <a:lnTo>
                      <a:pt x="31522" y="80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6"/>
              <p:cNvSpPr/>
              <p:nvPr/>
            </p:nvSpPr>
            <p:spPr>
              <a:xfrm>
                <a:off x="1304800" y="1557700"/>
                <a:ext cx="76975" cy="20502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8201" extrusionOk="0">
                    <a:moveTo>
                      <a:pt x="1533" y="8201"/>
                    </a:moveTo>
                    <a:lnTo>
                      <a:pt x="1533" y="8201"/>
                    </a:lnTo>
                    <a:cubicBezTo>
                      <a:pt x="686" y="8201"/>
                      <a:pt x="0" y="7515"/>
                      <a:pt x="0" y="6668"/>
                    </a:cubicBezTo>
                    <a:lnTo>
                      <a:pt x="0" y="1533"/>
                    </a:lnTo>
                    <a:cubicBezTo>
                      <a:pt x="0" y="686"/>
                      <a:pt x="686" y="1"/>
                      <a:pt x="1533" y="1"/>
                    </a:cubicBezTo>
                    <a:lnTo>
                      <a:pt x="1533" y="1"/>
                    </a:lnTo>
                    <a:cubicBezTo>
                      <a:pt x="2366" y="1"/>
                      <a:pt x="3065" y="686"/>
                      <a:pt x="3065" y="1533"/>
                    </a:cubicBezTo>
                    <a:lnTo>
                      <a:pt x="3065" y="6668"/>
                    </a:lnTo>
                    <a:cubicBezTo>
                      <a:pt x="3078" y="7488"/>
                      <a:pt x="2366" y="8201"/>
                      <a:pt x="1533" y="8201"/>
                    </a:cubicBezTo>
                    <a:close/>
                  </a:path>
                </a:pathLst>
              </a:custGeom>
              <a:solidFill>
                <a:srgbClr val="4A6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1478875" y="1238450"/>
                <a:ext cx="146200" cy="3313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13255" extrusionOk="0">
                    <a:moveTo>
                      <a:pt x="2914" y="1"/>
                    </a:moveTo>
                    <a:cubicBezTo>
                      <a:pt x="2601" y="1"/>
                      <a:pt x="2292" y="135"/>
                      <a:pt x="2084" y="404"/>
                    </a:cubicBezTo>
                    <a:cubicBezTo>
                      <a:pt x="1210" y="1533"/>
                      <a:pt x="0" y="4356"/>
                      <a:pt x="363" y="11359"/>
                    </a:cubicBezTo>
                    <a:cubicBezTo>
                      <a:pt x="363" y="11359"/>
                      <a:pt x="699" y="13255"/>
                      <a:pt x="2917" y="13255"/>
                    </a:cubicBezTo>
                    <a:cubicBezTo>
                      <a:pt x="5135" y="13255"/>
                      <a:pt x="5471" y="11359"/>
                      <a:pt x="5471" y="11359"/>
                    </a:cubicBezTo>
                    <a:cubicBezTo>
                      <a:pt x="5848" y="4356"/>
                      <a:pt x="4638" y="1533"/>
                      <a:pt x="3764" y="404"/>
                    </a:cubicBezTo>
                    <a:cubicBezTo>
                      <a:pt x="3542" y="135"/>
                      <a:pt x="3226" y="1"/>
                      <a:pt x="29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1314550" y="1567450"/>
                <a:ext cx="5715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017" extrusionOk="0">
                    <a:moveTo>
                      <a:pt x="1143" y="1"/>
                    </a:moveTo>
                    <a:cubicBezTo>
                      <a:pt x="1761" y="1"/>
                      <a:pt x="2285" y="444"/>
                      <a:pt x="2285" y="1009"/>
                    </a:cubicBezTo>
                    <a:cubicBezTo>
                      <a:pt x="2285" y="1560"/>
                      <a:pt x="1774" y="2017"/>
                      <a:pt x="1143" y="2017"/>
                    </a:cubicBezTo>
                    <a:cubicBezTo>
                      <a:pt x="524" y="2017"/>
                      <a:pt x="0" y="1560"/>
                      <a:pt x="0" y="1009"/>
                    </a:cubicBezTo>
                    <a:cubicBezTo>
                      <a:pt x="0" y="444"/>
                      <a:pt x="524" y="1"/>
                      <a:pt x="1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1329325" y="1580225"/>
                <a:ext cx="275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982" extrusionOk="0">
                    <a:moveTo>
                      <a:pt x="552" y="0"/>
                    </a:moveTo>
                    <a:cubicBezTo>
                      <a:pt x="256" y="0"/>
                      <a:pt x="0" y="229"/>
                      <a:pt x="0" y="498"/>
                    </a:cubicBezTo>
                    <a:cubicBezTo>
                      <a:pt x="0" y="767"/>
                      <a:pt x="256" y="982"/>
                      <a:pt x="552" y="982"/>
                    </a:cubicBezTo>
                    <a:cubicBezTo>
                      <a:pt x="847" y="982"/>
                      <a:pt x="1103" y="767"/>
                      <a:pt x="1103" y="498"/>
                    </a:cubicBezTo>
                    <a:cubicBezTo>
                      <a:pt x="1103" y="229"/>
                      <a:pt x="847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1613950" y="1522075"/>
                <a:ext cx="648625" cy="316925"/>
              </a:xfrm>
              <a:custGeom>
                <a:avLst/>
                <a:gdLst/>
                <a:ahLst/>
                <a:cxnLst/>
                <a:rect l="l" t="t" r="r" b="b"/>
                <a:pathLst>
                  <a:path w="25945" h="12677" extrusionOk="0">
                    <a:moveTo>
                      <a:pt x="55" y="1"/>
                    </a:moveTo>
                    <a:lnTo>
                      <a:pt x="1" y="3308"/>
                    </a:lnTo>
                    <a:lnTo>
                      <a:pt x="25944" y="12677"/>
                    </a:lnTo>
                    <a:lnTo>
                      <a:pt x="25407" y="11158"/>
                    </a:lnTo>
                    <a:cubicBezTo>
                      <a:pt x="24036" y="9760"/>
                      <a:pt x="14814" y="6158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1721500" y="1557700"/>
                <a:ext cx="76650" cy="20502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8201" extrusionOk="0">
                    <a:moveTo>
                      <a:pt x="1533" y="8201"/>
                    </a:moveTo>
                    <a:lnTo>
                      <a:pt x="1533" y="8201"/>
                    </a:lnTo>
                    <a:cubicBezTo>
                      <a:pt x="2380" y="8201"/>
                      <a:pt x="3065" y="7515"/>
                      <a:pt x="3065" y="6668"/>
                    </a:cubicBezTo>
                    <a:lnTo>
                      <a:pt x="3065" y="1533"/>
                    </a:lnTo>
                    <a:cubicBezTo>
                      <a:pt x="3065" y="686"/>
                      <a:pt x="2380" y="1"/>
                      <a:pt x="1533" y="1"/>
                    </a:cubicBezTo>
                    <a:lnTo>
                      <a:pt x="1533" y="1"/>
                    </a:lnTo>
                    <a:cubicBezTo>
                      <a:pt x="699" y="1"/>
                      <a:pt x="0" y="686"/>
                      <a:pt x="0" y="1533"/>
                    </a:cubicBezTo>
                    <a:lnTo>
                      <a:pt x="0" y="6668"/>
                    </a:lnTo>
                    <a:cubicBezTo>
                      <a:pt x="0" y="7488"/>
                      <a:pt x="699" y="8201"/>
                      <a:pt x="1533" y="8201"/>
                    </a:cubicBezTo>
                    <a:close/>
                  </a:path>
                </a:pathLst>
              </a:custGeom>
              <a:solidFill>
                <a:srgbClr val="4A6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1731250" y="1567450"/>
                <a:ext cx="5715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017" extrusionOk="0">
                    <a:moveTo>
                      <a:pt x="2285" y="1009"/>
                    </a:moveTo>
                    <a:cubicBezTo>
                      <a:pt x="2285" y="1560"/>
                      <a:pt x="1788" y="2017"/>
                      <a:pt x="1143" y="2017"/>
                    </a:cubicBezTo>
                    <a:cubicBezTo>
                      <a:pt x="511" y="2017"/>
                      <a:pt x="0" y="1560"/>
                      <a:pt x="0" y="1009"/>
                    </a:cubicBezTo>
                    <a:cubicBezTo>
                      <a:pt x="0" y="444"/>
                      <a:pt x="511" y="1"/>
                      <a:pt x="1143" y="1"/>
                    </a:cubicBezTo>
                    <a:cubicBezTo>
                      <a:pt x="1788" y="1"/>
                      <a:pt x="2285" y="444"/>
                      <a:pt x="2285" y="1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6"/>
              <p:cNvSpPr/>
              <p:nvPr/>
            </p:nvSpPr>
            <p:spPr>
              <a:xfrm>
                <a:off x="1746025" y="1580225"/>
                <a:ext cx="275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982" extrusionOk="0">
                    <a:moveTo>
                      <a:pt x="552" y="0"/>
                    </a:moveTo>
                    <a:cubicBezTo>
                      <a:pt x="256" y="0"/>
                      <a:pt x="1" y="229"/>
                      <a:pt x="1" y="498"/>
                    </a:cubicBezTo>
                    <a:cubicBezTo>
                      <a:pt x="1" y="767"/>
                      <a:pt x="256" y="982"/>
                      <a:pt x="552" y="982"/>
                    </a:cubicBezTo>
                    <a:cubicBezTo>
                      <a:pt x="861" y="982"/>
                      <a:pt x="1103" y="767"/>
                      <a:pt x="1103" y="498"/>
                    </a:cubicBezTo>
                    <a:cubicBezTo>
                      <a:pt x="1103" y="229"/>
                      <a:pt x="861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1522550" y="1252225"/>
                <a:ext cx="57825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803" extrusionOk="0">
                    <a:moveTo>
                      <a:pt x="1163" y="1"/>
                    </a:moveTo>
                    <a:cubicBezTo>
                      <a:pt x="871" y="1"/>
                      <a:pt x="579" y="135"/>
                      <a:pt x="391" y="404"/>
                    </a:cubicBezTo>
                    <a:cubicBezTo>
                      <a:pt x="162" y="686"/>
                      <a:pt x="1" y="1144"/>
                      <a:pt x="1" y="1802"/>
                    </a:cubicBezTo>
                    <a:cubicBezTo>
                      <a:pt x="1" y="1802"/>
                      <a:pt x="337" y="552"/>
                      <a:pt x="1157" y="552"/>
                    </a:cubicBezTo>
                    <a:cubicBezTo>
                      <a:pt x="1977" y="552"/>
                      <a:pt x="2313" y="1802"/>
                      <a:pt x="2313" y="1802"/>
                    </a:cubicBezTo>
                    <a:cubicBezTo>
                      <a:pt x="2313" y="1130"/>
                      <a:pt x="2151" y="686"/>
                      <a:pt x="1936" y="404"/>
                    </a:cubicBezTo>
                    <a:cubicBezTo>
                      <a:pt x="1748" y="135"/>
                      <a:pt x="1456" y="1"/>
                      <a:pt x="11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5" name="Google Shape;425;p36"/>
          <p:cNvSpPr/>
          <p:nvPr/>
        </p:nvSpPr>
        <p:spPr>
          <a:xfrm>
            <a:off x="5368450" y="2632550"/>
            <a:ext cx="74400" cy="2037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7762925" y="2632550"/>
            <a:ext cx="74400" cy="2037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4448400" y="1551446"/>
            <a:ext cx="4241700" cy="2037900"/>
          </a:xfrm>
          <a:prstGeom prst="roundRect">
            <a:avLst>
              <a:gd name="adj" fmla="val 771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4512975" y="1608150"/>
            <a:ext cx="4107300" cy="1927200"/>
          </a:xfrm>
          <a:prstGeom prst="roundRect">
            <a:avLst>
              <a:gd name="adj" fmla="val 771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1637158" y="2558345"/>
            <a:ext cx="1449237" cy="2153793"/>
            <a:chOff x="1285725" y="3740925"/>
            <a:chExt cx="910725" cy="1353650"/>
          </a:xfrm>
        </p:grpSpPr>
        <p:sp>
          <p:nvSpPr>
            <p:cNvPr id="430" name="Google Shape;430;p36"/>
            <p:cNvSpPr/>
            <p:nvPr/>
          </p:nvSpPr>
          <p:spPr>
            <a:xfrm>
              <a:off x="1360000" y="3752000"/>
              <a:ext cx="359600" cy="411375"/>
            </a:xfrm>
            <a:custGeom>
              <a:avLst/>
              <a:gdLst/>
              <a:ahLst/>
              <a:cxnLst/>
              <a:rect l="l" t="t" r="r" b="b"/>
              <a:pathLst>
                <a:path w="14384" h="16455" extrusionOk="0">
                  <a:moveTo>
                    <a:pt x="10203" y="1305"/>
                  </a:moveTo>
                  <a:cubicBezTo>
                    <a:pt x="10203" y="1305"/>
                    <a:pt x="7528" y="1"/>
                    <a:pt x="6399" y="2918"/>
                  </a:cubicBezTo>
                  <a:cubicBezTo>
                    <a:pt x="5283" y="5862"/>
                    <a:pt x="807" y="5942"/>
                    <a:pt x="484" y="9962"/>
                  </a:cubicBezTo>
                  <a:cubicBezTo>
                    <a:pt x="0" y="16226"/>
                    <a:pt x="11896" y="16454"/>
                    <a:pt x="13147" y="12260"/>
                  </a:cubicBezTo>
                  <a:cubicBezTo>
                    <a:pt x="14383" y="8080"/>
                    <a:pt x="12044" y="8496"/>
                    <a:pt x="12811" y="4907"/>
                  </a:cubicBezTo>
                  <a:cubicBezTo>
                    <a:pt x="13254" y="2689"/>
                    <a:pt x="12448" y="1076"/>
                    <a:pt x="10203" y="1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747800" y="3740925"/>
              <a:ext cx="188550" cy="177450"/>
            </a:xfrm>
            <a:custGeom>
              <a:avLst/>
              <a:gdLst/>
              <a:ahLst/>
              <a:cxnLst/>
              <a:rect l="l" t="t" r="r" b="b"/>
              <a:pathLst>
                <a:path w="7542" h="7098" extrusionOk="0">
                  <a:moveTo>
                    <a:pt x="5498" y="1519"/>
                  </a:moveTo>
                  <a:cubicBezTo>
                    <a:pt x="5498" y="1519"/>
                    <a:pt x="2635" y="0"/>
                    <a:pt x="1412" y="1923"/>
                  </a:cubicBezTo>
                  <a:cubicBezTo>
                    <a:pt x="0" y="4140"/>
                    <a:pt x="1694" y="5848"/>
                    <a:pt x="4168" y="5848"/>
                  </a:cubicBezTo>
                  <a:cubicBezTo>
                    <a:pt x="6641" y="5848"/>
                    <a:pt x="6009" y="7098"/>
                    <a:pt x="6009" y="7098"/>
                  </a:cubicBezTo>
                  <a:cubicBezTo>
                    <a:pt x="6009" y="7098"/>
                    <a:pt x="7541" y="6668"/>
                    <a:pt x="7541" y="4719"/>
                  </a:cubicBezTo>
                  <a:cubicBezTo>
                    <a:pt x="7541" y="2756"/>
                    <a:pt x="6869" y="1519"/>
                    <a:pt x="5498" y="1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785425" y="3808675"/>
              <a:ext cx="156300" cy="241775"/>
            </a:xfrm>
            <a:custGeom>
              <a:avLst/>
              <a:gdLst/>
              <a:ahLst/>
              <a:cxnLst/>
              <a:rect l="l" t="t" r="r" b="b"/>
              <a:pathLst>
                <a:path w="6252" h="9671" extrusionOk="0">
                  <a:moveTo>
                    <a:pt x="1494" y="0"/>
                  </a:moveTo>
                  <a:cubicBezTo>
                    <a:pt x="574" y="0"/>
                    <a:pt x="176" y="467"/>
                    <a:pt x="176" y="1027"/>
                  </a:cubicBezTo>
                  <a:cubicBezTo>
                    <a:pt x="176" y="1027"/>
                    <a:pt x="1" y="1901"/>
                    <a:pt x="176" y="3527"/>
                  </a:cubicBezTo>
                  <a:cubicBezTo>
                    <a:pt x="337" y="5154"/>
                    <a:pt x="1829" y="5329"/>
                    <a:pt x="1829" y="5329"/>
                  </a:cubicBezTo>
                  <a:cubicBezTo>
                    <a:pt x="1829" y="5329"/>
                    <a:pt x="2152" y="6202"/>
                    <a:pt x="1197" y="6565"/>
                  </a:cubicBezTo>
                  <a:cubicBezTo>
                    <a:pt x="1023" y="6633"/>
                    <a:pt x="821" y="6686"/>
                    <a:pt x="619" y="6754"/>
                  </a:cubicBezTo>
                  <a:lnTo>
                    <a:pt x="3617" y="9671"/>
                  </a:lnTo>
                  <a:lnTo>
                    <a:pt x="6252" y="6364"/>
                  </a:lnTo>
                  <a:cubicBezTo>
                    <a:pt x="6010" y="6350"/>
                    <a:pt x="5781" y="6323"/>
                    <a:pt x="5633" y="6229"/>
                  </a:cubicBezTo>
                  <a:cubicBezTo>
                    <a:pt x="4706" y="5813"/>
                    <a:pt x="4612" y="4186"/>
                    <a:pt x="4961" y="3205"/>
                  </a:cubicBezTo>
                  <a:cubicBezTo>
                    <a:pt x="5311" y="2250"/>
                    <a:pt x="5109" y="1592"/>
                    <a:pt x="4518" y="1592"/>
                  </a:cubicBezTo>
                  <a:cubicBezTo>
                    <a:pt x="3940" y="1592"/>
                    <a:pt x="3832" y="2197"/>
                    <a:pt x="3832" y="2197"/>
                  </a:cubicBezTo>
                  <a:cubicBezTo>
                    <a:pt x="3832" y="2197"/>
                    <a:pt x="3267" y="1363"/>
                    <a:pt x="3550" y="503"/>
                  </a:cubicBezTo>
                  <a:cubicBezTo>
                    <a:pt x="2687" y="146"/>
                    <a:pt x="2009" y="0"/>
                    <a:pt x="1494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632525" y="3965750"/>
              <a:ext cx="563925" cy="376725"/>
            </a:xfrm>
            <a:custGeom>
              <a:avLst/>
              <a:gdLst/>
              <a:ahLst/>
              <a:cxnLst/>
              <a:rect l="l" t="t" r="r" b="b"/>
              <a:pathLst>
                <a:path w="22557" h="15069" extrusionOk="0">
                  <a:moveTo>
                    <a:pt x="17301" y="2258"/>
                  </a:moveTo>
                  <a:cubicBezTo>
                    <a:pt x="15647" y="0"/>
                    <a:pt x="13564" y="175"/>
                    <a:pt x="12368" y="67"/>
                  </a:cubicBezTo>
                  <a:lnTo>
                    <a:pt x="9733" y="3401"/>
                  </a:lnTo>
                  <a:lnTo>
                    <a:pt x="6749" y="471"/>
                  </a:lnTo>
                  <a:cubicBezTo>
                    <a:pt x="5808" y="726"/>
                    <a:pt x="4544" y="1022"/>
                    <a:pt x="3052" y="3172"/>
                  </a:cubicBezTo>
                  <a:cubicBezTo>
                    <a:pt x="1896" y="5122"/>
                    <a:pt x="1" y="9490"/>
                    <a:pt x="1" y="9490"/>
                  </a:cubicBezTo>
                  <a:lnTo>
                    <a:pt x="2730" y="10687"/>
                  </a:lnTo>
                  <a:lnTo>
                    <a:pt x="4773" y="7030"/>
                  </a:lnTo>
                  <a:lnTo>
                    <a:pt x="5687" y="15069"/>
                  </a:lnTo>
                  <a:lnTo>
                    <a:pt x="16104" y="15069"/>
                  </a:lnTo>
                  <a:lnTo>
                    <a:pt x="15715" y="6788"/>
                  </a:lnTo>
                  <a:cubicBezTo>
                    <a:pt x="15715" y="6788"/>
                    <a:pt x="18887" y="13308"/>
                    <a:pt x="20715" y="12434"/>
                  </a:cubicBezTo>
                  <a:cubicBezTo>
                    <a:pt x="22557" y="11601"/>
                    <a:pt x="19277" y="4987"/>
                    <a:pt x="17301" y="2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1744775" y="4343475"/>
              <a:ext cx="304500" cy="751100"/>
            </a:xfrm>
            <a:custGeom>
              <a:avLst/>
              <a:gdLst/>
              <a:ahLst/>
              <a:cxnLst/>
              <a:rect l="l" t="t" r="r" b="b"/>
              <a:pathLst>
                <a:path w="12180" h="30044" extrusionOk="0">
                  <a:moveTo>
                    <a:pt x="1183" y="0"/>
                  </a:moveTo>
                  <a:cubicBezTo>
                    <a:pt x="1183" y="0"/>
                    <a:pt x="0" y="14746"/>
                    <a:pt x="915" y="20123"/>
                  </a:cubicBezTo>
                  <a:cubicBezTo>
                    <a:pt x="1815" y="25500"/>
                    <a:pt x="2796" y="30043"/>
                    <a:pt x="2796" y="30043"/>
                  </a:cubicBezTo>
                  <a:lnTo>
                    <a:pt x="5807" y="30043"/>
                  </a:lnTo>
                  <a:cubicBezTo>
                    <a:pt x="5807" y="30043"/>
                    <a:pt x="3939" y="13456"/>
                    <a:pt x="6103" y="4705"/>
                  </a:cubicBezTo>
                  <a:cubicBezTo>
                    <a:pt x="8456" y="26979"/>
                    <a:pt x="9356" y="30043"/>
                    <a:pt x="9356" y="30043"/>
                  </a:cubicBezTo>
                  <a:lnTo>
                    <a:pt x="12179" y="30043"/>
                  </a:lnTo>
                  <a:lnTo>
                    <a:pt x="11574" y="0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303200" y="3838625"/>
              <a:ext cx="418750" cy="503850"/>
            </a:xfrm>
            <a:custGeom>
              <a:avLst/>
              <a:gdLst/>
              <a:ahLst/>
              <a:cxnLst/>
              <a:rect l="l" t="t" r="r" b="b"/>
              <a:pathLst>
                <a:path w="16750" h="20154" extrusionOk="0">
                  <a:moveTo>
                    <a:pt x="12039" y="0"/>
                  </a:moveTo>
                  <a:cubicBezTo>
                    <a:pt x="11576" y="0"/>
                    <a:pt x="11129" y="229"/>
                    <a:pt x="10875" y="649"/>
                  </a:cubicBezTo>
                  <a:cubicBezTo>
                    <a:pt x="10700" y="905"/>
                    <a:pt x="10485" y="1120"/>
                    <a:pt x="10203" y="1200"/>
                  </a:cubicBezTo>
                  <a:cubicBezTo>
                    <a:pt x="10059" y="1103"/>
                    <a:pt x="9927" y="1061"/>
                    <a:pt x="9812" y="1061"/>
                  </a:cubicBezTo>
                  <a:cubicBezTo>
                    <a:pt x="9232" y="1061"/>
                    <a:pt x="9068" y="2130"/>
                    <a:pt x="9719" y="2477"/>
                  </a:cubicBezTo>
                  <a:lnTo>
                    <a:pt x="9719" y="2666"/>
                  </a:lnTo>
                  <a:cubicBezTo>
                    <a:pt x="9759" y="4561"/>
                    <a:pt x="8536" y="6255"/>
                    <a:pt x="6708" y="6765"/>
                  </a:cubicBezTo>
                  <a:cubicBezTo>
                    <a:pt x="5525" y="7088"/>
                    <a:pt x="4436" y="8056"/>
                    <a:pt x="4114" y="9440"/>
                  </a:cubicBezTo>
                  <a:cubicBezTo>
                    <a:pt x="820" y="15395"/>
                    <a:pt x="0" y="15718"/>
                    <a:pt x="1197" y="16699"/>
                  </a:cubicBezTo>
                  <a:cubicBezTo>
                    <a:pt x="1370" y="16842"/>
                    <a:pt x="1555" y="16908"/>
                    <a:pt x="1748" y="16908"/>
                  </a:cubicBezTo>
                  <a:cubicBezTo>
                    <a:pt x="3659" y="16908"/>
                    <a:pt x="6385" y="10556"/>
                    <a:pt x="6385" y="10556"/>
                  </a:cubicBezTo>
                  <a:lnTo>
                    <a:pt x="6385" y="10556"/>
                  </a:lnTo>
                  <a:lnTo>
                    <a:pt x="5512" y="20154"/>
                  </a:lnTo>
                  <a:lnTo>
                    <a:pt x="13160" y="20154"/>
                  </a:lnTo>
                  <a:lnTo>
                    <a:pt x="14249" y="15046"/>
                  </a:lnTo>
                  <a:cubicBezTo>
                    <a:pt x="14249" y="15046"/>
                    <a:pt x="16118" y="13661"/>
                    <a:pt x="16749" y="12048"/>
                  </a:cubicBezTo>
                  <a:cubicBezTo>
                    <a:pt x="16749" y="8441"/>
                    <a:pt x="15171" y="6287"/>
                    <a:pt x="13538" y="6287"/>
                  </a:cubicBezTo>
                  <a:cubicBezTo>
                    <a:pt x="13479" y="6287"/>
                    <a:pt x="13421" y="6289"/>
                    <a:pt x="13362" y="6295"/>
                  </a:cubicBezTo>
                  <a:cubicBezTo>
                    <a:pt x="13134" y="6318"/>
                    <a:pt x="12935" y="6331"/>
                    <a:pt x="12763" y="6331"/>
                  </a:cubicBezTo>
                  <a:cubicBezTo>
                    <a:pt x="11657" y="6331"/>
                    <a:pt x="11644" y="5832"/>
                    <a:pt x="11924" y="4668"/>
                  </a:cubicBezTo>
                  <a:lnTo>
                    <a:pt x="11924" y="4668"/>
                  </a:lnTo>
                  <a:cubicBezTo>
                    <a:pt x="12028" y="4700"/>
                    <a:pt x="12138" y="4715"/>
                    <a:pt x="12251" y="4715"/>
                  </a:cubicBezTo>
                  <a:cubicBezTo>
                    <a:pt x="12968" y="4715"/>
                    <a:pt x="13814" y="4095"/>
                    <a:pt x="14209" y="2934"/>
                  </a:cubicBezTo>
                  <a:cubicBezTo>
                    <a:pt x="14639" y="1590"/>
                    <a:pt x="14424" y="595"/>
                    <a:pt x="14424" y="595"/>
                  </a:cubicBezTo>
                  <a:cubicBezTo>
                    <a:pt x="13738" y="528"/>
                    <a:pt x="13066" y="313"/>
                    <a:pt x="12555" y="98"/>
                  </a:cubicBezTo>
                  <a:cubicBezTo>
                    <a:pt x="12387" y="32"/>
                    <a:pt x="12212" y="0"/>
                    <a:pt x="12039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1398650" y="4343475"/>
              <a:ext cx="335400" cy="751100"/>
            </a:xfrm>
            <a:custGeom>
              <a:avLst/>
              <a:gdLst/>
              <a:ahLst/>
              <a:cxnLst/>
              <a:rect l="l" t="t" r="r" b="b"/>
              <a:pathLst>
                <a:path w="13416" h="30044" extrusionOk="0">
                  <a:moveTo>
                    <a:pt x="9342" y="0"/>
                  </a:moveTo>
                  <a:lnTo>
                    <a:pt x="1694" y="0"/>
                  </a:lnTo>
                  <a:cubicBezTo>
                    <a:pt x="1694" y="0"/>
                    <a:pt x="0" y="3361"/>
                    <a:pt x="457" y="10673"/>
                  </a:cubicBezTo>
                  <a:cubicBezTo>
                    <a:pt x="901" y="17999"/>
                    <a:pt x="2366" y="30043"/>
                    <a:pt x="2366" y="30043"/>
                  </a:cubicBezTo>
                  <a:lnTo>
                    <a:pt x="4019" y="30043"/>
                  </a:lnTo>
                  <a:lnTo>
                    <a:pt x="5619" y="3388"/>
                  </a:lnTo>
                  <a:cubicBezTo>
                    <a:pt x="5619" y="3388"/>
                    <a:pt x="9342" y="15754"/>
                    <a:pt x="9342" y="18550"/>
                  </a:cubicBezTo>
                  <a:lnTo>
                    <a:pt x="9342" y="30043"/>
                  </a:lnTo>
                  <a:lnTo>
                    <a:pt x="10942" y="30043"/>
                  </a:lnTo>
                  <a:cubicBezTo>
                    <a:pt x="10942" y="30043"/>
                    <a:pt x="11574" y="25406"/>
                    <a:pt x="12488" y="18833"/>
                  </a:cubicBezTo>
                  <a:cubicBezTo>
                    <a:pt x="13415" y="12246"/>
                    <a:pt x="10996" y="2352"/>
                    <a:pt x="9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532400" y="3927425"/>
              <a:ext cx="88050" cy="96825"/>
            </a:xfrm>
            <a:custGeom>
              <a:avLst/>
              <a:gdLst/>
              <a:ahLst/>
              <a:cxnLst/>
              <a:rect l="l" t="t" r="r" b="b"/>
              <a:pathLst>
                <a:path w="3522" h="3873" extrusionOk="0">
                  <a:moveTo>
                    <a:pt x="3428" y="3872"/>
                  </a:moveTo>
                  <a:lnTo>
                    <a:pt x="3522" y="2797"/>
                  </a:lnTo>
                  <a:cubicBezTo>
                    <a:pt x="2500" y="2756"/>
                    <a:pt x="2500" y="2259"/>
                    <a:pt x="2769" y="1130"/>
                  </a:cubicBezTo>
                  <a:cubicBezTo>
                    <a:pt x="2769" y="1130"/>
                    <a:pt x="1747" y="982"/>
                    <a:pt x="968" y="1"/>
                  </a:cubicBezTo>
                  <a:cubicBezTo>
                    <a:pt x="0" y="3254"/>
                    <a:pt x="3428" y="3872"/>
                    <a:pt x="3428" y="3872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7800" y="3977175"/>
              <a:ext cx="345500" cy="366325"/>
            </a:xfrm>
            <a:custGeom>
              <a:avLst/>
              <a:gdLst/>
              <a:ahLst/>
              <a:cxnLst/>
              <a:rect l="l" t="t" r="r" b="b"/>
              <a:pathLst>
                <a:path w="13820" h="14653" extrusionOk="0">
                  <a:moveTo>
                    <a:pt x="5189" y="498"/>
                  </a:moveTo>
                  <a:cubicBezTo>
                    <a:pt x="5189" y="498"/>
                    <a:pt x="1" y="269"/>
                    <a:pt x="485" y="4234"/>
                  </a:cubicBezTo>
                  <a:cubicBezTo>
                    <a:pt x="1479" y="5216"/>
                    <a:pt x="3321" y="5982"/>
                    <a:pt x="3321" y="5982"/>
                  </a:cubicBezTo>
                  <a:lnTo>
                    <a:pt x="2528" y="14652"/>
                  </a:lnTo>
                  <a:lnTo>
                    <a:pt x="10176" y="14652"/>
                  </a:lnTo>
                  <a:cubicBezTo>
                    <a:pt x="10176" y="14652"/>
                    <a:pt x="12300" y="7944"/>
                    <a:pt x="11655" y="5592"/>
                  </a:cubicBezTo>
                  <a:cubicBezTo>
                    <a:pt x="11655" y="5592"/>
                    <a:pt x="12919" y="4853"/>
                    <a:pt x="13819" y="3925"/>
                  </a:cubicBezTo>
                  <a:cubicBezTo>
                    <a:pt x="13523" y="1344"/>
                    <a:pt x="11373" y="0"/>
                    <a:pt x="9424" y="793"/>
                  </a:cubicBezTo>
                  <a:cubicBezTo>
                    <a:pt x="9114" y="4463"/>
                    <a:pt x="5189" y="4423"/>
                    <a:pt x="5189" y="4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1433250" y="4010425"/>
              <a:ext cx="313575" cy="452375"/>
            </a:xfrm>
            <a:custGeom>
              <a:avLst/>
              <a:gdLst/>
              <a:ahLst/>
              <a:cxnLst/>
              <a:rect l="l" t="t" r="r" b="b"/>
              <a:pathLst>
                <a:path w="12543" h="18095" extrusionOk="0">
                  <a:moveTo>
                    <a:pt x="1" y="1"/>
                  </a:moveTo>
                  <a:lnTo>
                    <a:pt x="1" y="15742"/>
                  </a:lnTo>
                  <a:lnTo>
                    <a:pt x="12542" y="18094"/>
                  </a:lnTo>
                  <a:lnTo>
                    <a:pt x="12542" y="20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1746800" y="4010425"/>
              <a:ext cx="313900" cy="452375"/>
            </a:xfrm>
            <a:custGeom>
              <a:avLst/>
              <a:gdLst/>
              <a:ahLst/>
              <a:cxnLst/>
              <a:rect l="l" t="t" r="r" b="b"/>
              <a:pathLst>
                <a:path w="12556" h="18095" extrusionOk="0">
                  <a:moveTo>
                    <a:pt x="12555" y="1"/>
                  </a:moveTo>
                  <a:lnTo>
                    <a:pt x="0" y="2098"/>
                  </a:lnTo>
                  <a:lnTo>
                    <a:pt x="0" y="18094"/>
                  </a:lnTo>
                  <a:lnTo>
                    <a:pt x="12555" y="15742"/>
                  </a:lnTo>
                  <a:lnTo>
                    <a:pt x="125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1458450" y="4033950"/>
              <a:ext cx="288375" cy="353225"/>
            </a:xfrm>
            <a:custGeom>
              <a:avLst/>
              <a:gdLst/>
              <a:ahLst/>
              <a:cxnLst/>
              <a:rect l="l" t="t" r="r" b="b"/>
              <a:pathLst>
                <a:path w="11535" h="14129" extrusionOk="0">
                  <a:moveTo>
                    <a:pt x="1" y="1"/>
                  </a:moveTo>
                  <a:lnTo>
                    <a:pt x="1" y="11897"/>
                  </a:lnTo>
                  <a:lnTo>
                    <a:pt x="11534" y="14129"/>
                  </a:lnTo>
                  <a:lnTo>
                    <a:pt x="11534" y="2219"/>
                  </a:lnTo>
                  <a:close/>
                </a:path>
              </a:pathLst>
            </a:custGeom>
            <a:solidFill>
              <a:srgbClr val="304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746800" y="4033950"/>
              <a:ext cx="289025" cy="353225"/>
            </a:xfrm>
            <a:custGeom>
              <a:avLst/>
              <a:gdLst/>
              <a:ahLst/>
              <a:cxnLst/>
              <a:rect l="l" t="t" r="r" b="b"/>
              <a:pathLst>
                <a:path w="11561" h="14129" extrusionOk="0">
                  <a:moveTo>
                    <a:pt x="0" y="2219"/>
                  </a:moveTo>
                  <a:lnTo>
                    <a:pt x="0" y="14129"/>
                  </a:lnTo>
                  <a:lnTo>
                    <a:pt x="11560" y="11897"/>
                  </a:lnTo>
                  <a:lnTo>
                    <a:pt x="11560" y="1"/>
                  </a:lnTo>
                  <a:close/>
                </a:path>
              </a:pathLst>
            </a:custGeom>
            <a:solidFill>
              <a:srgbClr val="304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746800" y="4411350"/>
              <a:ext cx="4375" cy="28250"/>
            </a:xfrm>
            <a:custGeom>
              <a:avLst/>
              <a:gdLst/>
              <a:ahLst/>
              <a:cxnLst/>
              <a:rect l="l" t="t" r="r" b="b"/>
              <a:pathLst>
                <a:path w="175" h="1130" extrusionOk="0">
                  <a:moveTo>
                    <a:pt x="0" y="0"/>
                  </a:moveTo>
                  <a:lnTo>
                    <a:pt x="0" y="1130"/>
                  </a:lnTo>
                  <a:lnTo>
                    <a:pt x="175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1913800" y="4343800"/>
              <a:ext cx="75975" cy="66575"/>
            </a:xfrm>
            <a:custGeom>
              <a:avLst/>
              <a:gdLst/>
              <a:ahLst/>
              <a:cxnLst/>
              <a:rect l="l" t="t" r="r" b="b"/>
              <a:pathLst>
                <a:path w="3039" h="2663" extrusionOk="0">
                  <a:moveTo>
                    <a:pt x="2515" y="1"/>
                  </a:moveTo>
                  <a:lnTo>
                    <a:pt x="1" y="1183"/>
                  </a:lnTo>
                  <a:lnTo>
                    <a:pt x="28" y="2662"/>
                  </a:lnTo>
                  <a:lnTo>
                    <a:pt x="3039" y="2124"/>
                  </a:lnTo>
                  <a:cubicBezTo>
                    <a:pt x="2837" y="1385"/>
                    <a:pt x="2662" y="673"/>
                    <a:pt x="25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815000" y="4377075"/>
              <a:ext cx="88750" cy="50775"/>
            </a:xfrm>
            <a:custGeom>
              <a:avLst/>
              <a:gdLst/>
              <a:ahLst/>
              <a:cxnLst/>
              <a:rect l="l" t="t" r="r" b="b"/>
              <a:pathLst>
                <a:path w="3550" h="2031" extrusionOk="0">
                  <a:moveTo>
                    <a:pt x="3509" y="0"/>
                  </a:moveTo>
                  <a:lnTo>
                    <a:pt x="1" y="968"/>
                  </a:lnTo>
                  <a:lnTo>
                    <a:pt x="1" y="2030"/>
                  </a:lnTo>
                  <a:lnTo>
                    <a:pt x="3550" y="1398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987750" y="4316290"/>
              <a:ext cx="47725" cy="77650"/>
            </a:xfrm>
            <a:custGeom>
              <a:avLst/>
              <a:gdLst/>
              <a:ahLst/>
              <a:cxnLst/>
              <a:rect l="l" t="t" r="r" b="b"/>
              <a:pathLst>
                <a:path w="1909" h="3106" extrusionOk="0">
                  <a:moveTo>
                    <a:pt x="1909" y="0"/>
                  </a:moveTo>
                  <a:lnTo>
                    <a:pt x="0" y="887"/>
                  </a:lnTo>
                  <a:cubicBezTo>
                    <a:pt x="148" y="1600"/>
                    <a:pt x="336" y="2339"/>
                    <a:pt x="538" y="3105"/>
                  </a:cubicBezTo>
                  <a:lnTo>
                    <a:pt x="1909" y="2877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1964960" y="4174417"/>
              <a:ext cx="69582" cy="80008"/>
            </a:xfrm>
            <a:custGeom>
              <a:avLst/>
              <a:gdLst/>
              <a:ahLst/>
              <a:cxnLst/>
              <a:rect l="l" t="t" r="r" b="b"/>
              <a:pathLst>
                <a:path w="2770" h="3200" extrusionOk="0">
                  <a:moveTo>
                    <a:pt x="2770" y="1"/>
                  </a:moveTo>
                  <a:lnTo>
                    <a:pt x="1" y="807"/>
                  </a:lnTo>
                  <a:cubicBezTo>
                    <a:pt x="55" y="1547"/>
                    <a:pt x="122" y="2340"/>
                    <a:pt x="229" y="3200"/>
                  </a:cubicBezTo>
                  <a:lnTo>
                    <a:pt x="2770" y="1829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1972990" y="4232225"/>
              <a:ext cx="61850" cy="96475"/>
            </a:xfrm>
            <a:custGeom>
              <a:avLst/>
              <a:gdLst/>
              <a:ahLst/>
              <a:cxnLst/>
              <a:rect l="l" t="t" r="r" b="b"/>
              <a:pathLst>
                <a:path w="2474" h="3859" extrusionOk="0">
                  <a:moveTo>
                    <a:pt x="2474" y="1"/>
                  </a:moveTo>
                  <a:lnTo>
                    <a:pt x="1" y="1318"/>
                  </a:lnTo>
                  <a:cubicBezTo>
                    <a:pt x="122" y="2111"/>
                    <a:pt x="269" y="2971"/>
                    <a:pt x="458" y="3859"/>
                  </a:cubicBezTo>
                  <a:lnTo>
                    <a:pt x="2474" y="2931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815000" y="4147550"/>
              <a:ext cx="84725" cy="80325"/>
            </a:xfrm>
            <a:custGeom>
              <a:avLst/>
              <a:gdLst/>
              <a:ahLst/>
              <a:cxnLst/>
              <a:rect l="l" t="t" r="r" b="b"/>
              <a:pathLst>
                <a:path w="3389" h="3213" extrusionOk="0">
                  <a:moveTo>
                    <a:pt x="3335" y="0"/>
                  </a:moveTo>
                  <a:lnTo>
                    <a:pt x="1695" y="296"/>
                  </a:lnTo>
                  <a:cubicBezTo>
                    <a:pt x="1600" y="1183"/>
                    <a:pt x="888" y="2003"/>
                    <a:pt x="1" y="2272"/>
                  </a:cubicBezTo>
                  <a:lnTo>
                    <a:pt x="1" y="3213"/>
                  </a:lnTo>
                  <a:lnTo>
                    <a:pt x="3388" y="2245"/>
                  </a:lnTo>
                  <a:lnTo>
                    <a:pt x="333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746800" y="4355900"/>
              <a:ext cx="57150" cy="83025"/>
            </a:xfrm>
            <a:custGeom>
              <a:avLst/>
              <a:gdLst/>
              <a:ahLst/>
              <a:cxnLst/>
              <a:rect l="l" t="t" r="r" b="b"/>
              <a:pathLst>
                <a:path w="2286" h="3321" extrusionOk="0">
                  <a:moveTo>
                    <a:pt x="2285" y="0"/>
                  </a:moveTo>
                  <a:lnTo>
                    <a:pt x="0" y="1237"/>
                  </a:lnTo>
                  <a:lnTo>
                    <a:pt x="0" y="2218"/>
                  </a:lnTo>
                  <a:lnTo>
                    <a:pt x="175" y="3321"/>
                  </a:lnTo>
                  <a:lnTo>
                    <a:pt x="2285" y="2944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815004" y="4259484"/>
              <a:ext cx="86075" cy="80011"/>
            </a:xfrm>
            <a:custGeom>
              <a:avLst/>
              <a:gdLst/>
              <a:ahLst/>
              <a:cxnLst/>
              <a:rect l="l" t="t" r="r" b="b"/>
              <a:pathLst>
                <a:path w="3443" h="3146" extrusionOk="0">
                  <a:moveTo>
                    <a:pt x="3429" y="0"/>
                  </a:moveTo>
                  <a:lnTo>
                    <a:pt x="1" y="1345"/>
                  </a:lnTo>
                  <a:lnTo>
                    <a:pt x="1" y="3146"/>
                  </a:lnTo>
                  <a:lnTo>
                    <a:pt x="3442" y="1304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1746800" y="4074275"/>
              <a:ext cx="57150" cy="84050"/>
            </a:xfrm>
            <a:custGeom>
              <a:avLst/>
              <a:gdLst/>
              <a:ahLst/>
              <a:cxnLst/>
              <a:rect l="l" t="t" r="r" b="b"/>
              <a:pathLst>
                <a:path w="2286" h="3362" extrusionOk="0">
                  <a:moveTo>
                    <a:pt x="2285" y="1"/>
                  </a:moveTo>
                  <a:lnTo>
                    <a:pt x="0" y="404"/>
                  </a:lnTo>
                  <a:lnTo>
                    <a:pt x="0" y="3227"/>
                  </a:lnTo>
                  <a:lnTo>
                    <a:pt x="605" y="3361"/>
                  </a:lnTo>
                  <a:cubicBezTo>
                    <a:pt x="739" y="2501"/>
                    <a:pt x="1438" y="1708"/>
                    <a:pt x="2285" y="1453"/>
                  </a:cubicBezTo>
                  <a:lnTo>
                    <a:pt x="228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815000" y="4058150"/>
              <a:ext cx="83375" cy="85725"/>
            </a:xfrm>
            <a:custGeom>
              <a:avLst/>
              <a:gdLst/>
              <a:ahLst/>
              <a:cxnLst/>
              <a:rect l="l" t="t" r="r" b="b"/>
              <a:pathLst>
                <a:path w="3335" h="3429" extrusionOk="0">
                  <a:moveTo>
                    <a:pt x="3281" y="1"/>
                  </a:moveTo>
                  <a:lnTo>
                    <a:pt x="1" y="579"/>
                  </a:lnTo>
                  <a:lnTo>
                    <a:pt x="1" y="2030"/>
                  </a:lnTo>
                  <a:cubicBezTo>
                    <a:pt x="31" y="2029"/>
                    <a:pt x="60" y="2028"/>
                    <a:pt x="90" y="2028"/>
                  </a:cubicBezTo>
                  <a:cubicBezTo>
                    <a:pt x="935" y="2028"/>
                    <a:pt x="1604" y="2584"/>
                    <a:pt x="1695" y="3428"/>
                  </a:cubicBezTo>
                  <a:lnTo>
                    <a:pt x="3335" y="3146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963915" y="4033950"/>
              <a:ext cx="70925" cy="91100"/>
            </a:xfrm>
            <a:custGeom>
              <a:avLst/>
              <a:gdLst/>
              <a:ahLst/>
              <a:cxnLst/>
              <a:rect l="l" t="t" r="r" b="b"/>
              <a:pathLst>
                <a:path w="2837" h="3644" extrusionOk="0">
                  <a:moveTo>
                    <a:pt x="2837" y="1"/>
                  </a:moveTo>
                  <a:lnTo>
                    <a:pt x="323" y="431"/>
                  </a:lnTo>
                  <a:cubicBezTo>
                    <a:pt x="202" y="982"/>
                    <a:pt x="28" y="2058"/>
                    <a:pt x="1" y="3644"/>
                  </a:cubicBezTo>
                  <a:lnTo>
                    <a:pt x="2837" y="3133"/>
                  </a:lnTo>
                  <a:lnTo>
                    <a:pt x="283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907115" y="4047035"/>
              <a:ext cx="53475" cy="87725"/>
            </a:xfrm>
            <a:custGeom>
              <a:avLst/>
              <a:gdLst/>
              <a:ahLst/>
              <a:cxnLst/>
              <a:rect l="l" t="t" r="r" b="b"/>
              <a:pathLst>
                <a:path w="2139" h="3509" extrusionOk="0">
                  <a:moveTo>
                    <a:pt x="2138" y="0"/>
                  </a:moveTo>
                  <a:lnTo>
                    <a:pt x="1" y="377"/>
                  </a:lnTo>
                  <a:lnTo>
                    <a:pt x="68" y="3509"/>
                  </a:lnTo>
                  <a:lnTo>
                    <a:pt x="1816" y="3213"/>
                  </a:lnTo>
                  <a:cubicBezTo>
                    <a:pt x="1842" y="1681"/>
                    <a:pt x="2017" y="605"/>
                    <a:pt x="213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815000" y="4213440"/>
              <a:ext cx="85725" cy="68925"/>
            </a:xfrm>
            <a:custGeom>
              <a:avLst/>
              <a:gdLst/>
              <a:ahLst/>
              <a:cxnLst/>
              <a:rect l="l" t="t" r="r" b="b"/>
              <a:pathLst>
                <a:path w="3429" h="2757" extrusionOk="0">
                  <a:moveTo>
                    <a:pt x="3388" y="1"/>
                  </a:moveTo>
                  <a:lnTo>
                    <a:pt x="1" y="996"/>
                  </a:lnTo>
                  <a:lnTo>
                    <a:pt x="1" y="2757"/>
                  </a:lnTo>
                  <a:lnTo>
                    <a:pt x="3429" y="1399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909450" y="4137475"/>
              <a:ext cx="45050" cy="62850"/>
            </a:xfrm>
            <a:custGeom>
              <a:avLst/>
              <a:gdLst/>
              <a:ahLst/>
              <a:cxnLst/>
              <a:rect l="l" t="t" r="r" b="b"/>
              <a:pathLst>
                <a:path w="1802" h="2514" extrusionOk="0">
                  <a:moveTo>
                    <a:pt x="1748" y="0"/>
                  </a:moveTo>
                  <a:lnTo>
                    <a:pt x="0" y="323"/>
                  </a:lnTo>
                  <a:lnTo>
                    <a:pt x="40" y="2514"/>
                  </a:lnTo>
                  <a:lnTo>
                    <a:pt x="1801" y="2003"/>
                  </a:lnTo>
                  <a:cubicBezTo>
                    <a:pt x="1748" y="1250"/>
                    <a:pt x="1734" y="592"/>
                    <a:pt x="1748" y="0"/>
                  </a:cubicBez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910775" y="419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1775" y="1"/>
                  </a:moveTo>
                  <a:lnTo>
                    <a:pt x="1" y="525"/>
                  </a:lnTo>
                  <a:lnTo>
                    <a:pt x="28" y="1883"/>
                  </a:lnTo>
                  <a:lnTo>
                    <a:pt x="1883" y="1143"/>
                  </a:lnTo>
                  <a:cubicBezTo>
                    <a:pt x="1829" y="740"/>
                    <a:pt x="1802" y="364"/>
                    <a:pt x="177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815000" y="4303800"/>
              <a:ext cx="87750" cy="86750"/>
            </a:xfrm>
            <a:custGeom>
              <a:avLst/>
              <a:gdLst/>
              <a:ahLst/>
              <a:cxnLst/>
              <a:rect l="l" t="t" r="r" b="b"/>
              <a:pathLst>
                <a:path w="3510" h="3470" extrusionOk="0">
                  <a:moveTo>
                    <a:pt x="3456" y="1"/>
                  </a:moveTo>
                  <a:lnTo>
                    <a:pt x="1" y="1869"/>
                  </a:lnTo>
                  <a:lnTo>
                    <a:pt x="1" y="3469"/>
                  </a:lnTo>
                  <a:lnTo>
                    <a:pt x="3509" y="248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772000" y="4119800"/>
              <a:ext cx="74950" cy="75325"/>
            </a:xfrm>
            <a:custGeom>
              <a:avLst/>
              <a:gdLst/>
              <a:ahLst/>
              <a:cxnLst/>
              <a:rect l="l" t="t" r="r" b="b"/>
              <a:pathLst>
                <a:path w="2998" h="3013" extrusionOk="0">
                  <a:moveTo>
                    <a:pt x="1754" y="1"/>
                  </a:moveTo>
                  <a:cubicBezTo>
                    <a:pt x="1673" y="1"/>
                    <a:pt x="1590" y="8"/>
                    <a:pt x="1506" y="22"/>
                  </a:cubicBezTo>
                  <a:cubicBezTo>
                    <a:pt x="672" y="169"/>
                    <a:pt x="0" y="949"/>
                    <a:pt x="0" y="1769"/>
                  </a:cubicBezTo>
                  <a:cubicBezTo>
                    <a:pt x="0" y="2504"/>
                    <a:pt x="541" y="3013"/>
                    <a:pt x="1254" y="3013"/>
                  </a:cubicBezTo>
                  <a:cubicBezTo>
                    <a:pt x="1336" y="3013"/>
                    <a:pt x="1420" y="3006"/>
                    <a:pt x="1506" y="2992"/>
                  </a:cubicBezTo>
                  <a:cubicBezTo>
                    <a:pt x="2326" y="2844"/>
                    <a:pt x="2998" y="2078"/>
                    <a:pt x="2998" y="1245"/>
                  </a:cubicBezTo>
                  <a:cubicBezTo>
                    <a:pt x="2998" y="509"/>
                    <a:pt x="2457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747450" y="4167025"/>
              <a:ext cx="56500" cy="80700"/>
            </a:xfrm>
            <a:custGeom>
              <a:avLst/>
              <a:gdLst/>
              <a:ahLst/>
              <a:cxnLst/>
              <a:rect l="l" t="t" r="r" b="b"/>
              <a:pathLst>
                <a:path w="2260" h="3228" extrusionOk="0">
                  <a:moveTo>
                    <a:pt x="1" y="1"/>
                  </a:moveTo>
                  <a:lnTo>
                    <a:pt x="1" y="3227"/>
                  </a:lnTo>
                  <a:lnTo>
                    <a:pt x="2259" y="2555"/>
                  </a:lnTo>
                  <a:lnTo>
                    <a:pt x="2259" y="1560"/>
                  </a:lnTo>
                  <a:cubicBezTo>
                    <a:pt x="2222" y="1562"/>
                    <a:pt x="2185" y="1564"/>
                    <a:pt x="2149" y="1564"/>
                  </a:cubicBezTo>
                  <a:cubicBezTo>
                    <a:pt x="1300" y="1564"/>
                    <a:pt x="630" y="972"/>
                    <a:pt x="566" y="12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962956" y="4123350"/>
              <a:ext cx="71250" cy="60850"/>
            </a:xfrm>
            <a:custGeom>
              <a:avLst/>
              <a:gdLst/>
              <a:ahLst/>
              <a:cxnLst/>
              <a:rect l="l" t="t" r="r" b="b"/>
              <a:pathLst>
                <a:path w="2850" h="2434" extrusionOk="0">
                  <a:moveTo>
                    <a:pt x="2850" y="0"/>
                  </a:moveTo>
                  <a:lnTo>
                    <a:pt x="0" y="498"/>
                  </a:lnTo>
                  <a:cubicBezTo>
                    <a:pt x="0" y="1076"/>
                    <a:pt x="14" y="1735"/>
                    <a:pt x="41" y="2434"/>
                  </a:cubicBezTo>
                  <a:lnTo>
                    <a:pt x="2850" y="1627"/>
                  </a:lnTo>
                  <a:lnTo>
                    <a:pt x="285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1911450" y="4237275"/>
              <a:ext cx="50100" cy="49425"/>
            </a:xfrm>
            <a:custGeom>
              <a:avLst/>
              <a:gdLst/>
              <a:ahLst/>
              <a:cxnLst/>
              <a:rect l="l" t="t" r="r" b="b"/>
              <a:pathLst>
                <a:path w="2004" h="1977" extrusionOk="0">
                  <a:moveTo>
                    <a:pt x="1883" y="0"/>
                  </a:moveTo>
                  <a:lnTo>
                    <a:pt x="1" y="740"/>
                  </a:lnTo>
                  <a:lnTo>
                    <a:pt x="28" y="1976"/>
                  </a:lnTo>
                  <a:lnTo>
                    <a:pt x="2004" y="914"/>
                  </a:lnTo>
                  <a:cubicBezTo>
                    <a:pt x="1977" y="605"/>
                    <a:pt x="1923" y="296"/>
                    <a:pt x="18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1911718" y="4270593"/>
              <a:ext cx="62525" cy="91104"/>
            </a:xfrm>
            <a:custGeom>
              <a:avLst/>
              <a:gdLst/>
              <a:ahLst/>
              <a:cxnLst/>
              <a:rect l="l" t="t" r="r" b="b"/>
              <a:pathLst>
                <a:path w="2501" h="3630" extrusionOk="0">
                  <a:moveTo>
                    <a:pt x="2043" y="0"/>
                  </a:moveTo>
                  <a:lnTo>
                    <a:pt x="0" y="1075"/>
                  </a:lnTo>
                  <a:lnTo>
                    <a:pt x="54" y="3629"/>
                  </a:lnTo>
                  <a:lnTo>
                    <a:pt x="2500" y="2500"/>
                  </a:lnTo>
                  <a:cubicBezTo>
                    <a:pt x="2312" y="1613"/>
                    <a:pt x="2164" y="766"/>
                    <a:pt x="204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746800" y="4241650"/>
              <a:ext cx="57150" cy="133775"/>
            </a:xfrm>
            <a:custGeom>
              <a:avLst/>
              <a:gdLst/>
              <a:ahLst/>
              <a:cxnLst/>
              <a:rect l="l" t="t" r="r" b="b"/>
              <a:pathLst>
                <a:path w="2286" h="5351" extrusionOk="0">
                  <a:moveTo>
                    <a:pt x="2285" y="0"/>
                  </a:moveTo>
                  <a:lnTo>
                    <a:pt x="0" y="659"/>
                  </a:lnTo>
                  <a:lnTo>
                    <a:pt x="0" y="5350"/>
                  </a:lnTo>
                  <a:lnTo>
                    <a:pt x="2285" y="4127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746450" y="4044725"/>
              <a:ext cx="288375" cy="384800"/>
            </a:xfrm>
            <a:custGeom>
              <a:avLst/>
              <a:gdLst/>
              <a:ahLst/>
              <a:cxnLst/>
              <a:rect l="l" t="t" r="r" b="b"/>
              <a:pathLst>
                <a:path w="11535" h="15392" extrusionOk="0">
                  <a:moveTo>
                    <a:pt x="2791" y="3001"/>
                  </a:moveTo>
                  <a:cubicBezTo>
                    <a:pt x="3487" y="3001"/>
                    <a:pt x="4020" y="3518"/>
                    <a:pt x="4020" y="4248"/>
                  </a:cubicBezTo>
                  <a:cubicBezTo>
                    <a:pt x="4020" y="5081"/>
                    <a:pt x="3348" y="5847"/>
                    <a:pt x="2528" y="5995"/>
                  </a:cubicBezTo>
                  <a:cubicBezTo>
                    <a:pt x="2432" y="6014"/>
                    <a:pt x="2338" y="6023"/>
                    <a:pt x="2246" y="6023"/>
                  </a:cubicBezTo>
                  <a:cubicBezTo>
                    <a:pt x="1548" y="6023"/>
                    <a:pt x="1022" y="5497"/>
                    <a:pt x="1022" y="4772"/>
                  </a:cubicBezTo>
                  <a:cubicBezTo>
                    <a:pt x="1022" y="3952"/>
                    <a:pt x="1694" y="3172"/>
                    <a:pt x="2528" y="3025"/>
                  </a:cubicBezTo>
                  <a:cubicBezTo>
                    <a:pt x="2618" y="3008"/>
                    <a:pt x="2706" y="3001"/>
                    <a:pt x="2791" y="3001"/>
                  </a:cubicBezTo>
                  <a:close/>
                  <a:moveTo>
                    <a:pt x="8268" y="3737"/>
                  </a:moveTo>
                  <a:cubicBezTo>
                    <a:pt x="8268" y="4302"/>
                    <a:pt x="8281" y="4974"/>
                    <a:pt x="8321" y="5713"/>
                  </a:cubicBezTo>
                  <a:lnTo>
                    <a:pt x="6560" y="6224"/>
                  </a:lnTo>
                  <a:lnTo>
                    <a:pt x="6520" y="4033"/>
                  </a:lnTo>
                  <a:lnTo>
                    <a:pt x="8268" y="3737"/>
                  </a:lnTo>
                  <a:close/>
                  <a:moveTo>
                    <a:pt x="6077" y="4100"/>
                  </a:moveTo>
                  <a:lnTo>
                    <a:pt x="6130" y="6331"/>
                  </a:lnTo>
                  <a:lnTo>
                    <a:pt x="2743" y="7313"/>
                  </a:lnTo>
                  <a:lnTo>
                    <a:pt x="2743" y="6385"/>
                  </a:lnTo>
                  <a:cubicBezTo>
                    <a:pt x="3630" y="6130"/>
                    <a:pt x="4342" y="5296"/>
                    <a:pt x="4437" y="4409"/>
                  </a:cubicBezTo>
                  <a:lnTo>
                    <a:pt x="6077" y="4100"/>
                  </a:lnTo>
                  <a:close/>
                  <a:moveTo>
                    <a:pt x="8348" y="6116"/>
                  </a:moveTo>
                  <a:cubicBezTo>
                    <a:pt x="8389" y="6493"/>
                    <a:pt x="8415" y="6856"/>
                    <a:pt x="8456" y="7259"/>
                  </a:cubicBezTo>
                  <a:lnTo>
                    <a:pt x="6601" y="7998"/>
                  </a:lnTo>
                  <a:lnTo>
                    <a:pt x="6574" y="6640"/>
                  </a:lnTo>
                  <a:lnTo>
                    <a:pt x="8348" y="6116"/>
                  </a:lnTo>
                  <a:close/>
                  <a:moveTo>
                    <a:pt x="6130" y="6761"/>
                  </a:moveTo>
                  <a:lnTo>
                    <a:pt x="6171" y="8173"/>
                  </a:lnTo>
                  <a:lnTo>
                    <a:pt x="2743" y="9517"/>
                  </a:lnTo>
                  <a:lnTo>
                    <a:pt x="2743" y="7743"/>
                  </a:lnTo>
                  <a:lnTo>
                    <a:pt x="6130" y="6761"/>
                  </a:lnTo>
                  <a:close/>
                  <a:moveTo>
                    <a:pt x="8483" y="7702"/>
                  </a:moveTo>
                  <a:cubicBezTo>
                    <a:pt x="8523" y="7998"/>
                    <a:pt x="8550" y="8307"/>
                    <a:pt x="8604" y="8616"/>
                  </a:cubicBezTo>
                  <a:lnTo>
                    <a:pt x="6614" y="9678"/>
                  </a:lnTo>
                  <a:lnTo>
                    <a:pt x="6601" y="8442"/>
                  </a:lnTo>
                  <a:lnTo>
                    <a:pt x="8483" y="7702"/>
                  </a:lnTo>
                  <a:close/>
                  <a:moveTo>
                    <a:pt x="6157" y="8603"/>
                  </a:moveTo>
                  <a:lnTo>
                    <a:pt x="6184" y="9920"/>
                  </a:lnTo>
                  <a:lnTo>
                    <a:pt x="2729" y="11762"/>
                  </a:lnTo>
                  <a:lnTo>
                    <a:pt x="2729" y="9961"/>
                  </a:lnTo>
                  <a:lnTo>
                    <a:pt x="6157" y="8603"/>
                  </a:lnTo>
                  <a:close/>
                  <a:moveTo>
                    <a:pt x="8657" y="9047"/>
                  </a:moveTo>
                  <a:cubicBezTo>
                    <a:pt x="8792" y="9826"/>
                    <a:pt x="8940" y="10673"/>
                    <a:pt x="9128" y="11560"/>
                  </a:cubicBezTo>
                  <a:lnTo>
                    <a:pt x="6668" y="12689"/>
                  </a:lnTo>
                  <a:lnTo>
                    <a:pt x="6614" y="10135"/>
                  </a:lnTo>
                  <a:lnTo>
                    <a:pt x="8657" y="9047"/>
                  </a:lnTo>
                  <a:close/>
                  <a:moveTo>
                    <a:pt x="6198" y="10391"/>
                  </a:moveTo>
                  <a:lnTo>
                    <a:pt x="6251" y="12878"/>
                  </a:lnTo>
                  <a:lnTo>
                    <a:pt x="2743" y="13832"/>
                  </a:lnTo>
                  <a:lnTo>
                    <a:pt x="2743" y="12232"/>
                  </a:lnTo>
                  <a:lnTo>
                    <a:pt x="6198" y="10391"/>
                  </a:lnTo>
                  <a:close/>
                  <a:moveTo>
                    <a:pt x="9047" y="0"/>
                  </a:moveTo>
                  <a:lnTo>
                    <a:pt x="8590" y="81"/>
                  </a:lnTo>
                  <a:cubicBezTo>
                    <a:pt x="8469" y="686"/>
                    <a:pt x="8308" y="1748"/>
                    <a:pt x="8268" y="3293"/>
                  </a:cubicBezTo>
                  <a:lnTo>
                    <a:pt x="6507" y="3603"/>
                  </a:lnTo>
                  <a:lnTo>
                    <a:pt x="6439" y="457"/>
                  </a:lnTo>
                  <a:lnTo>
                    <a:pt x="5996" y="538"/>
                  </a:lnTo>
                  <a:lnTo>
                    <a:pt x="6063" y="3683"/>
                  </a:lnTo>
                  <a:lnTo>
                    <a:pt x="4423" y="3965"/>
                  </a:lnTo>
                  <a:cubicBezTo>
                    <a:pt x="4319" y="3121"/>
                    <a:pt x="3663" y="2565"/>
                    <a:pt x="2818" y="2565"/>
                  </a:cubicBezTo>
                  <a:cubicBezTo>
                    <a:pt x="2789" y="2565"/>
                    <a:pt x="2759" y="2566"/>
                    <a:pt x="2729" y="2567"/>
                  </a:cubicBezTo>
                  <a:lnTo>
                    <a:pt x="2729" y="1116"/>
                  </a:lnTo>
                  <a:lnTo>
                    <a:pt x="2286" y="1196"/>
                  </a:lnTo>
                  <a:lnTo>
                    <a:pt x="2286" y="2662"/>
                  </a:lnTo>
                  <a:cubicBezTo>
                    <a:pt x="1426" y="2904"/>
                    <a:pt x="740" y="3683"/>
                    <a:pt x="606" y="4557"/>
                  </a:cubicBezTo>
                  <a:lnTo>
                    <a:pt x="14" y="4422"/>
                  </a:lnTo>
                  <a:lnTo>
                    <a:pt x="14" y="4893"/>
                  </a:lnTo>
                  <a:lnTo>
                    <a:pt x="592" y="5014"/>
                  </a:lnTo>
                  <a:cubicBezTo>
                    <a:pt x="656" y="5869"/>
                    <a:pt x="1313" y="6457"/>
                    <a:pt x="2150" y="6457"/>
                  </a:cubicBezTo>
                  <a:cubicBezTo>
                    <a:pt x="2195" y="6457"/>
                    <a:pt x="2240" y="6456"/>
                    <a:pt x="2286" y="6452"/>
                  </a:cubicBezTo>
                  <a:lnTo>
                    <a:pt x="2286" y="7447"/>
                  </a:lnTo>
                  <a:lnTo>
                    <a:pt x="1" y="8106"/>
                  </a:lnTo>
                  <a:lnTo>
                    <a:pt x="1" y="8536"/>
                  </a:lnTo>
                  <a:lnTo>
                    <a:pt x="2286" y="7877"/>
                  </a:lnTo>
                  <a:lnTo>
                    <a:pt x="2286" y="12004"/>
                  </a:lnTo>
                  <a:lnTo>
                    <a:pt x="1" y="13227"/>
                  </a:lnTo>
                  <a:lnTo>
                    <a:pt x="1" y="13684"/>
                  </a:lnTo>
                  <a:lnTo>
                    <a:pt x="2286" y="12447"/>
                  </a:lnTo>
                  <a:lnTo>
                    <a:pt x="2286" y="15391"/>
                  </a:lnTo>
                  <a:lnTo>
                    <a:pt x="2729" y="15311"/>
                  </a:lnTo>
                  <a:lnTo>
                    <a:pt x="2729" y="14249"/>
                  </a:lnTo>
                  <a:lnTo>
                    <a:pt x="6238" y="13281"/>
                  </a:lnTo>
                  <a:lnTo>
                    <a:pt x="6265" y="14692"/>
                  </a:lnTo>
                  <a:lnTo>
                    <a:pt x="6708" y="14598"/>
                  </a:lnTo>
                  <a:lnTo>
                    <a:pt x="6668" y="13120"/>
                  </a:lnTo>
                  <a:lnTo>
                    <a:pt x="9195" y="11964"/>
                  </a:lnTo>
                  <a:cubicBezTo>
                    <a:pt x="9343" y="12636"/>
                    <a:pt x="9518" y="13348"/>
                    <a:pt x="9719" y="14087"/>
                  </a:cubicBezTo>
                  <a:lnTo>
                    <a:pt x="10163" y="13993"/>
                  </a:lnTo>
                  <a:cubicBezTo>
                    <a:pt x="9961" y="13227"/>
                    <a:pt x="9787" y="12488"/>
                    <a:pt x="9612" y="11762"/>
                  </a:cubicBezTo>
                  <a:lnTo>
                    <a:pt x="11534" y="10875"/>
                  </a:lnTo>
                  <a:lnTo>
                    <a:pt x="11534" y="10418"/>
                  </a:lnTo>
                  <a:lnTo>
                    <a:pt x="9518" y="11345"/>
                  </a:lnTo>
                  <a:cubicBezTo>
                    <a:pt x="9330" y="10458"/>
                    <a:pt x="9182" y="9598"/>
                    <a:pt x="9061" y="8805"/>
                  </a:cubicBezTo>
                  <a:lnTo>
                    <a:pt x="11534" y="7474"/>
                  </a:lnTo>
                  <a:lnTo>
                    <a:pt x="11534" y="7030"/>
                  </a:lnTo>
                  <a:lnTo>
                    <a:pt x="8993" y="8388"/>
                  </a:lnTo>
                  <a:cubicBezTo>
                    <a:pt x="8872" y="7528"/>
                    <a:pt x="8792" y="6735"/>
                    <a:pt x="8738" y="5995"/>
                  </a:cubicBezTo>
                  <a:lnTo>
                    <a:pt x="11507" y="5189"/>
                  </a:lnTo>
                  <a:lnTo>
                    <a:pt x="11507" y="4759"/>
                  </a:lnTo>
                  <a:lnTo>
                    <a:pt x="8711" y="5565"/>
                  </a:lnTo>
                  <a:cubicBezTo>
                    <a:pt x="8671" y="4853"/>
                    <a:pt x="8657" y="4221"/>
                    <a:pt x="8657" y="3629"/>
                  </a:cubicBezTo>
                  <a:lnTo>
                    <a:pt x="11507" y="3132"/>
                  </a:lnTo>
                  <a:lnTo>
                    <a:pt x="11507" y="2688"/>
                  </a:lnTo>
                  <a:lnTo>
                    <a:pt x="8671" y="3199"/>
                  </a:lnTo>
                  <a:cubicBezTo>
                    <a:pt x="8752" y="1627"/>
                    <a:pt x="8926" y="551"/>
                    <a:pt x="9047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689325" y="4389500"/>
              <a:ext cx="50775" cy="48750"/>
            </a:xfrm>
            <a:custGeom>
              <a:avLst/>
              <a:gdLst/>
              <a:ahLst/>
              <a:cxnLst/>
              <a:rect l="l" t="t" r="r" b="b"/>
              <a:pathLst>
                <a:path w="2031" h="1950" extrusionOk="0">
                  <a:moveTo>
                    <a:pt x="1748" y="1"/>
                  </a:moveTo>
                  <a:lnTo>
                    <a:pt x="1" y="377"/>
                  </a:lnTo>
                  <a:lnTo>
                    <a:pt x="350" y="1654"/>
                  </a:lnTo>
                  <a:lnTo>
                    <a:pt x="2030" y="195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698725" y="4075975"/>
              <a:ext cx="48100" cy="79325"/>
            </a:xfrm>
            <a:custGeom>
              <a:avLst/>
              <a:gdLst/>
              <a:ahLst/>
              <a:cxnLst/>
              <a:rect l="l" t="t" r="r" b="b"/>
              <a:pathLst>
                <a:path w="1924" h="3173" extrusionOk="0">
                  <a:moveTo>
                    <a:pt x="1" y="0"/>
                  </a:moveTo>
                  <a:lnTo>
                    <a:pt x="310" y="2245"/>
                  </a:lnTo>
                  <a:lnTo>
                    <a:pt x="1923" y="3172"/>
                  </a:lnTo>
                  <a:lnTo>
                    <a:pt x="1923" y="3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607000" y="4061525"/>
              <a:ext cx="83350" cy="30250"/>
            </a:xfrm>
            <a:custGeom>
              <a:avLst/>
              <a:gdLst/>
              <a:ahLst/>
              <a:cxnLst/>
              <a:rect l="l" t="t" r="r" b="b"/>
              <a:pathLst>
                <a:path w="3334" h="1210" extrusionOk="0">
                  <a:moveTo>
                    <a:pt x="484" y="0"/>
                  </a:moveTo>
                  <a:cubicBezTo>
                    <a:pt x="350" y="215"/>
                    <a:pt x="188" y="511"/>
                    <a:pt x="0" y="820"/>
                  </a:cubicBezTo>
                  <a:lnTo>
                    <a:pt x="3334" y="1210"/>
                  </a:lnTo>
                  <a:lnTo>
                    <a:pt x="3226" y="484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1640250" y="4400925"/>
              <a:ext cx="46075" cy="27925"/>
            </a:xfrm>
            <a:custGeom>
              <a:avLst/>
              <a:gdLst/>
              <a:ahLst/>
              <a:cxnLst/>
              <a:rect l="l" t="t" r="r" b="b"/>
              <a:pathLst>
                <a:path w="1843" h="1117" extrusionOk="0">
                  <a:moveTo>
                    <a:pt x="1547" y="1"/>
                  </a:moveTo>
                  <a:lnTo>
                    <a:pt x="1" y="337"/>
                  </a:lnTo>
                  <a:cubicBezTo>
                    <a:pt x="122" y="538"/>
                    <a:pt x="216" y="713"/>
                    <a:pt x="283" y="848"/>
                  </a:cubicBezTo>
                  <a:lnTo>
                    <a:pt x="1843" y="1116"/>
                  </a:lnTo>
                  <a:lnTo>
                    <a:pt x="1843" y="1116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1458450" y="4033950"/>
              <a:ext cx="175775" cy="385825"/>
            </a:xfrm>
            <a:custGeom>
              <a:avLst/>
              <a:gdLst/>
              <a:ahLst/>
              <a:cxnLst/>
              <a:rect l="l" t="t" r="r" b="b"/>
              <a:pathLst>
                <a:path w="7031" h="15433" extrusionOk="0">
                  <a:moveTo>
                    <a:pt x="1" y="1"/>
                  </a:moveTo>
                  <a:lnTo>
                    <a:pt x="1" y="14196"/>
                  </a:lnTo>
                  <a:lnTo>
                    <a:pt x="7031" y="15432"/>
                  </a:lnTo>
                  <a:cubicBezTo>
                    <a:pt x="6090" y="13806"/>
                    <a:pt x="3375" y="8900"/>
                    <a:pt x="3657" y="6534"/>
                  </a:cubicBezTo>
                  <a:cubicBezTo>
                    <a:pt x="3899" y="4544"/>
                    <a:pt x="5176" y="2246"/>
                    <a:pt x="5915" y="10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1708189" y="4144847"/>
              <a:ext cx="39262" cy="102525"/>
            </a:xfrm>
            <a:custGeom>
              <a:avLst/>
              <a:gdLst/>
              <a:ahLst/>
              <a:cxnLst/>
              <a:rect l="l" t="t" r="r" b="b"/>
              <a:pathLst>
                <a:path w="1520" h="4101" extrusionOk="0">
                  <a:moveTo>
                    <a:pt x="0" y="1"/>
                  </a:moveTo>
                  <a:lnTo>
                    <a:pt x="565" y="4047"/>
                  </a:lnTo>
                  <a:lnTo>
                    <a:pt x="1519" y="4101"/>
                  </a:lnTo>
                  <a:lnTo>
                    <a:pt x="1519" y="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633200" y="4141825"/>
              <a:ext cx="79350" cy="103875"/>
            </a:xfrm>
            <a:custGeom>
              <a:avLst/>
              <a:gdLst/>
              <a:ahLst/>
              <a:cxnLst/>
              <a:rect l="l" t="t" r="r" b="b"/>
              <a:pathLst>
                <a:path w="3174" h="4155" extrusionOk="0">
                  <a:moveTo>
                    <a:pt x="2568" y="1"/>
                  </a:moveTo>
                  <a:lnTo>
                    <a:pt x="1" y="418"/>
                  </a:lnTo>
                  <a:lnTo>
                    <a:pt x="579" y="4033"/>
                  </a:lnTo>
                  <a:lnTo>
                    <a:pt x="3173" y="4154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573016" y="4092776"/>
              <a:ext cx="123062" cy="57819"/>
            </a:xfrm>
            <a:custGeom>
              <a:avLst/>
              <a:gdLst/>
              <a:ahLst/>
              <a:cxnLst/>
              <a:rect l="l" t="t" r="r" b="b"/>
              <a:pathLst>
                <a:path w="4867" h="2313" extrusionOk="0">
                  <a:moveTo>
                    <a:pt x="1076" y="0"/>
                  </a:moveTo>
                  <a:cubicBezTo>
                    <a:pt x="699" y="672"/>
                    <a:pt x="296" y="1479"/>
                    <a:pt x="0" y="2312"/>
                  </a:cubicBezTo>
                  <a:lnTo>
                    <a:pt x="4866" y="1519"/>
                  </a:lnTo>
                  <a:lnTo>
                    <a:pt x="4705" y="417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559600" y="4153925"/>
              <a:ext cx="77650" cy="88750"/>
            </a:xfrm>
            <a:custGeom>
              <a:avLst/>
              <a:gdLst/>
              <a:ahLst/>
              <a:cxnLst/>
              <a:rect l="l" t="t" r="r" b="b"/>
              <a:pathLst>
                <a:path w="3106" h="3550" extrusionOk="0">
                  <a:moveTo>
                    <a:pt x="2515" y="1"/>
                  </a:moveTo>
                  <a:lnTo>
                    <a:pt x="404" y="350"/>
                  </a:lnTo>
                  <a:cubicBezTo>
                    <a:pt x="229" y="861"/>
                    <a:pt x="122" y="1385"/>
                    <a:pt x="55" y="1869"/>
                  </a:cubicBezTo>
                  <a:cubicBezTo>
                    <a:pt x="1" y="2299"/>
                    <a:pt x="68" y="2837"/>
                    <a:pt x="202" y="3428"/>
                  </a:cubicBezTo>
                  <a:lnTo>
                    <a:pt x="3106" y="3549"/>
                  </a:lnTo>
                  <a:lnTo>
                    <a:pt x="251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724600" y="4256775"/>
              <a:ext cx="22225" cy="119300"/>
            </a:xfrm>
            <a:custGeom>
              <a:avLst/>
              <a:gdLst/>
              <a:ahLst/>
              <a:cxnLst/>
              <a:rect l="l" t="t" r="r" b="b"/>
              <a:pathLst>
                <a:path w="889" h="4772" extrusionOk="0">
                  <a:moveTo>
                    <a:pt x="1" y="0"/>
                  </a:moveTo>
                  <a:lnTo>
                    <a:pt x="686" y="4772"/>
                  </a:lnTo>
                  <a:lnTo>
                    <a:pt x="888" y="4745"/>
                  </a:lnTo>
                  <a:lnTo>
                    <a:pt x="888" y="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669089" y="4310518"/>
              <a:ext cx="62530" cy="77333"/>
            </a:xfrm>
            <a:custGeom>
              <a:avLst/>
              <a:gdLst/>
              <a:ahLst/>
              <a:cxnLst/>
              <a:rect l="l" t="t" r="r" b="b"/>
              <a:pathLst>
                <a:path w="2488" h="3093" extrusionOk="0">
                  <a:moveTo>
                    <a:pt x="2098" y="1"/>
                  </a:moveTo>
                  <a:lnTo>
                    <a:pt x="1" y="525"/>
                  </a:lnTo>
                  <a:lnTo>
                    <a:pt x="687" y="3092"/>
                  </a:lnTo>
                  <a:lnTo>
                    <a:pt x="2488" y="2716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649976" y="4254075"/>
              <a:ext cx="69575" cy="58825"/>
            </a:xfrm>
            <a:custGeom>
              <a:avLst/>
              <a:gdLst/>
              <a:ahLst/>
              <a:cxnLst/>
              <a:rect l="l" t="t" r="r" b="b"/>
              <a:pathLst>
                <a:path w="2783" h="2353" extrusionOk="0">
                  <a:moveTo>
                    <a:pt x="0" y="0"/>
                  </a:moveTo>
                  <a:lnTo>
                    <a:pt x="619" y="2353"/>
                  </a:lnTo>
                  <a:lnTo>
                    <a:pt x="2783" y="1815"/>
                  </a:lnTo>
                  <a:lnTo>
                    <a:pt x="2541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567675" y="4250725"/>
              <a:ext cx="88400" cy="78975"/>
            </a:xfrm>
            <a:custGeom>
              <a:avLst/>
              <a:gdLst/>
              <a:ahLst/>
              <a:cxnLst/>
              <a:rect l="l" t="t" r="r" b="b"/>
              <a:pathLst>
                <a:path w="3536" h="3159" extrusionOk="0">
                  <a:moveTo>
                    <a:pt x="0" y="0"/>
                  </a:moveTo>
                  <a:lnTo>
                    <a:pt x="0" y="0"/>
                  </a:lnTo>
                  <a:cubicBezTo>
                    <a:pt x="283" y="981"/>
                    <a:pt x="740" y="2110"/>
                    <a:pt x="1237" y="3159"/>
                  </a:cubicBezTo>
                  <a:lnTo>
                    <a:pt x="3536" y="2581"/>
                  </a:lnTo>
                  <a:lnTo>
                    <a:pt x="2864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603300" y="4326040"/>
              <a:ext cx="72950" cy="72600"/>
            </a:xfrm>
            <a:custGeom>
              <a:avLst/>
              <a:gdLst/>
              <a:ahLst/>
              <a:cxnLst/>
              <a:rect l="l" t="t" r="r" b="b"/>
              <a:pathLst>
                <a:path w="2918" h="2904" extrusionOk="0">
                  <a:moveTo>
                    <a:pt x="2232" y="0"/>
                  </a:moveTo>
                  <a:lnTo>
                    <a:pt x="0" y="538"/>
                  </a:lnTo>
                  <a:cubicBezTo>
                    <a:pt x="430" y="1438"/>
                    <a:pt x="887" y="2272"/>
                    <a:pt x="1237" y="2904"/>
                  </a:cubicBezTo>
                  <a:lnTo>
                    <a:pt x="2917" y="2554"/>
                  </a:lnTo>
                  <a:lnTo>
                    <a:pt x="22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542800" y="4059175"/>
              <a:ext cx="204025" cy="379750"/>
            </a:xfrm>
            <a:custGeom>
              <a:avLst/>
              <a:gdLst/>
              <a:ahLst/>
              <a:cxnLst/>
              <a:rect l="l" t="t" r="r" b="b"/>
              <a:pathLst>
                <a:path w="8161" h="15190" extrusionOk="0">
                  <a:moveTo>
                    <a:pt x="2313" y="1344"/>
                  </a:moveTo>
                  <a:lnTo>
                    <a:pt x="5942" y="1761"/>
                  </a:lnTo>
                  <a:lnTo>
                    <a:pt x="6103" y="2850"/>
                  </a:lnTo>
                  <a:lnTo>
                    <a:pt x="1224" y="3643"/>
                  </a:lnTo>
                  <a:cubicBezTo>
                    <a:pt x="1547" y="2823"/>
                    <a:pt x="1950" y="2016"/>
                    <a:pt x="2313" y="1344"/>
                  </a:cubicBezTo>
                  <a:close/>
                  <a:moveTo>
                    <a:pt x="3187" y="3777"/>
                  </a:moveTo>
                  <a:lnTo>
                    <a:pt x="3765" y="7326"/>
                  </a:lnTo>
                  <a:lnTo>
                    <a:pt x="861" y="7205"/>
                  </a:lnTo>
                  <a:cubicBezTo>
                    <a:pt x="727" y="6614"/>
                    <a:pt x="673" y="6076"/>
                    <a:pt x="727" y="5646"/>
                  </a:cubicBezTo>
                  <a:cubicBezTo>
                    <a:pt x="767" y="5148"/>
                    <a:pt x="901" y="4651"/>
                    <a:pt x="1076" y="4127"/>
                  </a:cubicBezTo>
                  <a:lnTo>
                    <a:pt x="3187" y="3777"/>
                  </a:lnTo>
                  <a:close/>
                  <a:moveTo>
                    <a:pt x="6184" y="3307"/>
                  </a:moveTo>
                  <a:lnTo>
                    <a:pt x="6789" y="7460"/>
                  </a:lnTo>
                  <a:lnTo>
                    <a:pt x="4195" y="7353"/>
                  </a:lnTo>
                  <a:lnTo>
                    <a:pt x="3617" y="3724"/>
                  </a:lnTo>
                  <a:lnTo>
                    <a:pt x="6184" y="3307"/>
                  </a:lnTo>
                  <a:close/>
                  <a:moveTo>
                    <a:pt x="4289" y="7796"/>
                  </a:moveTo>
                  <a:lnTo>
                    <a:pt x="6829" y="7891"/>
                  </a:lnTo>
                  <a:lnTo>
                    <a:pt x="7085" y="9611"/>
                  </a:lnTo>
                  <a:lnTo>
                    <a:pt x="4921" y="10149"/>
                  </a:lnTo>
                  <a:lnTo>
                    <a:pt x="4289" y="7796"/>
                  </a:lnTo>
                  <a:close/>
                  <a:moveTo>
                    <a:pt x="995" y="7662"/>
                  </a:moveTo>
                  <a:lnTo>
                    <a:pt x="3859" y="7770"/>
                  </a:lnTo>
                  <a:lnTo>
                    <a:pt x="4531" y="10243"/>
                  </a:lnTo>
                  <a:lnTo>
                    <a:pt x="2232" y="10808"/>
                  </a:lnTo>
                  <a:cubicBezTo>
                    <a:pt x="1735" y="9772"/>
                    <a:pt x="1264" y="8643"/>
                    <a:pt x="995" y="7662"/>
                  </a:cubicBezTo>
                  <a:close/>
                  <a:moveTo>
                    <a:pt x="7179" y="10055"/>
                  </a:moveTo>
                  <a:lnTo>
                    <a:pt x="7555" y="12770"/>
                  </a:lnTo>
                  <a:lnTo>
                    <a:pt x="5741" y="13146"/>
                  </a:lnTo>
                  <a:lnTo>
                    <a:pt x="5055" y="10579"/>
                  </a:lnTo>
                  <a:lnTo>
                    <a:pt x="7179" y="10055"/>
                  </a:lnTo>
                  <a:close/>
                  <a:moveTo>
                    <a:pt x="4638" y="10673"/>
                  </a:moveTo>
                  <a:lnTo>
                    <a:pt x="5324" y="13227"/>
                  </a:lnTo>
                  <a:lnTo>
                    <a:pt x="3657" y="13604"/>
                  </a:lnTo>
                  <a:cubicBezTo>
                    <a:pt x="3307" y="12985"/>
                    <a:pt x="2850" y="12138"/>
                    <a:pt x="2420" y="11238"/>
                  </a:cubicBezTo>
                  <a:lnTo>
                    <a:pt x="4638" y="10673"/>
                  </a:lnTo>
                  <a:close/>
                  <a:moveTo>
                    <a:pt x="2541" y="0"/>
                  </a:moveTo>
                  <a:cubicBezTo>
                    <a:pt x="1775" y="1210"/>
                    <a:pt x="525" y="3508"/>
                    <a:pt x="283" y="5484"/>
                  </a:cubicBezTo>
                  <a:cubicBezTo>
                    <a:pt x="1" y="7877"/>
                    <a:pt x="2716" y="12770"/>
                    <a:pt x="3657" y="14397"/>
                  </a:cubicBezTo>
                  <a:lnTo>
                    <a:pt x="4181" y="14477"/>
                  </a:lnTo>
                  <a:cubicBezTo>
                    <a:pt x="4114" y="14343"/>
                    <a:pt x="4020" y="14182"/>
                    <a:pt x="3899" y="13980"/>
                  </a:cubicBezTo>
                  <a:lnTo>
                    <a:pt x="5458" y="13644"/>
                  </a:lnTo>
                  <a:lnTo>
                    <a:pt x="5767" y="14746"/>
                  </a:lnTo>
                  <a:lnTo>
                    <a:pt x="6211" y="14827"/>
                  </a:lnTo>
                  <a:lnTo>
                    <a:pt x="6211" y="14827"/>
                  </a:lnTo>
                  <a:lnTo>
                    <a:pt x="5862" y="13550"/>
                  </a:lnTo>
                  <a:lnTo>
                    <a:pt x="7609" y="13187"/>
                  </a:lnTo>
                  <a:lnTo>
                    <a:pt x="7891" y="15136"/>
                  </a:lnTo>
                  <a:lnTo>
                    <a:pt x="8160" y="15190"/>
                  </a:lnTo>
                  <a:lnTo>
                    <a:pt x="8160" y="14061"/>
                  </a:lnTo>
                  <a:lnTo>
                    <a:pt x="8026" y="13133"/>
                  </a:lnTo>
                  <a:lnTo>
                    <a:pt x="8160" y="13106"/>
                  </a:lnTo>
                  <a:lnTo>
                    <a:pt x="8160" y="12649"/>
                  </a:lnTo>
                  <a:lnTo>
                    <a:pt x="7958" y="12676"/>
                  </a:lnTo>
                  <a:lnTo>
                    <a:pt x="7273" y="7904"/>
                  </a:lnTo>
                  <a:lnTo>
                    <a:pt x="8160" y="7958"/>
                  </a:lnTo>
                  <a:lnTo>
                    <a:pt x="8160" y="7528"/>
                  </a:lnTo>
                  <a:lnTo>
                    <a:pt x="7206" y="7460"/>
                  </a:lnTo>
                  <a:lnTo>
                    <a:pt x="6614" y="3401"/>
                  </a:lnTo>
                  <a:lnTo>
                    <a:pt x="8160" y="4275"/>
                  </a:lnTo>
                  <a:lnTo>
                    <a:pt x="8160" y="3804"/>
                  </a:lnTo>
                  <a:lnTo>
                    <a:pt x="6547" y="2904"/>
                  </a:lnTo>
                  <a:lnTo>
                    <a:pt x="6238" y="645"/>
                  </a:lnTo>
                  <a:lnTo>
                    <a:pt x="5794" y="565"/>
                  </a:lnTo>
                  <a:lnTo>
                    <a:pt x="5902" y="1290"/>
                  </a:lnTo>
                  <a:lnTo>
                    <a:pt x="2555" y="901"/>
                  </a:lnTo>
                  <a:cubicBezTo>
                    <a:pt x="2743" y="578"/>
                    <a:pt x="2904" y="309"/>
                    <a:pt x="3039" y="81"/>
                  </a:cubicBezTo>
                  <a:lnTo>
                    <a:pt x="254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743425" y="4386825"/>
              <a:ext cx="3400" cy="24550"/>
            </a:xfrm>
            <a:custGeom>
              <a:avLst/>
              <a:gdLst/>
              <a:ahLst/>
              <a:cxnLst/>
              <a:rect l="l" t="t" r="r" b="b"/>
              <a:pathLst>
                <a:path w="136" h="982" extrusionOk="0">
                  <a:moveTo>
                    <a:pt x="135" y="0"/>
                  </a:moveTo>
                  <a:lnTo>
                    <a:pt x="1" y="27"/>
                  </a:lnTo>
                  <a:lnTo>
                    <a:pt x="135" y="98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990425" y="4105500"/>
              <a:ext cx="171425" cy="181875"/>
            </a:xfrm>
            <a:custGeom>
              <a:avLst/>
              <a:gdLst/>
              <a:ahLst/>
              <a:cxnLst/>
              <a:rect l="l" t="t" r="r" b="b"/>
              <a:pathLst>
                <a:path w="6857" h="7275" extrusionOk="0">
                  <a:moveTo>
                    <a:pt x="1448" y="0"/>
                  </a:moveTo>
                  <a:cubicBezTo>
                    <a:pt x="1238" y="0"/>
                    <a:pt x="1027" y="75"/>
                    <a:pt x="834" y="271"/>
                  </a:cubicBezTo>
                  <a:cubicBezTo>
                    <a:pt x="1" y="1091"/>
                    <a:pt x="2810" y="2570"/>
                    <a:pt x="2810" y="2570"/>
                  </a:cubicBezTo>
                  <a:cubicBezTo>
                    <a:pt x="2810" y="2570"/>
                    <a:pt x="4934" y="7274"/>
                    <a:pt x="6023" y="7274"/>
                  </a:cubicBezTo>
                  <a:cubicBezTo>
                    <a:pt x="6856" y="7274"/>
                    <a:pt x="6776" y="6105"/>
                    <a:pt x="6708" y="5648"/>
                  </a:cubicBezTo>
                  <a:cubicBezTo>
                    <a:pt x="6453" y="3994"/>
                    <a:pt x="5055" y="2932"/>
                    <a:pt x="3953" y="1803"/>
                  </a:cubicBezTo>
                  <a:cubicBezTo>
                    <a:pt x="3953" y="1803"/>
                    <a:pt x="3334" y="580"/>
                    <a:pt x="2810" y="69"/>
                  </a:cubicBezTo>
                  <a:lnTo>
                    <a:pt x="2810" y="795"/>
                  </a:lnTo>
                  <a:cubicBezTo>
                    <a:pt x="2810" y="795"/>
                    <a:pt x="2133" y="0"/>
                    <a:pt x="1448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1285725" y="4079125"/>
              <a:ext cx="210400" cy="180625"/>
            </a:xfrm>
            <a:custGeom>
              <a:avLst/>
              <a:gdLst/>
              <a:ahLst/>
              <a:cxnLst/>
              <a:rect l="l" t="t" r="r" b="b"/>
              <a:pathLst>
                <a:path w="8416" h="7225" extrusionOk="0">
                  <a:moveTo>
                    <a:pt x="7081" y="0"/>
                  </a:moveTo>
                  <a:cubicBezTo>
                    <a:pt x="6471" y="0"/>
                    <a:pt x="5915" y="721"/>
                    <a:pt x="5915" y="721"/>
                  </a:cubicBezTo>
                  <a:lnTo>
                    <a:pt x="5915" y="9"/>
                  </a:lnTo>
                  <a:cubicBezTo>
                    <a:pt x="5404" y="492"/>
                    <a:pt x="5310" y="1890"/>
                    <a:pt x="5310" y="1890"/>
                  </a:cubicBezTo>
                  <a:cubicBezTo>
                    <a:pt x="5310" y="1890"/>
                    <a:pt x="0" y="5990"/>
                    <a:pt x="1896" y="7079"/>
                  </a:cubicBezTo>
                  <a:cubicBezTo>
                    <a:pt x="2065" y="7179"/>
                    <a:pt x="2238" y="7224"/>
                    <a:pt x="2412" y="7224"/>
                  </a:cubicBezTo>
                  <a:cubicBezTo>
                    <a:pt x="4190" y="7224"/>
                    <a:pt x="6130" y="2509"/>
                    <a:pt x="6130" y="2509"/>
                  </a:cubicBezTo>
                  <a:cubicBezTo>
                    <a:pt x="6130" y="2509"/>
                    <a:pt x="8415" y="1030"/>
                    <a:pt x="7649" y="251"/>
                  </a:cubicBezTo>
                  <a:cubicBezTo>
                    <a:pt x="7465" y="69"/>
                    <a:pt x="7270" y="0"/>
                    <a:pt x="7081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801575" y="3918350"/>
              <a:ext cx="96475" cy="102525"/>
            </a:xfrm>
            <a:custGeom>
              <a:avLst/>
              <a:gdLst/>
              <a:ahLst/>
              <a:cxnLst/>
              <a:rect l="l" t="t" r="r" b="b"/>
              <a:pathLst>
                <a:path w="3859" h="4101" extrusionOk="0">
                  <a:moveTo>
                    <a:pt x="3858" y="1"/>
                  </a:moveTo>
                  <a:cubicBezTo>
                    <a:pt x="2514" y="1157"/>
                    <a:pt x="1210" y="942"/>
                    <a:pt x="1210" y="942"/>
                  </a:cubicBezTo>
                  <a:cubicBezTo>
                    <a:pt x="1210" y="942"/>
                    <a:pt x="1533" y="1815"/>
                    <a:pt x="565" y="2178"/>
                  </a:cubicBezTo>
                  <a:cubicBezTo>
                    <a:pt x="403" y="2246"/>
                    <a:pt x="202" y="2299"/>
                    <a:pt x="0" y="2367"/>
                  </a:cubicBezTo>
                  <a:lnTo>
                    <a:pt x="1761" y="4101"/>
                  </a:lnTo>
                  <a:cubicBezTo>
                    <a:pt x="2957" y="3657"/>
                    <a:pt x="3858" y="1627"/>
                    <a:pt x="3858" y="1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1542800" y="3864600"/>
              <a:ext cx="27575" cy="32600"/>
            </a:xfrm>
            <a:custGeom>
              <a:avLst/>
              <a:gdLst/>
              <a:ahLst/>
              <a:cxnLst/>
              <a:rect l="l" t="t" r="r" b="b"/>
              <a:pathLst>
                <a:path w="1103" h="1304" extrusionOk="0">
                  <a:moveTo>
                    <a:pt x="364" y="1304"/>
                  </a:moveTo>
                  <a:cubicBezTo>
                    <a:pt x="364" y="1304"/>
                    <a:pt x="1" y="1223"/>
                    <a:pt x="1" y="618"/>
                  </a:cubicBezTo>
                  <a:cubicBezTo>
                    <a:pt x="1" y="0"/>
                    <a:pt x="1103" y="470"/>
                    <a:pt x="364" y="1304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876850" y="3847775"/>
              <a:ext cx="29600" cy="34975"/>
            </a:xfrm>
            <a:custGeom>
              <a:avLst/>
              <a:gdLst/>
              <a:ahLst/>
              <a:cxnLst/>
              <a:rect l="l" t="t" r="r" b="b"/>
              <a:pathLst>
                <a:path w="1184" h="1399" extrusionOk="0">
                  <a:moveTo>
                    <a:pt x="780" y="1399"/>
                  </a:moveTo>
                  <a:cubicBezTo>
                    <a:pt x="780" y="1399"/>
                    <a:pt x="1183" y="1291"/>
                    <a:pt x="1183" y="660"/>
                  </a:cubicBezTo>
                  <a:cubicBezTo>
                    <a:pt x="1183" y="1"/>
                    <a:pt x="0" y="485"/>
                    <a:pt x="780" y="1399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618425" y="3890125"/>
              <a:ext cx="24875" cy="41700"/>
            </a:xfrm>
            <a:custGeom>
              <a:avLst/>
              <a:gdLst/>
              <a:ahLst/>
              <a:cxnLst/>
              <a:rect l="l" t="t" r="r" b="b"/>
              <a:pathLst>
                <a:path w="995" h="1668" extrusionOk="0">
                  <a:moveTo>
                    <a:pt x="551" y="1"/>
                  </a:moveTo>
                  <a:cubicBezTo>
                    <a:pt x="551" y="1"/>
                    <a:pt x="995" y="1667"/>
                    <a:pt x="0" y="1318"/>
                  </a:cubicBezTo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790150" y="3864600"/>
              <a:ext cx="30250" cy="40675"/>
            </a:xfrm>
            <a:custGeom>
              <a:avLst/>
              <a:gdLst/>
              <a:ahLst/>
              <a:cxnLst/>
              <a:rect l="l" t="t" r="r" b="b"/>
              <a:pathLst>
                <a:path w="1210" h="1627" extrusionOk="0">
                  <a:moveTo>
                    <a:pt x="1143" y="0"/>
                  </a:moveTo>
                  <a:cubicBezTo>
                    <a:pt x="1143" y="0"/>
                    <a:pt x="0" y="1613"/>
                    <a:pt x="1210" y="1627"/>
                  </a:cubicBezTo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0" name="Google Shape;490;p36"/>
          <p:cNvCxnSpPr/>
          <p:nvPr/>
        </p:nvCxnSpPr>
        <p:spPr>
          <a:xfrm>
            <a:off x="4510200" y="3095668"/>
            <a:ext cx="4118100" cy="0"/>
          </a:xfrm>
          <a:prstGeom prst="straightConnector1">
            <a:avLst/>
          </a:prstGeom>
          <a:noFill/>
          <a:ln w="28575" cap="flat" cmpd="sng">
            <a:solidFill>
              <a:srgbClr val="1122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1" name="Google Shape;491;p36"/>
          <p:cNvSpPr txBox="1">
            <a:spLocks noGrp="1"/>
          </p:cNvSpPr>
          <p:nvPr>
            <p:ph type="ctrTitle" idx="2"/>
          </p:nvPr>
        </p:nvSpPr>
        <p:spPr>
          <a:xfrm>
            <a:off x="4445050" y="3095675"/>
            <a:ext cx="42417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sing PowerBI</a:t>
            </a:r>
            <a:endParaRPr dirty="0"/>
          </a:p>
        </p:txBody>
      </p:sp>
      <p:sp>
        <p:nvSpPr>
          <p:cNvPr id="492" name="Google Shape;492;p36"/>
          <p:cNvSpPr txBox="1">
            <a:spLocks noGrp="1"/>
          </p:cNvSpPr>
          <p:nvPr>
            <p:ph type="ctrTitle"/>
          </p:nvPr>
        </p:nvSpPr>
        <p:spPr>
          <a:xfrm>
            <a:off x="4506849" y="1695088"/>
            <a:ext cx="4118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AIRPLANE </a:t>
            </a:r>
            <a:br>
              <a:rPr lang="en" sz="3500" dirty="0">
                <a:solidFill>
                  <a:schemeClr val="dk2"/>
                </a:solidFill>
              </a:rPr>
            </a:br>
            <a:r>
              <a:rPr lang="en" sz="3500" dirty="0">
                <a:solidFill>
                  <a:schemeClr val="dk2"/>
                </a:solidFill>
              </a:rPr>
              <a:t>Crash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98;p37">
            <a:extLst>
              <a:ext uri="{FF2B5EF4-FFF2-40B4-BE49-F238E27FC236}">
                <a16:creationId xmlns:a16="http://schemas.microsoft.com/office/drawing/2014/main" id="{A8044A80-0140-6E67-6BE4-A6F176ACC899}"/>
              </a:ext>
            </a:extLst>
          </p:cNvPr>
          <p:cNvSpPr txBox="1">
            <a:spLocks/>
          </p:cNvSpPr>
          <p:nvPr/>
        </p:nvSpPr>
        <p:spPr>
          <a:xfrm>
            <a:off x="0" y="670559"/>
            <a:ext cx="4828032" cy="448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AutoNum type="arabicPeriod"/>
              <a:defRPr sz="12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2400" b="1" dirty="0">
                <a:solidFill>
                  <a:srgbClr val="002060"/>
                </a:solidFill>
              </a:rPr>
              <a:t>Geospatial Analysis: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endParaRPr lang="en-US" sz="1400" dirty="0"/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endParaRPr lang="en-US" sz="1400" dirty="0"/>
          </a:p>
          <a:p>
            <a:pPr>
              <a:buClr>
                <a:schemeClr val="accent4"/>
              </a:buClr>
            </a:pPr>
            <a:r>
              <a:rPr lang="en-US" sz="1400" dirty="0"/>
              <a:t>Various geographical regions have been identified as having a higher incidence rate of aviation accidents with Russian region having the max fatalities</a:t>
            </a:r>
          </a:p>
          <a:p>
            <a:pPr>
              <a:buClr>
                <a:schemeClr val="accent4"/>
              </a:buClr>
            </a:pPr>
            <a:endParaRPr lang="en-US" sz="1400" dirty="0"/>
          </a:p>
          <a:p>
            <a:pPr>
              <a:buClr>
                <a:schemeClr val="accent4"/>
              </a:buClr>
            </a:pPr>
            <a:r>
              <a:rPr lang="en-US" sz="1400" dirty="0"/>
              <a:t>The frequency of these events varies across different areas, potentially affected by factors including air traffic density, terrain characteristics, and dominant weather conditions.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6688F-6871-553C-2826-F1447CC69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20"/>
          <a:stretch/>
        </p:blipFill>
        <p:spPr>
          <a:xfrm>
            <a:off x="4828032" y="1863657"/>
            <a:ext cx="4218432" cy="2097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064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5"/>
          <p:cNvSpPr/>
          <p:nvPr/>
        </p:nvSpPr>
        <p:spPr>
          <a:xfrm>
            <a:off x="5167825" y="35454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5"/>
          <p:cNvSpPr txBox="1">
            <a:spLocks noGrp="1"/>
          </p:cNvSpPr>
          <p:nvPr>
            <p:ph type="title"/>
          </p:nvPr>
        </p:nvSpPr>
        <p:spPr>
          <a:xfrm>
            <a:off x="1177239" y="2102356"/>
            <a:ext cx="6903022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 performance</a:t>
            </a:r>
            <a:endParaRPr dirty="0"/>
          </a:p>
        </p:txBody>
      </p:sp>
      <p:sp>
        <p:nvSpPr>
          <p:cNvPr id="785" name="Google Shape;785;p45"/>
          <p:cNvSpPr txBox="1">
            <a:spLocks noGrp="1"/>
          </p:cNvSpPr>
          <p:nvPr>
            <p:ph type="title" idx="2"/>
          </p:nvPr>
        </p:nvSpPr>
        <p:spPr>
          <a:xfrm>
            <a:off x="3741625" y="1030491"/>
            <a:ext cx="1707300" cy="10200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86" name="Google Shape;786;p45"/>
          <p:cNvSpPr/>
          <p:nvPr/>
        </p:nvSpPr>
        <p:spPr>
          <a:xfrm>
            <a:off x="3659850" y="338850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45"/>
          <p:cNvGrpSpPr/>
          <p:nvPr/>
        </p:nvGrpSpPr>
        <p:grpSpPr>
          <a:xfrm flipH="1">
            <a:off x="6573143" y="3971151"/>
            <a:ext cx="1507118" cy="838832"/>
            <a:chOff x="7636893" y="2346251"/>
            <a:chExt cx="1507118" cy="838832"/>
          </a:xfrm>
        </p:grpSpPr>
        <p:grpSp>
          <p:nvGrpSpPr>
            <p:cNvPr id="788" name="Google Shape;788;p4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89" name="Google Shape;789;p4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4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92" name="Google Shape;792;p4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920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98;p37">
            <a:extLst>
              <a:ext uri="{FF2B5EF4-FFF2-40B4-BE49-F238E27FC236}">
                <a16:creationId xmlns:a16="http://schemas.microsoft.com/office/drawing/2014/main" id="{A8044A80-0140-6E67-6BE4-A6F176ACC899}"/>
              </a:ext>
            </a:extLst>
          </p:cNvPr>
          <p:cNvSpPr txBox="1">
            <a:spLocks/>
          </p:cNvSpPr>
          <p:nvPr/>
        </p:nvSpPr>
        <p:spPr>
          <a:xfrm>
            <a:off x="0" y="694943"/>
            <a:ext cx="5340096" cy="444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AutoNum type="arabicPeriod"/>
              <a:defRPr sz="12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2400" b="1" dirty="0">
                <a:solidFill>
                  <a:srgbClr val="002060"/>
                </a:solidFill>
              </a:rPr>
              <a:t>Operator Performance: </a:t>
            </a:r>
          </a:p>
          <a:p>
            <a:pPr marL="0" indent="0">
              <a:buFont typeface="Raleway"/>
              <a:buNone/>
            </a:pPr>
            <a:endParaRPr lang="en-US" sz="1400" dirty="0"/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r>
              <a:rPr lang="en-US" sz="1600" dirty="0"/>
              <a:t>The below donut chart shows the Top 10 percentage of fatalities based on operator error: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endParaRPr lang="en-US" sz="1600" dirty="0"/>
          </a:p>
          <a:p>
            <a:pPr>
              <a:buClr>
                <a:schemeClr val="accent4"/>
              </a:buClr>
              <a:buFont typeface="Raleway"/>
              <a:buAutoNum type="arabicPeriod"/>
            </a:pPr>
            <a:r>
              <a:rPr lang="en-US" sz="1600" dirty="0"/>
              <a:t>Safety records vary significantly among operators, with some showing high incident rates, indicating a need for improved safety protocols.</a:t>
            </a:r>
          </a:p>
          <a:p>
            <a:pPr>
              <a:buClr>
                <a:schemeClr val="accent4"/>
              </a:buClr>
              <a:buFont typeface="Raleway"/>
              <a:buAutoNum type="arabicPeriod"/>
            </a:pPr>
            <a:endParaRPr lang="en-US" sz="1600" dirty="0"/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r>
              <a:rPr lang="en-US" sz="1600" dirty="0"/>
              <a:t>2.  Operators from  Aeroflot have higher incident rates with a total of 255 crashes.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endParaRPr lang="en-US" sz="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CC3D3-DFAF-788D-88E0-55AF09DAB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5340096" y="1810607"/>
            <a:ext cx="3706368" cy="2217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224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5"/>
          <p:cNvSpPr/>
          <p:nvPr/>
        </p:nvSpPr>
        <p:spPr>
          <a:xfrm>
            <a:off x="5167825" y="35454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5"/>
          <p:cNvSpPr txBox="1">
            <a:spLocks noGrp="1"/>
          </p:cNvSpPr>
          <p:nvPr>
            <p:ph type="title"/>
          </p:nvPr>
        </p:nvSpPr>
        <p:spPr>
          <a:xfrm>
            <a:off x="1177239" y="2102356"/>
            <a:ext cx="6903022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Aircraft Analysis</a:t>
            </a:r>
            <a:endParaRPr dirty="0"/>
          </a:p>
        </p:txBody>
      </p:sp>
      <p:sp>
        <p:nvSpPr>
          <p:cNvPr id="785" name="Google Shape;785;p45"/>
          <p:cNvSpPr txBox="1">
            <a:spLocks noGrp="1"/>
          </p:cNvSpPr>
          <p:nvPr>
            <p:ph type="title" idx="2"/>
          </p:nvPr>
        </p:nvSpPr>
        <p:spPr>
          <a:xfrm>
            <a:off x="3741625" y="1030491"/>
            <a:ext cx="1707300" cy="10200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86" name="Google Shape;786;p45"/>
          <p:cNvSpPr/>
          <p:nvPr/>
        </p:nvSpPr>
        <p:spPr>
          <a:xfrm>
            <a:off x="3659850" y="338850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45"/>
          <p:cNvGrpSpPr/>
          <p:nvPr/>
        </p:nvGrpSpPr>
        <p:grpSpPr>
          <a:xfrm flipH="1">
            <a:off x="6573143" y="3971151"/>
            <a:ext cx="1507118" cy="838832"/>
            <a:chOff x="7636893" y="2346251"/>
            <a:chExt cx="1507118" cy="838832"/>
          </a:xfrm>
        </p:grpSpPr>
        <p:grpSp>
          <p:nvGrpSpPr>
            <p:cNvPr id="788" name="Google Shape;788;p4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89" name="Google Shape;789;p4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4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92" name="Google Shape;792;p4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267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98;p37">
            <a:extLst>
              <a:ext uri="{FF2B5EF4-FFF2-40B4-BE49-F238E27FC236}">
                <a16:creationId xmlns:a16="http://schemas.microsoft.com/office/drawing/2014/main" id="{A8044A80-0140-6E67-6BE4-A6F176ACC899}"/>
              </a:ext>
            </a:extLst>
          </p:cNvPr>
          <p:cNvSpPr txBox="1">
            <a:spLocks/>
          </p:cNvSpPr>
          <p:nvPr/>
        </p:nvSpPr>
        <p:spPr>
          <a:xfrm>
            <a:off x="0" y="694943"/>
            <a:ext cx="5340096" cy="444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AutoNum type="arabicPeriod"/>
              <a:defRPr sz="12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2400" b="1" dirty="0">
                <a:solidFill>
                  <a:srgbClr val="002060"/>
                </a:solidFill>
              </a:rPr>
              <a:t>Aircraft Analysis: </a:t>
            </a:r>
          </a:p>
          <a:p>
            <a:pPr marL="0" indent="0">
              <a:buFont typeface="Raleway"/>
              <a:buNone/>
            </a:pPr>
            <a:endParaRPr lang="en-US" sz="1400" dirty="0"/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r>
              <a:rPr lang="en-US" sz="1600" dirty="0"/>
              <a:t>The below donut chart shows the Top 10 percentage of fatalities based on Aircraft Type: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endParaRPr lang="en-US" sz="1600" dirty="0"/>
          </a:p>
          <a:p>
            <a:pPr>
              <a:buClr>
                <a:schemeClr val="accent4"/>
              </a:buClr>
              <a:buFont typeface="Raleway"/>
              <a:buAutoNum type="arabicPeriod"/>
            </a:pPr>
            <a:r>
              <a:rPr lang="en-US" sz="1600" dirty="0"/>
              <a:t>Analysis has revealed that specific models of aircraft have been frequently involved in incidents, suggesting the need for further investigation into these occurrences.</a:t>
            </a:r>
          </a:p>
          <a:p>
            <a:pPr>
              <a:buClr>
                <a:schemeClr val="accent4"/>
              </a:buClr>
              <a:buFont typeface="Raleway"/>
              <a:buAutoNum type="arabicPeriod"/>
            </a:pPr>
            <a:endParaRPr lang="en-US" sz="1600" dirty="0"/>
          </a:p>
          <a:p>
            <a:pPr>
              <a:buClr>
                <a:schemeClr val="accent4"/>
              </a:buClr>
              <a:buFont typeface="Raleway"/>
              <a:buAutoNum type="arabicPeriod"/>
            </a:pPr>
            <a:r>
              <a:rPr lang="en-US" sz="1600" dirty="0"/>
              <a:t>The Douglas DC-3 Aircraft has been in the majority of crashes according to the data with 333 crashes.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endParaRPr lang="en-US" sz="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CC3D3-DFAF-788D-88E0-55AF09DAB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5340096" y="1810607"/>
            <a:ext cx="3706368" cy="2217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456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5"/>
          <p:cNvSpPr/>
          <p:nvPr/>
        </p:nvSpPr>
        <p:spPr>
          <a:xfrm>
            <a:off x="5167825" y="35454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5"/>
          <p:cNvSpPr txBox="1">
            <a:spLocks noGrp="1"/>
          </p:cNvSpPr>
          <p:nvPr>
            <p:ph type="title"/>
          </p:nvPr>
        </p:nvSpPr>
        <p:spPr>
          <a:xfrm>
            <a:off x="1177239" y="2102356"/>
            <a:ext cx="6903022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Fatality Trends</a:t>
            </a:r>
            <a:endParaRPr dirty="0"/>
          </a:p>
        </p:txBody>
      </p:sp>
      <p:sp>
        <p:nvSpPr>
          <p:cNvPr id="785" name="Google Shape;785;p45"/>
          <p:cNvSpPr txBox="1">
            <a:spLocks noGrp="1"/>
          </p:cNvSpPr>
          <p:nvPr>
            <p:ph type="title" idx="2"/>
          </p:nvPr>
        </p:nvSpPr>
        <p:spPr>
          <a:xfrm>
            <a:off x="3741625" y="1030491"/>
            <a:ext cx="1707300" cy="10200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86" name="Google Shape;786;p45"/>
          <p:cNvSpPr/>
          <p:nvPr/>
        </p:nvSpPr>
        <p:spPr>
          <a:xfrm>
            <a:off x="3659850" y="338850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45"/>
          <p:cNvGrpSpPr/>
          <p:nvPr/>
        </p:nvGrpSpPr>
        <p:grpSpPr>
          <a:xfrm flipH="1">
            <a:off x="6573143" y="3971151"/>
            <a:ext cx="1507118" cy="838832"/>
            <a:chOff x="7636893" y="2346251"/>
            <a:chExt cx="1507118" cy="838832"/>
          </a:xfrm>
        </p:grpSpPr>
        <p:grpSp>
          <p:nvGrpSpPr>
            <p:cNvPr id="788" name="Google Shape;788;p4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89" name="Google Shape;789;p4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4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92" name="Google Shape;792;p4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157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98;p37">
            <a:extLst>
              <a:ext uri="{FF2B5EF4-FFF2-40B4-BE49-F238E27FC236}">
                <a16:creationId xmlns:a16="http://schemas.microsoft.com/office/drawing/2014/main" id="{A8044A80-0140-6E67-6BE4-A6F176ACC899}"/>
              </a:ext>
            </a:extLst>
          </p:cNvPr>
          <p:cNvSpPr txBox="1">
            <a:spLocks/>
          </p:cNvSpPr>
          <p:nvPr/>
        </p:nvSpPr>
        <p:spPr>
          <a:xfrm>
            <a:off x="0" y="694943"/>
            <a:ext cx="5340096" cy="444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AutoNum type="arabicPeriod"/>
              <a:defRPr sz="12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2400" b="1" dirty="0">
                <a:solidFill>
                  <a:srgbClr val="002060"/>
                </a:solidFill>
              </a:rPr>
              <a:t>Fatality Trends: </a:t>
            </a:r>
          </a:p>
          <a:p>
            <a:pPr marL="0" indent="0">
              <a:buFont typeface="Raleway"/>
              <a:buNone/>
            </a:pPr>
            <a:endParaRPr lang="en-US" sz="1400" dirty="0"/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r>
              <a:rPr lang="en-US" sz="1600" dirty="0"/>
              <a:t>The below scatter plot shows the fatality trends over the year: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endParaRPr lang="en-US" sz="1600" dirty="0"/>
          </a:p>
          <a:p>
            <a:pPr>
              <a:buClr>
                <a:schemeClr val="accent4"/>
              </a:buClr>
              <a:buFont typeface="Raleway"/>
              <a:buAutoNum type="arabicPeriod"/>
            </a:pPr>
            <a:r>
              <a:rPr lang="en-US" sz="1600" dirty="0"/>
              <a:t>There was a spike in the number of fatalities in mid 70’s with a downward trend later with less crashes due to improvement in technology and communication.</a:t>
            </a:r>
          </a:p>
          <a:p>
            <a:pPr>
              <a:buClr>
                <a:schemeClr val="accent4"/>
              </a:buClr>
              <a:buFont typeface="Raleway"/>
              <a:buAutoNum type="arabicPeriod"/>
            </a:pPr>
            <a:endParaRPr lang="en-US" sz="1600" dirty="0"/>
          </a:p>
          <a:p>
            <a:pPr>
              <a:buClr>
                <a:schemeClr val="accent4"/>
              </a:buClr>
              <a:buFont typeface="Raleway"/>
              <a:buAutoNum type="arabicPeriod"/>
            </a:pPr>
            <a:r>
              <a:rPr lang="en-US" sz="1600" dirty="0"/>
              <a:t>Year 1972 had the most number of fatalities of around 2796. </a:t>
            </a:r>
            <a:endParaRPr lang="en-US" sz="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17998-8D56-79CB-C69A-823398A74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5519547" y="1624012"/>
            <a:ext cx="3514725" cy="2106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6578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5"/>
          <p:cNvSpPr/>
          <p:nvPr/>
        </p:nvSpPr>
        <p:spPr>
          <a:xfrm>
            <a:off x="5167825" y="35454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5"/>
          <p:cNvSpPr txBox="1">
            <a:spLocks noGrp="1"/>
          </p:cNvSpPr>
          <p:nvPr>
            <p:ph type="title"/>
          </p:nvPr>
        </p:nvSpPr>
        <p:spPr>
          <a:xfrm>
            <a:off x="1177239" y="2102356"/>
            <a:ext cx="6903022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Route Analysis</a:t>
            </a:r>
            <a:endParaRPr dirty="0"/>
          </a:p>
        </p:txBody>
      </p:sp>
      <p:sp>
        <p:nvSpPr>
          <p:cNvPr id="785" name="Google Shape;785;p45"/>
          <p:cNvSpPr txBox="1">
            <a:spLocks noGrp="1"/>
          </p:cNvSpPr>
          <p:nvPr>
            <p:ph type="title" idx="2"/>
          </p:nvPr>
        </p:nvSpPr>
        <p:spPr>
          <a:xfrm>
            <a:off x="3741625" y="1030491"/>
            <a:ext cx="1707300" cy="10200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786" name="Google Shape;786;p45"/>
          <p:cNvSpPr/>
          <p:nvPr/>
        </p:nvSpPr>
        <p:spPr>
          <a:xfrm>
            <a:off x="3659850" y="338850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45"/>
          <p:cNvGrpSpPr/>
          <p:nvPr/>
        </p:nvGrpSpPr>
        <p:grpSpPr>
          <a:xfrm flipH="1">
            <a:off x="6573143" y="3971151"/>
            <a:ext cx="1507118" cy="838832"/>
            <a:chOff x="7636893" y="2346251"/>
            <a:chExt cx="1507118" cy="838832"/>
          </a:xfrm>
        </p:grpSpPr>
        <p:grpSp>
          <p:nvGrpSpPr>
            <p:cNvPr id="788" name="Google Shape;788;p4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89" name="Google Shape;789;p4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4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92" name="Google Shape;792;p4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21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98;p37">
            <a:extLst>
              <a:ext uri="{FF2B5EF4-FFF2-40B4-BE49-F238E27FC236}">
                <a16:creationId xmlns:a16="http://schemas.microsoft.com/office/drawing/2014/main" id="{A8044A80-0140-6E67-6BE4-A6F176ACC899}"/>
              </a:ext>
            </a:extLst>
          </p:cNvPr>
          <p:cNvSpPr txBox="1">
            <a:spLocks/>
          </p:cNvSpPr>
          <p:nvPr/>
        </p:nvSpPr>
        <p:spPr>
          <a:xfrm>
            <a:off x="0" y="694943"/>
            <a:ext cx="5132832" cy="444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AutoNum type="arabicPeriod"/>
              <a:defRPr sz="12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2400" b="1" dirty="0">
                <a:solidFill>
                  <a:srgbClr val="002060"/>
                </a:solidFill>
              </a:rPr>
              <a:t>Route Analysis: </a:t>
            </a:r>
          </a:p>
          <a:p>
            <a:pPr marL="0" indent="0">
              <a:buFont typeface="Raleway"/>
              <a:buNone/>
            </a:pPr>
            <a:endParaRPr lang="en-US" sz="1400" dirty="0"/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r>
              <a:rPr lang="en-US" sz="1600" dirty="0"/>
              <a:t>The below map shows the crashes based on different routes over the year: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endParaRPr lang="en-US" sz="1600" dirty="0"/>
          </a:p>
          <a:p>
            <a:pPr>
              <a:buClr>
                <a:schemeClr val="accent4"/>
              </a:buClr>
              <a:buFont typeface="Raleway"/>
              <a:buAutoNum type="arabicPeriod"/>
            </a:pPr>
            <a:r>
              <a:rPr lang="en-US" sz="1600" dirty="0"/>
              <a:t>Some flight routes are more prone to incidents due to complex routes, weather, and traffic.</a:t>
            </a:r>
          </a:p>
          <a:p>
            <a:pPr>
              <a:buClr>
                <a:schemeClr val="accent4"/>
              </a:buClr>
              <a:buFont typeface="Raleway"/>
              <a:buAutoNum type="arabicPeriod"/>
            </a:pPr>
            <a:endParaRPr lang="en-US" sz="1600" dirty="0"/>
          </a:p>
          <a:p>
            <a:pPr>
              <a:buClr>
                <a:schemeClr val="accent4"/>
              </a:buClr>
              <a:buFont typeface="Raleway"/>
              <a:buAutoNum type="arabicPeriod"/>
            </a:pPr>
            <a:r>
              <a:rPr lang="en-US" sz="1600" dirty="0"/>
              <a:t>Certain parts of Europe and North America  show huge number of crashes according to the map </a:t>
            </a:r>
            <a:endParaRPr lang="en-US" sz="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C2AA8-B7D9-0643-5B20-12344D21D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132832" y="1621040"/>
            <a:ext cx="3889248" cy="2596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746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8"/>
          <p:cNvSpPr txBox="1">
            <a:spLocks noGrp="1"/>
          </p:cNvSpPr>
          <p:nvPr>
            <p:ph type="title"/>
          </p:nvPr>
        </p:nvSpPr>
        <p:spPr>
          <a:xfrm>
            <a:off x="2586350" y="1735083"/>
            <a:ext cx="3971299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</a:t>
            </a:r>
            <a:endParaRPr sz="5400" dirty="0"/>
          </a:p>
        </p:txBody>
      </p:sp>
      <p:sp>
        <p:nvSpPr>
          <p:cNvPr id="904" name="Google Shape;904;p48"/>
          <p:cNvSpPr/>
          <p:nvPr/>
        </p:nvSpPr>
        <p:spPr>
          <a:xfrm>
            <a:off x="3127450" y="305525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"/>
          <p:cNvSpPr txBox="1">
            <a:spLocks noGrp="1"/>
          </p:cNvSpPr>
          <p:nvPr>
            <p:ph type="title"/>
          </p:nvPr>
        </p:nvSpPr>
        <p:spPr>
          <a:xfrm>
            <a:off x="2299869" y="1678073"/>
            <a:ext cx="454425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538" name="Google Shape;538;p39"/>
          <p:cNvSpPr txBox="1">
            <a:spLocks noGrp="1"/>
          </p:cNvSpPr>
          <p:nvPr>
            <p:ph type="subTitle" idx="1"/>
          </p:nvPr>
        </p:nvSpPr>
        <p:spPr>
          <a:xfrm>
            <a:off x="1384230" y="2595372"/>
            <a:ext cx="6275502" cy="1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goal is to leverage Power BI for interactive visualizations and in-depth insights to understand patterns, contributing factors, and trends in aviation incidents. The analysis aims to provide stakeholders with valuable information for enhancing aviation safety and mitigating risks. </a:t>
            </a:r>
            <a:endParaRPr dirty="0"/>
          </a:p>
        </p:txBody>
      </p:sp>
      <p:sp>
        <p:nvSpPr>
          <p:cNvPr id="539" name="Google Shape;539;p39"/>
          <p:cNvSpPr/>
          <p:nvPr/>
        </p:nvSpPr>
        <p:spPr>
          <a:xfrm>
            <a:off x="3578200" y="411813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9"/>
          <p:cNvSpPr/>
          <p:nvPr/>
        </p:nvSpPr>
        <p:spPr>
          <a:xfrm>
            <a:off x="3578200" y="30613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9"/>
          <p:cNvGrpSpPr/>
          <p:nvPr/>
        </p:nvGrpSpPr>
        <p:grpSpPr>
          <a:xfrm flipH="1">
            <a:off x="1314218" y="382014"/>
            <a:ext cx="1507118" cy="838832"/>
            <a:chOff x="4806268" y="3917039"/>
            <a:chExt cx="1507118" cy="838832"/>
          </a:xfrm>
        </p:grpSpPr>
        <p:grpSp>
          <p:nvGrpSpPr>
            <p:cNvPr id="542" name="Google Shape;542;p39"/>
            <p:cNvGrpSpPr/>
            <p:nvPr/>
          </p:nvGrpSpPr>
          <p:grpSpPr>
            <a:xfrm flipH="1">
              <a:off x="4897995" y="3963863"/>
              <a:ext cx="1415391" cy="792008"/>
              <a:chOff x="1905568" y="363438"/>
              <a:chExt cx="1415391" cy="792008"/>
            </a:xfrm>
          </p:grpSpPr>
          <p:sp>
            <p:nvSpPr>
              <p:cNvPr id="543" name="Google Shape;543;p39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39"/>
            <p:cNvGrpSpPr/>
            <p:nvPr/>
          </p:nvGrpSpPr>
          <p:grpSpPr>
            <a:xfrm flipH="1">
              <a:off x="4806268" y="3917039"/>
              <a:ext cx="257693" cy="199083"/>
              <a:chOff x="3154993" y="316614"/>
              <a:chExt cx="257693" cy="199083"/>
            </a:xfrm>
          </p:grpSpPr>
          <p:sp>
            <p:nvSpPr>
              <p:cNvPr id="546" name="Google Shape;546;p39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40"/>
          <p:cNvGrpSpPr/>
          <p:nvPr/>
        </p:nvGrpSpPr>
        <p:grpSpPr>
          <a:xfrm>
            <a:off x="8390441" y="2571750"/>
            <a:ext cx="1507118" cy="838832"/>
            <a:chOff x="4806268" y="3917039"/>
            <a:chExt cx="1507118" cy="838832"/>
          </a:xfrm>
        </p:grpSpPr>
        <p:grpSp>
          <p:nvGrpSpPr>
            <p:cNvPr id="561" name="Google Shape;561;p40"/>
            <p:cNvGrpSpPr/>
            <p:nvPr/>
          </p:nvGrpSpPr>
          <p:grpSpPr>
            <a:xfrm flipH="1">
              <a:off x="4897995" y="3963863"/>
              <a:ext cx="1415391" cy="792008"/>
              <a:chOff x="1905568" y="363438"/>
              <a:chExt cx="1415391" cy="792008"/>
            </a:xfrm>
          </p:grpSpPr>
          <p:sp>
            <p:nvSpPr>
              <p:cNvPr id="562" name="Google Shape;562;p40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0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4" name="Google Shape;564;p40"/>
            <p:cNvGrpSpPr/>
            <p:nvPr/>
          </p:nvGrpSpPr>
          <p:grpSpPr>
            <a:xfrm flipH="1">
              <a:off x="4806268" y="3917039"/>
              <a:ext cx="257693" cy="199083"/>
              <a:chOff x="3154993" y="316614"/>
              <a:chExt cx="257693" cy="199083"/>
            </a:xfrm>
          </p:grpSpPr>
          <p:sp>
            <p:nvSpPr>
              <p:cNvPr id="565" name="Google Shape;565;p40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0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0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0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0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0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0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0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0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0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8" name="Google Shape;578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DATA </a:t>
            </a:r>
            <a:r>
              <a:rPr lang="en" dirty="0">
                <a:solidFill>
                  <a:schemeClr val="dk2"/>
                </a:solidFill>
              </a:rPr>
              <a:t>DESCRIPTION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77" name="Google Shape;577;p40"/>
          <p:cNvSpPr txBox="1">
            <a:spLocks noGrp="1"/>
          </p:cNvSpPr>
          <p:nvPr>
            <p:ph type="body" idx="4294967295"/>
          </p:nvPr>
        </p:nvSpPr>
        <p:spPr>
          <a:xfrm>
            <a:off x="1463732" y="1095810"/>
            <a:ext cx="6216536" cy="39136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Date: </a:t>
            </a:r>
            <a:r>
              <a:rPr lang="en-US" dirty="0"/>
              <a:t>Date of the airplane crash.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Time: </a:t>
            </a:r>
            <a:r>
              <a:rPr lang="en-US" dirty="0"/>
              <a:t>Time of the airplane crash.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Location: </a:t>
            </a:r>
            <a:r>
              <a:rPr lang="en-US" dirty="0"/>
              <a:t>Location where the airplane crash occurred.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Operator: </a:t>
            </a:r>
            <a:r>
              <a:rPr lang="en-US" dirty="0"/>
              <a:t>Operator or airline involved in the incident.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Flight #: </a:t>
            </a:r>
            <a:r>
              <a:rPr lang="en-US" dirty="0"/>
              <a:t>Flight number associated with the incident.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Route: </a:t>
            </a:r>
            <a:r>
              <a:rPr lang="en-US" dirty="0"/>
              <a:t>Planned route of the flight.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AC Type: </a:t>
            </a:r>
            <a:r>
              <a:rPr lang="en-US" dirty="0"/>
              <a:t>Aircraft type involved in the crash.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Registration: </a:t>
            </a:r>
            <a:r>
              <a:rPr lang="en-US" dirty="0"/>
              <a:t>Registration details of the aircraft.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cn</a:t>
            </a:r>
            <a:r>
              <a:rPr lang="en-US" dirty="0">
                <a:solidFill>
                  <a:srgbClr val="0070C0"/>
                </a:solidFill>
              </a:rPr>
              <a:t>/ln: </a:t>
            </a:r>
            <a:r>
              <a:rPr lang="en-US" dirty="0"/>
              <a:t>Construction or serial number of the aircraft.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Aboard:</a:t>
            </a:r>
            <a:r>
              <a:rPr lang="en-US" dirty="0"/>
              <a:t> Total number of individuals aboard the aircraft.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Aboard Passengers:</a:t>
            </a:r>
            <a:r>
              <a:rPr lang="en-US" dirty="0"/>
              <a:t> Number of passengers aboard the aircraft.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Aboard Crew: </a:t>
            </a:r>
            <a:r>
              <a:rPr lang="en-US" dirty="0"/>
              <a:t>Number of crew members aboard the aircraft.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Fatalities:</a:t>
            </a:r>
            <a:r>
              <a:rPr lang="en-US" dirty="0"/>
              <a:t> Total fatalities in the incident.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Fatalities Passengers: </a:t>
            </a:r>
            <a:r>
              <a:rPr lang="en-US" dirty="0"/>
              <a:t>Number of passenger fatalities.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Fatalities Crew:</a:t>
            </a:r>
            <a:r>
              <a:rPr lang="en-US" dirty="0"/>
              <a:t> Number of crew member fatalities.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Ground: </a:t>
            </a:r>
            <a:r>
              <a:rPr lang="en-US" dirty="0"/>
              <a:t>Casualties on the ground, if any.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Summary: </a:t>
            </a:r>
            <a:r>
              <a:rPr lang="en-US" dirty="0"/>
              <a:t>Brief summary or description of the incident.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Key insights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5518FEA-96E9-F8D5-8CE3-F56061530FC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75247" y="1479075"/>
            <a:ext cx="8393504" cy="1980015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Dataset spans from 1908 to 2023.</a:t>
            </a:r>
          </a:p>
          <a:p>
            <a:r>
              <a:rPr lang="en-US" sz="2000" dirty="0"/>
              <a:t>Records a total of 4,995 crashes.</a:t>
            </a:r>
          </a:p>
          <a:p>
            <a:r>
              <a:rPr lang="en-US" sz="2000" dirty="0"/>
              <a:t>There have been 8,520 fatalities on the ground.</a:t>
            </a:r>
          </a:p>
          <a:p>
            <a:r>
              <a:rPr lang="en-US" sz="2000" dirty="0"/>
              <a:t>Out of 129,000 passengers aboard, there were 91,000 fatalities.</a:t>
            </a:r>
          </a:p>
          <a:p>
            <a:r>
              <a:rPr lang="en-US" sz="2000" dirty="0"/>
              <a:t>Out of 21,000 crew members aboard, there were 17,000 fatalities.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8FA047D-845E-ACB7-2712-B7DB4008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5" y="3357349"/>
            <a:ext cx="8066087" cy="13528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AAFE12C-BAA1-F7BF-B5F8-7C6D1FEFFE3D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539400" y="431812"/>
            <a:ext cx="8065200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88548-F961-E053-4F96-EBB90C6F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62" y="1174704"/>
            <a:ext cx="7608876" cy="38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4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37"/>
          <p:cNvGrpSpPr/>
          <p:nvPr/>
        </p:nvGrpSpPr>
        <p:grpSpPr>
          <a:xfrm>
            <a:off x="7636893" y="2346251"/>
            <a:ext cx="1507118" cy="838832"/>
            <a:chOff x="7636893" y="2346251"/>
            <a:chExt cx="1507118" cy="838832"/>
          </a:xfrm>
        </p:grpSpPr>
        <p:grpSp>
          <p:nvGrpSpPr>
            <p:cNvPr id="500" name="Google Shape;500;p37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501" name="Google Shape;501;p37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7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3" name="Google Shape;503;p37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504" name="Google Shape;504;p37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98;p37">
            <a:extLst>
              <a:ext uri="{FF2B5EF4-FFF2-40B4-BE49-F238E27FC236}">
                <a16:creationId xmlns:a16="http://schemas.microsoft.com/office/drawing/2014/main" id="{12BBF0C7-0FFC-D8A0-D4C3-C0FD154C7A32}"/>
              </a:ext>
            </a:extLst>
          </p:cNvPr>
          <p:cNvSpPr txBox="1">
            <a:spLocks/>
          </p:cNvSpPr>
          <p:nvPr/>
        </p:nvSpPr>
        <p:spPr>
          <a:xfrm>
            <a:off x="1551766" y="552073"/>
            <a:ext cx="6799754" cy="448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AutoNum type="arabicPeriod"/>
              <a:defRPr sz="12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2400" b="1" dirty="0">
                <a:solidFill>
                  <a:srgbClr val="002060"/>
                </a:solidFill>
              </a:rPr>
              <a:t>Project Objectives: </a:t>
            </a:r>
          </a:p>
          <a:p>
            <a:pPr>
              <a:spcBef>
                <a:spcPts val="1000"/>
              </a:spcBef>
              <a:buClr>
                <a:schemeClr val="accent4"/>
              </a:buClr>
            </a:pPr>
            <a:r>
              <a:rPr lang="en-US" b="1" dirty="0"/>
              <a:t>Temporal Analysis: 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r>
              <a:rPr lang="en-US" dirty="0"/>
              <a:t>         - Explore temporal trends in airplane crashes over the years.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r>
              <a:rPr lang="en-US" dirty="0"/>
              <a:t>         - Identify patterns in the frequency and severity of incidents.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endParaRPr lang="en-US" sz="500" dirty="0"/>
          </a:p>
          <a:p>
            <a:pPr>
              <a:buClr>
                <a:schemeClr val="accent4"/>
              </a:buClr>
              <a:buFont typeface="Raleway"/>
              <a:buAutoNum type="arabicPeriod" startAt="2"/>
            </a:pPr>
            <a:r>
              <a:rPr lang="en-US" b="1" dirty="0"/>
              <a:t>Geospatial Analysis: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r>
              <a:rPr lang="en-US" dirty="0"/>
              <a:t>         - Visualize crash locations on a map to identify hotspots.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r>
              <a:rPr lang="en-US" dirty="0"/>
              <a:t>         - Analyze the distribution of incidents across different regions.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endParaRPr lang="en-US" sz="600" dirty="0"/>
          </a:p>
          <a:p>
            <a:pPr>
              <a:buClr>
                <a:schemeClr val="accent4"/>
              </a:buClr>
              <a:buFont typeface="Raleway"/>
              <a:buAutoNum type="arabicPeriod" startAt="3"/>
            </a:pPr>
            <a:r>
              <a:rPr lang="en-US" b="1" dirty="0"/>
              <a:t>Operator Performance: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r>
              <a:rPr lang="en-US" dirty="0"/>
              <a:t>         - Evaluate the safety records of different operators and airlines.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r>
              <a:rPr lang="en-US" dirty="0"/>
              <a:t>         - Identify operators with higher incident rates.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endParaRPr lang="en-US" sz="600" dirty="0"/>
          </a:p>
          <a:p>
            <a:pPr>
              <a:buClr>
                <a:schemeClr val="accent4"/>
              </a:buClr>
              <a:buFont typeface="Raleway"/>
              <a:buAutoNum type="arabicPeriod" startAt="4"/>
            </a:pPr>
            <a:r>
              <a:rPr lang="en-US" b="1" dirty="0"/>
              <a:t>Aircraft Analysis: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r>
              <a:rPr lang="en-US" dirty="0"/>
              <a:t>         - Analyze the involvement of specific aircraft types in incidents.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r>
              <a:rPr lang="en-US" dirty="0"/>
              <a:t>         - Examine the relationship between aircraft registration and crash occurrences.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endParaRPr lang="en-US" sz="600" dirty="0"/>
          </a:p>
          <a:p>
            <a:pPr>
              <a:buClr>
                <a:schemeClr val="accent4"/>
              </a:buClr>
              <a:buFont typeface="Raleway"/>
              <a:buAutoNum type="arabicPeriod" startAt="5"/>
            </a:pPr>
            <a:r>
              <a:rPr lang="en-US" b="1" dirty="0"/>
              <a:t>Fatality Trends: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r>
              <a:rPr lang="en-US" dirty="0"/>
              <a:t>         - Explore trends in passenger and crew fatalities.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r>
              <a:rPr lang="en-US" dirty="0"/>
              <a:t>         - Investigate factors contributing to fatalities.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endParaRPr lang="en-US" sz="600" dirty="0"/>
          </a:p>
          <a:p>
            <a:pPr>
              <a:buClr>
                <a:schemeClr val="accent4"/>
              </a:buClr>
              <a:buFont typeface="Raleway"/>
              <a:buAutoNum type="arabicPeriod" startAt="6"/>
            </a:pPr>
            <a:r>
              <a:rPr lang="en-US" b="1" dirty="0"/>
              <a:t>Route Analysis: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r>
              <a:rPr lang="en-US" dirty="0"/>
              <a:t>         - Analyze incident patterns on specific flight routes.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r>
              <a:rPr lang="en-US" dirty="0"/>
              <a:t>         - Identify routes with a higher likelihood of incidents.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5"/>
          <p:cNvSpPr/>
          <p:nvPr/>
        </p:nvSpPr>
        <p:spPr>
          <a:xfrm>
            <a:off x="5167825" y="35454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5"/>
          <p:cNvSpPr txBox="1">
            <a:spLocks noGrp="1"/>
          </p:cNvSpPr>
          <p:nvPr>
            <p:ph type="title"/>
          </p:nvPr>
        </p:nvSpPr>
        <p:spPr>
          <a:xfrm>
            <a:off x="1386087" y="2002728"/>
            <a:ext cx="6418375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TEMPORAL ANALYSIS</a:t>
            </a:r>
            <a:endParaRPr dirty="0"/>
          </a:p>
        </p:txBody>
      </p:sp>
      <p:sp>
        <p:nvSpPr>
          <p:cNvPr id="785" name="Google Shape;785;p45"/>
          <p:cNvSpPr txBox="1">
            <a:spLocks noGrp="1"/>
          </p:cNvSpPr>
          <p:nvPr>
            <p:ph type="title" idx="2"/>
          </p:nvPr>
        </p:nvSpPr>
        <p:spPr>
          <a:xfrm>
            <a:off x="3741625" y="1030491"/>
            <a:ext cx="1707300" cy="10200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86" name="Google Shape;786;p45"/>
          <p:cNvSpPr/>
          <p:nvPr/>
        </p:nvSpPr>
        <p:spPr>
          <a:xfrm>
            <a:off x="3659850" y="338850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45"/>
          <p:cNvGrpSpPr/>
          <p:nvPr/>
        </p:nvGrpSpPr>
        <p:grpSpPr>
          <a:xfrm flipH="1">
            <a:off x="6573143" y="3971151"/>
            <a:ext cx="1507118" cy="838832"/>
            <a:chOff x="7636893" y="2346251"/>
            <a:chExt cx="1507118" cy="838832"/>
          </a:xfrm>
        </p:grpSpPr>
        <p:grpSp>
          <p:nvGrpSpPr>
            <p:cNvPr id="788" name="Google Shape;788;p4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89" name="Google Shape;789;p4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4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92" name="Google Shape;792;p4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98;p37">
            <a:extLst>
              <a:ext uri="{FF2B5EF4-FFF2-40B4-BE49-F238E27FC236}">
                <a16:creationId xmlns:a16="http://schemas.microsoft.com/office/drawing/2014/main" id="{A8044A80-0140-6E67-6BE4-A6F176ACC899}"/>
              </a:ext>
            </a:extLst>
          </p:cNvPr>
          <p:cNvSpPr txBox="1">
            <a:spLocks/>
          </p:cNvSpPr>
          <p:nvPr/>
        </p:nvSpPr>
        <p:spPr>
          <a:xfrm>
            <a:off x="0" y="670559"/>
            <a:ext cx="5024178" cy="448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AutoNum type="arabicPeriod"/>
              <a:defRPr sz="12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2400" b="1" dirty="0">
                <a:solidFill>
                  <a:srgbClr val="002060"/>
                </a:solidFill>
              </a:rPr>
              <a:t>Temporal Analysis: </a:t>
            </a:r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endParaRPr lang="en-US" sz="1400" dirty="0"/>
          </a:p>
          <a:p>
            <a:pPr marL="152400" indent="0">
              <a:buClr>
                <a:schemeClr val="accent4"/>
              </a:buClr>
              <a:buFont typeface="Raleway"/>
              <a:buNone/>
            </a:pPr>
            <a:endParaRPr lang="en-US" sz="1400" dirty="0"/>
          </a:p>
          <a:p>
            <a:pPr>
              <a:buClr>
                <a:schemeClr val="accent4"/>
              </a:buClr>
            </a:pPr>
            <a:r>
              <a:rPr lang="en-US" sz="1400" dirty="0"/>
              <a:t>According to the Area Chart the analysis of airplane crashes over time shows a decline in incidents and fatalities, thanks to technological advancements, stricter safety measures, and better pilot training.</a:t>
            </a:r>
          </a:p>
          <a:p>
            <a:pPr>
              <a:buClr>
                <a:schemeClr val="accent4"/>
              </a:buClr>
            </a:pPr>
            <a:endParaRPr lang="en-US" sz="1400" dirty="0"/>
          </a:p>
          <a:p>
            <a:pPr>
              <a:buClr>
                <a:schemeClr val="accent4"/>
              </a:buClr>
            </a:pPr>
            <a:r>
              <a:rPr lang="en-US" sz="1400" dirty="0"/>
              <a:t>Despite the decrease in crashes, human error and mechanical failures remain significant concerns.</a:t>
            </a:r>
          </a:p>
          <a:p>
            <a:pPr>
              <a:buClr>
                <a:schemeClr val="accent4"/>
              </a:buClr>
            </a:pPr>
            <a:endParaRPr lang="en-US" sz="1400" dirty="0"/>
          </a:p>
          <a:p>
            <a:pPr>
              <a:buClr>
                <a:schemeClr val="accent4"/>
              </a:buClr>
            </a:pPr>
            <a:r>
              <a:rPr lang="en-US" sz="1400" dirty="0"/>
              <a:t>This analysis shows the importance of continuous improvement in safety protocols to further reduce aviation risks.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5F935A-D0F5-8894-4B2E-0C8E275DC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r="854" b="3913"/>
          <a:stretch/>
        </p:blipFill>
        <p:spPr>
          <a:xfrm>
            <a:off x="5024178" y="1854175"/>
            <a:ext cx="3979146" cy="2115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523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5"/>
          <p:cNvSpPr/>
          <p:nvPr/>
        </p:nvSpPr>
        <p:spPr>
          <a:xfrm>
            <a:off x="5167825" y="35454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5"/>
          <p:cNvSpPr txBox="1">
            <a:spLocks noGrp="1"/>
          </p:cNvSpPr>
          <p:nvPr>
            <p:ph type="title"/>
          </p:nvPr>
        </p:nvSpPr>
        <p:spPr>
          <a:xfrm>
            <a:off x="1144148" y="1996567"/>
            <a:ext cx="6902254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GEOSPATIAL ANALYSIS</a:t>
            </a:r>
            <a:endParaRPr dirty="0"/>
          </a:p>
        </p:txBody>
      </p:sp>
      <p:sp>
        <p:nvSpPr>
          <p:cNvPr id="785" name="Google Shape;785;p45"/>
          <p:cNvSpPr txBox="1">
            <a:spLocks noGrp="1"/>
          </p:cNvSpPr>
          <p:nvPr>
            <p:ph type="title" idx="2"/>
          </p:nvPr>
        </p:nvSpPr>
        <p:spPr>
          <a:xfrm>
            <a:off x="3741625" y="1030491"/>
            <a:ext cx="1707300" cy="10200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86" name="Google Shape;786;p45"/>
          <p:cNvSpPr/>
          <p:nvPr/>
        </p:nvSpPr>
        <p:spPr>
          <a:xfrm>
            <a:off x="3659850" y="338850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45"/>
          <p:cNvGrpSpPr/>
          <p:nvPr/>
        </p:nvGrpSpPr>
        <p:grpSpPr>
          <a:xfrm flipH="1">
            <a:off x="6573143" y="3971151"/>
            <a:ext cx="1507118" cy="838832"/>
            <a:chOff x="7636893" y="2346251"/>
            <a:chExt cx="1507118" cy="838832"/>
          </a:xfrm>
        </p:grpSpPr>
        <p:grpSp>
          <p:nvGrpSpPr>
            <p:cNvPr id="788" name="Google Shape;788;p4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89" name="Google Shape;789;p4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4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92" name="Google Shape;792;p4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7415108"/>
      </p:ext>
    </p:extLst>
  </p:cSld>
  <p:clrMapOvr>
    <a:masterClrMapping/>
  </p:clrMapOvr>
</p:sld>
</file>

<file path=ppt/theme/theme1.xml><?xml version="1.0" encoding="utf-8"?>
<a:theme xmlns:a="http://schemas.openxmlformats.org/drawingml/2006/main" name="Airplane History Thesis by Slidesgo">
  <a:themeElements>
    <a:clrScheme name="Simple Light">
      <a:dk1>
        <a:srgbClr val="213363"/>
      </a:dk1>
      <a:lt1>
        <a:srgbClr val="FFFFFF"/>
      </a:lt1>
      <a:dk2>
        <a:srgbClr val="9AB3E3"/>
      </a:dk2>
      <a:lt2>
        <a:srgbClr val="4A6CAF"/>
      </a:lt2>
      <a:accent1>
        <a:srgbClr val="304F9B"/>
      </a:accent1>
      <a:accent2>
        <a:srgbClr val="B9C5BC"/>
      </a:accent2>
      <a:accent3>
        <a:srgbClr val="677DB7"/>
      </a:accent3>
      <a:accent4>
        <a:srgbClr val="11224E"/>
      </a:accent4>
      <a:accent5>
        <a:srgbClr val="DFDBDB"/>
      </a:accent5>
      <a:accent6>
        <a:srgbClr val="FDEADF"/>
      </a:accent6>
      <a:hlink>
        <a:srgbClr val="2133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780</Words>
  <Application>Microsoft Office PowerPoint</Application>
  <PresentationFormat>On-screen Show (16:9)</PresentationFormat>
  <Paragraphs>108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Raleway</vt:lpstr>
      <vt:lpstr>Arial</vt:lpstr>
      <vt:lpstr>Roboto Condensed Light</vt:lpstr>
      <vt:lpstr>Limelight</vt:lpstr>
      <vt:lpstr>Airplane History Thesis by Slidesgo</vt:lpstr>
      <vt:lpstr>Using PowerBI</vt:lpstr>
      <vt:lpstr>PROBLEM STATEMENT</vt:lpstr>
      <vt:lpstr>DATA DESCRIPTION</vt:lpstr>
      <vt:lpstr>Key insights </vt:lpstr>
      <vt:lpstr>Dashboard</vt:lpstr>
      <vt:lpstr>PowerPoint Presentation</vt:lpstr>
      <vt:lpstr>TEMPORAL ANALYSIS</vt:lpstr>
      <vt:lpstr>PowerPoint Presentation</vt:lpstr>
      <vt:lpstr>GEOSPATIAL ANALYSIS</vt:lpstr>
      <vt:lpstr>PowerPoint Presentation</vt:lpstr>
      <vt:lpstr>Operator performance</vt:lpstr>
      <vt:lpstr>PowerPoint Presentation</vt:lpstr>
      <vt:lpstr>Aircraft Analysis</vt:lpstr>
      <vt:lpstr>PowerPoint Presentation</vt:lpstr>
      <vt:lpstr>Fatality Trends</vt:lpstr>
      <vt:lpstr>PowerPoint Presentation</vt:lpstr>
      <vt:lpstr>Route Analysis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PowerBI</dc:title>
  <dc:creator>dell</dc:creator>
  <cp:lastModifiedBy>DELL</cp:lastModifiedBy>
  <cp:revision>4</cp:revision>
  <dcterms:modified xsi:type="dcterms:W3CDTF">2024-04-27T18:52:30Z</dcterms:modified>
</cp:coreProperties>
</file>