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3D63-FB82-43F8-A672-A884F6F47A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FB473D-CFD0-4016-86E9-59B3D0C45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1D75B6-2763-4616-96F0-3153026B66C1}"/>
              </a:ext>
            </a:extLst>
          </p:cNvPr>
          <p:cNvSpPr>
            <a:spLocks noGrp="1"/>
          </p:cNvSpPr>
          <p:nvPr>
            <p:ph type="dt" sz="half" idx="10"/>
          </p:nvPr>
        </p:nvSpPr>
        <p:spPr/>
        <p:txBody>
          <a:bodyPr/>
          <a:lstStyle/>
          <a:p>
            <a:fld id="{E8E80BAB-6E2D-4604-91C0-74EDD4F39417}" type="datetimeFigureOut">
              <a:rPr lang="en-US" smtClean="0"/>
              <a:t>10/7/2022</a:t>
            </a:fld>
            <a:endParaRPr lang="en-US"/>
          </a:p>
        </p:txBody>
      </p:sp>
      <p:sp>
        <p:nvSpPr>
          <p:cNvPr id="5" name="Footer Placeholder 4">
            <a:extLst>
              <a:ext uri="{FF2B5EF4-FFF2-40B4-BE49-F238E27FC236}">
                <a16:creationId xmlns:a16="http://schemas.microsoft.com/office/drawing/2014/main" id="{443B7EE5-91A8-4381-B70F-1E27B2467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86D1A-71A7-4D57-A49A-38BF8010B21A}"/>
              </a:ext>
            </a:extLst>
          </p:cNvPr>
          <p:cNvSpPr>
            <a:spLocks noGrp="1"/>
          </p:cNvSpPr>
          <p:nvPr>
            <p:ph type="sldNum" sz="quarter" idx="12"/>
          </p:nvPr>
        </p:nvSpPr>
        <p:spPr/>
        <p:txBody>
          <a:bodyPr/>
          <a:lstStyle/>
          <a:p>
            <a:fld id="{F6D1019D-6964-4697-896E-C89DB5AC5157}" type="slidenum">
              <a:rPr lang="en-US" smtClean="0"/>
              <a:t>‹#›</a:t>
            </a:fld>
            <a:endParaRPr lang="en-US"/>
          </a:p>
        </p:txBody>
      </p:sp>
    </p:spTree>
    <p:extLst>
      <p:ext uri="{BB962C8B-B14F-4D97-AF65-F5344CB8AC3E}">
        <p14:creationId xmlns:p14="http://schemas.microsoft.com/office/powerpoint/2010/main" val="221466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4D7D-A682-47C8-B399-F6579DC07B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B96E87-B64A-4315-8F43-852F6AE0B2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CCA17-C522-4883-ADA7-B4AA26A33F52}"/>
              </a:ext>
            </a:extLst>
          </p:cNvPr>
          <p:cNvSpPr>
            <a:spLocks noGrp="1"/>
          </p:cNvSpPr>
          <p:nvPr>
            <p:ph type="dt" sz="half" idx="10"/>
          </p:nvPr>
        </p:nvSpPr>
        <p:spPr/>
        <p:txBody>
          <a:bodyPr/>
          <a:lstStyle/>
          <a:p>
            <a:fld id="{E8E80BAB-6E2D-4604-91C0-74EDD4F39417}" type="datetimeFigureOut">
              <a:rPr lang="en-US" smtClean="0"/>
              <a:t>10/7/2022</a:t>
            </a:fld>
            <a:endParaRPr lang="en-US"/>
          </a:p>
        </p:txBody>
      </p:sp>
      <p:sp>
        <p:nvSpPr>
          <p:cNvPr id="5" name="Footer Placeholder 4">
            <a:extLst>
              <a:ext uri="{FF2B5EF4-FFF2-40B4-BE49-F238E27FC236}">
                <a16:creationId xmlns:a16="http://schemas.microsoft.com/office/drawing/2014/main" id="{48D08E00-EF07-43E2-8FA4-7EE0736AF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8009D-7A83-4696-8231-D22BE02965D9}"/>
              </a:ext>
            </a:extLst>
          </p:cNvPr>
          <p:cNvSpPr>
            <a:spLocks noGrp="1"/>
          </p:cNvSpPr>
          <p:nvPr>
            <p:ph type="sldNum" sz="quarter" idx="12"/>
          </p:nvPr>
        </p:nvSpPr>
        <p:spPr/>
        <p:txBody>
          <a:bodyPr/>
          <a:lstStyle/>
          <a:p>
            <a:fld id="{F6D1019D-6964-4697-896E-C89DB5AC5157}" type="slidenum">
              <a:rPr lang="en-US" smtClean="0"/>
              <a:t>‹#›</a:t>
            </a:fld>
            <a:endParaRPr lang="en-US"/>
          </a:p>
        </p:txBody>
      </p:sp>
    </p:spTree>
    <p:extLst>
      <p:ext uri="{BB962C8B-B14F-4D97-AF65-F5344CB8AC3E}">
        <p14:creationId xmlns:p14="http://schemas.microsoft.com/office/powerpoint/2010/main" val="59635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3A784-847F-4E7F-A88C-6A5AF962B2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BBBE4A-0432-4E9F-B11A-A8FBF78A35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EAF35-F33B-424B-9590-18B72ED14245}"/>
              </a:ext>
            </a:extLst>
          </p:cNvPr>
          <p:cNvSpPr>
            <a:spLocks noGrp="1"/>
          </p:cNvSpPr>
          <p:nvPr>
            <p:ph type="dt" sz="half" idx="10"/>
          </p:nvPr>
        </p:nvSpPr>
        <p:spPr/>
        <p:txBody>
          <a:bodyPr/>
          <a:lstStyle/>
          <a:p>
            <a:fld id="{E8E80BAB-6E2D-4604-91C0-74EDD4F39417}" type="datetimeFigureOut">
              <a:rPr lang="en-US" smtClean="0"/>
              <a:t>10/7/2022</a:t>
            </a:fld>
            <a:endParaRPr lang="en-US"/>
          </a:p>
        </p:txBody>
      </p:sp>
      <p:sp>
        <p:nvSpPr>
          <p:cNvPr id="5" name="Footer Placeholder 4">
            <a:extLst>
              <a:ext uri="{FF2B5EF4-FFF2-40B4-BE49-F238E27FC236}">
                <a16:creationId xmlns:a16="http://schemas.microsoft.com/office/drawing/2014/main" id="{906C08C8-CF8A-464D-99F8-0148C3AFF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9F9CC-D3C4-4D79-BCB5-65456049B031}"/>
              </a:ext>
            </a:extLst>
          </p:cNvPr>
          <p:cNvSpPr>
            <a:spLocks noGrp="1"/>
          </p:cNvSpPr>
          <p:nvPr>
            <p:ph type="sldNum" sz="quarter" idx="12"/>
          </p:nvPr>
        </p:nvSpPr>
        <p:spPr/>
        <p:txBody>
          <a:bodyPr/>
          <a:lstStyle/>
          <a:p>
            <a:fld id="{F6D1019D-6964-4697-896E-C89DB5AC5157}" type="slidenum">
              <a:rPr lang="en-US" smtClean="0"/>
              <a:t>‹#›</a:t>
            </a:fld>
            <a:endParaRPr lang="en-US"/>
          </a:p>
        </p:txBody>
      </p:sp>
    </p:spTree>
    <p:extLst>
      <p:ext uri="{BB962C8B-B14F-4D97-AF65-F5344CB8AC3E}">
        <p14:creationId xmlns:p14="http://schemas.microsoft.com/office/powerpoint/2010/main" val="102711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211E-93BA-4FA9-A7D7-0CB42C064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D9256A-DF0E-4FD5-AE9A-BBFCAD51B9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65CFC-17EA-4BF5-B6B0-BBD42323018D}"/>
              </a:ext>
            </a:extLst>
          </p:cNvPr>
          <p:cNvSpPr>
            <a:spLocks noGrp="1"/>
          </p:cNvSpPr>
          <p:nvPr>
            <p:ph type="dt" sz="half" idx="10"/>
          </p:nvPr>
        </p:nvSpPr>
        <p:spPr/>
        <p:txBody>
          <a:bodyPr/>
          <a:lstStyle/>
          <a:p>
            <a:fld id="{E8E80BAB-6E2D-4604-91C0-74EDD4F39417}" type="datetimeFigureOut">
              <a:rPr lang="en-US" smtClean="0"/>
              <a:t>10/7/2022</a:t>
            </a:fld>
            <a:endParaRPr lang="en-US"/>
          </a:p>
        </p:txBody>
      </p:sp>
      <p:sp>
        <p:nvSpPr>
          <p:cNvPr id="5" name="Footer Placeholder 4">
            <a:extLst>
              <a:ext uri="{FF2B5EF4-FFF2-40B4-BE49-F238E27FC236}">
                <a16:creationId xmlns:a16="http://schemas.microsoft.com/office/drawing/2014/main" id="{21BA19C0-23B9-48DB-9AEF-F1E75A3B3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29602-2AC6-41E6-ADD7-24349FB8456D}"/>
              </a:ext>
            </a:extLst>
          </p:cNvPr>
          <p:cNvSpPr>
            <a:spLocks noGrp="1"/>
          </p:cNvSpPr>
          <p:nvPr>
            <p:ph type="sldNum" sz="quarter" idx="12"/>
          </p:nvPr>
        </p:nvSpPr>
        <p:spPr/>
        <p:txBody>
          <a:bodyPr/>
          <a:lstStyle/>
          <a:p>
            <a:fld id="{F6D1019D-6964-4697-896E-C89DB5AC5157}" type="slidenum">
              <a:rPr lang="en-US" smtClean="0"/>
              <a:t>‹#›</a:t>
            </a:fld>
            <a:endParaRPr lang="en-US"/>
          </a:p>
        </p:txBody>
      </p:sp>
    </p:spTree>
    <p:extLst>
      <p:ext uri="{BB962C8B-B14F-4D97-AF65-F5344CB8AC3E}">
        <p14:creationId xmlns:p14="http://schemas.microsoft.com/office/powerpoint/2010/main" val="68906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0894-9923-4CD4-B071-40A3EA5243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1E7E8A-05E1-410B-8C89-C310BF0A0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958FE-D32D-4B26-ACF5-7655ACEC46A5}"/>
              </a:ext>
            </a:extLst>
          </p:cNvPr>
          <p:cNvSpPr>
            <a:spLocks noGrp="1"/>
          </p:cNvSpPr>
          <p:nvPr>
            <p:ph type="dt" sz="half" idx="10"/>
          </p:nvPr>
        </p:nvSpPr>
        <p:spPr/>
        <p:txBody>
          <a:bodyPr/>
          <a:lstStyle/>
          <a:p>
            <a:fld id="{E8E80BAB-6E2D-4604-91C0-74EDD4F39417}" type="datetimeFigureOut">
              <a:rPr lang="en-US" smtClean="0"/>
              <a:t>10/7/2022</a:t>
            </a:fld>
            <a:endParaRPr lang="en-US"/>
          </a:p>
        </p:txBody>
      </p:sp>
      <p:sp>
        <p:nvSpPr>
          <p:cNvPr id="5" name="Footer Placeholder 4">
            <a:extLst>
              <a:ext uri="{FF2B5EF4-FFF2-40B4-BE49-F238E27FC236}">
                <a16:creationId xmlns:a16="http://schemas.microsoft.com/office/drawing/2014/main" id="{F098E312-8F66-4900-94A5-3A3CC94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58677-FE95-4935-83A7-ECE763553F4B}"/>
              </a:ext>
            </a:extLst>
          </p:cNvPr>
          <p:cNvSpPr>
            <a:spLocks noGrp="1"/>
          </p:cNvSpPr>
          <p:nvPr>
            <p:ph type="sldNum" sz="quarter" idx="12"/>
          </p:nvPr>
        </p:nvSpPr>
        <p:spPr/>
        <p:txBody>
          <a:bodyPr/>
          <a:lstStyle/>
          <a:p>
            <a:fld id="{F6D1019D-6964-4697-896E-C89DB5AC5157}" type="slidenum">
              <a:rPr lang="en-US" smtClean="0"/>
              <a:t>‹#›</a:t>
            </a:fld>
            <a:endParaRPr lang="en-US"/>
          </a:p>
        </p:txBody>
      </p:sp>
    </p:spTree>
    <p:extLst>
      <p:ext uri="{BB962C8B-B14F-4D97-AF65-F5344CB8AC3E}">
        <p14:creationId xmlns:p14="http://schemas.microsoft.com/office/powerpoint/2010/main" val="49724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7BDA-93F9-41DA-9A48-DCC520F718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DB840-BDD9-4956-BB27-16D9A25A25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4CA659-A948-404F-BBD7-1E99D9E52E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8476C4-ABE7-4DB2-9719-F8FA99B3289C}"/>
              </a:ext>
            </a:extLst>
          </p:cNvPr>
          <p:cNvSpPr>
            <a:spLocks noGrp="1"/>
          </p:cNvSpPr>
          <p:nvPr>
            <p:ph type="dt" sz="half" idx="10"/>
          </p:nvPr>
        </p:nvSpPr>
        <p:spPr/>
        <p:txBody>
          <a:bodyPr/>
          <a:lstStyle/>
          <a:p>
            <a:fld id="{E8E80BAB-6E2D-4604-91C0-74EDD4F39417}" type="datetimeFigureOut">
              <a:rPr lang="en-US" smtClean="0"/>
              <a:t>10/7/2022</a:t>
            </a:fld>
            <a:endParaRPr lang="en-US"/>
          </a:p>
        </p:txBody>
      </p:sp>
      <p:sp>
        <p:nvSpPr>
          <p:cNvPr id="6" name="Footer Placeholder 5">
            <a:extLst>
              <a:ext uri="{FF2B5EF4-FFF2-40B4-BE49-F238E27FC236}">
                <a16:creationId xmlns:a16="http://schemas.microsoft.com/office/drawing/2014/main" id="{E25AB8E8-D5A3-4E61-9C02-39FE7A9B97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46E7E-96A1-4645-B4E1-31A1CA03C34C}"/>
              </a:ext>
            </a:extLst>
          </p:cNvPr>
          <p:cNvSpPr>
            <a:spLocks noGrp="1"/>
          </p:cNvSpPr>
          <p:nvPr>
            <p:ph type="sldNum" sz="quarter" idx="12"/>
          </p:nvPr>
        </p:nvSpPr>
        <p:spPr/>
        <p:txBody>
          <a:bodyPr/>
          <a:lstStyle/>
          <a:p>
            <a:fld id="{F6D1019D-6964-4697-896E-C89DB5AC5157}" type="slidenum">
              <a:rPr lang="en-US" smtClean="0"/>
              <a:t>‹#›</a:t>
            </a:fld>
            <a:endParaRPr lang="en-US"/>
          </a:p>
        </p:txBody>
      </p:sp>
    </p:spTree>
    <p:extLst>
      <p:ext uri="{BB962C8B-B14F-4D97-AF65-F5344CB8AC3E}">
        <p14:creationId xmlns:p14="http://schemas.microsoft.com/office/powerpoint/2010/main" val="148864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A460-F427-4A35-9972-88B40F3D66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DFD689-D5CC-434F-88E6-8A672F0D74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B6C04A-CB3B-4674-80A2-7B47AF15D8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E76EDE-72E3-4920-94BF-4B8B93AC6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322EE2-23D8-4BD7-91D2-51148796D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86E711-66E4-4ADF-8AA6-4B989530412E}"/>
              </a:ext>
            </a:extLst>
          </p:cNvPr>
          <p:cNvSpPr>
            <a:spLocks noGrp="1"/>
          </p:cNvSpPr>
          <p:nvPr>
            <p:ph type="dt" sz="half" idx="10"/>
          </p:nvPr>
        </p:nvSpPr>
        <p:spPr/>
        <p:txBody>
          <a:bodyPr/>
          <a:lstStyle/>
          <a:p>
            <a:fld id="{E8E80BAB-6E2D-4604-91C0-74EDD4F39417}" type="datetimeFigureOut">
              <a:rPr lang="en-US" smtClean="0"/>
              <a:t>10/7/2022</a:t>
            </a:fld>
            <a:endParaRPr lang="en-US"/>
          </a:p>
        </p:txBody>
      </p:sp>
      <p:sp>
        <p:nvSpPr>
          <p:cNvPr id="8" name="Footer Placeholder 7">
            <a:extLst>
              <a:ext uri="{FF2B5EF4-FFF2-40B4-BE49-F238E27FC236}">
                <a16:creationId xmlns:a16="http://schemas.microsoft.com/office/drawing/2014/main" id="{0D7684A6-26BE-43D1-A733-33EB61496E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790E8-BFDB-40BB-92F4-7FAB6D3F7A25}"/>
              </a:ext>
            </a:extLst>
          </p:cNvPr>
          <p:cNvSpPr>
            <a:spLocks noGrp="1"/>
          </p:cNvSpPr>
          <p:nvPr>
            <p:ph type="sldNum" sz="quarter" idx="12"/>
          </p:nvPr>
        </p:nvSpPr>
        <p:spPr/>
        <p:txBody>
          <a:bodyPr/>
          <a:lstStyle/>
          <a:p>
            <a:fld id="{F6D1019D-6964-4697-896E-C89DB5AC5157}" type="slidenum">
              <a:rPr lang="en-US" smtClean="0"/>
              <a:t>‹#›</a:t>
            </a:fld>
            <a:endParaRPr lang="en-US"/>
          </a:p>
        </p:txBody>
      </p:sp>
    </p:spTree>
    <p:extLst>
      <p:ext uri="{BB962C8B-B14F-4D97-AF65-F5344CB8AC3E}">
        <p14:creationId xmlns:p14="http://schemas.microsoft.com/office/powerpoint/2010/main" val="384604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E65A-A178-4708-8726-A6713FB7E1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C33D22-F798-4C98-9875-F2D3043B44A9}"/>
              </a:ext>
            </a:extLst>
          </p:cNvPr>
          <p:cNvSpPr>
            <a:spLocks noGrp="1"/>
          </p:cNvSpPr>
          <p:nvPr>
            <p:ph type="dt" sz="half" idx="10"/>
          </p:nvPr>
        </p:nvSpPr>
        <p:spPr/>
        <p:txBody>
          <a:bodyPr/>
          <a:lstStyle/>
          <a:p>
            <a:fld id="{E8E80BAB-6E2D-4604-91C0-74EDD4F39417}" type="datetimeFigureOut">
              <a:rPr lang="en-US" smtClean="0"/>
              <a:t>10/7/2022</a:t>
            </a:fld>
            <a:endParaRPr lang="en-US"/>
          </a:p>
        </p:txBody>
      </p:sp>
      <p:sp>
        <p:nvSpPr>
          <p:cNvPr id="4" name="Footer Placeholder 3">
            <a:extLst>
              <a:ext uri="{FF2B5EF4-FFF2-40B4-BE49-F238E27FC236}">
                <a16:creationId xmlns:a16="http://schemas.microsoft.com/office/drawing/2014/main" id="{348567AE-C4C2-4B40-B6E0-609D43A5DE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3A2817-D140-4C0F-BECF-D3A279A9B31C}"/>
              </a:ext>
            </a:extLst>
          </p:cNvPr>
          <p:cNvSpPr>
            <a:spLocks noGrp="1"/>
          </p:cNvSpPr>
          <p:nvPr>
            <p:ph type="sldNum" sz="quarter" idx="12"/>
          </p:nvPr>
        </p:nvSpPr>
        <p:spPr/>
        <p:txBody>
          <a:bodyPr/>
          <a:lstStyle/>
          <a:p>
            <a:fld id="{F6D1019D-6964-4697-896E-C89DB5AC5157}" type="slidenum">
              <a:rPr lang="en-US" smtClean="0"/>
              <a:t>‹#›</a:t>
            </a:fld>
            <a:endParaRPr lang="en-US"/>
          </a:p>
        </p:txBody>
      </p:sp>
    </p:spTree>
    <p:extLst>
      <p:ext uri="{BB962C8B-B14F-4D97-AF65-F5344CB8AC3E}">
        <p14:creationId xmlns:p14="http://schemas.microsoft.com/office/powerpoint/2010/main" val="86859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65B11-2754-48A6-A1B9-6A05D5D03094}"/>
              </a:ext>
            </a:extLst>
          </p:cNvPr>
          <p:cNvSpPr>
            <a:spLocks noGrp="1"/>
          </p:cNvSpPr>
          <p:nvPr>
            <p:ph type="dt" sz="half" idx="10"/>
          </p:nvPr>
        </p:nvSpPr>
        <p:spPr/>
        <p:txBody>
          <a:bodyPr/>
          <a:lstStyle/>
          <a:p>
            <a:fld id="{E8E80BAB-6E2D-4604-91C0-74EDD4F39417}" type="datetimeFigureOut">
              <a:rPr lang="en-US" smtClean="0"/>
              <a:t>10/7/2022</a:t>
            </a:fld>
            <a:endParaRPr lang="en-US"/>
          </a:p>
        </p:txBody>
      </p:sp>
      <p:sp>
        <p:nvSpPr>
          <p:cNvPr id="3" name="Footer Placeholder 2">
            <a:extLst>
              <a:ext uri="{FF2B5EF4-FFF2-40B4-BE49-F238E27FC236}">
                <a16:creationId xmlns:a16="http://schemas.microsoft.com/office/drawing/2014/main" id="{6FF1D11D-0D05-46D9-991D-18072EDDB7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7628A0-307E-4887-8239-6506DF48F1A0}"/>
              </a:ext>
            </a:extLst>
          </p:cNvPr>
          <p:cNvSpPr>
            <a:spLocks noGrp="1"/>
          </p:cNvSpPr>
          <p:nvPr>
            <p:ph type="sldNum" sz="quarter" idx="12"/>
          </p:nvPr>
        </p:nvSpPr>
        <p:spPr/>
        <p:txBody>
          <a:bodyPr/>
          <a:lstStyle/>
          <a:p>
            <a:fld id="{F6D1019D-6964-4697-896E-C89DB5AC5157}" type="slidenum">
              <a:rPr lang="en-US" smtClean="0"/>
              <a:t>‹#›</a:t>
            </a:fld>
            <a:endParaRPr lang="en-US"/>
          </a:p>
        </p:txBody>
      </p:sp>
    </p:spTree>
    <p:extLst>
      <p:ext uri="{BB962C8B-B14F-4D97-AF65-F5344CB8AC3E}">
        <p14:creationId xmlns:p14="http://schemas.microsoft.com/office/powerpoint/2010/main" val="105883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2C4A-1D26-430D-8ABF-7DA026C2F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6897D-D30B-4F3C-A0AC-D6275EEDD1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162F1C-9357-4B69-939E-B0430818B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EF6CC-6E89-4983-B15E-50EBE81AB391}"/>
              </a:ext>
            </a:extLst>
          </p:cNvPr>
          <p:cNvSpPr>
            <a:spLocks noGrp="1"/>
          </p:cNvSpPr>
          <p:nvPr>
            <p:ph type="dt" sz="half" idx="10"/>
          </p:nvPr>
        </p:nvSpPr>
        <p:spPr/>
        <p:txBody>
          <a:bodyPr/>
          <a:lstStyle/>
          <a:p>
            <a:fld id="{E8E80BAB-6E2D-4604-91C0-74EDD4F39417}" type="datetimeFigureOut">
              <a:rPr lang="en-US" smtClean="0"/>
              <a:t>10/7/2022</a:t>
            </a:fld>
            <a:endParaRPr lang="en-US"/>
          </a:p>
        </p:txBody>
      </p:sp>
      <p:sp>
        <p:nvSpPr>
          <p:cNvPr id="6" name="Footer Placeholder 5">
            <a:extLst>
              <a:ext uri="{FF2B5EF4-FFF2-40B4-BE49-F238E27FC236}">
                <a16:creationId xmlns:a16="http://schemas.microsoft.com/office/drawing/2014/main" id="{974C3034-0DDA-4908-A79C-2E4C5A153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82544-53B8-49C8-BDC3-512049D4BDD6}"/>
              </a:ext>
            </a:extLst>
          </p:cNvPr>
          <p:cNvSpPr>
            <a:spLocks noGrp="1"/>
          </p:cNvSpPr>
          <p:nvPr>
            <p:ph type="sldNum" sz="quarter" idx="12"/>
          </p:nvPr>
        </p:nvSpPr>
        <p:spPr/>
        <p:txBody>
          <a:bodyPr/>
          <a:lstStyle/>
          <a:p>
            <a:fld id="{F6D1019D-6964-4697-896E-C89DB5AC5157}" type="slidenum">
              <a:rPr lang="en-US" smtClean="0"/>
              <a:t>‹#›</a:t>
            </a:fld>
            <a:endParaRPr lang="en-US"/>
          </a:p>
        </p:txBody>
      </p:sp>
    </p:spTree>
    <p:extLst>
      <p:ext uri="{BB962C8B-B14F-4D97-AF65-F5344CB8AC3E}">
        <p14:creationId xmlns:p14="http://schemas.microsoft.com/office/powerpoint/2010/main" val="335418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7CEB-BF4F-49CF-A9FF-E68E6177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D6E74B-4796-4E0D-AA67-0C9D72A89F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9F75C-590D-441B-88CF-E38829C9B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FBE1B-B694-43A7-B0E7-4627BD02AC66}"/>
              </a:ext>
            </a:extLst>
          </p:cNvPr>
          <p:cNvSpPr>
            <a:spLocks noGrp="1"/>
          </p:cNvSpPr>
          <p:nvPr>
            <p:ph type="dt" sz="half" idx="10"/>
          </p:nvPr>
        </p:nvSpPr>
        <p:spPr/>
        <p:txBody>
          <a:bodyPr/>
          <a:lstStyle/>
          <a:p>
            <a:fld id="{E8E80BAB-6E2D-4604-91C0-74EDD4F39417}" type="datetimeFigureOut">
              <a:rPr lang="en-US" smtClean="0"/>
              <a:t>10/7/2022</a:t>
            </a:fld>
            <a:endParaRPr lang="en-US"/>
          </a:p>
        </p:txBody>
      </p:sp>
      <p:sp>
        <p:nvSpPr>
          <p:cNvPr id="6" name="Footer Placeholder 5">
            <a:extLst>
              <a:ext uri="{FF2B5EF4-FFF2-40B4-BE49-F238E27FC236}">
                <a16:creationId xmlns:a16="http://schemas.microsoft.com/office/drawing/2014/main" id="{477D10AF-1B9F-4042-A056-E84F307B5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269B7-E7EE-4B60-A5DD-832680863948}"/>
              </a:ext>
            </a:extLst>
          </p:cNvPr>
          <p:cNvSpPr>
            <a:spLocks noGrp="1"/>
          </p:cNvSpPr>
          <p:nvPr>
            <p:ph type="sldNum" sz="quarter" idx="12"/>
          </p:nvPr>
        </p:nvSpPr>
        <p:spPr/>
        <p:txBody>
          <a:bodyPr/>
          <a:lstStyle/>
          <a:p>
            <a:fld id="{F6D1019D-6964-4697-896E-C89DB5AC5157}" type="slidenum">
              <a:rPr lang="en-US" smtClean="0"/>
              <a:t>‹#›</a:t>
            </a:fld>
            <a:endParaRPr lang="en-US"/>
          </a:p>
        </p:txBody>
      </p:sp>
    </p:spTree>
    <p:extLst>
      <p:ext uri="{BB962C8B-B14F-4D97-AF65-F5344CB8AC3E}">
        <p14:creationId xmlns:p14="http://schemas.microsoft.com/office/powerpoint/2010/main" val="256168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12590-D3B4-40FB-9228-A4E26293E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1E4477-5DCF-447B-AF7A-2AF7D956E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2FA66-554F-46AC-BD07-75497DB800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80BAB-6E2D-4604-91C0-74EDD4F39417}" type="datetimeFigureOut">
              <a:rPr lang="en-US" smtClean="0"/>
              <a:t>10/7/2022</a:t>
            </a:fld>
            <a:endParaRPr lang="en-US"/>
          </a:p>
        </p:txBody>
      </p:sp>
      <p:sp>
        <p:nvSpPr>
          <p:cNvPr id="5" name="Footer Placeholder 4">
            <a:extLst>
              <a:ext uri="{FF2B5EF4-FFF2-40B4-BE49-F238E27FC236}">
                <a16:creationId xmlns:a16="http://schemas.microsoft.com/office/drawing/2014/main" id="{6E0E053D-89DC-45AC-8613-59552D9711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6B1129-D6DC-4525-B26B-C3EA1862E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1019D-6964-4697-896E-C89DB5AC5157}" type="slidenum">
              <a:rPr lang="en-US" smtClean="0"/>
              <a:t>‹#›</a:t>
            </a:fld>
            <a:endParaRPr lang="en-US"/>
          </a:p>
        </p:txBody>
      </p:sp>
    </p:spTree>
    <p:extLst>
      <p:ext uri="{BB962C8B-B14F-4D97-AF65-F5344CB8AC3E}">
        <p14:creationId xmlns:p14="http://schemas.microsoft.com/office/powerpoint/2010/main" val="245292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orbusiness.snapchat.com/ad-produc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napchat.com/geofilt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orbusiness.snapchat.com/ad-produc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ccounts.snapchat.com/accounts/login?client_id=ads-api&amp;referrer=https%3A%2F%2Fads.snapchat.com%2Finstant-setu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echcrunch.com/2017/01/31/website-snapcod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usinessinsider.com/how-to-use-snapchat-2015-1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orbusiness.snapchat.com/" TargetMode="External"/><Relationship Id="rId2" Type="http://schemas.openxmlformats.org/officeDocument/2006/relationships/hyperlink" Target="https://support.snapchat.com/en-US/a/post-live-sto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11DF-6F15-4DAF-8B94-CA06C8D04F9A}"/>
              </a:ext>
            </a:extLst>
          </p:cNvPr>
          <p:cNvSpPr>
            <a:spLocks noGrp="1"/>
          </p:cNvSpPr>
          <p:nvPr>
            <p:ph type="ctrTitle"/>
          </p:nvPr>
        </p:nvSpPr>
        <p:spPr/>
        <p:txBody>
          <a:bodyPr/>
          <a:lstStyle/>
          <a:p>
            <a:r>
              <a:rPr lang="en-US" dirty="0"/>
              <a:t>SNAPCHAT MARKETING</a:t>
            </a:r>
          </a:p>
        </p:txBody>
      </p:sp>
    </p:spTree>
    <p:extLst>
      <p:ext uri="{BB962C8B-B14F-4D97-AF65-F5344CB8AC3E}">
        <p14:creationId xmlns:p14="http://schemas.microsoft.com/office/powerpoint/2010/main" val="47221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2C8B-9EFC-42DA-B58C-AB5F6D3731B7}"/>
              </a:ext>
            </a:extLst>
          </p:cNvPr>
          <p:cNvSpPr>
            <a:spLocks noGrp="1"/>
          </p:cNvSpPr>
          <p:nvPr>
            <p:ph type="title"/>
          </p:nvPr>
        </p:nvSpPr>
        <p:spPr/>
        <p:txBody>
          <a:bodyPr/>
          <a:lstStyle/>
          <a:p>
            <a:r>
              <a:rPr lang="en-US" b="1" dirty="0"/>
              <a:t>How to advertise with Snapchat</a:t>
            </a:r>
            <a:endParaRPr lang="en-US" dirty="0"/>
          </a:p>
        </p:txBody>
      </p:sp>
      <p:sp>
        <p:nvSpPr>
          <p:cNvPr id="3" name="Content Placeholder 2">
            <a:extLst>
              <a:ext uri="{FF2B5EF4-FFF2-40B4-BE49-F238E27FC236}">
                <a16:creationId xmlns:a16="http://schemas.microsoft.com/office/drawing/2014/main" id="{610F5CB2-2542-488E-9E10-5C58EE426F48}"/>
              </a:ext>
            </a:extLst>
          </p:cNvPr>
          <p:cNvSpPr>
            <a:spLocks noGrp="1"/>
          </p:cNvSpPr>
          <p:nvPr>
            <p:ph idx="1"/>
          </p:nvPr>
        </p:nvSpPr>
        <p:spPr/>
        <p:txBody>
          <a:bodyPr/>
          <a:lstStyle/>
          <a:p>
            <a:pPr marL="0" indent="0">
              <a:buNone/>
            </a:pPr>
            <a:r>
              <a:rPr lang="en-US" dirty="0">
                <a:hlinkClick r:id="rId2"/>
              </a:rPr>
              <a:t>Snap ads</a:t>
            </a:r>
            <a:r>
              <a:rPr lang="en-US" dirty="0"/>
              <a:t> are 10-second, full-screen, vertical videos and can offer some type of interactive element, such as a call to action to visit a specific link. Two-thirds of all ads include audio, which play automatically with the sound on. The short clip should provide information about your company and what its products and/or services are.</a:t>
            </a:r>
          </a:p>
        </p:txBody>
      </p:sp>
    </p:spTree>
    <p:extLst>
      <p:ext uri="{BB962C8B-B14F-4D97-AF65-F5344CB8AC3E}">
        <p14:creationId xmlns:p14="http://schemas.microsoft.com/office/powerpoint/2010/main" val="375465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47C2-EF6F-4AFF-8776-7798C907AB2A}"/>
              </a:ext>
            </a:extLst>
          </p:cNvPr>
          <p:cNvSpPr>
            <a:spLocks noGrp="1"/>
          </p:cNvSpPr>
          <p:nvPr>
            <p:ph type="title"/>
          </p:nvPr>
        </p:nvSpPr>
        <p:spPr/>
        <p:txBody>
          <a:bodyPr/>
          <a:lstStyle/>
          <a:p>
            <a:r>
              <a:rPr lang="en-US" b="1" dirty="0"/>
              <a:t>Sponsored </a:t>
            </a:r>
            <a:r>
              <a:rPr lang="en-US" b="1" dirty="0" err="1"/>
              <a:t>geofilters</a:t>
            </a:r>
            <a:endParaRPr lang="en-US" dirty="0"/>
          </a:p>
        </p:txBody>
      </p:sp>
      <p:sp>
        <p:nvSpPr>
          <p:cNvPr id="3" name="Content Placeholder 2">
            <a:extLst>
              <a:ext uri="{FF2B5EF4-FFF2-40B4-BE49-F238E27FC236}">
                <a16:creationId xmlns:a16="http://schemas.microsoft.com/office/drawing/2014/main" id="{2EFEEFB1-A366-45E3-BF27-C35DC2A9A08D}"/>
              </a:ext>
            </a:extLst>
          </p:cNvPr>
          <p:cNvSpPr>
            <a:spLocks noGrp="1"/>
          </p:cNvSpPr>
          <p:nvPr>
            <p:ph idx="1"/>
          </p:nvPr>
        </p:nvSpPr>
        <p:spPr/>
        <p:txBody>
          <a:bodyPr>
            <a:normAutofit fontScale="92500" lnSpcReduction="20000"/>
          </a:bodyPr>
          <a:lstStyle/>
          <a:p>
            <a:r>
              <a:rPr lang="en-US" dirty="0">
                <a:hlinkClick r:id="rId2"/>
              </a:rPr>
              <a:t>Sponsored </a:t>
            </a:r>
            <a:r>
              <a:rPr lang="en-US" dirty="0" err="1">
                <a:hlinkClick r:id="rId2"/>
              </a:rPr>
              <a:t>geofilters</a:t>
            </a:r>
            <a:r>
              <a:rPr lang="en-US" dirty="0"/>
              <a:t> allow users to send Snaps from specific locations. The lenses can cover a specific location, like coffee shops or department stores. For instance, if your business has multiple branches, you can set the </a:t>
            </a:r>
            <a:r>
              <a:rPr lang="en-US" dirty="0" err="1"/>
              <a:t>geofilters</a:t>
            </a:r>
            <a:r>
              <a:rPr lang="en-US" dirty="0"/>
              <a:t> to your specific locations. If you’re familiar with the platform, you’ll notice major cities and its boroughs have different filters, like Brooklyn and Manhattan in New York City.</a:t>
            </a:r>
          </a:p>
          <a:p>
            <a:r>
              <a:rPr lang="en-US" dirty="0"/>
              <a:t>Additionally, a </a:t>
            </a:r>
            <a:r>
              <a:rPr lang="en-US" dirty="0" err="1"/>
              <a:t>geofilter</a:t>
            </a:r>
            <a:r>
              <a:rPr lang="en-US" dirty="0"/>
              <a:t> can be also applied nationwide under a certain theme or holiday, like Cheerios’ National Cereal Day and Michael Kors’ National Sunglasses Day filters.</a:t>
            </a:r>
          </a:p>
          <a:p>
            <a:r>
              <a:rPr lang="en-US" dirty="0"/>
              <a:t>Many brands utilize </a:t>
            </a:r>
            <a:r>
              <a:rPr lang="en-US" dirty="0" err="1"/>
              <a:t>geofilters</a:t>
            </a:r>
            <a:r>
              <a:rPr lang="en-US" dirty="0"/>
              <a:t> to promote events. In June 2017, Snapchat made it easier for all users to design a custom </a:t>
            </a:r>
            <a:r>
              <a:rPr lang="en-US" dirty="0" err="1"/>
              <a:t>geofilter</a:t>
            </a:r>
            <a:r>
              <a:rPr lang="en-US" dirty="0"/>
              <a:t>. By going to settings and selecting On-Demand </a:t>
            </a:r>
            <a:r>
              <a:rPr lang="en-US" dirty="0" err="1"/>
              <a:t>Geofilters</a:t>
            </a:r>
            <a:r>
              <a:rPr lang="en-US" dirty="0"/>
              <a:t>, there are dozens of templates. You can customize it with colors and words. With pricing starting at $5.99, this is an affordable marketing option for any small business.</a:t>
            </a:r>
          </a:p>
          <a:p>
            <a:pPr marL="0" indent="0">
              <a:buNone/>
            </a:pPr>
            <a:endParaRPr lang="en-US" dirty="0"/>
          </a:p>
        </p:txBody>
      </p:sp>
    </p:spTree>
    <p:extLst>
      <p:ext uri="{BB962C8B-B14F-4D97-AF65-F5344CB8AC3E}">
        <p14:creationId xmlns:p14="http://schemas.microsoft.com/office/powerpoint/2010/main" val="145344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B9AE-5CEF-440F-B538-3A8B28D85B2D}"/>
              </a:ext>
            </a:extLst>
          </p:cNvPr>
          <p:cNvSpPr>
            <a:spLocks noGrp="1"/>
          </p:cNvSpPr>
          <p:nvPr>
            <p:ph type="title"/>
          </p:nvPr>
        </p:nvSpPr>
        <p:spPr/>
        <p:txBody>
          <a:bodyPr/>
          <a:lstStyle/>
          <a:p>
            <a:r>
              <a:rPr lang="en-US" b="1" dirty="0"/>
              <a:t>Sponsored lenses</a:t>
            </a:r>
            <a:endParaRPr lang="en-US" dirty="0"/>
          </a:p>
        </p:txBody>
      </p:sp>
      <p:sp>
        <p:nvSpPr>
          <p:cNvPr id="3" name="Content Placeholder 2">
            <a:extLst>
              <a:ext uri="{FF2B5EF4-FFF2-40B4-BE49-F238E27FC236}">
                <a16:creationId xmlns:a16="http://schemas.microsoft.com/office/drawing/2014/main" id="{BCA5B3F2-7AE9-44F1-A527-31293AC3D640}"/>
              </a:ext>
            </a:extLst>
          </p:cNvPr>
          <p:cNvSpPr>
            <a:spLocks noGrp="1"/>
          </p:cNvSpPr>
          <p:nvPr>
            <p:ph idx="1"/>
          </p:nvPr>
        </p:nvSpPr>
        <p:spPr/>
        <p:txBody>
          <a:bodyPr>
            <a:normAutofit fontScale="92500" lnSpcReduction="10000"/>
          </a:bodyPr>
          <a:lstStyle/>
          <a:p>
            <a:r>
              <a:rPr lang="en-US" dirty="0">
                <a:hlinkClick r:id="rId2"/>
              </a:rPr>
              <a:t>Sponsored lenses</a:t>
            </a:r>
            <a:r>
              <a:rPr lang="en-US" dirty="0"/>
              <a:t> are more interactive than </a:t>
            </a:r>
            <a:r>
              <a:rPr lang="en-US" dirty="0" err="1"/>
              <a:t>geofilters</a:t>
            </a:r>
            <a:r>
              <a:rPr lang="en-US" dirty="0"/>
              <a:t>. Filters are applied after a video or picture is taken, prior to sending to friend(s) and/or adding to a </a:t>
            </a:r>
            <a:r>
              <a:rPr lang="en-US" dirty="0" err="1"/>
              <a:t>Snapstory</a:t>
            </a:r>
            <a:r>
              <a:rPr lang="en-US" dirty="0"/>
              <a:t>. Lenses have special facial recognition technology, which allows users to become dogs, pretend to be Santa Claus, turn into demons, wear flower crowns and even puke rainbows through the app. It happens in three steps: </a:t>
            </a:r>
            <a:r>
              <a:rPr lang="en-US" dirty="0" err="1"/>
              <a:t>pretrigger</a:t>
            </a:r>
            <a:r>
              <a:rPr lang="en-US" dirty="0"/>
              <a:t> of detecting a user’s face, trigger of reacting to the user’s expression (like sticking a tongue out or queuing music) and post-trigger of creating the final product.</a:t>
            </a:r>
          </a:p>
          <a:p>
            <a:r>
              <a:rPr lang="en-US" dirty="0"/>
              <a:t>If your company sells cars, for example, your sponsored lens could have a user driving a new car with a Little Trees air freshener. The company says this product is their most popular, driving on average three times higher brand awareness than mobile norms and two times lift in purchase intent.</a:t>
            </a:r>
          </a:p>
          <a:p>
            <a:endParaRPr lang="en-US" dirty="0"/>
          </a:p>
        </p:txBody>
      </p:sp>
    </p:spTree>
    <p:extLst>
      <p:ext uri="{BB962C8B-B14F-4D97-AF65-F5344CB8AC3E}">
        <p14:creationId xmlns:p14="http://schemas.microsoft.com/office/powerpoint/2010/main" val="37236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EACD-86B2-438B-966A-CBE0A8F3BBD3}"/>
              </a:ext>
            </a:extLst>
          </p:cNvPr>
          <p:cNvSpPr>
            <a:spLocks noGrp="1"/>
          </p:cNvSpPr>
          <p:nvPr>
            <p:ph type="title"/>
          </p:nvPr>
        </p:nvSpPr>
        <p:spPr/>
        <p:txBody>
          <a:bodyPr/>
          <a:lstStyle/>
          <a:p>
            <a:r>
              <a:rPr lang="en-US" b="1" dirty="0"/>
              <a:t>Snapchat tips and tricks</a:t>
            </a:r>
          </a:p>
        </p:txBody>
      </p:sp>
      <p:sp>
        <p:nvSpPr>
          <p:cNvPr id="3" name="Content Placeholder 2">
            <a:extLst>
              <a:ext uri="{FF2B5EF4-FFF2-40B4-BE49-F238E27FC236}">
                <a16:creationId xmlns:a16="http://schemas.microsoft.com/office/drawing/2014/main" id="{1F86F2E7-8A05-4965-84D1-EA6FDF4FD8CE}"/>
              </a:ext>
            </a:extLst>
          </p:cNvPr>
          <p:cNvSpPr>
            <a:spLocks noGrp="1"/>
          </p:cNvSpPr>
          <p:nvPr>
            <p:ph idx="1"/>
          </p:nvPr>
        </p:nvSpPr>
        <p:spPr/>
        <p:txBody>
          <a:bodyPr>
            <a:normAutofit fontScale="55000" lnSpcReduction="20000"/>
          </a:bodyPr>
          <a:lstStyle/>
          <a:p>
            <a:r>
              <a:rPr lang="en-US" dirty="0"/>
              <a:t>Now that you understand the basics of Snapchat, here are a few tips and tricks to use the app to your brand’s advantage.</a:t>
            </a:r>
          </a:p>
          <a:p>
            <a:r>
              <a:rPr lang="en-US" b="1" dirty="0"/>
              <a:t>Document your company’s day-to-day operations. </a:t>
            </a:r>
            <a:r>
              <a:rPr lang="en-US" dirty="0"/>
              <a:t>Use the app’s story feature to walk followers through business operations at your workplace. Give them a sneak, exclusive peak they can’t see anywhere else on social media. You can also use your story to host Q&amp;As or showcase new products.</a:t>
            </a:r>
          </a:p>
          <a:p>
            <a:r>
              <a:rPr lang="en-US" b="1" dirty="0"/>
              <a:t>Upload content regularly. </a:t>
            </a:r>
            <a:r>
              <a:rPr lang="en-US" dirty="0"/>
              <a:t>Don’t let your followers forget that you exist. Use the app regularly to upload frequent, daily content. Snap stories are a good opportunity for this, especially for capturing what it’s like to work for your business.</a:t>
            </a:r>
          </a:p>
          <a:p>
            <a:r>
              <a:rPr lang="en-US" b="1" dirty="0"/>
              <a:t>Interact with other users. </a:t>
            </a:r>
            <a:r>
              <a:rPr lang="en-US" dirty="0"/>
              <a:t>Many users use the app’s messaging feature, so be sure to answer any messages that come your way. The same goes for returning photo snaps.</a:t>
            </a:r>
          </a:p>
          <a:p>
            <a:r>
              <a:rPr lang="en-US" b="1" dirty="0"/>
              <a:t>Sponsor a Snap Ad. </a:t>
            </a:r>
            <a:r>
              <a:rPr lang="en-US" dirty="0"/>
              <a:t>Ten-second audio-visual clips are more traditional but allow you the creative freedom to drive an advertisement using video content as you would on Twitter, Instagram or a similar site.</a:t>
            </a:r>
          </a:p>
          <a:p>
            <a:r>
              <a:rPr lang="en-US" b="1" dirty="0"/>
              <a:t>Sponsor a lens. </a:t>
            </a:r>
            <a:r>
              <a:rPr lang="en-US" dirty="0"/>
              <a:t>Inspire users to engage with your brand’s awareness by bringing it to life. Find a way an average customer would engage with your business’s products or services and apply it to a lens. If you sell coffee, it could be as simple as the filter allowing the user to drink coffee. As mentioned earlier, sponsored lenses are the most effective on the entire platform.</a:t>
            </a:r>
          </a:p>
          <a:p>
            <a:r>
              <a:rPr lang="en-US" b="1" dirty="0"/>
              <a:t>Design a sponsored </a:t>
            </a:r>
            <a:r>
              <a:rPr lang="en-US" b="1" dirty="0" err="1"/>
              <a:t>geofilter</a:t>
            </a:r>
            <a:r>
              <a:rPr lang="en-US" b="1" dirty="0"/>
              <a:t>. </a:t>
            </a:r>
            <a:r>
              <a:rPr lang="en-US" dirty="0"/>
              <a:t>If you use Snapchat in any McDonald’s across the country with your location settings on, a McDonald’s themed </a:t>
            </a:r>
            <a:r>
              <a:rPr lang="en-US" dirty="0" err="1"/>
              <a:t>geofilter</a:t>
            </a:r>
            <a:r>
              <a:rPr lang="en-US" dirty="0"/>
              <a:t> will appear while flipping through your different filters before sending a snap. You can do the same with your business.</a:t>
            </a:r>
          </a:p>
          <a:p>
            <a:r>
              <a:rPr lang="en-US" b="1" i="1" dirty="0"/>
              <a:t>Key takeaway: </a:t>
            </a:r>
            <a:r>
              <a:rPr lang="en-US" b="1" dirty="0"/>
              <a:t>When using Snapchat, you can document daily life at your business, interact with other users, or sponsor a lens or ad.</a:t>
            </a:r>
            <a:endParaRPr lang="en-US" dirty="0"/>
          </a:p>
          <a:p>
            <a:endParaRPr lang="en-US" dirty="0"/>
          </a:p>
        </p:txBody>
      </p:sp>
    </p:spTree>
    <p:extLst>
      <p:ext uri="{BB962C8B-B14F-4D97-AF65-F5344CB8AC3E}">
        <p14:creationId xmlns:p14="http://schemas.microsoft.com/office/powerpoint/2010/main" val="307765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BB0C-8F3A-43BB-97BF-926AA2FD30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3C5215-8DE7-44DC-85C9-64157F3E15D2}"/>
              </a:ext>
            </a:extLst>
          </p:cNvPr>
          <p:cNvSpPr>
            <a:spLocks noGrp="1"/>
          </p:cNvSpPr>
          <p:nvPr>
            <p:ph idx="1"/>
          </p:nvPr>
        </p:nvSpPr>
        <p:spPr/>
        <p:txBody>
          <a:bodyPr/>
          <a:lstStyle/>
          <a:p>
            <a:r>
              <a:rPr lang="en-US"/>
              <a:t>https://forbusiness.snapchat.com/blog/9-snapchat-marketing-strategies-to-grow-your-small-business</a:t>
            </a:r>
          </a:p>
        </p:txBody>
      </p:sp>
    </p:spTree>
    <p:extLst>
      <p:ext uri="{BB962C8B-B14F-4D97-AF65-F5344CB8AC3E}">
        <p14:creationId xmlns:p14="http://schemas.microsoft.com/office/powerpoint/2010/main" val="337601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223990-C1FE-4287-9BE0-1BB32CA6A0C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8AB4B2D2-04C9-4561-A2E1-76DCF69BC3E6}"/>
              </a:ext>
            </a:extLst>
          </p:cNvPr>
          <p:cNvSpPr>
            <a:spLocks noGrp="1"/>
          </p:cNvSpPr>
          <p:nvPr>
            <p:ph idx="1"/>
          </p:nvPr>
        </p:nvSpPr>
        <p:spPr/>
        <p:txBody>
          <a:bodyPr/>
          <a:lstStyle/>
          <a:p>
            <a:r>
              <a:rPr lang="en-US"/>
              <a:t>https://www.businessnewsdaily.com/9860-snapchat-for-business.html</a:t>
            </a:r>
          </a:p>
        </p:txBody>
      </p:sp>
    </p:spTree>
    <p:extLst>
      <p:ext uri="{BB962C8B-B14F-4D97-AF65-F5344CB8AC3E}">
        <p14:creationId xmlns:p14="http://schemas.microsoft.com/office/powerpoint/2010/main" val="363959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A9FE-0CA7-4AF0-8297-66EE86E0F58C}"/>
              </a:ext>
            </a:extLst>
          </p:cNvPr>
          <p:cNvSpPr>
            <a:spLocks noGrp="1"/>
          </p:cNvSpPr>
          <p:nvPr>
            <p:ph type="title"/>
          </p:nvPr>
        </p:nvSpPr>
        <p:spPr/>
        <p:txBody>
          <a:bodyPr/>
          <a:lstStyle/>
          <a:p>
            <a:r>
              <a:rPr lang="en-US" b="1" dirty="0"/>
              <a:t>What is Snapchat?</a:t>
            </a:r>
            <a:endParaRPr lang="en-US" dirty="0"/>
          </a:p>
        </p:txBody>
      </p:sp>
      <p:sp>
        <p:nvSpPr>
          <p:cNvPr id="3" name="Content Placeholder 2">
            <a:extLst>
              <a:ext uri="{FF2B5EF4-FFF2-40B4-BE49-F238E27FC236}">
                <a16:creationId xmlns:a16="http://schemas.microsoft.com/office/drawing/2014/main" id="{3D0B7B5D-FB12-49B5-B00F-61410B629AFA}"/>
              </a:ext>
            </a:extLst>
          </p:cNvPr>
          <p:cNvSpPr>
            <a:spLocks noGrp="1"/>
          </p:cNvSpPr>
          <p:nvPr>
            <p:ph idx="1"/>
          </p:nvPr>
        </p:nvSpPr>
        <p:spPr/>
        <p:txBody>
          <a:bodyPr/>
          <a:lstStyle/>
          <a:p>
            <a:pPr marL="0" indent="0">
              <a:buNone/>
            </a:pPr>
            <a:r>
              <a:rPr lang="en-US" dirty="0"/>
              <a:t>Launched in 2011, Snapchat is a social media app that allows users to send short, temporary photos, videos and chats that disappear after a short amount of time – typically mere seconds. Snapchat also offers interactive features like Snap Maps, where you can view the locations of your friends; Stories, which live on your profile for 24 hours; </a:t>
            </a:r>
            <a:r>
              <a:rPr lang="en-US" dirty="0" err="1"/>
              <a:t>Bitmoji</a:t>
            </a:r>
            <a:r>
              <a:rPr lang="en-US" dirty="0"/>
              <a:t> avatars; and a Discovery tab for finding new content.</a:t>
            </a:r>
          </a:p>
        </p:txBody>
      </p:sp>
    </p:spTree>
    <p:extLst>
      <p:ext uri="{BB962C8B-B14F-4D97-AF65-F5344CB8AC3E}">
        <p14:creationId xmlns:p14="http://schemas.microsoft.com/office/powerpoint/2010/main" val="290021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4032-9BBC-46F5-959F-BA2705D339BC}"/>
              </a:ext>
            </a:extLst>
          </p:cNvPr>
          <p:cNvSpPr>
            <a:spLocks noGrp="1"/>
          </p:cNvSpPr>
          <p:nvPr>
            <p:ph type="title"/>
          </p:nvPr>
        </p:nvSpPr>
        <p:spPr/>
        <p:txBody>
          <a:bodyPr/>
          <a:lstStyle/>
          <a:p>
            <a:r>
              <a:rPr lang="en-US" b="1" dirty="0"/>
              <a:t>How to set up Snapchat  for business</a:t>
            </a:r>
            <a:endParaRPr lang="en-US" dirty="0"/>
          </a:p>
        </p:txBody>
      </p:sp>
      <p:sp>
        <p:nvSpPr>
          <p:cNvPr id="3" name="Content Placeholder 2">
            <a:extLst>
              <a:ext uri="{FF2B5EF4-FFF2-40B4-BE49-F238E27FC236}">
                <a16:creationId xmlns:a16="http://schemas.microsoft.com/office/drawing/2014/main" id="{C3FC606D-F18A-4164-852E-EFB1AB8BD4EF}"/>
              </a:ext>
            </a:extLst>
          </p:cNvPr>
          <p:cNvSpPr>
            <a:spLocks noGrp="1"/>
          </p:cNvSpPr>
          <p:nvPr>
            <p:ph idx="1"/>
          </p:nvPr>
        </p:nvSpPr>
        <p:spPr/>
        <p:txBody>
          <a:bodyPr>
            <a:normAutofit lnSpcReduction="10000"/>
          </a:bodyPr>
          <a:lstStyle/>
          <a:p>
            <a:pPr marL="0" indent="0">
              <a:buNone/>
            </a:pPr>
            <a:r>
              <a:rPr lang="en-US" dirty="0"/>
              <a:t>You need to create an account to use Snapchat. Registration can only be done on a mobile device.</a:t>
            </a:r>
          </a:p>
          <a:p>
            <a:pPr marL="0" indent="0">
              <a:buNone/>
            </a:pPr>
            <a:r>
              <a:rPr lang="en-US" dirty="0"/>
              <a:t>First, download the app. From there, the on-screen directions will prompt you to add your birthday, choose a username, enter your email address and start adding friends from your phone’s contacts list. To set up a Snapchat Business account, follow these same steps, then set up an account with </a:t>
            </a:r>
            <a:r>
              <a:rPr lang="en-US" dirty="0">
                <a:hlinkClick r:id="rId2"/>
              </a:rPr>
              <a:t>Ads Manager here.</a:t>
            </a:r>
            <a:r>
              <a:rPr lang="en-US" dirty="0"/>
              <a:t> Complete the following steps to create your business account:</a:t>
            </a:r>
          </a:p>
          <a:p>
            <a:pPr marL="914400" lvl="1" indent="-457200">
              <a:buFont typeface="+mj-lt"/>
              <a:buAutoNum type="arabicPeriod"/>
            </a:pPr>
            <a:r>
              <a:rPr lang="en-US" dirty="0"/>
              <a:t>Input your business name and select the country you will be doing business in.</a:t>
            </a:r>
          </a:p>
          <a:p>
            <a:pPr marL="914400" lvl="1" indent="-457200">
              <a:buFont typeface="+mj-lt"/>
              <a:buAutoNum type="arabicPeriod"/>
            </a:pPr>
            <a:r>
              <a:rPr lang="en-US" dirty="0"/>
              <a:t>Create your first campaign to be set up with your Ad Accounts.</a:t>
            </a:r>
          </a:p>
          <a:p>
            <a:pPr marL="914400" lvl="1" indent="-457200">
              <a:buFont typeface="+mj-lt"/>
              <a:buAutoNum type="arabicPeriod"/>
            </a:pPr>
            <a:r>
              <a:rPr lang="en-US" dirty="0"/>
              <a:t>Input a payment method for your first Ad Account.</a:t>
            </a:r>
          </a:p>
          <a:p>
            <a:endParaRPr lang="en-US" dirty="0"/>
          </a:p>
        </p:txBody>
      </p:sp>
    </p:spTree>
    <p:extLst>
      <p:ext uri="{BB962C8B-B14F-4D97-AF65-F5344CB8AC3E}">
        <p14:creationId xmlns:p14="http://schemas.microsoft.com/office/powerpoint/2010/main" val="197824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6AB1F8-DA36-4299-A47C-E21A7D5953AE}"/>
              </a:ext>
            </a:extLst>
          </p:cNvPr>
          <p:cNvSpPr>
            <a:spLocks noGrp="1"/>
          </p:cNvSpPr>
          <p:nvPr>
            <p:ph type="title"/>
          </p:nvPr>
        </p:nvSpPr>
        <p:spPr/>
        <p:txBody>
          <a:bodyPr>
            <a:normAutofit fontScale="90000"/>
          </a:bodyPr>
          <a:lstStyle/>
          <a:p>
            <a:r>
              <a:rPr lang="en-US" b="1" i="1" dirty="0"/>
              <a:t>Key takeaway: </a:t>
            </a:r>
            <a:r>
              <a:rPr lang="en-US" b="1" dirty="0"/>
              <a:t>You can create a personal or business Snapchat account. A business account gives you access to the app’s Ad Manager.</a:t>
            </a:r>
            <a:endParaRPr lang="en-US" dirty="0"/>
          </a:p>
        </p:txBody>
      </p:sp>
    </p:spTree>
    <p:extLst>
      <p:ext uri="{BB962C8B-B14F-4D97-AF65-F5344CB8AC3E}">
        <p14:creationId xmlns:p14="http://schemas.microsoft.com/office/powerpoint/2010/main" val="229566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C3ECC9-EEF1-4360-BD89-59E44D6B13D9}"/>
              </a:ext>
            </a:extLst>
          </p:cNvPr>
          <p:cNvSpPr>
            <a:spLocks noGrp="1"/>
          </p:cNvSpPr>
          <p:nvPr>
            <p:ph type="title"/>
          </p:nvPr>
        </p:nvSpPr>
        <p:spPr/>
        <p:txBody>
          <a:bodyPr/>
          <a:lstStyle/>
          <a:p>
            <a:r>
              <a:rPr lang="en-US" b="1" dirty="0"/>
              <a:t>How to use Snapchat for business</a:t>
            </a:r>
            <a:endParaRPr lang="en-US" dirty="0"/>
          </a:p>
        </p:txBody>
      </p:sp>
    </p:spTree>
    <p:extLst>
      <p:ext uri="{BB962C8B-B14F-4D97-AF65-F5344CB8AC3E}">
        <p14:creationId xmlns:p14="http://schemas.microsoft.com/office/powerpoint/2010/main" val="394633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52EFC3-9E5B-4BBF-8805-A79AE7C0AC6C}"/>
              </a:ext>
            </a:extLst>
          </p:cNvPr>
          <p:cNvSpPr>
            <a:spLocks noGrp="1"/>
          </p:cNvSpPr>
          <p:nvPr>
            <p:ph type="title"/>
          </p:nvPr>
        </p:nvSpPr>
        <p:spPr/>
        <p:txBody>
          <a:bodyPr/>
          <a:lstStyle/>
          <a:p>
            <a:r>
              <a:rPr lang="en-US" b="1" dirty="0"/>
              <a:t>The anatomy of a Snap</a:t>
            </a:r>
            <a:endParaRPr lang="en-US" dirty="0"/>
          </a:p>
        </p:txBody>
      </p:sp>
      <p:sp>
        <p:nvSpPr>
          <p:cNvPr id="5" name="Content Placeholder 4">
            <a:extLst>
              <a:ext uri="{FF2B5EF4-FFF2-40B4-BE49-F238E27FC236}">
                <a16:creationId xmlns:a16="http://schemas.microsoft.com/office/drawing/2014/main" id="{38866112-3656-4E32-B589-3E30575CC363}"/>
              </a:ext>
            </a:extLst>
          </p:cNvPr>
          <p:cNvSpPr>
            <a:spLocks noGrp="1"/>
          </p:cNvSpPr>
          <p:nvPr>
            <p:ph idx="1"/>
          </p:nvPr>
        </p:nvSpPr>
        <p:spPr/>
        <p:txBody>
          <a:bodyPr>
            <a:normAutofit fontScale="85000" lnSpcReduction="10000"/>
          </a:bodyPr>
          <a:lstStyle/>
          <a:p>
            <a:r>
              <a:rPr lang="en-US" dirty="0"/>
              <a:t>Now that you’ve signed up for an account, it’s time to navigate the opening screen. When you first open the app, the screen defaults to a standard back-facing camera setting.</a:t>
            </a:r>
          </a:p>
          <a:p>
            <a:r>
              <a:rPr lang="en-US" dirty="0"/>
              <a:t>On this screen, you can turn the camera into “night mode,” turn on and off the flash, turn the camera around, search nearby snaps, and go to your profile.</a:t>
            </a:r>
          </a:p>
          <a:p>
            <a:r>
              <a:rPr lang="en-US" dirty="0"/>
              <a:t>To take a photo, press the bottom circular button. Press and hold to take a video. Once you take a photo, you can adjust how long the picture will last (from one to 10 seconds) when it is sent to a friend. Before you send your Snap, you can edit your photo by adding emoji stickers, filters, links or text.</a:t>
            </a:r>
          </a:p>
          <a:p>
            <a:r>
              <a:rPr lang="en-US" dirty="0"/>
              <a:t>Before you send the snap, you can also save your photo to your memories. Once you’re ready to send the photo or video, you get to decide which friends see it or if you want to add it to your </a:t>
            </a:r>
            <a:r>
              <a:rPr lang="en-US" dirty="0" err="1"/>
              <a:t>Snapstory</a:t>
            </a:r>
            <a:r>
              <a:rPr lang="en-US" dirty="0"/>
              <a:t>, which is discussed in depth later in this guide.</a:t>
            </a:r>
          </a:p>
          <a:p>
            <a:endParaRPr lang="en-US" dirty="0"/>
          </a:p>
        </p:txBody>
      </p:sp>
    </p:spTree>
    <p:extLst>
      <p:ext uri="{BB962C8B-B14F-4D97-AF65-F5344CB8AC3E}">
        <p14:creationId xmlns:p14="http://schemas.microsoft.com/office/powerpoint/2010/main" val="408687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10C3-4D33-439D-844E-2E26D6405CE1}"/>
              </a:ext>
            </a:extLst>
          </p:cNvPr>
          <p:cNvSpPr>
            <a:spLocks noGrp="1"/>
          </p:cNvSpPr>
          <p:nvPr>
            <p:ph type="title"/>
          </p:nvPr>
        </p:nvSpPr>
        <p:spPr/>
        <p:txBody>
          <a:bodyPr/>
          <a:lstStyle/>
          <a:p>
            <a:r>
              <a:rPr lang="en-US" b="1" dirty="0"/>
              <a:t>Customizing your profile</a:t>
            </a:r>
            <a:endParaRPr lang="en-US" dirty="0"/>
          </a:p>
        </p:txBody>
      </p:sp>
      <p:sp>
        <p:nvSpPr>
          <p:cNvPr id="3" name="Content Placeholder 2">
            <a:extLst>
              <a:ext uri="{FF2B5EF4-FFF2-40B4-BE49-F238E27FC236}">
                <a16:creationId xmlns:a16="http://schemas.microsoft.com/office/drawing/2014/main" id="{5987BA4A-DD24-443F-B4EE-5F21FBCC886C}"/>
              </a:ext>
            </a:extLst>
          </p:cNvPr>
          <p:cNvSpPr>
            <a:spLocks noGrp="1"/>
          </p:cNvSpPr>
          <p:nvPr>
            <p:ph idx="1"/>
          </p:nvPr>
        </p:nvSpPr>
        <p:spPr/>
        <p:txBody>
          <a:bodyPr>
            <a:normAutofit fontScale="92500" lnSpcReduction="10000"/>
          </a:bodyPr>
          <a:lstStyle/>
          <a:p>
            <a:r>
              <a:rPr lang="en-US" dirty="0"/>
              <a:t>Snapchat is an unconventional social network in that it doesn’t allow users to customize an extensive However, it does offer space for users to provide some information about themselves, such as adding a </a:t>
            </a:r>
            <a:r>
              <a:rPr lang="en-US" dirty="0" err="1"/>
              <a:t>bitmoji</a:t>
            </a:r>
            <a:r>
              <a:rPr lang="en-US" dirty="0"/>
              <a:t> and username.</a:t>
            </a:r>
          </a:p>
          <a:p>
            <a:r>
              <a:rPr lang="en-US" dirty="0"/>
              <a:t>At the default screen, the ghost or </a:t>
            </a:r>
            <a:r>
              <a:rPr lang="en-US" dirty="0" err="1"/>
              <a:t>bitmoji</a:t>
            </a:r>
            <a:r>
              <a:rPr lang="en-US" dirty="0"/>
              <a:t> in the left-hand corner leads to your profile. Here, you can view your Snapchat score, which is the total number of Snaps you’ve sent and received.</a:t>
            </a:r>
          </a:p>
          <a:p>
            <a:r>
              <a:rPr lang="en-US" dirty="0"/>
              <a:t>On your profile is a yellow square, which is generated into QR codes, says </a:t>
            </a:r>
            <a:r>
              <a:rPr lang="en-US" dirty="0">
                <a:hlinkClick r:id="rId2"/>
              </a:rPr>
              <a:t>TechCrunch</a:t>
            </a:r>
            <a:r>
              <a:rPr lang="en-US" dirty="0"/>
              <a:t>. Rather than searching for a user manually, a user can focus their Snapchat camera on another user’s code to add them without typing their name. Now, you can generate a QR code that links to any web page on the internet through the app.</a:t>
            </a:r>
          </a:p>
          <a:p>
            <a:pPr marL="0" indent="0">
              <a:buNone/>
            </a:pPr>
            <a:endParaRPr lang="en-US" dirty="0"/>
          </a:p>
        </p:txBody>
      </p:sp>
    </p:spTree>
    <p:extLst>
      <p:ext uri="{BB962C8B-B14F-4D97-AF65-F5344CB8AC3E}">
        <p14:creationId xmlns:p14="http://schemas.microsoft.com/office/powerpoint/2010/main" val="132667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D7AB-91DD-45DE-A66A-E7BC3880C592}"/>
              </a:ext>
            </a:extLst>
          </p:cNvPr>
          <p:cNvSpPr>
            <a:spLocks noGrp="1"/>
          </p:cNvSpPr>
          <p:nvPr>
            <p:ph type="title"/>
          </p:nvPr>
        </p:nvSpPr>
        <p:spPr/>
        <p:txBody>
          <a:bodyPr/>
          <a:lstStyle/>
          <a:p>
            <a:r>
              <a:rPr lang="en-US" b="1" dirty="0"/>
              <a:t>Interacting with other Snapchat users</a:t>
            </a:r>
            <a:endParaRPr lang="en-US" dirty="0"/>
          </a:p>
        </p:txBody>
      </p:sp>
      <p:sp>
        <p:nvSpPr>
          <p:cNvPr id="3" name="Content Placeholder 2">
            <a:extLst>
              <a:ext uri="{FF2B5EF4-FFF2-40B4-BE49-F238E27FC236}">
                <a16:creationId xmlns:a16="http://schemas.microsoft.com/office/drawing/2014/main" id="{D84353AF-D50A-4AD5-B4C5-65ABDDE46CEF}"/>
              </a:ext>
            </a:extLst>
          </p:cNvPr>
          <p:cNvSpPr>
            <a:spLocks noGrp="1"/>
          </p:cNvSpPr>
          <p:nvPr>
            <p:ph idx="1"/>
          </p:nvPr>
        </p:nvSpPr>
        <p:spPr/>
        <p:txBody>
          <a:bodyPr>
            <a:normAutofit fontScale="62500" lnSpcReduction="20000"/>
          </a:bodyPr>
          <a:lstStyle/>
          <a:p>
            <a:r>
              <a:rPr lang="en-US" dirty="0"/>
              <a:t>There are several ways to interact with other Snapchat users. Unlike most social networks, these interactions are all private, except for the stories feature.</a:t>
            </a:r>
          </a:p>
          <a:p>
            <a:r>
              <a:rPr lang="en-US" b="1" dirty="0"/>
              <a:t>Adding users:</a:t>
            </a:r>
            <a:r>
              <a:rPr lang="en-US" dirty="0"/>
              <a:t> To add users to your friends list, you’ll need to search for their usernames. You can also connect to your phone’s contacts list. As mentioned, you can also add users using their specific QR code.</a:t>
            </a:r>
          </a:p>
          <a:p>
            <a:r>
              <a:rPr lang="en-US" b="1" dirty="0"/>
              <a:t>Viewing stories: </a:t>
            </a:r>
            <a:r>
              <a:rPr lang="en-US" dirty="0"/>
              <a:t>You can view and reply to other users’ Snap stories. They will be notified of both.</a:t>
            </a:r>
          </a:p>
          <a:p>
            <a:r>
              <a:rPr lang="en-US" b="1" dirty="0"/>
              <a:t>Sending snaps:</a:t>
            </a:r>
            <a:r>
              <a:rPr lang="en-US" dirty="0"/>
              <a:t> A more straightforward step, you can send and receive a photo and video content with other users. These interactions are what built and established the entire platform. If you screenshot a Snap, the sender of the Snap will be notified.</a:t>
            </a:r>
          </a:p>
          <a:p>
            <a:r>
              <a:rPr lang="en-US" b="1" dirty="0"/>
              <a:t>Instant messaging:</a:t>
            </a:r>
            <a:r>
              <a:rPr lang="en-US" dirty="0"/>
              <a:t> With the instant messaging feature, you can chat privately with users. When you reply to a user’s specific Snap sent to you, or a portion of their Snap story, your reply will be sent as an instant message. If you screenshot an instant message, the sender of the message will be notified.</a:t>
            </a:r>
          </a:p>
          <a:p>
            <a:r>
              <a:rPr lang="en-US" b="1" dirty="0"/>
              <a:t>Sending Snapcash: </a:t>
            </a:r>
            <a:r>
              <a:rPr lang="en-US" dirty="0"/>
              <a:t>You’ll need to activate this feature in your Settings and link with a credit or debit card, </a:t>
            </a:r>
            <a:r>
              <a:rPr lang="en-US" dirty="0">
                <a:hlinkClick r:id="rId2"/>
              </a:rPr>
              <a:t>Business Insider</a:t>
            </a:r>
            <a:r>
              <a:rPr lang="en-US" dirty="0"/>
              <a:t> describes, where you can also view your transaction history and add a security code to appear before each transaction. You can enter how much you want to send to a user through an instant message. The company advises against sending money to users you don’t know personally.</a:t>
            </a:r>
          </a:p>
          <a:p>
            <a:pPr marL="0" indent="0">
              <a:buNone/>
            </a:pPr>
            <a:endParaRPr lang="en-US" dirty="0"/>
          </a:p>
        </p:txBody>
      </p:sp>
    </p:spTree>
    <p:extLst>
      <p:ext uri="{BB962C8B-B14F-4D97-AF65-F5344CB8AC3E}">
        <p14:creationId xmlns:p14="http://schemas.microsoft.com/office/powerpoint/2010/main" val="3965005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8FA0-4624-40C4-A116-C82043AF625E}"/>
              </a:ext>
            </a:extLst>
          </p:cNvPr>
          <p:cNvSpPr>
            <a:spLocks noGrp="1"/>
          </p:cNvSpPr>
          <p:nvPr>
            <p:ph type="title"/>
          </p:nvPr>
        </p:nvSpPr>
        <p:spPr/>
        <p:txBody>
          <a:bodyPr/>
          <a:lstStyle/>
          <a:p>
            <a:r>
              <a:rPr lang="en-US" b="1" dirty="0"/>
              <a:t>Snapchat stories</a:t>
            </a:r>
            <a:endParaRPr lang="en-US" dirty="0"/>
          </a:p>
        </p:txBody>
      </p:sp>
      <p:sp>
        <p:nvSpPr>
          <p:cNvPr id="3" name="Content Placeholder 2">
            <a:extLst>
              <a:ext uri="{FF2B5EF4-FFF2-40B4-BE49-F238E27FC236}">
                <a16:creationId xmlns:a16="http://schemas.microsoft.com/office/drawing/2014/main" id="{5DD5500E-9BBE-4F7E-8B68-4022B925B5CC}"/>
              </a:ext>
            </a:extLst>
          </p:cNvPr>
          <p:cNvSpPr>
            <a:spLocks noGrp="1"/>
          </p:cNvSpPr>
          <p:nvPr>
            <p:ph idx="1"/>
          </p:nvPr>
        </p:nvSpPr>
        <p:spPr/>
        <p:txBody>
          <a:bodyPr>
            <a:normAutofit fontScale="62500" lnSpcReduction="20000"/>
          </a:bodyPr>
          <a:lstStyle/>
          <a:p>
            <a:r>
              <a:rPr lang="en-US" dirty="0"/>
              <a:t>Snap video or photo is added. Although no story is too long, you need at least one photo or video to compile a story. Portions of the story can be deleted at any time.</a:t>
            </a:r>
          </a:p>
          <a:p>
            <a:r>
              <a:rPr lang="en-US" dirty="0"/>
              <a:t>You’re able to see which and how many users view your story. That means other users can see when you view their stories. While you can watch a user’s story as many times as you want, the user will not be notified of how many times you view it.</a:t>
            </a:r>
          </a:p>
          <a:p>
            <a:r>
              <a:rPr lang="en-US" dirty="0"/>
              <a:t>A story is a great way to show your audience the daily operations of your business. It gives potential customers an idea of what an average day at your workplace is like. In addition, it gives your employees an opportunity to express their unique personalities.</a:t>
            </a:r>
          </a:p>
          <a:p>
            <a:r>
              <a:rPr lang="en-US" dirty="0"/>
              <a:t>There are also Live Stories, which allows users “who are at the same event or a specific location to contribute Snaps to the same community narrative,” the </a:t>
            </a:r>
            <a:r>
              <a:rPr lang="en-US" dirty="0">
                <a:hlinkClick r:id="rId2"/>
              </a:rPr>
              <a:t>company</a:t>
            </a:r>
            <a:r>
              <a:rPr lang="en-US" dirty="0"/>
              <a:t> explains. Location services should be turned on to contribute. For instance, major cities, including Los Angeles and New York City, have their own Live Stories, which are always ongoing. They can also be oriented around a specific event, such as the Super Bowl or the Oscars.</a:t>
            </a:r>
          </a:p>
          <a:p>
            <a:r>
              <a:rPr lang="en-US" dirty="0"/>
              <a:t>There are quite a few ways to advertise on Snapchat. According to the </a:t>
            </a:r>
            <a:r>
              <a:rPr lang="en-US" dirty="0">
                <a:hlinkClick r:id="rId3"/>
              </a:rPr>
              <a:t>company’s site</a:t>
            </a:r>
            <a:r>
              <a:rPr lang="en-US" dirty="0"/>
              <a:t>, there are three main methods: Snap ads, sponsored </a:t>
            </a:r>
            <a:r>
              <a:rPr lang="en-US" dirty="0" err="1"/>
              <a:t>geofilters</a:t>
            </a:r>
            <a:r>
              <a:rPr lang="en-US" dirty="0"/>
              <a:t> and sponsored lenses. Major brands like Vans, Coca-Cola, and JPMorgan Chase &amp; Co. have used Snapchat for marketing campaigns.</a:t>
            </a:r>
          </a:p>
          <a:p>
            <a:r>
              <a:rPr lang="en-US" b="1" i="1" dirty="0"/>
              <a:t>Key takeaway: </a:t>
            </a:r>
            <a:r>
              <a:rPr lang="en-US" b="1" dirty="0"/>
              <a:t>Snapchat allows you to send photos, create Stories, interact with other users and even create ads.</a:t>
            </a:r>
            <a:endParaRPr lang="en-US" dirty="0"/>
          </a:p>
          <a:p>
            <a:pPr marL="0" indent="0">
              <a:buNone/>
            </a:pPr>
            <a:endParaRPr lang="en-US" dirty="0"/>
          </a:p>
        </p:txBody>
      </p:sp>
    </p:spTree>
    <p:extLst>
      <p:ext uri="{BB962C8B-B14F-4D97-AF65-F5344CB8AC3E}">
        <p14:creationId xmlns:p14="http://schemas.microsoft.com/office/powerpoint/2010/main" val="1002045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753</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SNAPCHAT MARKETING</vt:lpstr>
      <vt:lpstr>What is Snapchat?</vt:lpstr>
      <vt:lpstr>How to set up Snapchat  for business</vt:lpstr>
      <vt:lpstr>Key takeaway: You can create a personal or business Snapchat account. A business account gives you access to the app’s Ad Manager.</vt:lpstr>
      <vt:lpstr>How to use Snapchat for business</vt:lpstr>
      <vt:lpstr>The anatomy of a Snap</vt:lpstr>
      <vt:lpstr>Customizing your profile</vt:lpstr>
      <vt:lpstr>Interacting with other Snapchat users</vt:lpstr>
      <vt:lpstr>Snapchat stories</vt:lpstr>
      <vt:lpstr>How to advertise with Snapchat</vt:lpstr>
      <vt:lpstr>Sponsored geofilters</vt:lpstr>
      <vt:lpstr>Sponsored lenses</vt:lpstr>
      <vt:lpstr>Snapchat tips and tricks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SNAPCHAT MARKETING</dc:title>
  <dc:creator>Huzaifa Shakeel</dc:creator>
  <cp:lastModifiedBy>Huzaifa Shakeel</cp:lastModifiedBy>
  <cp:revision>6</cp:revision>
  <dcterms:created xsi:type="dcterms:W3CDTF">2022-10-07T11:55:48Z</dcterms:created>
  <dcterms:modified xsi:type="dcterms:W3CDTF">2022-10-07T13:49:54Z</dcterms:modified>
</cp:coreProperties>
</file>