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62" r:id="rId4"/>
    <p:sldId id="374" r:id="rId5"/>
    <p:sldId id="379" r:id="rId6"/>
    <p:sldId id="375" r:id="rId7"/>
    <p:sldId id="380" r:id="rId8"/>
    <p:sldId id="383" r:id="rId9"/>
    <p:sldId id="385" r:id="rId10"/>
    <p:sldId id="387" r:id="rId11"/>
    <p:sldId id="388" r:id="rId12"/>
    <p:sldId id="398" r:id="rId13"/>
    <p:sldId id="384" r:id="rId14"/>
    <p:sldId id="389" r:id="rId15"/>
    <p:sldId id="390" r:id="rId16"/>
    <p:sldId id="391" r:id="rId17"/>
    <p:sldId id="392" r:id="rId18"/>
    <p:sldId id="393" r:id="rId19"/>
    <p:sldId id="395" r:id="rId20"/>
    <p:sldId id="382" r:id="rId21"/>
    <p:sldId id="396" r:id="rId22"/>
    <p:sldId id="397" r:id="rId23"/>
    <p:sldId id="394" r:id="rId24"/>
    <p:sldId id="399" r:id="rId25"/>
    <p:sldId id="3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3A3A"/>
    <a:srgbClr val="212121"/>
    <a:srgbClr val="FFFFFF"/>
    <a:srgbClr val="262626"/>
    <a:srgbClr val="E21B24"/>
    <a:srgbClr val="7A7A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85" autoAdjust="0"/>
    <p:restoredTop sz="94660"/>
  </p:normalViewPr>
  <p:slideViewPr>
    <p:cSldViewPr snapToGrid="0">
      <p:cViewPr varScale="1">
        <p:scale>
          <a:sx n="120" d="100"/>
          <a:sy n="120" d="100"/>
        </p:scale>
        <p:origin x="426" y="96"/>
      </p:cViewPr>
      <p:guideLst>
        <p:guide orient="horz" pos="2160"/>
        <p:guide pos="3840"/>
      </p:guideLst>
    </p:cSldViewPr>
  </p:slideViewPr>
  <p:notesTextViewPr>
    <p:cViewPr>
      <p:scale>
        <a:sx n="1" d="1"/>
        <a:sy n="1" d="1"/>
      </p:scale>
      <p:origin x="0" y="0"/>
    </p:cViewPr>
  </p:notesTextViewPr>
  <p:notesViewPr>
    <p:cSldViewPr snapToGrid="0">
      <p:cViewPr varScale="1">
        <p:scale>
          <a:sx n="70" d="100"/>
          <a:sy n="70" d="100"/>
        </p:scale>
        <p:origin x="304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AD2E8-4C0E-4DAA-A60E-9E4FF99E8E8C}"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E560E-711B-470F-82C8-4225BBBAEE46}" type="slidenum">
              <a:rPr lang="en-US" smtClean="0"/>
              <a:t>‹#›</a:t>
            </a:fld>
            <a:endParaRPr lang="en-US"/>
          </a:p>
        </p:txBody>
      </p:sp>
    </p:spTree>
    <p:extLst>
      <p:ext uri="{BB962C8B-B14F-4D97-AF65-F5344CB8AC3E}">
        <p14:creationId xmlns:p14="http://schemas.microsoft.com/office/powerpoint/2010/main" val="3540360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9231-B6E3-4CEC-9418-B9CE9FAE20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BA3483-7824-4961-8D9E-EDE0E449A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53D0C5-FA42-4B70-B08C-2579A53A13C4}"/>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5" name="Footer Placeholder 4">
            <a:extLst>
              <a:ext uri="{FF2B5EF4-FFF2-40B4-BE49-F238E27FC236}">
                <a16:creationId xmlns:a16="http://schemas.microsoft.com/office/drawing/2014/main" id="{77022A3D-D2B6-4DCA-AC83-B9A3C2CE8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E7A12-1B1F-4FDE-A316-D6C0538806A3}"/>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2745798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FBB0-4EEB-436E-932D-0EA5B973D2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4DF5BA-7B8B-4EA8-9D9B-A6BAD910DD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1EE5E-6C62-4C96-91F3-4973C0914111}"/>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5" name="Footer Placeholder 4">
            <a:extLst>
              <a:ext uri="{FF2B5EF4-FFF2-40B4-BE49-F238E27FC236}">
                <a16:creationId xmlns:a16="http://schemas.microsoft.com/office/drawing/2014/main" id="{F4BCF497-D838-4AAC-B09E-33D72D0E3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D41D3-670B-4AD6-98D0-EE326429E4CF}"/>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178360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C894E-CD61-42FC-A108-1D7099BA2D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B3B863-A161-45C2-8CBC-7184549E549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4CF038-905A-4970-94B2-6280E52B3CF5}"/>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5" name="Footer Placeholder 4">
            <a:extLst>
              <a:ext uri="{FF2B5EF4-FFF2-40B4-BE49-F238E27FC236}">
                <a16:creationId xmlns:a16="http://schemas.microsoft.com/office/drawing/2014/main" id="{0547AC44-A26D-4F41-BECA-2D81147A0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79DD9-0262-454C-AA88-946305896E81}"/>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3427096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223F-0E24-4BF0-AFF0-6F3DF9AAB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50E462-9D00-4540-A9B6-6C03C78964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FD7F81-7E78-4C4B-8BCA-983DA03356BB}"/>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5" name="Footer Placeholder 4">
            <a:extLst>
              <a:ext uri="{FF2B5EF4-FFF2-40B4-BE49-F238E27FC236}">
                <a16:creationId xmlns:a16="http://schemas.microsoft.com/office/drawing/2014/main" id="{2FBFBE29-E611-46DA-8D03-8EEB08A74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7B2A3-4C88-46C3-8231-5B9F34E216B8}"/>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284877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6A68-FA75-469C-81D4-0353B44C4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2E137D-87BA-4475-BB43-9F0650796C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E1E7095-68C0-4CD0-ABC8-F514643710DA}"/>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5" name="Footer Placeholder 4">
            <a:extLst>
              <a:ext uri="{FF2B5EF4-FFF2-40B4-BE49-F238E27FC236}">
                <a16:creationId xmlns:a16="http://schemas.microsoft.com/office/drawing/2014/main" id="{ECBE0032-3EA8-4738-8955-C03E252B7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422A1-F420-4940-9384-9B76CA7071B4}"/>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48678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AB6F-E792-46ED-BF95-5FC82B48BA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202CD-AD1E-4AA2-9AB2-62AE8C74F7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F0F337-ABC2-4488-9946-1F5CB606FC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05475E-64AA-4238-9D60-B2019274FA6B}"/>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6" name="Footer Placeholder 5">
            <a:extLst>
              <a:ext uri="{FF2B5EF4-FFF2-40B4-BE49-F238E27FC236}">
                <a16:creationId xmlns:a16="http://schemas.microsoft.com/office/drawing/2014/main" id="{F6A45E7A-303D-42C4-B081-9D381C7950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A3EAA1-A725-47CC-A1F6-6AA300679F52}"/>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1069188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9D6B-E0C5-4821-B6B9-E3D4907214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2521BE-A353-426B-B2A2-9E9E1C0FD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137FB9-5A5D-4AA5-9B50-04F81F538D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257B1-7110-4CF7-A726-3577090F5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1A1DF1-6C96-4AD6-8242-7DEF2BF780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0F899E-4BBD-436C-8A02-646DCD1F67E7}"/>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8" name="Footer Placeholder 7">
            <a:extLst>
              <a:ext uri="{FF2B5EF4-FFF2-40B4-BE49-F238E27FC236}">
                <a16:creationId xmlns:a16="http://schemas.microsoft.com/office/drawing/2014/main" id="{BBB1B9AF-AC0B-493D-BE36-885F986AE7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04E977-C37A-4082-93B2-A4970CBDE0CD}"/>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159300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3E34-33FB-4206-BAE7-598240A331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B08B2B-64BA-49AC-AAA2-D38749ECCFD0}"/>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4" name="Footer Placeholder 3">
            <a:extLst>
              <a:ext uri="{FF2B5EF4-FFF2-40B4-BE49-F238E27FC236}">
                <a16:creationId xmlns:a16="http://schemas.microsoft.com/office/drawing/2014/main" id="{A5694650-6CFA-49E1-AA12-C0AF57BCAB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A7AF8B-E57F-47AD-8D71-A0DFEA0A0AB2}"/>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208454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83E141-C593-4AA1-88F1-E140624C3C1A}"/>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3" name="Footer Placeholder 2">
            <a:extLst>
              <a:ext uri="{FF2B5EF4-FFF2-40B4-BE49-F238E27FC236}">
                <a16:creationId xmlns:a16="http://schemas.microsoft.com/office/drawing/2014/main" id="{18F55FA1-0628-4FBF-96C3-ECCD3198C5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794E01-61DF-4F47-9088-1FA75AEDCAAA}"/>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21554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E6F8-6C6E-4146-924F-FB60FA60E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1BE7FD-F6A7-4114-959A-F4F100ED0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4C63CC-133B-469D-9D6B-E38002087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E8A2BC-FECD-45DA-8AD3-D32782D0BE52}"/>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6" name="Footer Placeholder 5">
            <a:extLst>
              <a:ext uri="{FF2B5EF4-FFF2-40B4-BE49-F238E27FC236}">
                <a16:creationId xmlns:a16="http://schemas.microsoft.com/office/drawing/2014/main" id="{0ED0FB2E-4A82-4168-930D-EEA6A5BD95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0AD57-E5A5-4FC3-869A-E27191668521}"/>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13782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6FDF-F1CC-4689-B080-78172E296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A45C89-FED0-45AF-B9F8-099560CBA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FEBD39-765E-4101-863F-23D17E7C2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984815-0A0E-4F94-8534-9E4F6C900C19}"/>
              </a:ext>
            </a:extLst>
          </p:cNvPr>
          <p:cNvSpPr>
            <a:spLocks noGrp="1"/>
          </p:cNvSpPr>
          <p:nvPr>
            <p:ph type="dt" sz="half" idx="10"/>
          </p:nvPr>
        </p:nvSpPr>
        <p:spPr/>
        <p:txBody>
          <a:bodyPr/>
          <a:lstStyle/>
          <a:p>
            <a:fld id="{A3E62203-9D7C-4DC4-BF65-3AF43BBE3EE9}" type="datetimeFigureOut">
              <a:rPr lang="en-US" smtClean="0"/>
              <a:t>11/20/2019</a:t>
            </a:fld>
            <a:endParaRPr lang="en-US"/>
          </a:p>
        </p:txBody>
      </p:sp>
      <p:sp>
        <p:nvSpPr>
          <p:cNvPr id="6" name="Footer Placeholder 5">
            <a:extLst>
              <a:ext uri="{FF2B5EF4-FFF2-40B4-BE49-F238E27FC236}">
                <a16:creationId xmlns:a16="http://schemas.microsoft.com/office/drawing/2014/main" id="{A547A3A2-33D3-4AB7-80DE-EB299BD2D2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767A8-656C-4665-AD45-030C4B1FF25C}"/>
              </a:ext>
            </a:extLst>
          </p:cNvPr>
          <p:cNvSpPr>
            <a:spLocks noGrp="1"/>
          </p:cNvSpPr>
          <p:nvPr>
            <p:ph type="sldNum" sz="quarter" idx="12"/>
          </p:nvPr>
        </p:nvSpPr>
        <p:spPr/>
        <p:txBody>
          <a:bodyPr/>
          <a:lstStyle/>
          <a:p>
            <a:fld id="{49D4DFBF-CDFA-4893-9E12-841DDED48710}" type="slidenum">
              <a:rPr lang="en-US" smtClean="0"/>
              <a:t>‹#›</a:t>
            </a:fld>
            <a:endParaRPr lang="en-US"/>
          </a:p>
        </p:txBody>
      </p:sp>
    </p:spTree>
    <p:extLst>
      <p:ext uri="{BB962C8B-B14F-4D97-AF65-F5344CB8AC3E}">
        <p14:creationId xmlns:p14="http://schemas.microsoft.com/office/powerpoint/2010/main" val="3197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F05D97-F48D-4162-9B29-2124EF54EE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5C6FF-1BC3-4138-BB57-C63A87053A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0542F-C07E-4DE1-BB4B-0E9CC04926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62203-9D7C-4DC4-BF65-3AF43BBE3EE9}" type="datetimeFigureOut">
              <a:rPr lang="en-US" smtClean="0"/>
              <a:t>11/20/2019</a:t>
            </a:fld>
            <a:endParaRPr lang="en-US"/>
          </a:p>
        </p:txBody>
      </p:sp>
      <p:sp>
        <p:nvSpPr>
          <p:cNvPr id="5" name="Footer Placeholder 4">
            <a:extLst>
              <a:ext uri="{FF2B5EF4-FFF2-40B4-BE49-F238E27FC236}">
                <a16:creationId xmlns:a16="http://schemas.microsoft.com/office/drawing/2014/main" id="{7BBD9C90-01B1-45B1-9096-724DBF167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FBE076-DBC8-4DBA-87D0-66A8BA63B9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4DFBF-CDFA-4893-9E12-841DDED48710}" type="slidenum">
              <a:rPr lang="en-US" smtClean="0"/>
              <a:t>‹#›</a:t>
            </a:fld>
            <a:endParaRPr lang="en-US"/>
          </a:p>
        </p:txBody>
      </p:sp>
    </p:spTree>
    <p:extLst>
      <p:ext uri="{BB962C8B-B14F-4D97-AF65-F5344CB8AC3E}">
        <p14:creationId xmlns:p14="http://schemas.microsoft.com/office/powerpoint/2010/main" val="1270239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8296D1-16F6-4573-9A26-3001A2A5571A}"/>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73310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77931B-3E83-446F-8187-C160655F9D23}"/>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DB06E9F9-941E-4260-8685-6A62DB5C96D1}"/>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Item Specificity</a:t>
            </a:r>
            <a:endParaRPr sz="3200" dirty="0"/>
          </a:p>
        </p:txBody>
      </p:sp>
      <p:grpSp>
        <p:nvGrpSpPr>
          <p:cNvPr id="4" name="Group 3">
            <a:extLst>
              <a:ext uri="{FF2B5EF4-FFF2-40B4-BE49-F238E27FC236}">
                <a16:creationId xmlns:a16="http://schemas.microsoft.com/office/drawing/2014/main" id="{80723424-DA64-4D07-B1EC-8DE9CD14EF5A}"/>
              </a:ext>
            </a:extLst>
          </p:cNvPr>
          <p:cNvGrpSpPr/>
          <p:nvPr/>
        </p:nvGrpSpPr>
        <p:grpSpPr>
          <a:xfrm>
            <a:off x="7562850" y="469345"/>
            <a:ext cx="5675366" cy="659523"/>
            <a:chOff x="7193280" y="469345"/>
            <a:chExt cx="4221046" cy="659523"/>
          </a:xfrm>
        </p:grpSpPr>
        <p:cxnSp>
          <p:nvCxnSpPr>
            <p:cNvPr id="5" name="Straight Connector 4">
              <a:extLst>
                <a:ext uri="{FF2B5EF4-FFF2-40B4-BE49-F238E27FC236}">
                  <a16:creationId xmlns:a16="http://schemas.microsoft.com/office/drawing/2014/main" id="{FEA894D7-E98E-489C-A297-D7C6AFD422E0}"/>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224A484-7F41-43DD-9FA7-61C129785BEA}"/>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3F6673-BE8E-4415-989E-C1424DA99BB0}"/>
                  </a:ext>
                </a:extLst>
              </p:cNvPr>
              <p:cNvSpPr txBox="1"/>
              <p:nvPr/>
            </p:nvSpPr>
            <p:spPr>
              <a:xfrm>
                <a:off x="1148344" y="1707602"/>
                <a:ext cx="9626582" cy="42502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A term specific to a book such as mystical location or characters can be important in revealing the plot details.</a:t>
                </a:r>
              </a:p>
              <a:p>
                <a:pPr marL="285750" indent="-285750">
                  <a:lnSpc>
                    <a:spcPct val="150000"/>
                  </a:lnSpc>
                  <a:buFont typeface="Arial" panose="020B0604020202020204" pitchFamily="34" charset="0"/>
                  <a:buChar char="•"/>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We formulate methods to effectively identify the specificity of each word </a:t>
                </a:r>
              </a:p>
              <a:p>
                <a:pPr marL="285750" indent="-285750">
                  <a:lnSpc>
                    <a:spcPct val="150000"/>
                  </a:lnSpc>
                  <a:buFont typeface="Arial" panose="020B0604020202020204" pitchFamily="34" charset="0"/>
                  <a:buChar char="•"/>
                </a:pPr>
                <a:r>
                  <a:rPr lang="en-US" b="1" i="1" dirty="0">
                    <a:solidFill>
                      <a:schemeClr val="bg1"/>
                    </a:solidFill>
                    <a:latin typeface="Lato" panose="020F0502020204030203" pitchFamily="34" charset="0"/>
                    <a:ea typeface="Lato" panose="020F0502020204030203" pitchFamily="34" charset="0"/>
                    <a:cs typeface="Lato" panose="020F0502020204030203" pitchFamily="34" charset="0"/>
                  </a:rPr>
                  <a:t>Popularity</a:t>
                </a: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dirty="0">
                    <a:solidFill>
                      <a:schemeClr val="bg1"/>
                    </a:solidFill>
                    <a:latin typeface="Lato" panose="020F0502020204030203" pitchFamily="34" charset="0"/>
                    <a:ea typeface="Lato" panose="020F0502020204030203" pitchFamily="34" charset="0"/>
                    <a:cs typeface="Lato" panose="020F0502020204030203" pitchFamily="34" charset="0"/>
                  </a:rPr>
                  <a:t>defines how popular a term is for a given book. Can be calculated using, </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a:p>
                <a:pPr lvl="2">
                  <a:lnSpc>
                    <a:spcPct val="150000"/>
                  </a:lnSpc>
                </a:pPr>
                <a:r>
                  <a:rPr lang="en-US" i="1" dirty="0" err="1">
                    <a:solidFill>
                      <a:schemeClr val="bg1"/>
                    </a:solidFill>
                    <a:latin typeface="Lato" panose="020F0502020204030203" pitchFamily="34" charset="0"/>
                    <a:ea typeface="Lato" panose="020F0502020204030203" pitchFamily="34" charset="0"/>
                    <a:cs typeface="Lato" panose="020F0502020204030203" pitchFamily="34" charset="0"/>
                  </a:rPr>
                  <a:t>TF</a:t>
                </a:r>
                <a:r>
                  <a:rPr lang="en-US" i="1" baseline="-25000" dirty="0" err="1">
                    <a:solidFill>
                      <a:schemeClr val="bg1"/>
                    </a:solidFill>
                    <a:latin typeface="Lato" panose="020F0502020204030203" pitchFamily="34" charset="0"/>
                    <a:ea typeface="Lato" panose="020F0502020204030203" pitchFamily="34" charset="0"/>
                    <a:cs typeface="Lato" panose="020F0502020204030203" pitchFamily="34" charset="0"/>
                  </a:rPr>
                  <a:t>w,i</a:t>
                </a:r>
                <a:r>
                  <a:rPr lang="en-US" b="1" i="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f>
                      <m:fPr>
                        <m:ctrlP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ctrlPr>
                      </m:fPr>
                      <m:num>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m:t>
                        </m:r>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𝑪𝒘</m:t>
                        </m:r>
                        <m:r>
                          <a:rPr lang="en-US" sz="2000" b="1" i="1" baseline="-25000" smtClean="0">
                            <a:solidFill>
                              <a:schemeClr val="bg1"/>
                            </a:solidFill>
                            <a:latin typeface="Cambria Math" panose="02040503050406030204" pitchFamily="18" charset="0"/>
                            <a:ea typeface="Lato" panose="020F0502020204030203" pitchFamily="34" charset="0"/>
                            <a:cs typeface="Lato" panose="020F0502020204030203" pitchFamily="34" charset="0"/>
                          </a:rPr>
                          <m:t> </m:t>
                        </m:r>
                        <m:r>
                          <a:rPr lang="en-US" sz="2000" b="1" i="1" baseline="-25000" smtClean="0">
                            <a:solidFill>
                              <a:schemeClr val="bg1"/>
                            </a:solidFill>
                            <a:latin typeface="Cambria Math" panose="02040503050406030204" pitchFamily="18" charset="0"/>
                            <a:ea typeface="Lato" panose="020F0502020204030203" pitchFamily="34" charset="0"/>
                            <a:cs typeface="Lato" panose="020F0502020204030203" pitchFamily="34" charset="0"/>
                          </a:rPr>
                          <m:t>𝒊</m:t>
                        </m:r>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m:t>
                        </m:r>
                      </m:num>
                      <m:den>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m:t>
                        </m:r>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𝑪𝒊</m:t>
                        </m:r>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m:t>
                        </m:r>
                      </m:den>
                    </m:f>
                  </m:oMath>
                </a14:m>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lnSpc>
                    <a:spcPct val="150000"/>
                  </a:lnSpc>
                  <a:buFont typeface="Arial" panose="020B0604020202020204" pitchFamily="34" charset="0"/>
                  <a:buChar char="•"/>
                </a:pPr>
                <a:r>
                  <a:rPr lang="en-US" i="1" dirty="0">
                    <a:solidFill>
                      <a:schemeClr val="bg1"/>
                    </a:solidFill>
                    <a:latin typeface="Lato" panose="020F0502020204030203" pitchFamily="34" charset="0"/>
                    <a:ea typeface="Lato" panose="020F0502020204030203" pitchFamily="34" charset="0"/>
                    <a:cs typeface="Lato" panose="020F0502020204030203" pitchFamily="34" charset="0"/>
                  </a:rPr>
                  <a:t>Uniqueness</a:t>
                </a: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dirty="0">
                    <a:solidFill>
                      <a:schemeClr val="bg1"/>
                    </a:solidFill>
                    <a:latin typeface="Lato" panose="020F0502020204030203" pitchFamily="34" charset="0"/>
                    <a:ea typeface="Lato" panose="020F0502020204030203" pitchFamily="34" charset="0"/>
                    <a:cs typeface="Lato" panose="020F0502020204030203" pitchFamily="34" charset="0"/>
                  </a:rPr>
                  <a:t>defines a measure to show how often this word is seen in the entire dataset. Can be calculated as </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a:p>
                <a:pPr lvl="1">
                  <a:lnSpc>
                    <a:spcPct val="150000"/>
                  </a:lnSpc>
                </a:pP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solidFill>
                    <a:latin typeface="Lato" panose="020F0502020204030203" pitchFamily="34" charset="0"/>
                    <a:ea typeface="Lato" panose="020F0502020204030203" pitchFamily="34" charset="0"/>
                    <a:cs typeface="Lato" panose="020F0502020204030203" pitchFamily="34" charset="0"/>
                  </a:rPr>
                  <a:t>IDF</a:t>
                </a:r>
                <a:r>
                  <a:rPr lang="en-US" baseline="-25000" dirty="0" err="1">
                    <a:solidFill>
                      <a:schemeClr val="bg1"/>
                    </a:solidFill>
                    <a:latin typeface="Lato" panose="020F0502020204030203" pitchFamily="34" charset="0"/>
                    <a:ea typeface="Lato" panose="020F0502020204030203" pitchFamily="34" charset="0"/>
                    <a:cs typeface="Lato" panose="020F0502020204030203" pitchFamily="34" charset="0"/>
                  </a:rPr>
                  <a:t>w</a:t>
                </a: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 </a:t>
                </a:r>
                <a:r>
                  <a:rPr lang="en-US" dirty="0">
                    <a:solidFill>
                      <a:schemeClr val="bg1"/>
                    </a:solidFill>
                    <a:latin typeface="Lato" panose="020F0502020204030203" pitchFamily="34" charset="0"/>
                    <a:ea typeface="Lato" panose="020F0502020204030203" pitchFamily="34" charset="0"/>
                    <a:cs typeface="Lato" panose="020F0502020204030203" pitchFamily="34" charset="0"/>
                  </a:rPr>
                  <a:t>log(</a:t>
                </a:r>
                <a14:m>
                  <m:oMath xmlns:m="http://schemas.openxmlformats.org/officeDocument/2006/math">
                    <m:f>
                      <m:fPr>
                        <m:ctrlPr>
                          <a:rPr lang="en-US" i="1" smtClean="0">
                            <a:solidFill>
                              <a:schemeClr val="bg1"/>
                            </a:solidFill>
                            <a:latin typeface="Cambria Math" panose="02040503050406030204" pitchFamily="18" charset="0"/>
                            <a:ea typeface="Lato" panose="020F0502020204030203" pitchFamily="34" charset="0"/>
                            <a:cs typeface="Lato" panose="020F0502020204030203" pitchFamily="34" charset="0"/>
                          </a:rPr>
                        </m:ctrlPr>
                      </m:fPr>
                      <m:num>
                        <m:d>
                          <m:dPr>
                            <m:begChr m:val="|"/>
                            <m:endChr m:val="|"/>
                            <m:ctrlPr>
                              <a:rPr lang="en-US" b="0" i="1" smtClean="0">
                                <a:solidFill>
                                  <a:schemeClr val="bg1"/>
                                </a:solidFill>
                                <a:latin typeface="Cambria Math" panose="02040503050406030204" pitchFamily="18" charset="0"/>
                                <a:ea typeface="Lato" panose="020F0502020204030203" pitchFamily="34" charset="0"/>
                                <a:cs typeface="Lato" panose="020F0502020204030203" pitchFamily="34" charset="0"/>
                              </a:rPr>
                            </m:ctrlPr>
                          </m:dPr>
                          <m:e>
                            <m:r>
                              <a:rPr lang="en-US" b="0" i="1" smtClean="0">
                                <a:solidFill>
                                  <a:schemeClr val="bg1"/>
                                </a:solidFill>
                                <a:latin typeface="Cambria Math" panose="02040503050406030204" pitchFamily="18" charset="0"/>
                                <a:ea typeface="Lato" panose="020F0502020204030203" pitchFamily="34" charset="0"/>
                                <a:cs typeface="Lato" panose="020F0502020204030203" pitchFamily="34" charset="0"/>
                              </a:rPr>
                              <m:t>𝐼</m:t>
                            </m:r>
                          </m:e>
                        </m:d>
                        <m:r>
                          <a:rPr lang="en-US" b="0" i="1" smtClean="0">
                            <a:solidFill>
                              <a:schemeClr val="bg1"/>
                            </a:solidFill>
                            <a:latin typeface="Cambria Math" panose="02040503050406030204" pitchFamily="18" charset="0"/>
                            <a:ea typeface="Lato" panose="020F0502020204030203" pitchFamily="34" charset="0"/>
                            <a:cs typeface="Lato" panose="020F0502020204030203" pitchFamily="34" charset="0"/>
                          </a:rPr>
                          <m:t>+ ∈</m:t>
                        </m:r>
                      </m:num>
                      <m:den>
                        <m:d>
                          <m:dPr>
                            <m:begChr m:val="|"/>
                            <m:endChr m:val="|"/>
                            <m:ctrlPr>
                              <a:rPr lang="en-US" i="1">
                                <a:solidFill>
                                  <a:schemeClr val="bg1"/>
                                </a:solidFill>
                                <a:latin typeface="Cambria Math" panose="02040503050406030204" pitchFamily="18" charset="0"/>
                                <a:ea typeface="Lato" panose="020F0502020204030203" pitchFamily="34" charset="0"/>
                                <a:cs typeface="Lato" panose="020F0502020204030203" pitchFamily="34" charset="0"/>
                              </a:rPr>
                            </m:ctrlPr>
                          </m:dPr>
                          <m:e>
                            <m:r>
                              <a:rPr lang="en-US" i="1">
                                <a:solidFill>
                                  <a:schemeClr val="bg1"/>
                                </a:solidFill>
                                <a:latin typeface="Cambria Math" panose="02040503050406030204" pitchFamily="18" charset="0"/>
                                <a:ea typeface="Lato" panose="020F0502020204030203" pitchFamily="34" charset="0"/>
                                <a:cs typeface="Lato" panose="020F0502020204030203" pitchFamily="34" charset="0"/>
                              </a:rPr>
                              <m:t>𝐼</m:t>
                            </m:r>
                            <m:r>
                              <a:rPr lang="en-US" b="0" i="1" baseline="-25000" smtClean="0">
                                <a:solidFill>
                                  <a:schemeClr val="bg1"/>
                                </a:solidFill>
                                <a:latin typeface="Cambria Math" panose="02040503050406030204" pitchFamily="18" charset="0"/>
                                <a:ea typeface="Lato" panose="020F0502020204030203" pitchFamily="34" charset="0"/>
                                <a:cs typeface="Lato" panose="020F0502020204030203" pitchFamily="34" charset="0"/>
                              </a:rPr>
                              <m:t>𝑤</m:t>
                            </m:r>
                          </m:e>
                        </m:d>
                        <m:r>
                          <a:rPr lang="en-US" i="1">
                            <a:solidFill>
                              <a:schemeClr val="bg1"/>
                            </a:solidFill>
                            <a:latin typeface="Cambria Math" panose="02040503050406030204" pitchFamily="18" charset="0"/>
                            <a:ea typeface="Lato" panose="020F0502020204030203" pitchFamily="34" charset="0"/>
                            <a:cs typeface="Lato" panose="020F0502020204030203" pitchFamily="34" charset="0"/>
                          </a:rPr>
                          <m:t>+ ∈</m:t>
                        </m:r>
                      </m:den>
                    </m:f>
                  </m:oMath>
                </a14:m>
                <a:r>
                  <a:rPr lang="en-US" dirty="0">
                    <a:solidFill>
                      <a:schemeClr val="bg1"/>
                    </a:solidFill>
                    <a:latin typeface="Lato" panose="020F0502020204030203" pitchFamily="34" charset="0"/>
                    <a:ea typeface="Lato" panose="020F0502020204030203" pitchFamily="34" charset="0"/>
                    <a:cs typeface="Lato" panose="020F0502020204030203" pitchFamily="34" charset="0"/>
                  </a:rPr>
                  <a:t>)</a:t>
                </a:r>
              </a:p>
              <a:p>
                <a:pPr lvl="1"/>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7" name="TextBox 6">
                <a:extLst>
                  <a:ext uri="{FF2B5EF4-FFF2-40B4-BE49-F238E27FC236}">
                    <a16:creationId xmlns:a16="http://schemas.microsoft.com/office/drawing/2014/main" id="{A93F6673-BE8E-4415-989E-C1424DA99BB0}"/>
                  </a:ext>
                </a:extLst>
              </p:cNvPr>
              <p:cNvSpPr txBox="1">
                <a:spLocks noRot="1" noChangeAspect="1" noMove="1" noResize="1" noEditPoints="1" noAdjustHandles="1" noChangeArrowheads="1" noChangeShapeType="1" noTextEdit="1"/>
              </p:cNvSpPr>
              <p:nvPr/>
            </p:nvSpPr>
            <p:spPr>
              <a:xfrm>
                <a:off x="1148344" y="1707602"/>
                <a:ext cx="9626582" cy="4250266"/>
              </a:xfrm>
              <a:prstGeom prst="rect">
                <a:avLst/>
              </a:prstGeom>
              <a:blipFill>
                <a:blip r:embed="rId2"/>
                <a:stretch>
                  <a:fillRect l="-380"/>
                </a:stretch>
              </a:blipFill>
            </p:spPr>
            <p:txBody>
              <a:bodyPr/>
              <a:lstStyle/>
              <a:p>
                <a:r>
                  <a:rPr lang="en-US">
                    <a:noFill/>
                  </a:rPr>
                  <a:t> </a:t>
                </a:r>
              </a:p>
            </p:txBody>
          </p:sp>
        </mc:Fallback>
      </mc:AlternateContent>
    </p:spTree>
    <p:extLst>
      <p:ext uri="{BB962C8B-B14F-4D97-AF65-F5344CB8AC3E}">
        <p14:creationId xmlns:p14="http://schemas.microsoft.com/office/powerpoint/2010/main" val="283625164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par>
                                <p:cTn id="8" presetID="42" presetClass="path" presetSubtype="0" accel="80000" decel="20000" fill="hold" nodeType="withEffect">
                                  <p:stCondLst>
                                    <p:cond delay="0"/>
                                  </p:stCondLst>
                                  <p:childTnLst>
                                    <p:animMotion origin="layout" path="M -0.49583 -0.00255 L -0.23268 -0.00255 " pathEditMode="relative" rAng="0" ptsTypes="AA">
                                      <p:cBhvr>
                                        <p:cTn id="9" dur="1000" fill="hold"/>
                                        <p:tgtEl>
                                          <p:spTgt spid="4"/>
                                        </p:tgtEl>
                                        <p:attrNameLst>
                                          <p:attrName>ppt_x</p:attrName>
                                          <p:attrName>ppt_y</p:attrName>
                                        </p:attrNameLst>
                                      </p:cBhvr>
                                      <p:rCtr x="13151" y="0"/>
                                    </p:animMotion>
                                  </p:childTnLst>
                                </p:cTn>
                              </p:par>
                              <p:par>
                                <p:cTn id="10" presetID="1" presetClass="entr" presetSubtype="0" fill="hold" grpId="0" nodeType="withEffect">
                                  <p:stCondLst>
                                    <p:cond delay="26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77931B-3E83-446F-8187-C160655F9D23}"/>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DB06E9F9-941E-4260-8685-6A62DB5C96D1}"/>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Item Specificity</a:t>
            </a:r>
            <a:endParaRPr sz="32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3F6673-BE8E-4415-989E-C1424DA99BB0}"/>
                  </a:ext>
                </a:extLst>
              </p:cNvPr>
              <p:cNvSpPr txBox="1"/>
              <p:nvPr/>
            </p:nvSpPr>
            <p:spPr>
              <a:xfrm>
                <a:off x="1148344" y="1707602"/>
                <a:ext cx="9626582" cy="42502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A term specific to a book such as mystical location or characters can be important in revealing the plot details.</a:t>
                </a:r>
              </a:p>
              <a:p>
                <a:pPr marL="285750" indent="-285750">
                  <a:lnSpc>
                    <a:spcPct val="150000"/>
                  </a:lnSpc>
                  <a:buFont typeface="Arial" panose="020B0604020202020204" pitchFamily="34" charset="0"/>
                  <a:buChar char="•"/>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We formulate methods to effectively identify the specificity of each word </a:t>
                </a:r>
              </a:p>
              <a:p>
                <a:pPr marL="285750" indent="-285750">
                  <a:lnSpc>
                    <a:spcPct val="150000"/>
                  </a:lnSpc>
                  <a:buFont typeface="Arial" panose="020B0604020202020204" pitchFamily="34" charset="0"/>
                  <a:buChar char="•"/>
                </a:pPr>
                <a:r>
                  <a:rPr lang="en-US" b="1" i="1" dirty="0">
                    <a:solidFill>
                      <a:schemeClr val="bg1"/>
                    </a:solidFill>
                    <a:latin typeface="Lato" panose="020F0502020204030203" pitchFamily="34" charset="0"/>
                    <a:ea typeface="Lato" panose="020F0502020204030203" pitchFamily="34" charset="0"/>
                    <a:cs typeface="Lato" panose="020F0502020204030203" pitchFamily="34" charset="0"/>
                  </a:rPr>
                  <a:t>Popularity</a:t>
                </a: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dirty="0">
                    <a:solidFill>
                      <a:schemeClr val="bg1"/>
                    </a:solidFill>
                    <a:latin typeface="Lato" panose="020F0502020204030203" pitchFamily="34" charset="0"/>
                    <a:ea typeface="Lato" panose="020F0502020204030203" pitchFamily="34" charset="0"/>
                    <a:cs typeface="Lato" panose="020F0502020204030203" pitchFamily="34" charset="0"/>
                  </a:rPr>
                  <a:t>defines how popular a term is for a given book. Can be calculated using, </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a:p>
                <a:pPr lvl="2">
                  <a:lnSpc>
                    <a:spcPct val="150000"/>
                  </a:lnSpc>
                </a:pPr>
                <a:r>
                  <a:rPr lang="en-US" i="1" dirty="0" err="1">
                    <a:solidFill>
                      <a:schemeClr val="bg1"/>
                    </a:solidFill>
                    <a:latin typeface="Lato" panose="020F0502020204030203" pitchFamily="34" charset="0"/>
                    <a:ea typeface="Lato" panose="020F0502020204030203" pitchFamily="34" charset="0"/>
                    <a:cs typeface="Lato" panose="020F0502020204030203" pitchFamily="34" charset="0"/>
                  </a:rPr>
                  <a:t>TF</a:t>
                </a:r>
                <a:r>
                  <a:rPr lang="en-US" i="1" baseline="-25000" dirty="0" err="1">
                    <a:solidFill>
                      <a:schemeClr val="bg1"/>
                    </a:solidFill>
                    <a:latin typeface="Lato" panose="020F0502020204030203" pitchFamily="34" charset="0"/>
                    <a:ea typeface="Lato" panose="020F0502020204030203" pitchFamily="34" charset="0"/>
                    <a:cs typeface="Lato" panose="020F0502020204030203" pitchFamily="34" charset="0"/>
                  </a:rPr>
                  <a:t>w,i</a:t>
                </a:r>
                <a:r>
                  <a:rPr lang="en-US" b="1" i="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f>
                      <m:fPr>
                        <m:ctrlP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ctrlPr>
                      </m:fPr>
                      <m:num>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m:t>
                        </m:r>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𝑪𝒘</m:t>
                        </m:r>
                        <m:r>
                          <a:rPr lang="en-US" sz="2000" b="1" i="1" baseline="-25000" smtClean="0">
                            <a:solidFill>
                              <a:schemeClr val="bg1"/>
                            </a:solidFill>
                            <a:latin typeface="Cambria Math" panose="02040503050406030204" pitchFamily="18" charset="0"/>
                            <a:ea typeface="Lato" panose="020F0502020204030203" pitchFamily="34" charset="0"/>
                            <a:cs typeface="Lato" panose="020F0502020204030203" pitchFamily="34" charset="0"/>
                          </a:rPr>
                          <m:t> </m:t>
                        </m:r>
                        <m:r>
                          <a:rPr lang="en-US" sz="2000" b="1" i="1" baseline="-25000" smtClean="0">
                            <a:solidFill>
                              <a:schemeClr val="bg1"/>
                            </a:solidFill>
                            <a:latin typeface="Cambria Math" panose="02040503050406030204" pitchFamily="18" charset="0"/>
                            <a:ea typeface="Lato" panose="020F0502020204030203" pitchFamily="34" charset="0"/>
                            <a:cs typeface="Lato" panose="020F0502020204030203" pitchFamily="34" charset="0"/>
                          </a:rPr>
                          <m:t>𝒊</m:t>
                        </m:r>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m:t>
                        </m:r>
                      </m:num>
                      <m:den>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m:t>
                        </m:r>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𝑪𝒊</m:t>
                        </m:r>
                        <m:r>
                          <a:rPr lang="en-US" sz="2000" b="1" i="1" smtClean="0">
                            <a:solidFill>
                              <a:schemeClr val="bg1"/>
                            </a:solidFill>
                            <a:latin typeface="Cambria Math" panose="02040503050406030204" pitchFamily="18" charset="0"/>
                            <a:ea typeface="Lato" panose="020F0502020204030203" pitchFamily="34" charset="0"/>
                            <a:cs typeface="Lato" panose="020F0502020204030203" pitchFamily="34" charset="0"/>
                          </a:rPr>
                          <m:t>|</m:t>
                        </m:r>
                      </m:den>
                    </m:f>
                  </m:oMath>
                </a14:m>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lnSpc>
                    <a:spcPct val="150000"/>
                  </a:lnSpc>
                  <a:buFont typeface="Arial" panose="020B0604020202020204" pitchFamily="34" charset="0"/>
                  <a:buChar char="•"/>
                </a:pPr>
                <a:r>
                  <a:rPr lang="en-US" i="1" dirty="0">
                    <a:solidFill>
                      <a:schemeClr val="bg1"/>
                    </a:solidFill>
                    <a:latin typeface="Lato" panose="020F0502020204030203" pitchFamily="34" charset="0"/>
                    <a:ea typeface="Lato" panose="020F0502020204030203" pitchFamily="34" charset="0"/>
                    <a:cs typeface="Lato" panose="020F0502020204030203" pitchFamily="34" charset="0"/>
                  </a:rPr>
                  <a:t>Uniqueness</a:t>
                </a: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dirty="0">
                    <a:solidFill>
                      <a:schemeClr val="bg1"/>
                    </a:solidFill>
                    <a:latin typeface="Lato" panose="020F0502020204030203" pitchFamily="34" charset="0"/>
                    <a:ea typeface="Lato" panose="020F0502020204030203" pitchFamily="34" charset="0"/>
                    <a:cs typeface="Lato" panose="020F0502020204030203" pitchFamily="34" charset="0"/>
                  </a:rPr>
                  <a:t>defines a measure to show how often this word is seen in the entire dataset. Can be calculated as </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a:p>
                <a:pPr lvl="1">
                  <a:lnSpc>
                    <a:spcPct val="150000"/>
                  </a:lnSpc>
                </a:pP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dirty="0" err="1">
                    <a:solidFill>
                      <a:schemeClr val="bg1"/>
                    </a:solidFill>
                    <a:latin typeface="Lato" panose="020F0502020204030203" pitchFamily="34" charset="0"/>
                    <a:ea typeface="Lato" panose="020F0502020204030203" pitchFamily="34" charset="0"/>
                    <a:cs typeface="Lato" panose="020F0502020204030203" pitchFamily="34" charset="0"/>
                  </a:rPr>
                  <a:t>IDF</a:t>
                </a:r>
                <a:r>
                  <a:rPr lang="en-US" baseline="-25000" dirty="0" err="1">
                    <a:solidFill>
                      <a:schemeClr val="bg1"/>
                    </a:solidFill>
                    <a:latin typeface="Lato" panose="020F0502020204030203" pitchFamily="34" charset="0"/>
                    <a:ea typeface="Lato" panose="020F0502020204030203" pitchFamily="34" charset="0"/>
                    <a:cs typeface="Lato" panose="020F0502020204030203" pitchFamily="34" charset="0"/>
                  </a:rPr>
                  <a:t>w</a:t>
                </a: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 = </a:t>
                </a:r>
                <a:r>
                  <a:rPr lang="en-US" dirty="0">
                    <a:solidFill>
                      <a:schemeClr val="bg1"/>
                    </a:solidFill>
                    <a:latin typeface="Lato" panose="020F0502020204030203" pitchFamily="34" charset="0"/>
                    <a:ea typeface="Lato" panose="020F0502020204030203" pitchFamily="34" charset="0"/>
                    <a:cs typeface="Lato" panose="020F0502020204030203" pitchFamily="34" charset="0"/>
                  </a:rPr>
                  <a:t>log(</a:t>
                </a:r>
                <a14:m>
                  <m:oMath xmlns:m="http://schemas.openxmlformats.org/officeDocument/2006/math">
                    <m:f>
                      <m:fPr>
                        <m:ctrlPr>
                          <a:rPr lang="en-US" i="1" smtClean="0">
                            <a:solidFill>
                              <a:schemeClr val="bg1"/>
                            </a:solidFill>
                            <a:latin typeface="Cambria Math" panose="02040503050406030204" pitchFamily="18" charset="0"/>
                            <a:ea typeface="Lato" panose="020F0502020204030203" pitchFamily="34" charset="0"/>
                            <a:cs typeface="Lato" panose="020F0502020204030203" pitchFamily="34" charset="0"/>
                          </a:rPr>
                        </m:ctrlPr>
                      </m:fPr>
                      <m:num>
                        <m:d>
                          <m:dPr>
                            <m:begChr m:val="|"/>
                            <m:endChr m:val="|"/>
                            <m:ctrlPr>
                              <a:rPr lang="en-US" b="0" i="1" smtClean="0">
                                <a:solidFill>
                                  <a:schemeClr val="bg1"/>
                                </a:solidFill>
                                <a:latin typeface="Cambria Math" panose="02040503050406030204" pitchFamily="18" charset="0"/>
                                <a:ea typeface="Lato" panose="020F0502020204030203" pitchFamily="34" charset="0"/>
                                <a:cs typeface="Lato" panose="020F0502020204030203" pitchFamily="34" charset="0"/>
                              </a:rPr>
                            </m:ctrlPr>
                          </m:dPr>
                          <m:e>
                            <m:r>
                              <a:rPr lang="en-US" b="0" i="1" smtClean="0">
                                <a:solidFill>
                                  <a:schemeClr val="bg1"/>
                                </a:solidFill>
                                <a:latin typeface="Cambria Math" panose="02040503050406030204" pitchFamily="18" charset="0"/>
                                <a:ea typeface="Lato" panose="020F0502020204030203" pitchFamily="34" charset="0"/>
                                <a:cs typeface="Lato" panose="020F0502020204030203" pitchFamily="34" charset="0"/>
                              </a:rPr>
                              <m:t>𝐼</m:t>
                            </m:r>
                          </m:e>
                        </m:d>
                        <m:r>
                          <a:rPr lang="en-US" b="0" i="1" smtClean="0">
                            <a:solidFill>
                              <a:schemeClr val="bg1"/>
                            </a:solidFill>
                            <a:latin typeface="Cambria Math" panose="02040503050406030204" pitchFamily="18" charset="0"/>
                            <a:ea typeface="Lato" panose="020F0502020204030203" pitchFamily="34" charset="0"/>
                            <a:cs typeface="Lato" panose="020F0502020204030203" pitchFamily="34" charset="0"/>
                          </a:rPr>
                          <m:t>+ ∈</m:t>
                        </m:r>
                      </m:num>
                      <m:den>
                        <m:d>
                          <m:dPr>
                            <m:begChr m:val="|"/>
                            <m:endChr m:val="|"/>
                            <m:ctrlPr>
                              <a:rPr lang="en-US" i="1">
                                <a:solidFill>
                                  <a:schemeClr val="bg1"/>
                                </a:solidFill>
                                <a:latin typeface="Cambria Math" panose="02040503050406030204" pitchFamily="18" charset="0"/>
                                <a:ea typeface="Lato" panose="020F0502020204030203" pitchFamily="34" charset="0"/>
                                <a:cs typeface="Lato" panose="020F0502020204030203" pitchFamily="34" charset="0"/>
                              </a:rPr>
                            </m:ctrlPr>
                          </m:dPr>
                          <m:e>
                            <m:r>
                              <a:rPr lang="en-US" i="1">
                                <a:solidFill>
                                  <a:schemeClr val="bg1"/>
                                </a:solidFill>
                                <a:latin typeface="Cambria Math" panose="02040503050406030204" pitchFamily="18" charset="0"/>
                                <a:ea typeface="Lato" panose="020F0502020204030203" pitchFamily="34" charset="0"/>
                                <a:cs typeface="Lato" panose="020F0502020204030203" pitchFamily="34" charset="0"/>
                              </a:rPr>
                              <m:t>𝐼</m:t>
                            </m:r>
                            <m:r>
                              <a:rPr lang="en-US" b="0" i="1" baseline="-25000" smtClean="0">
                                <a:solidFill>
                                  <a:schemeClr val="bg1"/>
                                </a:solidFill>
                                <a:latin typeface="Cambria Math" panose="02040503050406030204" pitchFamily="18" charset="0"/>
                                <a:ea typeface="Lato" panose="020F0502020204030203" pitchFamily="34" charset="0"/>
                                <a:cs typeface="Lato" panose="020F0502020204030203" pitchFamily="34" charset="0"/>
                              </a:rPr>
                              <m:t>𝑤</m:t>
                            </m:r>
                          </m:e>
                        </m:d>
                        <m:r>
                          <a:rPr lang="en-US" i="1">
                            <a:solidFill>
                              <a:schemeClr val="bg1"/>
                            </a:solidFill>
                            <a:latin typeface="Cambria Math" panose="02040503050406030204" pitchFamily="18" charset="0"/>
                            <a:ea typeface="Lato" panose="020F0502020204030203" pitchFamily="34" charset="0"/>
                            <a:cs typeface="Lato" panose="020F0502020204030203" pitchFamily="34" charset="0"/>
                          </a:rPr>
                          <m:t>+ ∈</m:t>
                        </m:r>
                      </m:den>
                    </m:f>
                  </m:oMath>
                </a14:m>
                <a:r>
                  <a:rPr lang="en-US" dirty="0">
                    <a:solidFill>
                      <a:schemeClr val="bg1"/>
                    </a:solidFill>
                    <a:latin typeface="Lato" panose="020F0502020204030203" pitchFamily="34" charset="0"/>
                    <a:ea typeface="Lato" panose="020F0502020204030203" pitchFamily="34" charset="0"/>
                    <a:cs typeface="Lato" panose="020F0502020204030203" pitchFamily="34" charset="0"/>
                  </a:rPr>
                  <a:t>)</a:t>
                </a:r>
              </a:p>
              <a:p>
                <a:pPr lvl="1"/>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7" name="TextBox 6">
                <a:extLst>
                  <a:ext uri="{FF2B5EF4-FFF2-40B4-BE49-F238E27FC236}">
                    <a16:creationId xmlns:a16="http://schemas.microsoft.com/office/drawing/2014/main" id="{A93F6673-BE8E-4415-989E-C1424DA99BB0}"/>
                  </a:ext>
                </a:extLst>
              </p:cNvPr>
              <p:cNvSpPr txBox="1">
                <a:spLocks noRot="1" noChangeAspect="1" noMove="1" noResize="1" noEditPoints="1" noAdjustHandles="1" noChangeArrowheads="1" noChangeShapeType="1" noTextEdit="1"/>
              </p:cNvSpPr>
              <p:nvPr/>
            </p:nvSpPr>
            <p:spPr>
              <a:xfrm>
                <a:off x="1148344" y="1707602"/>
                <a:ext cx="9626582" cy="4250266"/>
              </a:xfrm>
              <a:prstGeom prst="rect">
                <a:avLst/>
              </a:prstGeom>
              <a:blipFill>
                <a:blip r:embed="rId2"/>
                <a:stretch>
                  <a:fillRect l="-38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12F1540-06E8-4F1E-A89C-08595FE641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32764" y="2334491"/>
            <a:ext cx="3857007" cy="2571337"/>
          </a:xfrm>
          <a:prstGeom prst="rect">
            <a:avLst/>
          </a:prstGeom>
          <a:effectLst>
            <a:outerShdw blurRad="317500" sx="105000" sy="105000" algn="ctr" rotWithShape="0">
              <a:prstClr val="black">
                <a:alpha val="20000"/>
              </a:prstClr>
            </a:outerShdw>
          </a:effectLst>
        </p:spPr>
      </p:pic>
      <p:pic>
        <p:nvPicPr>
          <p:cNvPr id="6" name="Picture 5">
            <a:extLst>
              <a:ext uri="{FF2B5EF4-FFF2-40B4-BE49-F238E27FC236}">
                <a16:creationId xmlns:a16="http://schemas.microsoft.com/office/drawing/2014/main" id="{F74F0BCC-525B-41D5-AD41-4B46EC0E7B5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332764" y="2334491"/>
            <a:ext cx="3857007" cy="2571338"/>
          </a:xfrm>
          <a:prstGeom prst="rect">
            <a:avLst/>
          </a:prstGeom>
          <a:effectLst>
            <a:outerShdw blurRad="317500" sx="105000" sy="105000" algn="ctr" rotWithShape="0">
              <a:prstClr val="black">
                <a:alpha val="20000"/>
              </a:prstClr>
            </a:outerShdw>
          </a:effectLst>
        </p:spPr>
      </p:pic>
    </p:spTree>
    <p:extLst>
      <p:ext uri="{BB962C8B-B14F-4D97-AF65-F5344CB8AC3E}">
        <p14:creationId xmlns:p14="http://schemas.microsoft.com/office/powerpoint/2010/main" val="39613152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grpId="0" nodeType="withEffect">
                                  <p:stCondLst>
                                    <p:cond delay="0"/>
                                  </p:stCondLst>
                                  <p:childTnLst>
                                    <p:animEffect transition="out" filter="wipe(lef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3.33333E-6 2.22222E-6 L 0.76302 -0.00857 " pathEditMode="relative" rAng="0" ptsTypes="AA">
                                      <p:cBhvr>
                                        <p:cTn id="10" dur="1000" fill="hold"/>
                                        <p:tgtEl>
                                          <p:spTgt spid="5"/>
                                        </p:tgtEl>
                                        <p:attrNameLst>
                                          <p:attrName>ppt_x</p:attrName>
                                          <p:attrName>ppt_y</p:attrName>
                                        </p:attrNameLst>
                                      </p:cBhvr>
                                      <p:rCtr x="38151" y="-440"/>
                                    </p:animMotion>
                                  </p:childTnLst>
                                </p:cTn>
                              </p:par>
                              <p:par>
                                <p:cTn id="11" presetID="6" presetClass="emph" presetSubtype="0" fill="hold" nodeType="withEffect">
                                  <p:stCondLst>
                                    <p:cond delay="0"/>
                                  </p:stCondLst>
                                  <p:childTnLst>
                                    <p:animScale>
                                      <p:cBhvr>
                                        <p:cTn id="12" dur="1250" fill="hold"/>
                                        <p:tgtEl>
                                          <p:spTgt spid="5"/>
                                        </p:tgtEl>
                                      </p:cBhvr>
                                      <p:by x="110000" y="110000"/>
                                    </p:animScale>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76302 -0.00857 L 1.01693 -0.00857 " pathEditMode="relative" rAng="0" ptsTypes="AA">
                                      <p:cBhvr>
                                        <p:cTn id="16" dur="1000" fill="hold"/>
                                        <p:tgtEl>
                                          <p:spTgt spid="5"/>
                                        </p:tgtEl>
                                        <p:attrNameLst>
                                          <p:attrName>ppt_x</p:attrName>
                                          <p:attrName>ppt_y</p:attrName>
                                        </p:attrNameLst>
                                      </p:cBhvr>
                                      <p:rCtr x="12695" y="0"/>
                                    </p:animMotion>
                                  </p:childTnLst>
                                </p:cTn>
                              </p:par>
                              <p:par>
                                <p:cTn id="17" presetID="6" presetClass="emph" presetSubtype="0" fill="hold" nodeType="withEffect">
                                  <p:stCondLst>
                                    <p:cond delay="0"/>
                                  </p:stCondLst>
                                  <p:childTnLst>
                                    <p:animScale>
                                      <p:cBhvr>
                                        <p:cTn id="18" dur="1250" fill="hold"/>
                                        <p:tgtEl>
                                          <p:spTgt spid="5"/>
                                        </p:tgtEl>
                                      </p:cBhvr>
                                      <p:by x="90000" y="90000"/>
                                    </p:animScale>
                                  </p:childTnLst>
                                </p:cTn>
                              </p:par>
                              <p:par>
                                <p:cTn id="19" presetID="42" presetClass="path" presetSubtype="0" accel="50000" decel="50000" fill="hold" nodeType="withEffect">
                                  <p:stCondLst>
                                    <p:cond delay="0"/>
                                  </p:stCondLst>
                                  <p:childTnLst>
                                    <p:animMotion origin="layout" path="M -3.33333E-6 2.22222E-6 L 0.76302 -0.00857 " pathEditMode="relative" rAng="0" ptsTypes="AA">
                                      <p:cBhvr>
                                        <p:cTn id="20" dur="1000" fill="hold"/>
                                        <p:tgtEl>
                                          <p:spTgt spid="6"/>
                                        </p:tgtEl>
                                        <p:attrNameLst>
                                          <p:attrName>ppt_x</p:attrName>
                                          <p:attrName>ppt_y</p:attrName>
                                        </p:attrNameLst>
                                      </p:cBhvr>
                                      <p:rCtr x="38151" y="-440"/>
                                    </p:animMotion>
                                  </p:childTnLst>
                                </p:cTn>
                              </p:par>
                              <p:par>
                                <p:cTn id="21" presetID="6" presetClass="emph" presetSubtype="0" fill="hold" nodeType="withEffect">
                                  <p:stCondLst>
                                    <p:cond delay="0"/>
                                  </p:stCondLst>
                                  <p:childTnLst>
                                    <p:animScale>
                                      <p:cBhvr>
                                        <p:cTn id="22" dur="1250" fill="hold"/>
                                        <p:tgtEl>
                                          <p:spTgt spid="6"/>
                                        </p:tgtEl>
                                      </p:cBhvr>
                                      <p:by x="110000" y="110000"/>
                                    </p:animScale>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76302 -0.00857 L 0.55183 -0.00857 " pathEditMode="relative" rAng="0" ptsTypes="AA">
                                      <p:cBhvr>
                                        <p:cTn id="26" dur="1000" fill="hold"/>
                                        <p:tgtEl>
                                          <p:spTgt spid="6"/>
                                        </p:tgtEl>
                                        <p:attrNameLst>
                                          <p:attrName>ppt_x</p:attrName>
                                          <p:attrName>ppt_y</p:attrName>
                                        </p:attrNameLst>
                                      </p:cBhvr>
                                      <p:rCtr x="-10560" y="0"/>
                                    </p:animMotion>
                                  </p:childTnLst>
                                </p:cTn>
                              </p:par>
                              <p:par>
                                <p:cTn id="27" presetID="6" presetClass="emph" presetSubtype="0" fill="hold" nodeType="withEffect">
                                  <p:stCondLst>
                                    <p:cond delay="0"/>
                                  </p:stCondLst>
                                  <p:childTnLst>
                                    <p:animScale>
                                      <p:cBhvr>
                                        <p:cTn id="28" dur="1250" fill="hold"/>
                                        <p:tgtEl>
                                          <p:spTgt spid="6"/>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BE02B-47D5-4CDB-B2D4-B6469D6F1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itle">
            <a:extLst>
              <a:ext uri="{FF2B5EF4-FFF2-40B4-BE49-F238E27FC236}">
                <a16:creationId xmlns:a16="http://schemas.microsoft.com/office/drawing/2014/main" id="{BE4054B9-6C20-4908-9E3D-F1596B1CE0C6}"/>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Other Measures</a:t>
            </a:r>
            <a:endParaRPr sz="3200" dirty="0"/>
          </a:p>
        </p:txBody>
      </p:sp>
      <p:grpSp>
        <p:nvGrpSpPr>
          <p:cNvPr id="21" name="Group 20">
            <a:extLst>
              <a:ext uri="{FF2B5EF4-FFF2-40B4-BE49-F238E27FC236}">
                <a16:creationId xmlns:a16="http://schemas.microsoft.com/office/drawing/2014/main" id="{29016ACC-8E5D-4FDC-89D8-5CB698C325DB}"/>
              </a:ext>
            </a:extLst>
          </p:cNvPr>
          <p:cNvGrpSpPr/>
          <p:nvPr/>
        </p:nvGrpSpPr>
        <p:grpSpPr>
          <a:xfrm>
            <a:off x="7193280" y="494745"/>
            <a:ext cx="6044936" cy="659523"/>
            <a:chOff x="7193280" y="469345"/>
            <a:chExt cx="4221046" cy="659523"/>
          </a:xfrm>
        </p:grpSpPr>
        <p:cxnSp>
          <p:nvCxnSpPr>
            <p:cNvPr id="22" name="Straight Connector 21">
              <a:extLst>
                <a:ext uri="{FF2B5EF4-FFF2-40B4-BE49-F238E27FC236}">
                  <a16:creationId xmlns:a16="http://schemas.microsoft.com/office/drawing/2014/main" id="{05C77242-2F51-4944-9DE0-F76DD69C406C}"/>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AB56BFF-1E37-4AF4-A751-2555B96382A8}"/>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5246560D-1EE9-4EA6-AA20-486B416AF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891883"/>
            <a:ext cx="5207624" cy="3471749"/>
          </a:xfrm>
          <a:prstGeom prst="rect">
            <a:avLst/>
          </a:prstGeom>
        </p:spPr>
      </p:pic>
    </p:spTree>
    <p:extLst>
      <p:ext uri="{BB962C8B-B14F-4D97-AF65-F5344CB8AC3E}">
        <p14:creationId xmlns:p14="http://schemas.microsoft.com/office/powerpoint/2010/main" val="41637835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outHorizontal)">
                                      <p:cBhvr>
                                        <p:cTn id="7" dur="250"/>
                                        <p:tgtEl>
                                          <p:spTgt spid="21"/>
                                        </p:tgtEl>
                                      </p:cBhvr>
                                    </p:animEffect>
                                  </p:childTnLst>
                                </p:cTn>
                              </p:par>
                              <p:par>
                                <p:cTn id="8" presetID="42" presetClass="path" presetSubtype="0" accel="80000" decel="20000" fill="hold" nodeType="withEffect">
                                  <p:stCondLst>
                                    <p:cond delay="0"/>
                                  </p:stCondLst>
                                  <p:childTnLst>
                                    <p:animMotion origin="layout" path="M -0.49583 -0.00255 L -0.19518 -0.00255 " pathEditMode="relative" rAng="0" ptsTypes="AA">
                                      <p:cBhvr>
                                        <p:cTn id="9" dur="1000" fill="hold"/>
                                        <p:tgtEl>
                                          <p:spTgt spid="21"/>
                                        </p:tgtEl>
                                        <p:attrNameLst>
                                          <p:attrName>ppt_x</p:attrName>
                                          <p:attrName>ppt_y</p:attrName>
                                        </p:attrNameLst>
                                      </p:cBhvr>
                                      <p:rCtr x="15026" y="0"/>
                                    </p:animMotion>
                                  </p:childTnLst>
                                </p:cTn>
                              </p:par>
                              <p:par>
                                <p:cTn id="10" presetID="1" presetClass="entr" presetSubtype="0" fill="hold" grpId="0" nodeType="withEffect">
                                  <p:stCondLst>
                                    <p:cond delay="260"/>
                                  </p:stCondLst>
                                  <p:childTnLst>
                                    <p:set>
                                      <p:cBhvr>
                                        <p:cTn id="11" dur="1" fill="hold">
                                          <p:stCondLst>
                                            <p:cond delay="0"/>
                                          </p:stCondLst>
                                        </p:cTn>
                                        <p:tgtEl>
                                          <p:spTgt spid="20"/>
                                        </p:tgtEl>
                                        <p:attrNameLst>
                                          <p:attrName>style.visibility</p:attrName>
                                        </p:attrNameLst>
                                      </p:cBhvr>
                                      <p:to>
                                        <p:strVal val="visible"/>
                                      </p:to>
                                    </p:set>
                                  </p:childTnLst>
                                </p:cTn>
                              </p:par>
                              <p:par>
                                <p:cTn id="12" presetID="10" presetClass="entr" presetSubtype="0" fill="hold" nodeType="withEffect">
                                  <p:stCondLst>
                                    <p:cond delay="26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6" presetClass="exit" presetSubtype="26" fill="hold" nodeType="afterEffect">
                                  <p:stCondLst>
                                    <p:cond delay="0"/>
                                  </p:stCondLst>
                                  <p:childTnLst>
                                    <p:animEffect transition="out" filter="barn(inHorizontal)">
                                      <p:cBhvr>
                                        <p:cTn id="17" dur="250"/>
                                        <p:tgtEl>
                                          <p:spTgt spid="21"/>
                                        </p:tgtEl>
                                      </p:cBhvr>
                                    </p:animEffect>
                                    <p:set>
                                      <p:cBhvr>
                                        <p:cTn id="18" dur="1" fill="hold">
                                          <p:stCondLst>
                                            <p:cond delay="24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BE02B-47D5-4CDB-B2D4-B6469D6F1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0906306C-804E-4810-9C4D-D34F835624C8}"/>
              </a:ext>
            </a:extLst>
          </p:cNvPr>
          <p:cNvSpPr txBox="1">
            <a:spLocks noGrp="1"/>
          </p:cNvSpPr>
          <p:nvPr/>
        </p:nvSpPr>
        <p:spPr>
          <a:xfrm>
            <a:off x="1148344" y="47187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 sz="3200" dirty="0"/>
              <a:t>Project </a:t>
            </a:r>
            <a:r>
              <a:rPr lang="en-US" sz="3200" dirty="0"/>
              <a:t>Architecture</a:t>
            </a:r>
            <a:endParaRPr sz="3200" dirty="0"/>
          </a:p>
        </p:txBody>
      </p:sp>
      <p:cxnSp>
        <p:nvCxnSpPr>
          <p:cNvPr id="16" name="Straight Arrow Connector 15">
            <a:extLst>
              <a:ext uri="{FF2B5EF4-FFF2-40B4-BE49-F238E27FC236}">
                <a16:creationId xmlns:a16="http://schemas.microsoft.com/office/drawing/2014/main" id="{32C90AA7-BF29-4069-A70B-BAED7E69D660}"/>
              </a:ext>
            </a:extLst>
          </p:cNvPr>
          <p:cNvCxnSpPr>
            <a:cxnSpLocks/>
            <a:stCxn id="6" idx="0"/>
          </p:cNvCxnSpPr>
          <p:nvPr/>
        </p:nvCxnSpPr>
        <p:spPr>
          <a:xfrm flipH="1" flipV="1">
            <a:off x="2199520" y="2491780"/>
            <a:ext cx="1" cy="558562"/>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753607FB-DBD1-4692-BAF3-9B0B9B8131AE}"/>
              </a:ext>
            </a:extLst>
          </p:cNvPr>
          <p:cNvSpPr/>
          <p:nvPr/>
        </p:nvSpPr>
        <p:spPr>
          <a:xfrm>
            <a:off x="1255790" y="1547423"/>
            <a:ext cx="4687809"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Goodreads Dataset</a:t>
            </a:r>
          </a:p>
        </p:txBody>
      </p:sp>
      <p:sp>
        <p:nvSpPr>
          <p:cNvPr id="6" name="Rectangle: Rounded Corners 5">
            <a:extLst>
              <a:ext uri="{FF2B5EF4-FFF2-40B4-BE49-F238E27FC236}">
                <a16:creationId xmlns:a16="http://schemas.microsoft.com/office/drawing/2014/main" id="{80091152-84F4-42E8-AC5F-1FB00E8BE40B}"/>
              </a:ext>
            </a:extLst>
          </p:cNvPr>
          <p:cNvSpPr/>
          <p:nvPr/>
        </p:nvSpPr>
        <p:spPr>
          <a:xfrm>
            <a:off x="1255791" y="3050342"/>
            <a:ext cx="1887459" cy="2931358"/>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Data Preprocessing </a:t>
            </a:r>
          </a:p>
        </p:txBody>
      </p:sp>
      <p:sp>
        <p:nvSpPr>
          <p:cNvPr id="7" name="Rectangle: Rounded Corners 6">
            <a:extLst>
              <a:ext uri="{FF2B5EF4-FFF2-40B4-BE49-F238E27FC236}">
                <a16:creationId xmlns:a16="http://schemas.microsoft.com/office/drawing/2014/main" id="{FCB60832-B4D1-486C-98E0-E9A55072D9D7}"/>
              </a:ext>
            </a:extLst>
          </p:cNvPr>
          <p:cNvSpPr/>
          <p:nvPr/>
        </p:nvSpPr>
        <p:spPr>
          <a:xfrm>
            <a:off x="4056141" y="3050342"/>
            <a:ext cx="188745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Training Data </a:t>
            </a:r>
          </a:p>
        </p:txBody>
      </p:sp>
      <p:sp>
        <p:nvSpPr>
          <p:cNvPr id="10" name="Rectangle: Rounded Corners 9">
            <a:extLst>
              <a:ext uri="{FF2B5EF4-FFF2-40B4-BE49-F238E27FC236}">
                <a16:creationId xmlns:a16="http://schemas.microsoft.com/office/drawing/2014/main" id="{EE5A5CD0-661F-4124-9F72-D95B399C0CE9}"/>
              </a:ext>
            </a:extLst>
          </p:cNvPr>
          <p:cNvSpPr/>
          <p:nvPr/>
        </p:nvSpPr>
        <p:spPr>
          <a:xfrm>
            <a:off x="4056141" y="4850567"/>
            <a:ext cx="188745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Test Data</a:t>
            </a:r>
          </a:p>
        </p:txBody>
      </p:sp>
      <p:sp>
        <p:nvSpPr>
          <p:cNvPr id="11" name="Rectangle: Rounded Corners 10">
            <a:extLst>
              <a:ext uri="{FF2B5EF4-FFF2-40B4-BE49-F238E27FC236}">
                <a16:creationId xmlns:a16="http://schemas.microsoft.com/office/drawing/2014/main" id="{73A762D3-F006-4FBD-9C04-69FC14DA979B}"/>
              </a:ext>
            </a:extLst>
          </p:cNvPr>
          <p:cNvSpPr/>
          <p:nvPr/>
        </p:nvSpPr>
        <p:spPr>
          <a:xfrm>
            <a:off x="7783830" y="4850566"/>
            <a:ext cx="2969895"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Model Selection </a:t>
            </a:r>
          </a:p>
        </p:txBody>
      </p:sp>
      <p:sp>
        <p:nvSpPr>
          <p:cNvPr id="12" name="Rectangle: Rounded Corners 11">
            <a:extLst>
              <a:ext uri="{FF2B5EF4-FFF2-40B4-BE49-F238E27FC236}">
                <a16:creationId xmlns:a16="http://schemas.microsoft.com/office/drawing/2014/main" id="{710D4646-BEAF-4C45-80FD-9878181F66A9}"/>
              </a:ext>
            </a:extLst>
          </p:cNvPr>
          <p:cNvSpPr/>
          <p:nvPr/>
        </p:nvSpPr>
        <p:spPr>
          <a:xfrm>
            <a:off x="7286625" y="3050342"/>
            <a:ext cx="394334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Model Building and </a:t>
            </a:r>
          </a:p>
          <a:p>
            <a:pPr algn="ctr"/>
            <a:r>
              <a:rPr lang="en-US" dirty="0">
                <a:latin typeface="Lato" panose="020F0502020204030203" pitchFamily="34" charset="0"/>
                <a:ea typeface="Lato" panose="020F0502020204030203" pitchFamily="34" charset="0"/>
                <a:cs typeface="Lato" panose="020F0502020204030203" pitchFamily="34" charset="0"/>
              </a:rPr>
              <a:t>spoiler detection</a:t>
            </a:r>
          </a:p>
        </p:txBody>
      </p:sp>
      <p:sp>
        <p:nvSpPr>
          <p:cNvPr id="13" name="Rectangle: Rounded Corners 12">
            <a:extLst>
              <a:ext uri="{FF2B5EF4-FFF2-40B4-BE49-F238E27FC236}">
                <a16:creationId xmlns:a16="http://schemas.microsoft.com/office/drawing/2014/main" id="{ACC4CD2C-D167-4F60-AF76-22C6F7838BBF}"/>
              </a:ext>
            </a:extLst>
          </p:cNvPr>
          <p:cNvSpPr/>
          <p:nvPr/>
        </p:nvSpPr>
        <p:spPr>
          <a:xfrm>
            <a:off x="7783830" y="1547423"/>
            <a:ext cx="2969895"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Evaluation</a:t>
            </a:r>
          </a:p>
        </p:txBody>
      </p:sp>
    </p:spTree>
    <p:extLst>
      <p:ext uri="{BB962C8B-B14F-4D97-AF65-F5344CB8AC3E}">
        <p14:creationId xmlns:p14="http://schemas.microsoft.com/office/powerpoint/2010/main" val="40799840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3"/>
                                        </p:tgtEl>
                                      </p:cBhvr>
                                    </p:animEffect>
                                    <p:set>
                                      <p:cBhvr>
                                        <p:cTn id="24" dur="1" fill="hold">
                                          <p:stCondLst>
                                            <p:cond delay="499"/>
                                          </p:stCondLst>
                                        </p:cTn>
                                        <p:tgtEl>
                                          <p:spTgt spid="13"/>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16"/>
                                        </p:tgtEl>
                                      </p:cBhvr>
                                    </p:animEffect>
                                    <p:set>
                                      <p:cBhvr>
                                        <p:cTn id="33"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5" grpId="1" animBg="1"/>
      <p:bldP spid="7" grpId="1" animBg="1"/>
      <p:bldP spid="10" grpId="1" animBg="1"/>
      <p:bldP spid="11" grpId="1" animBg="1"/>
      <p:bldP spid="12" grpId="1" animBg="1"/>
      <p:bldP spid="1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FBA14-BC44-476D-B91E-BA1ED2165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FB344E32-D0B2-4994-8A5F-585FB3643118}"/>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Data Preprocessing</a:t>
            </a:r>
            <a:endParaRPr sz="3200" dirty="0"/>
          </a:p>
        </p:txBody>
      </p:sp>
      <p:grpSp>
        <p:nvGrpSpPr>
          <p:cNvPr id="4" name="Group 3">
            <a:extLst>
              <a:ext uri="{FF2B5EF4-FFF2-40B4-BE49-F238E27FC236}">
                <a16:creationId xmlns:a16="http://schemas.microsoft.com/office/drawing/2014/main" id="{FD20C50D-65DD-4A06-973A-19A7B5D2F97D}"/>
              </a:ext>
            </a:extLst>
          </p:cNvPr>
          <p:cNvGrpSpPr/>
          <p:nvPr/>
        </p:nvGrpSpPr>
        <p:grpSpPr>
          <a:xfrm>
            <a:off x="7562850" y="469345"/>
            <a:ext cx="5675366" cy="659523"/>
            <a:chOff x="7193280" y="469345"/>
            <a:chExt cx="4221046" cy="659523"/>
          </a:xfrm>
        </p:grpSpPr>
        <p:cxnSp>
          <p:nvCxnSpPr>
            <p:cNvPr id="5" name="Straight Connector 4">
              <a:extLst>
                <a:ext uri="{FF2B5EF4-FFF2-40B4-BE49-F238E27FC236}">
                  <a16:creationId xmlns:a16="http://schemas.microsoft.com/office/drawing/2014/main" id="{262FA469-6137-4997-AA1B-E17BC098DAD5}"/>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3B82C3-BB95-404E-A298-FD33287E6A9B}"/>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B21A6067-F197-4B89-8657-555EDA77959B}"/>
              </a:ext>
            </a:extLst>
          </p:cNvPr>
          <p:cNvSpPr txBox="1"/>
          <p:nvPr/>
        </p:nvSpPr>
        <p:spPr>
          <a:xfrm>
            <a:off x="1148344" y="1707602"/>
            <a:ext cx="9626582" cy="35086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Since the dataset is massive, we chose </a:t>
            </a:r>
            <a:r>
              <a:rPr lang="en-US" sz="2000" dirty="0" err="1">
                <a:solidFill>
                  <a:schemeClr val="bg1"/>
                </a:solidFill>
                <a:latin typeface="Lato" panose="020F0502020204030203" pitchFamily="34" charset="0"/>
                <a:ea typeface="Lato" panose="020F0502020204030203" pitchFamily="34" charset="0"/>
                <a:cs typeface="Lato" panose="020F0502020204030203" pitchFamily="34" charset="0"/>
              </a:rPr>
              <a:t>pyspark</a:t>
            </a: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 for handling the data.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In order to train the model, each of the documents from the dataset had to be converted into some form of number.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We used two main approaches in converting these documents into vectors, </a:t>
            </a:r>
          </a:p>
          <a:p>
            <a:pPr marL="742950" lvl="1" indent="-285750">
              <a:lnSpc>
                <a:spcPct val="150000"/>
              </a:lnSpc>
              <a:buFont typeface="Arial" panose="020B0604020202020204" pitchFamily="34" charset="0"/>
              <a:buChar char="•"/>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Bag of words Model</a:t>
            </a:r>
          </a:p>
          <a:p>
            <a:pPr marL="742950" lvl="1" indent="-285750">
              <a:lnSpc>
                <a:spcPct val="150000"/>
              </a:lnSpc>
              <a:buFont typeface="Arial" panose="020B0604020202020204" pitchFamily="34" charset="0"/>
              <a:buChar char="•"/>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Skip-gram model</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These vectors can then be used as input to the model for classification purposes. </a:t>
            </a: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21080893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par>
                                <p:cTn id="8" presetID="42" presetClass="path" presetSubtype="0" accel="80000" decel="20000" fill="hold" nodeType="withEffect">
                                  <p:stCondLst>
                                    <p:cond delay="0"/>
                                  </p:stCondLst>
                                  <p:childTnLst>
                                    <p:animMotion origin="layout" path="M -0.49583 -0.00255 L -0.16848 -0.00255 " pathEditMode="relative" rAng="0" ptsTypes="AA">
                                      <p:cBhvr>
                                        <p:cTn id="9" dur="1000" fill="hold"/>
                                        <p:tgtEl>
                                          <p:spTgt spid="4"/>
                                        </p:tgtEl>
                                        <p:attrNameLst>
                                          <p:attrName>ppt_x</p:attrName>
                                          <p:attrName>ppt_y</p:attrName>
                                        </p:attrNameLst>
                                      </p:cBhvr>
                                      <p:rCtr x="16367" y="0"/>
                                    </p:animMotion>
                                  </p:childTnLst>
                                </p:cTn>
                              </p:par>
                              <p:par>
                                <p:cTn id="10" presetID="1" presetClass="entr" presetSubtype="0" fill="hold" grpId="0" nodeType="withEffect">
                                  <p:stCondLst>
                                    <p:cond delay="26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FBA14-BC44-476D-B91E-BA1ED2165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a:extLst>
              <a:ext uri="{FF2B5EF4-FFF2-40B4-BE49-F238E27FC236}">
                <a16:creationId xmlns:a16="http://schemas.microsoft.com/office/drawing/2014/main" id="{FB344E32-D0B2-4994-8A5F-585FB3643118}"/>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Bag of words</a:t>
            </a:r>
            <a:endParaRPr sz="3200" dirty="0"/>
          </a:p>
        </p:txBody>
      </p:sp>
      <p:grpSp>
        <p:nvGrpSpPr>
          <p:cNvPr id="4" name="Group 3">
            <a:extLst>
              <a:ext uri="{FF2B5EF4-FFF2-40B4-BE49-F238E27FC236}">
                <a16:creationId xmlns:a16="http://schemas.microsoft.com/office/drawing/2014/main" id="{FD20C50D-65DD-4A06-973A-19A7B5D2F97D}"/>
              </a:ext>
            </a:extLst>
          </p:cNvPr>
          <p:cNvGrpSpPr/>
          <p:nvPr/>
        </p:nvGrpSpPr>
        <p:grpSpPr>
          <a:xfrm>
            <a:off x="7562850" y="512887"/>
            <a:ext cx="5675366" cy="659523"/>
            <a:chOff x="7193280" y="469345"/>
            <a:chExt cx="4221046" cy="659523"/>
          </a:xfrm>
        </p:grpSpPr>
        <p:cxnSp>
          <p:nvCxnSpPr>
            <p:cNvPr id="5" name="Straight Connector 4">
              <a:extLst>
                <a:ext uri="{FF2B5EF4-FFF2-40B4-BE49-F238E27FC236}">
                  <a16:creationId xmlns:a16="http://schemas.microsoft.com/office/drawing/2014/main" id="{262FA469-6137-4997-AA1B-E17BC098DAD5}"/>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3B82C3-BB95-404E-A298-FD33287E6A9B}"/>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B21A6067-F197-4B89-8657-555EDA77959B}"/>
              </a:ext>
            </a:extLst>
          </p:cNvPr>
          <p:cNvSpPr txBox="1"/>
          <p:nvPr/>
        </p:nvSpPr>
        <p:spPr>
          <a:xfrm>
            <a:off x="1148343" y="1707602"/>
            <a:ext cx="9243881"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In this model, text (for </a:t>
            </a:r>
            <a:r>
              <a:rPr lang="en-US" sz="2000" dirty="0" err="1">
                <a:solidFill>
                  <a:schemeClr val="bg1"/>
                </a:solidFill>
                <a:latin typeface="Lato" panose="020F0502020204030203" pitchFamily="34" charset="0"/>
                <a:ea typeface="Lato" panose="020F0502020204030203" pitchFamily="34" charset="0"/>
                <a:cs typeface="Lato" panose="020F0502020204030203" pitchFamily="34" charset="0"/>
              </a:rPr>
              <a:t>eg.</a:t>
            </a: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  a sentence ) is represented as a bag of its words.</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Each word is identified as a unique term and each document is represented by a series of values representing whether a term is present in the document or not.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 Grammar, or even the word order is disregarded.</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This is one of the most commonly used methods for text classification. </a:t>
            </a: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29790646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par>
                                <p:cTn id="8" presetID="42" presetClass="path" presetSubtype="0" accel="80000" decel="20000" fill="hold" nodeType="withEffect">
                                  <p:stCondLst>
                                    <p:cond delay="0"/>
                                  </p:stCondLst>
                                  <p:childTnLst>
                                    <p:animMotion origin="layout" path="M -0.49583 -0.00255 L -0.26302 -0.00255 " pathEditMode="relative" rAng="0" ptsTypes="AA">
                                      <p:cBhvr>
                                        <p:cTn id="9" dur="1000" fill="hold"/>
                                        <p:tgtEl>
                                          <p:spTgt spid="4"/>
                                        </p:tgtEl>
                                        <p:attrNameLst>
                                          <p:attrName>ppt_x</p:attrName>
                                          <p:attrName>ppt_y</p:attrName>
                                        </p:attrNameLst>
                                      </p:cBhvr>
                                      <p:rCtr x="11641" y="0"/>
                                    </p:animMotion>
                                  </p:childTnLst>
                                </p:cTn>
                              </p:par>
                              <p:par>
                                <p:cTn id="10" presetID="1" presetClass="entr" presetSubtype="0" fill="hold" grpId="0" nodeType="withEffect">
                                  <p:stCondLst>
                                    <p:cond delay="26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FBA14-BC44-476D-B91E-BA1ED2165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a:extLst>
              <a:ext uri="{FF2B5EF4-FFF2-40B4-BE49-F238E27FC236}">
                <a16:creationId xmlns:a16="http://schemas.microsoft.com/office/drawing/2014/main" id="{FB344E32-D0B2-4994-8A5F-585FB3643118}"/>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Bag of words</a:t>
            </a:r>
            <a:endParaRPr sz="3200" dirty="0"/>
          </a:p>
        </p:txBody>
      </p:sp>
      <p:sp>
        <p:nvSpPr>
          <p:cNvPr id="7" name="TextBox 6" hidden="1">
            <a:extLst>
              <a:ext uri="{FF2B5EF4-FFF2-40B4-BE49-F238E27FC236}">
                <a16:creationId xmlns:a16="http://schemas.microsoft.com/office/drawing/2014/main" id="{B21A6067-F197-4B89-8657-555EDA77959B}"/>
              </a:ext>
            </a:extLst>
          </p:cNvPr>
          <p:cNvSpPr txBox="1"/>
          <p:nvPr/>
        </p:nvSpPr>
        <p:spPr>
          <a:xfrm>
            <a:off x="1148343" y="1707602"/>
            <a:ext cx="9243881"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In this model, text (for </a:t>
            </a:r>
            <a:r>
              <a:rPr lang="en-US" sz="2000" dirty="0" err="1">
                <a:solidFill>
                  <a:schemeClr val="bg1"/>
                </a:solidFill>
                <a:latin typeface="Lato" panose="020F0502020204030203" pitchFamily="34" charset="0"/>
                <a:ea typeface="Lato" panose="020F0502020204030203" pitchFamily="34" charset="0"/>
                <a:cs typeface="Lato" panose="020F0502020204030203" pitchFamily="34" charset="0"/>
              </a:rPr>
              <a:t>eg.</a:t>
            </a: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  a sentence ) is represented as a bag of its words.</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Each word is identified as a unique term and each document is represented by a series of values representing whether a term is present in the document or not.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 Grammar, or even the word order is disregarded.</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This is one of the most commonly used methods for text classification. </a:t>
            </a: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8" name="TextBox 37">
            <a:extLst>
              <a:ext uri="{FF2B5EF4-FFF2-40B4-BE49-F238E27FC236}">
                <a16:creationId xmlns:a16="http://schemas.microsoft.com/office/drawing/2014/main" id="{A583ADA8-FEF5-4816-8CD6-BB7EFCED79EC}"/>
              </a:ext>
            </a:extLst>
          </p:cNvPr>
          <p:cNvSpPr txBox="1"/>
          <p:nvPr/>
        </p:nvSpPr>
        <p:spPr>
          <a:xfrm>
            <a:off x="1756235" y="1750060"/>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bag</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9" name="TextBox 38">
            <a:extLst>
              <a:ext uri="{FF2B5EF4-FFF2-40B4-BE49-F238E27FC236}">
                <a16:creationId xmlns:a16="http://schemas.microsoft.com/office/drawing/2014/main" id="{1AD96276-17CC-4230-AB5B-3C884BFF3481}"/>
              </a:ext>
            </a:extLst>
          </p:cNvPr>
          <p:cNvSpPr txBox="1"/>
          <p:nvPr/>
        </p:nvSpPr>
        <p:spPr>
          <a:xfrm>
            <a:off x="1756235" y="2798716"/>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of</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E1742B7B-1190-47F0-9F36-FC7755032404}"/>
              </a:ext>
            </a:extLst>
          </p:cNvPr>
          <p:cNvSpPr txBox="1"/>
          <p:nvPr/>
        </p:nvSpPr>
        <p:spPr>
          <a:xfrm>
            <a:off x="1756235" y="3847375"/>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words</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1" name="TextBox 40">
            <a:extLst>
              <a:ext uri="{FF2B5EF4-FFF2-40B4-BE49-F238E27FC236}">
                <a16:creationId xmlns:a16="http://schemas.microsoft.com/office/drawing/2014/main" id="{DCC9A3F8-C749-43FA-A340-F2AA18211865}"/>
              </a:ext>
            </a:extLst>
          </p:cNvPr>
          <p:cNvSpPr txBox="1"/>
          <p:nvPr/>
        </p:nvSpPr>
        <p:spPr>
          <a:xfrm>
            <a:off x="783810" y="4894367"/>
            <a:ext cx="2989921"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bag words</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nvGrpSpPr>
          <p:cNvPr id="56" name="Group 55">
            <a:extLst>
              <a:ext uri="{FF2B5EF4-FFF2-40B4-BE49-F238E27FC236}">
                <a16:creationId xmlns:a16="http://schemas.microsoft.com/office/drawing/2014/main" id="{2D3B7123-14DA-4390-995F-9C7C4B2BC8A1}"/>
              </a:ext>
            </a:extLst>
          </p:cNvPr>
          <p:cNvGrpSpPr/>
          <p:nvPr/>
        </p:nvGrpSpPr>
        <p:grpSpPr>
          <a:xfrm>
            <a:off x="4020458" y="1712686"/>
            <a:ext cx="7365987" cy="667657"/>
            <a:chOff x="4020458" y="1712686"/>
            <a:chExt cx="7365987" cy="667657"/>
          </a:xfrm>
        </p:grpSpPr>
        <p:grpSp>
          <p:nvGrpSpPr>
            <p:cNvPr id="15" name="Group 14">
              <a:extLst>
                <a:ext uri="{FF2B5EF4-FFF2-40B4-BE49-F238E27FC236}">
                  <a16:creationId xmlns:a16="http://schemas.microsoft.com/office/drawing/2014/main" id="{0FEAC7E9-B565-42A0-AD18-94161C117CAF}"/>
                </a:ext>
              </a:extLst>
            </p:cNvPr>
            <p:cNvGrpSpPr/>
            <p:nvPr/>
          </p:nvGrpSpPr>
          <p:grpSpPr>
            <a:xfrm>
              <a:off x="4020458" y="1712686"/>
              <a:ext cx="5747643" cy="667657"/>
              <a:chOff x="4020458" y="1712686"/>
              <a:chExt cx="5747643" cy="667657"/>
            </a:xfrm>
          </p:grpSpPr>
          <p:sp>
            <p:nvSpPr>
              <p:cNvPr id="8" name="Rectangle 7">
                <a:extLst>
                  <a:ext uri="{FF2B5EF4-FFF2-40B4-BE49-F238E27FC236}">
                    <a16:creationId xmlns:a16="http://schemas.microsoft.com/office/drawing/2014/main" id="{D30BF82E-CBDE-4FD0-B62E-54D329CD825B}"/>
                  </a:ext>
                </a:extLst>
              </p:cNvPr>
              <p:cNvSpPr/>
              <p:nvPr/>
            </p:nvSpPr>
            <p:spPr>
              <a:xfrm>
                <a:off x="4020458" y="1712686"/>
                <a:ext cx="5747643" cy="659524"/>
              </a:xfrm>
              <a:prstGeom prst="rect">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0714A79-2341-496D-B418-203424A53303}"/>
                  </a:ext>
                </a:extLst>
              </p:cNvPr>
              <p:cNvCxnSpPr/>
              <p:nvPr/>
            </p:nvCxnSpPr>
            <p:spPr>
              <a:xfrm>
                <a:off x="5820229"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3D12D38-DE1D-4D23-A061-CBB8DBB06721}"/>
                  </a:ext>
                </a:extLst>
              </p:cNvPr>
              <p:cNvCxnSpPr/>
              <p:nvPr/>
            </p:nvCxnSpPr>
            <p:spPr>
              <a:xfrm>
                <a:off x="7779657"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8AA675E-B180-480D-989E-28B0A9250080}"/>
                  </a:ext>
                </a:extLst>
              </p:cNvPr>
              <p:cNvSpPr txBox="1"/>
              <p:nvPr/>
            </p:nvSpPr>
            <p:spPr>
              <a:xfrm>
                <a:off x="4020464"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1</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B198C692-5840-4611-95BE-F5C526D1EDDB}"/>
                  </a:ext>
                </a:extLst>
              </p:cNvPr>
              <p:cNvSpPr txBox="1"/>
              <p:nvPr/>
            </p:nvSpPr>
            <p:spPr>
              <a:xfrm>
                <a:off x="5900060"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14" name="TextBox 13">
                <a:extLst>
                  <a:ext uri="{FF2B5EF4-FFF2-40B4-BE49-F238E27FC236}">
                    <a16:creationId xmlns:a16="http://schemas.microsoft.com/office/drawing/2014/main" id="{4556317E-A213-4353-B85F-160E0AB49A55}"/>
                  </a:ext>
                </a:extLst>
              </p:cNvPr>
              <p:cNvSpPr txBox="1"/>
              <p:nvPr/>
            </p:nvSpPr>
            <p:spPr>
              <a:xfrm>
                <a:off x="7873997"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a:t>
                </a:r>
                <a:endParaRPr lang="en-US" b="1" dirty="0">
                  <a:latin typeface="Lato" panose="020F0502020204030203" pitchFamily="34" charset="0"/>
                  <a:ea typeface="Lato" panose="020F0502020204030203" pitchFamily="34" charset="0"/>
                  <a:cs typeface="Lato" panose="020F0502020204030203" pitchFamily="34" charset="0"/>
                </a:endParaRPr>
              </a:p>
            </p:txBody>
          </p:sp>
        </p:grpSp>
        <p:sp>
          <p:nvSpPr>
            <p:cNvPr id="42" name="TextBox 41">
              <a:extLst>
                <a:ext uri="{FF2B5EF4-FFF2-40B4-BE49-F238E27FC236}">
                  <a16:creationId xmlns:a16="http://schemas.microsoft.com/office/drawing/2014/main" id="{C2C6C523-137F-434B-80F3-20050680F147}"/>
                </a:ext>
              </a:extLst>
            </p:cNvPr>
            <p:cNvSpPr txBox="1"/>
            <p:nvPr/>
          </p:nvSpPr>
          <p:spPr>
            <a:xfrm>
              <a:off x="9586680" y="1750060"/>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grpSp>
        <p:nvGrpSpPr>
          <p:cNvPr id="58" name="Group 57">
            <a:extLst>
              <a:ext uri="{FF2B5EF4-FFF2-40B4-BE49-F238E27FC236}">
                <a16:creationId xmlns:a16="http://schemas.microsoft.com/office/drawing/2014/main" id="{510FE37E-DA63-4962-8881-0A3B40D89530}"/>
              </a:ext>
            </a:extLst>
          </p:cNvPr>
          <p:cNvGrpSpPr/>
          <p:nvPr/>
        </p:nvGrpSpPr>
        <p:grpSpPr>
          <a:xfrm>
            <a:off x="4020458" y="3809060"/>
            <a:ext cx="7365987" cy="667658"/>
            <a:chOff x="4020458" y="3809060"/>
            <a:chExt cx="7365987" cy="667658"/>
          </a:xfrm>
        </p:grpSpPr>
        <p:grpSp>
          <p:nvGrpSpPr>
            <p:cNvPr id="23" name="Group 22">
              <a:extLst>
                <a:ext uri="{FF2B5EF4-FFF2-40B4-BE49-F238E27FC236}">
                  <a16:creationId xmlns:a16="http://schemas.microsoft.com/office/drawing/2014/main" id="{C7CD3FC5-165E-4D0A-B602-21C4E0786CBD}"/>
                </a:ext>
              </a:extLst>
            </p:cNvPr>
            <p:cNvGrpSpPr/>
            <p:nvPr/>
          </p:nvGrpSpPr>
          <p:grpSpPr>
            <a:xfrm>
              <a:off x="4020458" y="3809061"/>
              <a:ext cx="5747643" cy="667657"/>
              <a:chOff x="4020458" y="1712686"/>
              <a:chExt cx="5747643" cy="667657"/>
            </a:xfrm>
          </p:grpSpPr>
          <p:sp>
            <p:nvSpPr>
              <p:cNvPr id="24" name="Rectangle 23">
                <a:extLst>
                  <a:ext uri="{FF2B5EF4-FFF2-40B4-BE49-F238E27FC236}">
                    <a16:creationId xmlns:a16="http://schemas.microsoft.com/office/drawing/2014/main" id="{4D51BAC9-A65E-40FA-B429-A1F23F69CE25}"/>
                  </a:ext>
                </a:extLst>
              </p:cNvPr>
              <p:cNvSpPr/>
              <p:nvPr/>
            </p:nvSpPr>
            <p:spPr>
              <a:xfrm>
                <a:off x="4020458" y="1712686"/>
                <a:ext cx="5747643" cy="659524"/>
              </a:xfrm>
              <a:prstGeom prst="rect">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B43D10C-0A30-43E3-88D6-9D4DFD15B6BC}"/>
                  </a:ext>
                </a:extLst>
              </p:cNvPr>
              <p:cNvCxnSpPr/>
              <p:nvPr/>
            </p:nvCxnSpPr>
            <p:spPr>
              <a:xfrm>
                <a:off x="5820229"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173835E-7108-4154-8209-EBFB6820D8F5}"/>
                  </a:ext>
                </a:extLst>
              </p:cNvPr>
              <p:cNvCxnSpPr/>
              <p:nvPr/>
            </p:nvCxnSpPr>
            <p:spPr>
              <a:xfrm>
                <a:off x="7779657"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D4AE008-B591-42ED-AFC0-95E3512EEEF9}"/>
                  </a:ext>
                </a:extLst>
              </p:cNvPr>
              <p:cNvSpPr txBox="1"/>
              <p:nvPr/>
            </p:nvSpPr>
            <p:spPr>
              <a:xfrm>
                <a:off x="4020464"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28" name="TextBox 27">
                <a:extLst>
                  <a:ext uri="{FF2B5EF4-FFF2-40B4-BE49-F238E27FC236}">
                    <a16:creationId xmlns:a16="http://schemas.microsoft.com/office/drawing/2014/main" id="{ED4F4868-BA6A-4D18-8D62-2E818C6B6408}"/>
                  </a:ext>
                </a:extLst>
              </p:cNvPr>
              <p:cNvSpPr txBox="1"/>
              <p:nvPr/>
            </p:nvSpPr>
            <p:spPr>
              <a:xfrm>
                <a:off x="5900060"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29" name="TextBox 28">
                <a:extLst>
                  <a:ext uri="{FF2B5EF4-FFF2-40B4-BE49-F238E27FC236}">
                    <a16:creationId xmlns:a16="http://schemas.microsoft.com/office/drawing/2014/main" id="{2FB04915-27DD-40AF-955D-288AF1599845}"/>
                  </a:ext>
                </a:extLst>
              </p:cNvPr>
              <p:cNvSpPr txBox="1"/>
              <p:nvPr/>
            </p:nvSpPr>
            <p:spPr>
              <a:xfrm>
                <a:off x="7873997"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1</a:t>
                </a:r>
                <a:endParaRPr lang="en-US" b="1" dirty="0">
                  <a:latin typeface="Lato" panose="020F0502020204030203" pitchFamily="34" charset="0"/>
                  <a:ea typeface="Lato" panose="020F0502020204030203" pitchFamily="34" charset="0"/>
                  <a:cs typeface="Lato" panose="020F0502020204030203" pitchFamily="34" charset="0"/>
                </a:endParaRPr>
              </a:p>
            </p:txBody>
          </p:sp>
        </p:grpSp>
        <p:sp>
          <p:nvSpPr>
            <p:cNvPr id="53" name="TextBox 52">
              <a:extLst>
                <a:ext uri="{FF2B5EF4-FFF2-40B4-BE49-F238E27FC236}">
                  <a16:creationId xmlns:a16="http://schemas.microsoft.com/office/drawing/2014/main" id="{8B92BDEA-4C2D-4022-986F-A86347F2C3B2}"/>
                </a:ext>
              </a:extLst>
            </p:cNvPr>
            <p:cNvSpPr txBox="1"/>
            <p:nvPr/>
          </p:nvSpPr>
          <p:spPr>
            <a:xfrm>
              <a:off x="9586680" y="3809060"/>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grpSp>
        <p:nvGrpSpPr>
          <p:cNvPr id="59" name="Group 58">
            <a:extLst>
              <a:ext uri="{FF2B5EF4-FFF2-40B4-BE49-F238E27FC236}">
                <a16:creationId xmlns:a16="http://schemas.microsoft.com/office/drawing/2014/main" id="{E5EB0299-2A26-485B-BA95-E59CA1C29FA6}"/>
              </a:ext>
            </a:extLst>
          </p:cNvPr>
          <p:cNvGrpSpPr/>
          <p:nvPr/>
        </p:nvGrpSpPr>
        <p:grpSpPr>
          <a:xfrm>
            <a:off x="4020458" y="4811485"/>
            <a:ext cx="7365987" cy="667657"/>
            <a:chOff x="4020458" y="4811485"/>
            <a:chExt cx="7365987" cy="667657"/>
          </a:xfrm>
        </p:grpSpPr>
        <p:grpSp>
          <p:nvGrpSpPr>
            <p:cNvPr id="30" name="Group 29">
              <a:extLst>
                <a:ext uri="{FF2B5EF4-FFF2-40B4-BE49-F238E27FC236}">
                  <a16:creationId xmlns:a16="http://schemas.microsoft.com/office/drawing/2014/main" id="{C291B7EE-853A-4092-917C-2E45E823408F}"/>
                </a:ext>
              </a:extLst>
            </p:cNvPr>
            <p:cNvGrpSpPr/>
            <p:nvPr/>
          </p:nvGrpSpPr>
          <p:grpSpPr>
            <a:xfrm>
              <a:off x="4020458" y="4811485"/>
              <a:ext cx="5747643" cy="667657"/>
              <a:chOff x="4020458" y="1712686"/>
              <a:chExt cx="5747643" cy="667657"/>
            </a:xfrm>
          </p:grpSpPr>
          <p:sp>
            <p:nvSpPr>
              <p:cNvPr id="31" name="Rectangle 30">
                <a:extLst>
                  <a:ext uri="{FF2B5EF4-FFF2-40B4-BE49-F238E27FC236}">
                    <a16:creationId xmlns:a16="http://schemas.microsoft.com/office/drawing/2014/main" id="{763E91CA-2DC2-44DA-BA3B-4476864CFCAA}"/>
                  </a:ext>
                </a:extLst>
              </p:cNvPr>
              <p:cNvSpPr/>
              <p:nvPr/>
            </p:nvSpPr>
            <p:spPr>
              <a:xfrm>
                <a:off x="4020458" y="1712686"/>
                <a:ext cx="5747643" cy="659524"/>
              </a:xfrm>
              <a:prstGeom prst="rect">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BA3B3FFD-2E92-4E84-83CD-6BC8D281BD5D}"/>
                  </a:ext>
                </a:extLst>
              </p:cNvPr>
              <p:cNvCxnSpPr/>
              <p:nvPr/>
            </p:nvCxnSpPr>
            <p:spPr>
              <a:xfrm>
                <a:off x="5820229"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9BA46BD-3A6B-4EA6-96EC-A56E96066AF6}"/>
                  </a:ext>
                </a:extLst>
              </p:cNvPr>
              <p:cNvCxnSpPr/>
              <p:nvPr/>
            </p:nvCxnSpPr>
            <p:spPr>
              <a:xfrm>
                <a:off x="7779657"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A9B11EA-CF67-49AC-A34B-F7100F4A660D}"/>
                  </a:ext>
                </a:extLst>
              </p:cNvPr>
              <p:cNvSpPr txBox="1"/>
              <p:nvPr/>
            </p:nvSpPr>
            <p:spPr>
              <a:xfrm>
                <a:off x="4020464"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1</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35" name="TextBox 34">
                <a:extLst>
                  <a:ext uri="{FF2B5EF4-FFF2-40B4-BE49-F238E27FC236}">
                    <a16:creationId xmlns:a16="http://schemas.microsoft.com/office/drawing/2014/main" id="{872D1CA7-F75F-4795-9F15-815C7CCD9C5A}"/>
                  </a:ext>
                </a:extLst>
              </p:cNvPr>
              <p:cNvSpPr txBox="1"/>
              <p:nvPr/>
            </p:nvSpPr>
            <p:spPr>
              <a:xfrm>
                <a:off x="5900060"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a16="http://schemas.microsoft.com/office/drawing/2014/main" id="{38F7A27E-E6DB-4C74-A569-3C1C48633183}"/>
                  </a:ext>
                </a:extLst>
              </p:cNvPr>
              <p:cNvSpPr txBox="1"/>
              <p:nvPr/>
            </p:nvSpPr>
            <p:spPr>
              <a:xfrm>
                <a:off x="7873997"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1</a:t>
                </a:r>
                <a:endParaRPr lang="en-US" b="1" dirty="0">
                  <a:latin typeface="Lato" panose="020F0502020204030203" pitchFamily="34" charset="0"/>
                  <a:ea typeface="Lato" panose="020F0502020204030203" pitchFamily="34" charset="0"/>
                  <a:cs typeface="Lato" panose="020F0502020204030203" pitchFamily="34" charset="0"/>
                </a:endParaRPr>
              </a:p>
            </p:txBody>
          </p:sp>
        </p:grpSp>
        <p:sp>
          <p:nvSpPr>
            <p:cNvPr id="54" name="TextBox 53">
              <a:extLst>
                <a:ext uri="{FF2B5EF4-FFF2-40B4-BE49-F238E27FC236}">
                  <a16:creationId xmlns:a16="http://schemas.microsoft.com/office/drawing/2014/main" id="{3F9D8231-FE7F-42FB-BBF6-CE1D921C6F05}"/>
                </a:ext>
              </a:extLst>
            </p:cNvPr>
            <p:cNvSpPr txBox="1"/>
            <p:nvPr/>
          </p:nvSpPr>
          <p:spPr>
            <a:xfrm>
              <a:off x="9586680" y="4853577"/>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grpSp>
        <p:nvGrpSpPr>
          <p:cNvPr id="57" name="Group 56">
            <a:extLst>
              <a:ext uri="{FF2B5EF4-FFF2-40B4-BE49-F238E27FC236}">
                <a16:creationId xmlns:a16="http://schemas.microsoft.com/office/drawing/2014/main" id="{784EAD89-BC16-4C1C-BEE7-19FB58857A75}"/>
              </a:ext>
            </a:extLst>
          </p:cNvPr>
          <p:cNvGrpSpPr/>
          <p:nvPr/>
        </p:nvGrpSpPr>
        <p:grpSpPr>
          <a:xfrm>
            <a:off x="4020458" y="2761343"/>
            <a:ext cx="7365987" cy="667657"/>
            <a:chOff x="4020458" y="2761343"/>
            <a:chExt cx="7365987" cy="667657"/>
          </a:xfrm>
        </p:grpSpPr>
        <p:grpSp>
          <p:nvGrpSpPr>
            <p:cNvPr id="16" name="Group 15">
              <a:extLst>
                <a:ext uri="{FF2B5EF4-FFF2-40B4-BE49-F238E27FC236}">
                  <a16:creationId xmlns:a16="http://schemas.microsoft.com/office/drawing/2014/main" id="{8E1AB28F-91E2-41B8-9028-46B2569BCD05}"/>
                </a:ext>
              </a:extLst>
            </p:cNvPr>
            <p:cNvGrpSpPr/>
            <p:nvPr/>
          </p:nvGrpSpPr>
          <p:grpSpPr>
            <a:xfrm>
              <a:off x="4020458" y="2761343"/>
              <a:ext cx="5747643" cy="667657"/>
              <a:chOff x="4020458" y="1712686"/>
              <a:chExt cx="5747643" cy="667657"/>
            </a:xfrm>
          </p:grpSpPr>
          <p:sp>
            <p:nvSpPr>
              <p:cNvPr id="17" name="Rectangle 16">
                <a:extLst>
                  <a:ext uri="{FF2B5EF4-FFF2-40B4-BE49-F238E27FC236}">
                    <a16:creationId xmlns:a16="http://schemas.microsoft.com/office/drawing/2014/main" id="{0727F44F-E000-40A2-AC14-C386878ACD4B}"/>
                  </a:ext>
                </a:extLst>
              </p:cNvPr>
              <p:cNvSpPr/>
              <p:nvPr/>
            </p:nvSpPr>
            <p:spPr>
              <a:xfrm>
                <a:off x="4020458" y="1712686"/>
                <a:ext cx="5747643" cy="659524"/>
              </a:xfrm>
              <a:prstGeom prst="rect">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7A273912-082C-4591-8FAE-D0BEFCB27EEC}"/>
                  </a:ext>
                </a:extLst>
              </p:cNvPr>
              <p:cNvCxnSpPr/>
              <p:nvPr/>
            </p:nvCxnSpPr>
            <p:spPr>
              <a:xfrm>
                <a:off x="5820229"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D01032-72A2-4224-A6C5-A031B64FCF9B}"/>
                  </a:ext>
                </a:extLst>
              </p:cNvPr>
              <p:cNvCxnSpPr/>
              <p:nvPr/>
            </p:nvCxnSpPr>
            <p:spPr>
              <a:xfrm>
                <a:off x="7779657"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31D0AE2-D4C2-4F70-B007-4D889E61B314}"/>
                  </a:ext>
                </a:extLst>
              </p:cNvPr>
              <p:cNvSpPr txBox="1"/>
              <p:nvPr/>
            </p:nvSpPr>
            <p:spPr>
              <a:xfrm>
                <a:off x="4020464"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21" name="TextBox 20">
                <a:extLst>
                  <a:ext uri="{FF2B5EF4-FFF2-40B4-BE49-F238E27FC236}">
                    <a16:creationId xmlns:a16="http://schemas.microsoft.com/office/drawing/2014/main" id="{5426B728-F246-475A-9544-BA2EB8AEB7FE}"/>
                  </a:ext>
                </a:extLst>
              </p:cNvPr>
              <p:cNvSpPr txBox="1"/>
              <p:nvPr/>
            </p:nvSpPr>
            <p:spPr>
              <a:xfrm>
                <a:off x="5900060"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1</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22" name="TextBox 21">
                <a:extLst>
                  <a:ext uri="{FF2B5EF4-FFF2-40B4-BE49-F238E27FC236}">
                    <a16:creationId xmlns:a16="http://schemas.microsoft.com/office/drawing/2014/main" id="{1B0E406A-F690-46AC-B24A-5A7C9B3339C4}"/>
                  </a:ext>
                </a:extLst>
              </p:cNvPr>
              <p:cNvSpPr txBox="1"/>
              <p:nvPr/>
            </p:nvSpPr>
            <p:spPr>
              <a:xfrm>
                <a:off x="7873997"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a:t>
                </a:r>
                <a:endParaRPr lang="en-US" b="1" dirty="0">
                  <a:latin typeface="Lato" panose="020F0502020204030203" pitchFamily="34" charset="0"/>
                  <a:ea typeface="Lato" panose="020F0502020204030203" pitchFamily="34" charset="0"/>
                  <a:cs typeface="Lato" panose="020F0502020204030203" pitchFamily="34" charset="0"/>
                </a:endParaRPr>
              </a:p>
            </p:txBody>
          </p:sp>
        </p:grpSp>
        <p:sp>
          <p:nvSpPr>
            <p:cNvPr id="55" name="TextBox 54">
              <a:extLst>
                <a:ext uri="{FF2B5EF4-FFF2-40B4-BE49-F238E27FC236}">
                  <a16:creationId xmlns:a16="http://schemas.microsoft.com/office/drawing/2014/main" id="{EAE5CCE9-F8ED-455C-9816-1AB2C700A75C}"/>
                </a:ext>
              </a:extLst>
            </p:cNvPr>
            <p:cNvSpPr txBox="1"/>
            <p:nvPr/>
          </p:nvSpPr>
          <p:spPr>
            <a:xfrm>
              <a:off x="9586680" y="2780030"/>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280411634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grpId="0" nodeType="withEffect">
                                  <p:stCondLst>
                                    <p:cond delay="0"/>
                                  </p:stCondLst>
                                  <p:childTnLst>
                                    <p:animEffect transition="out" filter="wipe(lef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nodeType="with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500"/>
                                        <p:tgtEl>
                                          <p:spTgt spid="5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nodeType="with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fade">
                                      <p:cBhvr>
                                        <p:cTn id="30" dur="500"/>
                                        <p:tgtEl>
                                          <p:spTgt spid="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par>
                                <p:cTn id="36" presetID="10" presetClass="entr" presetSubtype="0" fill="hold"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p:bldP spid="39" grpId="0"/>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FBA14-BC44-476D-B91E-BA1ED2165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a:extLst>
              <a:ext uri="{FF2B5EF4-FFF2-40B4-BE49-F238E27FC236}">
                <a16:creationId xmlns:a16="http://schemas.microsoft.com/office/drawing/2014/main" id="{FB344E32-D0B2-4994-8A5F-585FB3643118}"/>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Word2Vec</a:t>
            </a:r>
            <a:endParaRPr sz="3200" dirty="0"/>
          </a:p>
        </p:txBody>
      </p:sp>
      <p:grpSp>
        <p:nvGrpSpPr>
          <p:cNvPr id="4" name="Group 3">
            <a:extLst>
              <a:ext uri="{FF2B5EF4-FFF2-40B4-BE49-F238E27FC236}">
                <a16:creationId xmlns:a16="http://schemas.microsoft.com/office/drawing/2014/main" id="{FD20C50D-65DD-4A06-973A-19A7B5D2F97D}"/>
              </a:ext>
            </a:extLst>
          </p:cNvPr>
          <p:cNvGrpSpPr/>
          <p:nvPr/>
        </p:nvGrpSpPr>
        <p:grpSpPr>
          <a:xfrm>
            <a:off x="7562850" y="512887"/>
            <a:ext cx="5675366" cy="659523"/>
            <a:chOff x="7193280" y="469345"/>
            <a:chExt cx="4221046" cy="659523"/>
          </a:xfrm>
        </p:grpSpPr>
        <p:cxnSp>
          <p:nvCxnSpPr>
            <p:cNvPr id="5" name="Straight Connector 4">
              <a:extLst>
                <a:ext uri="{FF2B5EF4-FFF2-40B4-BE49-F238E27FC236}">
                  <a16:creationId xmlns:a16="http://schemas.microsoft.com/office/drawing/2014/main" id="{262FA469-6137-4997-AA1B-E17BC098DAD5}"/>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3B82C3-BB95-404E-A298-FD33287E6A9B}"/>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B21A6067-F197-4B89-8657-555EDA77959B}"/>
              </a:ext>
            </a:extLst>
          </p:cNvPr>
          <p:cNvSpPr txBox="1"/>
          <p:nvPr/>
        </p:nvSpPr>
        <p:spPr>
          <a:xfrm>
            <a:off x="1148343" y="1707602"/>
            <a:ext cx="9243881"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In this model, text is represented as a vector of predefined length.</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Each word is represented using the vector where each of the dimensions have a specific value.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Word vectors are positioned in such a way that words that share common contexts in the corpus are located close to each other.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technique is utilized to find word embeddings.</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This is most commonly used methods of text classification that involve Deep learning techniques. </a:t>
            </a: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89215502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par>
                                <p:cTn id="8" presetID="42" presetClass="path" presetSubtype="0" accel="80000" decel="20000" fill="hold" nodeType="withEffect">
                                  <p:stCondLst>
                                    <p:cond delay="0"/>
                                  </p:stCondLst>
                                  <p:childTnLst>
                                    <p:animMotion origin="layout" path="M -0.49583 -0.00255 L -0.31588 -0.00255 " pathEditMode="relative" rAng="0" ptsTypes="AA">
                                      <p:cBhvr>
                                        <p:cTn id="9" dur="1000" fill="hold"/>
                                        <p:tgtEl>
                                          <p:spTgt spid="4"/>
                                        </p:tgtEl>
                                        <p:attrNameLst>
                                          <p:attrName>ppt_x</p:attrName>
                                          <p:attrName>ppt_y</p:attrName>
                                        </p:attrNameLst>
                                      </p:cBhvr>
                                      <p:rCtr x="8997" y="0"/>
                                    </p:animMotion>
                                  </p:childTnLst>
                                </p:cTn>
                              </p:par>
                              <p:par>
                                <p:cTn id="10" presetID="1" presetClass="entr" presetSubtype="0" fill="hold" grpId="0" nodeType="withEffect">
                                  <p:stCondLst>
                                    <p:cond delay="26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FBA14-BC44-476D-B91E-BA1ED2165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a:extLst>
              <a:ext uri="{FF2B5EF4-FFF2-40B4-BE49-F238E27FC236}">
                <a16:creationId xmlns:a16="http://schemas.microsoft.com/office/drawing/2014/main" id="{FB344E32-D0B2-4994-8A5F-585FB3643118}"/>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Word2Vec</a:t>
            </a:r>
            <a:endParaRPr sz="3200" dirty="0"/>
          </a:p>
        </p:txBody>
      </p:sp>
      <p:sp>
        <p:nvSpPr>
          <p:cNvPr id="7" name="TextBox 6" hidden="1">
            <a:extLst>
              <a:ext uri="{FF2B5EF4-FFF2-40B4-BE49-F238E27FC236}">
                <a16:creationId xmlns:a16="http://schemas.microsoft.com/office/drawing/2014/main" id="{B21A6067-F197-4B89-8657-555EDA77959B}"/>
              </a:ext>
            </a:extLst>
          </p:cNvPr>
          <p:cNvSpPr txBox="1"/>
          <p:nvPr/>
        </p:nvSpPr>
        <p:spPr>
          <a:xfrm>
            <a:off x="1148343" y="1707602"/>
            <a:ext cx="9243881"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In this model, text is represented as a vector of predefined length.</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Each word is represented using the vector where each of the dimensions have a specific value.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Word vectors are positioned in such a way that words that share common contexts in the corpus are located close to each other.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technique is utilized to find word embeddings.</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This is most commonly used methods of text classification that involve Deep learning techniques. </a:t>
            </a: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7F73ACA9-C3BC-4F4F-A84A-97AE638E12F9}"/>
              </a:ext>
            </a:extLst>
          </p:cNvPr>
          <p:cNvSpPr txBox="1"/>
          <p:nvPr/>
        </p:nvSpPr>
        <p:spPr>
          <a:xfrm>
            <a:off x="1756235" y="1750060"/>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dog</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F541EFAA-5C99-4C95-99D9-05BCCE3CF216}"/>
              </a:ext>
            </a:extLst>
          </p:cNvPr>
          <p:cNvSpPr txBox="1"/>
          <p:nvPr/>
        </p:nvSpPr>
        <p:spPr>
          <a:xfrm>
            <a:off x="1756235" y="2798716"/>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cat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733D6E76-F614-40FA-A39A-14A08ACC1E11}"/>
              </a:ext>
            </a:extLst>
          </p:cNvPr>
          <p:cNvSpPr txBox="1"/>
          <p:nvPr/>
        </p:nvSpPr>
        <p:spPr>
          <a:xfrm>
            <a:off x="1756235" y="3847375"/>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truck</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F90454FE-A228-4415-A553-D10BD4FAE9B3}"/>
              </a:ext>
            </a:extLst>
          </p:cNvPr>
          <p:cNvSpPr txBox="1"/>
          <p:nvPr/>
        </p:nvSpPr>
        <p:spPr>
          <a:xfrm>
            <a:off x="1674566" y="4894367"/>
            <a:ext cx="20991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pets</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nvGrpSpPr>
          <p:cNvPr id="12" name="Group 11">
            <a:extLst>
              <a:ext uri="{FF2B5EF4-FFF2-40B4-BE49-F238E27FC236}">
                <a16:creationId xmlns:a16="http://schemas.microsoft.com/office/drawing/2014/main" id="{58A73014-460E-4AFA-8AB0-CA1512F47CB9}"/>
              </a:ext>
            </a:extLst>
          </p:cNvPr>
          <p:cNvGrpSpPr/>
          <p:nvPr/>
        </p:nvGrpSpPr>
        <p:grpSpPr>
          <a:xfrm>
            <a:off x="4020458" y="1712686"/>
            <a:ext cx="7365987" cy="667657"/>
            <a:chOff x="4020458" y="1712686"/>
            <a:chExt cx="7365987" cy="667657"/>
          </a:xfrm>
        </p:grpSpPr>
        <p:grpSp>
          <p:nvGrpSpPr>
            <p:cNvPr id="13" name="Group 12">
              <a:extLst>
                <a:ext uri="{FF2B5EF4-FFF2-40B4-BE49-F238E27FC236}">
                  <a16:creationId xmlns:a16="http://schemas.microsoft.com/office/drawing/2014/main" id="{4B91C1EB-A538-4005-9583-10651CC3AD45}"/>
                </a:ext>
              </a:extLst>
            </p:cNvPr>
            <p:cNvGrpSpPr/>
            <p:nvPr/>
          </p:nvGrpSpPr>
          <p:grpSpPr>
            <a:xfrm>
              <a:off x="4020458" y="1712686"/>
              <a:ext cx="5747643" cy="667657"/>
              <a:chOff x="4020458" y="1712686"/>
              <a:chExt cx="5747643" cy="667657"/>
            </a:xfrm>
          </p:grpSpPr>
          <p:sp>
            <p:nvSpPr>
              <p:cNvPr id="15" name="Rectangle 14">
                <a:extLst>
                  <a:ext uri="{FF2B5EF4-FFF2-40B4-BE49-F238E27FC236}">
                    <a16:creationId xmlns:a16="http://schemas.microsoft.com/office/drawing/2014/main" id="{550A8DFC-CB6E-4B3D-9D48-2EE77B55AACF}"/>
                  </a:ext>
                </a:extLst>
              </p:cNvPr>
              <p:cNvSpPr/>
              <p:nvPr/>
            </p:nvSpPr>
            <p:spPr>
              <a:xfrm>
                <a:off x="4020458" y="1712686"/>
                <a:ext cx="5747643" cy="659524"/>
              </a:xfrm>
              <a:prstGeom prst="rect">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31B20ED-931A-4986-ACDB-9EE7A18653E8}"/>
                  </a:ext>
                </a:extLst>
              </p:cNvPr>
              <p:cNvCxnSpPr/>
              <p:nvPr/>
            </p:nvCxnSpPr>
            <p:spPr>
              <a:xfrm>
                <a:off x="5820229"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2EE1CF0-92AB-4AFB-BF98-74FC01DF6658}"/>
                  </a:ext>
                </a:extLst>
              </p:cNvPr>
              <p:cNvCxnSpPr/>
              <p:nvPr/>
            </p:nvCxnSpPr>
            <p:spPr>
              <a:xfrm>
                <a:off x="7779657"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CB61DFA-11D6-4B57-AFE9-7731FE3D9180}"/>
                  </a:ext>
                </a:extLst>
              </p:cNvPr>
              <p:cNvSpPr txBox="1"/>
              <p:nvPr/>
            </p:nvSpPr>
            <p:spPr>
              <a:xfrm>
                <a:off x="4020464"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0.5</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19" name="TextBox 18">
                <a:extLst>
                  <a:ext uri="{FF2B5EF4-FFF2-40B4-BE49-F238E27FC236}">
                    <a16:creationId xmlns:a16="http://schemas.microsoft.com/office/drawing/2014/main" id="{22F21BF2-92CD-4101-86CF-1A5BB954D7FE}"/>
                  </a:ext>
                </a:extLst>
              </p:cNvPr>
              <p:cNvSpPr txBox="1"/>
              <p:nvPr/>
            </p:nvSpPr>
            <p:spPr>
              <a:xfrm>
                <a:off x="5900060"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0.05</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20" name="TextBox 19">
                <a:extLst>
                  <a:ext uri="{FF2B5EF4-FFF2-40B4-BE49-F238E27FC236}">
                    <a16:creationId xmlns:a16="http://schemas.microsoft.com/office/drawing/2014/main" id="{4AA1123D-185C-4B7C-9370-CE1A9BEA94C0}"/>
                  </a:ext>
                </a:extLst>
              </p:cNvPr>
              <p:cNvSpPr txBox="1"/>
              <p:nvPr/>
            </p:nvSpPr>
            <p:spPr>
              <a:xfrm>
                <a:off x="7873997"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0.12</a:t>
                </a:r>
                <a:endParaRPr lang="en-US" b="1" dirty="0">
                  <a:latin typeface="Lato" panose="020F0502020204030203" pitchFamily="34" charset="0"/>
                  <a:ea typeface="Lato" panose="020F0502020204030203" pitchFamily="34" charset="0"/>
                  <a:cs typeface="Lato" panose="020F0502020204030203" pitchFamily="34" charset="0"/>
                </a:endParaRPr>
              </a:p>
            </p:txBody>
          </p:sp>
        </p:grpSp>
        <p:sp>
          <p:nvSpPr>
            <p:cNvPr id="14" name="TextBox 13">
              <a:extLst>
                <a:ext uri="{FF2B5EF4-FFF2-40B4-BE49-F238E27FC236}">
                  <a16:creationId xmlns:a16="http://schemas.microsoft.com/office/drawing/2014/main" id="{3B162FD1-4B1A-43AC-B1BA-50209469D177}"/>
                </a:ext>
              </a:extLst>
            </p:cNvPr>
            <p:cNvSpPr txBox="1"/>
            <p:nvPr/>
          </p:nvSpPr>
          <p:spPr>
            <a:xfrm>
              <a:off x="9586680" y="1750060"/>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grpSp>
        <p:nvGrpSpPr>
          <p:cNvPr id="21" name="Group 20">
            <a:extLst>
              <a:ext uri="{FF2B5EF4-FFF2-40B4-BE49-F238E27FC236}">
                <a16:creationId xmlns:a16="http://schemas.microsoft.com/office/drawing/2014/main" id="{AA288FBA-929B-4A75-B7B6-D6C645CCAB4C}"/>
              </a:ext>
            </a:extLst>
          </p:cNvPr>
          <p:cNvGrpSpPr/>
          <p:nvPr/>
        </p:nvGrpSpPr>
        <p:grpSpPr>
          <a:xfrm>
            <a:off x="4020458" y="3809060"/>
            <a:ext cx="7365987" cy="667658"/>
            <a:chOff x="4020458" y="3809060"/>
            <a:chExt cx="7365987" cy="667658"/>
          </a:xfrm>
        </p:grpSpPr>
        <p:grpSp>
          <p:nvGrpSpPr>
            <p:cNvPr id="22" name="Group 21">
              <a:extLst>
                <a:ext uri="{FF2B5EF4-FFF2-40B4-BE49-F238E27FC236}">
                  <a16:creationId xmlns:a16="http://schemas.microsoft.com/office/drawing/2014/main" id="{CCF5C478-8D13-42E6-85CC-5CAA052FB908}"/>
                </a:ext>
              </a:extLst>
            </p:cNvPr>
            <p:cNvGrpSpPr/>
            <p:nvPr/>
          </p:nvGrpSpPr>
          <p:grpSpPr>
            <a:xfrm>
              <a:off x="4020458" y="3809061"/>
              <a:ext cx="5747643" cy="667657"/>
              <a:chOff x="4020458" y="1712686"/>
              <a:chExt cx="5747643" cy="667657"/>
            </a:xfrm>
          </p:grpSpPr>
          <p:sp>
            <p:nvSpPr>
              <p:cNvPr id="24" name="Rectangle 23">
                <a:extLst>
                  <a:ext uri="{FF2B5EF4-FFF2-40B4-BE49-F238E27FC236}">
                    <a16:creationId xmlns:a16="http://schemas.microsoft.com/office/drawing/2014/main" id="{1510244D-C489-4230-A1AD-BF17D40C183E}"/>
                  </a:ext>
                </a:extLst>
              </p:cNvPr>
              <p:cNvSpPr/>
              <p:nvPr/>
            </p:nvSpPr>
            <p:spPr>
              <a:xfrm>
                <a:off x="4020458" y="1712686"/>
                <a:ext cx="5747643" cy="659524"/>
              </a:xfrm>
              <a:prstGeom prst="rect">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6C40DCF-6B15-4D03-80D0-4CBE05F3562F}"/>
                  </a:ext>
                </a:extLst>
              </p:cNvPr>
              <p:cNvCxnSpPr/>
              <p:nvPr/>
            </p:nvCxnSpPr>
            <p:spPr>
              <a:xfrm>
                <a:off x="5820229"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0428FFB-24E8-4F53-A7D3-C0AD68735F8E}"/>
                  </a:ext>
                </a:extLst>
              </p:cNvPr>
              <p:cNvCxnSpPr/>
              <p:nvPr/>
            </p:nvCxnSpPr>
            <p:spPr>
              <a:xfrm>
                <a:off x="7779657"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0D349DC-5931-46BA-8684-D49CE640F2AD}"/>
                  </a:ext>
                </a:extLst>
              </p:cNvPr>
              <p:cNvSpPr txBox="1"/>
              <p:nvPr/>
            </p:nvSpPr>
            <p:spPr>
              <a:xfrm>
                <a:off x="4020464"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0.002</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28" name="TextBox 27">
                <a:extLst>
                  <a:ext uri="{FF2B5EF4-FFF2-40B4-BE49-F238E27FC236}">
                    <a16:creationId xmlns:a16="http://schemas.microsoft.com/office/drawing/2014/main" id="{70457C9A-114A-48FD-B75F-E6D3CAFED3A0}"/>
                  </a:ext>
                </a:extLst>
              </p:cNvPr>
              <p:cNvSpPr txBox="1"/>
              <p:nvPr/>
            </p:nvSpPr>
            <p:spPr>
              <a:xfrm>
                <a:off x="5900060"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0.69</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29" name="TextBox 28">
                <a:extLst>
                  <a:ext uri="{FF2B5EF4-FFF2-40B4-BE49-F238E27FC236}">
                    <a16:creationId xmlns:a16="http://schemas.microsoft.com/office/drawing/2014/main" id="{61531C52-CCF5-4076-AE92-87CF9B096391}"/>
                  </a:ext>
                </a:extLst>
              </p:cNvPr>
              <p:cNvSpPr txBox="1"/>
              <p:nvPr/>
            </p:nvSpPr>
            <p:spPr>
              <a:xfrm>
                <a:off x="7873997"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0.005</a:t>
                </a:r>
                <a:endParaRPr lang="en-US" b="1" dirty="0">
                  <a:latin typeface="Lato" panose="020F0502020204030203" pitchFamily="34" charset="0"/>
                  <a:ea typeface="Lato" panose="020F0502020204030203" pitchFamily="34" charset="0"/>
                  <a:cs typeface="Lato" panose="020F0502020204030203" pitchFamily="34" charset="0"/>
                </a:endParaRPr>
              </a:p>
            </p:txBody>
          </p:sp>
        </p:grpSp>
        <p:sp>
          <p:nvSpPr>
            <p:cNvPr id="23" name="TextBox 22">
              <a:extLst>
                <a:ext uri="{FF2B5EF4-FFF2-40B4-BE49-F238E27FC236}">
                  <a16:creationId xmlns:a16="http://schemas.microsoft.com/office/drawing/2014/main" id="{7C9DC416-EF79-4C32-872D-575EDE9C6F70}"/>
                </a:ext>
              </a:extLst>
            </p:cNvPr>
            <p:cNvSpPr txBox="1"/>
            <p:nvPr/>
          </p:nvSpPr>
          <p:spPr>
            <a:xfrm>
              <a:off x="9586680" y="3809060"/>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grpSp>
        <p:nvGrpSpPr>
          <p:cNvPr id="30" name="Group 29">
            <a:extLst>
              <a:ext uri="{FF2B5EF4-FFF2-40B4-BE49-F238E27FC236}">
                <a16:creationId xmlns:a16="http://schemas.microsoft.com/office/drawing/2014/main" id="{2DE7341B-19ED-404A-957B-67464D85C548}"/>
              </a:ext>
            </a:extLst>
          </p:cNvPr>
          <p:cNvGrpSpPr/>
          <p:nvPr/>
        </p:nvGrpSpPr>
        <p:grpSpPr>
          <a:xfrm>
            <a:off x="4020458" y="4811485"/>
            <a:ext cx="7365987" cy="667657"/>
            <a:chOff x="4020458" y="4811485"/>
            <a:chExt cx="7365987" cy="667657"/>
          </a:xfrm>
        </p:grpSpPr>
        <p:grpSp>
          <p:nvGrpSpPr>
            <p:cNvPr id="31" name="Group 30">
              <a:extLst>
                <a:ext uri="{FF2B5EF4-FFF2-40B4-BE49-F238E27FC236}">
                  <a16:creationId xmlns:a16="http://schemas.microsoft.com/office/drawing/2014/main" id="{A974FC4A-9049-4114-A542-DDA092990477}"/>
                </a:ext>
              </a:extLst>
            </p:cNvPr>
            <p:cNvGrpSpPr/>
            <p:nvPr/>
          </p:nvGrpSpPr>
          <p:grpSpPr>
            <a:xfrm>
              <a:off x="4020458" y="4811485"/>
              <a:ext cx="5747643" cy="667657"/>
              <a:chOff x="4020458" y="1712686"/>
              <a:chExt cx="5747643" cy="667657"/>
            </a:xfrm>
          </p:grpSpPr>
          <p:sp>
            <p:nvSpPr>
              <p:cNvPr id="33" name="Rectangle 32">
                <a:extLst>
                  <a:ext uri="{FF2B5EF4-FFF2-40B4-BE49-F238E27FC236}">
                    <a16:creationId xmlns:a16="http://schemas.microsoft.com/office/drawing/2014/main" id="{78179246-995D-46FD-B305-FCB2E5A17CCF}"/>
                  </a:ext>
                </a:extLst>
              </p:cNvPr>
              <p:cNvSpPr/>
              <p:nvPr/>
            </p:nvSpPr>
            <p:spPr>
              <a:xfrm>
                <a:off x="4020458" y="1712686"/>
                <a:ext cx="5747643" cy="659524"/>
              </a:xfrm>
              <a:prstGeom prst="rect">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CEE04066-7612-4FB2-A549-937DB9D90122}"/>
                  </a:ext>
                </a:extLst>
              </p:cNvPr>
              <p:cNvCxnSpPr/>
              <p:nvPr/>
            </p:nvCxnSpPr>
            <p:spPr>
              <a:xfrm>
                <a:off x="5820229"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A67D21-6E23-4A58-912F-F2522696A923}"/>
                  </a:ext>
                </a:extLst>
              </p:cNvPr>
              <p:cNvCxnSpPr/>
              <p:nvPr/>
            </p:nvCxnSpPr>
            <p:spPr>
              <a:xfrm>
                <a:off x="7779657"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DDC81E7-2E0A-4272-A49C-845386311208}"/>
                  </a:ext>
                </a:extLst>
              </p:cNvPr>
              <p:cNvSpPr txBox="1"/>
              <p:nvPr/>
            </p:nvSpPr>
            <p:spPr>
              <a:xfrm>
                <a:off x="4020464"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0.75</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37" name="TextBox 36">
                <a:extLst>
                  <a:ext uri="{FF2B5EF4-FFF2-40B4-BE49-F238E27FC236}">
                    <a16:creationId xmlns:a16="http://schemas.microsoft.com/office/drawing/2014/main" id="{BBB7CE23-8B64-45F3-A415-C76CF8C3BA14}"/>
                  </a:ext>
                </a:extLst>
              </p:cNvPr>
              <p:cNvSpPr txBox="1"/>
              <p:nvPr/>
            </p:nvSpPr>
            <p:spPr>
              <a:xfrm>
                <a:off x="5900060"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0.001</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38" name="TextBox 37">
                <a:extLst>
                  <a:ext uri="{FF2B5EF4-FFF2-40B4-BE49-F238E27FC236}">
                    <a16:creationId xmlns:a16="http://schemas.microsoft.com/office/drawing/2014/main" id="{63C01283-2601-49EB-B258-B119B368C737}"/>
                  </a:ext>
                </a:extLst>
              </p:cNvPr>
              <p:cNvSpPr txBox="1"/>
              <p:nvPr/>
            </p:nvSpPr>
            <p:spPr>
              <a:xfrm>
                <a:off x="7873997"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0.003</a:t>
                </a:r>
                <a:endParaRPr lang="en-US" b="1" dirty="0">
                  <a:latin typeface="Lato" panose="020F0502020204030203" pitchFamily="34" charset="0"/>
                  <a:ea typeface="Lato" panose="020F0502020204030203" pitchFamily="34" charset="0"/>
                  <a:cs typeface="Lato" panose="020F0502020204030203" pitchFamily="34" charset="0"/>
                </a:endParaRPr>
              </a:p>
            </p:txBody>
          </p:sp>
        </p:grpSp>
        <p:sp>
          <p:nvSpPr>
            <p:cNvPr id="32" name="TextBox 31">
              <a:extLst>
                <a:ext uri="{FF2B5EF4-FFF2-40B4-BE49-F238E27FC236}">
                  <a16:creationId xmlns:a16="http://schemas.microsoft.com/office/drawing/2014/main" id="{76062874-7888-47CB-81DC-64AC3A92B1DA}"/>
                </a:ext>
              </a:extLst>
            </p:cNvPr>
            <p:cNvSpPr txBox="1"/>
            <p:nvPr/>
          </p:nvSpPr>
          <p:spPr>
            <a:xfrm>
              <a:off x="9586680" y="4853577"/>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grpSp>
        <p:nvGrpSpPr>
          <p:cNvPr id="39" name="Group 38">
            <a:extLst>
              <a:ext uri="{FF2B5EF4-FFF2-40B4-BE49-F238E27FC236}">
                <a16:creationId xmlns:a16="http://schemas.microsoft.com/office/drawing/2014/main" id="{F1551B15-0A18-4873-986C-D498D9C21CBC}"/>
              </a:ext>
            </a:extLst>
          </p:cNvPr>
          <p:cNvGrpSpPr/>
          <p:nvPr/>
        </p:nvGrpSpPr>
        <p:grpSpPr>
          <a:xfrm>
            <a:off x="4020458" y="2761343"/>
            <a:ext cx="7365987" cy="667657"/>
            <a:chOff x="4020458" y="2761343"/>
            <a:chExt cx="7365987" cy="667657"/>
          </a:xfrm>
        </p:grpSpPr>
        <p:grpSp>
          <p:nvGrpSpPr>
            <p:cNvPr id="40" name="Group 39">
              <a:extLst>
                <a:ext uri="{FF2B5EF4-FFF2-40B4-BE49-F238E27FC236}">
                  <a16:creationId xmlns:a16="http://schemas.microsoft.com/office/drawing/2014/main" id="{953D169A-FF34-4265-878A-39D8BB859043}"/>
                </a:ext>
              </a:extLst>
            </p:cNvPr>
            <p:cNvGrpSpPr/>
            <p:nvPr/>
          </p:nvGrpSpPr>
          <p:grpSpPr>
            <a:xfrm>
              <a:off x="4020458" y="2761343"/>
              <a:ext cx="5747643" cy="667657"/>
              <a:chOff x="4020458" y="1712686"/>
              <a:chExt cx="5747643" cy="667657"/>
            </a:xfrm>
          </p:grpSpPr>
          <p:sp>
            <p:nvSpPr>
              <p:cNvPr id="42" name="Rectangle 41">
                <a:extLst>
                  <a:ext uri="{FF2B5EF4-FFF2-40B4-BE49-F238E27FC236}">
                    <a16:creationId xmlns:a16="http://schemas.microsoft.com/office/drawing/2014/main" id="{5D723878-D7AD-474B-87FF-B2A014B4E49D}"/>
                  </a:ext>
                </a:extLst>
              </p:cNvPr>
              <p:cNvSpPr/>
              <p:nvPr/>
            </p:nvSpPr>
            <p:spPr>
              <a:xfrm>
                <a:off x="4020458" y="1712686"/>
                <a:ext cx="5747643" cy="659524"/>
              </a:xfrm>
              <a:prstGeom prst="rect">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D0301670-92BE-493B-8129-DA46386AD842}"/>
                  </a:ext>
                </a:extLst>
              </p:cNvPr>
              <p:cNvCxnSpPr/>
              <p:nvPr/>
            </p:nvCxnSpPr>
            <p:spPr>
              <a:xfrm>
                <a:off x="5820229"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8C0D62F-7C25-4363-ABE1-4DCEFDCDF30F}"/>
                  </a:ext>
                </a:extLst>
              </p:cNvPr>
              <p:cNvCxnSpPr/>
              <p:nvPr/>
            </p:nvCxnSpPr>
            <p:spPr>
              <a:xfrm>
                <a:off x="7779657" y="1712686"/>
                <a:ext cx="0" cy="6676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4413FB9-0EB8-41FF-9C26-62EBFBB1CDDE}"/>
                  </a:ext>
                </a:extLst>
              </p:cNvPr>
              <p:cNvSpPr txBox="1"/>
              <p:nvPr/>
            </p:nvSpPr>
            <p:spPr>
              <a:xfrm>
                <a:off x="4020464"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0.46</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46" name="TextBox 45">
                <a:extLst>
                  <a:ext uri="{FF2B5EF4-FFF2-40B4-BE49-F238E27FC236}">
                    <a16:creationId xmlns:a16="http://schemas.microsoft.com/office/drawing/2014/main" id="{86532AB4-6862-4D6A-A990-129EBD0D83CE}"/>
                  </a:ext>
                </a:extLst>
              </p:cNvPr>
              <p:cNvSpPr txBox="1"/>
              <p:nvPr/>
            </p:nvSpPr>
            <p:spPr>
              <a:xfrm>
                <a:off x="5900060"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0.24</a:t>
                </a: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47" name="TextBox 46">
                <a:extLst>
                  <a:ext uri="{FF2B5EF4-FFF2-40B4-BE49-F238E27FC236}">
                    <a16:creationId xmlns:a16="http://schemas.microsoft.com/office/drawing/2014/main" id="{4ABA7F15-E14F-4A6A-A11F-B76D91031D86}"/>
                  </a:ext>
                </a:extLst>
              </p:cNvPr>
              <p:cNvSpPr txBox="1"/>
              <p:nvPr/>
            </p:nvSpPr>
            <p:spPr>
              <a:xfrm>
                <a:off x="7873997" y="1750060"/>
                <a:ext cx="1799765" cy="584775"/>
              </a:xfrm>
              <a:prstGeom prst="rect">
                <a:avLst/>
              </a:prstGeom>
              <a:noFill/>
            </p:spPr>
            <p:txBody>
              <a:bodyPr wrap="square" rtlCol="0">
                <a:spAutoFit/>
              </a:bodyPr>
              <a:lstStyle/>
              <a:p>
                <a:pPr algn="ctr"/>
                <a:r>
                  <a:rPr lang="en-US" sz="3200" b="1" dirty="0">
                    <a:latin typeface="Lato" panose="020F0502020204030203" pitchFamily="34" charset="0"/>
                    <a:ea typeface="Lato" panose="020F0502020204030203" pitchFamily="34" charset="0"/>
                    <a:cs typeface="Lato" panose="020F0502020204030203" pitchFamily="34" charset="0"/>
                  </a:rPr>
                  <a:t>0.009</a:t>
                </a:r>
                <a:endParaRPr lang="en-US" b="1" dirty="0">
                  <a:latin typeface="Lato" panose="020F0502020204030203" pitchFamily="34" charset="0"/>
                  <a:ea typeface="Lato" panose="020F0502020204030203" pitchFamily="34" charset="0"/>
                  <a:cs typeface="Lato" panose="020F0502020204030203" pitchFamily="34" charset="0"/>
                </a:endParaRPr>
              </a:p>
            </p:txBody>
          </p:sp>
        </p:grpSp>
        <p:sp>
          <p:nvSpPr>
            <p:cNvPr id="41" name="TextBox 40">
              <a:extLst>
                <a:ext uri="{FF2B5EF4-FFF2-40B4-BE49-F238E27FC236}">
                  <a16:creationId xmlns:a16="http://schemas.microsoft.com/office/drawing/2014/main" id="{5D0D96FF-9384-4691-BE54-108FB29E0D14}"/>
                </a:ext>
              </a:extLst>
            </p:cNvPr>
            <p:cNvSpPr txBox="1"/>
            <p:nvPr/>
          </p:nvSpPr>
          <p:spPr>
            <a:xfrm>
              <a:off x="9586680" y="2780030"/>
              <a:ext cx="1799765" cy="584775"/>
            </a:xfrm>
            <a:prstGeom prst="rect">
              <a:avLst/>
            </a:prstGeom>
            <a:noFill/>
          </p:spPr>
          <p:txBody>
            <a:bodyPr wrap="square" rtlCol="0">
              <a:spAutoFit/>
            </a:bodyPr>
            <a:lstStyle/>
            <a:p>
              <a:pPr algn="ctr"/>
              <a:r>
                <a:rPr lang="en-US" sz="32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195432104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grpId="0" nodeType="withEffect">
                                  <p:stCondLst>
                                    <p:cond delay="0"/>
                                  </p:stCondLst>
                                  <p:childTnLst>
                                    <p:animEffect transition="out" filter="wipe(lef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0E9F74-5ECA-4D85-A837-F62C73876900}"/>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a:extLst>
              <a:ext uri="{FF2B5EF4-FFF2-40B4-BE49-F238E27FC236}">
                <a16:creationId xmlns:a16="http://schemas.microsoft.com/office/drawing/2014/main" id="{D277E7DE-6BE6-42BB-94C2-6341F141BBF7}"/>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Other techniques</a:t>
            </a:r>
            <a:endParaRPr sz="3200" dirty="0"/>
          </a:p>
        </p:txBody>
      </p:sp>
      <p:grpSp>
        <p:nvGrpSpPr>
          <p:cNvPr id="4" name="Group 3">
            <a:extLst>
              <a:ext uri="{FF2B5EF4-FFF2-40B4-BE49-F238E27FC236}">
                <a16:creationId xmlns:a16="http://schemas.microsoft.com/office/drawing/2014/main" id="{0B012249-831D-4533-A173-C8FC3BF4ABEB}"/>
              </a:ext>
            </a:extLst>
          </p:cNvPr>
          <p:cNvGrpSpPr/>
          <p:nvPr/>
        </p:nvGrpSpPr>
        <p:grpSpPr>
          <a:xfrm>
            <a:off x="7562850" y="512887"/>
            <a:ext cx="5675366" cy="659523"/>
            <a:chOff x="7193280" y="469345"/>
            <a:chExt cx="4221046" cy="659523"/>
          </a:xfrm>
        </p:grpSpPr>
        <p:cxnSp>
          <p:nvCxnSpPr>
            <p:cNvPr id="5" name="Straight Connector 4">
              <a:extLst>
                <a:ext uri="{FF2B5EF4-FFF2-40B4-BE49-F238E27FC236}">
                  <a16:creationId xmlns:a16="http://schemas.microsoft.com/office/drawing/2014/main" id="{A875B287-D1CA-4554-BD19-2EF7EA04E2E5}"/>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37DFA4D-0B78-4F01-A02C-209EB0E8CE83}"/>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9C093936-FDBC-43D7-B8CC-F54C99184F94}"/>
              </a:ext>
            </a:extLst>
          </p:cNvPr>
          <p:cNvSpPr txBox="1"/>
          <p:nvPr/>
        </p:nvSpPr>
        <p:spPr>
          <a:xfrm>
            <a:off x="1148343" y="1707602"/>
            <a:ext cx="9243881" cy="36009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dataset was cleaned using the following techniques,</a:t>
            </a:r>
          </a:p>
          <a:p>
            <a:pPr marL="742950" lvl="1"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Stop word removal</a:t>
            </a:r>
          </a:p>
          <a:p>
            <a:pPr marL="742950" lvl="1"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Stemming </a:t>
            </a:r>
          </a:p>
          <a:p>
            <a:pPr marL="742950" lvl="1"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Lemmatization</a:t>
            </a:r>
          </a:p>
          <a:p>
            <a:pPr marL="742950" lvl="1"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Removing Punctuations</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Techniques like the n-gram model were also tried. Due to large amounts of data, this technique did not prove to be very effective. </a:t>
            </a: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645994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par>
                                <p:cTn id="8" presetID="42" presetClass="path" presetSubtype="0" accel="80000" decel="20000" fill="hold" nodeType="withEffect">
                                  <p:stCondLst>
                                    <p:cond delay="0"/>
                                  </p:stCondLst>
                                  <p:childTnLst>
                                    <p:animMotion origin="layout" path="M -0.49583 -0.00255 L -0.20052 -0.00255 " pathEditMode="relative" rAng="0" ptsTypes="AA">
                                      <p:cBhvr>
                                        <p:cTn id="9" dur="1000" fill="hold"/>
                                        <p:tgtEl>
                                          <p:spTgt spid="4"/>
                                        </p:tgtEl>
                                        <p:attrNameLst>
                                          <p:attrName>ppt_x</p:attrName>
                                          <p:attrName>ppt_y</p:attrName>
                                        </p:attrNameLst>
                                      </p:cBhvr>
                                      <p:rCtr x="14766" y="0"/>
                                    </p:animMotion>
                                  </p:childTnLst>
                                </p:cTn>
                              </p:par>
                              <p:par>
                                <p:cTn id="10" presetID="1" presetClass="entr" presetSubtype="0" fill="hold" grpId="0" nodeType="withEffect">
                                  <p:stCondLst>
                                    <p:cond delay="26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0043321-D6EF-451D-A8FD-D855F4E00612}"/>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B2864B55-26CC-4424-8F0B-8F945AF6A9C8}"/>
              </a:ext>
            </a:extLst>
          </p:cNvPr>
          <p:cNvSpPr/>
          <p:nvPr/>
        </p:nvSpPr>
        <p:spPr>
          <a:xfrm rot="20784682">
            <a:off x="-1706912" y="-1837725"/>
            <a:ext cx="14787625" cy="6858000"/>
          </a:xfrm>
          <a:prstGeom prst="rect">
            <a:avLst/>
          </a:prstGeom>
          <a:solidFill>
            <a:srgbClr val="1C1C1C"/>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a:extLst>
              <a:ext uri="{FF2B5EF4-FFF2-40B4-BE49-F238E27FC236}">
                <a16:creationId xmlns:a16="http://schemas.microsoft.com/office/drawing/2014/main" id="{EFD7ED32-85B1-4227-8F7D-2B7B1130B7B4}"/>
              </a:ext>
            </a:extLst>
          </p:cNvPr>
          <p:cNvSpPr/>
          <p:nvPr/>
        </p:nvSpPr>
        <p:spPr>
          <a:xfrm rot="699027">
            <a:off x="-752799" y="1911896"/>
            <a:ext cx="14787625" cy="2313443"/>
          </a:xfrm>
          <a:prstGeom prst="rect">
            <a:avLst/>
          </a:prstGeom>
          <a:solidFill>
            <a:srgbClr val="E21B24"/>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a:extLst>
              <a:ext uri="{FF2B5EF4-FFF2-40B4-BE49-F238E27FC236}">
                <a16:creationId xmlns:a16="http://schemas.microsoft.com/office/drawing/2014/main" id="{A321651A-A331-49FA-9AE6-A289AF538691}"/>
              </a:ext>
            </a:extLst>
          </p:cNvPr>
          <p:cNvSpPr/>
          <p:nvPr/>
        </p:nvSpPr>
        <p:spPr>
          <a:xfrm rot="18807951">
            <a:off x="-5462770" y="-4296199"/>
            <a:ext cx="14787625" cy="6858000"/>
          </a:xfrm>
          <a:prstGeom prst="rect">
            <a:avLst/>
          </a:prstGeom>
          <a:solidFill>
            <a:srgbClr val="161616"/>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Rectangle 15">
            <a:extLst>
              <a:ext uri="{FF2B5EF4-FFF2-40B4-BE49-F238E27FC236}">
                <a16:creationId xmlns:a16="http://schemas.microsoft.com/office/drawing/2014/main" id="{3EA9AC07-CAE4-4D2D-8DAF-FD787ACB1C18}"/>
              </a:ext>
            </a:extLst>
          </p:cNvPr>
          <p:cNvSpPr/>
          <p:nvPr/>
        </p:nvSpPr>
        <p:spPr>
          <a:xfrm rot="991152">
            <a:off x="-658051" y="-941983"/>
            <a:ext cx="14787625" cy="4930468"/>
          </a:xfrm>
          <a:prstGeom prst="rect">
            <a:avLst/>
          </a:prstGeom>
          <a:solidFill>
            <a:srgbClr val="1C1C1C"/>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a:extLst>
              <a:ext uri="{FF2B5EF4-FFF2-40B4-BE49-F238E27FC236}">
                <a16:creationId xmlns:a16="http://schemas.microsoft.com/office/drawing/2014/main" id="{EABD6E42-1DB0-4C1C-AC32-B8FA2EC09DBD}"/>
              </a:ext>
            </a:extLst>
          </p:cNvPr>
          <p:cNvSpPr/>
          <p:nvPr/>
        </p:nvSpPr>
        <p:spPr>
          <a:xfrm rot="1252807">
            <a:off x="-960930" y="989765"/>
            <a:ext cx="14787625" cy="2313443"/>
          </a:xfrm>
          <a:prstGeom prst="rect">
            <a:avLst/>
          </a:prstGeom>
          <a:solidFill>
            <a:srgbClr val="E21B24"/>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8F2FEFCD-B760-479C-93D3-8524E08C246F}"/>
              </a:ext>
            </a:extLst>
          </p:cNvPr>
          <p:cNvSpPr/>
          <p:nvPr/>
        </p:nvSpPr>
        <p:spPr>
          <a:xfrm>
            <a:off x="-1243322" y="-770602"/>
            <a:ext cx="14283547" cy="8034495"/>
          </a:xfrm>
          <a:prstGeom prst="rect">
            <a:avLst/>
          </a:prstGeom>
          <a:solidFill>
            <a:srgbClr val="212121">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a:extLst>
              <a:ext uri="{FF2B5EF4-FFF2-40B4-BE49-F238E27FC236}">
                <a16:creationId xmlns:a16="http://schemas.microsoft.com/office/drawing/2014/main" id="{4055ED49-786F-4E35-B6C6-5BBE22FC113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58946" y="1550324"/>
            <a:ext cx="3877829" cy="3883917"/>
          </a:xfrm>
          <a:prstGeom prst="rect">
            <a:avLst/>
          </a:prstGeom>
        </p:spPr>
      </p:pic>
      <p:sp>
        <p:nvSpPr>
          <p:cNvPr id="10" name="TextBox 9">
            <a:extLst>
              <a:ext uri="{FF2B5EF4-FFF2-40B4-BE49-F238E27FC236}">
                <a16:creationId xmlns:a16="http://schemas.microsoft.com/office/drawing/2014/main" id="{EF88805F-6934-437F-8190-7CFFBC978A3E}"/>
              </a:ext>
            </a:extLst>
          </p:cNvPr>
          <p:cNvSpPr txBox="1"/>
          <p:nvPr/>
        </p:nvSpPr>
        <p:spPr>
          <a:xfrm>
            <a:off x="5868243" y="1815172"/>
            <a:ext cx="6018957" cy="1754326"/>
          </a:xfrm>
          <a:prstGeom prst="rect">
            <a:avLst/>
          </a:prstGeom>
          <a:noFill/>
        </p:spPr>
        <p:txBody>
          <a:bodyPr wrap="square" rtlCol="0">
            <a:spAutoFit/>
          </a:bodyPr>
          <a:lstStyle/>
          <a:p>
            <a:r>
              <a:rPr lang="en-US" sz="5400" b="1" dirty="0">
                <a:solidFill>
                  <a:schemeClr val="bg1"/>
                </a:solidFill>
              </a:rPr>
              <a:t>Goodreads Spoiler Detection</a:t>
            </a:r>
          </a:p>
        </p:txBody>
      </p:sp>
      <p:sp>
        <p:nvSpPr>
          <p:cNvPr id="15" name="TextBox 14">
            <a:extLst>
              <a:ext uri="{FF2B5EF4-FFF2-40B4-BE49-F238E27FC236}">
                <a16:creationId xmlns:a16="http://schemas.microsoft.com/office/drawing/2014/main" id="{52ABBBC9-4CF8-4A32-A2B8-5D5E12BC2592}"/>
              </a:ext>
            </a:extLst>
          </p:cNvPr>
          <p:cNvSpPr txBox="1"/>
          <p:nvPr/>
        </p:nvSpPr>
        <p:spPr>
          <a:xfrm>
            <a:off x="5868243" y="3878736"/>
            <a:ext cx="5782984" cy="2246769"/>
          </a:xfrm>
          <a:prstGeom prst="rect">
            <a:avLst/>
          </a:prstGeom>
          <a:noFill/>
        </p:spPr>
        <p:txBody>
          <a:bodyPr wrap="square" rtlCol="0">
            <a:spAutoFit/>
          </a:bodyPr>
          <a:lstStyle/>
          <a:p>
            <a:r>
              <a:rPr lang="en-US" sz="2800" b="1" dirty="0">
                <a:solidFill>
                  <a:schemeClr val="bg1"/>
                </a:solidFill>
              </a:rPr>
              <a:t>Project by, </a:t>
            </a:r>
          </a:p>
          <a:p>
            <a:r>
              <a:rPr lang="en-US" sz="2800" b="1" dirty="0">
                <a:solidFill>
                  <a:schemeClr val="bg1"/>
                </a:solidFill>
              </a:rPr>
              <a:t>DATAJAM</a:t>
            </a:r>
          </a:p>
          <a:p>
            <a:r>
              <a:rPr lang="en-US" sz="2800" dirty="0">
                <a:solidFill>
                  <a:schemeClr val="bg1"/>
                </a:solidFill>
              </a:rPr>
              <a:t>Zeeshan Ahmed Pachodiwale</a:t>
            </a:r>
          </a:p>
          <a:p>
            <a:r>
              <a:rPr lang="en-US" sz="2800" dirty="0">
                <a:solidFill>
                  <a:schemeClr val="bg1"/>
                </a:solidFill>
              </a:rPr>
              <a:t>Neha Parakh</a:t>
            </a:r>
          </a:p>
          <a:p>
            <a:r>
              <a:rPr lang="en-US" sz="2800" dirty="0">
                <a:solidFill>
                  <a:schemeClr val="bg1"/>
                </a:solidFill>
              </a:rPr>
              <a:t>Jasmine </a:t>
            </a:r>
            <a:r>
              <a:rPr lang="en-US" sz="2800" dirty="0" err="1">
                <a:solidFill>
                  <a:schemeClr val="bg1"/>
                </a:solidFill>
              </a:rPr>
              <a:t>Akkal</a:t>
            </a:r>
            <a:endParaRPr lang="en-US" sz="2800" dirty="0">
              <a:solidFill>
                <a:schemeClr val="bg1"/>
              </a:solidFill>
            </a:endParaRPr>
          </a:p>
        </p:txBody>
      </p:sp>
    </p:spTree>
    <p:extLst>
      <p:ext uri="{BB962C8B-B14F-4D97-AF65-F5344CB8AC3E}">
        <p14:creationId xmlns:p14="http://schemas.microsoft.com/office/powerpoint/2010/main" val="5476009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grpId="0" nodeType="withEffect">
                                  <p:stCondLst>
                                    <p:cond delay="0"/>
                                  </p:stCondLst>
                                  <p:childTnLst>
                                    <p:animMotion origin="layout" path="M -0.15391 -0.98588 L 3.75E-6 -4.44444E-6 " pathEditMode="relative" rAng="0" ptsTypes="AA">
                                      <p:cBhvr>
                                        <p:cTn id="6" dur="1500" fill="hold"/>
                                        <p:tgtEl>
                                          <p:spTgt spid="12"/>
                                        </p:tgtEl>
                                        <p:attrNameLst>
                                          <p:attrName>ppt_x</p:attrName>
                                          <p:attrName>ppt_y</p:attrName>
                                        </p:attrNameLst>
                                      </p:cBhvr>
                                      <p:rCtr x="7695" y="49306"/>
                                    </p:animMotion>
                                  </p:childTnLst>
                                </p:cTn>
                              </p:par>
                              <p:par>
                                <p:cTn id="7" presetID="49" presetClass="path" presetSubtype="0" accel="50000" decel="50000" fill="hold" grpId="0" nodeType="withEffect">
                                  <p:stCondLst>
                                    <p:cond delay="0"/>
                                  </p:stCondLst>
                                  <p:childTnLst>
                                    <p:animMotion origin="layout" path="M -0.62122 -1.12662 L -3.33333E-6 -1.11111E-6 " pathEditMode="relative" rAng="0" ptsTypes="AA">
                                      <p:cBhvr>
                                        <p:cTn id="8" dur="2000" fill="hold"/>
                                        <p:tgtEl>
                                          <p:spTgt spid="13"/>
                                        </p:tgtEl>
                                        <p:attrNameLst>
                                          <p:attrName>ppt_x</p:attrName>
                                          <p:attrName>ppt_y</p:attrName>
                                        </p:attrNameLst>
                                      </p:cBhvr>
                                      <p:rCtr x="31068" y="56343"/>
                                    </p:animMotion>
                                  </p:childTnLst>
                                </p:cTn>
                              </p:par>
                              <p:par>
                                <p:cTn id="9" presetID="49" presetClass="path" presetSubtype="0" accel="50000" decel="50000" fill="hold" grpId="0" nodeType="withEffect">
                                  <p:stCondLst>
                                    <p:cond delay="0"/>
                                  </p:stCondLst>
                                  <p:childTnLst>
                                    <p:animMotion origin="layout" path="M 0.71276 -1.47917 L -1.45833E-6 -3.7037E-6 " pathEditMode="relative" rAng="0" ptsTypes="AA">
                                      <p:cBhvr>
                                        <p:cTn id="10" dur="2250" fill="hold"/>
                                        <p:tgtEl>
                                          <p:spTgt spid="17"/>
                                        </p:tgtEl>
                                        <p:attrNameLst>
                                          <p:attrName>ppt_x</p:attrName>
                                          <p:attrName>ppt_y</p:attrName>
                                        </p:attrNameLst>
                                      </p:cBhvr>
                                      <p:rCtr x="-34987" y="65116"/>
                                    </p:animMotion>
                                  </p:childTnLst>
                                </p:cTn>
                              </p:par>
                              <p:par>
                                <p:cTn id="11" presetID="49" presetClass="path" presetSubtype="0" accel="50000" decel="50000" fill="hold" grpId="0" nodeType="withEffect">
                                  <p:stCondLst>
                                    <p:cond delay="0"/>
                                  </p:stCondLst>
                                  <p:childTnLst>
                                    <p:animMotion origin="layout" path="M 0.88008 -1.58703 L -4.16667E-6 -2.96296E-6 " pathEditMode="relative" rAng="0" ptsTypes="AA">
                                      <p:cBhvr>
                                        <p:cTn id="12" dur="2500" fill="hold"/>
                                        <p:tgtEl>
                                          <p:spTgt spid="14"/>
                                        </p:tgtEl>
                                        <p:attrNameLst>
                                          <p:attrName>ppt_x</p:attrName>
                                          <p:attrName>ppt_y</p:attrName>
                                        </p:attrNameLst>
                                      </p:cBhvr>
                                      <p:rCtr x="-44010" y="79352"/>
                                    </p:animMotion>
                                  </p:childTnLst>
                                </p:cTn>
                              </p:par>
                              <p:par>
                                <p:cTn id="13" presetID="56" presetClass="path" presetSubtype="0" accel="50000" decel="50000" fill="hold" grpId="0" nodeType="withEffect">
                                  <p:stCondLst>
                                    <p:cond delay="0"/>
                                  </p:stCondLst>
                                  <p:childTnLst>
                                    <p:animMotion origin="layout" path="M -3.95833E-6 -7.40741E-7 L 0.70495 -1.2537 " pathEditMode="relative" rAng="0" ptsTypes="AA">
                                      <p:cBhvr>
                                        <p:cTn id="14" dur="2000" spd="-100000" fill="hold"/>
                                        <p:tgtEl>
                                          <p:spTgt spid="16"/>
                                        </p:tgtEl>
                                        <p:attrNameLst>
                                          <p:attrName>ppt_x</p:attrName>
                                          <p:attrName>ppt_y</p:attrName>
                                        </p:attrNameLst>
                                      </p:cBhvr>
                                      <p:rCtr x="35247" y="-62685"/>
                                    </p:animMotion>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750"/>
                                        <p:tgtEl>
                                          <p:spTgt spid="8"/>
                                        </p:tgtEl>
                                      </p:cBhvr>
                                    </p:animEffect>
                                  </p:childTnLst>
                                </p:cTn>
                              </p:par>
                            </p:childTnLst>
                          </p:cTn>
                        </p:par>
                        <p:par>
                          <p:cTn id="19" fill="hold">
                            <p:stCondLst>
                              <p:cond delay="325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3" grpId="0" animBg="1"/>
      <p:bldP spid="16" grpId="0" animBg="1"/>
      <p:bldP spid="14" grpId="0" animBg="1"/>
      <p:bldP spid="8" grpId="0" animBg="1"/>
      <p:bldP spid="10"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BE02B-47D5-4CDB-B2D4-B6469D6F1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0906306C-804E-4810-9C4D-D34F835624C8}"/>
              </a:ext>
            </a:extLst>
          </p:cNvPr>
          <p:cNvSpPr txBox="1">
            <a:spLocks noGrp="1"/>
          </p:cNvSpPr>
          <p:nvPr/>
        </p:nvSpPr>
        <p:spPr>
          <a:xfrm>
            <a:off x="1148344" y="47187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 sz="3200" dirty="0"/>
              <a:t>Project </a:t>
            </a:r>
            <a:r>
              <a:rPr lang="en-US" sz="3200" dirty="0"/>
              <a:t>Architecture</a:t>
            </a:r>
            <a:endParaRPr sz="3200" dirty="0"/>
          </a:p>
        </p:txBody>
      </p:sp>
      <p:cxnSp>
        <p:nvCxnSpPr>
          <p:cNvPr id="16" name="Straight Arrow Connector 15">
            <a:extLst>
              <a:ext uri="{FF2B5EF4-FFF2-40B4-BE49-F238E27FC236}">
                <a16:creationId xmlns:a16="http://schemas.microsoft.com/office/drawing/2014/main" id="{32C90AA7-BF29-4069-A70B-BAED7E69D660}"/>
              </a:ext>
            </a:extLst>
          </p:cNvPr>
          <p:cNvCxnSpPr>
            <a:stCxn id="6" idx="0"/>
          </p:cNvCxnSpPr>
          <p:nvPr/>
        </p:nvCxnSpPr>
        <p:spPr>
          <a:xfrm flipH="1" flipV="1">
            <a:off x="2199520" y="2491780"/>
            <a:ext cx="1" cy="558562"/>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D59BA3D-CE3C-43AB-BB3C-93758162F994}"/>
              </a:ext>
            </a:extLst>
          </p:cNvPr>
          <p:cNvCxnSpPr>
            <a:cxnSpLocks/>
            <a:stCxn id="7" idx="1"/>
            <a:endCxn id="6" idx="3"/>
          </p:cNvCxnSpPr>
          <p:nvPr/>
        </p:nvCxnSpPr>
        <p:spPr>
          <a:xfrm flipH="1">
            <a:off x="3143250" y="3615909"/>
            <a:ext cx="912891" cy="900112"/>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FE626F-8661-4898-BBE2-874EB5291088}"/>
              </a:ext>
            </a:extLst>
          </p:cNvPr>
          <p:cNvCxnSpPr>
            <a:cxnSpLocks/>
            <a:stCxn id="10" idx="1"/>
            <a:endCxn id="6" idx="3"/>
          </p:cNvCxnSpPr>
          <p:nvPr/>
        </p:nvCxnSpPr>
        <p:spPr>
          <a:xfrm flipH="1" flipV="1">
            <a:off x="3143250" y="4516021"/>
            <a:ext cx="912891" cy="900113"/>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0F059B-A2EF-4EC2-B1C6-FD30F03E7C0D}"/>
              </a:ext>
            </a:extLst>
          </p:cNvPr>
          <p:cNvCxnSpPr>
            <a:cxnSpLocks/>
            <a:stCxn id="12" idx="1"/>
            <a:endCxn id="10" idx="3"/>
          </p:cNvCxnSpPr>
          <p:nvPr/>
        </p:nvCxnSpPr>
        <p:spPr>
          <a:xfrm flipH="1">
            <a:off x="5943600" y="3615909"/>
            <a:ext cx="1343025" cy="1800225"/>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753607FB-DBD1-4692-BAF3-9B0B9B8131AE}"/>
              </a:ext>
            </a:extLst>
          </p:cNvPr>
          <p:cNvSpPr/>
          <p:nvPr/>
        </p:nvSpPr>
        <p:spPr>
          <a:xfrm>
            <a:off x="1255790" y="1547423"/>
            <a:ext cx="4687809"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Goodreads Dataset</a:t>
            </a:r>
          </a:p>
        </p:txBody>
      </p:sp>
      <p:sp>
        <p:nvSpPr>
          <p:cNvPr id="6" name="Rectangle: Rounded Corners 5">
            <a:extLst>
              <a:ext uri="{FF2B5EF4-FFF2-40B4-BE49-F238E27FC236}">
                <a16:creationId xmlns:a16="http://schemas.microsoft.com/office/drawing/2014/main" id="{80091152-84F4-42E8-AC5F-1FB00E8BE40B}"/>
              </a:ext>
            </a:extLst>
          </p:cNvPr>
          <p:cNvSpPr/>
          <p:nvPr/>
        </p:nvSpPr>
        <p:spPr>
          <a:xfrm>
            <a:off x="1255791" y="3050342"/>
            <a:ext cx="1887459" cy="2931358"/>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Data Preprocessing </a:t>
            </a:r>
          </a:p>
        </p:txBody>
      </p:sp>
      <p:sp>
        <p:nvSpPr>
          <p:cNvPr id="7" name="Rectangle: Rounded Corners 6">
            <a:extLst>
              <a:ext uri="{FF2B5EF4-FFF2-40B4-BE49-F238E27FC236}">
                <a16:creationId xmlns:a16="http://schemas.microsoft.com/office/drawing/2014/main" id="{FCB60832-B4D1-486C-98E0-E9A55072D9D7}"/>
              </a:ext>
            </a:extLst>
          </p:cNvPr>
          <p:cNvSpPr/>
          <p:nvPr/>
        </p:nvSpPr>
        <p:spPr>
          <a:xfrm>
            <a:off x="4056141" y="3050342"/>
            <a:ext cx="188745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Training Data </a:t>
            </a:r>
          </a:p>
        </p:txBody>
      </p:sp>
      <p:sp>
        <p:nvSpPr>
          <p:cNvPr id="10" name="Rectangle: Rounded Corners 9">
            <a:extLst>
              <a:ext uri="{FF2B5EF4-FFF2-40B4-BE49-F238E27FC236}">
                <a16:creationId xmlns:a16="http://schemas.microsoft.com/office/drawing/2014/main" id="{EE5A5CD0-661F-4124-9F72-D95B399C0CE9}"/>
              </a:ext>
            </a:extLst>
          </p:cNvPr>
          <p:cNvSpPr/>
          <p:nvPr/>
        </p:nvSpPr>
        <p:spPr>
          <a:xfrm>
            <a:off x="4056141" y="4850567"/>
            <a:ext cx="188745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Test Data</a:t>
            </a:r>
          </a:p>
        </p:txBody>
      </p:sp>
      <p:sp>
        <p:nvSpPr>
          <p:cNvPr id="11" name="Rectangle: Rounded Corners 10">
            <a:extLst>
              <a:ext uri="{FF2B5EF4-FFF2-40B4-BE49-F238E27FC236}">
                <a16:creationId xmlns:a16="http://schemas.microsoft.com/office/drawing/2014/main" id="{73A762D3-F006-4FBD-9C04-69FC14DA979B}"/>
              </a:ext>
            </a:extLst>
          </p:cNvPr>
          <p:cNvSpPr/>
          <p:nvPr/>
        </p:nvSpPr>
        <p:spPr>
          <a:xfrm>
            <a:off x="7783830" y="4850566"/>
            <a:ext cx="2969895"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Model Selection </a:t>
            </a:r>
          </a:p>
        </p:txBody>
      </p:sp>
      <p:sp>
        <p:nvSpPr>
          <p:cNvPr id="12" name="Rectangle: Rounded Corners 11">
            <a:extLst>
              <a:ext uri="{FF2B5EF4-FFF2-40B4-BE49-F238E27FC236}">
                <a16:creationId xmlns:a16="http://schemas.microsoft.com/office/drawing/2014/main" id="{710D4646-BEAF-4C45-80FD-9878181F66A9}"/>
              </a:ext>
            </a:extLst>
          </p:cNvPr>
          <p:cNvSpPr/>
          <p:nvPr/>
        </p:nvSpPr>
        <p:spPr>
          <a:xfrm>
            <a:off x="7286625" y="3050342"/>
            <a:ext cx="394334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Model Building and </a:t>
            </a:r>
          </a:p>
          <a:p>
            <a:pPr algn="ctr"/>
            <a:r>
              <a:rPr lang="en-US" dirty="0">
                <a:latin typeface="Lato" panose="020F0502020204030203" pitchFamily="34" charset="0"/>
                <a:ea typeface="Lato" panose="020F0502020204030203" pitchFamily="34" charset="0"/>
                <a:cs typeface="Lato" panose="020F0502020204030203" pitchFamily="34" charset="0"/>
              </a:rPr>
              <a:t>spoiler detection</a:t>
            </a:r>
          </a:p>
        </p:txBody>
      </p:sp>
      <p:sp>
        <p:nvSpPr>
          <p:cNvPr id="13" name="Rectangle: Rounded Corners 12">
            <a:extLst>
              <a:ext uri="{FF2B5EF4-FFF2-40B4-BE49-F238E27FC236}">
                <a16:creationId xmlns:a16="http://schemas.microsoft.com/office/drawing/2014/main" id="{ACC4CD2C-D167-4F60-AF76-22C6F7838BBF}"/>
              </a:ext>
            </a:extLst>
          </p:cNvPr>
          <p:cNvSpPr/>
          <p:nvPr/>
        </p:nvSpPr>
        <p:spPr>
          <a:xfrm>
            <a:off x="7783830" y="1547423"/>
            <a:ext cx="2969895"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Evaluation</a:t>
            </a:r>
          </a:p>
        </p:txBody>
      </p:sp>
      <p:cxnSp>
        <p:nvCxnSpPr>
          <p:cNvPr id="41" name="Straight Arrow Connector 40">
            <a:extLst>
              <a:ext uri="{FF2B5EF4-FFF2-40B4-BE49-F238E27FC236}">
                <a16:creationId xmlns:a16="http://schemas.microsoft.com/office/drawing/2014/main" id="{4A24DB82-B5F5-40ED-BFFE-76C8CF766877}"/>
              </a:ext>
            </a:extLst>
          </p:cNvPr>
          <p:cNvCxnSpPr>
            <a:cxnSpLocks/>
            <a:stCxn id="12" idx="1"/>
            <a:endCxn id="7" idx="3"/>
          </p:cNvCxnSpPr>
          <p:nvPr/>
        </p:nvCxnSpPr>
        <p:spPr>
          <a:xfrm flipH="1">
            <a:off x="5943600" y="3615909"/>
            <a:ext cx="1343025" cy="0"/>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21062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left)">
                                      <p:cBhvr>
                                        <p:cTn id="14" dur="500"/>
                                        <p:tgtEl>
                                          <p:spTgt spid="41"/>
                                        </p:tgtEl>
                                      </p:cBhvr>
                                    </p:animEffect>
                                  </p:childTnLst>
                                </p:cTn>
                              </p:par>
                              <p:par>
                                <p:cTn id="15" presetID="22" presetClass="entr" presetSubtype="8"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41"/>
                                        </p:tgtEl>
                                      </p:cBhvr>
                                    </p:animEffect>
                                    <p:set>
                                      <p:cBhvr>
                                        <p:cTn id="28" dur="1" fill="hold">
                                          <p:stCondLst>
                                            <p:cond delay="499"/>
                                          </p:stCondLst>
                                        </p:cTn>
                                        <p:tgtEl>
                                          <p:spTgt spid="41"/>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
                                        </p:tgtEl>
                                      </p:cBhvr>
                                    </p:animEffect>
                                    <p:set>
                                      <p:cBhvr>
                                        <p:cTn id="40" dur="1" fill="hold">
                                          <p:stCondLst>
                                            <p:cond delay="499"/>
                                          </p:stCondLst>
                                        </p:cTn>
                                        <p:tgtEl>
                                          <p:spTgt spid="5"/>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10"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FBA14-BC44-476D-B91E-BA1ED2165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FB344E32-D0B2-4994-8A5F-585FB3643118}"/>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Model Selection</a:t>
            </a:r>
            <a:endParaRPr sz="3200" dirty="0"/>
          </a:p>
        </p:txBody>
      </p:sp>
      <p:grpSp>
        <p:nvGrpSpPr>
          <p:cNvPr id="4" name="Group 3">
            <a:extLst>
              <a:ext uri="{FF2B5EF4-FFF2-40B4-BE49-F238E27FC236}">
                <a16:creationId xmlns:a16="http://schemas.microsoft.com/office/drawing/2014/main" id="{FD20C50D-65DD-4A06-973A-19A7B5D2F97D}"/>
              </a:ext>
            </a:extLst>
          </p:cNvPr>
          <p:cNvGrpSpPr/>
          <p:nvPr/>
        </p:nvGrpSpPr>
        <p:grpSpPr>
          <a:xfrm>
            <a:off x="7562850" y="469345"/>
            <a:ext cx="5675366" cy="659523"/>
            <a:chOff x="7193280" y="469345"/>
            <a:chExt cx="4221046" cy="659523"/>
          </a:xfrm>
        </p:grpSpPr>
        <p:cxnSp>
          <p:nvCxnSpPr>
            <p:cNvPr id="5" name="Straight Connector 4">
              <a:extLst>
                <a:ext uri="{FF2B5EF4-FFF2-40B4-BE49-F238E27FC236}">
                  <a16:creationId xmlns:a16="http://schemas.microsoft.com/office/drawing/2014/main" id="{262FA469-6137-4997-AA1B-E17BC098DAD5}"/>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3B82C3-BB95-404E-A298-FD33287E6A9B}"/>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B21A6067-F197-4B89-8657-555EDA77959B}"/>
              </a:ext>
            </a:extLst>
          </p:cNvPr>
          <p:cNvSpPr txBox="1"/>
          <p:nvPr/>
        </p:nvSpPr>
        <p:spPr>
          <a:xfrm>
            <a:off x="1148344" y="1707602"/>
            <a:ext cx="9626582"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output of the model is a going to be binary indicating whether a given sentence is a spoiler or not.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In order to achieve this,  we choose the following two approaches:</a:t>
            </a:r>
          </a:p>
          <a:p>
            <a:pPr marL="742950" lvl="1" indent="-285750">
              <a:lnSpc>
                <a:spcPct val="150000"/>
              </a:lnSpc>
              <a:buFont typeface="Arial" panose="020B0604020202020204" pitchFamily="34" charset="0"/>
              <a:buChar char="•"/>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Classification: The model here would classify the given input into 0 and 1 </a:t>
            </a:r>
          </a:p>
          <a:p>
            <a:pPr lvl="2">
              <a:lnSpc>
                <a:spcPct val="1500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0 indicating non-spoiler and 1 indicating a spoiler</a:t>
            </a:r>
          </a:p>
          <a:p>
            <a:pPr marL="742950" lvl="1" indent="-285750">
              <a:lnSpc>
                <a:spcPct val="150000"/>
              </a:lnSpc>
              <a:buFont typeface="Arial" panose="020B0604020202020204" pitchFamily="34" charset="0"/>
              <a:buChar char="•"/>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Clustering: This is unsupervised learning, where the model tries to cluster the given corpus into two different clusters. The information obtained from these clusters is then used with supervised learning techniques to get the classified output. </a:t>
            </a: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78644071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par>
                                <p:cTn id="8" presetID="42" presetClass="path" presetSubtype="0" accel="80000" decel="20000" fill="hold" nodeType="withEffect">
                                  <p:stCondLst>
                                    <p:cond delay="0"/>
                                  </p:stCondLst>
                                  <p:childTnLst>
                                    <p:animMotion origin="layout" path="M -0.49583 -0.00255 L -0.21757 -0.00255 " pathEditMode="relative" rAng="0" ptsTypes="AA">
                                      <p:cBhvr>
                                        <p:cTn id="9" dur="1000" fill="hold"/>
                                        <p:tgtEl>
                                          <p:spTgt spid="4"/>
                                        </p:tgtEl>
                                        <p:attrNameLst>
                                          <p:attrName>ppt_x</p:attrName>
                                          <p:attrName>ppt_y</p:attrName>
                                        </p:attrNameLst>
                                      </p:cBhvr>
                                      <p:rCtr x="13906" y="0"/>
                                    </p:animMotion>
                                  </p:childTnLst>
                                </p:cTn>
                              </p:par>
                              <p:par>
                                <p:cTn id="10" presetID="1" presetClass="entr" presetSubtype="0" fill="hold" grpId="0" nodeType="withEffect">
                                  <p:stCondLst>
                                    <p:cond delay="26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FBA14-BC44-476D-B91E-BA1ED2165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FB344E32-D0B2-4994-8A5F-585FB3643118}"/>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Algorithms Selected</a:t>
            </a:r>
            <a:endParaRPr sz="3200" dirty="0"/>
          </a:p>
        </p:txBody>
      </p:sp>
      <p:grpSp>
        <p:nvGrpSpPr>
          <p:cNvPr id="4" name="Group 3">
            <a:extLst>
              <a:ext uri="{FF2B5EF4-FFF2-40B4-BE49-F238E27FC236}">
                <a16:creationId xmlns:a16="http://schemas.microsoft.com/office/drawing/2014/main" id="{FD20C50D-65DD-4A06-973A-19A7B5D2F97D}"/>
              </a:ext>
            </a:extLst>
          </p:cNvPr>
          <p:cNvGrpSpPr/>
          <p:nvPr/>
        </p:nvGrpSpPr>
        <p:grpSpPr>
          <a:xfrm>
            <a:off x="7562850" y="469345"/>
            <a:ext cx="5675366" cy="659523"/>
            <a:chOff x="7193280" y="469345"/>
            <a:chExt cx="4221046" cy="659523"/>
          </a:xfrm>
        </p:grpSpPr>
        <p:cxnSp>
          <p:nvCxnSpPr>
            <p:cNvPr id="5" name="Straight Connector 4">
              <a:extLst>
                <a:ext uri="{FF2B5EF4-FFF2-40B4-BE49-F238E27FC236}">
                  <a16:creationId xmlns:a16="http://schemas.microsoft.com/office/drawing/2014/main" id="{262FA469-6137-4997-AA1B-E17BC098DAD5}"/>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3B82C3-BB95-404E-A298-FD33287E6A9B}"/>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B21A6067-F197-4B89-8657-555EDA77959B}"/>
              </a:ext>
            </a:extLst>
          </p:cNvPr>
          <p:cNvSpPr txBox="1"/>
          <p:nvPr/>
        </p:nvSpPr>
        <p:spPr>
          <a:xfrm>
            <a:off x="1148344" y="1707602"/>
            <a:ext cx="9626582" cy="36009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Random Forest Classifier</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Naïve Bayes Classifier</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Logistic Regression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LDA (Latent Dirichlet Allocation)</a:t>
            </a:r>
          </a:p>
          <a:p>
            <a:pPr marL="285750" indent="-285750">
              <a:lnSpc>
                <a:spcPct val="150000"/>
              </a:lnSpc>
              <a:buFont typeface="Arial" panose="020B0604020202020204" pitchFamily="34" charset="0"/>
              <a:buChar char="•"/>
            </a:pPr>
            <a:endParaRPr lang="en-U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These model were trained on data processed from both the data processing techniques mentioned earlier.</a:t>
            </a: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70801029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par>
                                <p:cTn id="8" presetID="42" presetClass="path" presetSubtype="0" accel="80000" decel="20000" fill="hold" nodeType="withEffect">
                                  <p:stCondLst>
                                    <p:cond delay="0"/>
                                  </p:stCondLst>
                                  <p:childTnLst>
                                    <p:animMotion origin="layout" path="M -0.49583 -0.00255 L -0.15507 -0.00255 " pathEditMode="relative" rAng="0" ptsTypes="AA">
                                      <p:cBhvr>
                                        <p:cTn id="9" dur="1000" fill="hold"/>
                                        <p:tgtEl>
                                          <p:spTgt spid="4"/>
                                        </p:tgtEl>
                                        <p:attrNameLst>
                                          <p:attrName>ppt_x</p:attrName>
                                          <p:attrName>ppt_y</p:attrName>
                                        </p:attrNameLst>
                                      </p:cBhvr>
                                      <p:rCtr x="17031" y="0"/>
                                    </p:animMotion>
                                  </p:childTnLst>
                                </p:cTn>
                              </p:par>
                              <p:par>
                                <p:cTn id="10" presetID="1" presetClass="entr" presetSubtype="0" fill="hold" grpId="0" nodeType="withEffect">
                                  <p:stCondLst>
                                    <p:cond delay="26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BE02B-47D5-4CDB-B2D4-B6469D6F1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0906306C-804E-4810-9C4D-D34F835624C8}"/>
              </a:ext>
            </a:extLst>
          </p:cNvPr>
          <p:cNvSpPr txBox="1">
            <a:spLocks noGrp="1"/>
          </p:cNvSpPr>
          <p:nvPr/>
        </p:nvSpPr>
        <p:spPr>
          <a:xfrm>
            <a:off x="1148344" y="47187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 sz="3200" dirty="0"/>
              <a:t>Project </a:t>
            </a:r>
            <a:r>
              <a:rPr lang="en-US" sz="3200" dirty="0"/>
              <a:t>Architecture</a:t>
            </a:r>
            <a:endParaRPr sz="3200" dirty="0"/>
          </a:p>
        </p:txBody>
      </p:sp>
      <p:cxnSp>
        <p:nvCxnSpPr>
          <p:cNvPr id="16" name="Straight Arrow Connector 15">
            <a:extLst>
              <a:ext uri="{FF2B5EF4-FFF2-40B4-BE49-F238E27FC236}">
                <a16:creationId xmlns:a16="http://schemas.microsoft.com/office/drawing/2014/main" id="{32C90AA7-BF29-4069-A70B-BAED7E69D660}"/>
              </a:ext>
            </a:extLst>
          </p:cNvPr>
          <p:cNvCxnSpPr>
            <a:stCxn id="6" idx="0"/>
          </p:cNvCxnSpPr>
          <p:nvPr/>
        </p:nvCxnSpPr>
        <p:spPr>
          <a:xfrm flipH="1" flipV="1">
            <a:off x="2199520" y="2491780"/>
            <a:ext cx="1" cy="558562"/>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D59BA3D-CE3C-43AB-BB3C-93758162F994}"/>
              </a:ext>
            </a:extLst>
          </p:cNvPr>
          <p:cNvCxnSpPr>
            <a:cxnSpLocks/>
            <a:stCxn id="7" idx="1"/>
            <a:endCxn id="6" idx="3"/>
          </p:cNvCxnSpPr>
          <p:nvPr/>
        </p:nvCxnSpPr>
        <p:spPr>
          <a:xfrm flipH="1">
            <a:off x="3143250" y="3615909"/>
            <a:ext cx="912891" cy="900112"/>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FE626F-8661-4898-BBE2-874EB5291088}"/>
              </a:ext>
            </a:extLst>
          </p:cNvPr>
          <p:cNvCxnSpPr>
            <a:cxnSpLocks/>
            <a:stCxn id="10" idx="1"/>
            <a:endCxn id="6" idx="3"/>
          </p:cNvCxnSpPr>
          <p:nvPr/>
        </p:nvCxnSpPr>
        <p:spPr>
          <a:xfrm flipH="1" flipV="1">
            <a:off x="3143250" y="4516021"/>
            <a:ext cx="912891" cy="900113"/>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0F059B-A2EF-4EC2-B1C6-FD30F03E7C0D}"/>
              </a:ext>
            </a:extLst>
          </p:cNvPr>
          <p:cNvCxnSpPr>
            <a:cxnSpLocks/>
            <a:stCxn id="12" idx="1"/>
            <a:endCxn id="10" idx="3"/>
          </p:cNvCxnSpPr>
          <p:nvPr/>
        </p:nvCxnSpPr>
        <p:spPr>
          <a:xfrm flipH="1">
            <a:off x="5943600" y="3615909"/>
            <a:ext cx="1343025" cy="1800225"/>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C5ED1E3-16E9-4EEF-8226-04E7722F86B9}"/>
              </a:ext>
            </a:extLst>
          </p:cNvPr>
          <p:cNvCxnSpPr>
            <a:cxnSpLocks/>
            <a:stCxn id="12" idx="2"/>
            <a:endCxn id="11" idx="0"/>
          </p:cNvCxnSpPr>
          <p:nvPr/>
        </p:nvCxnSpPr>
        <p:spPr>
          <a:xfrm>
            <a:off x="9258300" y="4181475"/>
            <a:ext cx="10478" cy="669091"/>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DDB2572-268F-46F5-BC37-9FE78FB48270}"/>
              </a:ext>
            </a:extLst>
          </p:cNvPr>
          <p:cNvCxnSpPr>
            <a:cxnSpLocks/>
            <a:stCxn id="13" idx="2"/>
            <a:endCxn id="12" idx="0"/>
          </p:cNvCxnSpPr>
          <p:nvPr/>
        </p:nvCxnSpPr>
        <p:spPr>
          <a:xfrm flipH="1">
            <a:off x="9258300" y="2491780"/>
            <a:ext cx="10478" cy="558562"/>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753607FB-DBD1-4692-BAF3-9B0B9B8131AE}"/>
              </a:ext>
            </a:extLst>
          </p:cNvPr>
          <p:cNvSpPr/>
          <p:nvPr/>
        </p:nvSpPr>
        <p:spPr>
          <a:xfrm>
            <a:off x="1255790" y="1547423"/>
            <a:ext cx="4687809"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Goodreads Dataset</a:t>
            </a:r>
          </a:p>
        </p:txBody>
      </p:sp>
      <p:sp>
        <p:nvSpPr>
          <p:cNvPr id="6" name="Rectangle: Rounded Corners 5">
            <a:extLst>
              <a:ext uri="{FF2B5EF4-FFF2-40B4-BE49-F238E27FC236}">
                <a16:creationId xmlns:a16="http://schemas.microsoft.com/office/drawing/2014/main" id="{80091152-84F4-42E8-AC5F-1FB00E8BE40B}"/>
              </a:ext>
            </a:extLst>
          </p:cNvPr>
          <p:cNvSpPr/>
          <p:nvPr/>
        </p:nvSpPr>
        <p:spPr>
          <a:xfrm>
            <a:off x="1255791" y="3050342"/>
            <a:ext cx="1887459" cy="2931358"/>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Data Preprocessing </a:t>
            </a:r>
          </a:p>
        </p:txBody>
      </p:sp>
      <p:sp>
        <p:nvSpPr>
          <p:cNvPr id="7" name="Rectangle: Rounded Corners 6">
            <a:extLst>
              <a:ext uri="{FF2B5EF4-FFF2-40B4-BE49-F238E27FC236}">
                <a16:creationId xmlns:a16="http://schemas.microsoft.com/office/drawing/2014/main" id="{FCB60832-B4D1-486C-98E0-E9A55072D9D7}"/>
              </a:ext>
            </a:extLst>
          </p:cNvPr>
          <p:cNvSpPr/>
          <p:nvPr/>
        </p:nvSpPr>
        <p:spPr>
          <a:xfrm>
            <a:off x="4056141" y="3050342"/>
            <a:ext cx="188745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Training Data </a:t>
            </a:r>
          </a:p>
        </p:txBody>
      </p:sp>
      <p:sp>
        <p:nvSpPr>
          <p:cNvPr id="10" name="Rectangle: Rounded Corners 9">
            <a:extLst>
              <a:ext uri="{FF2B5EF4-FFF2-40B4-BE49-F238E27FC236}">
                <a16:creationId xmlns:a16="http://schemas.microsoft.com/office/drawing/2014/main" id="{EE5A5CD0-661F-4124-9F72-D95B399C0CE9}"/>
              </a:ext>
            </a:extLst>
          </p:cNvPr>
          <p:cNvSpPr/>
          <p:nvPr/>
        </p:nvSpPr>
        <p:spPr>
          <a:xfrm>
            <a:off x="4056141" y="4850567"/>
            <a:ext cx="188745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Test Data</a:t>
            </a:r>
          </a:p>
        </p:txBody>
      </p:sp>
      <p:sp>
        <p:nvSpPr>
          <p:cNvPr id="11" name="Rectangle: Rounded Corners 10">
            <a:extLst>
              <a:ext uri="{FF2B5EF4-FFF2-40B4-BE49-F238E27FC236}">
                <a16:creationId xmlns:a16="http://schemas.microsoft.com/office/drawing/2014/main" id="{73A762D3-F006-4FBD-9C04-69FC14DA979B}"/>
              </a:ext>
            </a:extLst>
          </p:cNvPr>
          <p:cNvSpPr/>
          <p:nvPr/>
        </p:nvSpPr>
        <p:spPr>
          <a:xfrm>
            <a:off x="7783830" y="4850566"/>
            <a:ext cx="2969895"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Model Selection </a:t>
            </a:r>
          </a:p>
        </p:txBody>
      </p:sp>
      <p:sp>
        <p:nvSpPr>
          <p:cNvPr id="12" name="Rectangle: Rounded Corners 11">
            <a:extLst>
              <a:ext uri="{FF2B5EF4-FFF2-40B4-BE49-F238E27FC236}">
                <a16:creationId xmlns:a16="http://schemas.microsoft.com/office/drawing/2014/main" id="{710D4646-BEAF-4C45-80FD-9878181F66A9}"/>
              </a:ext>
            </a:extLst>
          </p:cNvPr>
          <p:cNvSpPr/>
          <p:nvPr/>
        </p:nvSpPr>
        <p:spPr>
          <a:xfrm>
            <a:off x="7286625" y="3050342"/>
            <a:ext cx="394334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Model Building and </a:t>
            </a:r>
          </a:p>
          <a:p>
            <a:pPr algn="ctr"/>
            <a:r>
              <a:rPr lang="en-US" dirty="0">
                <a:latin typeface="Lato" panose="020F0502020204030203" pitchFamily="34" charset="0"/>
                <a:ea typeface="Lato" panose="020F0502020204030203" pitchFamily="34" charset="0"/>
                <a:cs typeface="Lato" panose="020F0502020204030203" pitchFamily="34" charset="0"/>
              </a:rPr>
              <a:t>spoiler detection</a:t>
            </a:r>
          </a:p>
        </p:txBody>
      </p:sp>
      <p:cxnSp>
        <p:nvCxnSpPr>
          <p:cNvPr id="38" name="Connector: Elbow 37">
            <a:extLst>
              <a:ext uri="{FF2B5EF4-FFF2-40B4-BE49-F238E27FC236}">
                <a16:creationId xmlns:a16="http://schemas.microsoft.com/office/drawing/2014/main" id="{3574D63D-FA55-4DA8-A5A1-046CFBCBCEFB}"/>
              </a:ext>
            </a:extLst>
          </p:cNvPr>
          <p:cNvCxnSpPr>
            <a:cxnSpLocks/>
            <a:stCxn id="13" idx="3"/>
            <a:endCxn id="11" idx="3"/>
          </p:cNvCxnSpPr>
          <p:nvPr/>
        </p:nvCxnSpPr>
        <p:spPr>
          <a:xfrm>
            <a:off x="10753725" y="2019602"/>
            <a:ext cx="12700" cy="3396531"/>
          </a:xfrm>
          <a:prstGeom prst="bentConnector3">
            <a:avLst>
              <a:gd name="adj1" fmla="val 7100000"/>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CC4CD2C-D167-4F60-AF76-22C6F7838BBF}"/>
              </a:ext>
            </a:extLst>
          </p:cNvPr>
          <p:cNvSpPr/>
          <p:nvPr/>
        </p:nvSpPr>
        <p:spPr>
          <a:xfrm>
            <a:off x="7783830" y="1547423"/>
            <a:ext cx="2969895"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Evaluation</a:t>
            </a:r>
          </a:p>
        </p:txBody>
      </p:sp>
      <p:cxnSp>
        <p:nvCxnSpPr>
          <p:cNvPr id="41" name="Straight Arrow Connector 40">
            <a:extLst>
              <a:ext uri="{FF2B5EF4-FFF2-40B4-BE49-F238E27FC236}">
                <a16:creationId xmlns:a16="http://schemas.microsoft.com/office/drawing/2014/main" id="{4A24DB82-B5F5-40ED-BFFE-76C8CF766877}"/>
              </a:ext>
            </a:extLst>
          </p:cNvPr>
          <p:cNvCxnSpPr>
            <a:cxnSpLocks/>
            <a:stCxn id="12" idx="1"/>
            <a:endCxn id="7" idx="3"/>
          </p:cNvCxnSpPr>
          <p:nvPr/>
        </p:nvCxnSpPr>
        <p:spPr>
          <a:xfrm flipH="1">
            <a:off x="5943600" y="3615909"/>
            <a:ext cx="1343025" cy="0"/>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45400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50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10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8"/>
                                        </p:tgtEl>
                                      </p:cBhvr>
                                    </p:animEffect>
                                    <p:set>
                                      <p:cBhvr>
                                        <p:cTn id="12" dur="1" fill="hold">
                                          <p:stCondLst>
                                            <p:cond delay="499"/>
                                          </p:stCondLst>
                                        </p:cTn>
                                        <p:tgtEl>
                                          <p:spTgt spid="38"/>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6"/>
                                        </p:tgtEl>
                                      </p:cBhvr>
                                    </p:animEffect>
                                    <p:set>
                                      <p:cBhvr>
                                        <p:cTn id="18" dur="1" fill="hold">
                                          <p:stCondLst>
                                            <p:cond delay="499"/>
                                          </p:stCondLst>
                                        </p:cTn>
                                        <p:tgtEl>
                                          <p:spTgt spid="16"/>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20"/>
                                        </p:tgtEl>
                                      </p:cBhvr>
                                    </p:animEffect>
                                    <p:set>
                                      <p:cBhvr>
                                        <p:cTn id="24" dur="1" fill="hold">
                                          <p:stCondLst>
                                            <p:cond delay="499"/>
                                          </p:stCondLst>
                                        </p:cTn>
                                        <p:tgtEl>
                                          <p:spTgt spid="20"/>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3"/>
                                        </p:tgtEl>
                                      </p:cBhvr>
                                    </p:animEffect>
                                    <p:set>
                                      <p:cBhvr>
                                        <p:cTn id="27" dur="1" fill="hold">
                                          <p:stCondLst>
                                            <p:cond delay="499"/>
                                          </p:stCondLst>
                                        </p:cTn>
                                        <p:tgtEl>
                                          <p:spTgt spid="23"/>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6"/>
                                        </p:tgtEl>
                                      </p:cBhvr>
                                    </p:animEffect>
                                    <p:set>
                                      <p:cBhvr>
                                        <p:cTn id="30" dur="1" fill="hold">
                                          <p:stCondLst>
                                            <p:cond delay="499"/>
                                          </p:stCondLst>
                                        </p:cTn>
                                        <p:tgtEl>
                                          <p:spTgt spid="2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1"/>
                                        </p:tgtEl>
                                      </p:cBhvr>
                                    </p:animEffect>
                                    <p:set>
                                      <p:cBhvr>
                                        <p:cTn id="33" dur="1" fill="hold">
                                          <p:stCondLst>
                                            <p:cond delay="499"/>
                                          </p:stCondLst>
                                        </p:cTn>
                                        <p:tgtEl>
                                          <p:spTgt spid="31"/>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41"/>
                                        </p:tgtEl>
                                      </p:cBhvr>
                                    </p:animEffect>
                                    <p:set>
                                      <p:cBhvr>
                                        <p:cTn id="54"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EFBA14-BC44-476D-B91E-BA1ED2165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FB344E32-D0B2-4994-8A5F-585FB3643118}"/>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Model Evaluation</a:t>
            </a:r>
            <a:endParaRPr sz="3200" dirty="0"/>
          </a:p>
        </p:txBody>
      </p:sp>
      <p:sp>
        <p:nvSpPr>
          <p:cNvPr id="7" name="TextBox 6">
            <a:extLst>
              <a:ext uri="{FF2B5EF4-FFF2-40B4-BE49-F238E27FC236}">
                <a16:creationId xmlns:a16="http://schemas.microsoft.com/office/drawing/2014/main" id="{B21A6067-F197-4B89-8657-555EDA77959B}"/>
              </a:ext>
            </a:extLst>
          </p:cNvPr>
          <p:cNvSpPr txBox="1"/>
          <p:nvPr/>
        </p:nvSpPr>
        <p:spPr>
          <a:xfrm>
            <a:off x="1148344" y="1707602"/>
            <a:ext cx="9626582" cy="9548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Since the data was highly imbalanced, we used the F1 metric for evaluating the model. </a:t>
            </a: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9" name="Picture 8">
            <a:extLst>
              <a:ext uri="{FF2B5EF4-FFF2-40B4-BE49-F238E27FC236}">
                <a16:creationId xmlns:a16="http://schemas.microsoft.com/office/drawing/2014/main" id="{1DFAFA0B-ED50-4277-AF4B-F4001A703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090" y="2662479"/>
            <a:ext cx="4401963" cy="2934642"/>
          </a:xfrm>
          <a:prstGeom prst="rect">
            <a:avLst/>
          </a:prstGeom>
        </p:spPr>
      </p:pic>
      <p:sp>
        <p:nvSpPr>
          <p:cNvPr id="13" name="Title">
            <a:extLst>
              <a:ext uri="{FF2B5EF4-FFF2-40B4-BE49-F238E27FC236}">
                <a16:creationId xmlns:a16="http://schemas.microsoft.com/office/drawing/2014/main" id="{DC4622D6-C307-4D5C-BCE0-08C1A2C2D4B3}"/>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Results</a:t>
            </a:r>
            <a:endParaRPr sz="3200" dirty="0"/>
          </a:p>
        </p:txBody>
      </p:sp>
      <p:grpSp>
        <p:nvGrpSpPr>
          <p:cNvPr id="4" name="Group 3">
            <a:extLst>
              <a:ext uri="{FF2B5EF4-FFF2-40B4-BE49-F238E27FC236}">
                <a16:creationId xmlns:a16="http://schemas.microsoft.com/office/drawing/2014/main" id="{FD20C50D-65DD-4A06-973A-19A7B5D2F97D}"/>
              </a:ext>
            </a:extLst>
          </p:cNvPr>
          <p:cNvGrpSpPr/>
          <p:nvPr/>
        </p:nvGrpSpPr>
        <p:grpSpPr>
          <a:xfrm>
            <a:off x="7740650" y="494745"/>
            <a:ext cx="5675366" cy="659523"/>
            <a:chOff x="7193280" y="469345"/>
            <a:chExt cx="4221046" cy="659523"/>
          </a:xfrm>
        </p:grpSpPr>
        <p:cxnSp>
          <p:nvCxnSpPr>
            <p:cNvPr id="5" name="Straight Connector 4">
              <a:extLst>
                <a:ext uri="{FF2B5EF4-FFF2-40B4-BE49-F238E27FC236}">
                  <a16:creationId xmlns:a16="http://schemas.microsoft.com/office/drawing/2014/main" id="{262FA469-6137-4997-AA1B-E17BC098DAD5}"/>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B3B82C3-BB95-404E-A298-FD33287E6A9B}"/>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4" name="Picture 13">
            <a:extLst>
              <a:ext uri="{FF2B5EF4-FFF2-40B4-BE49-F238E27FC236}">
                <a16:creationId xmlns:a16="http://schemas.microsoft.com/office/drawing/2014/main" id="{46AB475C-E742-42E9-80D9-53D015E57B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32765" y="2334491"/>
            <a:ext cx="3857007" cy="2571337"/>
          </a:xfrm>
          <a:prstGeom prst="rect">
            <a:avLst/>
          </a:prstGeom>
          <a:effectLst>
            <a:outerShdw blurRad="317500" sx="105000" sy="105000" algn="ctr" rotWithShape="0">
              <a:prstClr val="black">
                <a:alpha val="20000"/>
              </a:prstClr>
            </a:outerShdw>
          </a:effectLst>
        </p:spPr>
      </p:pic>
      <p:pic>
        <p:nvPicPr>
          <p:cNvPr id="15" name="Picture 14">
            <a:extLst>
              <a:ext uri="{FF2B5EF4-FFF2-40B4-BE49-F238E27FC236}">
                <a16:creationId xmlns:a16="http://schemas.microsoft.com/office/drawing/2014/main" id="{5D6C6571-017D-48FE-8C81-265EB257753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332764" y="2334491"/>
            <a:ext cx="3857007" cy="2571337"/>
          </a:xfrm>
          <a:prstGeom prst="rect">
            <a:avLst/>
          </a:prstGeom>
          <a:effectLst>
            <a:outerShdw blurRad="317500" sx="105000" sy="105000" algn="ctr" rotWithShape="0">
              <a:prstClr val="black">
                <a:alpha val="20000"/>
              </a:prstClr>
            </a:outerShdw>
          </a:effectLst>
        </p:spPr>
      </p:pic>
      <p:sp>
        <p:nvSpPr>
          <p:cNvPr id="16" name="TextBox 15">
            <a:extLst>
              <a:ext uri="{FF2B5EF4-FFF2-40B4-BE49-F238E27FC236}">
                <a16:creationId xmlns:a16="http://schemas.microsoft.com/office/drawing/2014/main" id="{25B99D99-2CF1-45F7-AD5F-C572439EC3F7}"/>
              </a:ext>
            </a:extLst>
          </p:cNvPr>
          <p:cNvSpPr txBox="1"/>
          <p:nvPr/>
        </p:nvSpPr>
        <p:spPr>
          <a:xfrm>
            <a:off x="7016697" y="5154707"/>
            <a:ext cx="3932713" cy="707886"/>
          </a:xfrm>
          <a:prstGeom prst="rect">
            <a:avLst/>
          </a:prstGeom>
          <a:noFill/>
        </p:spPr>
        <p:txBody>
          <a:bodyPr wrap="square" rtlCol="0">
            <a:spAutoFit/>
          </a:bodyPr>
          <a:lstStyle/>
          <a:p>
            <a:pPr algn="ct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Trained on data processed</a:t>
            </a:r>
          </a:p>
          <a:p>
            <a:pPr algn="ct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using word2vec</a:t>
            </a:r>
          </a:p>
        </p:txBody>
      </p:sp>
      <p:sp>
        <p:nvSpPr>
          <p:cNvPr id="17" name="TextBox 16">
            <a:extLst>
              <a:ext uri="{FF2B5EF4-FFF2-40B4-BE49-F238E27FC236}">
                <a16:creationId xmlns:a16="http://schemas.microsoft.com/office/drawing/2014/main" id="{EAE53AE2-BEF7-40A5-B5DA-82BBAD3359F2}"/>
              </a:ext>
            </a:extLst>
          </p:cNvPr>
          <p:cNvSpPr txBox="1"/>
          <p:nvPr/>
        </p:nvSpPr>
        <p:spPr>
          <a:xfrm>
            <a:off x="1437891" y="5150398"/>
            <a:ext cx="3932713" cy="707886"/>
          </a:xfrm>
          <a:prstGeom prst="rect">
            <a:avLst/>
          </a:prstGeom>
          <a:noFill/>
        </p:spPr>
        <p:txBody>
          <a:bodyPr wrap="square" rtlCol="0">
            <a:spAutoFit/>
          </a:bodyPr>
          <a:lstStyle/>
          <a:p>
            <a:pPr algn="ct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Trained on data processed</a:t>
            </a:r>
          </a:p>
          <a:p>
            <a:pPr algn="ct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using bag of words model</a:t>
            </a:r>
          </a:p>
        </p:txBody>
      </p:sp>
    </p:spTree>
    <p:extLst>
      <p:ext uri="{BB962C8B-B14F-4D97-AF65-F5344CB8AC3E}">
        <p14:creationId xmlns:p14="http://schemas.microsoft.com/office/powerpoint/2010/main" val="21764626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par>
                                <p:cTn id="8" presetID="42" presetClass="path" presetSubtype="0" accel="80000" decel="20000" fill="hold" nodeType="withEffect">
                                  <p:stCondLst>
                                    <p:cond delay="0"/>
                                  </p:stCondLst>
                                  <p:childTnLst>
                                    <p:animMotion origin="layout" path="M -0.49584 -0.00255 L -0.21029 -0.00255 " pathEditMode="relative" rAng="0" ptsTypes="AA">
                                      <p:cBhvr>
                                        <p:cTn id="9" dur="1000" fill="hold"/>
                                        <p:tgtEl>
                                          <p:spTgt spid="4"/>
                                        </p:tgtEl>
                                        <p:attrNameLst>
                                          <p:attrName>ppt_x</p:attrName>
                                          <p:attrName>ppt_y</p:attrName>
                                        </p:attrNameLst>
                                      </p:cBhvr>
                                      <p:rCtr x="14271" y="0"/>
                                    </p:animMotion>
                                  </p:childTnLst>
                                </p:cTn>
                              </p:par>
                              <p:par>
                                <p:cTn id="10" presetID="1" presetClass="entr" presetSubtype="0" fill="hold" grpId="0" nodeType="withEffect">
                                  <p:stCondLst>
                                    <p:cond delay="26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4"/>
                                        </p:tgtEl>
                                      </p:cBhvr>
                                    </p:animEffect>
                                    <p:set>
                                      <p:cBhvr>
                                        <p:cTn id="15" dur="1" fill="hold">
                                          <p:stCondLst>
                                            <p:cond delay="249"/>
                                          </p:stCondLst>
                                        </p:cTn>
                                        <p:tgtEl>
                                          <p:spTgt spid="4"/>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42"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arn(outHorizontal)">
                                      <p:cBhvr>
                                        <p:cTn id="36" dur="250"/>
                                        <p:tgtEl>
                                          <p:spTgt spid="4"/>
                                        </p:tgtEl>
                                      </p:cBhvr>
                                    </p:animEffect>
                                  </p:childTnLst>
                                </p:cTn>
                              </p:par>
                              <p:par>
                                <p:cTn id="37" presetID="42" presetClass="path" presetSubtype="0" accel="50000" decel="50000" fill="hold" nodeType="withEffect">
                                  <p:stCondLst>
                                    <p:cond delay="0"/>
                                  </p:stCondLst>
                                  <p:childTnLst>
                                    <p:animMotion origin="layout" path="M -0.21029 -0.00255 L -0.53425 -0.00347 " pathEditMode="relative" rAng="0" ptsTypes="AA">
                                      <p:cBhvr>
                                        <p:cTn id="38" dur="1000" fill="hold"/>
                                        <p:tgtEl>
                                          <p:spTgt spid="4"/>
                                        </p:tgtEl>
                                        <p:attrNameLst>
                                          <p:attrName>ppt_x</p:attrName>
                                          <p:attrName>ppt_y</p:attrName>
                                        </p:attrNameLst>
                                      </p:cBhvr>
                                      <p:rCtr x="-16198" y="-46"/>
                                    </p:animMotion>
                                  </p:childTnLst>
                                </p:cTn>
                              </p:par>
                            </p:childTnLst>
                          </p:cTn>
                        </p:par>
                        <p:par>
                          <p:cTn id="39" fill="hold">
                            <p:stCondLst>
                              <p:cond delay="1000"/>
                            </p:stCondLst>
                            <p:childTnLst>
                              <p:par>
                                <p:cTn id="40" presetID="1" presetClass="exit" presetSubtype="0" fill="hold" grpId="1" nodeType="afterEffect">
                                  <p:stCondLst>
                                    <p:cond delay="0"/>
                                  </p:stCondLst>
                                  <p:childTnLst>
                                    <p:set>
                                      <p:cBhvr>
                                        <p:cTn id="41" dur="1" fill="hold">
                                          <p:stCondLst>
                                            <p:cond delay="0"/>
                                          </p:stCondLst>
                                        </p:cTn>
                                        <p:tgtEl>
                                          <p:spTgt spid="3"/>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par>
                                <p:cTn id="44" presetID="42" presetClass="path" presetSubtype="0" accel="50000" decel="50000" fill="hold" nodeType="withEffect">
                                  <p:stCondLst>
                                    <p:cond delay="0"/>
                                  </p:stCondLst>
                                  <p:childTnLst>
                                    <p:animMotion origin="layout" path="M -0.53425 -0.00347 L -0.38737 -0.00347 " pathEditMode="relative" rAng="0" ptsTypes="AA">
                                      <p:cBhvr>
                                        <p:cTn id="45" dur="1000" fill="hold"/>
                                        <p:tgtEl>
                                          <p:spTgt spid="4"/>
                                        </p:tgtEl>
                                        <p:attrNameLst>
                                          <p:attrName>ppt_x</p:attrName>
                                          <p:attrName>ppt_y</p:attrName>
                                        </p:attrNameLst>
                                      </p:cBhvr>
                                      <p:rCtr x="7344" y="0"/>
                                    </p:animMotion>
                                  </p:childTnLst>
                                </p:cTn>
                              </p:par>
                            </p:childTnLst>
                          </p:cTn>
                        </p:par>
                        <p:par>
                          <p:cTn id="46" fill="hold">
                            <p:stCondLst>
                              <p:cond delay="2000"/>
                            </p:stCondLst>
                            <p:childTnLst>
                              <p:par>
                                <p:cTn id="47" presetID="16" presetClass="exit" presetSubtype="26" fill="hold" nodeType="afterEffect">
                                  <p:stCondLst>
                                    <p:cond delay="0"/>
                                  </p:stCondLst>
                                  <p:childTnLst>
                                    <p:animEffect transition="out" filter="barn(inHorizontal)">
                                      <p:cBhvr>
                                        <p:cTn id="48" dur="250"/>
                                        <p:tgtEl>
                                          <p:spTgt spid="4"/>
                                        </p:tgtEl>
                                      </p:cBhvr>
                                    </p:animEffect>
                                    <p:set>
                                      <p:cBhvr>
                                        <p:cTn id="49" dur="1" fill="hold">
                                          <p:stCondLst>
                                            <p:cond delay="249"/>
                                          </p:stCondLst>
                                        </p:cTn>
                                        <p:tgtEl>
                                          <p:spTgt spid="4"/>
                                        </p:tgtEl>
                                        <p:attrNameLst>
                                          <p:attrName>style.visibility</p:attrName>
                                        </p:attrNameLst>
                                      </p:cBhvr>
                                      <p:to>
                                        <p:strVal val="hidden"/>
                                      </p:to>
                                    </p:set>
                                  </p:childTnLst>
                                </p:cTn>
                              </p:par>
                              <p:par>
                                <p:cTn id="50" presetID="42" presetClass="path" presetSubtype="0" accel="50000" decel="50000" fill="hold" nodeType="withEffect">
                                  <p:stCondLst>
                                    <p:cond delay="0"/>
                                  </p:stCondLst>
                                  <p:childTnLst>
                                    <p:animMotion origin="layout" path="M -3.33333E-6 2.22222E-6 L 0.76302 -0.00857 " pathEditMode="relative" rAng="0" ptsTypes="AA">
                                      <p:cBhvr>
                                        <p:cTn id="51" dur="1000" fill="hold"/>
                                        <p:tgtEl>
                                          <p:spTgt spid="14"/>
                                        </p:tgtEl>
                                        <p:attrNameLst>
                                          <p:attrName>ppt_x</p:attrName>
                                          <p:attrName>ppt_y</p:attrName>
                                        </p:attrNameLst>
                                      </p:cBhvr>
                                      <p:rCtr x="38151" y="-440"/>
                                    </p:animMotion>
                                  </p:childTnLst>
                                </p:cTn>
                              </p:par>
                              <p:par>
                                <p:cTn id="52" presetID="6" presetClass="emph" presetSubtype="0" fill="hold" nodeType="withEffect">
                                  <p:stCondLst>
                                    <p:cond delay="0"/>
                                  </p:stCondLst>
                                  <p:childTnLst>
                                    <p:animScale>
                                      <p:cBhvr>
                                        <p:cTn id="53" dur="1250" fill="hold"/>
                                        <p:tgtEl>
                                          <p:spTgt spid="14"/>
                                        </p:tgtEl>
                                      </p:cBhvr>
                                      <p:by x="110000" y="110000"/>
                                    </p:animScale>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0.76302 -0.00857 L 0.55183 -0.00857 " pathEditMode="relative" rAng="0" ptsTypes="AA">
                                      <p:cBhvr>
                                        <p:cTn id="57" dur="1000" fill="hold"/>
                                        <p:tgtEl>
                                          <p:spTgt spid="14"/>
                                        </p:tgtEl>
                                        <p:attrNameLst>
                                          <p:attrName>ppt_x</p:attrName>
                                          <p:attrName>ppt_y</p:attrName>
                                        </p:attrNameLst>
                                      </p:cBhvr>
                                      <p:rCtr x="-10560" y="0"/>
                                    </p:animMotion>
                                  </p:childTnLst>
                                </p:cTn>
                              </p:par>
                              <p:par>
                                <p:cTn id="58" presetID="6" presetClass="emph" presetSubtype="0" fill="hold" nodeType="withEffect">
                                  <p:stCondLst>
                                    <p:cond delay="0"/>
                                  </p:stCondLst>
                                  <p:childTnLst>
                                    <p:animScale>
                                      <p:cBhvr>
                                        <p:cTn id="59" dur="1250" fill="hold"/>
                                        <p:tgtEl>
                                          <p:spTgt spid="14"/>
                                        </p:tgtEl>
                                      </p:cBhvr>
                                      <p:by x="90000" y="90000"/>
                                    </p:animScale>
                                  </p:childTnLst>
                                </p:cTn>
                              </p:par>
                              <p:par>
                                <p:cTn id="60" presetID="10" presetClass="entr" presetSubtype="0" fill="hold" grpId="0" nodeType="withEffect">
                                  <p:stCondLst>
                                    <p:cond delay="50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42" presetClass="path" presetSubtype="0" accel="50000" decel="50000" fill="hold" nodeType="withEffect">
                                  <p:stCondLst>
                                    <p:cond delay="0"/>
                                  </p:stCondLst>
                                  <p:childTnLst>
                                    <p:animMotion origin="layout" path="M -3.33333E-6 2.22222E-6 L 0.76302 -0.00857 " pathEditMode="relative" rAng="0" ptsTypes="AA">
                                      <p:cBhvr>
                                        <p:cTn id="64" dur="1000" fill="hold"/>
                                        <p:tgtEl>
                                          <p:spTgt spid="15"/>
                                        </p:tgtEl>
                                        <p:attrNameLst>
                                          <p:attrName>ppt_x</p:attrName>
                                          <p:attrName>ppt_y</p:attrName>
                                        </p:attrNameLst>
                                      </p:cBhvr>
                                      <p:rCtr x="38151" y="-440"/>
                                    </p:animMotion>
                                  </p:childTnLst>
                                </p:cTn>
                              </p:par>
                              <p:par>
                                <p:cTn id="65" presetID="6" presetClass="emph" presetSubtype="0" fill="hold" nodeType="withEffect">
                                  <p:stCondLst>
                                    <p:cond delay="0"/>
                                  </p:stCondLst>
                                  <p:childTnLst>
                                    <p:animScale>
                                      <p:cBhvr>
                                        <p:cTn id="66" dur="1250" fill="hold"/>
                                        <p:tgtEl>
                                          <p:spTgt spid="15"/>
                                        </p:tgtEl>
                                      </p:cBhvr>
                                      <p:by x="110000" y="110000"/>
                                    </p:animScale>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0.76302 -0.00857 L 1.01693 -0.00857 " pathEditMode="relative" rAng="0" ptsTypes="AA">
                                      <p:cBhvr>
                                        <p:cTn id="70" dur="1000" fill="hold"/>
                                        <p:tgtEl>
                                          <p:spTgt spid="15"/>
                                        </p:tgtEl>
                                        <p:attrNameLst>
                                          <p:attrName>ppt_x</p:attrName>
                                          <p:attrName>ppt_y</p:attrName>
                                        </p:attrNameLst>
                                      </p:cBhvr>
                                      <p:rCtr x="12695" y="0"/>
                                    </p:animMotion>
                                  </p:childTnLst>
                                </p:cTn>
                              </p:par>
                              <p:par>
                                <p:cTn id="71" presetID="6" presetClass="emph" presetSubtype="0" fill="hold" nodeType="withEffect">
                                  <p:stCondLst>
                                    <p:cond delay="0"/>
                                  </p:stCondLst>
                                  <p:childTnLst>
                                    <p:animScale>
                                      <p:cBhvr>
                                        <p:cTn id="72" dur="1250" fill="hold"/>
                                        <p:tgtEl>
                                          <p:spTgt spid="15"/>
                                        </p:tgtEl>
                                      </p:cBhvr>
                                      <p:by x="90000" y="90000"/>
                                    </p:animScale>
                                  </p:childTnLst>
                                </p:cTn>
                              </p:par>
                              <p:par>
                                <p:cTn id="73" presetID="10" presetClass="entr" presetSubtype="0" fill="hold" grpId="0" nodeType="withEffect">
                                  <p:stCondLst>
                                    <p:cond delay="50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P spid="7" grpId="1"/>
      <p:bldP spid="13"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E82987-17A2-4AF5-8739-35259068D8E8}"/>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a16="http://schemas.microsoft.com/office/drawing/2014/main" id="{3E2C721C-08D7-42B7-98B5-7CA6F51D2375}"/>
              </a:ext>
            </a:extLst>
          </p:cNvPr>
          <p:cNvSpPr/>
          <p:nvPr/>
        </p:nvSpPr>
        <p:spPr>
          <a:xfrm>
            <a:off x="0" y="0"/>
            <a:ext cx="12192000" cy="1395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8822D7AB-A3C5-4E5B-93F1-B0A7821CBADA}"/>
              </a:ext>
            </a:extLst>
          </p:cNvPr>
          <p:cNvSpPr/>
          <p:nvPr/>
        </p:nvSpPr>
        <p:spPr>
          <a:xfrm>
            <a:off x="0" y="1395664"/>
            <a:ext cx="12192000" cy="1395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a:extLst>
              <a:ext uri="{FF2B5EF4-FFF2-40B4-BE49-F238E27FC236}">
                <a16:creationId xmlns:a16="http://schemas.microsoft.com/office/drawing/2014/main" id="{C39BA285-151F-418F-8498-9BF52BFD8F35}"/>
              </a:ext>
            </a:extLst>
          </p:cNvPr>
          <p:cNvSpPr/>
          <p:nvPr/>
        </p:nvSpPr>
        <p:spPr>
          <a:xfrm>
            <a:off x="0" y="2791328"/>
            <a:ext cx="12192000" cy="1395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A704BFED-461C-485E-85B2-A116E4483F49}"/>
              </a:ext>
            </a:extLst>
          </p:cNvPr>
          <p:cNvSpPr/>
          <p:nvPr/>
        </p:nvSpPr>
        <p:spPr>
          <a:xfrm>
            <a:off x="0" y="4186992"/>
            <a:ext cx="12192000" cy="1395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a:extLst>
              <a:ext uri="{FF2B5EF4-FFF2-40B4-BE49-F238E27FC236}">
                <a16:creationId xmlns:a16="http://schemas.microsoft.com/office/drawing/2014/main" id="{1C440C3A-605E-475A-9C62-42EA5CE3F06E}"/>
              </a:ext>
            </a:extLst>
          </p:cNvPr>
          <p:cNvSpPr/>
          <p:nvPr/>
        </p:nvSpPr>
        <p:spPr>
          <a:xfrm>
            <a:off x="0" y="5582656"/>
            <a:ext cx="12192000" cy="12753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a:extLst>
              <a:ext uri="{FF2B5EF4-FFF2-40B4-BE49-F238E27FC236}">
                <a16:creationId xmlns:a16="http://schemas.microsoft.com/office/drawing/2014/main" id="{962FE5EC-2AEA-41FD-B8A0-064B081064B8}"/>
              </a:ext>
            </a:extLst>
          </p:cNvPr>
          <p:cNvSpPr txBox="1"/>
          <p:nvPr/>
        </p:nvSpPr>
        <p:spPr>
          <a:xfrm>
            <a:off x="3901440" y="2921169"/>
            <a:ext cx="4389120" cy="1015663"/>
          </a:xfrm>
          <a:prstGeom prst="rect">
            <a:avLst/>
          </a:prstGeom>
          <a:noFill/>
        </p:spPr>
        <p:txBody>
          <a:bodyPr wrap="square" rtlCol="0">
            <a:spAutoFit/>
          </a:bodyPr>
          <a:lstStyle/>
          <a:p>
            <a:pPr algn="ctr"/>
            <a:r>
              <a:rPr lang="en-US" sz="6000" dirty="0">
                <a:solidFill>
                  <a:schemeClr val="bg1"/>
                </a:solidFill>
                <a:latin typeface="Lato" panose="020F0502020204030203" pitchFamily="34" charset="0"/>
                <a:ea typeface="Lato" panose="020F0502020204030203" pitchFamily="34" charset="0"/>
                <a:cs typeface="Lato" panose="020F0502020204030203" pitchFamily="34" charset="0"/>
              </a:rPr>
              <a:t>Demo Time</a:t>
            </a:r>
          </a:p>
        </p:txBody>
      </p:sp>
    </p:spTree>
    <p:extLst>
      <p:ext uri="{BB962C8B-B14F-4D97-AF65-F5344CB8AC3E}">
        <p14:creationId xmlns:p14="http://schemas.microsoft.com/office/powerpoint/2010/main" val="144683940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0-#ppt_w/2"/>
                                          </p:val>
                                        </p:tav>
                                        <p:tav tm="100000">
                                          <p:val>
                                            <p:strVal val="#ppt_x"/>
                                          </p:val>
                                        </p:tav>
                                      </p:tavLst>
                                    </p:anim>
                                    <p:anim calcmode="lin" valueType="num">
                                      <p:cBhvr additive="base">
                                        <p:cTn id="12" dur="7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75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0-#ppt_w/2"/>
                                          </p:val>
                                        </p:tav>
                                        <p:tav tm="100000">
                                          <p:val>
                                            <p:strVal val="#ppt_x"/>
                                          </p:val>
                                        </p:tav>
                                      </p:tavLst>
                                    </p:anim>
                                    <p:anim calcmode="lin" valueType="num">
                                      <p:cBhvr additive="base">
                                        <p:cTn id="16" dur="750" fill="hold"/>
                                        <p:tgtEl>
                                          <p:spTgt spid="10"/>
                                        </p:tgtEl>
                                        <p:attrNameLst>
                                          <p:attrName>ppt_y</p:attrName>
                                        </p:attrNameLst>
                                      </p:cBhvr>
                                      <p:tavLst>
                                        <p:tav tm="0">
                                          <p:val>
                                            <p:strVal val="#ppt_y"/>
                                          </p:val>
                                        </p:tav>
                                        <p:tav tm="100000">
                                          <p:val>
                                            <p:strVal val="#ppt_y"/>
                                          </p:val>
                                        </p:tav>
                                      </p:tavLst>
                                    </p:anim>
                                  </p:childTnLst>
                                </p:cTn>
                              </p:par>
                              <p:par>
                                <p:cTn id="17" presetID="1" presetClass="entr" presetSubtype="0" fill="hold" grpId="1" nodeType="withEffect">
                                  <p:stCondLst>
                                    <p:cond delay="750"/>
                                  </p:stCondLst>
                                  <p:childTnLst>
                                    <p:set>
                                      <p:cBhvr>
                                        <p:cTn id="18" dur="1" fill="hold">
                                          <p:stCondLst>
                                            <p:cond delay="0"/>
                                          </p:stCondLst>
                                        </p:cTn>
                                        <p:tgtEl>
                                          <p:spTgt spid="15"/>
                                        </p:tgtEl>
                                        <p:attrNameLst>
                                          <p:attrName>style.visibility</p:attrName>
                                        </p:attrNameLst>
                                      </p:cBhvr>
                                      <p:to>
                                        <p:strVal val="visible"/>
                                      </p:to>
                                    </p:set>
                                  </p:childTnLst>
                                </p:cTn>
                              </p:par>
                              <p:par>
                                <p:cTn id="19" presetID="42" presetClass="path" presetSubtype="0" decel="100000" fill="hold" grpId="0" nodeType="withEffect">
                                  <p:stCondLst>
                                    <p:cond delay="750"/>
                                  </p:stCondLst>
                                  <p:childTnLst>
                                    <p:animMotion origin="layout" path="M -0.9125 0 L 0 0 " pathEditMode="fixed" rAng="0" ptsTypes="AA">
                                      <p:cBhvr>
                                        <p:cTn id="20" dur="1000" fill="hold"/>
                                        <p:tgtEl>
                                          <p:spTgt spid="15"/>
                                        </p:tgtEl>
                                        <p:attrNameLst>
                                          <p:attrName>ppt_x</p:attrName>
                                          <p:attrName>ppt_y</p:attrName>
                                        </p:attrNameLst>
                                      </p:cBhvr>
                                      <p:rCtr x="45625" y="0"/>
                                    </p:animMotion>
                                  </p:childTnLst>
                                </p:cTn>
                              </p:par>
                              <p:par>
                                <p:cTn id="21" presetID="2" presetClass="entr" presetSubtype="8" decel="100000"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2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2" grpId="0" animBg="1"/>
      <p:bldP spid="13" grpId="0" animBg="1"/>
      <p:bldP spid="15" grpId="0"/>
      <p:bldP spid="1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0043321-D6EF-451D-A8FD-D855F4E00612}"/>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B2864B55-26CC-4424-8F0B-8F945AF6A9C8}"/>
              </a:ext>
            </a:extLst>
          </p:cNvPr>
          <p:cNvSpPr/>
          <p:nvPr/>
        </p:nvSpPr>
        <p:spPr>
          <a:xfrm rot="20784682">
            <a:off x="-1706912" y="-1837725"/>
            <a:ext cx="14787625" cy="6858000"/>
          </a:xfrm>
          <a:prstGeom prst="rect">
            <a:avLst/>
          </a:prstGeom>
          <a:solidFill>
            <a:srgbClr val="1C1C1C"/>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a:extLst>
              <a:ext uri="{FF2B5EF4-FFF2-40B4-BE49-F238E27FC236}">
                <a16:creationId xmlns:a16="http://schemas.microsoft.com/office/drawing/2014/main" id="{EFD7ED32-85B1-4227-8F7D-2B7B1130B7B4}"/>
              </a:ext>
            </a:extLst>
          </p:cNvPr>
          <p:cNvSpPr/>
          <p:nvPr/>
        </p:nvSpPr>
        <p:spPr>
          <a:xfrm rot="699027">
            <a:off x="-752799" y="1911896"/>
            <a:ext cx="14787625" cy="2313443"/>
          </a:xfrm>
          <a:prstGeom prst="rect">
            <a:avLst/>
          </a:prstGeom>
          <a:solidFill>
            <a:srgbClr val="E21B24"/>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a:extLst>
              <a:ext uri="{FF2B5EF4-FFF2-40B4-BE49-F238E27FC236}">
                <a16:creationId xmlns:a16="http://schemas.microsoft.com/office/drawing/2014/main" id="{A321651A-A331-49FA-9AE6-A289AF538691}"/>
              </a:ext>
            </a:extLst>
          </p:cNvPr>
          <p:cNvSpPr/>
          <p:nvPr/>
        </p:nvSpPr>
        <p:spPr>
          <a:xfrm rot="18807951">
            <a:off x="-5462770" y="-4296199"/>
            <a:ext cx="14787625" cy="6858000"/>
          </a:xfrm>
          <a:prstGeom prst="rect">
            <a:avLst/>
          </a:prstGeom>
          <a:solidFill>
            <a:srgbClr val="161616"/>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Rectangle 15">
            <a:extLst>
              <a:ext uri="{FF2B5EF4-FFF2-40B4-BE49-F238E27FC236}">
                <a16:creationId xmlns:a16="http://schemas.microsoft.com/office/drawing/2014/main" id="{3EA9AC07-CAE4-4D2D-8DAF-FD787ACB1C18}"/>
              </a:ext>
            </a:extLst>
          </p:cNvPr>
          <p:cNvSpPr/>
          <p:nvPr/>
        </p:nvSpPr>
        <p:spPr>
          <a:xfrm rot="991152">
            <a:off x="-658051" y="-941983"/>
            <a:ext cx="14787625" cy="4930468"/>
          </a:xfrm>
          <a:prstGeom prst="rect">
            <a:avLst/>
          </a:prstGeom>
          <a:solidFill>
            <a:srgbClr val="1C1C1C"/>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a:extLst>
              <a:ext uri="{FF2B5EF4-FFF2-40B4-BE49-F238E27FC236}">
                <a16:creationId xmlns:a16="http://schemas.microsoft.com/office/drawing/2014/main" id="{EABD6E42-1DB0-4C1C-AC32-B8FA2EC09DBD}"/>
              </a:ext>
            </a:extLst>
          </p:cNvPr>
          <p:cNvSpPr/>
          <p:nvPr/>
        </p:nvSpPr>
        <p:spPr>
          <a:xfrm rot="1252807">
            <a:off x="-960930" y="989765"/>
            <a:ext cx="14787625" cy="2313443"/>
          </a:xfrm>
          <a:prstGeom prst="rect">
            <a:avLst/>
          </a:prstGeom>
          <a:solidFill>
            <a:srgbClr val="E21B24"/>
          </a:solidFill>
          <a:ln>
            <a:noFill/>
          </a:ln>
          <a:effectLst>
            <a:outerShdw blurRad="254000" dist="127000" sx="102000" sy="102000" algn="c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304FBD2A-EA6B-420D-9C7D-1AA128E84E5D}"/>
              </a:ext>
            </a:extLst>
          </p:cNvPr>
          <p:cNvSpPr/>
          <p:nvPr/>
        </p:nvSpPr>
        <p:spPr>
          <a:xfrm>
            <a:off x="1" y="-1"/>
            <a:ext cx="12191999" cy="6858001"/>
          </a:xfrm>
          <a:prstGeom prst="rect">
            <a:avLst/>
          </a:prstGeom>
          <a:solidFill>
            <a:srgbClr val="212121">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a:extLst>
              <a:ext uri="{FF2B5EF4-FFF2-40B4-BE49-F238E27FC236}">
                <a16:creationId xmlns:a16="http://schemas.microsoft.com/office/drawing/2014/main" id="{686AAAF9-B212-4914-87A6-18EF181BC7F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58946" y="1550324"/>
            <a:ext cx="3877829" cy="3883917"/>
          </a:xfrm>
          <a:prstGeom prst="rect">
            <a:avLst/>
          </a:prstGeom>
        </p:spPr>
      </p:pic>
      <p:sp>
        <p:nvSpPr>
          <p:cNvPr id="15" name="TextBox 14">
            <a:extLst>
              <a:ext uri="{FF2B5EF4-FFF2-40B4-BE49-F238E27FC236}">
                <a16:creationId xmlns:a16="http://schemas.microsoft.com/office/drawing/2014/main" id="{EBDBF1AD-2330-4AB0-B45A-168D9AD9A378}"/>
              </a:ext>
            </a:extLst>
          </p:cNvPr>
          <p:cNvSpPr txBox="1"/>
          <p:nvPr/>
        </p:nvSpPr>
        <p:spPr>
          <a:xfrm>
            <a:off x="5868243" y="1815172"/>
            <a:ext cx="6018957" cy="1754326"/>
          </a:xfrm>
          <a:prstGeom prst="rect">
            <a:avLst/>
          </a:prstGeom>
          <a:noFill/>
        </p:spPr>
        <p:txBody>
          <a:bodyPr wrap="square" rtlCol="0">
            <a:spAutoFit/>
          </a:bodyPr>
          <a:lstStyle/>
          <a:p>
            <a:r>
              <a:rPr lang="en-US" sz="5400" b="1" dirty="0">
                <a:solidFill>
                  <a:schemeClr val="bg1"/>
                </a:solidFill>
              </a:rPr>
              <a:t>Goodreads Spoiler Detection</a:t>
            </a:r>
          </a:p>
        </p:txBody>
      </p:sp>
      <p:sp>
        <p:nvSpPr>
          <p:cNvPr id="18" name="TextBox 17">
            <a:extLst>
              <a:ext uri="{FF2B5EF4-FFF2-40B4-BE49-F238E27FC236}">
                <a16:creationId xmlns:a16="http://schemas.microsoft.com/office/drawing/2014/main" id="{2B82ED4D-940E-44A7-B19B-A487A23D117B}"/>
              </a:ext>
            </a:extLst>
          </p:cNvPr>
          <p:cNvSpPr txBox="1"/>
          <p:nvPr/>
        </p:nvSpPr>
        <p:spPr>
          <a:xfrm>
            <a:off x="5868243" y="3878736"/>
            <a:ext cx="5782984" cy="2246769"/>
          </a:xfrm>
          <a:prstGeom prst="rect">
            <a:avLst/>
          </a:prstGeom>
          <a:noFill/>
        </p:spPr>
        <p:txBody>
          <a:bodyPr wrap="square" rtlCol="0">
            <a:spAutoFit/>
          </a:bodyPr>
          <a:lstStyle/>
          <a:p>
            <a:r>
              <a:rPr lang="en-US" sz="2800" b="1" dirty="0">
                <a:solidFill>
                  <a:schemeClr val="bg1"/>
                </a:solidFill>
              </a:rPr>
              <a:t>Project by,</a:t>
            </a:r>
          </a:p>
          <a:p>
            <a:r>
              <a:rPr lang="en-US" sz="2800" b="1" dirty="0">
                <a:solidFill>
                  <a:schemeClr val="bg1"/>
                </a:solidFill>
              </a:rPr>
              <a:t>DATAJAM</a:t>
            </a:r>
          </a:p>
          <a:p>
            <a:r>
              <a:rPr lang="en-US" sz="2800" dirty="0">
                <a:solidFill>
                  <a:schemeClr val="bg1"/>
                </a:solidFill>
              </a:rPr>
              <a:t>Zeeshan Ahmed Pachodiwale</a:t>
            </a:r>
          </a:p>
          <a:p>
            <a:r>
              <a:rPr lang="en-US" sz="2800" dirty="0">
                <a:solidFill>
                  <a:schemeClr val="bg1"/>
                </a:solidFill>
              </a:rPr>
              <a:t>Neha Parakh</a:t>
            </a:r>
          </a:p>
          <a:p>
            <a:r>
              <a:rPr lang="en-US" sz="2800" dirty="0">
                <a:solidFill>
                  <a:schemeClr val="bg1"/>
                </a:solidFill>
              </a:rPr>
              <a:t>Jasmine </a:t>
            </a:r>
            <a:r>
              <a:rPr lang="en-US" sz="2800" dirty="0" err="1">
                <a:solidFill>
                  <a:schemeClr val="bg1"/>
                </a:solidFill>
              </a:rPr>
              <a:t>Akkal</a:t>
            </a:r>
            <a:endParaRPr lang="en-US" sz="2800" dirty="0">
              <a:solidFill>
                <a:schemeClr val="bg1"/>
              </a:solidFill>
            </a:endParaRPr>
          </a:p>
        </p:txBody>
      </p:sp>
    </p:spTree>
    <p:extLst>
      <p:ext uri="{BB962C8B-B14F-4D97-AF65-F5344CB8AC3E}">
        <p14:creationId xmlns:p14="http://schemas.microsoft.com/office/powerpoint/2010/main" val="240585237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childTnLst>
                          </p:cTn>
                        </p:par>
                        <p:par>
                          <p:cTn id="14" fill="hold">
                            <p:stCondLst>
                              <p:cond delay="500"/>
                            </p:stCondLst>
                            <p:childTnLst>
                              <p:par>
                                <p:cTn id="15" presetID="10" presetClass="exit" presetSubtype="0" fill="hold" grpId="0" nodeType="after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par>
                          <p:cTn id="18" fill="hold">
                            <p:stCondLst>
                              <p:cond delay="1000"/>
                            </p:stCondLst>
                            <p:childTnLst>
                              <p:par>
                                <p:cTn id="19" presetID="49" presetClass="path" presetSubtype="0" accel="50000" decel="50000" fill="hold" grpId="0" nodeType="afterEffect">
                                  <p:stCondLst>
                                    <p:cond delay="0"/>
                                  </p:stCondLst>
                                  <p:childTnLst>
                                    <p:animMotion origin="layout" path="M -0.15391 -0.98588 L 3.75E-6 -4.44444E-6 " pathEditMode="relative" rAng="0" ptsTypes="AA">
                                      <p:cBhvr>
                                        <p:cTn id="20" dur="1000" spd="-100000" fill="hold"/>
                                        <p:tgtEl>
                                          <p:spTgt spid="12"/>
                                        </p:tgtEl>
                                        <p:attrNameLst>
                                          <p:attrName>ppt_x</p:attrName>
                                          <p:attrName>ppt_y</p:attrName>
                                        </p:attrNameLst>
                                      </p:cBhvr>
                                      <p:rCtr x="7695" y="49306"/>
                                    </p:animMotion>
                                  </p:childTnLst>
                                </p:cTn>
                              </p:par>
                              <p:par>
                                <p:cTn id="21" presetID="49" presetClass="path" presetSubtype="0" accel="50000" decel="50000" fill="hold" grpId="0" nodeType="withEffect">
                                  <p:stCondLst>
                                    <p:cond delay="0"/>
                                  </p:stCondLst>
                                  <p:childTnLst>
                                    <p:animMotion origin="layout" path="M -0.62122 -1.12662 L -3.33333E-6 -1.11111E-6 " pathEditMode="relative" rAng="0" ptsTypes="AA">
                                      <p:cBhvr>
                                        <p:cTn id="22" dur="1500" spd="-100000" fill="hold"/>
                                        <p:tgtEl>
                                          <p:spTgt spid="13"/>
                                        </p:tgtEl>
                                        <p:attrNameLst>
                                          <p:attrName>ppt_x</p:attrName>
                                          <p:attrName>ppt_y</p:attrName>
                                        </p:attrNameLst>
                                      </p:cBhvr>
                                      <p:rCtr x="31068" y="56343"/>
                                    </p:animMotion>
                                  </p:childTnLst>
                                </p:cTn>
                              </p:par>
                              <p:par>
                                <p:cTn id="23" presetID="49" presetClass="path" presetSubtype="0" accel="50000" decel="50000" fill="hold" grpId="0" nodeType="withEffect">
                                  <p:stCondLst>
                                    <p:cond delay="0"/>
                                  </p:stCondLst>
                                  <p:childTnLst>
                                    <p:animMotion origin="layout" path="M 0.71276 -1.47917 L -1.45833E-6 -3.7037E-6 " pathEditMode="relative" rAng="0" ptsTypes="AA">
                                      <p:cBhvr>
                                        <p:cTn id="24" dur="1750" spd="-100000" fill="hold"/>
                                        <p:tgtEl>
                                          <p:spTgt spid="17"/>
                                        </p:tgtEl>
                                        <p:attrNameLst>
                                          <p:attrName>ppt_x</p:attrName>
                                          <p:attrName>ppt_y</p:attrName>
                                        </p:attrNameLst>
                                      </p:cBhvr>
                                      <p:rCtr x="-34987" y="65116"/>
                                    </p:animMotion>
                                  </p:childTnLst>
                                </p:cTn>
                              </p:par>
                              <p:par>
                                <p:cTn id="25" presetID="49" presetClass="path" presetSubtype="0" accel="50000" decel="50000" fill="hold" grpId="0" nodeType="withEffect">
                                  <p:stCondLst>
                                    <p:cond delay="0"/>
                                  </p:stCondLst>
                                  <p:childTnLst>
                                    <p:animMotion origin="layout" path="M 0.88008 -1.58703 L -4.16667E-6 -2.96296E-6 " pathEditMode="relative" rAng="0" ptsTypes="AA">
                                      <p:cBhvr>
                                        <p:cTn id="26" dur="2000" spd="-100000" fill="hold"/>
                                        <p:tgtEl>
                                          <p:spTgt spid="14"/>
                                        </p:tgtEl>
                                        <p:attrNameLst>
                                          <p:attrName>ppt_x</p:attrName>
                                          <p:attrName>ppt_y</p:attrName>
                                        </p:attrNameLst>
                                      </p:cBhvr>
                                      <p:rCtr x="-44010" y="79352"/>
                                    </p:animMotion>
                                  </p:childTnLst>
                                </p:cTn>
                              </p:par>
                              <p:par>
                                <p:cTn id="27" presetID="56" presetClass="path" presetSubtype="0" accel="50000" decel="50000" fill="hold" grpId="0" nodeType="withEffect">
                                  <p:stCondLst>
                                    <p:cond delay="0"/>
                                  </p:stCondLst>
                                  <p:childTnLst>
                                    <p:animMotion origin="layout" path="M -3.95833E-6 -7.40741E-7 L 0.70495 -1.2537 " pathEditMode="relative" rAng="0" ptsTypes="AA">
                                      <p:cBhvr>
                                        <p:cTn id="28" dur="1500" fill="hold"/>
                                        <p:tgtEl>
                                          <p:spTgt spid="16"/>
                                        </p:tgtEl>
                                        <p:attrNameLst>
                                          <p:attrName>ppt_x</p:attrName>
                                          <p:attrName>ppt_y</p:attrName>
                                        </p:attrNameLst>
                                      </p:cBhvr>
                                      <p:rCtr x="35247" y="-6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3" grpId="0" animBg="1"/>
      <p:bldP spid="16" grpId="0" animBg="1"/>
      <p:bldP spid="14" grpId="0" animBg="1"/>
      <p:bldP spid="9" grpId="0" animBg="1"/>
      <p:bldP spid="15"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1120F7-8A77-4D16-95C2-EFB2F83C78B6}"/>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a:extLst>
              <a:ext uri="{FF2B5EF4-FFF2-40B4-BE49-F238E27FC236}">
                <a16:creationId xmlns:a16="http://schemas.microsoft.com/office/drawing/2014/main" id="{4AD4B809-2E97-460B-A85B-6C6E55C58092}"/>
              </a:ext>
            </a:extLst>
          </p:cNvPr>
          <p:cNvSpPr txBox="1">
            <a:spLocks noGrp="1"/>
          </p:cNvSpPr>
          <p:nvPr/>
        </p:nvSpPr>
        <p:spPr>
          <a:xfrm>
            <a:off x="1148344" y="47187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 sz="3200" dirty="0"/>
              <a:t>Project </a:t>
            </a:r>
            <a:r>
              <a:rPr lang="en-US" sz="3200" dirty="0"/>
              <a:t>Overview and Goals</a:t>
            </a:r>
            <a:endParaRPr sz="3200" dirty="0"/>
          </a:p>
        </p:txBody>
      </p:sp>
      <p:sp>
        <p:nvSpPr>
          <p:cNvPr id="30" name="FirstPoint_Shadow">
            <a:extLst>
              <a:ext uri="{FF2B5EF4-FFF2-40B4-BE49-F238E27FC236}">
                <a16:creationId xmlns:a16="http://schemas.microsoft.com/office/drawing/2014/main" id="{25423385-5BFD-4891-96C3-57E4AC939E54}"/>
              </a:ext>
            </a:extLst>
          </p:cNvPr>
          <p:cNvSpPr/>
          <p:nvPr/>
        </p:nvSpPr>
        <p:spPr>
          <a:xfrm>
            <a:off x="1148344" y="1573400"/>
            <a:ext cx="9382496" cy="944357"/>
          </a:xfrm>
          <a:prstGeom prst="roundRect">
            <a:avLst/>
          </a:prstGeom>
          <a:solidFill>
            <a:srgbClr val="3A3A3A"/>
          </a:solidFill>
          <a:ln>
            <a:noFill/>
          </a:ln>
          <a:effectLst>
            <a:outerShdw blurRad="381000" dist="127000" dir="5400000" sx="102000" sy="102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1" name="SecondPoint_Shadow">
            <a:extLst>
              <a:ext uri="{FF2B5EF4-FFF2-40B4-BE49-F238E27FC236}">
                <a16:creationId xmlns:a16="http://schemas.microsoft.com/office/drawing/2014/main" id="{9CA5942E-629C-4711-B967-5BF9FE0A5235}"/>
              </a:ext>
            </a:extLst>
          </p:cNvPr>
          <p:cNvSpPr/>
          <p:nvPr/>
        </p:nvSpPr>
        <p:spPr>
          <a:xfrm>
            <a:off x="1148344" y="2959757"/>
            <a:ext cx="9382496" cy="684561"/>
          </a:xfrm>
          <a:prstGeom prst="roundRect">
            <a:avLst/>
          </a:prstGeom>
          <a:solidFill>
            <a:srgbClr val="3A3A3A"/>
          </a:solidFill>
          <a:ln>
            <a:noFill/>
          </a:ln>
          <a:effectLst>
            <a:outerShdw blurRad="381000" dist="127000" dir="5400000" sx="102000" sy="102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3" name="ThirdPoint_Shadow">
            <a:extLst>
              <a:ext uri="{FF2B5EF4-FFF2-40B4-BE49-F238E27FC236}">
                <a16:creationId xmlns:a16="http://schemas.microsoft.com/office/drawing/2014/main" id="{33560BA1-F96C-423F-BD61-3BD3BDF3C83C}"/>
              </a:ext>
            </a:extLst>
          </p:cNvPr>
          <p:cNvSpPr/>
          <p:nvPr/>
        </p:nvSpPr>
        <p:spPr>
          <a:xfrm>
            <a:off x="1148344" y="4086318"/>
            <a:ext cx="9382496" cy="684561"/>
          </a:xfrm>
          <a:prstGeom prst="roundRect">
            <a:avLst/>
          </a:prstGeom>
          <a:solidFill>
            <a:srgbClr val="3A3A3A"/>
          </a:solidFill>
          <a:ln>
            <a:noFill/>
          </a:ln>
          <a:effectLst>
            <a:outerShdw blurRad="381000" dist="127000" dir="5400000" sx="102000" sy="102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2" name="ForthPoint_Shadow">
            <a:extLst>
              <a:ext uri="{FF2B5EF4-FFF2-40B4-BE49-F238E27FC236}">
                <a16:creationId xmlns:a16="http://schemas.microsoft.com/office/drawing/2014/main" id="{878D1EF7-040D-4157-9F7D-7E2DD25C166C}"/>
              </a:ext>
            </a:extLst>
          </p:cNvPr>
          <p:cNvSpPr/>
          <p:nvPr/>
        </p:nvSpPr>
        <p:spPr>
          <a:xfrm>
            <a:off x="1148344" y="5212880"/>
            <a:ext cx="9382496" cy="944357"/>
          </a:xfrm>
          <a:prstGeom prst="roundRect">
            <a:avLst/>
          </a:prstGeom>
          <a:solidFill>
            <a:srgbClr val="3A3A3A"/>
          </a:solidFill>
          <a:ln>
            <a:noFill/>
          </a:ln>
          <a:effectLst>
            <a:outerShdw blurRad="381000" dist="127000" dir="5400000" sx="102000" sy="102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4" name="FirstPoint">
            <a:extLst>
              <a:ext uri="{FF2B5EF4-FFF2-40B4-BE49-F238E27FC236}">
                <a16:creationId xmlns:a16="http://schemas.microsoft.com/office/drawing/2014/main" id="{751ACF63-7DB0-437A-861C-FD8DE3FDB4FA}"/>
              </a:ext>
            </a:extLst>
          </p:cNvPr>
          <p:cNvSpPr/>
          <p:nvPr/>
        </p:nvSpPr>
        <p:spPr>
          <a:xfrm>
            <a:off x="1148344" y="1573399"/>
            <a:ext cx="9382496"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Project aims at identifying and presenting various approaches for detecting critical plot twists (spoilers) in reviews of entertainment products like movies and books. </a:t>
            </a:r>
          </a:p>
        </p:txBody>
      </p:sp>
      <p:sp>
        <p:nvSpPr>
          <p:cNvPr id="35" name="SecondPoint">
            <a:extLst>
              <a:ext uri="{FF2B5EF4-FFF2-40B4-BE49-F238E27FC236}">
                <a16:creationId xmlns:a16="http://schemas.microsoft.com/office/drawing/2014/main" id="{BD898F32-9A14-4796-90EE-00702E9664BB}"/>
              </a:ext>
            </a:extLst>
          </p:cNvPr>
          <p:cNvSpPr/>
          <p:nvPr/>
        </p:nvSpPr>
        <p:spPr>
          <a:xfrm>
            <a:off x="1148344" y="2959757"/>
            <a:ext cx="9382496" cy="684561"/>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a:t>
            </a:r>
            <a:r>
              <a:rPr lang="en-US" dirty="0" err="1">
                <a:latin typeface="Lato" panose="020F0502020204030203" pitchFamily="34" charset="0"/>
                <a:ea typeface="Lato" panose="020F0502020204030203" pitchFamily="34" charset="0"/>
                <a:cs typeface="Lato" panose="020F0502020204030203" pitchFamily="34" charset="0"/>
              </a:rPr>
              <a:t>goodreads</a:t>
            </a:r>
            <a:r>
              <a:rPr lang="en-US" dirty="0">
                <a:latin typeface="Lato" panose="020F0502020204030203" pitchFamily="34" charset="0"/>
                <a:ea typeface="Lato" panose="020F0502020204030203" pitchFamily="34" charset="0"/>
                <a:cs typeface="Lato" panose="020F0502020204030203" pitchFamily="34" charset="0"/>
              </a:rPr>
              <a:t> dataset is used for analysis.</a:t>
            </a:r>
          </a:p>
        </p:txBody>
      </p:sp>
      <p:sp>
        <p:nvSpPr>
          <p:cNvPr id="37" name="ThirdPoint">
            <a:extLst>
              <a:ext uri="{FF2B5EF4-FFF2-40B4-BE49-F238E27FC236}">
                <a16:creationId xmlns:a16="http://schemas.microsoft.com/office/drawing/2014/main" id="{67019927-2E96-4ACD-A97A-8C3B75F61DCA}"/>
              </a:ext>
            </a:extLst>
          </p:cNvPr>
          <p:cNvSpPr/>
          <p:nvPr/>
        </p:nvSpPr>
        <p:spPr>
          <a:xfrm>
            <a:off x="1148344" y="4086318"/>
            <a:ext cx="9382496" cy="684561"/>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Project aims to deliver a model that can detect spoilers in reviews and notify users</a:t>
            </a:r>
          </a:p>
        </p:txBody>
      </p:sp>
      <p:sp>
        <p:nvSpPr>
          <p:cNvPr id="36" name="ForthPoint">
            <a:extLst>
              <a:ext uri="{FF2B5EF4-FFF2-40B4-BE49-F238E27FC236}">
                <a16:creationId xmlns:a16="http://schemas.microsoft.com/office/drawing/2014/main" id="{BFA124CF-7B87-4DCC-A5F8-C07BC8EF91CB}"/>
              </a:ext>
            </a:extLst>
          </p:cNvPr>
          <p:cNvSpPr/>
          <p:nvPr/>
        </p:nvSpPr>
        <p:spPr>
          <a:xfrm>
            <a:off x="1148344" y="5212880"/>
            <a:ext cx="9382496"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Demo application for demonstrating the use case for the model. The application has an input interface for providing reviews and an output interface for identifying spoilers. </a:t>
            </a:r>
          </a:p>
        </p:txBody>
      </p:sp>
    </p:spTree>
    <p:extLst>
      <p:ext uri="{BB962C8B-B14F-4D97-AF65-F5344CB8AC3E}">
        <p14:creationId xmlns:p14="http://schemas.microsoft.com/office/powerpoint/2010/main" val="36341908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 presetClass="entr" presetSubtype="0" fill="hold" grpId="1" nodeType="withEffect">
                                  <p:stCondLst>
                                    <p:cond delay="150"/>
                                  </p:stCondLst>
                                  <p:childTnLst>
                                    <p:set>
                                      <p:cBhvr>
                                        <p:cTn id="9" dur="1" fill="hold">
                                          <p:stCondLst>
                                            <p:cond delay="0"/>
                                          </p:stCondLst>
                                        </p:cTn>
                                        <p:tgtEl>
                                          <p:spTgt spid="34"/>
                                        </p:tgtEl>
                                        <p:attrNameLst>
                                          <p:attrName>style.visibility</p:attrName>
                                        </p:attrNameLst>
                                      </p:cBhvr>
                                      <p:to>
                                        <p:strVal val="visible"/>
                                      </p:to>
                                    </p:set>
                                  </p:childTnLst>
                                </p:cTn>
                              </p:par>
                              <p:par>
                                <p:cTn id="10" presetID="1" presetClass="entr" presetSubtype="0" fill="hold" grpId="2" nodeType="withEffect">
                                  <p:stCondLst>
                                    <p:cond delay="150"/>
                                  </p:stCondLst>
                                  <p:childTnLst>
                                    <p:set>
                                      <p:cBhvr>
                                        <p:cTn id="11" dur="1" fill="hold">
                                          <p:stCondLst>
                                            <p:cond delay="0"/>
                                          </p:stCondLst>
                                        </p:cTn>
                                        <p:tgtEl>
                                          <p:spTgt spid="30"/>
                                        </p:tgtEl>
                                        <p:attrNameLst>
                                          <p:attrName>style.visibility</p:attrName>
                                        </p:attrNameLst>
                                      </p:cBhvr>
                                      <p:to>
                                        <p:strVal val="visible"/>
                                      </p:to>
                                    </p:set>
                                  </p:childTnLst>
                                </p:cTn>
                              </p:par>
                              <p:par>
                                <p:cTn id="12" presetID="6" presetClass="emph" presetSubtype="0" fill="hold" grpId="2" nodeType="withEffect">
                                  <p:stCondLst>
                                    <p:cond delay="150"/>
                                  </p:stCondLst>
                                  <p:childTnLst>
                                    <p:animScale>
                                      <p:cBhvr>
                                        <p:cTn id="13" dur="10" fill="hold"/>
                                        <p:tgtEl>
                                          <p:spTgt spid="34"/>
                                        </p:tgtEl>
                                      </p:cBhvr>
                                      <p:by x="103000" y="103000"/>
                                    </p:animScale>
                                  </p:childTnLst>
                                </p:cTn>
                              </p:par>
                              <p:par>
                                <p:cTn id="14" presetID="6" presetClass="emph" presetSubtype="0" fill="hold" grpId="4" nodeType="withEffect">
                                  <p:stCondLst>
                                    <p:cond delay="150"/>
                                  </p:stCondLst>
                                  <p:childTnLst>
                                    <p:animScale>
                                      <p:cBhvr>
                                        <p:cTn id="15" dur="10" fill="hold"/>
                                        <p:tgtEl>
                                          <p:spTgt spid="30"/>
                                        </p:tgtEl>
                                      </p:cBhvr>
                                      <p:by x="103000" y="103000"/>
                                    </p:animScale>
                                  </p:childTnLst>
                                </p:cTn>
                              </p:par>
                              <p:par>
                                <p:cTn id="16" presetID="42" presetClass="path" presetSubtype="0" decel="100000" fill="hold" grpId="0" nodeType="withEffect">
                                  <p:stCondLst>
                                    <p:cond delay="150"/>
                                  </p:stCondLst>
                                  <p:childTnLst>
                                    <p:animMotion origin="layout" path="M 3.75E-6 0.91204 L 3.75E-6 0.00533 " pathEditMode="fixed" rAng="0" ptsTypes="AA">
                                      <p:cBhvr>
                                        <p:cTn id="17" dur="1000" fill="hold"/>
                                        <p:tgtEl>
                                          <p:spTgt spid="34"/>
                                        </p:tgtEl>
                                        <p:attrNameLst>
                                          <p:attrName>ppt_x</p:attrName>
                                          <p:attrName>ppt_y</p:attrName>
                                        </p:attrNameLst>
                                      </p:cBhvr>
                                      <p:rCtr x="0" y="-45856"/>
                                    </p:animMotion>
                                  </p:childTnLst>
                                </p:cTn>
                              </p:par>
                              <p:par>
                                <p:cTn id="18" presetID="42" presetClass="path" presetSubtype="0" decel="100000" fill="hold" grpId="1" nodeType="withEffect">
                                  <p:stCondLst>
                                    <p:cond delay="150"/>
                                  </p:stCondLst>
                                  <p:childTnLst>
                                    <p:animMotion origin="layout" path="M 3.75E-6 0.91204 L 3.75E-6 0.00533 " pathEditMode="fixed" rAng="0" ptsTypes="AA">
                                      <p:cBhvr>
                                        <p:cTn id="19" dur="1000" fill="hold"/>
                                        <p:tgtEl>
                                          <p:spTgt spid="30"/>
                                        </p:tgtEl>
                                        <p:attrNameLst>
                                          <p:attrName>ppt_x</p:attrName>
                                          <p:attrName>ppt_y</p:attrName>
                                        </p:attrNameLst>
                                      </p:cBhvr>
                                      <p:rCtr x="0" y="-44954"/>
                                    </p:animMotion>
                                  </p:childTnLst>
                                </p:cTn>
                              </p:par>
                              <p:par>
                                <p:cTn id="20" presetID="10" presetClass="exit" presetSubtype="0" fill="hold" grpId="3" nodeType="withEffect">
                                  <p:stCondLst>
                                    <p:cond delay="750"/>
                                  </p:stCondLst>
                                  <p:childTnLst>
                                    <p:animEffect transition="out" filter="fade">
                                      <p:cBhvr>
                                        <p:cTn id="21" dur="750"/>
                                        <p:tgtEl>
                                          <p:spTgt spid="30"/>
                                        </p:tgtEl>
                                      </p:cBhvr>
                                    </p:animEffect>
                                    <p:set>
                                      <p:cBhvr>
                                        <p:cTn id="22" dur="1" fill="hold">
                                          <p:stCondLst>
                                            <p:cond delay="749"/>
                                          </p:stCondLst>
                                        </p:cTn>
                                        <p:tgtEl>
                                          <p:spTgt spid="30"/>
                                        </p:tgtEl>
                                        <p:attrNameLst>
                                          <p:attrName>style.visibility</p:attrName>
                                        </p:attrNameLst>
                                      </p:cBhvr>
                                      <p:to>
                                        <p:strVal val="hidden"/>
                                      </p:to>
                                    </p:set>
                                  </p:childTnLst>
                                </p:cTn>
                              </p:par>
                              <p:par>
                                <p:cTn id="23" presetID="6" presetClass="emph" presetSubtype="0" fill="hold" grpId="3" nodeType="withEffect">
                                  <p:stCondLst>
                                    <p:cond delay="750"/>
                                  </p:stCondLst>
                                  <p:childTnLst>
                                    <p:animScale>
                                      <p:cBhvr>
                                        <p:cTn id="24" dur="1000" fill="hold"/>
                                        <p:tgtEl>
                                          <p:spTgt spid="34"/>
                                        </p:tgtEl>
                                      </p:cBhvr>
                                      <p:by x="97000" y="97000"/>
                                    </p:animScale>
                                  </p:childTnLst>
                                </p:cTn>
                              </p:par>
                              <p:par>
                                <p:cTn id="25" presetID="6" presetClass="emph" presetSubtype="0" fill="hold" grpId="5" nodeType="withEffect">
                                  <p:stCondLst>
                                    <p:cond delay="750"/>
                                  </p:stCondLst>
                                  <p:childTnLst>
                                    <p:animScale>
                                      <p:cBhvr>
                                        <p:cTn id="26" dur="1000" fill="hold"/>
                                        <p:tgtEl>
                                          <p:spTgt spid="30"/>
                                        </p:tgtEl>
                                      </p:cBhvr>
                                      <p:by x="97000" y="97000"/>
                                    </p:animScale>
                                  </p:childTnLst>
                                </p:cTn>
                              </p:par>
                              <p:par>
                                <p:cTn id="27" presetID="1" presetClass="entr" presetSubtype="0" fill="hold" grpId="2" nodeType="withEffect">
                                  <p:stCondLst>
                                    <p:cond delay="75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1" nodeType="withEffect">
                                  <p:stCondLst>
                                    <p:cond delay="750"/>
                                  </p:stCondLst>
                                  <p:childTnLst>
                                    <p:set>
                                      <p:cBhvr>
                                        <p:cTn id="30" dur="1" fill="hold">
                                          <p:stCondLst>
                                            <p:cond delay="0"/>
                                          </p:stCondLst>
                                        </p:cTn>
                                        <p:tgtEl>
                                          <p:spTgt spid="35"/>
                                        </p:tgtEl>
                                        <p:attrNameLst>
                                          <p:attrName>style.visibility</p:attrName>
                                        </p:attrNameLst>
                                      </p:cBhvr>
                                      <p:to>
                                        <p:strVal val="visible"/>
                                      </p:to>
                                    </p:set>
                                  </p:childTnLst>
                                </p:cTn>
                              </p:par>
                              <p:par>
                                <p:cTn id="31" presetID="6" presetClass="emph" presetSubtype="0" fill="hold" grpId="4" nodeType="withEffect">
                                  <p:stCondLst>
                                    <p:cond delay="750"/>
                                  </p:stCondLst>
                                  <p:childTnLst>
                                    <p:animScale>
                                      <p:cBhvr>
                                        <p:cTn id="32" dur="10" fill="hold"/>
                                        <p:tgtEl>
                                          <p:spTgt spid="31"/>
                                        </p:tgtEl>
                                      </p:cBhvr>
                                      <p:by x="103000" y="103000"/>
                                    </p:animScale>
                                  </p:childTnLst>
                                </p:cTn>
                              </p:par>
                              <p:par>
                                <p:cTn id="33" presetID="6" presetClass="emph" presetSubtype="0" fill="hold" grpId="2" nodeType="withEffect">
                                  <p:stCondLst>
                                    <p:cond delay="750"/>
                                  </p:stCondLst>
                                  <p:childTnLst>
                                    <p:animScale>
                                      <p:cBhvr>
                                        <p:cTn id="34" dur="10" fill="hold"/>
                                        <p:tgtEl>
                                          <p:spTgt spid="35"/>
                                        </p:tgtEl>
                                      </p:cBhvr>
                                      <p:by x="103000" y="103000"/>
                                    </p:animScale>
                                  </p:childTnLst>
                                </p:cTn>
                              </p:par>
                              <p:par>
                                <p:cTn id="35" presetID="42" presetClass="path" presetSubtype="0" decel="100000" fill="hold" grpId="1" nodeType="withEffect">
                                  <p:stCondLst>
                                    <p:cond delay="750"/>
                                  </p:stCondLst>
                                  <p:childTnLst>
                                    <p:animMotion origin="layout" path="M 3.75E-6 0.91181 L 3.75E-6 0.0051 " pathEditMode="fixed" rAng="0" ptsTypes="AA">
                                      <p:cBhvr>
                                        <p:cTn id="36" dur="1000" fill="hold"/>
                                        <p:tgtEl>
                                          <p:spTgt spid="31"/>
                                        </p:tgtEl>
                                        <p:attrNameLst>
                                          <p:attrName>ppt_x</p:attrName>
                                          <p:attrName>ppt_y</p:attrName>
                                        </p:attrNameLst>
                                      </p:cBhvr>
                                      <p:rCtr x="0" y="-44676"/>
                                    </p:animMotion>
                                  </p:childTnLst>
                                </p:cTn>
                              </p:par>
                              <p:par>
                                <p:cTn id="37" presetID="42" presetClass="path" presetSubtype="0" decel="100000" fill="hold" grpId="0" nodeType="withEffect">
                                  <p:stCondLst>
                                    <p:cond delay="750"/>
                                  </p:stCondLst>
                                  <p:childTnLst>
                                    <p:animMotion origin="layout" path="M 3.75E-6 0.91181 L 3.75E-6 0.0051 " pathEditMode="fixed" rAng="0" ptsTypes="AA">
                                      <p:cBhvr>
                                        <p:cTn id="38" dur="1000" fill="hold"/>
                                        <p:tgtEl>
                                          <p:spTgt spid="35"/>
                                        </p:tgtEl>
                                        <p:attrNameLst>
                                          <p:attrName>ppt_x</p:attrName>
                                          <p:attrName>ppt_y</p:attrName>
                                        </p:attrNameLst>
                                      </p:cBhvr>
                                      <p:rCtr x="0" y="-44676"/>
                                    </p:animMotion>
                                  </p:childTnLst>
                                </p:cTn>
                              </p:par>
                              <p:par>
                                <p:cTn id="39" presetID="10" presetClass="exit" presetSubtype="0" fill="hold" grpId="3" nodeType="withEffect">
                                  <p:stCondLst>
                                    <p:cond delay="1500"/>
                                  </p:stCondLst>
                                  <p:childTnLst>
                                    <p:animEffect transition="out" filter="fade">
                                      <p:cBhvr>
                                        <p:cTn id="40" dur="750"/>
                                        <p:tgtEl>
                                          <p:spTgt spid="31"/>
                                        </p:tgtEl>
                                      </p:cBhvr>
                                    </p:animEffect>
                                    <p:set>
                                      <p:cBhvr>
                                        <p:cTn id="41" dur="1" fill="hold">
                                          <p:stCondLst>
                                            <p:cond delay="749"/>
                                          </p:stCondLst>
                                        </p:cTn>
                                        <p:tgtEl>
                                          <p:spTgt spid="31"/>
                                        </p:tgtEl>
                                        <p:attrNameLst>
                                          <p:attrName>style.visibility</p:attrName>
                                        </p:attrNameLst>
                                      </p:cBhvr>
                                      <p:to>
                                        <p:strVal val="hidden"/>
                                      </p:to>
                                    </p:set>
                                  </p:childTnLst>
                                </p:cTn>
                              </p:par>
                              <p:par>
                                <p:cTn id="42" presetID="6" presetClass="emph" presetSubtype="0" fill="hold" grpId="5" nodeType="withEffect">
                                  <p:stCondLst>
                                    <p:cond delay="1500"/>
                                  </p:stCondLst>
                                  <p:childTnLst>
                                    <p:animScale>
                                      <p:cBhvr>
                                        <p:cTn id="43" dur="1000" fill="hold"/>
                                        <p:tgtEl>
                                          <p:spTgt spid="31"/>
                                        </p:tgtEl>
                                      </p:cBhvr>
                                      <p:by x="97000" y="97000"/>
                                    </p:animScale>
                                  </p:childTnLst>
                                </p:cTn>
                              </p:par>
                              <p:par>
                                <p:cTn id="44" presetID="6" presetClass="emph" presetSubtype="0" fill="hold" grpId="3" nodeType="withEffect">
                                  <p:stCondLst>
                                    <p:cond delay="1500"/>
                                  </p:stCondLst>
                                  <p:childTnLst>
                                    <p:animScale>
                                      <p:cBhvr>
                                        <p:cTn id="45" dur="1000" fill="hold"/>
                                        <p:tgtEl>
                                          <p:spTgt spid="35"/>
                                        </p:tgtEl>
                                      </p:cBhvr>
                                      <p:by x="97000" y="97000"/>
                                    </p:animScale>
                                  </p:childTnLst>
                                </p:cTn>
                              </p:par>
                              <p:par>
                                <p:cTn id="46" presetID="1" presetClass="entr" presetSubtype="0" fill="hold" grpId="2" nodeType="withEffect">
                                  <p:stCondLst>
                                    <p:cond delay="150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1" nodeType="withEffect">
                                  <p:stCondLst>
                                    <p:cond delay="1500"/>
                                  </p:stCondLst>
                                  <p:childTnLst>
                                    <p:set>
                                      <p:cBhvr>
                                        <p:cTn id="49" dur="1" fill="hold">
                                          <p:stCondLst>
                                            <p:cond delay="0"/>
                                          </p:stCondLst>
                                        </p:cTn>
                                        <p:tgtEl>
                                          <p:spTgt spid="37"/>
                                        </p:tgtEl>
                                        <p:attrNameLst>
                                          <p:attrName>style.visibility</p:attrName>
                                        </p:attrNameLst>
                                      </p:cBhvr>
                                      <p:to>
                                        <p:strVal val="visible"/>
                                      </p:to>
                                    </p:set>
                                  </p:childTnLst>
                                </p:cTn>
                              </p:par>
                              <p:par>
                                <p:cTn id="50" presetID="6" presetClass="emph" presetSubtype="0" fill="hold" grpId="4" nodeType="withEffect">
                                  <p:stCondLst>
                                    <p:cond delay="1500"/>
                                  </p:stCondLst>
                                  <p:childTnLst>
                                    <p:animScale>
                                      <p:cBhvr>
                                        <p:cTn id="51" dur="10" fill="hold"/>
                                        <p:tgtEl>
                                          <p:spTgt spid="33"/>
                                        </p:tgtEl>
                                      </p:cBhvr>
                                      <p:by x="103000" y="103000"/>
                                    </p:animScale>
                                  </p:childTnLst>
                                </p:cTn>
                              </p:par>
                              <p:par>
                                <p:cTn id="52" presetID="6" presetClass="emph" presetSubtype="0" fill="hold" grpId="2" nodeType="withEffect">
                                  <p:stCondLst>
                                    <p:cond delay="1500"/>
                                  </p:stCondLst>
                                  <p:childTnLst>
                                    <p:animScale>
                                      <p:cBhvr>
                                        <p:cTn id="53" dur="10" fill="hold"/>
                                        <p:tgtEl>
                                          <p:spTgt spid="37"/>
                                        </p:tgtEl>
                                      </p:cBhvr>
                                      <p:by x="103000" y="103000"/>
                                    </p:animScale>
                                  </p:childTnLst>
                                </p:cTn>
                              </p:par>
                              <p:par>
                                <p:cTn id="54" presetID="42" presetClass="path" presetSubtype="0" decel="100000" fill="hold" grpId="1" nodeType="withEffect">
                                  <p:stCondLst>
                                    <p:cond delay="1500"/>
                                  </p:stCondLst>
                                  <p:childTnLst>
                                    <p:animMotion origin="layout" path="M 3.75E-6 0.91204 L 3.75E-6 0.00533 " pathEditMode="fixed" rAng="0" ptsTypes="AA">
                                      <p:cBhvr>
                                        <p:cTn id="55" dur="1000" fill="hold"/>
                                        <p:tgtEl>
                                          <p:spTgt spid="33"/>
                                        </p:tgtEl>
                                        <p:attrNameLst>
                                          <p:attrName>ppt_x</p:attrName>
                                          <p:attrName>ppt_y</p:attrName>
                                        </p:attrNameLst>
                                      </p:cBhvr>
                                      <p:rCtr x="0" y="-45000"/>
                                    </p:animMotion>
                                  </p:childTnLst>
                                </p:cTn>
                              </p:par>
                              <p:par>
                                <p:cTn id="56" presetID="42" presetClass="path" presetSubtype="0" decel="100000" fill="hold" grpId="0" nodeType="withEffect">
                                  <p:stCondLst>
                                    <p:cond delay="1500"/>
                                  </p:stCondLst>
                                  <p:childTnLst>
                                    <p:animMotion origin="layout" path="M 3.75E-6 0.91204 L 3.75E-6 0.00532 " pathEditMode="fixed" rAng="0" ptsTypes="AA">
                                      <p:cBhvr>
                                        <p:cTn id="57" dur="1000" fill="hold"/>
                                        <p:tgtEl>
                                          <p:spTgt spid="37"/>
                                        </p:tgtEl>
                                        <p:attrNameLst>
                                          <p:attrName>ppt_x</p:attrName>
                                          <p:attrName>ppt_y</p:attrName>
                                        </p:attrNameLst>
                                      </p:cBhvr>
                                      <p:rCtr x="0" y="-45440"/>
                                    </p:animMotion>
                                  </p:childTnLst>
                                </p:cTn>
                              </p:par>
                              <p:par>
                                <p:cTn id="58" presetID="10" presetClass="exit" presetSubtype="0" fill="hold" grpId="3" nodeType="withEffect">
                                  <p:stCondLst>
                                    <p:cond delay="2250"/>
                                  </p:stCondLst>
                                  <p:childTnLst>
                                    <p:animEffect transition="out" filter="fade">
                                      <p:cBhvr>
                                        <p:cTn id="59" dur="750"/>
                                        <p:tgtEl>
                                          <p:spTgt spid="33"/>
                                        </p:tgtEl>
                                      </p:cBhvr>
                                    </p:animEffect>
                                    <p:set>
                                      <p:cBhvr>
                                        <p:cTn id="60" dur="1" fill="hold">
                                          <p:stCondLst>
                                            <p:cond delay="749"/>
                                          </p:stCondLst>
                                        </p:cTn>
                                        <p:tgtEl>
                                          <p:spTgt spid="33"/>
                                        </p:tgtEl>
                                        <p:attrNameLst>
                                          <p:attrName>style.visibility</p:attrName>
                                        </p:attrNameLst>
                                      </p:cBhvr>
                                      <p:to>
                                        <p:strVal val="hidden"/>
                                      </p:to>
                                    </p:set>
                                  </p:childTnLst>
                                </p:cTn>
                              </p:par>
                              <p:par>
                                <p:cTn id="61" presetID="6" presetClass="emph" presetSubtype="0" fill="hold" grpId="5" nodeType="withEffect">
                                  <p:stCondLst>
                                    <p:cond delay="2250"/>
                                  </p:stCondLst>
                                  <p:childTnLst>
                                    <p:animScale>
                                      <p:cBhvr>
                                        <p:cTn id="62" dur="1000" fill="hold"/>
                                        <p:tgtEl>
                                          <p:spTgt spid="33"/>
                                        </p:tgtEl>
                                      </p:cBhvr>
                                      <p:by x="97000" y="97000"/>
                                    </p:animScale>
                                  </p:childTnLst>
                                </p:cTn>
                              </p:par>
                              <p:par>
                                <p:cTn id="63" presetID="6" presetClass="emph" presetSubtype="0" fill="hold" grpId="3" nodeType="withEffect">
                                  <p:stCondLst>
                                    <p:cond delay="2250"/>
                                  </p:stCondLst>
                                  <p:childTnLst>
                                    <p:animScale>
                                      <p:cBhvr>
                                        <p:cTn id="64" dur="1000" fill="hold"/>
                                        <p:tgtEl>
                                          <p:spTgt spid="37"/>
                                        </p:tgtEl>
                                      </p:cBhvr>
                                      <p:by x="97000" y="97000"/>
                                    </p:animScale>
                                  </p:childTnLst>
                                </p:cTn>
                              </p:par>
                              <p:par>
                                <p:cTn id="65" presetID="1" presetClass="entr" presetSubtype="0" fill="hold" grpId="2" nodeType="withEffect">
                                  <p:stCondLst>
                                    <p:cond delay="225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1" nodeType="withEffect">
                                  <p:stCondLst>
                                    <p:cond delay="2250"/>
                                  </p:stCondLst>
                                  <p:childTnLst>
                                    <p:set>
                                      <p:cBhvr>
                                        <p:cTn id="68" dur="1" fill="hold">
                                          <p:stCondLst>
                                            <p:cond delay="0"/>
                                          </p:stCondLst>
                                        </p:cTn>
                                        <p:tgtEl>
                                          <p:spTgt spid="36"/>
                                        </p:tgtEl>
                                        <p:attrNameLst>
                                          <p:attrName>style.visibility</p:attrName>
                                        </p:attrNameLst>
                                      </p:cBhvr>
                                      <p:to>
                                        <p:strVal val="visible"/>
                                      </p:to>
                                    </p:set>
                                  </p:childTnLst>
                                </p:cTn>
                              </p:par>
                              <p:par>
                                <p:cTn id="69" presetID="6" presetClass="emph" presetSubtype="0" fill="hold" grpId="4" nodeType="withEffect">
                                  <p:stCondLst>
                                    <p:cond delay="2250"/>
                                  </p:stCondLst>
                                  <p:childTnLst>
                                    <p:animScale>
                                      <p:cBhvr>
                                        <p:cTn id="70" dur="10" fill="hold"/>
                                        <p:tgtEl>
                                          <p:spTgt spid="32"/>
                                        </p:tgtEl>
                                      </p:cBhvr>
                                      <p:by x="103000" y="103000"/>
                                    </p:animScale>
                                  </p:childTnLst>
                                </p:cTn>
                              </p:par>
                              <p:par>
                                <p:cTn id="71" presetID="6" presetClass="emph" presetSubtype="0" fill="hold" grpId="2" nodeType="withEffect">
                                  <p:stCondLst>
                                    <p:cond delay="2250"/>
                                  </p:stCondLst>
                                  <p:childTnLst>
                                    <p:animScale>
                                      <p:cBhvr>
                                        <p:cTn id="72" dur="10" fill="hold"/>
                                        <p:tgtEl>
                                          <p:spTgt spid="36"/>
                                        </p:tgtEl>
                                      </p:cBhvr>
                                      <p:by x="103000" y="103000"/>
                                    </p:animScale>
                                  </p:childTnLst>
                                </p:cTn>
                              </p:par>
                              <p:par>
                                <p:cTn id="73" presetID="42" presetClass="path" presetSubtype="0" decel="100000" fill="hold" grpId="1" nodeType="withEffect">
                                  <p:stCondLst>
                                    <p:cond delay="2250"/>
                                  </p:stCondLst>
                                  <p:childTnLst>
                                    <p:animMotion origin="layout" path="M 3.75E-6 0.9118 L 3.75E-6 0.0051 " pathEditMode="fixed" rAng="0" ptsTypes="AA">
                                      <p:cBhvr>
                                        <p:cTn id="74" dur="1000" fill="hold"/>
                                        <p:tgtEl>
                                          <p:spTgt spid="32"/>
                                        </p:tgtEl>
                                        <p:attrNameLst>
                                          <p:attrName>ppt_x</p:attrName>
                                          <p:attrName>ppt_y</p:attrName>
                                        </p:attrNameLst>
                                      </p:cBhvr>
                                      <p:rCtr x="0" y="-45255"/>
                                    </p:animMotion>
                                  </p:childTnLst>
                                </p:cTn>
                              </p:par>
                              <p:par>
                                <p:cTn id="75" presetID="42" presetClass="path" presetSubtype="0" decel="100000" fill="hold" grpId="0" nodeType="withEffect">
                                  <p:stCondLst>
                                    <p:cond delay="2250"/>
                                  </p:stCondLst>
                                  <p:childTnLst>
                                    <p:animMotion origin="layout" path="M 3.75E-6 0.9118 L 3.75E-6 0.0051 " pathEditMode="fixed" rAng="0" ptsTypes="AA">
                                      <p:cBhvr>
                                        <p:cTn id="76" dur="1000" fill="hold"/>
                                        <p:tgtEl>
                                          <p:spTgt spid="36"/>
                                        </p:tgtEl>
                                        <p:attrNameLst>
                                          <p:attrName>ppt_x</p:attrName>
                                          <p:attrName>ppt_y</p:attrName>
                                        </p:attrNameLst>
                                      </p:cBhvr>
                                      <p:rCtr x="0" y="-44931"/>
                                    </p:animMotion>
                                  </p:childTnLst>
                                </p:cTn>
                              </p:par>
                              <p:par>
                                <p:cTn id="77" presetID="10" presetClass="exit" presetSubtype="0" fill="hold" grpId="3" nodeType="withEffect">
                                  <p:stCondLst>
                                    <p:cond delay="3000"/>
                                  </p:stCondLst>
                                  <p:childTnLst>
                                    <p:animEffect transition="out" filter="fade">
                                      <p:cBhvr>
                                        <p:cTn id="78" dur="750"/>
                                        <p:tgtEl>
                                          <p:spTgt spid="32"/>
                                        </p:tgtEl>
                                      </p:cBhvr>
                                    </p:animEffect>
                                    <p:set>
                                      <p:cBhvr>
                                        <p:cTn id="79" dur="1" fill="hold">
                                          <p:stCondLst>
                                            <p:cond delay="749"/>
                                          </p:stCondLst>
                                        </p:cTn>
                                        <p:tgtEl>
                                          <p:spTgt spid="32"/>
                                        </p:tgtEl>
                                        <p:attrNameLst>
                                          <p:attrName>style.visibility</p:attrName>
                                        </p:attrNameLst>
                                      </p:cBhvr>
                                      <p:to>
                                        <p:strVal val="hidden"/>
                                      </p:to>
                                    </p:set>
                                  </p:childTnLst>
                                </p:cTn>
                              </p:par>
                              <p:par>
                                <p:cTn id="80" presetID="6" presetClass="emph" presetSubtype="0" fill="hold" grpId="5" nodeType="withEffect">
                                  <p:stCondLst>
                                    <p:cond delay="3000"/>
                                  </p:stCondLst>
                                  <p:childTnLst>
                                    <p:animScale>
                                      <p:cBhvr>
                                        <p:cTn id="81" dur="1000" fill="hold"/>
                                        <p:tgtEl>
                                          <p:spTgt spid="32"/>
                                        </p:tgtEl>
                                      </p:cBhvr>
                                      <p:by x="97000" y="97000"/>
                                    </p:animScale>
                                  </p:childTnLst>
                                </p:cTn>
                              </p:par>
                              <p:par>
                                <p:cTn id="82" presetID="6" presetClass="emph" presetSubtype="0" fill="hold" grpId="3" nodeType="withEffect">
                                  <p:stCondLst>
                                    <p:cond delay="3000"/>
                                  </p:stCondLst>
                                  <p:childTnLst>
                                    <p:animScale>
                                      <p:cBhvr>
                                        <p:cTn id="83" dur="1000" fill="hold"/>
                                        <p:tgtEl>
                                          <p:spTgt spid="36"/>
                                        </p:tgtEl>
                                      </p:cBhvr>
                                      <p:by x="97000" y="97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30" grpId="1" animBg="1"/>
      <p:bldP spid="30" grpId="2" animBg="1"/>
      <p:bldP spid="30" grpId="3" animBg="1"/>
      <p:bldP spid="30" grpId="4" animBg="1"/>
      <p:bldP spid="30" grpId="5" animBg="1"/>
      <p:bldP spid="31" grpId="1" animBg="1"/>
      <p:bldP spid="31" grpId="2" animBg="1"/>
      <p:bldP spid="31" grpId="3" animBg="1"/>
      <p:bldP spid="31" grpId="4" animBg="1"/>
      <p:bldP spid="31" grpId="5" animBg="1"/>
      <p:bldP spid="33" grpId="1" animBg="1"/>
      <p:bldP spid="33" grpId="2" animBg="1"/>
      <p:bldP spid="33" grpId="3" animBg="1"/>
      <p:bldP spid="33" grpId="4" animBg="1"/>
      <p:bldP spid="33" grpId="5" animBg="1"/>
      <p:bldP spid="32" grpId="1" animBg="1"/>
      <p:bldP spid="32" grpId="2" animBg="1"/>
      <p:bldP spid="32" grpId="3" animBg="1"/>
      <p:bldP spid="32" grpId="4" animBg="1"/>
      <p:bldP spid="32" grpId="5" animBg="1"/>
      <p:bldP spid="34" grpId="0" animBg="1"/>
      <p:bldP spid="34" grpId="1" animBg="1"/>
      <p:bldP spid="34" grpId="2" animBg="1"/>
      <p:bldP spid="34" grpId="3" animBg="1"/>
      <p:bldP spid="35" grpId="0" animBg="1"/>
      <p:bldP spid="35" grpId="1" animBg="1"/>
      <p:bldP spid="35" grpId="2" animBg="1"/>
      <p:bldP spid="35" grpId="3" animBg="1"/>
      <p:bldP spid="37" grpId="0" animBg="1"/>
      <p:bldP spid="37" grpId="1" animBg="1"/>
      <p:bldP spid="37" grpId="2" animBg="1"/>
      <p:bldP spid="37" grpId="3" animBg="1"/>
      <p:bldP spid="36" grpId="0" animBg="1"/>
      <p:bldP spid="36" grpId="1" animBg="1"/>
      <p:bldP spid="36" grpId="2" animBg="1"/>
      <p:bldP spid="36" grpId="3"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1120F7-8A77-4D16-95C2-EFB2F83C78B6}"/>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a:extLst>
              <a:ext uri="{FF2B5EF4-FFF2-40B4-BE49-F238E27FC236}">
                <a16:creationId xmlns:a16="http://schemas.microsoft.com/office/drawing/2014/main" id="{4AD4B809-2E97-460B-A85B-6C6E55C58092}"/>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 sz="3200" dirty="0"/>
              <a:t>Project </a:t>
            </a:r>
            <a:r>
              <a:rPr lang="en-US" sz="3200" dirty="0"/>
              <a:t>Overview and Goals</a:t>
            </a:r>
            <a:endParaRPr sz="3200" dirty="0"/>
          </a:p>
        </p:txBody>
      </p:sp>
      <p:sp>
        <p:nvSpPr>
          <p:cNvPr id="18" name="Title - Dataset">
            <a:extLst>
              <a:ext uri="{FF2B5EF4-FFF2-40B4-BE49-F238E27FC236}">
                <a16:creationId xmlns:a16="http://schemas.microsoft.com/office/drawing/2014/main" id="{ADF5FE70-D228-4E9D-A1F7-CFF0DB4327CF}"/>
              </a:ext>
            </a:extLst>
          </p:cNvPr>
          <p:cNvSpPr txBox="1">
            <a:spLocks noGrp="1"/>
          </p:cNvSpPr>
          <p:nvPr/>
        </p:nvSpPr>
        <p:spPr>
          <a:xfrm>
            <a:off x="1148344" y="457316"/>
            <a:ext cx="466317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Dataset - Goodreads</a:t>
            </a:r>
            <a:endParaRPr sz="3200" dirty="0"/>
          </a:p>
        </p:txBody>
      </p:sp>
      <p:grpSp>
        <p:nvGrpSpPr>
          <p:cNvPr id="6" name="Group 5">
            <a:extLst>
              <a:ext uri="{FF2B5EF4-FFF2-40B4-BE49-F238E27FC236}">
                <a16:creationId xmlns:a16="http://schemas.microsoft.com/office/drawing/2014/main" id="{4E042D50-6DEB-4224-81F1-3182EB5C8C3E}"/>
              </a:ext>
            </a:extLst>
          </p:cNvPr>
          <p:cNvGrpSpPr/>
          <p:nvPr/>
        </p:nvGrpSpPr>
        <p:grpSpPr>
          <a:xfrm>
            <a:off x="7193280" y="469345"/>
            <a:ext cx="6044936" cy="659523"/>
            <a:chOff x="7193280" y="469345"/>
            <a:chExt cx="4221046" cy="659523"/>
          </a:xfrm>
        </p:grpSpPr>
        <p:cxnSp>
          <p:nvCxnSpPr>
            <p:cNvPr id="3" name="Straight Connector 2">
              <a:extLst>
                <a:ext uri="{FF2B5EF4-FFF2-40B4-BE49-F238E27FC236}">
                  <a16:creationId xmlns:a16="http://schemas.microsoft.com/office/drawing/2014/main" id="{CD817E74-5ED7-4E84-8DDB-8BCB5C21442B}"/>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07BD88E-52A4-40E5-98C5-9D555E0612C5}"/>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FirstPoint">
            <a:extLst>
              <a:ext uri="{FF2B5EF4-FFF2-40B4-BE49-F238E27FC236}">
                <a16:creationId xmlns:a16="http://schemas.microsoft.com/office/drawing/2014/main" id="{751ACF63-7DB0-437A-861C-FD8DE3FDB4FA}"/>
              </a:ext>
            </a:extLst>
          </p:cNvPr>
          <p:cNvSpPr/>
          <p:nvPr/>
        </p:nvSpPr>
        <p:spPr>
          <a:xfrm>
            <a:off x="1148344" y="1573399"/>
            <a:ext cx="9382496"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Project aims at identifying and presenting various approaches for detecting critical plot twists (spoilers) in reviews of entertainment products like movies and books. </a:t>
            </a:r>
          </a:p>
        </p:txBody>
      </p:sp>
      <p:sp>
        <p:nvSpPr>
          <p:cNvPr id="35" name="SecondPoint">
            <a:extLst>
              <a:ext uri="{FF2B5EF4-FFF2-40B4-BE49-F238E27FC236}">
                <a16:creationId xmlns:a16="http://schemas.microsoft.com/office/drawing/2014/main" id="{BD898F32-9A14-4796-90EE-00702E9664BB}"/>
              </a:ext>
            </a:extLst>
          </p:cNvPr>
          <p:cNvSpPr/>
          <p:nvPr/>
        </p:nvSpPr>
        <p:spPr>
          <a:xfrm>
            <a:off x="1148344" y="2959757"/>
            <a:ext cx="9382496" cy="684561"/>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a:t>
            </a:r>
            <a:r>
              <a:rPr lang="en-US" dirty="0" err="1">
                <a:latin typeface="Lato" panose="020F0502020204030203" pitchFamily="34" charset="0"/>
                <a:ea typeface="Lato" panose="020F0502020204030203" pitchFamily="34" charset="0"/>
                <a:cs typeface="Lato" panose="020F0502020204030203" pitchFamily="34" charset="0"/>
              </a:rPr>
              <a:t>goodreads</a:t>
            </a:r>
            <a:r>
              <a:rPr lang="en-US" dirty="0">
                <a:latin typeface="Lato" panose="020F0502020204030203" pitchFamily="34" charset="0"/>
                <a:ea typeface="Lato" panose="020F0502020204030203" pitchFamily="34" charset="0"/>
                <a:cs typeface="Lato" panose="020F0502020204030203" pitchFamily="34" charset="0"/>
              </a:rPr>
              <a:t> dataset is used for analysis.</a:t>
            </a:r>
          </a:p>
        </p:txBody>
      </p:sp>
      <p:sp>
        <p:nvSpPr>
          <p:cNvPr id="37" name="ThirdPoint">
            <a:extLst>
              <a:ext uri="{FF2B5EF4-FFF2-40B4-BE49-F238E27FC236}">
                <a16:creationId xmlns:a16="http://schemas.microsoft.com/office/drawing/2014/main" id="{67019927-2E96-4ACD-A97A-8C3B75F61DCA}"/>
              </a:ext>
            </a:extLst>
          </p:cNvPr>
          <p:cNvSpPr/>
          <p:nvPr/>
        </p:nvSpPr>
        <p:spPr>
          <a:xfrm>
            <a:off x="1148344" y="4086318"/>
            <a:ext cx="9382496" cy="684561"/>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Project aims to deliver a model that can detect spoilers in reviews and notify users</a:t>
            </a:r>
          </a:p>
        </p:txBody>
      </p:sp>
      <p:sp>
        <p:nvSpPr>
          <p:cNvPr id="36" name="ForthPoint">
            <a:extLst>
              <a:ext uri="{FF2B5EF4-FFF2-40B4-BE49-F238E27FC236}">
                <a16:creationId xmlns:a16="http://schemas.microsoft.com/office/drawing/2014/main" id="{BFA124CF-7B87-4DCC-A5F8-C07BC8EF91CB}"/>
              </a:ext>
            </a:extLst>
          </p:cNvPr>
          <p:cNvSpPr/>
          <p:nvPr/>
        </p:nvSpPr>
        <p:spPr>
          <a:xfrm>
            <a:off x="1148344" y="5212880"/>
            <a:ext cx="9382496"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Demo application for demonstrating the use case for the model. The application has an input interface for providing reviews and an output interface for identifying spoilers. </a:t>
            </a:r>
          </a:p>
        </p:txBody>
      </p:sp>
      <p:sp>
        <p:nvSpPr>
          <p:cNvPr id="19" name="FirstPoint_Shadow">
            <a:extLst>
              <a:ext uri="{FF2B5EF4-FFF2-40B4-BE49-F238E27FC236}">
                <a16:creationId xmlns:a16="http://schemas.microsoft.com/office/drawing/2014/main" id="{1F25ECCF-1DF0-4E94-A807-39B94B984099}"/>
              </a:ext>
            </a:extLst>
          </p:cNvPr>
          <p:cNvSpPr/>
          <p:nvPr/>
        </p:nvSpPr>
        <p:spPr>
          <a:xfrm>
            <a:off x="1148344" y="1570870"/>
            <a:ext cx="9382496" cy="944357"/>
          </a:xfrm>
          <a:prstGeom prst="roundRect">
            <a:avLst/>
          </a:prstGeom>
          <a:solidFill>
            <a:srgbClr val="3A3A3A"/>
          </a:solidFill>
          <a:ln>
            <a:noFill/>
          </a:ln>
          <a:effectLst>
            <a:outerShdw blurRad="381000" dist="127000" dir="5400000" sx="102000" sy="102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20" name="SecondPoint_Shadow">
            <a:extLst>
              <a:ext uri="{FF2B5EF4-FFF2-40B4-BE49-F238E27FC236}">
                <a16:creationId xmlns:a16="http://schemas.microsoft.com/office/drawing/2014/main" id="{F331C255-140F-41CD-A288-3D66F6E17903}"/>
              </a:ext>
            </a:extLst>
          </p:cNvPr>
          <p:cNvSpPr/>
          <p:nvPr/>
        </p:nvSpPr>
        <p:spPr>
          <a:xfrm>
            <a:off x="1148344" y="2957227"/>
            <a:ext cx="9382496" cy="684561"/>
          </a:xfrm>
          <a:prstGeom prst="roundRect">
            <a:avLst/>
          </a:prstGeom>
          <a:solidFill>
            <a:srgbClr val="3A3A3A"/>
          </a:solidFill>
          <a:ln>
            <a:noFill/>
          </a:ln>
          <a:effectLst>
            <a:outerShdw blurRad="381000" dist="127000" dir="5400000" sx="102000" sy="102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21" name="ThirdPoint_Shadow">
            <a:extLst>
              <a:ext uri="{FF2B5EF4-FFF2-40B4-BE49-F238E27FC236}">
                <a16:creationId xmlns:a16="http://schemas.microsoft.com/office/drawing/2014/main" id="{E8FD6970-F526-47DF-A66D-BD5FAD7B0B6A}"/>
              </a:ext>
            </a:extLst>
          </p:cNvPr>
          <p:cNvSpPr/>
          <p:nvPr/>
        </p:nvSpPr>
        <p:spPr>
          <a:xfrm>
            <a:off x="1148344" y="4083788"/>
            <a:ext cx="9382496" cy="684561"/>
          </a:xfrm>
          <a:prstGeom prst="roundRect">
            <a:avLst/>
          </a:prstGeom>
          <a:solidFill>
            <a:srgbClr val="3A3A3A"/>
          </a:solidFill>
          <a:ln>
            <a:noFill/>
          </a:ln>
          <a:effectLst>
            <a:outerShdw blurRad="381000" dist="127000" dir="5400000" sx="102000" sy="102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22" name="ForthPoint_Shadow">
            <a:extLst>
              <a:ext uri="{FF2B5EF4-FFF2-40B4-BE49-F238E27FC236}">
                <a16:creationId xmlns:a16="http://schemas.microsoft.com/office/drawing/2014/main" id="{534C520D-E568-478A-8CB8-7A0AD8B3BC16}"/>
              </a:ext>
            </a:extLst>
          </p:cNvPr>
          <p:cNvSpPr/>
          <p:nvPr/>
        </p:nvSpPr>
        <p:spPr>
          <a:xfrm>
            <a:off x="1148344" y="5210350"/>
            <a:ext cx="9382496" cy="944357"/>
          </a:xfrm>
          <a:prstGeom prst="roundRect">
            <a:avLst/>
          </a:prstGeom>
          <a:solidFill>
            <a:srgbClr val="3A3A3A"/>
          </a:solidFill>
          <a:ln>
            <a:noFill/>
          </a:ln>
          <a:effectLst>
            <a:outerShdw blurRad="381000" dist="127000" dir="5400000" sx="102000" sy="102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23" name="FirstPoint">
            <a:extLst>
              <a:ext uri="{FF2B5EF4-FFF2-40B4-BE49-F238E27FC236}">
                <a16:creationId xmlns:a16="http://schemas.microsoft.com/office/drawing/2014/main" id="{49BE783D-84FB-4CFA-895D-BE4F440088D3}"/>
              </a:ext>
            </a:extLst>
          </p:cNvPr>
          <p:cNvSpPr/>
          <p:nvPr/>
        </p:nvSpPr>
        <p:spPr>
          <a:xfrm>
            <a:off x="1148344" y="1547423"/>
            <a:ext cx="9382496"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data used is the good reads review dataset</a:t>
            </a:r>
          </a:p>
        </p:txBody>
      </p:sp>
      <p:sp>
        <p:nvSpPr>
          <p:cNvPr id="24" name="SecondPoint">
            <a:extLst>
              <a:ext uri="{FF2B5EF4-FFF2-40B4-BE49-F238E27FC236}">
                <a16:creationId xmlns:a16="http://schemas.microsoft.com/office/drawing/2014/main" id="{092CF021-7EB1-4C9B-A90F-9248BE2E7DFF}"/>
              </a:ext>
            </a:extLst>
          </p:cNvPr>
          <p:cNvSpPr/>
          <p:nvPr/>
        </p:nvSpPr>
        <p:spPr>
          <a:xfrm>
            <a:off x="1148344" y="2957227"/>
            <a:ext cx="9382496" cy="684561"/>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dataset is an extract of concentrated reviews in English</a:t>
            </a:r>
          </a:p>
        </p:txBody>
      </p:sp>
      <p:sp>
        <p:nvSpPr>
          <p:cNvPr id="25" name="ThirdPoint">
            <a:extLst>
              <a:ext uri="{FF2B5EF4-FFF2-40B4-BE49-F238E27FC236}">
                <a16:creationId xmlns:a16="http://schemas.microsoft.com/office/drawing/2014/main" id="{F9136748-4D6E-4A94-8901-3B2CFEC1644B}"/>
              </a:ext>
            </a:extLst>
          </p:cNvPr>
          <p:cNvSpPr/>
          <p:nvPr/>
        </p:nvSpPr>
        <p:spPr>
          <a:xfrm>
            <a:off x="1148344" y="4083788"/>
            <a:ext cx="9382496" cy="684561"/>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It has fine grained spoiler annotations at sentence level along with book and user info. </a:t>
            </a:r>
          </a:p>
        </p:txBody>
      </p:sp>
      <p:sp>
        <p:nvSpPr>
          <p:cNvPr id="26" name="ForthPoint">
            <a:extLst>
              <a:ext uri="{FF2B5EF4-FFF2-40B4-BE49-F238E27FC236}">
                <a16:creationId xmlns:a16="http://schemas.microsoft.com/office/drawing/2014/main" id="{9D9475C7-6B3B-4DB0-9897-AD5A46549238}"/>
              </a:ext>
            </a:extLst>
          </p:cNvPr>
          <p:cNvSpPr/>
          <p:nvPr/>
        </p:nvSpPr>
        <p:spPr>
          <a:xfrm>
            <a:off x="1148344" y="5210350"/>
            <a:ext cx="9382496"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dataset has over 1.3M English book reviews across 25K books and 19K users where each book/user has at least one associated spoiler review.  </a:t>
            </a:r>
          </a:p>
        </p:txBody>
      </p:sp>
    </p:spTree>
    <p:extLst>
      <p:ext uri="{BB962C8B-B14F-4D97-AF65-F5344CB8AC3E}">
        <p14:creationId xmlns:p14="http://schemas.microsoft.com/office/powerpoint/2010/main" val="26222079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250"/>
                                        <p:tgtEl>
                                          <p:spTgt spid="6"/>
                                        </p:tgtEl>
                                      </p:cBhvr>
                                    </p:animEffect>
                                  </p:childTnLst>
                                </p:cTn>
                              </p:par>
                            </p:childTnLst>
                          </p:cTn>
                        </p:par>
                        <p:par>
                          <p:cTn id="8" fill="hold">
                            <p:stCondLst>
                              <p:cond delay="250"/>
                            </p:stCondLst>
                            <p:childTnLst>
                              <p:par>
                                <p:cTn id="9" presetID="42" presetClass="path" presetSubtype="0" accel="25000" decel="50000" fill="hold" nodeType="afterEffect">
                                  <p:stCondLst>
                                    <p:cond delay="0"/>
                                  </p:stCondLst>
                                  <p:childTnLst>
                                    <p:animMotion origin="layout" path="M -6.25E-7 4.81481E-6 L -0.49583 -0.00255 " pathEditMode="relative" rAng="0" ptsTypes="AA">
                                      <p:cBhvr>
                                        <p:cTn id="10" dur="1000" fill="hold"/>
                                        <p:tgtEl>
                                          <p:spTgt spid="6"/>
                                        </p:tgtEl>
                                        <p:attrNameLst>
                                          <p:attrName>ppt_x</p:attrName>
                                          <p:attrName>ppt_y</p:attrName>
                                        </p:attrNameLst>
                                      </p:cBhvr>
                                      <p:rCtr x="-24792" y="-139"/>
                                    </p:animMotion>
                                  </p:childTnLst>
                                </p:cTn>
                              </p:par>
                              <p:par>
                                <p:cTn id="11" presetID="42" presetClass="path" presetSubtype="0" accel="86667" decel="13333" fill="hold" grpId="0" nodeType="withEffect">
                                  <p:stCondLst>
                                    <p:cond delay="0"/>
                                  </p:stCondLst>
                                  <p:childTnLst>
                                    <p:animMotion origin="layout" path="M 3.75E-6 1.85185E-6 L 3.75E-6 -1.0581 " pathEditMode="relative" rAng="0" ptsTypes="AA">
                                      <p:cBhvr>
                                        <p:cTn id="12" dur="750" fill="hold"/>
                                        <p:tgtEl>
                                          <p:spTgt spid="34"/>
                                        </p:tgtEl>
                                        <p:attrNameLst>
                                          <p:attrName>ppt_x</p:attrName>
                                          <p:attrName>ppt_y</p:attrName>
                                        </p:attrNameLst>
                                      </p:cBhvr>
                                      <p:rCtr x="0" y="-52894"/>
                                    </p:animMotion>
                                  </p:childTnLst>
                                </p:cTn>
                              </p:par>
                              <p:par>
                                <p:cTn id="13" presetID="10" presetClass="exit" presetSubtype="0" fill="hold" grpId="1" nodeType="withEffect">
                                  <p:stCondLst>
                                    <p:cond delay="0"/>
                                  </p:stCondLst>
                                  <p:childTnLst>
                                    <p:animEffect transition="out" filter="fad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par>
                                <p:cTn id="16" presetID="42" presetClass="path" presetSubtype="0" accel="86667" decel="13333" fill="hold" grpId="0" nodeType="withEffect">
                                  <p:stCondLst>
                                    <p:cond delay="100"/>
                                  </p:stCondLst>
                                  <p:childTnLst>
                                    <p:animMotion origin="layout" path="M 3.75E-6 -1.48148E-6 L 3.75E-6 -0.99699 " pathEditMode="relative" rAng="0" ptsTypes="AA">
                                      <p:cBhvr>
                                        <p:cTn id="17" dur="750" fill="hold"/>
                                        <p:tgtEl>
                                          <p:spTgt spid="35"/>
                                        </p:tgtEl>
                                        <p:attrNameLst>
                                          <p:attrName>ppt_x</p:attrName>
                                          <p:attrName>ppt_y</p:attrName>
                                        </p:attrNameLst>
                                      </p:cBhvr>
                                      <p:rCtr x="0" y="-49838"/>
                                    </p:animMotion>
                                  </p:childTnLst>
                                </p:cTn>
                              </p:par>
                              <p:par>
                                <p:cTn id="18" presetID="10" presetClass="exit" presetSubtype="0" fill="hold" grpId="1" nodeType="withEffect">
                                  <p:stCondLst>
                                    <p:cond delay="100"/>
                                  </p:stCondLst>
                                  <p:childTnLst>
                                    <p:animEffect transition="out" filter="fade">
                                      <p:cBhvr>
                                        <p:cTn id="19" dur="600"/>
                                        <p:tgtEl>
                                          <p:spTgt spid="35"/>
                                        </p:tgtEl>
                                      </p:cBhvr>
                                    </p:animEffect>
                                    <p:set>
                                      <p:cBhvr>
                                        <p:cTn id="20" dur="1" fill="hold">
                                          <p:stCondLst>
                                            <p:cond delay="599"/>
                                          </p:stCondLst>
                                        </p:cTn>
                                        <p:tgtEl>
                                          <p:spTgt spid="35"/>
                                        </p:tgtEl>
                                        <p:attrNameLst>
                                          <p:attrName>style.visibility</p:attrName>
                                        </p:attrNameLst>
                                      </p:cBhvr>
                                      <p:to>
                                        <p:strVal val="hidden"/>
                                      </p:to>
                                    </p:set>
                                  </p:childTnLst>
                                </p:cTn>
                              </p:par>
                              <p:par>
                                <p:cTn id="21" presetID="42" presetClass="path" presetSubtype="0" accel="86667" decel="13333" fill="hold" grpId="0" nodeType="withEffect">
                                  <p:stCondLst>
                                    <p:cond delay="200"/>
                                  </p:stCondLst>
                                  <p:childTnLst>
                                    <p:animMotion origin="layout" path="M 3.75E-6 -1.85185E-6 L 3.75E-6 -0.96551 " pathEditMode="relative" rAng="0" ptsTypes="AA">
                                      <p:cBhvr>
                                        <p:cTn id="22" dur="750" fill="hold"/>
                                        <p:tgtEl>
                                          <p:spTgt spid="37"/>
                                        </p:tgtEl>
                                        <p:attrNameLst>
                                          <p:attrName>ppt_x</p:attrName>
                                          <p:attrName>ppt_y</p:attrName>
                                        </p:attrNameLst>
                                      </p:cBhvr>
                                      <p:rCtr x="0" y="-48287"/>
                                    </p:animMotion>
                                  </p:childTnLst>
                                </p:cTn>
                              </p:par>
                              <p:par>
                                <p:cTn id="23" presetID="10" presetClass="exit" presetSubtype="0" fill="hold" grpId="1" nodeType="withEffect">
                                  <p:stCondLst>
                                    <p:cond delay="200"/>
                                  </p:stCondLst>
                                  <p:childTnLst>
                                    <p:animEffect transition="out" filter="fade">
                                      <p:cBhvr>
                                        <p:cTn id="24" dur="700"/>
                                        <p:tgtEl>
                                          <p:spTgt spid="37"/>
                                        </p:tgtEl>
                                      </p:cBhvr>
                                    </p:animEffect>
                                    <p:set>
                                      <p:cBhvr>
                                        <p:cTn id="25" dur="1" fill="hold">
                                          <p:stCondLst>
                                            <p:cond delay="699"/>
                                          </p:stCondLst>
                                        </p:cTn>
                                        <p:tgtEl>
                                          <p:spTgt spid="37"/>
                                        </p:tgtEl>
                                        <p:attrNameLst>
                                          <p:attrName>style.visibility</p:attrName>
                                        </p:attrNameLst>
                                      </p:cBhvr>
                                      <p:to>
                                        <p:strVal val="hidden"/>
                                      </p:to>
                                    </p:set>
                                  </p:childTnLst>
                                </p:cTn>
                              </p:par>
                              <p:par>
                                <p:cTn id="26" presetID="42" presetClass="path" presetSubtype="0" accel="86667" decel="13333" fill="hold" grpId="0" nodeType="withEffect">
                                  <p:stCondLst>
                                    <p:cond delay="300"/>
                                  </p:stCondLst>
                                  <p:childTnLst>
                                    <p:animMotion origin="layout" path="M 3.75E-6 4.81481E-6 L 3.75E-6 -0.96227 " pathEditMode="relative" rAng="0" ptsTypes="AA">
                                      <p:cBhvr>
                                        <p:cTn id="27" dur="750" fill="hold"/>
                                        <p:tgtEl>
                                          <p:spTgt spid="36"/>
                                        </p:tgtEl>
                                        <p:attrNameLst>
                                          <p:attrName>ppt_x</p:attrName>
                                          <p:attrName>ppt_y</p:attrName>
                                        </p:attrNameLst>
                                      </p:cBhvr>
                                      <p:rCtr x="0" y="-48125"/>
                                    </p:animMotion>
                                  </p:childTnLst>
                                </p:cTn>
                              </p:par>
                              <p:par>
                                <p:cTn id="28" presetID="10" presetClass="exit" presetSubtype="0" fill="hold" grpId="1" nodeType="withEffect">
                                  <p:stCondLst>
                                    <p:cond delay="300"/>
                                  </p:stCondLst>
                                  <p:childTnLst>
                                    <p:animEffect transition="out" filter="fade">
                                      <p:cBhvr>
                                        <p:cTn id="29" dur="800"/>
                                        <p:tgtEl>
                                          <p:spTgt spid="36"/>
                                        </p:tgtEl>
                                      </p:cBhvr>
                                    </p:animEffect>
                                    <p:set>
                                      <p:cBhvr>
                                        <p:cTn id="30" dur="1" fill="hold">
                                          <p:stCondLst>
                                            <p:cond delay="799"/>
                                          </p:stCondLst>
                                        </p:cTn>
                                        <p:tgtEl>
                                          <p:spTgt spid="36"/>
                                        </p:tgtEl>
                                        <p:attrNameLst>
                                          <p:attrName>style.visibility</p:attrName>
                                        </p:attrNameLst>
                                      </p:cBhvr>
                                      <p:to>
                                        <p:strVal val="hidden"/>
                                      </p:to>
                                    </p:set>
                                  </p:childTnLst>
                                </p:cTn>
                              </p:par>
                            </p:childTnLst>
                          </p:cTn>
                        </p:par>
                        <p:par>
                          <p:cTn id="31" fill="hold">
                            <p:stCondLst>
                              <p:cond delay="1350"/>
                            </p:stCondLst>
                            <p:childTnLst>
                              <p:par>
                                <p:cTn id="32" presetID="1"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xit"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hidden"/>
                                      </p:to>
                                    </p:set>
                                  </p:childTnLst>
                                </p:cTn>
                              </p:par>
                            </p:childTnLst>
                          </p:cTn>
                        </p:par>
                        <p:par>
                          <p:cTn id="36" fill="hold">
                            <p:stCondLst>
                              <p:cond delay="1350"/>
                            </p:stCondLst>
                            <p:childTnLst>
                              <p:par>
                                <p:cTn id="37" presetID="42" presetClass="path" presetSubtype="0" accel="80000" decel="20000" fill="hold" nodeType="afterEffect">
                                  <p:stCondLst>
                                    <p:cond delay="0"/>
                                  </p:stCondLst>
                                  <p:childTnLst>
                                    <p:animMotion origin="layout" path="M -0.49583 -0.00255 L -0.11367 -0.0007 " pathEditMode="relative" rAng="0" ptsTypes="AA">
                                      <p:cBhvr>
                                        <p:cTn id="38" dur="1000" fill="hold"/>
                                        <p:tgtEl>
                                          <p:spTgt spid="6"/>
                                        </p:tgtEl>
                                        <p:attrNameLst>
                                          <p:attrName>ppt_x</p:attrName>
                                          <p:attrName>ppt_y</p:attrName>
                                        </p:attrNameLst>
                                      </p:cBhvr>
                                      <p:rCtr x="18750" y="0"/>
                                    </p:animMotion>
                                  </p:childTnLst>
                                </p:cTn>
                              </p:par>
                              <p:par>
                                <p:cTn id="39" presetID="16" presetClass="exit" presetSubtype="26" fill="hold" nodeType="withEffect">
                                  <p:stCondLst>
                                    <p:cond delay="1000"/>
                                  </p:stCondLst>
                                  <p:childTnLst>
                                    <p:animEffect transition="out" filter="barn(inHorizontal)">
                                      <p:cBhvr>
                                        <p:cTn id="40" dur="250"/>
                                        <p:tgtEl>
                                          <p:spTgt spid="6"/>
                                        </p:tgtEl>
                                      </p:cBhvr>
                                    </p:animEffect>
                                    <p:set>
                                      <p:cBhvr>
                                        <p:cTn id="41" dur="1" fill="hold">
                                          <p:stCondLst>
                                            <p:cond delay="249"/>
                                          </p:stCondLst>
                                        </p:cTn>
                                        <p:tgtEl>
                                          <p:spTgt spid="6"/>
                                        </p:tgtEl>
                                        <p:attrNameLst>
                                          <p:attrName>style.visibility</p:attrName>
                                        </p:attrNameLst>
                                      </p:cBhvr>
                                      <p:to>
                                        <p:strVal val="hidden"/>
                                      </p:to>
                                    </p:set>
                                  </p:childTnLst>
                                </p:cTn>
                              </p:par>
                              <p:par>
                                <p:cTn id="42" presetID="1" presetClass="entr" presetSubtype="0" fill="hold" grpId="1" nodeType="withEffect">
                                  <p:stCondLst>
                                    <p:cond delay="150"/>
                                  </p:stCondLst>
                                  <p:childTnLst>
                                    <p:set>
                                      <p:cBhvr>
                                        <p:cTn id="43" dur="1" fill="hold">
                                          <p:stCondLst>
                                            <p:cond delay="0"/>
                                          </p:stCondLst>
                                        </p:cTn>
                                        <p:tgtEl>
                                          <p:spTgt spid="23"/>
                                        </p:tgtEl>
                                        <p:attrNameLst>
                                          <p:attrName>style.visibility</p:attrName>
                                        </p:attrNameLst>
                                      </p:cBhvr>
                                      <p:to>
                                        <p:strVal val="visible"/>
                                      </p:to>
                                    </p:set>
                                  </p:childTnLst>
                                </p:cTn>
                              </p:par>
                              <p:par>
                                <p:cTn id="44" presetID="1" presetClass="entr" presetSubtype="0" fill="hold" grpId="1" nodeType="withEffect">
                                  <p:stCondLst>
                                    <p:cond delay="150"/>
                                  </p:stCondLst>
                                  <p:childTnLst>
                                    <p:set>
                                      <p:cBhvr>
                                        <p:cTn id="45" dur="1" fill="hold">
                                          <p:stCondLst>
                                            <p:cond delay="0"/>
                                          </p:stCondLst>
                                        </p:cTn>
                                        <p:tgtEl>
                                          <p:spTgt spid="19"/>
                                        </p:tgtEl>
                                        <p:attrNameLst>
                                          <p:attrName>style.visibility</p:attrName>
                                        </p:attrNameLst>
                                      </p:cBhvr>
                                      <p:to>
                                        <p:strVal val="visible"/>
                                      </p:to>
                                    </p:set>
                                  </p:childTnLst>
                                </p:cTn>
                              </p:par>
                              <p:par>
                                <p:cTn id="46" presetID="6" presetClass="emph" presetSubtype="0" fill="hold" grpId="2" nodeType="withEffect">
                                  <p:stCondLst>
                                    <p:cond delay="150"/>
                                  </p:stCondLst>
                                  <p:childTnLst>
                                    <p:animScale>
                                      <p:cBhvr>
                                        <p:cTn id="47" dur="10" fill="hold"/>
                                        <p:tgtEl>
                                          <p:spTgt spid="23"/>
                                        </p:tgtEl>
                                      </p:cBhvr>
                                      <p:by x="103000" y="103000"/>
                                    </p:animScale>
                                  </p:childTnLst>
                                </p:cTn>
                              </p:par>
                              <p:par>
                                <p:cTn id="48" presetID="6" presetClass="emph" presetSubtype="0" fill="hold" grpId="3" nodeType="withEffect">
                                  <p:stCondLst>
                                    <p:cond delay="150"/>
                                  </p:stCondLst>
                                  <p:childTnLst>
                                    <p:animScale>
                                      <p:cBhvr>
                                        <p:cTn id="49" dur="10" fill="hold"/>
                                        <p:tgtEl>
                                          <p:spTgt spid="19"/>
                                        </p:tgtEl>
                                      </p:cBhvr>
                                      <p:by x="103000" y="103000"/>
                                    </p:animScale>
                                  </p:childTnLst>
                                </p:cTn>
                              </p:par>
                              <p:par>
                                <p:cTn id="50" presetID="42" presetClass="path" presetSubtype="0" decel="100000" fill="hold" grpId="0" nodeType="withEffect">
                                  <p:stCondLst>
                                    <p:cond delay="150"/>
                                  </p:stCondLst>
                                  <p:childTnLst>
                                    <p:animMotion origin="layout" path="M 0.0125 0.03125 L 0.0125 0.93797 " pathEditMode="fixed" rAng="0" ptsTypes="AA">
                                      <p:cBhvr>
                                        <p:cTn id="51" dur="1000" spd="-100000" fill="hold"/>
                                        <p:tgtEl>
                                          <p:spTgt spid="23"/>
                                        </p:tgtEl>
                                        <p:attrNameLst>
                                          <p:attrName>ppt_x</p:attrName>
                                          <p:attrName>ppt_y</p:attrName>
                                        </p:attrNameLst>
                                      </p:cBhvr>
                                      <p:rCtr x="430" y="45255"/>
                                    </p:animMotion>
                                  </p:childTnLst>
                                </p:cTn>
                              </p:par>
                              <p:par>
                                <p:cTn id="52" presetID="42" presetClass="path" presetSubtype="0" decel="100000" fill="hold" grpId="0" nodeType="withEffect">
                                  <p:stCondLst>
                                    <p:cond delay="150"/>
                                  </p:stCondLst>
                                  <p:childTnLst>
                                    <p:animMotion origin="layout" path="M 0.0125 0.93449 L 0.0125 0.02778 " pathEditMode="fixed" rAng="0" ptsTypes="AA">
                                      <p:cBhvr>
                                        <p:cTn id="53" dur="1000" fill="hold"/>
                                        <p:tgtEl>
                                          <p:spTgt spid="19"/>
                                        </p:tgtEl>
                                        <p:attrNameLst>
                                          <p:attrName>ppt_x</p:attrName>
                                          <p:attrName>ppt_y</p:attrName>
                                        </p:attrNameLst>
                                      </p:cBhvr>
                                      <p:rCtr x="0" y="-44954"/>
                                    </p:animMotion>
                                  </p:childTnLst>
                                </p:cTn>
                              </p:par>
                              <p:par>
                                <p:cTn id="54" presetID="10" presetClass="exit" presetSubtype="0" fill="hold" grpId="2" nodeType="withEffect">
                                  <p:stCondLst>
                                    <p:cond delay="750"/>
                                  </p:stCondLst>
                                  <p:childTnLst>
                                    <p:animEffect transition="out" filter="fade">
                                      <p:cBhvr>
                                        <p:cTn id="55" dur="750"/>
                                        <p:tgtEl>
                                          <p:spTgt spid="19"/>
                                        </p:tgtEl>
                                      </p:cBhvr>
                                    </p:animEffect>
                                    <p:set>
                                      <p:cBhvr>
                                        <p:cTn id="56" dur="1" fill="hold">
                                          <p:stCondLst>
                                            <p:cond delay="749"/>
                                          </p:stCondLst>
                                        </p:cTn>
                                        <p:tgtEl>
                                          <p:spTgt spid="19"/>
                                        </p:tgtEl>
                                        <p:attrNameLst>
                                          <p:attrName>style.visibility</p:attrName>
                                        </p:attrNameLst>
                                      </p:cBhvr>
                                      <p:to>
                                        <p:strVal val="hidden"/>
                                      </p:to>
                                    </p:set>
                                  </p:childTnLst>
                                </p:cTn>
                              </p:par>
                              <p:par>
                                <p:cTn id="57" presetID="6" presetClass="emph" presetSubtype="0" fill="hold" grpId="3" nodeType="withEffect">
                                  <p:stCondLst>
                                    <p:cond delay="750"/>
                                  </p:stCondLst>
                                  <p:childTnLst>
                                    <p:animScale>
                                      <p:cBhvr>
                                        <p:cTn id="58" dur="1000" fill="hold"/>
                                        <p:tgtEl>
                                          <p:spTgt spid="23"/>
                                        </p:tgtEl>
                                      </p:cBhvr>
                                      <p:by x="97000" y="97000"/>
                                    </p:animScale>
                                  </p:childTnLst>
                                </p:cTn>
                              </p:par>
                              <p:par>
                                <p:cTn id="59" presetID="6" presetClass="emph" presetSubtype="0" fill="hold" grpId="4" nodeType="withEffect">
                                  <p:stCondLst>
                                    <p:cond delay="750"/>
                                  </p:stCondLst>
                                  <p:childTnLst>
                                    <p:animScale>
                                      <p:cBhvr>
                                        <p:cTn id="60" dur="1000" fill="hold"/>
                                        <p:tgtEl>
                                          <p:spTgt spid="19"/>
                                        </p:tgtEl>
                                      </p:cBhvr>
                                      <p:by x="97000" y="97000"/>
                                    </p:animScale>
                                  </p:childTnLst>
                                </p:cTn>
                              </p:par>
                              <p:par>
                                <p:cTn id="61" presetID="1" presetClass="entr" presetSubtype="0" fill="hold" grpId="1" nodeType="withEffect">
                                  <p:stCondLst>
                                    <p:cond delay="75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1" nodeType="withEffect">
                                  <p:stCondLst>
                                    <p:cond delay="750"/>
                                  </p:stCondLst>
                                  <p:childTnLst>
                                    <p:set>
                                      <p:cBhvr>
                                        <p:cTn id="64" dur="1" fill="hold">
                                          <p:stCondLst>
                                            <p:cond delay="0"/>
                                          </p:stCondLst>
                                        </p:cTn>
                                        <p:tgtEl>
                                          <p:spTgt spid="24"/>
                                        </p:tgtEl>
                                        <p:attrNameLst>
                                          <p:attrName>style.visibility</p:attrName>
                                        </p:attrNameLst>
                                      </p:cBhvr>
                                      <p:to>
                                        <p:strVal val="visible"/>
                                      </p:to>
                                    </p:set>
                                  </p:childTnLst>
                                </p:cTn>
                              </p:par>
                              <p:par>
                                <p:cTn id="65" presetID="6" presetClass="emph" presetSubtype="0" fill="hold" grpId="3" nodeType="withEffect">
                                  <p:stCondLst>
                                    <p:cond delay="750"/>
                                  </p:stCondLst>
                                  <p:childTnLst>
                                    <p:animScale>
                                      <p:cBhvr>
                                        <p:cTn id="66" dur="10" fill="hold"/>
                                        <p:tgtEl>
                                          <p:spTgt spid="20"/>
                                        </p:tgtEl>
                                      </p:cBhvr>
                                      <p:by x="103000" y="103000"/>
                                    </p:animScale>
                                  </p:childTnLst>
                                </p:cTn>
                              </p:par>
                              <p:par>
                                <p:cTn id="67" presetID="6" presetClass="emph" presetSubtype="0" fill="hold" grpId="2" nodeType="withEffect">
                                  <p:stCondLst>
                                    <p:cond delay="750"/>
                                  </p:stCondLst>
                                  <p:childTnLst>
                                    <p:animScale>
                                      <p:cBhvr>
                                        <p:cTn id="68" dur="10" fill="hold"/>
                                        <p:tgtEl>
                                          <p:spTgt spid="24"/>
                                        </p:tgtEl>
                                      </p:cBhvr>
                                      <p:by x="103000" y="103000"/>
                                    </p:animScale>
                                  </p:childTnLst>
                                </p:cTn>
                              </p:par>
                              <p:par>
                                <p:cTn id="69" presetID="42" presetClass="path" presetSubtype="0" decel="100000" fill="hold" grpId="0" nodeType="withEffect">
                                  <p:stCondLst>
                                    <p:cond delay="750"/>
                                  </p:stCondLst>
                                  <p:childTnLst>
                                    <p:animMotion origin="layout" path="M 0.0125 0.9345 L 0.0125 0.02779 " pathEditMode="fixed" rAng="0" ptsTypes="AA">
                                      <p:cBhvr>
                                        <p:cTn id="70" dur="1000" fill="hold"/>
                                        <p:tgtEl>
                                          <p:spTgt spid="20"/>
                                        </p:tgtEl>
                                        <p:attrNameLst>
                                          <p:attrName>ppt_x</p:attrName>
                                          <p:attrName>ppt_y</p:attrName>
                                        </p:attrNameLst>
                                      </p:cBhvr>
                                      <p:rCtr x="0" y="-44676"/>
                                    </p:animMotion>
                                  </p:childTnLst>
                                </p:cTn>
                              </p:par>
                              <p:par>
                                <p:cTn id="71" presetID="42" presetClass="path" presetSubtype="0" decel="100000" fill="hold" grpId="0" nodeType="withEffect">
                                  <p:stCondLst>
                                    <p:cond delay="750"/>
                                  </p:stCondLst>
                                  <p:childTnLst>
                                    <p:animMotion origin="layout" path="M 0.0125 0.02778 L 0.0125 0.93449 " pathEditMode="fixed" rAng="0" ptsTypes="AA">
                                      <p:cBhvr>
                                        <p:cTn id="72" dur="1000" spd="-100000" fill="hold"/>
                                        <p:tgtEl>
                                          <p:spTgt spid="24"/>
                                        </p:tgtEl>
                                        <p:attrNameLst>
                                          <p:attrName>ppt_x</p:attrName>
                                          <p:attrName>ppt_y</p:attrName>
                                        </p:attrNameLst>
                                      </p:cBhvr>
                                      <p:rCtr x="430" y="45486"/>
                                    </p:animMotion>
                                  </p:childTnLst>
                                </p:cTn>
                              </p:par>
                              <p:par>
                                <p:cTn id="73" presetID="10" presetClass="exit" presetSubtype="0" fill="hold" grpId="2" nodeType="withEffect">
                                  <p:stCondLst>
                                    <p:cond delay="1500"/>
                                  </p:stCondLst>
                                  <p:childTnLst>
                                    <p:animEffect transition="out" filter="fade">
                                      <p:cBhvr>
                                        <p:cTn id="74" dur="750"/>
                                        <p:tgtEl>
                                          <p:spTgt spid="20"/>
                                        </p:tgtEl>
                                      </p:cBhvr>
                                    </p:animEffect>
                                    <p:set>
                                      <p:cBhvr>
                                        <p:cTn id="75" dur="1" fill="hold">
                                          <p:stCondLst>
                                            <p:cond delay="749"/>
                                          </p:stCondLst>
                                        </p:cTn>
                                        <p:tgtEl>
                                          <p:spTgt spid="20"/>
                                        </p:tgtEl>
                                        <p:attrNameLst>
                                          <p:attrName>style.visibility</p:attrName>
                                        </p:attrNameLst>
                                      </p:cBhvr>
                                      <p:to>
                                        <p:strVal val="hidden"/>
                                      </p:to>
                                    </p:set>
                                  </p:childTnLst>
                                </p:cTn>
                              </p:par>
                              <p:par>
                                <p:cTn id="76" presetID="6" presetClass="emph" presetSubtype="0" fill="hold" grpId="4" nodeType="withEffect">
                                  <p:stCondLst>
                                    <p:cond delay="1500"/>
                                  </p:stCondLst>
                                  <p:childTnLst>
                                    <p:animScale>
                                      <p:cBhvr>
                                        <p:cTn id="77" dur="1000" fill="hold"/>
                                        <p:tgtEl>
                                          <p:spTgt spid="20"/>
                                        </p:tgtEl>
                                      </p:cBhvr>
                                      <p:by x="97000" y="97000"/>
                                    </p:animScale>
                                  </p:childTnLst>
                                </p:cTn>
                              </p:par>
                              <p:par>
                                <p:cTn id="78" presetID="6" presetClass="emph" presetSubtype="0" fill="hold" grpId="3" nodeType="withEffect">
                                  <p:stCondLst>
                                    <p:cond delay="1500"/>
                                  </p:stCondLst>
                                  <p:childTnLst>
                                    <p:animScale>
                                      <p:cBhvr>
                                        <p:cTn id="79" dur="1000" fill="hold"/>
                                        <p:tgtEl>
                                          <p:spTgt spid="24"/>
                                        </p:tgtEl>
                                      </p:cBhvr>
                                      <p:by x="97000" y="97000"/>
                                    </p:animScale>
                                  </p:childTnLst>
                                </p:cTn>
                              </p:par>
                              <p:par>
                                <p:cTn id="80" presetID="1" presetClass="entr" presetSubtype="0" fill="hold" grpId="1" nodeType="withEffect">
                                  <p:stCondLst>
                                    <p:cond delay="1500"/>
                                  </p:stCondLst>
                                  <p:childTnLst>
                                    <p:set>
                                      <p:cBhvr>
                                        <p:cTn id="81" dur="1" fill="hold">
                                          <p:stCondLst>
                                            <p:cond delay="0"/>
                                          </p:stCondLst>
                                        </p:cTn>
                                        <p:tgtEl>
                                          <p:spTgt spid="21"/>
                                        </p:tgtEl>
                                        <p:attrNameLst>
                                          <p:attrName>style.visibility</p:attrName>
                                        </p:attrNameLst>
                                      </p:cBhvr>
                                      <p:to>
                                        <p:strVal val="visible"/>
                                      </p:to>
                                    </p:set>
                                  </p:childTnLst>
                                </p:cTn>
                              </p:par>
                              <p:par>
                                <p:cTn id="82" presetID="1" presetClass="entr" presetSubtype="0" fill="hold" grpId="1" nodeType="withEffect">
                                  <p:stCondLst>
                                    <p:cond delay="1500"/>
                                  </p:stCondLst>
                                  <p:childTnLst>
                                    <p:set>
                                      <p:cBhvr>
                                        <p:cTn id="83" dur="1" fill="hold">
                                          <p:stCondLst>
                                            <p:cond delay="0"/>
                                          </p:stCondLst>
                                        </p:cTn>
                                        <p:tgtEl>
                                          <p:spTgt spid="25"/>
                                        </p:tgtEl>
                                        <p:attrNameLst>
                                          <p:attrName>style.visibility</p:attrName>
                                        </p:attrNameLst>
                                      </p:cBhvr>
                                      <p:to>
                                        <p:strVal val="visible"/>
                                      </p:to>
                                    </p:set>
                                  </p:childTnLst>
                                </p:cTn>
                              </p:par>
                              <p:par>
                                <p:cTn id="84" presetID="6" presetClass="emph" presetSubtype="0" fill="hold" grpId="3" nodeType="withEffect">
                                  <p:stCondLst>
                                    <p:cond delay="1500"/>
                                  </p:stCondLst>
                                  <p:childTnLst>
                                    <p:animScale>
                                      <p:cBhvr>
                                        <p:cTn id="85" dur="10" fill="hold"/>
                                        <p:tgtEl>
                                          <p:spTgt spid="21"/>
                                        </p:tgtEl>
                                      </p:cBhvr>
                                      <p:by x="103000" y="103000"/>
                                    </p:animScale>
                                  </p:childTnLst>
                                </p:cTn>
                              </p:par>
                              <p:par>
                                <p:cTn id="86" presetID="6" presetClass="emph" presetSubtype="0" fill="hold" grpId="2" nodeType="withEffect">
                                  <p:stCondLst>
                                    <p:cond delay="1500"/>
                                  </p:stCondLst>
                                  <p:childTnLst>
                                    <p:animScale>
                                      <p:cBhvr>
                                        <p:cTn id="87" dur="10" fill="hold"/>
                                        <p:tgtEl>
                                          <p:spTgt spid="25"/>
                                        </p:tgtEl>
                                      </p:cBhvr>
                                      <p:by x="103000" y="103000"/>
                                    </p:animScale>
                                  </p:childTnLst>
                                </p:cTn>
                              </p:par>
                              <p:par>
                                <p:cTn id="88" presetID="42" presetClass="path" presetSubtype="0" decel="100000" fill="hold" grpId="0" nodeType="withEffect">
                                  <p:stCondLst>
                                    <p:cond delay="1500"/>
                                  </p:stCondLst>
                                  <p:childTnLst>
                                    <p:animMotion origin="layout" path="M 0.0125 0.93449 L 0.0125 0.02778 " pathEditMode="fixed" rAng="0" ptsTypes="AA">
                                      <p:cBhvr>
                                        <p:cTn id="89" dur="1000" fill="hold"/>
                                        <p:tgtEl>
                                          <p:spTgt spid="21"/>
                                        </p:tgtEl>
                                        <p:attrNameLst>
                                          <p:attrName>ppt_x</p:attrName>
                                          <p:attrName>ppt_y</p:attrName>
                                        </p:attrNameLst>
                                      </p:cBhvr>
                                      <p:rCtr x="0" y="-45000"/>
                                    </p:animMotion>
                                  </p:childTnLst>
                                </p:cTn>
                              </p:par>
                              <p:par>
                                <p:cTn id="90" presetID="42" presetClass="path" presetSubtype="0" decel="100000" fill="hold" grpId="0" nodeType="withEffect">
                                  <p:stCondLst>
                                    <p:cond delay="1500"/>
                                  </p:stCondLst>
                                  <p:childTnLst>
                                    <p:animMotion origin="layout" path="M 0.0125 0.02778 L 0.0125 0.93449 " pathEditMode="fixed" rAng="0" ptsTypes="AA">
                                      <p:cBhvr>
                                        <p:cTn id="91" dur="1000" spd="-100000" fill="hold"/>
                                        <p:tgtEl>
                                          <p:spTgt spid="25"/>
                                        </p:tgtEl>
                                        <p:attrNameLst>
                                          <p:attrName>ppt_x</p:attrName>
                                          <p:attrName>ppt_y</p:attrName>
                                        </p:attrNameLst>
                                      </p:cBhvr>
                                      <p:rCtr x="-430" y="44213"/>
                                    </p:animMotion>
                                  </p:childTnLst>
                                </p:cTn>
                              </p:par>
                              <p:par>
                                <p:cTn id="92" presetID="10" presetClass="exit" presetSubtype="0" fill="hold" grpId="2" nodeType="withEffect">
                                  <p:stCondLst>
                                    <p:cond delay="2250"/>
                                  </p:stCondLst>
                                  <p:childTnLst>
                                    <p:animEffect transition="out" filter="fade">
                                      <p:cBhvr>
                                        <p:cTn id="93" dur="750"/>
                                        <p:tgtEl>
                                          <p:spTgt spid="21"/>
                                        </p:tgtEl>
                                      </p:cBhvr>
                                    </p:animEffect>
                                    <p:set>
                                      <p:cBhvr>
                                        <p:cTn id="94" dur="1" fill="hold">
                                          <p:stCondLst>
                                            <p:cond delay="749"/>
                                          </p:stCondLst>
                                        </p:cTn>
                                        <p:tgtEl>
                                          <p:spTgt spid="21"/>
                                        </p:tgtEl>
                                        <p:attrNameLst>
                                          <p:attrName>style.visibility</p:attrName>
                                        </p:attrNameLst>
                                      </p:cBhvr>
                                      <p:to>
                                        <p:strVal val="hidden"/>
                                      </p:to>
                                    </p:set>
                                  </p:childTnLst>
                                </p:cTn>
                              </p:par>
                              <p:par>
                                <p:cTn id="95" presetID="6" presetClass="emph" presetSubtype="0" fill="hold" grpId="4" nodeType="withEffect">
                                  <p:stCondLst>
                                    <p:cond delay="2250"/>
                                  </p:stCondLst>
                                  <p:childTnLst>
                                    <p:animScale>
                                      <p:cBhvr>
                                        <p:cTn id="96" dur="1000" fill="hold"/>
                                        <p:tgtEl>
                                          <p:spTgt spid="21"/>
                                        </p:tgtEl>
                                      </p:cBhvr>
                                      <p:by x="97000" y="97000"/>
                                    </p:animScale>
                                  </p:childTnLst>
                                </p:cTn>
                              </p:par>
                              <p:par>
                                <p:cTn id="97" presetID="6" presetClass="emph" presetSubtype="0" fill="hold" grpId="3" nodeType="withEffect">
                                  <p:stCondLst>
                                    <p:cond delay="2250"/>
                                  </p:stCondLst>
                                  <p:childTnLst>
                                    <p:animScale>
                                      <p:cBhvr>
                                        <p:cTn id="98" dur="1000" fill="hold"/>
                                        <p:tgtEl>
                                          <p:spTgt spid="25"/>
                                        </p:tgtEl>
                                      </p:cBhvr>
                                      <p:by x="97000" y="97000"/>
                                    </p:animScale>
                                  </p:childTnLst>
                                </p:cTn>
                              </p:par>
                              <p:par>
                                <p:cTn id="99" presetID="1" presetClass="entr" presetSubtype="0" fill="hold" grpId="1" nodeType="withEffect">
                                  <p:stCondLst>
                                    <p:cond delay="225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ntr" presetSubtype="0" fill="hold" grpId="1" nodeType="withEffect">
                                  <p:stCondLst>
                                    <p:cond delay="2250"/>
                                  </p:stCondLst>
                                  <p:childTnLst>
                                    <p:set>
                                      <p:cBhvr>
                                        <p:cTn id="102" dur="1" fill="hold">
                                          <p:stCondLst>
                                            <p:cond delay="0"/>
                                          </p:stCondLst>
                                        </p:cTn>
                                        <p:tgtEl>
                                          <p:spTgt spid="26"/>
                                        </p:tgtEl>
                                        <p:attrNameLst>
                                          <p:attrName>style.visibility</p:attrName>
                                        </p:attrNameLst>
                                      </p:cBhvr>
                                      <p:to>
                                        <p:strVal val="visible"/>
                                      </p:to>
                                    </p:set>
                                  </p:childTnLst>
                                </p:cTn>
                              </p:par>
                              <p:par>
                                <p:cTn id="103" presetID="6" presetClass="emph" presetSubtype="0" fill="hold" grpId="3" nodeType="withEffect">
                                  <p:stCondLst>
                                    <p:cond delay="2250"/>
                                  </p:stCondLst>
                                  <p:childTnLst>
                                    <p:animScale>
                                      <p:cBhvr>
                                        <p:cTn id="104" dur="10" fill="hold"/>
                                        <p:tgtEl>
                                          <p:spTgt spid="22"/>
                                        </p:tgtEl>
                                      </p:cBhvr>
                                      <p:by x="103000" y="103000"/>
                                    </p:animScale>
                                  </p:childTnLst>
                                </p:cTn>
                              </p:par>
                              <p:par>
                                <p:cTn id="105" presetID="6" presetClass="emph" presetSubtype="0" fill="hold" grpId="2" nodeType="withEffect">
                                  <p:stCondLst>
                                    <p:cond delay="2250"/>
                                  </p:stCondLst>
                                  <p:childTnLst>
                                    <p:animScale>
                                      <p:cBhvr>
                                        <p:cTn id="106" dur="10" fill="hold"/>
                                        <p:tgtEl>
                                          <p:spTgt spid="26"/>
                                        </p:tgtEl>
                                      </p:cBhvr>
                                      <p:by x="103000" y="103000"/>
                                    </p:animScale>
                                  </p:childTnLst>
                                </p:cTn>
                              </p:par>
                              <p:par>
                                <p:cTn id="107" presetID="42" presetClass="path" presetSubtype="0" decel="100000" fill="hold" grpId="0" nodeType="withEffect">
                                  <p:stCondLst>
                                    <p:cond delay="2250"/>
                                  </p:stCondLst>
                                  <p:childTnLst>
                                    <p:animMotion origin="layout" path="M 0.0125 0.93449 L 0.0125 0.02779 " pathEditMode="fixed" rAng="0" ptsTypes="AA">
                                      <p:cBhvr>
                                        <p:cTn id="108" dur="1000" fill="hold"/>
                                        <p:tgtEl>
                                          <p:spTgt spid="22"/>
                                        </p:tgtEl>
                                        <p:attrNameLst>
                                          <p:attrName>ppt_x</p:attrName>
                                          <p:attrName>ppt_y</p:attrName>
                                        </p:attrNameLst>
                                      </p:cBhvr>
                                      <p:rCtr x="0" y="-45255"/>
                                    </p:animMotion>
                                  </p:childTnLst>
                                </p:cTn>
                              </p:par>
                              <p:par>
                                <p:cTn id="109" presetID="42" presetClass="path" presetSubtype="0" decel="100000" fill="hold" grpId="0" nodeType="withEffect">
                                  <p:stCondLst>
                                    <p:cond delay="2250"/>
                                  </p:stCondLst>
                                  <p:childTnLst>
                                    <p:animMotion origin="layout" path="M 0.0125 0.02778 L 0.0125 0.93449 " pathEditMode="fixed" rAng="0" ptsTypes="AA">
                                      <p:cBhvr>
                                        <p:cTn id="110" dur="1000" spd="-100000" fill="hold"/>
                                        <p:tgtEl>
                                          <p:spTgt spid="26"/>
                                        </p:tgtEl>
                                        <p:attrNameLst>
                                          <p:attrName>ppt_x</p:attrName>
                                          <p:attrName>ppt_y</p:attrName>
                                        </p:attrNameLst>
                                      </p:cBhvr>
                                      <p:rCtr x="430" y="45162"/>
                                    </p:animMotion>
                                  </p:childTnLst>
                                </p:cTn>
                              </p:par>
                              <p:par>
                                <p:cTn id="111" presetID="10" presetClass="exit" presetSubtype="0" fill="hold" grpId="2" nodeType="withEffect">
                                  <p:stCondLst>
                                    <p:cond delay="3000"/>
                                  </p:stCondLst>
                                  <p:childTnLst>
                                    <p:animEffect transition="out" filter="fade">
                                      <p:cBhvr>
                                        <p:cTn id="112" dur="750"/>
                                        <p:tgtEl>
                                          <p:spTgt spid="22"/>
                                        </p:tgtEl>
                                      </p:cBhvr>
                                    </p:animEffect>
                                    <p:set>
                                      <p:cBhvr>
                                        <p:cTn id="113" dur="1" fill="hold">
                                          <p:stCondLst>
                                            <p:cond delay="749"/>
                                          </p:stCondLst>
                                        </p:cTn>
                                        <p:tgtEl>
                                          <p:spTgt spid="22"/>
                                        </p:tgtEl>
                                        <p:attrNameLst>
                                          <p:attrName>style.visibility</p:attrName>
                                        </p:attrNameLst>
                                      </p:cBhvr>
                                      <p:to>
                                        <p:strVal val="hidden"/>
                                      </p:to>
                                    </p:set>
                                  </p:childTnLst>
                                </p:cTn>
                              </p:par>
                              <p:par>
                                <p:cTn id="114" presetID="6" presetClass="emph" presetSubtype="0" fill="hold" grpId="4" nodeType="withEffect">
                                  <p:stCondLst>
                                    <p:cond delay="3000"/>
                                  </p:stCondLst>
                                  <p:childTnLst>
                                    <p:animScale>
                                      <p:cBhvr>
                                        <p:cTn id="115" dur="1000" fill="hold"/>
                                        <p:tgtEl>
                                          <p:spTgt spid="22"/>
                                        </p:tgtEl>
                                      </p:cBhvr>
                                      <p:by x="97000" y="97000"/>
                                    </p:animScale>
                                  </p:childTnLst>
                                </p:cTn>
                              </p:par>
                              <p:par>
                                <p:cTn id="116" presetID="6" presetClass="emph" presetSubtype="0" fill="hold" grpId="3" nodeType="withEffect">
                                  <p:stCondLst>
                                    <p:cond delay="3000"/>
                                  </p:stCondLst>
                                  <p:childTnLst>
                                    <p:animScale>
                                      <p:cBhvr>
                                        <p:cTn id="117" dur="1000" fill="hold"/>
                                        <p:tgtEl>
                                          <p:spTgt spid="26"/>
                                        </p:tgtEl>
                                      </p:cBhvr>
                                      <p:by x="97000" y="97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34" grpId="0" animBg="1"/>
      <p:bldP spid="34" grpId="1" animBg="1"/>
      <p:bldP spid="35" grpId="0" animBg="1"/>
      <p:bldP spid="35" grpId="1" animBg="1"/>
      <p:bldP spid="37" grpId="0" animBg="1"/>
      <p:bldP spid="37" grpId="1" animBg="1"/>
      <p:bldP spid="36" grpId="0" animBg="1"/>
      <p:bldP spid="36" grpId="1" animBg="1"/>
      <p:bldP spid="19" grpId="0" animBg="1"/>
      <p:bldP spid="19" grpId="1" animBg="1"/>
      <p:bldP spid="19" grpId="2" animBg="1"/>
      <p:bldP spid="19" grpId="3" animBg="1"/>
      <p:bldP spid="19" grpId="4" animBg="1"/>
      <p:bldP spid="20" grpId="0" animBg="1"/>
      <p:bldP spid="20" grpId="1" animBg="1"/>
      <p:bldP spid="20" grpId="2" animBg="1"/>
      <p:bldP spid="20" grpId="3" animBg="1"/>
      <p:bldP spid="20" grpId="4" animBg="1"/>
      <p:bldP spid="21" grpId="0" animBg="1"/>
      <p:bldP spid="21" grpId="1" animBg="1"/>
      <p:bldP spid="21" grpId="2" animBg="1"/>
      <p:bldP spid="21" grpId="3" animBg="1"/>
      <p:bldP spid="21" grpId="4" animBg="1"/>
      <p:bldP spid="22" grpId="0" animBg="1"/>
      <p:bldP spid="22" grpId="1" animBg="1"/>
      <p:bldP spid="22" grpId="2" animBg="1"/>
      <p:bldP spid="22" grpId="3" animBg="1"/>
      <p:bldP spid="22" grpId="4" animBg="1"/>
      <p:bldP spid="23" grpId="0" animBg="1"/>
      <p:bldP spid="23" grpId="1" animBg="1"/>
      <p:bldP spid="23" grpId="2" animBg="1"/>
      <p:bldP spid="23" grpId="3" animBg="1"/>
      <p:bldP spid="24" grpId="0" animBg="1"/>
      <p:bldP spid="24" grpId="1" animBg="1"/>
      <p:bldP spid="24" grpId="2" animBg="1"/>
      <p:bldP spid="24" grpId="3" animBg="1"/>
      <p:bldP spid="25" grpId="0" animBg="1"/>
      <p:bldP spid="25" grpId="1" animBg="1"/>
      <p:bldP spid="25" grpId="2" animBg="1"/>
      <p:bldP spid="25" grpId="3" animBg="1"/>
      <p:bldP spid="26" grpId="0" animBg="1"/>
      <p:bldP spid="26" grpId="1" animBg="1"/>
      <p:bldP spid="26" grpId="2" animBg="1"/>
      <p:bldP spid="26" grpId="3"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06DC7D0-5AEB-4EFB-B545-A387E1CD7A0D}"/>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itle">
            <a:extLst>
              <a:ext uri="{FF2B5EF4-FFF2-40B4-BE49-F238E27FC236}">
                <a16:creationId xmlns:a16="http://schemas.microsoft.com/office/drawing/2014/main" id="{7EC48BA5-DD0D-467B-A895-5BF901268CD9}"/>
              </a:ext>
            </a:extLst>
          </p:cNvPr>
          <p:cNvSpPr txBox="1">
            <a:spLocks noGrp="1"/>
          </p:cNvSpPr>
          <p:nvPr/>
        </p:nvSpPr>
        <p:spPr>
          <a:xfrm>
            <a:off x="1148344" y="471875"/>
            <a:ext cx="5391352"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lvl="0"/>
            <a:r>
              <a:rPr lang="en-US" sz="3200" dirty="0"/>
              <a:t>Dataset - Goodreads</a:t>
            </a:r>
          </a:p>
        </p:txBody>
      </p:sp>
      <p:sp>
        <p:nvSpPr>
          <p:cNvPr id="25" name="FirstPoint">
            <a:extLst>
              <a:ext uri="{FF2B5EF4-FFF2-40B4-BE49-F238E27FC236}">
                <a16:creationId xmlns:a16="http://schemas.microsoft.com/office/drawing/2014/main" id="{86D7E95C-8494-4234-9018-7E5A2B0ACE38}"/>
              </a:ext>
            </a:extLst>
          </p:cNvPr>
          <p:cNvSpPr/>
          <p:nvPr/>
        </p:nvSpPr>
        <p:spPr>
          <a:xfrm>
            <a:off x="1148344" y="1573400"/>
            <a:ext cx="9382496"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data used is the good reads review dataset</a:t>
            </a:r>
          </a:p>
        </p:txBody>
      </p:sp>
      <p:sp>
        <p:nvSpPr>
          <p:cNvPr id="26" name="SecondPoint">
            <a:extLst>
              <a:ext uri="{FF2B5EF4-FFF2-40B4-BE49-F238E27FC236}">
                <a16:creationId xmlns:a16="http://schemas.microsoft.com/office/drawing/2014/main" id="{192AFE82-5654-4C5A-8274-5EA84B4C6D82}"/>
              </a:ext>
            </a:extLst>
          </p:cNvPr>
          <p:cNvSpPr/>
          <p:nvPr/>
        </p:nvSpPr>
        <p:spPr>
          <a:xfrm>
            <a:off x="1148344" y="2959757"/>
            <a:ext cx="9382496" cy="684561"/>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It contains 1.3 Million reviews with 1</a:t>
            </a:r>
          </a:p>
        </p:txBody>
      </p:sp>
      <p:sp>
        <p:nvSpPr>
          <p:cNvPr id="27" name="ThirdPoint">
            <a:extLst>
              <a:ext uri="{FF2B5EF4-FFF2-40B4-BE49-F238E27FC236}">
                <a16:creationId xmlns:a16="http://schemas.microsoft.com/office/drawing/2014/main" id="{20E20A28-E1E4-4E6A-9D5D-E82C22E96738}"/>
              </a:ext>
            </a:extLst>
          </p:cNvPr>
          <p:cNvSpPr/>
          <p:nvPr/>
        </p:nvSpPr>
        <p:spPr>
          <a:xfrm>
            <a:off x="1148344" y="4086318"/>
            <a:ext cx="9382496" cy="684561"/>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It has fine grained spoiler annotations at sentence level along with book and user info. </a:t>
            </a:r>
          </a:p>
        </p:txBody>
      </p:sp>
      <p:sp>
        <p:nvSpPr>
          <p:cNvPr id="28" name="ForthPoint">
            <a:extLst>
              <a:ext uri="{FF2B5EF4-FFF2-40B4-BE49-F238E27FC236}">
                <a16:creationId xmlns:a16="http://schemas.microsoft.com/office/drawing/2014/main" id="{AD6307EC-E001-4479-A57D-FB34AFA89458}"/>
              </a:ext>
            </a:extLst>
          </p:cNvPr>
          <p:cNvSpPr/>
          <p:nvPr/>
        </p:nvSpPr>
        <p:spPr>
          <a:xfrm>
            <a:off x="1148344" y="5212880"/>
            <a:ext cx="9382496"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dirty="0">
                <a:latin typeface="Lato" panose="020F0502020204030203" pitchFamily="34" charset="0"/>
                <a:ea typeface="Lato" panose="020F0502020204030203" pitchFamily="34" charset="0"/>
                <a:cs typeface="Lato" panose="020F0502020204030203" pitchFamily="34" charset="0"/>
              </a:rPr>
              <a:t>The dataset has over 1.3M English book reviews across 25K books and 19K users where each book/user has at least one associated spoiler review.  </a:t>
            </a:r>
          </a:p>
        </p:txBody>
      </p:sp>
      <p:sp>
        <p:nvSpPr>
          <p:cNvPr id="14" name="Rectangle 13">
            <a:extLst>
              <a:ext uri="{FF2B5EF4-FFF2-40B4-BE49-F238E27FC236}">
                <a16:creationId xmlns:a16="http://schemas.microsoft.com/office/drawing/2014/main" id="{EE22CD17-05D6-4D26-8836-8B5FAEB58606}"/>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a:extLst>
              <a:ext uri="{FF2B5EF4-FFF2-40B4-BE49-F238E27FC236}">
                <a16:creationId xmlns:a16="http://schemas.microsoft.com/office/drawing/2014/main" id="{0CBF464D-1DAF-414F-88DF-8D498EC4397B}"/>
              </a:ext>
            </a:extLst>
          </p:cNvPr>
          <p:cNvSpPr/>
          <p:nvPr/>
        </p:nvSpPr>
        <p:spPr>
          <a:xfrm>
            <a:off x="1" y="0"/>
            <a:ext cx="1526539" cy="6858000"/>
          </a:xfrm>
          <a:prstGeom prst="rect">
            <a:avLst/>
          </a:prstGeom>
          <a:solidFill>
            <a:srgbClr val="E21B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Rectangle 15">
            <a:extLst>
              <a:ext uri="{FF2B5EF4-FFF2-40B4-BE49-F238E27FC236}">
                <a16:creationId xmlns:a16="http://schemas.microsoft.com/office/drawing/2014/main" id="{22D80DEE-0A43-4DFB-B64D-EA6AA5BD3978}"/>
              </a:ext>
            </a:extLst>
          </p:cNvPr>
          <p:cNvSpPr/>
          <p:nvPr/>
        </p:nvSpPr>
        <p:spPr>
          <a:xfrm>
            <a:off x="1526540" y="0"/>
            <a:ext cx="1526539" cy="6858000"/>
          </a:xfrm>
          <a:prstGeom prst="rect">
            <a:avLst/>
          </a:prstGeom>
          <a:solidFill>
            <a:srgbClr val="E21B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a:extLst>
              <a:ext uri="{FF2B5EF4-FFF2-40B4-BE49-F238E27FC236}">
                <a16:creationId xmlns:a16="http://schemas.microsoft.com/office/drawing/2014/main" id="{F264E419-64F6-41B7-A779-D22C130A0A69}"/>
              </a:ext>
            </a:extLst>
          </p:cNvPr>
          <p:cNvSpPr/>
          <p:nvPr/>
        </p:nvSpPr>
        <p:spPr>
          <a:xfrm>
            <a:off x="3053079" y="0"/>
            <a:ext cx="1526539" cy="6858000"/>
          </a:xfrm>
          <a:prstGeom prst="rect">
            <a:avLst/>
          </a:prstGeom>
          <a:solidFill>
            <a:srgbClr val="E21B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a:extLst>
              <a:ext uri="{FF2B5EF4-FFF2-40B4-BE49-F238E27FC236}">
                <a16:creationId xmlns:a16="http://schemas.microsoft.com/office/drawing/2014/main" id="{9F73E6D5-CF1A-497F-88E3-30B3C84D75DE}"/>
              </a:ext>
            </a:extLst>
          </p:cNvPr>
          <p:cNvSpPr/>
          <p:nvPr/>
        </p:nvSpPr>
        <p:spPr>
          <a:xfrm>
            <a:off x="4579618" y="0"/>
            <a:ext cx="1526539" cy="6858000"/>
          </a:xfrm>
          <a:prstGeom prst="rect">
            <a:avLst/>
          </a:prstGeom>
          <a:solidFill>
            <a:srgbClr val="E21B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1F1B2677-8633-4057-8EEF-28FD7793E18A}"/>
              </a:ext>
            </a:extLst>
          </p:cNvPr>
          <p:cNvSpPr/>
          <p:nvPr/>
        </p:nvSpPr>
        <p:spPr>
          <a:xfrm>
            <a:off x="6096000" y="0"/>
            <a:ext cx="1526539" cy="6858000"/>
          </a:xfrm>
          <a:prstGeom prst="rect">
            <a:avLst/>
          </a:prstGeom>
          <a:solidFill>
            <a:srgbClr val="E21B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Rectangle 19">
            <a:extLst>
              <a:ext uri="{FF2B5EF4-FFF2-40B4-BE49-F238E27FC236}">
                <a16:creationId xmlns:a16="http://schemas.microsoft.com/office/drawing/2014/main" id="{F21A65B4-BF45-4A70-9207-1166866B371E}"/>
              </a:ext>
            </a:extLst>
          </p:cNvPr>
          <p:cNvSpPr/>
          <p:nvPr/>
        </p:nvSpPr>
        <p:spPr>
          <a:xfrm>
            <a:off x="7612382" y="0"/>
            <a:ext cx="1526539" cy="6858000"/>
          </a:xfrm>
          <a:prstGeom prst="rect">
            <a:avLst/>
          </a:prstGeom>
          <a:solidFill>
            <a:srgbClr val="E21B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4323F4C4-FC48-4B14-A43E-47F21A11117C}"/>
              </a:ext>
            </a:extLst>
          </p:cNvPr>
          <p:cNvSpPr/>
          <p:nvPr/>
        </p:nvSpPr>
        <p:spPr>
          <a:xfrm>
            <a:off x="9138921" y="0"/>
            <a:ext cx="1526539" cy="6858000"/>
          </a:xfrm>
          <a:prstGeom prst="rect">
            <a:avLst/>
          </a:prstGeom>
          <a:solidFill>
            <a:srgbClr val="E21B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21">
            <a:extLst>
              <a:ext uri="{FF2B5EF4-FFF2-40B4-BE49-F238E27FC236}">
                <a16:creationId xmlns:a16="http://schemas.microsoft.com/office/drawing/2014/main" id="{7864E5C6-5C0A-4419-8AC9-066FBC92797A}"/>
              </a:ext>
            </a:extLst>
          </p:cNvPr>
          <p:cNvSpPr/>
          <p:nvPr/>
        </p:nvSpPr>
        <p:spPr>
          <a:xfrm>
            <a:off x="10665461" y="0"/>
            <a:ext cx="1526539" cy="6858000"/>
          </a:xfrm>
          <a:prstGeom prst="rect">
            <a:avLst/>
          </a:prstGeom>
          <a:solidFill>
            <a:srgbClr val="E21B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4338941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30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4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50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6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7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0-#ppt_h/2"/>
                                          </p:val>
                                        </p:tav>
                                        <p:tav tm="100000">
                                          <p:val>
                                            <p:strVal val="#ppt_y"/>
                                          </p:val>
                                        </p:tav>
                                      </p:tavLst>
                                    </p:anim>
                                  </p:childTnLst>
                                </p:cTn>
                              </p:par>
                              <p:par>
                                <p:cTn id="37" presetID="22" presetClass="entr" presetSubtype="8" fill="hold" grpId="0" nodeType="withEffect">
                                  <p:stCondLst>
                                    <p:cond delay="90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par>
                                <p:cTn id="40" presetID="2" presetClass="exit" presetSubtype="4" accel="100000" fill="hold" grpId="1" nodeType="withEffect">
                                  <p:stCondLst>
                                    <p:cond delay="800"/>
                                  </p:stCondLst>
                                  <p:childTnLst>
                                    <p:anim calcmode="lin" valueType="num">
                                      <p:cBhvr additive="base">
                                        <p:cTn id="41" dur="500"/>
                                        <p:tgtEl>
                                          <p:spTgt spid="15"/>
                                        </p:tgtEl>
                                        <p:attrNameLst>
                                          <p:attrName>ppt_x</p:attrName>
                                        </p:attrNameLst>
                                      </p:cBhvr>
                                      <p:tavLst>
                                        <p:tav tm="0">
                                          <p:val>
                                            <p:strVal val="ppt_x"/>
                                          </p:val>
                                        </p:tav>
                                        <p:tav tm="100000">
                                          <p:val>
                                            <p:strVal val="ppt_x"/>
                                          </p:val>
                                        </p:tav>
                                      </p:tavLst>
                                    </p:anim>
                                    <p:anim calcmode="lin" valueType="num">
                                      <p:cBhvr additive="base">
                                        <p:cTn id="42" dur="500"/>
                                        <p:tgtEl>
                                          <p:spTgt spid="15"/>
                                        </p:tgtEl>
                                        <p:attrNameLst>
                                          <p:attrName>ppt_y</p:attrName>
                                        </p:attrNameLst>
                                      </p:cBhvr>
                                      <p:tavLst>
                                        <p:tav tm="0">
                                          <p:val>
                                            <p:strVal val="ppt_y"/>
                                          </p:val>
                                        </p:tav>
                                        <p:tav tm="100000">
                                          <p:val>
                                            <p:strVal val="1+ppt_h/2"/>
                                          </p:val>
                                        </p:tav>
                                      </p:tavLst>
                                    </p:anim>
                                    <p:set>
                                      <p:cBhvr>
                                        <p:cTn id="43" dur="1" fill="hold">
                                          <p:stCondLst>
                                            <p:cond delay="499"/>
                                          </p:stCondLst>
                                        </p:cTn>
                                        <p:tgtEl>
                                          <p:spTgt spid="15"/>
                                        </p:tgtEl>
                                        <p:attrNameLst>
                                          <p:attrName>style.visibility</p:attrName>
                                        </p:attrNameLst>
                                      </p:cBhvr>
                                      <p:to>
                                        <p:strVal val="hidden"/>
                                      </p:to>
                                    </p:set>
                                  </p:childTnLst>
                                </p:cTn>
                              </p:par>
                              <p:par>
                                <p:cTn id="44" presetID="2" presetClass="exit" presetSubtype="4" accel="100000" fill="hold" grpId="1" nodeType="withEffect">
                                  <p:stCondLst>
                                    <p:cond delay="900"/>
                                  </p:stCondLst>
                                  <p:childTnLst>
                                    <p:anim calcmode="lin" valueType="num">
                                      <p:cBhvr additive="base">
                                        <p:cTn id="45" dur="500"/>
                                        <p:tgtEl>
                                          <p:spTgt spid="16"/>
                                        </p:tgtEl>
                                        <p:attrNameLst>
                                          <p:attrName>ppt_x</p:attrName>
                                        </p:attrNameLst>
                                      </p:cBhvr>
                                      <p:tavLst>
                                        <p:tav tm="0">
                                          <p:val>
                                            <p:strVal val="ppt_x"/>
                                          </p:val>
                                        </p:tav>
                                        <p:tav tm="100000">
                                          <p:val>
                                            <p:strVal val="ppt_x"/>
                                          </p:val>
                                        </p:tav>
                                      </p:tavLst>
                                    </p:anim>
                                    <p:anim calcmode="lin" valueType="num">
                                      <p:cBhvr additive="base">
                                        <p:cTn id="46" dur="500"/>
                                        <p:tgtEl>
                                          <p:spTgt spid="16"/>
                                        </p:tgtEl>
                                        <p:attrNameLst>
                                          <p:attrName>ppt_y</p:attrName>
                                        </p:attrNameLst>
                                      </p:cBhvr>
                                      <p:tavLst>
                                        <p:tav tm="0">
                                          <p:val>
                                            <p:strVal val="ppt_y"/>
                                          </p:val>
                                        </p:tav>
                                        <p:tav tm="100000">
                                          <p:val>
                                            <p:strVal val="1+ppt_h/2"/>
                                          </p:val>
                                        </p:tav>
                                      </p:tavLst>
                                    </p:anim>
                                    <p:set>
                                      <p:cBhvr>
                                        <p:cTn id="47" dur="1" fill="hold">
                                          <p:stCondLst>
                                            <p:cond delay="499"/>
                                          </p:stCondLst>
                                        </p:cTn>
                                        <p:tgtEl>
                                          <p:spTgt spid="16"/>
                                        </p:tgtEl>
                                        <p:attrNameLst>
                                          <p:attrName>style.visibility</p:attrName>
                                        </p:attrNameLst>
                                      </p:cBhvr>
                                      <p:to>
                                        <p:strVal val="hidden"/>
                                      </p:to>
                                    </p:set>
                                  </p:childTnLst>
                                </p:cTn>
                              </p:par>
                              <p:par>
                                <p:cTn id="48" presetID="2" presetClass="exit" presetSubtype="4" accel="100000" fill="hold" grpId="1" nodeType="withEffect">
                                  <p:stCondLst>
                                    <p:cond delay="1000"/>
                                  </p:stCondLst>
                                  <p:childTnLst>
                                    <p:anim calcmode="lin" valueType="num">
                                      <p:cBhvr additive="base">
                                        <p:cTn id="49" dur="500"/>
                                        <p:tgtEl>
                                          <p:spTgt spid="17"/>
                                        </p:tgtEl>
                                        <p:attrNameLst>
                                          <p:attrName>ppt_x</p:attrName>
                                        </p:attrNameLst>
                                      </p:cBhvr>
                                      <p:tavLst>
                                        <p:tav tm="0">
                                          <p:val>
                                            <p:strVal val="ppt_x"/>
                                          </p:val>
                                        </p:tav>
                                        <p:tav tm="100000">
                                          <p:val>
                                            <p:strVal val="ppt_x"/>
                                          </p:val>
                                        </p:tav>
                                      </p:tavLst>
                                    </p:anim>
                                    <p:anim calcmode="lin" valueType="num">
                                      <p:cBhvr additive="base">
                                        <p:cTn id="50" dur="500"/>
                                        <p:tgtEl>
                                          <p:spTgt spid="17"/>
                                        </p:tgtEl>
                                        <p:attrNameLst>
                                          <p:attrName>ppt_y</p:attrName>
                                        </p:attrNameLst>
                                      </p:cBhvr>
                                      <p:tavLst>
                                        <p:tav tm="0">
                                          <p:val>
                                            <p:strVal val="ppt_y"/>
                                          </p:val>
                                        </p:tav>
                                        <p:tav tm="100000">
                                          <p:val>
                                            <p:strVal val="1+ppt_h/2"/>
                                          </p:val>
                                        </p:tav>
                                      </p:tavLst>
                                    </p:anim>
                                    <p:set>
                                      <p:cBhvr>
                                        <p:cTn id="51" dur="1" fill="hold">
                                          <p:stCondLst>
                                            <p:cond delay="499"/>
                                          </p:stCondLst>
                                        </p:cTn>
                                        <p:tgtEl>
                                          <p:spTgt spid="17"/>
                                        </p:tgtEl>
                                        <p:attrNameLst>
                                          <p:attrName>style.visibility</p:attrName>
                                        </p:attrNameLst>
                                      </p:cBhvr>
                                      <p:to>
                                        <p:strVal val="hidden"/>
                                      </p:to>
                                    </p:set>
                                  </p:childTnLst>
                                </p:cTn>
                              </p:par>
                              <p:par>
                                <p:cTn id="52" presetID="2" presetClass="exit" presetSubtype="4" accel="100000" fill="hold" grpId="1" nodeType="withEffect">
                                  <p:stCondLst>
                                    <p:cond delay="1100"/>
                                  </p:stCondLst>
                                  <p:childTnLst>
                                    <p:anim calcmode="lin" valueType="num">
                                      <p:cBhvr additive="base">
                                        <p:cTn id="53" dur="500"/>
                                        <p:tgtEl>
                                          <p:spTgt spid="18"/>
                                        </p:tgtEl>
                                        <p:attrNameLst>
                                          <p:attrName>ppt_x</p:attrName>
                                        </p:attrNameLst>
                                      </p:cBhvr>
                                      <p:tavLst>
                                        <p:tav tm="0">
                                          <p:val>
                                            <p:strVal val="ppt_x"/>
                                          </p:val>
                                        </p:tav>
                                        <p:tav tm="100000">
                                          <p:val>
                                            <p:strVal val="ppt_x"/>
                                          </p:val>
                                        </p:tav>
                                      </p:tavLst>
                                    </p:anim>
                                    <p:anim calcmode="lin" valueType="num">
                                      <p:cBhvr additive="base">
                                        <p:cTn id="54" dur="500"/>
                                        <p:tgtEl>
                                          <p:spTgt spid="18"/>
                                        </p:tgtEl>
                                        <p:attrNameLst>
                                          <p:attrName>ppt_y</p:attrName>
                                        </p:attrNameLst>
                                      </p:cBhvr>
                                      <p:tavLst>
                                        <p:tav tm="0">
                                          <p:val>
                                            <p:strVal val="ppt_y"/>
                                          </p:val>
                                        </p:tav>
                                        <p:tav tm="100000">
                                          <p:val>
                                            <p:strVal val="1+ppt_h/2"/>
                                          </p:val>
                                        </p:tav>
                                      </p:tavLst>
                                    </p:anim>
                                    <p:set>
                                      <p:cBhvr>
                                        <p:cTn id="55" dur="1" fill="hold">
                                          <p:stCondLst>
                                            <p:cond delay="499"/>
                                          </p:stCondLst>
                                        </p:cTn>
                                        <p:tgtEl>
                                          <p:spTgt spid="18"/>
                                        </p:tgtEl>
                                        <p:attrNameLst>
                                          <p:attrName>style.visibility</p:attrName>
                                        </p:attrNameLst>
                                      </p:cBhvr>
                                      <p:to>
                                        <p:strVal val="hidden"/>
                                      </p:to>
                                    </p:set>
                                  </p:childTnLst>
                                </p:cTn>
                              </p:par>
                              <p:par>
                                <p:cTn id="56" presetID="2" presetClass="exit" presetSubtype="4" accel="100000" fill="hold" grpId="1" nodeType="withEffect">
                                  <p:stCondLst>
                                    <p:cond delay="1200"/>
                                  </p:stCondLst>
                                  <p:childTnLst>
                                    <p:anim calcmode="lin" valueType="num">
                                      <p:cBhvr additive="base">
                                        <p:cTn id="57" dur="500"/>
                                        <p:tgtEl>
                                          <p:spTgt spid="19"/>
                                        </p:tgtEl>
                                        <p:attrNameLst>
                                          <p:attrName>ppt_x</p:attrName>
                                        </p:attrNameLst>
                                      </p:cBhvr>
                                      <p:tavLst>
                                        <p:tav tm="0">
                                          <p:val>
                                            <p:strVal val="ppt_x"/>
                                          </p:val>
                                        </p:tav>
                                        <p:tav tm="100000">
                                          <p:val>
                                            <p:strVal val="ppt_x"/>
                                          </p:val>
                                        </p:tav>
                                      </p:tavLst>
                                    </p:anim>
                                    <p:anim calcmode="lin" valueType="num">
                                      <p:cBhvr additive="base">
                                        <p:cTn id="58" dur="500"/>
                                        <p:tgtEl>
                                          <p:spTgt spid="19"/>
                                        </p:tgtEl>
                                        <p:attrNameLst>
                                          <p:attrName>ppt_y</p:attrName>
                                        </p:attrNameLst>
                                      </p:cBhvr>
                                      <p:tavLst>
                                        <p:tav tm="0">
                                          <p:val>
                                            <p:strVal val="ppt_y"/>
                                          </p:val>
                                        </p:tav>
                                        <p:tav tm="100000">
                                          <p:val>
                                            <p:strVal val="1+ppt_h/2"/>
                                          </p:val>
                                        </p:tav>
                                      </p:tavLst>
                                    </p:anim>
                                    <p:set>
                                      <p:cBhvr>
                                        <p:cTn id="59" dur="1" fill="hold">
                                          <p:stCondLst>
                                            <p:cond delay="499"/>
                                          </p:stCondLst>
                                        </p:cTn>
                                        <p:tgtEl>
                                          <p:spTgt spid="19"/>
                                        </p:tgtEl>
                                        <p:attrNameLst>
                                          <p:attrName>style.visibility</p:attrName>
                                        </p:attrNameLst>
                                      </p:cBhvr>
                                      <p:to>
                                        <p:strVal val="hidden"/>
                                      </p:to>
                                    </p:set>
                                  </p:childTnLst>
                                </p:cTn>
                              </p:par>
                              <p:par>
                                <p:cTn id="60" presetID="2" presetClass="exit" presetSubtype="4" accel="100000" fill="hold" grpId="1" nodeType="withEffect">
                                  <p:stCondLst>
                                    <p:cond delay="1300"/>
                                  </p:stCondLst>
                                  <p:childTnLst>
                                    <p:anim calcmode="lin" valueType="num">
                                      <p:cBhvr additive="base">
                                        <p:cTn id="61" dur="500"/>
                                        <p:tgtEl>
                                          <p:spTgt spid="20"/>
                                        </p:tgtEl>
                                        <p:attrNameLst>
                                          <p:attrName>ppt_x</p:attrName>
                                        </p:attrNameLst>
                                      </p:cBhvr>
                                      <p:tavLst>
                                        <p:tav tm="0">
                                          <p:val>
                                            <p:strVal val="ppt_x"/>
                                          </p:val>
                                        </p:tav>
                                        <p:tav tm="100000">
                                          <p:val>
                                            <p:strVal val="ppt_x"/>
                                          </p:val>
                                        </p:tav>
                                      </p:tavLst>
                                    </p:anim>
                                    <p:anim calcmode="lin" valueType="num">
                                      <p:cBhvr additive="base">
                                        <p:cTn id="62" dur="500"/>
                                        <p:tgtEl>
                                          <p:spTgt spid="20"/>
                                        </p:tgtEl>
                                        <p:attrNameLst>
                                          <p:attrName>ppt_y</p:attrName>
                                        </p:attrNameLst>
                                      </p:cBhvr>
                                      <p:tavLst>
                                        <p:tav tm="0">
                                          <p:val>
                                            <p:strVal val="ppt_y"/>
                                          </p:val>
                                        </p:tav>
                                        <p:tav tm="100000">
                                          <p:val>
                                            <p:strVal val="1+ppt_h/2"/>
                                          </p:val>
                                        </p:tav>
                                      </p:tavLst>
                                    </p:anim>
                                    <p:set>
                                      <p:cBhvr>
                                        <p:cTn id="63" dur="1" fill="hold">
                                          <p:stCondLst>
                                            <p:cond delay="499"/>
                                          </p:stCondLst>
                                        </p:cTn>
                                        <p:tgtEl>
                                          <p:spTgt spid="20"/>
                                        </p:tgtEl>
                                        <p:attrNameLst>
                                          <p:attrName>style.visibility</p:attrName>
                                        </p:attrNameLst>
                                      </p:cBhvr>
                                      <p:to>
                                        <p:strVal val="hidden"/>
                                      </p:to>
                                    </p:set>
                                  </p:childTnLst>
                                </p:cTn>
                              </p:par>
                              <p:par>
                                <p:cTn id="64" presetID="2" presetClass="exit" presetSubtype="4" accel="100000" fill="hold" grpId="1" nodeType="withEffect">
                                  <p:stCondLst>
                                    <p:cond delay="1400"/>
                                  </p:stCondLst>
                                  <p:childTnLst>
                                    <p:anim calcmode="lin" valueType="num">
                                      <p:cBhvr additive="base">
                                        <p:cTn id="65" dur="500"/>
                                        <p:tgtEl>
                                          <p:spTgt spid="21"/>
                                        </p:tgtEl>
                                        <p:attrNameLst>
                                          <p:attrName>ppt_x</p:attrName>
                                        </p:attrNameLst>
                                      </p:cBhvr>
                                      <p:tavLst>
                                        <p:tav tm="0">
                                          <p:val>
                                            <p:strVal val="ppt_x"/>
                                          </p:val>
                                        </p:tav>
                                        <p:tav tm="100000">
                                          <p:val>
                                            <p:strVal val="ppt_x"/>
                                          </p:val>
                                        </p:tav>
                                      </p:tavLst>
                                    </p:anim>
                                    <p:anim calcmode="lin" valueType="num">
                                      <p:cBhvr additive="base">
                                        <p:cTn id="66" dur="500"/>
                                        <p:tgtEl>
                                          <p:spTgt spid="21"/>
                                        </p:tgtEl>
                                        <p:attrNameLst>
                                          <p:attrName>ppt_y</p:attrName>
                                        </p:attrNameLst>
                                      </p:cBhvr>
                                      <p:tavLst>
                                        <p:tav tm="0">
                                          <p:val>
                                            <p:strVal val="ppt_y"/>
                                          </p:val>
                                        </p:tav>
                                        <p:tav tm="100000">
                                          <p:val>
                                            <p:strVal val="1+ppt_h/2"/>
                                          </p:val>
                                        </p:tav>
                                      </p:tavLst>
                                    </p:anim>
                                    <p:set>
                                      <p:cBhvr>
                                        <p:cTn id="67" dur="1" fill="hold">
                                          <p:stCondLst>
                                            <p:cond delay="499"/>
                                          </p:stCondLst>
                                        </p:cTn>
                                        <p:tgtEl>
                                          <p:spTgt spid="21"/>
                                        </p:tgtEl>
                                        <p:attrNameLst>
                                          <p:attrName>style.visibility</p:attrName>
                                        </p:attrNameLst>
                                      </p:cBhvr>
                                      <p:to>
                                        <p:strVal val="hidden"/>
                                      </p:to>
                                    </p:set>
                                  </p:childTnLst>
                                </p:cTn>
                              </p:par>
                              <p:par>
                                <p:cTn id="68" presetID="2" presetClass="exit" presetSubtype="4" accel="100000" fill="hold" grpId="1" nodeType="withEffect">
                                  <p:stCondLst>
                                    <p:cond delay="1500"/>
                                  </p:stCondLst>
                                  <p:childTnLst>
                                    <p:anim calcmode="lin" valueType="num">
                                      <p:cBhvr additive="base">
                                        <p:cTn id="69" dur="500"/>
                                        <p:tgtEl>
                                          <p:spTgt spid="22"/>
                                        </p:tgtEl>
                                        <p:attrNameLst>
                                          <p:attrName>ppt_x</p:attrName>
                                        </p:attrNameLst>
                                      </p:cBhvr>
                                      <p:tavLst>
                                        <p:tav tm="0">
                                          <p:val>
                                            <p:strVal val="ppt_x"/>
                                          </p:val>
                                        </p:tav>
                                        <p:tav tm="100000">
                                          <p:val>
                                            <p:strVal val="ppt_x"/>
                                          </p:val>
                                        </p:tav>
                                      </p:tavLst>
                                    </p:anim>
                                    <p:anim calcmode="lin" valueType="num">
                                      <p:cBhvr additive="base">
                                        <p:cTn id="70" dur="500"/>
                                        <p:tgtEl>
                                          <p:spTgt spid="22"/>
                                        </p:tgtEl>
                                        <p:attrNameLst>
                                          <p:attrName>ppt_y</p:attrName>
                                        </p:attrNameLst>
                                      </p:cBhvr>
                                      <p:tavLst>
                                        <p:tav tm="0">
                                          <p:val>
                                            <p:strVal val="ppt_y"/>
                                          </p:val>
                                        </p:tav>
                                        <p:tav tm="100000">
                                          <p:val>
                                            <p:strVal val="1+ppt_h/2"/>
                                          </p:val>
                                        </p:tav>
                                      </p:tavLst>
                                    </p:anim>
                                    <p:set>
                                      <p:cBhvr>
                                        <p:cTn id="7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BE02B-47D5-4CDB-B2D4-B6469D6F1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a:extLst>
              <a:ext uri="{FF2B5EF4-FFF2-40B4-BE49-F238E27FC236}">
                <a16:creationId xmlns:a16="http://schemas.microsoft.com/office/drawing/2014/main" id="{0906306C-804E-4810-9C4D-D34F835624C8}"/>
              </a:ext>
            </a:extLst>
          </p:cNvPr>
          <p:cNvSpPr txBox="1">
            <a:spLocks noGrp="1"/>
          </p:cNvSpPr>
          <p:nvPr/>
        </p:nvSpPr>
        <p:spPr>
          <a:xfrm>
            <a:off x="1148344" y="47187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 sz="3200" dirty="0"/>
              <a:t>Project </a:t>
            </a:r>
            <a:r>
              <a:rPr lang="en-US" sz="3200" dirty="0"/>
              <a:t>Architecture</a:t>
            </a:r>
            <a:endParaRPr sz="3200" dirty="0"/>
          </a:p>
        </p:txBody>
      </p:sp>
      <p:sp>
        <p:nvSpPr>
          <p:cNvPr id="5" name="Rectangle: Rounded Corners 4">
            <a:extLst>
              <a:ext uri="{FF2B5EF4-FFF2-40B4-BE49-F238E27FC236}">
                <a16:creationId xmlns:a16="http://schemas.microsoft.com/office/drawing/2014/main" id="{753607FB-DBD1-4692-BAF3-9B0B9B8131AE}"/>
              </a:ext>
            </a:extLst>
          </p:cNvPr>
          <p:cNvSpPr/>
          <p:nvPr/>
        </p:nvSpPr>
        <p:spPr>
          <a:xfrm>
            <a:off x="1255790" y="1547423"/>
            <a:ext cx="4687809"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Goodreads Dataset</a:t>
            </a:r>
          </a:p>
        </p:txBody>
      </p:sp>
      <p:sp>
        <p:nvSpPr>
          <p:cNvPr id="6" name="Rectangle: Rounded Corners 5">
            <a:extLst>
              <a:ext uri="{FF2B5EF4-FFF2-40B4-BE49-F238E27FC236}">
                <a16:creationId xmlns:a16="http://schemas.microsoft.com/office/drawing/2014/main" id="{80091152-84F4-42E8-AC5F-1FB00E8BE40B}"/>
              </a:ext>
            </a:extLst>
          </p:cNvPr>
          <p:cNvSpPr/>
          <p:nvPr/>
        </p:nvSpPr>
        <p:spPr>
          <a:xfrm>
            <a:off x="1255791" y="3050342"/>
            <a:ext cx="1887459" cy="2931358"/>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Data Preprocessing </a:t>
            </a:r>
          </a:p>
        </p:txBody>
      </p:sp>
      <p:sp>
        <p:nvSpPr>
          <p:cNvPr id="7" name="Rectangle: Rounded Corners 6">
            <a:extLst>
              <a:ext uri="{FF2B5EF4-FFF2-40B4-BE49-F238E27FC236}">
                <a16:creationId xmlns:a16="http://schemas.microsoft.com/office/drawing/2014/main" id="{FCB60832-B4D1-486C-98E0-E9A55072D9D7}"/>
              </a:ext>
            </a:extLst>
          </p:cNvPr>
          <p:cNvSpPr/>
          <p:nvPr/>
        </p:nvSpPr>
        <p:spPr>
          <a:xfrm>
            <a:off x="4056141" y="3050342"/>
            <a:ext cx="188745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Training Data </a:t>
            </a:r>
          </a:p>
        </p:txBody>
      </p:sp>
      <p:sp>
        <p:nvSpPr>
          <p:cNvPr id="10" name="Rectangle: Rounded Corners 9">
            <a:extLst>
              <a:ext uri="{FF2B5EF4-FFF2-40B4-BE49-F238E27FC236}">
                <a16:creationId xmlns:a16="http://schemas.microsoft.com/office/drawing/2014/main" id="{EE5A5CD0-661F-4124-9F72-D95B399C0CE9}"/>
              </a:ext>
            </a:extLst>
          </p:cNvPr>
          <p:cNvSpPr/>
          <p:nvPr/>
        </p:nvSpPr>
        <p:spPr>
          <a:xfrm>
            <a:off x="4056141" y="4850567"/>
            <a:ext cx="188745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Test Data</a:t>
            </a:r>
          </a:p>
        </p:txBody>
      </p:sp>
      <p:sp>
        <p:nvSpPr>
          <p:cNvPr id="11" name="Rectangle: Rounded Corners 10">
            <a:extLst>
              <a:ext uri="{FF2B5EF4-FFF2-40B4-BE49-F238E27FC236}">
                <a16:creationId xmlns:a16="http://schemas.microsoft.com/office/drawing/2014/main" id="{73A762D3-F006-4FBD-9C04-69FC14DA979B}"/>
              </a:ext>
            </a:extLst>
          </p:cNvPr>
          <p:cNvSpPr/>
          <p:nvPr/>
        </p:nvSpPr>
        <p:spPr>
          <a:xfrm>
            <a:off x="7783830" y="4850566"/>
            <a:ext cx="2969895"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Model Selection </a:t>
            </a:r>
          </a:p>
        </p:txBody>
      </p:sp>
      <p:sp>
        <p:nvSpPr>
          <p:cNvPr id="12" name="Rectangle: Rounded Corners 11">
            <a:extLst>
              <a:ext uri="{FF2B5EF4-FFF2-40B4-BE49-F238E27FC236}">
                <a16:creationId xmlns:a16="http://schemas.microsoft.com/office/drawing/2014/main" id="{710D4646-BEAF-4C45-80FD-9878181F66A9}"/>
              </a:ext>
            </a:extLst>
          </p:cNvPr>
          <p:cNvSpPr/>
          <p:nvPr/>
        </p:nvSpPr>
        <p:spPr>
          <a:xfrm>
            <a:off x="7286625" y="3050342"/>
            <a:ext cx="3943349" cy="1131133"/>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Model Building and </a:t>
            </a:r>
          </a:p>
          <a:p>
            <a:pPr algn="ctr"/>
            <a:r>
              <a:rPr lang="en-US" dirty="0">
                <a:latin typeface="Lato" panose="020F0502020204030203" pitchFamily="34" charset="0"/>
                <a:ea typeface="Lato" panose="020F0502020204030203" pitchFamily="34" charset="0"/>
                <a:cs typeface="Lato" panose="020F0502020204030203" pitchFamily="34" charset="0"/>
              </a:rPr>
              <a:t>spoiler detection</a:t>
            </a:r>
          </a:p>
        </p:txBody>
      </p:sp>
      <p:sp>
        <p:nvSpPr>
          <p:cNvPr id="13" name="Rectangle: Rounded Corners 12">
            <a:extLst>
              <a:ext uri="{FF2B5EF4-FFF2-40B4-BE49-F238E27FC236}">
                <a16:creationId xmlns:a16="http://schemas.microsoft.com/office/drawing/2014/main" id="{ACC4CD2C-D167-4F60-AF76-22C6F7838BBF}"/>
              </a:ext>
            </a:extLst>
          </p:cNvPr>
          <p:cNvSpPr/>
          <p:nvPr/>
        </p:nvSpPr>
        <p:spPr>
          <a:xfrm>
            <a:off x="7783830" y="1547423"/>
            <a:ext cx="2969895" cy="944357"/>
          </a:xfrm>
          <a:prstGeom prst="round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Lato" panose="020F0502020204030203" pitchFamily="34" charset="0"/>
                <a:ea typeface="Lato" panose="020F0502020204030203" pitchFamily="34" charset="0"/>
                <a:cs typeface="Lato" panose="020F0502020204030203" pitchFamily="34" charset="0"/>
              </a:rPr>
              <a:t>Evaluation</a:t>
            </a:r>
          </a:p>
        </p:txBody>
      </p:sp>
    </p:spTree>
    <p:extLst>
      <p:ext uri="{BB962C8B-B14F-4D97-AF65-F5344CB8AC3E}">
        <p14:creationId xmlns:p14="http://schemas.microsoft.com/office/powerpoint/2010/main" val="424976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3"/>
                                        </p:tgtEl>
                                      </p:cBhvr>
                                    </p:animEffect>
                                    <p:set>
                                      <p:cBhvr>
                                        <p:cTn id="45" dur="1" fill="hold">
                                          <p:stCondLst>
                                            <p:cond delay="499"/>
                                          </p:stCondLst>
                                        </p:cTn>
                                        <p:tgtEl>
                                          <p:spTgt spid="13"/>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2"/>
                                        </p:tgtEl>
                                      </p:cBhvr>
                                    </p:animEffect>
                                    <p:set>
                                      <p:cBhvr>
                                        <p:cTn id="48" dur="1" fill="hold">
                                          <p:stCondLst>
                                            <p:cond delay="499"/>
                                          </p:stCondLst>
                                        </p:cTn>
                                        <p:tgtEl>
                                          <p:spTgt spid="12"/>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1"/>
                                        </p:tgtEl>
                                      </p:cBhvr>
                                    </p:animEffect>
                                    <p:set>
                                      <p:cBhvr>
                                        <p:cTn id="5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animBg="1"/>
      <p:bldP spid="6" grpId="0" animBg="1"/>
      <p:bldP spid="6" grpId="1" animBg="1"/>
      <p:bldP spid="7" grpId="0" animBg="1"/>
      <p:bldP spid="7" grpId="1"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BE02B-47D5-4CDB-B2D4-B6469D6F1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itle">
            <a:extLst>
              <a:ext uri="{FF2B5EF4-FFF2-40B4-BE49-F238E27FC236}">
                <a16:creationId xmlns:a16="http://schemas.microsoft.com/office/drawing/2014/main" id="{BE4054B9-6C20-4908-9E3D-F1596B1CE0C6}"/>
              </a:ext>
            </a:extLst>
          </p:cNvPr>
          <p:cNvSpPr txBox="1">
            <a:spLocks noGrp="1"/>
          </p:cNvSpPr>
          <p:nvPr/>
        </p:nvSpPr>
        <p:spPr>
          <a:xfrm>
            <a:off x="1148344" y="469345"/>
            <a:ext cx="6044936"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Data Analysis</a:t>
            </a:r>
            <a:endParaRPr sz="3200" dirty="0"/>
          </a:p>
        </p:txBody>
      </p:sp>
      <p:grpSp>
        <p:nvGrpSpPr>
          <p:cNvPr id="21" name="Group 20">
            <a:extLst>
              <a:ext uri="{FF2B5EF4-FFF2-40B4-BE49-F238E27FC236}">
                <a16:creationId xmlns:a16="http://schemas.microsoft.com/office/drawing/2014/main" id="{29016ACC-8E5D-4FDC-89D8-5CB698C325DB}"/>
              </a:ext>
            </a:extLst>
          </p:cNvPr>
          <p:cNvGrpSpPr/>
          <p:nvPr/>
        </p:nvGrpSpPr>
        <p:grpSpPr>
          <a:xfrm>
            <a:off x="7193280" y="469345"/>
            <a:ext cx="6044936" cy="659523"/>
            <a:chOff x="7193280" y="469345"/>
            <a:chExt cx="4221046" cy="659523"/>
          </a:xfrm>
        </p:grpSpPr>
        <p:cxnSp>
          <p:nvCxnSpPr>
            <p:cNvPr id="22" name="Straight Connector 21">
              <a:extLst>
                <a:ext uri="{FF2B5EF4-FFF2-40B4-BE49-F238E27FC236}">
                  <a16:creationId xmlns:a16="http://schemas.microsoft.com/office/drawing/2014/main" id="{05C77242-2F51-4944-9DE0-F76DD69C406C}"/>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AB56BFF-1E37-4AF4-A751-2555B96382A8}"/>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C0022A32-F8DB-48A4-A3CF-619E38FD9737}"/>
              </a:ext>
            </a:extLst>
          </p:cNvPr>
          <p:cNvSpPr txBox="1"/>
          <p:nvPr/>
        </p:nvSpPr>
        <p:spPr>
          <a:xfrm>
            <a:off x="1148344" y="1707602"/>
            <a:ext cx="9626582" cy="46782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dataset contains 1.3M reviews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reviews have been further split into sentences with classification of each sentence as either a spoiler or non-spoiler.</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It contains around 90k sentences that contain spoilers and 1.4M sentences that do not. The dataset is pretty imbalanced.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dataset also contains the following features,</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Review ratings </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User ID</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Book ID</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Review ID</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Timestamp </a:t>
            </a: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33103011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outHorizontal)">
                                      <p:cBhvr>
                                        <p:cTn id="7" dur="250"/>
                                        <p:tgtEl>
                                          <p:spTgt spid="21"/>
                                        </p:tgtEl>
                                      </p:cBhvr>
                                    </p:animEffect>
                                  </p:childTnLst>
                                </p:cTn>
                              </p:par>
                              <p:par>
                                <p:cTn id="8" presetID="42" presetClass="path" presetSubtype="0" accel="80000" decel="20000" fill="hold" nodeType="withEffect">
                                  <p:stCondLst>
                                    <p:cond delay="0"/>
                                  </p:stCondLst>
                                  <p:childTnLst>
                                    <p:animMotion origin="layout" path="M -0.49583 -0.00255 L -0.24557 -0.00139 " pathEditMode="relative" rAng="0" ptsTypes="AA">
                                      <p:cBhvr>
                                        <p:cTn id="9" dur="1000" fill="hold"/>
                                        <p:tgtEl>
                                          <p:spTgt spid="21"/>
                                        </p:tgtEl>
                                        <p:attrNameLst>
                                          <p:attrName>ppt_x</p:attrName>
                                          <p:attrName>ppt_y</p:attrName>
                                        </p:attrNameLst>
                                      </p:cBhvr>
                                      <p:rCtr x="12513" y="46"/>
                                    </p:animMotion>
                                  </p:childTnLst>
                                </p:cTn>
                              </p:par>
                              <p:par>
                                <p:cTn id="10" presetID="1" presetClass="entr" presetSubtype="0" fill="hold" grpId="0" nodeType="withEffect">
                                  <p:stCondLst>
                                    <p:cond delay="260"/>
                                  </p:stCondLst>
                                  <p:childTnLst>
                                    <p:set>
                                      <p:cBhvr>
                                        <p:cTn id="11" dur="1" fill="hold">
                                          <p:stCondLst>
                                            <p:cond delay="0"/>
                                          </p:stCondLst>
                                        </p:cTn>
                                        <p:tgtEl>
                                          <p:spTgt spid="20"/>
                                        </p:tgtEl>
                                        <p:attrNameLst>
                                          <p:attrName>style.visibility</p:attrName>
                                        </p:attrNameLst>
                                      </p:cBhvr>
                                      <p:to>
                                        <p:strVal val="visible"/>
                                      </p:to>
                                    </p:set>
                                  </p:childTnLst>
                                </p:cTn>
                              </p:par>
                            </p:childTnLst>
                          </p:cTn>
                        </p:par>
                        <p:par>
                          <p:cTn id="12" fill="hold">
                            <p:stCondLst>
                              <p:cond delay="1000"/>
                            </p:stCondLst>
                            <p:childTnLst>
                              <p:par>
                                <p:cTn id="13" presetID="16" presetClass="exit" presetSubtype="26" fill="hold" nodeType="afterEffect">
                                  <p:stCondLst>
                                    <p:cond delay="0"/>
                                  </p:stCondLst>
                                  <p:childTnLst>
                                    <p:animEffect transition="out" filter="barn(inHorizontal)">
                                      <p:cBhvr>
                                        <p:cTn id="14" dur="250"/>
                                        <p:tgtEl>
                                          <p:spTgt spid="21"/>
                                        </p:tgtEl>
                                      </p:cBhvr>
                                    </p:animEffect>
                                    <p:set>
                                      <p:cBhvr>
                                        <p:cTn id="15" dur="1" fill="hold">
                                          <p:stCondLst>
                                            <p:cond delay="249"/>
                                          </p:stCondLst>
                                        </p:cTn>
                                        <p:tgtEl>
                                          <p:spTgt spid="21"/>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BE02B-47D5-4CDB-B2D4-B6469D6F11DE}"/>
              </a:ext>
            </a:extLst>
          </p:cNvPr>
          <p:cNvSpPr/>
          <p:nvPr/>
        </p:nvSpPr>
        <p:spPr>
          <a:xfrm>
            <a:off x="0" y="0"/>
            <a:ext cx="12192000" cy="685800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itle">
            <a:extLst>
              <a:ext uri="{FF2B5EF4-FFF2-40B4-BE49-F238E27FC236}">
                <a16:creationId xmlns:a16="http://schemas.microsoft.com/office/drawing/2014/main" id="{BE4054B9-6C20-4908-9E3D-F1596B1CE0C6}"/>
              </a:ext>
            </a:extLst>
          </p:cNvPr>
          <p:cNvSpPr txBox="1">
            <a:spLocks noGrp="1"/>
          </p:cNvSpPr>
          <p:nvPr/>
        </p:nvSpPr>
        <p:spPr>
          <a:xfrm>
            <a:off x="1148344" y="469345"/>
            <a:ext cx="3022467"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Data Analysis</a:t>
            </a:r>
            <a:endParaRPr sz="3200" dirty="0"/>
          </a:p>
        </p:txBody>
      </p:sp>
      <p:sp>
        <p:nvSpPr>
          <p:cNvPr id="8" name="TextBox 7">
            <a:extLst>
              <a:ext uri="{FF2B5EF4-FFF2-40B4-BE49-F238E27FC236}">
                <a16:creationId xmlns:a16="http://schemas.microsoft.com/office/drawing/2014/main" id="{C0022A32-F8DB-48A4-A3CF-619E38FD9737}"/>
              </a:ext>
            </a:extLst>
          </p:cNvPr>
          <p:cNvSpPr txBox="1"/>
          <p:nvPr/>
        </p:nvSpPr>
        <p:spPr>
          <a:xfrm>
            <a:off x="1148344" y="1707602"/>
            <a:ext cx="9626582" cy="46782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dataset contains 1.3M reviews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reviews have been further split into sentences with classification of each sentence as either a spoiler or non-spoiler.</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It contains around 90k sentences that contain spoilers and 1.4M sentences that do not. The dataset is pretty imbalanced.  </a:t>
            </a:r>
          </a:p>
          <a:p>
            <a:pPr marL="285750" indent="-285750">
              <a:lnSpc>
                <a:spcPct val="150000"/>
              </a:lnSpc>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dataset also contains the following features,</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Review ratings </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User ID</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Book ID</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Review ID</a:t>
            </a:r>
          </a:p>
          <a:p>
            <a:pPr marL="742950" lvl="1" indent="-285750">
              <a:buFont typeface="Arial" panose="020B0604020202020204" pitchFamily="34" charset="0"/>
              <a:buChar char="•"/>
            </a:pP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Timestamp </a:t>
            </a: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3" name="Title">
            <a:extLst>
              <a:ext uri="{FF2B5EF4-FFF2-40B4-BE49-F238E27FC236}">
                <a16:creationId xmlns:a16="http://schemas.microsoft.com/office/drawing/2014/main" id="{00625EFF-0954-4EE0-85D6-618DD0DDFE54}"/>
              </a:ext>
            </a:extLst>
          </p:cNvPr>
          <p:cNvSpPr txBox="1">
            <a:spLocks noGrp="1"/>
          </p:cNvSpPr>
          <p:nvPr/>
        </p:nvSpPr>
        <p:spPr>
          <a:xfrm>
            <a:off x="4170811" y="469345"/>
            <a:ext cx="3850373" cy="659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r>
              <a:rPr lang="en-US" sz="3200" dirty="0"/>
              <a:t>- Review Length</a:t>
            </a:r>
            <a:endParaRPr sz="3200" dirty="0"/>
          </a:p>
        </p:txBody>
      </p:sp>
      <p:grpSp>
        <p:nvGrpSpPr>
          <p:cNvPr id="10" name="Group 9">
            <a:extLst>
              <a:ext uri="{FF2B5EF4-FFF2-40B4-BE49-F238E27FC236}">
                <a16:creationId xmlns:a16="http://schemas.microsoft.com/office/drawing/2014/main" id="{A9FCC187-4B10-4737-9E13-271F22598889}"/>
              </a:ext>
            </a:extLst>
          </p:cNvPr>
          <p:cNvGrpSpPr/>
          <p:nvPr/>
        </p:nvGrpSpPr>
        <p:grpSpPr>
          <a:xfrm>
            <a:off x="4170812" y="498373"/>
            <a:ext cx="6044936" cy="659523"/>
            <a:chOff x="7193280" y="469345"/>
            <a:chExt cx="4221046" cy="659523"/>
          </a:xfrm>
        </p:grpSpPr>
        <p:cxnSp>
          <p:nvCxnSpPr>
            <p:cNvPr id="11" name="Straight Connector 10">
              <a:extLst>
                <a:ext uri="{FF2B5EF4-FFF2-40B4-BE49-F238E27FC236}">
                  <a16:creationId xmlns:a16="http://schemas.microsoft.com/office/drawing/2014/main" id="{DCEAE0DB-7D0A-4B99-99E3-531E71A2DB2E}"/>
                </a:ext>
              </a:extLst>
            </p:cNvPr>
            <p:cNvCxnSpPr/>
            <p:nvPr/>
          </p:nvCxnSpPr>
          <p:spPr>
            <a:xfrm>
              <a:off x="7193280" y="578734"/>
              <a:ext cx="0" cy="416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573590C-37A5-435C-86C9-23BADECDF482}"/>
                </a:ext>
              </a:extLst>
            </p:cNvPr>
            <p:cNvSpPr/>
            <p:nvPr/>
          </p:nvSpPr>
          <p:spPr>
            <a:xfrm>
              <a:off x="7212715" y="469345"/>
              <a:ext cx="4201611" cy="659523"/>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4" name="Picture 13">
            <a:extLst>
              <a:ext uri="{FF2B5EF4-FFF2-40B4-BE49-F238E27FC236}">
                <a16:creationId xmlns:a16="http://schemas.microsoft.com/office/drawing/2014/main" id="{C367AA2E-5750-4915-8786-1C52FE951E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32764" y="2334491"/>
            <a:ext cx="3857007" cy="2571338"/>
          </a:xfrm>
          <a:prstGeom prst="rect">
            <a:avLst/>
          </a:prstGeom>
          <a:effectLst>
            <a:outerShdw blurRad="317500" sx="105000" sy="105000" algn="ctr" rotWithShape="0">
              <a:prstClr val="black">
                <a:alpha val="20000"/>
              </a:prstClr>
            </a:outerShdw>
          </a:effectLst>
        </p:spPr>
      </p:pic>
      <p:pic>
        <p:nvPicPr>
          <p:cNvPr id="15" name="Picture 14">
            <a:extLst>
              <a:ext uri="{FF2B5EF4-FFF2-40B4-BE49-F238E27FC236}">
                <a16:creationId xmlns:a16="http://schemas.microsoft.com/office/drawing/2014/main" id="{5DCEACF6-3AD0-4AB8-B25D-50829977F9A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32764" y="2334491"/>
            <a:ext cx="3857007" cy="2571338"/>
          </a:xfrm>
          <a:prstGeom prst="rect">
            <a:avLst/>
          </a:prstGeom>
          <a:effectLst>
            <a:outerShdw blurRad="317500" sx="105000" sy="105000" algn="ctr" rotWithShape="0">
              <a:prstClr val="black">
                <a:alpha val="20000"/>
              </a:prstClr>
            </a:outerShdw>
          </a:effectLst>
        </p:spPr>
      </p:pic>
      <p:sp>
        <p:nvSpPr>
          <p:cNvPr id="3" name="TextBox 2">
            <a:extLst>
              <a:ext uri="{FF2B5EF4-FFF2-40B4-BE49-F238E27FC236}">
                <a16:creationId xmlns:a16="http://schemas.microsoft.com/office/drawing/2014/main" id="{29DAC84A-E04B-4854-93D6-95500FB967E5}"/>
              </a:ext>
            </a:extLst>
          </p:cNvPr>
          <p:cNvSpPr txBox="1"/>
          <p:nvPr/>
        </p:nvSpPr>
        <p:spPr>
          <a:xfrm>
            <a:off x="7016697" y="5154707"/>
            <a:ext cx="3932713" cy="830997"/>
          </a:xfrm>
          <a:prstGeom prst="rect">
            <a:avLst/>
          </a:prstGeom>
          <a:noFill/>
        </p:spPr>
        <p:txBody>
          <a:bodyPr wrap="square" rtlCol="0">
            <a:spAutoFit/>
          </a:bodyPr>
          <a:lstStyle/>
          <a:p>
            <a:pPr algn="ct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Average Length of reviews</a:t>
            </a:r>
          </a:p>
        </p:txBody>
      </p:sp>
      <p:sp>
        <p:nvSpPr>
          <p:cNvPr id="17" name="TextBox 16">
            <a:extLst>
              <a:ext uri="{FF2B5EF4-FFF2-40B4-BE49-F238E27FC236}">
                <a16:creationId xmlns:a16="http://schemas.microsoft.com/office/drawing/2014/main" id="{96107EB4-F8C3-46F3-B0B6-5E642B530CF1}"/>
              </a:ext>
            </a:extLst>
          </p:cNvPr>
          <p:cNvSpPr txBox="1"/>
          <p:nvPr/>
        </p:nvSpPr>
        <p:spPr>
          <a:xfrm>
            <a:off x="1437891" y="5150398"/>
            <a:ext cx="3932713" cy="830997"/>
          </a:xfrm>
          <a:prstGeom prst="rect">
            <a:avLst/>
          </a:prstGeom>
          <a:noFill/>
        </p:spPr>
        <p:txBody>
          <a:bodyPr wrap="square" rtlCol="0">
            <a:spAutoFit/>
          </a:bodyPr>
          <a:lstStyle/>
          <a:p>
            <a:pPr algn="ct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Average Sentence Length</a:t>
            </a:r>
          </a:p>
        </p:txBody>
      </p:sp>
      <p:pic>
        <p:nvPicPr>
          <p:cNvPr id="18" name="Picture 17">
            <a:extLst>
              <a:ext uri="{FF2B5EF4-FFF2-40B4-BE49-F238E27FC236}">
                <a16:creationId xmlns:a16="http://schemas.microsoft.com/office/drawing/2014/main" id="{7D617B3F-27CC-4A75-B850-D06F30D48EF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332765" y="2334491"/>
            <a:ext cx="3857007" cy="2571338"/>
          </a:xfrm>
          <a:prstGeom prst="rect">
            <a:avLst/>
          </a:prstGeom>
          <a:effectLst>
            <a:outerShdw blurRad="317500" sx="105000" sy="105000" algn="ctr" rotWithShape="0">
              <a:prstClr val="black">
                <a:alpha val="20000"/>
              </a:prstClr>
            </a:outerShdw>
          </a:effectLst>
        </p:spPr>
      </p:pic>
      <p:pic>
        <p:nvPicPr>
          <p:cNvPr id="19" name="Picture 18">
            <a:extLst>
              <a:ext uri="{FF2B5EF4-FFF2-40B4-BE49-F238E27FC236}">
                <a16:creationId xmlns:a16="http://schemas.microsoft.com/office/drawing/2014/main" id="{B75A4A4D-40DD-4891-B2C9-80976ED253F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332764" y="2334491"/>
            <a:ext cx="3857007" cy="2571338"/>
          </a:xfrm>
          <a:prstGeom prst="rect">
            <a:avLst/>
          </a:prstGeom>
          <a:effectLst>
            <a:outerShdw blurRad="317500" sx="105000" sy="105000" algn="ctr" rotWithShape="0">
              <a:prstClr val="black">
                <a:alpha val="20000"/>
              </a:prstClr>
            </a:outerShdw>
          </a:effectLst>
        </p:spPr>
      </p:pic>
    </p:spTree>
    <p:extLst>
      <p:ext uri="{BB962C8B-B14F-4D97-AF65-F5344CB8AC3E}">
        <p14:creationId xmlns:p14="http://schemas.microsoft.com/office/powerpoint/2010/main" val="90822823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grpId="0" nodeType="withEffect">
                                  <p:stCondLst>
                                    <p:cond delay="0"/>
                                  </p:stCondLst>
                                  <p:childTnLst>
                                    <p:animEffect transition="out" filter="wipe(left)">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6" presetClass="entr" presetSubtype="4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outHorizontal)">
                                      <p:cBhvr>
                                        <p:cTn id="10" dur="250"/>
                                        <p:tgtEl>
                                          <p:spTgt spid="10"/>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42" presetClass="path" presetSubtype="0" accel="75000" decel="23000" fill="hold" nodeType="withEffect">
                                  <p:stCondLst>
                                    <p:cond delay="0"/>
                                  </p:stCondLst>
                                  <p:childTnLst>
                                    <p:animMotion origin="layout" path="M -3.95833E-6 -1.85185E-6 L 0.29375 -1.85185E-6 " pathEditMode="relative" rAng="0" ptsTypes="AA">
                                      <p:cBhvr>
                                        <p:cTn id="15" dur="1000" fill="hold"/>
                                        <p:tgtEl>
                                          <p:spTgt spid="10"/>
                                        </p:tgtEl>
                                        <p:attrNameLst>
                                          <p:attrName>ppt_x</p:attrName>
                                          <p:attrName>ppt_y</p:attrName>
                                        </p:attrNameLst>
                                      </p:cBhvr>
                                      <p:rCtr x="14687" y="0"/>
                                    </p:animMotion>
                                  </p:childTnLst>
                                </p:cTn>
                              </p:par>
                            </p:childTnLst>
                          </p:cTn>
                        </p:par>
                        <p:par>
                          <p:cTn id="16" fill="hold">
                            <p:stCondLst>
                              <p:cond delay="1500"/>
                            </p:stCondLst>
                            <p:childTnLst>
                              <p:par>
                                <p:cTn id="17" presetID="16" presetClass="exit" presetSubtype="26" fill="hold" nodeType="afterEffect">
                                  <p:stCondLst>
                                    <p:cond delay="0"/>
                                  </p:stCondLst>
                                  <p:childTnLst>
                                    <p:animEffect transition="out" filter="barn(inHorizontal)">
                                      <p:cBhvr>
                                        <p:cTn id="18" dur="250"/>
                                        <p:tgtEl>
                                          <p:spTgt spid="10"/>
                                        </p:tgtEl>
                                      </p:cBhvr>
                                    </p:animEffect>
                                    <p:set>
                                      <p:cBhvr>
                                        <p:cTn id="19" dur="1" fill="hold">
                                          <p:stCondLst>
                                            <p:cond delay="249"/>
                                          </p:stCondLst>
                                        </p:cTn>
                                        <p:tgtEl>
                                          <p:spTgt spid="10"/>
                                        </p:tgtEl>
                                        <p:attrNameLst>
                                          <p:attrName>style.visibility</p:attrName>
                                        </p:attrNameLst>
                                      </p:cBhvr>
                                      <p:to>
                                        <p:strVal val="hidden"/>
                                      </p:to>
                                    </p:set>
                                  </p:childTnLst>
                                </p:cTn>
                              </p:par>
                              <p:par>
                                <p:cTn id="20" presetID="42" presetClass="path" presetSubtype="0" accel="50000" decel="50000" fill="hold" nodeType="withEffect">
                                  <p:stCondLst>
                                    <p:cond delay="0"/>
                                  </p:stCondLst>
                                  <p:childTnLst>
                                    <p:animMotion origin="layout" path="M -3.33333E-6 2.22222E-6 L 0.76302 -0.00857 " pathEditMode="relative" rAng="0" ptsTypes="AA">
                                      <p:cBhvr>
                                        <p:cTn id="21" dur="1000" fill="hold"/>
                                        <p:tgtEl>
                                          <p:spTgt spid="14"/>
                                        </p:tgtEl>
                                        <p:attrNameLst>
                                          <p:attrName>ppt_x</p:attrName>
                                          <p:attrName>ppt_y</p:attrName>
                                        </p:attrNameLst>
                                      </p:cBhvr>
                                      <p:rCtr x="38151" y="-440"/>
                                    </p:animMotion>
                                  </p:childTnLst>
                                </p:cTn>
                              </p:par>
                              <p:par>
                                <p:cTn id="22" presetID="6" presetClass="emph" presetSubtype="0" fill="hold" nodeType="withEffect">
                                  <p:stCondLst>
                                    <p:cond delay="0"/>
                                  </p:stCondLst>
                                  <p:childTnLst>
                                    <p:animScale>
                                      <p:cBhvr>
                                        <p:cTn id="23" dur="1250" fill="hold"/>
                                        <p:tgtEl>
                                          <p:spTgt spid="14"/>
                                        </p:tgtEl>
                                      </p:cBhvr>
                                      <p:by x="110000" y="110000"/>
                                    </p:animScale>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0.76302 -0.00857 L 1.01693 -0.00857 " pathEditMode="relative" rAng="0" ptsTypes="AA">
                                      <p:cBhvr>
                                        <p:cTn id="27" dur="1000" fill="hold"/>
                                        <p:tgtEl>
                                          <p:spTgt spid="14"/>
                                        </p:tgtEl>
                                        <p:attrNameLst>
                                          <p:attrName>ppt_x</p:attrName>
                                          <p:attrName>ppt_y</p:attrName>
                                        </p:attrNameLst>
                                      </p:cBhvr>
                                      <p:rCtr x="12695" y="0"/>
                                    </p:animMotion>
                                  </p:childTnLst>
                                </p:cTn>
                              </p:par>
                              <p:par>
                                <p:cTn id="28" presetID="6" presetClass="emph" presetSubtype="0" fill="hold" nodeType="withEffect">
                                  <p:stCondLst>
                                    <p:cond delay="0"/>
                                  </p:stCondLst>
                                  <p:childTnLst>
                                    <p:animScale>
                                      <p:cBhvr>
                                        <p:cTn id="29" dur="1250" fill="hold"/>
                                        <p:tgtEl>
                                          <p:spTgt spid="14"/>
                                        </p:tgtEl>
                                      </p:cBhvr>
                                      <p:by x="90000" y="90000"/>
                                    </p:animScale>
                                  </p:childTnLst>
                                </p:cTn>
                              </p:par>
                              <p:par>
                                <p:cTn id="30" presetID="42" presetClass="path" presetSubtype="0" accel="50000" decel="50000" fill="hold" nodeType="withEffect">
                                  <p:stCondLst>
                                    <p:cond delay="0"/>
                                  </p:stCondLst>
                                  <p:childTnLst>
                                    <p:animMotion origin="layout" path="M -3.33333E-6 2.22222E-6 L 0.76302 -0.00857 " pathEditMode="relative" rAng="0" ptsTypes="AA">
                                      <p:cBhvr>
                                        <p:cTn id="31" dur="1000" fill="hold"/>
                                        <p:tgtEl>
                                          <p:spTgt spid="15"/>
                                        </p:tgtEl>
                                        <p:attrNameLst>
                                          <p:attrName>ppt_x</p:attrName>
                                          <p:attrName>ppt_y</p:attrName>
                                        </p:attrNameLst>
                                      </p:cBhvr>
                                      <p:rCtr x="38151" y="-440"/>
                                    </p:animMotion>
                                  </p:childTnLst>
                                </p:cTn>
                              </p:par>
                              <p:par>
                                <p:cTn id="32" presetID="6" presetClass="emph" presetSubtype="0" fill="hold" nodeType="withEffect">
                                  <p:stCondLst>
                                    <p:cond delay="0"/>
                                  </p:stCondLst>
                                  <p:childTnLst>
                                    <p:animScale>
                                      <p:cBhvr>
                                        <p:cTn id="33" dur="1250" fill="hold"/>
                                        <p:tgtEl>
                                          <p:spTgt spid="15"/>
                                        </p:tgtEl>
                                      </p:cBhvr>
                                      <p:by x="110000" y="110000"/>
                                    </p:animScale>
                                  </p:childTnLst>
                                </p:cTn>
                              </p:par>
                            </p:childTnLst>
                          </p:cTn>
                        </p:par>
                        <p:par>
                          <p:cTn id="34" fill="hold">
                            <p:stCondLst>
                              <p:cond delay="1250"/>
                            </p:stCondLst>
                            <p:childTnLst>
                              <p:par>
                                <p:cTn id="35" presetID="10" presetClass="entr" presetSubtype="0"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0.76302 -0.00857 L 0.55183 -0.00857 " pathEditMode="relative" rAng="0" ptsTypes="AA">
                                      <p:cBhvr>
                                        <p:cTn id="41" dur="1000" fill="hold"/>
                                        <p:tgtEl>
                                          <p:spTgt spid="15"/>
                                        </p:tgtEl>
                                        <p:attrNameLst>
                                          <p:attrName>ppt_x</p:attrName>
                                          <p:attrName>ppt_y</p:attrName>
                                        </p:attrNameLst>
                                      </p:cBhvr>
                                      <p:rCtr x="-10560" y="0"/>
                                    </p:animMotion>
                                  </p:childTnLst>
                                </p:cTn>
                              </p:par>
                              <p:par>
                                <p:cTn id="42" presetID="6" presetClass="emph" presetSubtype="0" fill="hold" nodeType="withEffect">
                                  <p:stCondLst>
                                    <p:cond delay="0"/>
                                  </p:stCondLst>
                                  <p:childTnLst>
                                    <p:animScale>
                                      <p:cBhvr>
                                        <p:cTn id="43" dur="1250" fill="hold"/>
                                        <p:tgtEl>
                                          <p:spTgt spid="15"/>
                                        </p:tgtEl>
                                      </p:cBhvr>
                                      <p:by x="90000" y="90000"/>
                                    </p:animScale>
                                  </p:childTnLst>
                                </p:cTn>
                              </p:par>
                            </p:childTnLst>
                          </p:cTn>
                        </p:par>
                        <p:par>
                          <p:cTn id="44" fill="hold">
                            <p:stCondLst>
                              <p:cond delay="1250"/>
                            </p:stCondLst>
                            <p:childTnLst>
                              <p:par>
                                <p:cTn id="45" presetID="10"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nodeType="clickEffect">
                                  <p:stCondLst>
                                    <p:cond delay="0"/>
                                  </p:stCondLst>
                                  <p:childTnLst>
                                    <p:animMotion origin="layout" path="M 0.55183 -0.00857 L 2.10196 -0.01736 " pathEditMode="relative" rAng="0" ptsTypes="AA">
                                      <p:cBhvr>
                                        <p:cTn id="51" dur="1000" fill="hold"/>
                                        <p:tgtEl>
                                          <p:spTgt spid="15"/>
                                        </p:tgtEl>
                                        <p:attrNameLst>
                                          <p:attrName>ppt_x</p:attrName>
                                          <p:attrName>ppt_y</p:attrName>
                                        </p:attrNameLst>
                                      </p:cBhvr>
                                      <p:rCtr x="77500" y="-440"/>
                                    </p:animMotion>
                                  </p:childTnLst>
                                </p:cTn>
                              </p:par>
                              <p:par>
                                <p:cTn id="52" presetID="42" presetClass="path" presetSubtype="0" accel="50000" decel="50000" fill="hold" nodeType="withEffect">
                                  <p:stCondLst>
                                    <p:cond delay="0"/>
                                  </p:stCondLst>
                                  <p:childTnLst>
                                    <p:animMotion origin="layout" path="M 1.01693 -0.00857 L 2.10196 -0.01736 " pathEditMode="relative" rAng="0" ptsTypes="AA">
                                      <p:cBhvr>
                                        <p:cTn id="53" dur="1000" fill="hold"/>
                                        <p:tgtEl>
                                          <p:spTgt spid="14"/>
                                        </p:tgtEl>
                                        <p:attrNameLst>
                                          <p:attrName>ppt_x</p:attrName>
                                          <p:attrName>ppt_y</p:attrName>
                                        </p:attrNameLst>
                                      </p:cBhvr>
                                      <p:rCtr x="54245" y="-440"/>
                                    </p:animMotion>
                                  </p:childTnLst>
                                </p:cTn>
                              </p:par>
                              <p:par>
                                <p:cTn id="54" presetID="42" presetClass="path" presetSubtype="0" accel="50000" decel="50000" fill="hold" grpId="1" nodeType="withEffect">
                                  <p:stCondLst>
                                    <p:cond delay="0"/>
                                  </p:stCondLst>
                                  <p:childTnLst>
                                    <p:animMotion origin="layout" path="M 1.25E-6 1.48148E-6 L 1.08672 1.48148E-6 " pathEditMode="relative" rAng="0" ptsTypes="AA">
                                      <p:cBhvr>
                                        <p:cTn id="55" dur="1000" fill="hold"/>
                                        <p:tgtEl>
                                          <p:spTgt spid="3"/>
                                        </p:tgtEl>
                                        <p:attrNameLst>
                                          <p:attrName>ppt_x</p:attrName>
                                          <p:attrName>ppt_y</p:attrName>
                                        </p:attrNameLst>
                                      </p:cBhvr>
                                      <p:rCtr x="54336" y="0"/>
                                    </p:animMotion>
                                  </p:childTnLst>
                                </p:cTn>
                              </p:par>
                              <p:par>
                                <p:cTn id="56" presetID="42" presetClass="path" presetSubtype="0" accel="50000" decel="50000" fill="hold" grpId="1" nodeType="withEffect">
                                  <p:stCondLst>
                                    <p:cond delay="0"/>
                                  </p:stCondLst>
                                  <p:childTnLst>
                                    <p:animMotion origin="layout" path="M 3.33333E-6 -4.07407E-6 L 1.17552 -4.07407E-6 " pathEditMode="relative" rAng="0" ptsTypes="AA">
                                      <p:cBhvr>
                                        <p:cTn id="57" dur="1000" fill="hold"/>
                                        <p:tgtEl>
                                          <p:spTgt spid="17"/>
                                        </p:tgtEl>
                                        <p:attrNameLst>
                                          <p:attrName>ppt_x</p:attrName>
                                          <p:attrName>ppt_y</p:attrName>
                                        </p:attrNameLst>
                                      </p:cBhvr>
                                      <p:rCtr x="58776" y="0"/>
                                    </p:animMotion>
                                  </p:childTnLst>
                                </p:cTn>
                              </p:par>
                              <p:par>
                                <p:cTn id="58" presetID="42" presetClass="path" presetSubtype="0" accel="50000" decel="50000" fill="hold" nodeType="withEffect">
                                  <p:stCondLst>
                                    <p:cond delay="0"/>
                                  </p:stCondLst>
                                  <p:childTnLst>
                                    <p:animMotion origin="layout" path="M -3.33333E-6 2.22222E-6 L 0.76302 -0.00857 " pathEditMode="relative" rAng="0" ptsTypes="AA">
                                      <p:cBhvr>
                                        <p:cTn id="59" dur="1000" fill="hold"/>
                                        <p:tgtEl>
                                          <p:spTgt spid="18"/>
                                        </p:tgtEl>
                                        <p:attrNameLst>
                                          <p:attrName>ppt_x</p:attrName>
                                          <p:attrName>ppt_y</p:attrName>
                                        </p:attrNameLst>
                                      </p:cBhvr>
                                      <p:rCtr x="38151" y="-440"/>
                                    </p:animMotion>
                                  </p:childTnLst>
                                </p:cTn>
                              </p:par>
                              <p:par>
                                <p:cTn id="60" presetID="6" presetClass="emph" presetSubtype="0" fill="hold" nodeType="withEffect">
                                  <p:stCondLst>
                                    <p:cond delay="0"/>
                                  </p:stCondLst>
                                  <p:childTnLst>
                                    <p:animScale>
                                      <p:cBhvr>
                                        <p:cTn id="61" dur="1250" fill="hold"/>
                                        <p:tgtEl>
                                          <p:spTgt spid="18"/>
                                        </p:tgtEl>
                                      </p:cBhvr>
                                      <p:by x="110000" y="110000"/>
                                    </p:animScale>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0.76302 -0.00857 L 0.55183 -0.00857 " pathEditMode="relative" rAng="0" ptsTypes="AA">
                                      <p:cBhvr>
                                        <p:cTn id="65" dur="1000" fill="hold"/>
                                        <p:tgtEl>
                                          <p:spTgt spid="18"/>
                                        </p:tgtEl>
                                        <p:attrNameLst>
                                          <p:attrName>ppt_x</p:attrName>
                                          <p:attrName>ppt_y</p:attrName>
                                        </p:attrNameLst>
                                      </p:cBhvr>
                                      <p:rCtr x="-10560" y="0"/>
                                    </p:animMotion>
                                  </p:childTnLst>
                                </p:cTn>
                              </p:par>
                              <p:par>
                                <p:cTn id="66" presetID="6" presetClass="emph" presetSubtype="0" fill="hold" nodeType="withEffect">
                                  <p:stCondLst>
                                    <p:cond delay="0"/>
                                  </p:stCondLst>
                                  <p:childTnLst>
                                    <p:animScale>
                                      <p:cBhvr>
                                        <p:cTn id="67" dur="1250" fill="hold"/>
                                        <p:tgtEl>
                                          <p:spTgt spid="18"/>
                                        </p:tgtEl>
                                      </p:cBhvr>
                                      <p:by x="90000" y="90000"/>
                                    </p:animScale>
                                  </p:childTnLst>
                                </p:cTn>
                              </p:par>
                              <p:par>
                                <p:cTn id="68" presetID="42" presetClass="path" presetSubtype="0" accel="50000" decel="50000" fill="hold" nodeType="withEffect">
                                  <p:stCondLst>
                                    <p:cond delay="0"/>
                                  </p:stCondLst>
                                  <p:childTnLst>
                                    <p:animMotion origin="layout" path="M -3.33333E-6 2.22222E-6 L 0.76302 -0.00857 " pathEditMode="relative" rAng="0" ptsTypes="AA">
                                      <p:cBhvr>
                                        <p:cTn id="69" dur="1000" fill="hold"/>
                                        <p:tgtEl>
                                          <p:spTgt spid="19"/>
                                        </p:tgtEl>
                                        <p:attrNameLst>
                                          <p:attrName>ppt_x</p:attrName>
                                          <p:attrName>ppt_y</p:attrName>
                                        </p:attrNameLst>
                                      </p:cBhvr>
                                      <p:rCtr x="38151" y="-440"/>
                                    </p:animMotion>
                                  </p:childTnLst>
                                </p:cTn>
                              </p:par>
                              <p:par>
                                <p:cTn id="70" presetID="6" presetClass="emph" presetSubtype="0" fill="hold" nodeType="withEffect">
                                  <p:stCondLst>
                                    <p:cond delay="0"/>
                                  </p:stCondLst>
                                  <p:childTnLst>
                                    <p:animScale>
                                      <p:cBhvr>
                                        <p:cTn id="71" dur="1250" fill="hold"/>
                                        <p:tgtEl>
                                          <p:spTgt spid="19"/>
                                        </p:tgtEl>
                                      </p:cBhvr>
                                      <p:by x="110000" y="110000"/>
                                    </p:animScale>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0.76302 -0.00857 L 1.01693 -0.00857 " pathEditMode="relative" rAng="0" ptsTypes="AA">
                                      <p:cBhvr>
                                        <p:cTn id="75" dur="1000" fill="hold"/>
                                        <p:tgtEl>
                                          <p:spTgt spid="19"/>
                                        </p:tgtEl>
                                        <p:attrNameLst>
                                          <p:attrName>ppt_x</p:attrName>
                                          <p:attrName>ppt_y</p:attrName>
                                        </p:attrNameLst>
                                      </p:cBhvr>
                                      <p:rCtr x="12695" y="0"/>
                                    </p:animMotion>
                                  </p:childTnLst>
                                </p:cTn>
                              </p:par>
                              <p:par>
                                <p:cTn id="76" presetID="6" presetClass="emph" presetSubtype="0" fill="hold" nodeType="withEffect">
                                  <p:stCondLst>
                                    <p:cond delay="0"/>
                                  </p:stCondLst>
                                  <p:childTnLst>
                                    <p:animScale>
                                      <p:cBhvr>
                                        <p:cTn id="77" dur="1250" fill="hold"/>
                                        <p:tgtEl>
                                          <p:spTgt spid="19"/>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3" grpId="0"/>
      <p:bldP spid="3" grpId="1"/>
      <p:bldP spid="17" grpId="0"/>
      <p:bldP spid="17"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2266</TotalTime>
  <Words>1347</Words>
  <Application>Microsoft Office PowerPoint</Application>
  <PresentationFormat>Widescreen</PresentationFormat>
  <Paragraphs>203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Lato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Zeeshan Ahmed P</dc:creator>
  <cp:lastModifiedBy>Zeeshan Ahmed P</cp:lastModifiedBy>
  <cp:revision>151</cp:revision>
  <dcterms:created xsi:type="dcterms:W3CDTF">2018-12-06T09:31:04Z</dcterms:created>
  <dcterms:modified xsi:type="dcterms:W3CDTF">2019-11-21T07:16:15Z</dcterms:modified>
</cp:coreProperties>
</file>