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9" r:id="rId10"/>
    <p:sldId id="265" r:id="rId11"/>
    <p:sldId id="266" r:id="rId12"/>
    <p:sldId id="267" r:id="rId13"/>
    <p:sldId id="268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83" r:id="rId29"/>
    <p:sldId id="284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30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n-lt"/>
        <a:ea typeface="+mn-ea"/>
        <a:cs typeface="+mn-cs"/>
        <a:sym typeface="Calibri"/>
      </a:defRPr>
    </a:lvl1pPr>
    <a:lvl2pPr indent="228600" algn="r" latinLnBrk="0">
      <a:defRPr sz="1200">
        <a:latin typeface="+mn-lt"/>
        <a:ea typeface="+mn-ea"/>
        <a:cs typeface="+mn-cs"/>
        <a:sym typeface="Calibri"/>
      </a:defRPr>
    </a:lvl2pPr>
    <a:lvl3pPr indent="457200" algn="r" latinLnBrk="0">
      <a:defRPr sz="1200">
        <a:latin typeface="+mn-lt"/>
        <a:ea typeface="+mn-ea"/>
        <a:cs typeface="+mn-cs"/>
        <a:sym typeface="Calibri"/>
      </a:defRPr>
    </a:lvl3pPr>
    <a:lvl4pPr indent="685800" algn="r" latinLnBrk="0">
      <a:defRPr sz="1200">
        <a:latin typeface="+mn-lt"/>
        <a:ea typeface="+mn-ea"/>
        <a:cs typeface="+mn-cs"/>
        <a:sym typeface="Calibri"/>
      </a:defRPr>
    </a:lvl4pPr>
    <a:lvl5pPr indent="914400" algn="r" latinLnBrk="0">
      <a:defRPr sz="1200">
        <a:latin typeface="+mn-lt"/>
        <a:ea typeface="+mn-ea"/>
        <a:cs typeface="+mn-cs"/>
        <a:sym typeface="Calibri"/>
      </a:defRPr>
    </a:lvl5pPr>
    <a:lvl6pPr indent="1143000" algn="r" latinLnBrk="0">
      <a:defRPr sz="1200">
        <a:latin typeface="+mn-lt"/>
        <a:ea typeface="+mn-ea"/>
        <a:cs typeface="+mn-cs"/>
        <a:sym typeface="Calibri"/>
      </a:defRPr>
    </a:lvl6pPr>
    <a:lvl7pPr indent="1371600" algn="r" latinLnBrk="0">
      <a:defRPr sz="1200">
        <a:latin typeface="+mn-lt"/>
        <a:ea typeface="+mn-ea"/>
        <a:cs typeface="+mn-cs"/>
        <a:sym typeface="Calibri"/>
      </a:defRPr>
    </a:lvl7pPr>
    <a:lvl8pPr indent="1600200" algn="r" latinLnBrk="0">
      <a:defRPr sz="1200">
        <a:latin typeface="+mn-lt"/>
        <a:ea typeface="+mn-ea"/>
        <a:cs typeface="+mn-cs"/>
        <a:sym typeface="Calibri"/>
      </a:defRPr>
    </a:lvl8pPr>
    <a:lvl9pPr indent="1828800" algn="r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3175" y="-1"/>
            <a:ext cx="9140825" cy="76470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99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6540500"/>
            <a:ext cx="4572000" cy="2880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572000" y="6540500"/>
            <a:ext cx="4572000" cy="288033"/>
          </a:xfrm>
          <a:prstGeom prst="rect">
            <a:avLst/>
          </a:prstGeom>
          <a:solidFill>
            <a:srgbClr val="0000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57200" y="6404292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l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755576" y="1497483"/>
            <a:ext cx="7772401" cy="14700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Theoretical principles of NMR Proton relaxation technology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1331639" y="4005064"/>
            <a:ext cx="6400803" cy="17526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and MRI Application in Biotechnology Course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395536" y="96837"/>
            <a:ext cx="8568952" cy="5710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49808">
              <a:defRPr sz="2624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495300" y="1219200"/>
            <a:ext cx="7821116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804672">
              <a:spcBef>
                <a:spcPts val="600"/>
              </a:spcBef>
              <a:buSzTx/>
              <a:buFont typeface="Wingdings" panose="05000000000000000000" pitchFamily="2" charset="2"/>
              <a:buChar char="§"/>
              <a:defRPr sz="2816"/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contribution from a large number of such nuclear magnetic moments in an external magnetic field is called: net magnetization M</a:t>
            </a:r>
          </a:p>
          <a:p>
            <a:pPr algn="just" defTabSz="804672">
              <a:spcBef>
                <a:spcPts val="600"/>
              </a:spcBef>
              <a:buSzTx/>
              <a:buFont typeface="Wingdings" panose="05000000000000000000" pitchFamily="2" charset="2"/>
              <a:buChar char="§"/>
              <a:defRPr sz="2816"/>
            </a:pP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defTabSz="804672">
              <a:spcBef>
                <a:spcPts val="600"/>
              </a:spcBef>
              <a:buSzTx/>
              <a:buFont typeface="Wingdings" panose="05000000000000000000" pitchFamily="2" charset="2"/>
              <a:buChar char="§"/>
              <a:defRPr sz="2816"/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magnetization: net contribution (average sum) from all such magnetic moments</a:t>
            </a:r>
          </a:p>
          <a:p>
            <a:pPr algn="just" defTabSz="804672">
              <a:spcBef>
                <a:spcPts val="600"/>
              </a:spcBef>
              <a:buSzTx/>
              <a:buFont typeface="Wingdings" panose="05000000000000000000" pitchFamily="2" charset="2"/>
              <a:buChar char="§"/>
              <a:defRPr sz="2816"/>
            </a:pP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defTabSz="804672">
              <a:spcBef>
                <a:spcPts val="600"/>
              </a:spcBef>
              <a:buSzTx/>
              <a:buFont typeface="Wingdings" panose="05000000000000000000" pitchFamily="2" charset="2"/>
              <a:buChar char="§"/>
              <a:defRPr sz="2816"/>
            </a:pP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magnetization describes how a material responds to an applied magnetic field.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idx="4294967295"/>
          </p:nvPr>
        </p:nvSpPr>
        <p:spPr>
          <a:xfrm>
            <a:off x="251520" y="116632"/>
            <a:ext cx="8568952" cy="5710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49808">
              <a:defRPr sz="2624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4294967295"/>
          </p:nvPr>
        </p:nvSpPr>
        <p:spPr>
          <a:xfrm>
            <a:off x="495300" y="1219200"/>
            <a:ext cx="7414171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SzTx/>
              <a:buFontTx/>
              <a:buNone/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 flip= splitting of spin states in the presence of external magnetic field</a:t>
            </a:r>
          </a:p>
        </p:txBody>
      </p:sp>
      <p:pic>
        <p:nvPicPr>
          <p:cNvPr id="2050" name="Picture 2" descr="Magneticfield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17" y="2636912"/>
            <a:ext cx="5238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5696" y="4869160"/>
            <a:ext cx="532859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i="1" dirty="0">
                <a:solidFill>
                  <a:srgbClr val="000099"/>
                </a:solidFill>
              </a:rPr>
              <a:t>Application of a magnetic field to a randomly oriented bar magnet. The red arrow denotes magnetic moment of the nucleus. The application of the external magnetic field aligns the nuclear magnetic moments with or against the field.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99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2"/>
          <p:cNvGrpSpPr/>
          <p:nvPr/>
        </p:nvGrpSpPr>
        <p:grpSpPr>
          <a:xfrm>
            <a:off x="1592905" y="2006020"/>
            <a:ext cx="2833693" cy="1998474"/>
            <a:chOff x="0" y="0"/>
            <a:chExt cx="2833691" cy="1998473"/>
          </a:xfrm>
        </p:grpSpPr>
        <p:sp>
          <p:nvSpPr>
            <p:cNvPr id="111" name="Shape 111"/>
            <p:cNvSpPr/>
            <p:nvPr/>
          </p:nvSpPr>
          <p:spPr>
            <a:xfrm>
              <a:off x="319087" y="1657350"/>
              <a:ext cx="685802" cy="341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</a:t>
              </a:r>
              <a:r>
                <a:rPr baseline="-25000"/>
                <a:t>0</a:t>
              </a:r>
              <a:r>
                <a:t>=0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1462087" y="1657350"/>
              <a:ext cx="685802" cy="341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</a:t>
              </a:r>
              <a:r>
                <a:rPr baseline="-25000"/>
                <a:t>0</a:t>
              </a:r>
              <a:r>
                <a:t>≠0</a:t>
              </a:r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-1" y="-1"/>
              <a:ext cx="2833693" cy="1733552"/>
              <a:chOff x="0" y="0"/>
              <a:chExt cx="2833691" cy="1733551"/>
            </a:xfrm>
          </p:grpSpPr>
          <p:grpSp>
            <p:nvGrpSpPr>
              <p:cNvPr id="115" name="Group 115"/>
              <p:cNvGrpSpPr/>
              <p:nvPr/>
            </p:nvGrpSpPr>
            <p:grpSpPr>
              <a:xfrm>
                <a:off x="161925" y="139700"/>
                <a:ext cx="2671767" cy="1593852"/>
                <a:chOff x="0" y="0"/>
                <a:chExt cx="2671765" cy="1593851"/>
              </a:xfrm>
            </p:grpSpPr>
            <p:pic>
              <p:nvPicPr>
                <p:cNvPr id="113" name="image3.png" descr="nmr1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23223" t="13832" r="8695"/>
                <a:stretch>
                  <a:fillRect/>
                </a:stretch>
              </p:blipFill>
              <p:spPr>
                <a:xfrm>
                  <a:off x="0" y="0"/>
                  <a:ext cx="2671766" cy="159385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14" name="Shape 114"/>
                <p:cNvSpPr/>
                <p:nvPr/>
              </p:nvSpPr>
              <p:spPr>
                <a:xfrm>
                  <a:off x="1223963" y="603250"/>
                  <a:ext cx="685802" cy="5334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116" name="Shape 116"/>
              <p:cNvSpPr/>
              <p:nvPr/>
            </p:nvSpPr>
            <p:spPr>
              <a:xfrm>
                <a:off x="-1" y="-1"/>
                <a:ext cx="381001" cy="3133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 b="1"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18" name="Shape 118"/>
            <p:cNvSpPr/>
            <p:nvPr/>
          </p:nvSpPr>
          <p:spPr>
            <a:xfrm>
              <a:off x="1462087" y="771525"/>
              <a:ext cx="1171577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1000"/>
                </a:spcBef>
                <a:defRPr b="1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ΔE=hω</a:t>
              </a:r>
              <a:r>
                <a:rPr baseline="-25000"/>
                <a:t>0</a:t>
              </a: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1385887" y="657225"/>
              <a:ext cx="2" cy="639764"/>
            </a:xfrm>
            <a:prstGeom prst="line">
              <a:avLst/>
            </a:prstGeom>
            <a:noFill/>
            <a:ln w="12700" cap="flat">
              <a:solidFill>
                <a:srgbClr val="00008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062162" y="1343025"/>
              <a:ext cx="30480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α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071687" y="133350"/>
              <a:ext cx="30480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β</a:t>
              </a:r>
            </a:p>
          </p:txBody>
        </p:sp>
      </p:grpSp>
      <p:pic>
        <p:nvPicPr>
          <p:cNvPr id="123" name="image4.png" descr="Fig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8671" y="4261708"/>
            <a:ext cx="2452689" cy="11350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5462672" y="4107068"/>
            <a:ext cx="2844514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10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Spin states: </a:t>
            </a:r>
            <a:r>
              <a:rPr dirty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+I&gt;</a:t>
            </a:r>
            <a:r>
              <a:rPr dirty="0" err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aseline="-25000" dirty="0" err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dirty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&gt;-I</a:t>
            </a:r>
          </a:p>
        </p:txBody>
      </p:sp>
      <p:sp>
        <p:nvSpPr>
          <p:cNvPr id="125" name="Shape 125"/>
          <p:cNvSpPr/>
          <p:nvPr/>
        </p:nvSpPr>
        <p:spPr>
          <a:xfrm>
            <a:off x="5458402" y="4756999"/>
            <a:ext cx="3155739" cy="63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10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Number of allowed orientations: </a:t>
            </a:r>
            <a:r>
              <a:rPr dirty="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N=2I+1</a:t>
            </a:r>
          </a:p>
        </p:txBody>
      </p:sp>
      <p:sp>
        <p:nvSpPr>
          <p:cNvPr id="126" name="Shape 126"/>
          <p:cNvSpPr>
            <a:spLocks noGrp="1"/>
          </p:cNvSpPr>
          <p:nvPr>
            <p:ph type="title" idx="4294967295"/>
          </p:nvPr>
        </p:nvSpPr>
        <p:spPr>
          <a:xfrm>
            <a:off x="395536" y="96837"/>
            <a:ext cx="8496944" cy="5710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49808">
              <a:defRPr sz="2624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</a:p>
        </p:txBody>
      </p:sp>
      <p:sp>
        <p:nvSpPr>
          <p:cNvPr id="127" name="Shape 127"/>
          <p:cNvSpPr/>
          <p:nvPr/>
        </p:nvSpPr>
        <p:spPr>
          <a:xfrm>
            <a:off x="5447983" y="3074334"/>
            <a:ext cx="284451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1000"/>
              </a:spcBef>
              <a:defRPr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m= magnetic quantum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9172" y="1196752"/>
            <a:ext cx="33843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Zeeman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rgbClr val="000099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effect</a:t>
            </a:r>
            <a:endParaRPr kumimoji="0" lang="he-IL" sz="2000" b="1" i="0" u="none" strike="noStrike" cap="none" spc="0" normalizeH="0" baseline="0" dirty="0">
              <a:ln>
                <a:noFill/>
              </a:ln>
              <a:solidFill>
                <a:srgbClr val="000099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  <p:bldP spid="123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251520" y="96837"/>
            <a:ext cx="8496944" cy="5710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49808">
              <a:defRPr sz="2624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4294967295"/>
          </p:nvPr>
        </p:nvSpPr>
        <p:spPr>
          <a:xfrm>
            <a:off x="495300" y="1219200"/>
            <a:ext cx="7414171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SzTx/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Absorption of electromagnetic radiation</a:t>
            </a:r>
          </a:p>
          <a:p>
            <a:pPr algn="just">
              <a:buSzTx/>
              <a:buFont typeface="Wingdings" panose="05000000000000000000" pitchFamily="2" charset="2"/>
              <a:buChar char="§"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SzTx/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Nucleus placed in an external magnetic field= absorb and re-emit electromagnetic radiation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95536" y="836612"/>
            <a:ext cx="8532813" cy="31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2900" indent="-342900" algn="just" defTabSz="981075">
              <a:spcBef>
                <a:spcPts val="1200"/>
              </a:spcBef>
              <a:defRPr sz="27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experiments involve three basic st</a:t>
            </a:r>
            <a:r>
              <a:rPr sz="24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ps:</a:t>
            </a:r>
          </a:p>
          <a:p>
            <a:pPr marL="514350" indent="-514350" algn="just" defTabSz="981075">
              <a:spcBef>
                <a:spcPts val="1200"/>
              </a:spcBef>
              <a:buFont typeface="+mj-lt"/>
              <a:buAutoNum type="arabicPeriod"/>
              <a:defRPr sz="27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4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Alignment </a:t>
            </a:r>
            <a:r>
              <a:rPr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hydrogen magnetic moments parallel or anti-parallel with an </a:t>
            </a:r>
            <a:r>
              <a:rPr sz="2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magnetic field</a:t>
            </a:r>
            <a:r>
              <a:rPr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 defTabSz="981075">
              <a:spcBef>
                <a:spcPts val="1200"/>
              </a:spcBef>
              <a:buFont typeface="+mj-lt"/>
              <a:buAutoNum type="arabicPeriod"/>
              <a:defRPr sz="27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4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Excitation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hydrogen protons using RF radiation.</a:t>
            </a:r>
            <a:endParaRPr lang="he-IL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 defTabSz="981075">
              <a:spcBef>
                <a:spcPts val="1200"/>
              </a:spcBef>
              <a:buFont typeface="+mj-lt"/>
              <a:buAutoNum type="arabicPeriod"/>
              <a:defRPr sz="27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400" b="1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Acquisition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intensity signals as molecules </a:t>
            </a:r>
            <a:r>
              <a:rPr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relax</a:t>
            </a:r>
            <a:r>
              <a:rPr lang="he-IL"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u="sng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</a:t>
            </a:r>
            <a:r>
              <a:rPr sz="24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equilibrium</a:t>
            </a:r>
            <a:r>
              <a:rPr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intensity at each time is the sum of all resonating protons. 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5346700" y="4595812"/>
            <a:ext cx="2822575" cy="1865313"/>
            <a:chOff x="0" y="0"/>
            <a:chExt cx="2822575" cy="1865312"/>
          </a:xfrm>
        </p:grpSpPr>
        <p:pic>
          <p:nvPicPr>
            <p:cNvPr id="23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162" y="104775"/>
              <a:ext cx="2665413" cy="1760538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4" name="Shape 234"/>
            <p:cNvSpPr/>
            <p:nvPr/>
          </p:nvSpPr>
          <p:spPr>
            <a:xfrm>
              <a:off x="0" y="0"/>
              <a:ext cx="263525" cy="30919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2828925" y="4583112"/>
            <a:ext cx="2387600" cy="1873251"/>
            <a:chOff x="0" y="0"/>
            <a:chExt cx="2387600" cy="1873250"/>
          </a:xfrm>
        </p:grpSpPr>
        <p:pic>
          <p:nvPicPr>
            <p:cNvPr id="236" name="image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225" y="114300"/>
              <a:ext cx="2238375" cy="1758950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7" name="Shape 237"/>
            <p:cNvSpPr/>
            <p:nvPr/>
          </p:nvSpPr>
          <p:spPr>
            <a:xfrm>
              <a:off x="0" y="0"/>
              <a:ext cx="263525" cy="30919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896937" y="4594225"/>
            <a:ext cx="1808163" cy="1855788"/>
            <a:chOff x="0" y="0"/>
            <a:chExt cx="1808162" cy="1855787"/>
          </a:xfrm>
        </p:grpSpPr>
        <p:pic>
          <p:nvPicPr>
            <p:cNvPr id="239" name="image3.png" descr="Fig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2400" y="95250"/>
              <a:ext cx="1655763" cy="1760538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40" name="Shape 240"/>
            <p:cNvSpPr/>
            <p:nvPr/>
          </p:nvSpPr>
          <p:spPr>
            <a:xfrm>
              <a:off x="0" y="0"/>
              <a:ext cx="263525" cy="309191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517525" y="167144"/>
            <a:ext cx="792162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881062">
              <a:defRPr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Theory Overview</a:t>
            </a:r>
          </a:p>
        </p:txBody>
      </p:sp>
    </p:spTree>
    <p:extLst>
      <p:ext uri="{BB962C8B-B14F-4D97-AF65-F5344CB8AC3E}">
        <p14:creationId xmlns:p14="http://schemas.microsoft.com/office/powerpoint/2010/main" val="32162134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 bldLvl="5" animBg="1" advAuto="0"/>
      <p:bldP spid="235" grpId="0" animBg="1" advAuto="0"/>
      <p:bldP spid="238" grpId="0" animBg="1" advAuto="0"/>
      <p:bldP spid="2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121849" y="0"/>
            <a:ext cx="4679950" cy="7715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Alignment</a:t>
            </a:r>
            <a:endParaRPr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7" name="Shape 247"/>
          <p:cNvSpPr>
            <a:spLocks noGrp="1"/>
          </p:cNvSpPr>
          <p:nvPr>
            <p:ph type="body" idx="4294967295"/>
          </p:nvPr>
        </p:nvSpPr>
        <p:spPr>
          <a:xfrm>
            <a:off x="467544" y="980728"/>
            <a:ext cx="8280400" cy="465613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rtl="0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the B0, there are more spins aligned with the field (low energy state) than spins aligned against the field (high energy state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slight excess of parallel spins, net magnetization has a longitudinal component (along the Z axis) aligned with B0</a:t>
            </a:r>
            <a:endParaRPr 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 spins do not rotate in phase, the sum of all the microscopic transverse magnetizations of each spin is a null transverse net magnetization.</a:t>
            </a:r>
          </a:p>
        </p:txBody>
      </p:sp>
      <p:grpSp>
        <p:nvGrpSpPr>
          <p:cNvPr id="4" name="Group 294"/>
          <p:cNvGrpSpPr/>
          <p:nvPr/>
        </p:nvGrpSpPr>
        <p:grpSpPr>
          <a:xfrm>
            <a:off x="4193839" y="2892366"/>
            <a:ext cx="2736304" cy="2902768"/>
            <a:chOff x="0" y="0"/>
            <a:chExt cx="3171825" cy="3427412"/>
          </a:xfrm>
        </p:grpSpPr>
        <p:pic>
          <p:nvPicPr>
            <p:cNvPr id="5" name="image3.png" descr="Fig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5562"/>
              <a:ext cx="3171825" cy="3371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293"/>
            <p:cNvSpPr/>
            <p:nvPr/>
          </p:nvSpPr>
          <p:spPr>
            <a:xfrm>
              <a:off x="2027237" y="0"/>
              <a:ext cx="169863" cy="3016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7" name="Group 283"/>
          <p:cNvGrpSpPr/>
          <p:nvPr/>
        </p:nvGrpSpPr>
        <p:grpSpPr>
          <a:xfrm>
            <a:off x="997543" y="3608123"/>
            <a:ext cx="2531685" cy="1619710"/>
            <a:chOff x="0" y="0"/>
            <a:chExt cx="2531684" cy="1619708"/>
          </a:xfrm>
        </p:grpSpPr>
        <p:grpSp>
          <p:nvGrpSpPr>
            <p:cNvPr id="8" name="Group 280"/>
            <p:cNvGrpSpPr/>
            <p:nvPr/>
          </p:nvGrpSpPr>
          <p:grpSpPr>
            <a:xfrm>
              <a:off x="835025" y="0"/>
              <a:ext cx="1696660" cy="1619709"/>
              <a:chOff x="0" y="0"/>
              <a:chExt cx="1696659" cy="1619708"/>
            </a:xfrm>
          </p:grpSpPr>
          <p:sp>
            <p:nvSpPr>
              <p:cNvPr id="11" name="Shape 252"/>
              <p:cNvSpPr/>
              <p:nvPr/>
            </p:nvSpPr>
            <p:spPr>
              <a:xfrm>
                <a:off x="65087" y="577849"/>
                <a:ext cx="1395414" cy="15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" name="Shape 253"/>
              <p:cNvSpPr/>
              <p:nvPr/>
            </p:nvSpPr>
            <p:spPr>
              <a:xfrm>
                <a:off x="73024" y="1500187"/>
                <a:ext cx="1395414" cy="15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grpSp>
            <p:nvGrpSpPr>
              <p:cNvPr id="13" name="Group 256"/>
              <p:cNvGrpSpPr/>
              <p:nvPr/>
            </p:nvGrpSpPr>
            <p:grpSpPr>
              <a:xfrm>
                <a:off x="0" y="3175"/>
                <a:ext cx="260350" cy="565150"/>
                <a:chOff x="0" y="0"/>
                <a:chExt cx="260350" cy="565150"/>
              </a:xfrm>
            </p:grpSpPr>
            <p:sp>
              <p:nvSpPr>
                <p:cNvPr id="37" name="Shape 254"/>
                <p:cNvSpPr/>
                <p:nvPr/>
              </p:nvSpPr>
              <p:spPr>
                <a:xfrm flipH="1">
                  <a:off x="129455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8" name="Shape 255"/>
                <p:cNvSpPr/>
                <p:nvPr/>
              </p:nvSpPr>
              <p:spPr>
                <a:xfrm>
                  <a:off x="0" y="151763"/>
                  <a:ext cx="260350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4" name="Group 259"/>
              <p:cNvGrpSpPr/>
              <p:nvPr/>
            </p:nvGrpSpPr>
            <p:grpSpPr>
              <a:xfrm>
                <a:off x="293687" y="1587"/>
                <a:ext cx="260351" cy="565151"/>
                <a:chOff x="0" y="0"/>
                <a:chExt cx="260350" cy="565150"/>
              </a:xfrm>
            </p:grpSpPr>
            <p:sp>
              <p:nvSpPr>
                <p:cNvPr id="35" name="Shape 257"/>
                <p:cNvSpPr/>
                <p:nvPr/>
              </p:nvSpPr>
              <p:spPr>
                <a:xfrm flipH="1">
                  <a:off x="129455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6" name="Shape 258"/>
                <p:cNvSpPr/>
                <p:nvPr/>
              </p:nvSpPr>
              <p:spPr>
                <a:xfrm>
                  <a:off x="0" y="151763"/>
                  <a:ext cx="260350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5" name="Group 262"/>
              <p:cNvGrpSpPr/>
              <p:nvPr/>
            </p:nvGrpSpPr>
            <p:grpSpPr>
              <a:xfrm>
                <a:off x="584200" y="0"/>
                <a:ext cx="260350" cy="565150"/>
                <a:chOff x="0" y="0"/>
                <a:chExt cx="260350" cy="565150"/>
              </a:xfrm>
            </p:grpSpPr>
            <p:sp>
              <p:nvSpPr>
                <p:cNvPr id="33" name="Shape 260"/>
                <p:cNvSpPr/>
                <p:nvPr/>
              </p:nvSpPr>
              <p:spPr>
                <a:xfrm flipH="1">
                  <a:off x="129455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4" name="Shape 261"/>
                <p:cNvSpPr/>
                <p:nvPr/>
              </p:nvSpPr>
              <p:spPr>
                <a:xfrm>
                  <a:off x="0" y="151763"/>
                  <a:ext cx="260350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6" name="Group 265"/>
              <p:cNvGrpSpPr/>
              <p:nvPr/>
            </p:nvGrpSpPr>
            <p:grpSpPr>
              <a:xfrm>
                <a:off x="34924" y="901700"/>
                <a:ext cx="260352" cy="565150"/>
                <a:chOff x="0" y="0"/>
                <a:chExt cx="260350" cy="565150"/>
              </a:xfrm>
            </p:grpSpPr>
            <p:sp>
              <p:nvSpPr>
                <p:cNvPr id="31" name="Shape 263"/>
                <p:cNvSpPr/>
                <p:nvPr/>
              </p:nvSpPr>
              <p:spPr>
                <a:xfrm flipV="1">
                  <a:off x="132164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2" name="Shape 264"/>
                <p:cNvSpPr/>
                <p:nvPr/>
              </p:nvSpPr>
              <p:spPr>
                <a:xfrm rot="10800000">
                  <a:off x="0" y="165354"/>
                  <a:ext cx="260351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7" name="Group 268"/>
              <p:cNvGrpSpPr/>
              <p:nvPr/>
            </p:nvGrpSpPr>
            <p:grpSpPr>
              <a:xfrm>
                <a:off x="328612" y="900112"/>
                <a:ext cx="260351" cy="565151"/>
                <a:chOff x="0" y="0"/>
                <a:chExt cx="260350" cy="565150"/>
              </a:xfrm>
            </p:grpSpPr>
            <p:sp>
              <p:nvSpPr>
                <p:cNvPr id="29" name="Shape 266"/>
                <p:cNvSpPr/>
                <p:nvPr/>
              </p:nvSpPr>
              <p:spPr>
                <a:xfrm flipV="1">
                  <a:off x="132164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0" name="Shape 267"/>
                <p:cNvSpPr/>
                <p:nvPr/>
              </p:nvSpPr>
              <p:spPr>
                <a:xfrm rot="10800000">
                  <a:off x="0" y="165354"/>
                  <a:ext cx="260351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8" name="Group 271"/>
              <p:cNvGrpSpPr/>
              <p:nvPr/>
            </p:nvGrpSpPr>
            <p:grpSpPr>
              <a:xfrm>
                <a:off x="619124" y="906462"/>
                <a:ext cx="260352" cy="565151"/>
                <a:chOff x="0" y="0"/>
                <a:chExt cx="260350" cy="565150"/>
              </a:xfrm>
            </p:grpSpPr>
            <p:sp>
              <p:nvSpPr>
                <p:cNvPr id="27" name="Shape 269"/>
                <p:cNvSpPr/>
                <p:nvPr/>
              </p:nvSpPr>
              <p:spPr>
                <a:xfrm flipV="1">
                  <a:off x="132164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" name="Shape 270"/>
                <p:cNvSpPr/>
                <p:nvPr/>
              </p:nvSpPr>
              <p:spPr>
                <a:xfrm rot="10800000">
                  <a:off x="0" y="165354"/>
                  <a:ext cx="260351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19" name="Group 274"/>
              <p:cNvGrpSpPr/>
              <p:nvPr/>
            </p:nvGrpSpPr>
            <p:grpSpPr>
              <a:xfrm>
                <a:off x="912812" y="904875"/>
                <a:ext cx="260351" cy="565150"/>
                <a:chOff x="0" y="0"/>
                <a:chExt cx="260350" cy="565150"/>
              </a:xfrm>
            </p:grpSpPr>
            <p:sp>
              <p:nvSpPr>
                <p:cNvPr id="25" name="Shape 272"/>
                <p:cNvSpPr/>
                <p:nvPr/>
              </p:nvSpPr>
              <p:spPr>
                <a:xfrm flipV="1">
                  <a:off x="132164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" name="Shape 273"/>
                <p:cNvSpPr/>
                <p:nvPr/>
              </p:nvSpPr>
              <p:spPr>
                <a:xfrm rot="10800000">
                  <a:off x="0" y="165354"/>
                  <a:ext cx="260351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20" name="Group 277"/>
              <p:cNvGrpSpPr/>
              <p:nvPr/>
            </p:nvGrpSpPr>
            <p:grpSpPr>
              <a:xfrm>
                <a:off x="1195387" y="909637"/>
                <a:ext cx="260351" cy="565151"/>
                <a:chOff x="0" y="0"/>
                <a:chExt cx="260350" cy="565150"/>
              </a:xfrm>
            </p:grpSpPr>
            <p:sp>
              <p:nvSpPr>
                <p:cNvPr id="23" name="Shape 275"/>
                <p:cNvSpPr/>
                <p:nvPr/>
              </p:nvSpPr>
              <p:spPr>
                <a:xfrm flipV="1">
                  <a:off x="132164" y="0"/>
                  <a:ext cx="1" cy="56515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4" name="Shape 276"/>
                <p:cNvSpPr/>
                <p:nvPr/>
              </p:nvSpPr>
              <p:spPr>
                <a:xfrm rot="10800000">
                  <a:off x="0" y="165354"/>
                  <a:ext cx="260351" cy="2480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FF5050"/>
                    </a:gs>
                  </a:gsLst>
                  <a:path path="circle">
                    <a:fillToRect l="37721" t="-19636" r="62278" b="119636"/>
                  </a:path>
                </a:gra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sp>
            <p:nvSpPr>
              <p:cNvPr id="21" name="Shape 278"/>
              <p:cNvSpPr/>
              <p:nvPr/>
            </p:nvSpPr>
            <p:spPr>
              <a:xfrm>
                <a:off x="1535993" y="419100"/>
                <a:ext cx="152227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 b="1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β</a:t>
                </a:r>
              </a:p>
            </p:txBody>
          </p:sp>
          <p:sp>
            <p:nvSpPr>
              <p:cNvPr id="22" name="Shape 279"/>
              <p:cNvSpPr/>
              <p:nvPr/>
            </p:nvSpPr>
            <p:spPr>
              <a:xfrm>
                <a:off x="1543428" y="1360487"/>
                <a:ext cx="153232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 algn="ctr">
                  <a:defRPr b="1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α</a:t>
                </a:r>
              </a:p>
            </p:txBody>
          </p:sp>
        </p:grpSp>
        <p:sp>
          <p:nvSpPr>
            <p:cNvPr id="9" name="Shape 281"/>
            <p:cNvSpPr/>
            <p:nvPr/>
          </p:nvSpPr>
          <p:spPr>
            <a:xfrm flipH="1">
              <a:off x="358774" y="663575"/>
              <a:ext cx="1589" cy="857250"/>
            </a:xfrm>
            <a:prstGeom prst="line">
              <a:avLst/>
            </a:prstGeom>
            <a:noFill/>
            <a:ln w="25400" cap="flat">
              <a:solidFill>
                <a:srgbClr val="CC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0" y="381000"/>
              <a:ext cx="876300" cy="249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800"/>
                </a:spcBef>
                <a:defRPr sz="1400"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rPr dirty="0" err="1"/>
                <a:t>M</a:t>
              </a:r>
              <a:r>
                <a:rPr baseline="-25000" dirty="0" err="1"/>
                <a:t>z</a:t>
              </a:r>
              <a:r>
                <a:rPr dirty="0"/>
                <a:t>=M</a:t>
              </a:r>
              <a:r>
                <a:rPr baseline="-25000" dirty="0"/>
                <a:t>0</a:t>
              </a:r>
            </a:p>
          </p:txBody>
        </p:sp>
      </p:grpSp>
      <p:sp>
        <p:nvSpPr>
          <p:cNvPr id="39" name="Shape 284"/>
          <p:cNvSpPr/>
          <p:nvPr/>
        </p:nvSpPr>
        <p:spPr>
          <a:xfrm>
            <a:off x="1158588" y="5742142"/>
            <a:ext cx="2362200" cy="414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l">
              <a:spcBef>
                <a:spcPts val="1000"/>
              </a:spcBef>
              <a:defRPr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N</a:t>
            </a:r>
            <a:r>
              <a:rPr baseline="-25000" dirty="0"/>
              <a:t>α</a:t>
            </a:r>
            <a:r>
              <a:rPr dirty="0"/>
              <a:t>/N</a:t>
            </a:r>
            <a:r>
              <a:rPr baseline="-25000" dirty="0"/>
              <a:t>β</a:t>
            </a:r>
            <a:r>
              <a:rPr dirty="0"/>
              <a:t> =e</a:t>
            </a:r>
            <a:r>
              <a:rPr baseline="30000" dirty="0"/>
              <a:t>(ΔE/KT)</a:t>
            </a:r>
          </a:p>
        </p:txBody>
      </p:sp>
      <p:pic>
        <p:nvPicPr>
          <p:cNvPr id="40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1960" y="5949280"/>
            <a:ext cx="3109913" cy="41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2280" y="3785755"/>
            <a:ext cx="1965325" cy="415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7320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40" grpId="0" animBg="1" advAuto="0"/>
      <p:bldP spid="4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4.png" descr="img011"/>
          <p:cNvPicPr>
            <a:picLocks noChangeAspect="1"/>
          </p:cNvPicPr>
          <p:nvPr/>
        </p:nvPicPr>
        <p:blipFill>
          <a:blip r:embed="rId2">
            <a:extLst/>
          </a:blip>
          <a:srcRect t="27747" b="44437"/>
          <a:stretch>
            <a:fillRect/>
          </a:stretch>
        </p:blipFill>
        <p:spPr>
          <a:xfrm>
            <a:off x="914400" y="2924943"/>
            <a:ext cx="7162800" cy="26574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539552" y="1052736"/>
            <a:ext cx="799288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irradiation, the nuclei in both spin states are processing with characteristic frequency, but they are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completely out of phase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i.e., randomly oriented around the z axis. 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net nuclear magnetization M is aligned statically along the z axis (M=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Mxy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=0)</a:t>
            </a:r>
          </a:p>
        </p:txBody>
      </p:sp>
      <p:sp>
        <p:nvSpPr>
          <p:cNvPr id="7" name="Shape 246"/>
          <p:cNvSpPr txBox="1">
            <a:spLocks/>
          </p:cNvSpPr>
          <p:nvPr/>
        </p:nvSpPr>
        <p:spPr>
          <a:xfrm>
            <a:off x="323528" y="-1"/>
            <a:ext cx="4679950" cy="7715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Alignment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84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03" y="116632"/>
            <a:ext cx="47525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2. Excitation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7920880" cy="4093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Exchange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energy between two systems at a specific frequency is called resonance. 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Magnetic resonance corresponds to the energetic interaction between spins and electromagnetic radiofrequency (RF).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protons that spin with the same frequency as the electromagnetic RF pulse will respond to that RF pulse.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modification of spin equilibrium and absorption of electromagnetic energy by atomic nuclei, is called excitation.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system returns from this state of imbalance to equilibrium (relaxation), there is an emission of electromagnetic energy.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 </a:t>
            </a:r>
            <a:endParaRPr kumimoji="0" lang="he-IL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481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552" y="1717158"/>
            <a:ext cx="8226070" cy="30799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380803" y="116632"/>
            <a:ext cx="47525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2. Excitation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9403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2"/>
          <p:cNvGrpSpPr/>
          <p:nvPr/>
        </p:nvGrpSpPr>
        <p:grpSpPr>
          <a:xfrm>
            <a:off x="358775" y="2243137"/>
            <a:ext cx="1696660" cy="1619710"/>
            <a:chOff x="0" y="0"/>
            <a:chExt cx="1696659" cy="1619708"/>
          </a:xfrm>
        </p:grpSpPr>
        <p:sp>
          <p:nvSpPr>
            <p:cNvPr id="314" name="Shape 314"/>
            <p:cNvSpPr/>
            <p:nvPr/>
          </p:nvSpPr>
          <p:spPr>
            <a:xfrm>
              <a:off x="65087" y="577849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3024" y="1500187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grpSp>
          <p:nvGrpSpPr>
            <p:cNvPr id="318" name="Group 318"/>
            <p:cNvGrpSpPr/>
            <p:nvPr/>
          </p:nvGrpSpPr>
          <p:grpSpPr>
            <a:xfrm>
              <a:off x="0" y="3175"/>
              <a:ext cx="260350" cy="565150"/>
              <a:chOff x="0" y="0"/>
              <a:chExt cx="260350" cy="565150"/>
            </a:xfrm>
          </p:grpSpPr>
          <p:sp>
            <p:nvSpPr>
              <p:cNvPr id="316" name="Shape 316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293687" y="1587"/>
              <a:ext cx="260351" cy="565151"/>
              <a:chOff x="0" y="0"/>
              <a:chExt cx="260350" cy="565150"/>
            </a:xfrm>
          </p:grpSpPr>
          <p:sp>
            <p:nvSpPr>
              <p:cNvPr id="319" name="Shape 319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584200" y="0"/>
              <a:ext cx="260350" cy="565150"/>
              <a:chOff x="0" y="0"/>
              <a:chExt cx="260350" cy="565150"/>
            </a:xfrm>
          </p:grpSpPr>
          <p:sp>
            <p:nvSpPr>
              <p:cNvPr id="322" name="Shape 322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34924" y="901700"/>
              <a:ext cx="260352" cy="565150"/>
              <a:chOff x="0" y="0"/>
              <a:chExt cx="260350" cy="565150"/>
            </a:xfrm>
          </p:grpSpPr>
          <p:sp>
            <p:nvSpPr>
              <p:cNvPr id="325" name="Shape 325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328612" y="900112"/>
              <a:ext cx="260351" cy="565151"/>
              <a:chOff x="0" y="0"/>
              <a:chExt cx="260350" cy="565150"/>
            </a:xfrm>
          </p:grpSpPr>
          <p:sp>
            <p:nvSpPr>
              <p:cNvPr id="328" name="Shape 328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33" name="Group 333"/>
            <p:cNvGrpSpPr/>
            <p:nvPr/>
          </p:nvGrpSpPr>
          <p:grpSpPr>
            <a:xfrm>
              <a:off x="619124" y="906462"/>
              <a:ext cx="260352" cy="565151"/>
              <a:chOff x="0" y="0"/>
              <a:chExt cx="260350" cy="565150"/>
            </a:xfrm>
          </p:grpSpPr>
          <p:sp>
            <p:nvSpPr>
              <p:cNvPr id="331" name="Shape 331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36" name="Group 336"/>
            <p:cNvGrpSpPr/>
            <p:nvPr/>
          </p:nvGrpSpPr>
          <p:grpSpPr>
            <a:xfrm>
              <a:off x="912812" y="904875"/>
              <a:ext cx="260351" cy="565150"/>
              <a:chOff x="0" y="0"/>
              <a:chExt cx="260350" cy="565150"/>
            </a:xfrm>
          </p:grpSpPr>
          <p:sp>
            <p:nvSpPr>
              <p:cNvPr id="334" name="Shape 334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39" name="Group 339"/>
            <p:cNvGrpSpPr/>
            <p:nvPr/>
          </p:nvGrpSpPr>
          <p:grpSpPr>
            <a:xfrm>
              <a:off x="1195387" y="909637"/>
              <a:ext cx="260351" cy="565151"/>
              <a:chOff x="0" y="0"/>
              <a:chExt cx="260350" cy="565150"/>
            </a:xfrm>
          </p:grpSpPr>
          <p:sp>
            <p:nvSpPr>
              <p:cNvPr id="337" name="Shape 337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340" name="Shape 340"/>
            <p:cNvSpPr/>
            <p:nvPr/>
          </p:nvSpPr>
          <p:spPr>
            <a:xfrm>
              <a:off x="1535993" y="419100"/>
              <a:ext cx="15222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β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543428" y="1360487"/>
              <a:ext cx="153232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α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2233612" y="2738437"/>
            <a:ext cx="1168401" cy="880766"/>
            <a:chOff x="0" y="0"/>
            <a:chExt cx="1168400" cy="880764"/>
          </a:xfrm>
        </p:grpSpPr>
        <p:sp>
          <p:nvSpPr>
            <p:cNvPr id="343" name="Shape 343"/>
            <p:cNvSpPr/>
            <p:nvPr/>
          </p:nvSpPr>
          <p:spPr>
            <a:xfrm>
              <a:off x="74612" y="325437"/>
              <a:ext cx="971551" cy="311151"/>
            </a:xfrm>
            <a:prstGeom prst="rightArrow">
              <a:avLst>
                <a:gd name="adj1" fmla="val 50000"/>
                <a:gd name="adj2" fmla="val 78061"/>
              </a:avLst>
            </a:prstGeom>
            <a:solidFill>
              <a:srgbClr val="333399"/>
            </a:solidFill>
            <a:ln w="9525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658812"/>
              <a:ext cx="1168401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900"/>
                </a:spcBef>
                <a:defRPr sz="1600" b="1"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Absorption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144208" y="0"/>
              <a:ext cx="768859" cy="322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ctr">
                <a:defRPr b="1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E=hω</a:t>
              </a:r>
              <a:r>
                <a:rPr baseline="-25000"/>
                <a:t>0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3643312" y="2251075"/>
            <a:ext cx="1706185" cy="1619709"/>
            <a:chOff x="0" y="0"/>
            <a:chExt cx="1706184" cy="1619708"/>
          </a:xfrm>
        </p:grpSpPr>
        <p:sp>
          <p:nvSpPr>
            <p:cNvPr id="347" name="Shape 347"/>
            <p:cNvSpPr/>
            <p:nvPr/>
          </p:nvSpPr>
          <p:spPr>
            <a:xfrm>
              <a:off x="65087" y="577849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3024" y="1500187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grpSp>
          <p:nvGrpSpPr>
            <p:cNvPr id="351" name="Group 351"/>
            <p:cNvGrpSpPr/>
            <p:nvPr/>
          </p:nvGrpSpPr>
          <p:grpSpPr>
            <a:xfrm>
              <a:off x="0" y="3175"/>
              <a:ext cx="260350" cy="565150"/>
              <a:chOff x="0" y="0"/>
              <a:chExt cx="260350" cy="565150"/>
            </a:xfrm>
          </p:grpSpPr>
          <p:sp>
            <p:nvSpPr>
              <p:cNvPr id="349" name="Shape 349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293687" y="1587"/>
              <a:ext cx="260351" cy="565151"/>
              <a:chOff x="0" y="0"/>
              <a:chExt cx="260350" cy="565150"/>
            </a:xfrm>
          </p:grpSpPr>
          <p:sp>
            <p:nvSpPr>
              <p:cNvPr id="352" name="Shape 352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57" name="Group 357"/>
            <p:cNvGrpSpPr/>
            <p:nvPr/>
          </p:nvGrpSpPr>
          <p:grpSpPr>
            <a:xfrm>
              <a:off x="584200" y="0"/>
              <a:ext cx="260350" cy="565150"/>
              <a:chOff x="0" y="0"/>
              <a:chExt cx="260350" cy="565150"/>
            </a:xfrm>
          </p:grpSpPr>
          <p:sp>
            <p:nvSpPr>
              <p:cNvPr id="355" name="Shape 355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60" name="Group 360"/>
            <p:cNvGrpSpPr/>
            <p:nvPr/>
          </p:nvGrpSpPr>
          <p:grpSpPr>
            <a:xfrm>
              <a:off x="34924" y="901700"/>
              <a:ext cx="260352" cy="565150"/>
              <a:chOff x="0" y="0"/>
              <a:chExt cx="260350" cy="565150"/>
            </a:xfrm>
          </p:grpSpPr>
          <p:sp>
            <p:nvSpPr>
              <p:cNvPr id="358" name="Shape 358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328612" y="900112"/>
              <a:ext cx="260351" cy="565151"/>
              <a:chOff x="0" y="0"/>
              <a:chExt cx="260350" cy="565150"/>
            </a:xfrm>
          </p:grpSpPr>
          <p:sp>
            <p:nvSpPr>
              <p:cNvPr id="361" name="Shape 361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66" name="Group 366"/>
            <p:cNvGrpSpPr/>
            <p:nvPr/>
          </p:nvGrpSpPr>
          <p:grpSpPr>
            <a:xfrm>
              <a:off x="619124" y="906462"/>
              <a:ext cx="260352" cy="565151"/>
              <a:chOff x="0" y="0"/>
              <a:chExt cx="260350" cy="565150"/>
            </a:xfrm>
          </p:grpSpPr>
          <p:sp>
            <p:nvSpPr>
              <p:cNvPr id="364" name="Shape 364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69" name="Group 369"/>
            <p:cNvGrpSpPr/>
            <p:nvPr/>
          </p:nvGrpSpPr>
          <p:grpSpPr>
            <a:xfrm>
              <a:off x="912812" y="904875"/>
              <a:ext cx="260351" cy="565150"/>
              <a:chOff x="0" y="0"/>
              <a:chExt cx="260350" cy="565150"/>
            </a:xfrm>
          </p:grpSpPr>
          <p:sp>
            <p:nvSpPr>
              <p:cNvPr id="367" name="Shape 367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72" name="Group 372"/>
            <p:cNvGrpSpPr/>
            <p:nvPr/>
          </p:nvGrpSpPr>
          <p:grpSpPr>
            <a:xfrm>
              <a:off x="890587" y="4762"/>
              <a:ext cx="260351" cy="565151"/>
              <a:chOff x="0" y="0"/>
              <a:chExt cx="260350" cy="565150"/>
            </a:xfrm>
          </p:grpSpPr>
          <p:sp>
            <p:nvSpPr>
              <p:cNvPr id="370" name="Shape 370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373" name="Shape 373"/>
            <p:cNvSpPr/>
            <p:nvPr/>
          </p:nvSpPr>
          <p:spPr>
            <a:xfrm>
              <a:off x="1545518" y="419100"/>
              <a:ext cx="15222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β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552953" y="1360487"/>
              <a:ext cx="153232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α</a:t>
              </a: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5603875" y="2709862"/>
            <a:ext cx="1168401" cy="880766"/>
            <a:chOff x="0" y="0"/>
            <a:chExt cx="1168400" cy="880764"/>
          </a:xfrm>
        </p:grpSpPr>
        <p:sp>
          <p:nvSpPr>
            <p:cNvPr id="376" name="Shape 376"/>
            <p:cNvSpPr/>
            <p:nvPr/>
          </p:nvSpPr>
          <p:spPr>
            <a:xfrm>
              <a:off x="74612" y="325437"/>
              <a:ext cx="971551" cy="311151"/>
            </a:xfrm>
            <a:prstGeom prst="rightArrow">
              <a:avLst>
                <a:gd name="adj1" fmla="val 50000"/>
                <a:gd name="adj2" fmla="val 78061"/>
              </a:avLst>
            </a:prstGeom>
            <a:solidFill>
              <a:srgbClr val="333399"/>
            </a:solidFill>
            <a:ln w="9525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0" y="658812"/>
              <a:ext cx="1168401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900"/>
                </a:spcBef>
                <a:defRPr sz="1600" b="1"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Absorption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144208" y="0"/>
              <a:ext cx="768859" cy="322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ctr">
                <a:defRPr b="1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E=hω</a:t>
              </a:r>
              <a:r>
                <a:rPr baseline="-25000"/>
                <a:t>0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6965950" y="2249487"/>
            <a:ext cx="1706185" cy="1619710"/>
            <a:chOff x="0" y="0"/>
            <a:chExt cx="1706184" cy="1619708"/>
          </a:xfrm>
        </p:grpSpPr>
        <p:sp>
          <p:nvSpPr>
            <p:cNvPr id="380" name="Shape 380"/>
            <p:cNvSpPr/>
            <p:nvPr/>
          </p:nvSpPr>
          <p:spPr>
            <a:xfrm>
              <a:off x="65087" y="577849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024" y="1500187"/>
              <a:ext cx="1395414" cy="15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grpSp>
          <p:nvGrpSpPr>
            <p:cNvPr id="384" name="Group 384"/>
            <p:cNvGrpSpPr/>
            <p:nvPr/>
          </p:nvGrpSpPr>
          <p:grpSpPr>
            <a:xfrm>
              <a:off x="0" y="3175"/>
              <a:ext cx="260350" cy="565150"/>
              <a:chOff x="0" y="0"/>
              <a:chExt cx="260350" cy="565150"/>
            </a:xfrm>
          </p:grpSpPr>
          <p:sp>
            <p:nvSpPr>
              <p:cNvPr id="382" name="Shape 382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87" name="Group 387"/>
            <p:cNvGrpSpPr/>
            <p:nvPr/>
          </p:nvGrpSpPr>
          <p:grpSpPr>
            <a:xfrm>
              <a:off x="293687" y="1587"/>
              <a:ext cx="260351" cy="565151"/>
              <a:chOff x="0" y="0"/>
              <a:chExt cx="260350" cy="565150"/>
            </a:xfrm>
          </p:grpSpPr>
          <p:sp>
            <p:nvSpPr>
              <p:cNvPr id="385" name="Shape 385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90" name="Group 390"/>
            <p:cNvGrpSpPr/>
            <p:nvPr/>
          </p:nvGrpSpPr>
          <p:grpSpPr>
            <a:xfrm>
              <a:off x="584200" y="0"/>
              <a:ext cx="260350" cy="565150"/>
              <a:chOff x="0" y="0"/>
              <a:chExt cx="260350" cy="565150"/>
            </a:xfrm>
          </p:grpSpPr>
          <p:sp>
            <p:nvSpPr>
              <p:cNvPr id="388" name="Shape 388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93" name="Group 393"/>
            <p:cNvGrpSpPr/>
            <p:nvPr/>
          </p:nvGrpSpPr>
          <p:grpSpPr>
            <a:xfrm>
              <a:off x="34924" y="901700"/>
              <a:ext cx="260352" cy="565150"/>
              <a:chOff x="0" y="0"/>
              <a:chExt cx="260350" cy="565150"/>
            </a:xfrm>
          </p:grpSpPr>
          <p:sp>
            <p:nvSpPr>
              <p:cNvPr id="391" name="Shape 391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96" name="Group 396"/>
            <p:cNvGrpSpPr/>
            <p:nvPr/>
          </p:nvGrpSpPr>
          <p:grpSpPr>
            <a:xfrm>
              <a:off x="328612" y="900112"/>
              <a:ext cx="260351" cy="565151"/>
              <a:chOff x="0" y="0"/>
              <a:chExt cx="260350" cy="565150"/>
            </a:xfrm>
          </p:grpSpPr>
          <p:sp>
            <p:nvSpPr>
              <p:cNvPr id="394" name="Shape 394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399" name="Group 399"/>
            <p:cNvGrpSpPr/>
            <p:nvPr/>
          </p:nvGrpSpPr>
          <p:grpSpPr>
            <a:xfrm>
              <a:off x="619124" y="906462"/>
              <a:ext cx="260352" cy="565151"/>
              <a:chOff x="0" y="0"/>
              <a:chExt cx="260350" cy="565150"/>
            </a:xfrm>
          </p:grpSpPr>
          <p:sp>
            <p:nvSpPr>
              <p:cNvPr id="397" name="Shape 397"/>
              <p:cNvSpPr/>
              <p:nvPr/>
            </p:nvSpPr>
            <p:spPr>
              <a:xfrm flipV="1">
                <a:off x="132164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8" name="Shape 398"/>
              <p:cNvSpPr/>
              <p:nvPr/>
            </p:nvSpPr>
            <p:spPr>
              <a:xfrm rot="10800000">
                <a:off x="0" y="165354"/>
                <a:ext cx="260351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402" name="Group 402"/>
            <p:cNvGrpSpPr/>
            <p:nvPr/>
          </p:nvGrpSpPr>
          <p:grpSpPr>
            <a:xfrm>
              <a:off x="1185862" y="0"/>
              <a:ext cx="260351" cy="565150"/>
              <a:chOff x="0" y="0"/>
              <a:chExt cx="260350" cy="565150"/>
            </a:xfrm>
          </p:grpSpPr>
          <p:sp>
            <p:nvSpPr>
              <p:cNvPr id="400" name="Shape 400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405" name="Group 405"/>
            <p:cNvGrpSpPr/>
            <p:nvPr/>
          </p:nvGrpSpPr>
          <p:grpSpPr>
            <a:xfrm>
              <a:off x="890587" y="4762"/>
              <a:ext cx="260351" cy="565151"/>
              <a:chOff x="0" y="0"/>
              <a:chExt cx="260350" cy="565150"/>
            </a:xfrm>
          </p:grpSpPr>
          <p:sp>
            <p:nvSpPr>
              <p:cNvPr id="403" name="Shape 403"/>
              <p:cNvSpPr/>
              <p:nvPr/>
            </p:nvSpPr>
            <p:spPr>
              <a:xfrm flipH="1">
                <a:off x="129455" y="0"/>
                <a:ext cx="1" cy="56515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0" y="151763"/>
                <a:ext cx="260350" cy="24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FF5050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1545518" y="419100"/>
              <a:ext cx="15222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β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1552953" y="1360487"/>
              <a:ext cx="153232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α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85725" y="4360862"/>
            <a:ext cx="2193925" cy="2197101"/>
            <a:chOff x="0" y="0"/>
            <a:chExt cx="2193925" cy="2197100"/>
          </a:xfrm>
        </p:grpSpPr>
        <p:grpSp>
          <p:nvGrpSpPr>
            <p:cNvPr id="415" name="Group 415"/>
            <p:cNvGrpSpPr/>
            <p:nvPr/>
          </p:nvGrpSpPr>
          <p:grpSpPr>
            <a:xfrm>
              <a:off x="0" y="101600"/>
              <a:ext cx="2193925" cy="1931988"/>
              <a:chOff x="0" y="0"/>
              <a:chExt cx="2193925" cy="1931987"/>
            </a:xfrm>
          </p:grpSpPr>
          <p:grpSp>
            <p:nvGrpSpPr>
              <p:cNvPr id="413" name="Group 413"/>
              <p:cNvGrpSpPr/>
              <p:nvPr/>
            </p:nvGrpSpPr>
            <p:grpSpPr>
              <a:xfrm>
                <a:off x="0" y="0"/>
                <a:ext cx="2001838" cy="1931988"/>
                <a:chOff x="0" y="0"/>
                <a:chExt cx="2001837" cy="1931987"/>
              </a:xfrm>
            </p:grpSpPr>
            <p:pic>
              <p:nvPicPr>
                <p:cNvPr id="409" name="image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88900" y="0"/>
                  <a:ext cx="1912938" cy="193198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10" name="Shape 410"/>
                <p:cNvSpPr/>
                <p:nvPr/>
              </p:nvSpPr>
              <p:spPr>
                <a:xfrm>
                  <a:off x="215900" y="358775"/>
                  <a:ext cx="876300" cy="2067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algn="ctr">
                    <a:spcBef>
                      <a:spcPts val="700"/>
                    </a:spcBef>
                    <a:defRPr sz="1200" b="1">
                      <a:solidFill>
                        <a:srgbClr val="CC0000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r>
                    <a:t>M</a:t>
                  </a:r>
                  <a:r>
                    <a:rPr baseline="-25000"/>
                    <a:t>z</a:t>
                  </a:r>
                  <a:r>
                    <a:t>=M</a:t>
                  </a:r>
                  <a:r>
                    <a:rPr baseline="-25000"/>
                    <a:t>0</a:t>
                  </a: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0" y="1673225"/>
                  <a:ext cx="876300" cy="20675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/>
                <a:p>
                  <a:pPr algn="ctr">
                    <a:spcBef>
                      <a:spcPts val="700"/>
                    </a:spcBef>
                    <a:defRPr sz="12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r>
                    <a:t>M</a:t>
                  </a:r>
                  <a:r>
                    <a:rPr baseline="-25000"/>
                    <a:t>x</a:t>
                  </a:r>
                  <a:r>
                    <a:t>=0</a:t>
                  </a: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 flipH="1">
                  <a:off x="960437" y="558799"/>
                  <a:ext cx="1" cy="547689"/>
                </a:xfrm>
                <a:prstGeom prst="line">
                  <a:avLst/>
                </a:prstGeom>
                <a:noFill/>
                <a:ln w="50800" cap="flat">
                  <a:solidFill>
                    <a:srgbClr val="CC0000"/>
                  </a:solidFill>
                  <a:prstDash val="solid"/>
                  <a:round/>
                  <a:head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00279F"/>
                      </a:solidFill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</p:grpSp>
          <p:sp>
            <p:nvSpPr>
              <p:cNvPr id="414" name="Shape 414"/>
              <p:cNvSpPr/>
              <p:nvPr/>
            </p:nvSpPr>
            <p:spPr>
              <a:xfrm>
                <a:off x="1317625" y="1450975"/>
                <a:ext cx="876300" cy="2067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algn="ctr">
                  <a:spcBef>
                    <a:spcPts val="700"/>
                  </a:spcBef>
                  <a:defRPr sz="1200" b="1"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M</a:t>
                </a:r>
                <a:r>
                  <a:rPr baseline="-25000"/>
                  <a:t>y</a:t>
                </a:r>
                <a:r>
                  <a:t>=0</a:t>
                </a:r>
              </a:p>
            </p:txBody>
          </p:sp>
        </p:grpSp>
        <p:sp>
          <p:nvSpPr>
            <p:cNvPr id="416" name="Shape 416"/>
            <p:cNvSpPr/>
            <p:nvPr/>
          </p:nvSpPr>
          <p:spPr>
            <a:xfrm>
              <a:off x="65087" y="0"/>
              <a:ext cx="2008188" cy="21971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3340100" y="4368800"/>
            <a:ext cx="2181225" cy="2197100"/>
            <a:chOff x="0" y="0"/>
            <a:chExt cx="2181225" cy="2197100"/>
          </a:xfrm>
        </p:grpSpPr>
        <p:pic>
          <p:nvPicPr>
            <p:cNvPr id="418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4450"/>
              <a:ext cx="1912938" cy="1931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Shape 419"/>
            <p:cNvSpPr/>
            <p:nvPr/>
          </p:nvSpPr>
          <p:spPr>
            <a:xfrm>
              <a:off x="157162" y="384175"/>
              <a:ext cx="876301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z</a:t>
              </a:r>
              <a:r>
                <a:t>=0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93800" y="687387"/>
              <a:ext cx="876300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x</a:t>
              </a:r>
              <a:r>
                <a:t>≠0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1304925" y="1466850"/>
              <a:ext cx="876300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y</a:t>
              </a:r>
              <a:r>
                <a:t>=0</a:t>
              </a:r>
            </a:p>
          </p:txBody>
        </p:sp>
        <p:sp>
          <p:nvSpPr>
            <p:cNvPr id="422" name="Shape 422"/>
            <p:cNvSpPr/>
            <p:nvPr/>
          </p:nvSpPr>
          <p:spPr>
            <a:xfrm flipH="1">
              <a:off x="876889" y="686854"/>
              <a:ext cx="451259" cy="453504"/>
            </a:xfrm>
            <a:prstGeom prst="line">
              <a:avLst/>
            </a:prstGeom>
            <a:noFill/>
            <a:ln w="50800" cap="flat">
              <a:solidFill>
                <a:srgbClr val="CC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 flipH="1" flipV="1">
              <a:off x="870460" y="1124804"/>
              <a:ext cx="435543" cy="145930"/>
            </a:xfrm>
            <a:prstGeom prst="line">
              <a:avLst/>
            </a:prstGeom>
            <a:noFill/>
            <a:ln w="31750" cap="flat">
              <a:solidFill>
                <a:srgbClr val="0000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8825" y="1252537"/>
              <a:ext cx="876300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</a:t>
              </a:r>
              <a:r>
                <a:rPr baseline="-25000"/>
                <a:t>1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880945" y="669924"/>
              <a:ext cx="284555" cy="17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19138" y="16062"/>
                  </a:moveTo>
                  <a:cubicBezTo>
                    <a:pt x="17744" y="6480"/>
                    <a:pt x="13770" y="0"/>
                    <a:pt x="9288" y="0"/>
                  </a:cubicBezTo>
                  <a:cubicBezTo>
                    <a:pt x="5347" y="-2"/>
                    <a:pt x="1747" y="5023"/>
                    <a:pt x="0" y="12963"/>
                  </a:cubicBezTo>
                  <a:cubicBezTo>
                    <a:pt x="1747" y="5023"/>
                    <a:pt x="5347" y="-2"/>
                    <a:pt x="9288" y="0"/>
                  </a:cubicBezTo>
                  <a:cubicBezTo>
                    <a:pt x="13770" y="0"/>
                    <a:pt x="17744" y="6480"/>
                    <a:pt x="19138" y="16062"/>
                  </a:cubicBezTo>
                  <a:lnTo>
                    <a:pt x="21600" y="14251"/>
                  </a:lnTo>
                  <a:lnTo>
                    <a:pt x="19943" y="21598"/>
                  </a:lnTo>
                  <a:lnTo>
                    <a:pt x="16675" y="17872"/>
                  </a:lnTo>
                  <a:lnTo>
                    <a:pt x="19138" y="16062"/>
                  </a:lnTo>
                  <a:close/>
                </a:path>
              </a:pathLst>
            </a:custGeom>
            <a:noFill/>
            <a:ln w="15875" cap="flat">
              <a:solidFill>
                <a:srgbClr val="00279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60425" y="423862"/>
              <a:ext cx="92392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Θ=90°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3825" y="0"/>
              <a:ext cx="2008188" cy="21971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439" name="Group 439"/>
          <p:cNvGrpSpPr/>
          <p:nvPr/>
        </p:nvGrpSpPr>
        <p:grpSpPr>
          <a:xfrm>
            <a:off x="6765925" y="4346575"/>
            <a:ext cx="2303463" cy="2228850"/>
            <a:chOff x="0" y="0"/>
            <a:chExt cx="2303462" cy="2228850"/>
          </a:xfrm>
        </p:grpSpPr>
        <p:pic>
          <p:nvPicPr>
            <p:cNvPr id="429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712" y="0"/>
              <a:ext cx="1912938" cy="1931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0" name="Shape 430"/>
            <p:cNvSpPr/>
            <p:nvPr/>
          </p:nvSpPr>
          <p:spPr>
            <a:xfrm>
              <a:off x="0" y="1671637"/>
              <a:ext cx="876300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x</a:t>
              </a:r>
              <a:r>
                <a:t>=0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27162" y="1403350"/>
              <a:ext cx="876301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y</a:t>
              </a:r>
              <a:r>
                <a:t>=0</a:t>
              </a:r>
            </a:p>
          </p:txBody>
        </p:sp>
        <p:sp>
          <p:nvSpPr>
            <p:cNvPr id="432" name="Shape 432"/>
            <p:cNvSpPr/>
            <p:nvPr/>
          </p:nvSpPr>
          <p:spPr>
            <a:xfrm flipH="1" flipV="1">
              <a:off x="986767" y="1077317"/>
              <a:ext cx="4491" cy="686991"/>
            </a:xfrm>
            <a:prstGeom prst="line">
              <a:avLst/>
            </a:prstGeom>
            <a:noFill/>
            <a:ln w="50800" cap="flat">
              <a:solidFill>
                <a:srgbClr val="CC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 flipH="1" flipV="1">
              <a:off x="983172" y="1080354"/>
              <a:ext cx="435543" cy="145930"/>
            </a:xfrm>
            <a:prstGeom prst="line">
              <a:avLst/>
            </a:prstGeom>
            <a:noFill/>
            <a:ln w="31750" cap="flat">
              <a:solidFill>
                <a:srgbClr val="0000FF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1537" y="1208087"/>
              <a:ext cx="876301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</a:t>
              </a:r>
              <a:r>
                <a:rPr baseline="-25000"/>
                <a:t>1</a:t>
              </a:r>
            </a:p>
          </p:txBody>
        </p:sp>
        <p:sp>
          <p:nvSpPr>
            <p:cNvPr id="435" name="Shape 435"/>
            <p:cNvSpPr/>
            <p:nvPr/>
          </p:nvSpPr>
          <p:spPr>
            <a:xfrm rot="5400000">
              <a:off x="849253" y="1046458"/>
              <a:ext cx="500384" cy="20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19191" y="16679"/>
                  </a:moveTo>
                  <a:cubicBezTo>
                    <a:pt x="18409" y="7056"/>
                    <a:pt x="14334" y="0"/>
                    <a:pt x="9558" y="0"/>
                  </a:cubicBezTo>
                  <a:cubicBezTo>
                    <a:pt x="4936" y="-2"/>
                    <a:pt x="948" y="6616"/>
                    <a:pt x="0" y="15855"/>
                  </a:cubicBezTo>
                  <a:cubicBezTo>
                    <a:pt x="948" y="6616"/>
                    <a:pt x="4936" y="-2"/>
                    <a:pt x="9558" y="0"/>
                  </a:cubicBezTo>
                  <a:cubicBezTo>
                    <a:pt x="14334" y="0"/>
                    <a:pt x="18409" y="7056"/>
                    <a:pt x="19191" y="16679"/>
                  </a:cubicBezTo>
                  <a:lnTo>
                    <a:pt x="21600" y="15862"/>
                  </a:lnTo>
                  <a:lnTo>
                    <a:pt x="19591" y="21598"/>
                  </a:lnTo>
                  <a:lnTo>
                    <a:pt x="16783" y="17495"/>
                  </a:lnTo>
                  <a:lnTo>
                    <a:pt x="19191" y="16679"/>
                  </a:lnTo>
                  <a:close/>
                </a:path>
              </a:pathLst>
            </a:custGeom>
            <a:noFill/>
            <a:ln w="15875" cap="flat">
              <a:solidFill>
                <a:srgbClr val="00279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160462" y="736600"/>
              <a:ext cx="923926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Θ=180°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850" y="1736725"/>
              <a:ext cx="876300" cy="206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spcBef>
                  <a:spcPts val="700"/>
                </a:spcBef>
                <a:defRPr sz="1200"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M</a:t>
              </a:r>
              <a:r>
                <a:rPr baseline="-25000"/>
                <a:t>z</a:t>
              </a:r>
              <a:r>
                <a:t>=-M</a:t>
              </a:r>
              <a:r>
                <a:rPr baseline="-25000"/>
                <a:t>0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117475" y="31750"/>
              <a:ext cx="2008188" cy="21971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40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1700" y="5146675"/>
            <a:ext cx="1249363" cy="449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83225" y="5145087"/>
            <a:ext cx="1349375" cy="449263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175294" y="4038600"/>
            <a:ext cx="1473449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0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Equilibrium</a:t>
            </a:r>
          </a:p>
        </p:txBody>
      </p:sp>
      <p:sp>
        <p:nvSpPr>
          <p:cNvPr id="444" name="Shape 444"/>
          <p:cNvSpPr/>
          <p:nvPr/>
        </p:nvSpPr>
        <p:spPr>
          <a:xfrm>
            <a:off x="228600" y="914400"/>
            <a:ext cx="8455025" cy="116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spcBef>
                <a:spcPts val="1400"/>
              </a:spcBef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When the sine-wave frequency </a:t>
            </a:r>
            <a:r>
              <a:rPr dirty="0">
                <a:solidFill>
                  <a:srgbClr val="CD0000"/>
                </a:solidFill>
              </a:rPr>
              <a:t>O1 </a:t>
            </a:r>
            <a:r>
              <a:rPr dirty="0"/>
              <a:t>equals the </a:t>
            </a:r>
            <a:r>
              <a:rPr dirty="0" err="1"/>
              <a:t>Larmor</a:t>
            </a:r>
            <a:r>
              <a:rPr dirty="0"/>
              <a:t> </a:t>
            </a:r>
            <a:r>
              <a:rPr dirty="0" err="1"/>
              <a:t>precessional</a:t>
            </a:r>
            <a:r>
              <a:rPr dirty="0"/>
              <a:t> frequency </a:t>
            </a:r>
            <a:r>
              <a:rPr dirty="0">
                <a:solidFill>
                  <a:srgbClr val="CD0000"/>
                </a:solidFill>
              </a:rPr>
              <a:t>ω</a:t>
            </a:r>
            <a:r>
              <a:rPr baseline="-25000" dirty="0">
                <a:solidFill>
                  <a:srgbClr val="CD0000"/>
                </a:solidFill>
              </a:rPr>
              <a:t>0</a:t>
            </a:r>
            <a:r>
              <a:rPr dirty="0">
                <a:solidFill>
                  <a:srgbClr val="CD0000"/>
                </a:solidFill>
              </a:rPr>
              <a:t> </a:t>
            </a:r>
            <a:r>
              <a:rPr dirty="0"/>
              <a:t>, then the two frequencies are said to be in </a:t>
            </a:r>
            <a:r>
              <a:rPr dirty="0">
                <a:solidFill>
                  <a:srgbClr val="00279F"/>
                </a:solidFill>
              </a:rPr>
              <a:t>‘resonance’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0803" y="116632"/>
            <a:ext cx="47525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2. Excitation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3887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6" grpId="0" animBg="1" advAuto="0"/>
      <p:bldP spid="375" grpId="0" animBg="1" advAuto="0"/>
      <p:bldP spid="379" grpId="0" animBg="1" advAuto="0"/>
      <p:bldP spid="408" grpId="0" animBg="1" advAuto="0"/>
      <p:bldP spid="417" grpId="0" animBg="1" advAuto="0"/>
      <p:bldP spid="428" grpId="0" animBg="1" advAuto="0"/>
      <p:bldP spid="439" grpId="0" animBg="1" advAuto="0"/>
      <p:bldP spid="440" grpId="0" animBg="1" advAuto="0"/>
      <p:bldP spid="441" grpId="0" animBg="1" advAuto="0"/>
      <p:bldP spid="44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1119286" y="58737"/>
            <a:ext cx="6905428" cy="647230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>
                <a:solidFill>
                  <a:srgbClr val="FFFFFF"/>
                </a:solidFill>
              </a:defRPr>
            </a:lvl1pPr>
          </a:lstStyle>
          <a:p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NMR- Basic Concepts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4294967295"/>
          </p:nvPr>
        </p:nvSpPr>
        <p:spPr>
          <a:xfrm>
            <a:off x="495300" y="1219200"/>
            <a:ext cx="81534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subatomic particles (electrons, protons and neutrons) spin around their own axes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e-IL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of a nuclear spin: total angular momentum of a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nucleus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(I).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51"/>
          <p:cNvGrpSpPr/>
          <p:nvPr/>
        </p:nvGrpSpPr>
        <p:grpSpPr>
          <a:xfrm>
            <a:off x="3795711" y="4259416"/>
            <a:ext cx="1624014" cy="959507"/>
            <a:chOff x="0" y="0"/>
            <a:chExt cx="1624013" cy="959505"/>
          </a:xfrm>
        </p:grpSpPr>
        <p:pic>
          <p:nvPicPr>
            <p:cNvPr id="48" name="image2.jpg" descr="Isotopes01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34374"/>
            <a:stretch>
              <a:fillRect/>
            </a:stretch>
          </p:blipFill>
          <p:spPr>
            <a:xfrm>
              <a:off x="23812" y="0"/>
              <a:ext cx="1600202" cy="715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644525"/>
              <a:ext cx="59531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 b="1" baseline="300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r>
                <a:rPr baseline="0"/>
                <a:t>H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812800" y="646112"/>
              <a:ext cx="5969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900"/>
                </a:spcBef>
                <a:defRPr sz="1600" b="1" baseline="300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r>
                <a:rPr baseline="0"/>
                <a:t>H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88075" y="1036526"/>
            <a:ext cx="8077201" cy="2836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700"/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net magnetization vector can be broken down into a</a:t>
            </a:r>
            <a:r>
              <a:rPr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b="1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</a:t>
            </a:r>
            <a:r>
              <a:rPr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and a </a:t>
            </a:r>
            <a:r>
              <a:rPr b="1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</a:t>
            </a:r>
            <a:r>
              <a:rPr b="1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700"/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excitation, longitudinal magnetization decreases and a transverse magnetization appears (except for a 180° flip angle).</a:t>
            </a:r>
          </a:p>
          <a:p>
            <a:pPr marL="342900" indent="-342900" algn="just"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700"/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magnetization is due to a difference in the number of spins in parallel and anti-parallel state. </a:t>
            </a:r>
          </a:p>
          <a:p>
            <a:pPr marL="342900" indent="-342900" algn="just"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700"/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magnetization is due to spins getting into phase coherence.</a:t>
            </a:r>
          </a:p>
          <a:p>
            <a:pPr marL="342900" indent="-342900" algn="just">
              <a:spcBef>
                <a:spcPts val="200"/>
              </a:spcBef>
              <a:buSzPct val="100000"/>
              <a:buFont typeface="Wingdings" panose="05000000000000000000" pitchFamily="2" charset="2"/>
              <a:buChar char="§"/>
              <a:defRPr sz="1700"/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has a component in the x, y plan,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baseline="-3141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Msin</a:t>
            </a:r>
            <a:r>
              <a:rPr lang="el-G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e-I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200"/>
              </a:spcBef>
              <a:buClr>
                <a:srgbClr val="00228E"/>
              </a:buClr>
              <a:buSzPct val="100000"/>
              <a:buFont typeface="Wingdings" panose="05000000000000000000" pitchFamily="2" charset="2"/>
              <a:buChar char="§"/>
              <a:defRPr sz="1700"/>
            </a:pPr>
            <a:r>
              <a:rPr lang="el-GR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tip angle 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determined by the power and duration of the electromagnetic RF pulse.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</p:txBody>
      </p:sp>
      <p:grpSp>
        <p:nvGrpSpPr>
          <p:cNvPr id="451" name="Group 451"/>
          <p:cNvGrpSpPr/>
          <p:nvPr/>
        </p:nvGrpSpPr>
        <p:grpSpPr>
          <a:xfrm>
            <a:off x="3335514" y="4222401"/>
            <a:ext cx="2438401" cy="1981201"/>
            <a:chOff x="0" y="0"/>
            <a:chExt cx="2438400" cy="1981200"/>
          </a:xfrm>
        </p:grpSpPr>
        <p:pic>
          <p:nvPicPr>
            <p:cNvPr id="448" name="image8.gif" descr="t2-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38400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Shape 449"/>
            <p:cNvSpPr/>
            <p:nvPr/>
          </p:nvSpPr>
          <p:spPr>
            <a:xfrm>
              <a:off x="1320800" y="191150"/>
              <a:ext cx="467683" cy="38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6" h="21600" extrusionOk="0">
                  <a:moveTo>
                    <a:pt x="0" y="0"/>
                  </a:moveTo>
                  <a:cubicBezTo>
                    <a:pt x="7714" y="0"/>
                    <a:pt x="15429" y="0"/>
                    <a:pt x="18514" y="3600"/>
                  </a:cubicBezTo>
                  <a:cubicBezTo>
                    <a:pt x="21600" y="7200"/>
                    <a:pt x="18514" y="18600"/>
                    <a:pt x="18514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432882" y="48605"/>
              <a:ext cx="71120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r>
                <a:rPr lang="el-GR" dirty="0">
                  <a:latin typeface="Times New Roman"/>
                  <a:cs typeface="Times New Roman"/>
                </a:rPr>
                <a:t>α</a:t>
              </a:r>
              <a:endParaRPr dirty="0"/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953038" y="4061408"/>
            <a:ext cx="2190751" cy="2286002"/>
            <a:chOff x="0" y="0"/>
            <a:chExt cx="2190750" cy="2286000"/>
          </a:xfrm>
        </p:grpSpPr>
        <p:sp>
          <p:nvSpPr>
            <p:cNvPr id="452" name="Shape 452"/>
            <p:cNvSpPr/>
            <p:nvPr/>
          </p:nvSpPr>
          <p:spPr>
            <a:xfrm>
              <a:off x="842654" y="609599"/>
              <a:ext cx="387659" cy="394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o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1451610" y="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z</a:t>
              </a:r>
            </a:p>
          </p:txBody>
        </p:sp>
        <p:sp>
          <p:nvSpPr>
            <p:cNvPr id="454" name="Shape 454"/>
            <p:cNvSpPr/>
            <p:nvPr/>
          </p:nvSpPr>
          <p:spPr>
            <a:xfrm flipV="1">
              <a:off x="1295400" y="152399"/>
              <a:ext cx="1" cy="19050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33400" y="1219200"/>
              <a:ext cx="1524001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flipH="1">
              <a:off x="685799" y="838200"/>
              <a:ext cx="1143002" cy="838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985010" y="8382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1219200" y="381000"/>
              <a:ext cx="1524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10800" y="0"/>
                  </a:lnTo>
                  <a:lnTo>
                    <a:pt x="21600" y="5400"/>
                  </a:lnTo>
                  <a:lnTo>
                    <a:pt x="16200" y="54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400"/>
                  </a:lnTo>
                  <a:close/>
                </a:path>
              </a:pathLst>
            </a:cu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flipH="1">
              <a:off x="380999" y="1371600"/>
              <a:ext cx="381001" cy="304801"/>
            </a:xfrm>
            <a:prstGeom prst="line">
              <a:avLst/>
            </a:prstGeom>
            <a:noFill/>
            <a:ln w="31750" cap="flat">
              <a:solidFill>
                <a:srgbClr val="FF6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31801" y="1142999"/>
              <a:ext cx="353987" cy="394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  <a:r>
                <a:rPr baseline="-25000"/>
                <a:t>1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1523986" y="609599"/>
              <a:ext cx="373077" cy="38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82"/>
                  </a:moveTo>
                  <a:cubicBezTo>
                    <a:pt x="1464" y="196"/>
                    <a:pt x="2975" y="0"/>
                    <a:pt x="4494" y="0"/>
                  </a:cubicBezTo>
                  <a:cubicBezTo>
                    <a:pt x="13941" y="0"/>
                    <a:pt x="21600" y="7428"/>
                    <a:pt x="21600" y="16592"/>
                  </a:cubicBezTo>
                  <a:cubicBezTo>
                    <a:pt x="21600" y="18291"/>
                    <a:pt x="21331" y="19980"/>
                    <a:pt x="20802" y="21600"/>
                  </a:cubicBezTo>
                </a:path>
              </a:pathLst>
            </a:custGeom>
            <a:noFill/>
            <a:ln w="30226" cap="flat">
              <a:solidFill>
                <a:srgbClr val="0000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905000" y="914400"/>
              <a:ext cx="0" cy="152401"/>
            </a:xfrm>
            <a:prstGeom prst="line">
              <a:avLst/>
            </a:prstGeom>
            <a:noFill/>
            <a:ln w="9525" cap="flat">
              <a:solidFill>
                <a:srgbClr val="000066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7210" y="16002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64" name="Shape 464"/>
            <p:cNvSpPr/>
            <p:nvPr/>
          </p:nvSpPr>
          <p:spPr>
            <a:xfrm rot="10800000">
              <a:off x="76199" y="1723432"/>
              <a:ext cx="317516" cy="105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98"/>
                  </a:moveTo>
                  <a:cubicBezTo>
                    <a:pt x="1337" y="299"/>
                    <a:pt x="2697" y="0"/>
                    <a:pt x="4061" y="0"/>
                  </a:cubicBezTo>
                  <a:cubicBezTo>
                    <a:pt x="11161" y="0"/>
                    <a:pt x="17773" y="81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 flipH="1" flipV="1">
              <a:off x="-1" y="1676399"/>
              <a:ext cx="76201" cy="762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80915" y="1828799"/>
              <a:ext cx="354061" cy="394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000066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t>ω</a:t>
              </a:r>
              <a:r>
                <a:rPr b="1" baseline="-25000">
                  <a:latin typeface="Arial"/>
                  <a:ea typeface="Arial"/>
                  <a:cs typeface="Arial"/>
                  <a:sym typeface="Arial"/>
                </a:rPr>
                <a:t>o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838200" y="14478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14400" y="13716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90600" y="12954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66800" y="1219200"/>
              <a:ext cx="152400" cy="228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838199" y="1600200"/>
              <a:ext cx="1" cy="685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 flipH="1">
              <a:off x="1219200" y="1295400"/>
              <a:ext cx="1" cy="990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6636473" y="4356960"/>
            <a:ext cx="1828802" cy="1905001"/>
            <a:chOff x="0" y="0"/>
            <a:chExt cx="1828800" cy="1905000"/>
          </a:xfrm>
        </p:grpSpPr>
        <p:sp>
          <p:nvSpPr>
            <p:cNvPr id="474" name="Shape 474"/>
            <p:cNvSpPr/>
            <p:nvPr/>
          </p:nvSpPr>
          <p:spPr>
            <a:xfrm flipV="1">
              <a:off x="761999" y="0"/>
              <a:ext cx="1" cy="19050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0" y="1066800"/>
              <a:ext cx="152400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 flipH="1">
              <a:off x="152399" y="685800"/>
              <a:ext cx="1143002" cy="838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451610" y="6858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762000" y="990600"/>
              <a:ext cx="609600" cy="152401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917044" y="1143000"/>
              <a:ext cx="464081" cy="394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  <a:r>
                <a:rPr baseline="-25000"/>
                <a:t>xy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3810" y="1447800"/>
              <a:ext cx="205741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 i="1">
                  <a:solidFill>
                    <a:srgbClr val="66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81" name="Shape 481"/>
            <p:cNvSpPr/>
            <p:nvPr/>
          </p:nvSpPr>
          <p:spPr>
            <a:xfrm rot="10800000" flipH="1">
              <a:off x="1562505" y="836612"/>
              <a:ext cx="266296" cy="36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858" y="2975"/>
                    <a:pt x="21600" y="11717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517962" y="1196232"/>
              <a:ext cx="88276" cy="6181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4" name="Shape 484"/>
          <p:cNvSpPr/>
          <p:nvPr/>
        </p:nvSpPr>
        <p:spPr>
          <a:xfrm>
            <a:off x="6788872" y="6079820"/>
            <a:ext cx="20574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90</a:t>
            </a:r>
            <a:r>
              <a:rPr lang="he-IL" dirty="0"/>
              <a:t>° </a:t>
            </a:r>
            <a:r>
              <a:rPr dirty="0"/>
              <a:t>pulse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0803" y="116632"/>
            <a:ext cx="475252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2. Excitation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519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340" y="169478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796" y="836712"/>
            <a:ext cx="813690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irradiation ceases, not only do the population of the states revert to a </a:t>
            </a:r>
            <a:r>
              <a:rPr lang="en-US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Boltzmann distribution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also the individual nuclear magnetic moments begin to lose their phase coherence and return to a </a:t>
            </a:r>
            <a:r>
              <a:rPr lang="en-US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arrangement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around the z axis.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return of the equilibrium of the net magnetization is called “relaxation process”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relaxation, electromagnetic energy is retransmitted: this RF emission is called the NMR signal. </a:t>
            </a:r>
          </a:p>
          <a:p>
            <a:pPr algn="ctr"/>
            <a:r>
              <a:rPr lang="en-US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 spectroscopy record this process!!!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two types of relaxation process : T1(spin-lattice relaxation)  &amp; T2(spin-spin relaxation)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7" name="image5.gif" descr="t2-1a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629" y="4262957"/>
            <a:ext cx="2320925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6.gif" descr="t2-2a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8869" y="4282459"/>
            <a:ext cx="2320926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7.gif" descr="t2-4a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4128" y="4253030"/>
            <a:ext cx="2320926" cy="2171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9153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1823" y="6163468"/>
            <a:ext cx="2408238" cy="322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8675" y="4237877"/>
            <a:ext cx="1508125" cy="3190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3" name="Group 503"/>
          <p:cNvGrpSpPr/>
          <p:nvPr/>
        </p:nvGrpSpPr>
        <p:grpSpPr>
          <a:xfrm>
            <a:off x="4419600" y="3194803"/>
            <a:ext cx="2730500" cy="2747963"/>
            <a:chOff x="0" y="0"/>
            <a:chExt cx="2730500" cy="2747962"/>
          </a:xfrm>
        </p:grpSpPr>
        <p:pic>
          <p:nvPicPr>
            <p:cNvPr id="501" name="image3.png" descr="Fig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44547"/>
              <a:ext cx="2730500" cy="2703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2" name="Shape 502"/>
            <p:cNvSpPr/>
            <p:nvPr/>
          </p:nvSpPr>
          <p:spPr>
            <a:xfrm>
              <a:off x="1745169" y="-1"/>
              <a:ext cx="146229" cy="2418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522" name="Shape 522"/>
          <p:cNvSpPr/>
          <p:nvPr/>
        </p:nvSpPr>
        <p:spPr>
          <a:xfrm>
            <a:off x="89503" y="869470"/>
            <a:ext cx="8534400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42900" indent="-342900" algn="just"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mechanisms for relaxation have to perform two functions:</a:t>
            </a:r>
          </a:p>
          <a:p>
            <a:pPr marL="342900" indent="-342900" algn="just">
              <a:defRPr sz="800">
                <a:latin typeface="Tahoma"/>
                <a:ea typeface="Tahoma"/>
                <a:cs typeface="Tahoma"/>
                <a:sym typeface="Tahoma"/>
              </a:defRPr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SzPct val="100000"/>
              <a:buAutoNum type="arabicParenBoth"/>
              <a:defRPr sz="20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Rebuild the original Boltzmann distribution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nuclear populations so that</a:t>
            </a:r>
            <a:r>
              <a:rPr b="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baseline="-25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α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baseline="-25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i.e. make </a:t>
            </a:r>
            <a:r>
              <a:rPr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= M</a:t>
            </a:r>
            <a:r>
              <a:rPr baseline="-2500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+Z axis.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SzPct val="100000"/>
              <a:buAutoNum type="arabicParenBoth"/>
              <a:defRPr sz="20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SzPct val="100000"/>
              <a:buAutoNum type="arabicParenBoth"/>
              <a:defRPr sz="20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Destroy the phase coherence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individual </a:t>
            </a:r>
            <a:r>
              <a:rPr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components which make up M so that when they reach the +Z axis they will once again have random orientations </a:t>
            </a:r>
          </a:p>
        </p:txBody>
      </p:sp>
      <p:sp>
        <p:nvSpPr>
          <p:cNvPr id="523" name="Shape 523"/>
          <p:cNvSpPr/>
          <p:nvPr/>
        </p:nvSpPr>
        <p:spPr>
          <a:xfrm>
            <a:off x="228600" y="3959878"/>
            <a:ext cx="4191000" cy="1046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09600" indent="-609600" algn="l">
              <a:lnSpc>
                <a:spcPct val="80000"/>
              </a:lnSpc>
              <a:spcBef>
                <a:spcPts val="1200"/>
              </a:spcBef>
              <a:defRPr sz="2000" b="1"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relaxation processes:</a:t>
            </a:r>
          </a:p>
          <a:p>
            <a:pPr marL="609600" indent="-609600" algn="l">
              <a:lnSpc>
                <a:spcPct val="80000"/>
              </a:lnSpc>
              <a:spcBef>
                <a:spcPts val="1200"/>
              </a:spcBef>
              <a:buSzPct val="100000"/>
              <a:buAutoNum type="arabicPeriod"/>
              <a:defRPr sz="2000"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spin-lattice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l">
              <a:lnSpc>
                <a:spcPct val="80000"/>
              </a:lnSpc>
              <a:spcBef>
                <a:spcPts val="1200"/>
              </a:spcBef>
              <a:buSzPct val="100000"/>
              <a:buAutoNum type="arabicPeriod"/>
              <a:defRPr sz="2000"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(spin-spin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340" y="116632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714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animBg="1" advAuto="0"/>
      <p:bldP spid="496" grpId="0" animBg="1" advAuto="0"/>
      <p:bldP spid="5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87527" y="836712"/>
            <a:ext cx="8437093" cy="257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1200"/>
              </a:spcBef>
              <a:defRPr sz="2000" b="1" i="1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T1</a:t>
            </a:r>
            <a:r>
              <a:rPr baseline="-30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(the spin lattice or longitudinal </a:t>
            </a:r>
            <a:r>
              <a:rPr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relaxation</a:t>
            </a:r>
            <a:r>
              <a:rPr lang="en-US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he-IL" dirty="0" smtClean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342900" indent="-34290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relaxation is due to energy exchange between the spins and surrounding lattice (spin-lattice relaxation), re-establishing thermal equilibrium. As spins go from a high energy state back to a low energy state, RF energy is released back into the surrounding lattice.</a:t>
            </a:r>
          </a:p>
          <a:p>
            <a:pPr marL="342900" indent="-34290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How 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long after  a short immersion in a external field does it take for a collection of nuclei to reach Boltzmann energy distribution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marL="342900" indent="-342900" algn="just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a time dependence exponential  decay process of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</a:t>
            </a: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"/>
            </a:endParaRPr>
          </a:p>
          <a:p>
            <a:pPr algn="ctr">
              <a:spcBef>
                <a:spcPts val="10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</a:t>
            </a:r>
            <a:r>
              <a:rPr baseline="-300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=-(</a:t>
            </a:r>
            <a:r>
              <a:rPr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baseline="-300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</a:t>
            </a:r>
            <a:r>
              <a:rPr baseline="-300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z,eq</a:t>
            </a: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)/T1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4294967295"/>
          </p:nvPr>
        </p:nvSpPr>
        <p:spPr>
          <a:xfrm>
            <a:off x="8870950" y="6345238"/>
            <a:ext cx="273050" cy="2635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r">
              <a:defRPr>
                <a:solidFill>
                  <a:srgbClr val="0027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531" name="image9.png" descr="img005"/>
          <p:cNvPicPr>
            <a:picLocks noChangeAspect="1"/>
          </p:cNvPicPr>
          <p:nvPr/>
        </p:nvPicPr>
        <p:blipFill>
          <a:blip r:embed="rId2">
            <a:extLst/>
          </a:blip>
          <a:srcRect t="32198" b="42211"/>
          <a:stretch>
            <a:fillRect/>
          </a:stretch>
        </p:blipFill>
        <p:spPr>
          <a:xfrm>
            <a:off x="2034937" y="4797152"/>
            <a:ext cx="5133976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image10.gif" descr="t1-2a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3520145"/>
            <a:ext cx="2005013" cy="164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11.png" descr="t1-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142" y="3501008"/>
            <a:ext cx="2286001" cy="1746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12.gif" descr="t1-3a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6161" y="3411776"/>
            <a:ext cx="2039940" cy="174625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/>
        </p:nvSpPr>
        <p:spPr>
          <a:xfrm>
            <a:off x="323340" y="116632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585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523768" y="764704"/>
            <a:ext cx="8178800" cy="198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  <a:defRPr sz="24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describes the time for</a:t>
            </a:r>
            <a:r>
              <a:rPr sz="2000" b="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0" dirty="0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magnetization</a:t>
            </a:r>
            <a:r>
              <a:rPr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return to equilibrium due to </a:t>
            </a:r>
            <a:r>
              <a:rPr sz="2000" dirty="0">
                <a:solidFill>
                  <a:srgbClr val="66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transferred to the lattice as thermal energy</a:t>
            </a:r>
            <a:r>
              <a:rPr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l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recovery of longitudinal magnetization follows an </a:t>
            </a:r>
            <a:r>
              <a:rPr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 curve</a:t>
            </a:r>
            <a:r>
              <a:rPr sz="2000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time T1, longitudinal magnetization has </a:t>
            </a:r>
            <a:r>
              <a:rPr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returned to 63 % 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final value. </a:t>
            </a:r>
          </a:p>
        </p:txBody>
      </p:sp>
      <p:grpSp>
        <p:nvGrpSpPr>
          <p:cNvPr id="543" name="Group 543"/>
          <p:cNvGrpSpPr/>
          <p:nvPr/>
        </p:nvGrpSpPr>
        <p:grpSpPr>
          <a:xfrm>
            <a:off x="6009740" y="4507929"/>
            <a:ext cx="2511425" cy="533400"/>
            <a:chOff x="0" y="0"/>
            <a:chExt cx="2511425" cy="533400"/>
          </a:xfrm>
        </p:grpSpPr>
        <p:grpSp>
          <p:nvGrpSpPr>
            <p:cNvPr id="541" name="Group 541"/>
            <p:cNvGrpSpPr/>
            <p:nvPr/>
          </p:nvGrpSpPr>
          <p:grpSpPr>
            <a:xfrm>
              <a:off x="0" y="0"/>
              <a:ext cx="2511425" cy="533400"/>
              <a:chOff x="0" y="0"/>
              <a:chExt cx="2511425" cy="533400"/>
            </a:xfrm>
          </p:grpSpPr>
          <p:sp>
            <p:nvSpPr>
              <p:cNvPr id="539" name="Shape 539"/>
              <p:cNvSpPr/>
              <p:nvPr/>
            </p:nvSpPr>
            <p:spPr>
              <a:xfrm>
                <a:off x="339312" y="0"/>
                <a:ext cx="1826803" cy="5334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>
                  <a:solidFill>
                    <a:srgbClr val="C00000"/>
                  </a:solidFill>
                </a:endParaRPr>
              </a:p>
            </p:txBody>
          </p:sp>
          <p:pic>
            <p:nvPicPr>
              <p:cNvPr id="540" name="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39846"/>
                <a:ext cx="2511425" cy="4591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542" name="Shape 542"/>
            <p:cNvSpPr/>
            <p:nvPr/>
          </p:nvSpPr>
          <p:spPr>
            <a:xfrm>
              <a:off x="2130425" y="52387"/>
              <a:ext cx="214313" cy="314326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solidFill>
                  <a:srgbClr val="C00000"/>
                </a:solidFill>
              </a:endParaRPr>
            </a:p>
          </p:txBody>
        </p:sp>
      </p:grpSp>
      <p:pic>
        <p:nvPicPr>
          <p:cNvPr id="545" name="english-class-mri-technique-fig6-t1-relaxtion-times-fa-wat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978" y="3007543"/>
            <a:ext cx="4771868" cy="300077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/>
          <p:cNvSpPr txBox="1"/>
          <p:nvPr/>
        </p:nvSpPr>
        <p:spPr>
          <a:xfrm>
            <a:off x="323340" y="116632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728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419100" y="811655"/>
            <a:ext cx="830580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1200"/>
              </a:spcBef>
              <a:defRPr sz="2000" b="1" i="1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16" name="Group 616"/>
          <p:cNvGrpSpPr/>
          <p:nvPr/>
        </p:nvGrpSpPr>
        <p:grpSpPr>
          <a:xfrm>
            <a:off x="1394816" y="3738918"/>
            <a:ext cx="6439688" cy="2744831"/>
            <a:chOff x="0" y="0"/>
            <a:chExt cx="6439687" cy="2744830"/>
          </a:xfrm>
        </p:grpSpPr>
        <p:sp>
          <p:nvSpPr>
            <p:cNvPr id="549" name="Shape 549"/>
            <p:cNvSpPr/>
            <p:nvPr/>
          </p:nvSpPr>
          <p:spPr>
            <a:xfrm>
              <a:off x="5814668" y="1238760"/>
              <a:ext cx="1" cy="360581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0" y="0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780136" y="0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3560272" y="0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242858" y="478117"/>
              <a:ext cx="517858" cy="1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003575" y="478117"/>
              <a:ext cx="517858" cy="1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764292" y="478117"/>
              <a:ext cx="517858" cy="1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07069" y="478117"/>
              <a:ext cx="489808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 rot="300000">
              <a:off x="921355" y="157380"/>
              <a:ext cx="170462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 rot="10800000" flipH="1">
              <a:off x="921355" y="573741"/>
              <a:ext cx="170462" cy="22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 rot="21480000">
              <a:off x="2692860" y="61756"/>
              <a:ext cx="170463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 rot="10200000" flipH="1">
              <a:off x="2705807" y="539874"/>
              <a:ext cx="170462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 flipH="1">
              <a:off x="4660721" y="2281019"/>
              <a:ext cx="517858" cy="1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65" name="Group 565"/>
            <p:cNvGrpSpPr/>
            <p:nvPr/>
          </p:nvGrpSpPr>
          <p:grpSpPr>
            <a:xfrm>
              <a:off x="2256445" y="300762"/>
              <a:ext cx="503306" cy="334866"/>
              <a:chOff x="0" y="0"/>
              <a:chExt cx="503305" cy="334864"/>
            </a:xfrm>
          </p:grpSpPr>
          <p:sp>
            <p:nvSpPr>
              <p:cNvPr id="562" name="Shape 562"/>
              <p:cNvSpPr/>
              <p:nvPr/>
            </p:nvSpPr>
            <p:spPr>
              <a:xfrm flipV="1">
                <a:off x="0" y="-1"/>
                <a:ext cx="460269" cy="167525"/>
              </a:xfrm>
              <a:prstGeom prst="line">
                <a:avLst/>
              </a:prstGeom>
              <a:noFill/>
              <a:ln w="12700" cap="flat">
                <a:solidFill>
                  <a:srgbClr val="FF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434" y="167341"/>
                <a:ext cx="460269" cy="167524"/>
              </a:xfrm>
              <a:prstGeom prst="line">
                <a:avLst/>
              </a:prstGeom>
              <a:noFill/>
              <a:ln w="12700" cap="flat">
                <a:solidFill>
                  <a:srgbClr val="FF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13498" y="165402"/>
                <a:ext cx="489808" cy="1"/>
              </a:xfrm>
              <a:prstGeom prst="line">
                <a:avLst/>
              </a:prstGeom>
              <a:noFill/>
              <a:ln w="12700" cap="flat">
                <a:solidFill>
                  <a:srgbClr val="FF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66" name="Shape 566"/>
            <p:cNvSpPr/>
            <p:nvPr/>
          </p:nvSpPr>
          <p:spPr>
            <a:xfrm flipV="1">
              <a:off x="4048709" y="155496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 flipV="1">
              <a:off x="4045212" y="294786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45646" y="462127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047921" y="460188"/>
              <a:ext cx="489808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048709" y="459276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840867" y="473246"/>
              <a:ext cx="154669" cy="42494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 flipH="1">
              <a:off x="5659617" y="473680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829772" y="485725"/>
              <a:ext cx="1" cy="45222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40408" y="25898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 flipV="1">
              <a:off x="5828845" y="181394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 flipV="1">
              <a:off x="5825348" y="320684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825783" y="488025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828058" y="486086"/>
              <a:ext cx="489808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828845" y="485174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 flipV="1">
              <a:off x="5840867" y="47359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 flipH="1" flipV="1">
              <a:off x="5659617" y="46925"/>
              <a:ext cx="154669" cy="42494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 flipV="1">
              <a:off x="5829772" y="7608"/>
              <a:ext cx="1" cy="45222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 rot="21480000">
              <a:off x="6238029" y="1960282"/>
              <a:ext cx="170462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 rot="10200000" flipH="1">
              <a:off x="6250975" y="2438400"/>
              <a:ext cx="170462" cy="22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5840867" y="2280132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 flipH="1">
              <a:off x="5659617" y="2280566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5829772" y="2292611"/>
              <a:ext cx="1" cy="45222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340408" y="1832784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 flipV="1">
              <a:off x="5828845" y="1988280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 flipV="1">
              <a:off x="5825348" y="2127570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825783" y="2294911"/>
              <a:ext cx="460269" cy="16752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828058" y="2292972"/>
              <a:ext cx="489808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828845" y="2292061"/>
              <a:ext cx="375215" cy="3148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 flipV="1">
              <a:off x="5840867" y="1854245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 flipV="1">
              <a:off x="5659617" y="1853811"/>
              <a:ext cx="154669" cy="4249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 flipV="1">
              <a:off x="5829772" y="1814494"/>
              <a:ext cx="1" cy="45222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 flipH="1" flipV="1">
              <a:off x="5473005" y="1948660"/>
              <a:ext cx="346347" cy="34634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 flipH="1">
              <a:off x="5473005" y="2276271"/>
              <a:ext cx="346347" cy="34634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316447" y="1828800"/>
              <a:ext cx="977457" cy="902449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 rot="300000">
              <a:off x="4283115" y="1934384"/>
              <a:ext cx="170463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 rot="10800000" flipH="1">
              <a:off x="4283115" y="2350745"/>
              <a:ext cx="170463" cy="22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333265" y="2154549"/>
              <a:ext cx="944151" cy="25298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577956" y="1892558"/>
              <a:ext cx="451225" cy="7815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314289" y="2281019"/>
              <a:ext cx="977457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314289" y="2281019"/>
              <a:ext cx="977457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803653" y="1830431"/>
              <a:ext cx="1" cy="9024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3382242" y="2036740"/>
              <a:ext cx="846503" cy="488729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686846" y="1845641"/>
              <a:ext cx="233571" cy="87169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484404" y="1964134"/>
              <a:ext cx="638127" cy="63812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 flipH="1">
              <a:off x="3460042" y="1936520"/>
              <a:ext cx="691167" cy="69116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 flipH="1">
              <a:off x="3577956" y="1893193"/>
              <a:ext cx="451225" cy="78154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 flipH="1">
              <a:off x="3686846" y="1847962"/>
              <a:ext cx="233571" cy="87169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 flipH="1">
              <a:off x="3333265" y="2155775"/>
              <a:ext cx="944151" cy="25298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 flipH="1">
              <a:off x="3382243" y="2037840"/>
              <a:ext cx="846503" cy="488729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stealth" w="med" len="med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97688" y="1143473"/>
              <a:ext cx="110209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4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dephasing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23340" y="116632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329" y="908720"/>
            <a:ext cx="8113341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(the spin –spin  relaxation</a:t>
            </a:r>
            <a:r>
              <a:rPr lang="en-US" sz="2000" b="1" i="1" u="sng" dirty="0" smtClean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/>
            <a:endParaRPr lang="en-US" sz="2000" b="1" i="1" u="sng" dirty="0">
              <a:solidFill>
                <a:srgbClr val="0022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process for nuclei begin to </a:t>
            </a:r>
            <a:r>
              <a:rPr lang="en-US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lose their phase coherence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return to a </a:t>
            </a:r>
            <a:r>
              <a:rPr lang="en-US" dirty="0">
                <a:solidFill>
                  <a:srgbClr val="0022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arrangement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around the z axis is called spin-spin relaxation.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decay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Mxy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at a rate controlled by the spin-spin relaxation time T2</a:t>
            </a:r>
          </a:p>
          <a:p>
            <a:pPr algn="ctr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dMx</a:t>
            </a:r>
            <a:r>
              <a:rPr lang="en-US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=-</a:t>
            </a:r>
            <a:r>
              <a:rPr lang="en-US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Mx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/T2</a:t>
            </a:r>
          </a:p>
          <a:p>
            <a:pPr algn="ctr"/>
            <a:r>
              <a:rPr lang="en-US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dMy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=-My/T2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4206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400801" y="909481"/>
            <a:ext cx="8342398" cy="290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 sz="24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describes the time for </a:t>
            </a:r>
            <a:r>
              <a:rPr sz="2000" b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magnetization </a:t>
            </a:r>
            <a:r>
              <a:rPr sz="20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return to equilibrium due to coherence lost caused by </a:t>
            </a:r>
            <a:r>
              <a:rPr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spin-spin interactions</a:t>
            </a:r>
            <a:r>
              <a:rPr sz="2000" b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magnetization decay is described by an </a:t>
            </a:r>
            <a:r>
              <a:rPr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 curve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characterized by the time constant T2.</a:t>
            </a:r>
          </a:p>
          <a:p>
            <a:pPr marL="342900" indent="-342900" algn="just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time T2, transverse magnetization has </a:t>
            </a:r>
            <a:r>
              <a:rPr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lost 63 % 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original value.</a:t>
            </a:r>
          </a:p>
          <a:p>
            <a:pPr marL="342900" indent="-342900" algn="just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Transverse relaxation is faster than longitudinal relaxation. </a:t>
            </a:r>
          </a:p>
          <a:p>
            <a:pPr marL="342900" indent="-342900" algn="just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 is tissue-specific and is always shorter than T</a:t>
            </a:r>
            <a:r>
              <a:rPr lang="he-I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500"/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 values are unrelated to field strength.</a:t>
            </a:r>
          </a:p>
          <a:p>
            <a:pPr algn="just">
              <a:defRPr sz="2400" b="1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634" name="Group 634"/>
          <p:cNvGrpSpPr/>
          <p:nvPr/>
        </p:nvGrpSpPr>
        <p:grpSpPr>
          <a:xfrm>
            <a:off x="6135860" y="4534576"/>
            <a:ext cx="2082802" cy="498081"/>
            <a:chOff x="1" y="0"/>
            <a:chExt cx="2082800" cy="533400"/>
          </a:xfrm>
        </p:grpSpPr>
        <p:grpSp>
          <p:nvGrpSpPr>
            <p:cNvPr id="632" name="Group 632"/>
            <p:cNvGrpSpPr/>
            <p:nvPr/>
          </p:nvGrpSpPr>
          <p:grpSpPr>
            <a:xfrm>
              <a:off x="1" y="0"/>
              <a:ext cx="2082800" cy="533400"/>
              <a:chOff x="1" y="0"/>
              <a:chExt cx="2082800" cy="533400"/>
            </a:xfrm>
          </p:grpSpPr>
          <p:sp>
            <p:nvSpPr>
              <p:cNvPr id="630" name="Shape 630"/>
              <p:cNvSpPr/>
              <p:nvPr/>
            </p:nvSpPr>
            <p:spPr>
              <a:xfrm>
                <a:off x="125087" y="0"/>
                <a:ext cx="1826628" cy="5334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279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pic>
            <p:nvPicPr>
              <p:cNvPr id="631" name="image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" y="39845"/>
                <a:ext cx="2082800" cy="4582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33" name="Shape 633"/>
            <p:cNvSpPr/>
            <p:nvPr/>
          </p:nvSpPr>
          <p:spPr>
            <a:xfrm>
              <a:off x="1752600" y="52387"/>
              <a:ext cx="234950" cy="328613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39" name="english-class-mri-technique-fig9-t2-relaxtion-time-fat-wat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587" y="3479262"/>
            <a:ext cx="4824536" cy="282217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Box 23"/>
          <p:cNvSpPr txBox="1"/>
          <p:nvPr/>
        </p:nvSpPr>
        <p:spPr>
          <a:xfrm>
            <a:off x="323340" y="116632"/>
            <a:ext cx="4885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4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190499" y="1006452"/>
            <a:ext cx="882015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 sz="2400">
                <a:solidFill>
                  <a:srgbClr val="00279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time </a:t>
            </a:r>
            <a:r>
              <a:rPr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roughly corresponds to the average time it takes for a molecule to progress through one radian via random molecular tumbling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46" name="Group 646"/>
          <p:cNvGrpSpPr/>
          <p:nvPr/>
        </p:nvGrpSpPr>
        <p:grpSpPr>
          <a:xfrm>
            <a:off x="2731293" y="6045687"/>
            <a:ext cx="3738564" cy="321806"/>
            <a:chOff x="0" y="0"/>
            <a:chExt cx="3738563" cy="321805"/>
          </a:xfrm>
        </p:grpSpPr>
        <p:sp>
          <p:nvSpPr>
            <p:cNvPr id="642" name="Shape 642"/>
            <p:cNvSpPr/>
            <p:nvPr/>
          </p:nvSpPr>
          <p:spPr>
            <a:xfrm flipH="1" flipV="1">
              <a:off x="593724" y="227012"/>
              <a:ext cx="2527302" cy="4764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0" y="106362"/>
              <a:ext cx="755650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solidFill>
                    <a:srgbClr val="0000FF"/>
                  </a:solidFill>
                </a:rPr>
                <a:t>High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3063875" y="119062"/>
              <a:ext cx="674688" cy="19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solidFill>
                    <a:srgbClr val="00279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Low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00125" y="0"/>
              <a:ext cx="1423988" cy="19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spcBef>
                  <a:spcPts val="800"/>
                </a:spcBef>
                <a:defRPr sz="1400" b="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Mobility</a:t>
              </a:r>
            </a:p>
          </p:txBody>
        </p:sp>
      </p:grpSp>
      <p:sp>
        <p:nvSpPr>
          <p:cNvPr id="647" name="Shape 647"/>
          <p:cNvSpPr/>
          <p:nvPr/>
        </p:nvSpPr>
        <p:spPr>
          <a:xfrm>
            <a:off x="6532935" y="3136086"/>
            <a:ext cx="2535238" cy="1857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42900" indent="-342900" algn="just">
              <a:defRPr sz="1600"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baseline="-25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 constant</a:t>
            </a:r>
            <a:r>
              <a:rPr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rebuilding </a:t>
            </a:r>
            <a:r>
              <a:rPr b="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Boltzmann distribution</a:t>
            </a:r>
          </a:p>
          <a:p>
            <a:pPr marL="342900" indent="-342900" algn="just">
              <a:defRPr sz="1600"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u="sng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defRPr sz="1600" b="1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baseline="-25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 constant</a:t>
            </a:r>
            <a:r>
              <a:rPr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destroying </a:t>
            </a:r>
            <a:r>
              <a:rPr b="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coherence</a:t>
            </a:r>
          </a:p>
        </p:txBody>
      </p:sp>
      <p:sp>
        <p:nvSpPr>
          <p:cNvPr id="648" name="Shape 648"/>
          <p:cNvSpPr/>
          <p:nvPr/>
        </p:nvSpPr>
        <p:spPr>
          <a:xfrm>
            <a:off x="2409825" y="6467475"/>
            <a:ext cx="1828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700"/>
              </a:spcBef>
              <a:defRPr sz="12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Small molecules</a:t>
            </a:r>
          </a:p>
        </p:txBody>
      </p:sp>
      <p:sp>
        <p:nvSpPr>
          <p:cNvPr id="649" name="Shape 649"/>
          <p:cNvSpPr/>
          <p:nvPr/>
        </p:nvSpPr>
        <p:spPr>
          <a:xfrm>
            <a:off x="5353050" y="6448425"/>
            <a:ext cx="1828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700"/>
              </a:spcBef>
              <a:defRPr sz="12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Large molecules</a:t>
            </a:r>
          </a:p>
        </p:txBody>
      </p:sp>
      <p:pic>
        <p:nvPicPr>
          <p:cNvPr id="6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962" y="1988840"/>
            <a:ext cx="4556192" cy="38786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323340" y="116632"/>
            <a:ext cx="488550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3. Relaxation Mechanisms</a:t>
            </a:r>
            <a:endParaRPr kumimoji="0" lang="he-IL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59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Table 501"/>
          <p:cNvGraphicFramePr/>
          <p:nvPr>
            <p:extLst>
              <p:ext uri="{D42A27DB-BD31-4B8C-83A1-F6EECF244321}">
                <p14:modId xmlns:p14="http://schemas.microsoft.com/office/powerpoint/2010/main" val="2336529839"/>
              </p:ext>
            </p:extLst>
          </p:nvPr>
        </p:nvGraphicFramePr>
        <p:xfrm>
          <a:off x="900112" y="875211"/>
          <a:ext cx="7766396" cy="55295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819993"/>
                <a:gridCol w="3946403"/>
              </a:tblGrid>
              <a:tr h="7899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T1 relaxation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000099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T2 relaxation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Longitudinal (along </a:t>
                      </a:r>
                      <a:r>
                        <a:rPr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z-axis</a:t>
                      </a:r>
                      <a:r>
                        <a:rPr lang="he-IL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Transverse (x-y plane)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Energy exchange between the spins and the surrounding lattice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Interaction between the spins and their magnetic fields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Return of the spins from higher to lower anergy state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Cumulative loss of phase coherence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Re-establishes the thermal </a:t>
                      </a:r>
                      <a:r>
                        <a:rPr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equilibrium</a:t>
                      </a: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Decay of the excited transverse magnetization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Longitudinal  magnetization returns to 63% of its original value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Transverse magnetization loses 63% of its original value</a:t>
                      </a:r>
                    </a:p>
                  </a:txBody>
                  <a:tcPr marL="0" marR="0" marT="0" marB="0" horzOverflow="overflow"/>
                </a:tc>
              </a:tr>
              <a:tr h="7899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Follows an exponential curve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Follows an exponential curve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502" name="Shape 502"/>
          <p:cNvSpPr>
            <a:spLocks noGrp="1"/>
          </p:cNvSpPr>
          <p:nvPr>
            <p:ph type="title" idx="4294967295"/>
          </p:nvPr>
        </p:nvSpPr>
        <p:spPr>
          <a:xfrm>
            <a:off x="1055563" y="0"/>
            <a:ext cx="7032874" cy="764705"/>
          </a:xfrm>
          <a:prstGeom prst="rect">
            <a:avLst/>
          </a:prstGeom>
        </p:spPr>
        <p:txBody>
          <a:bodyPr>
            <a:normAutofit/>
          </a:bodyPr>
          <a:lstStyle>
            <a:lvl1pPr defTabSz="804672">
              <a:defRPr sz="3872">
                <a:solidFill>
                  <a:srgbClr val="FFFFFF"/>
                </a:solidFill>
              </a:defRPr>
            </a:lvl1pPr>
          </a:lstStyle>
          <a:p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between T1 and T2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body" idx="4294967295"/>
          </p:nvPr>
        </p:nvSpPr>
        <p:spPr>
          <a:xfrm>
            <a:off x="611560" y="1196752"/>
            <a:ext cx="8243887" cy="431482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Zeev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Wiesman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wiesman@bgu.ac.il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4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Maysa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Resende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mteixeiraresende@gmail.com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2000" b="1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Janna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Abramovich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janna@bgu.ac.il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Shosh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Kravchick</a:t>
            </a:r>
            <a:r>
              <a:rPr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kravch@bgu.ac.il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buSzTx/>
              <a:buNone/>
              <a:defRPr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80000"/>
              </a:lnSpc>
              <a:spcBef>
                <a:spcPts val="300"/>
              </a:spcBef>
              <a:buSzTx/>
              <a:buNone/>
              <a:defRPr sz="1600" b="1">
                <a:solidFill>
                  <a:srgbClr val="C00000"/>
                </a:solidFill>
              </a:defRPr>
            </a:pPr>
            <a:r>
              <a:rPr sz="18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Lipid Biotechnology Lab phone number: 074-7795272</a:t>
            </a:r>
          </a:p>
        </p:txBody>
      </p:sp>
      <p:sp>
        <p:nvSpPr>
          <p:cNvPr id="505" name="Shape 505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7921625" cy="533400"/>
          </a:xfrm>
          <a:prstGeom prst="rect">
            <a:avLst/>
          </a:prstGeom>
        </p:spPr>
        <p:txBody>
          <a:bodyPr>
            <a:normAutofit/>
          </a:bodyPr>
          <a:lstStyle>
            <a:lvl1pPr defTabSz="704087">
              <a:defRPr sz="27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1352" y="1219982"/>
            <a:ext cx="8379259" cy="433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R="39127" indent="361188" algn="just" defTabSz="361188">
              <a:lnSpc>
                <a:spcPct val="115000"/>
              </a:lnSpc>
              <a:defRPr sz="1700" b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 for determining the net spin of a nucleus</a:t>
            </a:r>
            <a:r>
              <a:rPr lang="en-US" sz="2000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R="39127" indent="361188" algn="just" defTabSz="361188">
              <a:lnSpc>
                <a:spcPct val="115000"/>
              </a:lnSpc>
              <a:defRPr sz="1700" b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39127" indent="-285750" algn="just" defTabSz="361188">
              <a:lnSpc>
                <a:spcPct val="115000"/>
              </a:lnSpc>
              <a:buSzPct val="100000"/>
              <a:buFont typeface="Wingdings" panose="05000000000000000000" pitchFamily="2" charset="2"/>
              <a:buChar char="§"/>
              <a:defRPr sz="1700" b="1">
                <a:solidFill>
                  <a:srgbClr val="00228E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neutrons and the number of protons are both even, the nucleus has no net spin. (C=6 protons and 6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neutrons =&gt;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I=0)</a:t>
            </a:r>
          </a:p>
          <a:p>
            <a:pPr marL="285750" marR="39127" indent="-285750" algn="just" defTabSz="361188">
              <a:lnSpc>
                <a:spcPct val="115000"/>
              </a:lnSpc>
              <a:buSzPct val="100000"/>
              <a:buFont typeface="Wingdings" panose="05000000000000000000" pitchFamily="2" charset="2"/>
              <a:buChar char="§"/>
              <a:defRPr sz="1700" b="1">
                <a:solidFill>
                  <a:srgbClr val="00228E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number of neutron or the number of protons is odd, then the nucleus has a half-integer spin. (H= 1 proton and 0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neutron =&gt;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I=1/2)</a:t>
            </a:r>
          </a:p>
          <a:p>
            <a:pPr marL="285750" marR="39127" indent="-285750" algn="just" defTabSz="361188">
              <a:lnSpc>
                <a:spcPct val="115000"/>
              </a:lnSpc>
              <a:buSzPct val="100000"/>
              <a:buFont typeface="Wingdings" panose="05000000000000000000" pitchFamily="2" charset="2"/>
              <a:buChar char="§"/>
              <a:defRPr sz="1700" b="1">
                <a:solidFill>
                  <a:srgbClr val="00228E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number of neutrons and the number of protons are both odd, then the nucleus has an integer spin. (Deuterium= 1 proton and 1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neutron =&gt;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I=1)</a:t>
            </a:r>
          </a:p>
          <a:p>
            <a:pPr marR="39127" indent="361188" algn="just" defTabSz="361188">
              <a:lnSpc>
                <a:spcPct val="115000"/>
              </a:lnSpc>
              <a:defRPr sz="1700" b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1119286" y="58737"/>
            <a:ext cx="6905428" cy="647230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>
                <a:solidFill>
                  <a:srgbClr val="FFFFFF"/>
                </a:solidFill>
              </a:defRPr>
            </a:lvl1pPr>
          </a:lstStyle>
          <a:p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NMR- Basic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5559632"/>
            <a:ext cx="41764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nuclei that have a nuclear magnetic spin moment are observable at the </a:t>
            </a:r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NMR!!!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1119286" y="58737"/>
            <a:ext cx="6905428" cy="647230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>
                <a:solidFill>
                  <a:srgbClr val="FFFFFF"/>
                </a:solidFill>
              </a:defRPr>
            </a:lvl1pPr>
          </a:lstStyle>
          <a:p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NMR- Basic Concepts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656396" y="1052736"/>
            <a:ext cx="8020060" cy="44196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magnetic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moment</a:t>
            </a:r>
            <a:r>
              <a:rPr lang="he-IL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µ)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property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magnet that interacts with an applied magnetic field to generate a mechanical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moment</a:t>
            </a:r>
            <a:endParaRPr lang="he-IL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Magnetic moment measure of the tendency to align with a magnetic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671" y="4865972"/>
                <a:ext cx="1156726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1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he-IL" sz="18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FillTx/>
                        <a:latin typeface="Cambria Math"/>
                        <a:ea typeface="Cambria Math"/>
                        <a:sym typeface="Calibri"/>
                      </a:rPr>
                      <m:t>𝝁</m:t>
                    </m:r>
                  </m:oMath>
                </a14:m>
                <a:r>
                  <a:rPr kumimoji="0" lang="he-IL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FillTx/>
                    <a:sym typeface="Calibri"/>
                  </a:rPr>
                  <a:t>=</a:t>
                </a:r>
                <a:r>
                  <a:rPr lang="en-US" b="1" dirty="0">
                    <a:solidFill>
                      <a:srgbClr val="C00000"/>
                    </a:solidFill>
                  </a:rPr>
                  <a:t> g 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I</a:t>
                </a:r>
                <a:r>
                  <a:rPr lang="en-US" b="1" dirty="0">
                    <a:solidFill>
                      <a:srgbClr val="C00000"/>
                    </a:solidFill>
                  </a:rPr>
                  <a:t> 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h/2</a:t>
                </a:r>
                <a:r>
                  <a:rPr lang="el-GR" b="1" dirty="0" smtClean="0">
                    <a:solidFill>
                      <a:srgbClr val="C00000"/>
                    </a:solidFill>
                  </a:rPr>
                  <a:t>π</a:t>
                </a:r>
                <a:endParaRPr kumimoji="0" lang="he-IL" sz="1800" b="1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71" y="4865972"/>
                <a:ext cx="1156726" cy="369330"/>
              </a:xfrm>
              <a:prstGeom prst="rect">
                <a:avLst/>
              </a:prstGeom>
              <a:blipFill rotWithShape="1">
                <a:blip r:embed="rId2"/>
                <a:stretch>
                  <a:fillRect l="-2105" t="-8197" r="-13158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055034" y="53012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 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gyromagnetic </a:t>
            </a: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ratio;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quantum number of nuclear </a:t>
            </a: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14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</a:t>
            </a: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Plank's constant.</a:t>
            </a:r>
            <a:endParaRPr lang="he-IL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6351182" y="4793212"/>
            <a:ext cx="1480159" cy="864096"/>
            <a:chOff x="0" y="0"/>
            <a:chExt cx="1687514" cy="1003300"/>
          </a:xfrm>
        </p:grpSpPr>
        <p:pic>
          <p:nvPicPr>
            <p:cNvPr id="10" name="image1.png" descr="63412969785871315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687515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" name="Shape 73"/>
            <p:cNvSpPr/>
            <p:nvPr/>
          </p:nvSpPr>
          <p:spPr>
            <a:xfrm rot="2700000">
              <a:off x="1137021" y="258709"/>
              <a:ext cx="3810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00279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+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 idx="4294967295"/>
          </p:nvPr>
        </p:nvSpPr>
        <p:spPr>
          <a:xfrm>
            <a:off x="1119286" y="58737"/>
            <a:ext cx="6905428" cy="6472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3784">
                <a:solidFill>
                  <a:srgbClr val="FFFFFF"/>
                </a:solidFill>
              </a:defRPr>
            </a:lvl1pPr>
          </a:lstStyle>
          <a:p>
            <a:r>
              <a:t>NMR- Basic Concepts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4294967295"/>
          </p:nvPr>
        </p:nvSpPr>
        <p:spPr>
          <a:xfrm>
            <a:off x="614553" y="908720"/>
            <a:ext cx="8017571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Spinning protons act like a small magnets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Spinning charge generates magnetic field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Opposite spins generates magnetic fields in opposite directions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absence of an external magnetic field these orientations are of equal energy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33056"/>
            <a:ext cx="35623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 idx="4294967295"/>
          </p:nvPr>
        </p:nvSpPr>
        <p:spPr>
          <a:xfrm>
            <a:off x="1119286" y="58737"/>
            <a:ext cx="6905428" cy="647230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3784">
                <a:solidFill>
                  <a:srgbClr val="FFFFFF"/>
                </a:solidFill>
              </a:defRPr>
            </a:lvl1pPr>
          </a:lstStyle>
          <a:p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NMR- Basic Concepts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4294967295"/>
          </p:nvPr>
        </p:nvSpPr>
        <p:spPr>
          <a:xfrm>
            <a:off x="315912" y="1308100"/>
            <a:ext cx="818907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absence of an external magnetic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</a:t>
            </a:r>
            <a:endParaRPr lang="he-IL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he-IL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magnetic moments are randomly 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orientated</a:t>
            </a:r>
            <a:endParaRPr lang="he-IL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</a:t>
            </a: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 bulk magnetization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11960" y="1988840"/>
            <a:ext cx="360040" cy="720080"/>
          </a:xfrm>
          <a:prstGeom prst="downArrow">
            <a:avLst/>
          </a:prstGeom>
          <a:solidFill>
            <a:srgbClr val="000099"/>
          </a:solidFill>
          <a:ln w="25400" cap="flat">
            <a:solidFill>
              <a:srgbClr val="000099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51452" y="3501008"/>
            <a:ext cx="360040" cy="720080"/>
          </a:xfrm>
          <a:prstGeom prst="downArrow">
            <a:avLst/>
          </a:prstGeom>
          <a:solidFill>
            <a:srgbClr val="000099"/>
          </a:solidFill>
          <a:ln w="25400" cap="flat">
            <a:solidFill>
              <a:srgbClr val="000099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17494" y="110314"/>
            <a:ext cx="82083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3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r>
              <a:rPr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4294967295"/>
          </p:nvPr>
        </p:nvSpPr>
        <p:spPr>
          <a:xfrm>
            <a:off x="565150" y="1219200"/>
            <a:ext cx="80137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l">
              <a:buSzTx/>
              <a:buFont typeface="+mj-lt"/>
              <a:buAutoNum type="arabicPeriod"/>
            </a:pP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Larmor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precession</a:t>
            </a:r>
            <a:endParaRPr lang="he-IL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SzTx/>
              <a:buNone/>
            </a:pP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SzTx/>
              <a:buFont typeface="+mj-lt"/>
              <a:buAutoNum type="arabicPeriod" startAt="2"/>
            </a:pP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Spin flip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SzTx/>
              <a:buFont typeface="+mj-lt"/>
              <a:buAutoNum type="arabicPeriod" startAt="2"/>
            </a:pPr>
            <a:endParaRPr lang="he-IL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SzTx/>
              <a:buFont typeface="+mj-lt"/>
              <a:buAutoNum type="arabicPeriod" startAt="2"/>
            </a:pP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Zeeman Effect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SzTx/>
              <a:buFont typeface="+mj-lt"/>
              <a:buAutoNum type="arabicPeriod" startAt="2"/>
            </a:pPr>
            <a:endParaRPr lang="he-IL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SzTx/>
              <a:buFont typeface="+mj-lt"/>
              <a:buAutoNum type="arabicPeriod" startAt="2"/>
            </a:pPr>
            <a:r>
              <a:rPr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Absorption of electromagnetic radiation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557530" y="888654"/>
            <a:ext cx="7974910" cy="349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just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r>
              <a:rPr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presence of magnetic field: axis of rotation </a:t>
            </a:r>
            <a:r>
              <a:rPr sz="22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precess</a:t>
            </a:r>
            <a:r>
              <a:rPr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around the magnetic </a:t>
            </a:r>
            <a:r>
              <a:rPr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resonance frequency, called </a:t>
            </a:r>
            <a:r>
              <a:rPr lang="en-US" sz="22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Larmor</a:t>
            </a:r>
            <a:r>
              <a:rPr lang="en-US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frequency (ω</a:t>
            </a:r>
            <a:r>
              <a:rPr lang="en-US" sz="2200" b="1" baseline="-25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 </a:t>
            </a: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 proportional to the main magnetic field strength.</a:t>
            </a: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spcBef>
                <a:spcPts val="700"/>
              </a:spcBef>
              <a:buFont typeface="Wingdings" panose="05000000000000000000" pitchFamily="2" charset="2"/>
              <a:buChar char="§"/>
              <a:defRPr sz="19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ts val="700"/>
              </a:spcBef>
              <a:defRPr sz="2000" b="1">
                <a:solidFill>
                  <a:srgbClr val="00228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7254079" y="4005064"/>
            <a:ext cx="1981202" cy="414275"/>
            <a:chOff x="0" y="0"/>
            <a:chExt cx="1981200" cy="414273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1981201" cy="414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1000"/>
                </a:spcBef>
                <a:defRPr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ω</a:t>
              </a:r>
              <a:r>
                <a:rPr baseline="-25000"/>
                <a:t>0</a:t>
              </a:r>
              <a:r>
                <a:t>=-γB</a:t>
              </a:r>
              <a:r>
                <a:rPr baseline="-25000"/>
                <a:t>0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57150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36350" y="30967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7291136" y="4856605"/>
            <a:ext cx="1066802" cy="370841"/>
            <a:chOff x="0" y="0"/>
            <a:chExt cx="1066800" cy="37084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106680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spcBef>
                  <a:spcPts val="1000"/>
                </a:spcBef>
                <a:defRPr b="1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μ=γhI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93662" y="82551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03262" y="44451"/>
              <a:ext cx="182564" cy="1"/>
            </a:xfrm>
            <a:prstGeom prst="line">
              <a:avLst/>
            </a:prstGeom>
            <a:noFill/>
            <a:ln w="127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95" name="image5.gif" descr="https://teaching.shu.ac.uk/hwb/chemistry/tutorials/molspec/precess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2768053"/>
            <a:ext cx="2238376" cy="3333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4077980" y="2996952"/>
            <a:ext cx="2529682" cy="2610672"/>
            <a:chOff x="0" y="0"/>
            <a:chExt cx="2529680" cy="2610671"/>
          </a:xfrm>
        </p:grpSpPr>
        <p:pic>
          <p:nvPicPr>
            <p:cNvPr id="96" name="image6.png" descr="Figure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2322"/>
              <a:ext cx="2529681" cy="2568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" name="Shape 97"/>
            <p:cNvSpPr/>
            <p:nvPr/>
          </p:nvSpPr>
          <p:spPr>
            <a:xfrm>
              <a:off x="1616817" y="0"/>
              <a:ext cx="135474" cy="2297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9" name="Shape 99"/>
          <p:cNvSpPr/>
          <p:nvPr/>
        </p:nvSpPr>
        <p:spPr>
          <a:xfrm>
            <a:off x="139" y="110314"/>
            <a:ext cx="8909012" cy="54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3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Consequences of nucleus in external magnetic field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2"/>
          <p:cNvSpPr txBox="1">
            <a:spLocks/>
          </p:cNvSpPr>
          <p:nvPr/>
        </p:nvSpPr>
        <p:spPr>
          <a:xfrm>
            <a:off x="251520" y="96837"/>
            <a:ext cx="8496944" cy="57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50292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Consequences of nucleus in external magnetic field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1052736"/>
            <a:ext cx="7704856" cy="3669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just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the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B0 magnetic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field, there are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spins aligned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field (parallel - low energy state)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spins aligned against the field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(anti-parallel - high energy state). 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this 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 excess of parallel spins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net magnetization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 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component </a:t>
            </a:r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aligned with B0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 spins do 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 rotate in phase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 sum of all the microscopic transverse magnetizations of each spin is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 null transverse macroscopic magnetization.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074" name="Picture 2" descr="Resultado de imagem para nmr spin 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00218"/>
            <a:ext cx="3505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52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1382</Words>
  <Application>Microsoft Office PowerPoint</Application>
  <PresentationFormat>On-screen Show (4:3)</PresentationFormat>
  <Paragraphs>236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1_Office Theme</vt:lpstr>
      <vt:lpstr>Theoretical principles of NMR Proton relaxation technology</vt:lpstr>
      <vt:lpstr>NMR- Basic Concepts</vt:lpstr>
      <vt:lpstr>NMR- Basic Concepts</vt:lpstr>
      <vt:lpstr>NMR- Basic Concepts</vt:lpstr>
      <vt:lpstr>NMR- Basic Concepts</vt:lpstr>
      <vt:lpstr>NMR- Basic Concepts</vt:lpstr>
      <vt:lpstr>PowerPoint Presentation</vt:lpstr>
      <vt:lpstr>PowerPoint Presentation</vt:lpstr>
      <vt:lpstr>PowerPoint Presentation</vt:lpstr>
      <vt:lpstr>Consequences of nucleus in external magnetic field</vt:lpstr>
      <vt:lpstr>Consequences of nucleus in external magnetic field</vt:lpstr>
      <vt:lpstr>Consequences of nucleus in external magnetic field</vt:lpstr>
      <vt:lpstr>Consequences of nucleus in external magnetic field</vt:lpstr>
      <vt:lpstr>PowerPoint Presentation</vt:lpstr>
      <vt:lpstr>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T1 and T2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principles of NMR Proton relaxation technology</dc:title>
  <dc:creator>Administrator</dc:creator>
  <cp:lastModifiedBy>Administrator</cp:lastModifiedBy>
  <cp:revision>18</cp:revision>
  <dcterms:modified xsi:type="dcterms:W3CDTF">2018-10-22T10:50:08Z</dcterms:modified>
</cp:coreProperties>
</file>