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69" r:id="rId5"/>
    <p:sldId id="270" r:id="rId6"/>
    <p:sldId id="263" r:id="rId7"/>
    <p:sldId id="264" r:id="rId8"/>
    <p:sldId id="265" r:id="rId9"/>
    <p:sldId id="266" r:id="rId10"/>
    <p:sldId id="258" r:id="rId11"/>
    <p:sldId id="259" r:id="rId12"/>
    <p:sldId id="260" r:id="rId13"/>
    <p:sldId id="267" r:id="rId14"/>
    <p:sldId id="262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91" d="100"/>
          <a:sy n="91" d="100"/>
        </p:scale>
        <p:origin x="-121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4455C86-D3C5-49E9-A1E0-AD31620F603A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1E5BBAB-FF82-43B0-93CE-56C1829D27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702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parameters: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1.Magnet type: permanent magnet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2.Magnetic field intensity: 0.5±0.08T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3.Probe coil: Ø10mm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4.Weight: 49.8Kg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5BBAB-FF82-43B0-93CE-56C1829D27E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75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53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47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17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175" y="0"/>
            <a:ext cx="9140825" cy="764704"/>
          </a:xfrm>
          <a:prstGeom prst="rect">
            <a:avLst/>
          </a:prstGeom>
          <a:gradFill flip="none" rotWithShape="1">
            <a:gsLst>
              <a:gs pos="100000">
                <a:srgbClr val="000099"/>
              </a:gs>
              <a:gs pos="0">
                <a:srgbClr val="000000"/>
              </a:gs>
            </a:gsLst>
            <a:lin ang="10800000" scaled="1"/>
            <a:tileRect/>
          </a:gradFill>
          <a:ln w="12700">
            <a:miter lim="400000"/>
          </a:ln>
          <a:effectLst/>
        </p:spPr>
        <p:txBody>
          <a:bodyPr lIns="45719" rIns="45719" anchor="ctr"/>
          <a:lstStyle/>
          <a:p>
            <a:pPr algn="ctr">
              <a:defRPr sz="32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D5BB303F-79C3-4CBB-A91F-641CF2863BA4}"/>
              </a:ext>
            </a:extLst>
          </p:cNvPr>
          <p:cNvSpPr/>
          <p:nvPr userDrawn="1"/>
        </p:nvSpPr>
        <p:spPr>
          <a:xfrm>
            <a:off x="0" y="6540501"/>
            <a:ext cx="4572000" cy="2880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CE6CAF0E-A16F-4F82-9720-66A9D8A19190}"/>
              </a:ext>
            </a:extLst>
          </p:cNvPr>
          <p:cNvSpPr/>
          <p:nvPr userDrawn="1"/>
        </p:nvSpPr>
        <p:spPr>
          <a:xfrm>
            <a:off x="4572000" y="6540501"/>
            <a:ext cx="4572000" cy="2880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748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5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17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6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15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97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08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0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74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6ADB-CFA7-4DD3-A398-8934942D2234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0664-BDF8-49FA-8D8E-6915993863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82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 and Data processing</a:t>
            </a:r>
            <a:endParaRPr lang="he-IL" sz="3600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604020202020204" pitchFamily="34" charset="0"/>
              </a:rPr>
              <a:t>NMR and MRI Application in </a:t>
            </a:r>
            <a:r>
              <a:rPr lang="en-US" dirty="0" smtClean="0">
                <a:latin typeface="Abadi Extra Light" panose="020B0604020202020204" pitchFamily="34" charset="0"/>
              </a:rPr>
              <a:t>Biotechnology</a:t>
            </a:r>
            <a:endParaRPr lang="he-IL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7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40"/>
          <p:cNvGrpSpPr>
            <a:grpSpLocks/>
          </p:cNvGrpSpPr>
          <p:nvPr/>
        </p:nvGrpSpPr>
        <p:grpSpPr bwMode="auto">
          <a:xfrm>
            <a:off x="2384174" y="1120899"/>
            <a:ext cx="3373437" cy="839787"/>
            <a:chOff x="4184" y="6048"/>
            <a:chExt cx="3208" cy="847"/>
          </a:xfrm>
        </p:grpSpPr>
        <p:sp>
          <p:nvSpPr>
            <p:cNvPr id="22548" name="Rectangle 41"/>
            <p:cNvSpPr>
              <a:spLocks noChangeArrowheads="1"/>
            </p:cNvSpPr>
            <p:nvPr/>
          </p:nvSpPr>
          <p:spPr bwMode="auto">
            <a:xfrm>
              <a:off x="4626" y="6048"/>
              <a:ext cx="1635" cy="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rgbClr val="339900"/>
                </a:buClr>
                <a:buSzPct val="70000"/>
                <a:buFont typeface="Zapf Dingbats"/>
                <a:buChar char="n"/>
                <a:defRPr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00"/>
                </a:buClr>
                <a:buFont typeface="Times New Roman" pitchFamily="18" charset="0"/>
                <a:buChar char="-"/>
                <a:defRPr sz="1600">
                  <a:solidFill>
                    <a:srgbClr val="00279F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9900"/>
                </a:buClr>
                <a:buFont typeface="Marlett" pitchFamily="2" charset="2"/>
                <a:buChar char="8"/>
                <a:defRPr sz="1600">
                  <a:solidFill>
                    <a:srgbClr val="00279F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9900"/>
                </a:buClr>
                <a:buFont typeface="Times New Roman" pitchFamily="18" charset="0"/>
                <a:buChar char="-"/>
                <a:defRPr sz="1600">
                  <a:solidFill>
                    <a:srgbClr val="00279F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System/Model</a:t>
              </a:r>
              <a:endParaRPr lang="en-US" altLang="en-US" sz="800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 i="1" dirty="0">
                  <a:latin typeface="Calibri" pitchFamily="34" charset="0"/>
                  <a:cs typeface="Arial" pitchFamily="34" charset="0"/>
                </a:rPr>
                <a:t>K</a:t>
              </a:r>
              <a:endParaRPr lang="en-US" altLang="en-US" sz="1400" i="1" dirty="0">
                <a:latin typeface="Arial" pitchFamily="34" charset="0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549" name="AutoShape 42"/>
            <p:cNvCxnSpPr>
              <a:cxnSpLocks noChangeShapeType="1"/>
            </p:cNvCxnSpPr>
            <p:nvPr/>
          </p:nvCxnSpPr>
          <p:spPr bwMode="auto">
            <a:xfrm>
              <a:off x="4184" y="6428"/>
              <a:ext cx="2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0" name="AutoShape 43"/>
            <p:cNvSpPr>
              <a:spLocks noChangeArrowheads="1"/>
            </p:cNvSpPr>
            <p:nvPr/>
          </p:nvSpPr>
          <p:spPr bwMode="auto">
            <a:xfrm>
              <a:off x="6750" y="6295"/>
              <a:ext cx="315" cy="292"/>
            </a:xfrm>
            <a:prstGeom prst="flowChar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rgbClr val="339900"/>
                </a:buClr>
                <a:buSzPct val="70000"/>
                <a:buFont typeface="Zapf Dingbats"/>
                <a:buChar char="n"/>
                <a:defRPr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00"/>
                </a:buClr>
                <a:buFont typeface="Times New Roman" pitchFamily="18" charset="0"/>
                <a:buChar char="-"/>
                <a:defRPr sz="1600">
                  <a:solidFill>
                    <a:srgbClr val="00279F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9900"/>
                </a:buClr>
                <a:buFont typeface="Marlett" pitchFamily="2" charset="2"/>
                <a:buChar char="8"/>
                <a:defRPr sz="1600">
                  <a:solidFill>
                    <a:srgbClr val="00279F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9900"/>
                </a:buClr>
                <a:buFont typeface="Times New Roman" pitchFamily="18" charset="0"/>
                <a:buChar char="-"/>
                <a:defRPr sz="1600">
                  <a:solidFill>
                    <a:srgbClr val="00279F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accent2"/>
                  </a:solidFill>
                  <a:latin typeface="Arial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he-IL" sz="18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551" name="AutoShape 44"/>
            <p:cNvCxnSpPr>
              <a:cxnSpLocks noChangeShapeType="1"/>
            </p:cNvCxnSpPr>
            <p:nvPr/>
          </p:nvCxnSpPr>
          <p:spPr bwMode="auto">
            <a:xfrm flipV="1">
              <a:off x="6908" y="6658"/>
              <a:ext cx="1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AutoShape 45"/>
            <p:cNvCxnSpPr>
              <a:cxnSpLocks noChangeShapeType="1"/>
            </p:cNvCxnSpPr>
            <p:nvPr/>
          </p:nvCxnSpPr>
          <p:spPr bwMode="auto">
            <a:xfrm>
              <a:off x="6364" y="6432"/>
              <a:ext cx="2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AutoShape 46"/>
            <p:cNvCxnSpPr>
              <a:cxnSpLocks noChangeShapeType="1"/>
            </p:cNvCxnSpPr>
            <p:nvPr/>
          </p:nvCxnSpPr>
          <p:spPr bwMode="auto">
            <a:xfrm>
              <a:off x="7137" y="6441"/>
              <a:ext cx="2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3" name="TextBox 23"/>
          <p:cNvSpPr txBox="1">
            <a:spLocks noChangeArrowheads="1"/>
          </p:cNvSpPr>
          <p:nvPr/>
        </p:nvSpPr>
        <p:spPr bwMode="auto">
          <a:xfrm>
            <a:off x="803950" y="129763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rgbClr val="339900"/>
              </a:buClr>
              <a:buSzPct val="70000"/>
              <a:buFont typeface="Zapf Dingbats"/>
              <a:buChar char="n"/>
              <a:defRPr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00"/>
              </a:buClr>
              <a:buFont typeface="Marlett" pitchFamily="2" charset="2"/>
              <a:buChar char="8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he-IL" sz="1600" i="1" dirty="0">
                <a:latin typeface="Arial" pitchFamily="34" charset="0"/>
                <a:cs typeface="Arial" pitchFamily="34" charset="0"/>
              </a:rPr>
              <a:t>f(t)</a:t>
            </a:r>
            <a:r>
              <a:rPr lang="en-US" altLang="he-IL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2534" name="TextBox 24"/>
          <p:cNvSpPr txBox="1">
            <a:spLocks noChangeArrowheads="1"/>
          </p:cNvSpPr>
          <p:nvPr/>
        </p:nvSpPr>
        <p:spPr bwMode="auto">
          <a:xfrm>
            <a:off x="4577883" y="2060848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rgbClr val="339900"/>
              </a:buClr>
              <a:buSzPct val="70000"/>
              <a:buFont typeface="Zapf Dingbats"/>
              <a:buChar char="n"/>
              <a:defRPr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00"/>
              </a:buClr>
              <a:buFont typeface="Marlett" pitchFamily="2" charset="2"/>
              <a:buChar char="8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Noise </a:t>
            </a:r>
            <a:r>
              <a:rPr lang="el-GR" altLang="he-IL" sz="1400" i="1">
                <a:latin typeface="Arial" pitchFamily="34" charset="0"/>
                <a:cs typeface="Arial" pitchFamily="34" charset="0"/>
              </a:rPr>
              <a:t>ε</a:t>
            </a:r>
            <a:r>
              <a:rPr lang="en-US" altLang="he-IL" sz="1400" i="1">
                <a:latin typeface="Arial" pitchFamily="34" charset="0"/>
                <a:cs typeface="Arial" pitchFamily="34" charset="0"/>
              </a:rPr>
              <a:t>(t)</a:t>
            </a:r>
          </a:p>
        </p:txBody>
      </p:sp>
      <p:sp>
        <p:nvSpPr>
          <p:cNvPr id="22535" name="TextBox 25"/>
          <p:cNvSpPr txBox="1">
            <a:spLocks noChangeArrowheads="1"/>
          </p:cNvSpPr>
          <p:nvPr/>
        </p:nvSpPr>
        <p:spPr bwMode="auto">
          <a:xfrm>
            <a:off x="5853113" y="1340039"/>
            <a:ext cx="226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rgbClr val="339900"/>
              </a:buClr>
              <a:buSzPct val="70000"/>
              <a:buFont typeface="Zapf Dingbats"/>
              <a:buChar char="n"/>
              <a:defRPr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00"/>
              </a:buClr>
              <a:buFont typeface="Marlett" pitchFamily="2" charset="2"/>
              <a:buChar char="8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Measurements </a:t>
            </a:r>
            <a:r>
              <a:rPr lang="en-US" altLang="he-IL" sz="1600" i="1" dirty="0">
                <a:latin typeface="Arial" pitchFamily="34" charset="0"/>
                <a:cs typeface="Arial" pitchFamily="34" charset="0"/>
              </a:rPr>
              <a:t>s(t)</a:t>
            </a: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49813" y="3470597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440213" y="3095688"/>
            <a:ext cx="281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rgbClr val="339900"/>
              </a:buClr>
              <a:buSzPct val="70000"/>
              <a:buFont typeface="Zapf Dingbats"/>
              <a:buChar char="n"/>
              <a:defRPr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00"/>
              </a:buClr>
              <a:buFont typeface="Marlett" pitchFamily="2" charset="2"/>
              <a:buChar char="8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proper discretization</a:t>
            </a:r>
          </a:p>
        </p:txBody>
      </p:sp>
      <p:sp>
        <p:nvSpPr>
          <p:cNvPr id="225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/>
          </a:p>
        </p:txBody>
      </p:sp>
      <p:graphicFrame>
        <p:nvGraphicFramePr>
          <p:cNvPr id="225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83285"/>
              </p:ext>
            </p:extLst>
          </p:nvPr>
        </p:nvGraphicFramePr>
        <p:xfrm>
          <a:off x="7418388" y="3114675"/>
          <a:ext cx="13970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משוואה" r:id="rId3" imgW="1002865" imgH="228501" progId="Equation.3">
                  <p:embed/>
                </p:oleObj>
              </mc:Choice>
              <mc:Fallback>
                <p:oleObj name="משוואה" r:id="rId3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3114675"/>
                        <a:ext cx="13970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8800" y="4005064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rgbClr val="339900"/>
              </a:buClr>
              <a:buSzPct val="70000"/>
              <a:buFont typeface="Zapf Dingbats"/>
              <a:buChar char="n"/>
              <a:defRPr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00"/>
              </a:buClr>
              <a:buFont typeface="Marlett" pitchFamily="2" charset="2"/>
              <a:buChar char="8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ea typeface="Tahoma" panose="020B0604030504040204" pitchFamily="34" charset="0"/>
              </a:rPr>
              <a:t>Can be basically solved as a Least Squares problem</a:t>
            </a:r>
          </a:p>
        </p:txBody>
      </p:sp>
      <p:sp>
        <p:nvSpPr>
          <p:cNvPr id="22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/>
          </a:p>
        </p:txBody>
      </p:sp>
      <p:graphicFrame>
        <p:nvGraphicFramePr>
          <p:cNvPr id="225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13137"/>
              </p:ext>
            </p:extLst>
          </p:nvPr>
        </p:nvGraphicFramePr>
        <p:xfrm>
          <a:off x="3176588" y="4797152"/>
          <a:ext cx="2651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משוואה" r:id="rId5" imgW="1574800" imgH="254000" progId="Equation.3">
                  <p:embed/>
                </p:oleObj>
              </mc:Choice>
              <mc:Fallback>
                <p:oleObj name="משוואה" r:id="rId5" imgW="1574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797152"/>
                        <a:ext cx="2651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Box 24"/>
          <p:cNvSpPr txBox="1">
            <a:spLocks noChangeArrowheads="1"/>
          </p:cNvSpPr>
          <p:nvPr/>
        </p:nvSpPr>
        <p:spPr bwMode="auto">
          <a:xfrm>
            <a:off x="427038" y="5445224"/>
            <a:ext cx="86058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rtl="0"/>
            <a:r>
              <a:rPr lang="en-US" alt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LS problem is highly ill-conditioned. Therefore, it is not possible to be solved without a regularization method to improve its condition and the numerical stability of the solution procedure. </a:t>
            </a:r>
            <a:endParaRPr lang="he-IL" altLang="he-I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2254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/>
          </a:p>
        </p:txBody>
      </p:sp>
      <p:graphicFrame>
        <p:nvGraphicFramePr>
          <p:cNvPr id="225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498551"/>
              </p:ext>
            </p:extLst>
          </p:nvPr>
        </p:nvGraphicFramePr>
        <p:xfrm>
          <a:off x="361950" y="3011488"/>
          <a:ext cx="4044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משוואה" r:id="rId7" imgW="3454400" imgH="482600" progId="Equation.3">
                  <p:embed/>
                </p:oleObj>
              </mc:Choice>
              <mc:Fallback>
                <p:oleObj name="משוואה" r:id="rId7" imgW="3454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011488"/>
                        <a:ext cx="4044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Processing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86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84976" cy="5544616"/>
          </a:xfrm>
        </p:spPr>
        <p:txBody>
          <a:bodyPr>
            <a:normAutofit fontScale="47500" lnSpcReduction="20000"/>
          </a:bodyPr>
          <a:lstStyle/>
          <a:p>
            <a:pPr indent="342900" algn="l" rtl="0">
              <a:buFont typeface="Wingdings" panose="05000000000000000000" pitchFamily="2" charset="2"/>
              <a:buChar char="§"/>
              <a:defRPr/>
            </a:pPr>
            <a:r>
              <a:rPr lang="en-US" sz="3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common regularization approaches apply the classical Tikhonov:</a:t>
            </a:r>
          </a:p>
          <a:p>
            <a:pPr algn="l" rtl="0">
              <a:defRPr/>
            </a:pPr>
            <a:endParaRPr lang="en-US" sz="3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defRPr/>
            </a:pPr>
            <a:endParaRPr lang="en-US" sz="3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defRPr/>
            </a:pPr>
            <a:endParaRPr lang="en-US" sz="3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defRPr/>
            </a:pPr>
            <a:endParaRPr lang="en-US" sz="3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defRPr/>
            </a:pPr>
            <a:endParaRPr lang="en-US" sz="3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342900" algn="just" rtl="0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sz="3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Tikhonov regularization approach gives a solution better posed and stable. </a:t>
            </a:r>
          </a:p>
          <a:p>
            <a:pPr indent="342900" algn="just" rtl="0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sz="3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Nothing guarantees that the solution will be non-negative.</a:t>
            </a:r>
          </a:p>
          <a:p>
            <a:pPr indent="342900" algn="just" rtl="0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sz="3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tends to strongly over smooth the reconstructed spectrum function, which may result in merging close narrow peaks into a one wide peak and eliminate low volume peaks.</a:t>
            </a:r>
          </a:p>
          <a:p>
            <a:pPr indent="342900" algn="just" rtl="0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sz="3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common practice for regularize the spectrum reconstruction problem is replacing the matrices K</a:t>
            </a:r>
            <a:r>
              <a:rPr lang="he-IL" sz="3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K</a:t>
            </a:r>
            <a:r>
              <a:rPr lang="en-US" sz="3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their best low rank approximation using SDV compression.</a:t>
            </a:r>
          </a:p>
          <a:p>
            <a:pPr algn="l" rtl="0">
              <a:defRPr/>
            </a:pPr>
            <a:endParaRPr lang="he-IL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l" rtl="0">
              <a:defRPr/>
            </a:pPr>
            <a:endParaRPr lang="he-IL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267903"/>
              </p:ext>
            </p:extLst>
          </p:nvPr>
        </p:nvGraphicFramePr>
        <p:xfrm>
          <a:off x="2915816" y="1749822"/>
          <a:ext cx="3368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משוואה" r:id="rId3" imgW="1765300" imgH="279400" progId="Equation.3">
                  <p:embed/>
                </p:oleObj>
              </mc:Choice>
              <mc:Fallback>
                <p:oleObj name="משוואה" r:id="rId3" imgW="1765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749822"/>
                        <a:ext cx="3368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Processing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70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7896" y="1124744"/>
            <a:ext cx="8136904" cy="4525962"/>
          </a:xfrm>
        </p:spPr>
        <p:txBody>
          <a:bodyPr>
            <a:normAutofit/>
          </a:bodyPr>
          <a:lstStyle/>
          <a:p>
            <a:pPr indent="342900" algn="just" rtl="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general formulation of the reconstruction problem, with</a:t>
            </a:r>
            <a:r>
              <a:rPr lang="en-US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l1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regularization and non-negativity constraint is indicated below:</a:t>
            </a:r>
          </a:p>
          <a:p>
            <a:pPr algn="l" rtl="0">
              <a:defRPr/>
            </a:pP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defRPr/>
            </a:pP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rtl="0">
              <a:buFont typeface="Zapf Dingbats"/>
              <a:buNone/>
              <a:defRPr/>
            </a:pP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0">
              <a:buFont typeface="Zapf Dingbats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≥ 0</a:t>
            </a:r>
          </a:p>
          <a:p>
            <a:pPr marL="0" indent="0" algn="l" rtl="0">
              <a:buFont typeface="Zapf Dingbats"/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342900" algn="just" rtl="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solve the equation, it was adjusted and used the optimization algorithm Primal-Dual Convex Objectives (PDCO)</a:t>
            </a:r>
          </a:p>
          <a:p>
            <a:pPr algn="l" rtl="0">
              <a:defRPr/>
            </a:pP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940290"/>
              </p:ext>
            </p:extLst>
          </p:nvPr>
        </p:nvGraphicFramePr>
        <p:xfrm>
          <a:off x="2339752" y="2276872"/>
          <a:ext cx="4459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משוואה" r:id="rId3" imgW="2336800" imgH="279400" progId="Equation.3">
                  <p:embed/>
                </p:oleObj>
              </mc:Choice>
              <mc:Fallback>
                <p:oleObj name="משוואה" r:id="rId3" imgW="2336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76872"/>
                        <a:ext cx="44592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Processing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07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55576" y="1484784"/>
            <a:ext cx="2456216" cy="2000640"/>
            <a:chOff x="247538" y="3367937"/>
            <a:chExt cx="3315148" cy="2678409"/>
          </a:xfrm>
        </p:grpSpPr>
        <p:pic>
          <p:nvPicPr>
            <p:cNvPr id="6" name="Picture 68" descr="CPM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38" y="3955543"/>
              <a:ext cx="3315148" cy="2090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1604470" y="3367937"/>
            <a:ext cx="608644" cy="463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Equation" r:id="rId4" imgW="266469" imgH="203024" progId="">
                    <p:embed/>
                  </p:oleObj>
                </mc:Choice>
                <mc:Fallback>
                  <p:oleObj name="Equation" r:id="rId4" imgW="266469" imgH="2030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470" y="3367937"/>
                          <a:ext cx="608644" cy="463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3211792" y="2504490"/>
            <a:ext cx="589743" cy="335020"/>
          </a:xfrm>
          <a:prstGeom prst="rightArrow">
            <a:avLst>
              <a:gd name="adj1" fmla="val 50000"/>
              <a:gd name="adj2" fmla="val 3915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 sz="2400">
              <a:solidFill>
                <a:srgbClr val="00279F"/>
              </a:solidFill>
            </a:endParaRPr>
          </a:p>
        </p:txBody>
      </p:sp>
      <p:pic>
        <p:nvPicPr>
          <p:cNvPr id="9" name="Picture 3" descr="CPMG-O1-OLIVEOIL1-B-test-FW-NS-4-MarkedPl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634" y="1916832"/>
            <a:ext cx="2104163" cy="151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WINDXP-O1-OLIVEOIL1-D-test-FW-NS-4-MarkedPlo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59" y="1984480"/>
            <a:ext cx="19807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576" y="838453"/>
            <a:ext cx="255114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(1) MR Signal collection –</a:t>
            </a:r>
            <a:r>
              <a:rPr lang="en-US" b="1" u="sng" dirty="0"/>
              <a:t>Relaxation Curve S </a:t>
            </a:r>
            <a:endParaRPr lang="he-IL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908720"/>
            <a:ext cx="255114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(2a) Data Processing –</a:t>
            </a:r>
          </a:p>
          <a:p>
            <a:pPr algn="ctr"/>
            <a:r>
              <a:rPr lang="en-US" dirty="0"/>
              <a:t>ILT – 1D Mapping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557363" y="4304690"/>
            <a:ext cx="255114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(2b) Data Processing –</a:t>
            </a:r>
          </a:p>
          <a:p>
            <a:pPr algn="ctr"/>
            <a:r>
              <a:rPr lang="en-US" dirty="0"/>
              <a:t>PDCO L1/L2 ITL – </a:t>
            </a:r>
          </a:p>
          <a:p>
            <a:pPr algn="ctr"/>
            <a:r>
              <a:rPr lang="en-US" b="1" u="sng" dirty="0">
                <a:solidFill>
                  <a:srgbClr val="000714"/>
                </a:solidFill>
              </a:rPr>
              <a:t>2D T1-T2 Mapping</a:t>
            </a:r>
          </a:p>
          <a:p>
            <a:pPr algn="ctr"/>
            <a:r>
              <a:rPr lang="en-US" b="1" u="sng" dirty="0">
                <a:solidFill>
                  <a:srgbClr val="000714"/>
                </a:solidFill>
              </a:rPr>
              <a:t>Increased peak generation and resolution </a:t>
            </a:r>
            <a:endParaRPr lang="he-IL" b="1" u="sng" dirty="0">
              <a:solidFill>
                <a:srgbClr val="00071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9870" y="4332668"/>
            <a:ext cx="36004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(3) </a:t>
            </a:r>
            <a:r>
              <a:rPr lang="en-US" b="1" u="sng" dirty="0"/>
              <a:t>Lipid Products Dictionary </a:t>
            </a:r>
            <a:r>
              <a:rPr lang="en-US" dirty="0"/>
              <a:t>-</a:t>
            </a:r>
            <a:endParaRPr lang="he-IL" dirty="0"/>
          </a:p>
          <a:p>
            <a:pPr algn="ctr"/>
            <a:r>
              <a:rPr lang="en-US" dirty="0"/>
              <a:t> Time domain (TD)  Peak Assignment </a:t>
            </a:r>
          </a:p>
          <a:p>
            <a:pPr algn="ctr"/>
            <a:r>
              <a:rPr lang="en-US" dirty="0"/>
              <a:t>based on </a:t>
            </a:r>
          </a:p>
          <a:p>
            <a:pPr algn="ctr"/>
            <a:r>
              <a:rPr lang="en-US" dirty="0"/>
              <a:t>Lipid Segmental Motion</a:t>
            </a:r>
          </a:p>
        </p:txBody>
      </p:sp>
      <p:pic>
        <p:nvPicPr>
          <p:cNvPr id="17" name="Picture 16" descr="C:\Users\ZEEV-MAABADA\Desktop\LINOLENIC-ACID-16.01.18\Repetition 2\2D\LINOLENIC-ACID-Mesh.bm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09" y="3789040"/>
            <a:ext cx="2862531" cy="2343828"/>
          </a:xfrm>
          <a:prstGeom prst="rect">
            <a:avLst/>
          </a:prstGeom>
          <a:noFill/>
          <a:extLst/>
        </p:spPr>
      </p:pic>
      <p:grpSp>
        <p:nvGrpSpPr>
          <p:cNvPr id="18" name="Group 17"/>
          <p:cNvGrpSpPr/>
          <p:nvPr/>
        </p:nvGrpSpPr>
        <p:grpSpPr>
          <a:xfrm>
            <a:off x="5185851" y="4581128"/>
            <a:ext cx="754301" cy="413870"/>
            <a:chOff x="6950912" y="4463331"/>
            <a:chExt cx="1005464" cy="765869"/>
          </a:xfrm>
        </p:grpSpPr>
        <p:sp>
          <p:nvSpPr>
            <p:cNvPr id="19" name="TextBox 18"/>
            <p:cNvSpPr txBox="1"/>
            <p:nvPr/>
          </p:nvSpPr>
          <p:spPr>
            <a:xfrm>
              <a:off x="7596336" y="4514070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4</a:t>
              </a:r>
              <a:endParaRPr lang="he-IL" sz="12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63602" y="473617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3</a:t>
              </a:r>
              <a:endParaRPr lang="he-IL" sz="12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30932" y="4463331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2</a:t>
              </a:r>
              <a:endParaRPr lang="he-IL" sz="12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50912" y="4952201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1</a:t>
              </a:r>
              <a:endParaRPr lang="he-IL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AutoShape 18"/>
          <p:cNvSpPr>
            <a:spLocks noChangeArrowheads="1"/>
          </p:cNvSpPr>
          <p:nvPr/>
        </p:nvSpPr>
        <p:spPr bwMode="auto">
          <a:xfrm rot="5400000">
            <a:off x="7532207" y="3720749"/>
            <a:ext cx="607294" cy="335020"/>
          </a:xfrm>
          <a:prstGeom prst="rightArrow">
            <a:avLst>
              <a:gd name="adj1" fmla="val 50000"/>
              <a:gd name="adj2" fmla="val 3915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 sz="2400">
              <a:solidFill>
                <a:srgbClr val="00279F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 rot="10800000">
            <a:off x="3421622" y="4764716"/>
            <a:ext cx="589743" cy="335020"/>
          </a:xfrm>
          <a:prstGeom prst="rightArrow">
            <a:avLst>
              <a:gd name="adj1" fmla="val 50000"/>
              <a:gd name="adj2" fmla="val 3915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 sz="2400">
              <a:solidFill>
                <a:srgbClr val="00279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2769" y="908720"/>
            <a:ext cx="201622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(2a”) </a:t>
            </a:r>
            <a:r>
              <a:rPr lang="en-US" b="1" dirty="0"/>
              <a:t>Improved ILT PDCO L1/L2</a:t>
            </a:r>
            <a:r>
              <a:rPr lang="en-US" dirty="0"/>
              <a:t> – 1D Mapping</a:t>
            </a:r>
            <a:endParaRPr lang="he-IL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04248" y="6032882"/>
            <a:ext cx="23566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/>
              <a:t>* PDCO – Primal Dual Convex Optimization, Saunders, 2001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6165304"/>
            <a:ext cx="43924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Key point: Choice of regulatory parameters L1 and L2 </a:t>
            </a:r>
            <a:endParaRPr lang="he-IL" sz="1400" dirty="0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5810561" y="2489380"/>
            <a:ext cx="589743" cy="335020"/>
          </a:xfrm>
          <a:prstGeom prst="rightArrow">
            <a:avLst>
              <a:gd name="adj1" fmla="val 50000"/>
              <a:gd name="adj2" fmla="val 3915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altLang="he-IL" sz="2400">
              <a:solidFill>
                <a:srgbClr val="00279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E48A9C51-67CA-472A-B8C8-4CA3D3EBC58D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8280920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5000" lnSpcReduction="2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b="1" dirty="0" smtClean="0">
                <a:solidFill>
                  <a:schemeClr val="bg1"/>
                </a:solidFill>
                <a:latin typeface="Abadi Extra Light" panose="020B0204020104020204" pitchFamily="34" charset="0"/>
              </a:rPr>
              <a:t>Sequence of Signal Analysis Developments with </a:t>
            </a:r>
            <a:r>
              <a:rPr lang="en-US" b="1" dirty="0" err="1" smtClean="0">
                <a:solidFill>
                  <a:schemeClr val="bg1"/>
                </a:solidFill>
                <a:latin typeface="Abadi Extra Light" panose="020B0204020104020204" pitchFamily="34" charset="0"/>
              </a:rPr>
              <a:t>Ilt</a:t>
            </a:r>
            <a:r>
              <a:rPr lang="en-US" b="1" dirty="0" smtClean="0">
                <a:solidFill>
                  <a:schemeClr val="bg1"/>
                </a:solidFill>
                <a:latin typeface="Abadi Extra Light" panose="020B0204020104020204" pitchFamily="34" charset="0"/>
              </a:rPr>
              <a:t> and PDCO </a:t>
            </a:r>
            <a:endParaRPr lang="he-IL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20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/>
          </p:cNvSpPr>
          <p:nvPr>
            <p:ph type="body" idx="4294967295"/>
          </p:nvPr>
        </p:nvSpPr>
        <p:spPr>
          <a:xfrm>
            <a:off x="467544" y="1268760"/>
            <a:ext cx="8244782" cy="4314801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80000"/>
              </a:lnSpc>
              <a:buNone/>
              <a:defRPr sz="2000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Zeev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wiesman@bgu.ac.il</a:t>
            </a:r>
          </a:p>
          <a:p>
            <a:pPr marL="0" indent="0" algn="l">
              <a:lnSpc>
                <a:spcPct val="80000"/>
              </a:lnSpc>
              <a:buNone/>
              <a:defRPr sz="1600"/>
            </a:pP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rtl="0">
              <a:spcBef>
                <a:spcPts val="400"/>
              </a:spcBef>
              <a:buNone/>
              <a:defRPr sz="2000"/>
            </a:pPr>
            <a:r>
              <a:rPr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Maysa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Resende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mteixeiraresende@gmail.com</a:t>
            </a:r>
          </a:p>
          <a:p>
            <a:pPr marL="0" indent="0" algn="l">
              <a:lnSpc>
                <a:spcPct val="80000"/>
              </a:lnSpc>
              <a:buNone/>
              <a:defRPr sz="1600" b="1"/>
            </a:pP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lnSpc>
                <a:spcPct val="80000"/>
              </a:lnSpc>
              <a:spcBef>
                <a:spcPts val="400"/>
              </a:spcBef>
              <a:buNone/>
              <a:defRPr sz="2000"/>
            </a:pPr>
            <a:r>
              <a:rPr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Janna </a:t>
            </a:r>
            <a:r>
              <a:rPr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Abramovich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janna@bgu.ac.il</a:t>
            </a:r>
          </a:p>
          <a:p>
            <a:pPr marL="0" indent="0" algn="l">
              <a:lnSpc>
                <a:spcPct val="80000"/>
              </a:lnSpc>
              <a:spcBef>
                <a:spcPts val="400"/>
              </a:spcBef>
              <a:buNone/>
              <a:defRPr sz="2000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algn="l">
              <a:lnSpc>
                <a:spcPct val="80000"/>
              </a:lnSpc>
              <a:spcBef>
                <a:spcPts val="400"/>
              </a:spcBef>
              <a:buNone/>
              <a:defRPr sz="2000"/>
            </a:pPr>
            <a:r>
              <a:rPr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Shosh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Kravchick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kravch@bgu.ac.il</a:t>
            </a:r>
          </a:p>
          <a:p>
            <a:pPr marL="0" indent="0" algn="l">
              <a:lnSpc>
                <a:spcPct val="80000"/>
              </a:lnSpc>
              <a:buNone/>
              <a:defRPr sz="900"/>
            </a:pPr>
            <a:endParaRPr sz="2000" dirty="0">
              <a:solidFill>
                <a:srgbClr val="0000FF"/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80000"/>
              </a:lnSpc>
              <a:spcBef>
                <a:spcPts val="300"/>
              </a:spcBef>
              <a:buNone/>
              <a:defRPr sz="1600"/>
            </a:pPr>
            <a:r>
              <a:rPr sz="2000" dirty="0">
                <a:solidFill>
                  <a:srgbClr val="0000FF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l" rtl="0">
              <a:lnSpc>
                <a:spcPct val="80000"/>
              </a:lnSpc>
              <a:spcBef>
                <a:spcPts val="300"/>
              </a:spcBef>
              <a:buNone/>
              <a:defRPr sz="1600" b="1"/>
            </a:pPr>
            <a:r>
              <a:rPr dirty="0">
                <a:solidFill>
                  <a:srgbClr val="000099"/>
                </a:solidFill>
                <a:latin typeface="Abadi Extra Light" panose="020B0204020104020204" pitchFamily="34" charset="0"/>
              </a:rPr>
              <a:t>Plant Lipid Biotechnology Lab phone number: 074-7795272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C8BF5D1-23DB-47B9-98F1-F4DA298BF84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</a:t>
            </a:r>
            <a:endParaRPr lang="en-US" alt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877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09290"/>
            <a:ext cx="7345561" cy="533400"/>
          </a:xfrm>
        </p:spPr>
        <p:txBody>
          <a:bodyPr>
            <a:noAutofit/>
          </a:bodyPr>
          <a:lstStyle/>
          <a:p>
            <a:pPr indent="457200" algn="l"/>
            <a:r>
              <a:rPr lang="en-US" altLang="he-IL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LF NMR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1268760"/>
            <a:ext cx="7970838" cy="1720850"/>
          </a:xfrm>
        </p:spPr>
        <p:txBody>
          <a:bodyPr>
            <a:normAutofit/>
          </a:bodyPr>
          <a:lstStyle/>
          <a:p>
            <a:pPr algn="ctr">
              <a:buFont typeface="Zapf Dingbats" charset="2"/>
              <a:buNone/>
            </a:pPr>
            <a:r>
              <a:rPr lang="en-US" altLang="he-I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LR-NMR technology is </a:t>
            </a:r>
            <a:r>
              <a:rPr lang="en-US" altLang="he-IL" sz="20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nondestructive and non-invasive</a:t>
            </a:r>
            <a:r>
              <a:rPr lang="en-US" altLang="he-I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he-IL" sz="20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</a:t>
            </a:r>
            <a:r>
              <a:rPr lang="en-US" altLang="he-I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does not require </a:t>
            </a:r>
            <a:r>
              <a:rPr lang="en-US" altLang="he-IL" sz="20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environmentally unfriendly</a:t>
            </a:r>
            <a:r>
              <a:rPr lang="en-US" altLang="he-IL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solvents, as opposed to </a:t>
            </a:r>
            <a:r>
              <a:rPr lang="en-US" altLang="he-IL" sz="20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analytical methods</a:t>
            </a:r>
            <a:r>
              <a:rPr lang="en-US" altLang="he-I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9552" y="2626373"/>
            <a:ext cx="8005762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271463" indent="-271463" algn="l" defTabSz="981075" rtl="0" eaLnBrk="0" hangingPunct="0">
              <a:spcBef>
                <a:spcPct val="40000"/>
              </a:spcBef>
              <a:buClr>
                <a:srgbClr val="339900"/>
              </a:buClr>
              <a:buSzPct val="70000"/>
              <a:buFont typeface="Zapf Dingbats" charset="2"/>
              <a:buChar char="n"/>
              <a:defRPr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algn="l" defTabSz="981075" rtl="0" eaLnBrk="0" hangingPunct="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defTabSz="981075" rtl="0" eaLnBrk="0" hangingPunct="0">
              <a:spcBef>
                <a:spcPct val="20000"/>
              </a:spcBef>
              <a:buClr>
                <a:srgbClr val="339900"/>
              </a:buClr>
              <a:buFont typeface="Marlett" pitchFamily="2" charset="2"/>
              <a:buChar char="8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defTabSz="981075" rtl="0" eaLnBrk="0" hangingPunct="0">
              <a:spcBef>
                <a:spcPct val="20000"/>
              </a:spcBef>
              <a:buClr>
                <a:srgbClr val="339900"/>
              </a:buClr>
              <a:buFont typeface="Times New Roman" pitchFamily="18" charset="0"/>
              <a:buChar char="-"/>
              <a:defRPr sz="1600">
                <a:solidFill>
                  <a:srgbClr val="00279F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defTabSz="981075" rtl="0" eaLnBrk="0" hangingPunct="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5pPr>
            <a:lvl6pPr marL="2514600" indent="-228600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6pPr>
            <a:lvl7pPr marL="2971800" indent="-228600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7pPr>
            <a:lvl8pPr marL="3429000" indent="-228600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8pPr>
            <a:lvl9pPr marL="3886200" indent="-228600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accent2"/>
                </a:solidFill>
                <a:latin typeface="Arial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Because of all of these, it is widely used for routine analysis in </a:t>
            </a:r>
            <a:r>
              <a:rPr lang="en-US" altLang="he-IL" sz="2000" b="1" dirty="0">
                <a:solidFill>
                  <a:srgbClr val="CC0000"/>
                </a:solidFill>
                <a:ea typeface="Tahoma" panose="020B0604030504040204" pitchFamily="34" charset="0"/>
              </a:rPr>
              <a:t>agriculture</a:t>
            </a: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, </a:t>
            </a:r>
            <a:r>
              <a:rPr lang="en-US" altLang="he-IL" sz="2000" b="1" dirty="0">
                <a:solidFill>
                  <a:srgbClr val="CC0000"/>
                </a:solidFill>
                <a:ea typeface="Tahoma" panose="020B0604030504040204" pitchFamily="34" charset="0"/>
              </a:rPr>
              <a:t>food</a:t>
            </a: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, </a:t>
            </a:r>
            <a:r>
              <a:rPr lang="en-US" altLang="he-IL" sz="2000" b="1" dirty="0">
                <a:solidFill>
                  <a:srgbClr val="CC0000"/>
                </a:solidFill>
                <a:ea typeface="Tahoma" panose="020B0604030504040204" pitchFamily="34" charset="0"/>
              </a:rPr>
              <a:t>polymer</a:t>
            </a: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, </a:t>
            </a:r>
            <a:r>
              <a:rPr lang="en-US" altLang="he-IL" sz="2000" b="1" dirty="0">
                <a:solidFill>
                  <a:srgbClr val="CC0000"/>
                </a:solidFill>
                <a:ea typeface="Tahoma" panose="020B0604030504040204" pitchFamily="34" charset="0"/>
              </a:rPr>
              <a:t>petroleum</a:t>
            </a: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, </a:t>
            </a:r>
            <a:r>
              <a:rPr lang="en-US" altLang="he-IL" sz="2000" b="1" dirty="0">
                <a:solidFill>
                  <a:srgbClr val="CC0000"/>
                </a:solidFill>
                <a:ea typeface="Tahoma" panose="020B0604030504040204" pitchFamily="34" charset="0"/>
              </a:rPr>
              <a:t>chemical</a:t>
            </a: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, </a:t>
            </a:r>
            <a:r>
              <a:rPr lang="en-US" altLang="he-IL" sz="2000" b="1" dirty="0">
                <a:solidFill>
                  <a:srgbClr val="CC0000"/>
                </a:solidFill>
                <a:ea typeface="Tahoma" panose="020B0604030504040204" pitchFamily="34" charset="0"/>
              </a:rPr>
              <a:t>pharmaceutical</a:t>
            </a: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 and </a:t>
            </a:r>
            <a:r>
              <a:rPr lang="en-US" altLang="he-IL" sz="2000" b="1" dirty="0">
                <a:solidFill>
                  <a:srgbClr val="CC0000"/>
                </a:solidFill>
                <a:ea typeface="Tahoma" panose="020B0604030504040204" pitchFamily="34" charset="0"/>
              </a:rPr>
              <a:t>medical</a:t>
            </a:r>
            <a:r>
              <a:rPr lang="en-US" altLang="he-IL" sz="2000" dirty="0">
                <a:solidFill>
                  <a:schemeClr val="tx1"/>
                </a:solidFill>
                <a:ea typeface="Tahoma" panose="020B0604030504040204" pitchFamily="34" charset="0"/>
              </a:rPr>
              <a:t> industries.  </a:t>
            </a:r>
          </a:p>
        </p:txBody>
      </p:sp>
      <p:pic>
        <p:nvPicPr>
          <p:cNvPr id="25605" name="Picture 5" descr="reso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654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2335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424935" cy="1901465"/>
          </a:xfrm>
        </p:spPr>
        <p:txBody>
          <a:bodyPr>
            <a:normAutofit/>
          </a:bodyPr>
          <a:lstStyle/>
          <a:p>
            <a:pPr indent="0" algn="just" rtl="0">
              <a:buSzPct val="90000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Maran bench-top pulsed NMR analyzer (Resonance Instruments,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Witney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United Kingdom) equipped with a permanent magnet and a 18 mm probe head operating at 23.4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MHz.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21508" name="Picture 5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65" y="3086047"/>
            <a:ext cx="3700469" cy="31577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604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1476" y="1268760"/>
            <a:ext cx="8489743" cy="1656184"/>
          </a:xfrm>
        </p:spPr>
        <p:txBody>
          <a:bodyPr>
            <a:normAutofit/>
          </a:bodyPr>
          <a:lstStyle/>
          <a:p>
            <a:pPr indent="0" algn="just" rtl="0">
              <a:buSzPct val="90000"/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MHz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minispec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bench-top pulsed NMR analyzer (Bruker Analytic GmbH, Germany), equipped with a permanent magnet and a 10-mm temperature controlled probe head.</a:t>
            </a:r>
          </a:p>
        </p:txBody>
      </p:sp>
      <p:pic>
        <p:nvPicPr>
          <p:cNvPr id="9218" name="Picture 2" descr="Resultado de imagem para bruker LF NMR minisp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192688" cy="28083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603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9532" y="1340768"/>
            <a:ext cx="8424936" cy="1512168"/>
          </a:xfrm>
        </p:spPr>
        <p:txBody>
          <a:bodyPr>
            <a:noAutofit/>
          </a:bodyPr>
          <a:lstStyle/>
          <a:p>
            <a:pPr indent="0" algn="just" rtl="0">
              <a:buSzPct val="90000"/>
              <a:buNone/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MiniEDU20 NMR/MRI system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Niumag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China) equipped with a permanent magnet and a 10 mm probe head operating at 0.08 T. </a:t>
            </a:r>
          </a:p>
        </p:txBody>
      </p:sp>
      <p:pic>
        <p:nvPicPr>
          <p:cNvPr id="11266" name="Picture 2" descr="Resultado de imagem para niumag NMR loe fie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5" b="15312"/>
          <a:stretch/>
        </p:blipFill>
        <p:spPr bwMode="auto">
          <a:xfrm>
            <a:off x="2294971" y="3302850"/>
            <a:ext cx="4554058" cy="29160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388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7828" y="933889"/>
            <a:ext cx="8424936" cy="2448272"/>
          </a:xfrm>
        </p:spPr>
        <p:txBody>
          <a:bodyPr>
            <a:normAutofit/>
          </a:bodyPr>
          <a:lstStyle/>
          <a:p>
            <a:pPr marL="0" indent="0" algn="just" rtl="0">
              <a:buSzPct val="90000"/>
              <a:buNone/>
              <a:defRPr/>
            </a:pPr>
            <a:r>
              <a:rPr lang="en-US" sz="24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Induction Decay  (FID</a:t>
            </a:r>
            <a:r>
              <a:rPr lang="en-US" sz="24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RF  pulse (normally a 90 degree pulse) is applied to the sample and the response is measured as a function  of time after the RF excitation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the NMR instrument.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Resultado de imagem para free induction decay sequence pu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140968"/>
            <a:ext cx="6976467" cy="27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37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897061"/>
            <a:ext cx="8568952" cy="4309938"/>
          </a:xfrm>
        </p:spPr>
        <p:txBody>
          <a:bodyPr>
            <a:normAutofit/>
          </a:bodyPr>
          <a:lstStyle/>
          <a:p>
            <a:pPr marL="0" indent="0" algn="just" rtl="0">
              <a:buSzPct val="90000"/>
              <a:buNone/>
              <a:defRPr/>
            </a:pPr>
            <a:r>
              <a:rPr lang="en-US" sz="24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CPMG Pulse Sequence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alt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Named after the men who invented it</a:t>
            </a:r>
            <a:r>
              <a:rPr lang="en-US" altLang="he-IL" sz="2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he-IL" sz="2000" b="1" dirty="0" err="1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</a:t>
            </a:r>
            <a:r>
              <a:rPr lang="en-US" altLang="he-IL" sz="2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he-IL" sz="20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Purcell</a:t>
            </a:r>
            <a:r>
              <a:rPr lang="en-US" altLang="he-IL" sz="2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he-IL" sz="2000" b="1" dirty="0" err="1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Meiboom</a:t>
            </a:r>
            <a:r>
              <a:rPr lang="en-US" altLang="he-IL" sz="2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he-IL" sz="20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Gill</a:t>
            </a:r>
            <a:r>
              <a:rPr lang="en-US" altLang="he-IL" sz="2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alt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CPMG sequence consists in applying a 90 degree RF pulse to the sample, followed by many 180 degree pulses.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alt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time a 180 degree pulse is applied, the signal decay to the magnetic field is removed  and a single data point is acquired.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alt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effects of the magnet on the signal are removed with this sequence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alt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decay constant of the exponential is called spin-spin or transverse relaxation </a:t>
            </a:r>
            <a:r>
              <a:rPr lang="en-US" alt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time.</a:t>
            </a:r>
            <a:endParaRPr lang="en-US" alt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>
              <a:buSzPct val="90000"/>
              <a:buFont typeface="Wingdings" panose="05000000000000000000" pitchFamily="2" charset="2"/>
              <a:buChar char="§"/>
              <a:defRPr/>
            </a:pPr>
            <a:endParaRPr lang="he-IL" sz="2400" dirty="0">
              <a:latin typeface="+mn-lt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8124" y="5135897"/>
            <a:ext cx="8683625" cy="1506538"/>
            <a:chOff x="212" y="1374"/>
            <a:chExt cx="5470" cy="949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775" y="1641"/>
              <a:ext cx="405" cy="682"/>
            </a:xfrm>
            <a:custGeom>
              <a:avLst/>
              <a:gdLst>
                <a:gd name="T0" fmla="*/ 0 w 328"/>
                <a:gd name="T1" fmla="*/ 2147483647 h 272"/>
                <a:gd name="T2" fmla="*/ 2147483647 w 328"/>
                <a:gd name="T3" fmla="*/ 2147483647 h 272"/>
                <a:gd name="T4" fmla="*/ 2147483647 w 328"/>
                <a:gd name="T5" fmla="*/ 2147483647 h 272"/>
                <a:gd name="T6" fmla="*/ 2147483647 w 328"/>
                <a:gd name="T7" fmla="*/ 2147483647 h 272"/>
                <a:gd name="T8" fmla="*/ 2147483647 w 328"/>
                <a:gd name="T9" fmla="*/ 2147483647 h 272"/>
                <a:gd name="T10" fmla="*/ 2147483647 w 328"/>
                <a:gd name="T11" fmla="*/ 2147483647 h 272"/>
                <a:gd name="T12" fmla="*/ 2147483647 w 328"/>
                <a:gd name="T13" fmla="*/ 2147483647 h 272"/>
                <a:gd name="T14" fmla="*/ 2147483647 w 328"/>
                <a:gd name="T15" fmla="*/ 2147483647 h 272"/>
                <a:gd name="T16" fmla="*/ 2147483647 w 328"/>
                <a:gd name="T17" fmla="*/ 2147483647 h 272"/>
                <a:gd name="T18" fmla="*/ 2147483647 w 328"/>
                <a:gd name="T19" fmla="*/ 2147483647 h 2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8"/>
                <a:gd name="T31" fmla="*/ 0 h 272"/>
                <a:gd name="T32" fmla="*/ 328 w 328"/>
                <a:gd name="T33" fmla="*/ 272 h 2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8" h="272">
                  <a:moveTo>
                    <a:pt x="0" y="149"/>
                  </a:moveTo>
                  <a:cubicBezTo>
                    <a:pt x="11" y="174"/>
                    <a:pt x="22" y="200"/>
                    <a:pt x="36" y="189"/>
                  </a:cubicBezTo>
                  <a:cubicBezTo>
                    <a:pt x="49" y="177"/>
                    <a:pt x="66" y="73"/>
                    <a:pt x="80" y="81"/>
                  </a:cubicBezTo>
                  <a:cubicBezTo>
                    <a:pt x="93" y="88"/>
                    <a:pt x="101" y="245"/>
                    <a:pt x="116" y="233"/>
                  </a:cubicBezTo>
                  <a:cubicBezTo>
                    <a:pt x="130" y="220"/>
                    <a:pt x="150" y="0"/>
                    <a:pt x="164" y="5"/>
                  </a:cubicBezTo>
                  <a:cubicBezTo>
                    <a:pt x="178" y="9"/>
                    <a:pt x="187" y="249"/>
                    <a:pt x="200" y="261"/>
                  </a:cubicBezTo>
                  <a:cubicBezTo>
                    <a:pt x="212" y="272"/>
                    <a:pt x="226" y="88"/>
                    <a:pt x="240" y="77"/>
                  </a:cubicBezTo>
                  <a:cubicBezTo>
                    <a:pt x="253" y="65"/>
                    <a:pt x="268" y="180"/>
                    <a:pt x="280" y="189"/>
                  </a:cubicBezTo>
                  <a:cubicBezTo>
                    <a:pt x="291" y="197"/>
                    <a:pt x="300" y="135"/>
                    <a:pt x="308" y="129"/>
                  </a:cubicBezTo>
                  <a:cubicBezTo>
                    <a:pt x="316" y="122"/>
                    <a:pt x="322" y="135"/>
                    <a:pt x="328" y="149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171" y="1746"/>
              <a:ext cx="405" cy="571"/>
            </a:xfrm>
            <a:custGeom>
              <a:avLst/>
              <a:gdLst>
                <a:gd name="T0" fmla="*/ 0 w 328"/>
                <a:gd name="T1" fmla="*/ 2147483647 h 272"/>
                <a:gd name="T2" fmla="*/ 2147483647 w 328"/>
                <a:gd name="T3" fmla="*/ 2147483647 h 272"/>
                <a:gd name="T4" fmla="*/ 2147483647 w 328"/>
                <a:gd name="T5" fmla="*/ 2147483647 h 272"/>
                <a:gd name="T6" fmla="*/ 2147483647 w 328"/>
                <a:gd name="T7" fmla="*/ 2147483647 h 272"/>
                <a:gd name="T8" fmla="*/ 2147483647 w 328"/>
                <a:gd name="T9" fmla="*/ 2147483647 h 272"/>
                <a:gd name="T10" fmla="*/ 2147483647 w 328"/>
                <a:gd name="T11" fmla="*/ 2147483647 h 272"/>
                <a:gd name="T12" fmla="*/ 2147483647 w 328"/>
                <a:gd name="T13" fmla="*/ 2147483647 h 272"/>
                <a:gd name="T14" fmla="*/ 2147483647 w 328"/>
                <a:gd name="T15" fmla="*/ 2147483647 h 272"/>
                <a:gd name="T16" fmla="*/ 2147483647 w 328"/>
                <a:gd name="T17" fmla="*/ 2147483647 h 272"/>
                <a:gd name="T18" fmla="*/ 2147483647 w 328"/>
                <a:gd name="T19" fmla="*/ 2147483647 h 2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8"/>
                <a:gd name="T31" fmla="*/ 0 h 272"/>
                <a:gd name="T32" fmla="*/ 328 w 328"/>
                <a:gd name="T33" fmla="*/ 272 h 2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8" h="272">
                  <a:moveTo>
                    <a:pt x="0" y="149"/>
                  </a:moveTo>
                  <a:cubicBezTo>
                    <a:pt x="11" y="174"/>
                    <a:pt x="22" y="200"/>
                    <a:pt x="36" y="189"/>
                  </a:cubicBezTo>
                  <a:cubicBezTo>
                    <a:pt x="49" y="177"/>
                    <a:pt x="66" y="73"/>
                    <a:pt x="80" y="81"/>
                  </a:cubicBezTo>
                  <a:cubicBezTo>
                    <a:pt x="93" y="88"/>
                    <a:pt x="101" y="245"/>
                    <a:pt x="116" y="233"/>
                  </a:cubicBezTo>
                  <a:cubicBezTo>
                    <a:pt x="130" y="220"/>
                    <a:pt x="150" y="0"/>
                    <a:pt x="164" y="5"/>
                  </a:cubicBezTo>
                  <a:cubicBezTo>
                    <a:pt x="178" y="9"/>
                    <a:pt x="187" y="249"/>
                    <a:pt x="200" y="261"/>
                  </a:cubicBezTo>
                  <a:cubicBezTo>
                    <a:pt x="212" y="272"/>
                    <a:pt x="226" y="88"/>
                    <a:pt x="240" y="77"/>
                  </a:cubicBezTo>
                  <a:cubicBezTo>
                    <a:pt x="253" y="65"/>
                    <a:pt x="268" y="180"/>
                    <a:pt x="280" y="189"/>
                  </a:cubicBezTo>
                  <a:cubicBezTo>
                    <a:pt x="291" y="197"/>
                    <a:pt x="300" y="135"/>
                    <a:pt x="308" y="129"/>
                  </a:cubicBezTo>
                  <a:cubicBezTo>
                    <a:pt x="316" y="122"/>
                    <a:pt x="322" y="135"/>
                    <a:pt x="328" y="149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12" y="1374"/>
              <a:ext cx="5470" cy="837"/>
              <a:chOff x="212" y="1356"/>
              <a:chExt cx="5470" cy="837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gray">
              <a:xfrm>
                <a:off x="212" y="2137"/>
                <a:ext cx="5470" cy="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 anchor="ctr"/>
              <a:lstStyle/>
              <a:p>
                <a:endParaRPr lang="he-IL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gray">
              <a:xfrm>
                <a:off x="594" y="1537"/>
                <a:ext cx="86" cy="594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/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gray">
              <a:xfrm>
                <a:off x="523" y="1359"/>
                <a:ext cx="2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he-IL" sz="1600" b="1">
                    <a:solidFill>
                      <a:schemeClr val="tx1"/>
                    </a:solidFill>
                  </a:rPr>
                  <a:t>P90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gray">
              <a:xfrm>
                <a:off x="2648" y="1533"/>
                <a:ext cx="173" cy="594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/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gray">
              <a:xfrm>
                <a:off x="2551" y="1356"/>
                <a:ext cx="4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he-IL" sz="1600" b="1">
                    <a:solidFill>
                      <a:schemeClr val="tx1"/>
                    </a:solidFill>
                  </a:rPr>
                  <a:t>P180</a:t>
                </a: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gray">
              <a:xfrm>
                <a:off x="693" y="1615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 anchor="ctr"/>
              <a:lstStyle/>
              <a:p>
                <a:endParaRPr lang="he-IL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gray">
              <a:xfrm>
                <a:off x="953" y="1439"/>
                <a:ext cx="11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l-GR" altLang="he-IL" sz="2000" b="1">
                    <a:solidFill>
                      <a:srgbClr val="CC0000"/>
                    </a:solidFill>
                    <a:latin typeface="Arial" pitchFamily="34" charset="0"/>
                    <a:cs typeface="Times New Roman" pitchFamily="18" charset="0"/>
                  </a:rPr>
                  <a:t>τ</a:t>
                </a:r>
                <a:endParaRPr lang="he-IL" altLang="he-IL" sz="2000" b="1">
                  <a:solidFill>
                    <a:srgbClr val="CC0000"/>
                  </a:solidFill>
                  <a:latin typeface="Arial" pitchFamily="34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gray">
              <a:xfrm>
                <a:off x="1286" y="1536"/>
                <a:ext cx="173" cy="594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/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gray">
              <a:xfrm>
                <a:off x="1189" y="1359"/>
                <a:ext cx="4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he-IL" sz="1600" b="1">
                    <a:solidFill>
                      <a:schemeClr val="tx1"/>
                    </a:solidFill>
                  </a:rPr>
                  <a:t>P180</a:t>
                </a: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gray">
              <a:xfrm>
                <a:off x="1480" y="1618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 anchor="ctr"/>
              <a:lstStyle/>
              <a:p>
                <a:endParaRPr lang="he-IL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gray">
              <a:xfrm>
                <a:off x="1921" y="1442"/>
                <a:ext cx="2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000" b="1" dirty="0">
                    <a:solidFill>
                      <a:srgbClr val="CC0000"/>
                    </a:solidFill>
                    <a:latin typeface="Arial" pitchFamily="34" charset="0"/>
                    <a:cs typeface="Times New Roman" pitchFamily="18" charset="0"/>
                  </a:rPr>
                  <a:t>2</a:t>
                </a:r>
                <a:r>
                  <a:rPr lang="el-GR" altLang="he-IL" sz="2000" b="1" dirty="0">
                    <a:solidFill>
                      <a:srgbClr val="CC0000"/>
                    </a:solidFill>
                    <a:latin typeface="Arial" pitchFamily="34" charset="0"/>
                    <a:cs typeface="Times New Roman" pitchFamily="18" charset="0"/>
                  </a:rPr>
                  <a:t>τ</a:t>
                </a:r>
                <a:endParaRPr lang="he-IL" altLang="he-IL" sz="2000" b="1" dirty="0">
                  <a:solidFill>
                    <a:srgbClr val="CC0000"/>
                  </a:solidFill>
                  <a:latin typeface="Arial" pitchFamily="34" charset="0"/>
                  <a:cs typeface="Times New Roman" pitchFamily="18" charset="0"/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gray">
              <a:xfrm>
                <a:off x="2831" y="1624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 anchor="ctr"/>
              <a:lstStyle/>
              <a:p>
                <a:endParaRPr lang="he-IL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gray">
              <a:xfrm>
                <a:off x="3278" y="1448"/>
                <a:ext cx="2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2000" b="1" dirty="0">
                    <a:solidFill>
                      <a:srgbClr val="CC0000"/>
                    </a:solidFill>
                    <a:latin typeface="Arial" pitchFamily="34" charset="0"/>
                    <a:cs typeface="Times New Roman" pitchFamily="18" charset="0"/>
                  </a:rPr>
                  <a:t>2</a:t>
                </a:r>
                <a:r>
                  <a:rPr lang="el-GR" altLang="he-IL" sz="2000" b="1" dirty="0">
                    <a:solidFill>
                      <a:srgbClr val="CC0000"/>
                    </a:solidFill>
                    <a:latin typeface="Arial" pitchFamily="34" charset="0"/>
                    <a:cs typeface="Times New Roman" pitchFamily="18" charset="0"/>
                  </a:rPr>
                  <a:t>τ</a:t>
                </a:r>
                <a:endParaRPr lang="he-IL" altLang="he-IL" sz="2000" b="1" dirty="0">
                  <a:solidFill>
                    <a:srgbClr val="CC0000"/>
                  </a:solidFill>
                  <a:latin typeface="Arial" pitchFamily="34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gray">
              <a:xfrm>
                <a:off x="3993" y="1535"/>
                <a:ext cx="173" cy="594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/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gray">
              <a:xfrm>
                <a:off x="3896" y="1358"/>
                <a:ext cx="4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he-IL" sz="1600" b="1">
                    <a:solidFill>
                      <a:schemeClr val="tx1"/>
                    </a:solidFill>
                  </a:rPr>
                  <a:t>P180</a:t>
                </a: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gray">
              <a:xfrm>
                <a:off x="4212" y="1627"/>
                <a:ext cx="6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 anchor="ctr"/>
              <a:lstStyle/>
              <a:p>
                <a:endParaRPr lang="he-IL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gray">
              <a:xfrm>
                <a:off x="4952" y="1538"/>
                <a:ext cx="173" cy="594"/>
              </a:xfrm>
              <a:prstGeom prst="rect">
                <a:avLst/>
              </a:prstGeom>
              <a:solidFill>
                <a:srgbClr val="333333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72000" bIns="0" anchor="ctr"/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gray">
              <a:xfrm>
                <a:off x="4855" y="1361"/>
                <a:ext cx="4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72000" bIns="0">
                <a:spAutoFit/>
              </a:bodyPr>
              <a:lstStyle>
                <a:lvl1pPr algn="l" rtl="0" eaLnBrk="0" hangingPunct="0">
                  <a:spcBef>
                    <a:spcPct val="40000"/>
                  </a:spcBef>
                  <a:buClr>
                    <a:srgbClr val="339900"/>
                  </a:buClr>
                  <a:buSzPct val="70000"/>
                  <a:buFont typeface="Zapf Dingbats" charset="2"/>
                  <a:buChar char="n"/>
                  <a:defRPr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Marlett" pitchFamily="2" charset="2"/>
                  <a:buChar char="8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rgbClr val="339900"/>
                  </a:buClr>
                  <a:buFont typeface="Times New Roman" pitchFamily="18" charset="0"/>
                  <a:buChar char="-"/>
                  <a:defRPr sz="1600">
                    <a:solidFill>
                      <a:srgbClr val="00279F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defRPr sz="2000">
                    <a:solidFill>
                      <a:schemeClr val="accent2"/>
                    </a:solidFill>
                    <a:latin typeface="Arial" pitchFamily="34" charset="0"/>
                    <a:cs typeface="Tahoma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he-IL" sz="1600" b="1">
                    <a:solidFill>
                      <a:schemeClr val="tx1"/>
                    </a:solidFill>
                  </a:rPr>
                  <a:t>P180</a:t>
                </a: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5332" y="1995"/>
                <a:ext cx="197" cy="198"/>
              </a:xfrm>
              <a:custGeom>
                <a:avLst/>
                <a:gdLst>
                  <a:gd name="T0" fmla="*/ 0 w 328"/>
                  <a:gd name="T1" fmla="*/ 438946203 h 272"/>
                  <a:gd name="T2" fmla="*/ 167838573 w 328"/>
                  <a:gd name="T3" fmla="*/ 438946203 h 272"/>
                  <a:gd name="T4" fmla="*/ 167838573 w 328"/>
                  <a:gd name="T5" fmla="*/ 438946203 h 272"/>
                  <a:gd name="T6" fmla="*/ 167838573 w 328"/>
                  <a:gd name="T7" fmla="*/ 438946203 h 272"/>
                  <a:gd name="T8" fmla="*/ 167838573 w 328"/>
                  <a:gd name="T9" fmla="*/ 438946203 h 272"/>
                  <a:gd name="T10" fmla="*/ 167838573 w 328"/>
                  <a:gd name="T11" fmla="*/ 438946203 h 272"/>
                  <a:gd name="T12" fmla="*/ 167838573 w 328"/>
                  <a:gd name="T13" fmla="*/ 438946203 h 272"/>
                  <a:gd name="T14" fmla="*/ 167838573 w 328"/>
                  <a:gd name="T15" fmla="*/ 438946203 h 272"/>
                  <a:gd name="T16" fmla="*/ 167838573 w 328"/>
                  <a:gd name="T17" fmla="*/ 438946203 h 272"/>
                  <a:gd name="T18" fmla="*/ 167838573 w 328"/>
                  <a:gd name="T19" fmla="*/ 438946203 h 2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8"/>
                  <a:gd name="T31" fmla="*/ 0 h 272"/>
                  <a:gd name="T32" fmla="*/ 328 w 328"/>
                  <a:gd name="T33" fmla="*/ 272 h 2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8" h="272">
                    <a:moveTo>
                      <a:pt x="0" y="149"/>
                    </a:moveTo>
                    <a:cubicBezTo>
                      <a:pt x="11" y="174"/>
                      <a:pt x="22" y="200"/>
                      <a:pt x="36" y="189"/>
                    </a:cubicBezTo>
                    <a:cubicBezTo>
                      <a:pt x="49" y="177"/>
                      <a:pt x="66" y="73"/>
                      <a:pt x="80" y="81"/>
                    </a:cubicBezTo>
                    <a:cubicBezTo>
                      <a:pt x="93" y="88"/>
                      <a:pt x="101" y="245"/>
                      <a:pt x="116" y="233"/>
                    </a:cubicBezTo>
                    <a:cubicBezTo>
                      <a:pt x="130" y="220"/>
                      <a:pt x="150" y="0"/>
                      <a:pt x="164" y="5"/>
                    </a:cubicBezTo>
                    <a:cubicBezTo>
                      <a:pt x="178" y="9"/>
                      <a:pt x="187" y="249"/>
                      <a:pt x="200" y="261"/>
                    </a:cubicBezTo>
                    <a:cubicBezTo>
                      <a:pt x="212" y="272"/>
                      <a:pt x="226" y="88"/>
                      <a:pt x="240" y="77"/>
                    </a:cubicBezTo>
                    <a:cubicBezTo>
                      <a:pt x="253" y="65"/>
                      <a:pt x="268" y="180"/>
                      <a:pt x="280" y="189"/>
                    </a:cubicBezTo>
                    <a:cubicBezTo>
                      <a:pt x="291" y="197"/>
                      <a:pt x="300" y="135"/>
                      <a:pt x="308" y="129"/>
                    </a:cubicBezTo>
                    <a:cubicBezTo>
                      <a:pt x="316" y="122"/>
                      <a:pt x="322" y="135"/>
                      <a:pt x="328" y="149"/>
                    </a:cubicBez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375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9532" y="1052736"/>
            <a:ext cx="8424936" cy="2448272"/>
          </a:xfrm>
        </p:spPr>
        <p:txBody>
          <a:bodyPr>
            <a:normAutofit/>
          </a:bodyPr>
          <a:lstStyle/>
          <a:p>
            <a:pPr marL="0" indent="0" algn="just" rtl="0">
              <a:buSzPct val="90000"/>
              <a:buNone/>
              <a:defRPr/>
            </a:pPr>
            <a:r>
              <a:rPr lang="en-US" sz="24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Inversion Recovery </a:t>
            </a:r>
            <a:r>
              <a:rPr lang="en-US" sz="24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Spin-lattice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longitudinal relaxation</a:t>
            </a: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Consists of a 180 degree pulse (inversion pulse) and a 90 degree pulse.</a:t>
            </a:r>
          </a:p>
          <a:p>
            <a:pPr algn="just" rtl="0">
              <a:buSzPct val="90000"/>
              <a:buFont typeface="Wingdings" panose="05000000000000000000" pitchFamily="2" charset="2"/>
              <a:buChar char="§"/>
              <a:defRPr/>
            </a:pPr>
            <a:endParaRPr lang="he-IL" sz="2400" dirty="0"/>
          </a:p>
        </p:txBody>
      </p:sp>
      <p:pic>
        <p:nvPicPr>
          <p:cNvPr id="5122" name="Picture 2" descr="Resultado de imagem para inversion recovery decay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48" y="2636912"/>
            <a:ext cx="6656504" cy="357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84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880" y="1052736"/>
            <a:ext cx="8424936" cy="1270975"/>
          </a:xfrm>
        </p:spPr>
        <p:txBody>
          <a:bodyPr>
            <a:normAutofit/>
          </a:bodyPr>
          <a:lstStyle/>
          <a:p>
            <a:pPr marL="0" indent="0" algn="just" rtl="0">
              <a:buSzPct val="90000"/>
              <a:buNone/>
              <a:defRPr/>
            </a:pPr>
            <a:r>
              <a:rPr lang="en-US" sz="24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Inversion Recovery- CPMG </a:t>
            </a:r>
            <a:r>
              <a:rPr lang="en-US" sz="24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</a:t>
            </a:r>
          </a:p>
          <a:p>
            <a:pPr marL="0" indent="0" algn="just" rtl="0">
              <a:buSzPct val="90000"/>
              <a:buNone/>
              <a:defRPr/>
            </a:pPr>
            <a:endParaRPr lang="en-US" sz="24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342900" algn="just" rtl="0"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 T1 and T2 sequence.</a:t>
            </a:r>
          </a:p>
          <a:p>
            <a:pPr marL="0" indent="0" algn="just" rtl="0">
              <a:buSzPct val="90000"/>
              <a:buNone/>
              <a:defRPr/>
            </a:pPr>
            <a:endParaRPr lang="he-IL" sz="2400" dirty="0"/>
          </a:p>
        </p:txBody>
      </p:sp>
      <p:pic>
        <p:nvPicPr>
          <p:cNvPr id="7170" name="Picture 2" descr="Resultado de imagem para IR CPMG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029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F97B2A2-E6C2-491F-8886-A4E67908442C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290"/>
            <a:ext cx="7345561" cy="5334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l"/>
            <a:r>
              <a:rPr lang="en-US" altLang="he-IL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Acquisition</a:t>
            </a:r>
            <a:endParaRPr lang="en-US" alt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00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687</Words>
  <Application>Microsoft Office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משוואה</vt:lpstr>
      <vt:lpstr>Equation</vt:lpstr>
      <vt:lpstr>Signal Acquisition and Data processing</vt:lpstr>
      <vt:lpstr>LF NMR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33</cp:revision>
  <dcterms:created xsi:type="dcterms:W3CDTF">2018-08-12T07:32:02Z</dcterms:created>
  <dcterms:modified xsi:type="dcterms:W3CDTF">2019-02-20T09:58:46Z</dcterms:modified>
</cp:coreProperties>
</file>