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307" r:id="rId3"/>
    <p:sldId id="274" r:id="rId4"/>
    <p:sldId id="311" r:id="rId5"/>
    <p:sldId id="308" r:id="rId6"/>
    <p:sldId id="277" r:id="rId7"/>
    <p:sldId id="312" r:id="rId8"/>
    <p:sldId id="278" r:id="rId9"/>
    <p:sldId id="279" r:id="rId10"/>
    <p:sldId id="309" r:id="rId11"/>
    <p:sldId id="297" r:id="rId12"/>
    <p:sldId id="280" r:id="rId13"/>
    <p:sldId id="281" r:id="rId14"/>
    <p:sldId id="313" r:id="rId15"/>
    <p:sldId id="276" r:id="rId16"/>
    <p:sldId id="300" r:id="rId17"/>
    <p:sldId id="301" r:id="rId18"/>
    <p:sldId id="302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303" r:id="rId27"/>
    <p:sldId id="305" r:id="rId28"/>
    <p:sldId id="304" r:id="rId29"/>
    <p:sldId id="290" r:id="rId30"/>
    <p:sldId id="292" r:id="rId31"/>
    <p:sldId id="295" r:id="rId32"/>
    <p:sldId id="293" r:id="rId33"/>
    <p:sldId id="294" r:id="rId34"/>
    <p:sldId id="299" r:id="rId35"/>
    <p:sldId id="275" r:id="rId36"/>
  </p:sldIdLst>
  <p:sldSz cx="9144000" cy="6858000" type="screen4x3"/>
  <p:notesSz cx="6784975" cy="9906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28E"/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9" d="100"/>
          <a:sy n="59" d="100"/>
        </p:scale>
        <p:origin x="-2045" y="-49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44819" y="0"/>
            <a:ext cx="2940156" cy="4953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71" y="0"/>
            <a:ext cx="2940156" cy="4953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F60832F1-D316-422D-A2FF-622F84C16E35}" type="datetimeFigureOut">
              <a:rPr lang="he-IL" smtClean="0"/>
              <a:t>ט'/חשון/תש"פ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44819" y="9408981"/>
            <a:ext cx="2940156" cy="4953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71" y="9408981"/>
            <a:ext cx="2940156" cy="4953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37312C8-A3DB-47B3-B3ED-13CE71046E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166224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/>
          </p:nvPr>
        </p:nvSpPr>
        <p:spPr>
          <a:xfrm>
            <a:off x="915988" y="742950"/>
            <a:ext cx="4953000" cy="371475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0" name="Shape 150"/>
          <p:cNvSpPr>
            <a:spLocks noGrp="1"/>
          </p:cNvSpPr>
          <p:nvPr>
            <p:ph type="body" sz="quarter" idx="1"/>
          </p:nvPr>
        </p:nvSpPr>
        <p:spPr>
          <a:xfrm>
            <a:off x="904664" y="4705350"/>
            <a:ext cx="4975648" cy="44577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82758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r" latinLnBrk="0">
      <a:defRPr sz="1200">
        <a:latin typeface="+mj-lt"/>
        <a:ea typeface="+mj-ea"/>
        <a:cs typeface="+mj-cs"/>
        <a:sym typeface="Calibri"/>
      </a:defRPr>
    </a:lvl1pPr>
    <a:lvl2pPr indent="228600" algn="r" latinLnBrk="0">
      <a:defRPr sz="1200">
        <a:latin typeface="+mj-lt"/>
        <a:ea typeface="+mj-ea"/>
        <a:cs typeface="+mj-cs"/>
        <a:sym typeface="Calibri"/>
      </a:defRPr>
    </a:lvl2pPr>
    <a:lvl3pPr indent="457200" algn="r" latinLnBrk="0">
      <a:defRPr sz="1200">
        <a:latin typeface="+mj-lt"/>
        <a:ea typeface="+mj-ea"/>
        <a:cs typeface="+mj-cs"/>
        <a:sym typeface="Calibri"/>
      </a:defRPr>
    </a:lvl3pPr>
    <a:lvl4pPr indent="685800" algn="r" latinLnBrk="0">
      <a:defRPr sz="1200">
        <a:latin typeface="+mj-lt"/>
        <a:ea typeface="+mj-ea"/>
        <a:cs typeface="+mj-cs"/>
        <a:sym typeface="Calibri"/>
      </a:defRPr>
    </a:lvl4pPr>
    <a:lvl5pPr indent="914400" algn="r" latinLnBrk="0">
      <a:defRPr sz="1200">
        <a:latin typeface="+mj-lt"/>
        <a:ea typeface="+mj-ea"/>
        <a:cs typeface="+mj-cs"/>
        <a:sym typeface="Calibri"/>
      </a:defRPr>
    </a:lvl5pPr>
    <a:lvl6pPr indent="1143000" algn="r" latinLnBrk="0">
      <a:defRPr sz="1200">
        <a:latin typeface="+mj-lt"/>
        <a:ea typeface="+mj-ea"/>
        <a:cs typeface="+mj-cs"/>
        <a:sym typeface="Calibri"/>
      </a:defRPr>
    </a:lvl6pPr>
    <a:lvl7pPr indent="1371600" algn="r" latinLnBrk="0">
      <a:defRPr sz="1200">
        <a:latin typeface="+mj-lt"/>
        <a:ea typeface="+mj-ea"/>
        <a:cs typeface="+mj-cs"/>
        <a:sym typeface="Calibri"/>
      </a:defRPr>
    </a:lvl7pPr>
    <a:lvl8pPr indent="1600200" algn="r" latinLnBrk="0">
      <a:defRPr sz="1200">
        <a:latin typeface="+mj-lt"/>
        <a:ea typeface="+mj-ea"/>
        <a:cs typeface="+mj-cs"/>
        <a:sym typeface="Calibri"/>
      </a:defRPr>
    </a:lvl8pPr>
    <a:lvl9pPr indent="1828800" algn="r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Benchmark – typical small molecules have D ~ 1-10x10</a:t>
            </a:r>
            <a:r>
              <a:rPr lang="en-US" baseline="30000" dirty="0" smtClean="0"/>
              <a:t>-10 </a:t>
            </a:r>
            <a:r>
              <a:rPr lang="en-US" dirty="0" smtClean="0"/>
              <a:t>m</a:t>
            </a:r>
            <a:r>
              <a:rPr lang="en-US" baseline="30000" dirty="0" smtClean="0"/>
              <a:t>2</a:t>
            </a:r>
            <a:r>
              <a:rPr lang="en-US" dirty="0" smtClean="0"/>
              <a:t>s</a:t>
            </a:r>
            <a:r>
              <a:rPr lang="en-US" baseline="30000" dirty="0" smtClean="0"/>
              <a:t>-1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571" y="9408981"/>
            <a:ext cx="2940156" cy="495300"/>
          </a:xfrm>
          <a:prstGeom prst="rect">
            <a:avLst/>
          </a:prstGeom>
        </p:spPr>
        <p:txBody>
          <a:bodyPr/>
          <a:lstStyle/>
          <a:p>
            <a:fld id="{09C0F50E-161F-234A-B168-716674AD9FB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97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571" y="9408981"/>
            <a:ext cx="2940156" cy="495300"/>
          </a:xfrm>
          <a:prstGeom prst="rect">
            <a:avLst/>
          </a:prstGeom>
        </p:spPr>
        <p:txBody>
          <a:bodyPr/>
          <a:lstStyle/>
          <a:p>
            <a:fld id="{09C0F50E-161F-234A-B168-716674AD9FB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3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571" y="9408981"/>
            <a:ext cx="2940156" cy="495300"/>
          </a:xfrm>
          <a:prstGeom prst="rect">
            <a:avLst/>
          </a:prstGeom>
        </p:spPr>
        <p:txBody>
          <a:bodyPr/>
          <a:lstStyle/>
          <a:p>
            <a:fld id="{09C0F50E-161F-234A-B168-716674AD9FB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r>
              <a:t>Click to edit Master subtitle style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3175" y="0"/>
            <a:ext cx="9140825" cy="764704"/>
          </a:xfrm>
          <a:prstGeom prst="rect">
            <a:avLst/>
          </a:prstGeom>
          <a:gradFill flip="none" rotWithShape="1">
            <a:gsLst>
              <a:gs pos="100000">
                <a:srgbClr val="000099"/>
              </a:gs>
              <a:gs pos="0">
                <a:srgbClr val="000000"/>
              </a:gs>
            </a:gsLst>
            <a:lin ang="10800000" scaled="1"/>
            <a:tileRect/>
          </a:gradFill>
          <a:ln w="12700">
            <a:miter lim="400000"/>
          </a:ln>
          <a:effectLst/>
        </p:spPr>
        <p:txBody>
          <a:bodyPr lIns="45719" rIns="45719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00279F"/>
                </a:solidFill>
                <a:latin typeface="Tahoma"/>
                <a:ea typeface="Tahoma"/>
                <a:cs typeface="Tahoma"/>
                <a:sym typeface="Tahoma"/>
              </a:defRPr>
            </a:pP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srgbClr val="00279F"/>
              </a:solidFill>
              <a:effectLst/>
              <a:uLnTx/>
              <a:uFillTx/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="" xmlns:a16="http://schemas.microsoft.com/office/drawing/2014/main" id="{D5BB303F-79C3-4CBB-A91F-641CF2863BA4}"/>
              </a:ext>
            </a:extLst>
          </p:cNvPr>
          <p:cNvSpPr/>
          <p:nvPr userDrawn="1"/>
        </p:nvSpPr>
        <p:spPr>
          <a:xfrm>
            <a:off x="0" y="6540501"/>
            <a:ext cx="4572000" cy="28803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="" xmlns:a16="http://schemas.microsoft.com/office/drawing/2014/main" id="{CE6CAF0E-A16F-4F82-9720-66A9D8A19190}"/>
              </a:ext>
            </a:extLst>
          </p:cNvPr>
          <p:cNvSpPr/>
          <p:nvPr userDrawn="1"/>
        </p:nvSpPr>
        <p:spPr>
          <a:xfrm>
            <a:off x="4572000" y="6540501"/>
            <a:ext cx="4572000" cy="288032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9849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A942BB-A90C-184D-BF64-956E6F4B09D5}" type="datetime1">
              <a:rPr lang="en-CA" smtClean="0"/>
              <a:t>07/11/2019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8059-89E0-C74B-89FD-A60C31353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9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457200" y="6404292"/>
            <a:ext cx="263982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l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4" r:id="rId3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r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r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r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r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r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r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r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r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r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ctrTitle"/>
          </p:nvPr>
        </p:nvSpPr>
        <p:spPr>
          <a:xfrm>
            <a:off x="755576" y="1484783"/>
            <a:ext cx="7772401" cy="147002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rgbClr val="00228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Self-diffusion NMR</a:t>
            </a:r>
            <a:endParaRPr dirty="0">
              <a:solidFill>
                <a:srgbClr val="00228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3" name="Shape 153"/>
          <p:cNvSpPr>
            <a:spLocks noGrp="1"/>
          </p:cNvSpPr>
          <p:nvPr>
            <p:ph type="subTitle" sz="quarter" idx="1"/>
          </p:nvPr>
        </p:nvSpPr>
        <p:spPr>
          <a:xfrm>
            <a:off x="1331640" y="4005064"/>
            <a:ext cx="6400801" cy="1752601"/>
          </a:xfrm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NMR and MRI Application in </a:t>
            </a:r>
            <a:r>
              <a:rPr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Biotechnology</a:t>
            </a:r>
            <a:endParaRPr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377960" y="4076717"/>
                <a:ext cx="5688632" cy="5724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000" i="1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</a:t>
                </a:r>
                <a:r>
                  <a:rPr lang="en-US" sz="20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 </a:t>
                </a:r>
                <a:r>
                  <a:rPr lang="en-US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is expressed in units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𝑙𝑒𝑛𝑔𝑡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h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𝑡𝑖𝑚𝑒</m:t>
                        </m:r>
                      </m:den>
                    </m:f>
                  </m:oMath>
                </a14:m>
                <a:endParaRPr lang="en-US" sz="2000" baseline="30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60" y="4076717"/>
                <a:ext cx="5688632" cy="572464"/>
              </a:xfrm>
              <a:prstGeom prst="rect">
                <a:avLst/>
              </a:prstGeom>
              <a:blipFill rotWithShape="1">
                <a:blip r:embed="rId2"/>
                <a:stretch>
                  <a:fillRect l="-857" b="-531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525" y="1712155"/>
            <a:ext cx="2640024" cy="2937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5536" y="2060848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 diffusion constant </a:t>
            </a:r>
            <a:r>
              <a:rPr lang="en-US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represents particle flux through a surface over a period of time</a:t>
            </a:r>
            <a:endParaRPr lang="he-IL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79512" y="-99392"/>
            <a:ext cx="82296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en-US" sz="320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Diffusion Coefficient (D)</a:t>
            </a:r>
            <a:endParaRPr lang="en-US" sz="3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2184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1520" y="1700808"/>
            <a:ext cx="5910263" cy="36004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</a:t>
            </a:r>
            <a:r>
              <a:rPr lang="en-US" sz="2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measure diffusion by NMR if we can map the l</a:t>
            </a:r>
            <a:r>
              <a:rPr lang="en-US" sz="2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ocation of </a:t>
            </a:r>
            <a:r>
              <a:rPr lang="en-US" sz="2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molecule in solution and how this varies </a:t>
            </a:r>
            <a:r>
              <a:rPr lang="en-US" sz="2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</a:t>
            </a:r>
            <a:r>
              <a:rPr lang="en-US" sz="2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function of </a:t>
            </a:r>
            <a:r>
              <a:rPr lang="en-US" sz="2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baseline="30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938059-89E0-C74B-89FD-A60C31353E2C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 descr="Screen shot 2013-11-30 at 1.19.5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340768"/>
            <a:ext cx="2628900" cy="40513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07504" y="722"/>
            <a:ext cx="7920880" cy="792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en-US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Diffusion NMR</a:t>
            </a:r>
            <a:endParaRPr lang="he-IL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4441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95536" y="1412776"/>
                <a:ext cx="8229600" cy="4525963"/>
              </a:xfrm>
            </p:spPr>
            <p:txBody>
              <a:bodyPr/>
              <a:lstStyle/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Self-diffusion depends a lot of physical parameters like size and shape  of the molecule, temperature and viscosity</a:t>
                </a:r>
                <a:r>
                  <a:rPr lang="en-US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.</a:t>
                </a:r>
              </a:p>
              <a:p>
                <a:pPr algn="just">
                  <a:buFont typeface="Wingdings" panose="05000000000000000000" pitchFamily="2" charset="2"/>
                  <a:buChar char="§"/>
                </a:pPr>
                <a:endParaRPr lang="en-US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en-US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Assuming a spherical size of the molecule  the diffusion coefficient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is described by the Stokes –Einstein equation.</a:t>
                </a:r>
                <a:endParaRPr lang="he-IL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algn="just"/>
                <a:endParaRPr lang="he-IL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95536" y="1412776"/>
                <a:ext cx="8229600" cy="4525963"/>
              </a:xfrm>
              <a:blipFill rotWithShape="1">
                <a:blip r:embed="rId2"/>
                <a:stretch>
                  <a:fillRect l="-2222" t="-1752" r="-244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 txBox="1">
            <a:spLocks/>
          </p:cNvSpPr>
          <p:nvPr/>
        </p:nvSpPr>
        <p:spPr>
          <a:xfrm>
            <a:off x="0" y="-171400"/>
            <a:ext cx="82296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en-US" sz="4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Mathematics of Diffusion</a:t>
            </a:r>
            <a:endParaRPr lang="he-IL" sz="40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5289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467544" y="1268760"/>
                <a:ext cx="8229600" cy="4525963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 algn="just">
                  <a:buNone/>
                </a:pPr>
                <a:r>
                  <a:rPr lang="en-US" sz="112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Stokes –Einstein equation: </a:t>
                </a:r>
              </a:p>
              <a:p>
                <a:pPr algn="just"/>
                <a:endParaRPr lang="en-US" sz="1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200" b="0" i="1" smtClean="0">
                          <a:latin typeface="Cambria Math"/>
                        </a:rPr>
                        <m:t>𝐷</m:t>
                      </m:r>
                      <m:r>
                        <a:rPr lang="en-US" sz="11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1200" b="0" i="1" smtClean="0">
                              <a:latin typeface="Cambria Math"/>
                            </a:rPr>
                            <m:t>𝑘𝑇</m:t>
                          </m:r>
                        </m:num>
                        <m:den>
                          <m:r>
                            <a:rPr lang="en-US" sz="11200" b="0" i="1" smtClean="0">
                              <a:latin typeface="Cambria Math"/>
                            </a:rPr>
                            <m:t>6</m:t>
                          </m:r>
                          <m:r>
                            <a:rPr lang="en-US" sz="112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  <m:r>
                            <m:rPr>
                              <m:sty m:val="p"/>
                            </m:rPr>
                            <a:rPr lang="el-GR" sz="11200" b="0" i="1" smtClean="0">
                              <a:latin typeface="Cambria Math"/>
                              <a:ea typeface="Cambria Math"/>
                            </a:rPr>
                            <m:t>η</m:t>
                          </m:r>
                          <m:sSub>
                            <m:sSubPr>
                              <m:ctrlPr>
                                <a:rPr lang="el-GR" sz="112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1200" b="0" i="1" smtClean="0"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1200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he-IL" sz="1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sz="1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0" indent="0" algn="just">
                  <a:buNone/>
                </a:pPr>
                <a:r>
                  <a:rPr lang="en-US" sz="112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1200" i="1">
                        <a:latin typeface="Cambria Math"/>
                      </a:rPr>
                      <m:t>𝑘</m:t>
                    </m:r>
                  </m:oMath>
                </a14:m>
                <a:r>
                  <a:rPr lang="en-US" sz="112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is the Boltzmann constant , </a:t>
                </a:r>
                <a14:m>
                  <m:oMath xmlns:m="http://schemas.openxmlformats.org/officeDocument/2006/math">
                    <m:r>
                      <a:rPr lang="en-US" sz="11200" i="1">
                        <a:latin typeface="Cambria Math"/>
                      </a:rPr>
                      <m:t>𝑇</m:t>
                    </m:r>
                  </m:oMath>
                </a14:m>
                <a:r>
                  <a:rPr lang="en-US" sz="112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is the temperature,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1200" i="1">
                        <a:latin typeface="Cambria Math"/>
                        <a:ea typeface="Cambria Math"/>
                      </a:rPr>
                      <m:t>η</m:t>
                    </m:r>
                  </m:oMath>
                </a14:m>
                <a:r>
                  <a:rPr lang="en-US" sz="112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is the viscosity of the liquid and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12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1200" i="1"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b>
                        <m:r>
                          <a:rPr lang="en-US" sz="11200" i="1">
                            <a:latin typeface="Cambria Math"/>
                            <a:ea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12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is the hydrodynamic radius of the molecule.</a:t>
                </a:r>
                <a:endParaRPr lang="he-IL" sz="1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algn="l"/>
                <a:endParaRPr lang="he-IL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467544" y="1268760"/>
                <a:ext cx="8229600" cy="4525963"/>
              </a:xfrm>
              <a:blipFill rotWithShape="1">
                <a:blip r:embed="rId2"/>
                <a:stretch>
                  <a:fillRect l="-2074" t="-3230" r="-207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0" y="-171400"/>
            <a:ext cx="82296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en-US" sz="4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Mathematics of Diffusion</a:t>
            </a:r>
            <a:endParaRPr lang="he-IL" sz="40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2223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628801"/>
            <a:ext cx="4136273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843808" y="5589240"/>
            <a:ext cx="2911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Diffusion as a "random walk"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350070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7504" y="722"/>
            <a:ext cx="7920880" cy="79208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Diffusion NMR</a:t>
            </a:r>
            <a:endParaRPr lang="he-IL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323528" y="1196752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NMR technique is suitable to study static properties of the matter (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ie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structure) and dynamic properties like self-diffusion, flow and relaxation.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Self-diffusion data provide detailed information about molecular organization and phase structure.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Self-diffusion rates are quite sensitive to structural changes and to binding and association phenomena.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Experimental self-diffusion values are directly related to molecular displacement.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4183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439" y="-99392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can we study with Diffusion?</a:t>
            </a:r>
            <a:endParaRPr lang="en-US" sz="36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9552" y="1484784"/>
            <a:ext cx="8229600" cy="4525963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Analysis of Mixtures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Intra-molecular interactions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Supra and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biomolecular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complexes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Affinity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Chemical exchange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338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229600" cy="815975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Diffusion Applications</a:t>
            </a:r>
            <a:endParaRPr lang="en-US" sz="36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2572" y="1124744"/>
            <a:ext cx="5778500" cy="5340350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US" sz="28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Aggregation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Slower Diffusion as molecules self-aggregate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8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Host-guest formation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Binding of small “guest” molecules within larger host leads to slower diffusion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800" u="sng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Supramolecular</a:t>
            </a:r>
            <a:r>
              <a:rPr lang="en-US" sz="28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chemistry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Assessment of molecular size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403975"/>
            <a:ext cx="263525" cy="269875"/>
          </a:xfrm>
        </p:spPr>
        <p:txBody>
          <a:bodyPr/>
          <a:lstStyle/>
          <a:p>
            <a:fld id="{2C938059-89E0-C74B-89FD-A60C31353E2C}" type="slidenum">
              <a:rPr lang="en-US" smtClean="0"/>
              <a:t>17</a:t>
            </a:fld>
            <a:endParaRPr lang="en-US"/>
          </a:p>
        </p:txBody>
      </p:sp>
      <p:pic>
        <p:nvPicPr>
          <p:cNvPr id="1026" name="Picture 2" descr="Resultado de imagem para host guest chemist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132856"/>
            <a:ext cx="2381250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1455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1520" y="0"/>
            <a:ext cx="8229600" cy="87471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Complexes and Exchange</a:t>
            </a:r>
            <a:endParaRPr lang="en-US" sz="36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9512" y="1484784"/>
            <a:ext cx="8229600" cy="4525963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Complexes</a:t>
            </a:r>
          </a:p>
          <a:p>
            <a:pPr algn="l">
              <a:buFont typeface="Wingdings" panose="05000000000000000000" pitchFamily="2" charset="2"/>
              <a:buChar char="§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Exchange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 descr="Screen shot 2013-11-24 at 7.01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656" y="1249096"/>
            <a:ext cx="4241800" cy="2819400"/>
          </a:xfrm>
          <a:prstGeom prst="rect">
            <a:avLst/>
          </a:prstGeom>
        </p:spPr>
      </p:pic>
      <p:pic>
        <p:nvPicPr>
          <p:cNvPr id="5" name="Picture 4" descr="Screen shot 2013-11-24 at 7.01.2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4437112"/>
            <a:ext cx="48006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0090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323528" y="1484784"/>
            <a:ext cx="8229600" cy="452596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diffusion NMR technique is often referred to as Self-Diffusion (SD)-NMR or Diffusion Ordered Spectroscopy (DOSY).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is achieved by combining radio-frequency pulses as used in routine NMR spectroscopy with magnetic field gradients that encode spatial information.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7504" y="722"/>
            <a:ext cx="7920880" cy="792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en-US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Diffusion NMR</a:t>
            </a:r>
            <a:endParaRPr lang="he-IL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5244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23528" y="34094"/>
            <a:ext cx="7740352" cy="63894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Diffusion</a:t>
            </a:r>
            <a:endParaRPr lang="he-IL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7" y="1844824"/>
            <a:ext cx="4847105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88184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251520" y="980728"/>
            <a:ext cx="8517632" cy="4525963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 simplest form of the pulsed gradient diffusion experiment is called the pulsed field gradient echo (PGSE).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the PGSE, the magnetization is excited with a 90° radiofrequency pulse then using a magnetic field gradient pulse.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After a period of </a:t>
            </a:r>
            <a:r>
              <a:rPr lang="el-GR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/2 a 180°radiofrequency pulse inverts the dispersed magnetization such that after a period of </a:t>
            </a:r>
            <a:r>
              <a:rPr lang="el-GR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 magnetization is the negative of what it was following the gradient pulse. At this point, a second gradient pulse is applied to refocus the signal.</a:t>
            </a:r>
            <a:endParaRPr lang="he-IL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7504" y="722"/>
            <a:ext cx="7920880" cy="792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en-US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Diffusion NMR</a:t>
            </a:r>
            <a:endParaRPr lang="he-IL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3628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GSE pulse sequ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45" y="1988840"/>
            <a:ext cx="7267265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51625" y="5301208"/>
            <a:ext cx="633670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1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Pulse sequence for gradient PGSE.</a:t>
            </a:r>
            <a:endParaRPr kumimoji="0" lang="he-IL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7504" y="722"/>
            <a:ext cx="7920880" cy="792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en-US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Diffusion NMR</a:t>
            </a:r>
            <a:endParaRPr lang="he-IL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8568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radient pul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231" y="1556792"/>
            <a:ext cx="6348887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31640" y="5877272"/>
            <a:ext cx="676875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1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Effect  of a magnetic field gradient pulse.</a:t>
            </a:r>
            <a:endParaRPr kumimoji="0" lang="he-IL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7504" y="722"/>
            <a:ext cx="7920880" cy="792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en-US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Diffusion NMR</a:t>
            </a:r>
            <a:endParaRPr lang="he-IL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9290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323528" y="1340768"/>
            <a:ext cx="8229600" cy="452596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Refocusing is only achieved for those nuclei that have not moved significantly up or down.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Diffusion causes some of the nuclei to move away from where their signals can be refocused thereby reducing the intensity of the resulting signal.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7504" y="722"/>
            <a:ext cx="7920880" cy="792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en-US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Diffusion NMR</a:t>
            </a:r>
            <a:endParaRPr lang="he-IL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488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ttenuation of signal due to the combination of diffusion and gradient puls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72186"/>
            <a:ext cx="6456099" cy="4438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33609" y="5877272"/>
            <a:ext cx="6768752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1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Effect of the diffusion combined with magnetic field gradient pulses.</a:t>
            </a:r>
            <a:endParaRPr kumimoji="0" lang="he-IL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7504" y="722"/>
            <a:ext cx="7920880" cy="792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en-US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Diffusion NMR</a:t>
            </a:r>
            <a:endParaRPr lang="he-IL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5234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467544" y="1412776"/>
            <a:ext cx="8229600" cy="452596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more intense and the longer the magnetic field gradient pulse, the more spatially selective it is and weaker is the resulting signal.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intensity and duration of the magnetic field gradient pulse determine the distance that a nucleus can diffuse and still yield a signal.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7504" y="722"/>
            <a:ext cx="7920880" cy="792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en-US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Diffusion NMR</a:t>
            </a:r>
            <a:endParaRPr lang="he-IL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2363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9893" y="761372"/>
            <a:ext cx="8855292" cy="5686425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DOSY uses two PFG pulses separated by a diffusion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</a:t>
            </a:r>
            <a:r>
              <a:rPr lang="el-G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403975"/>
            <a:ext cx="263525" cy="269875"/>
          </a:xfrm>
        </p:spPr>
        <p:txBody>
          <a:bodyPr/>
          <a:lstStyle/>
          <a:p>
            <a:fld id="{2C938059-89E0-C74B-89FD-A60C31353E2C}" type="slidenum">
              <a:rPr lang="en-US" smtClean="0"/>
              <a:t>26</a:t>
            </a:fld>
            <a:endParaRPr lang="en-US" dirty="0"/>
          </a:p>
        </p:txBody>
      </p:sp>
      <p:pic>
        <p:nvPicPr>
          <p:cNvPr id="4" name="Picture 3" descr="Screen shot 2013-11-30 at 2.27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59" y="1268760"/>
            <a:ext cx="7820564" cy="2659278"/>
          </a:xfrm>
          <a:prstGeom prst="rect">
            <a:avLst/>
          </a:prstGeom>
        </p:spPr>
      </p:pic>
      <p:pic>
        <p:nvPicPr>
          <p:cNvPr id="5" name="Picture 4" descr="Screen shot 2013-11-30 at 2.28.0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008612"/>
            <a:ext cx="2400300" cy="2730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3564" y="4189472"/>
            <a:ext cx="88416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 PFG destroys (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dephases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all signals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Second PFG acts in opposition to first &amp; may recover (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rephase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signals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228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NO MOVEMENT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during </a:t>
            </a:r>
            <a:r>
              <a:rPr lang="el-G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CA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en-CA" sz="2400" dirty="0" smtClean="0">
                <a:solidFill>
                  <a:srgbClr val="00228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FULL</a:t>
            </a:r>
            <a:r>
              <a:rPr lang="en-CA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signal recovered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CA" sz="2400" dirty="0" smtClean="0">
                <a:solidFill>
                  <a:srgbClr val="00228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MOVEMENT OCCURS </a:t>
            </a:r>
            <a:r>
              <a:rPr lang="en-CA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during </a:t>
            </a:r>
            <a:r>
              <a:rPr lang="el-G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CA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signal is </a:t>
            </a:r>
            <a:r>
              <a:rPr lang="en-CA" sz="2400" dirty="0" smtClean="0">
                <a:solidFill>
                  <a:srgbClr val="00228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 </a:t>
            </a:r>
            <a:r>
              <a:rPr lang="en-CA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fully </a:t>
            </a:r>
            <a:r>
              <a:rPr lang="en-CA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rephased</a:t>
            </a:r>
            <a:r>
              <a:rPr lang="en-CA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leading to loss of signal 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7504" y="722"/>
            <a:ext cx="7920880" cy="792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en-US" sz="3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Diffusion NMR</a:t>
            </a:r>
            <a:endParaRPr lang="he-IL" sz="36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5663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MAGNETIC GRADI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412776"/>
            <a:ext cx="8487619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07504" y="722"/>
            <a:ext cx="7920880" cy="792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en-US" sz="3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Diffusion NMR</a:t>
            </a:r>
            <a:endParaRPr lang="he-IL" sz="36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060189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79512" y="116632"/>
            <a:ext cx="8229600" cy="636587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Diffusion NMR</a:t>
            </a:r>
            <a:endParaRPr lang="en-US" sz="36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7504" y="1340768"/>
            <a:ext cx="5502275" cy="177819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Movement of molecules during </a:t>
            </a:r>
            <a:r>
              <a:rPr lang="el-GR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CA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leads to LOSS of resonance intensity.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CA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pulse sequence is repeated (usually 32 times) incrementing the gradient strength and keeping the delays constant.</a:t>
            </a:r>
          </a:p>
          <a:p>
            <a:pPr algn="just"/>
            <a:endParaRPr lang="he-IL" sz="2800" dirty="0"/>
          </a:p>
          <a:p>
            <a:pPr algn="just">
              <a:buFont typeface="Wingdings" panose="05000000000000000000" pitchFamily="2" charset="2"/>
              <a:buChar char="§"/>
            </a:pPr>
            <a:endParaRPr lang="en-CA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CA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 descr="Screen shot 2013-11-30 at 2.28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308" y="1268760"/>
            <a:ext cx="3396692" cy="386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9939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iffusion stack pl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268760"/>
            <a:ext cx="5832648" cy="400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55676" y="5620599"/>
            <a:ext cx="482453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1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Diffusion spectru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endParaRPr kumimoji="0" lang="he-IL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7504" y="722"/>
            <a:ext cx="7920880" cy="792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en-US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Diffusion NMR</a:t>
            </a:r>
            <a:endParaRPr lang="he-IL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4634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23528" y="34094"/>
            <a:ext cx="7740352" cy="63894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Diffusion</a:t>
            </a:r>
            <a:endParaRPr lang="he-IL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323528" y="1340768"/>
            <a:ext cx="8229600" cy="452596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Molecules or ions move 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through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surrounding media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Rotational motion</a:t>
            </a:r>
          </a:p>
          <a:p>
            <a:pPr algn="just">
              <a:buFont typeface="Wingdings" panose="05000000000000000000" pitchFamily="2" charset="2"/>
              <a:buChar char="§"/>
              <a:tabLst>
                <a:tab pos="5924550" algn="l"/>
              </a:tabLst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Translational motion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8106" y="-1714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Diffusion NMR</a:t>
            </a:r>
            <a:endParaRPr lang="he-IL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467544" y="1412776"/>
                <a:ext cx="8229600" cy="4525963"/>
              </a:xfrm>
            </p:spPr>
            <p:txBody>
              <a:bodyPr>
                <a:noAutofit/>
              </a:bodyPr>
              <a:lstStyle/>
              <a:p>
                <a:pPr marL="0" indent="0" algn="l">
                  <a:buNone/>
                </a:pPr>
                <a:r>
                  <a:rPr lang="en-US" sz="28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The NMR signal intensity is described by:</a:t>
                </a:r>
              </a:p>
              <a:p>
                <a:pPr algn="l"/>
                <a:endParaRPr lang="en-US" sz="2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𝐼</m:t>
                      </m:r>
                      <m:r>
                        <a:rPr lang="he-IL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he-IL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he-IL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he-IL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he-IL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∆−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he-IL" sz="2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sz="2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0" indent="0" algn="just">
                  <a:buNone/>
                </a:pPr>
                <a:r>
                  <a:rPr lang="en-US" sz="28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𝐼</m:t>
                    </m:r>
                  </m:oMath>
                </a14:m>
                <a:r>
                  <a:rPr lang="en-US" sz="28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is the observed intensity,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he-IL" sz="28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the reference intensity,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𝐷</m:t>
                    </m:r>
                  </m:oMath>
                </a14:m>
                <a:r>
                  <a:rPr lang="en-US" sz="28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the diffusion coefficient,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𝛾</m:t>
                    </m:r>
                  </m:oMath>
                </a14:m>
                <a:r>
                  <a:rPr lang="en-US" sz="28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the gyromagnetic ratio of the observed nucleus, g the gradient strength,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r>
                  <a:rPr lang="en-US" sz="28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the length of the gradient,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∆</m:t>
                    </m:r>
                  </m:oMath>
                </a14:m>
                <a:r>
                  <a:rPr lang="en-US" sz="28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the diffusion time.</a:t>
                </a:r>
              </a:p>
              <a:p>
                <a:pPr marL="0" indent="0" algn="l">
                  <a:buNone/>
                </a:pPr>
                <a:endParaRPr lang="he-IL" sz="2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467544" y="1412776"/>
                <a:ext cx="8229600" cy="4525963"/>
              </a:xfrm>
              <a:blipFill rotWithShape="1">
                <a:blip r:embed="rId2"/>
                <a:stretch>
                  <a:fillRect l="-2074" t="-1348" r="-207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7557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95536" y="1556792"/>
                <a:ext cx="8229600" cy="4525963"/>
              </a:xfrm>
            </p:spPr>
            <p:txBody>
              <a:bodyPr>
                <a:normAutofit lnSpcReduction="10000"/>
              </a:bodyPr>
              <a:lstStyle/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en-US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It is plotted a graph of intensity against gradient strength.</a:t>
                </a:r>
              </a:p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en-US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The diffusion constant can be extracted  using a non-linear curve fit to the resulting Gaussian decay .</a:t>
                </a:r>
              </a:p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en-US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The diffusion constant can also be calculated by a linear fit ln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𝐼</m:t>
                    </m:r>
                  </m:oMath>
                </a14:m>
                <a:r>
                  <a:rPr lang="en-US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 versus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𝑔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.This method is easier to calculate but less accurate than the non-linear fit.</a:t>
                </a:r>
                <a:endParaRPr lang="he-IL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95536" y="1556792"/>
                <a:ext cx="8229600" cy="4525963"/>
              </a:xfrm>
              <a:blipFill rotWithShape="1">
                <a:blip r:embed="rId2"/>
                <a:stretch>
                  <a:fillRect l="-2222" t="-2826" r="-244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107504" y="722"/>
            <a:ext cx="7920880" cy="792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en-US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Diffusion NMR</a:t>
            </a:r>
            <a:endParaRPr lang="he-IL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3270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Gaussian fit to diffu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772816"/>
            <a:ext cx="4876800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5373216"/>
            <a:ext cx="576064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1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Gaussian fit to diffusion</a:t>
            </a:r>
            <a:r>
              <a:rPr kumimoji="0" lang="en-US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 peak intensity using non-linear fit</a:t>
            </a:r>
            <a:endParaRPr kumimoji="0" lang="he-IL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7504" y="722"/>
            <a:ext cx="7920880" cy="792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en-US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Diffusion NMR</a:t>
            </a:r>
            <a:endParaRPr lang="he-IL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3585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3728" y="5373216"/>
            <a:ext cx="576064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1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Linear</a:t>
            </a: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 fit to diffusion</a:t>
            </a:r>
            <a:r>
              <a:rPr kumimoji="0" lang="en-US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 peak intensity</a:t>
            </a:r>
            <a:endParaRPr kumimoji="0" lang="he-IL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pic>
        <p:nvPicPr>
          <p:cNvPr id="7170" name="Picture 2" descr="Linear fit to diffu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840" y="1628800"/>
            <a:ext cx="4876800" cy="337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7504" y="722"/>
            <a:ext cx="7920880" cy="792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en-US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Diffusion NMR</a:t>
            </a:r>
            <a:endParaRPr lang="he-IL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8981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23528" y="0"/>
            <a:ext cx="8229600" cy="9572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Summary: DOSY</a:t>
            </a:r>
            <a:endParaRPr lang="en-US" sz="36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68760"/>
            <a:ext cx="8229600" cy="4894263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Powerful method for the NMR analysis of many types of mixtures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Measure diffusion coefficients which reflect size and shape of molecular species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Applications: association constants, investigating aggregation, encapsulation, intermolecular interactions in multi-component systems and size and structure of unstable systems.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C938059-89E0-C74B-89FD-A60C31353E2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449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>
            <a:spLocks noGrp="1"/>
          </p:cNvSpPr>
          <p:nvPr>
            <p:ph type="title" idx="4294967295"/>
          </p:nvPr>
        </p:nvSpPr>
        <p:spPr>
          <a:xfrm>
            <a:off x="643" y="-1714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defTabSz="704087">
              <a:defRPr sz="3003"/>
            </a:lvl1pPr>
          </a:lstStyle>
          <a:p>
            <a:r>
              <a:rPr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Contact Information </a:t>
            </a:r>
          </a:p>
        </p:txBody>
      </p:sp>
      <p:sp>
        <p:nvSpPr>
          <p:cNvPr id="655" name="Shape 655"/>
          <p:cNvSpPr>
            <a:spLocks noGrp="1"/>
          </p:cNvSpPr>
          <p:nvPr>
            <p:ph type="body" idx="4294967295"/>
          </p:nvPr>
        </p:nvSpPr>
        <p:spPr>
          <a:xfrm>
            <a:off x="971600" y="1268760"/>
            <a:ext cx="7272338" cy="431482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>
              <a:lnSpc>
                <a:spcPct val="80000"/>
              </a:lnSpc>
              <a:buSzTx/>
              <a:buNone/>
              <a:defRPr sz="2000"/>
            </a:pPr>
            <a:r>
              <a:rPr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Prof. </a:t>
            </a:r>
            <a:r>
              <a:rPr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Zeev</a:t>
            </a:r>
            <a:r>
              <a:rPr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Wiesman</a:t>
            </a:r>
            <a:r>
              <a:rPr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wiesman@bgu.ac.il</a:t>
            </a:r>
          </a:p>
          <a:p>
            <a:pPr algn="l">
              <a:lnSpc>
                <a:spcPct val="80000"/>
              </a:lnSpc>
              <a:buSzTx/>
              <a:buNone/>
              <a:defRPr sz="1600"/>
            </a:pPr>
            <a:endParaRPr sz="1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spcBef>
                <a:spcPts val="400"/>
              </a:spcBef>
              <a:buSzTx/>
              <a:buNone/>
              <a:defRPr sz="2000"/>
            </a:pPr>
            <a:r>
              <a:rPr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Maysa</a:t>
            </a:r>
            <a:r>
              <a:rPr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Resende</a:t>
            </a:r>
            <a:r>
              <a:rPr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mteixeiraresende@gmail.com</a:t>
            </a:r>
          </a:p>
          <a:p>
            <a:pPr algn="l">
              <a:lnSpc>
                <a:spcPct val="80000"/>
              </a:lnSpc>
              <a:buSzTx/>
              <a:buNone/>
              <a:defRPr sz="1600" b="1"/>
            </a:pPr>
            <a:endParaRPr sz="1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80000"/>
              </a:lnSpc>
              <a:spcBef>
                <a:spcPts val="400"/>
              </a:spcBef>
              <a:buSzTx/>
              <a:buNone/>
              <a:defRPr sz="2000"/>
            </a:pPr>
            <a:r>
              <a:rPr sz="1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</a:t>
            </a:r>
            <a:r>
              <a:rPr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Janna </a:t>
            </a:r>
            <a:r>
              <a:rPr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Abramovich</a:t>
            </a:r>
            <a:r>
              <a:rPr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janna@bgu.ac.il</a:t>
            </a:r>
          </a:p>
          <a:p>
            <a:pPr algn="l">
              <a:lnSpc>
                <a:spcPct val="80000"/>
              </a:lnSpc>
              <a:spcBef>
                <a:spcPts val="400"/>
              </a:spcBef>
              <a:buSzTx/>
              <a:buNone/>
              <a:defRPr sz="2000"/>
            </a:pPr>
            <a:r>
              <a:rPr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l">
              <a:lnSpc>
                <a:spcPct val="80000"/>
              </a:lnSpc>
              <a:spcBef>
                <a:spcPts val="400"/>
              </a:spcBef>
              <a:buSzTx/>
              <a:buNone/>
              <a:defRPr sz="2000"/>
            </a:pPr>
            <a:r>
              <a:rPr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Shosh</a:t>
            </a:r>
            <a:r>
              <a:rPr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Kravchick</a:t>
            </a:r>
            <a:r>
              <a:rPr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kravch@bgu.ac.il</a:t>
            </a:r>
          </a:p>
          <a:p>
            <a:pPr algn="l">
              <a:lnSpc>
                <a:spcPct val="80000"/>
              </a:lnSpc>
              <a:buSzTx/>
              <a:buNone/>
              <a:defRPr sz="900"/>
            </a:pPr>
            <a:endParaRPr sz="1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80000"/>
              </a:lnSpc>
              <a:spcBef>
                <a:spcPts val="300"/>
              </a:spcBef>
              <a:buSzTx/>
              <a:buNone/>
              <a:defRPr sz="1600"/>
            </a:pPr>
            <a:r>
              <a:rPr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l">
              <a:lnSpc>
                <a:spcPct val="80000"/>
              </a:lnSpc>
              <a:spcBef>
                <a:spcPts val="300"/>
              </a:spcBef>
              <a:buSzTx/>
              <a:buNone/>
              <a:defRPr sz="1600" b="1"/>
            </a:pPr>
            <a:r>
              <a:rPr sz="1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Plant Lipid Biotechnology Lab phone number: 074-7795272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23528" y="34094"/>
            <a:ext cx="7740352" cy="63894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Definition</a:t>
            </a:r>
            <a:endParaRPr lang="he-IL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323528" y="1340768"/>
            <a:ext cx="8229600" cy="452596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Diffusion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the random translational motion of molecules or ions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through the surrounding media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that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driven by internal thermal energy.</a:t>
            </a:r>
          </a:p>
        </p:txBody>
      </p:sp>
    </p:spTree>
    <p:extLst>
      <p:ext uri="{BB962C8B-B14F-4D97-AF65-F5344CB8AC3E}">
        <p14:creationId xmlns:p14="http://schemas.microsoft.com/office/powerpoint/2010/main" val="38257916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23528" y="34094"/>
            <a:ext cx="7740352" cy="63894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Diffusion</a:t>
            </a:r>
            <a:endParaRPr lang="he-IL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943" y="1268760"/>
            <a:ext cx="2574032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868" y="1268760"/>
            <a:ext cx="2624869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27584" y="4571838"/>
            <a:ext cx="249848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1" anchor="t">
            <a:spAutoFit/>
          </a:bodyPr>
          <a:lstStyle/>
          <a:p>
            <a: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This is NOT  a diffusion</a:t>
            </a:r>
            <a:endParaRPr kumimoji="0" lang="he-IL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00868" y="4539573"/>
            <a:ext cx="194421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1" anchor="t">
            <a:spAutoFit/>
          </a:bodyPr>
          <a:lstStyle/>
          <a:p>
            <a: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This IS diffusion</a:t>
            </a:r>
            <a:endParaRPr kumimoji="0" lang="he-IL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03376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353414" y="1268760"/>
            <a:ext cx="8229600" cy="452596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iffusion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the basic mechanism by which molecules are distributed in space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indent="0" algn="just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is considered to play a central role in any chemical reaction since the reacting species have to collide before the reaction can occur.</a:t>
            </a:r>
          </a:p>
          <a:p>
            <a:pPr algn="just"/>
            <a:endParaRPr lang="he-IL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53414" y="63188"/>
            <a:ext cx="7740352" cy="638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 fontScale="90000" lnSpcReduction="20000"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en-US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Diffusion</a:t>
            </a:r>
            <a:endParaRPr lang="he-IL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2492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23528" y="34094"/>
            <a:ext cx="7740352" cy="63894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Diffusion</a:t>
            </a:r>
            <a:endParaRPr lang="he-IL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5"/>
            <a:ext cx="3931864" cy="3960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484785"/>
            <a:ext cx="3693469" cy="3960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69126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467544" y="1196752"/>
                <a:ext cx="8229600" cy="4525963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sz="28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The Fick’s first law postulate  that the flux of material across a given plane is proportional to the concentration gradient across the plane,</a:t>
                </a:r>
              </a:p>
              <a:p>
                <a:pPr algn="l"/>
                <a:endParaRPr lang="en-US" sz="2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𝐽</m:t>
                      </m:r>
                      <m:r>
                        <a:rPr lang="en-US" sz="2800" b="0" i="1" smtClean="0">
                          <a:latin typeface="Cambria Math"/>
                        </a:rPr>
                        <m:t>=−</m:t>
                      </m:r>
                      <m:r>
                        <a:rPr lang="en-US" sz="2800" b="0" i="1" smtClean="0">
                          <a:latin typeface="Cambria Math"/>
                        </a:rPr>
                        <m:t>𝐷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2800" b="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0" indent="0" algn="l">
                  <a:buNone/>
                </a:pPr>
                <a:endParaRPr lang="en-US" sz="2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0" indent="0" algn="just">
                  <a:buNone/>
                </a:pPr>
                <a:r>
                  <a:rPr lang="en-US" sz="28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𝐽</m:t>
                    </m:r>
                  </m:oMath>
                </a14:m>
                <a:r>
                  <a:rPr lang="en-US" sz="28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is the flux 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𝐷</m:t>
                    </m:r>
                  </m:oMath>
                </a14:m>
                <a:r>
                  <a:rPr lang="en-US" sz="28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is the diffusion constant for the material that is diffusing in the specific solvent ,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𝐶</m:t>
                        </m:r>
                        <m:d>
                          <m:dPr>
                            <m:ctrlPr>
                              <a:rPr lang="en-US" sz="28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28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is the concentration gradient.</a:t>
                </a:r>
                <a:endParaRPr lang="he-IL" sz="2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467544" y="1196752"/>
                <a:ext cx="8229600" cy="4525963"/>
              </a:xfrm>
              <a:blipFill rotWithShape="1">
                <a:blip r:embed="rId2"/>
                <a:stretch>
                  <a:fillRect l="-2074" t="-1346" r="-2074" b="-753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 idx="4294967295"/>
          </p:nvPr>
        </p:nvSpPr>
        <p:spPr>
          <a:xfrm>
            <a:off x="0" y="-171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Mathematics of Diffusion</a:t>
            </a:r>
            <a:endParaRPr lang="he-IL" sz="40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3117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395536" y="1124744"/>
            <a:ext cx="8229600" cy="452596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endParaRPr lang="en-US" sz="2800" b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negative sign of the right side of the equation indicates that the impurities are flowing in the direction of lower concentration.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Fick’s First law does not consider the fact that the gradient and local concentration of the impurities in a material decreases with in increase in time.</a:t>
            </a:r>
            <a:endParaRPr lang="he-IL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-171400"/>
            <a:ext cx="82296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en-US" sz="4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Mathematics of Diffusion</a:t>
            </a:r>
            <a:endParaRPr lang="he-IL" sz="40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8276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2301</TotalTime>
  <Words>1128</Words>
  <Application>Microsoft Office PowerPoint</Application>
  <PresentationFormat>On-screen Show (4:3)</PresentationFormat>
  <Paragraphs>139</Paragraphs>
  <Slides>35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Self-diffusion NMR</vt:lpstr>
      <vt:lpstr>Diffusion</vt:lpstr>
      <vt:lpstr>Diffusion</vt:lpstr>
      <vt:lpstr>Definition</vt:lpstr>
      <vt:lpstr>Diffusion</vt:lpstr>
      <vt:lpstr>PowerPoint Presentation</vt:lpstr>
      <vt:lpstr>Diffusion</vt:lpstr>
      <vt:lpstr>Mathematics of Diffusion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Diffusion NMR</vt:lpstr>
      <vt:lpstr>What can we study with Diffusion?</vt:lpstr>
      <vt:lpstr>Diffusion Applications</vt:lpstr>
      <vt:lpstr>Complexes and Exchange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Diffusion NMR</vt:lpstr>
      <vt:lpstr>PowerPoint Presentation</vt:lpstr>
      <vt:lpstr>Diffusion NMR</vt:lpstr>
      <vt:lpstr>PowerPoint Presentation</vt:lpstr>
      <vt:lpstr>PowerPoint Presentation</vt:lpstr>
      <vt:lpstr>PowerPoint Presentation</vt:lpstr>
      <vt:lpstr>In Summary: DOSY</vt:lpstr>
      <vt:lpstr>Contact Information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Theoretical principles of NMR Proton relaxation technology</dc:title>
  <dc:creator>Administrator</dc:creator>
  <cp:lastModifiedBy>Administrator</cp:lastModifiedBy>
  <cp:revision>117</cp:revision>
  <cp:lastPrinted>2018-10-28T13:01:28Z</cp:lastPrinted>
  <dcterms:modified xsi:type="dcterms:W3CDTF">2019-11-07T12:27:08Z</dcterms:modified>
</cp:coreProperties>
</file>