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17"/>
  </p:notesMasterIdLst>
  <p:sldIdLst>
    <p:sldId id="256" r:id="rId3"/>
    <p:sldId id="277" r:id="rId4"/>
    <p:sldId id="278" r:id="rId5"/>
    <p:sldId id="274" r:id="rId6"/>
    <p:sldId id="276" r:id="rId7"/>
    <p:sldId id="280" r:id="rId8"/>
    <p:sldId id="284" r:id="rId9"/>
    <p:sldId id="281" r:id="rId10"/>
    <p:sldId id="285" r:id="rId11"/>
    <p:sldId id="286" r:id="rId12"/>
    <p:sldId id="282" r:id="rId13"/>
    <p:sldId id="287" r:id="rId14"/>
    <p:sldId id="283" r:id="rId15"/>
    <p:sldId id="275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8E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2122" y="-5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EV\Desktop\&#1511;&#1493;&#1497;%20&#1513;&#1502;&#1503;%20&#1499;&#1497;&#1493;&#1500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'[קוי שמן כיול.xls]בדיקת כיול נוכחית '!$E$22:$E$24</c:f>
              <c:strCache>
                <c:ptCount val="1"/>
                <c:pt idx="0">
                  <c:v>56 52 46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5.8255030621172356E-2"/>
                  <c:y val="-6.1632035578885976E-2"/>
                </c:manualLayout>
              </c:layout>
              <c:numFmt formatCode="General" sourceLinked="0"/>
              <c:spPr>
                <a:noFill/>
                <a:ln w="25400">
                  <a:noFill/>
                </a:ln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</c:trendlineLbl>
          </c:trendline>
          <c:xVal>
            <c:numRef>
              <c:f>'[קוי שמן כיול.xls]בדיקת כיול נוכחית '!$E$22:$E$34</c:f>
              <c:numCache>
                <c:formatCode>General</c:formatCode>
                <c:ptCount val="13"/>
                <c:pt idx="0">
                  <c:v>56</c:v>
                </c:pt>
                <c:pt idx="1">
                  <c:v>52</c:v>
                </c:pt>
                <c:pt idx="2">
                  <c:v>46</c:v>
                </c:pt>
                <c:pt idx="3">
                  <c:v>46.4</c:v>
                </c:pt>
                <c:pt idx="4">
                  <c:v>57.4</c:v>
                </c:pt>
                <c:pt idx="5">
                  <c:v>60</c:v>
                </c:pt>
                <c:pt idx="6">
                  <c:v>50</c:v>
                </c:pt>
                <c:pt idx="7">
                  <c:v>56</c:v>
                </c:pt>
                <c:pt idx="8">
                  <c:v>54</c:v>
                </c:pt>
                <c:pt idx="9">
                  <c:v>55.1</c:v>
                </c:pt>
                <c:pt idx="10">
                  <c:v>58</c:v>
                </c:pt>
                <c:pt idx="11">
                  <c:v>55.5</c:v>
                </c:pt>
                <c:pt idx="12">
                  <c:v>50.4</c:v>
                </c:pt>
              </c:numCache>
            </c:numRef>
          </c:xVal>
          <c:yVal>
            <c:numRef>
              <c:f>'[קוי שמן כיול.xls]בדיקת כיול נוכחית '!$F$22:$F$34</c:f>
              <c:numCache>
                <c:formatCode>General</c:formatCode>
                <c:ptCount val="13"/>
                <c:pt idx="0">
                  <c:v>3693</c:v>
                </c:pt>
                <c:pt idx="1">
                  <c:v>3593</c:v>
                </c:pt>
                <c:pt idx="2">
                  <c:v>3287</c:v>
                </c:pt>
                <c:pt idx="3">
                  <c:v>3220</c:v>
                </c:pt>
                <c:pt idx="4">
                  <c:v>3879</c:v>
                </c:pt>
                <c:pt idx="5">
                  <c:v>4154</c:v>
                </c:pt>
                <c:pt idx="6">
                  <c:v>3390</c:v>
                </c:pt>
                <c:pt idx="7">
                  <c:v>3820</c:v>
                </c:pt>
                <c:pt idx="8">
                  <c:v>3497</c:v>
                </c:pt>
                <c:pt idx="9">
                  <c:v>3792</c:v>
                </c:pt>
                <c:pt idx="10">
                  <c:v>3907</c:v>
                </c:pt>
                <c:pt idx="11">
                  <c:v>3784</c:v>
                </c:pt>
                <c:pt idx="12">
                  <c:v>3435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9543296"/>
        <c:axId val="609547904"/>
      </c:scatterChart>
      <c:valAx>
        <c:axId val="609543296"/>
        <c:scaling>
          <c:orientation val="minMax"/>
          <c:min val="4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he-IL"/>
          </a:p>
        </c:txPr>
        <c:crossAx val="609547904"/>
        <c:crosses val="autoZero"/>
        <c:crossBetween val="midCat"/>
      </c:valAx>
      <c:valAx>
        <c:axId val="609547904"/>
        <c:scaling>
          <c:orientation val="minMax"/>
          <c:min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60954329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2758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latinLnBrk="0">
      <a:defRPr sz="1200">
        <a:latin typeface="+mj-lt"/>
        <a:ea typeface="+mj-ea"/>
        <a:cs typeface="+mj-cs"/>
        <a:sym typeface="Calibri"/>
      </a:defRPr>
    </a:lvl1pPr>
    <a:lvl2pPr indent="228600" algn="r" latinLnBrk="0">
      <a:defRPr sz="1200">
        <a:latin typeface="+mj-lt"/>
        <a:ea typeface="+mj-ea"/>
        <a:cs typeface="+mj-cs"/>
        <a:sym typeface="Calibri"/>
      </a:defRPr>
    </a:lvl2pPr>
    <a:lvl3pPr indent="457200" algn="r" latinLnBrk="0">
      <a:defRPr sz="1200">
        <a:latin typeface="+mj-lt"/>
        <a:ea typeface="+mj-ea"/>
        <a:cs typeface="+mj-cs"/>
        <a:sym typeface="Calibri"/>
      </a:defRPr>
    </a:lvl3pPr>
    <a:lvl4pPr indent="685800" algn="r" latinLnBrk="0">
      <a:defRPr sz="1200">
        <a:latin typeface="+mj-lt"/>
        <a:ea typeface="+mj-ea"/>
        <a:cs typeface="+mj-cs"/>
        <a:sym typeface="Calibri"/>
      </a:defRPr>
    </a:lvl4pPr>
    <a:lvl5pPr indent="914400" algn="r" latinLnBrk="0">
      <a:defRPr sz="1200">
        <a:latin typeface="+mj-lt"/>
        <a:ea typeface="+mj-ea"/>
        <a:cs typeface="+mj-cs"/>
        <a:sym typeface="Calibri"/>
      </a:defRPr>
    </a:lvl5pPr>
    <a:lvl6pPr indent="1143000" algn="r" latinLnBrk="0">
      <a:defRPr sz="1200">
        <a:latin typeface="+mj-lt"/>
        <a:ea typeface="+mj-ea"/>
        <a:cs typeface="+mj-cs"/>
        <a:sym typeface="Calibri"/>
      </a:defRPr>
    </a:lvl6pPr>
    <a:lvl7pPr indent="1371600" algn="r" latinLnBrk="0">
      <a:defRPr sz="1200">
        <a:latin typeface="+mj-lt"/>
        <a:ea typeface="+mj-ea"/>
        <a:cs typeface="+mj-cs"/>
        <a:sym typeface="Calibri"/>
      </a:defRPr>
    </a:lvl7pPr>
    <a:lvl8pPr indent="1600200" algn="r" latinLnBrk="0">
      <a:defRPr sz="1200">
        <a:latin typeface="+mj-lt"/>
        <a:ea typeface="+mj-ea"/>
        <a:cs typeface="+mj-cs"/>
        <a:sym typeface="Calibri"/>
      </a:defRPr>
    </a:lvl8pPr>
    <a:lvl9pPr indent="1828800" algn="r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62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175" y="0"/>
            <a:ext cx="9140825" cy="764704"/>
          </a:xfrm>
          <a:prstGeom prst="rect">
            <a:avLst/>
          </a:prstGeom>
          <a:gradFill flip="none" rotWithShape="1">
            <a:gsLst>
              <a:gs pos="100000">
                <a:srgbClr val="000099"/>
              </a:gs>
              <a:gs pos="0">
                <a:srgbClr val="000000"/>
              </a:gs>
            </a:gsLst>
            <a:lin ang="10800000" scaled="1"/>
            <a:tileRect/>
          </a:gradFill>
          <a:ln w="12700">
            <a:miter lim="400000"/>
          </a:ln>
          <a:effectLst/>
        </p:spPr>
        <p:txBody>
          <a:bodyPr lIns="45719" rIns="45719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0279F"/>
                </a:solidFill>
                <a:latin typeface="Tahoma"/>
                <a:ea typeface="Tahoma"/>
                <a:cs typeface="Tahoma"/>
                <a:sym typeface="Tahoma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00279F"/>
              </a:solidFill>
              <a:effectLst/>
              <a:uLnTx/>
              <a:uFillTx/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D5BB303F-79C3-4CBB-A91F-641CF2863BA4}"/>
              </a:ext>
            </a:extLst>
          </p:cNvPr>
          <p:cNvSpPr/>
          <p:nvPr userDrawn="1"/>
        </p:nvSpPr>
        <p:spPr>
          <a:xfrm>
            <a:off x="0" y="6540501"/>
            <a:ext cx="4572000" cy="2880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CE6CAF0E-A16F-4F82-9720-66A9D8A19190}"/>
              </a:ext>
            </a:extLst>
          </p:cNvPr>
          <p:cNvSpPr/>
          <p:nvPr userDrawn="1"/>
        </p:nvSpPr>
        <p:spPr>
          <a:xfrm>
            <a:off x="4572000" y="6540501"/>
            <a:ext cx="4572000" cy="288032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622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69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57200" y="6404292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l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57200" y="6404292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l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616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/imgres?imgurl=http://echobooks.org/images/moringaseed_backgroud.jpg&amp;imgrefurl=http://echobooks.org/index.php?cPath=25_68&amp;h=1174&amp;w=1674&amp;sz=272&amp;hl=en&amp;start=1&amp;um=1&amp;usg=__wVafbqQI8ET3mTCWqfbyMH-WOLA=&amp;tbnid=yQWrt3_8B64b4M:&amp;tbnh=105&amp;tbnw=150&amp;prev=/images?q=Moringa+seeds&amp;um=1&amp;hl=en&amp;sa=G" TargetMode="External"/><Relationship Id="rId3" Type="http://schemas.openxmlformats.org/officeDocument/2006/relationships/image" Target="../media/image8.jpeg"/><Relationship Id="rId7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images.google.com/imgres?imgurl=http://www.hi.sierraclub.org/maui/images/jatrophaSeeds4.jpg&amp;imgrefurl=http://www.hi.sierraclub.org/maui/jatropha.html&amp;h=157&amp;w=156&amp;sz=7&amp;hl=en&amp;start=13&amp;um=1&amp;usg=__iZToR_C0NLfLj9ZOJvPkn7Yoiuc=&amp;tbnid=88-oSl9f3D7Z5M:&amp;tbnh=97&amp;tbnw=96&amp;prev=/images?q=Jatropha+seeds&amp;um=1&amp;hl=en&amp;sa=G" TargetMode="External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772401" cy="208823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Determination of castor seed fat content (based on T2 and calibration curve)</a:t>
            </a:r>
            <a:endParaRPr dirty="0">
              <a:solidFill>
                <a:srgbClr val="00228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Shape 153"/>
          <p:cNvSpPr>
            <a:spLocks noGrp="1"/>
          </p:cNvSpPr>
          <p:nvPr>
            <p:ph type="subTitle" sz="quarter" idx="1"/>
          </p:nvPr>
        </p:nvSpPr>
        <p:spPr>
          <a:xfrm>
            <a:off x="1331640" y="4005064"/>
            <a:ext cx="6400801" cy="1752601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NMR and MRI Application in </a:t>
            </a:r>
            <a:r>
              <a:rPr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Biotechnology</a:t>
            </a:r>
            <a:endParaRPr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0"/>
          <a:stretch/>
        </p:blipFill>
        <p:spPr>
          <a:xfrm>
            <a:off x="3347865" y="2456304"/>
            <a:ext cx="5832647" cy="38819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5312" y="975356"/>
            <a:ext cx="698477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Brief Summary – T2 of seed oil</a:t>
            </a:r>
            <a:endParaRPr kumimoji="0" lang="he-IL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280" y="1338532"/>
            <a:ext cx="310117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Monoexponential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T</a:t>
            </a:r>
            <a:r>
              <a:rPr kumimoji="0" lang="en-US" sz="2000" b="0" i="0" u="sng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  <a:r>
              <a:rPr lang="en-US" sz="2000" u="sng" kern="1200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- TAGs</a:t>
            </a:r>
            <a:r>
              <a:rPr kumimoji="0" lang="en-US" sz="2000" b="0" i="0" u="sng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  <a:endParaRPr kumimoji="0" lang="en-US" sz="2000" b="0" i="0" u="sng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3928" y="1175410"/>
            <a:ext cx="4572000" cy="651140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 algn="l" defTabSz="91440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Continuous distribution – TAGs</a:t>
            </a:r>
            <a:r>
              <a:rPr kumimoji="0" lang="en-US" sz="27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1930656"/>
            <a:ext cx="192604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hangingPunct="1"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216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Pure materials: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16067"/>
              </p:ext>
            </p:extLst>
          </p:nvPr>
        </p:nvGraphicFramePr>
        <p:xfrm>
          <a:off x="179513" y="2441416"/>
          <a:ext cx="3240359" cy="3313157"/>
        </p:xfrm>
        <a:graphic>
          <a:graphicData uri="http://schemas.openxmlformats.org/drawingml/2006/table">
            <a:tbl>
              <a:tblPr firstRow="1" firstCol="1" bandRow="1"/>
              <a:tblGrid>
                <a:gridCol w="1388725"/>
                <a:gridCol w="1851634"/>
              </a:tblGrid>
              <a:tr h="760874">
                <a:tc>
                  <a:txBody>
                    <a:bodyPr/>
                    <a:lstStyle>
                      <a:lvl1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0" marR="0" indent="457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0" marR="0" indent="914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0" marR="0" indent="1371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0" marR="0" indent="1828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22860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2743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3200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3657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Material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0" marR="0" indent="457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0" marR="0" indent="914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0" marR="0" indent="1371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0" marR="0" indent="1828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22860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2743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3200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3657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Monoexponential T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 [ms] 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92515">
                <a:tc>
                  <a:txBody>
                    <a:bodyPr/>
                    <a:lstStyle>
                      <a:lvl1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0" marR="0" indent="457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0" marR="0" indent="914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0" marR="0" indent="1371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0" marR="0" indent="1828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22860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2743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3200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3657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FAMEs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0" marR="0" indent="457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0" marR="0" indent="914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0" marR="0" indent="1371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0" marR="0" indent="1828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22860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2743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3200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3657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787 ± 8.24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92515">
                <a:tc>
                  <a:txBody>
                    <a:bodyPr/>
                    <a:lstStyle>
                      <a:lvl1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0" marR="0" indent="457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0" marR="0" indent="914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0" marR="0" indent="1371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0" marR="0" indent="1828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22860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2743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3200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3657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</a:rPr>
                        <a:t>TAGs</a:t>
                      </a:r>
                      <a:endParaRPr lang="en-US" sz="2800" b="1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0" marR="0" indent="457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0" marR="0" indent="914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0" marR="0" indent="1371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0" marR="0" indent="1828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22860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2743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3200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3657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216 ± 4.99</a:t>
                      </a:r>
                      <a:endParaRPr lang="en-US" sz="2800" b="1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92515">
                <a:tc>
                  <a:txBody>
                    <a:bodyPr/>
                    <a:lstStyle>
                      <a:lvl1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0" marR="0" indent="457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0" marR="0" indent="914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0" marR="0" indent="1371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0" marR="0" indent="1828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22860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2743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3200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3657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Methanol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0" marR="0" indent="457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0" marR="0" indent="914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0" marR="0" indent="1371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0" marR="0" indent="1828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22860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2743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3200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3657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~3150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92515">
                <a:tc>
                  <a:txBody>
                    <a:bodyPr/>
                    <a:lstStyle>
                      <a:lvl1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0" marR="0" indent="457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0" marR="0" indent="914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0" marR="0" indent="1371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0" marR="0" indent="1828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22860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2743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3200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3657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Glycerol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0" marR="0" indent="457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0" marR="0" indent="914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0" marR="0" indent="1371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0" marR="0" indent="1828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22860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2743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3200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3657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51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92515">
                <a:tc>
                  <a:txBody>
                    <a:bodyPr/>
                    <a:lstStyle>
                      <a:lvl1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0" marR="0" indent="457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0" marR="0" indent="914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0" marR="0" indent="1371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0" marR="0" indent="1828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22860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2743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3200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3657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Water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0" marR="0" indent="457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0" marR="0" indent="914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0" marR="0" indent="1371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0" marR="0" indent="1828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22860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2743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3200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3657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~3600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92515">
                <a:tc>
                  <a:txBody>
                    <a:bodyPr/>
                    <a:lstStyle>
                      <a:lvl1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0" marR="0" indent="457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0" marR="0" indent="914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0" marR="0" indent="1371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0" marR="0" indent="1828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22860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2743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3200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3657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Oleic acid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0" marR="0" indent="457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0" marR="0" indent="914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0" marR="0" indent="1371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0" marR="0" indent="1828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22860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27432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32004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36576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344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516216" y="2564904"/>
            <a:ext cx="72008" cy="3312368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491880" y="4077072"/>
            <a:ext cx="3024336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Right Arrow 11"/>
          <p:cNvSpPr/>
          <p:nvPr/>
        </p:nvSpPr>
        <p:spPr>
          <a:xfrm rot="10605967">
            <a:off x="3348558" y="3940089"/>
            <a:ext cx="255031" cy="201959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92280"/>
            <a:ext cx="936104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algn="ctr"/>
            <a:r>
              <a:rPr lang="en-US" altLang="he-IL" sz="32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LR-NMR Method</a:t>
            </a:r>
            <a:endParaRPr kumimoji="0" lang="he-IL" sz="3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2427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7971" y="116339"/>
            <a:ext cx="936104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algn="ctr"/>
            <a:r>
              <a:rPr lang="en-US" altLang="he-IL" sz="32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LR-NMR Method</a:t>
            </a:r>
            <a:endParaRPr kumimoji="0" lang="he-IL" sz="3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67" y="1052736"/>
            <a:ext cx="7002354" cy="4536504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4365" y="5733256"/>
            <a:ext cx="748883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Example of a calibration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curve to determine the oil content in castor seeds sample</a:t>
            </a:r>
            <a:endParaRPr kumimoji="0" lang="he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68459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36445"/>
              </p:ext>
            </p:extLst>
          </p:nvPr>
        </p:nvGraphicFramePr>
        <p:xfrm>
          <a:off x="2699792" y="3349896"/>
          <a:ext cx="6357391" cy="3389821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1191242"/>
                <a:gridCol w="1172797"/>
                <a:gridCol w="3993352"/>
              </a:tblGrid>
              <a:tr h="498243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  <a:cs typeface="+mj-cs"/>
                        </a:rPr>
                        <a:t>בר קוד</a:t>
                      </a:r>
                      <a:endParaRPr lang="en-US" sz="1400" dirty="0">
                        <a:effectLst/>
                        <a:cs typeface="+mj-cs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50" dirty="0">
                          <a:effectLst/>
                          <a:cs typeface="+mj-cs"/>
                        </a:rPr>
                        <a:t> 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  <a:cs typeface="+mj-cs"/>
                        </a:rPr>
                        <a:t>ערכי </a:t>
                      </a:r>
                      <a:r>
                        <a:rPr lang="en-US" sz="1400" dirty="0">
                          <a:effectLst/>
                          <a:cs typeface="+mj-cs"/>
                        </a:rPr>
                        <a:t>NMR</a:t>
                      </a:r>
                      <a:r>
                        <a:rPr lang="he-IL" sz="1400" dirty="0">
                          <a:effectLst/>
                          <a:cs typeface="+mj-cs"/>
                        </a:rPr>
                        <a:t> (ממוצע של 6 חזרות)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marL="3416300" indent="-899795"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he-IL" sz="1050" dirty="0" smtClean="0">
                        <a:effectLst/>
                        <a:cs typeface="+mj-cs"/>
                      </a:endParaRPr>
                    </a:p>
                    <a:p>
                      <a:pPr marL="3416300" indent="-899795"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b="0" dirty="0" smtClean="0">
                          <a:effectLst/>
                          <a:cs typeface="+mj-cs"/>
                        </a:rPr>
                        <a:t>% שמן </a:t>
                      </a:r>
                      <a:r>
                        <a:rPr lang="he-IL" sz="1400" b="0" dirty="0" err="1" smtClean="0">
                          <a:effectLst/>
                          <a:cs typeface="+mj-cs"/>
                        </a:rPr>
                        <a:t>בסוקסלט</a:t>
                      </a:r>
                      <a:r>
                        <a:rPr lang="he-IL" sz="1400" b="0" dirty="0" smtClean="0">
                          <a:effectLst/>
                          <a:cs typeface="+mj-cs"/>
                        </a:rPr>
                        <a:t> (ממוצע </a:t>
                      </a:r>
                      <a:r>
                        <a:rPr lang="he-IL" sz="1400" b="0" dirty="0">
                          <a:effectLst/>
                          <a:cs typeface="+mj-cs"/>
                        </a:rPr>
                        <a:t>של </a:t>
                      </a:r>
                      <a:r>
                        <a:rPr lang="he-IL" sz="1400" b="0" dirty="0" smtClean="0">
                          <a:effectLst/>
                          <a:cs typeface="+mj-cs"/>
                        </a:rPr>
                        <a:t>2</a:t>
                      </a:r>
                      <a:r>
                        <a:rPr lang="he-IL" sz="1400" b="0" baseline="0" dirty="0" smtClean="0">
                          <a:effectLst/>
                          <a:cs typeface="+mj-cs"/>
                        </a:rPr>
                        <a:t> </a:t>
                      </a:r>
                      <a:r>
                        <a:rPr lang="he-IL" sz="1400" b="0" dirty="0" smtClean="0">
                          <a:effectLst/>
                          <a:cs typeface="+mj-cs"/>
                        </a:rPr>
                        <a:t>חזרות</a:t>
                      </a:r>
                      <a:r>
                        <a:rPr lang="he-IL" sz="1400" b="0" dirty="0">
                          <a:effectLst/>
                          <a:cs typeface="+mj-cs"/>
                        </a:rPr>
                        <a:t>)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</a:tr>
              <a:tr h="166620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+mj-cs"/>
                        </a:rPr>
                        <a:t>1722239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+mj-cs"/>
                        </a:rPr>
                        <a:t>3693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marL="3274060" indent="-1891665"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+mj-cs"/>
                        </a:rPr>
                        <a:t>56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</a:tr>
              <a:tr h="166620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+mj-cs"/>
                        </a:rPr>
                        <a:t>1722206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+mj-cs"/>
                        </a:rPr>
                        <a:t>3593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marL="3274060" indent="-1891665"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+mj-cs"/>
                        </a:rPr>
                        <a:t>52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</a:tr>
              <a:tr h="166620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+mj-cs"/>
                        </a:rPr>
                        <a:t>1722288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+mj-cs"/>
                        </a:rPr>
                        <a:t>3287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marL="3274060" indent="-1891665"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+mj-cs"/>
                        </a:rPr>
                        <a:t>46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</a:tr>
              <a:tr h="166620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+mj-cs"/>
                        </a:rPr>
                        <a:t>1722297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+mj-cs"/>
                        </a:rPr>
                        <a:t>3220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marL="3274060" indent="-1891665"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+mj-cs"/>
                        </a:rPr>
                        <a:t>46.4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</a:tr>
              <a:tr h="166620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+mj-cs"/>
                        </a:rPr>
                        <a:t>1722294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+mj-cs"/>
                        </a:rPr>
                        <a:t>3879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marL="3274060" indent="-1891665"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+mj-cs"/>
                        </a:rPr>
                        <a:t>57.4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</a:tr>
              <a:tr h="166620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+mj-cs"/>
                        </a:rPr>
                        <a:t>1721907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+mj-cs"/>
                        </a:rPr>
                        <a:t>4154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marL="3274060" indent="-1891665"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+mj-cs"/>
                        </a:rPr>
                        <a:t>60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</a:tr>
              <a:tr h="166620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+mj-cs"/>
                        </a:rPr>
                        <a:t>1722154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+mj-cs"/>
                        </a:rPr>
                        <a:t>3390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marL="3274060" indent="-1891665"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+mj-cs"/>
                        </a:rPr>
                        <a:t>50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</a:tr>
              <a:tr h="166620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+mj-cs"/>
                        </a:rPr>
                        <a:t>1722238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+mj-cs"/>
                        </a:rPr>
                        <a:t>3820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marL="3274060" indent="-1891665"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+mj-cs"/>
                        </a:rPr>
                        <a:t>56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</a:tr>
              <a:tr h="166620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+mj-cs"/>
                        </a:rPr>
                        <a:t>1722299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+mj-cs"/>
                        </a:rPr>
                        <a:t>3497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marL="3274060" indent="-1891665"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+mj-cs"/>
                        </a:rPr>
                        <a:t>54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</a:tr>
              <a:tr h="166620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+mj-cs"/>
                        </a:rPr>
                        <a:t>1721859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+mj-cs"/>
                        </a:rPr>
                        <a:t>3792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marL="3274060" indent="-1891665"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+mj-cs"/>
                        </a:rPr>
                        <a:t>55.1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</a:tr>
              <a:tr h="166620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+mj-cs"/>
                        </a:rPr>
                        <a:t>1721862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+mj-cs"/>
                        </a:rPr>
                        <a:t>3907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marL="3274060" indent="-1891665"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+mj-cs"/>
                        </a:rPr>
                        <a:t>58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</a:tr>
              <a:tr h="166620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+mj-cs"/>
                        </a:rPr>
                        <a:t>1722284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+mj-cs"/>
                        </a:rPr>
                        <a:t>3784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marL="3274060" indent="-1891665"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+mj-cs"/>
                        </a:rPr>
                        <a:t>55.5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</a:tr>
              <a:tr h="166620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+mj-cs"/>
                        </a:rPr>
                        <a:t>C1008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+mj-cs"/>
                        </a:rPr>
                        <a:t>3435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  <a:tc>
                  <a:txBody>
                    <a:bodyPr/>
                    <a:lstStyle/>
                    <a:p>
                      <a:pPr marL="3274060" indent="-1891665"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+mj-cs"/>
                        </a:rPr>
                        <a:t>50.4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37286" marR="37286" marT="0" marB="0" anchor="b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24128" y="1344107"/>
            <a:ext cx="321052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hangingPunct="1"/>
            <a:r>
              <a:rPr lang="en-US" altLang="he-IL" sz="1600" b="1" dirty="0" smtClean="0">
                <a:solidFill>
                  <a:srgbClr val="000000"/>
                </a:solidFill>
                <a:latin typeface="Calibri"/>
              </a:rPr>
              <a:t>Updated Castor Seed Oil Calibration curve </a:t>
            </a:r>
          </a:p>
          <a:p>
            <a:pPr algn="ctr" hangingPunct="1"/>
            <a:r>
              <a:rPr lang="en-US" altLang="he-IL" sz="1600" b="1" dirty="0" smtClean="0">
                <a:solidFill>
                  <a:srgbClr val="000000"/>
                </a:solidFill>
                <a:latin typeface="Calibri"/>
              </a:rPr>
              <a:t>(T2 NMR Values vs. </a:t>
            </a:r>
            <a:r>
              <a:rPr lang="en-US" altLang="he-IL" sz="1600" b="1" dirty="0" err="1" smtClean="0">
                <a:solidFill>
                  <a:srgbClr val="000000"/>
                </a:solidFill>
                <a:latin typeface="Calibri"/>
              </a:rPr>
              <a:t>Soxhelt</a:t>
            </a:r>
            <a:r>
              <a:rPr lang="en-US" altLang="he-IL" sz="1600" b="1" dirty="0" smtClean="0">
                <a:solidFill>
                  <a:srgbClr val="000000"/>
                </a:solidFill>
                <a:latin typeface="Calibri"/>
              </a:rPr>
              <a:t> % Oil)</a:t>
            </a:r>
            <a:endParaRPr lang="en-US" altLang="he-IL" sz="1600" dirty="0" smtClean="0">
              <a:solidFill>
                <a:srgbClr val="000000"/>
              </a:solidFill>
              <a:latin typeface="Calibri"/>
            </a:endParaRPr>
          </a:p>
          <a:p>
            <a:pPr algn="ctr" rtl="0" eaLnBrk="0"/>
            <a:endParaRPr lang="en-US" altLang="he-IL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900373"/>
              </p:ext>
            </p:extLst>
          </p:nvPr>
        </p:nvGraphicFramePr>
        <p:xfrm>
          <a:off x="755576" y="44624"/>
          <a:ext cx="4824536" cy="2887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-463915" y="1264116"/>
            <a:ext cx="208823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r>
              <a:rPr lang="en-US" dirty="0" smtClean="0"/>
              <a:t>T</a:t>
            </a:r>
            <a:r>
              <a:rPr lang="he-IL" dirty="0" smtClean="0"/>
              <a:t>2</a:t>
            </a:r>
            <a:r>
              <a:rPr lang="en-US" dirty="0" smtClean="0"/>
              <a:t> Expo Values (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2123728" y="2915654"/>
            <a:ext cx="2016224" cy="36933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algn="l"/>
            <a:r>
              <a:rPr lang="en-US" dirty="0" smtClean="0"/>
              <a:t>% Oil by </a:t>
            </a:r>
            <a:r>
              <a:rPr lang="en-US" dirty="0" err="1" smtClean="0"/>
              <a:t>Soxhelt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6353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9217"/>
            <a:ext cx="936104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algn="ctr"/>
            <a:r>
              <a:rPr lang="en-US" altLang="he-IL" sz="32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LR-NMR Method</a:t>
            </a:r>
            <a:endParaRPr kumimoji="0" lang="he-IL" sz="3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7544" y="1484784"/>
            <a:ext cx="7920880" cy="2123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Advantages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Non-destructive technology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Eco-friendly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large-scale screening of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 calibration curves   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sz="2200" b="0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44865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>
            <a:spLocks noGrp="1"/>
          </p:cNvSpPr>
          <p:nvPr>
            <p:ph type="body" idx="4294967295"/>
          </p:nvPr>
        </p:nvSpPr>
        <p:spPr>
          <a:xfrm>
            <a:off x="611560" y="1340768"/>
            <a:ext cx="8243887" cy="4314825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buSzTx/>
              <a:buNone/>
              <a:defRPr sz="2000"/>
            </a:pP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</a:t>
            </a:r>
            <a:r>
              <a:rPr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Zeev</a:t>
            </a: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Wiesman</a:t>
            </a: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wiesman@bgu.ac.il</a:t>
            </a:r>
          </a:p>
          <a:p>
            <a:pPr algn="l">
              <a:lnSpc>
                <a:spcPct val="80000"/>
              </a:lnSpc>
              <a:buSzTx/>
              <a:buNone/>
              <a:defRPr sz="1600"/>
            </a:pPr>
            <a:endParaRPr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400"/>
              </a:spcBef>
              <a:buSzTx/>
              <a:buNone/>
              <a:defRPr sz="2000"/>
            </a:pPr>
            <a:r>
              <a:rPr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Maysa</a:t>
            </a: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Resende</a:t>
            </a: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mteixeiraresende@gmail.com</a:t>
            </a:r>
          </a:p>
          <a:p>
            <a:pPr algn="l">
              <a:lnSpc>
                <a:spcPct val="80000"/>
              </a:lnSpc>
              <a:buSzTx/>
              <a:buNone/>
              <a:defRPr sz="1600" b="1"/>
            </a:pPr>
            <a:endParaRPr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</a:t>
            </a: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Janna </a:t>
            </a:r>
            <a:r>
              <a:rPr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Abramovich</a:t>
            </a: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janna@bgu.ac.il</a:t>
            </a:r>
          </a:p>
          <a:p>
            <a:pPr algn="l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Shosh</a:t>
            </a: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Kravchick</a:t>
            </a: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kravch@bgu.ac.il</a:t>
            </a:r>
          </a:p>
          <a:p>
            <a:pPr algn="l">
              <a:lnSpc>
                <a:spcPct val="80000"/>
              </a:lnSpc>
              <a:buSzTx/>
              <a:buNone/>
              <a:defRPr sz="900"/>
            </a:pPr>
            <a:endParaRPr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spcBef>
                <a:spcPts val="300"/>
              </a:spcBef>
              <a:buSzTx/>
              <a:buNone/>
              <a:defRPr sz="1600"/>
            </a:pP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sz="2000" dirty="0">
              <a:solidFill>
                <a:srgbClr val="00228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spcBef>
                <a:spcPts val="300"/>
              </a:spcBef>
              <a:buSzTx/>
              <a:buNone/>
              <a:defRPr sz="1600" b="1"/>
            </a:pPr>
            <a:r>
              <a:rPr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Plant Lipid Biotechnology Lab phone number: 074-7795272</a:t>
            </a:r>
          </a:p>
        </p:txBody>
      </p:sp>
      <p:sp>
        <p:nvSpPr>
          <p:cNvPr id="656" name="Shape 656"/>
          <p:cNvSpPr>
            <a:spLocks noGrp="1"/>
          </p:cNvSpPr>
          <p:nvPr>
            <p:ph type="title" idx="4294967295"/>
          </p:nvPr>
        </p:nvSpPr>
        <p:spPr>
          <a:xfrm>
            <a:off x="251520" y="188640"/>
            <a:ext cx="7921625" cy="533400"/>
          </a:xfrm>
          <a:prstGeom prst="rect">
            <a:avLst/>
          </a:prstGeom>
        </p:spPr>
        <p:txBody>
          <a:bodyPr>
            <a:normAutofit/>
          </a:bodyPr>
          <a:lstStyle>
            <a:lvl1pPr defTabSz="704087">
              <a:defRPr sz="3003"/>
            </a:lvl1pPr>
          </a:lstStyle>
          <a:p>
            <a:r>
              <a:rPr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Information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gray">
          <a:xfrm>
            <a:off x="331844" y="1052736"/>
            <a:ext cx="817479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7200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rtl="0"/>
            <a:r>
              <a:rPr lang="en-US" altLang="he-IL" sz="2200" dirty="0">
                <a:latin typeface="Tahoma" pitchFamily="34" charset="0"/>
                <a:ea typeface="Times New Roman" pitchFamily="18" charset="0"/>
                <a:cs typeface="Tahoma" pitchFamily="34" charset="0"/>
              </a:rPr>
              <a:t>Castor is an important non-edible oil crop, considered a vital industrial raw material. </a:t>
            </a:r>
            <a:endParaRPr lang="en-US" altLang="he-IL" sz="2200" dirty="0" smtClean="0">
              <a:latin typeface="Tahoma" pitchFamily="34" charset="0"/>
              <a:ea typeface="Times New Roman" pitchFamily="18" charset="0"/>
              <a:cs typeface="Tahoma" pitchFamily="34" charset="0"/>
            </a:endParaRPr>
          </a:p>
          <a:p>
            <a:pPr algn="just" rtl="0"/>
            <a:endParaRPr lang="en-US" altLang="he-IL" sz="2200" dirty="0">
              <a:latin typeface="Tahoma" pitchFamily="34" charset="0"/>
              <a:ea typeface="Times New Roman" pitchFamily="18" charset="0"/>
              <a:cs typeface="Tahoma" pitchFamily="34" charset="0"/>
            </a:endParaRPr>
          </a:p>
          <a:p>
            <a:pPr algn="just" rtl="0"/>
            <a:r>
              <a:rPr lang="en-US" altLang="he-IL" sz="2200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They are </a:t>
            </a:r>
            <a:r>
              <a:rPr lang="en-US" altLang="he-IL" sz="2200" dirty="0">
                <a:latin typeface="Tahoma" pitchFamily="34" charset="0"/>
                <a:ea typeface="Times New Roman" pitchFamily="18" charset="0"/>
                <a:cs typeface="Tahoma" pitchFamily="34" charset="0"/>
              </a:rPr>
              <a:t>poisonous to humans and animals since they contain the toxic protein </a:t>
            </a:r>
            <a:r>
              <a:rPr lang="en-US" altLang="he-IL" sz="2200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ricin.</a:t>
            </a:r>
          </a:p>
          <a:p>
            <a:pPr algn="just" rtl="0"/>
            <a:endParaRPr lang="en-US" altLang="he-IL" sz="2200" dirty="0">
              <a:latin typeface="Tahoma" pitchFamily="34" charset="0"/>
              <a:ea typeface="Times New Roman" pitchFamily="18" charset="0"/>
              <a:cs typeface="Tahoma" pitchFamily="34" charset="0"/>
            </a:endParaRPr>
          </a:p>
          <a:p>
            <a:pPr algn="just" rtl="0"/>
            <a:r>
              <a:rPr lang="en-US" altLang="he-IL" sz="2200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The </a:t>
            </a:r>
            <a:r>
              <a:rPr lang="en-US" altLang="he-IL" sz="2200" dirty="0">
                <a:latin typeface="Tahoma" pitchFamily="34" charset="0"/>
                <a:ea typeface="Times New Roman" pitchFamily="18" charset="0"/>
                <a:cs typeface="Tahoma" pitchFamily="34" charset="0"/>
              </a:rPr>
              <a:t>plant is known to tolerate diverse weather </a:t>
            </a:r>
            <a:r>
              <a:rPr lang="en-US" altLang="he-IL" sz="2200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conditions and it can grown </a:t>
            </a:r>
            <a:r>
              <a:rPr lang="en-US" altLang="he-IL" sz="2200" dirty="0">
                <a:latin typeface="Tahoma" pitchFamily="34" charset="0"/>
                <a:ea typeface="Times New Roman" pitchFamily="18" charset="0"/>
                <a:cs typeface="Tahoma" pitchFamily="34" charset="0"/>
              </a:rPr>
              <a:t>on marginal </a:t>
            </a:r>
            <a:r>
              <a:rPr lang="en-US" altLang="he-IL" sz="2200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lands that are </a:t>
            </a:r>
            <a:r>
              <a:rPr lang="en-US" altLang="he-IL" sz="2200" dirty="0">
                <a:latin typeface="Tahoma" pitchFamily="34" charset="0"/>
                <a:ea typeface="Times New Roman" pitchFamily="18" charset="0"/>
                <a:cs typeface="Tahoma" pitchFamily="34" charset="0"/>
              </a:rPr>
              <a:t>usually unsuitable for food crops. </a:t>
            </a:r>
          </a:p>
          <a:p>
            <a:pPr algn="just" rtl="0"/>
            <a:endParaRPr lang="en-US" altLang="he-IL" sz="2200" dirty="0">
              <a:latin typeface="Tahoma" pitchFamily="34" charset="0"/>
              <a:ea typeface="Times New Roman" pitchFamily="18" charset="0"/>
              <a:cs typeface="Tahoma" pitchFamily="34" charset="0"/>
            </a:endParaRPr>
          </a:p>
          <a:p>
            <a:pPr algn="just"/>
            <a:r>
              <a:rPr lang="en-US" altLang="he-IL" sz="2200" dirty="0">
                <a:latin typeface="Tahoma" pitchFamily="34" charset="0"/>
                <a:ea typeface="Times New Roman" pitchFamily="18" charset="0"/>
                <a:cs typeface="Tahoma" pitchFamily="34" charset="0"/>
              </a:rPr>
              <a:t>Castor seeds are available at low cost. </a:t>
            </a:r>
          </a:p>
          <a:p>
            <a:pPr algn="just"/>
            <a:endParaRPr lang="en-US" altLang="he-IL" sz="2200" dirty="0">
              <a:latin typeface="Tahoma" pitchFamily="34" charset="0"/>
              <a:ea typeface="Times New Roman" pitchFamily="18" charset="0"/>
              <a:cs typeface="Tahoma" pitchFamily="34" charset="0"/>
            </a:endParaRPr>
          </a:p>
          <a:p>
            <a:pPr algn="just" rtl="0"/>
            <a:endParaRPr lang="en-US" altLang="he-IL" sz="2200" dirty="0">
              <a:latin typeface="Tahoma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gray">
          <a:xfrm>
            <a:off x="278474" y="116632"/>
            <a:ext cx="79216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72000" bIns="0" anchor="ctr"/>
          <a:lstStyle>
            <a:lvl1pPr defTabSz="8810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810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810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810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810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/>
            <a:r>
              <a:rPr lang="en-US" altLang="he-IL" sz="32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Castor </a:t>
            </a:r>
            <a:r>
              <a:rPr lang="en-US" altLang="he-IL" sz="32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Seed</a:t>
            </a:r>
            <a:endParaRPr lang="en-US" altLang="he-IL" sz="32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474" y="5085184"/>
            <a:ext cx="5506579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algn="l"/>
            <a:r>
              <a:rPr lang="en-US" altLang="he-IL" sz="2200" dirty="0">
                <a:solidFill>
                  <a:schemeClr val="tx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All these features make it an attractive alternative biodiesel feedstock.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pic>
        <p:nvPicPr>
          <p:cNvPr id="2052" name="Picture 4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198" y="4021413"/>
            <a:ext cx="2477445" cy="23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335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gray">
          <a:xfrm>
            <a:off x="466826" y="1150222"/>
            <a:ext cx="8338528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72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/>
            <a:r>
              <a:rPr lang="en-US" altLang="he-IL" sz="2200" dirty="0">
                <a:latin typeface="Tahoma" pitchFamily="34" charset="0"/>
                <a:ea typeface="Times New Roman" pitchFamily="18" charset="0"/>
                <a:cs typeface="Tahoma" pitchFamily="34" charset="0"/>
              </a:rPr>
              <a:t>Castor oil consists mainly of </a:t>
            </a:r>
            <a:r>
              <a:rPr lang="en-US" altLang="he-IL" sz="2200" dirty="0" err="1">
                <a:latin typeface="Tahoma" pitchFamily="34" charset="0"/>
                <a:ea typeface="Times New Roman" pitchFamily="18" charset="0"/>
                <a:cs typeface="Tahoma" pitchFamily="34" charset="0"/>
              </a:rPr>
              <a:t>ricinoleic</a:t>
            </a:r>
            <a:r>
              <a:rPr lang="en-US" altLang="he-IL" sz="2200" dirty="0"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altLang="he-IL" sz="2200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acid and i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content of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fatty acid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 in extremely high viscosity of castor-based biodiesel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he-IL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0"/>
            <a:endParaRPr lang="en-US" altLang="he-IL" sz="2000" dirty="0" smtClean="0">
              <a:latin typeface="Tahoma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2229" name="Rectangle 17"/>
          <p:cNvSpPr>
            <a:spLocks noChangeArrowheads="1"/>
          </p:cNvSpPr>
          <p:nvPr/>
        </p:nvSpPr>
        <p:spPr bwMode="gray">
          <a:xfrm>
            <a:off x="184842" y="116632"/>
            <a:ext cx="79216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72000" bIns="0" anchor="ctr"/>
          <a:lstStyle>
            <a:lvl1pPr defTabSz="8810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810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810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810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810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/>
            <a:r>
              <a:rPr lang="en-US" altLang="he-IL" sz="32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Castor Seed</a:t>
            </a:r>
            <a:endParaRPr lang="en-US" altLang="he-IL" sz="32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Resultado de imagem para ricinoleic aci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711" y="2536468"/>
            <a:ext cx="3095471" cy="156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11632"/>
              </p:ext>
            </p:extLst>
          </p:nvPr>
        </p:nvGraphicFramePr>
        <p:xfrm>
          <a:off x="304800" y="2897077"/>
          <a:ext cx="4122642" cy="323490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4214"/>
                <a:gridCol w="1374214"/>
                <a:gridCol w="1374214"/>
              </a:tblGrid>
              <a:tr h="418549"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 composition (%)</a:t>
                      </a:r>
                      <a:endParaRPr lang="he-IL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  <a:endParaRPr lang="he-IL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he-IL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08634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1.01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Palmitic Acid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16:0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08634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1.10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Stearic Acid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18:0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08634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3.30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Oleic Acid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18:1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08634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4.61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Linoleic Acid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18:2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08634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0.48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Linolenic Acid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18:3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08634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0.29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Eicosenoic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Acid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20:1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08634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0.04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Lignoceric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Acid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24:0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08634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0.01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Nervonic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Acid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24:1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08634"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89.15</a:t>
                      </a:r>
                      <a:endParaRPr lang="he-IL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Ricinoleic</a:t>
                      </a:r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Acid</a:t>
                      </a:r>
                      <a:endParaRPr lang="he-IL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18:1-OH</a:t>
                      </a:r>
                      <a:endParaRPr lang="he-IL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658" y="2504440"/>
            <a:ext cx="434193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Table 1-FA composition of Castor Seeds</a:t>
            </a:r>
            <a:endParaRPr kumimoji="0" lang="he-IL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1852" y="4138929"/>
            <a:ext cx="271559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 of </a:t>
            </a:r>
            <a:r>
              <a:rPr lang="en-US" sz="1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Ricinoleic</a:t>
            </a: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Acid</a:t>
            </a:r>
            <a:endParaRPr kumimoji="0" lang="he-IL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8"/>
          <a:stretch/>
        </p:blipFill>
        <p:spPr bwMode="auto">
          <a:xfrm>
            <a:off x="5279223" y="4446704"/>
            <a:ext cx="2863629" cy="18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8606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ChangeArrowheads="1"/>
          </p:cNvSpPr>
          <p:nvPr/>
        </p:nvSpPr>
        <p:spPr bwMode="gray">
          <a:xfrm>
            <a:off x="210032" y="188640"/>
            <a:ext cx="79216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72000" bIns="0" anchor="ctr"/>
          <a:lstStyle>
            <a:lvl1pPr defTabSz="8810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810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810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810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810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/>
            <a:r>
              <a:rPr lang="en-US" altLang="he-IL" sz="32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Castor Seed</a:t>
            </a:r>
            <a:endParaRPr lang="en-US" altLang="he-IL" sz="32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227" y="836712"/>
            <a:ext cx="8342385" cy="4493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algn="just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Genetic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breeding programs introduced new alternatives for the biodiesel industry.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programs aim at increasing the oil content of the seeds and modifying their FA composition to gain high quality and profitable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yields.</a:t>
            </a:r>
          </a:p>
          <a:p>
            <a:pPr algn="just"/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case of castor oil, reduced levels of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ricinoleic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acid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would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lead to reduced biodiesel viscosity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possibly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meeting the ASTM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limits.</a:t>
            </a:r>
          </a:p>
          <a:p>
            <a:pPr algn="just"/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  <a:p>
            <a:pPr algn="just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Neat castor biodiesel viscosity was found to reach 13.75 mm</a:t>
            </a:r>
            <a:r>
              <a:rPr lang="en-US" sz="22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/sec, what is much larger than the ASTM limit of 6 mm</a:t>
            </a:r>
            <a:r>
              <a:rPr lang="en-US" sz="22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/sec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kumimoji="0" lang="he-IL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670" y="4753341"/>
            <a:ext cx="3583392" cy="167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198933" y="116632"/>
            <a:ext cx="79216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72000" bIns="0" anchor="ctr"/>
          <a:lstStyle>
            <a:lvl1pPr defTabSz="8810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810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810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810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810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/>
            <a:r>
              <a:rPr lang="en-US" altLang="he-IL" sz="32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Castor Seed</a:t>
            </a:r>
            <a:endParaRPr lang="en-US" altLang="he-IL" sz="32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196752"/>
            <a:ext cx="8208912" cy="30777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algn="just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Genetic breeding programs requires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screen of thousands of samples.</a:t>
            </a:r>
          </a:p>
          <a:p>
            <a:pPr algn="just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is not realistic with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 analytical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since they are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considered exhaustive and environmentally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unfriendly.</a:t>
            </a:r>
          </a:p>
          <a:p>
            <a:pPr algn="just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TD-NMR is a rapid and non-destructive technology that can be implemented for large-scale screening of intact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oilseeds.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74516"/>
            <a:ext cx="2760128" cy="17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5539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449" y="1268760"/>
            <a:ext cx="5510703" cy="51706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algn="just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conventional technology used for oil extraction from oilseeds is by </a:t>
            </a:r>
            <a:r>
              <a:rPr lang="en-US" sz="22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 solvent </a:t>
            </a:r>
            <a:r>
              <a:rPr lang="en-US" sz="22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extraction </a:t>
            </a:r>
            <a:r>
              <a:rPr lang="en-US" sz="22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Soxhlet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</a:t>
            </a:r>
          </a:p>
          <a:p>
            <a:pPr algn="just"/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  <a:p>
            <a:pPr algn="just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most common solvent used is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hexane.</a:t>
            </a:r>
          </a:p>
          <a:p>
            <a:pPr algn="just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2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Disadvantages</a:t>
            </a:r>
          </a:p>
          <a:p>
            <a:pPr algn="just" hangingPunct="1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altLang="he-IL" sz="2200" dirty="0">
                <a:latin typeface="Tahoma" pitchFamily="34" charset="0"/>
                <a:cs typeface="Tahoma" pitchFamily="34" charset="0"/>
              </a:rPr>
              <a:t>Destructive method.</a:t>
            </a:r>
          </a:p>
          <a:p>
            <a:pPr algn="just" hangingPunct="1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altLang="he-IL" sz="2200" dirty="0">
                <a:latin typeface="Tahoma" pitchFamily="34" charset="0"/>
                <a:cs typeface="Tahoma" pitchFamily="34" charset="0"/>
              </a:rPr>
              <a:t> Long process.</a:t>
            </a:r>
          </a:p>
          <a:p>
            <a:pPr algn="just" hangingPunct="1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altLang="he-IL" sz="2200" dirty="0">
                <a:latin typeface="Tahoma" pitchFamily="34" charset="0"/>
                <a:cs typeface="Tahoma" pitchFamily="34" charset="0"/>
              </a:rPr>
              <a:t> Uses organic solvents.</a:t>
            </a:r>
          </a:p>
          <a:p>
            <a:pPr algn="just"/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kumimoji="0" lang="he-IL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pic>
        <p:nvPicPr>
          <p:cNvPr id="5122" name="Picture 2" descr="Resultado de imagem para soxhlet apparatu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81" y="874020"/>
            <a:ext cx="2005646" cy="541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29449" y="185327"/>
            <a:ext cx="831901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de-CH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Standard Methods for Oil Content Measurement</a:t>
            </a:r>
          </a:p>
        </p:txBody>
      </p:sp>
    </p:spTree>
    <p:extLst>
      <p:ext uri="{BB962C8B-B14F-4D97-AF65-F5344CB8AC3E}">
        <p14:creationId xmlns:p14="http://schemas.microsoft.com/office/powerpoint/2010/main" val="682775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323528" y="188640"/>
            <a:ext cx="822325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1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he-IL" sz="2800" kern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Field NMR - Total Fat content Application</a:t>
            </a:r>
          </a:p>
        </p:txBody>
      </p:sp>
      <p:pic>
        <p:nvPicPr>
          <p:cNvPr id="8196" name="Picture 15" descr="reson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163" y="1387475"/>
            <a:ext cx="3605213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16" descr="select%20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42" y="1674019"/>
            <a:ext cx="9842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509" y="4221088"/>
            <a:ext cx="4565923" cy="200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6" descr="366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28" y="1295400"/>
            <a:ext cx="1416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4" descr="jatrophaSeeds4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376" y="4675300"/>
            <a:ext cx="122555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5" descr="moringaseed_backgroud">
            <a:hlinkClick r:id="rId8"/>
          </p:cNvPr>
          <p:cNvPicPr preferRelativeResize="0"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059" y="2812256"/>
            <a:ext cx="129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590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280"/>
            <a:ext cx="936104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algn="ctr"/>
            <a:r>
              <a:rPr lang="en-US" altLang="he-IL" sz="32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LR-NMR Method</a:t>
            </a:r>
            <a:endParaRPr kumimoji="0" lang="he-IL" sz="3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pic>
        <p:nvPicPr>
          <p:cNvPr id="4" name="Picture 5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44824"/>
            <a:ext cx="2619375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1628800"/>
            <a:ext cx="5616624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Measure of T2</a:t>
            </a:r>
            <a:r>
              <a:rPr kumimoji="0" lang="en-US" sz="2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energy relaxation time of castor seeds using CPMG sequence.</a:t>
            </a: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Correlation between the T2 value and the amount of oil extracted from castor seeds of the same category.</a:t>
            </a: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Creation of a calibration curve specific for the castor seeds.</a:t>
            </a:r>
            <a:endParaRPr kumimoji="0" lang="he-IL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021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06400" y="1556792"/>
            <a:ext cx="8198048" cy="4929733"/>
            <a:chOff x="256" y="1195"/>
            <a:chExt cx="4952" cy="2891"/>
          </a:xfrm>
        </p:grpSpPr>
        <p:pic>
          <p:nvPicPr>
            <p:cNvPr id="3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" y="1195"/>
              <a:ext cx="4952" cy="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4" y="1526"/>
              <a:ext cx="1935" cy="145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804304" y="1356738"/>
            <a:ext cx="54006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Brief Summary – 1H</a:t>
            </a:r>
            <a:r>
              <a:rPr kumimoji="0" lang="en-US" sz="2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relaxation of seed oils</a:t>
            </a:r>
            <a:endParaRPr kumimoji="0" lang="he-IL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2280"/>
            <a:ext cx="936104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algn="ctr"/>
            <a:r>
              <a:rPr lang="en-US" altLang="he-IL" sz="32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LR-NMR Method</a:t>
            </a:r>
            <a:endParaRPr kumimoji="0" lang="he-IL" sz="3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62174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582</Words>
  <Application>Microsoft Office PowerPoint</Application>
  <PresentationFormat>On-screen Show (4:3)</PresentationFormat>
  <Paragraphs>164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1_Office Theme</vt:lpstr>
      <vt:lpstr>Determination of castor seed fat content (based on T2 and calibration curve)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Contact Information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principles of NMR Proton relaxation technology</dc:title>
  <dc:creator>Administrator</dc:creator>
  <cp:lastModifiedBy>Administrator</cp:lastModifiedBy>
  <cp:revision>77</cp:revision>
  <dcterms:modified xsi:type="dcterms:W3CDTF">2018-10-25T10:11:29Z</dcterms:modified>
</cp:coreProperties>
</file>