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Lst>
  <p:notesMasterIdLst>
    <p:notesMasterId r:id="rId22"/>
  </p:notesMasterIdLst>
  <p:sldIdLst>
    <p:sldId id="256" r:id="rId3"/>
    <p:sldId id="298" r:id="rId4"/>
    <p:sldId id="293" r:id="rId5"/>
    <p:sldId id="297" r:id="rId6"/>
    <p:sldId id="278" r:id="rId7"/>
    <p:sldId id="280" r:id="rId8"/>
    <p:sldId id="295" r:id="rId9"/>
    <p:sldId id="296" r:id="rId10"/>
    <p:sldId id="281" r:id="rId11"/>
    <p:sldId id="283" r:id="rId12"/>
    <p:sldId id="287" r:id="rId13"/>
    <p:sldId id="294" r:id="rId14"/>
    <p:sldId id="284" r:id="rId15"/>
    <p:sldId id="286" r:id="rId16"/>
    <p:sldId id="290" r:id="rId17"/>
    <p:sldId id="289" r:id="rId18"/>
    <p:sldId id="277" r:id="rId19"/>
    <p:sldId id="276" r:id="rId20"/>
    <p:sldId id="275" r:id="rId2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8E"/>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642" y="-22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1143000" y="685800"/>
            <a:ext cx="4572000" cy="3429000"/>
          </a:xfrm>
          <a:prstGeom prst="rect">
            <a:avLst/>
          </a:prstGeom>
        </p:spPr>
        <p:txBody>
          <a:bodyPr/>
          <a:lstStyle/>
          <a:p>
            <a:endParaRPr/>
          </a:p>
        </p:txBody>
      </p:sp>
      <p:sp>
        <p:nvSpPr>
          <p:cNvPr id="150" name="Shape 15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82758278"/>
      </p:ext>
    </p:extLst>
  </p:cSld>
  <p:clrMap bg1="lt1" tx1="dk1" bg2="lt2" tx2="dk2" accent1="accent1" accent2="accent2" accent3="accent3" accent4="accent4" accent5="accent5" accent6="accent6" hlink="hlink" folHlink="folHlink"/>
  <p:notesStyle>
    <a:lvl1pPr algn="r" latinLnBrk="0">
      <a:defRPr sz="1200">
        <a:latin typeface="+mj-lt"/>
        <a:ea typeface="+mj-ea"/>
        <a:cs typeface="+mj-cs"/>
        <a:sym typeface="Calibri"/>
      </a:defRPr>
    </a:lvl1pPr>
    <a:lvl2pPr indent="228600" algn="r" latinLnBrk="0">
      <a:defRPr sz="1200">
        <a:latin typeface="+mj-lt"/>
        <a:ea typeface="+mj-ea"/>
        <a:cs typeface="+mj-cs"/>
        <a:sym typeface="Calibri"/>
      </a:defRPr>
    </a:lvl2pPr>
    <a:lvl3pPr indent="457200" algn="r" latinLnBrk="0">
      <a:defRPr sz="1200">
        <a:latin typeface="+mj-lt"/>
        <a:ea typeface="+mj-ea"/>
        <a:cs typeface="+mj-cs"/>
        <a:sym typeface="Calibri"/>
      </a:defRPr>
    </a:lvl3pPr>
    <a:lvl4pPr indent="685800" algn="r" latinLnBrk="0">
      <a:defRPr sz="1200">
        <a:latin typeface="+mj-lt"/>
        <a:ea typeface="+mj-ea"/>
        <a:cs typeface="+mj-cs"/>
        <a:sym typeface="Calibri"/>
      </a:defRPr>
    </a:lvl4pPr>
    <a:lvl5pPr indent="914400" algn="r" latinLnBrk="0">
      <a:defRPr sz="1200">
        <a:latin typeface="+mj-lt"/>
        <a:ea typeface="+mj-ea"/>
        <a:cs typeface="+mj-cs"/>
        <a:sym typeface="Calibri"/>
      </a:defRPr>
    </a:lvl5pPr>
    <a:lvl6pPr indent="1143000" algn="r" latinLnBrk="0">
      <a:defRPr sz="1200">
        <a:latin typeface="+mj-lt"/>
        <a:ea typeface="+mj-ea"/>
        <a:cs typeface="+mj-cs"/>
        <a:sym typeface="Calibri"/>
      </a:defRPr>
    </a:lvl6pPr>
    <a:lvl7pPr indent="1371600" algn="r" latinLnBrk="0">
      <a:defRPr sz="1200">
        <a:latin typeface="+mj-lt"/>
        <a:ea typeface="+mj-ea"/>
        <a:cs typeface="+mj-cs"/>
        <a:sym typeface="Calibri"/>
      </a:defRPr>
    </a:lvl7pPr>
    <a:lvl8pPr indent="1600200" algn="r" latinLnBrk="0">
      <a:defRPr sz="1200">
        <a:latin typeface="+mj-lt"/>
        <a:ea typeface="+mj-ea"/>
        <a:cs typeface="+mj-cs"/>
        <a:sym typeface="Calibri"/>
      </a:defRPr>
    </a:lvl8pPr>
    <a:lvl9pPr indent="1828800" algn="r"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685800" y="2130425"/>
            <a:ext cx="7772400" cy="1470025"/>
          </a:xfrm>
          <a:prstGeom prst="rect">
            <a:avLst/>
          </a:prstGeom>
        </p:spPr>
        <p:txBody>
          <a:bodyPr/>
          <a:lstStyle/>
          <a:p>
            <a:r>
              <a:t>Click to edit Master title style</a:t>
            </a:r>
          </a:p>
        </p:txBody>
      </p:sp>
      <p:sp>
        <p:nvSpPr>
          <p:cNvPr id="12" name="Shape 12"/>
          <p:cNvSpPr>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722312" y="4406900"/>
            <a:ext cx="7772401" cy="1362075"/>
          </a:xfrm>
          <a:prstGeom prst="rect">
            <a:avLst/>
          </a:prstGeom>
        </p:spPr>
        <p:txBody>
          <a:bodyPr anchor="t"/>
          <a:lstStyle>
            <a:lvl1pPr algn="r">
              <a:defRPr sz="4000" b="1" cap="all"/>
            </a:lvl1pPr>
          </a:lstStyle>
          <a:p>
            <a:r>
              <a:t>Click to edit Master title style</a:t>
            </a:r>
          </a:p>
        </p:txBody>
      </p:sp>
      <p:sp>
        <p:nvSpPr>
          <p:cNvPr id="30" name="Shape 30"/>
          <p:cNvSpPr>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Click to edit Master title style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1_Default">
    <p:spTree>
      <p:nvGrpSpPr>
        <p:cNvPr id="1" name=""/>
        <p:cNvGrpSpPr/>
        <p:nvPr/>
      </p:nvGrpSpPr>
      <p:grpSpPr>
        <a:xfrm>
          <a:off x="0" y="0"/>
          <a:ext cx="0" cy="0"/>
          <a:chOff x="0" y="0"/>
          <a:chExt cx="0" cy="0"/>
        </a:xfrm>
      </p:grpSpPr>
      <p:sp>
        <p:nvSpPr>
          <p:cNvPr id="110" name="Shape 110"/>
          <p:cNvSpPr/>
          <p:nvPr/>
        </p:nvSpPr>
        <p:spPr>
          <a:xfrm>
            <a:off x="3175" y="0"/>
            <a:ext cx="9140825" cy="764704"/>
          </a:xfrm>
          <a:prstGeom prst="rect">
            <a:avLst/>
          </a:prstGeom>
          <a:gradFill flip="none" rotWithShape="1">
            <a:gsLst>
              <a:gs pos="100000">
                <a:srgbClr val="000099"/>
              </a:gs>
              <a:gs pos="0">
                <a:srgbClr val="000000"/>
              </a:gs>
            </a:gsLst>
            <a:lin ang="10800000" scaled="1"/>
            <a:tileRect/>
          </a:gradFill>
          <a:ln w="12700">
            <a:miter lim="400000"/>
          </a:ln>
          <a:effectLst/>
        </p:spPr>
        <p:txBody>
          <a:bodyPr lIns="45719" rIns="45719" anchor="ctr"/>
          <a:lstStyle/>
          <a:p>
            <a:pPr marL="0" marR="0" lvl="0" indent="0" algn="ctr" defTabSz="914400" rtl="1" eaLnBrk="1" fontAlgn="auto" latinLnBrk="0" hangingPunct="1">
              <a:lnSpc>
                <a:spcPct val="100000"/>
              </a:lnSpc>
              <a:spcBef>
                <a:spcPts val="0"/>
              </a:spcBef>
              <a:spcAft>
                <a:spcPts val="0"/>
              </a:spcAft>
              <a:buClrTx/>
              <a:buSzTx/>
              <a:buFontTx/>
              <a:buNone/>
              <a:tabLst/>
              <a:defRPr sz="3200">
                <a:solidFill>
                  <a:srgbClr val="00279F"/>
                </a:solidFill>
                <a:latin typeface="Tahoma"/>
                <a:ea typeface="Tahoma"/>
                <a:cs typeface="Tahoma"/>
                <a:sym typeface="Tahoma"/>
              </a:defRPr>
            </a:pPr>
            <a:endParaRPr kumimoji="0" sz="3200" b="0" i="0" u="none" strike="noStrike" kern="1200" cap="none" spc="0" normalizeH="0" baseline="0" noProof="0">
              <a:ln>
                <a:noFill/>
              </a:ln>
              <a:solidFill>
                <a:srgbClr val="00279F"/>
              </a:solidFill>
              <a:effectLst/>
              <a:uLnTx/>
              <a:uFillTx/>
              <a:latin typeface="Tahoma"/>
              <a:ea typeface="Tahoma"/>
              <a:cs typeface="Tahoma"/>
              <a:sym typeface="Tahoma"/>
            </a:endParaRPr>
          </a:p>
        </p:txBody>
      </p:sp>
      <p:sp>
        <p:nvSpPr>
          <p:cNvPr id="2" name="Retângulo 1">
            <a:extLst>
              <a:ext uri="{FF2B5EF4-FFF2-40B4-BE49-F238E27FC236}">
                <a16:creationId xmlns:a16="http://schemas.microsoft.com/office/drawing/2014/main" xmlns="" id="{D5BB303F-79C3-4CBB-A91F-641CF2863BA4}"/>
              </a:ext>
            </a:extLst>
          </p:cNvPr>
          <p:cNvSpPr/>
          <p:nvPr userDrawn="1"/>
        </p:nvSpPr>
        <p:spPr>
          <a:xfrm>
            <a:off x="0" y="6540501"/>
            <a:ext cx="4572000" cy="28803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tângulo 8">
            <a:extLst>
              <a:ext uri="{FF2B5EF4-FFF2-40B4-BE49-F238E27FC236}">
                <a16:creationId xmlns:a16="http://schemas.microsoft.com/office/drawing/2014/main" xmlns="" id="{CE6CAF0E-A16F-4F82-9720-66A9D8A19190}"/>
              </a:ext>
            </a:extLst>
          </p:cNvPr>
          <p:cNvSpPr/>
          <p:nvPr userDrawn="1"/>
        </p:nvSpPr>
        <p:spPr>
          <a:xfrm>
            <a:off x="4572000" y="6540501"/>
            <a:ext cx="4572000" cy="28803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209727092"/>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74638"/>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Click to edit Master title style</a:t>
            </a:r>
          </a:p>
        </p:txBody>
      </p:sp>
      <p:sp>
        <p:nvSpPr>
          <p:cNvPr id="3" name="Shape 3"/>
          <p:cNvSpPr>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457200" y="6404292"/>
            <a:ext cx="263982" cy="269241"/>
          </a:xfrm>
          <a:prstGeom prst="rect">
            <a:avLst/>
          </a:prstGeom>
          <a:ln w="12700">
            <a:miter lim="400000"/>
          </a:ln>
        </p:spPr>
        <p:txBody>
          <a:bodyPr wrap="none" lIns="45719" rIns="45719" anchor="ctr">
            <a:spAutoFit/>
          </a:bodyPr>
          <a:lstStyle>
            <a:lvl1pPr algn="l">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74638"/>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Click to edit Master title style</a:t>
            </a:r>
          </a:p>
        </p:txBody>
      </p:sp>
      <p:sp>
        <p:nvSpPr>
          <p:cNvPr id="3" name="Shape 3"/>
          <p:cNvSpPr>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457200" y="6404292"/>
            <a:ext cx="263982" cy="269241"/>
          </a:xfrm>
          <a:prstGeom prst="rect">
            <a:avLst/>
          </a:prstGeom>
          <a:ln w="12700">
            <a:miter lim="400000"/>
          </a:ln>
        </p:spPr>
        <p:txBody>
          <a:bodyPr wrap="none" lIns="45719" rIns="45719" anchor="ctr">
            <a:spAutoFit/>
          </a:bodyPr>
          <a:lstStyle>
            <a:lvl1pPr algn="l">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815654801"/>
      </p:ext>
    </p:extLst>
  </p:cSld>
  <p:clrMap bg1="lt1" tx1="dk1" bg2="lt2" tx2="dk2" accent1="accent1" accent2="accent2" accent3="accent3" accent4="accent4" accent5="accent5" accent6="accent6" hlink="hlink" folHlink="folHlink"/>
  <p:sldLayoutIdLst>
    <p:sldLayoutId id="2147483656"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r"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ctrTitle"/>
          </p:nvPr>
        </p:nvSpPr>
        <p:spPr>
          <a:xfrm>
            <a:off x="755576" y="1484783"/>
            <a:ext cx="7772401" cy="1470026"/>
          </a:xfrm>
          <a:prstGeom prst="rect">
            <a:avLst/>
          </a:prstGeom>
        </p:spPr>
        <p:txBody>
          <a:bodyPr/>
          <a:lstStyle/>
          <a:p>
            <a:r>
              <a:rPr lang="en-US" dirty="0" smtClean="0">
                <a:solidFill>
                  <a:srgbClr val="00228E"/>
                </a:solidFill>
              </a:rPr>
              <a:t>T1-T2 mapping of butter and </a:t>
            </a:r>
            <a:r>
              <a:rPr lang="en-US" dirty="0" smtClean="0">
                <a:solidFill>
                  <a:srgbClr val="00228E"/>
                </a:solidFill>
                <a:latin typeface="Tahoma" panose="020B0604030504040204" pitchFamily="34" charset="0"/>
                <a:ea typeface="Tahoma" panose="020B0604030504040204" pitchFamily="34" charset="0"/>
                <a:cs typeface="Tahoma" panose="020B0604030504040204" pitchFamily="34" charset="0"/>
              </a:rPr>
              <a:t>vegetable</a:t>
            </a:r>
            <a:r>
              <a:rPr lang="en-US" dirty="0" smtClean="0">
                <a:solidFill>
                  <a:srgbClr val="00228E"/>
                </a:solidFill>
              </a:rPr>
              <a:t> oils</a:t>
            </a:r>
            <a:endParaRPr dirty="0">
              <a:solidFill>
                <a:srgbClr val="00228E"/>
              </a:solidFill>
            </a:endParaRPr>
          </a:p>
        </p:txBody>
      </p:sp>
      <p:sp>
        <p:nvSpPr>
          <p:cNvPr id="153" name="Shape 153"/>
          <p:cNvSpPr>
            <a:spLocks noGrp="1"/>
          </p:cNvSpPr>
          <p:nvPr>
            <p:ph type="subTitle" sz="quarter" idx="1"/>
          </p:nvPr>
        </p:nvSpPr>
        <p:spPr>
          <a:xfrm>
            <a:off x="1331640" y="4005064"/>
            <a:ext cx="6400801" cy="1752601"/>
          </a:xfrm>
          <a:prstGeom prst="rect">
            <a:avLst/>
          </a:prstGeom>
        </p:spPr>
        <p:txBody>
          <a:bodyPr/>
          <a:lstStyle/>
          <a:p>
            <a:r>
              <a:rPr dirty="0">
                <a:solidFill>
                  <a:schemeClr val="bg1">
                    <a:lumMod val="50000"/>
                  </a:schemeClr>
                </a:solidFill>
              </a:rPr>
              <a:t>NMR and MRI Application in </a:t>
            </a:r>
            <a:r>
              <a:rPr dirty="0" smtClean="0">
                <a:solidFill>
                  <a:schemeClr val="bg1">
                    <a:lumMod val="50000"/>
                  </a:schemeClr>
                </a:solidFill>
              </a:rPr>
              <a:t>Biotechnology</a:t>
            </a:r>
            <a:endParaRPr dirty="0">
              <a:solidFill>
                <a:schemeClr val="bg1">
                  <a:lumMod val="50000"/>
                </a:schemeClr>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Administrator\Desktop\MAYSA\RAPESEED-OIL\RAPESEED OIL-0HR -OX-15.12.16\2D\OIL-RAPESEED-OX-0-HR-CONTROL-2D-Mesh.bmp"/>
          <p:cNvPicPr>
            <a:picLocks noChangeAspect="1" noChangeArrowheads="1"/>
          </p:cNvPicPr>
          <p:nvPr/>
        </p:nvPicPr>
        <p:blipFill rotWithShape="1">
          <a:blip r:embed="rId2">
            <a:extLst>
              <a:ext uri="{28A0092B-C50C-407E-A947-70E740481C1C}">
                <a14:useLocalDpi xmlns:a14="http://schemas.microsoft.com/office/drawing/2010/main" val="0"/>
              </a:ext>
            </a:extLst>
          </a:blip>
          <a:srcRect t="6001"/>
          <a:stretch/>
        </p:blipFill>
        <p:spPr bwMode="auto">
          <a:xfrm>
            <a:off x="1187624" y="1527349"/>
            <a:ext cx="4536505" cy="37227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1520" y="209797"/>
            <a:ext cx="849694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Rapeseed</a:t>
            </a:r>
            <a:r>
              <a:rPr 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Oil</a:t>
            </a:r>
            <a:endParaRPr kumimoji="0" lang="he-IL" sz="24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Tree>
    <p:extLst>
      <p:ext uri="{BB962C8B-B14F-4D97-AF65-F5344CB8AC3E}">
        <p14:creationId xmlns:p14="http://schemas.microsoft.com/office/powerpoint/2010/main" val="165581385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8640"/>
            <a:ext cx="892899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i="0" u="none" strike="noStrike" cap="none" spc="0" normalizeH="0" baseline="0" dirty="0" smtClean="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rPr>
              <a:t>Soybean Oil</a:t>
            </a:r>
            <a:endParaRPr kumimoji="0" lang="he-IL" sz="24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1028"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573017"/>
            <a:ext cx="3022869"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8000" y="1124744"/>
            <a:ext cx="8622471" cy="646331"/>
          </a:xfrm>
          <a:prstGeom prst="rect">
            <a:avLst/>
          </a:prstGeom>
        </p:spPr>
        <p:txBody>
          <a:bodyPr wrap="square">
            <a:spAutoFit/>
          </a:bodyPr>
          <a:lstStyle/>
          <a:p>
            <a:pPr algn="just"/>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Soybean oil, a vegetable oil extracted from the seeds of the soybean (</a:t>
            </a:r>
            <a:r>
              <a:rPr lang="en-US" i="1" dirty="0">
                <a:solidFill>
                  <a:schemeClr val="tx1"/>
                </a:solidFill>
                <a:latin typeface="Tahoma" panose="020B0604030504040204" pitchFamily="34" charset="0"/>
                <a:ea typeface="Tahoma" panose="020B0604030504040204" pitchFamily="34" charset="0"/>
                <a:cs typeface="Tahoma" panose="020B0604030504040204" pitchFamily="34" charset="0"/>
              </a:rPr>
              <a:t>Glycine max</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has an oil content accounting for around 22% of the dry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seed.</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he-I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51519" y="1988840"/>
            <a:ext cx="8568951" cy="923330"/>
          </a:xfrm>
          <a:prstGeom prst="rect">
            <a:avLst/>
          </a:prstGeom>
        </p:spPr>
        <p:txBody>
          <a:bodyPr wrap="square">
            <a:spAutoFit/>
          </a:bodyPr>
          <a:lstStyle/>
          <a:p>
            <a:pPr algn="just"/>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Soybean oil is a major source of edible oil, fats and energy on a global scale. According to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Soyatech</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estimates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annual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world production of soybean oil in 2009–2010 was 37.3 million metric tons. </a:t>
            </a:r>
            <a:endParaRPr lang="he-I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254889" y="3068960"/>
            <a:ext cx="8566970" cy="646331"/>
          </a:xfrm>
          <a:prstGeom prst="rect">
            <a:avLst/>
          </a:prstGeom>
        </p:spPr>
        <p:txBody>
          <a:bodyPr wrap="square">
            <a:spAutoFit/>
          </a:bodyPr>
          <a:lstStyle/>
          <a:p>
            <a:pPr algn="just"/>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t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is cheaper than other oils, is readily available, and functions well in most food applications</a:t>
            </a:r>
            <a:r>
              <a:rPr lang="en-US" dirty="0">
                <a:solidFill>
                  <a:schemeClr val="tx1"/>
                </a:solidFill>
              </a:rPr>
              <a:t>.</a:t>
            </a:r>
            <a:endParaRPr lang="he-IL" dirty="0">
              <a:solidFill>
                <a:schemeClr val="tx1"/>
              </a:solidFill>
            </a:endParaRPr>
          </a:p>
        </p:txBody>
      </p:sp>
      <p:sp>
        <p:nvSpPr>
          <p:cNvPr id="9" name="Rectangle 8"/>
          <p:cNvSpPr/>
          <p:nvPr/>
        </p:nvSpPr>
        <p:spPr>
          <a:xfrm>
            <a:off x="3058365" y="3717032"/>
            <a:ext cx="6085635" cy="646331"/>
          </a:xfrm>
          <a:prstGeom prst="rect">
            <a:avLst/>
          </a:prstGeom>
        </p:spPr>
        <p:txBody>
          <a:bodyPr wrap="square">
            <a:spAutoFit/>
          </a:bodyPr>
          <a:lstStyle/>
          <a:p>
            <a:pPr algn="l"/>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Soybean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oil is considered a low saturated acid oil and is high in polyunsaturated acid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content.</a:t>
            </a:r>
            <a:endParaRPr lang="he-I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3039533" y="4725144"/>
            <a:ext cx="5782326" cy="1200329"/>
          </a:xfrm>
          <a:prstGeom prst="rect">
            <a:avLst/>
          </a:prstGeom>
        </p:spPr>
        <p:txBody>
          <a:bodyPr wrap="square">
            <a:spAutoFit/>
          </a:bodyPr>
          <a:lstStyle/>
          <a:p>
            <a:pPr algn="just"/>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While highly desirable from a nutritional standpoint, the high amounts of polyunsaturated acids may present oxidative stability problems in some food applications where long shelf life is required. </a:t>
            </a:r>
            <a:endParaRPr lang="he-I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5581385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38908" y="126071"/>
            <a:ext cx="352839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800" i="0" u="none" strike="noStrike" cap="none" spc="0" normalizeH="0" baseline="0" dirty="0" smtClean="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rPr>
              <a:t>Soybean Oil</a:t>
            </a:r>
            <a:endParaRPr kumimoji="0" lang="he-IL" sz="28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2052" name="Picture 4" descr="Resultado de imagem para soybean oil"/>
          <p:cNvPicPr>
            <a:picLocks noChangeAspect="1" noChangeArrowheads="1"/>
          </p:cNvPicPr>
          <p:nvPr/>
        </p:nvPicPr>
        <p:blipFill rotWithShape="1">
          <a:blip r:embed="rId2">
            <a:extLst>
              <a:ext uri="{28A0092B-C50C-407E-A947-70E740481C1C}">
                <a14:useLocalDpi xmlns:a14="http://schemas.microsoft.com/office/drawing/2010/main" val="0"/>
              </a:ext>
            </a:extLst>
          </a:blip>
          <a:srcRect l="14992"/>
          <a:stretch/>
        </p:blipFill>
        <p:spPr bwMode="auto">
          <a:xfrm>
            <a:off x="1259632" y="3686653"/>
            <a:ext cx="2858269" cy="2276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193409918"/>
              </p:ext>
            </p:extLst>
          </p:nvPr>
        </p:nvGraphicFramePr>
        <p:xfrm>
          <a:off x="5724128" y="1815028"/>
          <a:ext cx="2387281" cy="3418840"/>
        </p:xfrm>
        <a:graphic>
          <a:graphicData uri="http://schemas.openxmlformats.org/drawingml/2006/table">
            <a:tbl>
              <a:tblPr rtl="1" firstRow="1" bandRow="1">
                <a:tableStyleId>{5940675A-B579-460E-94D1-54222C63F5DA}</a:tableStyleId>
              </a:tblPr>
              <a:tblGrid>
                <a:gridCol w="1200435"/>
                <a:gridCol w="1186846"/>
              </a:tblGrid>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b="1"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rtl="1"/>
                      <a:endParaRPr lang="he-IL" b="1" u="none"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rtl="0"/>
                      <a:r>
                        <a:rPr lang="en-US" b="1"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Soyabean</a:t>
                      </a:r>
                      <a:r>
                        <a:rPr lang="en-US" b="1" u="none"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Oil Chemical composition- FA</a:t>
                      </a:r>
                      <a:endParaRPr lang="he-IL" b="1" u="none"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tc>
              </a:tr>
              <a:tr h="370840">
                <a:tc>
                  <a:txBody>
                    <a:bodyPr/>
                    <a:lstStyle/>
                    <a:p>
                      <a:pPr algn="ctr"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11</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rtl="1"/>
                      <a:r>
                        <a:rPr lang="en-US" sz="1200" dirty="0" smtClean="0">
                          <a:solidFill>
                            <a:srgbClr val="00228E"/>
                          </a:solidFill>
                          <a:latin typeface="Tahoma" panose="020B0604030504040204" pitchFamily="34" charset="0"/>
                          <a:ea typeface="Tahoma" panose="020B0604030504040204" pitchFamily="34" charset="0"/>
                          <a:cs typeface="Tahoma" panose="020B0604030504040204" pitchFamily="34" charset="0"/>
                        </a:rPr>
                        <a:t>16:0 </a:t>
                      </a:r>
                      <a:endParaRPr lang="he-IL"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2</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rtl="1"/>
                      <a:r>
                        <a:rPr lang="en-US" dirty="0" smtClean="0">
                          <a:solidFill>
                            <a:srgbClr val="00228E"/>
                          </a:solidFill>
                          <a:latin typeface="Tahoma" panose="020B0604030504040204" pitchFamily="34" charset="0"/>
                          <a:ea typeface="Tahoma" panose="020B0604030504040204" pitchFamily="34" charset="0"/>
                          <a:cs typeface="Tahoma" panose="020B0604030504040204" pitchFamily="34" charset="0"/>
                        </a:rPr>
                        <a:t>16:1</a:t>
                      </a:r>
                      <a:endParaRPr lang="he-IL"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4</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rtl="1"/>
                      <a:r>
                        <a:rPr lang="en-US" dirty="0" smtClean="0">
                          <a:solidFill>
                            <a:srgbClr val="00228E"/>
                          </a:solidFill>
                          <a:latin typeface="Tahoma" panose="020B0604030504040204" pitchFamily="34" charset="0"/>
                          <a:ea typeface="Tahoma" panose="020B0604030504040204" pitchFamily="34" charset="0"/>
                          <a:cs typeface="Tahoma" panose="020B0604030504040204" pitchFamily="34" charset="0"/>
                        </a:rPr>
                        <a:t>18:0</a:t>
                      </a:r>
                      <a:endParaRPr lang="he-IL"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23</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r>
                        <a:rPr lang="en-US" dirty="0" smtClean="0">
                          <a:solidFill>
                            <a:srgbClr val="00228E"/>
                          </a:solidFill>
                          <a:latin typeface="Tahoma" panose="020B0604030504040204" pitchFamily="34" charset="0"/>
                          <a:ea typeface="Tahoma" panose="020B0604030504040204" pitchFamily="34" charset="0"/>
                          <a:cs typeface="Tahoma" panose="020B0604030504040204" pitchFamily="34" charset="0"/>
                        </a:rPr>
                        <a:t>18:1</a:t>
                      </a:r>
                      <a:endParaRPr lang="he-IL"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b="1">
                          <a:solidFill>
                            <a:srgbClr val="00228E"/>
                          </a:solidFill>
                          <a:effectLst/>
                          <a:latin typeface="Tahoma" panose="020B0604030504040204" pitchFamily="34" charset="0"/>
                          <a:ea typeface="Tahoma" panose="020B0604030504040204" pitchFamily="34" charset="0"/>
                          <a:cs typeface="Tahoma" panose="020B0604030504040204" pitchFamily="34" charset="0"/>
                        </a:rPr>
                        <a:t>47</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rtl="1"/>
                      <a:r>
                        <a:rPr lang="en-US" b="1" dirty="0" smtClean="0">
                          <a:solidFill>
                            <a:srgbClr val="00228E"/>
                          </a:solidFill>
                          <a:latin typeface="Tahoma" panose="020B0604030504040204" pitchFamily="34" charset="0"/>
                          <a:ea typeface="Tahoma" panose="020B0604030504040204" pitchFamily="34" charset="0"/>
                          <a:cs typeface="Tahoma" panose="020B0604030504040204" pitchFamily="34" charset="0"/>
                        </a:rPr>
                        <a:t>18:2</a:t>
                      </a:r>
                      <a:endParaRPr lang="he-IL" b="1"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b="1">
                          <a:solidFill>
                            <a:srgbClr val="00228E"/>
                          </a:solidFill>
                          <a:effectLst/>
                          <a:latin typeface="Tahoma" panose="020B0604030504040204" pitchFamily="34" charset="0"/>
                          <a:ea typeface="Tahoma" panose="020B0604030504040204" pitchFamily="34" charset="0"/>
                          <a:cs typeface="Tahoma" panose="020B0604030504040204" pitchFamily="34" charset="0"/>
                        </a:rPr>
                        <a:t>7</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rtl="1"/>
                      <a:r>
                        <a:rPr lang="en-US" b="1" dirty="0" smtClean="0">
                          <a:solidFill>
                            <a:srgbClr val="00228E"/>
                          </a:solidFill>
                          <a:latin typeface="Tahoma" panose="020B0604030504040204" pitchFamily="34" charset="0"/>
                          <a:ea typeface="Tahoma" panose="020B0604030504040204" pitchFamily="34" charset="0"/>
                          <a:cs typeface="Tahoma" panose="020B0604030504040204" pitchFamily="34" charset="0"/>
                        </a:rPr>
                        <a:t>18:3</a:t>
                      </a:r>
                      <a:endParaRPr lang="he-IL" b="1"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6</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r>
                        <a:rPr lang="en-US" dirty="0" smtClean="0">
                          <a:solidFill>
                            <a:srgbClr val="00228E"/>
                          </a:solidFill>
                          <a:latin typeface="Tahoma" panose="020B0604030504040204" pitchFamily="34" charset="0"/>
                          <a:ea typeface="Tahoma" panose="020B0604030504040204" pitchFamily="34" charset="0"/>
                          <a:cs typeface="Tahoma" panose="020B0604030504040204" pitchFamily="34" charset="0"/>
                        </a:rPr>
                        <a:t>other</a:t>
                      </a:r>
                      <a:endParaRPr lang="he-IL"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pic>
        <p:nvPicPr>
          <p:cNvPr id="7"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376" y="1395254"/>
            <a:ext cx="3384376" cy="211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02527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Administrator\Desktop\MAYSA\SOYA-OIL\SOYA OIL OX-0HR-13.12.16\T1\OIL-SOYA-OX-OHR-CONTROL-T1-MarkedPlot.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323"/>
          <a:stretch/>
        </p:blipFill>
        <p:spPr bwMode="auto">
          <a:xfrm>
            <a:off x="107505" y="1668026"/>
            <a:ext cx="4392487" cy="33829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Users\Administrator\Desktop\MAYSA\SOYA-OIL\SOYA OIL OX-0HR-13.12.16\T2\OIL-SOYA-OX-OHR-CONTROL-T2-MarkedPlot.bmp"/>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275"/>
          <a:stretch/>
        </p:blipFill>
        <p:spPr bwMode="auto">
          <a:xfrm>
            <a:off x="4355976" y="1668026"/>
            <a:ext cx="4752528" cy="338294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idx="4294967295"/>
          </p:nvPr>
        </p:nvSpPr>
        <p:spPr>
          <a:xfrm>
            <a:off x="607599" y="0"/>
            <a:ext cx="8085584" cy="908720"/>
          </a:xfrm>
        </p:spPr>
        <p:txBody>
          <a:bodyPr>
            <a:normAutofit/>
          </a:bodyPr>
          <a:lstStyle/>
          <a:p>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1D relaxation time spectra of soybean oil</a:t>
            </a:r>
            <a:endParaRPr lang="he-IL"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827584" y="5136439"/>
            <a:ext cx="36004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T1 relaxation time spectrum of soybean</a:t>
            </a:r>
            <a:r>
              <a:rPr kumimoji="0" lang="en-US" sz="1800" b="0" i="0" u="none" strike="noStrike" cap="none" spc="0" normalizeH="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 oil</a:t>
            </a:r>
            <a:endParaRPr kumimoji="0" lang="he-IL" sz="1800" b="0" i="0" u="none" strike="noStrike" cap="none" spc="0" normalizeH="0" baseline="0" dirty="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8" name="TextBox 7"/>
          <p:cNvSpPr txBox="1"/>
          <p:nvPr/>
        </p:nvSpPr>
        <p:spPr>
          <a:xfrm>
            <a:off x="5076056" y="5050966"/>
            <a:ext cx="36004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T2 relaxation time spectrum of soybean</a:t>
            </a:r>
            <a:r>
              <a:rPr kumimoji="0" lang="en-US" sz="1800" b="0" i="0" u="none" strike="noStrike" cap="none" spc="0" normalizeH="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 oil</a:t>
            </a:r>
            <a:endParaRPr kumimoji="0" lang="he-IL" sz="1800" b="0" i="0" u="none" strike="noStrike" cap="none" spc="0" normalizeH="0" baseline="0" dirty="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Tree>
    <p:extLst>
      <p:ext uri="{BB962C8B-B14F-4D97-AF65-F5344CB8AC3E}">
        <p14:creationId xmlns:p14="http://schemas.microsoft.com/office/powerpoint/2010/main" val="165581385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777686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i="0" u="none" strike="noStrike" cap="none" spc="0" normalizeH="0" baseline="0" dirty="0" smtClean="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rPr>
              <a:t>Soybean Oil</a:t>
            </a:r>
            <a:endParaRPr kumimoji="0" lang="he-IL" sz="24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3" name="Picture 3" descr="C:\Users\Administrator\Desktop\MAYSA\SOYA-OIL\SOYA OIL OX-0HR-13.12.16\2D\OIL-SOYA-OX-OHR-CONTROL-2D-Mesh.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970"/>
          <a:stretch/>
        </p:blipFill>
        <p:spPr bwMode="auto">
          <a:xfrm>
            <a:off x="755576" y="1587640"/>
            <a:ext cx="4536504" cy="34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1385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6363" y="980728"/>
            <a:ext cx="8196253"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algn="just"/>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Linseed is an edible seed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harvested from flax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Linum</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usitatissimum</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plants. Consumed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as food by the ancient Greeks and Romans,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linseed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has reemerged as a possible “superfood” because of its high dietary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fibre</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and omega-3 fatty acid content. Previously, its main food use was as livestock feed. </a:t>
            </a:r>
            <a:endPar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endPar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Linseed oil is golden yellow, brown, or amber in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color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and has the </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highest level of </a:t>
            </a:r>
            <a:r>
              <a:rPr lang="el-GR" b="1" dirty="0">
                <a:solidFill>
                  <a:schemeClr val="tx1"/>
                </a:solidFill>
                <a:latin typeface="Tahoma" panose="020B0604030504040204" pitchFamily="34" charset="0"/>
                <a:ea typeface="Tahoma" panose="020B0604030504040204" pitchFamily="34" charset="0"/>
                <a:cs typeface="Tahoma" panose="020B0604030504040204" pitchFamily="34" charset="0"/>
              </a:rPr>
              <a:t>α-</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linolenic </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acid (ALA) </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of any vegetable oil.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Food-grade linseed oil is sometimes taken as a nutritional supplement and can be used in cooking, though it is </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unstable </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and goes rancid quickly.</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Industrially, it is classified as a drying oil because it thickens and becomes hard on exposure to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air.</a:t>
            </a:r>
          </a:p>
          <a:p>
            <a:pPr algn="just"/>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2352140" y="116632"/>
            <a:ext cx="438478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800" i="0" u="none" strike="noStrike" cap="none" spc="0" normalizeH="0" baseline="0" dirty="0" smtClean="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rPr>
              <a:t>Linseed Oil</a:t>
            </a:r>
            <a:endParaRPr kumimoji="0" lang="he-IL" sz="28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5" name="TextBox 4"/>
          <p:cNvSpPr txBox="1"/>
          <p:nvPr/>
        </p:nvSpPr>
        <p:spPr>
          <a:xfrm>
            <a:off x="3923928" y="3953376"/>
            <a:ext cx="4875563"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algn="just"/>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Linseed oil is one of the most useful natural oils.</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It is used as a preservative for wood, concrete, and an ingredient in paints, varnishes, and stains. As if that wasn't enough, it is also used in soaps, inks, and in the production of linoleum.</a:t>
            </a:r>
          </a:p>
          <a:p>
            <a:pPr algn="just"/>
            <a:endParaRPr lang="he-IL" dirty="0"/>
          </a:p>
          <a:p>
            <a:pPr marL="0" marR="0" indent="0" algn="l" defTabSz="914400" rtl="0" fontAlgn="auto" latinLnBrk="0" hangingPunct="0">
              <a:lnSpc>
                <a:spcPct val="100000"/>
              </a:lnSpc>
              <a:spcBef>
                <a:spcPts val="0"/>
              </a:spcBef>
              <a:spcAft>
                <a:spcPts val="0"/>
              </a:spcAft>
              <a:buClrTx/>
              <a:buSzTx/>
              <a:buFontTx/>
              <a:buNone/>
              <a:tabLst/>
            </a:pPr>
            <a:endParaRPr kumimoji="0" lang="he-IL" sz="1800" b="0" i="0" u="none" strike="noStrike" cap="none" spc="0" normalizeH="0" baseline="0" dirty="0">
              <a:ln>
                <a:noFill/>
              </a:ln>
              <a:solidFill>
                <a:srgbClr val="000000"/>
              </a:solidFill>
              <a:effectLst/>
              <a:uFillTx/>
              <a:latin typeface="+mj-lt"/>
              <a:ea typeface="+mj-ea"/>
              <a:cs typeface="+mj-cs"/>
              <a:sym typeface="Calibri"/>
            </a:endParaRPr>
          </a:p>
        </p:txBody>
      </p:sp>
      <p:pic>
        <p:nvPicPr>
          <p:cNvPr id="3076" name="Picture 4" descr="Resultado de imagem para linseed o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933056"/>
            <a:ext cx="3046258" cy="223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1385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6149" y="167536"/>
            <a:ext cx="438478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800" i="0" u="none" strike="noStrike" cap="none" spc="0" normalizeH="0" baseline="0" dirty="0" smtClean="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rPr>
              <a:t>Linseed Oil</a:t>
            </a:r>
            <a:endParaRPr kumimoji="0" lang="he-IL" sz="28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2783119185"/>
              </p:ext>
            </p:extLst>
          </p:nvPr>
        </p:nvGraphicFramePr>
        <p:xfrm>
          <a:off x="611560" y="2286314"/>
          <a:ext cx="2387281" cy="3418840"/>
        </p:xfrm>
        <a:graphic>
          <a:graphicData uri="http://schemas.openxmlformats.org/drawingml/2006/table">
            <a:tbl>
              <a:tblPr rtl="1" firstRow="1" bandRow="1">
                <a:tableStyleId>{5940675A-B579-460E-94D1-54222C63F5DA}</a:tableStyleId>
              </a:tblPr>
              <a:tblGrid>
                <a:gridCol w="1200435"/>
                <a:gridCol w="1186846"/>
              </a:tblGrid>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b="1" u="none" dirty="0" smtClean="0">
                          <a:solidFill>
                            <a:schemeClr val="tx1"/>
                          </a:solidFill>
                          <a:latin typeface="Times New Roman" panose="02020603050405020304" pitchFamily="18" charset="0"/>
                          <a:cs typeface="Times New Roman" panose="02020603050405020304" pitchFamily="18" charset="0"/>
                        </a:rPr>
                        <a:t>%</a:t>
                      </a:r>
                      <a:endParaRPr lang="en-US" sz="1200" b="1" u="none" dirty="0" smtClean="0">
                        <a:solidFill>
                          <a:schemeClr val="tx1"/>
                        </a:solidFill>
                        <a:latin typeface="Times New Roman" panose="02020603050405020304" pitchFamily="18" charset="0"/>
                        <a:ea typeface="Times New Roman"/>
                        <a:cs typeface="Times New Roman" panose="02020603050405020304" pitchFamily="18" charset="0"/>
                      </a:endParaRPr>
                    </a:p>
                    <a:p>
                      <a:pPr rtl="1"/>
                      <a:endParaRPr lang="he-IL" b="1" u="none" dirty="0">
                        <a:solidFill>
                          <a:schemeClr val="tx1"/>
                        </a:solidFill>
                      </a:endParaRPr>
                    </a:p>
                  </a:txBody>
                  <a:tcPr anchor="ctr"/>
                </a:tc>
                <a:tc>
                  <a:txBody>
                    <a:bodyPr/>
                    <a:lstStyle/>
                    <a:p>
                      <a:pPr algn="l" rtl="0"/>
                      <a:r>
                        <a:rPr lang="en-US" b="1" u="none" dirty="0" smtClean="0">
                          <a:solidFill>
                            <a:schemeClr val="tx1"/>
                          </a:solidFill>
                        </a:rPr>
                        <a:t>Linseed Oil Chemical composition- FA</a:t>
                      </a:r>
                      <a:endParaRPr lang="he-IL" b="1" u="none" dirty="0">
                        <a:solidFill>
                          <a:schemeClr val="tx1"/>
                        </a:solidFill>
                      </a:endParaRPr>
                    </a:p>
                  </a:txBody>
                  <a:tcPr anchor="ctr"/>
                </a:tc>
              </a:tr>
              <a:tr h="370840">
                <a:tc>
                  <a:txBody>
                    <a:bodyPr/>
                    <a:lstStyle/>
                    <a:p>
                      <a:pPr algn="ctr" rtl="0">
                        <a:lnSpc>
                          <a:spcPct val="115000"/>
                        </a:lnSpc>
                        <a:spcAft>
                          <a:spcPts val="0"/>
                        </a:spcAft>
                      </a:pPr>
                      <a:r>
                        <a:rPr lang="en-US" sz="1200" dirty="0">
                          <a:solidFill>
                            <a:srgbClr val="00228E"/>
                          </a:solidFill>
                          <a:effectLst/>
                          <a:latin typeface="Times New Roman"/>
                          <a:ea typeface="Times New Roman"/>
                          <a:cs typeface="Arial"/>
                        </a:rPr>
                        <a:t>4</a:t>
                      </a:r>
                      <a:endParaRPr lang="en-US" sz="1100" dirty="0">
                        <a:solidFill>
                          <a:srgbClr val="00228E"/>
                        </a:solidFill>
                        <a:effectLst/>
                        <a:latin typeface="Calibri"/>
                        <a:ea typeface="Calibri"/>
                        <a:cs typeface="Arial"/>
                      </a:endParaRPr>
                    </a:p>
                  </a:txBody>
                  <a:tcPr marL="68580" marR="68580" marT="0" marB="0"/>
                </a:tc>
                <a:tc>
                  <a:txBody>
                    <a:bodyPr/>
                    <a:lstStyle/>
                    <a:p>
                      <a:pPr algn="ctr" rtl="1"/>
                      <a:r>
                        <a:rPr lang="en-US" sz="1200" dirty="0" smtClean="0">
                          <a:solidFill>
                            <a:srgbClr val="00228E"/>
                          </a:solidFill>
                          <a:latin typeface="Times New Roman" panose="02020603050405020304" pitchFamily="18" charset="0"/>
                          <a:cs typeface="Times New Roman" panose="02020603050405020304" pitchFamily="18" charset="0"/>
                        </a:rPr>
                        <a:t>16:0 </a:t>
                      </a:r>
                      <a:endParaRPr lang="he-IL" dirty="0">
                        <a:solidFill>
                          <a:srgbClr val="00228E"/>
                        </a:solidFill>
                      </a:endParaRPr>
                    </a:p>
                  </a:txBody>
                  <a:tcPr/>
                </a:tc>
              </a:tr>
              <a:tr h="370840">
                <a:tc>
                  <a:txBody>
                    <a:bodyPr/>
                    <a:lstStyle/>
                    <a:p>
                      <a:pPr algn="ctr" rtl="0">
                        <a:lnSpc>
                          <a:spcPct val="115000"/>
                        </a:lnSpc>
                        <a:spcAft>
                          <a:spcPts val="0"/>
                        </a:spcAft>
                      </a:pPr>
                      <a:r>
                        <a:rPr lang="en-US" sz="1200">
                          <a:solidFill>
                            <a:srgbClr val="00228E"/>
                          </a:solidFill>
                          <a:effectLst/>
                          <a:latin typeface="Times New Roman"/>
                          <a:ea typeface="Times New Roman"/>
                          <a:cs typeface="Arial"/>
                        </a:rPr>
                        <a:t>1</a:t>
                      </a:r>
                      <a:endParaRPr lang="en-US" sz="1100">
                        <a:solidFill>
                          <a:srgbClr val="00228E"/>
                        </a:solidFill>
                        <a:effectLst/>
                        <a:latin typeface="Calibri"/>
                        <a:ea typeface="Calibri"/>
                        <a:cs typeface="Arial"/>
                      </a:endParaRPr>
                    </a:p>
                  </a:txBody>
                  <a:tcPr marL="68580" marR="68580" marT="0" marB="0"/>
                </a:tc>
                <a:tc>
                  <a:txBody>
                    <a:bodyPr/>
                    <a:lstStyle/>
                    <a:p>
                      <a:pPr algn="ctr" rtl="1"/>
                      <a:r>
                        <a:rPr lang="en-US" dirty="0" smtClean="0">
                          <a:solidFill>
                            <a:srgbClr val="00228E"/>
                          </a:solidFill>
                        </a:rPr>
                        <a:t>16:1</a:t>
                      </a:r>
                      <a:endParaRPr lang="he-IL" dirty="0">
                        <a:solidFill>
                          <a:srgbClr val="00228E"/>
                        </a:solidFill>
                      </a:endParaRPr>
                    </a:p>
                  </a:txBody>
                  <a:tcPr/>
                </a:tc>
              </a:tr>
              <a:tr h="370840">
                <a:tc>
                  <a:txBody>
                    <a:bodyPr/>
                    <a:lstStyle/>
                    <a:p>
                      <a:pPr algn="ctr" rtl="0">
                        <a:lnSpc>
                          <a:spcPct val="115000"/>
                        </a:lnSpc>
                        <a:spcAft>
                          <a:spcPts val="0"/>
                        </a:spcAft>
                      </a:pPr>
                      <a:r>
                        <a:rPr lang="en-US" sz="1200">
                          <a:solidFill>
                            <a:srgbClr val="00228E"/>
                          </a:solidFill>
                          <a:effectLst/>
                          <a:latin typeface="Times New Roman"/>
                          <a:ea typeface="Times New Roman"/>
                          <a:cs typeface="Arial"/>
                        </a:rPr>
                        <a:t>4</a:t>
                      </a:r>
                      <a:endParaRPr lang="en-US" sz="1100">
                        <a:solidFill>
                          <a:srgbClr val="00228E"/>
                        </a:solidFill>
                        <a:effectLst/>
                        <a:latin typeface="Calibri"/>
                        <a:ea typeface="Calibri"/>
                        <a:cs typeface="Arial"/>
                      </a:endParaRPr>
                    </a:p>
                  </a:txBody>
                  <a:tcPr marL="68580" marR="68580" marT="0" marB="0"/>
                </a:tc>
                <a:tc>
                  <a:txBody>
                    <a:bodyPr/>
                    <a:lstStyle/>
                    <a:p>
                      <a:pPr algn="ctr" rtl="1"/>
                      <a:r>
                        <a:rPr lang="en-US" dirty="0" smtClean="0">
                          <a:solidFill>
                            <a:srgbClr val="00228E"/>
                          </a:solidFill>
                        </a:rPr>
                        <a:t>18:0</a:t>
                      </a:r>
                      <a:endParaRPr lang="he-IL" dirty="0">
                        <a:solidFill>
                          <a:srgbClr val="00228E"/>
                        </a:solidFill>
                      </a:endParaRPr>
                    </a:p>
                  </a:txBody>
                  <a:tcPr/>
                </a:tc>
              </a:tr>
              <a:tr h="370840">
                <a:tc>
                  <a:txBody>
                    <a:bodyPr/>
                    <a:lstStyle/>
                    <a:p>
                      <a:pPr algn="ctr" rtl="0">
                        <a:lnSpc>
                          <a:spcPct val="115000"/>
                        </a:lnSpc>
                        <a:spcAft>
                          <a:spcPts val="0"/>
                        </a:spcAft>
                      </a:pPr>
                      <a:r>
                        <a:rPr lang="en-US" sz="1200">
                          <a:solidFill>
                            <a:srgbClr val="00228E"/>
                          </a:solidFill>
                          <a:effectLst/>
                          <a:latin typeface="Times New Roman"/>
                          <a:ea typeface="Times New Roman"/>
                          <a:cs typeface="Arial"/>
                        </a:rPr>
                        <a:t>20</a:t>
                      </a:r>
                      <a:endParaRPr lang="en-US" sz="1100">
                        <a:solidFill>
                          <a:srgbClr val="00228E"/>
                        </a:solidFill>
                        <a:effectLst/>
                        <a:latin typeface="Calibri"/>
                        <a:ea typeface="Calibri"/>
                        <a:cs typeface="Arial"/>
                      </a:endParaRPr>
                    </a:p>
                  </a:txBody>
                  <a:tcPr marL="68580" marR="68580" marT="0" marB="0"/>
                </a:tc>
                <a:tc>
                  <a:txBody>
                    <a:bodyPr/>
                    <a:lstStyle/>
                    <a:p>
                      <a:pPr algn="ctr"/>
                      <a:r>
                        <a:rPr lang="en-US" dirty="0" smtClean="0">
                          <a:solidFill>
                            <a:srgbClr val="00228E"/>
                          </a:solidFill>
                        </a:rPr>
                        <a:t>18:1</a:t>
                      </a:r>
                      <a:endParaRPr lang="he-IL" dirty="0">
                        <a:solidFill>
                          <a:srgbClr val="00228E"/>
                        </a:solidFill>
                      </a:endParaRPr>
                    </a:p>
                  </a:txBody>
                  <a:tcPr/>
                </a:tc>
              </a:tr>
              <a:tr h="370840">
                <a:tc>
                  <a:txBody>
                    <a:bodyPr/>
                    <a:lstStyle/>
                    <a:p>
                      <a:pPr algn="ctr" rtl="0">
                        <a:lnSpc>
                          <a:spcPct val="115000"/>
                        </a:lnSpc>
                        <a:spcAft>
                          <a:spcPts val="0"/>
                        </a:spcAft>
                      </a:pPr>
                      <a:r>
                        <a:rPr lang="en-US" sz="1200" b="1">
                          <a:solidFill>
                            <a:srgbClr val="00228E"/>
                          </a:solidFill>
                          <a:effectLst/>
                          <a:latin typeface="Times New Roman"/>
                          <a:ea typeface="Times New Roman"/>
                          <a:cs typeface="Arial"/>
                        </a:rPr>
                        <a:t>15</a:t>
                      </a:r>
                      <a:endParaRPr lang="en-US" sz="1100">
                        <a:solidFill>
                          <a:srgbClr val="00228E"/>
                        </a:solidFill>
                        <a:effectLst/>
                        <a:latin typeface="Calibri"/>
                        <a:ea typeface="Calibri"/>
                        <a:cs typeface="Arial"/>
                      </a:endParaRPr>
                    </a:p>
                  </a:txBody>
                  <a:tcPr marL="68580" marR="68580" marT="0" marB="0"/>
                </a:tc>
                <a:tc>
                  <a:txBody>
                    <a:bodyPr/>
                    <a:lstStyle/>
                    <a:p>
                      <a:pPr algn="ctr" rtl="1"/>
                      <a:r>
                        <a:rPr lang="en-US" b="1" dirty="0" smtClean="0">
                          <a:solidFill>
                            <a:srgbClr val="00228E"/>
                          </a:solidFill>
                        </a:rPr>
                        <a:t>18:2</a:t>
                      </a:r>
                      <a:endParaRPr lang="he-IL" b="1" dirty="0">
                        <a:solidFill>
                          <a:srgbClr val="00228E"/>
                        </a:solidFill>
                      </a:endParaRPr>
                    </a:p>
                  </a:txBody>
                  <a:tcPr/>
                </a:tc>
              </a:tr>
              <a:tr h="370840">
                <a:tc>
                  <a:txBody>
                    <a:bodyPr/>
                    <a:lstStyle/>
                    <a:p>
                      <a:pPr algn="ctr" rtl="0">
                        <a:lnSpc>
                          <a:spcPct val="115000"/>
                        </a:lnSpc>
                        <a:spcAft>
                          <a:spcPts val="0"/>
                        </a:spcAft>
                      </a:pPr>
                      <a:r>
                        <a:rPr lang="en-US" sz="1200" b="1">
                          <a:solidFill>
                            <a:srgbClr val="00228E"/>
                          </a:solidFill>
                          <a:effectLst/>
                          <a:latin typeface="Times New Roman"/>
                          <a:ea typeface="Times New Roman"/>
                          <a:cs typeface="Arial"/>
                        </a:rPr>
                        <a:t>54</a:t>
                      </a:r>
                      <a:endParaRPr lang="en-US" sz="1100">
                        <a:solidFill>
                          <a:srgbClr val="00228E"/>
                        </a:solidFill>
                        <a:effectLst/>
                        <a:latin typeface="Calibri"/>
                        <a:ea typeface="Calibri"/>
                        <a:cs typeface="Arial"/>
                      </a:endParaRPr>
                    </a:p>
                  </a:txBody>
                  <a:tcPr marL="68580" marR="68580" marT="0" marB="0"/>
                </a:tc>
                <a:tc>
                  <a:txBody>
                    <a:bodyPr/>
                    <a:lstStyle/>
                    <a:p>
                      <a:pPr algn="ctr" rtl="1"/>
                      <a:r>
                        <a:rPr lang="en-US" b="1" dirty="0" smtClean="0">
                          <a:solidFill>
                            <a:srgbClr val="00228E"/>
                          </a:solidFill>
                        </a:rPr>
                        <a:t>18:3</a:t>
                      </a:r>
                      <a:endParaRPr lang="he-IL" b="1" dirty="0">
                        <a:solidFill>
                          <a:srgbClr val="00228E"/>
                        </a:solidFill>
                      </a:endParaRPr>
                    </a:p>
                  </a:txBody>
                  <a:tcPr/>
                </a:tc>
              </a:tr>
              <a:tr h="370840">
                <a:tc>
                  <a:txBody>
                    <a:bodyPr/>
                    <a:lstStyle/>
                    <a:p>
                      <a:pPr algn="ctr" rtl="0">
                        <a:lnSpc>
                          <a:spcPct val="115000"/>
                        </a:lnSpc>
                        <a:spcAft>
                          <a:spcPts val="0"/>
                        </a:spcAft>
                      </a:pPr>
                      <a:r>
                        <a:rPr lang="en-US" sz="1200" dirty="0">
                          <a:solidFill>
                            <a:srgbClr val="00228E"/>
                          </a:solidFill>
                          <a:effectLst/>
                          <a:latin typeface="Times New Roman"/>
                          <a:ea typeface="Times New Roman"/>
                          <a:cs typeface="Arial"/>
                        </a:rPr>
                        <a:t>2</a:t>
                      </a:r>
                      <a:endParaRPr lang="en-US" sz="1100" dirty="0">
                        <a:solidFill>
                          <a:srgbClr val="00228E"/>
                        </a:solidFill>
                        <a:effectLst/>
                        <a:latin typeface="Calibri"/>
                        <a:ea typeface="Calibri"/>
                        <a:cs typeface="Arial"/>
                      </a:endParaRPr>
                    </a:p>
                  </a:txBody>
                  <a:tcPr marL="68580" marR="68580" marT="0" marB="0"/>
                </a:tc>
                <a:tc>
                  <a:txBody>
                    <a:bodyPr/>
                    <a:lstStyle/>
                    <a:p>
                      <a:pPr algn="ctr"/>
                      <a:r>
                        <a:rPr lang="en-US" dirty="0" smtClean="0">
                          <a:solidFill>
                            <a:srgbClr val="00228E"/>
                          </a:solidFill>
                        </a:rPr>
                        <a:t>other</a:t>
                      </a:r>
                      <a:endParaRPr lang="he-IL" dirty="0">
                        <a:solidFill>
                          <a:srgbClr val="00228E"/>
                        </a:solidFill>
                      </a:endParaRPr>
                    </a:p>
                  </a:txBody>
                  <a:tcPr/>
                </a:tc>
              </a:tr>
            </a:tbl>
          </a:graphicData>
        </a:graphic>
      </p:graphicFrame>
      <p:pic>
        <p:nvPicPr>
          <p:cNvPr id="4098" name="Picture 2" descr="https://upload.wikimedia.org/wikipedia/commons/thumb/8/85/Triglyceride_unsaturated_Structural_Formulae_V2.svg/512px-Triglyceride_unsaturated_Structural_Formulae_V2.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207" y="1667586"/>
            <a:ext cx="3563458" cy="18722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71962" y="1021255"/>
            <a:ext cx="8187776" cy="646331"/>
          </a:xfrm>
          <a:prstGeom prst="rect">
            <a:avLst/>
          </a:prstGeom>
        </p:spPr>
        <p:txBody>
          <a:bodyPr wrap="square">
            <a:spAutoFit/>
          </a:bodyPr>
          <a:lstStyle/>
          <a:p>
            <a:pPr algn="l"/>
            <a:r>
              <a:rPr lang="en-US" dirty="0">
                <a:solidFill>
                  <a:schemeClr val="tx1"/>
                </a:solidFill>
              </a:rPr>
              <a:t>L</a:t>
            </a:r>
            <a:r>
              <a:rPr lang="en-US" dirty="0" smtClean="0">
                <a:solidFill>
                  <a:schemeClr val="tx1"/>
                </a:solidFill>
              </a:rPr>
              <a:t>inseed oil is </a:t>
            </a:r>
            <a:r>
              <a:rPr lang="en-US" dirty="0">
                <a:solidFill>
                  <a:schemeClr val="tx1"/>
                </a:solidFill>
              </a:rPr>
              <a:t>known as a source of n-3 fatty acid, α- linolenic acid (ALA), constituting nearly 55% of total oil.</a:t>
            </a:r>
            <a:endParaRPr lang="he-IL" dirty="0">
              <a:solidFill>
                <a:schemeClr val="tx1"/>
              </a:solidFill>
            </a:endParaRPr>
          </a:p>
        </p:txBody>
      </p:sp>
      <p:pic>
        <p:nvPicPr>
          <p:cNvPr id="4100" name="Picture 4" descr="Imagem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3717032"/>
            <a:ext cx="2385665" cy="2385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1385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Maysa\NMR-results\LINSSED-OIL-12.2016\OIL-OXIEDAZ-0-HR-CONTROL-13.11.16-NEW-3\T1\OIL-LINSEED-OX-0HR-CONTROL-T1-3-MarkedPlot.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766"/>
          <a:stretch/>
        </p:blipFill>
        <p:spPr bwMode="auto">
          <a:xfrm>
            <a:off x="263525" y="1844824"/>
            <a:ext cx="4253051" cy="31299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idx="4294967295"/>
          </p:nvPr>
        </p:nvSpPr>
        <p:spPr>
          <a:xfrm>
            <a:off x="683568" y="19456"/>
            <a:ext cx="7859216" cy="673240"/>
          </a:xfrm>
        </p:spPr>
        <p:txBody>
          <a:bodyPr>
            <a:normAutofit/>
          </a:bodyPr>
          <a:lstStyle/>
          <a:p>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1D </a:t>
            </a:r>
            <a:r>
              <a:rPr lang="en-US" sz="28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relaxtion</a:t>
            </a: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 time spectra of linseed oil</a:t>
            </a:r>
            <a:endParaRPr lang="he-IL"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3" descr="C:\Users\Administrator\Desktop\Maysa\NMR-results\LINSSED-OIL-12.2016\LINSEED-OIL-OX-0-HR-13.12.16\T2\OIL-LINSEED-OX-OHR-CONTROL-T2-2-MarkedPlot.bmp"/>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566"/>
          <a:stretch/>
        </p:blipFill>
        <p:spPr bwMode="auto">
          <a:xfrm>
            <a:off x="4572000" y="1844824"/>
            <a:ext cx="4541497" cy="3129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27584" y="5136439"/>
            <a:ext cx="36004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T1 relaxation time spectrum of linseed</a:t>
            </a:r>
            <a:r>
              <a:rPr kumimoji="0" lang="en-US" sz="1800" b="0" i="0" u="none" strike="noStrike" cap="none" spc="0" normalizeH="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 oil</a:t>
            </a:r>
            <a:endParaRPr kumimoji="0" lang="he-IL" sz="1800" b="0" i="0" u="none" strike="noStrike" cap="none" spc="0" normalizeH="0" baseline="0" dirty="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9" name="TextBox 8"/>
          <p:cNvSpPr txBox="1"/>
          <p:nvPr/>
        </p:nvSpPr>
        <p:spPr>
          <a:xfrm>
            <a:off x="5210200" y="5089603"/>
            <a:ext cx="36004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T2 relaxation time spectrum of linseed</a:t>
            </a:r>
            <a:r>
              <a:rPr kumimoji="0" lang="en-US" sz="1800" b="0" i="0" u="none" strike="noStrike" cap="none" spc="0" normalizeH="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 oil</a:t>
            </a:r>
            <a:endParaRPr kumimoji="0" lang="he-IL" sz="1800" b="0" i="0" u="none" strike="noStrike" cap="none" spc="0" normalizeH="0" baseline="0" dirty="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Tree>
    <p:extLst>
      <p:ext uri="{BB962C8B-B14F-4D97-AF65-F5344CB8AC3E}">
        <p14:creationId xmlns:p14="http://schemas.microsoft.com/office/powerpoint/2010/main" val="3530874389"/>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560" y="1631388"/>
            <a:ext cx="5904656" cy="4282261"/>
            <a:chOff x="1331640" y="836712"/>
            <a:chExt cx="6670124" cy="5284856"/>
          </a:xfrm>
        </p:grpSpPr>
        <p:grpSp>
          <p:nvGrpSpPr>
            <p:cNvPr id="5" name="Group 4"/>
            <p:cNvGrpSpPr/>
            <p:nvPr/>
          </p:nvGrpSpPr>
          <p:grpSpPr>
            <a:xfrm>
              <a:off x="1331640" y="836712"/>
              <a:ext cx="6670124" cy="5284856"/>
              <a:chOff x="1331640" y="836712"/>
              <a:chExt cx="6670124" cy="5284856"/>
            </a:xfrm>
          </p:grpSpPr>
          <p:grpSp>
            <p:nvGrpSpPr>
              <p:cNvPr id="7" name="Group 6"/>
              <p:cNvGrpSpPr/>
              <p:nvPr/>
            </p:nvGrpSpPr>
            <p:grpSpPr>
              <a:xfrm>
                <a:off x="1331640" y="836712"/>
                <a:ext cx="6670124" cy="5284856"/>
                <a:chOff x="1331640" y="836712"/>
                <a:chExt cx="6670124" cy="5284856"/>
              </a:xfrm>
            </p:grpSpPr>
            <p:grpSp>
              <p:nvGrpSpPr>
                <p:cNvPr id="9" name="Group 8"/>
                <p:cNvGrpSpPr/>
                <p:nvPr/>
              </p:nvGrpSpPr>
              <p:grpSpPr>
                <a:xfrm>
                  <a:off x="1331640" y="836712"/>
                  <a:ext cx="6670124" cy="5284856"/>
                  <a:chOff x="1331640" y="836712"/>
                  <a:chExt cx="6670124" cy="5284856"/>
                </a:xfrm>
              </p:grpSpPr>
              <p:pic>
                <p:nvPicPr>
                  <p:cNvPr id="11" name="Picture 2" descr="C:\Users\Administrator\Desktop\OXIDATION-LINSEED-OIL-24.06.18-2\OXIDATION-LINSEED-OIL-T-0-2\2D-2\OXIDTION-LINSEED-OIL-T-0-2D-2-Mesh.bmp"/>
                  <p:cNvPicPr>
                    <a:picLocks noChangeAspect="1" noChangeArrowheads="1"/>
                  </p:cNvPicPr>
                  <p:nvPr/>
                </p:nvPicPr>
                <p:blipFill rotWithShape="1">
                  <a:blip r:embed="rId2">
                    <a:extLst>
                      <a:ext uri="{28A0092B-C50C-407E-A947-70E740481C1C}">
                        <a14:useLocalDpi xmlns:a14="http://schemas.microsoft.com/office/drawing/2010/main" val="0"/>
                      </a:ext>
                    </a:extLst>
                  </a:blip>
                  <a:srcRect t="6751"/>
                  <a:stretch/>
                </p:blipFill>
                <p:spPr bwMode="auto">
                  <a:xfrm>
                    <a:off x="1331640" y="836712"/>
                    <a:ext cx="6670124" cy="528485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923928" y="3222543"/>
                    <a:ext cx="628363" cy="341852"/>
                  </a:xfrm>
                  <a:prstGeom prst="rect">
                    <a:avLst/>
                  </a:prstGeom>
                  <a:noFill/>
                </p:spPr>
                <p:txBody>
                  <a:bodyPr wrap="square" rtlCol="1">
                    <a:spAutoFit/>
                  </a:bodyPr>
                  <a:lstStyle/>
                  <a:p>
                    <a:pPr algn="l" rtl="0"/>
                    <a:r>
                      <a:rPr lang="en-US" sz="1200" b="1" dirty="0" smtClean="0"/>
                      <a:t>(1)</a:t>
                    </a:r>
                    <a:endParaRPr lang="he-IL" sz="1200" b="1" dirty="0"/>
                  </a:p>
                </p:txBody>
              </p:sp>
            </p:grpSp>
            <p:sp>
              <p:nvSpPr>
                <p:cNvPr id="10" name="TextBox 9"/>
                <p:cNvSpPr txBox="1"/>
                <p:nvPr/>
              </p:nvSpPr>
              <p:spPr>
                <a:xfrm>
                  <a:off x="4372271" y="1700809"/>
                  <a:ext cx="552230" cy="341852"/>
                </a:xfrm>
                <a:prstGeom prst="rect">
                  <a:avLst/>
                </a:prstGeom>
                <a:noFill/>
              </p:spPr>
              <p:txBody>
                <a:bodyPr wrap="square" rtlCol="1">
                  <a:spAutoFit/>
                </a:bodyPr>
                <a:lstStyle/>
                <a:p>
                  <a:pPr algn="l" rtl="0"/>
                  <a:r>
                    <a:rPr lang="en-US" sz="1200" b="1" dirty="0" smtClean="0"/>
                    <a:t>(2)</a:t>
                  </a:r>
                  <a:endParaRPr lang="he-IL" sz="1200" b="1" dirty="0"/>
                </a:p>
              </p:txBody>
            </p:sp>
          </p:grpSp>
          <p:sp>
            <p:nvSpPr>
              <p:cNvPr id="8" name="TextBox 7"/>
              <p:cNvSpPr txBox="1"/>
              <p:nvPr/>
            </p:nvSpPr>
            <p:spPr>
              <a:xfrm>
                <a:off x="4744480" y="2207704"/>
                <a:ext cx="564267" cy="341852"/>
              </a:xfrm>
              <a:prstGeom prst="rect">
                <a:avLst/>
              </a:prstGeom>
              <a:noFill/>
            </p:spPr>
            <p:txBody>
              <a:bodyPr wrap="square" rtlCol="1">
                <a:spAutoFit/>
              </a:bodyPr>
              <a:lstStyle/>
              <a:p>
                <a:pPr algn="l" rtl="0"/>
                <a:r>
                  <a:rPr lang="en-US" sz="1200" b="1" dirty="0" smtClean="0"/>
                  <a:t>(3)</a:t>
                </a:r>
                <a:endParaRPr lang="he-IL" sz="1200" b="1" dirty="0"/>
              </a:p>
            </p:txBody>
          </p:sp>
        </p:grpSp>
        <p:sp>
          <p:nvSpPr>
            <p:cNvPr id="6" name="TextBox 5"/>
            <p:cNvSpPr txBox="1"/>
            <p:nvPr/>
          </p:nvSpPr>
          <p:spPr>
            <a:xfrm>
              <a:off x="5128726" y="2484703"/>
              <a:ext cx="514090" cy="341852"/>
            </a:xfrm>
            <a:prstGeom prst="rect">
              <a:avLst/>
            </a:prstGeom>
            <a:noFill/>
          </p:spPr>
          <p:txBody>
            <a:bodyPr wrap="square" rtlCol="1">
              <a:spAutoFit/>
            </a:bodyPr>
            <a:lstStyle/>
            <a:p>
              <a:pPr algn="l" rtl="0"/>
              <a:r>
                <a:rPr lang="en-US" sz="1200" b="1" dirty="0" smtClean="0"/>
                <a:t>(4)</a:t>
              </a:r>
              <a:endParaRPr lang="he-IL" sz="1200" b="1" dirty="0"/>
            </a:p>
          </p:txBody>
        </p:sp>
      </p:grpSp>
      <p:sp>
        <p:nvSpPr>
          <p:cNvPr id="2" name="TextBox 1"/>
          <p:cNvSpPr txBox="1"/>
          <p:nvPr/>
        </p:nvSpPr>
        <p:spPr>
          <a:xfrm>
            <a:off x="446408" y="199324"/>
            <a:ext cx="801402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800" i="0" u="none" strike="noStrike" cap="none" spc="0" normalizeH="0" baseline="0" dirty="0" smtClean="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rPr>
              <a:t>Linseed Oil</a:t>
            </a:r>
            <a:endParaRPr kumimoji="0" lang="he-IL" sz="28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Tree>
    <p:extLst>
      <p:ext uri="{BB962C8B-B14F-4D97-AF65-F5344CB8AC3E}">
        <p14:creationId xmlns:p14="http://schemas.microsoft.com/office/powerpoint/2010/main" val="3304944037"/>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Shape 656"/>
          <p:cNvSpPr>
            <a:spLocks noGrp="1"/>
          </p:cNvSpPr>
          <p:nvPr>
            <p:ph type="title" idx="4294967295"/>
          </p:nvPr>
        </p:nvSpPr>
        <p:spPr>
          <a:xfrm>
            <a:off x="395536" y="0"/>
            <a:ext cx="7812360" cy="940966"/>
          </a:xfrm>
          <a:prstGeom prst="rect">
            <a:avLst/>
          </a:prstGeom>
        </p:spPr>
        <p:txBody>
          <a:bodyPr>
            <a:normAutofit/>
          </a:bodyPr>
          <a:lstStyle>
            <a:lvl1pPr defTabSz="704087">
              <a:defRPr sz="3003"/>
            </a:lvl1pPr>
          </a:lstStyle>
          <a:p>
            <a:r>
              <a:rPr dirty="0">
                <a:solidFill>
                  <a:schemeClr val="bg1"/>
                </a:solidFill>
                <a:latin typeface="Tahoma" panose="020B0604030504040204" pitchFamily="34" charset="0"/>
                <a:ea typeface="Tahoma" panose="020B0604030504040204" pitchFamily="34" charset="0"/>
                <a:cs typeface="Tahoma" panose="020B0604030504040204" pitchFamily="34" charset="0"/>
              </a:rPr>
              <a:t>Contact Information </a:t>
            </a:r>
          </a:p>
        </p:txBody>
      </p:sp>
      <p:sp>
        <p:nvSpPr>
          <p:cNvPr id="655" name="Shape 655"/>
          <p:cNvSpPr>
            <a:spLocks noGrp="1"/>
          </p:cNvSpPr>
          <p:nvPr>
            <p:ph type="body" idx="4294967295"/>
          </p:nvPr>
        </p:nvSpPr>
        <p:spPr>
          <a:xfrm>
            <a:off x="539552" y="1268760"/>
            <a:ext cx="8243887" cy="4314825"/>
          </a:xfrm>
          <a:prstGeom prst="rect">
            <a:avLst/>
          </a:prstGeom>
        </p:spPr>
        <p:txBody>
          <a:bodyPr>
            <a:normAutofit/>
          </a:bodyPr>
          <a:lstStyle/>
          <a:p>
            <a:pPr algn="l">
              <a:lnSpc>
                <a:spcPct val="80000"/>
              </a:lnSpc>
              <a:buSzTx/>
              <a:buNone/>
              <a:defRPr sz="2000"/>
            </a:pPr>
            <a:r>
              <a:rPr sz="2000" dirty="0">
                <a:solidFill>
                  <a:schemeClr val="tx1"/>
                </a:solidFill>
                <a:latin typeface="Times New Roman" panose="02020603050405020304" pitchFamily="18" charset="0"/>
                <a:cs typeface="Times New Roman" panose="02020603050405020304" pitchFamily="18" charset="0"/>
              </a:rPr>
              <a:t>Prof. </a:t>
            </a:r>
            <a:r>
              <a:rPr sz="2000" dirty="0" err="1">
                <a:solidFill>
                  <a:schemeClr val="tx1"/>
                </a:solidFill>
                <a:latin typeface="Times New Roman" panose="02020603050405020304" pitchFamily="18" charset="0"/>
                <a:cs typeface="Times New Roman" panose="02020603050405020304" pitchFamily="18" charset="0"/>
              </a:rPr>
              <a:t>Zeev</a:t>
            </a:r>
            <a:r>
              <a:rPr sz="2000" dirty="0">
                <a:solidFill>
                  <a:schemeClr val="tx1"/>
                </a:solidFill>
                <a:latin typeface="Times New Roman" panose="02020603050405020304" pitchFamily="18" charset="0"/>
                <a:cs typeface="Times New Roman" panose="02020603050405020304" pitchFamily="18" charset="0"/>
              </a:rPr>
              <a:t> </a:t>
            </a:r>
            <a:r>
              <a:rPr sz="2000" dirty="0" err="1">
                <a:solidFill>
                  <a:schemeClr val="tx1"/>
                </a:solidFill>
                <a:latin typeface="Times New Roman" panose="02020603050405020304" pitchFamily="18" charset="0"/>
                <a:cs typeface="Times New Roman" panose="02020603050405020304" pitchFamily="18" charset="0"/>
              </a:rPr>
              <a:t>Wiesman</a:t>
            </a:r>
            <a:r>
              <a:rPr sz="2000" dirty="0">
                <a:solidFill>
                  <a:schemeClr val="tx1"/>
                </a:solidFill>
                <a:latin typeface="Times New Roman" panose="02020603050405020304" pitchFamily="18" charset="0"/>
                <a:cs typeface="Times New Roman" panose="02020603050405020304" pitchFamily="18" charset="0"/>
              </a:rPr>
              <a:t>: wiesman@bgu.ac.il</a:t>
            </a:r>
          </a:p>
          <a:p>
            <a:pPr algn="l">
              <a:lnSpc>
                <a:spcPct val="80000"/>
              </a:lnSpc>
              <a:buSzTx/>
              <a:buNone/>
              <a:defRPr sz="1600"/>
            </a:pPr>
            <a:endParaRPr sz="2000" dirty="0">
              <a:solidFill>
                <a:schemeClr val="tx1"/>
              </a:solidFill>
              <a:latin typeface="Times New Roman" panose="02020603050405020304" pitchFamily="18" charset="0"/>
              <a:cs typeface="Times New Roman" panose="02020603050405020304" pitchFamily="18" charset="0"/>
            </a:endParaRPr>
          </a:p>
          <a:p>
            <a:pPr marL="0" indent="0" algn="just">
              <a:spcBef>
                <a:spcPts val="400"/>
              </a:spcBef>
              <a:buSzTx/>
              <a:buNone/>
              <a:defRPr sz="2000"/>
            </a:pPr>
            <a:r>
              <a:rPr sz="2000" dirty="0" err="1">
                <a:solidFill>
                  <a:schemeClr val="tx1"/>
                </a:solidFill>
                <a:latin typeface="Times New Roman" panose="02020603050405020304" pitchFamily="18" charset="0"/>
                <a:cs typeface="Times New Roman" panose="02020603050405020304" pitchFamily="18" charset="0"/>
              </a:rPr>
              <a:t>Maysa</a:t>
            </a:r>
            <a:r>
              <a:rPr sz="2000" dirty="0">
                <a:solidFill>
                  <a:schemeClr val="tx1"/>
                </a:solidFill>
                <a:latin typeface="Times New Roman" panose="02020603050405020304" pitchFamily="18" charset="0"/>
                <a:cs typeface="Times New Roman" panose="02020603050405020304" pitchFamily="18" charset="0"/>
              </a:rPr>
              <a:t> </a:t>
            </a:r>
            <a:r>
              <a:rPr sz="2000" dirty="0" err="1">
                <a:solidFill>
                  <a:schemeClr val="tx1"/>
                </a:solidFill>
                <a:latin typeface="Times New Roman" panose="02020603050405020304" pitchFamily="18" charset="0"/>
                <a:cs typeface="Times New Roman" panose="02020603050405020304" pitchFamily="18" charset="0"/>
              </a:rPr>
              <a:t>Resende</a:t>
            </a:r>
            <a:r>
              <a:rPr sz="2000" dirty="0">
                <a:solidFill>
                  <a:schemeClr val="tx1"/>
                </a:solidFill>
                <a:latin typeface="Times New Roman" panose="02020603050405020304" pitchFamily="18" charset="0"/>
                <a:cs typeface="Times New Roman" panose="02020603050405020304" pitchFamily="18" charset="0"/>
              </a:rPr>
              <a:t>: mteixeiraresende@gmail.com</a:t>
            </a:r>
          </a:p>
          <a:p>
            <a:pPr algn="l">
              <a:lnSpc>
                <a:spcPct val="80000"/>
              </a:lnSpc>
              <a:buSzTx/>
              <a:buNone/>
              <a:defRPr sz="1600" b="1"/>
            </a:pPr>
            <a:endParaRPr sz="2000" dirty="0">
              <a:solidFill>
                <a:schemeClr val="tx1"/>
              </a:solidFill>
              <a:latin typeface="Times New Roman" panose="02020603050405020304" pitchFamily="18" charset="0"/>
              <a:cs typeface="Times New Roman" panose="02020603050405020304" pitchFamily="18" charset="0"/>
            </a:endParaRPr>
          </a:p>
          <a:p>
            <a:pPr algn="l">
              <a:lnSpc>
                <a:spcPct val="80000"/>
              </a:lnSpc>
              <a:spcBef>
                <a:spcPts val="400"/>
              </a:spcBef>
              <a:buSzTx/>
              <a:buNone/>
              <a:defRPr sz="2000"/>
            </a:pPr>
            <a:r>
              <a:rPr sz="2000" dirty="0" smtClean="0">
                <a:solidFill>
                  <a:schemeClr val="tx1"/>
                </a:solidFill>
                <a:latin typeface="Times New Roman" panose="02020603050405020304" pitchFamily="18" charset="0"/>
                <a:cs typeface="Times New Roman" panose="02020603050405020304" pitchFamily="18" charset="0"/>
              </a:rPr>
              <a:t>Dr</a:t>
            </a:r>
            <a:r>
              <a:rPr sz="2000" dirty="0">
                <a:solidFill>
                  <a:schemeClr val="tx1"/>
                </a:solidFill>
                <a:latin typeface="Times New Roman" panose="02020603050405020304" pitchFamily="18" charset="0"/>
                <a:cs typeface="Times New Roman" panose="02020603050405020304" pitchFamily="18" charset="0"/>
              </a:rPr>
              <a:t>. Janna </a:t>
            </a:r>
            <a:r>
              <a:rPr sz="2000" dirty="0" err="1">
                <a:solidFill>
                  <a:schemeClr val="tx1"/>
                </a:solidFill>
                <a:latin typeface="Times New Roman" panose="02020603050405020304" pitchFamily="18" charset="0"/>
                <a:cs typeface="Times New Roman" panose="02020603050405020304" pitchFamily="18" charset="0"/>
              </a:rPr>
              <a:t>Abramovich</a:t>
            </a:r>
            <a:r>
              <a:rPr sz="2000" dirty="0">
                <a:solidFill>
                  <a:schemeClr val="tx1"/>
                </a:solidFill>
                <a:latin typeface="Times New Roman" panose="02020603050405020304" pitchFamily="18" charset="0"/>
                <a:cs typeface="Times New Roman" panose="02020603050405020304" pitchFamily="18" charset="0"/>
              </a:rPr>
              <a:t>: janna@bgu.ac.il</a:t>
            </a:r>
          </a:p>
          <a:p>
            <a:pPr algn="l">
              <a:lnSpc>
                <a:spcPct val="80000"/>
              </a:lnSpc>
              <a:spcBef>
                <a:spcPts val="400"/>
              </a:spcBef>
              <a:buSzTx/>
              <a:buNone/>
              <a:defRPr sz="2000"/>
            </a:pPr>
            <a:r>
              <a:rPr sz="2000" dirty="0">
                <a:solidFill>
                  <a:schemeClr val="tx1"/>
                </a:solidFill>
                <a:latin typeface="Times New Roman" panose="02020603050405020304" pitchFamily="18" charset="0"/>
                <a:cs typeface="Times New Roman" panose="02020603050405020304" pitchFamily="18" charset="0"/>
              </a:rPr>
              <a:t> </a:t>
            </a:r>
          </a:p>
          <a:p>
            <a:pPr algn="l">
              <a:lnSpc>
                <a:spcPct val="80000"/>
              </a:lnSpc>
              <a:spcBef>
                <a:spcPts val="400"/>
              </a:spcBef>
              <a:buSzTx/>
              <a:buNone/>
              <a:defRPr sz="2000"/>
            </a:pPr>
            <a:r>
              <a:rPr sz="2000" dirty="0" err="1">
                <a:solidFill>
                  <a:schemeClr val="tx1"/>
                </a:solidFill>
                <a:latin typeface="Times New Roman" panose="02020603050405020304" pitchFamily="18" charset="0"/>
                <a:cs typeface="Times New Roman" panose="02020603050405020304" pitchFamily="18" charset="0"/>
              </a:rPr>
              <a:t>Shosh</a:t>
            </a:r>
            <a:r>
              <a:rPr sz="2000" dirty="0">
                <a:solidFill>
                  <a:schemeClr val="tx1"/>
                </a:solidFill>
                <a:latin typeface="Times New Roman" panose="02020603050405020304" pitchFamily="18" charset="0"/>
                <a:cs typeface="Times New Roman" panose="02020603050405020304" pitchFamily="18" charset="0"/>
              </a:rPr>
              <a:t> </a:t>
            </a:r>
            <a:r>
              <a:rPr sz="2000" dirty="0" err="1">
                <a:solidFill>
                  <a:schemeClr val="tx1"/>
                </a:solidFill>
                <a:latin typeface="Times New Roman" panose="02020603050405020304" pitchFamily="18" charset="0"/>
                <a:cs typeface="Times New Roman" panose="02020603050405020304" pitchFamily="18" charset="0"/>
              </a:rPr>
              <a:t>Kravchick</a:t>
            </a:r>
            <a:r>
              <a:rPr sz="2000" dirty="0">
                <a:solidFill>
                  <a:schemeClr val="tx1"/>
                </a:solidFill>
                <a:latin typeface="Times New Roman" panose="02020603050405020304" pitchFamily="18" charset="0"/>
                <a:cs typeface="Times New Roman" panose="02020603050405020304" pitchFamily="18" charset="0"/>
              </a:rPr>
              <a:t>: kravch@bgu.ac.il</a:t>
            </a:r>
          </a:p>
          <a:p>
            <a:pPr algn="l">
              <a:lnSpc>
                <a:spcPct val="80000"/>
              </a:lnSpc>
              <a:buSzTx/>
              <a:buNone/>
              <a:defRPr sz="900"/>
            </a:pPr>
            <a:endParaRPr sz="2000" dirty="0">
              <a:solidFill>
                <a:schemeClr val="tx1"/>
              </a:solidFill>
              <a:latin typeface="Times New Roman" panose="02020603050405020304" pitchFamily="18" charset="0"/>
              <a:cs typeface="Times New Roman" panose="02020603050405020304" pitchFamily="18" charset="0"/>
            </a:endParaRPr>
          </a:p>
          <a:p>
            <a:pPr algn="l">
              <a:lnSpc>
                <a:spcPct val="80000"/>
              </a:lnSpc>
              <a:spcBef>
                <a:spcPts val="300"/>
              </a:spcBef>
              <a:buSzTx/>
              <a:buNone/>
              <a:defRPr sz="1600"/>
            </a:pPr>
            <a:r>
              <a:rPr sz="2000" dirty="0">
                <a:solidFill>
                  <a:schemeClr val="tx1"/>
                </a:solidFill>
                <a:latin typeface="Times New Roman" panose="02020603050405020304" pitchFamily="18" charset="0"/>
                <a:cs typeface="Times New Roman" panose="02020603050405020304" pitchFamily="18" charset="0"/>
              </a:rPr>
              <a:t> </a:t>
            </a:r>
          </a:p>
          <a:p>
            <a:pPr algn="l">
              <a:lnSpc>
                <a:spcPct val="80000"/>
              </a:lnSpc>
              <a:spcBef>
                <a:spcPts val="300"/>
              </a:spcBef>
              <a:buSzTx/>
              <a:buNone/>
              <a:defRPr sz="1600" b="1"/>
            </a:pPr>
            <a:r>
              <a:rPr sz="2000" dirty="0">
                <a:solidFill>
                  <a:srgbClr val="00228E"/>
                </a:solidFill>
              </a:rPr>
              <a:t>Plant Lipid Biotechnology Lab phone number: 074-7795272</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idx="4294967295"/>
          </p:nvPr>
        </p:nvSpPr>
        <p:spPr>
          <a:xfrm>
            <a:off x="0" y="-99392"/>
            <a:ext cx="8229600" cy="1143000"/>
          </a:xfrm>
          <a:noFill/>
        </p:spPr>
        <p:txBody>
          <a:bodyPr>
            <a:normAutofit/>
          </a:bodyPr>
          <a:lstStyle/>
          <a:p>
            <a:r>
              <a:rPr lang="en-US" altLang="he-IL" sz="3600" dirty="0" smtClean="0">
                <a:solidFill>
                  <a:schemeClr val="bg1"/>
                </a:solidFill>
                <a:latin typeface="Tahoma" panose="020B0604030504040204" pitchFamily="34" charset="0"/>
                <a:ea typeface="Tahoma" panose="020B0604030504040204" pitchFamily="34" charset="0"/>
                <a:cs typeface="Tahoma" panose="020B0604030504040204" pitchFamily="34" charset="0"/>
              </a:rPr>
              <a:t>Fats and Oils</a:t>
            </a:r>
          </a:p>
        </p:txBody>
      </p:sp>
      <p:sp>
        <p:nvSpPr>
          <p:cNvPr id="9219" name="Rectangle 5"/>
          <p:cNvSpPr>
            <a:spLocks noChangeArrowheads="1"/>
          </p:cNvSpPr>
          <p:nvPr/>
        </p:nvSpPr>
        <p:spPr bwMode="auto">
          <a:xfrm>
            <a:off x="462671" y="1052736"/>
            <a:ext cx="818933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rtl="0" eaLnBrk="1" hangingPunct="1"/>
            <a:r>
              <a:rPr lang="en-US" altLang="he-IL" sz="2200" dirty="0">
                <a:latin typeface="Tahoma" pitchFamily="34" charset="0"/>
                <a:cs typeface="Tahoma" pitchFamily="34" charset="0"/>
              </a:rPr>
              <a:t>Fats and oils are lipid materials derived from animals </a:t>
            </a:r>
            <a:r>
              <a:rPr lang="en-US" altLang="he-IL" sz="2200" dirty="0" smtClean="0">
                <a:latin typeface="Tahoma" pitchFamily="34" charset="0"/>
                <a:cs typeface="Tahoma" pitchFamily="34" charset="0"/>
              </a:rPr>
              <a:t>and </a:t>
            </a:r>
            <a:r>
              <a:rPr lang="en-US" altLang="he-IL" sz="2200" dirty="0">
                <a:latin typeface="Tahoma" pitchFamily="34" charset="0"/>
                <a:cs typeface="Tahoma" pitchFamily="34" charset="0"/>
              </a:rPr>
              <a:t>plants. </a:t>
            </a:r>
            <a:endParaRPr lang="en-US" altLang="he-IL" sz="2200" dirty="0" smtClean="0">
              <a:latin typeface="Tahoma" pitchFamily="34" charset="0"/>
              <a:cs typeface="Tahoma" pitchFamily="34" charset="0"/>
            </a:endParaRPr>
          </a:p>
          <a:p>
            <a:pPr marL="342900" indent="-342900" algn="just" rtl="0" eaLnBrk="1" hangingPunct="1">
              <a:buFont typeface="Arial" panose="020B0604020202020204" pitchFamily="34" charset="0"/>
              <a:buChar char="•"/>
            </a:pPr>
            <a:r>
              <a:rPr lang="en-US" altLang="he-IL" sz="2200" dirty="0" smtClean="0">
                <a:latin typeface="Tahoma" pitchFamily="34" charset="0"/>
                <a:cs typeface="Tahoma" pitchFamily="34" charset="0"/>
              </a:rPr>
              <a:t>Physically</a:t>
            </a:r>
            <a:r>
              <a:rPr lang="en-US" altLang="he-IL" sz="2200" dirty="0">
                <a:latin typeface="Tahoma" pitchFamily="34" charset="0"/>
                <a:cs typeface="Tahoma" pitchFamily="34" charset="0"/>
              </a:rPr>
              <a:t>, oils are liquid at room temperature, and fats are solid. </a:t>
            </a:r>
          </a:p>
          <a:p>
            <a:pPr marL="342900" indent="-342900" algn="just" rtl="0" eaLnBrk="1" hangingPunct="1">
              <a:buFont typeface="Arial" panose="020B0604020202020204" pitchFamily="34" charset="0"/>
              <a:buChar char="•"/>
            </a:pPr>
            <a:r>
              <a:rPr lang="en-US" altLang="he-IL" sz="2200" dirty="0">
                <a:latin typeface="Tahoma" pitchFamily="34" charset="0"/>
                <a:cs typeface="Tahoma" pitchFamily="34" charset="0"/>
              </a:rPr>
              <a:t>Chemically, both fats and oils are composed of triglycerides.</a:t>
            </a:r>
          </a:p>
        </p:txBody>
      </p:sp>
      <p:pic>
        <p:nvPicPr>
          <p:cNvPr id="4098" name="Picture 2" descr="Resultado de imagem para triglicerÃ­de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108" y="3284984"/>
            <a:ext cx="4104456" cy="201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29349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88640"/>
            <a:ext cx="864096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Butter</a:t>
            </a:r>
            <a:endParaRPr kumimoji="0" lang="he-IL" sz="28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2" name="Rectangle 1"/>
          <p:cNvSpPr/>
          <p:nvPr/>
        </p:nvSpPr>
        <p:spPr>
          <a:xfrm>
            <a:off x="467544" y="1124744"/>
            <a:ext cx="8208912" cy="1754326"/>
          </a:xfrm>
          <a:prstGeom prst="rect">
            <a:avLst/>
          </a:prstGeom>
        </p:spPr>
        <p:txBody>
          <a:bodyPr wrap="square">
            <a:spAutoFit/>
          </a:bodyPr>
          <a:lstStyle/>
          <a:p>
            <a:pPr algn="just"/>
            <a:r>
              <a:rPr lang="en-US" dirty="0">
                <a:latin typeface="Tahoma" panose="020B0604030504040204" pitchFamily="34" charset="0"/>
                <a:ea typeface="Tahoma" panose="020B0604030504040204" pitchFamily="34" charset="0"/>
                <a:cs typeface="Tahoma" panose="020B0604030504040204" pitchFamily="34" charset="0"/>
              </a:rPr>
              <a:t>Butter is a water-in-oil emulsion resulting from an inversion of the cream, where the milk proteins are the emulsifiers. </a:t>
            </a:r>
            <a:endParaRPr lang="en-US" dirty="0" smtClean="0">
              <a:latin typeface="Tahoma" panose="020B0604030504040204" pitchFamily="34" charset="0"/>
              <a:ea typeface="Tahoma" panose="020B0604030504040204" pitchFamily="34" charset="0"/>
              <a:cs typeface="Tahoma" panose="020B0604030504040204" pitchFamily="34" charset="0"/>
            </a:endParaRPr>
          </a:p>
          <a:p>
            <a:pPr algn="just"/>
            <a:endParaRPr lang="en-US" dirty="0">
              <a:latin typeface="Tahoma" panose="020B0604030504040204" pitchFamily="34" charset="0"/>
              <a:ea typeface="Tahoma" panose="020B0604030504040204" pitchFamily="34" charset="0"/>
              <a:cs typeface="Tahoma" panose="020B0604030504040204" pitchFamily="34" charset="0"/>
            </a:endParaRPr>
          </a:p>
          <a:p>
            <a:pPr algn="just"/>
            <a:r>
              <a:rPr lang="en-US" dirty="0" smtClean="0">
                <a:latin typeface="Tahoma" panose="020B0604030504040204" pitchFamily="34" charset="0"/>
                <a:ea typeface="Tahoma" panose="020B0604030504040204" pitchFamily="34" charset="0"/>
                <a:cs typeface="Tahoma" panose="020B0604030504040204" pitchFamily="34" charset="0"/>
              </a:rPr>
              <a:t>Butter </a:t>
            </a:r>
            <a:r>
              <a:rPr lang="en-US" dirty="0">
                <a:latin typeface="Tahoma" panose="020B0604030504040204" pitchFamily="34" charset="0"/>
                <a:ea typeface="Tahoma" panose="020B0604030504040204" pitchFamily="34" charset="0"/>
                <a:cs typeface="Tahoma" panose="020B0604030504040204" pitchFamily="34" charset="0"/>
              </a:rPr>
              <a:t>remains a firm solid when refrigerated, but softens to a spreadable consistency at room temperature, and melts to a thin liquid consistency at 32 to 35 °C</a:t>
            </a: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122" name="Picture 2"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397935"/>
            <a:ext cx="5041885" cy="283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75970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19" y="188640"/>
            <a:ext cx="820226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Butter</a:t>
            </a:r>
            <a:endParaRPr kumimoji="0" lang="he-IL" sz="28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3570155310"/>
              </p:ext>
            </p:extLst>
          </p:nvPr>
        </p:nvGraphicFramePr>
        <p:xfrm>
          <a:off x="827584" y="1700808"/>
          <a:ext cx="2387281" cy="4160520"/>
        </p:xfrm>
        <a:graphic>
          <a:graphicData uri="http://schemas.openxmlformats.org/drawingml/2006/table">
            <a:tbl>
              <a:tblPr rtl="1" firstRow="1" bandRow="1">
                <a:tableStyleId>{5940675A-B579-460E-94D1-54222C63F5DA}</a:tableStyleId>
              </a:tblPr>
              <a:tblGrid>
                <a:gridCol w="1200435"/>
                <a:gridCol w="1186846"/>
              </a:tblGrid>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b="1"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rtl="1"/>
                      <a:endParaRPr lang="he-IL" b="1" u="none"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rtl="0"/>
                      <a:r>
                        <a:rPr lang="en-US" b="1"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Butter</a:t>
                      </a:r>
                      <a:r>
                        <a:rPr lang="en-US" b="1" u="none"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Chemical composition- FA</a:t>
                      </a:r>
                      <a:endParaRPr lang="he-IL" b="1" u="none"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tc>
              </a:tr>
              <a:tr h="370840">
                <a:tc>
                  <a:txBody>
                    <a:bodyPr/>
                    <a:lstStyle/>
                    <a:p>
                      <a:pPr algn="ctr"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11</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12:0</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12</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14:0</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31</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16:0</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4</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16:1</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11</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18:0</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24</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18:1</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370840">
                <a:tc>
                  <a:txBody>
                    <a:bodyPr/>
                    <a:lstStyle/>
                    <a:p>
                      <a:pPr algn="ctr" rtl="0">
                        <a:lnSpc>
                          <a:spcPct val="115000"/>
                        </a:lnSpc>
                        <a:spcAft>
                          <a:spcPts val="0"/>
                        </a:spcAft>
                      </a:pPr>
                      <a:r>
                        <a:rPr lang="en-US" sz="1200" b="1">
                          <a:solidFill>
                            <a:srgbClr val="00228E"/>
                          </a:solidFill>
                          <a:effectLst/>
                          <a:latin typeface="Tahoma" panose="020B0604030504040204" pitchFamily="34" charset="0"/>
                          <a:ea typeface="Tahoma" panose="020B0604030504040204" pitchFamily="34" charset="0"/>
                          <a:cs typeface="Tahoma" panose="020B0604030504040204" pitchFamily="34" charset="0"/>
                        </a:rPr>
                        <a:t>3</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rtl="0">
                        <a:lnSpc>
                          <a:spcPct val="115000"/>
                        </a:lnSpc>
                        <a:spcAft>
                          <a:spcPts val="0"/>
                        </a:spcAft>
                      </a:pPr>
                      <a:r>
                        <a:rPr lang="en-US" sz="1200" b="1" dirty="0" smtClean="0">
                          <a:solidFill>
                            <a:srgbClr val="00228E"/>
                          </a:solidFill>
                          <a:effectLst/>
                          <a:latin typeface="Tahoma" panose="020B0604030504040204" pitchFamily="34" charset="0"/>
                          <a:ea typeface="Tahoma" panose="020B0604030504040204" pitchFamily="34" charset="0"/>
                          <a:cs typeface="Tahoma" panose="020B0604030504040204" pitchFamily="34" charset="0"/>
                        </a:rPr>
                        <a:t>18:2</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370840">
                <a:tc>
                  <a:txBody>
                    <a:bodyPr/>
                    <a:lstStyle/>
                    <a:p>
                      <a:pPr algn="ctr" rtl="0">
                        <a:lnSpc>
                          <a:spcPct val="115000"/>
                        </a:lnSpc>
                        <a:spcAft>
                          <a:spcPts val="0"/>
                        </a:spcAft>
                      </a:pPr>
                      <a:r>
                        <a:rPr lang="en-US" sz="1200" b="1">
                          <a:solidFill>
                            <a:srgbClr val="00228E"/>
                          </a:solidFill>
                          <a:effectLst/>
                          <a:latin typeface="Tahoma" panose="020B0604030504040204" pitchFamily="34" charset="0"/>
                          <a:ea typeface="Tahoma" panose="020B0604030504040204" pitchFamily="34" charset="0"/>
                          <a:cs typeface="Tahoma" panose="020B0604030504040204" pitchFamily="34" charset="0"/>
                        </a:rPr>
                        <a:t>1</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rtl="0">
                        <a:lnSpc>
                          <a:spcPct val="115000"/>
                        </a:lnSpc>
                        <a:spcAft>
                          <a:spcPts val="0"/>
                        </a:spcAft>
                      </a:pPr>
                      <a:r>
                        <a:rPr lang="en-US" sz="1200" b="1" dirty="0">
                          <a:solidFill>
                            <a:srgbClr val="00228E"/>
                          </a:solidFill>
                          <a:effectLst/>
                          <a:latin typeface="Tahoma" panose="020B0604030504040204" pitchFamily="34" charset="0"/>
                          <a:ea typeface="Tahoma" panose="020B0604030504040204" pitchFamily="34" charset="0"/>
                          <a:cs typeface="Tahoma" panose="020B0604030504040204" pitchFamily="34" charset="0"/>
                        </a:rPr>
                        <a:t>18:3</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370840">
                <a:tc>
                  <a:txBody>
                    <a:bodyPr/>
                    <a:lstStyle/>
                    <a:p>
                      <a:pPr algn="ctr"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3</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Other</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bl>
          </a:graphicData>
        </a:graphic>
      </p:graphicFrame>
      <p:pic>
        <p:nvPicPr>
          <p:cNvPr id="5" name="Picture 11" descr="Image result for butter stru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1772816"/>
            <a:ext cx="3875142"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descr="Resultado de imagem para but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1339" y="3717032"/>
            <a:ext cx="4032448" cy="2430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07566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672" y="122732"/>
            <a:ext cx="576064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1D relaxation time spectra of Butter</a:t>
            </a:r>
            <a:endParaRPr kumimoji="0" lang="he-IL" sz="28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5" name="Picture 2" descr="C:\Users\Administrator\Desktop\MAYSA\BUTTER\BUTEER-OX-0HR-ANALYZED-19.12.16\T1\BUTEER-OX-0HR-SECON-T1-MarkedPlot.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415"/>
          <a:stretch/>
        </p:blipFill>
        <p:spPr bwMode="auto">
          <a:xfrm>
            <a:off x="251520" y="1875015"/>
            <a:ext cx="4499992" cy="32614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Administrator\Desktop\MAYSA\BUTTER\BUTEER-OX-0HR-ANALYZED-19.12.16\T2\BUTEER-OX-0HR-SECON-T2-MarkedPlot.bmp"/>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617"/>
          <a:stretch/>
        </p:blipFill>
        <p:spPr bwMode="auto">
          <a:xfrm>
            <a:off x="4355976" y="1817222"/>
            <a:ext cx="4644008" cy="33192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27584" y="5136439"/>
            <a:ext cx="36004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T1 relaxation time spectrum of butter</a:t>
            </a:r>
            <a:endParaRPr kumimoji="0" lang="he-IL" sz="1800" b="0" i="0" u="none" strike="noStrike" cap="none" spc="0" normalizeH="0" baseline="0" dirty="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7" name="TextBox 6"/>
          <p:cNvSpPr txBox="1"/>
          <p:nvPr/>
        </p:nvSpPr>
        <p:spPr>
          <a:xfrm>
            <a:off x="4932040" y="5136439"/>
            <a:ext cx="36004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T2 relaxation time spectrum of butter</a:t>
            </a:r>
            <a:endParaRPr kumimoji="0" lang="he-IL" sz="1800" b="0" i="0" u="none" strike="noStrike" cap="none" spc="0" normalizeH="0" baseline="0" dirty="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Tree>
    <p:extLst>
      <p:ext uri="{BB962C8B-B14F-4D97-AF65-F5344CB8AC3E}">
        <p14:creationId xmlns:p14="http://schemas.microsoft.com/office/powerpoint/2010/main" val="181342704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4149" y="176313"/>
            <a:ext cx="223224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Butter</a:t>
            </a:r>
            <a:endParaRPr kumimoji="0" lang="he-IL" sz="28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3" name="Picture 3" descr="C:\Users\Administrator\Desktop\MAYSA\BUTTER\BUTEER-OX-0HR-ANALYZED-19.12.16\2D\BUTEER-OX-0HR-SECON-T1-Mesh.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782"/>
          <a:stretch/>
        </p:blipFill>
        <p:spPr bwMode="auto">
          <a:xfrm>
            <a:off x="1259632" y="1607736"/>
            <a:ext cx="4572000" cy="348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1385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540" y="188640"/>
            <a:ext cx="859745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800" i="0" u="none" strike="noStrike" cap="none" spc="0" normalizeH="0" baseline="0" dirty="0" smtClean="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rPr>
              <a:t>Rapeseed</a:t>
            </a:r>
            <a:r>
              <a:rPr kumimoji="0" lang="en-US" sz="2800" i="0" u="none" strike="noStrike" cap="none" spc="0" normalizeH="0" dirty="0" smtClean="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rPr>
              <a:t> Oil</a:t>
            </a:r>
            <a:endParaRPr kumimoji="0" lang="he-IL" sz="28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3074" name="Picture 2" descr="Resultado de imagem para rapeseed o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068960"/>
            <a:ext cx="2952328" cy="22142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0054" y="1196752"/>
            <a:ext cx="8496944" cy="646331"/>
          </a:xfrm>
          <a:prstGeom prst="rect">
            <a:avLst/>
          </a:prstGeom>
        </p:spPr>
        <p:txBody>
          <a:bodyPr wrap="square">
            <a:spAutoFit/>
          </a:bodyPr>
          <a:lstStyle/>
          <a:p>
            <a:pPr algn="l"/>
            <a:r>
              <a:rPr lang="en-US" dirty="0" smtClean="0">
                <a:latin typeface="Tahoma" panose="020B0604030504040204" pitchFamily="34" charset="0"/>
                <a:ea typeface="Tahoma" panose="020B0604030504040204" pitchFamily="34" charset="0"/>
                <a:cs typeface="Tahoma" panose="020B0604030504040204" pitchFamily="34" charset="0"/>
              </a:rPr>
              <a:t>Rapeseed is </a:t>
            </a:r>
            <a:r>
              <a:rPr lang="en-US" dirty="0">
                <a:latin typeface="Tahoma" panose="020B0604030504040204" pitchFamily="34" charset="0"/>
                <a:ea typeface="Tahoma" panose="020B0604030504040204" pitchFamily="34" charset="0"/>
                <a:cs typeface="Tahoma" panose="020B0604030504040204" pitchFamily="34" charset="0"/>
              </a:rPr>
              <a:t>the third-largest source of vegetable oil in the </a:t>
            </a:r>
            <a:r>
              <a:rPr lang="en-US" dirty="0" smtClean="0">
                <a:latin typeface="Tahoma" panose="020B0604030504040204" pitchFamily="34" charset="0"/>
                <a:ea typeface="Tahoma" panose="020B0604030504040204" pitchFamily="34" charset="0"/>
                <a:cs typeface="Tahoma" panose="020B0604030504040204" pitchFamily="34" charset="0"/>
              </a:rPr>
              <a:t>world, after </a:t>
            </a:r>
            <a:r>
              <a:rPr lang="en-US" dirty="0" err="1" smtClean="0">
                <a:latin typeface="Tahoma" panose="020B0604030504040204" pitchFamily="34" charset="0"/>
                <a:ea typeface="Tahoma" panose="020B0604030504040204" pitchFamily="34" charset="0"/>
                <a:cs typeface="Tahoma" panose="020B0604030504040204" pitchFamily="34" charset="0"/>
              </a:rPr>
              <a:t>soyabean</a:t>
            </a:r>
            <a:r>
              <a:rPr lang="en-US" dirty="0" smtClean="0">
                <a:latin typeface="Tahoma" panose="020B0604030504040204" pitchFamily="34" charset="0"/>
                <a:ea typeface="Tahoma" panose="020B0604030504040204" pitchFamily="34" charset="0"/>
                <a:cs typeface="Tahoma" panose="020B0604030504040204" pitchFamily="34" charset="0"/>
              </a:rPr>
              <a:t> and palm oil.</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260054" y="3212976"/>
            <a:ext cx="5184576" cy="2585323"/>
          </a:xfrm>
          <a:prstGeom prst="rect">
            <a:avLst/>
          </a:prstGeom>
        </p:spPr>
        <p:txBody>
          <a:bodyPr wrap="square">
            <a:spAutoFit/>
          </a:bodyPr>
          <a:lstStyle/>
          <a:p>
            <a:pPr algn="just"/>
            <a:r>
              <a:rPr lang="en-US" dirty="0" smtClean="0">
                <a:latin typeface="Tahoma" panose="020B0604030504040204" pitchFamily="34" charset="0"/>
                <a:ea typeface="Tahoma" panose="020B0604030504040204" pitchFamily="34" charset="0"/>
                <a:cs typeface="Tahoma" panose="020B0604030504040204" pitchFamily="34" charset="0"/>
              </a:rPr>
              <a:t>Rapeseed oil is </a:t>
            </a:r>
            <a:r>
              <a:rPr lang="en-US" dirty="0">
                <a:latin typeface="Tahoma" panose="020B0604030504040204" pitchFamily="34" charset="0"/>
                <a:ea typeface="Tahoma" panose="020B0604030504040204" pitchFamily="34" charset="0"/>
                <a:cs typeface="Tahoma" panose="020B0604030504040204" pitchFamily="34" charset="0"/>
              </a:rPr>
              <a:t>the preferred oil stock for biodiesel production in most of Europe, accounting for about 80 percent of the feedstock, partly because rapeseed produces more oil per unit of land area compared to other oil sources, such as soybeans, but primarily because canola oil has a significantly lower gel point (lower temperature for freezing) than most other vegetable oils.</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245184" y="1924477"/>
            <a:ext cx="8424936" cy="369332"/>
          </a:xfrm>
          <a:prstGeom prst="rect">
            <a:avLst/>
          </a:prstGeom>
        </p:spPr>
        <p:txBody>
          <a:bodyPr wrap="square">
            <a:spAutoFit/>
          </a:bodyPr>
          <a:lstStyle/>
          <a:p>
            <a:pPr algn="l"/>
            <a:r>
              <a:rPr lang="en-US" dirty="0">
                <a:latin typeface="Tahoma" panose="020B0604030504040204" pitchFamily="34" charset="0"/>
                <a:ea typeface="Tahoma" panose="020B0604030504040204" pitchFamily="34" charset="0"/>
                <a:cs typeface="Tahoma" panose="020B0604030504040204" pitchFamily="34" charset="0"/>
              </a:rPr>
              <a:t>Rapeseed is used to make biodiesel, margarine, animal feed, and bioplastics. </a:t>
            </a:r>
          </a:p>
        </p:txBody>
      </p:sp>
      <p:sp>
        <p:nvSpPr>
          <p:cNvPr id="8" name="Rectangle 7"/>
          <p:cNvSpPr/>
          <p:nvPr/>
        </p:nvSpPr>
        <p:spPr>
          <a:xfrm>
            <a:off x="275516" y="2422629"/>
            <a:ext cx="8107173" cy="646331"/>
          </a:xfrm>
          <a:prstGeom prst="rect">
            <a:avLst/>
          </a:prstGeom>
        </p:spPr>
        <p:txBody>
          <a:bodyPr wrap="square">
            <a:spAutoFit/>
          </a:bodyPr>
          <a:lstStyle/>
          <a:p>
            <a:pPr algn="l"/>
            <a:r>
              <a:rPr lang="en-US" dirty="0">
                <a:latin typeface="Tahoma" panose="020B0604030504040204" pitchFamily="34" charset="0"/>
                <a:ea typeface="Tahoma" panose="020B0604030504040204" pitchFamily="34" charset="0"/>
                <a:cs typeface="Tahoma" panose="020B0604030504040204" pitchFamily="34" charset="0"/>
              </a:rPr>
              <a:t>It is pollinated by honeybees and the honey is mixed with other types or sold as bakery-grade.</a:t>
            </a: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739756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259" y="188640"/>
            <a:ext cx="84449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i="0" u="none" strike="noStrike" cap="none" spc="0" normalizeH="0" baseline="0" dirty="0" smtClean="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rPr>
              <a:t>Rapeseed</a:t>
            </a:r>
            <a:r>
              <a:rPr kumimoji="0" lang="en-US" sz="2400" i="0" u="none" strike="noStrike" cap="none" spc="0" normalizeH="0" dirty="0" smtClean="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rPr>
              <a:t> Oil</a:t>
            </a:r>
            <a:endParaRPr kumimoji="0" lang="he-IL" sz="24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2184772511"/>
              </p:ext>
            </p:extLst>
          </p:nvPr>
        </p:nvGraphicFramePr>
        <p:xfrm>
          <a:off x="683568" y="1700808"/>
          <a:ext cx="2387281" cy="3418840"/>
        </p:xfrm>
        <a:graphic>
          <a:graphicData uri="http://schemas.openxmlformats.org/drawingml/2006/table">
            <a:tbl>
              <a:tblPr rtl="1" firstRow="1" bandRow="1">
                <a:tableStyleId>{5940675A-B579-460E-94D1-54222C63F5DA}</a:tableStyleId>
              </a:tblPr>
              <a:tblGrid>
                <a:gridCol w="1200435"/>
                <a:gridCol w="1186846"/>
              </a:tblGrid>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200" b="1"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rtl="1"/>
                      <a:endParaRPr lang="he-IL" b="1" u="none"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rtl="0"/>
                      <a:r>
                        <a:rPr lang="en-US" b="1"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Rapeseed Oil Chemical composition- FA</a:t>
                      </a:r>
                      <a:endParaRPr lang="he-IL" b="1" u="none"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tc>
              </a:tr>
              <a:tr h="370840">
                <a:tc>
                  <a:txBody>
                    <a:bodyPr/>
                    <a:lstStyle/>
                    <a:p>
                      <a:pPr algn="ctr"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5</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rtl="1"/>
                      <a:r>
                        <a:rPr lang="en-US" sz="1200" dirty="0" smtClean="0">
                          <a:solidFill>
                            <a:srgbClr val="00228E"/>
                          </a:solidFill>
                          <a:latin typeface="Tahoma" panose="020B0604030504040204" pitchFamily="34" charset="0"/>
                          <a:ea typeface="Tahoma" panose="020B0604030504040204" pitchFamily="34" charset="0"/>
                          <a:cs typeface="Tahoma" panose="020B0604030504040204" pitchFamily="34" charset="0"/>
                        </a:rPr>
                        <a:t>16:0 </a:t>
                      </a:r>
                      <a:endParaRPr lang="he-IL"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1</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rtl="1"/>
                      <a:r>
                        <a:rPr lang="en-US" dirty="0" smtClean="0">
                          <a:solidFill>
                            <a:srgbClr val="00228E"/>
                          </a:solidFill>
                          <a:latin typeface="Tahoma" panose="020B0604030504040204" pitchFamily="34" charset="0"/>
                          <a:ea typeface="Tahoma" panose="020B0604030504040204" pitchFamily="34" charset="0"/>
                          <a:cs typeface="Tahoma" panose="020B0604030504040204" pitchFamily="34" charset="0"/>
                        </a:rPr>
                        <a:t>16:1</a:t>
                      </a:r>
                      <a:endParaRPr lang="he-IL"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2</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rtl="1"/>
                      <a:r>
                        <a:rPr lang="en-US" dirty="0" smtClean="0">
                          <a:solidFill>
                            <a:srgbClr val="00228E"/>
                          </a:solidFill>
                          <a:latin typeface="Tahoma" panose="020B0604030504040204" pitchFamily="34" charset="0"/>
                          <a:ea typeface="Tahoma" panose="020B0604030504040204" pitchFamily="34" charset="0"/>
                          <a:cs typeface="Tahoma" panose="020B0604030504040204" pitchFamily="34" charset="0"/>
                        </a:rPr>
                        <a:t>18:0</a:t>
                      </a:r>
                      <a:endParaRPr lang="he-IL"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a:solidFill>
                            <a:srgbClr val="00228E"/>
                          </a:solidFill>
                          <a:effectLst/>
                          <a:latin typeface="Tahoma" panose="020B0604030504040204" pitchFamily="34" charset="0"/>
                          <a:ea typeface="Tahoma" panose="020B0604030504040204" pitchFamily="34" charset="0"/>
                          <a:cs typeface="Tahoma" panose="020B0604030504040204" pitchFamily="34" charset="0"/>
                        </a:rPr>
                        <a:t>64</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r>
                        <a:rPr lang="en-US" dirty="0" smtClean="0">
                          <a:solidFill>
                            <a:srgbClr val="00228E"/>
                          </a:solidFill>
                          <a:latin typeface="Tahoma" panose="020B0604030504040204" pitchFamily="34" charset="0"/>
                          <a:ea typeface="Tahoma" panose="020B0604030504040204" pitchFamily="34" charset="0"/>
                          <a:cs typeface="Tahoma" panose="020B0604030504040204" pitchFamily="34" charset="0"/>
                        </a:rPr>
                        <a:t>18:1</a:t>
                      </a:r>
                      <a:endParaRPr lang="he-IL"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b="1">
                          <a:solidFill>
                            <a:srgbClr val="00228E"/>
                          </a:solidFill>
                          <a:effectLst/>
                          <a:latin typeface="Tahoma" panose="020B0604030504040204" pitchFamily="34" charset="0"/>
                          <a:ea typeface="Tahoma" panose="020B0604030504040204" pitchFamily="34" charset="0"/>
                          <a:cs typeface="Tahoma" panose="020B0604030504040204" pitchFamily="34" charset="0"/>
                        </a:rPr>
                        <a:t>20</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rtl="1"/>
                      <a:r>
                        <a:rPr lang="en-US" b="1" dirty="0" smtClean="0">
                          <a:solidFill>
                            <a:srgbClr val="00228E"/>
                          </a:solidFill>
                          <a:latin typeface="Tahoma" panose="020B0604030504040204" pitchFamily="34" charset="0"/>
                          <a:ea typeface="Tahoma" panose="020B0604030504040204" pitchFamily="34" charset="0"/>
                          <a:cs typeface="Tahoma" panose="020B0604030504040204" pitchFamily="34" charset="0"/>
                        </a:rPr>
                        <a:t>18:2</a:t>
                      </a:r>
                      <a:endParaRPr lang="he-IL" b="1"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b="1">
                          <a:solidFill>
                            <a:srgbClr val="00228E"/>
                          </a:solidFill>
                          <a:effectLst/>
                          <a:latin typeface="Tahoma" panose="020B0604030504040204" pitchFamily="34" charset="0"/>
                          <a:ea typeface="Tahoma" panose="020B0604030504040204" pitchFamily="34" charset="0"/>
                          <a:cs typeface="Tahoma" panose="020B0604030504040204" pitchFamily="34" charset="0"/>
                        </a:rPr>
                        <a:t>4</a:t>
                      </a:r>
                      <a:endParaRPr lang="en-US" sz="110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rtl="1"/>
                      <a:r>
                        <a:rPr lang="en-US" b="1" dirty="0" smtClean="0">
                          <a:solidFill>
                            <a:srgbClr val="00228E"/>
                          </a:solidFill>
                          <a:latin typeface="Tahoma" panose="020B0604030504040204" pitchFamily="34" charset="0"/>
                          <a:ea typeface="Tahoma" panose="020B0604030504040204" pitchFamily="34" charset="0"/>
                          <a:cs typeface="Tahoma" panose="020B0604030504040204" pitchFamily="34" charset="0"/>
                        </a:rPr>
                        <a:t>18:3</a:t>
                      </a:r>
                      <a:endParaRPr lang="he-IL" b="1"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rtl="0">
                        <a:lnSpc>
                          <a:spcPct val="115000"/>
                        </a:lnSpc>
                        <a:spcAft>
                          <a:spcPts val="0"/>
                        </a:spcAft>
                      </a:pPr>
                      <a:r>
                        <a:rPr lang="en-US" sz="1200" dirty="0">
                          <a:solidFill>
                            <a:srgbClr val="00228E"/>
                          </a:solidFill>
                          <a:effectLst/>
                          <a:latin typeface="Tahoma" panose="020B0604030504040204" pitchFamily="34" charset="0"/>
                          <a:ea typeface="Tahoma" panose="020B0604030504040204" pitchFamily="34" charset="0"/>
                          <a:cs typeface="Tahoma" panose="020B0604030504040204" pitchFamily="34" charset="0"/>
                        </a:rPr>
                        <a:t>4</a:t>
                      </a:r>
                      <a:endParaRPr lang="en-US" sz="1100" dirty="0">
                        <a:solidFill>
                          <a:srgbClr val="00228E"/>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r>
                        <a:rPr lang="en-US" dirty="0" smtClean="0">
                          <a:solidFill>
                            <a:srgbClr val="00228E"/>
                          </a:solidFill>
                          <a:latin typeface="Tahoma" panose="020B0604030504040204" pitchFamily="34" charset="0"/>
                          <a:ea typeface="Tahoma" panose="020B0604030504040204" pitchFamily="34" charset="0"/>
                          <a:cs typeface="Tahoma" panose="020B0604030504040204" pitchFamily="34" charset="0"/>
                        </a:rPr>
                        <a:t>other</a:t>
                      </a:r>
                      <a:endParaRPr lang="he-IL" dirty="0">
                        <a:solidFill>
                          <a:srgbClr val="00228E"/>
                        </a:solidFill>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pic>
        <p:nvPicPr>
          <p:cNvPr id="4"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1484784"/>
            <a:ext cx="3039029" cy="189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 descr="Image result for rapeseed oi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3573016"/>
            <a:ext cx="2863581" cy="20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695465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dministrator\Desktop\MAYSA\RAPESEED-OIL\RAPESEED OIL-0HR -OX-15.12.16\T1\OIL-RAPESEED-OX-0-HR-CONTROL-T1-MarkedPlot.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85"/>
          <a:stretch/>
        </p:blipFill>
        <p:spPr bwMode="auto">
          <a:xfrm>
            <a:off x="395536" y="1755299"/>
            <a:ext cx="4175956" cy="33412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1520" y="188640"/>
            <a:ext cx="784887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1D relaxation time spectra of Rapeseed oil</a:t>
            </a:r>
            <a:endParaRPr kumimoji="0" lang="he-IL" sz="2800" i="0" u="none" strike="noStrike" cap="none" spc="0" normalizeH="0" baseline="0" dirty="0">
              <a:ln>
                <a:noFill/>
              </a:ln>
              <a:solidFill>
                <a:schemeClr val="bg1"/>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5" name="Picture 3" descr="C:\Users\Administrator\Desktop\MAYSA\RAPESEED-OIL\RAPESEED OIL-0HR -OX-15.12.16\T2\OIL-RAPESEED-OX-0-HR-CONTROL-T2-MarkedPlot.bmp"/>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162"/>
          <a:stretch/>
        </p:blipFill>
        <p:spPr bwMode="auto">
          <a:xfrm>
            <a:off x="4763212" y="1755299"/>
            <a:ext cx="4129268" cy="33412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27584" y="5136439"/>
            <a:ext cx="36004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T1 relaxation time spectrum of rapeseed</a:t>
            </a:r>
            <a:r>
              <a:rPr kumimoji="0" lang="en-US" sz="1800" b="0" i="0" u="none" strike="noStrike" cap="none" spc="0" normalizeH="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 oil</a:t>
            </a:r>
            <a:endParaRPr kumimoji="0" lang="he-IL" sz="1800" b="0" i="0" u="none" strike="noStrike" cap="none" spc="0" normalizeH="0" baseline="0" dirty="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7" name="TextBox 6"/>
          <p:cNvSpPr txBox="1"/>
          <p:nvPr/>
        </p:nvSpPr>
        <p:spPr>
          <a:xfrm>
            <a:off x="5148064" y="5081956"/>
            <a:ext cx="36004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1"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T2 relaxation time spectrum of rapeseed</a:t>
            </a:r>
            <a:r>
              <a:rPr kumimoji="0" lang="en-US" sz="1800" b="0" i="0" u="none" strike="noStrike" cap="none" spc="0" normalizeH="0" dirty="0" smtClean="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rPr>
              <a:t> oil</a:t>
            </a:r>
            <a:endParaRPr kumimoji="0" lang="he-IL" sz="1800" b="0" i="0" u="none" strike="noStrike" cap="none" spc="0" normalizeH="0" baseline="0" dirty="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Tree>
    <p:extLst>
      <p:ext uri="{BB962C8B-B14F-4D97-AF65-F5344CB8AC3E}">
        <p14:creationId xmlns:p14="http://schemas.microsoft.com/office/powerpoint/2010/main" val="165581385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870</TotalTime>
  <Words>598</Words>
  <Application>Microsoft Office PowerPoint</Application>
  <PresentationFormat>On-screen Show (4:3)</PresentationFormat>
  <Paragraphs>130</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1_Office Theme</vt:lpstr>
      <vt:lpstr>T1-T2 mapping of butter and vegetable oils</vt:lpstr>
      <vt:lpstr>Fats and Oils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1D relaxation time spectra of soybean oil</vt:lpstr>
      <vt:lpstr>PowerPoint Presentation</vt:lpstr>
      <vt:lpstr>PowerPoint Presentation</vt:lpstr>
      <vt:lpstr>PowerPoint Presentation</vt:lpstr>
      <vt:lpstr>1D relaxtion time spectra of linseed oil</vt:lpstr>
      <vt:lpstr>PowerPoint Presentation</vt:lpstr>
      <vt:lpstr>Contact Information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principles of NMR Proton relaxation technology</dc:title>
  <dc:creator>Administrator</dc:creator>
  <cp:lastModifiedBy>Administrator</cp:lastModifiedBy>
  <cp:revision>96</cp:revision>
  <dcterms:modified xsi:type="dcterms:W3CDTF">2018-10-16T11:40:44Z</dcterms:modified>
</cp:coreProperties>
</file>