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8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75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8E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546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2758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latinLnBrk="0">
      <a:defRPr sz="1200">
        <a:latin typeface="+mj-lt"/>
        <a:ea typeface="+mj-ea"/>
        <a:cs typeface="+mj-cs"/>
        <a:sym typeface="Calibri"/>
      </a:defRPr>
    </a:lvl1pPr>
    <a:lvl2pPr indent="228600" algn="r" latinLnBrk="0">
      <a:defRPr sz="1200">
        <a:latin typeface="+mj-lt"/>
        <a:ea typeface="+mj-ea"/>
        <a:cs typeface="+mj-cs"/>
        <a:sym typeface="Calibri"/>
      </a:defRPr>
    </a:lvl2pPr>
    <a:lvl3pPr indent="457200" algn="r" latinLnBrk="0">
      <a:defRPr sz="1200">
        <a:latin typeface="+mj-lt"/>
        <a:ea typeface="+mj-ea"/>
        <a:cs typeface="+mj-cs"/>
        <a:sym typeface="Calibri"/>
      </a:defRPr>
    </a:lvl3pPr>
    <a:lvl4pPr indent="685800" algn="r" latinLnBrk="0">
      <a:defRPr sz="1200">
        <a:latin typeface="+mj-lt"/>
        <a:ea typeface="+mj-ea"/>
        <a:cs typeface="+mj-cs"/>
        <a:sym typeface="Calibri"/>
      </a:defRPr>
    </a:lvl4pPr>
    <a:lvl5pPr indent="914400" algn="r" latinLnBrk="0">
      <a:defRPr sz="1200">
        <a:latin typeface="+mj-lt"/>
        <a:ea typeface="+mj-ea"/>
        <a:cs typeface="+mj-cs"/>
        <a:sym typeface="Calibri"/>
      </a:defRPr>
    </a:lvl5pPr>
    <a:lvl6pPr indent="1143000" algn="r" latinLnBrk="0">
      <a:defRPr sz="1200">
        <a:latin typeface="+mj-lt"/>
        <a:ea typeface="+mj-ea"/>
        <a:cs typeface="+mj-cs"/>
        <a:sym typeface="Calibri"/>
      </a:defRPr>
    </a:lvl6pPr>
    <a:lvl7pPr indent="1371600" algn="r" latinLnBrk="0">
      <a:defRPr sz="1200">
        <a:latin typeface="+mj-lt"/>
        <a:ea typeface="+mj-ea"/>
        <a:cs typeface="+mj-cs"/>
        <a:sym typeface="Calibri"/>
      </a:defRPr>
    </a:lvl7pPr>
    <a:lvl8pPr indent="1600200" algn="r" latinLnBrk="0">
      <a:defRPr sz="1200">
        <a:latin typeface="+mj-lt"/>
        <a:ea typeface="+mj-ea"/>
        <a:cs typeface="+mj-cs"/>
        <a:sym typeface="Calibri"/>
      </a:defRPr>
    </a:lvl8pPr>
    <a:lvl9pPr indent="1828800" algn="r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175" y="0"/>
            <a:ext cx="9140825" cy="764704"/>
          </a:xfrm>
          <a:prstGeom prst="rect">
            <a:avLst/>
          </a:prstGeom>
          <a:gradFill flip="none" rotWithShape="1">
            <a:gsLst>
              <a:gs pos="100000">
                <a:srgbClr val="000099"/>
              </a:gs>
              <a:gs pos="0">
                <a:srgbClr val="000000"/>
              </a:gs>
            </a:gsLst>
            <a:lin ang="10800000" scaled="1"/>
            <a:tileRect/>
          </a:gradFill>
          <a:ln w="12700">
            <a:miter lim="400000"/>
          </a:ln>
          <a:effectLst/>
        </p:spPr>
        <p:txBody>
          <a:bodyPr lIns="45719" rIns="45719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0279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00279F"/>
              </a:solidFill>
              <a:effectLst/>
              <a:uLnTx/>
              <a:uFillTx/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D5BB303F-79C3-4CBB-A91F-641CF2863BA4}"/>
              </a:ext>
            </a:extLst>
          </p:cNvPr>
          <p:cNvSpPr/>
          <p:nvPr userDrawn="1"/>
        </p:nvSpPr>
        <p:spPr>
          <a:xfrm>
            <a:off x="0" y="6540501"/>
            <a:ext cx="4572000" cy="2880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CE6CAF0E-A16F-4F82-9720-66A9D8A19190}"/>
              </a:ext>
            </a:extLst>
          </p:cNvPr>
          <p:cNvSpPr/>
          <p:nvPr userDrawn="1"/>
        </p:nvSpPr>
        <p:spPr>
          <a:xfrm>
            <a:off x="4572000" y="6540501"/>
            <a:ext cx="4572000" cy="288032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97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57200" y="6404292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l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ctrTitle"/>
          </p:nvPr>
        </p:nvSpPr>
        <p:spPr>
          <a:xfrm>
            <a:off x="755576" y="1484783"/>
            <a:ext cx="7772401" cy="147002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T1-T2 mapping of seeds</a:t>
            </a:r>
            <a:endParaRPr dirty="0">
              <a:solidFill>
                <a:srgbClr val="00228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Shape 153"/>
          <p:cNvSpPr>
            <a:spLocks noGrp="1"/>
          </p:cNvSpPr>
          <p:nvPr>
            <p:ph type="subTitle" sz="quarter" idx="1"/>
          </p:nvPr>
        </p:nvSpPr>
        <p:spPr>
          <a:xfrm>
            <a:off x="1331640" y="4005064"/>
            <a:ext cx="6400801" cy="17526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NMR and MRI Application in 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Biotechnology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ZEEV-MAABADA\Desktop\SHOSH-RESULTS\SEEDS-SHOSH-30.11.17\SESAME\T1\SEASAME-T1-MarkedPlot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8"/>
          <a:stretch/>
        </p:blipFill>
        <p:spPr bwMode="auto">
          <a:xfrm>
            <a:off x="89818" y="1772816"/>
            <a:ext cx="4675381" cy="300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ZEEV-MAABADA\Desktop\SHOSH-RESULTS\SEEDS-SHOSH-30.11.17\SESAME\T2\SEASAME-T2-MarkedPlot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3"/>
          <a:stretch/>
        </p:blipFill>
        <p:spPr bwMode="auto">
          <a:xfrm>
            <a:off x="4495799" y="1772816"/>
            <a:ext cx="4573743" cy="295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25152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1D relaxation time spectra of sesame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296" y="4869160"/>
            <a:ext cx="38164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T1 relaxation time spectrum of sesame</a:t>
            </a:r>
            <a:endParaRPr kumimoji="0" lang="he-IL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4459" y="4783348"/>
            <a:ext cx="38164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 relaxation time spectrum of sesame</a:t>
            </a:r>
            <a:endParaRPr kumimoji="0" lang="he-IL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60484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2D relaxation time spectrum of sesame</a:t>
            </a:r>
            <a:r>
              <a:rPr lang="he-IL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he-IL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194" name="Picture 2" descr="C:\Users\ZEEV-MAABADA\Desktop\SHOSH-RESULTS\SEEDS-SHOSH-30.11.17\SESAME\2D\SESAME-Mesh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1"/>
          <a:stretch/>
        </p:blipFill>
        <p:spPr bwMode="auto">
          <a:xfrm>
            <a:off x="539552" y="1340768"/>
            <a:ext cx="4734086" cy="374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ses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379751"/>
            <a:ext cx="3096344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21949"/>
              </p:ext>
            </p:extLst>
          </p:nvPr>
        </p:nvGraphicFramePr>
        <p:xfrm>
          <a:off x="5436096" y="1268760"/>
          <a:ext cx="3096344" cy="2743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48172"/>
                <a:gridCol w="1548172"/>
              </a:tblGrid>
              <a:tr h="257171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Nutritional Table (100g)</a:t>
                      </a:r>
                      <a:endParaRPr lang="he-IL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Fat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Saturated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Monounsaturated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Polyunsaturated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Carbohydrate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Dietary Fiber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0.3g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Sugar  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Protein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228E"/>
                          </a:solidFill>
                          <a:effectLst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Calibri"/>
                        </a:rPr>
                        <a:t>Other constituents</a:t>
                      </a:r>
                      <a:endParaRPr lang="he-IL" b="0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1056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ZEEV-MAABADA\Desktop\SHOSH-RESULTS\SEEDS-SHOSH-30.11.17\SOYA\T1\SOYA-T1-MarkedPlot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0"/>
          <a:stretch/>
        </p:blipFill>
        <p:spPr bwMode="auto">
          <a:xfrm>
            <a:off x="228600" y="1844824"/>
            <a:ext cx="4370465" cy="282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ZEEV-MAABADA\Desktop\SHOSH-RESULTS\SEEDS-SHOSH-30.11.17\SOYA\T2\SOYA-T2-MarkedPlot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7"/>
          <a:stretch/>
        </p:blipFill>
        <p:spPr bwMode="auto">
          <a:xfrm>
            <a:off x="4543342" y="1844824"/>
            <a:ext cx="4268826" cy="274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228237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1D relaxation time spectra of soya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725144"/>
            <a:ext cx="38164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T1 relaxation time spectrum of soya</a:t>
            </a:r>
            <a:endParaRPr kumimoji="0" lang="he-IL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6051" y="4668270"/>
            <a:ext cx="38164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 relaxation time spectrum of soya</a:t>
            </a:r>
            <a:endParaRPr kumimoji="0" lang="he-IL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86477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79103" y="116632"/>
            <a:ext cx="7653337" cy="83661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2D relaxation time spectrum of soya</a:t>
            </a:r>
            <a:r>
              <a:rPr lang="he-IL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he-IL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218" name="Picture 2" descr="C:\Users\ZEEV-MAABADA\Desktop\SHOSH-RESULTS\SEEDS-SHOSH-30.11.17\SOYA\2D\SOYA-Mesh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7266" r="-4578" b="-1"/>
          <a:stretch/>
        </p:blipFill>
        <p:spPr bwMode="auto">
          <a:xfrm>
            <a:off x="323528" y="1124744"/>
            <a:ext cx="4834064" cy="380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418030"/>
            <a:ext cx="2808312" cy="179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09204"/>
              </p:ext>
            </p:extLst>
          </p:nvPr>
        </p:nvGraphicFramePr>
        <p:xfrm>
          <a:off x="5472100" y="1124744"/>
          <a:ext cx="3096344" cy="3017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48172"/>
                <a:gridCol w="1548172"/>
              </a:tblGrid>
              <a:tr h="257171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Nutritional Table (100g)</a:t>
                      </a:r>
                      <a:endParaRPr lang="he-IL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19.94g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Fat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2.884g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Saturated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4.404g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Monounsaturated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11.255g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Polyunsaturated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30.16g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Carbohydrate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9.3g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Dietary Fiber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7.33g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Sugar  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36.49g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Protein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8.54g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228E"/>
                          </a:solidFill>
                          <a:effectLst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Calibri"/>
                        </a:rPr>
                        <a:t>Water</a:t>
                      </a:r>
                      <a:endParaRPr lang="he-IL" b="0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4.87g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0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Other constituents</a:t>
                      </a:r>
                      <a:endParaRPr lang="he-IL" b="0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5712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>
            <a:spLocks noGrp="1"/>
          </p:cNvSpPr>
          <p:nvPr>
            <p:ph type="title" idx="4294967295"/>
          </p:nvPr>
        </p:nvSpPr>
        <p:spPr>
          <a:xfrm>
            <a:off x="0" y="-27747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defTabSz="704087">
              <a:defRPr sz="3003"/>
            </a:lvl1pPr>
          </a:lstStyle>
          <a:p>
            <a:r>
              <a:rPr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Information </a:t>
            </a:r>
          </a:p>
        </p:txBody>
      </p:sp>
      <p:sp>
        <p:nvSpPr>
          <p:cNvPr id="655" name="Shape 655"/>
          <p:cNvSpPr>
            <a:spLocks noGrp="1"/>
          </p:cNvSpPr>
          <p:nvPr>
            <p:ph type="body" idx="4294967295"/>
          </p:nvPr>
        </p:nvSpPr>
        <p:spPr>
          <a:xfrm>
            <a:off x="611560" y="1340768"/>
            <a:ext cx="8243887" cy="43148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  <a:buSzTx/>
              <a:buNone/>
              <a:defRPr sz="2000"/>
            </a:pP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</a:t>
            </a:r>
            <a:r>
              <a:rPr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Zeev</a:t>
            </a: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Wiesman</a:t>
            </a: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wiesman@bgu.ac.il</a:t>
            </a:r>
          </a:p>
          <a:p>
            <a:pPr algn="l">
              <a:lnSpc>
                <a:spcPct val="80000"/>
              </a:lnSpc>
              <a:buSzTx/>
              <a:buNone/>
              <a:defRPr sz="1600"/>
            </a:pPr>
            <a:endParaRPr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400"/>
              </a:spcBef>
              <a:buSzTx/>
              <a:buNone/>
              <a:defRPr sz="2000"/>
            </a:pPr>
            <a:r>
              <a:rPr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Maysa</a:t>
            </a: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Resende</a:t>
            </a: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mteixeiraresende@gmail.com</a:t>
            </a:r>
          </a:p>
          <a:p>
            <a:pPr algn="l">
              <a:lnSpc>
                <a:spcPct val="80000"/>
              </a:lnSpc>
              <a:buSzTx/>
              <a:buNone/>
              <a:defRPr sz="1600" b="1"/>
            </a:pPr>
            <a:endParaRPr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</a:t>
            </a: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Janna </a:t>
            </a:r>
            <a:r>
              <a:rPr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Abramovich</a:t>
            </a: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janna@bgu.ac.il</a:t>
            </a:r>
          </a:p>
          <a:p>
            <a:pPr algn="l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80000"/>
              </a:lnSpc>
              <a:spcBef>
                <a:spcPts val="400"/>
              </a:spcBef>
              <a:buSzTx/>
              <a:buNone/>
              <a:defRPr sz="2000"/>
            </a:pPr>
            <a:r>
              <a:rPr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Shosh</a:t>
            </a: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Kravchick</a:t>
            </a: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kravch@bgu.ac.il</a:t>
            </a:r>
          </a:p>
          <a:p>
            <a:pPr algn="l">
              <a:lnSpc>
                <a:spcPct val="80000"/>
              </a:lnSpc>
              <a:buSzTx/>
              <a:buNone/>
              <a:defRPr sz="900"/>
            </a:pPr>
            <a:endParaRPr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spcBef>
                <a:spcPts val="300"/>
              </a:spcBef>
              <a:buSzTx/>
              <a:buNone/>
              <a:defRPr sz="1600"/>
            </a:pPr>
            <a:r>
              <a:rPr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80000"/>
              </a:lnSpc>
              <a:spcBef>
                <a:spcPts val="300"/>
              </a:spcBef>
              <a:buSzTx/>
              <a:buNone/>
              <a:defRPr sz="1600" b="1"/>
            </a:pPr>
            <a:r>
              <a:rPr sz="1800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Plant Lipid Biotechnology Lab phone number: 074-7795272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0"/>
            <a:ext cx="7560840" cy="75431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Seeds</a:t>
            </a:r>
            <a:endParaRPr lang="he-IL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11560" y="1556792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Seeds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a basic source of food for both man and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animals. But they are also an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source of medicine and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drugs.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main composition of seeds are: lipids and fatty acids, lignocellulose and starch complexes, a minor content of vitamins and minerals and a small amount of water.</a:t>
            </a:r>
            <a:endParaRPr lang="he-I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713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52065" y="194400"/>
            <a:ext cx="986509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Demonstration of 2-D T1-T2 proton relaxation Dictionary</a:t>
            </a:r>
            <a:endParaRPr lang="he-IL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46120" y="1354840"/>
            <a:ext cx="4896543" cy="4384970"/>
            <a:chOff x="2074040" y="1112006"/>
            <a:chExt cx="4896543" cy="4384970"/>
          </a:xfrm>
        </p:grpSpPr>
        <p:grpSp>
          <p:nvGrpSpPr>
            <p:cNvPr id="24" name="Group 23"/>
            <p:cNvGrpSpPr/>
            <p:nvPr/>
          </p:nvGrpSpPr>
          <p:grpSpPr>
            <a:xfrm>
              <a:off x="2074040" y="1112006"/>
              <a:ext cx="4896543" cy="4384970"/>
              <a:chOff x="-36512" y="409576"/>
              <a:chExt cx="4896543" cy="438497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-36512" y="409576"/>
                <a:ext cx="4896543" cy="4384970"/>
                <a:chOff x="-36512" y="409576"/>
                <a:chExt cx="4896543" cy="4384970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-36512" y="409576"/>
                  <a:ext cx="4896543" cy="4384970"/>
                  <a:chOff x="-36512" y="409576"/>
                  <a:chExt cx="4896543" cy="4384970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-36512" y="409576"/>
                    <a:ext cx="4896543" cy="4384970"/>
                    <a:chOff x="-36512" y="409576"/>
                    <a:chExt cx="4896543" cy="4384970"/>
                  </a:xfrm>
                </p:grpSpPr>
                <p:grpSp>
                  <p:nvGrpSpPr>
                    <p:cNvPr id="8" name="Group 7"/>
                    <p:cNvGrpSpPr/>
                    <p:nvPr/>
                  </p:nvGrpSpPr>
                  <p:grpSpPr>
                    <a:xfrm>
                      <a:off x="-36512" y="409576"/>
                      <a:ext cx="4896543" cy="4384970"/>
                      <a:chOff x="3707905" y="1373547"/>
                      <a:chExt cx="4896543" cy="4384970"/>
                    </a:xfrm>
                  </p:grpSpPr>
                  <p:pic>
                    <p:nvPicPr>
                      <p:cNvPr id="3" name="Picture 2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941751" y="1373547"/>
                        <a:ext cx="4429072" cy="4359709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" name="Group 1"/>
                      <p:cNvGrpSpPr/>
                      <p:nvPr/>
                    </p:nvGrpSpPr>
                    <p:grpSpPr>
                      <a:xfrm>
                        <a:off x="3707905" y="1988118"/>
                        <a:ext cx="4896543" cy="3770399"/>
                        <a:chOff x="3707905" y="1988118"/>
                        <a:chExt cx="4896543" cy="3770399"/>
                      </a:xfrm>
                    </p:grpSpPr>
                    <p:sp>
                      <p:nvSpPr>
                        <p:cNvPr id="14" name="Shape 190"/>
                        <p:cNvSpPr/>
                        <p:nvPr/>
                      </p:nvSpPr>
                      <p:spPr>
                        <a:xfrm>
                          <a:off x="5849779" y="1994150"/>
                          <a:ext cx="1013641" cy="338554"/>
                        </a:xfrm>
                        <a:prstGeom prst="rect">
                          <a:avLst/>
                        </a:prstGeom>
                        <a:noFill/>
                        <a:ln w="12700" cap="flat">
                          <a:noFill/>
                          <a:miter lim="400000"/>
                        </a:ln>
                        <a:effectLst/>
                        <a:extLst>
                          <a:ext uri="{C572A759-6A51-4108-AA02-DFA0A04FC94B}">
                            <ma14:wrappingTextBoxFlag xmlns="" xmlns:ma14="http://schemas.microsoft.com/office/mac/drawingml/2011/main" val="1"/>
                          </a:ext>
                        </a:extLst>
                      </p:spPr>
                      <p:txBody>
                        <a:bodyPr wrap="square" lIns="0" tIns="0" rIns="0" bIns="0" numCol="1" anchor="t">
                          <a:spAutoFit/>
                        </a:bodyPr>
                        <a:lstStyle>
                          <a:lvl1pPr algn="ctr">
                            <a:defRPr sz="700"/>
                          </a:lvl1pPr>
                        </a:lstStyle>
                        <a:p>
                          <a:r>
                            <a:rPr sz="1100" dirty="0"/>
                            <a:t>Fatty compounds</a:t>
                          </a:r>
                        </a:p>
                      </p:txBody>
                    </p:sp>
                    <p:sp>
                      <p:nvSpPr>
                        <p:cNvPr id="9" name="Oval 8"/>
                        <p:cNvSpPr/>
                        <p:nvPr/>
                      </p:nvSpPr>
                      <p:spPr>
                        <a:xfrm>
                          <a:off x="5292080" y="4437112"/>
                          <a:ext cx="504056" cy="14401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25400" cap="flat">
                          <a:solidFill>
                            <a:schemeClr val="accent1"/>
                          </a:solidFill>
                          <a:prstDash val="solid"/>
                          <a:round/>
                        </a:ln>
                        <a:effectLst>
                          <a:outerShdw blurRad="381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45719" tIns="45719" rIns="45719" bIns="45719" numCol="1" spcCol="38100" rtlCol="0" anchor="ctr">
                          <a:spAutoFit/>
                        </a:bodyPr>
                        <a:lstStyle/>
                        <a:p>
                          <a:pPr marL="0" marR="0" indent="0" algn="l" defTabSz="914400" rtl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he-IL" sz="1400" b="0" i="0" u="none" strike="noStrike" cap="none" spc="0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+mj-lt"/>
                            <a:ea typeface="+mj-ea"/>
                            <a:cs typeface="+mj-cs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" name="Oval 14"/>
                        <p:cNvSpPr/>
                        <p:nvPr/>
                      </p:nvSpPr>
                      <p:spPr>
                        <a:xfrm>
                          <a:off x="5968460" y="4437112"/>
                          <a:ext cx="504056" cy="14401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25400" cap="flat">
                          <a:solidFill>
                            <a:schemeClr val="accent1"/>
                          </a:solidFill>
                          <a:prstDash val="solid"/>
                          <a:round/>
                        </a:ln>
                        <a:effectLst>
                          <a:outerShdw blurRad="381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45719" tIns="45719" rIns="45719" bIns="45719" numCol="1" spcCol="38100" rtlCol="0" anchor="ctr">
                          <a:spAutoFit/>
                        </a:bodyPr>
                        <a:lstStyle/>
                        <a:p>
                          <a:pPr marL="0" marR="0" indent="0" algn="l" defTabSz="914400" rtl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he-IL" sz="1400" b="0" i="0" u="none" strike="noStrike" cap="none" spc="0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+mj-lt"/>
                            <a:ea typeface="+mj-ea"/>
                            <a:cs typeface="+mj-cs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" name="Oval 15"/>
                        <p:cNvSpPr/>
                        <p:nvPr/>
                      </p:nvSpPr>
                      <p:spPr>
                        <a:xfrm>
                          <a:off x="6580741" y="4425248"/>
                          <a:ext cx="504056" cy="14401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25400" cap="flat">
                          <a:solidFill>
                            <a:schemeClr val="accent1"/>
                          </a:solidFill>
                          <a:prstDash val="solid"/>
                          <a:round/>
                        </a:ln>
                        <a:effectLst>
                          <a:outerShdw blurRad="381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45719" tIns="45719" rIns="45719" bIns="45719" numCol="1" spcCol="38100" rtlCol="0" anchor="ctr">
                          <a:spAutoFit/>
                        </a:bodyPr>
                        <a:lstStyle/>
                        <a:p>
                          <a:pPr marL="0" marR="0" indent="0" algn="l" defTabSz="914400" rtl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he-IL" sz="1400" b="0" i="0" u="none" strike="noStrike" cap="none" spc="0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+mj-lt"/>
                            <a:ea typeface="+mj-ea"/>
                            <a:cs typeface="+mj-cs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22" name="Shape 168"/>
                        <p:cNvSpPr/>
                        <p:nvPr/>
                      </p:nvSpPr>
                      <p:spPr>
                        <a:xfrm rot="18757033">
                          <a:off x="6495004" y="2532040"/>
                          <a:ext cx="1145184" cy="5733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3175" cap="flat">
                          <a:noFill/>
                          <a:prstDash val="dash"/>
                          <a:round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sz="1200">
                              <a:solidFill>
                                <a:srgbClr val="FFFFFF"/>
                              </a:solidFill>
                            </a:defRPr>
                          </a:pPr>
                          <a:endParaRPr/>
                        </a:p>
                      </p:txBody>
                    </p:sp>
                    <p:sp>
                      <p:nvSpPr>
                        <p:cNvPr id="26" name="Shape 202"/>
                        <p:cNvSpPr/>
                        <p:nvPr/>
                      </p:nvSpPr>
                      <p:spPr>
                        <a:xfrm rot="20076215">
                          <a:off x="5745013" y="3608710"/>
                          <a:ext cx="209533" cy="191188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6350" cap="flat">
                          <a:noFill/>
                          <a:prstDash val="dash"/>
                          <a:round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sz="1500">
                              <a:solidFill>
                                <a:srgbClr val="FFFFFF"/>
                              </a:solidFill>
                            </a:defRPr>
                          </a:pPr>
                          <a:endParaRPr/>
                        </a:p>
                      </p:txBody>
                    </p:sp>
                    <p:sp>
                      <p:nvSpPr>
                        <p:cNvPr id="27" name="Shape 149"/>
                        <p:cNvSpPr/>
                        <p:nvPr/>
                      </p:nvSpPr>
                      <p:spPr>
                        <a:xfrm>
                          <a:off x="5076056" y="3121223"/>
                          <a:ext cx="383417" cy="307777"/>
                        </a:xfrm>
                        <a:prstGeom prst="rect">
                          <a:avLst/>
                        </a:prstGeom>
                        <a:noFill/>
                        <a:ln w="12700" cap="flat">
                          <a:noFill/>
                          <a:miter lim="400000"/>
                        </a:ln>
                        <a:effectLst/>
                        <a:extLst>
                          <a:ext uri="{C572A759-6A51-4108-AA02-DFA0A04FC94B}">
                            <ma14:wrappingTextBoxFlag xmlns="" xmlns:ma14="http://schemas.microsoft.com/office/mac/drawingml/2011/main" val="1"/>
                          </a:ext>
                        </a:extLst>
                      </p:spPr>
                      <p:txBody>
                        <a:bodyPr wrap="square" lIns="0" tIns="0" rIns="0" bIns="0" numCol="1" anchor="t">
                          <a:spAutoFit/>
                        </a:bodyPr>
                        <a:lstStyle/>
                        <a:p>
                          <a:pPr algn="ctr">
                            <a:defRPr sz="700"/>
                          </a:pPr>
                          <a:r>
                            <a:rPr sz="1000" dirty="0"/>
                            <a:t>Biofilm</a:t>
                          </a:r>
                          <a:br>
                            <a:rPr sz="1000" dirty="0"/>
                          </a:br>
                          <a:r>
                            <a:rPr sz="1000" dirty="0"/>
                            <a:t>Epoxy</a:t>
                          </a:r>
                        </a:p>
                      </p:txBody>
                    </p:sp>
                    <p:sp>
                      <p:nvSpPr>
                        <p:cNvPr id="28" name="Shape 166"/>
                        <p:cNvSpPr/>
                        <p:nvPr/>
                      </p:nvSpPr>
                      <p:spPr>
                        <a:xfrm rot="19010356">
                          <a:off x="6291315" y="3258118"/>
                          <a:ext cx="327252" cy="103481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3175" cap="flat">
                          <a:noFill/>
                          <a:prstDash val="dash"/>
                          <a:round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sz="1200">
                              <a:solidFill>
                                <a:srgbClr val="FFFFFF"/>
                              </a:solidFill>
                            </a:defRPr>
                          </a:pPr>
                          <a:endParaRPr/>
                        </a:p>
                      </p:txBody>
                    </p:sp>
                    <p:sp>
                      <p:nvSpPr>
                        <p:cNvPr id="29" name="Shape 189"/>
                        <p:cNvSpPr/>
                        <p:nvPr/>
                      </p:nvSpPr>
                      <p:spPr>
                        <a:xfrm>
                          <a:off x="5738343" y="2708920"/>
                          <a:ext cx="551521" cy="338554"/>
                        </a:xfrm>
                        <a:prstGeom prst="rect">
                          <a:avLst/>
                        </a:prstGeom>
                        <a:noFill/>
                        <a:ln w="12700" cap="flat">
                          <a:noFill/>
                          <a:miter lim="400000"/>
                        </a:ln>
                        <a:effectLst/>
                        <a:extLst>
                          <a:ext uri="{C572A759-6A51-4108-AA02-DFA0A04FC94B}">
                            <ma14:wrappingTextBoxFlag xmlns="" xmlns:ma14="http://schemas.microsoft.com/office/mac/drawingml/2011/main" val="1"/>
                          </a:ext>
                        </a:extLst>
                      </p:spPr>
                      <p:txBody>
                        <a:bodyPr wrap="square" lIns="0" tIns="0" rIns="0" bIns="0" numCol="1" anchor="t">
                          <a:spAutoFit/>
                        </a:bodyPr>
                        <a:lstStyle>
                          <a:lvl1pPr algn="ctr">
                            <a:defRPr sz="700"/>
                          </a:lvl1pPr>
                        </a:lstStyle>
                        <a:p>
                          <a:r>
                            <a:rPr sz="1100" dirty="0"/>
                            <a:t>Free</a:t>
                          </a:r>
                          <a:r>
                            <a:rPr sz="1100" b="1" dirty="0"/>
                            <a:t> </a:t>
                          </a:r>
                          <a:r>
                            <a:rPr sz="1100" dirty="0"/>
                            <a:t>sugars</a:t>
                          </a:r>
                        </a:p>
                      </p:txBody>
                    </p:sp>
                    <p:sp>
                      <p:nvSpPr>
                        <p:cNvPr id="10" name="Oval 9"/>
                        <p:cNvSpPr/>
                        <p:nvPr/>
                      </p:nvSpPr>
                      <p:spPr>
                        <a:xfrm>
                          <a:off x="6615615" y="3513355"/>
                          <a:ext cx="194866" cy="20367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25400" cap="flat">
                          <a:solidFill>
                            <a:schemeClr val="accent1"/>
                          </a:solidFill>
                          <a:prstDash val="solid"/>
                          <a:round/>
                        </a:ln>
                        <a:effectLst>
                          <a:outerShdw blurRad="381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45719" tIns="45719" rIns="45719" bIns="45719" numCol="1" spcCol="38100" rtlCol="0" anchor="ctr">
                          <a:spAutoFit/>
                        </a:bodyPr>
                        <a:lstStyle/>
                        <a:p>
                          <a:pPr marL="0" marR="0" indent="0" algn="l" defTabSz="914400" rtl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he-IL" sz="1400" b="0" i="0" u="none" strike="noStrike" cap="none" spc="0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+mj-lt"/>
                            <a:ea typeface="+mj-ea"/>
                            <a:cs typeface="+mj-cs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35" name="TextBox 34"/>
                        <p:cNvSpPr txBox="1"/>
                        <p:nvPr/>
                      </p:nvSpPr>
                      <p:spPr>
                        <a:xfrm>
                          <a:off x="7327598" y="3172908"/>
                          <a:ext cx="1276850" cy="400108"/>
                        </a:xfrm>
                        <a:prstGeom prst="rect">
                          <a:avLst/>
                        </a:prstGeom>
                        <a:noFill/>
                        <a:ln w="12700" cap="flat">
                          <a:noFill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45719" tIns="45719" rIns="45719" bIns="45719" numCol="1" spcCol="38100" rtlCol="1" anchor="t">
                          <a:spAutoFit/>
                        </a:bodyPr>
                        <a:lstStyle/>
                        <a:p>
                          <a:pPr algn="l"/>
                          <a:r>
                            <a:rPr lang="en-US" sz="1000" dirty="0"/>
                            <a:t>Hydrated surface highly </a:t>
                          </a:r>
                          <a:r>
                            <a:rPr lang="en-US" sz="1000" dirty="0" smtClean="0"/>
                            <a:t>amorphous </a:t>
                          </a:r>
                          <a:endParaRPr kumimoji="0" lang="he-IL" sz="10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1" name="Oval 50"/>
                        <p:cNvSpPr/>
                        <p:nvPr/>
                      </p:nvSpPr>
                      <p:spPr>
                        <a:xfrm rot="3960000">
                          <a:off x="5552055" y="3943865"/>
                          <a:ext cx="108000" cy="32400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25400" cap="flat">
                          <a:solidFill>
                            <a:schemeClr val="accent1"/>
                          </a:solidFill>
                          <a:prstDash val="solid"/>
                          <a:round/>
                        </a:ln>
                        <a:effectLst>
                          <a:outerShdw blurRad="381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45719" tIns="45719" rIns="45719" bIns="45719" numCol="1" spcCol="38100" rtlCol="0" anchor="ctr">
                          <a:spAutoFit/>
                        </a:bodyPr>
                        <a:lstStyle/>
                        <a:p>
                          <a:pPr marL="0" marR="0" indent="0" algn="l" defTabSz="914400" rtl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he-IL" sz="1400" b="0" i="0" u="none" strike="noStrike" cap="none" spc="0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+mj-lt"/>
                            <a:ea typeface="+mj-ea"/>
                            <a:cs typeface="+mj-cs"/>
                            <a:sym typeface="Arial"/>
                          </a:endParaRPr>
                        </a:p>
                      </p:txBody>
                    </p:sp>
                    <p:cxnSp>
                      <p:nvCxnSpPr>
                        <p:cNvPr id="55" name="Straight Arrow Connector 54"/>
                        <p:cNvCxnSpPr/>
                        <p:nvPr/>
                      </p:nvCxnSpPr>
                      <p:spPr>
                        <a:xfrm>
                          <a:off x="5508104" y="3375364"/>
                          <a:ext cx="207257" cy="197652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" name="Straight Arrow Connector 57"/>
                        <p:cNvCxnSpPr/>
                        <p:nvPr/>
                      </p:nvCxnSpPr>
                      <p:spPr>
                        <a:xfrm>
                          <a:off x="5272697" y="3766509"/>
                          <a:ext cx="191709" cy="238555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9" name="TextBox 58"/>
                        <p:cNvSpPr txBox="1"/>
                        <p:nvPr/>
                      </p:nvSpPr>
                      <p:spPr>
                        <a:xfrm>
                          <a:off x="4433159" y="3509390"/>
                          <a:ext cx="858921" cy="553996"/>
                        </a:xfrm>
                        <a:prstGeom prst="rect">
                          <a:avLst/>
                        </a:prstGeom>
                        <a:noFill/>
                        <a:ln w="12700" cap="flat">
                          <a:noFill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45719" tIns="45719" rIns="45719" bIns="45719" numCol="1" spcCol="38100" rtlCol="1" anchor="t">
                          <a:spAutoFit/>
                        </a:bodyPr>
                        <a:lstStyle/>
                        <a:p>
                          <a:pPr algn="l"/>
                          <a:r>
                            <a:rPr lang="en-US" sz="1000" dirty="0" smtClean="0"/>
                            <a:t>Low-hydrated </a:t>
                          </a:r>
                          <a:r>
                            <a:rPr lang="en-US" sz="1000" dirty="0"/>
                            <a:t>sub-surface crystalline</a:t>
                          </a:r>
                          <a:endParaRPr kumimoji="0" lang="he-IL" sz="10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0" name="Oval 59"/>
                        <p:cNvSpPr/>
                        <p:nvPr/>
                      </p:nvSpPr>
                      <p:spPr>
                        <a:xfrm>
                          <a:off x="6156176" y="3920024"/>
                          <a:ext cx="267738" cy="13871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25400" cap="flat">
                          <a:solidFill>
                            <a:schemeClr val="accent1"/>
                          </a:solidFill>
                          <a:prstDash val="solid"/>
                          <a:round/>
                        </a:ln>
                        <a:effectLst>
                          <a:outerShdw blurRad="381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45719" tIns="45719" rIns="45719" bIns="45719" numCol="1" spcCol="38100" rtlCol="0" anchor="ctr">
                          <a:spAutoFit/>
                        </a:bodyPr>
                        <a:lstStyle/>
                        <a:p>
                          <a:pPr marL="0" marR="0" indent="0" algn="l" defTabSz="914400" rtl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he-IL" sz="1400" b="0" i="0" u="none" strike="noStrike" cap="none" spc="0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+mj-lt"/>
                            <a:ea typeface="+mj-ea"/>
                            <a:cs typeface="+mj-cs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1" name="Oval 60"/>
                        <p:cNvSpPr/>
                        <p:nvPr/>
                      </p:nvSpPr>
                      <p:spPr>
                        <a:xfrm>
                          <a:off x="6602397" y="3920265"/>
                          <a:ext cx="331294" cy="156807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25400" cap="flat">
                          <a:solidFill>
                            <a:schemeClr val="accent1"/>
                          </a:solidFill>
                          <a:prstDash val="solid"/>
                          <a:round/>
                        </a:ln>
                        <a:effectLst>
                          <a:outerShdw blurRad="381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45719" tIns="45719" rIns="45719" bIns="45719" numCol="1" spcCol="38100" rtlCol="0" anchor="ctr">
                          <a:spAutoFit/>
                        </a:bodyPr>
                        <a:lstStyle/>
                        <a:p>
                          <a:pPr marL="0" marR="0" indent="0" algn="l" defTabSz="914400" rtl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he-IL" sz="1400" b="0" i="0" u="none" strike="noStrike" cap="none" spc="0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+mj-lt"/>
                            <a:ea typeface="+mj-ea"/>
                            <a:cs typeface="+mj-cs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4" name="TextBox 63"/>
                        <p:cNvSpPr txBox="1"/>
                        <p:nvPr/>
                      </p:nvSpPr>
                      <p:spPr>
                        <a:xfrm>
                          <a:off x="7494915" y="4397044"/>
                          <a:ext cx="749493" cy="553996"/>
                        </a:xfrm>
                        <a:prstGeom prst="rect">
                          <a:avLst/>
                        </a:prstGeom>
                        <a:noFill/>
                        <a:ln w="12700" cap="flat">
                          <a:noFill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45719" tIns="45719" rIns="45719" bIns="45719" numCol="1" spcCol="38100" rtlCol="1" anchor="t">
                          <a:spAutoFit/>
                        </a:bodyPr>
                        <a:lstStyle/>
                        <a:p>
                          <a:pPr algn="l"/>
                          <a:r>
                            <a:rPr lang="en-US" sz="1000" dirty="0"/>
                            <a:t>Semi-hydrated sub-surface</a:t>
                          </a:r>
                          <a:endParaRPr kumimoji="0" lang="he-IL" sz="10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sym typeface="Arial"/>
                          </a:endParaRPr>
                        </a:p>
                      </p:txBody>
                    </p:sp>
                    <p:cxnSp>
                      <p:nvCxnSpPr>
                        <p:cNvPr id="66" name="Straight Arrow Connector 65"/>
                        <p:cNvCxnSpPr/>
                        <p:nvPr/>
                      </p:nvCxnSpPr>
                      <p:spPr>
                        <a:xfrm flipH="1">
                          <a:off x="7210732" y="4504499"/>
                          <a:ext cx="241588" cy="4621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8" name="TextBox 67"/>
                        <p:cNvSpPr txBox="1"/>
                        <p:nvPr/>
                      </p:nvSpPr>
                      <p:spPr>
                        <a:xfrm>
                          <a:off x="7437747" y="3667092"/>
                          <a:ext cx="806661" cy="553996"/>
                        </a:xfrm>
                        <a:prstGeom prst="rect">
                          <a:avLst/>
                        </a:prstGeom>
                        <a:noFill/>
                        <a:ln w="12700" cap="flat">
                          <a:noFill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45719" tIns="45719" rIns="45719" bIns="45719" numCol="1" spcCol="38100" rtlCol="1" anchor="t">
                          <a:spAutoFit/>
                        </a:bodyPr>
                        <a:lstStyle/>
                        <a:p>
                          <a:pPr algn="l"/>
                          <a:r>
                            <a:rPr lang="en-US" sz="1000" dirty="0"/>
                            <a:t>Hydrated sub-surface amorphous</a:t>
                          </a:r>
                          <a:endParaRPr kumimoji="0" lang="he-IL" sz="10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sym typeface="Arial"/>
                          </a:endParaRPr>
                        </a:p>
                      </p:txBody>
                    </p:sp>
                    <p:cxnSp>
                      <p:nvCxnSpPr>
                        <p:cNvPr id="70" name="Straight Arrow Connector 69"/>
                        <p:cNvCxnSpPr/>
                        <p:nvPr/>
                      </p:nvCxnSpPr>
                      <p:spPr>
                        <a:xfrm flipH="1">
                          <a:off x="7020509" y="4016098"/>
                          <a:ext cx="417238" cy="14722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Straight Arrow Connector 74"/>
                        <p:cNvCxnSpPr>
                          <a:stCxn id="35" idx="1"/>
                        </p:cNvCxnSpPr>
                        <p:nvPr/>
                      </p:nvCxnSpPr>
                      <p:spPr>
                        <a:xfrm flipH="1">
                          <a:off x="6985508" y="3372962"/>
                          <a:ext cx="342090" cy="181681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4" name="Shape 196"/>
                        <p:cNvSpPr/>
                        <p:nvPr/>
                      </p:nvSpPr>
                      <p:spPr>
                        <a:xfrm>
                          <a:off x="4433159" y="5419963"/>
                          <a:ext cx="1499843" cy="338554"/>
                        </a:xfrm>
                        <a:prstGeom prst="rect">
                          <a:avLst/>
                        </a:prstGeom>
                        <a:noFill/>
                        <a:ln w="12700" cap="flat">
                          <a:noFill/>
                          <a:miter lim="400000"/>
                        </a:ln>
                        <a:effectLst/>
                        <a:extLst>
                          <a:ext uri="{C572A759-6A51-4108-AA02-DFA0A04FC94B}">
                            <ma14:wrappingTextBoxFlag xmlns="" xmlns:ma14="http://schemas.microsoft.com/office/mac/drawingml/2011/main" val="1"/>
                          </a:ext>
                        </a:extLst>
                      </p:spPr>
                      <p:txBody>
                        <a:bodyPr wrap="square" lIns="0" tIns="0" rIns="0" bIns="0" numCol="1" anchor="t">
                          <a:spAutoFit/>
                        </a:bodyPr>
                        <a:lstStyle>
                          <a:lvl1pPr algn="ctr">
                            <a:defRPr sz="700"/>
                          </a:lvl1pPr>
                        </a:lstStyle>
                        <a:p>
                          <a:r>
                            <a:rPr sz="1100" b="1" dirty="0" smtClean="0"/>
                            <a:t>Crystalline</a:t>
                          </a:r>
                          <a:r>
                            <a:rPr lang="en-US" sz="1100" b="1" dirty="0"/>
                            <a:t> </a:t>
                          </a:r>
                          <a:r>
                            <a:rPr lang="en-US" sz="1100" b="1" dirty="0" smtClean="0"/>
                            <a:t>decrease</a:t>
                          </a:r>
                        </a:p>
                        <a:p>
                          <a:endParaRPr lang="en-US" sz="1100" dirty="0"/>
                        </a:p>
                      </p:txBody>
                    </p:sp>
                    <p:sp>
                      <p:nvSpPr>
                        <p:cNvPr id="41" name="Oval 40"/>
                        <p:cNvSpPr/>
                        <p:nvPr/>
                      </p:nvSpPr>
                      <p:spPr>
                        <a:xfrm>
                          <a:off x="6156176" y="3573017"/>
                          <a:ext cx="153583" cy="14401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25400" cap="flat">
                          <a:solidFill>
                            <a:schemeClr val="accent1"/>
                          </a:solidFill>
                          <a:prstDash val="solid"/>
                          <a:round/>
                        </a:ln>
                        <a:effectLst>
                          <a:outerShdw blurRad="381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45719" tIns="45719" rIns="45719" bIns="45719" numCol="1" spcCol="38100" rtlCol="0" anchor="ctr">
                          <a:spAutoFit/>
                        </a:bodyPr>
                        <a:lstStyle/>
                        <a:p>
                          <a:pPr marL="0" marR="0" indent="0" algn="l" defTabSz="914400" rtl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he-IL" sz="1400" b="0" i="0" u="none" strike="noStrike" cap="none" spc="0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+mj-lt"/>
                            <a:ea typeface="+mj-ea"/>
                            <a:cs typeface="+mj-cs"/>
                            <a:sym typeface="Arial"/>
                          </a:endParaRPr>
                        </a:p>
                      </p:txBody>
                    </p:sp>
                    <p:cxnSp>
                      <p:nvCxnSpPr>
                        <p:cNvPr id="45" name="Straight Arrow Connector 44"/>
                        <p:cNvCxnSpPr/>
                        <p:nvPr/>
                      </p:nvCxnSpPr>
                      <p:spPr>
                        <a:xfrm>
                          <a:off x="6158119" y="5534984"/>
                          <a:ext cx="1169479" cy="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2" name="Shape 196"/>
                        <p:cNvSpPr/>
                        <p:nvPr/>
                      </p:nvSpPr>
                      <p:spPr>
                        <a:xfrm rot="5400000">
                          <a:off x="3127260" y="2569485"/>
                          <a:ext cx="1499843" cy="338554"/>
                        </a:xfrm>
                        <a:prstGeom prst="rect">
                          <a:avLst/>
                        </a:prstGeom>
                        <a:noFill/>
                        <a:ln w="12700" cap="flat">
                          <a:noFill/>
                          <a:miter lim="400000"/>
                        </a:ln>
                        <a:effectLst/>
                        <a:extLst>
                          <a:ext uri="{C572A759-6A51-4108-AA02-DFA0A04FC94B}">
                            <ma14:wrappingTextBoxFlag xmlns="" xmlns:ma14="http://schemas.microsoft.com/office/mac/drawingml/2011/main" val="1"/>
                          </a:ext>
                        </a:extLst>
                      </p:spPr>
                      <p:txBody>
                        <a:bodyPr wrap="square" lIns="0" tIns="0" rIns="0" bIns="0" numCol="1" anchor="t">
                          <a:spAutoFit/>
                        </a:bodyPr>
                        <a:lstStyle>
                          <a:lvl1pPr algn="ctr">
                            <a:defRPr sz="700"/>
                          </a:lvl1pPr>
                        </a:lstStyle>
                        <a:p>
                          <a:r>
                            <a:rPr lang="en-US" sz="1100" b="1" dirty="0" smtClean="0"/>
                            <a:t>Porosity decrease</a:t>
                          </a:r>
                        </a:p>
                        <a:p>
                          <a:endParaRPr lang="en-US" sz="1100" dirty="0"/>
                        </a:p>
                      </p:txBody>
                    </p:sp>
                    <p:cxnSp>
                      <p:nvCxnSpPr>
                        <p:cNvPr id="53" name="Straight Arrow Connector 52"/>
                        <p:cNvCxnSpPr/>
                        <p:nvPr/>
                      </p:nvCxnSpPr>
                      <p:spPr>
                        <a:xfrm flipH="1">
                          <a:off x="3923928" y="3626651"/>
                          <a:ext cx="21090" cy="1026485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1" name="Shape 192"/>
                    <p:cNvSpPr/>
                    <p:nvPr/>
                  </p:nvSpPr>
                  <p:spPr>
                    <a:xfrm>
                      <a:off x="2795017" y="3748542"/>
                      <a:ext cx="721351" cy="169277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none" lIns="0" tIns="0" rIns="0" bIns="0" numCol="1" anchor="t">
                      <a:spAutoFit/>
                    </a:bodyPr>
                    <a:lstStyle>
                      <a:lvl1pPr>
                        <a:defRPr sz="700"/>
                      </a:lvl1pPr>
                    </a:lstStyle>
                    <a:p>
                      <a:r>
                        <a:rPr sz="1100" dirty="0"/>
                        <a:t>Amorphous</a:t>
                      </a:r>
                    </a:p>
                  </p:txBody>
                </p:sp>
              </p:grpSp>
              <p:sp>
                <p:nvSpPr>
                  <p:cNvPr id="18" name="Shape 196"/>
                  <p:cNvSpPr/>
                  <p:nvPr/>
                </p:nvSpPr>
                <p:spPr>
                  <a:xfrm>
                    <a:off x="1318312" y="3715777"/>
                    <a:ext cx="705738" cy="2769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spAutoFit/>
                  </a:bodyPr>
                  <a:lstStyle>
                    <a:lvl1pPr algn="ctr">
                      <a:defRPr sz="700"/>
                    </a:lvl1pPr>
                  </a:lstStyle>
                  <a:p>
                    <a:r>
                      <a:rPr dirty="0"/>
                      <a:t>Highly </a:t>
                    </a:r>
                    <a:r>
                      <a:rPr sz="1100" dirty="0"/>
                      <a:t>Crystalline</a:t>
                    </a:r>
                  </a:p>
                </p:txBody>
              </p:sp>
            </p:grpSp>
            <p:sp>
              <p:nvSpPr>
                <p:cNvPr id="20" name="Shape 194"/>
                <p:cNvSpPr/>
                <p:nvPr/>
              </p:nvSpPr>
              <p:spPr>
                <a:xfrm>
                  <a:off x="2126829" y="3715777"/>
                  <a:ext cx="655222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>
                  <a:lvl1pPr algn="ctr">
                    <a:defRPr sz="700"/>
                  </a:lvl1pPr>
                </a:lstStyle>
                <a:p>
                  <a:r>
                    <a:rPr dirty="0"/>
                    <a:t>Para </a:t>
                  </a:r>
                  <a:r>
                    <a:rPr sz="1100" dirty="0"/>
                    <a:t>Crystalline</a:t>
                  </a:r>
                </a:p>
              </p:txBody>
            </p:sp>
          </p:grpSp>
          <p:cxnSp>
            <p:nvCxnSpPr>
              <p:cNvPr id="73" name="Straight Arrow Connector 72"/>
              <p:cNvCxnSpPr/>
              <p:nvPr/>
            </p:nvCxnSpPr>
            <p:spPr>
              <a:xfrm>
                <a:off x="2426091" y="2083503"/>
                <a:ext cx="119356" cy="1978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/>
            <p:cNvCxnSpPr/>
            <p:nvPr/>
          </p:nvCxnSpPr>
          <p:spPr>
            <a:xfrm>
              <a:off x="5030550" y="1910991"/>
              <a:ext cx="207257" cy="1976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50695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999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1D relaxation time spectra of hummus seed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7" name="Picture 3" descr="C:\Users\ZEEV-MAABADA\Desktop\SHOSH-RESULTS\SEEDS-SHOSH-30.11.17\HUMUS\T1\HUMUS-T1-MarkedPlot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7"/>
          <a:stretch/>
        </p:blipFill>
        <p:spPr bwMode="auto">
          <a:xfrm>
            <a:off x="76200" y="2152481"/>
            <a:ext cx="4520774" cy="291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ZEEV-MAABADA\Desktop\SHOSH-RESULTS\SEEDS-SHOSH-30.11.17\HUMUS\T2\HUMUS-T2-MarkedPlot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7"/>
          <a:stretch/>
        </p:blipFill>
        <p:spPr bwMode="auto">
          <a:xfrm>
            <a:off x="4355976" y="2132625"/>
            <a:ext cx="4477411" cy="295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7034" y="5202395"/>
            <a:ext cx="38164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T1 relaxation time spectrum of hummus seed</a:t>
            </a:r>
            <a:endParaRPr kumimoji="0" lang="he-IL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5202394"/>
            <a:ext cx="38164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 relaxation time spectrum of hummus seed</a:t>
            </a:r>
            <a:endParaRPr kumimoji="0" lang="he-IL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3031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ZEEV-MAABADA\Desktop\SHOSH-RESULTS\SEEDS-SHOSH-30.11.17\HUMUS\2D\HUMUS-Mesh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3"/>
          <a:stretch/>
        </p:blipFill>
        <p:spPr bwMode="auto">
          <a:xfrm>
            <a:off x="395536" y="1268760"/>
            <a:ext cx="4834064" cy="38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hummu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1"/>
          <a:stretch/>
        </p:blipFill>
        <p:spPr bwMode="auto">
          <a:xfrm>
            <a:off x="5580112" y="3984506"/>
            <a:ext cx="2907506" cy="218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18488"/>
              </p:ext>
            </p:extLst>
          </p:nvPr>
        </p:nvGraphicFramePr>
        <p:xfrm>
          <a:off x="5544108" y="1196752"/>
          <a:ext cx="2979513" cy="24688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7944"/>
                <a:gridCol w="1551569"/>
              </a:tblGrid>
              <a:tr h="257171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Nutritional Table (100g)</a:t>
                      </a:r>
                      <a:endParaRPr lang="he-IL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23.6g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Fat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3.5g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Saturated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9.9g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Monounsaturated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8.9g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Polyunsaturated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35.2g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Carbohydrate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14.8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Dietary Fiber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Sugar  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19.4g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Protein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683568" y="116632"/>
            <a:ext cx="82296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2D relaxation time spectrum of hummus</a:t>
            </a:r>
            <a:endParaRPr kumimoji="0" lang="he-IL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86048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ZEEV-MAABADA\Desktop\SHOSH-RESULTS\SEEDS-SHOSH-30.11.17\ALMONDS\T1\ALMONDS-T1-MarkedPlot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5"/>
          <a:stretch/>
        </p:blipFill>
        <p:spPr bwMode="auto">
          <a:xfrm>
            <a:off x="228600" y="2201034"/>
            <a:ext cx="4472104" cy="290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ZEEV-MAABADA\Desktop\SHOSH-RESULTS\SEEDS-SHOSH-30.11.17\ALMONDS\T2\ALMONDS-T2-MarkedPlot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5"/>
          <a:stretch/>
        </p:blipFill>
        <p:spPr bwMode="auto">
          <a:xfrm>
            <a:off x="4343284" y="2201034"/>
            <a:ext cx="4343516" cy="290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129999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1D relaxation time spectra of almonds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440" y="5373214"/>
            <a:ext cx="38164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T1 relaxation time spectrum of almonds</a:t>
            </a:r>
            <a:endParaRPr kumimoji="0" lang="he-IL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9587" y="5373214"/>
            <a:ext cx="38164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 relaxation time spectrum of almonds</a:t>
            </a:r>
            <a:endParaRPr kumimoji="0" lang="he-IL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94520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ZEEV-MAABADA\Desktop\SHOSH-RESULTS\SEEDS-SHOSH-30.11.17\ALMONDS\2D\ALMONDS-Mesh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5"/>
          <a:stretch/>
        </p:blipFill>
        <p:spPr bwMode="auto">
          <a:xfrm>
            <a:off x="539552" y="1484784"/>
            <a:ext cx="4680520" cy="371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almon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509120"/>
            <a:ext cx="280831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81824"/>
              </p:ext>
            </p:extLst>
          </p:nvPr>
        </p:nvGraphicFramePr>
        <p:xfrm>
          <a:off x="5588363" y="1340768"/>
          <a:ext cx="3079842" cy="29260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39921"/>
                <a:gridCol w="1539921"/>
              </a:tblGrid>
              <a:tr h="257171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Nutritional Table (100g)</a:t>
                      </a:r>
                      <a:endParaRPr lang="he-IL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49g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Fat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3.7g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Saturated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Monounsaturated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Polyunsaturated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Carbohydrate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Dietary Fiber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3.9g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Sugar  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Protein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228E"/>
                          </a:solidFill>
                          <a:effectLst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Calibri"/>
                        </a:rPr>
                        <a:t>Other constituents</a:t>
                      </a:r>
                      <a:endParaRPr lang="he-IL" b="0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755576" y="116632"/>
            <a:ext cx="8229600" cy="585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2D relaxation time spectrum of almonds</a:t>
            </a:r>
            <a:endParaRPr kumimoji="0" lang="he-IL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57723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ZEEV-MAABADA\Desktop\SHOSH-RESULTS\SEEDS-SHOSH-30.11.17\LENTILS\T1\LENTILS-T1-MarkedPlot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74"/>
          <a:stretch/>
        </p:blipFill>
        <p:spPr bwMode="auto">
          <a:xfrm>
            <a:off x="228600" y="1772816"/>
            <a:ext cx="4370465" cy="281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ZEEV-MAABADA\Desktop\SHOSH-RESULTS\SEEDS-SHOSH-30.11.17\LENTILS\T2\LENTILS-T2-MarkedPlot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7"/>
          <a:stretch/>
        </p:blipFill>
        <p:spPr bwMode="auto">
          <a:xfrm>
            <a:off x="4473163" y="1772816"/>
            <a:ext cx="4675381" cy="295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24332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1D relaxation time spectra of lentils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620" y="4869159"/>
            <a:ext cx="38164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T1 relaxation time spectrum of lentils</a:t>
            </a:r>
            <a:endParaRPr kumimoji="0" lang="he-IL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869160"/>
            <a:ext cx="38164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 relaxation time spectrum of lentils</a:t>
            </a:r>
            <a:endParaRPr kumimoji="0" lang="he-IL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2077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1944" y="260648"/>
            <a:ext cx="8100392" cy="63408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2D relaxation time spectrum of lentils</a:t>
            </a:r>
            <a:r>
              <a:rPr lang="he-IL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he-IL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 descr="C:\Users\ZEEV-MAABADA\Desktop\SHOSH-RESULTS\SEEDS-SHOSH-30.11.17\LENTILS\2D\LENTILS-Mesh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9"/>
          <a:stretch/>
        </p:blipFill>
        <p:spPr bwMode="auto">
          <a:xfrm>
            <a:off x="551339" y="1412776"/>
            <a:ext cx="4680520" cy="366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Resultado de imagem para lentils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45024"/>
            <a:ext cx="2520280" cy="234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22507"/>
              </p:ext>
            </p:extLst>
          </p:nvPr>
        </p:nvGraphicFramePr>
        <p:xfrm>
          <a:off x="5518810" y="1106809"/>
          <a:ext cx="3074932" cy="21945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78316"/>
                <a:gridCol w="1596616"/>
              </a:tblGrid>
              <a:tr h="257171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Nutritional Table (100g)</a:t>
                      </a:r>
                      <a:endParaRPr lang="he-IL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Fat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63g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Carbohydrate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10.7g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Dietary Fiber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Sugar  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Protein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8.3g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0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Water</a:t>
                      </a:r>
                      <a:endParaRPr lang="he-IL" b="0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2571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2.7g</a:t>
                      </a:r>
                      <a:endParaRPr lang="he-IL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0" dirty="0" smtClean="0">
                          <a:solidFill>
                            <a:srgbClr val="00228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Other constituents</a:t>
                      </a:r>
                      <a:endParaRPr lang="he-IL" b="0" dirty="0">
                        <a:solidFill>
                          <a:srgbClr val="00228E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3347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407</Words>
  <Application>Microsoft Office PowerPoint</Application>
  <PresentationFormat>On-screen Show (4:3)</PresentationFormat>
  <Paragraphs>140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T1-T2 mapping of seeds</vt:lpstr>
      <vt:lpstr>Seeds</vt:lpstr>
      <vt:lpstr>PowerPoint Presentation</vt:lpstr>
      <vt:lpstr>1D relaxation time spectra of hummus seed</vt:lpstr>
      <vt:lpstr>2D relaxation time spectrum of hummus</vt:lpstr>
      <vt:lpstr>1D relaxation time spectra of almonds</vt:lpstr>
      <vt:lpstr>2D relaxation time spectrum of almonds</vt:lpstr>
      <vt:lpstr>1D relaxation time spectra of lentils</vt:lpstr>
      <vt:lpstr>2D relaxation time spectrum of lentils </vt:lpstr>
      <vt:lpstr>1D relaxation time spectra of sesame</vt:lpstr>
      <vt:lpstr>2D relaxation time spectrum of sesame </vt:lpstr>
      <vt:lpstr>1D relaxation time spectra of soya</vt:lpstr>
      <vt:lpstr>2D relaxation time spectrum of soya </vt:lpstr>
      <vt:lpstr>Contact Information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principles of NMR Proton relaxation technology</dc:title>
  <dc:creator>Administrator</dc:creator>
  <cp:lastModifiedBy>Administrator</cp:lastModifiedBy>
  <cp:revision>82</cp:revision>
  <dcterms:modified xsi:type="dcterms:W3CDTF">2018-10-16T11:39:52Z</dcterms:modified>
</cp:coreProperties>
</file>