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5"/>
  </p:notesMasterIdLst>
  <p:sldIdLst>
    <p:sldId id="256" r:id="rId3"/>
    <p:sldId id="274" r:id="rId4"/>
    <p:sldId id="283" r:id="rId5"/>
    <p:sldId id="276" r:id="rId6"/>
    <p:sldId id="282" r:id="rId7"/>
    <p:sldId id="278" r:id="rId8"/>
    <p:sldId id="277" r:id="rId9"/>
    <p:sldId id="284" r:id="rId10"/>
    <p:sldId id="281" r:id="rId11"/>
    <p:sldId id="279" r:id="rId12"/>
    <p:sldId id="280" r:id="rId13"/>
    <p:sldId id="275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8E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122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7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175" y="0"/>
            <a:ext cx="9140825" cy="764704"/>
          </a:xfrm>
          <a:prstGeom prst="rect">
            <a:avLst/>
          </a:prstGeom>
          <a:gradFill flip="none" rotWithShape="1">
            <a:gsLst>
              <a:gs pos="100000">
                <a:srgbClr val="000099"/>
              </a:gs>
              <a:gs pos="0">
                <a:srgbClr val="000000"/>
              </a:gs>
            </a:gsLst>
            <a:lin ang="10800000" scaled="1"/>
            <a:tileRect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5BB303F-79C3-4CBB-A91F-641CF2863BA4}"/>
              </a:ext>
            </a:extLst>
          </p:cNvPr>
          <p:cNvSpPr/>
          <p:nvPr userDrawn="1"/>
        </p:nvSpPr>
        <p:spPr>
          <a:xfrm>
            <a:off x="0" y="6540501"/>
            <a:ext cx="4572000" cy="288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E6CAF0E-A16F-4F82-9720-66A9D8A19190}"/>
              </a:ext>
            </a:extLst>
          </p:cNvPr>
          <p:cNvSpPr/>
          <p:nvPr userDrawn="1"/>
        </p:nvSpPr>
        <p:spPr>
          <a:xfrm>
            <a:off x="4572000" y="6540501"/>
            <a:ext cx="4572000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15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4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755576" y="1484783"/>
            <a:ext cx="7772401" cy="147002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T1-T2 mapping of emulsions</a:t>
            </a:r>
            <a:endParaRPr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ubTitle" sz="quarter" idx="1"/>
          </p:nvPr>
        </p:nvSpPr>
        <p:spPr>
          <a:xfrm>
            <a:off x="1331640" y="4005064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and MRI Application in </a:t>
            </a:r>
            <a:r>
              <a:rPr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Biotechnology</a:t>
            </a:r>
            <a:endParaRPr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9939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1D relaxation time spectra of mayonnaise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C:\Users\ZEEV-MAABADA\Desktop\MAYSA\MAYONNAISE-29.11.17\T1\MAYONNAISE-T1-MarkedPlot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3"/>
          <a:stretch/>
        </p:blipFill>
        <p:spPr bwMode="auto">
          <a:xfrm>
            <a:off x="176096" y="1830872"/>
            <a:ext cx="4472104" cy="28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EV-MAABADA\Desktop\MAYSA\MAYONNAISE-29.11.17\T2\MAYONNAISE-T2-MarkedPlot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/>
          <a:stretch/>
        </p:blipFill>
        <p:spPr bwMode="auto">
          <a:xfrm>
            <a:off x="4648200" y="1844824"/>
            <a:ext cx="4343400" cy="286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858435"/>
            <a:ext cx="35283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T1 relaxation time spectrum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of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mayonnaise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861655"/>
            <a:ext cx="35283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T2 relaxation time spectrum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of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mayonnaise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5722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71400"/>
            <a:ext cx="8748464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relaxation time spectrum of mayonnaise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C:\Users\ZEEV-MAABADA\Desktop\MAYSA\MAYONNAISE-29.11.17\2D\MAYONNAISE-2D-Mesh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" r="10502"/>
          <a:stretch/>
        </p:blipFill>
        <p:spPr bwMode="auto">
          <a:xfrm>
            <a:off x="1763688" y="1556792"/>
            <a:ext cx="5271247" cy="41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223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 idx="4294967295"/>
          </p:nvPr>
        </p:nvSpPr>
        <p:spPr>
          <a:xfrm>
            <a:off x="0" y="-171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3003"/>
            </a:lvl1pPr>
          </a:lstStyle>
          <a:p>
            <a:r>
              <a:rPr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 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4294967295"/>
          </p:nvPr>
        </p:nvSpPr>
        <p:spPr>
          <a:xfrm>
            <a:off x="467544" y="1268760"/>
            <a:ext cx="8243887" cy="431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wiesman@bgu.ac.il</a:t>
            </a:r>
          </a:p>
          <a:p>
            <a:pPr algn="l">
              <a:lnSpc>
                <a:spcPct val="80000"/>
              </a:lnSpc>
              <a:buSzTx/>
              <a:buNone/>
              <a:defRPr sz="1600"/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400"/>
              </a:spcBef>
              <a:buSzTx/>
              <a:buNone/>
              <a:defRPr sz="2000"/>
            </a:pP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algn="l">
              <a:lnSpc>
                <a:spcPct val="80000"/>
              </a:lnSpc>
              <a:buSzTx/>
              <a:buNone/>
              <a:defRPr sz="1600" b="1"/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Janna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algn="l">
              <a:lnSpc>
                <a:spcPct val="80000"/>
              </a:lnSpc>
              <a:buSzTx/>
              <a:buNone/>
              <a:defRPr sz="900"/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 b="1"/>
            </a:pP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Lipid Biotechnology Lab phone number: 074-7795272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71400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745" y="1628800"/>
            <a:ext cx="792088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defined as the mixture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two or more liquids in which one is present as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droplets,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microscopic or ultramicroscopic size, distributed throughout the other.</a:t>
            </a: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745" y="3793853"/>
            <a:ext cx="792088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In the food industry, the two immiscible liquids are usually oil and water, but it is not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always necessary.</a:t>
            </a: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71400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179" y="3780922"/>
            <a:ext cx="822215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material that makes up the droplets is usually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referred to as the “dispersed phase”, “discontinuous phase” or “internal phase”.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material that makes up the surrounding liquid is referred to as the “dispersing phase”, “continuous phase” or “external phase”.</a:t>
            </a: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179" y="1103268"/>
            <a:ext cx="830489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228E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Oil-in-water (O/W) emulsion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: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 consisting of oil droplets dispersed in aqueous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(milk, cream, ice-cream, mayonnaise, beverages and sauces)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in oil (W/O) emulsion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an emulsion that consists of water droplets dispersed in an oil phase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(margarine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7394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66" y="-243408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659" y="1340768"/>
            <a:ext cx="83529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formed from the component liquids either spontaneously or, more often, by mechanical means, such as agitation, provided that the liquids that are mixed have no (or a very limited) mutual solubility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Unstable emulsions eventually separate into two liquid layers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preparation of emulsions that are kinetically stable over time period that is of practical use to the food industry requires the incorporation od substances known as stabilizers.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dirty="0"/>
          </a:p>
          <a:p>
            <a:pPr algn="just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15543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66843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Stabilizers  can be classified according to their mode of operation as either emulsifiers or texture modifiers.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emulsifier is a surface-active substance that absorbs to the surface of emulsion droplets to form a protective coating that prevents the droplets from aggregating  with one another.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emulsifier also reduces the interfacial tension and therefore facilitates the disruption of emulsion droplets during homogenization, which aids in the formation of emulsions containing smaller droplets.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66" y="-24340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6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687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412776"/>
            <a:ext cx="8064896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 texture modifier is a substance that either increases the viscosity of the continuous phase (Thickening agent)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rforms a gel network within the continuous phase (gelling agent),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thereby slowing down the moveme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 of droplets due to gravity or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rownian motion, as well as providing the product with characteristic textural attributes.</a:t>
            </a: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6" y="-24340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716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1" y="1501376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Stabilizers 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compounds that typically have a polar or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hydrophilic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and a non-polar (i.e. hydrophobic or lipophilic) part. Because of this, emulsifiers tend to have more or less solubility either in water or in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oil.</a:t>
            </a:r>
            <a:r>
              <a:rPr 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baseline="30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Stabilizers that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more soluble in water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form oil-in-water emulsions, while emulsifiers that are more soluble in oil will form water-in-oil emulsions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66" y="-24340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918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96752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food stabilizers are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Egg yolk – in which the main emulsifying agent is lecithin.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Mustard – where a variety of chemicals in the mucilage surrounding the seed hull act as emulsifiers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Soy lecithin is another emulsifier and thickener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Sodium phosphates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Mono- and diglycerides - a common emulsifier found in many food products (coffee creamers, ice-creams, spreads, breads, cakes)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66" y="-24340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Emulsions</a:t>
            </a:r>
            <a:endParaRPr lang="he-I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997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924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food emulsion: Mayonnaise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999" y="1340768"/>
            <a:ext cx="4248472" cy="501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Mayonnaise is a thick, creamy sauce or dressing that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example of a stable emulsion.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 formulation for commercially made mayonnaise (not low fat) can contain as much as </a:t>
            </a:r>
            <a:r>
              <a:rPr lang="en-US" sz="2000" b="1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80% vegetable oil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usually soybean but sometimes olive oil. </a:t>
            </a:r>
            <a:r>
              <a:rPr lang="en-US" sz="2000" b="1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makes up about 7% to 8%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egg yolks about 6%</a:t>
            </a:r>
            <a:r>
              <a:rPr lang="en-US"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formulas use whole eggs instead of just yolks. The remaining ingredients include vinegar (4%), salt (1%), and sugar (1%).</a:t>
            </a:r>
            <a:endParaRPr kumimoji="0" lang="he-IL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1026" name="Picture 2" descr="Resultado de imagem para mayonnaise 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89" y="2291101"/>
            <a:ext cx="384853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885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549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T1-T2 mapping of emulsions</vt:lpstr>
      <vt:lpstr>Emulsions</vt:lpstr>
      <vt:lpstr>Emulsions</vt:lpstr>
      <vt:lpstr>Emulsions</vt:lpstr>
      <vt:lpstr>PowerPoint Presentation</vt:lpstr>
      <vt:lpstr>PowerPoint Presentation</vt:lpstr>
      <vt:lpstr>PowerPoint Presentation</vt:lpstr>
      <vt:lpstr>PowerPoint Presentation</vt:lpstr>
      <vt:lpstr>Example of food emulsion: Mayonnaise</vt:lpstr>
      <vt:lpstr>1D relaxation time spectra of mayonnaise</vt:lpstr>
      <vt:lpstr>2D relaxation time spectrum of mayonnaise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principles of NMR Proton relaxation technology</dc:title>
  <dc:creator>Administrator</dc:creator>
  <cp:lastModifiedBy>Administrator</cp:lastModifiedBy>
  <cp:revision>66</cp:revision>
  <dcterms:modified xsi:type="dcterms:W3CDTF">2018-11-11T11:17:38Z</dcterms:modified>
</cp:coreProperties>
</file>