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24"/>
  </p:notesMasterIdLst>
  <p:sldIdLst>
    <p:sldId id="280" r:id="rId2"/>
    <p:sldId id="292" r:id="rId3"/>
    <p:sldId id="293" r:id="rId4"/>
    <p:sldId id="294" r:id="rId5"/>
    <p:sldId id="295" r:id="rId6"/>
    <p:sldId id="299" r:id="rId7"/>
    <p:sldId id="296" r:id="rId8"/>
    <p:sldId id="297" r:id="rId9"/>
    <p:sldId id="300" r:id="rId10"/>
    <p:sldId id="301" r:id="rId11"/>
    <p:sldId id="302" r:id="rId12"/>
    <p:sldId id="303" r:id="rId13"/>
    <p:sldId id="304" r:id="rId14"/>
    <p:sldId id="282" r:id="rId15"/>
    <p:sldId id="283" r:id="rId16"/>
    <p:sldId id="281" r:id="rId17"/>
    <p:sldId id="285" r:id="rId18"/>
    <p:sldId id="286" r:id="rId19"/>
    <p:sldId id="287" r:id="rId20"/>
    <p:sldId id="288" r:id="rId21"/>
    <p:sldId id="289" r:id="rId22"/>
    <p:sldId id="275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993"/>
    <a:srgbClr val="00228E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27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j-lt"/>
        <a:ea typeface="+mj-ea"/>
        <a:cs typeface="+mj-cs"/>
        <a:sym typeface="Calibri"/>
      </a:defRPr>
    </a:lvl1pPr>
    <a:lvl2pPr indent="228600" algn="r" latinLnBrk="0">
      <a:defRPr sz="1200">
        <a:latin typeface="+mj-lt"/>
        <a:ea typeface="+mj-ea"/>
        <a:cs typeface="+mj-cs"/>
        <a:sym typeface="Calibri"/>
      </a:defRPr>
    </a:lvl2pPr>
    <a:lvl3pPr indent="457200" algn="r" latinLnBrk="0">
      <a:defRPr sz="1200">
        <a:latin typeface="+mj-lt"/>
        <a:ea typeface="+mj-ea"/>
        <a:cs typeface="+mj-cs"/>
        <a:sym typeface="Calibri"/>
      </a:defRPr>
    </a:lvl3pPr>
    <a:lvl4pPr indent="685800" algn="r" latinLnBrk="0">
      <a:defRPr sz="1200">
        <a:latin typeface="+mj-lt"/>
        <a:ea typeface="+mj-ea"/>
        <a:cs typeface="+mj-cs"/>
        <a:sym typeface="Calibri"/>
      </a:defRPr>
    </a:lvl4pPr>
    <a:lvl5pPr indent="914400" algn="r" latinLnBrk="0">
      <a:defRPr sz="1200">
        <a:latin typeface="+mj-lt"/>
        <a:ea typeface="+mj-ea"/>
        <a:cs typeface="+mj-cs"/>
        <a:sym typeface="Calibri"/>
      </a:defRPr>
    </a:lvl5pPr>
    <a:lvl6pPr indent="1143000" algn="r" latinLnBrk="0">
      <a:defRPr sz="1200">
        <a:latin typeface="+mj-lt"/>
        <a:ea typeface="+mj-ea"/>
        <a:cs typeface="+mj-cs"/>
        <a:sym typeface="Calibri"/>
      </a:defRPr>
    </a:lvl6pPr>
    <a:lvl7pPr indent="1371600" algn="r" latinLnBrk="0">
      <a:defRPr sz="1200">
        <a:latin typeface="+mj-lt"/>
        <a:ea typeface="+mj-ea"/>
        <a:cs typeface="+mj-cs"/>
        <a:sym typeface="Calibri"/>
      </a:defRPr>
    </a:lvl7pPr>
    <a:lvl8pPr indent="1600200" algn="r" latinLnBrk="0">
      <a:defRPr sz="1200">
        <a:latin typeface="+mj-lt"/>
        <a:ea typeface="+mj-ea"/>
        <a:cs typeface="+mj-cs"/>
        <a:sym typeface="Calibri"/>
      </a:defRPr>
    </a:lvl8pPr>
    <a:lvl9pPr indent="1828800" algn="r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175" y="0"/>
            <a:ext cx="9140825" cy="764704"/>
          </a:xfrm>
          <a:prstGeom prst="rect">
            <a:avLst/>
          </a:prstGeom>
          <a:gradFill flip="none" rotWithShape="1">
            <a:gsLst>
              <a:gs pos="100000">
                <a:srgbClr val="000099"/>
              </a:gs>
              <a:gs pos="0">
                <a:srgbClr val="000000"/>
              </a:gs>
            </a:gsLst>
            <a:lin ang="10800000" scaled="1"/>
            <a:tileRect/>
          </a:gra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5BB303F-79C3-4CBB-A91F-641CF2863BA4}"/>
              </a:ext>
            </a:extLst>
          </p:cNvPr>
          <p:cNvSpPr/>
          <p:nvPr userDrawn="1"/>
        </p:nvSpPr>
        <p:spPr>
          <a:xfrm>
            <a:off x="0" y="6540501"/>
            <a:ext cx="4572000" cy="2880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E6CAF0E-A16F-4F82-9720-66A9D8A19190}"/>
              </a:ext>
            </a:extLst>
          </p:cNvPr>
          <p:cNvSpPr/>
          <p:nvPr userDrawn="1"/>
        </p:nvSpPr>
        <p:spPr>
          <a:xfrm>
            <a:off x="4572000" y="6540501"/>
            <a:ext cx="4572000" cy="2880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168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60007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A86ADB-CFA7-4DD3-A398-8934942D2234}" type="datetimeFigureOut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כ"ט/חשון/תשע"ט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F0664-BDF8-49FA-8D8E-691599386378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ctrTitle"/>
          </p:nvPr>
        </p:nvSpPr>
        <p:spPr>
          <a:xfrm>
            <a:off x="755576" y="1484783"/>
            <a:ext cx="7772401" cy="1470026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US" dirty="0" smtClean="0">
                <a:solidFill>
                  <a:srgbClr val="1D09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of seeds</a:t>
            </a:r>
            <a:endParaRPr dirty="0">
              <a:solidFill>
                <a:srgbClr val="1D099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subTitle" sz="quarter" idx="1"/>
          </p:nvPr>
        </p:nvSpPr>
        <p:spPr>
          <a:xfrm>
            <a:off x="1331640" y="4005064"/>
            <a:ext cx="6400801" cy="1752601"/>
          </a:xfrm>
          <a:prstGeom prst="rect">
            <a:avLst/>
          </a:prstGeom>
        </p:spPr>
        <p:txBody>
          <a:bodyPr/>
          <a:lstStyle/>
          <a:p>
            <a:pPr rtl="0"/>
            <a:r>
              <a:rPr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and MRI Application in Biotechnology Course</a:t>
            </a:r>
          </a:p>
        </p:txBody>
      </p:sp>
    </p:spTree>
    <p:extLst>
      <p:ext uri="{BB962C8B-B14F-4D97-AF65-F5344CB8AC3E}">
        <p14:creationId xmlns:p14="http://schemas.microsoft.com/office/powerpoint/2010/main" val="3745080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374441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Radiofrequency coils</a:t>
            </a:r>
          </a:p>
          <a:p>
            <a:pPr algn="l"/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208912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radiofrequency coils are used to transmit the radiofrequency pulse  and receiving signals in MRI.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RF pulse is applied (B1) with the same precession frequency with two effects: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1- Some low energy parallel protons flip to a high  energy state decreasing  longitudinal magnetization</a:t>
            </a:r>
          </a:p>
          <a:p>
            <a:pPr algn="l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2-Protons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precess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phase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473"/>
          <p:cNvGrpSpPr/>
          <p:nvPr/>
        </p:nvGrpSpPr>
        <p:grpSpPr>
          <a:xfrm>
            <a:off x="953037" y="4061408"/>
            <a:ext cx="2190753" cy="2286003"/>
            <a:chOff x="-1" y="0"/>
            <a:chExt cx="2190752" cy="2286001"/>
          </a:xfrm>
        </p:grpSpPr>
        <p:sp>
          <p:nvSpPr>
            <p:cNvPr id="7" name="Shape 452"/>
            <p:cNvSpPr/>
            <p:nvPr/>
          </p:nvSpPr>
          <p:spPr>
            <a:xfrm>
              <a:off x="842654" y="609599"/>
              <a:ext cx="387659" cy="394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M</a:t>
              </a:r>
              <a:r>
                <a:rPr baseline="-25000" dirty="0"/>
                <a:t>o</a:t>
              </a:r>
            </a:p>
          </p:txBody>
        </p:sp>
        <p:sp>
          <p:nvSpPr>
            <p:cNvPr id="8" name="Shape 453"/>
            <p:cNvSpPr/>
            <p:nvPr/>
          </p:nvSpPr>
          <p:spPr>
            <a:xfrm>
              <a:off x="1451610" y="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z</a:t>
              </a:r>
            </a:p>
          </p:txBody>
        </p:sp>
        <p:sp>
          <p:nvSpPr>
            <p:cNvPr id="9" name="Shape 454"/>
            <p:cNvSpPr/>
            <p:nvPr/>
          </p:nvSpPr>
          <p:spPr>
            <a:xfrm flipV="1">
              <a:off x="1295400" y="152399"/>
              <a:ext cx="1" cy="19050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Shape 455"/>
            <p:cNvSpPr/>
            <p:nvPr/>
          </p:nvSpPr>
          <p:spPr>
            <a:xfrm>
              <a:off x="533400" y="1219200"/>
              <a:ext cx="1524001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Shape 456"/>
            <p:cNvSpPr/>
            <p:nvPr/>
          </p:nvSpPr>
          <p:spPr>
            <a:xfrm flipH="1">
              <a:off x="685799" y="838200"/>
              <a:ext cx="1143002" cy="838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 457"/>
            <p:cNvSpPr/>
            <p:nvPr/>
          </p:nvSpPr>
          <p:spPr>
            <a:xfrm>
              <a:off x="1985010" y="83820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3" name="Shape 458"/>
            <p:cNvSpPr/>
            <p:nvPr/>
          </p:nvSpPr>
          <p:spPr>
            <a:xfrm>
              <a:off x="1219200" y="381000"/>
              <a:ext cx="152401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10800" y="0"/>
                  </a:lnTo>
                  <a:lnTo>
                    <a:pt x="21600" y="5400"/>
                  </a:lnTo>
                  <a:lnTo>
                    <a:pt x="16200" y="54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5400"/>
                  </a:lnTo>
                  <a:close/>
                </a:path>
              </a:pathLst>
            </a:cu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" name="Shape 459"/>
            <p:cNvSpPr/>
            <p:nvPr/>
          </p:nvSpPr>
          <p:spPr>
            <a:xfrm flipH="1">
              <a:off x="380999" y="1371600"/>
              <a:ext cx="381001" cy="304801"/>
            </a:xfrm>
            <a:prstGeom prst="line">
              <a:avLst/>
            </a:prstGeom>
            <a:noFill/>
            <a:ln w="31750" cap="flat">
              <a:solidFill>
                <a:srgbClr val="FF6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460"/>
            <p:cNvSpPr/>
            <p:nvPr/>
          </p:nvSpPr>
          <p:spPr>
            <a:xfrm>
              <a:off x="231801" y="1142999"/>
              <a:ext cx="353987" cy="394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</a:t>
              </a:r>
              <a:r>
                <a:rPr baseline="-25000"/>
                <a:t>1</a:t>
              </a:r>
            </a:p>
          </p:txBody>
        </p:sp>
        <p:sp>
          <p:nvSpPr>
            <p:cNvPr id="16" name="Shape 461"/>
            <p:cNvSpPr/>
            <p:nvPr/>
          </p:nvSpPr>
          <p:spPr>
            <a:xfrm>
              <a:off x="1523986" y="609599"/>
              <a:ext cx="373077" cy="385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82"/>
                  </a:moveTo>
                  <a:cubicBezTo>
                    <a:pt x="1464" y="196"/>
                    <a:pt x="2975" y="0"/>
                    <a:pt x="4494" y="0"/>
                  </a:cubicBezTo>
                  <a:cubicBezTo>
                    <a:pt x="13941" y="0"/>
                    <a:pt x="21600" y="7428"/>
                    <a:pt x="21600" y="16592"/>
                  </a:cubicBezTo>
                  <a:cubicBezTo>
                    <a:pt x="21600" y="18291"/>
                    <a:pt x="21331" y="19980"/>
                    <a:pt x="20802" y="21600"/>
                  </a:cubicBezTo>
                </a:path>
              </a:pathLst>
            </a:custGeom>
            <a:noFill/>
            <a:ln w="30226" cap="flat">
              <a:solidFill>
                <a:srgbClr val="0000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Shape 462"/>
            <p:cNvSpPr/>
            <p:nvPr/>
          </p:nvSpPr>
          <p:spPr>
            <a:xfrm>
              <a:off x="1905000" y="914400"/>
              <a:ext cx="0" cy="152401"/>
            </a:xfrm>
            <a:prstGeom prst="line">
              <a:avLst/>
            </a:prstGeom>
            <a:noFill/>
            <a:ln w="9525" cap="flat">
              <a:solidFill>
                <a:srgbClr val="000066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Shape 463"/>
            <p:cNvSpPr/>
            <p:nvPr/>
          </p:nvSpPr>
          <p:spPr>
            <a:xfrm>
              <a:off x="537210" y="160020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20" name="Shape 465"/>
            <p:cNvSpPr/>
            <p:nvPr/>
          </p:nvSpPr>
          <p:spPr>
            <a:xfrm flipH="1" flipV="1">
              <a:off x="-1" y="1676399"/>
              <a:ext cx="76201" cy="762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Shape 467"/>
            <p:cNvSpPr/>
            <p:nvPr/>
          </p:nvSpPr>
          <p:spPr>
            <a:xfrm>
              <a:off x="838200" y="1447800"/>
              <a:ext cx="152400" cy="228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" name="Shape 468"/>
            <p:cNvSpPr/>
            <p:nvPr/>
          </p:nvSpPr>
          <p:spPr>
            <a:xfrm>
              <a:off x="914400" y="1371600"/>
              <a:ext cx="152400" cy="228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" name="Shape 469"/>
            <p:cNvSpPr/>
            <p:nvPr/>
          </p:nvSpPr>
          <p:spPr>
            <a:xfrm>
              <a:off x="990600" y="1295400"/>
              <a:ext cx="152400" cy="228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" name="Shape 470"/>
            <p:cNvSpPr/>
            <p:nvPr/>
          </p:nvSpPr>
          <p:spPr>
            <a:xfrm>
              <a:off x="1066800" y="1219200"/>
              <a:ext cx="152400" cy="228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" name="Shape 471"/>
            <p:cNvSpPr/>
            <p:nvPr/>
          </p:nvSpPr>
          <p:spPr>
            <a:xfrm flipH="1">
              <a:off x="838199" y="1600200"/>
              <a:ext cx="1" cy="685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Shape 472"/>
            <p:cNvSpPr/>
            <p:nvPr/>
          </p:nvSpPr>
          <p:spPr>
            <a:xfrm flipH="1">
              <a:off x="1219200" y="1295400"/>
              <a:ext cx="1" cy="990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" name="Group 451"/>
          <p:cNvGrpSpPr/>
          <p:nvPr/>
        </p:nvGrpSpPr>
        <p:grpSpPr>
          <a:xfrm>
            <a:off x="3549196" y="4222401"/>
            <a:ext cx="2438401" cy="1981201"/>
            <a:chOff x="0" y="0"/>
            <a:chExt cx="2438400" cy="1981200"/>
          </a:xfrm>
        </p:grpSpPr>
        <p:pic>
          <p:nvPicPr>
            <p:cNvPr id="29" name="image8.gif" descr="t2-5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438400" cy="198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" name="Shape 449"/>
            <p:cNvSpPr/>
            <p:nvPr/>
          </p:nvSpPr>
          <p:spPr>
            <a:xfrm>
              <a:off x="1320800" y="191150"/>
              <a:ext cx="467683" cy="382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6" h="21600" extrusionOk="0">
                  <a:moveTo>
                    <a:pt x="0" y="0"/>
                  </a:moveTo>
                  <a:cubicBezTo>
                    <a:pt x="7714" y="0"/>
                    <a:pt x="15429" y="0"/>
                    <a:pt x="18514" y="3600"/>
                  </a:cubicBezTo>
                  <a:cubicBezTo>
                    <a:pt x="21600" y="7200"/>
                    <a:pt x="18514" y="18600"/>
                    <a:pt x="18514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Shape 450"/>
            <p:cNvSpPr/>
            <p:nvPr/>
          </p:nvSpPr>
          <p:spPr>
            <a:xfrm>
              <a:off x="1432882" y="48605"/>
              <a:ext cx="71120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r>
                <a:rPr lang="el-GR" dirty="0">
                  <a:latin typeface="Times New Roman"/>
                  <a:cs typeface="Times New Roman"/>
                </a:rPr>
                <a:t>α</a:t>
              </a:r>
              <a:endParaRPr dirty="0"/>
            </a:p>
          </p:txBody>
        </p:sp>
      </p:grpSp>
      <p:grpSp>
        <p:nvGrpSpPr>
          <p:cNvPr id="32" name="Group 483"/>
          <p:cNvGrpSpPr/>
          <p:nvPr/>
        </p:nvGrpSpPr>
        <p:grpSpPr>
          <a:xfrm>
            <a:off x="6636473" y="4356960"/>
            <a:ext cx="1828802" cy="1905001"/>
            <a:chOff x="0" y="0"/>
            <a:chExt cx="1828800" cy="1905000"/>
          </a:xfrm>
        </p:grpSpPr>
        <p:sp>
          <p:nvSpPr>
            <p:cNvPr id="33" name="Shape 474"/>
            <p:cNvSpPr/>
            <p:nvPr/>
          </p:nvSpPr>
          <p:spPr>
            <a:xfrm flipV="1">
              <a:off x="761999" y="0"/>
              <a:ext cx="1" cy="19050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" name="Shape 475"/>
            <p:cNvSpPr/>
            <p:nvPr/>
          </p:nvSpPr>
          <p:spPr>
            <a:xfrm>
              <a:off x="0" y="1066800"/>
              <a:ext cx="1524001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Shape 476"/>
            <p:cNvSpPr/>
            <p:nvPr/>
          </p:nvSpPr>
          <p:spPr>
            <a:xfrm flipH="1">
              <a:off x="152399" y="685800"/>
              <a:ext cx="1143002" cy="838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Shape 477"/>
            <p:cNvSpPr/>
            <p:nvPr/>
          </p:nvSpPr>
          <p:spPr>
            <a:xfrm>
              <a:off x="1451610" y="68580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7" name="Shape 478"/>
            <p:cNvSpPr/>
            <p:nvPr/>
          </p:nvSpPr>
          <p:spPr>
            <a:xfrm>
              <a:off x="762000" y="990600"/>
              <a:ext cx="609600" cy="152401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8" name="Shape 479"/>
            <p:cNvSpPr/>
            <p:nvPr/>
          </p:nvSpPr>
          <p:spPr>
            <a:xfrm>
              <a:off x="917044" y="1143000"/>
              <a:ext cx="464081" cy="394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</a:t>
              </a:r>
              <a:r>
                <a:rPr baseline="-25000"/>
                <a:t>xy</a:t>
              </a:r>
            </a:p>
          </p:txBody>
        </p:sp>
        <p:sp>
          <p:nvSpPr>
            <p:cNvPr id="39" name="Shape 480"/>
            <p:cNvSpPr/>
            <p:nvPr/>
          </p:nvSpPr>
          <p:spPr>
            <a:xfrm>
              <a:off x="3810" y="144780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0" name="Shape 481"/>
            <p:cNvSpPr/>
            <p:nvPr/>
          </p:nvSpPr>
          <p:spPr>
            <a:xfrm rot="10800000" flipH="1">
              <a:off x="1562505" y="836612"/>
              <a:ext cx="266296" cy="363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858" y="2975"/>
                    <a:pt x="21600" y="11717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" name="Shape 482"/>
            <p:cNvSpPr/>
            <p:nvPr/>
          </p:nvSpPr>
          <p:spPr>
            <a:xfrm flipH="1">
              <a:off x="1517962" y="1196232"/>
              <a:ext cx="88276" cy="6181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9030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38884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Relaxation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792088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return of the equilibrium of the net magnetization is called “relaxation process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two types of relaxation process : T1(spin-lattice relaxation)  &amp; T2(spin-spin relaxation)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he-IL" dirty="0"/>
          </a:p>
        </p:txBody>
      </p:sp>
      <p:pic>
        <p:nvPicPr>
          <p:cNvPr id="6" name="image5.gif" descr="t2-1a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616" y="3717032"/>
            <a:ext cx="2320925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6.gif" descr="t2-2a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80" y="3717031"/>
            <a:ext cx="2320926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7.gif" descr="t2-4a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4168" y="3687855"/>
            <a:ext cx="2320926" cy="2171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51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760" y="1484784"/>
            <a:ext cx="741682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magnetic vector = sum of longitudinal and transverse magnetization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magnetic vector spirals around z axis with net precession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changing magnetic moment of the magnetic vector results in free induction decay (FID)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Induces an electrical signal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received  by the RF coil in transverse plane and reduces as the signal move to the longitudinal direction (z Axis).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59166"/>
            <a:ext cx="5040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 reception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70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4608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System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685" y="1052736"/>
            <a:ext cx="864096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computer system receives the RF signal and performs an analog to digital conversion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digital MRI signal of the sample is storage in a temporary image space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digital MRI signal is than sent to an image processor where Fourier Transformation is applied to transform the digital signal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a multi-dimensional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image.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4" descr="Resultado de imagem para mri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49080"/>
            <a:ext cx="412708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272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340768"/>
            <a:ext cx="7488832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destructive sampling analytical technologies have dominated the plant sciences.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growing demand of oil, various metabolic engineering strategies have been developed for manipulation of oil content and composition in vegetative and seed tissues of plant, resulting in a pressure to implement non-invasive measurements of lipids in plants.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necessity of technical improvements in productivity of established oil crops, in particular oil palm, soybean and sunflower requires a more detailed understanding on how the accumulation of lipids is regulated. This data  is only possible if the metabolism and structure of living plant tissue is not disturbed by sampling.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6632"/>
            <a:ext cx="67687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- MRI of Seeds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3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732" y="1196752"/>
            <a:ext cx="7488832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 of new candidate plant species as liquid factories, targeting growing environments not used for arable crop production.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entirely new cropping systems: to engineer plants to accumulate  lipids in their vegetative tissue, rather than only in their seed.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success of these new strategies will require an approach that allows the understanding of the lipid synthesis and deposition in a living tissue. Such an approach requires non-invasive imaging techniques.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has been proposed as non-invasive, highly informative technology for tracking lipids in planta.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6632"/>
            <a:ext cx="67687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Background- MRI of seeds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85184"/>
            <a:ext cx="2247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37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93878"/>
            <a:ext cx="842493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is based on non-ionizing radiation thus is non-harmful to the subject.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generates three dimensional images, overcoming the major drawbacks of both Fourier Transform Infrared Spectroscopy (FTIR) imaging and optimal microscopy.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is the only method which allows for both visualization and quantification of lipid in living plant.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6632"/>
            <a:ext cx="73448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MRI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96" y="3933056"/>
            <a:ext cx="3048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044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ZEEV-MAABADA\Desktop\Janna MRI\Imaging directions -seeds\Soya\sagittal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480720" cy="374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537321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MRI image of Soybean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51845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LF MRI images of seeds</a:t>
            </a:r>
            <a:endParaRPr lang="he-IL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37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3145" y="5445224"/>
            <a:ext cx="28083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MRI image of Sunflower</a:t>
            </a:r>
            <a:endParaRPr lang="he-IL" dirty="0"/>
          </a:p>
        </p:txBody>
      </p:sp>
      <p:pic>
        <p:nvPicPr>
          <p:cNvPr id="5" name="Picture 4" descr="C:\Users\ZEEV-MAABADA\Desktop\Janna MRI\Imaging directions -seeds\Sunflower\coronal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45" y="1523973"/>
            <a:ext cx="6435199" cy="371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188640"/>
            <a:ext cx="51845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LF MRI images of seeds</a:t>
            </a:r>
            <a:endParaRPr lang="he-IL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36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007" y="5296737"/>
            <a:ext cx="2952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MRI image of Sesame</a:t>
            </a:r>
            <a:endParaRPr lang="he-IL" dirty="0"/>
          </a:p>
        </p:txBody>
      </p:sp>
      <p:pic>
        <p:nvPicPr>
          <p:cNvPr id="4" name="Picture 3" descr="C:\Users\ZEEV-MAABADA\Desktop\Janna MRI\Imaging directions -seeds\Seasame\sagittal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07" y="1587916"/>
            <a:ext cx="6373987" cy="368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88640"/>
            <a:ext cx="51845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LF MRI images of seeds</a:t>
            </a:r>
            <a:endParaRPr lang="he-IL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33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6632"/>
            <a:ext cx="61926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of MRI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95" y="1484784"/>
            <a:ext cx="374441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Discovered simultaneously by 2 physicists in 1947:</a:t>
            </a:r>
          </a:p>
          <a:p>
            <a:pPr algn="l"/>
            <a:r>
              <a:rPr lang="en-US" dirty="0" smtClean="0"/>
              <a:t>	Felix </a:t>
            </a:r>
            <a:r>
              <a:rPr lang="en-US" dirty="0" err="1" smtClean="0"/>
              <a:t>Boch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	Edward Mills Purcell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First clinical images  obtained in 1977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he-IL" dirty="0"/>
          </a:p>
        </p:txBody>
      </p:sp>
      <p:pic>
        <p:nvPicPr>
          <p:cNvPr id="1026" name="Picture 2" descr="Resultado de imagem para first M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345638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99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6948" y="5262917"/>
            <a:ext cx="3240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MRI image of Linseed</a:t>
            </a:r>
            <a:endParaRPr lang="he-IL" dirty="0"/>
          </a:p>
        </p:txBody>
      </p:sp>
      <p:pic>
        <p:nvPicPr>
          <p:cNvPr id="4" name="Picture 3" descr="C:\Users\ZEEV-MAABADA\Desktop\Janna MRI\Imaging directions -seeds\Linseeds\coronal linseeds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98" y="1538287"/>
            <a:ext cx="6545804" cy="37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88640"/>
            <a:ext cx="51845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LF MRI images of seeds</a:t>
            </a:r>
            <a:endParaRPr lang="he-IL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33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ZEEV-MAABADA\Desktop\Janna MRI\Imaging directions -seeds\Canola\coronal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82" y="1233487"/>
            <a:ext cx="6642037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0477" y="5255181"/>
            <a:ext cx="3024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MRI image of Canola Seeds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8640"/>
            <a:ext cx="51845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LF MRI images of seeds</a:t>
            </a:r>
            <a:endParaRPr lang="he-IL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57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/>
          </p:cNvSpPr>
          <p:nvPr>
            <p:ph type="body" idx="4294967295"/>
          </p:nvPr>
        </p:nvSpPr>
        <p:spPr>
          <a:xfrm>
            <a:off x="395536" y="1268760"/>
            <a:ext cx="8243887" cy="4314825"/>
          </a:xfrm>
          <a:prstGeom prst="rect">
            <a:avLst/>
          </a:prstGeom>
        </p:spPr>
        <p:txBody>
          <a:bodyPr/>
          <a:lstStyle/>
          <a:p>
            <a:pPr algn="l" rtl="0">
              <a:lnSpc>
                <a:spcPct val="80000"/>
              </a:lnSpc>
              <a:buSzTx/>
              <a:buNone/>
              <a:defRPr sz="2000"/>
            </a:pP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sz="2000" dirty="0" err="1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Zeev</a:t>
            </a: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Wiesman</a:t>
            </a: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sz="20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wiesman@bgu.ac.il</a:t>
            </a:r>
            <a:endParaRPr lang="he-IL" sz="2000" dirty="0" smtClean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80000"/>
              </a:lnSpc>
              <a:buSzTx/>
              <a:buNone/>
              <a:defRPr sz="2000"/>
            </a:pPr>
            <a:endParaRPr lang="he-IL" sz="2000"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80000"/>
              </a:lnSpc>
              <a:buSzTx/>
              <a:buNone/>
              <a:defRPr sz="2000"/>
            </a:pPr>
            <a:r>
              <a:rPr sz="2000" dirty="0" err="1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Maysa</a:t>
            </a:r>
            <a:r>
              <a:rPr sz="20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Resende</a:t>
            </a: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mteixeiraresende@gmail.com</a:t>
            </a:r>
          </a:p>
          <a:p>
            <a:pPr algn="l" rtl="0">
              <a:lnSpc>
                <a:spcPct val="80000"/>
              </a:lnSpc>
              <a:buSzTx/>
              <a:buNone/>
              <a:defRPr sz="1600" b="1"/>
            </a:pPr>
            <a:endParaRPr sz="2000"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 err="1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Prof.Charles</a:t>
            </a:r>
            <a:r>
              <a:rPr sz="20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Linder: charles.linder@gmail.com</a:t>
            </a:r>
          </a:p>
          <a:p>
            <a:pPr algn="l" rtl="0">
              <a:lnSpc>
                <a:spcPct val="80000"/>
              </a:lnSpc>
              <a:buSzTx/>
              <a:buNone/>
              <a:defRPr sz="1600" b="1"/>
            </a:pPr>
            <a:endParaRPr sz="2000"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Janna </a:t>
            </a:r>
            <a:r>
              <a:rPr sz="2000" dirty="0" err="1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Abramovich</a:t>
            </a: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janna@bgu.ac.il</a:t>
            </a:r>
          </a:p>
          <a:p>
            <a:pPr algn="l" rtl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 rtl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 err="1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Shosh</a:t>
            </a: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Kravchick</a:t>
            </a: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kravch@bgu.ac.il</a:t>
            </a:r>
          </a:p>
          <a:p>
            <a:pPr algn="l">
              <a:lnSpc>
                <a:spcPct val="80000"/>
              </a:lnSpc>
              <a:buSzTx/>
              <a:buNone/>
              <a:defRPr sz="900"/>
            </a:pPr>
            <a:endParaRPr sz="2000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/>
            </a:pPr>
            <a:r>
              <a:rPr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 rtl="0">
              <a:lnSpc>
                <a:spcPct val="80000"/>
              </a:lnSpc>
              <a:spcBef>
                <a:spcPts val="300"/>
              </a:spcBef>
              <a:buNone/>
              <a:defRPr sz="1600" b="1"/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Lipid Biotechnology Lab phone </a:t>
            </a:r>
            <a:r>
              <a:rPr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074-7795272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 b="1"/>
            </a:pPr>
            <a:endParaRPr dirty="0">
              <a:solidFill>
                <a:srgbClr val="C00000"/>
              </a:solidFill>
            </a:endParaRPr>
          </a:p>
        </p:txBody>
      </p:sp>
      <p:sp>
        <p:nvSpPr>
          <p:cNvPr id="656" name="Shape 656"/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7921625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04087">
              <a:defRPr sz="3003"/>
            </a:lvl1pPr>
          </a:lstStyle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540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Magnetic Field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779" y="1844824"/>
            <a:ext cx="460851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Magnetic flux density measured in Tesla (T)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Clinical MRI performed at 1.5-3 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Earth magnetic field 0.00003T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Low Field MRI 0.08 T</a:t>
            </a:r>
            <a:endParaRPr lang="he-IL" dirty="0"/>
          </a:p>
        </p:txBody>
      </p:sp>
      <p:pic>
        <p:nvPicPr>
          <p:cNvPr id="6" name="Picture 2" descr="Resultado de imagem para niumag NMR loe fie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5" b="15312"/>
          <a:stretch/>
        </p:blipFill>
        <p:spPr bwMode="auto">
          <a:xfrm>
            <a:off x="5796136" y="3933056"/>
            <a:ext cx="2895113" cy="185379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MR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51" y="968997"/>
            <a:ext cx="3206498" cy="23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44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412776"/>
            <a:ext cx="8136904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Body is composed by 70% water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MRI relies on the magnetic properties of a hydrogen atom to produces images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H nucleus is composed of a single proton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Spinning charged particle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Produces a magnetic field= magnetic moment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53642" y="116632"/>
            <a:ext cx="4608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Hydrogen proton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8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3096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84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proton human bod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2873732" cy="48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916832"/>
            <a:ext cx="496855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Randomly orientated with no applied magnetic field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BULK MAGNETIZATION</a:t>
            </a:r>
            <a:endParaRPr lang="he-IL" sz="20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6632"/>
            <a:ext cx="61206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Absence of Magnetic Field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0" name="Picture 4" descr="Resultado de imagem para protons M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60048"/>
            <a:ext cx="2448272" cy="21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1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6632"/>
            <a:ext cx="4608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components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432" y="1627329"/>
            <a:ext cx="561662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Magnet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Coils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Radiofrequency coils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system</a:t>
            </a:r>
            <a:endPara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28520" r="16972" b="10807"/>
          <a:stretch/>
        </p:blipFill>
        <p:spPr bwMode="auto">
          <a:xfrm>
            <a:off x="4967089" y="1772816"/>
            <a:ext cx="339575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21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6632"/>
            <a:ext cx="71287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Presence of Magnetic Field- Primary Magnet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Resultado de imagem para protons M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131" y="3963402"/>
            <a:ext cx="401187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8400" y="908720"/>
            <a:ext cx="8370064" cy="30546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Hydrogens align parallel or antiparallel to the magnetic field= longitudinal magnetization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B0 magnetic field, there are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spins aligned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 (low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state)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spins aligned against the field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(high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state). </a:t>
            </a:r>
          </a:p>
          <a:p>
            <a:pPr algn="just"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this 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slight excess of parallel spins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net magnetization has a 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longitudinal component aligned with B0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  <a:endPara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Resultado de imagem para nmr spin fl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2621902" cy="128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98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39"/>
            <a:ext cx="56166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Precession</a:t>
            </a:r>
            <a:endParaRPr lang="he-IL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41682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sample the NMR-active nuclei’s magnetic moments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precessing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a field-dependent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Larmor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frequency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90"/>
          <p:cNvGrpSpPr/>
          <p:nvPr/>
        </p:nvGrpSpPr>
        <p:grpSpPr>
          <a:xfrm>
            <a:off x="6660232" y="4149080"/>
            <a:ext cx="1981202" cy="414275"/>
            <a:chOff x="0" y="0"/>
            <a:chExt cx="1981200" cy="414273"/>
          </a:xfrm>
        </p:grpSpPr>
        <p:sp>
          <p:nvSpPr>
            <p:cNvPr id="9" name="Shape 87"/>
            <p:cNvSpPr/>
            <p:nvPr/>
          </p:nvSpPr>
          <p:spPr>
            <a:xfrm>
              <a:off x="0" y="0"/>
              <a:ext cx="1981201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spcBef>
                  <a:spcPts val="1000"/>
                </a:spcBef>
                <a:defRPr b="1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rPr dirty="0"/>
                <a:t>ω</a:t>
              </a:r>
              <a:r>
                <a:rPr baseline="-25000" dirty="0"/>
                <a:t>0</a:t>
              </a:r>
              <a:r>
                <a:rPr dirty="0"/>
                <a:t>=-γB</a:t>
              </a:r>
              <a:r>
                <a:rPr baseline="-25000" dirty="0"/>
                <a:t>0</a:t>
              </a:r>
            </a:p>
          </p:txBody>
        </p:sp>
        <p:sp>
          <p:nvSpPr>
            <p:cNvPr id="10" name="Shape 88"/>
            <p:cNvSpPr/>
            <p:nvPr/>
          </p:nvSpPr>
          <p:spPr>
            <a:xfrm>
              <a:off x="0" y="57150"/>
              <a:ext cx="182564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Shape 89"/>
            <p:cNvSpPr/>
            <p:nvPr/>
          </p:nvSpPr>
          <p:spPr>
            <a:xfrm>
              <a:off x="736350" y="30967"/>
              <a:ext cx="182564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2" name="Group 294"/>
          <p:cNvGrpSpPr/>
          <p:nvPr/>
        </p:nvGrpSpPr>
        <p:grpSpPr>
          <a:xfrm>
            <a:off x="3206414" y="2904834"/>
            <a:ext cx="2736304" cy="2902768"/>
            <a:chOff x="0" y="0"/>
            <a:chExt cx="3171825" cy="3427412"/>
          </a:xfrm>
        </p:grpSpPr>
        <p:pic>
          <p:nvPicPr>
            <p:cNvPr id="13" name="image3.png" descr="Figure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5562"/>
              <a:ext cx="3171825" cy="3371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Shape 293"/>
            <p:cNvSpPr/>
            <p:nvPr/>
          </p:nvSpPr>
          <p:spPr>
            <a:xfrm>
              <a:off x="2027237" y="0"/>
              <a:ext cx="169863" cy="3016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2148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4333"/>
            <a:ext cx="46805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Coils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40" y="1124744"/>
            <a:ext cx="8316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Gradients are loops of wire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cylindrical shell lying just inside the bore of an MR scanner.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is passed through these coils a secondary magnetic field is created.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</a:t>
            </a:r>
            <a:r>
              <a:rPr lang="en-US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slightly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distorts the main magnetic field in a predictable pattern, causing the resonance frequency of protons to vary in as a function of position.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function of gradients, therefore, is to allow spatial encoding of the MR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in the x, y and z axes.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 descr="magnetic field gradient, MRI sc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60" y="4077072"/>
            <a:ext cx="28956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68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743</Words>
  <Application>Microsoft Office PowerPoint</Application>
  <PresentationFormat>On-screen Show (4:3)</PresentationFormat>
  <Paragraphs>142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MRI of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principles of NMR Proton relaxation technology</dc:title>
  <dc:creator>Administrator</dc:creator>
  <cp:lastModifiedBy>Administrator</cp:lastModifiedBy>
  <cp:revision>83</cp:revision>
  <dcterms:modified xsi:type="dcterms:W3CDTF">2018-11-07T13:48:09Z</dcterms:modified>
</cp:coreProperties>
</file>