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9"/>
  </p:notesMasterIdLst>
  <p:sldIdLst>
    <p:sldId id="256" r:id="rId2"/>
    <p:sldId id="264" r:id="rId3"/>
    <p:sldId id="258" r:id="rId4"/>
    <p:sldId id="265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isk\AppData\Roaming\Microsoft\Excel\vgsales_%20clean%20data-Azeez%20(version%201)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isk\AppData\Roaming\Microsoft\Excel\Exercise%208-%20Azeez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isk\AppData\Roaming\Microsoft\Excel\vgsales_%20clean%20data-Exercise%209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 clean data-Azeez (version 1) (version 1).xlsb]Sheet2!PivotTable2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4985310442752019E-2"/>
          <c:y val="7.2322797483314563E-2"/>
          <c:w val="0.6620783527351044"/>
          <c:h val="0.79881992846636285"/>
        </c:manualLayout>
      </c:layout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North American(NA) Sales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Sheet2!$B$4:$B$41</c:f>
              <c:numCache>
                <c:formatCode>General</c:formatCode>
                <c:ptCount val="37"/>
                <c:pt idx="0">
                  <c:v>10.590000000000003</c:v>
                </c:pt>
                <c:pt idx="1">
                  <c:v>33.4</c:v>
                </c:pt>
                <c:pt idx="2">
                  <c:v>26.920000000000005</c:v>
                </c:pt>
                <c:pt idx="3">
                  <c:v>7.76</c:v>
                </c:pt>
                <c:pt idx="4">
                  <c:v>33.28</c:v>
                </c:pt>
                <c:pt idx="5">
                  <c:v>33.729999999999997</c:v>
                </c:pt>
                <c:pt idx="6">
                  <c:v>12.5</c:v>
                </c:pt>
                <c:pt idx="7">
                  <c:v>8.4600000000000026</c:v>
                </c:pt>
                <c:pt idx="8">
                  <c:v>23.869999999999997</c:v>
                </c:pt>
                <c:pt idx="9">
                  <c:v>45.15</c:v>
                </c:pt>
                <c:pt idx="10">
                  <c:v>25.46</c:v>
                </c:pt>
                <c:pt idx="11">
                  <c:v>12.76</c:v>
                </c:pt>
                <c:pt idx="12">
                  <c:v>33.869999999999997</c:v>
                </c:pt>
                <c:pt idx="13">
                  <c:v>15.120000000000001</c:v>
                </c:pt>
                <c:pt idx="14">
                  <c:v>28.150000000000002</c:v>
                </c:pt>
                <c:pt idx="15">
                  <c:v>24.820000000000011</c:v>
                </c:pt>
                <c:pt idx="16">
                  <c:v>86.759999999999991</c:v>
                </c:pt>
                <c:pt idx="17">
                  <c:v>94.750000000000071</c:v>
                </c:pt>
                <c:pt idx="18">
                  <c:v>128.35999999999999</c:v>
                </c:pt>
                <c:pt idx="19">
                  <c:v>126.06000000000004</c:v>
                </c:pt>
                <c:pt idx="20">
                  <c:v>94.490000000000038</c:v>
                </c:pt>
                <c:pt idx="21">
                  <c:v>173.98000000000039</c:v>
                </c:pt>
                <c:pt idx="22">
                  <c:v>216.19000000000014</c:v>
                </c:pt>
                <c:pt idx="23">
                  <c:v>193.59000000000069</c:v>
                </c:pt>
                <c:pt idx="24">
                  <c:v>222.5900000000004</c:v>
                </c:pt>
                <c:pt idx="25">
                  <c:v>242.6100000000005</c:v>
                </c:pt>
                <c:pt idx="26">
                  <c:v>263.11999999999887</c:v>
                </c:pt>
                <c:pt idx="27">
                  <c:v>312.04999999999836</c:v>
                </c:pt>
                <c:pt idx="28">
                  <c:v>351.40999999999917</c:v>
                </c:pt>
                <c:pt idx="29">
                  <c:v>338.84999999999889</c:v>
                </c:pt>
                <c:pt idx="30">
                  <c:v>304.24</c:v>
                </c:pt>
                <c:pt idx="31">
                  <c:v>241.06000000000094</c:v>
                </c:pt>
                <c:pt idx="32">
                  <c:v>154.96000000000004</c:v>
                </c:pt>
                <c:pt idx="33">
                  <c:v>154.7700000000001</c:v>
                </c:pt>
                <c:pt idx="34">
                  <c:v>131.9700000000002</c:v>
                </c:pt>
                <c:pt idx="35">
                  <c:v>102.81999999999992</c:v>
                </c:pt>
                <c:pt idx="36">
                  <c:v>22.660000000000057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E4-4EB0-A6AB-2D7CDF95BD17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European Union(EU)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Sheet2!$C$4:$C$41</c:f>
              <c:numCache>
                <c:formatCode>General</c:formatCode>
                <c:ptCount val="37"/>
                <c:pt idx="0">
                  <c:v>0.67000000000000015</c:v>
                </c:pt>
                <c:pt idx="1">
                  <c:v>1.9600000000000006</c:v>
                </c:pt>
                <c:pt idx="2">
                  <c:v>1.6500000000000008</c:v>
                </c:pt>
                <c:pt idx="3">
                  <c:v>0.80000000000000027</c:v>
                </c:pt>
                <c:pt idx="4">
                  <c:v>2.0999999999999996</c:v>
                </c:pt>
                <c:pt idx="5">
                  <c:v>4.74</c:v>
                </c:pt>
                <c:pt idx="6">
                  <c:v>2.8400000000000007</c:v>
                </c:pt>
                <c:pt idx="7">
                  <c:v>1.4100000000000001</c:v>
                </c:pt>
                <c:pt idx="8">
                  <c:v>6.5900000000000007</c:v>
                </c:pt>
                <c:pt idx="9">
                  <c:v>8.44</c:v>
                </c:pt>
                <c:pt idx="10">
                  <c:v>7.6299999999999981</c:v>
                </c:pt>
                <c:pt idx="11">
                  <c:v>3.9499999999999993</c:v>
                </c:pt>
                <c:pt idx="12">
                  <c:v>11.710000000000003</c:v>
                </c:pt>
                <c:pt idx="13">
                  <c:v>4.6499999999999995</c:v>
                </c:pt>
                <c:pt idx="14">
                  <c:v>14.879999999999997</c:v>
                </c:pt>
                <c:pt idx="15">
                  <c:v>14.899999999999981</c:v>
                </c:pt>
                <c:pt idx="16">
                  <c:v>47.259999999999984</c:v>
                </c:pt>
                <c:pt idx="17">
                  <c:v>48.319999999999986</c:v>
                </c:pt>
                <c:pt idx="18">
                  <c:v>66.900000000000119</c:v>
                </c:pt>
                <c:pt idx="19">
                  <c:v>62.67000000000003</c:v>
                </c:pt>
                <c:pt idx="20">
                  <c:v>52.750000000000028</c:v>
                </c:pt>
                <c:pt idx="21">
                  <c:v>94.889999999999858</c:v>
                </c:pt>
                <c:pt idx="22">
                  <c:v>109.74000000000032</c:v>
                </c:pt>
                <c:pt idx="23">
                  <c:v>103.8100000000003</c:v>
                </c:pt>
                <c:pt idx="24">
                  <c:v>107.32000000000035</c:v>
                </c:pt>
                <c:pt idx="25">
                  <c:v>121.94000000000041</c:v>
                </c:pt>
                <c:pt idx="26">
                  <c:v>129.23999999999992</c:v>
                </c:pt>
                <c:pt idx="27">
                  <c:v>160.49999999999972</c:v>
                </c:pt>
                <c:pt idx="28">
                  <c:v>184.39999999999981</c:v>
                </c:pt>
                <c:pt idx="29">
                  <c:v>191.58999999999983</c:v>
                </c:pt>
                <c:pt idx="30">
                  <c:v>176.73000000000016</c:v>
                </c:pt>
                <c:pt idx="31">
                  <c:v>167.44000000000025</c:v>
                </c:pt>
                <c:pt idx="32">
                  <c:v>118.78000000000002</c:v>
                </c:pt>
                <c:pt idx="33">
                  <c:v>125.77000000000004</c:v>
                </c:pt>
                <c:pt idx="34">
                  <c:v>125.65000000000011</c:v>
                </c:pt>
                <c:pt idx="35">
                  <c:v>97.710000000000022</c:v>
                </c:pt>
                <c:pt idx="36">
                  <c:v>26.760000000000062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E4-4EB0-A6AB-2D7CDF95BD17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Japanese(JP)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Sheet2!$D$4:$D$41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</c:v>
                </c:pt>
                <c:pt idx="4">
                  <c:v>14.269999999999998</c:v>
                </c:pt>
                <c:pt idx="5">
                  <c:v>14.56</c:v>
                </c:pt>
                <c:pt idx="6">
                  <c:v>19.809999999999999</c:v>
                </c:pt>
                <c:pt idx="7">
                  <c:v>11.63</c:v>
                </c:pt>
                <c:pt idx="8">
                  <c:v>15.759999999999998</c:v>
                </c:pt>
                <c:pt idx="9">
                  <c:v>18.360000000000003</c:v>
                </c:pt>
                <c:pt idx="10">
                  <c:v>14.880000000000003</c:v>
                </c:pt>
                <c:pt idx="11">
                  <c:v>14.780000000000001</c:v>
                </c:pt>
                <c:pt idx="12">
                  <c:v>28.91</c:v>
                </c:pt>
                <c:pt idx="13">
                  <c:v>25.330000000000009</c:v>
                </c:pt>
                <c:pt idx="14">
                  <c:v>33.990000000000016</c:v>
                </c:pt>
                <c:pt idx="15">
                  <c:v>45.750000000000014</c:v>
                </c:pt>
                <c:pt idx="16">
                  <c:v>57.439999999999969</c:v>
                </c:pt>
                <c:pt idx="17">
                  <c:v>48.869999999999969</c:v>
                </c:pt>
                <c:pt idx="18">
                  <c:v>50.04</c:v>
                </c:pt>
                <c:pt idx="19">
                  <c:v>52.34</c:v>
                </c:pt>
                <c:pt idx="20">
                  <c:v>42.770000000000046</c:v>
                </c:pt>
                <c:pt idx="21">
                  <c:v>39.859999999999992</c:v>
                </c:pt>
                <c:pt idx="22">
                  <c:v>41.760000000000019</c:v>
                </c:pt>
                <c:pt idx="23">
                  <c:v>34.200000000000031</c:v>
                </c:pt>
                <c:pt idx="24">
                  <c:v>41.649999999999991</c:v>
                </c:pt>
                <c:pt idx="25">
                  <c:v>54.280000000000008</c:v>
                </c:pt>
                <c:pt idx="26">
                  <c:v>73.689999999999941</c:v>
                </c:pt>
                <c:pt idx="27">
                  <c:v>60.250000000000107</c:v>
                </c:pt>
                <c:pt idx="28">
                  <c:v>60.180000000000035</c:v>
                </c:pt>
                <c:pt idx="29">
                  <c:v>61.809999999999981</c:v>
                </c:pt>
                <c:pt idx="30">
                  <c:v>59.450000000000216</c:v>
                </c:pt>
                <c:pt idx="31">
                  <c:v>52.960000000000093</c:v>
                </c:pt>
                <c:pt idx="32">
                  <c:v>51.74000000000013</c:v>
                </c:pt>
                <c:pt idx="33">
                  <c:v>47.550000000000061</c:v>
                </c:pt>
                <c:pt idx="34">
                  <c:v>39.460000000000107</c:v>
                </c:pt>
                <c:pt idx="35">
                  <c:v>33.680000000000156</c:v>
                </c:pt>
                <c:pt idx="36">
                  <c:v>13.65999999999997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E4-4EB0-A6AB-2D7CDF95BD17}"/>
            </c:ext>
          </c:extLst>
        </c:ser>
        <c:ser>
          <c:idx val="3"/>
          <c:order val="3"/>
          <c:tx>
            <c:strRef>
              <c:f>Sheet2!$E$3</c:f>
              <c:strCache>
                <c:ptCount val="1"/>
                <c:pt idx="0">
                  <c:v>Global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Sheet2!$E$4:$E$41</c:f>
              <c:numCache>
                <c:formatCode>General</c:formatCode>
                <c:ptCount val="37"/>
                <c:pt idx="0">
                  <c:v>11.379999999999999</c:v>
                </c:pt>
                <c:pt idx="1">
                  <c:v>35.77000000000001</c:v>
                </c:pt>
                <c:pt idx="2">
                  <c:v>28.859999999999996</c:v>
                </c:pt>
                <c:pt idx="3">
                  <c:v>16.790000000000003</c:v>
                </c:pt>
                <c:pt idx="4">
                  <c:v>50.360000000000014</c:v>
                </c:pt>
                <c:pt idx="5">
                  <c:v>53.940000000000005</c:v>
                </c:pt>
                <c:pt idx="6">
                  <c:v>37.07</c:v>
                </c:pt>
                <c:pt idx="7">
                  <c:v>21.739999999999995</c:v>
                </c:pt>
                <c:pt idx="8">
                  <c:v>47.22</c:v>
                </c:pt>
                <c:pt idx="9">
                  <c:v>73.45</c:v>
                </c:pt>
                <c:pt idx="10">
                  <c:v>49.389999999999993</c:v>
                </c:pt>
                <c:pt idx="11">
                  <c:v>32.230000000000004</c:v>
                </c:pt>
                <c:pt idx="12">
                  <c:v>76.159999999999982</c:v>
                </c:pt>
                <c:pt idx="13">
                  <c:v>45.98</c:v>
                </c:pt>
                <c:pt idx="14">
                  <c:v>79.17000000000003</c:v>
                </c:pt>
                <c:pt idx="15">
                  <c:v>88.109999999999914</c:v>
                </c:pt>
                <c:pt idx="16">
                  <c:v>199.14999999999995</c:v>
                </c:pt>
                <c:pt idx="17">
                  <c:v>200.98000000000013</c:v>
                </c:pt>
                <c:pt idx="18">
                  <c:v>256.46999999999963</c:v>
                </c:pt>
                <c:pt idx="19">
                  <c:v>251.27000000000018</c:v>
                </c:pt>
                <c:pt idx="20">
                  <c:v>201.56000000000023</c:v>
                </c:pt>
                <c:pt idx="21">
                  <c:v>331.46999999999912</c:v>
                </c:pt>
                <c:pt idx="22">
                  <c:v>395.51999999999828</c:v>
                </c:pt>
                <c:pt idx="23">
                  <c:v>357.84999999999894</c:v>
                </c:pt>
                <c:pt idx="24">
                  <c:v>419.30999999999864</c:v>
                </c:pt>
                <c:pt idx="25">
                  <c:v>459.93999999999761</c:v>
                </c:pt>
                <c:pt idx="26">
                  <c:v>520.99999999999159</c:v>
                </c:pt>
                <c:pt idx="27">
                  <c:v>611.08999999999344</c:v>
                </c:pt>
                <c:pt idx="28">
                  <c:v>678.77999999999531</c:v>
                </c:pt>
                <c:pt idx="29">
                  <c:v>667.2199999999948</c:v>
                </c:pt>
                <c:pt idx="30">
                  <c:v>600.40999999999485</c:v>
                </c:pt>
                <c:pt idx="31">
                  <c:v>515.90999999999678</c:v>
                </c:pt>
                <c:pt idx="32">
                  <c:v>363.53999999999837</c:v>
                </c:pt>
                <c:pt idx="33">
                  <c:v>368.02999999999861</c:v>
                </c:pt>
                <c:pt idx="34">
                  <c:v>337.04999999999848</c:v>
                </c:pt>
                <c:pt idx="35">
                  <c:v>264.39999999999793</c:v>
                </c:pt>
                <c:pt idx="36">
                  <c:v>70.890000000000029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E4-4EB0-A6AB-2D7CDF95B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6639680"/>
        <c:axId val="1866640096"/>
      </c:lineChart>
      <c:catAx>
        <c:axId val="1866639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66640096"/>
        <c:crosses val="autoZero"/>
        <c:auto val="1"/>
        <c:lblAlgn val="ctr"/>
        <c:lblOffset val="100"/>
        <c:noMultiLvlLbl val="0"/>
      </c:catAx>
      <c:valAx>
        <c:axId val="186664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in</a:t>
                </a:r>
                <a:r>
                  <a:rPr lang="en-US" baseline="0"/>
                  <a:t> millions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3236819793175739E-2"/>
              <c:y val="0.349325323676622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666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932490843039956"/>
          <c:y val="0.3774943659200144"/>
          <c:w val="0.24921619512736629"/>
          <c:h val="0.366236434569625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[Exercise 8- Azeez (version 1).xlsb]Question 6!PivotTable1</c:name>
    <c:fmtId val="14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'Question 6'!$B$3</c:f>
              <c:strCache>
                <c:ptCount val="1"/>
                <c:pt idx="0">
                  <c:v> North America(NA) % of Global_Sales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'Question 6'!$A$4:$A$41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'Question 6'!$B$4:$B$41</c:f>
              <c:numCache>
                <c:formatCode>0%</c:formatCode>
                <c:ptCount val="37"/>
                <c:pt idx="0">
                  <c:v>0.93057996485061545</c:v>
                </c:pt>
                <c:pt idx="1">
                  <c:v>0.93374336035784145</c:v>
                </c:pt>
                <c:pt idx="2">
                  <c:v>0.93277893277893309</c:v>
                </c:pt>
                <c:pt idx="3">
                  <c:v>0.46217986896962471</c:v>
                </c:pt>
                <c:pt idx="4">
                  <c:v>0.66084193804606817</c:v>
                </c:pt>
                <c:pt idx="5">
                  <c:v>0.625324434556915</c:v>
                </c:pt>
                <c:pt idx="6">
                  <c:v>0.33719989209603451</c:v>
                </c:pt>
                <c:pt idx="7">
                  <c:v>0.38914443422263129</c:v>
                </c:pt>
                <c:pt idx="8">
                  <c:v>0.50550614146548067</c:v>
                </c:pt>
                <c:pt idx="9">
                  <c:v>0.61470388019060584</c:v>
                </c:pt>
                <c:pt idx="10">
                  <c:v>0.51548896537760691</c:v>
                </c:pt>
                <c:pt idx="11">
                  <c:v>0.39590443686006821</c:v>
                </c:pt>
                <c:pt idx="12">
                  <c:v>0.44472163865546227</c:v>
                </c:pt>
                <c:pt idx="13">
                  <c:v>0.32883862548934323</c:v>
                </c:pt>
                <c:pt idx="14">
                  <c:v>0.35556397625363134</c:v>
                </c:pt>
                <c:pt idx="15">
                  <c:v>0.28169333787311357</c:v>
                </c:pt>
                <c:pt idx="16">
                  <c:v>0.4356515189555612</c:v>
                </c:pt>
                <c:pt idx="17">
                  <c:v>0.47143994427306202</c:v>
                </c:pt>
                <c:pt idx="18">
                  <c:v>0.5004873864389604</c:v>
                </c:pt>
                <c:pt idx="19">
                  <c:v>0.50169140764914222</c:v>
                </c:pt>
                <c:pt idx="20">
                  <c:v>0.46879341139114866</c:v>
                </c:pt>
                <c:pt idx="21">
                  <c:v>0.52487404591667675</c:v>
                </c:pt>
                <c:pt idx="22">
                  <c:v>0.54659688511327131</c:v>
                </c:pt>
                <c:pt idx="23">
                  <c:v>0.54098085790135886</c:v>
                </c:pt>
                <c:pt idx="24">
                  <c:v>0.53084829839498493</c:v>
                </c:pt>
                <c:pt idx="25">
                  <c:v>0.52748614281056783</c:v>
                </c:pt>
                <c:pt idx="26">
                  <c:v>0.50499001996008586</c:v>
                </c:pt>
                <c:pt idx="27">
                  <c:v>0.51064491318791294</c:v>
                </c:pt>
                <c:pt idx="28">
                  <c:v>0.51772192923013693</c:v>
                </c:pt>
                <c:pt idx="29">
                  <c:v>0.50782303749663027</c:v>
                </c:pt>
                <c:pt idx="30">
                  <c:v>0.50672040772139471</c:v>
                </c:pt>
                <c:pt idx="31">
                  <c:v>0.46717959650381302</c:v>
                </c:pt>
                <c:pt idx="32">
                  <c:v>0.42625295703361593</c:v>
                </c:pt>
                <c:pt idx="33">
                  <c:v>0.42049066753606834</c:v>
                </c:pt>
                <c:pt idx="34">
                  <c:v>0.39154428126390978</c:v>
                </c:pt>
                <c:pt idx="35">
                  <c:v>0.38882166086825259</c:v>
                </c:pt>
                <c:pt idx="36">
                  <c:v>0.3194698999013118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9-4C57-A669-83ED810BCA42}"/>
            </c:ext>
          </c:extLst>
        </c:ser>
        <c:ser>
          <c:idx val="1"/>
          <c:order val="1"/>
          <c:tx>
            <c:strRef>
              <c:f>'Question 6'!$C$3</c:f>
              <c:strCache>
                <c:ptCount val="1"/>
                <c:pt idx="0">
                  <c:v>European Union(EU) % of Global_Sales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'Question 6'!$A$4:$A$41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'Question 6'!$C$4:$C$41</c:f>
              <c:numCache>
                <c:formatCode>0%</c:formatCode>
                <c:ptCount val="37"/>
                <c:pt idx="0">
                  <c:v>5.8875219683655555E-2</c:v>
                </c:pt>
                <c:pt idx="1">
                  <c:v>5.4794520547945209E-2</c:v>
                </c:pt>
                <c:pt idx="2">
                  <c:v>5.717255717255721E-2</c:v>
                </c:pt>
                <c:pt idx="3">
                  <c:v>4.7647409172126273E-2</c:v>
                </c:pt>
                <c:pt idx="4">
                  <c:v>4.1699761715647321E-2</c:v>
                </c:pt>
                <c:pt idx="5">
                  <c:v>8.7875417130144601E-2</c:v>
                </c:pt>
                <c:pt idx="6">
                  <c:v>7.6611815484219067E-2</c:v>
                </c:pt>
                <c:pt idx="7">
                  <c:v>6.4857405703771867E-2</c:v>
                </c:pt>
                <c:pt idx="8">
                  <c:v>0.13955950868276157</c:v>
                </c:pt>
                <c:pt idx="9">
                  <c:v>0.11490810074880871</c:v>
                </c:pt>
                <c:pt idx="10">
                  <c:v>0.15448471350475804</c:v>
                </c:pt>
                <c:pt idx="11">
                  <c:v>0.12255662426310887</c:v>
                </c:pt>
                <c:pt idx="12">
                  <c:v>0.1537552521008404</c:v>
                </c:pt>
                <c:pt idx="13">
                  <c:v>0.10113092648977816</c:v>
                </c:pt>
                <c:pt idx="14">
                  <c:v>0.18794998105342922</c:v>
                </c:pt>
                <c:pt idx="15">
                  <c:v>0.16910679832028142</c:v>
                </c:pt>
                <c:pt idx="16">
                  <c:v>0.23730856138589002</c:v>
                </c:pt>
                <c:pt idx="17">
                  <c:v>0.24042193253059982</c:v>
                </c:pt>
                <c:pt idx="18">
                  <c:v>0.26084922213124428</c:v>
                </c:pt>
                <c:pt idx="19">
                  <c:v>0.24941298205117995</c:v>
                </c:pt>
                <c:pt idx="20">
                  <c:v>0.26170867235562595</c:v>
                </c:pt>
                <c:pt idx="21">
                  <c:v>0.28627025070142126</c:v>
                </c:pt>
                <c:pt idx="22">
                  <c:v>0.27745752427184667</c:v>
                </c:pt>
                <c:pt idx="23">
                  <c:v>0.29009361464300853</c:v>
                </c:pt>
                <c:pt idx="24">
                  <c:v>0.25594428942787123</c:v>
                </c:pt>
                <c:pt idx="25">
                  <c:v>0.26514509292468436</c:v>
                </c:pt>
                <c:pt idx="26">
                  <c:v>0.24804237678489563</c:v>
                </c:pt>
                <c:pt idx="27">
                  <c:v>0.26264543684236602</c:v>
                </c:pt>
                <c:pt idx="28">
                  <c:v>0.27164785952093501</c:v>
                </c:pt>
                <c:pt idx="29">
                  <c:v>0.28712945478524315</c:v>
                </c:pt>
                <c:pt idx="30">
                  <c:v>0.29434886161123514</c:v>
                </c:pt>
                <c:pt idx="31">
                  <c:v>0.32450241283746067</c:v>
                </c:pt>
                <c:pt idx="32">
                  <c:v>0.326731583869727</c:v>
                </c:pt>
                <c:pt idx="33">
                  <c:v>0.34178281305186653</c:v>
                </c:pt>
                <c:pt idx="34">
                  <c:v>0.37279335410176734</c:v>
                </c:pt>
                <c:pt idx="35">
                  <c:v>0.3694978066858296</c:v>
                </c:pt>
                <c:pt idx="36">
                  <c:v>0.37727336810940432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9-4C57-A669-83ED810BCA42}"/>
            </c:ext>
          </c:extLst>
        </c:ser>
        <c:ser>
          <c:idx val="2"/>
          <c:order val="2"/>
          <c:tx>
            <c:strRef>
              <c:f>'Question 6'!$D$3</c:f>
              <c:strCache>
                <c:ptCount val="1"/>
                <c:pt idx="0">
                  <c:v>Japan(JP) % of Global_Sales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'Question 6'!$A$4:$A$41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'Question 6'!$D$4:$D$41</c:f>
              <c:numCache>
                <c:formatCode>0%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0.48243001786777834</c:v>
                </c:pt>
                <c:pt idx="4">
                  <c:v>0.28335980937251776</c:v>
                </c:pt>
                <c:pt idx="5">
                  <c:v>0.26992955135335556</c:v>
                </c:pt>
                <c:pt idx="6">
                  <c:v>0.53439438899379543</c:v>
                </c:pt>
                <c:pt idx="7">
                  <c:v>0.5349586016559339</c:v>
                </c:pt>
                <c:pt idx="8">
                  <c:v>0.33375688267683179</c:v>
                </c:pt>
                <c:pt idx="9">
                  <c:v>0.24996596324029954</c:v>
                </c:pt>
                <c:pt idx="10">
                  <c:v>0.30127556185462656</c:v>
                </c:pt>
                <c:pt idx="11">
                  <c:v>0.45857896369841761</c:v>
                </c:pt>
                <c:pt idx="12">
                  <c:v>0.37959558823529421</c:v>
                </c:pt>
                <c:pt idx="13">
                  <c:v>0.55089169204001764</c:v>
                </c:pt>
                <c:pt idx="14">
                  <c:v>0.42932929139825693</c:v>
                </c:pt>
                <c:pt idx="15">
                  <c:v>0.51923731699012665</c:v>
                </c:pt>
                <c:pt idx="16">
                  <c:v>0.28842580969118747</c:v>
                </c:pt>
                <c:pt idx="17">
                  <c:v>0.24315852323614259</c:v>
                </c:pt>
                <c:pt idx="18">
                  <c:v>0.19511053924435634</c:v>
                </c:pt>
                <c:pt idx="19">
                  <c:v>0.20830182672026093</c:v>
                </c:pt>
                <c:pt idx="20">
                  <c:v>0.21219487993649533</c:v>
                </c:pt>
                <c:pt idx="21">
                  <c:v>0.12025220985307901</c:v>
                </c:pt>
                <c:pt idx="22">
                  <c:v>0.10558252427184517</c:v>
                </c:pt>
                <c:pt idx="23">
                  <c:v>9.5570769875646597E-2</c:v>
                </c:pt>
                <c:pt idx="24">
                  <c:v>9.9329851422575485E-2</c:v>
                </c:pt>
                <c:pt idx="25">
                  <c:v>0.11798717530703247</c:v>
                </c:pt>
                <c:pt idx="26">
                  <c:v>0.14150545063718936</c:v>
                </c:pt>
                <c:pt idx="27">
                  <c:v>9.8594315076340228E-2</c:v>
                </c:pt>
                <c:pt idx="28">
                  <c:v>8.8712766270882495E-2</c:v>
                </c:pt>
                <c:pt idx="29">
                  <c:v>9.2692503671732859E-2</c:v>
                </c:pt>
                <c:pt idx="30">
                  <c:v>9.9015672623708348E-2</c:v>
                </c:pt>
                <c:pt idx="31">
                  <c:v>0.10279268978081053</c:v>
                </c:pt>
                <c:pt idx="32">
                  <c:v>0.1423227155196137</c:v>
                </c:pt>
                <c:pt idx="33">
                  <c:v>0.12918738283478751</c:v>
                </c:pt>
                <c:pt idx="34">
                  <c:v>0.1170746180091983</c:v>
                </c:pt>
                <c:pt idx="35">
                  <c:v>0.12751474814702926</c:v>
                </c:pt>
                <c:pt idx="36">
                  <c:v>0.19314817425630851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9-4C57-A669-83ED810BC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1929856"/>
        <c:axId val="1651929024"/>
      </c:lineChart>
      <c:catAx>
        <c:axId val="1651929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37049741692654004"/>
              <c:y val="0.933704258578682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51929024"/>
        <c:crosses val="autoZero"/>
        <c:auto val="1"/>
        <c:lblAlgn val="ctr"/>
        <c:lblOffset val="100"/>
        <c:noMultiLvlLbl val="0"/>
      </c:catAx>
      <c:valAx>
        <c:axId val="165192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of Total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9.0401046089585296E-3"/>
              <c:y val="0.292103751493452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5192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750503552808564"/>
          <c:y val="0.27139108803503986"/>
          <c:w val="0.27320762130645881"/>
          <c:h val="0.303826232481379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 clean data-Exercise 9 (version 1).xlsb]Question 4!PivotTable2</c:name>
    <c:fmtId val="3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793532266031324"/>
          <c:y val="0.12823158537833373"/>
          <c:w val="0.62630013353593961"/>
          <c:h val="0.6780011236961460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'Question 4'!$B$3</c:f>
              <c:strCache>
                <c:ptCount val="1"/>
                <c:pt idx="0">
                  <c:v>North America(NA)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4'!$A$4:$A$16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'Question 4'!$B$4:$B$16</c:f>
              <c:numCache>
                <c:formatCode>General</c:formatCode>
                <c:ptCount val="12"/>
                <c:pt idx="0">
                  <c:v>877.82999999999163</c:v>
                </c:pt>
                <c:pt idx="1">
                  <c:v>105.76999999999998</c:v>
                </c:pt>
                <c:pt idx="2">
                  <c:v>223.59000000000017</c:v>
                </c:pt>
                <c:pt idx="3">
                  <c:v>410.23999999999904</c:v>
                </c:pt>
                <c:pt idx="4">
                  <c:v>447.0499999999991</c:v>
                </c:pt>
                <c:pt idx="5">
                  <c:v>123.78000000000009</c:v>
                </c:pt>
                <c:pt idx="6">
                  <c:v>359.41999999999774</c:v>
                </c:pt>
                <c:pt idx="7">
                  <c:v>327.27999999999901</c:v>
                </c:pt>
                <c:pt idx="8">
                  <c:v>582.59999999999502</c:v>
                </c:pt>
                <c:pt idx="9">
                  <c:v>183.31000000000068</c:v>
                </c:pt>
                <c:pt idx="10">
                  <c:v>683.34999999999673</c:v>
                </c:pt>
                <c:pt idx="11">
                  <c:v>68.700000000000188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DC-4AF7-AD1B-BD8643CCAB80}"/>
            </c:ext>
          </c:extLst>
        </c:ser>
        <c:ser>
          <c:idx val="1"/>
          <c:order val="1"/>
          <c:tx>
            <c:strRef>
              <c:f>'Question 4'!$C$3</c:f>
              <c:strCache>
                <c:ptCount val="1"/>
                <c:pt idx="0">
                  <c:v>European Union(EU)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4'!$A$4:$A$16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'Question 4'!$C$4:$C$16</c:f>
              <c:numCache>
                <c:formatCode>General</c:formatCode>
                <c:ptCount val="12"/>
                <c:pt idx="0">
                  <c:v>524.99999999998545</c:v>
                </c:pt>
                <c:pt idx="1">
                  <c:v>64.100000000000065</c:v>
                </c:pt>
                <c:pt idx="2">
                  <c:v>101.32000000000025</c:v>
                </c:pt>
                <c:pt idx="3">
                  <c:v>215.98000000000036</c:v>
                </c:pt>
                <c:pt idx="4">
                  <c:v>201.63000000000017</c:v>
                </c:pt>
                <c:pt idx="5">
                  <c:v>50.77999999999998</c:v>
                </c:pt>
                <c:pt idx="6">
                  <c:v>238.39000000000024</c:v>
                </c:pt>
                <c:pt idx="7">
                  <c:v>188.06000000000031</c:v>
                </c:pt>
                <c:pt idx="8">
                  <c:v>313.26999999999668</c:v>
                </c:pt>
                <c:pt idx="9">
                  <c:v>113.38000000000019</c:v>
                </c:pt>
                <c:pt idx="10">
                  <c:v>376.84999999999457</c:v>
                </c:pt>
                <c:pt idx="11">
                  <c:v>45.340000000000053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DC-4AF7-AD1B-BD8643CCAB80}"/>
            </c:ext>
          </c:extLst>
        </c:ser>
        <c:ser>
          <c:idx val="2"/>
          <c:order val="2"/>
          <c:tx>
            <c:strRef>
              <c:f>'Question 4'!$D$3</c:f>
              <c:strCache>
                <c:ptCount val="1"/>
                <c:pt idx="0">
                  <c:v>Japan(JP) 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4'!$A$4:$A$16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'Question 4'!$D$4:$D$16</c:f>
              <c:numCache>
                <c:formatCode>General</c:formatCode>
                <c:ptCount val="12"/>
                <c:pt idx="0">
                  <c:v>159.95000000000087</c:v>
                </c:pt>
                <c:pt idx="1">
                  <c:v>51.55000000000031</c:v>
                </c:pt>
                <c:pt idx="2">
                  <c:v>87.350000000000136</c:v>
                </c:pt>
                <c:pt idx="3">
                  <c:v>107.75999999999995</c:v>
                </c:pt>
                <c:pt idx="4">
                  <c:v>130.77000000000012</c:v>
                </c:pt>
                <c:pt idx="5">
                  <c:v>57.309999999999967</c:v>
                </c:pt>
                <c:pt idx="6">
                  <c:v>56.690000000000019</c:v>
                </c:pt>
                <c:pt idx="7">
                  <c:v>352.3099999999979</c:v>
                </c:pt>
                <c:pt idx="8">
                  <c:v>38.280000000000072</c:v>
                </c:pt>
                <c:pt idx="9">
                  <c:v>63.700000000000067</c:v>
                </c:pt>
                <c:pt idx="10">
                  <c:v>135.3700000000004</c:v>
                </c:pt>
                <c:pt idx="11">
                  <c:v>49.460000000000029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DC-4AF7-AD1B-BD8643CCAB80}"/>
            </c:ext>
          </c:extLst>
        </c:ser>
        <c:ser>
          <c:idx val="3"/>
          <c:order val="3"/>
          <c:tx>
            <c:strRef>
              <c:f>'Question 4'!$E$3</c:f>
              <c:strCache>
                <c:ptCount val="1"/>
                <c:pt idx="0">
                  <c:v>Other Sales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4'!$A$4:$A$16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'Question 4'!$E$4:$E$16</c:f>
              <c:numCache>
                <c:formatCode>General</c:formatCode>
                <c:ptCount val="12"/>
                <c:pt idx="0">
                  <c:v>192.78999999999849</c:v>
                </c:pt>
                <c:pt idx="1">
                  <c:v>19.220000000000173</c:v>
                </c:pt>
                <c:pt idx="2">
                  <c:v>37.879999999999917</c:v>
                </c:pt>
                <c:pt idx="3">
                  <c:v>79.510000000001099</c:v>
                </c:pt>
                <c:pt idx="4">
                  <c:v>52.06999999999973</c:v>
                </c:pt>
                <c:pt idx="5">
                  <c:v>13.719999999999963</c:v>
                </c:pt>
                <c:pt idx="6">
                  <c:v>77.82000000000113</c:v>
                </c:pt>
                <c:pt idx="7">
                  <c:v>63.219999999999771</c:v>
                </c:pt>
                <c:pt idx="8">
                  <c:v>103.0900000000011</c:v>
                </c:pt>
                <c:pt idx="9">
                  <c:v>33.649999999999913</c:v>
                </c:pt>
                <c:pt idx="10">
                  <c:v>136.72999999999783</c:v>
                </c:pt>
                <c:pt idx="11">
                  <c:v>12.139999999999944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DC-4AF7-AD1B-BD8643CCAB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59837471"/>
        <c:axId val="559832895"/>
      </c:barChart>
      <c:catAx>
        <c:axId val="559837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38173112124822034"/>
              <c:y val="0.940700182282228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59832895"/>
        <c:crosses val="autoZero"/>
        <c:auto val="1"/>
        <c:lblAlgn val="ctr"/>
        <c:lblOffset val="100"/>
        <c:noMultiLvlLbl val="0"/>
      </c:catAx>
      <c:valAx>
        <c:axId val="55983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by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59837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46871216743672"/>
          <c:y val="0.36400558208868711"/>
          <c:w val="0.24453128783256337"/>
          <c:h val="0.252444600385903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0.28393</cdr:x>
      <cdr:y>0.00197</cdr:y>
    </cdr:from>
    <cdr:to>
      <cdr:x>0.60656</cdr:x>
      <cdr:y>0.09449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2FB24B2-8458-4268-966C-5BA98720786E}"/>
            </a:ext>
          </a:extLst>
        </cdr:cNvPr>
        <cdr:cNvSpPr txBox="1"/>
      </cdr:nvSpPr>
      <cdr:spPr>
        <a:xfrm xmlns:a="http://schemas.openxmlformats.org/drawingml/2006/main">
          <a:off x="1374776" y="6350"/>
          <a:ext cx="1562100" cy="2984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Yearly Sales by Region</a:t>
          </a:r>
          <a:endParaRPr lang="en-DE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0.20679</cdr:x>
      <cdr:y>0.0228</cdr:y>
    </cdr:from>
    <cdr:to>
      <cdr:x>0.38781</cdr:x>
      <cdr:y>0.25733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4F7865-15CA-431D-8965-9553341F778A}"/>
            </a:ext>
          </a:extLst>
        </cdr:cNvPr>
        <cdr:cNvSpPr txBox="1"/>
      </cdr:nvSpPr>
      <cdr:spPr>
        <a:xfrm xmlns:a="http://schemas.openxmlformats.org/drawingml/2006/main">
          <a:off x="1044576" y="889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Proportion of Regional Sales by Genre</a:t>
          </a:r>
          <a:endParaRPr lang="en-DE" sz="1100"/>
        </a:p>
      </cdr:txBody>
    </cdr:sp>
  </cdr:relSizeAnchor>
  <cdr:relSizeAnchor xmlns:cdr="http://schemas.openxmlformats.org/drawingml/2006/chartDrawing">
    <cdr:from>
      <cdr:x>0.78876</cdr:x>
      <cdr:y>0.13805</cdr:y>
    </cdr:from>
    <cdr:to>
      <cdr:x>1</cdr:x>
      <cdr:y>0.36135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D8A6EE3-D20E-4D31-9ED3-ECB184332F3C}"/>
            </a:ext>
          </a:extLst>
        </cdr:cNvPr>
        <cdr:cNvSpPr txBox="1"/>
      </cdr:nvSpPr>
      <cdr:spPr>
        <a:xfrm xmlns:a="http://schemas.openxmlformats.org/drawingml/2006/main">
          <a:off x="6662010" y="565267"/>
          <a:ext cx="1784144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dirty="0"/>
            <a:t>Values inside the graph represent all times sales in millions.</a:t>
          </a:r>
          <a:endParaRPr lang="en-DE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DDCFE-B4B5-4449-A691-4DC71657B26E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2AD06-4383-4C56-934D-FECA1A16C2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425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026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167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78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437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50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380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223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450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331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175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3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955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593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035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808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74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7193-9598-4190-AF5F-7D9E4AB40F46}" type="datetimeFigureOut">
              <a:rPr lang="en-DE" smtClean="0"/>
              <a:t>25/06/2021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CDC8ED-4634-4F76-8680-9C2004653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11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AD7F77D-B7DA-47EF-BA36-033212402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Presenter: Azeez Babarinde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C0E55-73D9-4374-AB45-FB4A4C020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431406" cy="16463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 err="1"/>
              <a:t>GameCo’s</a:t>
            </a:r>
            <a:r>
              <a:rPr lang="en-US" dirty="0"/>
              <a:t> Marketing Analysis</a:t>
            </a:r>
            <a:r>
              <a:rPr lang="en-US" sz="3000" dirty="0">
                <a:solidFill>
                  <a:schemeClr val="accent3"/>
                </a:solidFill>
              </a:rPr>
              <a:t>(1983-2016)</a:t>
            </a:r>
            <a:endParaRPr lang="en-DE" sz="3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8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E47F47-A462-439D-8B56-1005ADFB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Expectation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E38C55-9081-4B0F-A321-324C6762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Executives current assumption of the market is that game sales for the various geographic regions have stayed the same over time</a:t>
            </a:r>
            <a:endParaRPr lang="en-DE" sz="2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DE" sz="2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364104-5814-435F-8B1C-D5B7F1F1267C}"/>
              </a:ext>
            </a:extLst>
          </p:cNvPr>
          <p:cNvSpPr txBox="1"/>
          <p:nvPr/>
        </p:nvSpPr>
        <p:spPr>
          <a:xfrm>
            <a:off x="1413481" y="4705004"/>
            <a:ext cx="7863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2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here have been changes in sales trend in all the regions over the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2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hey all had a massive increase in sales from 1993 till they peaked in 2006-2010 then plummeted until 2016</a:t>
            </a:r>
            <a:endParaRPr lang="en-DE" sz="22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CA1F11-41AB-4916-BBE2-98169C1E75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372055"/>
              </p:ext>
            </p:extLst>
          </p:nvPr>
        </p:nvGraphicFramePr>
        <p:xfrm>
          <a:off x="1039408" y="207819"/>
          <a:ext cx="8004840" cy="4497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682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B2F3-2762-4243-8622-4F9EE95BFC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0821" y="160570"/>
            <a:ext cx="9651077" cy="1003213"/>
          </a:xfrm>
        </p:spPr>
        <p:txBody>
          <a:bodyPr>
            <a:normAutofit/>
          </a:bodyPr>
          <a:lstStyle/>
          <a:p>
            <a:r>
              <a:rPr lang="en-US" sz="3000" dirty="0"/>
              <a:t>Looking Further: Regional Percentage of Global Sales</a:t>
            </a:r>
            <a:endParaRPr lang="en-DE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71A07-2A4D-4F46-B5AD-D3A1061F21A8}"/>
              </a:ext>
            </a:extLst>
          </p:cNvPr>
          <p:cNvSpPr txBox="1"/>
          <p:nvPr/>
        </p:nvSpPr>
        <p:spPr>
          <a:xfrm>
            <a:off x="648393" y="5245331"/>
            <a:ext cx="8337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Japan and NA have both led  and shared the first and second spot from 1983 till 1996 where NA led until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EU percentage share of the Global sales have been moving up constantly  to claim the top spot from 2015</a:t>
            </a:r>
            <a:endParaRPr lang="en-DE" sz="22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E49BC6-906E-4125-B539-8FCC0B174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947490"/>
              </p:ext>
            </p:extLst>
          </p:nvPr>
        </p:nvGraphicFramePr>
        <p:xfrm>
          <a:off x="781396" y="756458"/>
          <a:ext cx="8429106" cy="413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77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8091-0F79-4F8C-9F4B-32990C21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52" y="268719"/>
            <a:ext cx="8732673" cy="936625"/>
          </a:xfrm>
        </p:spPr>
        <p:txBody>
          <a:bodyPr>
            <a:noAutofit/>
          </a:bodyPr>
          <a:lstStyle/>
          <a:p>
            <a:r>
              <a:rPr lang="en-US" sz="3000" dirty="0"/>
              <a:t>Looking Further: Proportion of Regional All time Sales by Genre</a:t>
            </a:r>
            <a:endParaRPr lang="en-DE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08EC0-4B3E-47C2-B0F4-7289F63292A0}"/>
              </a:ext>
            </a:extLst>
          </p:cNvPr>
          <p:cNvSpPr txBox="1"/>
          <p:nvPr/>
        </p:nvSpPr>
        <p:spPr>
          <a:xfrm>
            <a:off x="1160477" y="5300131"/>
            <a:ext cx="7581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North America leads in all time sales of every genre except role-playing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Japan tops other regions in all time sales of Role-playing games.</a:t>
            </a:r>
            <a:endParaRPr lang="en-DE" sz="22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FA595A-34D1-476A-B3A6-D706DCDCE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5030"/>
              </p:ext>
            </p:extLst>
          </p:nvPr>
        </p:nvGraphicFramePr>
        <p:xfrm>
          <a:off x="728004" y="1205344"/>
          <a:ext cx="8446154" cy="4094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568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6A0-CF7F-491C-B47B-ABA9ABD2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and 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410F-89C8-4FEE-BC9E-4B49D56A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findings tells us that the  market have been changing over the years  and there are also new business opportunities.</a:t>
            </a:r>
          </a:p>
          <a:p>
            <a:r>
              <a:rPr lang="en-US" sz="2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 market have been the most consistent region by sales growth from time and have become the leader since 2015</a:t>
            </a:r>
          </a:p>
          <a:p>
            <a:r>
              <a:rPr lang="en-US" sz="2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Japan have been struggling with sales but it is best performing  region  by Role-playing  games sales</a:t>
            </a:r>
            <a:endParaRPr lang="en-DE" sz="2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9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0956-9F0C-47E7-9415-3464A00C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"/>
            <a:ext cx="8596668" cy="919941"/>
          </a:xfrm>
        </p:spPr>
        <p:txBody>
          <a:bodyPr/>
          <a:lstStyle/>
          <a:p>
            <a:r>
              <a:rPr lang="en-US" dirty="0"/>
              <a:t>Insight and 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6BAF-2C9E-4878-9E43-3A4ECBC2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6393"/>
            <a:ext cx="8596668" cy="3880773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accent1"/>
                </a:solidFill>
                <a:latin typeface="Calibri" panose="020F0502020204030204" pitchFamily="34" charset="0"/>
              </a:rPr>
              <a:t>Overall game sales have been on a massive decline since 2008</a:t>
            </a:r>
          </a:p>
          <a:p>
            <a:r>
              <a:rPr lang="en-US" sz="2500" dirty="0">
                <a:solidFill>
                  <a:schemeClr val="accent1"/>
                </a:solidFill>
                <a:latin typeface="Calibri" panose="020F0502020204030204" pitchFamily="34" charset="0"/>
              </a:rPr>
              <a:t>NA sales needs more attention since it has the highest share of we go back in time, I recommend more marketing to be directed to this region</a:t>
            </a:r>
          </a:p>
          <a:p>
            <a:r>
              <a:rPr lang="en-US" sz="2500" dirty="0">
                <a:solidFill>
                  <a:schemeClr val="accent1"/>
                </a:solidFill>
                <a:latin typeface="Calibri" panose="020F0502020204030204" pitchFamily="34" charset="0"/>
              </a:rPr>
              <a:t>While make our marketing budget decisions by sales of each region, we need to look at it by genre sales.</a:t>
            </a:r>
          </a:p>
        </p:txBody>
      </p:sp>
    </p:spTree>
    <p:extLst>
      <p:ext uri="{BB962C8B-B14F-4D97-AF65-F5344CB8AC3E}">
        <p14:creationId xmlns:p14="http://schemas.microsoft.com/office/powerpoint/2010/main" val="36006188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GameCo’s Marketing Analysis(1983-2016)</vt:lpstr>
      <vt:lpstr>Current Expectation</vt:lpstr>
      <vt:lpstr>PowerPoint Presentation</vt:lpstr>
      <vt:lpstr>Looking Further: Regional Percentage of Global Sales</vt:lpstr>
      <vt:lpstr>Looking Further: Proportion of Regional All time Sales by Genre</vt:lpstr>
      <vt:lpstr>Insight and Conclusion</vt:lpstr>
      <vt:lpstr>Insight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GameCo Marketing Analysis(1983-2016)</dc:title>
  <dc:creator>Azeez Babarinde</dc:creator>
  <cp:lastModifiedBy>Azeez Babarinde</cp:lastModifiedBy>
  <cp:revision>28</cp:revision>
  <dcterms:created xsi:type="dcterms:W3CDTF">2021-06-24T12:29:18Z</dcterms:created>
  <dcterms:modified xsi:type="dcterms:W3CDTF">2021-06-25T16:16:43Z</dcterms:modified>
</cp:coreProperties>
</file>