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09" r:id="rId6"/>
    <p:sldId id="335" r:id="rId7"/>
    <p:sldId id="336" r:id="rId8"/>
    <p:sldId id="337" r:id="rId9"/>
    <p:sldId id="261" r:id="rId10"/>
    <p:sldId id="262" r:id="rId11"/>
    <p:sldId id="332" r:id="rId12"/>
    <p:sldId id="286" r:id="rId13"/>
    <p:sldId id="338" r:id="rId14"/>
    <p:sldId id="339" r:id="rId15"/>
    <p:sldId id="340" r:id="rId16"/>
    <p:sldId id="341" r:id="rId17"/>
    <p:sldId id="342" r:id="rId18"/>
    <p:sldId id="307" r:id="rId19"/>
    <p:sldId id="331" r:id="rId20"/>
    <p:sldId id="308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5" autoAdjust="0"/>
    <p:restoredTop sz="90167" autoAdjust="0"/>
  </p:normalViewPr>
  <p:slideViewPr>
    <p:cSldViewPr>
      <p:cViewPr>
        <p:scale>
          <a:sx n="50" d="100"/>
          <a:sy n="50" d="100"/>
        </p:scale>
        <p:origin x="1494" y="3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F42AD-40A1-4A71-BF59-9539F117619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18F2B-C303-4060-BB25-37421335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1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7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2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3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3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7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8F2B-C303-4060-BB25-37421335A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8540" y="292353"/>
            <a:ext cx="1015491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4580" y="1777111"/>
            <a:ext cx="4373245" cy="3596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540" y="292353"/>
            <a:ext cx="1015491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5417" y="1657857"/>
            <a:ext cx="9975215" cy="463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6704" y="6578218"/>
            <a:ext cx="11182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82267" y="6578218"/>
            <a:ext cx="102361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59845" y="6575552"/>
            <a:ext cx="1879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cl.us/Geospatial_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1446" y="1915854"/>
            <a:ext cx="8048753" cy="2183546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 algn="ctr">
              <a:lnSpc>
                <a:spcPts val="8159"/>
              </a:lnSpc>
              <a:spcBef>
                <a:spcPts val="1575"/>
              </a:spcBef>
            </a:pPr>
            <a:r>
              <a:rPr lang="en-US" u="none" spc="-475" dirty="0">
                <a:solidFill>
                  <a:srgbClr val="252525"/>
                </a:solidFill>
              </a:rPr>
              <a:t>Recommendation Where to Open a Restaurant in Downtown Toronto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9066" y="4433442"/>
            <a:ext cx="5755133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CA" sz="2400" spc="15" dirty="0">
                <a:solidFill>
                  <a:srgbClr val="626F52"/>
                </a:solidFill>
                <a:latin typeface="Trebuchet MS"/>
                <a:cs typeface="Trebuchet MS"/>
              </a:rPr>
              <a:t>IBM Data Science Professional Certificate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067" y="5473090"/>
            <a:ext cx="226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40" dirty="0">
                <a:solidFill>
                  <a:srgbClr val="626F52"/>
                </a:solidFill>
                <a:latin typeface="Trebuchet MS"/>
                <a:cs typeface="Trebuchet MS"/>
              </a:rPr>
              <a:t>May</a:t>
            </a:r>
            <a:r>
              <a:rPr sz="2400" spc="40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lang="en-US" sz="2400" spc="-45" dirty="0">
                <a:solidFill>
                  <a:srgbClr val="626F52"/>
                </a:solidFill>
                <a:latin typeface="Trebuchet MS"/>
                <a:cs typeface="Trebuchet MS"/>
              </a:rPr>
              <a:t>9</a:t>
            </a:r>
            <a:r>
              <a:rPr sz="2400" spc="-45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2400" spc="-135" baseline="24305" dirty="0">
                <a:solidFill>
                  <a:srgbClr val="626F52"/>
                </a:solidFill>
                <a:latin typeface="Trebuchet MS"/>
                <a:cs typeface="Trebuchet MS"/>
              </a:rPr>
              <a:t>TH</a:t>
            </a:r>
            <a:r>
              <a:rPr sz="2400" spc="-90" dirty="0">
                <a:solidFill>
                  <a:srgbClr val="626F52"/>
                </a:solidFill>
                <a:latin typeface="Trebuchet MS"/>
                <a:cs typeface="Trebuchet MS"/>
              </a:rPr>
              <a:t>,</a:t>
            </a:r>
            <a:r>
              <a:rPr sz="2400" spc="-160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626F52"/>
                </a:solidFill>
                <a:latin typeface="Trebuchet MS"/>
                <a:cs typeface="Trebuchet MS"/>
              </a:rPr>
              <a:t>201</a:t>
            </a:r>
            <a:r>
              <a:rPr lang="en-CA" sz="2400" spc="100" dirty="0">
                <a:solidFill>
                  <a:srgbClr val="626F52"/>
                </a:solidFill>
                <a:latin typeface="Trebuchet MS"/>
                <a:cs typeface="Trebuchet MS"/>
              </a:rPr>
              <a:t>9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0986" y="4415154"/>
            <a:ext cx="1565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solidFill>
                  <a:srgbClr val="626F52"/>
                </a:solidFill>
                <a:latin typeface="Trebuchet MS"/>
                <a:cs typeface="Trebuchet MS"/>
              </a:rPr>
              <a:t>P</a:t>
            </a:r>
            <a:r>
              <a:rPr sz="1600" spc="-285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626F52"/>
                </a:solidFill>
                <a:latin typeface="Trebuchet MS"/>
                <a:cs typeface="Trebuchet MS"/>
              </a:rPr>
              <a:t>R</a:t>
            </a:r>
            <a:r>
              <a:rPr sz="1600" spc="-285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626F52"/>
                </a:solidFill>
                <a:latin typeface="Trebuchet MS"/>
                <a:cs typeface="Trebuchet MS"/>
              </a:rPr>
              <a:t>E</a:t>
            </a:r>
            <a:r>
              <a:rPr sz="1600" spc="-300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626F52"/>
                </a:solidFill>
                <a:latin typeface="Trebuchet MS"/>
                <a:cs typeface="Trebuchet MS"/>
              </a:rPr>
              <a:t>S</a:t>
            </a:r>
            <a:r>
              <a:rPr sz="1600" spc="-290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626F52"/>
                </a:solidFill>
                <a:latin typeface="Trebuchet MS"/>
                <a:cs typeface="Trebuchet MS"/>
              </a:rPr>
              <a:t>E</a:t>
            </a:r>
            <a:r>
              <a:rPr sz="1600" spc="-285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626F52"/>
                </a:solidFill>
                <a:latin typeface="Trebuchet MS"/>
                <a:cs typeface="Trebuchet MS"/>
              </a:rPr>
              <a:t>N</a:t>
            </a:r>
            <a:r>
              <a:rPr sz="1600" spc="-285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626F52"/>
                </a:solidFill>
                <a:latin typeface="Trebuchet MS"/>
                <a:cs typeface="Trebuchet MS"/>
              </a:rPr>
              <a:t>T</a:t>
            </a:r>
            <a:r>
              <a:rPr sz="1600" spc="-290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626F52"/>
                </a:solidFill>
                <a:latin typeface="Trebuchet MS"/>
                <a:cs typeface="Trebuchet MS"/>
              </a:rPr>
              <a:t>E</a:t>
            </a:r>
            <a:r>
              <a:rPr sz="1600" spc="-285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626F52"/>
                </a:solidFill>
                <a:latin typeface="Trebuchet MS"/>
                <a:cs typeface="Trebuchet MS"/>
              </a:rPr>
              <a:t>D</a:t>
            </a:r>
            <a:r>
              <a:rPr sz="1600" spc="265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626F52"/>
                </a:solidFill>
                <a:latin typeface="Trebuchet MS"/>
                <a:cs typeface="Trebuchet MS"/>
              </a:rPr>
              <a:t>B</a:t>
            </a:r>
            <a:r>
              <a:rPr sz="1600" spc="-325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626F52"/>
                </a:solidFill>
                <a:latin typeface="Trebuchet MS"/>
                <a:cs typeface="Trebuchet MS"/>
              </a:rPr>
              <a:t>Y: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0986" y="4806822"/>
            <a:ext cx="2025014" cy="2301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5"/>
              </a:lnSpc>
              <a:spcBef>
                <a:spcPts val="95"/>
              </a:spcBef>
            </a:pPr>
            <a:r>
              <a:rPr lang="en-US" sz="1600" spc="-45" dirty="0">
                <a:solidFill>
                  <a:srgbClr val="626F52"/>
                </a:solidFill>
                <a:latin typeface="Trebuchet MS"/>
                <a:cs typeface="Trebuchet MS"/>
              </a:rPr>
              <a:t>ADIB Zefar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40" y="292353"/>
            <a:ext cx="10154919" cy="75405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0180" marR="5080">
              <a:lnSpc>
                <a:spcPts val="4900"/>
              </a:lnSpc>
              <a:spcBef>
                <a:spcPts val="980"/>
              </a:spcBef>
              <a:tabLst>
                <a:tab pos="10141585" algn="l"/>
              </a:tabLst>
            </a:pPr>
            <a:r>
              <a:rPr lang="en-US" spc="-285" dirty="0"/>
              <a:t>3</a:t>
            </a:r>
            <a:r>
              <a:rPr lang="en-US" spc="-295" dirty="0"/>
              <a:t>- Exploratory Data Analysis </a:t>
            </a:r>
            <a:r>
              <a:rPr spc="-254" dirty="0"/>
              <a:t>	</a:t>
            </a:r>
          </a:p>
        </p:txBody>
      </p:sp>
      <p:sp>
        <p:nvSpPr>
          <p:cNvPr id="11" name="object 11"/>
          <p:cNvSpPr/>
          <p:nvPr/>
        </p:nvSpPr>
        <p:spPr>
          <a:xfrm>
            <a:off x="1554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4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8383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8383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2844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2844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7303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7303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1764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1764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6223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26223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7982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3570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8697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9941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1828" y="65718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99044" y="65718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87EC9A-E300-47C8-883E-26DE9039A597}"/>
              </a:ext>
            </a:extLst>
          </p:cNvPr>
          <p:cNvSpPr/>
          <p:nvPr/>
        </p:nvSpPr>
        <p:spPr>
          <a:xfrm>
            <a:off x="2683764" y="5714568"/>
            <a:ext cx="6993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2: </a:t>
            </a:r>
            <a:r>
              <a:rPr lang="en-GB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blue dots in the above map represent the different </a:t>
            </a:r>
            <a:r>
              <a:rPr lang="en-GB" i="1" dirty="0" err="1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neighborhoods</a:t>
            </a:r>
            <a:r>
              <a:rPr lang="en-GB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Downtown Toronto.</a:t>
            </a:r>
            <a:endParaRPr lang="en-US" i="1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5EFDC-E3B9-471F-91FE-C91798A7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9448800" cy="4048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D679C6-B36E-4B01-BA51-ABC5D327CE25}"/>
              </a:ext>
            </a:extLst>
          </p:cNvPr>
          <p:cNvSpPr/>
          <p:nvPr/>
        </p:nvSpPr>
        <p:spPr>
          <a:xfrm>
            <a:off x="1211387" y="1219200"/>
            <a:ext cx="6024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Visualizing only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neighborhoods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Downtown Toronto.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290" y="122428"/>
            <a:ext cx="10154919" cy="1194378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z="3600" spc="-85" dirty="0"/>
              <a:t>4 </a:t>
            </a:r>
            <a:r>
              <a:rPr lang="en-US" sz="3600" spc="-295" dirty="0"/>
              <a:t>– </a:t>
            </a:r>
            <a:r>
              <a:rPr sz="3600" spc="-905" dirty="0"/>
              <a:t> </a:t>
            </a:r>
            <a:r>
              <a:rPr sz="3600" spc="-175" dirty="0"/>
              <a:t>Modelling</a:t>
            </a:r>
            <a:r>
              <a:rPr lang="en-US" sz="3600" spc="-175" dirty="0"/>
              <a:t> </a:t>
            </a:r>
            <a:r>
              <a:rPr sz="3600" spc="-175" dirty="0"/>
              <a:t>	</a:t>
            </a:r>
          </a:p>
        </p:txBody>
      </p:sp>
      <p:sp>
        <p:nvSpPr>
          <p:cNvPr id="29" name="object 29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87395" y="65782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258" y="65782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0526" y="65782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87742" y="65782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A3B5-0D46-4402-8110-1F4979216528}"/>
              </a:ext>
            </a:extLst>
          </p:cNvPr>
          <p:cNvSpPr txBox="1"/>
          <p:nvPr/>
        </p:nvSpPr>
        <p:spPr>
          <a:xfrm>
            <a:off x="990090" y="1905000"/>
            <a:ext cx="419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K-Mean Clustering</a:t>
            </a:r>
          </a:p>
        </p:txBody>
      </p:sp>
    </p:spTree>
    <p:extLst>
      <p:ext uri="{BB962C8B-B14F-4D97-AF65-F5344CB8AC3E}">
        <p14:creationId xmlns:p14="http://schemas.microsoft.com/office/powerpoint/2010/main" val="262246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481" y="-356178"/>
            <a:ext cx="10154919" cy="1194378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z="3600" spc="-85" dirty="0"/>
              <a:t>4 </a:t>
            </a:r>
            <a:r>
              <a:rPr lang="en-US" sz="3600" spc="-295" dirty="0"/>
              <a:t>– </a:t>
            </a:r>
            <a:r>
              <a:rPr lang="en-US" sz="3600" spc="-175" dirty="0"/>
              <a:t>K-Means Clustering – Visualizing Clusters</a:t>
            </a:r>
            <a:r>
              <a:rPr sz="3600" spc="-175" dirty="0"/>
              <a:t>	</a:t>
            </a:r>
          </a:p>
        </p:txBody>
      </p:sp>
      <p:sp>
        <p:nvSpPr>
          <p:cNvPr id="29" name="object 29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87395" y="65782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258" y="65782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0526" y="65782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87742" y="65782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FB0E40-95D9-48CA-B0FE-949854256EA1}"/>
              </a:ext>
            </a:extLst>
          </p:cNvPr>
          <p:cNvSpPr/>
          <p:nvPr/>
        </p:nvSpPr>
        <p:spPr>
          <a:xfrm>
            <a:off x="2514599" y="5553670"/>
            <a:ext cx="8257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3: </a:t>
            </a:r>
            <a:r>
              <a:rPr lang="en-GB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colour of the dots are as follows: red is cluster 0, purple is cluster 1, light blue is cluster 2, light green is cluster 3 and orange is cluster 4.¶</a:t>
            </a:r>
            <a:endParaRPr lang="en-US" i="1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A19E297-1C72-4027-BC7E-17EC224FD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312" y="1016567"/>
            <a:ext cx="7510427" cy="43986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481" y="-356178"/>
            <a:ext cx="10154919" cy="1194378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z="3600" spc="-85" dirty="0"/>
              <a:t>4 </a:t>
            </a:r>
            <a:r>
              <a:rPr lang="en-US" sz="3600" spc="-295" dirty="0"/>
              <a:t>– </a:t>
            </a:r>
            <a:r>
              <a:rPr lang="en-US" sz="3600" spc="-175" dirty="0"/>
              <a:t>K-Means Clustering – Examining Clusters</a:t>
            </a:r>
            <a:r>
              <a:rPr sz="3600" spc="-175" dirty="0"/>
              <a:t>	</a:t>
            </a:r>
          </a:p>
        </p:txBody>
      </p:sp>
      <p:sp>
        <p:nvSpPr>
          <p:cNvPr id="29" name="object 29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87395" y="65782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258" y="65782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0526" y="65782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87742" y="65782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782CC-23A6-47A2-B4C7-F06B1A28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432" y="1682588"/>
            <a:ext cx="7462012" cy="4176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AD4C89-6720-4EA7-9E97-6CA29B03D59E}"/>
              </a:ext>
            </a:extLst>
          </p:cNvPr>
          <p:cNvSpPr/>
          <p:nvPr/>
        </p:nvSpPr>
        <p:spPr>
          <a:xfrm>
            <a:off x="1241424" y="1124634"/>
            <a:ext cx="9718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Cluster 0 has the most number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neigborhoods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mostly contain coffee shops and cafes.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6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481" y="-356178"/>
            <a:ext cx="10154919" cy="1194378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z="3600" spc="-85" dirty="0"/>
              <a:t>4 </a:t>
            </a:r>
            <a:r>
              <a:rPr lang="en-US" sz="3600" spc="-295" dirty="0"/>
              <a:t>– </a:t>
            </a:r>
            <a:r>
              <a:rPr lang="en-US" sz="3600" spc="-175" dirty="0"/>
              <a:t>K-Means Clustering – Examining Clusters</a:t>
            </a:r>
            <a:r>
              <a:rPr sz="3600" spc="-175" dirty="0"/>
              <a:t>	</a:t>
            </a:r>
          </a:p>
        </p:txBody>
      </p:sp>
      <p:sp>
        <p:nvSpPr>
          <p:cNvPr id="29" name="object 29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87395" y="65782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258" y="65782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0526" y="65782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87742" y="65782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D4C89-6720-4EA7-9E97-6CA29B03D59E}"/>
              </a:ext>
            </a:extLst>
          </p:cNvPr>
          <p:cNvSpPr/>
          <p:nvPr/>
        </p:nvSpPr>
        <p:spPr>
          <a:xfrm>
            <a:off x="1241424" y="1124634"/>
            <a:ext cx="957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Cluster 1 only has one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contains mostly park, playgrounds, trails, etc.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C7931-2E18-4F6B-96BF-8DFDA8BA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15" y="1812146"/>
            <a:ext cx="10615073" cy="13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2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481" y="-356178"/>
            <a:ext cx="10154919" cy="1194378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z="3600" spc="-85" dirty="0"/>
              <a:t>4 </a:t>
            </a:r>
            <a:r>
              <a:rPr lang="en-US" sz="3600" spc="-295" dirty="0"/>
              <a:t>– </a:t>
            </a:r>
            <a:r>
              <a:rPr lang="en-US" sz="3600" spc="-175" dirty="0"/>
              <a:t>K-Means Clustering – Examining Clusters</a:t>
            </a:r>
            <a:r>
              <a:rPr sz="3600" spc="-175" dirty="0"/>
              <a:t>	</a:t>
            </a:r>
          </a:p>
        </p:txBody>
      </p:sp>
      <p:sp>
        <p:nvSpPr>
          <p:cNvPr id="29" name="object 29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87395" y="65782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258" y="65782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0526" y="65782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87742" y="65782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D4C89-6720-4EA7-9E97-6CA29B03D59E}"/>
              </a:ext>
            </a:extLst>
          </p:cNvPr>
          <p:cNvSpPr/>
          <p:nvPr/>
        </p:nvSpPr>
        <p:spPr>
          <a:xfrm>
            <a:off x="1241424" y="1030069"/>
            <a:ext cx="9966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Cluster 2 has the second most number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neigborhoods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It mostly has venues related to airport in Downtown Toronto.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FED8-AC01-4E35-BDEF-E7ACC60A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75" y="1815196"/>
            <a:ext cx="9815829" cy="40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481" y="-356178"/>
            <a:ext cx="10154919" cy="1194378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z="3600" spc="-85" dirty="0"/>
              <a:t>4 </a:t>
            </a:r>
            <a:r>
              <a:rPr lang="en-US" sz="3600" spc="-295" dirty="0"/>
              <a:t>– </a:t>
            </a:r>
            <a:r>
              <a:rPr lang="en-US" sz="3600" spc="-175" dirty="0"/>
              <a:t>K-Means Clustering – Examining Clusters</a:t>
            </a:r>
            <a:r>
              <a:rPr sz="3600" spc="-175" dirty="0"/>
              <a:t>	</a:t>
            </a:r>
          </a:p>
        </p:txBody>
      </p:sp>
      <p:sp>
        <p:nvSpPr>
          <p:cNvPr id="29" name="object 29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87395" y="65782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258" y="65782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0526" y="65782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87742" y="65782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D4C89-6720-4EA7-9E97-6CA29B03D59E}"/>
              </a:ext>
            </a:extLst>
          </p:cNvPr>
          <p:cNvSpPr/>
          <p:nvPr/>
        </p:nvSpPr>
        <p:spPr>
          <a:xfrm>
            <a:off x="1180844" y="1149637"/>
            <a:ext cx="9966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Cluster 3 has three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neighborhoods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Cluster 3 mostly has restaurants and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mahjority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them are South Asian Restaurants.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8902C-5874-4CC7-9250-FDD5835E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84" y="2107406"/>
            <a:ext cx="11018112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9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481" y="-356178"/>
            <a:ext cx="10154919" cy="1194378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z="3600" spc="-85" dirty="0"/>
              <a:t>4 </a:t>
            </a:r>
            <a:r>
              <a:rPr lang="en-US" sz="3600" spc="-295" dirty="0"/>
              <a:t>– </a:t>
            </a:r>
            <a:r>
              <a:rPr lang="en-US" sz="3600" spc="-175" dirty="0"/>
              <a:t>K-Means Clustering – Examining Clusters</a:t>
            </a:r>
            <a:r>
              <a:rPr sz="3600" spc="-175" dirty="0"/>
              <a:t>	</a:t>
            </a:r>
          </a:p>
        </p:txBody>
      </p:sp>
      <p:sp>
        <p:nvSpPr>
          <p:cNvPr id="29" name="object 29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1 </a:t>
            </a:r>
            <a:r>
              <a:rPr spc="-55" dirty="0"/>
              <a:t>Problem</a:t>
            </a:r>
            <a:r>
              <a:rPr spc="-13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85" dirty="0"/>
              <a:t>2 </a:t>
            </a:r>
            <a:r>
              <a:rPr spc="-45" dirty="0"/>
              <a:t>Data</a:t>
            </a:r>
            <a:r>
              <a:rPr spc="-120" dirty="0"/>
              <a:t> </a:t>
            </a:r>
            <a:r>
              <a:rPr spc="-55" dirty="0"/>
              <a:t>Preparation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87395" y="65782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258" y="65782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0526" y="65782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87742" y="65782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17</a:t>
            </a:fld>
            <a:endParaRPr spc="-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D4C89-6720-4EA7-9E97-6CA29B03D59E}"/>
              </a:ext>
            </a:extLst>
          </p:cNvPr>
          <p:cNvSpPr/>
          <p:nvPr/>
        </p:nvSpPr>
        <p:spPr>
          <a:xfrm>
            <a:off x="1060958" y="1341538"/>
            <a:ext cx="996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Cluster 4 only has one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contains Grocery and convenience stores.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20B36-D6B5-4317-A47C-B122DCA36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72" y="2214208"/>
            <a:ext cx="11404296" cy="13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3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40" y="-388620"/>
            <a:ext cx="10154919" cy="1379220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85" dirty="0"/>
              <a:t>5</a:t>
            </a:r>
            <a:r>
              <a:rPr spc="-475" dirty="0"/>
              <a:t> </a:t>
            </a:r>
            <a:r>
              <a:rPr spc="625" dirty="0"/>
              <a:t>–</a:t>
            </a:r>
            <a:r>
              <a:rPr lang="en-CA" spc="-470" dirty="0"/>
              <a:t>Discussion</a:t>
            </a:r>
            <a:r>
              <a:rPr spc="-305" dirty="0"/>
              <a:t>	</a:t>
            </a:r>
          </a:p>
        </p:txBody>
      </p:sp>
      <p:sp>
        <p:nvSpPr>
          <p:cNvPr id="4" name="object 4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8838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1 </a:t>
            </a:r>
            <a:r>
              <a:rPr sz="1000" b="1" spc="-55" dirty="0">
                <a:latin typeface="Trebuchet MS"/>
                <a:cs typeface="Trebuchet MS"/>
              </a:rPr>
              <a:t>Problem</a:t>
            </a:r>
            <a:r>
              <a:rPr sz="1000" b="1" spc="-13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426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9553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0797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2684" y="6571818"/>
            <a:ext cx="67373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Discussion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9901" y="65718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18</a:t>
            </a:fld>
            <a:endParaRPr spc="-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00F52A-E1E1-4520-A6B5-E86B1EBED05A}"/>
              </a:ext>
            </a:extLst>
          </p:cNvPr>
          <p:cNvSpPr txBox="1"/>
          <p:nvPr/>
        </p:nvSpPr>
        <p:spPr>
          <a:xfrm>
            <a:off x="914400" y="1232386"/>
            <a:ext cx="1097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37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neigboirhoods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and 204 unique venues in Downtown Toronto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K-Means Clustering was used to partition the data into 5 clusters: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Coffee Shops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Airport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Grocery Stores</a:t>
            </a:r>
          </a:p>
          <a:p>
            <a:pPr lvl="1"/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Cluster 3 is the ideal location to open a South Asian Restaurant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Any of the three locations from Chinatown, Grange Park to Kensington Market would be the best location for our restaurant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Further analysis such as real estate price, rent, restaurant demand should be taken into consideration prior to making final decision on selecting the location.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40" y="-388620"/>
            <a:ext cx="10154919" cy="1379220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lang="en-CA" spc="-85" dirty="0"/>
              <a:t>6</a:t>
            </a:r>
            <a:r>
              <a:rPr spc="-475" dirty="0"/>
              <a:t> </a:t>
            </a:r>
            <a:r>
              <a:rPr spc="625" dirty="0"/>
              <a:t>–</a:t>
            </a:r>
            <a:r>
              <a:rPr spc="-470" dirty="0"/>
              <a:t> </a:t>
            </a:r>
            <a:r>
              <a:rPr lang="en-US" spc="-80" dirty="0"/>
              <a:t>Conclusion </a:t>
            </a:r>
            <a:r>
              <a:rPr spc="-305" dirty="0"/>
              <a:t>	</a:t>
            </a:r>
          </a:p>
        </p:txBody>
      </p:sp>
      <p:sp>
        <p:nvSpPr>
          <p:cNvPr id="4" name="object 4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8838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1 </a:t>
            </a:r>
            <a:r>
              <a:rPr sz="1000" b="1" spc="-55" dirty="0">
                <a:latin typeface="Trebuchet MS"/>
                <a:cs typeface="Trebuchet MS"/>
              </a:rPr>
              <a:t>Problem</a:t>
            </a:r>
            <a:r>
              <a:rPr sz="1000" b="1" spc="-13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426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9553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0797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2684" y="6571818"/>
            <a:ext cx="67373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CA"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9901" y="6571818"/>
            <a:ext cx="76835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CA" sz="1000" b="1" spc="-85" dirty="0">
                <a:latin typeface="Trebuchet MS"/>
                <a:cs typeface="Trebuchet MS"/>
              </a:rPr>
              <a:t>7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19</a:t>
            </a:fld>
            <a:endParaRPr spc="-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6C5282-3364-46E2-AE1D-F776501779B2}"/>
              </a:ext>
            </a:extLst>
          </p:cNvPr>
          <p:cNvSpPr/>
          <p:nvPr/>
        </p:nvSpPr>
        <p:spPr>
          <a:xfrm>
            <a:off x="990090" y="1295400"/>
            <a:ext cx="9929876" cy="4516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Geolocation data from Wikipedia and the geographical coordinates of each postal code in Toronto were used to recommend the ideal location to open a South Asian Restaurant in Downtown Toronto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K-Means Clustering was used to partition the data into 5 clusters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Coffee Shops, Parks, Airport services, Restaurants and Grocery Stores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restaurant cluster have three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neighborhoods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Chinatown, Grange Park and Kensington Market.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three locations have the same top ten most common venues which mostly contain South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Asian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estaurants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GB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Recommendation is to open the South Asian Restaurant in one of the three locations depending on real estate price/rent and the demand of the niche South Asian restaurant you would like to open</a:t>
            </a:r>
            <a:endParaRPr lang="en-GB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lang="en-US" sz="4400" spc="-85" dirty="0">
                <a:latin typeface="+mj-lt"/>
              </a:rPr>
              <a:t>6 </a:t>
            </a:r>
            <a:r>
              <a:rPr sz="4400" spc="-1125" dirty="0">
                <a:latin typeface="+mj-lt"/>
              </a:rPr>
              <a:t> </a:t>
            </a:r>
            <a:r>
              <a:rPr lang="en-US" sz="4400" spc="-1125" dirty="0">
                <a:latin typeface="+mj-lt"/>
              </a:rPr>
              <a:t>  </a:t>
            </a:r>
            <a:r>
              <a:rPr sz="4400" spc="-250" dirty="0">
                <a:latin typeface="+mj-lt"/>
              </a:rPr>
              <a:t>Steps </a:t>
            </a:r>
            <a:r>
              <a:rPr sz="4400" spc="-229" dirty="0">
                <a:latin typeface="+mj-lt"/>
              </a:rPr>
              <a:t>of </a:t>
            </a:r>
            <a:r>
              <a:rPr sz="4400" spc="-290" dirty="0">
                <a:latin typeface="+mj-lt"/>
              </a:rPr>
              <a:t>Data </a:t>
            </a:r>
            <a:r>
              <a:rPr lang="en-US" sz="4400" spc="-110" dirty="0">
                <a:latin typeface="+mj-lt"/>
              </a:rPr>
              <a:t>Analytics</a:t>
            </a:r>
            <a:r>
              <a:rPr spc="-110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1126" y="6542023"/>
            <a:ext cx="939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2003" y="2068067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19">
                <a:moveTo>
                  <a:pt x="0" y="0"/>
                </a:moveTo>
                <a:lnTo>
                  <a:pt x="0" y="450342"/>
                </a:lnTo>
                <a:lnTo>
                  <a:pt x="243078" y="693420"/>
                </a:lnTo>
                <a:lnTo>
                  <a:pt x="486156" y="450342"/>
                </a:lnTo>
                <a:lnTo>
                  <a:pt x="486156" y="243078"/>
                </a:lnTo>
                <a:lnTo>
                  <a:pt x="243078" y="243078"/>
                </a:lnTo>
                <a:lnTo>
                  <a:pt x="0" y="0"/>
                </a:lnTo>
                <a:close/>
              </a:path>
              <a:path w="486410" h="693419">
                <a:moveTo>
                  <a:pt x="486156" y="0"/>
                </a:moveTo>
                <a:lnTo>
                  <a:pt x="243078" y="243078"/>
                </a:lnTo>
                <a:lnTo>
                  <a:pt x="486156" y="243078"/>
                </a:lnTo>
                <a:lnTo>
                  <a:pt x="48615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2003" y="2068067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19">
                <a:moveTo>
                  <a:pt x="486156" y="0"/>
                </a:moveTo>
                <a:lnTo>
                  <a:pt x="486156" y="450342"/>
                </a:lnTo>
                <a:lnTo>
                  <a:pt x="243078" y="693420"/>
                </a:lnTo>
                <a:lnTo>
                  <a:pt x="0" y="450342"/>
                </a:lnTo>
                <a:lnTo>
                  <a:pt x="0" y="0"/>
                </a:lnTo>
                <a:lnTo>
                  <a:pt x="243078" y="243078"/>
                </a:lnTo>
                <a:lnTo>
                  <a:pt x="486156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836" y="2284856"/>
            <a:ext cx="1092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8159" y="2068067"/>
            <a:ext cx="4086225" cy="451484"/>
          </a:xfrm>
          <a:custGeom>
            <a:avLst/>
            <a:gdLst/>
            <a:ahLst/>
            <a:cxnLst/>
            <a:rect l="l" t="t" r="r" b="b"/>
            <a:pathLst>
              <a:path w="4086225" h="451485">
                <a:moveTo>
                  <a:pt x="4085843" y="75184"/>
                </a:moveTo>
                <a:lnTo>
                  <a:pt x="4085843" y="375920"/>
                </a:lnTo>
                <a:lnTo>
                  <a:pt x="4079936" y="405187"/>
                </a:lnTo>
                <a:lnTo>
                  <a:pt x="4063825" y="429085"/>
                </a:lnTo>
                <a:lnTo>
                  <a:pt x="4039927" y="445196"/>
                </a:lnTo>
                <a:lnTo>
                  <a:pt x="4010660" y="451104"/>
                </a:lnTo>
                <a:lnTo>
                  <a:pt x="0" y="451104"/>
                </a:lnTo>
                <a:lnTo>
                  <a:pt x="0" y="0"/>
                </a:lnTo>
                <a:lnTo>
                  <a:pt x="4010660" y="0"/>
                </a:lnTo>
                <a:lnTo>
                  <a:pt x="4039927" y="5907"/>
                </a:lnTo>
                <a:lnTo>
                  <a:pt x="4063825" y="22018"/>
                </a:lnTo>
                <a:lnTo>
                  <a:pt x="4079936" y="45916"/>
                </a:lnTo>
                <a:lnTo>
                  <a:pt x="4085843" y="75184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2003" y="2660904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20">
                <a:moveTo>
                  <a:pt x="0" y="0"/>
                </a:moveTo>
                <a:lnTo>
                  <a:pt x="0" y="450342"/>
                </a:lnTo>
                <a:lnTo>
                  <a:pt x="243078" y="693420"/>
                </a:lnTo>
                <a:lnTo>
                  <a:pt x="486156" y="450342"/>
                </a:lnTo>
                <a:lnTo>
                  <a:pt x="486156" y="243078"/>
                </a:lnTo>
                <a:lnTo>
                  <a:pt x="243078" y="243078"/>
                </a:lnTo>
                <a:lnTo>
                  <a:pt x="0" y="0"/>
                </a:lnTo>
                <a:close/>
              </a:path>
              <a:path w="486410" h="693420">
                <a:moveTo>
                  <a:pt x="486156" y="0"/>
                </a:moveTo>
                <a:lnTo>
                  <a:pt x="243078" y="243078"/>
                </a:lnTo>
                <a:lnTo>
                  <a:pt x="486156" y="243078"/>
                </a:lnTo>
                <a:lnTo>
                  <a:pt x="48615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2003" y="2660904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20">
                <a:moveTo>
                  <a:pt x="486156" y="0"/>
                </a:moveTo>
                <a:lnTo>
                  <a:pt x="486156" y="450342"/>
                </a:lnTo>
                <a:lnTo>
                  <a:pt x="243078" y="693420"/>
                </a:lnTo>
                <a:lnTo>
                  <a:pt x="0" y="450342"/>
                </a:lnTo>
                <a:lnTo>
                  <a:pt x="0" y="0"/>
                </a:lnTo>
                <a:lnTo>
                  <a:pt x="243078" y="243078"/>
                </a:lnTo>
                <a:lnTo>
                  <a:pt x="486156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836" y="2877438"/>
            <a:ext cx="1092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28159" y="2660904"/>
            <a:ext cx="4086225" cy="451484"/>
          </a:xfrm>
          <a:custGeom>
            <a:avLst/>
            <a:gdLst/>
            <a:ahLst/>
            <a:cxnLst/>
            <a:rect l="l" t="t" r="r" b="b"/>
            <a:pathLst>
              <a:path w="4086225" h="451485">
                <a:moveTo>
                  <a:pt x="4085843" y="75184"/>
                </a:moveTo>
                <a:lnTo>
                  <a:pt x="4085843" y="375920"/>
                </a:lnTo>
                <a:lnTo>
                  <a:pt x="4079936" y="405187"/>
                </a:lnTo>
                <a:lnTo>
                  <a:pt x="4063825" y="429085"/>
                </a:lnTo>
                <a:lnTo>
                  <a:pt x="4039927" y="445196"/>
                </a:lnTo>
                <a:lnTo>
                  <a:pt x="4010660" y="451104"/>
                </a:lnTo>
                <a:lnTo>
                  <a:pt x="0" y="451104"/>
                </a:lnTo>
                <a:lnTo>
                  <a:pt x="0" y="0"/>
                </a:lnTo>
                <a:lnTo>
                  <a:pt x="4010660" y="0"/>
                </a:lnTo>
                <a:lnTo>
                  <a:pt x="4039927" y="5907"/>
                </a:lnTo>
                <a:lnTo>
                  <a:pt x="4063825" y="22018"/>
                </a:lnTo>
                <a:lnTo>
                  <a:pt x="4079936" y="45916"/>
                </a:lnTo>
                <a:lnTo>
                  <a:pt x="4085843" y="75184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2003" y="3252215"/>
            <a:ext cx="486409" cy="695325"/>
          </a:xfrm>
          <a:custGeom>
            <a:avLst/>
            <a:gdLst/>
            <a:ahLst/>
            <a:cxnLst/>
            <a:rect l="l" t="t" r="r" b="b"/>
            <a:pathLst>
              <a:path w="486410" h="695325">
                <a:moveTo>
                  <a:pt x="0" y="0"/>
                </a:moveTo>
                <a:lnTo>
                  <a:pt x="0" y="451866"/>
                </a:lnTo>
                <a:lnTo>
                  <a:pt x="243078" y="694944"/>
                </a:lnTo>
                <a:lnTo>
                  <a:pt x="486156" y="451866"/>
                </a:lnTo>
                <a:lnTo>
                  <a:pt x="486156" y="243078"/>
                </a:lnTo>
                <a:lnTo>
                  <a:pt x="243078" y="243078"/>
                </a:lnTo>
                <a:lnTo>
                  <a:pt x="0" y="0"/>
                </a:lnTo>
                <a:close/>
              </a:path>
              <a:path w="486410" h="695325">
                <a:moveTo>
                  <a:pt x="486156" y="0"/>
                </a:moveTo>
                <a:lnTo>
                  <a:pt x="243078" y="243078"/>
                </a:lnTo>
                <a:lnTo>
                  <a:pt x="486156" y="243078"/>
                </a:lnTo>
                <a:lnTo>
                  <a:pt x="48615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2003" y="3252215"/>
            <a:ext cx="486409" cy="695325"/>
          </a:xfrm>
          <a:custGeom>
            <a:avLst/>
            <a:gdLst/>
            <a:ahLst/>
            <a:cxnLst/>
            <a:rect l="l" t="t" r="r" b="b"/>
            <a:pathLst>
              <a:path w="486410" h="695325">
                <a:moveTo>
                  <a:pt x="486156" y="0"/>
                </a:moveTo>
                <a:lnTo>
                  <a:pt x="486156" y="451866"/>
                </a:lnTo>
                <a:lnTo>
                  <a:pt x="243078" y="694944"/>
                </a:lnTo>
                <a:lnTo>
                  <a:pt x="0" y="451866"/>
                </a:lnTo>
                <a:lnTo>
                  <a:pt x="0" y="0"/>
                </a:lnTo>
                <a:lnTo>
                  <a:pt x="243078" y="243078"/>
                </a:lnTo>
                <a:lnTo>
                  <a:pt x="486156" y="0"/>
                </a:lnTo>
                <a:close/>
              </a:path>
            </a:pathLst>
          </a:custGeom>
          <a:ln w="15239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836" y="3469640"/>
            <a:ext cx="1092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8159" y="3252215"/>
            <a:ext cx="4086225" cy="451484"/>
          </a:xfrm>
          <a:custGeom>
            <a:avLst/>
            <a:gdLst/>
            <a:ahLst/>
            <a:cxnLst/>
            <a:rect l="l" t="t" r="r" b="b"/>
            <a:pathLst>
              <a:path w="4086225" h="451485">
                <a:moveTo>
                  <a:pt x="4085843" y="75184"/>
                </a:moveTo>
                <a:lnTo>
                  <a:pt x="4085843" y="375920"/>
                </a:lnTo>
                <a:lnTo>
                  <a:pt x="4079936" y="405187"/>
                </a:lnTo>
                <a:lnTo>
                  <a:pt x="4063825" y="429085"/>
                </a:lnTo>
                <a:lnTo>
                  <a:pt x="4039927" y="445196"/>
                </a:lnTo>
                <a:lnTo>
                  <a:pt x="4010660" y="451104"/>
                </a:lnTo>
                <a:lnTo>
                  <a:pt x="0" y="451104"/>
                </a:lnTo>
                <a:lnTo>
                  <a:pt x="0" y="0"/>
                </a:lnTo>
                <a:lnTo>
                  <a:pt x="4010660" y="0"/>
                </a:lnTo>
                <a:lnTo>
                  <a:pt x="4039927" y="5907"/>
                </a:lnTo>
                <a:lnTo>
                  <a:pt x="4063825" y="22018"/>
                </a:lnTo>
                <a:lnTo>
                  <a:pt x="4079936" y="45916"/>
                </a:lnTo>
                <a:lnTo>
                  <a:pt x="4085843" y="75184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2003" y="3845052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20">
                <a:moveTo>
                  <a:pt x="0" y="0"/>
                </a:moveTo>
                <a:lnTo>
                  <a:pt x="0" y="450342"/>
                </a:lnTo>
                <a:lnTo>
                  <a:pt x="243078" y="693420"/>
                </a:lnTo>
                <a:lnTo>
                  <a:pt x="486156" y="450342"/>
                </a:lnTo>
                <a:lnTo>
                  <a:pt x="486156" y="243078"/>
                </a:lnTo>
                <a:lnTo>
                  <a:pt x="243078" y="243078"/>
                </a:lnTo>
                <a:lnTo>
                  <a:pt x="0" y="0"/>
                </a:lnTo>
                <a:close/>
              </a:path>
              <a:path w="486410" h="693420">
                <a:moveTo>
                  <a:pt x="486156" y="0"/>
                </a:moveTo>
                <a:lnTo>
                  <a:pt x="243078" y="243078"/>
                </a:lnTo>
                <a:lnTo>
                  <a:pt x="486156" y="243078"/>
                </a:lnTo>
                <a:lnTo>
                  <a:pt x="48615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2003" y="3845052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20">
                <a:moveTo>
                  <a:pt x="486156" y="0"/>
                </a:moveTo>
                <a:lnTo>
                  <a:pt x="486156" y="450342"/>
                </a:lnTo>
                <a:lnTo>
                  <a:pt x="243078" y="693420"/>
                </a:lnTo>
                <a:lnTo>
                  <a:pt x="0" y="450342"/>
                </a:lnTo>
                <a:lnTo>
                  <a:pt x="0" y="0"/>
                </a:lnTo>
                <a:lnTo>
                  <a:pt x="243078" y="243078"/>
                </a:lnTo>
                <a:lnTo>
                  <a:pt x="486156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29836" y="4062222"/>
            <a:ext cx="1092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28159" y="3845052"/>
            <a:ext cx="4086225" cy="451484"/>
          </a:xfrm>
          <a:custGeom>
            <a:avLst/>
            <a:gdLst/>
            <a:ahLst/>
            <a:cxnLst/>
            <a:rect l="l" t="t" r="r" b="b"/>
            <a:pathLst>
              <a:path w="4086225" h="451485">
                <a:moveTo>
                  <a:pt x="4085843" y="75184"/>
                </a:moveTo>
                <a:lnTo>
                  <a:pt x="4085843" y="375920"/>
                </a:lnTo>
                <a:lnTo>
                  <a:pt x="4079936" y="405187"/>
                </a:lnTo>
                <a:lnTo>
                  <a:pt x="4063825" y="429085"/>
                </a:lnTo>
                <a:lnTo>
                  <a:pt x="4039927" y="445196"/>
                </a:lnTo>
                <a:lnTo>
                  <a:pt x="4010660" y="451104"/>
                </a:lnTo>
                <a:lnTo>
                  <a:pt x="0" y="451104"/>
                </a:lnTo>
                <a:lnTo>
                  <a:pt x="0" y="0"/>
                </a:lnTo>
                <a:lnTo>
                  <a:pt x="4010660" y="0"/>
                </a:lnTo>
                <a:lnTo>
                  <a:pt x="4039927" y="5907"/>
                </a:lnTo>
                <a:lnTo>
                  <a:pt x="4063825" y="22018"/>
                </a:lnTo>
                <a:lnTo>
                  <a:pt x="4079936" y="45916"/>
                </a:lnTo>
                <a:lnTo>
                  <a:pt x="4085843" y="75184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2003" y="4437888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20">
                <a:moveTo>
                  <a:pt x="0" y="0"/>
                </a:moveTo>
                <a:lnTo>
                  <a:pt x="0" y="450342"/>
                </a:lnTo>
                <a:lnTo>
                  <a:pt x="243078" y="693419"/>
                </a:lnTo>
                <a:lnTo>
                  <a:pt x="486156" y="450342"/>
                </a:lnTo>
                <a:lnTo>
                  <a:pt x="486156" y="243078"/>
                </a:lnTo>
                <a:lnTo>
                  <a:pt x="243078" y="243078"/>
                </a:lnTo>
                <a:lnTo>
                  <a:pt x="0" y="0"/>
                </a:lnTo>
                <a:close/>
              </a:path>
              <a:path w="486410" h="693420">
                <a:moveTo>
                  <a:pt x="486156" y="0"/>
                </a:moveTo>
                <a:lnTo>
                  <a:pt x="243078" y="243078"/>
                </a:lnTo>
                <a:lnTo>
                  <a:pt x="486156" y="243078"/>
                </a:lnTo>
                <a:lnTo>
                  <a:pt x="48615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2003" y="4437888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20">
                <a:moveTo>
                  <a:pt x="486156" y="0"/>
                </a:moveTo>
                <a:lnTo>
                  <a:pt x="486156" y="450342"/>
                </a:lnTo>
                <a:lnTo>
                  <a:pt x="243078" y="693419"/>
                </a:lnTo>
                <a:lnTo>
                  <a:pt x="0" y="450342"/>
                </a:lnTo>
                <a:lnTo>
                  <a:pt x="0" y="0"/>
                </a:lnTo>
                <a:lnTo>
                  <a:pt x="243078" y="243078"/>
                </a:lnTo>
                <a:lnTo>
                  <a:pt x="486156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29836" y="4654422"/>
            <a:ext cx="1092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28159" y="4437888"/>
            <a:ext cx="4086225" cy="449580"/>
          </a:xfrm>
          <a:custGeom>
            <a:avLst/>
            <a:gdLst/>
            <a:ahLst/>
            <a:cxnLst/>
            <a:rect l="l" t="t" r="r" b="b"/>
            <a:pathLst>
              <a:path w="4086225" h="449579">
                <a:moveTo>
                  <a:pt x="4085843" y="74930"/>
                </a:moveTo>
                <a:lnTo>
                  <a:pt x="4085843" y="374650"/>
                </a:lnTo>
                <a:lnTo>
                  <a:pt x="4079958" y="403824"/>
                </a:lnTo>
                <a:lnTo>
                  <a:pt x="4063904" y="427640"/>
                </a:lnTo>
                <a:lnTo>
                  <a:pt x="4040088" y="443694"/>
                </a:lnTo>
                <a:lnTo>
                  <a:pt x="4010914" y="449580"/>
                </a:lnTo>
                <a:lnTo>
                  <a:pt x="0" y="449580"/>
                </a:lnTo>
                <a:lnTo>
                  <a:pt x="0" y="0"/>
                </a:lnTo>
                <a:lnTo>
                  <a:pt x="4010914" y="0"/>
                </a:lnTo>
                <a:lnTo>
                  <a:pt x="4040088" y="5885"/>
                </a:lnTo>
                <a:lnTo>
                  <a:pt x="4063904" y="21939"/>
                </a:lnTo>
                <a:lnTo>
                  <a:pt x="4079958" y="45755"/>
                </a:lnTo>
                <a:lnTo>
                  <a:pt x="4085843" y="74930"/>
                </a:lnTo>
                <a:close/>
              </a:path>
            </a:pathLst>
          </a:custGeom>
          <a:ln w="15239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29836" y="5246877"/>
            <a:ext cx="1092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00117" y="1847781"/>
            <a:ext cx="3914267" cy="3573414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45"/>
              </a:spcBef>
              <a:buChar char="•"/>
              <a:tabLst>
                <a:tab pos="241935" algn="l"/>
              </a:tabLst>
            </a:pPr>
            <a:r>
              <a:rPr sz="2600" spc="-110" dirty="0">
                <a:latin typeface="Arial"/>
                <a:cs typeface="Arial"/>
              </a:rPr>
              <a:t>Problem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Definition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45"/>
              </a:spcBef>
              <a:buChar char="•"/>
              <a:tabLst>
                <a:tab pos="241935" algn="l"/>
              </a:tabLst>
            </a:pPr>
            <a:r>
              <a:rPr sz="2600" spc="-150" dirty="0">
                <a:latin typeface="Arial"/>
                <a:cs typeface="Arial"/>
              </a:rPr>
              <a:t>Data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Pre</a:t>
            </a:r>
            <a:r>
              <a:rPr lang="en-US" sz="2600" spc="-95" dirty="0">
                <a:latin typeface="Arial"/>
                <a:cs typeface="Arial"/>
              </a:rPr>
              <a:t>-</a:t>
            </a:r>
            <a:r>
              <a:rPr sz="2600" spc="-95" dirty="0">
                <a:latin typeface="Arial"/>
                <a:cs typeface="Arial"/>
              </a:rPr>
              <a:t>p</a:t>
            </a:r>
            <a:r>
              <a:rPr lang="en-US" sz="2600" spc="-95" dirty="0">
                <a:latin typeface="Arial"/>
                <a:cs typeface="Arial"/>
              </a:rPr>
              <a:t>rocessing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45"/>
              </a:spcBef>
              <a:buChar char="•"/>
              <a:tabLst>
                <a:tab pos="241935" algn="l"/>
              </a:tabLst>
            </a:pPr>
            <a:r>
              <a:rPr lang="en-US" sz="2600" spc="-145" dirty="0">
                <a:latin typeface="Arial"/>
                <a:cs typeface="Arial"/>
              </a:rPr>
              <a:t>Exploratory Data Analysis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45"/>
              </a:spcBef>
              <a:buChar char="•"/>
              <a:tabLst>
                <a:tab pos="241935" algn="l"/>
              </a:tabLst>
            </a:pPr>
            <a:r>
              <a:rPr sz="2600" spc="-55" dirty="0">
                <a:latin typeface="Arial"/>
                <a:cs typeface="Arial"/>
              </a:rPr>
              <a:t>Modelling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45"/>
              </a:spcBef>
              <a:buChar char="•"/>
              <a:tabLst>
                <a:tab pos="241935" algn="l"/>
              </a:tabLst>
            </a:pPr>
            <a:r>
              <a:rPr lang="en-US" sz="2600" spc="-95" dirty="0">
                <a:latin typeface="Arial"/>
                <a:cs typeface="Arial"/>
              </a:rPr>
              <a:t>Conclusion</a:t>
            </a:r>
          </a:p>
          <a:p>
            <a:pPr marL="241300" indent="-228600">
              <a:lnSpc>
                <a:spcPct val="100000"/>
              </a:lnSpc>
              <a:spcBef>
                <a:spcPts val="1545"/>
              </a:spcBef>
              <a:buChar char="•"/>
              <a:tabLst>
                <a:tab pos="241935" algn="l"/>
              </a:tabLst>
            </a:pPr>
            <a:r>
              <a:rPr lang="en-US" sz="2600" spc="-95" dirty="0">
                <a:latin typeface="Arial"/>
                <a:cs typeface="Arial"/>
              </a:rPr>
              <a:t>Future Work/Deployment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A40824A-CB1D-41E9-AF47-4E67DDC5B2E8}"/>
              </a:ext>
            </a:extLst>
          </p:cNvPr>
          <p:cNvSpPr/>
          <p:nvPr/>
        </p:nvSpPr>
        <p:spPr>
          <a:xfrm>
            <a:off x="3842003" y="5028820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20">
                <a:moveTo>
                  <a:pt x="0" y="0"/>
                </a:moveTo>
                <a:lnTo>
                  <a:pt x="0" y="450342"/>
                </a:lnTo>
                <a:lnTo>
                  <a:pt x="243078" y="693419"/>
                </a:lnTo>
                <a:lnTo>
                  <a:pt x="486156" y="450342"/>
                </a:lnTo>
                <a:lnTo>
                  <a:pt x="486156" y="243078"/>
                </a:lnTo>
                <a:lnTo>
                  <a:pt x="243078" y="243078"/>
                </a:lnTo>
                <a:lnTo>
                  <a:pt x="0" y="0"/>
                </a:lnTo>
                <a:close/>
              </a:path>
              <a:path w="486410" h="693420">
                <a:moveTo>
                  <a:pt x="486156" y="0"/>
                </a:moveTo>
                <a:lnTo>
                  <a:pt x="243078" y="243078"/>
                </a:lnTo>
                <a:lnTo>
                  <a:pt x="486156" y="243078"/>
                </a:lnTo>
                <a:lnTo>
                  <a:pt x="48615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9890028F-52A0-4164-81B9-A45A233CFDB4}"/>
              </a:ext>
            </a:extLst>
          </p:cNvPr>
          <p:cNvSpPr/>
          <p:nvPr/>
        </p:nvSpPr>
        <p:spPr>
          <a:xfrm>
            <a:off x="3842003" y="5028820"/>
            <a:ext cx="486409" cy="693420"/>
          </a:xfrm>
          <a:custGeom>
            <a:avLst/>
            <a:gdLst/>
            <a:ahLst/>
            <a:cxnLst/>
            <a:rect l="l" t="t" r="r" b="b"/>
            <a:pathLst>
              <a:path w="486410" h="693420">
                <a:moveTo>
                  <a:pt x="486156" y="0"/>
                </a:moveTo>
                <a:lnTo>
                  <a:pt x="486156" y="450342"/>
                </a:lnTo>
                <a:lnTo>
                  <a:pt x="243078" y="693419"/>
                </a:lnTo>
                <a:lnTo>
                  <a:pt x="0" y="450342"/>
                </a:lnTo>
                <a:lnTo>
                  <a:pt x="0" y="0"/>
                </a:lnTo>
                <a:lnTo>
                  <a:pt x="243078" y="243078"/>
                </a:lnTo>
                <a:lnTo>
                  <a:pt x="486156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478F64AC-4B9D-49ED-9273-2E32F4234FA3}"/>
              </a:ext>
            </a:extLst>
          </p:cNvPr>
          <p:cNvSpPr txBox="1"/>
          <p:nvPr/>
        </p:nvSpPr>
        <p:spPr>
          <a:xfrm>
            <a:off x="4029836" y="5245354"/>
            <a:ext cx="10922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7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AA7998C5-E4ED-45C3-95AC-B9ABE2C8CC6F}"/>
              </a:ext>
            </a:extLst>
          </p:cNvPr>
          <p:cNvSpPr/>
          <p:nvPr/>
        </p:nvSpPr>
        <p:spPr>
          <a:xfrm>
            <a:off x="4328159" y="5028820"/>
            <a:ext cx="4086225" cy="449580"/>
          </a:xfrm>
          <a:custGeom>
            <a:avLst/>
            <a:gdLst/>
            <a:ahLst/>
            <a:cxnLst/>
            <a:rect l="l" t="t" r="r" b="b"/>
            <a:pathLst>
              <a:path w="4086225" h="449579">
                <a:moveTo>
                  <a:pt x="4085843" y="74930"/>
                </a:moveTo>
                <a:lnTo>
                  <a:pt x="4085843" y="374650"/>
                </a:lnTo>
                <a:lnTo>
                  <a:pt x="4079958" y="403824"/>
                </a:lnTo>
                <a:lnTo>
                  <a:pt x="4063904" y="427640"/>
                </a:lnTo>
                <a:lnTo>
                  <a:pt x="4040088" y="443694"/>
                </a:lnTo>
                <a:lnTo>
                  <a:pt x="4010914" y="449580"/>
                </a:lnTo>
                <a:lnTo>
                  <a:pt x="0" y="449580"/>
                </a:lnTo>
                <a:lnTo>
                  <a:pt x="0" y="0"/>
                </a:lnTo>
                <a:lnTo>
                  <a:pt x="4010914" y="0"/>
                </a:lnTo>
                <a:lnTo>
                  <a:pt x="4040088" y="5885"/>
                </a:lnTo>
                <a:lnTo>
                  <a:pt x="4063904" y="21939"/>
                </a:lnTo>
                <a:lnTo>
                  <a:pt x="4079958" y="45755"/>
                </a:lnTo>
                <a:lnTo>
                  <a:pt x="4085843" y="74930"/>
                </a:lnTo>
                <a:close/>
              </a:path>
            </a:pathLst>
          </a:custGeom>
          <a:ln w="15239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220" y="-18624"/>
            <a:ext cx="10154919" cy="1379220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85" dirty="0"/>
              <a:t>6 </a:t>
            </a:r>
            <a:r>
              <a:rPr lang="en-US" spc="-295" dirty="0"/>
              <a:t>–</a:t>
            </a:r>
            <a:r>
              <a:rPr spc="-900" dirty="0"/>
              <a:t> </a:t>
            </a:r>
            <a:r>
              <a:rPr spc="-254" dirty="0"/>
              <a:t>Deployment</a:t>
            </a:r>
            <a:r>
              <a:rPr lang="en-US" spc="-254" dirty="0"/>
              <a:t>/Future Work</a:t>
            </a:r>
            <a:r>
              <a:rPr spc="-254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97938"/>
            <a:ext cx="10497820" cy="929742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04139" indent="-91440">
              <a:lnSpc>
                <a:spcPct val="150000"/>
              </a:lnSpc>
              <a:spcBef>
                <a:spcPts val="1170"/>
              </a:spcBef>
              <a:buSzPct val="96428"/>
              <a:buChar char="•"/>
              <a:tabLst>
                <a:tab pos="137795" algn="l"/>
              </a:tabLst>
            </a:pP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85" dirty="0">
                <a:latin typeface="Arial" panose="020B0604020202020204" pitchFamily="34" charset="0"/>
                <a:cs typeface="Arial" panose="020B0604020202020204" pitchFamily="34" charset="0"/>
              </a:rPr>
              <a:t>Other unsupervised learning methods such as partitioning, hierarchical or density-based clustering should be used in comparing their performance in K-Means Clustering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80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26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072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518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96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8838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1 </a:t>
            </a:r>
            <a:r>
              <a:rPr sz="1000" b="1" spc="-55" dirty="0">
                <a:latin typeface="Trebuchet MS"/>
                <a:cs typeface="Trebuchet MS"/>
              </a:rPr>
              <a:t>Problem</a:t>
            </a:r>
            <a:r>
              <a:rPr sz="1000" b="1" spc="-13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426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9553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0797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2684" y="6571818"/>
            <a:ext cx="67373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9900" y="6571818"/>
            <a:ext cx="9444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lang="en-US" sz="1000" b="1" spc="-55" dirty="0">
                <a:latin typeface="Trebuchet MS"/>
                <a:cs typeface="Trebuchet MS"/>
              </a:rPr>
              <a:t>Future Work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spc="-50" dirty="0"/>
              <a:t>20</a:t>
            </a:fld>
            <a:endParaRPr spc="-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A4B81F-F602-4684-B3A4-52B63AD02F0C}"/>
              </a:ext>
            </a:extLst>
          </p:cNvPr>
          <p:cNvSpPr/>
          <p:nvPr/>
        </p:nvSpPr>
        <p:spPr>
          <a:xfrm>
            <a:off x="793243" y="2848019"/>
            <a:ext cx="10186417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 cluster values should be used to determine the optimal number of clusters to reduce error and come up with more accurate recommendation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E68E7A75-8719-40C3-8808-D214B2E015D4}"/>
              </a:ext>
            </a:extLst>
          </p:cNvPr>
          <p:cNvSpPr txBox="1"/>
          <p:nvPr/>
        </p:nvSpPr>
        <p:spPr>
          <a:xfrm>
            <a:off x="6053583" y="6591442"/>
            <a:ext cx="82423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z="1000" b="1" spc="-85" dirty="0">
                <a:latin typeface="Trebuchet MS"/>
                <a:cs typeface="Trebuchet MS"/>
              </a:rPr>
              <a:t>5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lang="en-US" sz="1000" b="1" spc="-35" dirty="0">
                <a:latin typeface="Trebuchet MS"/>
                <a:cs typeface="Trebuchet MS"/>
              </a:rPr>
              <a:t>Conclusion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215" dirty="0"/>
              <a:t>1- </a:t>
            </a:r>
            <a:r>
              <a:rPr spc="-280" dirty="0"/>
              <a:t>Problem</a:t>
            </a:r>
            <a:r>
              <a:rPr spc="-735" dirty="0"/>
              <a:t> </a:t>
            </a:r>
            <a:r>
              <a:rPr spc="-275" dirty="0"/>
              <a:t>Definition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8" y="2139162"/>
            <a:ext cx="10154919" cy="270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100"/>
              </a:spcBef>
            </a:pPr>
            <a:r>
              <a:rPr lang="en-GB" sz="2000" spc="-70" dirty="0">
                <a:latin typeface="Arial"/>
                <a:cs typeface="Arial"/>
              </a:rPr>
              <a:t>Finding the best location to open a South Asian Restaurant in Downtown Toronto</a:t>
            </a:r>
            <a:endParaRPr lang="en-US" sz="2000" spc="-4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100" dirty="0">
                <a:latin typeface="Arial"/>
                <a:cs typeface="Arial"/>
              </a:rPr>
              <a:t>The data is from Wikipedia: </a:t>
            </a:r>
            <a:r>
              <a:rPr lang="en-CA" b="1" u="sng" dirty="0">
                <a:hlinkClick r:id="rId3"/>
              </a:rPr>
              <a:t>https://en.wikipedia.org/wiki/List_of_postal_codes_of_Canada:_M</a:t>
            </a:r>
            <a:endParaRPr lang="en-CA" b="1" u="sng" dirty="0"/>
          </a:p>
          <a:p>
            <a:pPr marL="812800" marR="5080" lvl="1" indent="-342900">
              <a:lnSpc>
                <a:spcPct val="148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The geographical coordinates of each postal code in Toronto can found here: </a:t>
            </a:r>
            <a:r>
              <a:rPr lang="en-CA" b="1" dirty="0"/>
              <a:t> </a:t>
            </a:r>
            <a:r>
              <a:rPr lang="en-CA" b="1" u="sng" dirty="0">
                <a:hlinkClick r:id="rId4"/>
              </a:rPr>
              <a:t>https://cocl.us/Geospatial_data</a:t>
            </a:r>
            <a:endParaRPr lang="en-CA" b="1" dirty="0"/>
          </a:p>
          <a:p>
            <a:pPr marL="812800" marR="5080" lvl="1" indent="-342900">
              <a:lnSpc>
                <a:spcPct val="148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marR="5080" lvl="1" indent="-342900">
              <a:lnSpc>
                <a:spcPct val="148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15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015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0952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952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5411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5411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9871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9871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433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433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87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1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87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1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7982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3570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8697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9941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1828" y="65718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99044" y="65718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40" y="76200"/>
            <a:ext cx="10154919" cy="1379220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215" dirty="0"/>
              <a:t>2- </a:t>
            </a:r>
            <a:r>
              <a:rPr spc="-290" dirty="0"/>
              <a:t>Data</a:t>
            </a:r>
            <a:r>
              <a:rPr spc="-765" dirty="0"/>
              <a:t> </a:t>
            </a:r>
            <a:r>
              <a:rPr lang="en-CA" spc="-295" dirty="0"/>
              <a:t>Wrangling/Cleaning</a:t>
            </a:r>
            <a:r>
              <a:rPr lang="en-US" spc="-295" dirty="0"/>
              <a:t>	</a:t>
            </a:r>
            <a:endParaRPr spc="-295" dirty="0"/>
          </a:p>
        </p:txBody>
      </p:sp>
      <p:sp>
        <p:nvSpPr>
          <p:cNvPr id="8" name="object 8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39" y="0"/>
                </a:moveTo>
                <a:lnTo>
                  <a:pt x="0" y="0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1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1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7982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3570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8697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9941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1828" y="65718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99044" y="65718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69F48-E181-41C4-B4E8-CC379097D4F4}"/>
              </a:ext>
            </a:extLst>
          </p:cNvPr>
          <p:cNvSpPr/>
          <p:nvPr/>
        </p:nvSpPr>
        <p:spPr>
          <a:xfrm>
            <a:off x="829563" y="1490166"/>
            <a:ext cx="10343896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columns in the data frame had default column name (i.e. 0, 1, 3) so there name are changed to Postcode, Borough and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20315AD-180F-4DCF-AA21-0A5A3BC8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89" y="2457018"/>
            <a:ext cx="635181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40" y="-228600"/>
            <a:ext cx="10154919" cy="1379220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215" dirty="0"/>
              <a:t>2- </a:t>
            </a:r>
            <a:r>
              <a:rPr lang="en-US" spc="-290" dirty="0"/>
              <a:t>Data Wrangling/Cleaning</a:t>
            </a:r>
            <a:r>
              <a:rPr spc="-295" dirty="0"/>
              <a:t>	</a:t>
            </a:r>
          </a:p>
        </p:txBody>
      </p:sp>
      <p:sp>
        <p:nvSpPr>
          <p:cNvPr id="8" name="object 8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39" y="0"/>
                </a:moveTo>
                <a:lnTo>
                  <a:pt x="0" y="0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1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1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7982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3570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8697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9941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1828" y="65718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99044" y="65718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06C063-139E-47A0-B369-8653E398C646}"/>
              </a:ext>
            </a:extLst>
          </p:cNvPr>
          <p:cNvSpPr/>
          <p:nvPr/>
        </p:nvSpPr>
        <p:spPr>
          <a:xfrm>
            <a:off x="1039368" y="1273316"/>
            <a:ext cx="1015491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cell has a borough but a not assigned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the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the same as the borough.</a:t>
            </a:r>
            <a:endParaRPr lang="en-GB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F7FE1-8DB7-449B-8E74-A41733C1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00" y="2240168"/>
            <a:ext cx="6909616" cy="39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40" y="-228600"/>
            <a:ext cx="10154919" cy="1379220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215" dirty="0"/>
              <a:t>2- </a:t>
            </a:r>
            <a:r>
              <a:rPr lang="en-US" spc="-290" dirty="0"/>
              <a:t>Data Wrangling/Cleaning</a:t>
            </a:r>
            <a:r>
              <a:rPr spc="-295" dirty="0"/>
              <a:t>	</a:t>
            </a:r>
          </a:p>
        </p:txBody>
      </p:sp>
      <p:sp>
        <p:nvSpPr>
          <p:cNvPr id="8" name="object 8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39" y="0"/>
                </a:moveTo>
                <a:lnTo>
                  <a:pt x="0" y="0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1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1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7982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3570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8697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9941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1828" y="65718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99044" y="65718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06C063-139E-47A0-B369-8653E398C646}"/>
              </a:ext>
            </a:extLst>
          </p:cNvPr>
          <p:cNvSpPr/>
          <p:nvPr/>
        </p:nvSpPr>
        <p:spPr>
          <a:xfrm>
            <a:off x="1039368" y="1273316"/>
            <a:ext cx="1015491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Neighborhoods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exist in one postal code area will combined into one row with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neigborhoods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separated with commas.¶</a:t>
            </a:r>
            <a:endParaRPr lang="en-GB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989B8-C7AE-4E52-9807-F73CBEAE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82" y="2170750"/>
            <a:ext cx="7375691" cy="40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6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40" y="-228600"/>
            <a:ext cx="10154919" cy="1379220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215" dirty="0"/>
              <a:t>2- </a:t>
            </a:r>
            <a:r>
              <a:rPr lang="en-US" spc="-290" dirty="0"/>
              <a:t>Data Wrangling/Cleaning</a:t>
            </a:r>
            <a:r>
              <a:rPr spc="-295" dirty="0"/>
              <a:t>	</a:t>
            </a:r>
          </a:p>
        </p:txBody>
      </p:sp>
      <p:sp>
        <p:nvSpPr>
          <p:cNvPr id="8" name="object 8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39" y="0"/>
                </a:moveTo>
                <a:lnTo>
                  <a:pt x="0" y="0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1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1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7982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3570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8697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9941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1828" y="65718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99044" y="65718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06C063-139E-47A0-B369-8653E398C646}"/>
              </a:ext>
            </a:extLst>
          </p:cNvPr>
          <p:cNvSpPr/>
          <p:nvPr/>
        </p:nvSpPr>
        <p:spPr>
          <a:xfrm>
            <a:off x="1039368" y="1273316"/>
            <a:ext cx="1015491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geospatial data with the coordinates of all the postcode in Toronto will be merged with the previous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'df3' to form a new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New_df_for_maps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  <a:endParaRPr lang="en-GB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06D6B-F205-4528-A005-A2A89050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57" y="2219325"/>
            <a:ext cx="53340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6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40" y="-228600"/>
            <a:ext cx="10154919" cy="1379220"/>
          </a:xfrm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215" dirty="0"/>
              <a:t>2- </a:t>
            </a:r>
            <a:r>
              <a:rPr lang="en-US" spc="-290" dirty="0"/>
              <a:t>Data Wrangling/Cleaning</a:t>
            </a:r>
            <a:r>
              <a:rPr spc="-295" dirty="0"/>
              <a:t>	</a:t>
            </a:r>
          </a:p>
        </p:txBody>
      </p:sp>
      <p:sp>
        <p:nvSpPr>
          <p:cNvPr id="8" name="object 8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39" y="0"/>
                </a:moveTo>
                <a:lnTo>
                  <a:pt x="0" y="0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592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752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988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6447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090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1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35368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1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7982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3570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8697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9941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1828" y="65718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99044" y="65718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06C063-139E-47A0-B369-8653E398C646}"/>
              </a:ext>
            </a:extLst>
          </p:cNvPr>
          <p:cNvSpPr/>
          <p:nvPr/>
        </p:nvSpPr>
        <p:spPr>
          <a:xfrm>
            <a:off x="1039368" y="1273316"/>
            <a:ext cx="10466832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would like open a restaurant in Downtown Toronto. Hence, a new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'New_df_for_maps2' will be created to explore Downtown Toronto only.</a:t>
            </a:r>
            <a:endParaRPr lang="en-GB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49673-B9A1-4213-BEC9-48389D39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02" y="2268046"/>
            <a:ext cx="7506051" cy="39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6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00150" y="1870075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4550" y="1870075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3800" y="1870075"/>
            <a:ext cx="927100" cy="12700"/>
          </a:xfrm>
          <a:custGeom>
            <a:avLst/>
            <a:gdLst/>
            <a:ahLst/>
            <a:cxnLst/>
            <a:rect l="l" t="t" r="r" b="b"/>
            <a:pathLst>
              <a:path w="927100" h="12700">
                <a:moveTo>
                  <a:pt x="0" y="12700"/>
                </a:moveTo>
                <a:lnTo>
                  <a:pt x="927100" y="12700"/>
                </a:lnTo>
                <a:lnTo>
                  <a:pt x="927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3800" y="215074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7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4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1577340" y="0"/>
                </a:moveTo>
                <a:lnTo>
                  <a:pt x="0" y="0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2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447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39" h="329565">
                <a:moveTo>
                  <a:pt x="0" y="0"/>
                </a:moveTo>
                <a:lnTo>
                  <a:pt x="1577340" y="0"/>
                </a:lnTo>
                <a:lnTo>
                  <a:pt x="1741932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8383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5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8383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5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2844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2844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7303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1578864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8864" y="329184"/>
                </a:lnTo>
                <a:lnTo>
                  <a:pt x="1743456" y="164592"/>
                </a:lnTo>
                <a:lnTo>
                  <a:pt x="157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7303" y="6477000"/>
            <a:ext cx="1743710" cy="329565"/>
          </a:xfrm>
          <a:custGeom>
            <a:avLst/>
            <a:gdLst/>
            <a:ahLst/>
            <a:cxnLst/>
            <a:rect l="l" t="t" r="r" b="b"/>
            <a:pathLst>
              <a:path w="1743710" h="329565">
                <a:moveTo>
                  <a:pt x="0" y="0"/>
                </a:moveTo>
                <a:lnTo>
                  <a:pt x="1578864" y="0"/>
                </a:lnTo>
                <a:lnTo>
                  <a:pt x="1743456" y="164592"/>
                </a:lnTo>
                <a:lnTo>
                  <a:pt x="1578864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1764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39" y="0"/>
                </a:moveTo>
                <a:lnTo>
                  <a:pt x="0" y="0"/>
                </a:lnTo>
                <a:lnTo>
                  <a:pt x="164591" y="164592"/>
                </a:lnTo>
                <a:lnTo>
                  <a:pt x="0" y="329184"/>
                </a:lnTo>
                <a:lnTo>
                  <a:pt x="1577339" y="329184"/>
                </a:lnTo>
                <a:lnTo>
                  <a:pt x="1741932" y="164592"/>
                </a:lnTo>
                <a:lnTo>
                  <a:pt x="1577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1764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39" y="0"/>
                </a:lnTo>
                <a:lnTo>
                  <a:pt x="1741932" y="164592"/>
                </a:lnTo>
                <a:lnTo>
                  <a:pt x="1577339" y="329184"/>
                </a:lnTo>
                <a:lnTo>
                  <a:pt x="0" y="329184"/>
                </a:lnTo>
                <a:lnTo>
                  <a:pt x="164591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6223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1577340" y="0"/>
                </a:moveTo>
                <a:lnTo>
                  <a:pt x="0" y="0"/>
                </a:lnTo>
                <a:lnTo>
                  <a:pt x="164592" y="164592"/>
                </a:lnTo>
                <a:lnTo>
                  <a:pt x="0" y="329184"/>
                </a:lnTo>
                <a:lnTo>
                  <a:pt x="1577340" y="329184"/>
                </a:lnTo>
                <a:lnTo>
                  <a:pt x="1741931" y="164592"/>
                </a:lnTo>
                <a:lnTo>
                  <a:pt x="1577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26223" y="6477000"/>
            <a:ext cx="1742439" cy="329565"/>
          </a:xfrm>
          <a:custGeom>
            <a:avLst/>
            <a:gdLst/>
            <a:ahLst/>
            <a:cxnLst/>
            <a:rect l="l" t="t" r="r" b="b"/>
            <a:pathLst>
              <a:path w="1742440" h="329565">
                <a:moveTo>
                  <a:pt x="0" y="0"/>
                </a:moveTo>
                <a:lnTo>
                  <a:pt x="1577340" y="0"/>
                </a:lnTo>
                <a:lnTo>
                  <a:pt x="1741931" y="164592"/>
                </a:lnTo>
                <a:lnTo>
                  <a:pt x="1577340" y="329184"/>
                </a:lnTo>
                <a:lnTo>
                  <a:pt x="0" y="329184"/>
                </a:lnTo>
                <a:lnTo>
                  <a:pt x="164592" y="1645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7982" y="6571818"/>
            <a:ext cx="1118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3570" y="6571818"/>
            <a:ext cx="10236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2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Preparation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8697" y="6571818"/>
            <a:ext cx="1002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45" dirty="0">
                <a:latin typeface="Trebuchet MS"/>
                <a:cs typeface="Trebuchet MS"/>
              </a:rPr>
              <a:t>Data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Exploration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9941" y="6571818"/>
            <a:ext cx="650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4</a:t>
            </a:r>
            <a:r>
              <a:rPr sz="1000" b="1" spc="-12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Modelling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1828" y="6571818"/>
            <a:ext cx="673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5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Evaluation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99044" y="6571818"/>
            <a:ext cx="768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85" dirty="0">
                <a:latin typeface="Trebuchet MS"/>
                <a:cs typeface="Trebuchet MS"/>
              </a:rPr>
              <a:t>6</a:t>
            </a:r>
            <a:r>
              <a:rPr sz="1000" b="1" spc="-12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Deployment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8F1F78C0-69FC-4CA8-8DE2-7619AC44D1B0}"/>
              </a:ext>
            </a:extLst>
          </p:cNvPr>
          <p:cNvSpPr/>
          <p:nvPr/>
        </p:nvSpPr>
        <p:spPr>
          <a:xfrm>
            <a:off x="1514590" y="5719763"/>
            <a:ext cx="944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1: </a:t>
            </a:r>
            <a:r>
              <a:rPr lang="en-GB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blue dots in the above map represent the different </a:t>
            </a:r>
            <a:r>
              <a:rPr lang="en-GB" i="1" dirty="0" err="1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neighborhoods</a:t>
            </a:r>
            <a:r>
              <a:rPr lang="en-GB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Toronto.</a:t>
            </a:r>
            <a:endParaRPr lang="en-US" i="1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50513-8F7A-4FFE-BA64-1EECF5305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676400"/>
            <a:ext cx="9382125" cy="3971925"/>
          </a:xfrm>
          <a:prstGeom prst="rect">
            <a:avLst/>
          </a:prstGeom>
        </p:spPr>
      </p:pic>
      <p:sp>
        <p:nvSpPr>
          <p:cNvPr id="32" name="object 2">
            <a:extLst>
              <a:ext uri="{FF2B5EF4-FFF2-40B4-BE49-F238E27FC236}">
                <a16:creationId xmlns:a16="http://schemas.microsoft.com/office/drawing/2014/main" id="{FE3CBA68-A933-40E8-B835-820F878105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9175" y="292100"/>
            <a:ext cx="10153650" cy="1379538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0180" marR="5080">
              <a:lnSpc>
                <a:spcPts val="4900"/>
              </a:lnSpc>
              <a:spcBef>
                <a:spcPts val="980"/>
              </a:spcBef>
              <a:tabLst>
                <a:tab pos="10141585" algn="l"/>
              </a:tabLst>
            </a:pPr>
            <a:r>
              <a:rPr lang="en-US" spc="-285" dirty="0"/>
              <a:t>3</a:t>
            </a:r>
            <a:r>
              <a:rPr lang="en-US" spc="-295" dirty="0"/>
              <a:t>- Exploratory Data Analysis </a:t>
            </a:r>
            <a:r>
              <a:rPr spc="-254" dirty="0"/>
              <a:t>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F0A1D-9EC6-449F-9D68-4C579DA07FE2}"/>
              </a:ext>
            </a:extLst>
          </p:cNvPr>
          <p:cNvSpPr/>
          <p:nvPr/>
        </p:nvSpPr>
        <p:spPr>
          <a:xfrm>
            <a:off x="1347176" y="1241240"/>
            <a:ext cx="5938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 of Toronto with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neigborhoods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superimposed on top.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5984</TotalTime>
  <Words>1094</Words>
  <Application>Microsoft Office PowerPoint</Application>
  <PresentationFormat>Widescreen</PresentationFormat>
  <Paragraphs>220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Trebuchet MS</vt:lpstr>
      <vt:lpstr>Office Theme</vt:lpstr>
      <vt:lpstr>Recommendation Where to Open a Restaurant in Downtown Toronto</vt:lpstr>
      <vt:lpstr>6    Steps of Data Analytics </vt:lpstr>
      <vt:lpstr>1- Problem Definition </vt:lpstr>
      <vt:lpstr>2- Data Wrangling/Cleaning </vt:lpstr>
      <vt:lpstr>2- Data Wrangling/Cleaning </vt:lpstr>
      <vt:lpstr>2- Data Wrangling/Cleaning </vt:lpstr>
      <vt:lpstr>2- Data Wrangling/Cleaning </vt:lpstr>
      <vt:lpstr>2- Data Wrangling/Cleaning </vt:lpstr>
      <vt:lpstr>3- Exploratory Data Analysis  </vt:lpstr>
      <vt:lpstr>3- Exploratory Data Analysis  </vt:lpstr>
      <vt:lpstr>4 –  Modelling  </vt:lpstr>
      <vt:lpstr>4 – K-Means Clustering – Visualizing Clusters </vt:lpstr>
      <vt:lpstr>4 – K-Means Clustering – Examining Clusters </vt:lpstr>
      <vt:lpstr>4 – K-Means Clustering – Examining Clusters </vt:lpstr>
      <vt:lpstr>4 – K-Means Clustering – Examining Clusters </vt:lpstr>
      <vt:lpstr>4 – K-Means Clustering – Examining Clusters </vt:lpstr>
      <vt:lpstr>4 – K-Means Clustering – Examining Clusters </vt:lpstr>
      <vt:lpstr>5 –Discussion </vt:lpstr>
      <vt:lpstr>6 – Conclusion  </vt:lpstr>
      <vt:lpstr>6 – Deployment/Future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 for Students' Academic Performance</dc:title>
  <dc:creator>Wu Yuhang</dc:creator>
  <cp:lastModifiedBy>Adib Zefar</cp:lastModifiedBy>
  <cp:revision>42</cp:revision>
  <dcterms:created xsi:type="dcterms:W3CDTF">2018-12-03T00:58:40Z</dcterms:created>
  <dcterms:modified xsi:type="dcterms:W3CDTF">2019-05-09T20:16:23Z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2018-12-03T00:00:00Z</vt:filetime>
  </property>
</Properties>
</file>